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2" r:id="rId4"/>
    <p:sldMasterId id="2147483654" r:id="rId5"/>
    <p:sldMasterId id="2147483656" r:id="rId6"/>
  </p:sldMasterIdLst>
  <p:notesMasterIdLst>
    <p:notesMasterId r:id="rId43"/>
  </p:notesMasterIdLst>
  <p:sldIdLst>
    <p:sldId id="256" r:id="rId7"/>
    <p:sldId id="264" r:id="rId8"/>
    <p:sldId id="265" r:id="rId9"/>
    <p:sldId id="266" r:id="rId10"/>
    <p:sldId id="260" r:id="rId11"/>
    <p:sldId id="270" r:id="rId12"/>
    <p:sldId id="272" r:id="rId13"/>
    <p:sldId id="340" r:id="rId14"/>
    <p:sldId id="341" r:id="rId15"/>
    <p:sldId id="342" r:id="rId16"/>
    <p:sldId id="343" r:id="rId17"/>
    <p:sldId id="315" r:id="rId18"/>
    <p:sldId id="344" r:id="rId19"/>
    <p:sldId id="345" r:id="rId20"/>
    <p:sldId id="346" r:id="rId21"/>
    <p:sldId id="347" r:id="rId22"/>
    <p:sldId id="348" r:id="rId23"/>
    <p:sldId id="349" r:id="rId24"/>
    <p:sldId id="350" r:id="rId25"/>
    <p:sldId id="351" r:id="rId26"/>
    <p:sldId id="352" r:id="rId27"/>
    <p:sldId id="353" r:id="rId28"/>
    <p:sldId id="354" r:id="rId29"/>
    <p:sldId id="356" r:id="rId30"/>
    <p:sldId id="357" r:id="rId31"/>
    <p:sldId id="358" r:id="rId32"/>
    <p:sldId id="359" r:id="rId33"/>
    <p:sldId id="360" r:id="rId34"/>
    <p:sldId id="361" r:id="rId35"/>
    <p:sldId id="362" r:id="rId36"/>
    <p:sldId id="363" r:id="rId37"/>
    <p:sldId id="364" r:id="rId38"/>
    <p:sldId id="365" r:id="rId39"/>
    <p:sldId id="366" r:id="rId40"/>
    <p:sldId id="314" r:id="rId41"/>
    <p:sldId id="367" r:id="rId42"/>
  </p:sldIdLst>
  <p:sldSz cx="12192000" cy="6858000"/>
  <p:notesSz cx="6858000" cy="9144000"/>
  <p:custDataLst>
    <p:tags r:id="rId4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5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374B"/>
    <a:srgbClr val="F1EA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5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 Type="http://schemas.openxmlformats.org/officeDocument/2006/relationships/slideMaster" Target="slideMasters/slideMaster4.xml"/><Relationship Id="rId47" Type="http://schemas.openxmlformats.org/officeDocument/2006/relationships/tags" Target="tags/tag75.xml"/><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notesMaster" Target="notesMasters/notesMaster1.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0" y="639064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userDrawn="1"/>
        </p:nvSpPr>
        <p:spPr>
          <a:xfrm>
            <a:off x="0" y="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userDrawn="1"/>
        </p:nvSpPr>
        <p:spPr>
          <a:xfrm rot="5400000">
            <a:off x="-3186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5400000">
            <a:off x="8538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tags" Target="../tags/tag1.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tags" Target="../tags/tag2.xml"/><Relationship Id="rId5" Type="http://schemas.openxmlformats.org/officeDocument/2006/relationships/image" Target="../media/image6.emf"/><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tags" Target="../tags/tag3.xml"/><Relationship Id="rId4" Type="http://schemas.openxmlformats.org/officeDocument/2006/relationships/image" Target="../media/image3.png"/><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tags" Target="../tags/tag4.xml"/><Relationship Id="rId4" Type="http://schemas.openxmlformats.org/officeDocument/2006/relationships/image" Target="../media/image3.png"/><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7" Type="http://schemas.openxmlformats.org/officeDocument/2006/relationships/theme" Target="../theme/theme5.xml"/><Relationship Id="rId6" Type="http://schemas.openxmlformats.org/officeDocument/2006/relationships/tags" Target="../tags/tag5.xml"/><Relationship Id="rId5" Type="http://schemas.openxmlformats.org/officeDocument/2006/relationships/image" Target="../media/image6.emf"/><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7" name="图片 6" descr="图片1"/>
          <p:cNvPicPr>
            <a:picLocks noChangeAspect="1"/>
          </p:cNvPicPr>
          <p:nvPr userDrawn="1"/>
        </p:nvPicPr>
        <p:blipFill>
          <a:blip r:embed="rId3"/>
          <a:stretch>
            <a:fillRect/>
          </a:stretch>
        </p:blipFill>
        <p:spPr>
          <a:xfrm>
            <a:off x="0" y="2430780"/>
            <a:ext cx="12191365" cy="1689735"/>
          </a:xfrm>
          <a:prstGeom prst="rect">
            <a:avLst/>
          </a:prstGeom>
        </p:spPr>
      </p:pic>
      <p:pic>
        <p:nvPicPr>
          <p:cNvPr id="9" name="图片 8" descr="图片2"/>
          <p:cNvPicPr>
            <a:picLocks noChangeAspect="1"/>
          </p:cNvPicPr>
          <p:nvPr userDrawn="1"/>
        </p:nvPicPr>
        <p:blipFill>
          <a:blip r:embed="rId4"/>
          <a:stretch>
            <a:fillRect/>
          </a:stretch>
        </p:blipFill>
        <p:spPr>
          <a:xfrm>
            <a:off x="-97155" y="0"/>
            <a:ext cx="1116330" cy="998220"/>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descr="1"/>
          <p:cNvPicPr>
            <a:picLocks noChangeAspect="1"/>
          </p:cNvPicPr>
          <p:nvPr userDrawn="1"/>
        </p:nvPicPr>
        <p:blipFill>
          <a:blip r:embed="rId3">
            <a:clrChange>
              <a:clrFrom>
                <a:srgbClr val="FCFAEF">
                  <a:alpha val="100000"/>
                </a:srgbClr>
              </a:clrFrom>
              <a:clrTo>
                <a:srgbClr val="FCFAEF">
                  <a:alpha val="100000"/>
                  <a:alpha val="0"/>
                </a:srgbClr>
              </a:clrTo>
            </a:clrChange>
          </a:blip>
          <a:stretch>
            <a:fillRect/>
          </a:stretch>
        </p:blipFill>
        <p:spPr>
          <a:xfrm>
            <a:off x="796925" y="532765"/>
            <a:ext cx="10946130" cy="5438140"/>
          </a:xfrm>
          <a:prstGeom prst="rect">
            <a:avLst/>
          </a:prstGeom>
        </p:spPr>
      </p:pic>
      <p:pic>
        <p:nvPicPr>
          <p:cNvPr id="12" name="图片 11" descr="截图_20245107105120"/>
          <p:cNvPicPr>
            <a:picLocks noChangeAspect="1"/>
          </p:cNvPicPr>
          <p:nvPr userDrawn="1"/>
        </p:nvPicPr>
        <p:blipFill>
          <a:blip r:embed="rId4"/>
          <a:stretch>
            <a:fillRect/>
          </a:stretch>
        </p:blipFill>
        <p:spPr>
          <a:xfrm>
            <a:off x="0" y="6325870"/>
            <a:ext cx="12191365" cy="532130"/>
          </a:xfrm>
          <a:prstGeom prst="rect">
            <a:avLst/>
          </a:prstGeom>
          <a:ln>
            <a:noFill/>
            <a:prstDash val="sysDot"/>
          </a:ln>
        </p:spPr>
      </p:pic>
      <p:pic>
        <p:nvPicPr>
          <p:cNvPr id="7" name="图片 6" descr="截图_20245107105120"/>
          <p:cNvPicPr>
            <a:picLocks noChangeAspect="1"/>
          </p:cNvPicPr>
          <p:nvPr userDrawn="1"/>
        </p:nvPicPr>
        <p:blipFill>
          <a:blip r:embed="rId4"/>
          <a:stretch>
            <a:fillRect/>
          </a:stretch>
        </p:blipFill>
        <p:spPr>
          <a:xfrm>
            <a:off x="0" y="0"/>
            <a:ext cx="12192635" cy="754380"/>
          </a:xfrm>
          <a:prstGeom prst="rect">
            <a:avLst/>
          </a:prstGeom>
          <a:ln>
            <a:noFill/>
            <a:prstDash val="sysDot"/>
          </a:ln>
        </p:spPr>
      </p:pic>
      <p:pic>
        <p:nvPicPr>
          <p:cNvPr id="11" name="图片 10" descr="图片1"/>
          <p:cNvPicPr>
            <a:picLocks noChangeAspect="1"/>
          </p:cNvPicPr>
          <p:nvPr userDrawn="1"/>
        </p:nvPicPr>
        <p:blipFill>
          <a:blip r:embed="rId5"/>
          <a:stretch>
            <a:fillRect/>
          </a:stretch>
        </p:blipFill>
        <p:spPr>
          <a:xfrm>
            <a:off x="9949815" y="6383020"/>
            <a:ext cx="2106930" cy="428625"/>
          </a:xfrm>
          <a:prstGeom prst="rect">
            <a:avLst/>
          </a:prstGeom>
        </p:spPr>
      </p:pic>
      <p:cxnSp>
        <p:nvCxnSpPr>
          <p:cNvPr id="13" name="直接连接符 12"/>
          <p:cNvCxnSpPr/>
          <p:nvPr userDrawn="1"/>
        </p:nvCxnSpPr>
        <p:spPr>
          <a:xfrm>
            <a:off x="0" y="736148"/>
            <a:ext cx="12192000" cy="0"/>
          </a:xfrm>
          <a:prstGeom prst="line">
            <a:avLst/>
          </a:prstGeom>
          <a:ln w="28575">
            <a:prstDash val="sysDash"/>
          </a:ln>
          <a:effectLst>
            <a:glow rad="63500">
              <a:schemeClr val="bg1">
                <a:alpha val="40000"/>
              </a:schemeClr>
            </a:glow>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Tree>
    <p:custDataLst>
      <p:tags r:id="rId6"/>
    </p:custDataLst>
  </p:cSld>
  <p:clrMap bg1="lt1" tx1="dk1" bg2="lt2" tx2="dk2" accent1="accent1" accent2="accent2" accent3="accent3" accent4="accent4" accent5="accent5" accent6="accent6" hlink="hlink" folHlink="folHlink"/>
  <p:sldLayoutIdLst>
    <p:sldLayoutId id="2147483651"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a:off x="0" y="639064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userDrawn="1"/>
        </p:nvSpPr>
        <p:spPr>
          <a:xfrm>
            <a:off x="0" y="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1"/>
        </p:nvSpPr>
        <p:spPr>
          <a:xfrm rot="5400000">
            <a:off x="-3186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userDrawn="1"/>
        </p:nvSpPr>
        <p:spPr>
          <a:xfrm rot="5400000">
            <a:off x="8538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图片2"/>
          <p:cNvPicPr>
            <a:picLocks noChangeAspect="1"/>
          </p:cNvPicPr>
          <p:nvPr userDrawn="1"/>
        </p:nvPicPr>
        <p:blipFill>
          <a:blip r:embed="rId4"/>
          <a:stretch>
            <a:fillRect/>
          </a:stretch>
        </p:blipFill>
        <p:spPr>
          <a:xfrm>
            <a:off x="298450" y="426720"/>
            <a:ext cx="915035" cy="818515"/>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48590" name="圆角矩形 7"/>
          <p:cNvSpPr/>
          <p:nvPr userDrawn="1"/>
        </p:nvSpPr>
        <p:spPr>
          <a:xfrm>
            <a:off x="403225" y="426720"/>
            <a:ext cx="11385550" cy="5958205"/>
          </a:xfrm>
          <a:prstGeom prst="roundRect">
            <a:avLst>
              <a:gd name="adj" fmla="val 1568"/>
            </a:avLst>
          </a:prstGeom>
          <a:blipFill rotWithShape="1">
            <a:blip r:embed="rId3"/>
            <a:stretch>
              <a:fillRect/>
            </a:stretch>
          </a:blipFill>
          <a:ln>
            <a:noFill/>
          </a:ln>
          <a:effectLst>
            <a:glow rad="228600">
              <a:schemeClr val="tx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2"/>
          <p:cNvPicPr>
            <a:picLocks noChangeAspect="1"/>
          </p:cNvPicPr>
          <p:nvPr userDrawn="1"/>
        </p:nvPicPr>
        <p:blipFill>
          <a:blip r:embed="rId4"/>
          <a:stretch>
            <a:fillRect/>
          </a:stretch>
        </p:blipFill>
        <p:spPr>
          <a:xfrm>
            <a:off x="298450" y="426720"/>
            <a:ext cx="915035" cy="818515"/>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descr="1"/>
          <p:cNvPicPr>
            <a:picLocks noChangeAspect="1"/>
          </p:cNvPicPr>
          <p:nvPr userDrawn="1"/>
        </p:nvPicPr>
        <p:blipFill>
          <a:blip r:embed="rId3">
            <a:clrChange>
              <a:clrFrom>
                <a:srgbClr val="FCFAEF">
                  <a:alpha val="100000"/>
                </a:srgbClr>
              </a:clrFrom>
              <a:clrTo>
                <a:srgbClr val="FCFAEF">
                  <a:alpha val="100000"/>
                  <a:alpha val="0"/>
                </a:srgbClr>
              </a:clrTo>
            </a:clrChange>
          </a:blip>
          <a:stretch>
            <a:fillRect/>
          </a:stretch>
        </p:blipFill>
        <p:spPr>
          <a:xfrm>
            <a:off x="796925" y="532765"/>
            <a:ext cx="10946130" cy="5438140"/>
          </a:xfrm>
          <a:prstGeom prst="rect">
            <a:avLst/>
          </a:prstGeom>
        </p:spPr>
      </p:pic>
      <p:pic>
        <p:nvPicPr>
          <p:cNvPr id="12" name="图片 11" descr="截图_20245107105120"/>
          <p:cNvPicPr>
            <a:picLocks noChangeAspect="1"/>
          </p:cNvPicPr>
          <p:nvPr userDrawn="1"/>
        </p:nvPicPr>
        <p:blipFill>
          <a:blip r:embed="rId4"/>
          <a:stretch>
            <a:fillRect/>
          </a:stretch>
        </p:blipFill>
        <p:spPr>
          <a:xfrm>
            <a:off x="0" y="6325870"/>
            <a:ext cx="12191365" cy="532130"/>
          </a:xfrm>
          <a:prstGeom prst="rect">
            <a:avLst/>
          </a:prstGeom>
          <a:ln>
            <a:noFill/>
            <a:prstDash val="sysDot"/>
          </a:ln>
        </p:spPr>
      </p:pic>
      <p:pic>
        <p:nvPicPr>
          <p:cNvPr id="7" name="图片 6" descr="截图_20245107105120"/>
          <p:cNvPicPr>
            <a:picLocks noChangeAspect="1"/>
          </p:cNvPicPr>
          <p:nvPr userDrawn="1"/>
        </p:nvPicPr>
        <p:blipFill>
          <a:blip r:embed="rId4"/>
          <a:stretch>
            <a:fillRect/>
          </a:stretch>
        </p:blipFill>
        <p:spPr>
          <a:xfrm>
            <a:off x="0" y="0"/>
            <a:ext cx="12192635" cy="754380"/>
          </a:xfrm>
          <a:prstGeom prst="rect">
            <a:avLst/>
          </a:prstGeom>
          <a:ln>
            <a:noFill/>
            <a:prstDash val="sysDot"/>
          </a:ln>
        </p:spPr>
      </p:pic>
      <p:pic>
        <p:nvPicPr>
          <p:cNvPr id="11" name="图片 10" descr="图片1"/>
          <p:cNvPicPr>
            <a:picLocks noChangeAspect="1"/>
          </p:cNvPicPr>
          <p:nvPr userDrawn="1"/>
        </p:nvPicPr>
        <p:blipFill>
          <a:blip r:embed="rId5"/>
          <a:stretch>
            <a:fillRect/>
          </a:stretch>
        </p:blipFill>
        <p:spPr>
          <a:xfrm>
            <a:off x="9949815" y="6383020"/>
            <a:ext cx="2106930" cy="428625"/>
          </a:xfrm>
          <a:prstGeom prst="rect">
            <a:avLst/>
          </a:prstGeom>
        </p:spPr>
      </p:pic>
      <p:cxnSp>
        <p:nvCxnSpPr>
          <p:cNvPr id="13" name="直接连接符 12"/>
          <p:cNvCxnSpPr/>
          <p:nvPr userDrawn="1"/>
        </p:nvCxnSpPr>
        <p:spPr>
          <a:xfrm>
            <a:off x="0" y="736148"/>
            <a:ext cx="12192000" cy="0"/>
          </a:xfrm>
          <a:prstGeom prst="line">
            <a:avLst/>
          </a:prstGeom>
          <a:ln w="28575">
            <a:prstDash val="sysDash"/>
          </a:ln>
          <a:effectLst>
            <a:glow rad="63500">
              <a:schemeClr val="bg1">
                <a:alpha val="40000"/>
              </a:schemeClr>
            </a:glow>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Tree>
    <p:custDataLst>
      <p:tags r:id="rId6"/>
    </p:custDataLst>
  </p:cSld>
  <p:clrMap bg1="lt1" tx1="dk1" bg2="lt2" tx2="dk2" accent1="accent1" accent2="accent2" accent3="accent3" accent4="accent4" accent5="accent5" accent6="accent6" hlink="hlink" folHlink="folHlink"/>
  <p:sldLayoutIdLst>
    <p:sldLayoutId id="2147483657"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tags" Target="../tags/tag21.xml"/><Relationship Id="rId2" Type="http://schemas.openxmlformats.org/officeDocument/2006/relationships/image" Target="../media/image2.png"/><Relationship Id="rId1" Type="http://schemas.openxmlformats.org/officeDocument/2006/relationships/tags" Target="../tags/tag2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4.xml"/><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4.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3" Type="http://schemas.openxmlformats.org/officeDocument/2006/relationships/slideLayout" Target="../slideLayouts/slideLayout2.xml"/><Relationship Id="rId22" Type="http://schemas.openxmlformats.org/officeDocument/2006/relationships/tags" Target="../tags/tag46.xml"/><Relationship Id="rId21" Type="http://schemas.openxmlformats.org/officeDocument/2006/relationships/tags" Target="../tags/tag45.xml"/><Relationship Id="rId20" Type="http://schemas.openxmlformats.org/officeDocument/2006/relationships/tags" Target="../tags/tag44.xml"/><Relationship Id="rId2" Type="http://schemas.openxmlformats.org/officeDocument/2006/relationships/image" Target="../media/image2.png"/><Relationship Id="rId19" Type="http://schemas.openxmlformats.org/officeDocument/2006/relationships/tags" Target="../tags/tag43.xml"/><Relationship Id="rId18" Type="http://schemas.openxmlformats.org/officeDocument/2006/relationships/tags" Target="../tags/tag42.xml"/><Relationship Id="rId17" Type="http://schemas.openxmlformats.org/officeDocument/2006/relationships/tags" Target="../tags/tag41.xml"/><Relationship Id="rId16" Type="http://schemas.openxmlformats.org/officeDocument/2006/relationships/tags" Target="../tags/tag40.xml"/><Relationship Id="rId15" Type="http://schemas.openxmlformats.org/officeDocument/2006/relationships/tags" Target="../tags/tag39.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tags" Target="../tags/tag26.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openxmlformats.org/officeDocument/2006/relationships/image" Target="../media/image2.png"/><Relationship Id="rId1" Type="http://schemas.openxmlformats.org/officeDocument/2006/relationships/tags" Target="../tags/tag5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image" Target="../media/image2.png"/><Relationship Id="rId1" Type="http://schemas.openxmlformats.org/officeDocument/2006/relationships/tags" Target="../tags/tag5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62.xml"/><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1.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3.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4.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9.xml"/><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1.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image" Target="../media/image2.png"/><Relationship Id="rId1" Type="http://schemas.openxmlformats.org/officeDocument/2006/relationships/tags" Target="../tags/tag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703830" y="2472690"/>
            <a:ext cx="6783706" cy="1613656"/>
            <a:chOff x="4258" y="4198"/>
            <a:chExt cx="10683" cy="2541"/>
          </a:xfrm>
        </p:grpSpPr>
        <p:sp>
          <p:nvSpPr>
            <p:cNvPr id="7" name="文本框 6"/>
            <p:cNvSpPr txBox="1"/>
            <p:nvPr/>
          </p:nvSpPr>
          <p:spPr>
            <a:xfrm>
              <a:off x="4258" y="4198"/>
              <a:ext cx="10683" cy="1743"/>
            </a:xfrm>
            <a:prstGeom prst="rect">
              <a:avLst/>
            </a:prstGeom>
            <a:noFill/>
          </p:spPr>
          <p:txBody>
            <a:bodyPr wrap="square" rtlCol="0">
              <a:spAutoFit/>
              <a:scene3d>
                <a:camera prst="orthographicFront"/>
                <a:lightRig rig="threePt" dir="t"/>
              </a:scene3d>
              <a:sp3d contourW="12700"/>
            </a:bodyPr>
            <a:p>
              <a:pPr algn="ctr"/>
              <a:r>
                <a:rPr lang="zh-CN" altLang="en-US" sz="6600" b="1" spc="600" dirty="0">
                  <a:latin typeface="微软雅黑" panose="020B0503020204020204" charset="-122"/>
                  <a:ea typeface="微软雅黑" panose="020B0503020204020204" charset="-122"/>
                </a:rPr>
                <a:t>德育原理教程</a:t>
              </a:r>
              <a:endParaRPr lang="zh-CN" altLang="en-US" sz="6600" b="1" spc="600" dirty="0">
                <a:latin typeface="微软雅黑" panose="020B0503020204020204" charset="-122"/>
                <a:ea typeface="微软雅黑" panose="020B0503020204020204" charset="-122"/>
              </a:endParaRPr>
            </a:p>
          </p:txBody>
        </p:sp>
        <p:sp>
          <p:nvSpPr>
            <p:cNvPr id="8" name="文本框 7"/>
            <p:cNvSpPr txBox="1"/>
            <p:nvPr/>
          </p:nvSpPr>
          <p:spPr>
            <a:xfrm>
              <a:off x="6112" y="5933"/>
              <a:ext cx="7075" cy="806"/>
            </a:xfrm>
            <a:prstGeom prst="rect">
              <a:avLst/>
            </a:prstGeom>
            <a:noFill/>
          </p:spPr>
          <p:txBody>
            <a:bodyPr wrap="square" rtlCol="0">
              <a:spAutoFit/>
              <a:scene3d>
                <a:camera prst="orthographicFront"/>
                <a:lightRig rig="threePt" dir="t"/>
              </a:scene3d>
              <a:sp3d contourW="12700"/>
            </a:bodyPr>
            <a:p>
              <a:pPr algn="dist">
                <a:lnSpc>
                  <a:spcPct val="114000"/>
                </a:lnSpc>
              </a:pPr>
              <a:r>
                <a:rPr lang="en-US" altLang="zh-CN" sz="2400" b="1" dirty="0">
                  <a:solidFill>
                    <a:schemeClr val="tx1">
                      <a:lumMod val="95000"/>
                      <a:lumOff val="5000"/>
                    </a:schemeClr>
                  </a:solidFill>
                  <a:latin typeface="Times New Roman" panose="02020603050405020304" charset="0"/>
                  <a:ea typeface="+mj-ea"/>
                  <a:cs typeface="Times New Roman" panose="02020603050405020304" charset="0"/>
                </a:rPr>
                <a:t>DEYU  YUANLI  JIAOCHENG</a:t>
              </a:r>
              <a:endParaRPr lang="en-US" altLang="zh-CN" sz="2400" b="1" dirty="0">
                <a:solidFill>
                  <a:schemeClr val="tx1">
                    <a:lumMod val="95000"/>
                    <a:lumOff val="5000"/>
                  </a:schemeClr>
                </a:solidFill>
                <a:latin typeface="Times New Roman" panose="02020603050405020304" charset="0"/>
                <a:ea typeface="+mj-ea"/>
                <a:cs typeface="Times New Roman" panose="02020603050405020304" charset="0"/>
              </a:endParaRPr>
            </a:p>
          </p:txBody>
        </p:sp>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课程与德育课程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77620"/>
            <a:ext cx="10730865" cy="4565015"/>
          </a:xfrm>
          <a:prstGeom prst="rect">
            <a:avLst/>
          </a:prstGeom>
          <a:noFill/>
        </p:spPr>
        <p:txBody>
          <a:bodyPr wrap="square" rtlCol="0" anchor="t">
            <a:noAutofit/>
          </a:bodyPr>
          <a:p>
            <a:pPr algn="just">
              <a:lnSpc>
                <a:spcPct val="140000"/>
              </a:lnSpc>
            </a:pPr>
            <a:r>
              <a:rPr lang="en-US" sz="2800" b="1"/>
              <a:t>       </a:t>
            </a:r>
            <a:r>
              <a:rPr sz="2800" b="1"/>
              <a:t>综上分析可以得出当前德育学界对德育课程的公认看法有以下两点：</a:t>
            </a:r>
            <a:endParaRPr sz="2800" b="1"/>
          </a:p>
          <a:p>
            <a:pPr algn="just">
              <a:lnSpc>
                <a:spcPct val="140000"/>
              </a:lnSpc>
            </a:pPr>
            <a:r>
              <a:rPr lang="en-US" sz="2800" b="1"/>
              <a:t>       </a:t>
            </a:r>
            <a:r>
              <a:rPr sz="2800" b="1"/>
              <a:t>一是德育课程面向受教育者，并能够引导其品德的发展；</a:t>
            </a:r>
            <a:endParaRPr sz="2800" b="1"/>
          </a:p>
          <a:p>
            <a:pPr algn="just">
              <a:lnSpc>
                <a:spcPct val="140000"/>
              </a:lnSpc>
            </a:pPr>
            <a:r>
              <a:rPr lang="en-US" sz="2800" b="1"/>
              <a:t>       </a:t>
            </a:r>
            <a:r>
              <a:rPr sz="2800" b="1"/>
              <a:t>二是德育课程有着自身的目标、特定的经验以及组织形式，教育者借助这些经验，有组织、有计划地加以实施，满足青少年儿童的道德发展需要，帮助他们形成正确的道德信念以及实践这些信念的生活与行为方式。</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课程与德育课程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91565"/>
            <a:ext cx="10730865" cy="1362075"/>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（二）德育课程的特点</a:t>
            </a:r>
            <a:r>
              <a:rPr lang="en-US" sz="2400" b="1"/>
              <a:t>      </a:t>
            </a:r>
            <a:endParaRPr lang="en-US" sz="2400" b="1"/>
          </a:p>
          <a:p>
            <a:pPr algn="just">
              <a:lnSpc>
                <a:spcPct val="40000"/>
              </a:lnSpc>
            </a:pPr>
            <a:endParaRPr lang="en-US" sz="2400" b="1"/>
          </a:p>
          <a:p>
            <a:pPr algn="just">
              <a:lnSpc>
                <a:spcPct val="120000"/>
              </a:lnSpc>
            </a:pPr>
            <a:r>
              <a:rPr lang="en-US" sz="2400" b="1"/>
              <a:t>        </a:t>
            </a:r>
            <a:r>
              <a:rPr sz="2400" b="1"/>
              <a:t>一般认为，德育课程的特点包含以下三个方面。</a:t>
            </a:r>
            <a:endParaRPr sz="2400" b="1"/>
          </a:p>
          <a:p>
            <a:pPr algn="just">
              <a:lnSpc>
                <a:spcPct val="120000"/>
              </a:lnSpc>
            </a:pPr>
            <a:r>
              <a:rPr lang="en-US" sz="2400" b="1"/>
              <a:t>     </a:t>
            </a:r>
            <a:endParaRPr sz="2400" b="1"/>
          </a:p>
          <a:p>
            <a:pPr algn="just">
              <a:lnSpc>
                <a:spcPct val="120000"/>
              </a:lnSpc>
            </a:pPr>
            <a:r>
              <a:rPr lang="en-US" sz="2400" b="1"/>
              <a:t>     </a:t>
            </a:r>
            <a:endParaRPr sz="2400" b="1"/>
          </a:p>
        </p:txBody>
      </p:sp>
      <p:sp>
        <p:nvSpPr>
          <p:cNvPr id="37" name="矩形: 圆角 5"/>
          <p:cNvSpPr/>
          <p:nvPr>
            <p:custDataLst>
              <p:tags r:id="rId1"/>
            </p:custDataLst>
          </p:nvPr>
        </p:nvSpPr>
        <p:spPr>
          <a:xfrm>
            <a:off x="1475105" y="2421890"/>
            <a:ext cx="9121140" cy="1229995"/>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r>
              <a:rPr sz="2400" b="1">
                <a:solidFill>
                  <a:schemeClr val="tx1"/>
                </a:solidFill>
                <a:sym typeface="+mn-ea"/>
              </a:rPr>
              <a:t>（1）从教育目标看，德育课程不仅仅是传授某一方面的知识，其目标旨在帮助学生形成正确的价值观念、生活态度以及践行这些观念态度的行为方式。</a:t>
            </a:r>
            <a:endParaRPr sz="2400" b="1">
              <a:solidFill>
                <a:schemeClr val="tx1"/>
              </a:solidFill>
            </a:endParaRPr>
          </a:p>
        </p:txBody>
      </p:sp>
      <p:sp>
        <p:nvSpPr>
          <p:cNvPr id="2" name="矩形: 圆角 5"/>
          <p:cNvSpPr/>
          <p:nvPr>
            <p:custDataLst>
              <p:tags r:id="rId3"/>
            </p:custDataLst>
          </p:nvPr>
        </p:nvSpPr>
        <p:spPr>
          <a:xfrm>
            <a:off x="1475105" y="3937000"/>
            <a:ext cx="9121140" cy="910590"/>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lnSpc>
                <a:spcPct val="120000"/>
              </a:lnSpc>
            </a:pPr>
            <a:r>
              <a:rPr sz="2400" b="1">
                <a:solidFill>
                  <a:schemeClr val="tx1"/>
                </a:solidFill>
                <a:sym typeface="+mn-ea"/>
              </a:rPr>
              <a:t>（2）从教育内容看，德育内容来源广泛，既可以来源于家庭、学校，也可以来源于社会。</a:t>
            </a:r>
            <a:endParaRPr sz="2400" b="1">
              <a:solidFill>
                <a:schemeClr val="tx1"/>
              </a:solidFill>
            </a:endParaRPr>
          </a:p>
        </p:txBody>
      </p:sp>
      <p:sp>
        <p:nvSpPr>
          <p:cNvPr id="4" name="矩形: 圆角 5"/>
          <p:cNvSpPr/>
          <p:nvPr>
            <p:custDataLst>
              <p:tags r:id="rId4"/>
            </p:custDataLst>
          </p:nvPr>
        </p:nvSpPr>
        <p:spPr>
          <a:xfrm>
            <a:off x="1475105" y="5132705"/>
            <a:ext cx="9121140" cy="621030"/>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lnSpc>
                <a:spcPct val="120000"/>
              </a:lnSpc>
              <a:buClrTx/>
              <a:buSzTx/>
              <a:buFontTx/>
            </a:pPr>
            <a:r>
              <a:rPr sz="2400" b="1">
                <a:solidFill>
                  <a:schemeClr val="tx1"/>
                </a:solidFill>
              </a:rPr>
              <a:t>（3）从教学方式看</a:t>
            </a:r>
            <a:r>
              <a:rPr sz="2400" b="1">
                <a:solidFill>
                  <a:schemeClr val="tx1"/>
                </a:solidFill>
                <a:sym typeface="+mn-ea"/>
              </a:rPr>
              <a:t>，德育课程有着自身独特的要求。</a:t>
            </a:r>
            <a:endParaRPr sz="2400" b="1">
              <a:solidFill>
                <a:schemeClr val="tx1"/>
              </a:solidFill>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2428240" y="2841625"/>
            <a:ext cx="718185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2581275" y="2804795"/>
            <a:ext cx="7028815" cy="1213485"/>
          </a:xfrm>
          <a:prstGeom prst="rect">
            <a:avLst/>
          </a:prstGeom>
          <a:noFill/>
        </p:spPr>
        <p:txBody>
          <a:bodyPr wrap="square" rtlCol="0">
            <a:noAutofit/>
          </a:bodyPr>
          <a:p>
            <a:pPr algn="just">
              <a:lnSpc>
                <a:spcPts val="7500"/>
              </a:lnSpc>
            </a:pPr>
            <a:r>
              <a:rPr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第二节　德育课程的类型</a:t>
            </a:r>
            <a:endParaRPr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algn="just">
              <a:lnSpc>
                <a:spcPts val="7500"/>
              </a:lnSpc>
            </a:pP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德育课程的类型</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10285"/>
            <a:ext cx="10730865" cy="5554980"/>
          </a:xfrm>
          <a:prstGeom prst="rect">
            <a:avLst/>
          </a:prstGeom>
          <a:noFill/>
        </p:spPr>
        <p:txBody>
          <a:bodyPr wrap="square" rtlCol="0" anchor="t">
            <a:noAutofit/>
          </a:bodyPr>
          <a:p>
            <a:pPr algn="just">
              <a:lnSpc>
                <a:spcPct val="110000"/>
              </a:lnSpc>
            </a:pPr>
            <a:r>
              <a:rPr lang="en-US" altLang="zh-CN" sz="2800" b="1">
                <a:solidFill>
                  <a:schemeClr val="accent1">
                    <a:lumMod val="75000"/>
                  </a:schemeClr>
                </a:solidFill>
              </a:rPr>
              <a:t>      </a:t>
            </a:r>
            <a:r>
              <a:rPr lang="zh-CN" altLang="en-US" sz="2800" b="1">
                <a:solidFill>
                  <a:schemeClr val="accent1">
                    <a:lumMod val="75000"/>
                  </a:schemeClr>
                </a:solidFill>
              </a:rPr>
              <a:t>一、德育学科课程</a:t>
            </a:r>
            <a:endParaRPr lang="zh-CN" altLang="en-US" sz="2800" b="1">
              <a:solidFill>
                <a:schemeClr val="accent1">
                  <a:lumMod val="75000"/>
                </a:schemeClr>
              </a:solidFill>
            </a:endParaRPr>
          </a:p>
          <a:p>
            <a:pPr algn="just">
              <a:lnSpc>
                <a:spcPct val="110000"/>
              </a:lnSpc>
            </a:pPr>
            <a:r>
              <a:rPr lang="en-US" altLang="zh-CN" sz="2800" b="1">
                <a:solidFill>
                  <a:schemeClr val="accent1">
                    <a:lumMod val="75000"/>
                  </a:schemeClr>
                </a:solidFill>
              </a:rPr>
              <a:t>    </a:t>
            </a:r>
            <a:r>
              <a:rPr lang="zh-CN" altLang="en-US" sz="2400" b="1">
                <a:solidFill>
                  <a:schemeClr val="accent1">
                    <a:lumMod val="75000"/>
                  </a:schemeClr>
                </a:solidFill>
              </a:rPr>
              <a:t>（一）德育学科课程概念</a:t>
            </a:r>
            <a:endParaRPr lang="zh-CN" altLang="en-US" sz="2800" b="1">
              <a:solidFill>
                <a:schemeClr val="accent1">
                  <a:lumMod val="75000"/>
                </a:schemeClr>
              </a:solidFill>
            </a:endParaRPr>
          </a:p>
          <a:p>
            <a:pPr algn="just">
              <a:lnSpc>
                <a:spcPct val="110000"/>
              </a:lnSpc>
            </a:pPr>
            <a:r>
              <a:rPr lang="en-US" sz="2400" b="1"/>
              <a:t>       </a:t>
            </a:r>
            <a:r>
              <a:rPr sz="2400" b="1"/>
              <a:t>德育学科课程的上位概念是学科课程。学科课程又称为“分科课程”，是以学科为基础，按照一定的价值标准，以不同的知识或学术领域选择一定的知识内容，根据知识逻辑体系，将所选出的知识作为课程。德育学科课程（又称为认识性德育课程或认知性德育课程），是以学科为中心来组织的，它一般分为两类。第一类是德育学科课程，也叫直接德育课程或专设德育课程，如西方国家的公民教育课程、道德课等，我国义务教育阶段曾经有过的品德与生活、品德与社会、思想品德，当下的道德与法治，以及高中阶段的思想政治都是显性的、直接的德育学科课程。第二类是包含德育因素和任务的其他学科课程，我们称之为学科德育课程，如语文、数学、英语、历史、地理、物理、化学等学科课程。我们在此介绍的德育学科课程属于第一种类型，即专设德育课程。</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德育课程的类型</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10285"/>
            <a:ext cx="10730865" cy="2012315"/>
          </a:xfrm>
          <a:prstGeom prst="rect">
            <a:avLst/>
          </a:prstGeom>
          <a:noFill/>
        </p:spPr>
        <p:txBody>
          <a:bodyPr wrap="square" rtlCol="0" anchor="t">
            <a:noAutofit/>
          </a:bodyPr>
          <a:p>
            <a:pPr algn="just">
              <a:lnSpc>
                <a:spcPct val="110000"/>
              </a:lnSpc>
            </a:pPr>
            <a:r>
              <a:rPr lang="en-US" sz="2800" b="1">
                <a:solidFill>
                  <a:schemeClr val="accent1">
                    <a:lumMod val="75000"/>
                  </a:schemeClr>
                </a:solidFill>
              </a:rPr>
              <a:t>    </a:t>
            </a:r>
            <a:r>
              <a:rPr sz="2800" b="1">
                <a:solidFill>
                  <a:schemeClr val="accent1">
                    <a:lumMod val="75000"/>
                  </a:schemeClr>
                </a:solidFill>
              </a:rPr>
              <a:t>（二）西方专设德育课程及理论</a:t>
            </a:r>
            <a:endParaRPr sz="2800" b="1">
              <a:solidFill>
                <a:schemeClr val="accent1">
                  <a:lumMod val="75000"/>
                </a:schemeClr>
              </a:solidFill>
            </a:endParaRPr>
          </a:p>
          <a:p>
            <a:pPr algn="just">
              <a:lnSpc>
                <a:spcPct val="110000"/>
              </a:lnSpc>
            </a:pPr>
            <a:r>
              <a:rPr lang="en-US" sz="2400" b="1">
                <a:solidFill>
                  <a:schemeClr val="tx1"/>
                </a:solidFill>
              </a:rPr>
              <a:t>       </a:t>
            </a:r>
            <a:r>
              <a:rPr sz="2400" b="1">
                <a:solidFill>
                  <a:schemeClr val="tx1"/>
                </a:solidFill>
              </a:rPr>
              <a:t>20 世纪是道德教育理论快速发展的时期。20 世纪中后期，一些学者提出了不同的德育主张，这些德育理论学说或多或少地涉及专设德育课程，其中具有代表性的主要有以下四种。</a:t>
            </a:r>
            <a:r>
              <a:rPr lang="en-US" sz="2000" b="1">
                <a:solidFill>
                  <a:schemeClr val="tx1"/>
                </a:solidFill>
              </a:rPr>
              <a:t> </a:t>
            </a:r>
            <a:r>
              <a:rPr lang="en-US" sz="2400" b="1"/>
              <a:t>      </a:t>
            </a:r>
            <a:endParaRPr lang="en-US" sz="2400" b="1"/>
          </a:p>
          <a:p>
            <a:pPr algn="just">
              <a:lnSpc>
                <a:spcPct val="110000"/>
              </a:lnSpc>
            </a:pPr>
            <a:endParaRPr sz="2400" b="1"/>
          </a:p>
        </p:txBody>
      </p:sp>
      <p:cxnSp>
        <p:nvCxnSpPr>
          <p:cNvPr id="25" name="直接连接符 24"/>
          <p:cNvCxnSpPr/>
          <p:nvPr>
            <p:custDataLst>
              <p:tags r:id="rId1"/>
            </p:custDataLst>
          </p:nvPr>
        </p:nvCxnSpPr>
        <p:spPr>
          <a:xfrm>
            <a:off x="1941195" y="3129915"/>
            <a:ext cx="3409950" cy="22225"/>
          </a:xfrm>
          <a:prstGeom prst="line">
            <a:avLst/>
          </a:prstGeom>
          <a:blipFill rotWithShape="1">
            <a:blip r:embed="rId2"/>
            <a:stretch>
              <a:fillRect/>
            </a:stretch>
          </a:blipFill>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椭圆 25"/>
          <p:cNvSpPr/>
          <p:nvPr>
            <p:custDataLst>
              <p:tags r:id="rId3"/>
            </p:custDataLst>
          </p:nvPr>
        </p:nvSpPr>
        <p:spPr>
          <a:xfrm>
            <a:off x="1929765" y="2796540"/>
            <a:ext cx="695325" cy="666750"/>
          </a:xfrm>
          <a:prstGeom prst="ellipse">
            <a:avLst/>
          </a:prstGeom>
          <a:blipFill rotWithShape="1">
            <a:blip r:embed="rId2"/>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dirty="0">
              <a:latin typeface="宋体" panose="02010600030101010101" pitchFamily="2" charset="-122"/>
              <a:ea typeface="宋体" panose="02010600030101010101" pitchFamily="2" charset="-122"/>
            </a:endParaRPr>
          </a:p>
        </p:txBody>
      </p:sp>
      <p:sp>
        <p:nvSpPr>
          <p:cNvPr id="27" name="矩形: 圆角 5"/>
          <p:cNvSpPr/>
          <p:nvPr>
            <p:custDataLst>
              <p:tags r:id="rId4"/>
            </p:custDataLst>
          </p:nvPr>
        </p:nvSpPr>
        <p:spPr>
          <a:xfrm>
            <a:off x="2987675" y="2830830"/>
            <a:ext cx="3663315" cy="612140"/>
          </a:xfrm>
          <a:prstGeom prst="roundRect">
            <a:avLst/>
          </a:prstGeom>
          <a:blipFill rotWithShape="1">
            <a:blip r:embed="rId2"/>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dirty="0">
              <a:latin typeface="宋体" panose="02010600030101010101" pitchFamily="2" charset="-122"/>
              <a:ea typeface="宋体" panose="02010600030101010101" pitchFamily="2" charset="-122"/>
            </a:endParaRPr>
          </a:p>
        </p:txBody>
      </p:sp>
      <p:cxnSp>
        <p:nvCxnSpPr>
          <p:cNvPr id="28" name="直接连接符 27"/>
          <p:cNvCxnSpPr/>
          <p:nvPr>
            <p:custDataLst>
              <p:tags r:id="rId5"/>
            </p:custDataLst>
          </p:nvPr>
        </p:nvCxnSpPr>
        <p:spPr>
          <a:xfrm flipV="1">
            <a:off x="3442970" y="3925570"/>
            <a:ext cx="3384550" cy="25400"/>
          </a:xfrm>
          <a:prstGeom prst="line">
            <a:avLst/>
          </a:prstGeom>
          <a:blipFill rotWithShape="1">
            <a:blip r:embed="rId2"/>
            <a:stretch>
              <a:fillRect/>
            </a:stretch>
          </a:blipFill>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椭圆 28"/>
          <p:cNvSpPr/>
          <p:nvPr>
            <p:custDataLst>
              <p:tags r:id="rId6"/>
            </p:custDataLst>
          </p:nvPr>
        </p:nvSpPr>
        <p:spPr>
          <a:xfrm>
            <a:off x="3355340" y="3617595"/>
            <a:ext cx="695325" cy="666750"/>
          </a:xfrm>
          <a:prstGeom prst="ellipse">
            <a:avLst/>
          </a:prstGeom>
          <a:blipFill rotWithShape="1">
            <a:blip r:embed="rId2"/>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dirty="0">
              <a:latin typeface="宋体" panose="02010600030101010101" pitchFamily="2" charset="-122"/>
              <a:ea typeface="宋体" panose="02010600030101010101" pitchFamily="2" charset="-122"/>
            </a:endParaRPr>
          </a:p>
        </p:txBody>
      </p:sp>
      <p:sp>
        <p:nvSpPr>
          <p:cNvPr id="30" name="矩形: 圆角 9"/>
          <p:cNvSpPr/>
          <p:nvPr>
            <p:custDataLst>
              <p:tags r:id="rId7"/>
            </p:custDataLst>
          </p:nvPr>
        </p:nvSpPr>
        <p:spPr>
          <a:xfrm>
            <a:off x="4412615" y="3679190"/>
            <a:ext cx="3663950" cy="612140"/>
          </a:xfrm>
          <a:prstGeom prst="roundRect">
            <a:avLst/>
          </a:prstGeom>
          <a:blipFill rotWithShape="1">
            <a:blip r:embed="rId2"/>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68580" tIns="34290" rIns="68580" bIns="34290" numCol="1" spcCol="0" rtlCol="0" fromWordArt="0" anchor="ctr" anchorCtr="0" forceAA="0" compatLnSpc="1">
            <a:noAutofit/>
          </a:bodyPr>
          <a:p>
            <a:pPr lvl="0" algn="l">
              <a:buClrTx/>
              <a:buSzTx/>
              <a:buFontTx/>
            </a:pPr>
            <a:endParaRPr lang="zh-CN" altLang="en-US" dirty="0">
              <a:latin typeface="宋体" panose="02010600030101010101" pitchFamily="2" charset="-122"/>
              <a:ea typeface="宋体" panose="02010600030101010101" pitchFamily="2" charset="-122"/>
              <a:sym typeface="+mn-ea"/>
            </a:endParaRPr>
          </a:p>
        </p:txBody>
      </p:sp>
      <p:cxnSp>
        <p:nvCxnSpPr>
          <p:cNvPr id="31" name="直接连接符 30"/>
          <p:cNvCxnSpPr/>
          <p:nvPr>
            <p:custDataLst>
              <p:tags r:id="rId8"/>
            </p:custDataLst>
          </p:nvPr>
        </p:nvCxnSpPr>
        <p:spPr>
          <a:xfrm flipV="1">
            <a:off x="4889500" y="4817745"/>
            <a:ext cx="3384550" cy="36195"/>
          </a:xfrm>
          <a:prstGeom prst="line">
            <a:avLst/>
          </a:prstGeom>
          <a:blipFill rotWithShape="1">
            <a:blip r:embed="rId2"/>
            <a:stretch>
              <a:fillRect/>
            </a:stretch>
          </a:blipFill>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椭圆 31"/>
          <p:cNvSpPr/>
          <p:nvPr>
            <p:custDataLst>
              <p:tags r:id="rId9"/>
            </p:custDataLst>
          </p:nvPr>
        </p:nvSpPr>
        <p:spPr>
          <a:xfrm>
            <a:off x="4771390" y="4520565"/>
            <a:ext cx="695325" cy="666750"/>
          </a:xfrm>
          <a:prstGeom prst="ellipse">
            <a:avLst/>
          </a:prstGeom>
          <a:blipFill rotWithShape="1">
            <a:blip r:embed="rId2"/>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dirty="0">
              <a:latin typeface="宋体" panose="02010600030101010101" pitchFamily="2" charset="-122"/>
              <a:ea typeface="宋体" panose="02010600030101010101" pitchFamily="2" charset="-122"/>
            </a:endParaRPr>
          </a:p>
        </p:txBody>
      </p:sp>
      <p:sp>
        <p:nvSpPr>
          <p:cNvPr id="34" name="矩形: 圆角 12"/>
          <p:cNvSpPr/>
          <p:nvPr>
            <p:custDataLst>
              <p:tags r:id="rId10"/>
            </p:custDataLst>
          </p:nvPr>
        </p:nvSpPr>
        <p:spPr>
          <a:xfrm>
            <a:off x="5828665" y="4582795"/>
            <a:ext cx="3665220" cy="612140"/>
          </a:xfrm>
          <a:prstGeom prst="roundRect">
            <a:avLst/>
          </a:prstGeom>
          <a:blipFill rotWithShape="1">
            <a:blip r:embed="rId2"/>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endParaRPr lang="zh-CN" altLang="en-US" dirty="0">
              <a:latin typeface="宋体" panose="02010600030101010101" pitchFamily="2" charset="-122"/>
              <a:ea typeface="宋体" panose="02010600030101010101" pitchFamily="2" charset="-122"/>
            </a:endParaRPr>
          </a:p>
        </p:txBody>
      </p:sp>
      <p:sp>
        <p:nvSpPr>
          <p:cNvPr id="38" name="文本框 37"/>
          <p:cNvSpPr txBox="1"/>
          <p:nvPr>
            <p:custDataLst>
              <p:tags r:id="rId11"/>
            </p:custDataLst>
          </p:nvPr>
        </p:nvSpPr>
        <p:spPr>
          <a:xfrm>
            <a:off x="2987040" y="2921000"/>
            <a:ext cx="3282315" cy="437515"/>
          </a:xfrm>
          <a:prstGeom prst="rect">
            <a:avLst/>
          </a:prstGeom>
          <a:noFill/>
          <a:extLst>
            <a:ext uri="{909E8E84-426E-40DD-AFC4-6F175D3DCCD1}">
              <a14:hiddenFill xmlns:a14="http://schemas.microsoft.com/office/drawing/2010/main">
                <a:blipFill rotWithShape="1">
                  <a:blip r:embed="rId2"/>
                  <a:stretch>
                    <a:fillRect/>
                  </a:stretch>
                </a:blipFill>
              </a14:hiddenFill>
            </a:ext>
          </a:extLst>
        </p:spPr>
        <p:txBody>
          <a:bodyPr wrap="square" lIns="68580" tIns="34290" rIns="68580" bIns="34290">
            <a:spAutoFit/>
          </a:bodyPr>
          <a:p>
            <a:pPr algn="l">
              <a:defRPr/>
            </a:pPr>
            <a:r>
              <a:rPr sz="2400" b="1"/>
              <a:t>威尔逊的德育课程思想</a:t>
            </a:r>
            <a:endParaRPr sz="2400" b="1"/>
          </a:p>
        </p:txBody>
      </p:sp>
      <p:sp>
        <p:nvSpPr>
          <p:cNvPr id="39" name="文本框 38"/>
          <p:cNvSpPr txBox="1"/>
          <p:nvPr>
            <p:custDataLst>
              <p:tags r:id="rId12"/>
            </p:custDataLst>
          </p:nvPr>
        </p:nvSpPr>
        <p:spPr>
          <a:xfrm>
            <a:off x="4412615" y="3759200"/>
            <a:ext cx="3663950" cy="437515"/>
          </a:xfrm>
          <a:prstGeom prst="rect">
            <a:avLst/>
          </a:prstGeom>
          <a:noFill/>
          <a:extLst>
            <a:ext uri="{909E8E84-426E-40DD-AFC4-6F175D3DCCD1}">
              <a14:hiddenFill xmlns:a14="http://schemas.microsoft.com/office/drawing/2010/main">
                <a:blipFill rotWithShape="1">
                  <a:blip r:embed="rId2"/>
                  <a:stretch>
                    <a:fillRect/>
                  </a:stretch>
                </a:blipFill>
              </a14:hiddenFill>
            </a:ext>
          </a:extLst>
        </p:spPr>
        <p:txBody>
          <a:bodyPr wrap="square" lIns="68580" tIns="34290" rIns="68580" bIns="34290">
            <a:spAutoFit/>
          </a:bodyPr>
          <a:p>
            <a:pPr algn="l">
              <a:defRPr/>
            </a:pPr>
            <a:r>
              <a:rPr sz="2400" b="1">
                <a:sym typeface="+mn-ea"/>
              </a:rPr>
              <a:t>麦克菲尔的体谅课程模式</a:t>
            </a:r>
            <a:endParaRPr sz="2400" b="1">
              <a:sym typeface="+mn-ea"/>
            </a:endParaRPr>
          </a:p>
        </p:txBody>
      </p:sp>
      <p:sp>
        <p:nvSpPr>
          <p:cNvPr id="40" name="文本框 39"/>
          <p:cNvSpPr txBox="1"/>
          <p:nvPr>
            <p:custDataLst>
              <p:tags r:id="rId13"/>
            </p:custDataLst>
          </p:nvPr>
        </p:nvSpPr>
        <p:spPr>
          <a:xfrm>
            <a:off x="5829300" y="4681220"/>
            <a:ext cx="3663950" cy="437515"/>
          </a:xfrm>
          <a:prstGeom prst="rect">
            <a:avLst/>
          </a:prstGeom>
          <a:noFill/>
          <a:extLst>
            <a:ext uri="{909E8E84-426E-40DD-AFC4-6F175D3DCCD1}">
              <a14:hiddenFill xmlns:a14="http://schemas.microsoft.com/office/drawing/2010/main">
                <a:blipFill rotWithShape="1">
                  <a:blip r:embed="rId2"/>
                  <a:stretch>
                    <a:fillRect/>
                  </a:stretch>
                </a:blipFill>
              </a14:hiddenFill>
            </a:ext>
          </a:extLst>
        </p:spPr>
        <p:txBody>
          <a:bodyPr wrap="square" lIns="68580" tIns="34290" rIns="68580" bIns="34290">
            <a:spAutoFit/>
          </a:bodyPr>
          <a:p>
            <a:pPr algn="l">
              <a:defRPr/>
            </a:pPr>
            <a:r>
              <a:rPr sz="2400" b="1"/>
              <a:t>纽曼的社会行动课程模式</a:t>
            </a:r>
            <a:endParaRPr sz="2400" b="1"/>
          </a:p>
        </p:txBody>
      </p:sp>
      <p:sp>
        <p:nvSpPr>
          <p:cNvPr id="41" name="文本框 40"/>
          <p:cNvSpPr txBox="1"/>
          <p:nvPr>
            <p:custDataLst>
              <p:tags r:id="rId14"/>
            </p:custDataLst>
          </p:nvPr>
        </p:nvSpPr>
        <p:spPr>
          <a:xfrm>
            <a:off x="2139315" y="2895600"/>
            <a:ext cx="409575" cy="437515"/>
          </a:xfrm>
          <a:prstGeom prst="rect">
            <a:avLst/>
          </a:prstGeom>
          <a:noFill/>
          <a:extLst>
            <a:ext uri="{909E8E84-426E-40DD-AFC4-6F175D3DCCD1}">
              <a14:hiddenFill xmlns:a14="http://schemas.microsoft.com/office/drawing/2010/main">
                <a:blipFill rotWithShape="1">
                  <a:blip r:embed="rId2"/>
                  <a:stretch>
                    <a:fillRect/>
                  </a:stretch>
                </a:blipFill>
              </a14:hiddenFill>
            </a:ext>
          </a:extLst>
        </p:spPr>
        <p:txBody>
          <a:bodyPr wrap="square" lIns="68580" tIns="34290" rIns="68580" bIns="34290">
            <a:spAutoFit/>
          </a:bodyPr>
          <a:p>
            <a:pPr>
              <a:defRPr/>
            </a:pPr>
            <a:r>
              <a:rPr lang="en-US" altLang="zh-CN" sz="2400" b="1" dirty="0">
                <a:solidFill>
                  <a:prstClr val="black"/>
                </a:solidFill>
                <a:latin typeface="宋体" panose="02010600030101010101" pitchFamily="2" charset="-122"/>
                <a:ea typeface="宋体" panose="02010600030101010101" pitchFamily="2" charset="-122"/>
              </a:rPr>
              <a:t>1</a:t>
            </a:r>
            <a:endParaRPr lang="zh-CN" altLang="en-US" sz="2400" b="1" dirty="0">
              <a:solidFill>
                <a:prstClr val="black"/>
              </a:solidFill>
              <a:latin typeface="宋体" panose="02010600030101010101" pitchFamily="2" charset="-122"/>
              <a:ea typeface="宋体" panose="02010600030101010101" pitchFamily="2" charset="-122"/>
            </a:endParaRPr>
          </a:p>
        </p:txBody>
      </p:sp>
      <p:sp>
        <p:nvSpPr>
          <p:cNvPr id="42" name="文本框 41"/>
          <p:cNvSpPr txBox="1"/>
          <p:nvPr>
            <p:custDataLst>
              <p:tags r:id="rId15"/>
            </p:custDataLst>
          </p:nvPr>
        </p:nvSpPr>
        <p:spPr>
          <a:xfrm>
            <a:off x="3564890" y="3723640"/>
            <a:ext cx="409575" cy="437515"/>
          </a:xfrm>
          <a:prstGeom prst="rect">
            <a:avLst/>
          </a:prstGeom>
          <a:noFill/>
          <a:extLst>
            <a:ext uri="{909E8E84-426E-40DD-AFC4-6F175D3DCCD1}">
              <a14:hiddenFill xmlns:a14="http://schemas.microsoft.com/office/drawing/2010/main">
                <a:blipFill rotWithShape="1">
                  <a:blip r:embed="rId2"/>
                  <a:stretch>
                    <a:fillRect/>
                  </a:stretch>
                </a:blipFill>
              </a14:hiddenFill>
            </a:ext>
          </a:extLst>
        </p:spPr>
        <p:txBody>
          <a:bodyPr wrap="square" lIns="68580" tIns="34290" rIns="68580" bIns="34290">
            <a:spAutoFit/>
          </a:bodyPr>
          <a:p>
            <a:pPr>
              <a:defRPr/>
            </a:pPr>
            <a:r>
              <a:rPr lang="en-US" altLang="zh-CN" sz="2400" b="1" dirty="0">
                <a:solidFill>
                  <a:prstClr val="black"/>
                </a:solidFill>
                <a:latin typeface="宋体" panose="02010600030101010101" pitchFamily="2" charset="-122"/>
                <a:ea typeface="宋体" panose="02010600030101010101" pitchFamily="2" charset="-122"/>
              </a:rPr>
              <a:t>2</a:t>
            </a:r>
            <a:endParaRPr lang="zh-CN" altLang="en-US" sz="1800" b="1" dirty="0">
              <a:solidFill>
                <a:prstClr val="black"/>
              </a:solidFill>
              <a:latin typeface="宋体" panose="02010600030101010101" pitchFamily="2" charset="-122"/>
              <a:ea typeface="宋体" panose="02010600030101010101" pitchFamily="2" charset="-122"/>
            </a:endParaRPr>
          </a:p>
        </p:txBody>
      </p:sp>
      <p:sp>
        <p:nvSpPr>
          <p:cNvPr id="43" name="文本框 42"/>
          <p:cNvSpPr txBox="1"/>
          <p:nvPr>
            <p:custDataLst>
              <p:tags r:id="rId16"/>
            </p:custDataLst>
          </p:nvPr>
        </p:nvSpPr>
        <p:spPr>
          <a:xfrm>
            <a:off x="4971415" y="4625975"/>
            <a:ext cx="409575" cy="437515"/>
          </a:xfrm>
          <a:prstGeom prst="rect">
            <a:avLst/>
          </a:prstGeom>
          <a:noFill/>
          <a:extLst>
            <a:ext uri="{909E8E84-426E-40DD-AFC4-6F175D3DCCD1}">
              <a14:hiddenFill xmlns:a14="http://schemas.microsoft.com/office/drawing/2010/main">
                <a:blipFill rotWithShape="1">
                  <a:blip r:embed="rId2"/>
                  <a:stretch>
                    <a:fillRect/>
                  </a:stretch>
                </a:blipFill>
              </a14:hiddenFill>
            </a:ext>
          </a:extLst>
        </p:spPr>
        <p:txBody>
          <a:bodyPr wrap="square" lIns="68580" tIns="34290" rIns="68580" bIns="34290">
            <a:spAutoFit/>
          </a:bodyPr>
          <a:p>
            <a:pPr>
              <a:defRPr/>
            </a:pPr>
            <a:r>
              <a:rPr lang="en-US" altLang="zh-CN" sz="2400" b="1" dirty="0">
                <a:solidFill>
                  <a:prstClr val="black"/>
                </a:solidFill>
                <a:latin typeface="宋体" panose="02010600030101010101" pitchFamily="2" charset="-122"/>
                <a:ea typeface="宋体" panose="02010600030101010101" pitchFamily="2" charset="-122"/>
              </a:rPr>
              <a:t>3</a:t>
            </a:r>
            <a:endParaRPr lang="zh-CN" altLang="en-US" sz="2400" b="1" dirty="0">
              <a:solidFill>
                <a:prstClr val="black"/>
              </a:solidFill>
              <a:latin typeface="宋体" panose="02010600030101010101" pitchFamily="2" charset="-122"/>
              <a:ea typeface="宋体" panose="02010600030101010101" pitchFamily="2" charset="-122"/>
            </a:endParaRPr>
          </a:p>
        </p:txBody>
      </p:sp>
      <p:cxnSp>
        <p:nvCxnSpPr>
          <p:cNvPr id="44" name="直接连接符 43"/>
          <p:cNvCxnSpPr/>
          <p:nvPr>
            <p:custDataLst>
              <p:tags r:id="rId17"/>
            </p:custDataLst>
          </p:nvPr>
        </p:nvCxnSpPr>
        <p:spPr>
          <a:xfrm flipV="1">
            <a:off x="6315075" y="5739765"/>
            <a:ext cx="3384550" cy="36195"/>
          </a:xfrm>
          <a:prstGeom prst="line">
            <a:avLst/>
          </a:prstGeom>
          <a:blipFill rotWithShape="1">
            <a:blip r:embed="rId2"/>
            <a:stretch>
              <a:fillRect/>
            </a:stretch>
          </a:blipFill>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45" name="椭圆 44"/>
          <p:cNvSpPr/>
          <p:nvPr>
            <p:custDataLst>
              <p:tags r:id="rId18"/>
            </p:custDataLst>
          </p:nvPr>
        </p:nvSpPr>
        <p:spPr>
          <a:xfrm>
            <a:off x="6196965" y="5442585"/>
            <a:ext cx="695325" cy="666750"/>
          </a:xfrm>
          <a:prstGeom prst="ellipse">
            <a:avLst/>
          </a:prstGeom>
          <a:blipFill rotWithShape="1">
            <a:blip r:embed="rId2"/>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lang="zh-CN" altLang="en-US" dirty="0">
              <a:latin typeface="宋体" panose="02010600030101010101" pitchFamily="2" charset="-122"/>
              <a:ea typeface="宋体" panose="02010600030101010101" pitchFamily="2" charset="-122"/>
            </a:endParaRPr>
          </a:p>
        </p:txBody>
      </p:sp>
      <p:sp>
        <p:nvSpPr>
          <p:cNvPr id="46" name="矩形: 圆角 12"/>
          <p:cNvSpPr/>
          <p:nvPr>
            <p:custDataLst>
              <p:tags r:id="rId19"/>
            </p:custDataLst>
          </p:nvPr>
        </p:nvSpPr>
        <p:spPr>
          <a:xfrm>
            <a:off x="7254240" y="5504815"/>
            <a:ext cx="3665220" cy="612140"/>
          </a:xfrm>
          <a:prstGeom prst="roundRect">
            <a:avLst/>
          </a:prstGeom>
          <a:blipFill rotWithShape="1">
            <a:blip r:embed="rId2"/>
            <a:stretch>
              <a:fillRect/>
            </a:stretch>
          </a:blip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endParaRPr lang="zh-CN" altLang="en-US" dirty="0">
              <a:latin typeface="宋体" panose="02010600030101010101" pitchFamily="2" charset="-122"/>
              <a:ea typeface="宋体" panose="02010600030101010101" pitchFamily="2" charset="-122"/>
            </a:endParaRPr>
          </a:p>
        </p:txBody>
      </p:sp>
      <p:sp>
        <p:nvSpPr>
          <p:cNvPr id="47" name="文本框 46"/>
          <p:cNvSpPr txBox="1"/>
          <p:nvPr>
            <p:custDataLst>
              <p:tags r:id="rId20"/>
            </p:custDataLst>
          </p:nvPr>
        </p:nvSpPr>
        <p:spPr>
          <a:xfrm>
            <a:off x="7254875" y="5603240"/>
            <a:ext cx="3663950" cy="437515"/>
          </a:xfrm>
          <a:prstGeom prst="rect">
            <a:avLst/>
          </a:prstGeom>
          <a:noFill/>
          <a:extLst>
            <a:ext uri="{909E8E84-426E-40DD-AFC4-6F175D3DCCD1}">
              <a14:hiddenFill xmlns:a14="http://schemas.microsoft.com/office/drawing/2010/main">
                <a:blipFill rotWithShape="1">
                  <a:blip r:embed="rId2"/>
                  <a:stretch>
                    <a:fillRect/>
                  </a:stretch>
                </a:blipFill>
              </a14:hiddenFill>
            </a:ext>
          </a:extLst>
        </p:spPr>
        <p:txBody>
          <a:bodyPr wrap="square" lIns="68580" tIns="34290" rIns="68580" bIns="34290">
            <a:spAutoFit/>
          </a:bodyPr>
          <a:p>
            <a:pPr algn="l">
              <a:defRPr/>
            </a:pPr>
            <a:r>
              <a:rPr sz="2400" b="1"/>
              <a:t>美国品格教育的德育课程</a:t>
            </a:r>
            <a:endParaRPr sz="2400" b="1"/>
          </a:p>
        </p:txBody>
      </p:sp>
      <p:sp>
        <p:nvSpPr>
          <p:cNvPr id="48" name="文本框 47"/>
          <p:cNvSpPr txBox="1"/>
          <p:nvPr>
            <p:custDataLst>
              <p:tags r:id="rId21"/>
            </p:custDataLst>
          </p:nvPr>
        </p:nvSpPr>
        <p:spPr>
          <a:xfrm>
            <a:off x="6396990" y="5547995"/>
            <a:ext cx="409575" cy="437515"/>
          </a:xfrm>
          <a:prstGeom prst="rect">
            <a:avLst/>
          </a:prstGeom>
          <a:noFill/>
          <a:extLst>
            <a:ext uri="{909E8E84-426E-40DD-AFC4-6F175D3DCCD1}">
              <a14:hiddenFill xmlns:a14="http://schemas.microsoft.com/office/drawing/2010/main">
                <a:blipFill rotWithShape="1">
                  <a:blip r:embed="rId2"/>
                  <a:stretch>
                    <a:fillRect/>
                  </a:stretch>
                </a:blipFill>
              </a14:hiddenFill>
            </a:ext>
          </a:extLst>
        </p:spPr>
        <p:txBody>
          <a:bodyPr wrap="square" lIns="68580" tIns="34290" rIns="68580" bIns="34290">
            <a:spAutoFit/>
          </a:bodyPr>
          <a:p>
            <a:pPr>
              <a:defRPr/>
            </a:pPr>
            <a:r>
              <a:rPr lang="en-US" altLang="zh-CN" sz="2400" b="1" dirty="0">
                <a:solidFill>
                  <a:prstClr val="black"/>
                </a:solidFill>
                <a:latin typeface="宋体" panose="02010600030101010101" pitchFamily="2" charset="-122"/>
                <a:ea typeface="宋体" panose="02010600030101010101" pitchFamily="2" charset="-122"/>
              </a:rPr>
              <a:t>4</a:t>
            </a:r>
            <a:endParaRPr lang="zh-CN" altLang="en-US" sz="2400" b="1" dirty="0">
              <a:solidFill>
                <a:prstClr val="black"/>
              </a:solidFill>
              <a:latin typeface="宋体" panose="02010600030101010101" pitchFamily="2" charset="-122"/>
              <a:ea typeface="宋体" panose="02010600030101010101" pitchFamily="2" charset="-122"/>
            </a:endParaRPr>
          </a:p>
        </p:txBody>
      </p:sp>
    </p:spTree>
    <p:custDataLst>
      <p:tags r:id="rId2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德育课程的类型</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88365"/>
            <a:ext cx="10730865" cy="4605020"/>
          </a:xfrm>
          <a:prstGeom prst="rect">
            <a:avLst/>
          </a:prstGeom>
          <a:noFill/>
        </p:spPr>
        <p:txBody>
          <a:bodyPr wrap="square" rtlCol="0" anchor="t">
            <a:noAutofit/>
          </a:bodyPr>
          <a:p>
            <a:pPr algn="just">
              <a:lnSpc>
                <a:spcPct val="110000"/>
              </a:lnSpc>
            </a:pPr>
            <a:r>
              <a:rPr lang="en-US" altLang="zh-CN" sz="2800" b="1">
                <a:solidFill>
                  <a:schemeClr val="accent1">
                    <a:lumMod val="75000"/>
                  </a:schemeClr>
                </a:solidFill>
              </a:rPr>
              <a:t>    </a:t>
            </a:r>
            <a:r>
              <a:rPr lang="zh-CN" altLang="en-US" sz="2800" b="1">
                <a:solidFill>
                  <a:schemeClr val="accent1">
                    <a:lumMod val="75000"/>
                  </a:schemeClr>
                </a:solidFill>
              </a:rPr>
              <a:t>（三）德育学科课程的实践</a:t>
            </a:r>
            <a:endParaRPr lang="zh-CN" altLang="en-US" sz="2800" b="1">
              <a:solidFill>
                <a:schemeClr val="accent1">
                  <a:lumMod val="75000"/>
                </a:schemeClr>
              </a:solidFill>
            </a:endParaRPr>
          </a:p>
          <a:p>
            <a:pPr algn="just">
              <a:lnSpc>
                <a:spcPct val="110000"/>
              </a:lnSpc>
            </a:pPr>
            <a:r>
              <a:rPr lang="en-US" sz="2400" b="1"/>
              <a:t>       </a:t>
            </a:r>
            <a:r>
              <a:rPr sz="2400" b="1"/>
              <a:t>课程实施是指为了达到课程目标把课程计划付诸实践的过程。关于德育学科课程的实践，不同的国家具体实施方法不同，总体可以划分为两类：一类是开设专门的德育课；另一类并未开设专门的德育课，而是将德育渗透于其他学科之中。下面以东西方较为典型的国家为例进行说明。</a:t>
            </a:r>
            <a:endParaRPr sz="2400" b="1"/>
          </a:p>
          <a:p>
            <a:pPr algn="just">
              <a:lnSpc>
                <a:spcPct val="110000"/>
              </a:lnSpc>
            </a:pPr>
            <a:r>
              <a:rPr lang="en-US" sz="2400" b="1"/>
              <a:t>       </a:t>
            </a:r>
            <a:r>
              <a:rPr sz="2400" b="1"/>
              <a:t>美国学校德育比较注重学生认知能力发展以及现实问题的解决，“注重全面渗透性教育而不是强行灌输方式的教育。</a:t>
            </a:r>
            <a:endParaRPr sz="2400" b="1"/>
          </a:p>
          <a:p>
            <a:pPr algn="just">
              <a:lnSpc>
                <a:spcPct val="110000"/>
              </a:lnSpc>
            </a:pPr>
            <a:r>
              <a:rPr lang="en-US" sz="2400" b="1"/>
              <a:t>       </a:t>
            </a:r>
            <a:r>
              <a:rPr sz="2400" b="1"/>
              <a:t>英国学校德育注重宗教知识和个人品行的培养。</a:t>
            </a:r>
            <a:endParaRPr sz="2400" b="1"/>
          </a:p>
          <a:p>
            <a:pPr algn="just">
              <a:lnSpc>
                <a:spcPct val="110000"/>
              </a:lnSpc>
            </a:pPr>
            <a:r>
              <a:rPr lang="en-US" sz="2400" b="1"/>
              <a:t>       </a:t>
            </a:r>
            <a:r>
              <a:rPr sz="2400" b="1"/>
              <a:t>德国和法国在学校中都开设了专门的德育学科课程。</a:t>
            </a:r>
            <a:endParaRPr sz="2400" b="1"/>
          </a:p>
          <a:p>
            <a:pPr algn="just">
              <a:lnSpc>
                <a:spcPct val="110000"/>
              </a:lnSpc>
            </a:pPr>
            <a:r>
              <a:rPr lang="en-US" sz="2400" b="1"/>
              <a:t>       </a:t>
            </a:r>
            <a:r>
              <a:rPr sz="2400" b="1"/>
              <a:t>日本历来有重视德育的传统。</a:t>
            </a:r>
            <a:endParaRPr sz="2400" b="1"/>
          </a:p>
          <a:p>
            <a:pPr algn="just">
              <a:lnSpc>
                <a:spcPct val="110000"/>
              </a:lnSpc>
            </a:pPr>
            <a:r>
              <a:rPr lang="en-US" sz="2400" b="1"/>
              <a:t>       </a:t>
            </a:r>
            <a:r>
              <a:rPr sz="2400" b="1"/>
              <a:t>新加坡是东南亚地区最发达的岛国，这个成就的取得与该国政府重视德育密切相关。</a:t>
            </a:r>
            <a:endParaRPr sz="2400" b="1"/>
          </a:p>
          <a:p>
            <a:pPr algn="just">
              <a:lnSpc>
                <a:spcPct val="110000"/>
              </a:lnSpc>
            </a:pPr>
            <a:r>
              <a:rPr lang="en-US" sz="2400" b="1"/>
              <a:t>       </a:t>
            </a:r>
            <a:r>
              <a:rPr sz="2400" b="1"/>
              <a:t>我国德育课程作为专门课程开设，在三级课程体系中属于国家课程。</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德育课程的类型</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69645"/>
            <a:ext cx="10730865" cy="4605020"/>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二、德育活动课程</a:t>
            </a:r>
            <a:endParaRPr lang="zh-CN" altLang="en-US" sz="2800" b="1">
              <a:solidFill>
                <a:schemeClr val="accent1">
                  <a:lumMod val="75000"/>
                </a:schemeClr>
              </a:solidFill>
            </a:endParaRPr>
          </a:p>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（一）活动课程与德育活动课程</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30000"/>
              </a:lnSpc>
            </a:pPr>
            <a:r>
              <a:rPr lang="en-US" sz="2400" b="1"/>
              <a:t>       </a:t>
            </a:r>
            <a:r>
              <a:rPr sz="2400" b="1"/>
              <a:t>活动课程亦称经验课程、儿童中心课程，是与学科课程相对的一种课程类型。它以儿童从事某种活动的兴趣和动机为中心组织课程。</a:t>
            </a:r>
            <a:endParaRPr sz="2400" b="1"/>
          </a:p>
          <a:p>
            <a:pPr algn="just">
              <a:lnSpc>
                <a:spcPct val="130000"/>
              </a:lnSpc>
            </a:pPr>
            <a:r>
              <a:rPr lang="en-US" sz="2400" b="1"/>
              <a:t>       </a:t>
            </a:r>
            <a:r>
              <a:rPr sz="2400" b="1"/>
              <a:t>学科课程强调各个学科知识的逻辑性、系统性，学生以学习间接经验为主，而活动课程则强调学生从实践活动中获得直接的经验。</a:t>
            </a:r>
            <a:endParaRPr sz="2400" b="1"/>
          </a:p>
          <a:p>
            <a:pPr algn="just">
              <a:lnSpc>
                <a:spcPct val="130000"/>
              </a:lnSpc>
            </a:pPr>
            <a:r>
              <a:rPr lang="en-US" sz="2400" b="1"/>
              <a:t>       </a:t>
            </a:r>
            <a:r>
              <a:rPr sz="2400" b="1"/>
              <a:t>我国已经把活动课程与学科课程并列实行。1992 年，国家教育委员会发布的《九年义务教育全日制小学、初级中学课程计划（试行）》首次将课程明确划分为“学科”和“活动”两个方面，并指出：“活动在实施全面发展教育中同学科相辅相成。”</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德育课程的类型</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58570"/>
            <a:ext cx="10730865" cy="4605020"/>
          </a:xfrm>
          <a:prstGeom prst="rect">
            <a:avLst/>
          </a:prstGeom>
          <a:noFill/>
        </p:spPr>
        <p:txBody>
          <a:bodyPr wrap="square" rtlCol="0" anchor="t">
            <a:noAutofit/>
          </a:bodyPr>
          <a:p>
            <a:pPr algn="just">
              <a:lnSpc>
                <a:spcPct val="140000"/>
              </a:lnSpc>
            </a:pPr>
            <a:r>
              <a:rPr lang="en-US" altLang="zh-CN" sz="3200" b="1">
                <a:solidFill>
                  <a:schemeClr val="accent1">
                    <a:lumMod val="75000"/>
                  </a:schemeClr>
                </a:solidFill>
              </a:rPr>
              <a:t>       </a:t>
            </a:r>
            <a:r>
              <a:rPr sz="2800" b="1"/>
              <a:t>德育活动课程不同于学科课程，它是以培养学生的道德实践能力而非道德知识的传授为落脚点。同时，德育活动课程并非是自发的，而是在遵循学生意愿的基础上有组织、有计划、有目的的活动。基于以上讨论，本书所指的德育活动课程是指“学校从学生的需要、兴趣出发，有目的、有计划、有组织地设计各种活动，并引导学生主动参与，以增进学生的道德理智和道德实践能力，改善学生道德生活的课程类型”。</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德育课程的类型</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69645"/>
            <a:ext cx="10730865" cy="4605020"/>
          </a:xfrm>
          <a:prstGeom prst="rect">
            <a:avLst/>
          </a:prstGeom>
          <a:noFill/>
        </p:spPr>
        <p:txBody>
          <a:bodyPr wrap="square" rtlCol="0" anchor="t">
            <a:noAutofit/>
          </a:bodyPr>
          <a:p>
            <a:pPr algn="just">
              <a:lnSpc>
                <a:spcPct val="140000"/>
              </a:lnSpc>
            </a:pPr>
            <a:r>
              <a:rPr lang="en-US" sz="2800" b="1">
                <a:solidFill>
                  <a:schemeClr val="accent1">
                    <a:lumMod val="75000"/>
                  </a:schemeClr>
                </a:solidFill>
              </a:rPr>
              <a:t>    </a:t>
            </a:r>
            <a:r>
              <a:rPr sz="2800" b="1">
                <a:solidFill>
                  <a:schemeClr val="accent1">
                    <a:lumMod val="75000"/>
                  </a:schemeClr>
                </a:solidFill>
              </a:rPr>
              <a:t>（二）德育活动课程的特征与意义</a:t>
            </a:r>
            <a:endParaRPr sz="2800" b="1">
              <a:solidFill>
                <a:schemeClr val="accent1">
                  <a:lumMod val="75000"/>
                </a:schemeClr>
              </a:solidFill>
            </a:endParaRPr>
          </a:p>
          <a:p>
            <a:pPr algn="just">
              <a:lnSpc>
                <a:spcPct val="140000"/>
              </a:lnSpc>
            </a:pPr>
            <a:r>
              <a:rPr lang="en-US" sz="2800" b="1">
                <a:solidFill>
                  <a:schemeClr val="accent1">
                    <a:lumMod val="75000"/>
                  </a:schemeClr>
                </a:solidFill>
              </a:rPr>
              <a:t>     </a:t>
            </a:r>
            <a:r>
              <a:rPr lang="en-US" sz="2400" b="1">
                <a:solidFill>
                  <a:schemeClr val="accent1">
                    <a:lumMod val="75000"/>
                  </a:schemeClr>
                </a:solidFill>
              </a:rPr>
              <a:t> </a:t>
            </a:r>
            <a:r>
              <a:rPr sz="2400" b="1">
                <a:solidFill>
                  <a:schemeClr val="accent1">
                    <a:lumMod val="75000"/>
                  </a:schemeClr>
                </a:solidFill>
              </a:rPr>
              <a:t>1. 德育活动课程的特征</a:t>
            </a:r>
            <a:endParaRPr sz="2400" b="1">
              <a:solidFill>
                <a:schemeClr val="accent1">
                  <a:lumMod val="75000"/>
                </a:schemeClr>
              </a:solidFill>
            </a:endParaRPr>
          </a:p>
          <a:p>
            <a:pPr algn="just">
              <a:lnSpc>
                <a:spcPct val="20000"/>
              </a:lnSpc>
            </a:pPr>
            <a:endParaRPr sz="2800" b="1">
              <a:solidFill>
                <a:schemeClr val="accent1">
                  <a:lumMod val="75000"/>
                </a:schemeClr>
              </a:solidFill>
            </a:endParaRPr>
          </a:p>
          <a:p>
            <a:pPr algn="just">
              <a:lnSpc>
                <a:spcPct val="140000"/>
              </a:lnSpc>
            </a:pPr>
            <a:r>
              <a:rPr lang="en-US" sz="2400" b="1"/>
              <a:t>       </a:t>
            </a:r>
            <a:r>
              <a:rPr sz="2400" b="1"/>
              <a:t>实践性是德育活动课程的根本特征。判断一个人是否有道德不是在于他有多少道德知识，也不在于他在书面考试中得了多高的分数，而是看这个人是否做出了符合社会习俗的道德行为。道德教育的目的不是使学生掌握社会的道德规范、准则和价值观，而是养成相应的道德行为和习惯。</a:t>
            </a:r>
            <a:endParaRPr sz="2400" b="1"/>
          </a:p>
          <a:p>
            <a:pPr algn="just">
              <a:lnSpc>
                <a:spcPct val="140000"/>
              </a:lnSpc>
            </a:pPr>
            <a:r>
              <a:rPr lang="en-US" sz="2400" b="1"/>
              <a:t>       </a:t>
            </a:r>
            <a:r>
              <a:rPr sz="2400" b="1"/>
              <a:t>德育活动课程可以让学生把抽象的理论知识与自己的生活实践经验结合起来，加强对道德知识和道德规范的理解，使学生能够进一步参与到道德实践中，不断将道德知识转化为道德实践，实现认知、情感、理性与行为的一致。</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德育课程的类型</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50925"/>
            <a:ext cx="10730865" cy="1052195"/>
          </a:xfrm>
          <a:prstGeom prst="rect">
            <a:avLst/>
          </a:prstGeom>
          <a:noFill/>
        </p:spPr>
        <p:txBody>
          <a:bodyPr wrap="square" rtlCol="0" anchor="t">
            <a:noAutofit/>
          </a:bodyPr>
          <a:p>
            <a:pPr algn="just">
              <a:lnSpc>
                <a:spcPct val="140000"/>
              </a:lnSpc>
            </a:pPr>
            <a:r>
              <a:rPr lang="en-US" sz="2800" b="1">
                <a:solidFill>
                  <a:schemeClr val="accent1">
                    <a:lumMod val="75000"/>
                  </a:schemeClr>
                </a:solidFill>
              </a:rPr>
              <a:t>      </a:t>
            </a:r>
            <a:r>
              <a:rPr sz="2800" b="1">
                <a:solidFill>
                  <a:schemeClr val="accent1">
                    <a:lumMod val="75000"/>
                  </a:schemeClr>
                </a:solidFill>
              </a:rPr>
              <a:t>2. 德育活动课程的意义</a:t>
            </a:r>
            <a:endParaRPr sz="2800" b="1">
              <a:solidFill>
                <a:schemeClr val="accent1">
                  <a:lumMod val="75000"/>
                </a:schemeClr>
              </a:solidFill>
            </a:endParaRPr>
          </a:p>
          <a:p>
            <a:pPr algn="just">
              <a:lnSpc>
                <a:spcPct val="140000"/>
              </a:lnSpc>
            </a:pPr>
            <a:endParaRPr sz="2400" b="1"/>
          </a:p>
        </p:txBody>
      </p:sp>
      <p:grpSp>
        <p:nvGrpSpPr>
          <p:cNvPr id="7" name="组合 6"/>
          <p:cNvGrpSpPr/>
          <p:nvPr/>
        </p:nvGrpSpPr>
        <p:grpSpPr>
          <a:xfrm>
            <a:off x="1691640" y="2157730"/>
            <a:ext cx="9184005" cy="2947670"/>
            <a:chOff x="2664" y="3398"/>
            <a:chExt cx="14463" cy="4642"/>
          </a:xfrm>
        </p:grpSpPr>
        <p:sp>
          <p:nvSpPr>
            <p:cNvPr id="4" name="矩形: 圆角 5"/>
            <p:cNvSpPr/>
            <p:nvPr>
              <p:custDataLst>
                <p:tags r:id="rId1"/>
              </p:custDataLst>
            </p:nvPr>
          </p:nvSpPr>
          <p:spPr>
            <a:xfrm>
              <a:off x="2664" y="3398"/>
              <a:ext cx="10722" cy="978"/>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lnSpc>
                  <a:spcPct val="120000"/>
                </a:lnSpc>
                <a:buClrTx/>
                <a:buSzTx/>
                <a:buFontTx/>
              </a:pPr>
              <a:r>
                <a:rPr sz="2400" b="1">
                  <a:solidFill>
                    <a:schemeClr val="tx1"/>
                  </a:solidFill>
                </a:rPr>
                <a:t>（1）德育活动课程可以增强学习者的学习动机。</a:t>
              </a:r>
              <a:endParaRPr sz="2400" b="1">
                <a:solidFill>
                  <a:schemeClr val="tx1"/>
                </a:solidFill>
              </a:endParaRPr>
            </a:p>
          </p:txBody>
        </p:sp>
        <p:sp>
          <p:nvSpPr>
            <p:cNvPr id="2" name="矩形: 圆角 5"/>
            <p:cNvSpPr/>
            <p:nvPr>
              <p:custDataLst>
                <p:tags r:id="rId3"/>
              </p:custDataLst>
            </p:nvPr>
          </p:nvSpPr>
          <p:spPr>
            <a:xfrm>
              <a:off x="4291" y="5230"/>
              <a:ext cx="10722" cy="978"/>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lnSpc>
                  <a:spcPct val="120000"/>
                </a:lnSpc>
                <a:buClrTx/>
                <a:buSzTx/>
                <a:buFontTx/>
              </a:pPr>
              <a:r>
                <a:rPr sz="2400" b="1">
                  <a:solidFill>
                    <a:schemeClr val="tx1"/>
                  </a:solidFill>
                </a:rPr>
                <a:t>（2）德育活动课程可以使道德知识“活化”。</a:t>
              </a:r>
              <a:endParaRPr sz="2400" b="1">
                <a:solidFill>
                  <a:schemeClr val="tx1"/>
                </a:solidFill>
              </a:endParaRPr>
            </a:p>
          </p:txBody>
        </p:sp>
        <p:sp>
          <p:nvSpPr>
            <p:cNvPr id="5" name="矩形: 圆角 5"/>
            <p:cNvSpPr/>
            <p:nvPr>
              <p:custDataLst>
                <p:tags r:id="rId4"/>
              </p:custDataLst>
            </p:nvPr>
          </p:nvSpPr>
          <p:spPr>
            <a:xfrm>
              <a:off x="6405" y="7062"/>
              <a:ext cx="10722" cy="978"/>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lnSpc>
                  <a:spcPct val="120000"/>
                </a:lnSpc>
                <a:buClrTx/>
                <a:buSzTx/>
                <a:buFontTx/>
              </a:pPr>
              <a:r>
                <a:rPr sz="2400" b="1">
                  <a:solidFill>
                    <a:schemeClr val="tx1"/>
                  </a:solidFill>
                </a:rPr>
                <a:t>（3）道德活动课程可以增进道德的自我教育。</a:t>
              </a:r>
              <a:endParaRPr sz="2400" b="1">
                <a:solidFill>
                  <a:schemeClr val="tx1"/>
                </a:solidFill>
              </a:endParaRPr>
            </a:p>
          </p:txBody>
        </p:sp>
      </p:gr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out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5"/>
          <p:cNvSpPr txBox="1"/>
          <p:nvPr/>
        </p:nvSpPr>
        <p:spPr>
          <a:xfrm>
            <a:off x="1300842" y="2058136"/>
            <a:ext cx="9590314" cy="2271395"/>
          </a:xfrm>
          <a:prstGeom prst="rect">
            <a:avLst/>
          </a:prstGeom>
          <a:noFill/>
        </p:spPr>
        <p:txBody>
          <a:bodyPr wrap="square" rtlCol="0">
            <a:spAutoFit/>
          </a:bodyPr>
          <a:p>
            <a:pPr algn="ctr">
              <a:lnSpc>
                <a:spcPts val="8500"/>
              </a:lnSpc>
            </a:pPr>
            <a:r>
              <a:rPr lang="zh-CN" altLang="en-US" sz="6000" b="1" spc="600" dirty="0">
                <a:latin typeface="微软雅黑" panose="020B0503020204020204" charset="-122"/>
                <a:ea typeface="微软雅黑" panose="020B0503020204020204" charset="-122"/>
              </a:rPr>
              <a:t>第二编　</a:t>
            </a:r>
            <a:endParaRPr lang="zh-CN" altLang="en-US" sz="6000" b="1" spc="600" dirty="0">
              <a:latin typeface="微软雅黑" panose="020B0503020204020204" charset="-122"/>
              <a:ea typeface="微软雅黑" panose="020B0503020204020204" charset="-122"/>
            </a:endParaRPr>
          </a:p>
          <a:p>
            <a:pPr algn="ctr">
              <a:lnSpc>
                <a:spcPts val="8500"/>
              </a:lnSpc>
            </a:pPr>
            <a:r>
              <a:rPr lang="zh-CN" altLang="en-US" sz="6000" b="1" spc="600" dirty="0">
                <a:latin typeface="微软雅黑" panose="020B0503020204020204" charset="-122"/>
                <a:ea typeface="微软雅黑" panose="020B0503020204020204" charset="-122"/>
              </a:rPr>
              <a:t>德育课程原理</a:t>
            </a:r>
            <a:endParaRPr lang="zh-CN" altLang="en-US" sz="6000" b="1" spc="600" dirty="0">
              <a:latin typeface="微软雅黑" panose="020B0503020204020204" charset="-122"/>
              <a:ea typeface="微软雅黑" panose="020B0503020204020204"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德育课程的类型</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61085"/>
            <a:ext cx="10730865" cy="1209675"/>
          </a:xfrm>
          <a:prstGeom prst="rect">
            <a:avLst/>
          </a:prstGeom>
          <a:noFill/>
        </p:spPr>
        <p:txBody>
          <a:bodyPr wrap="square" rtlCol="0" anchor="t">
            <a:noAutofit/>
          </a:bodyPr>
          <a:p>
            <a:pPr algn="just">
              <a:lnSpc>
                <a:spcPct val="140000"/>
              </a:lnSpc>
            </a:pPr>
            <a:r>
              <a:rPr lang="en-US" sz="2800" b="1">
                <a:solidFill>
                  <a:schemeClr val="accent1">
                    <a:lumMod val="75000"/>
                  </a:schemeClr>
                </a:solidFill>
              </a:rPr>
              <a:t>    </a:t>
            </a:r>
            <a:r>
              <a:rPr sz="2800" b="1">
                <a:solidFill>
                  <a:schemeClr val="accent1">
                    <a:lumMod val="75000"/>
                  </a:schemeClr>
                </a:solidFill>
              </a:rPr>
              <a:t>（三）德育活动课程的实施</a:t>
            </a:r>
            <a:endParaRPr sz="2800" b="1">
              <a:solidFill>
                <a:schemeClr val="accent1">
                  <a:lumMod val="75000"/>
                </a:schemeClr>
              </a:solidFill>
            </a:endParaRPr>
          </a:p>
          <a:p>
            <a:pPr algn="just">
              <a:lnSpc>
                <a:spcPct val="40000"/>
              </a:lnSpc>
            </a:pPr>
            <a:r>
              <a:rPr lang="en-US" sz="2400" b="1"/>
              <a:t>       </a:t>
            </a:r>
            <a:endParaRPr lang="en-US" sz="2400" b="1"/>
          </a:p>
          <a:p>
            <a:pPr algn="just">
              <a:lnSpc>
                <a:spcPct val="140000"/>
              </a:lnSpc>
            </a:pPr>
            <a:r>
              <a:rPr lang="en-US" sz="2400" b="1"/>
              <a:t>       </a:t>
            </a:r>
            <a:r>
              <a:rPr sz="2400" b="1"/>
              <a:t>要使德育活动课程充分发挥自身作用，在具体课程实施中要注意以下方面。</a:t>
            </a:r>
            <a:endParaRPr sz="2400" b="1"/>
          </a:p>
        </p:txBody>
      </p:sp>
      <p:sp>
        <p:nvSpPr>
          <p:cNvPr id="4" name="矩形: 圆角 5"/>
          <p:cNvSpPr/>
          <p:nvPr>
            <p:custDataLst>
              <p:tags r:id="rId1"/>
            </p:custDataLst>
          </p:nvPr>
        </p:nvSpPr>
        <p:spPr>
          <a:xfrm>
            <a:off x="3634105" y="2893060"/>
            <a:ext cx="4970145" cy="621030"/>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lnSpc>
                <a:spcPct val="120000"/>
              </a:lnSpc>
              <a:buClrTx/>
              <a:buSzTx/>
              <a:buFontTx/>
            </a:pPr>
            <a:r>
              <a:rPr sz="2400" b="1">
                <a:solidFill>
                  <a:schemeClr val="tx1"/>
                </a:solidFill>
              </a:rPr>
              <a:t>1. 贯彻主体性原则</a:t>
            </a:r>
            <a:endParaRPr sz="2400" b="1">
              <a:solidFill>
                <a:schemeClr val="tx1"/>
              </a:solidFill>
            </a:endParaRPr>
          </a:p>
        </p:txBody>
      </p:sp>
      <p:sp>
        <p:nvSpPr>
          <p:cNvPr id="2" name="矩形: 圆角 5"/>
          <p:cNvSpPr/>
          <p:nvPr>
            <p:custDataLst>
              <p:tags r:id="rId3"/>
            </p:custDataLst>
          </p:nvPr>
        </p:nvSpPr>
        <p:spPr>
          <a:xfrm>
            <a:off x="3634105" y="3933825"/>
            <a:ext cx="4970780" cy="621030"/>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lnSpc>
                <a:spcPct val="120000"/>
              </a:lnSpc>
              <a:buClrTx/>
              <a:buSzTx/>
              <a:buFontTx/>
            </a:pPr>
            <a:r>
              <a:rPr sz="2400" b="1">
                <a:solidFill>
                  <a:schemeClr val="tx1"/>
                </a:solidFill>
              </a:rPr>
              <a:t>2. 与其他课程互相配合</a:t>
            </a:r>
            <a:endParaRPr sz="2400" b="1">
              <a:solidFill>
                <a:schemeClr val="tx1"/>
              </a:solidFill>
            </a:endParaRPr>
          </a:p>
        </p:txBody>
      </p:sp>
      <p:sp>
        <p:nvSpPr>
          <p:cNvPr id="5" name="矩形: 圆角 5"/>
          <p:cNvSpPr/>
          <p:nvPr>
            <p:custDataLst>
              <p:tags r:id="rId4"/>
            </p:custDataLst>
          </p:nvPr>
        </p:nvSpPr>
        <p:spPr>
          <a:xfrm>
            <a:off x="3634740" y="4974590"/>
            <a:ext cx="4970145" cy="621030"/>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lnSpc>
                <a:spcPct val="120000"/>
              </a:lnSpc>
              <a:buClrTx/>
              <a:buSzTx/>
              <a:buFontTx/>
            </a:pPr>
            <a:r>
              <a:rPr sz="2400" b="1">
                <a:solidFill>
                  <a:schemeClr val="tx1"/>
                </a:solidFill>
              </a:rPr>
              <a:t>3. 特别注意德育活动课程的生成性</a:t>
            </a:r>
            <a:endParaRPr sz="2400" b="1">
              <a:solidFill>
                <a:schemeClr val="tx1"/>
              </a:solidFill>
            </a:endParaRPr>
          </a:p>
        </p:txBody>
      </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德育课程的类型</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69645"/>
            <a:ext cx="10730865" cy="3277870"/>
          </a:xfrm>
          <a:prstGeom prst="rect">
            <a:avLst/>
          </a:prstGeom>
          <a:noFill/>
        </p:spPr>
        <p:txBody>
          <a:bodyPr wrap="square" rtlCol="0" anchor="t">
            <a:noAutofit/>
          </a:bodyPr>
          <a:p>
            <a:pPr algn="just">
              <a:lnSpc>
                <a:spcPct val="140000"/>
              </a:lnSpc>
            </a:pPr>
            <a:r>
              <a:rPr lang="en-US" sz="2400" b="1">
                <a:solidFill>
                  <a:schemeClr val="accent1">
                    <a:lumMod val="75000"/>
                  </a:schemeClr>
                </a:solidFill>
              </a:rPr>
              <a:t>       </a:t>
            </a:r>
            <a:r>
              <a:rPr sz="2800" b="1">
                <a:solidFill>
                  <a:schemeClr val="accent1">
                    <a:lumMod val="75000"/>
                  </a:schemeClr>
                </a:solidFill>
              </a:rPr>
              <a:t>三、隐性德育课程</a:t>
            </a:r>
            <a:endParaRPr sz="2800" b="1">
              <a:solidFill>
                <a:schemeClr val="accent1">
                  <a:lumMod val="75000"/>
                </a:schemeClr>
              </a:solidFill>
            </a:endParaRPr>
          </a:p>
          <a:p>
            <a:pPr algn="just">
              <a:lnSpc>
                <a:spcPct val="140000"/>
              </a:lnSpc>
            </a:pPr>
            <a:r>
              <a:rPr lang="en-US" sz="2800" b="1">
                <a:solidFill>
                  <a:schemeClr val="accent1">
                    <a:lumMod val="75000"/>
                  </a:schemeClr>
                </a:solidFill>
              </a:rPr>
              <a:t>    </a:t>
            </a:r>
            <a:r>
              <a:rPr sz="2400" b="1">
                <a:solidFill>
                  <a:schemeClr val="accent1">
                    <a:lumMod val="75000"/>
                  </a:schemeClr>
                </a:solidFill>
              </a:rPr>
              <a:t>（一）隐性课程与隐性德育课程</a:t>
            </a:r>
            <a:endParaRPr sz="2800" b="1">
              <a:solidFill>
                <a:schemeClr val="accent1">
                  <a:lumMod val="75000"/>
                </a:schemeClr>
              </a:solidFill>
            </a:endParaRPr>
          </a:p>
          <a:p>
            <a:pPr algn="just">
              <a:lnSpc>
                <a:spcPct val="140000"/>
              </a:lnSpc>
            </a:pPr>
            <a:r>
              <a:rPr lang="en-US" sz="2400" b="1"/>
              <a:t>       </a:t>
            </a:r>
            <a:r>
              <a:rPr sz="2400" b="1"/>
              <a:t>隐性课程（hidden curriculum）又称潜在课程、隐蔽课程、非正规课程、</a:t>
            </a:r>
            <a:endParaRPr sz="2400" b="1"/>
          </a:p>
          <a:p>
            <a:pPr algn="just">
              <a:lnSpc>
                <a:spcPct val="140000"/>
              </a:lnSpc>
            </a:pPr>
            <a:r>
              <a:rPr sz="2400" b="1"/>
              <a:t>未研究的课程等，具有非计划性、潜在性、多样性、不易觉察性等特征，是一种与显性课程相对的课程类型。</a:t>
            </a:r>
            <a:endParaRPr sz="2400" b="1"/>
          </a:p>
          <a:p>
            <a:pPr algn="just">
              <a:lnSpc>
                <a:spcPct val="140000"/>
              </a:lnSpc>
            </a:pPr>
            <a:r>
              <a:rPr lang="en-US" sz="2400" b="1"/>
              <a:t>       </a:t>
            </a:r>
            <a:r>
              <a:rPr sz="2400" b="1"/>
              <a:t>从存在方式看，隐性课程是非计划、非预设性的，常常需要借助其他形式的课程而存在；从产生的影响看，隐性课程影响着学生的态度、价值观、行为方式、情感等各个方面；从影响效果看，隐性课程具有延迟性，效果并不是立竿见影的，但影响存在持久性。隐性课程虽然比较复杂，但正由于其自身的特殊性，它对德育课程影响巨大。</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德育课程的类型</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390650"/>
            <a:ext cx="10730865" cy="3277870"/>
          </a:xfrm>
          <a:prstGeom prst="rect">
            <a:avLst/>
          </a:prstGeom>
          <a:noFill/>
        </p:spPr>
        <p:txBody>
          <a:bodyPr wrap="square" rtlCol="0" anchor="t">
            <a:noAutofit/>
          </a:bodyPr>
          <a:p>
            <a:pPr algn="just">
              <a:lnSpc>
                <a:spcPct val="140000"/>
              </a:lnSpc>
            </a:pPr>
            <a:r>
              <a:rPr lang="en-US" sz="2800" b="1"/>
              <a:t>       </a:t>
            </a:r>
            <a:r>
              <a:rPr sz="2800" b="1"/>
              <a:t>从教育的目的性看，比较一致的观点认为隐性德育课程是一种有目的的课程，但在影响方式上是以间接的、内隐的方式对学生产生影响。综上所述，我们认为，隐性德育课程有广义和狭义之分。广义的隐性德育课程是指存在于学校内的一切现象、事物、活动等所隐含的德育因素；狭义的隐性德育课程是指学校内存在的有目的、有计划，以简洁、内隐的方式对学生品德的形成和发展产生潜在的、无意识的影响的一切教育因素或经验。</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德育课程的类型</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15670"/>
            <a:ext cx="10730865" cy="5143500"/>
          </a:xfrm>
          <a:prstGeom prst="rect">
            <a:avLst/>
          </a:prstGeom>
          <a:noFill/>
        </p:spPr>
        <p:txBody>
          <a:bodyPr wrap="square" rtlCol="0" anchor="t">
            <a:noAutofit/>
          </a:bodyPr>
          <a:p>
            <a:pPr algn="just">
              <a:lnSpc>
                <a:spcPct val="130000"/>
              </a:lnSpc>
              <a:buClrTx/>
              <a:buSzTx/>
              <a:buFontTx/>
            </a:pPr>
            <a:r>
              <a:rPr sz="2400" b="1"/>
              <a:t>     </a:t>
            </a:r>
            <a:r>
              <a:rPr sz="2800" b="1">
                <a:solidFill>
                  <a:schemeClr val="accent1">
                    <a:lumMod val="75000"/>
                  </a:schemeClr>
                </a:solidFill>
              </a:rPr>
              <a:t>（二）隐性德育课程的类型</a:t>
            </a:r>
            <a:endParaRPr sz="2400" b="1"/>
          </a:p>
          <a:p>
            <a:pPr algn="just">
              <a:lnSpc>
                <a:spcPct val="120000"/>
              </a:lnSpc>
            </a:pPr>
            <a:r>
              <a:rPr lang="en-US" sz="2400" b="1"/>
              <a:t>       </a:t>
            </a:r>
            <a:r>
              <a:rPr sz="2400" b="1"/>
              <a:t>隐性德育课程并非孤立地存在着，它既存在于德育学科课程、德育活动课程之中，也存在于学校环境内的体制与气氛中。作为德育课程体系中范围最广的课程类型，现行对其分类方式一般有两种：三分法和四分法。</a:t>
            </a:r>
            <a:endParaRPr sz="2400" b="1"/>
          </a:p>
          <a:p>
            <a:pPr algn="just">
              <a:lnSpc>
                <a:spcPct val="120000"/>
              </a:lnSpc>
            </a:pPr>
            <a:r>
              <a:rPr lang="en-US" sz="2400" b="1"/>
              <a:t>      </a:t>
            </a:r>
            <a:r>
              <a:rPr sz="2800" b="1">
                <a:solidFill>
                  <a:schemeClr val="accent1">
                    <a:lumMod val="75000"/>
                  </a:schemeClr>
                </a:solidFill>
              </a:rPr>
              <a:t> 1. 三分法</a:t>
            </a:r>
            <a:endParaRPr sz="2400" b="1"/>
          </a:p>
          <a:p>
            <a:pPr algn="just">
              <a:lnSpc>
                <a:spcPct val="120000"/>
              </a:lnSpc>
            </a:pPr>
            <a:r>
              <a:rPr lang="en-US" sz="2400" b="1"/>
              <a:t>       </a:t>
            </a:r>
            <a:r>
              <a:rPr sz="2400" b="1"/>
              <a:t>隐性德育课程可分为“各学科中的隐性德育”“校园文化建设”和“班集体建设”三类。</a:t>
            </a:r>
            <a:endParaRPr sz="2400" b="1"/>
          </a:p>
          <a:p>
            <a:pPr algn="just">
              <a:lnSpc>
                <a:spcPct val="120000"/>
              </a:lnSpc>
            </a:pPr>
            <a:r>
              <a:rPr lang="en-US" sz="2800" b="1">
                <a:solidFill>
                  <a:schemeClr val="accent1">
                    <a:lumMod val="75000"/>
                  </a:schemeClr>
                </a:solidFill>
              </a:rPr>
              <a:t>      </a:t>
            </a:r>
            <a:r>
              <a:rPr sz="2800" b="1">
                <a:solidFill>
                  <a:schemeClr val="accent1">
                    <a:lumMod val="75000"/>
                  </a:schemeClr>
                </a:solidFill>
              </a:rPr>
              <a:t>2. 四分法</a:t>
            </a:r>
            <a:r>
              <a:rPr sz="2400" b="1"/>
              <a:t> </a:t>
            </a:r>
            <a:endParaRPr sz="2400" b="1"/>
          </a:p>
          <a:p>
            <a:pPr algn="just">
              <a:lnSpc>
                <a:spcPct val="120000"/>
              </a:lnSpc>
            </a:pPr>
            <a:r>
              <a:rPr lang="en-US" sz="2400" b="1"/>
              <a:t>       </a:t>
            </a:r>
            <a:r>
              <a:rPr sz="2400" b="1"/>
              <a:t>也有学者将隐性德育课程分为四类，分别是：①与认识性德育课程并存的隐性德育课程；②与活动性德育课程并存的隐性德育课程；③教育、德育环境中体制育德因素；④教育、德育环境中的气氛育德因素。</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2262505" y="2841625"/>
            <a:ext cx="765429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2372360" y="2804795"/>
            <a:ext cx="7796530" cy="1213485"/>
          </a:xfrm>
          <a:prstGeom prst="rect">
            <a:avLst/>
          </a:prstGeom>
          <a:noFill/>
        </p:spPr>
        <p:txBody>
          <a:bodyPr wrap="square" rtlCol="0">
            <a:noAutofit/>
          </a:bodyPr>
          <a:p>
            <a:pPr algn="just">
              <a:lnSpc>
                <a:spcPts val="7500"/>
              </a:lnSpc>
            </a:pPr>
            <a:r>
              <a:rPr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第三节　当代德育课程改革</a:t>
            </a:r>
            <a:endParaRPr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当代德育课程改革</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73810"/>
            <a:ext cx="10730865" cy="4310380"/>
          </a:xfrm>
          <a:prstGeom prst="rect">
            <a:avLst/>
          </a:prstGeom>
          <a:noFill/>
        </p:spPr>
        <p:txBody>
          <a:bodyPr wrap="square" rtlCol="0" anchor="t">
            <a:noAutofit/>
          </a:bodyPr>
          <a:p>
            <a:pPr algn="just">
              <a:lnSpc>
                <a:spcPct val="130000"/>
              </a:lnSpc>
              <a:buClrTx/>
              <a:buSzTx/>
              <a:buFontTx/>
            </a:pPr>
            <a:r>
              <a:rPr sz="2400" b="1"/>
              <a:t>     </a:t>
            </a:r>
            <a:r>
              <a:rPr lang="en-US" sz="2400" b="1"/>
              <a:t>  </a:t>
            </a:r>
            <a:r>
              <a:rPr sz="2800" b="1">
                <a:solidFill>
                  <a:schemeClr val="accent1">
                    <a:lumMod val="75000"/>
                  </a:schemeClr>
                </a:solidFill>
              </a:rPr>
              <a:t>一、社会转型背景下德育课程改革的必要性</a:t>
            </a:r>
            <a:endParaRPr sz="2800" b="1">
              <a:solidFill>
                <a:schemeClr val="accent1">
                  <a:lumMod val="75000"/>
                </a:schemeClr>
              </a:solidFill>
            </a:endParaRPr>
          </a:p>
          <a:p>
            <a:pPr algn="just">
              <a:lnSpc>
                <a:spcPct val="40000"/>
              </a:lnSpc>
              <a:buClrTx/>
              <a:buSzTx/>
              <a:buFontTx/>
            </a:pPr>
            <a:endParaRPr sz="2800" b="1">
              <a:solidFill>
                <a:schemeClr val="accent1">
                  <a:lumMod val="75000"/>
                </a:schemeClr>
              </a:solidFill>
            </a:endParaRPr>
          </a:p>
          <a:p>
            <a:pPr algn="just">
              <a:lnSpc>
                <a:spcPct val="130000"/>
              </a:lnSpc>
            </a:pPr>
            <a:r>
              <a:rPr lang="en-US" sz="2400" b="1"/>
              <a:t>       </a:t>
            </a:r>
            <a:r>
              <a:rPr sz="2400" b="1"/>
              <a:t>从建设发展历程看，我国德育课程体系从初步建构到相对完善，德育课程种类从一种类型演变为多种类型并存，形成了各学段相互衔接、功能互补、结构合理、相对开放、类型齐全的课程体系。</a:t>
            </a:r>
            <a:endParaRPr sz="2400" b="1"/>
          </a:p>
          <a:p>
            <a:pPr algn="just">
              <a:lnSpc>
                <a:spcPct val="70000"/>
              </a:lnSpc>
            </a:pPr>
            <a:endParaRPr sz="2400" b="1"/>
          </a:p>
          <a:p>
            <a:pPr algn="just">
              <a:lnSpc>
                <a:spcPct val="130000"/>
              </a:lnSpc>
            </a:pPr>
            <a:r>
              <a:rPr lang="en-US" sz="2400" b="1"/>
              <a:t>       </a:t>
            </a:r>
            <a:r>
              <a:rPr sz="2400" b="1"/>
              <a:t>尽管我国德育课程建设取得了诸多成就，但也存在诸多问题和局限性。当前，德育课程存在的主要问题包括教学目标的虚化、教学设计的偏颇、教材使用的迷失、课堂教学的迷误、课堂内外的疏离、社会实践活动的空白、教师引导作用的缺位、农村德育课程改革的“短板”等。</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当代德育课程改革</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08710"/>
            <a:ext cx="10730865" cy="4826000"/>
          </a:xfrm>
          <a:prstGeom prst="rect">
            <a:avLst/>
          </a:prstGeom>
          <a:noFill/>
        </p:spPr>
        <p:txBody>
          <a:bodyPr wrap="square" rtlCol="0" anchor="t">
            <a:noAutofit/>
          </a:bodyPr>
          <a:p>
            <a:pPr algn="just">
              <a:lnSpc>
                <a:spcPct val="130000"/>
              </a:lnSpc>
              <a:buClrTx/>
              <a:buSzTx/>
              <a:buFontTx/>
            </a:pPr>
            <a:r>
              <a:rPr sz="2400" b="1"/>
              <a:t>     </a:t>
            </a:r>
            <a:r>
              <a:rPr lang="en-US" sz="2400" b="1"/>
              <a:t>  </a:t>
            </a:r>
            <a:r>
              <a:rPr sz="2800" b="1">
                <a:solidFill>
                  <a:schemeClr val="accent1">
                    <a:lumMod val="75000"/>
                  </a:schemeClr>
                </a:solidFill>
              </a:rPr>
              <a:t>二、德育课程改革的基本理念</a:t>
            </a:r>
            <a:endParaRPr sz="2800" b="1">
              <a:solidFill>
                <a:schemeClr val="accent1">
                  <a:lumMod val="75000"/>
                </a:schemeClr>
              </a:solidFill>
            </a:endParaRPr>
          </a:p>
          <a:p>
            <a:pPr algn="just">
              <a:lnSpc>
                <a:spcPct val="40000"/>
              </a:lnSpc>
              <a:buClrTx/>
              <a:buSzTx/>
              <a:buFontTx/>
            </a:pPr>
            <a:endParaRPr sz="2800" b="1">
              <a:solidFill>
                <a:schemeClr val="accent1">
                  <a:lumMod val="75000"/>
                </a:schemeClr>
              </a:solidFill>
            </a:endParaRPr>
          </a:p>
          <a:p>
            <a:pPr algn="just">
              <a:lnSpc>
                <a:spcPct val="130000"/>
              </a:lnSpc>
            </a:pPr>
            <a:r>
              <a:rPr lang="en-US" sz="2400" b="1"/>
              <a:t>     </a:t>
            </a:r>
            <a:r>
              <a:rPr sz="2400" b="1">
                <a:solidFill>
                  <a:schemeClr val="accent1">
                    <a:lumMod val="75000"/>
                  </a:schemeClr>
                </a:solidFill>
              </a:rPr>
              <a:t>（一）以人为本</a:t>
            </a:r>
            <a:endParaRPr sz="2400" b="1">
              <a:solidFill>
                <a:schemeClr val="accent1">
                  <a:lumMod val="75000"/>
                </a:schemeClr>
              </a:solidFill>
            </a:endParaRPr>
          </a:p>
          <a:p>
            <a:pPr algn="just">
              <a:lnSpc>
                <a:spcPct val="40000"/>
              </a:lnSpc>
            </a:pPr>
            <a:endParaRPr sz="2400" b="1">
              <a:solidFill>
                <a:schemeClr val="accent1">
                  <a:lumMod val="75000"/>
                </a:schemeClr>
              </a:solidFill>
            </a:endParaRPr>
          </a:p>
          <a:p>
            <a:pPr algn="just">
              <a:lnSpc>
                <a:spcPct val="130000"/>
              </a:lnSpc>
            </a:pPr>
            <a:r>
              <a:rPr lang="en-US" sz="2400" b="1">
                <a:solidFill>
                  <a:schemeClr val="tx1"/>
                </a:solidFill>
              </a:rPr>
              <a:t>       </a:t>
            </a:r>
            <a:r>
              <a:rPr sz="2400" b="1">
                <a:solidFill>
                  <a:schemeClr val="tx1"/>
                </a:solidFill>
              </a:rPr>
              <a:t>德育作为使人成其为人的活动，需要呼唤人的回归，把“成人”作为道德教育的目的，树立“以人为本”的德育理念。“以人为本”的德育理念，其宗旨是实现从物到人的转变，把人本身而非其他事物作为德育的中心。</a:t>
            </a:r>
            <a:endParaRPr sz="2400" b="1">
              <a:solidFill>
                <a:schemeClr val="tx1"/>
              </a:solidFill>
            </a:endParaRPr>
          </a:p>
          <a:p>
            <a:pPr algn="just">
              <a:lnSpc>
                <a:spcPct val="40000"/>
              </a:lnSpc>
            </a:pPr>
            <a:endParaRPr sz="2400" b="1">
              <a:solidFill>
                <a:schemeClr val="tx1"/>
              </a:solidFill>
            </a:endParaRPr>
          </a:p>
          <a:p>
            <a:pPr algn="just">
              <a:lnSpc>
                <a:spcPct val="130000"/>
              </a:lnSpc>
            </a:pPr>
            <a:r>
              <a:rPr lang="en-US" sz="2400" b="1">
                <a:solidFill>
                  <a:schemeClr val="tx1"/>
                </a:solidFill>
              </a:rPr>
              <a:t>       </a:t>
            </a:r>
            <a:r>
              <a:rPr sz="2400" b="1">
                <a:solidFill>
                  <a:schemeClr val="tx1"/>
                </a:solidFill>
              </a:rPr>
              <a:t>德育课程应树立以人为本的价值理念，把尊重学生和促进学生自由发展落实到德育工作之中，把学生作为德育工作的出发点和落脚点，充分发挥学生的自主权，尊重学生自主选择学习内容的权利，发挥学生在道德学习中的主动性和积极性，以人性化的方式发展人。</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当代德育课程改革</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95400"/>
            <a:ext cx="10730865" cy="4826000"/>
          </a:xfrm>
          <a:prstGeom prst="rect">
            <a:avLst/>
          </a:prstGeom>
          <a:noFill/>
        </p:spPr>
        <p:txBody>
          <a:bodyPr wrap="square" rtlCol="0" anchor="t">
            <a:noAutofit/>
          </a:bodyPr>
          <a:p>
            <a:pPr algn="just">
              <a:lnSpc>
                <a:spcPct val="140000"/>
              </a:lnSpc>
            </a:pPr>
            <a:r>
              <a:rPr lang="en-US" sz="2400" b="1">
                <a:solidFill>
                  <a:schemeClr val="tx1"/>
                </a:solidFill>
              </a:rPr>
              <a:t>       </a:t>
            </a:r>
            <a:r>
              <a:rPr sz="2400" b="1">
                <a:solidFill>
                  <a:schemeClr val="tx1"/>
                </a:solidFill>
              </a:rPr>
              <a:t>以人为本的德育还表现在师生关系上。师生在人格尊严和法律地位上是平等的，师生之间是平等、民主、互相尊重的伙伴合作关系，师生之间的身份可以互相转化，所以教师要尊重、相信学生。在以人为本的德育课程实施中，师生双方不是上下级间的支配从属关系，而是学习共同体。师生是共时存在的，是彼此依存的关系，缺少任何一方，这种关系就失去了存在的前提。教育是师生共同的成长，在这个过程中，教师对学生的价值引导与学生的自主建构相伴相生，共同进行。因此，我国德育课程实施的过程要坚持以人为本，要尊重学生的人格、兴趣和需要，把促进学生的发展和生活的完善作为德育的出发点和归宿，最终使学生能够“成人”。</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当代德育课程改革</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95400"/>
            <a:ext cx="10730865" cy="4826000"/>
          </a:xfrm>
          <a:prstGeom prst="rect">
            <a:avLst/>
          </a:prstGeom>
          <a:noFill/>
        </p:spPr>
        <p:txBody>
          <a:bodyPr wrap="square" rtlCol="0" anchor="t">
            <a:noAutofit/>
          </a:bodyPr>
          <a:p>
            <a:pPr algn="just">
              <a:lnSpc>
                <a:spcPct val="140000"/>
              </a:lnSpc>
            </a:pPr>
            <a:r>
              <a:rPr lang="en-US" sz="2800" b="1">
                <a:solidFill>
                  <a:schemeClr val="tx1"/>
                </a:solidFill>
              </a:rPr>
              <a:t>       </a:t>
            </a:r>
            <a:r>
              <a:rPr sz="2800" b="1">
                <a:solidFill>
                  <a:schemeClr val="tx1"/>
                </a:solidFill>
              </a:rPr>
              <a:t>以人为本在德育过程中即以学生为本。《义务教育道德与法治课程标准（2022 年版）》在课程理念上强调：“道德与法治课程以‘成长中的我’为原点，将学生不断扩大的生活和交往范围作为建构课程的基础；遵循学生身心发展特点和成长规律，按照大中小学德育一体化的思路，依据我与自身，我与自然、家庭、他人、社会，我与国家和人类文明关系的逻辑，以螺旋上升的方式组织和呈现教育主题，强化课程设计的整体性。”</a:t>
            </a:r>
            <a:endParaRPr sz="28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当代德育课程改革</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54735"/>
            <a:ext cx="10730865" cy="4826000"/>
          </a:xfrm>
          <a:prstGeom prst="rect">
            <a:avLst/>
          </a:prstGeom>
          <a:noFill/>
        </p:spPr>
        <p:txBody>
          <a:bodyPr wrap="square" rtlCol="0" anchor="t">
            <a:noAutofit/>
          </a:bodyPr>
          <a:p>
            <a:pPr algn="just">
              <a:lnSpc>
                <a:spcPct val="130000"/>
              </a:lnSpc>
              <a:buClrTx/>
              <a:buSzTx/>
              <a:buFontTx/>
            </a:pPr>
            <a:r>
              <a:rPr lang="en-US" sz="2800" b="1">
                <a:solidFill>
                  <a:schemeClr val="accent1">
                    <a:lumMod val="75000"/>
                  </a:schemeClr>
                </a:solidFill>
              </a:rPr>
              <a:t>    </a:t>
            </a:r>
            <a:r>
              <a:rPr sz="2800" b="1">
                <a:solidFill>
                  <a:schemeClr val="accent1">
                    <a:lumMod val="75000"/>
                  </a:schemeClr>
                </a:solidFill>
              </a:rPr>
              <a:t>（二）回归生活</a:t>
            </a:r>
            <a:endParaRPr sz="2800" b="1">
              <a:solidFill>
                <a:schemeClr val="accent1">
                  <a:lumMod val="75000"/>
                </a:schemeClr>
              </a:solidFill>
            </a:endParaRPr>
          </a:p>
          <a:p>
            <a:pPr algn="just">
              <a:lnSpc>
                <a:spcPct val="50000"/>
              </a:lnSpc>
              <a:buClrTx/>
              <a:buSzTx/>
              <a:buFontTx/>
            </a:pPr>
            <a:endParaRPr sz="2800" b="1">
              <a:solidFill>
                <a:schemeClr val="accent1">
                  <a:lumMod val="75000"/>
                </a:schemeClr>
              </a:solidFill>
            </a:endParaRPr>
          </a:p>
          <a:p>
            <a:pPr algn="just">
              <a:lnSpc>
                <a:spcPct val="130000"/>
              </a:lnSpc>
            </a:pPr>
            <a:r>
              <a:rPr lang="en-US" sz="2800" b="1">
                <a:solidFill>
                  <a:schemeClr val="tx1"/>
                </a:solidFill>
              </a:rPr>
              <a:t>      </a:t>
            </a:r>
            <a:r>
              <a:rPr sz="2800" b="1">
                <a:solidFill>
                  <a:schemeClr val="tx1"/>
                </a:solidFill>
              </a:rPr>
              <a:t>知性德育过于注重道德知识的学习，在知性德育下培养的是有关于道德知识的人而不一定是有德性的人。人们通过对知性德育的批判和反思，认为道德来源于生活最终也要回归到生活中去，只有在生活中才能够培养人的德性，德育要回归到生活之中。</a:t>
            </a:r>
            <a:endParaRPr sz="2800" b="1">
              <a:solidFill>
                <a:schemeClr val="tx1"/>
              </a:solidFill>
            </a:endParaRPr>
          </a:p>
          <a:p>
            <a:pPr algn="just">
              <a:lnSpc>
                <a:spcPct val="50000"/>
              </a:lnSpc>
            </a:pPr>
            <a:endParaRPr lang="en-US" sz="2800" b="1">
              <a:solidFill>
                <a:schemeClr val="tx1"/>
              </a:solidFill>
            </a:endParaRPr>
          </a:p>
          <a:p>
            <a:pPr algn="just">
              <a:lnSpc>
                <a:spcPct val="130000"/>
              </a:lnSpc>
            </a:pPr>
            <a:r>
              <a:rPr lang="en-US" sz="2800" b="1">
                <a:solidFill>
                  <a:schemeClr val="tx1"/>
                </a:solidFill>
              </a:rPr>
              <a:t>       </a:t>
            </a:r>
            <a:r>
              <a:rPr sz="2800" b="1">
                <a:solidFill>
                  <a:schemeClr val="tx1"/>
                </a:solidFill>
              </a:rPr>
              <a:t>新的德育课程标准和教材在“回归生活”的理念下，转向对个体生活的关注，从学生的生活世界出发，结合学生现实生活的实际，最终再回到生活中去。</a:t>
            </a:r>
            <a:endParaRPr sz="28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9"/>
          <p:cNvSpPr txBox="1"/>
          <p:nvPr/>
        </p:nvSpPr>
        <p:spPr>
          <a:xfrm>
            <a:off x="1347280" y="2110501"/>
            <a:ext cx="9496116" cy="2014855"/>
          </a:xfrm>
          <a:prstGeom prst="rect">
            <a:avLst/>
          </a:prstGeom>
          <a:noFill/>
        </p:spPr>
        <p:txBody>
          <a:bodyPr wrap="square" rtlCol="0">
            <a:spAutoFit/>
          </a:bodyPr>
          <a:p>
            <a:pPr algn="ctr">
              <a:lnSpc>
                <a:spcPts val="7500"/>
              </a:lnSpc>
            </a:pPr>
            <a:r>
              <a:rPr lang="zh-CN" altLang="en-US" sz="5400" b="1" dirty="0" smtClean="0">
                <a:solidFill>
                  <a:schemeClr val="tx1"/>
                </a:solidFill>
                <a:latin typeface="微软雅黑" panose="020B0503020204020204" charset="-122"/>
                <a:ea typeface="微软雅黑" panose="020B0503020204020204" charset="-122"/>
              </a:rPr>
              <a:t>第四章　</a:t>
            </a:r>
            <a:endParaRPr lang="zh-CN" altLang="en-US" sz="5400" b="1" dirty="0" smtClean="0">
              <a:solidFill>
                <a:schemeClr val="tx1"/>
              </a:solidFill>
              <a:latin typeface="微软雅黑" panose="020B0503020204020204" charset="-122"/>
              <a:ea typeface="微软雅黑" panose="020B0503020204020204" charset="-122"/>
            </a:endParaRPr>
          </a:p>
          <a:p>
            <a:pPr algn="ctr">
              <a:lnSpc>
                <a:spcPts val="7500"/>
              </a:lnSpc>
            </a:pPr>
            <a:r>
              <a:rPr lang="zh-CN" altLang="en-US" sz="5400" b="1" dirty="0" smtClean="0">
                <a:solidFill>
                  <a:schemeClr val="tx1"/>
                </a:solidFill>
                <a:latin typeface="微软雅黑" panose="020B0503020204020204" charset="-122"/>
                <a:ea typeface="微软雅黑" panose="020B0503020204020204" charset="-122"/>
              </a:rPr>
              <a:t>德</a:t>
            </a:r>
            <a:r>
              <a:rPr lang="en-US" altLang="zh-CN" sz="5400" b="1" dirty="0" smtClean="0">
                <a:solidFill>
                  <a:schemeClr val="tx1"/>
                </a:solidFill>
                <a:latin typeface="微软雅黑" panose="020B0503020204020204" charset="-122"/>
                <a:ea typeface="微软雅黑" panose="020B0503020204020204" charset="-122"/>
              </a:rPr>
              <a:t>  </a:t>
            </a:r>
            <a:r>
              <a:rPr lang="zh-CN" altLang="en-US" sz="5400" b="1" dirty="0" smtClean="0">
                <a:solidFill>
                  <a:schemeClr val="tx1"/>
                </a:solidFill>
                <a:latin typeface="微软雅黑" panose="020B0503020204020204" charset="-122"/>
                <a:ea typeface="微软雅黑" panose="020B0503020204020204" charset="-122"/>
              </a:rPr>
              <a:t>育</a:t>
            </a:r>
            <a:r>
              <a:rPr lang="en-US" altLang="zh-CN" sz="5400" b="1" dirty="0" smtClean="0">
                <a:solidFill>
                  <a:schemeClr val="tx1"/>
                </a:solidFill>
                <a:latin typeface="微软雅黑" panose="020B0503020204020204" charset="-122"/>
                <a:ea typeface="微软雅黑" panose="020B0503020204020204" charset="-122"/>
              </a:rPr>
              <a:t>  </a:t>
            </a:r>
            <a:r>
              <a:rPr lang="zh-CN" altLang="en-US" sz="5400" b="1" dirty="0" smtClean="0">
                <a:solidFill>
                  <a:schemeClr val="tx1"/>
                </a:solidFill>
                <a:latin typeface="微软雅黑" panose="020B0503020204020204" charset="-122"/>
                <a:ea typeface="微软雅黑" panose="020B0503020204020204" charset="-122"/>
              </a:rPr>
              <a:t>课</a:t>
            </a:r>
            <a:r>
              <a:rPr lang="en-US" altLang="zh-CN" sz="5400" b="1" dirty="0" smtClean="0">
                <a:solidFill>
                  <a:schemeClr val="tx1"/>
                </a:solidFill>
                <a:latin typeface="微软雅黑" panose="020B0503020204020204" charset="-122"/>
                <a:ea typeface="微软雅黑" panose="020B0503020204020204" charset="-122"/>
              </a:rPr>
              <a:t>  </a:t>
            </a:r>
            <a:r>
              <a:rPr lang="zh-CN" altLang="en-US" sz="5400" b="1" dirty="0" smtClean="0">
                <a:solidFill>
                  <a:schemeClr val="tx1"/>
                </a:solidFill>
                <a:latin typeface="微软雅黑" panose="020B0503020204020204" charset="-122"/>
                <a:ea typeface="微软雅黑" panose="020B0503020204020204" charset="-122"/>
              </a:rPr>
              <a:t>程</a:t>
            </a:r>
            <a:endParaRPr lang="zh-CN" altLang="en-US" sz="5400" b="1" dirty="0" smtClean="0">
              <a:solidFill>
                <a:schemeClr val="tx1"/>
              </a:solidFill>
              <a:latin typeface="微软雅黑" panose="020B0503020204020204" charset="-122"/>
              <a:ea typeface="微软雅黑" panose="020B0503020204020204"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当代德育课程改革</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303020"/>
            <a:ext cx="10730865" cy="4826000"/>
          </a:xfrm>
          <a:prstGeom prst="rect">
            <a:avLst/>
          </a:prstGeom>
          <a:noFill/>
        </p:spPr>
        <p:txBody>
          <a:bodyPr wrap="square" rtlCol="0" anchor="t">
            <a:noAutofit/>
          </a:bodyPr>
          <a:p>
            <a:pPr algn="just">
              <a:lnSpc>
                <a:spcPct val="150000"/>
              </a:lnSpc>
            </a:pPr>
            <a:r>
              <a:rPr lang="en-US" sz="2400" b="1">
                <a:solidFill>
                  <a:schemeClr val="tx1"/>
                </a:solidFill>
              </a:rPr>
              <a:t>       </a:t>
            </a:r>
            <a:r>
              <a:rPr sz="2400" b="1">
                <a:solidFill>
                  <a:schemeClr val="tx1"/>
                </a:solidFill>
              </a:rPr>
              <a:t>鲁洁认为：“我们的课程和教材是由儿童生活世界转化而来，课程和教材又要再转化为儿童的生活世界（是已经改变和提升了的生活世界）。从生活中来，再回到生活中去。这是我们对于课程回归生活世界的比较全面的理解。”她从三个方面对“回归生活”做了概括：</a:t>
            </a:r>
            <a:endParaRPr sz="2400" b="1">
              <a:solidFill>
                <a:schemeClr val="tx1"/>
              </a:solidFill>
            </a:endParaRPr>
          </a:p>
          <a:p>
            <a:pPr algn="just">
              <a:lnSpc>
                <a:spcPct val="90000"/>
              </a:lnSpc>
            </a:pPr>
            <a:endParaRPr sz="2400" b="1">
              <a:solidFill>
                <a:schemeClr val="tx1"/>
              </a:solidFill>
            </a:endParaRPr>
          </a:p>
          <a:p>
            <a:pPr algn="just">
              <a:lnSpc>
                <a:spcPct val="150000"/>
              </a:lnSpc>
            </a:pPr>
            <a:r>
              <a:rPr sz="2400" b="1">
                <a:solidFill>
                  <a:schemeClr val="tx1"/>
                </a:solidFill>
              </a:rPr>
              <a:t> </a:t>
            </a:r>
            <a:r>
              <a:rPr lang="en-US" sz="2400" b="1">
                <a:solidFill>
                  <a:schemeClr val="tx1"/>
                </a:solidFill>
              </a:rPr>
              <a:t>      </a:t>
            </a:r>
            <a:r>
              <a:rPr sz="2400" b="1">
                <a:solidFill>
                  <a:schemeClr val="tx1"/>
                </a:solidFill>
              </a:rPr>
              <a:t>第一，课程把生活作为本源，以生活为本。</a:t>
            </a:r>
            <a:endParaRPr sz="2400" b="1">
              <a:solidFill>
                <a:schemeClr val="tx1"/>
              </a:solidFill>
            </a:endParaRPr>
          </a:p>
          <a:p>
            <a:pPr algn="just">
              <a:lnSpc>
                <a:spcPct val="150000"/>
              </a:lnSpc>
            </a:pPr>
            <a:r>
              <a:rPr sz="2400" b="1">
                <a:solidFill>
                  <a:schemeClr val="tx1"/>
                </a:solidFill>
              </a:rPr>
              <a:t> </a:t>
            </a:r>
            <a:r>
              <a:rPr lang="en-US" sz="2400" b="1">
                <a:solidFill>
                  <a:schemeClr val="tx1"/>
                </a:solidFill>
              </a:rPr>
              <a:t>      </a:t>
            </a:r>
            <a:r>
              <a:rPr sz="2400" b="1">
                <a:solidFill>
                  <a:schemeClr val="tx1"/>
                </a:solidFill>
              </a:rPr>
              <a:t>第二，课程是为了生活的。课程是儿童学习过有道德的社会生活的课程。</a:t>
            </a:r>
            <a:endParaRPr sz="2400" b="1">
              <a:solidFill>
                <a:schemeClr val="tx1"/>
              </a:solidFill>
            </a:endParaRPr>
          </a:p>
          <a:p>
            <a:pPr algn="just">
              <a:lnSpc>
                <a:spcPct val="150000"/>
              </a:lnSpc>
            </a:pPr>
            <a:r>
              <a:rPr sz="2400" b="1">
                <a:solidFill>
                  <a:schemeClr val="tx1"/>
                </a:solidFill>
              </a:rPr>
              <a:t> </a:t>
            </a:r>
            <a:r>
              <a:rPr lang="en-US" sz="2400" b="1">
                <a:solidFill>
                  <a:schemeClr val="tx1"/>
                </a:solidFill>
              </a:rPr>
              <a:t>      </a:t>
            </a:r>
            <a:r>
              <a:rPr sz="2400" b="1">
                <a:solidFill>
                  <a:schemeClr val="tx1"/>
                </a:solidFill>
              </a:rPr>
              <a:t>第三，通过生活学习生活。即通过学习者自身的生活经验来学习。</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当代德育课程改革</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54735"/>
            <a:ext cx="10730865" cy="4826000"/>
          </a:xfrm>
          <a:prstGeom prst="rect">
            <a:avLst/>
          </a:prstGeom>
          <a:noFill/>
        </p:spPr>
        <p:txBody>
          <a:bodyPr wrap="square" rtlCol="0" anchor="t">
            <a:noAutofit/>
          </a:bodyPr>
          <a:p>
            <a:pPr algn="just">
              <a:lnSpc>
                <a:spcPct val="150000"/>
              </a:lnSpc>
              <a:buClrTx/>
              <a:buSzTx/>
              <a:buFontTx/>
            </a:pPr>
            <a:r>
              <a:rPr lang="en-US" sz="2800" b="1">
                <a:solidFill>
                  <a:schemeClr val="accent1">
                    <a:lumMod val="75000"/>
                  </a:schemeClr>
                </a:solidFill>
              </a:rPr>
              <a:t>      </a:t>
            </a:r>
            <a:r>
              <a:rPr sz="2800" b="1">
                <a:solidFill>
                  <a:schemeClr val="accent1">
                    <a:lumMod val="75000"/>
                  </a:schemeClr>
                </a:solidFill>
              </a:rPr>
              <a:t>三、德育课程改革的发展趋势</a:t>
            </a:r>
            <a:endParaRPr sz="2800" b="1">
              <a:solidFill>
                <a:schemeClr val="accent1">
                  <a:lumMod val="75000"/>
                </a:schemeClr>
              </a:solidFill>
            </a:endParaRPr>
          </a:p>
          <a:p>
            <a:pPr algn="just">
              <a:lnSpc>
                <a:spcPct val="30000"/>
              </a:lnSpc>
              <a:buClrTx/>
              <a:buSzTx/>
              <a:buFontTx/>
            </a:pPr>
            <a:endParaRPr sz="2800" b="1">
              <a:solidFill>
                <a:schemeClr val="accent1">
                  <a:lumMod val="75000"/>
                </a:schemeClr>
              </a:solidFill>
            </a:endParaRPr>
          </a:p>
          <a:p>
            <a:pPr algn="just">
              <a:lnSpc>
                <a:spcPct val="150000"/>
              </a:lnSpc>
            </a:pPr>
            <a:r>
              <a:rPr lang="en-US" sz="2400" b="1">
                <a:solidFill>
                  <a:schemeClr val="tx1"/>
                </a:solidFill>
              </a:rPr>
              <a:t>     </a:t>
            </a:r>
            <a:r>
              <a:rPr sz="2400" b="1">
                <a:solidFill>
                  <a:schemeClr val="accent1">
                    <a:lumMod val="75000"/>
                  </a:schemeClr>
                </a:solidFill>
              </a:rPr>
              <a:t>（一）德育课程从知性德育向生活德育转变</a:t>
            </a:r>
            <a:endParaRPr sz="2400" b="1">
              <a:solidFill>
                <a:schemeClr val="tx1"/>
              </a:solidFill>
            </a:endParaRPr>
          </a:p>
          <a:p>
            <a:pPr algn="just">
              <a:lnSpc>
                <a:spcPct val="150000"/>
              </a:lnSpc>
            </a:pPr>
            <a:r>
              <a:rPr lang="en-US" sz="2400" b="1">
                <a:solidFill>
                  <a:schemeClr val="tx1"/>
                </a:solidFill>
              </a:rPr>
              <a:t>       </a:t>
            </a:r>
            <a:r>
              <a:rPr sz="2400" b="1">
                <a:solidFill>
                  <a:schemeClr val="tx1"/>
                </a:solidFill>
              </a:rPr>
              <a:t>为了真正实现促进学生道德发展的教育目标，德育课程改革的基本理念就是由知性德育向生活德育回归。</a:t>
            </a:r>
            <a:endParaRPr sz="2400" b="1">
              <a:solidFill>
                <a:schemeClr val="tx1"/>
              </a:solidFill>
            </a:endParaRPr>
          </a:p>
          <a:p>
            <a:pPr algn="just">
              <a:lnSpc>
                <a:spcPct val="50000"/>
              </a:lnSpc>
            </a:pPr>
            <a:endParaRPr sz="2400" b="1">
              <a:solidFill>
                <a:schemeClr val="tx1"/>
              </a:solidFill>
            </a:endParaRPr>
          </a:p>
          <a:p>
            <a:pPr algn="just">
              <a:lnSpc>
                <a:spcPct val="150000"/>
              </a:lnSpc>
            </a:pPr>
            <a:r>
              <a:rPr lang="en-US" sz="2400" b="1">
                <a:solidFill>
                  <a:schemeClr val="tx1"/>
                </a:solidFill>
              </a:rPr>
              <a:t>     </a:t>
            </a:r>
            <a:r>
              <a:rPr sz="2400" b="1">
                <a:solidFill>
                  <a:schemeClr val="accent1">
                    <a:lumMod val="75000"/>
                  </a:schemeClr>
                </a:solidFill>
              </a:rPr>
              <a:t>（二）德育课程从有利于教向有利于学转变</a:t>
            </a:r>
            <a:endParaRPr sz="2400" b="1">
              <a:solidFill>
                <a:schemeClr val="accent1">
                  <a:lumMod val="75000"/>
                </a:schemeClr>
              </a:solidFill>
            </a:endParaRPr>
          </a:p>
          <a:p>
            <a:pPr algn="just">
              <a:lnSpc>
                <a:spcPct val="150000"/>
              </a:lnSpc>
            </a:pPr>
            <a:r>
              <a:rPr lang="en-US" sz="2400" b="1">
                <a:solidFill>
                  <a:schemeClr val="tx1"/>
                </a:solidFill>
              </a:rPr>
              <a:t>       </a:t>
            </a:r>
            <a:r>
              <a:rPr sz="2400" b="1">
                <a:solidFill>
                  <a:schemeClr val="tx1"/>
                </a:solidFill>
              </a:rPr>
              <a:t>贯彻以学生为本的理念，德育教材在编写上要强调教学的对话性，即教材应当成为与学生对话的文本和平台，应当促成一种既有平等沟通又有自我表达，既有相互合作又有个人探索的教学互动关系。</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当代德育课程改革</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00760"/>
            <a:ext cx="10730865" cy="4826000"/>
          </a:xfrm>
          <a:prstGeom prst="rect">
            <a:avLst/>
          </a:prstGeom>
          <a:noFill/>
        </p:spPr>
        <p:txBody>
          <a:bodyPr wrap="square" rtlCol="0" anchor="t">
            <a:noAutofit/>
          </a:bodyPr>
          <a:p>
            <a:pPr algn="just">
              <a:lnSpc>
                <a:spcPct val="150000"/>
              </a:lnSpc>
              <a:buClrTx/>
              <a:buSzTx/>
              <a:buFontTx/>
            </a:pPr>
            <a:r>
              <a:rPr lang="en-US" sz="2800" b="1">
                <a:solidFill>
                  <a:schemeClr val="accent1">
                    <a:lumMod val="75000"/>
                  </a:schemeClr>
                </a:solidFill>
              </a:rPr>
              <a:t>    </a:t>
            </a:r>
            <a:r>
              <a:rPr sz="2800" b="1">
                <a:solidFill>
                  <a:schemeClr val="accent1">
                    <a:lumMod val="75000"/>
                  </a:schemeClr>
                </a:solidFill>
              </a:rPr>
              <a:t>（三）德育课程从重理轻情向知情交融转变</a:t>
            </a:r>
            <a:endParaRPr sz="2800" b="1">
              <a:solidFill>
                <a:schemeClr val="accent1">
                  <a:lumMod val="75000"/>
                </a:schemeClr>
              </a:solidFill>
            </a:endParaRPr>
          </a:p>
          <a:p>
            <a:pPr algn="just">
              <a:lnSpc>
                <a:spcPct val="140000"/>
              </a:lnSpc>
              <a:buClrTx/>
              <a:buSzTx/>
              <a:buFontTx/>
            </a:pPr>
            <a:r>
              <a:rPr lang="en-US" sz="2400" b="1">
                <a:solidFill>
                  <a:schemeClr val="tx1"/>
                </a:solidFill>
              </a:rPr>
              <a:t>       </a:t>
            </a:r>
            <a:r>
              <a:rPr sz="2400" b="1">
                <a:solidFill>
                  <a:schemeClr val="tx1"/>
                </a:solidFill>
              </a:rPr>
              <a:t>尽管以往的德育课程也一直强调德育既要“晓之以理”又要“动之以情”，但在情理关系的具体研究和实践中往往重理轻情。</a:t>
            </a:r>
            <a:endParaRPr sz="2400" b="1">
              <a:solidFill>
                <a:schemeClr val="tx1"/>
              </a:solidFill>
            </a:endParaRPr>
          </a:p>
          <a:p>
            <a:pPr algn="just">
              <a:lnSpc>
                <a:spcPct val="140000"/>
              </a:lnSpc>
              <a:buClrTx/>
              <a:buSzTx/>
              <a:buFontTx/>
            </a:pPr>
            <a:r>
              <a:rPr lang="en-US" sz="2400" b="1">
                <a:solidFill>
                  <a:schemeClr val="tx1"/>
                </a:solidFill>
              </a:rPr>
              <a:t>       </a:t>
            </a:r>
            <a:r>
              <a:rPr sz="2400" b="1">
                <a:solidFill>
                  <a:schemeClr val="tx1"/>
                </a:solidFill>
              </a:rPr>
              <a:t>当今的新课程改革十分重视情感在教育、教学中的作用，知情交融已成为课程建构的普遍要求。</a:t>
            </a:r>
            <a:endParaRPr sz="2400" b="1">
              <a:solidFill>
                <a:schemeClr val="tx1"/>
              </a:solidFill>
            </a:endParaRPr>
          </a:p>
          <a:p>
            <a:pPr algn="just">
              <a:lnSpc>
                <a:spcPct val="50000"/>
              </a:lnSpc>
            </a:pPr>
            <a:endParaRPr sz="2400" b="1">
              <a:solidFill>
                <a:schemeClr val="tx1"/>
              </a:solidFill>
            </a:endParaRPr>
          </a:p>
          <a:p>
            <a:pPr algn="just">
              <a:lnSpc>
                <a:spcPct val="150000"/>
              </a:lnSpc>
            </a:pPr>
            <a:r>
              <a:rPr lang="en-US" sz="2400" b="1">
                <a:solidFill>
                  <a:schemeClr val="tx1"/>
                </a:solidFill>
              </a:rPr>
              <a:t>     </a:t>
            </a:r>
            <a:r>
              <a:rPr sz="2400" b="1">
                <a:solidFill>
                  <a:schemeClr val="accent1">
                    <a:lumMod val="75000"/>
                  </a:schemeClr>
                </a:solidFill>
              </a:rPr>
              <a:t>（四）德育课程从侧重甄别向侧重发展转变</a:t>
            </a:r>
            <a:endParaRPr sz="2400" b="1">
              <a:solidFill>
                <a:schemeClr val="accent1">
                  <a:lumMod val="75000"/>
                </a:schemeClr>
              </a:solidFill>
            </a:endParaRPr>
          </a:p>
          <a:p>
            <a:pPr algn="just">
              <a:lnSpc>
                <a:spcPct val="140000"/>
              </a:lnSpc>
            </a:pPr>
            <a:r>
              <a:rPr lang="en-US" sz="2400" b="1">
                <a:solidFill>
                  <a:schemeClr val="tx1"/>
                </a:solidFill>
              </a:rPr>
              <a:t>       </a:t>
            </a:r>
            <a:r>
              <a:rPr sz="2400" b="1">
                <a:solidFill>
                  <a:schemeClr val="tx1"/>
                </a:solidFill>
              </a:rPr>
              <a:t>新课程改革特别强调“立足过程，促进发展”的新理念，德育课程改革充分体现以人为本、以学生的道德发展为本，改革的重心转向了人的个性，把人的价值、人的个性摆在了应有的位置。</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当代德育课程改革</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35990"/>
            <a:ext cx="10730865" cy="5320030"/>
          </a:xfrm>
          <a:prstGeom prst="rect">
            <a:avLst/>
          </a:prstGeom>
          <a:noFill/>
        </p:spPr>
        <p:txBody>
          <a:bodyPr wrap="square" rtlCol="0" anchor="t">
            <a:noAutofit/>
          </a:bodyPr>
          <a:p>
            <a:pPr algn="just">
              <a:lnSpc>
                <a:spcPct val="120000"/>
              </a:lnSpc>
              <a:buClrTx/>
              <a:buSzTx/>
              <a:buFontTx/>
            </a:pPr>
            <a:r>
              <a:rPr lang="en-US" sz="2800" b="1">
                <a:solidFill>
                  <a:schemeClr val="accent1">
                    <a:lumMod val="75000"/>
                  </a:schemeClr>
                </a:solidFill>
              </a:rPr>
              <a:t>    </a:t>
            </a:r>
            <a:r>
              <a:rPr sz="2800" b="1">
                <a:solidFill>
                  <a:schemeClr val="accent1">
                    <a:lumMod val="75000"/>
                  </a:schemeClr>
                </a:solidFill>
              </a:rPr>
              <a:t>（五）德育课程体现社会发展需要与个体发展需要的有机结合</a:t>
            </a:r>
            <a:endParaRPr sz="2800" b="1">
              <a:solidFill>
                <a:schemeClr val="accent1">
                  <a:lumMod val="75000"/>
                </a:schemeClr>
              </a:solidFill>
            </a:endParaRPr>
          </a:p>
          <a:p>
            <a:pPr algn="just">
              <a:lnSpc>
                <a:spcPct val="120000"/>
              </a:lnSpc>
              <a:buClrTx/>
              <a:buSzTx/>
              <a:buFontTx/>
            </a:pPr>
            <a:r>
              <a:rPr lang="en-US" sz="2400" b="1">
                <a:solidFill>
                  <a:schemeClr val="tx1"/>
                </a:solidFill>
              </a:rPr>
              <a:t>       </a:t>
            </a:r>
            <a:r>
              <a:rPr sz="2400" b="1">
                <a:solidFill>
                  <a:schemeClr val="tx1"/>
                </a:solidFill>
              </a:rPr>
              <a:t>德育课程改革的方向之一是越来越重视学生个性的发展，注重培养学生的独立思考能力、自我教育能力，以及道德认知、判断、反思能力。在课程内容的编排方面，德育课程力求以学生的发展需求为中心，根据学生发展的阶段和水平选取能为学生所理解、接受的内容，关注学生的思维特点和兴趣，使学生觉得这门课程有助于他们解决生活、学习中的问题，能得到启发。</a:t>
            </a:r>
            <a:endParaRPr sz="2400" b="1">
              <a:solidFill>
                <a:schemeClr val="tx1"/>
              </a:solidFill>
            </a:endParaRPr>
          </a:p>
          <a:p>
            <a:pPr algn="just">
              <a:lnSpc>
                <a:spcPct val="60000"/>
              </a:lnSpc>
              <a:buClrTx/>
              <a:buSzTx/>
              <a:buFontTx/>
            </a:pPr>
            <a:endParaRPr sz="2400" b="1">
              <a:solidFill>
                <a:schemeClr val="tx1"/>
              </a:solidFill>
            </a:endParaRPr>
          </a:p>
          <a:p>
            <a:pPr algn="just">
              <a:lnSpc>
                <a:spcPct val="120000"/>
              </a:lnSpc>
            </a:pPr>
            <a:r>
              <a:rPr lang="en-US" sz="2400" b="1">
                <a:solidFill>
                  <a:schemeClr val="tx1"/>
                </a:solidFill>
              </a:rPr>
              <a:t>     </a:t>
            </a:r>
            <a:r>
              <a:rPr sz="2800" b="1">
                <a:solidFill>
                  <a:schemeClr val="accent1">
                    <a:lumMod val="75000"/>
                  </a:schemeClr>
                </a:solidFill>
              </a:rPr>
              <a:t>（六）德育课程走向活动化</a:t>
            </a:r>
            <a:endParaRPr sz="2800" b="1">
              <a:solidFill>
                <a:schemeClr val="accent1">
                  <a:lumMod val="75000"/>
                </a:schemeClr>
              </a:solidFill>
            </a:endParaRPr>
          </a:p>
          <a:p>
            <a:pPr algn="just">
              <a:lnSpc>
                <a:spcPct val="120000"/>
              </a:lnSpc>
            </a:pPr>
            <a:r>
              <a:rPr lang="en-US" sz="2400" b="1">
                <a:solidFill>
                  <a:schemeClr val="tx1"/>
                </a:solidFill>
              </a:rPr>
              <a:t>       </a:t>
            </a:r>
            <a:r>
              <a:rPr sz="2400" b="1">
                <a:solidFill>
                  <a:schemeClr val="tx1"/>
                </a:solidFill>
              </a:rPr>
              <a:t>德育课程以学生的生活经验为中心，通过学生的主体实践活动，帮助学生获得最直接的道德情感体验，提高学生在课程中的参与性、主动性和积极性，发挥德育活动课程培养学生道德上的得天独厚优势，继续推进德育活动课程实施，这将是德育课程发展的趋势之一。</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当代德育课程改革</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28040"/>
            <a:ext cx="10730865" cy="4102735"/>
          </a:xfrm>
          <a:prstGeom prst="rect">
            <a:avLst/>
          </a:prstGeom>
          <a:noFill/>
        </p:spPr>
        <p:txBody>
          <a:bodyPr wrap="square" rtlCol="0" anchor="t">
            <a:noAutofit/>
          </a:bodyPr>
          <a:p>
            <a:pPr algn="just">
              <a:lnSpc>
                <a:spcPct val="120000"/>
              </a:lnSpc>
              <a:buClrTx/>
              <a:buSzTx/>
              <a:buFontTx/>
            </a:pPr>
            <a:r>
              <a:rPr lang="en-US" sz="2800" b="1">
                <a:solidFill>
                  <a:schemeClr val="accent1">
                    <a:lumMod val="75000"/>
                  </a:schemeClr>
                </a:solidFill>
              </a:rPr>
              <a:t>    </a:t>
            </a:r>
            <a:r>
              <a:rPr sz="2800" b="1">
                <a:solidFill>
                  <a:schemeClr val="accent1">
                    <a:lumMod val="75000"/>
                  </a:schemeClr>
                </a:solidFill>
              </a:rPr>
              <a:t>（七）德育课程走向综合化</a:t>
            </a:r>
            <a:endParaRPr sz="2800" b="1">
              <a:solidFill>
                <a:schemeClr val="accent1">
                  <a:lumMod val="75000"/>
                </a:schemeClr>
              </a:solidFill>
            </a:endParaRPr>
          </a:p>
          <a:p>
            <a:pPr algn="just">
              <a:lnSpc>
                <a:spcPct val="120000"/>
              </a:lnSpc>
              <a:buClrTx/>
              <a:buSzTx/>
              <a:buFontTx/>
            </a:pPr>
            <a:r>
              <a:rPr lang="en-US" sz="2400" b="1">
                <a:solidFill>
                  <a:schemeClr val="tx1"/>
                </a:solidFill>
              </a:rPr>
              <a:t>      </a:t>
            </a:r>
            <a:r>
              <a:rPr sz="2400" b="1">
                <a:solidFill>
                  <a:schemeClr val="tx1"/>
                </a:solidFill>
              </a:rPr>
              <a:t>《义务教育道德与法治课程标准（2022 年版）》明确提出“以社会发展和学生生活为基础，构建综合性课程”的课程理念，在课程内容选择上要“体现社会发展要求，特别是中国特色社会主义进入新时代对道德与法治教育提出的新要求，突出中华民族传统美德、革命传统和法治教育，有机整合社会主义先进文化教育、革命文化教育、中华优秀传统文化教育、国家安全教育、生命安全与健康教育、劳动教育等相关主题”。</a:t>
            </a:r>
            <a:endParaRPr sz="2400" b="1">
              <a:solidFill>
                <a:schemeClr val="tx1"/>
              </a:solidFill>
            </a:endParaRPr>
          </a:p>
          <a:p>
            <a:pPr algn="just">
              <a:lnSpc>
                <a:spcPct val="120000"/>
              </a:lnSpc>
            </a:pPr>
            <a:r>
              <a:rPr lang="en-US" sz="2400" b="1">
                <a:solidFill>
                  <a:schemeClr val="tx1"/>
                </a:solidFill>
              </a:rPr>
              <a:t>     </a:t>
            </a:r>
            <a:r>
              <a:rPr sz="2800" b="1">
                <a:solidFill>
                  <a:schemeClr val="accent1">
                    <a:lumMod val="75000"/>
                  </a:schemeClr>
                </a:solidFill>
              </a:rPr>
              <a:t>（八）德育课程在呈现方式上更加生动、多样</a:t>
            </a:r>
            <a:endParaRPr sz="2800" b="1">
              <a:solidFill>
                <a:schemeClr val="accent1">
                  <a:lumMod val="75000"/>
                </a:schemeClr>
              </a:solidFill>
            </a:endParaRPr>
          </a:p>
          <a:p>
            <a:pPr algn="just">
              <a:lnSpc>
                <a:spcPct val="120000"/>
              </a:lnSpc>
            </a:pPr>
            <a:r>
              <a:rPr lang="en-US" sz="2400" b="1">
                <a:solidFill>
                  <a:schemeClr val="tx1"/>
                </a:solidFill>
              </a:rPr>
              <a:t>       </a:t>
            </a:r>
            <a:r>
              <a:rPr sz="2400" b="1">
                <a:solidFill>
                  <a:schemeClr val="tx1"/>
                </a:solidFill>
              </a:rPr>
              <a:t>我国以往的德育教材在可读性、趣味性方面与国外有很大的差距。国外德育教材具有生动性、形象性、图文并茂、语言活泼、深入浅出等特点，这些特点是我国以往德育教材所缺乏的。根据新课程标准编制的德育教材在这方面已做出很大改进</a:t>
            </a:r>
            <a:r>
              <a:rPr lang="zh-CN" sz="2400" b="1">
                <a:solidFill>
                  <a:schemeClr val="tx1"/>
                </a:solidFill>
              </a:rPr>
              <a:t>。</a:t>
            </a:r>
            <a:endParaRPr lang="zh-CN"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第四章　德育课程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55980" y="1087755"/>
            <a:ext cx="10586720" cy="5387340"/>
          </a:xfrm>
          <a:prstGeom prst="rect">
            <a:avLst/>
          </a:prstGeom>
          <a:noFill/>
        </p:spPr>
        <p:txBody>
          <a:bodyPr wrap="square" rtlCol="0" anchor="t">
            <a:noAutofit/>
          </a:bodyPr>
          <a:p>
            <a:pPr algn="l">
              <a:lnSpc>
                <a:spcPct val="130000"/>
              </a:lnSpc>
            </a:pPr>
            <a:r>
              <a:rPr lang="zh-CN" altLang="en-US" sz="2800"/>
              <a:t>【</a:t>
            </a:r>
            <a:r>
              <a:rPr lang="zh-CN" altLang="en-US" sz="2800" b="1"/>
              <a:t>思考问题</a:t>
            </a:r>
            <a:r>
              <a:rPr lang="zh-CN" altLang="en-US" sz="2800"/>
              <a:t>】</a:t>
            </a:r>
            <a:endParaRPr lang="zh-CN" altLang="en-US" sz="2800"/>
          </a:p>
          <a:p>
            <a:pPr algn="l">
              <a:lnSpc>
                <a:spcPct val="50000"/>
              </a:lnSpc>
            </a:pPr>
            <a:endParaRPr lang="zh-CN" altLang="en-US" sz="2800"/>
          </a:p>
          <a:p>
            <a:pPr algn="just">
              <a:lnSpc>
                <a:spcPct val="150000"/>
              </a:lnSpc>
            </a:pPr>
            <a:r>
              <a:rPr lang="en-US" sz="2400" b="1"/>
              <a:t>       </a:t>
            </a:r>
            <a:r>
              <a:rPr sz="2400" b="1"/>
              <a:t>1. 当前德育课程的分类有哪些？</a:t>
            </a:r>
            <a:endParaRPr sz="2400" b="1"/>
          </a:p>
          <a:p>
            <a:pPr algn="just">
              <a:lnSpc>
                <a:spcPct val="150000"/>
              </a:lnSpc>
            </a:pPr>
            <a:r>
              <a:rPr lang="en-US" sz="2400" b="1"/>
              <a:t>       </a:t>
            </a:r>
            <a:r>
              <a:rPr sz="2400" b="1"/>
              <a:t>2. 德育活动课程在实施中需要注意哪些问题？</a:t>
            </a:r>
            <a:endParaRPr sz="2400" b="1"/>
          </a:p>
          <a:p>
            <a:pPr algn="just">
              <a:lnSpc>
                <a:spcPct val="150000"/>
              </a:lnSpc>
            </a:pPr>
            <a:r>
              <a:rPr lang="en-US" sz="2400" b="1"/>
              <a:t>       </a:t>
            </a:r>
            <a:r>
              <a:rPr sz="2400" b="1"/>
              <a:t>3. 在思想政治考试中取得高分，并不一定代表这个人的道德高尚，这是否说明道德知识在帮助学生提高道德行为水平上没有起到作用？</a:t>
            </a:r>
            <a:endParaRPr sz="2400" b="1"/>
          </a:p>
          <a:p>
            <a:pPr algn="just">
              <a:lnSpc>
                <a:spcPct val="150000"/>
              </a:lnSpc>
            </a:pPr>
            <a:r>
              <a:rPr lang="en-US" sz="2400" b="1"/>
              <a:t>       </a:t>
            </a:r>
            <a:r>
              <a:rPr sz="2400" b="1"/>
              <a:t>4. 你认为德育是否可以作为一门学科开设？为什么？</a:t>
            </a:r>
            <a:endParaRPr sz="2400" b="1"/>
          </a:p>
          <a:p>
            <a:pPr algn="just">
              <a:lnSpc>
                <a:spcPct val="150000"/>
              </a:lnSpc>
            </a:pPr>
            <a:r>
              <a:rPr lang="en-US" sz="2400" b="1"/>
              <a:t>       </a:t>
            </a:r>
            <a:r>
              <a:rPr sz="2400" b="1"/>
              <a:t>5. 任选一种德育课程模式，分析其利弊。</a:t>
            </a:r>
            <a:endParaRPr sz="2400" b="1"/>
          </a:p>
          <a:p>
            <a:pPr algn="just">
              <a:lnSpc>
                <a:spcPct val="150000"/>
              </a:lnSpc>
            </a:pPr>
            <a:r>
              <a:rPr lang="en-US" sz="2400" b="1"/>
              <a:t>       </a:t>
            </a:r>
            <a:r>
              <a:rPr sz="2400" b="1"/>
              <a:t>6. 隐性德育课程包含哪些方面？你认为隐性德育课程的价值在哪里？</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第四章　德育课程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55980" y="969010"/>
            <a:ext cx="10586720" cy="5387340"/>
          </a:xfrm>
          <a:prstGeom prst="rect">
            <a:avLst/>
          </a:prstGeom>
          <a:noFill/>
        </p:spPr>
        <p:txBody>
          <a:bodyPr wrap="square" rtlCol="0" anchor="t">
            <a:noAutofit/>
          </a:bodyPr>
          <a:p>
            <a:pPr algn="l">
              <a:lnSpc>
                <a:spcPct val="130000"/>
              </a:lnSpc>
            </a:pPr>
            <a:r>
              <a:rPr lang="zh-CN" altLang="en-US" sz="2800"/>
              <a:t>【</a:t>
            </a:r>
            <a:r>
              <a:rPr lang="zh-CN" altLang="en-US" sz="2800" b="1"/>
              <a:t>思考问题</a:t>
            </a:r>
            <a:r>
              <a:rPr lang="zh-CN" altLang="en-US" sz="2800"/>
              <a:t>】</a:t>
            </a:r>
            <a:endParaRPr lang="zh-CN" altLang="en-US" sz="2800"/>
          </a:p>
          <a:p>
            <a:pPr algn="l">
              <a:lnSpc>
                <a:spcPct val="50000"/>
              </a:lnSpc>
            </a:pPr>
            <a:endParaRPr lang="zh-CN" altLang="en-US" sz="2800"/>
          </a:p>
          <a:p>
            <a:pPr algn="just">
              <a:lnSpc>
                <a:spcPct val="130000"/>
              </a:lnSpc>
            </a:pPr>
            <a:r>
              <a:rPr lang="en-US" sz="2400" b="1"/>
              <a:t>       </a:t>
            </a:r>
            <a:r>
              <a:rPr sz="2400" b="1"/>
              <a:t>7. 教师采用什么样的课程设计与教学才是道德的？</a:t>
            </a:r>
            <a:endParaRPr sz="2400" b="1"/>
          </a:p>
          <a:p>
            <a:pPr algn="just">
              <a:lnSpc>
                <a:spcPct val="130000"/>
              </a:lnSpc>
            </a:pPr>
            <a:r>
              <a:rPr lang="en-US" sz="2400" b="1"/>
              <a:t>       </a:t>
            </a:r>
            <a:r>
              <a:rPr sz="2400" b="1"/>
              <a:t>8. 当前我国德育课程存在哪些问题？</a:t>
            </a:r>
            <a:endParaRPr sz="2400" b="1"/>
          </a:p>
          <a:p>
            <a:pPr algn="just">
              <a:lnSpc>
                <a:spcPct val="130000"/>
              </a:lnSpc>
            </a:pPr>
            <a:r>
              <a:rPr lang="en-US" sz="2400" b="1"/>
              <a:t>       </a:t>
            </a:r>
            <a:r>
              <a:rPr sz="2400" b="1"/>
              <a:t>9. 德育课程未来有哪些发展趋势？</a:t>
            </a:r>
            <a:endParaRPr sz="2400" b="1"/>
          </a:p>
          <a:p>
            <a:pPr algn="just">
              <a:lnSpc>
                <a:spcPct val="130000"/>
              </a:lnSpc>
            </a:pPr>
            <a:r>
              <a:rPr lang="en-US" sz="2400" b="1"/>
              <a:t>       </a:t>
            </a:r>
            <a:r>
              <a:rPr sz="2400" b="1"/>
              <a:t>10.“美德是否可教”是古希腊以来一直有争论的话题，你对这个话题持哪</a:t>
            </a:r>
            <a:r>
              <a:rPr lang="en-US" sz="2400" b="1"/>
              <a:t>  </a:t>
            </a:r>
            <a:r>
              <a:rPr sz="2400" b="1"/>
              <a:t>种观点？理由是什么？</a:t>
            </a:r>
            <a:endParaRPr sz="2400" b="1"/>
          </a:p>
          <a:p>
            <a:pPr algn="just">
              <a:lnSpc>
                <a:spcPct val="130000"/>
              </a:lnSpc>
            </a:pPr>
            <a:r>
              <a:rPr lang="en-US" sz="2400" b="1"/>
              <a:t>       </a:t>
            </a:r>
            <a:r>
              <a:rPr sz="2400" b="1"/>
              <a:t>11.“四维八德”是民国时期集中的道德教育内容，也是中小学的校训。“四</a:t>
            </a:r>
            <a:endParaRPr sz="2400" b="1"/>
          </a:p>
          <a:p>
            <a:pPr algn="just">
              <a:lnSpc>
                <a:spcPct val="130000"/>
              </a:lnSpc>
            </a:pPr>
            <a:r>
              <a:rPr lang="en-US" sz="2400" b="1"/>
              <a:t> </a:t>
            </a:r>
            <a:r>
              <a:rPr sz="2400" b="1"/>
              <a:t>维”是“礼、义、廉、耻”，出自《管子·牧民》；“八德”乃“忠孝、仁爱、信义、和平”，出自孙中山先生的《民族主义》。试用“四维”“八德”设计一节德育主题班会课。</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9"/>
          <p:cNvSpPr txBox="1"/>
          <p:nvPr/>
        </p:nvSpPr>
        <p:spPr>
          <a:xfrm>
            <a:off x="4853305" y="968375"/>
            <a:ext cx="2484755" cy="1052830"/>
          </a:xfrm>
          <a:prstGeom prst="rect">
            <a:avLst/>
          </a:prstGeom>
          <a:noFill/>
        </p:spPr>
        <p:txBody>
          <a:bodyPr wrap="square" rtlCol="0">
            <a:spAutoFit/>
          </a:bodyPr>
          <a:p>
            <a:pPr algn="just">
              <a:lnSpc>
                <a:spcPts val="7500"/>
              </a:lnSpc>
            </a:pPr>
            <a:r>
              <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目</a:t>
            </a:r>
            <a:r>
              <a:rPr lang="en-US" alt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录</a:t>
            </a:r>
            <a:endPar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p:txBody>
      </p:sp>
      <p:grpSp>
        <p:nvGrpSpPr>
          <p:cNvPr id="8" name="组合 7"/>
          <p:cNvGrpSpPr/>
          <p:nvPr/>
        </p:nvGrpSpPr>
        <p:grpSpPr>
          <a:xfrm>
            <a:off x="2114550" y="2021205"/>
            <a:ext cx="7965440" cy="3599815"/>
            <a:chOff x="4645" y="3183"/>
            <a:chExt cx="9768" cy="5669"/>
          </a:xfrm>
        </p:grpSpPr>
        <p:sp>
          <p:nvSpPr>
            <p:cNvPr id="4" name="圆角矩形 3"/>
            <p:cNvSpPr/>
            <p:nvPr/>
          </p:nvSpPr>
          <p:spPr>
            <a:xfrm>
              <a:off x="4645" y="5271"/>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nvSpPr>
          <p:spPr>
            <a:xfrm>
              <a:off x="4645" y="7096"/>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4645" y="3446"/>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5175" y="3183"/>
              <a:ext cx="8908" cy="1911"/>
            </a:xfrm>
            <a:prstGeom prst="rect">
              <a:avLst/>
            </a:prstGeom>
            <a:noFill/>
          </p:spPr>
          <p:txBody>
            <a:bodyPr wrap="square" rtlCol="0">
              <a:noAutofit/>
            </a:bodyPr>
            <a:p>
              <a:pPr algn="just">
                <a:lnSpc>
                  <a:spcPts val="7500"/>
                </a:lnSpc>
              </a:pPr>
              <a:r>
                <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第一节　课程与德育课程</a:t>
              </a:r>
              <a:r>
                <a:rPr lang="zh-CN" altLang="en-US" sz="44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endParaRPr lang="zh-CN" altLang="en-US" sz="44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just">
                <a:lnSpc>
                  <a:spcPts val="7500"/>
                </a:lnSpc>
              </a:pP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
          <p:nvSpPr>
            <p:cNvPr id="6" name="文本框 9"/>
            <p:cNvSpPr txBox="1"/>
            <p:nvPr/>
          </p:nvSpPr>
          <p:spPr>
            <a:xfrm>
              <a:off x="5173" y="5090"/>
              <a:ext cx="9241" cy="1947"/>
            </a:xfrm>
            <a:prstGeom prst="rect">
              <a:avLst/>
            </a:prstGeom>
            <a:noFill/>
          </p:spPr>
          <p:txBody>
            <a:bodyPr wrap="square" rtlCol="0">
              <a:noAutofit/>
            </a:bodyPr>
            <a:p>
              <a:pPr algn="just">
                <a:lnSpc>
                  <a:spcPts val="7500"/>
                </a:lnSpc>
              </a:pPr>
              <a:r>
                <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第二节　德育课程的类型</a:t>
              </a:r>
              <a:endPar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algn="just">
                <a:lnSpc>
                  <a:spcPts val="7500"/>
                </a:lnSpc>
              </a:pPr>
              <a:r>
                <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rPr>
                <a:t> </a:t>
              </a: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
          <p:nvSpPr>
            <p:cNvPr id="7" name="文本框 9"/>
            <p:cNvSpPr txBox="1"/>
            <p:nvPr/>
          </p:nvSpPr>
          <p:spPr>
            <a:xfrm>
              <a:off x="5187" y="6888"/>
              <a:ext cx="8753" cy="1965"/>
            </a:xfrm>
            <a:prstGeom prst="rect">
              <a:avLst/>
            </a:prstGeom>
            <a:noFill/>
          </p:spPr>
          <p:txBody>
            <a:bodyPr wrap="square" rtlCol="0">
              <a:noAutofit/>
            </a:bodyPr>
            <a:p>
              <a:pPr algn="just">
                <a:lnSpc>
                  <a:spcPts val="7500"/>
                </a:lnSpc>
              </a:pPr>
              <a:r>
                <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第三节　当代德育课程改革</a:t>
              </a:r>
              <a:r>
                <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rPr>
                <a:t> </a:t>
              </a: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gr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p15:prstTrans prst="pageCurlDoubl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第四章　德育课程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55980" y="1005840"/>
            <a:ext cx="10586720" cy="5387340"/>
          </a:xfrm>
          <a:prstGeom prst="rect">
            <a:avLst/>
          </a:prstGeom>
          <a:noFill/>
        </p:spPr>
        <p:txBody>
          <a:bodyPr wrap="square" rtlCol="0" anchor="t">
            <a:noAutofit/>
          </a:bodyPr>
          <a:p>
            <a:pPr algn="l">
              <a:lnSpc>
                <a:spcPct val="110000"/>
              </a:lnSpc>
            </a:pPr>
            <a:r>
              <a:rPr lang="zh-CN" altLang="en-US" sz="2800"/>
              <a:t>【</a:t>
            </a:r>
            <a:r>
              <a:rPr lang="zh-CN" altLang="en-US" sz="2800" b="1"/>
              <a:t>内容提要</a:t>
            </a:r>
            <a:r>
              <a:rPr lang="zh-CN" altLang="en-US" sz="2800"/>
              <a:t>】</a:t>
            </a:r>
            <a:endParaRPr lang="zh-CN" altLang="en-US" sz="2800"/>
          </a:p>
          <a:p>
            <a:pPr algn="just">
              <a:lnSpc>
                <a:spcPct val="110000"/>
              </a:lnSpc>
            </a:pPr>
            <a:r>
              <a:rPr lang="en-US" sz="2400" b="1"/>
              <a:t>       </a:t>
            </a:r>
            <a:r>
              <a:rPr sz="2400" b="1"/>
              <a:t>德育课程是学校德育目的的主要实现形式，集中体现了德育目的和要求，是实现德育目标的保证，也决定着德育的教学方法和教学组织形式。德育课程向学习者传递社会价值与规范，是实现个体社会化的重要途径。全面把握德育课程的概念与内涵是了解德育课程的基础。学科德育课程、活动德育课程和隐性德育课程是当前我国学校德育课程的三种主要形态，理解这三种课程形态有助于全面了解德育课程、有效开展德育工作。深入领会德育课程改革的必要性，把握当前课程改革理念，了解德育课程未来发展趋势，对促进学校德育发展具有重要意义。</a:t>
            </a:r>
            <a:endParaRPr sz="2400" b="1"/>
          </a:p>
          <a:p>
            <a:pPr algn="just">
              <a:lnSpc>
                <a:spcPct val="40000"/>
              </a:lnSpc>
            </a:pPr>
            <a:endParaRPr sz="2400" b="1"/>
          </a:p>
          <a:p>
            <a:pPr algn="just">
              <a:lnSpc>
                <a:spcPct val="110000"/>
              </a:lnSpc>
            </a:pPr>
            <a:r>
              <a:rPr lang="zh-CN" altLang="en-US" sz="2800"/>
              <a:t>【</a:t>
            </a:r>
            <a:r>
              <a:rPr lang="zh-CN" altLang="en-US" sz="2800" b="1"/>
              <a:t>本章重点</a:t>
            </a:r>
            <a:r>
              <a:rPr lang="zh-CN" altLang="en-US" sz="2800"/>
              <a:t>】</a:t>
            </a:r>
            <a:endParaRPr lang="zh-CN" altLang="en-US" sz="2800"/>
          </a:p>
          <a:p>
            <a:pPr algn="just">
              <a:lnSpc>
                <a:spcPct val="110000"/>
              </a:lnSpc>
            </a:pPr>
            <a:r>
              <a:rPr lang="en-US" sz="2400" b="1"/>
              <a:t>       </a:t>
            </a:r>
            <a:r>
              <a:rPr sz="2400" b="1"/>
              <a:t>德育课程的定义；德育课程的类型及其利弊；当代德育课程改革的指导理念与发展趋势。</a:t>
            </a:r>
            <a:endParaRPr sz="2400" b="1"/>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2428240" y="2841625"/>
            <a:ext cx="718185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2581275" y="2804795"/>
            <a:ext cx="7028815" cy="1213485"/>
          </a:xfrm>
          <a:prstGeom prst="rect">
            <a:avLst/>
          </a:prstGeom>
          <a:noFill/>
        </p:spPr>
        <p:txBody>
          <a:bodyPr wrap="square" rtlCol="0">
            <a:noAutofit/>
          </a:bodyPr>
          <a:p>
            <a:pPr algn="just">
              <a:lnSpc>
                <a:spcPts val="7500"/>
              </a:lnSpc>
            </a:pPr>
            <a:r>
              <a:rPr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课程与德育课程</a:t>
            </a:r>
            <a:endParaRPr lang="zh-CN" altLang="en-US" sz="36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just">
              <a:lnSpc>
                <a:spcPts val="7500"/>
              </a:lnSpc>
            </a:pPr>
            <a:endParaRPr lang="zh-CN" altLang="en-US" sz="36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课程与德育课程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47725"/>
            <a:ext cx="10730865" cy="5554980"/>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一、课程</a:t>
            </a:r>
            <a:endParaRPr lang="zh-CN" altLang="en-US" sz="2800" b="1">
              <a:solidFill>
                <a:schemeClr val="accent1">
                  <a:lumMod val="75000"/>
                </a:schemeClr>
              </a:solidFill>
            </a:endParaRPr>
          </a:p>
          <a:p>
            <a:pPr algn="just">
              <a:lnSpc>
                <a:spcPct val="130000"/>
              </a:lnSpc>
            </a:pPr>
            <a:r>
              <a:rPr lang="en-US" sz="2400" b="1"/>
              <a:t>       </a:t>
            </a:r>
            <a:r>
              <a:rPr sz="2400" b="1"/>
              <a:t>学术界对课程的定义可谓五花八门，整体梳理后，大致归为以下三类。</a:t>
            </a:r>
            <a:endParaRPr sz="2400" b="1"/>
          </a:p>
          <a:p>
            <a:pPr algn="just">
              <a:lnSpc>
                <a:spcPct val="130000"/>
              </a:lnSpc>
            </a:pPr>
            <a:r>
              <a:rPr sz="2400" b="1"/>
              <a:t> </a:t>
            </a:r>
            <a:r>
              <a:rPr lang="en-US" sz="2400" b="1"/>
              <a:t>      </a:t>
            </a:r>
            <a:r>
              <a:rPr sz="2400" b="1"/>
              <a:t>第一，课程作为学科。《中国大百科全书·教育》这样定义课程：课程是指所有学科（教学科目）的总和，或学生在教师指导下各种活动的总和，这通常被称为广义的课程；狭义的课程则是指一门学科或一类活动。</a:t>
            </a:r>
            <a:endParaRPr sz="2400" b="1"/>
          </a:p>
          <a:p>
            <a:pPr algn="just">
              <a:lnSpc>
                <a:spcPct val="130000"/>
              </a:lnSpc>
            </a:pPr>
            <a:r>
              <a:rPr sz="2400" b="1"/>
              <a:t> </a:t>
            </a:r>
            <a:r>
              <a:rPr lang="en-US" sz="2400" b="1"/>
              <a:t>      </a:t>
            </a:r>
            <a:r>
              <a:rPr sz="2400" b="1"/>
              <a:t>第二，课程作为目标或计划。这种定义把课程视为教学过程所要达到的目标、教学的预期结果或者教学的预先计划。</a:t>
            </a:r>
            <a:endParaRPr sz="2400" b="1"/>
          </a:p>
          <a:p>
            <a:pPr algn="just">
              <a:lnSpc>
                <a:spcPct val="130000"/>
              </a:lnSpc>
            </a:pPr>
            <a:r>
              <a:rPr lang="en-US" sz="2400" b="1"/>
              <a:t>       </a:t>
            </a:r>
            <a:r>
              <a:rPr sz="2400" b="1"/>
              <a:t>第三，课程作为学习者的经验或体验。该观点受美国实用主义教育家杜威的影响，强调儿童的兴趣和需要，主张课程即儿童的生活经验。这种定义不仅把学生在教师的指导下所获得的经验体验称为课程，也把学生自发获得的经验或体验内容称为课程。</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课程与德育课程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65225"/>
            <a:ext cx="10730865" cy="5554980"/>
          </a:xfrm>
          <a:prstGeom prst="rect">
            <a:avLst/>
          </a:prstGeom>
          <a:noFill/>
        </p:spPr>
        <p:txBody>
          <a:bodyPr wrap="square" rtlCol="0" anchor="t">
            <a:noAutofit/>
          </a:bodyPr>
          <a:p>
            <a:pPr algn="just">
              <a:lnSpc>
                <a:spcPct val="130000"/>
              </a:lnSpc>
            </a:pPr>
            <a:r>
              <a:rPr lang="en-US" sz="2400" b="1"/>
              <a:t>       </a:t>
            </a:r>
            <a:r>
              <a:rPr sz="2400" b="1"/>
              <a:t>综合以上对于课程的各种描述，课程的定义可以划分为狭义和广义两种。从狭义上讲，课程即课业及其进程，指学校开设的教学科目的总和以及它们之间开设的顺序和时间比例关系；从广义上讲，课程即学校中有组织的教育内容，指为了实现教学目标而规定的教学科目及其目的、内容、范围、比重和进程的总和。课程不仅指知识技能方面的内容，还包括思想品德、行为习惯、身体素质等各个方面；既包括课内活动，也包括课外活动。由于不同研究者受具体研究情形影响，对课程采用的概念有所不同，我们将在更宽泛的意义上使用“课程”这一概念，即课程指一切对学生身心发展产生教育影响的因素或一切有教育价值、教育作用的因素。就学校课程来说，既包括正式课程或显性课程，也包括非正式课程或隐性课程。</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课程与德育课程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01065"/>
            <a:ext cx="10730865" cy="2263775"/>
          </a:xfrm>
          <a:prstGeom prst="rect">
            <a:avLst/>
          </a:prstGeom>
          <a:noFill/>
        </p:spPr>
        <p:txBody>
          <a:bodyPr wrap="square" rtlCol="0" anchor="t">
            <a:noAutofit/>
          </a:bodyPr>
          <a:p>
            <a:pPr algn="just">
              <a:lnSpc>
                <a:spcPct val="110000"/>
              </a:lnSpc>
            </a:pPr>
            <a:r>
              <a:rPr lang="en-US" altLang="zh-CN" sz="2800" b="1">
                <a:solidFill>
                  <a:schemeClr val="accent1">
                    <a:lumMod val="75000"/>
                  </a:schemeClr>
                </a:solidFill>
              </a:rPr>
              <a:t>      </a:t>
            </a:r>
            <a:r>
              <a:rPr lang="zh-CN" altLang="en-US" sz="2800" b="1">
                <a:solidFill>
                  <a:schemeClr val="accent1">
                    <a:lumMod val="75000"/>
                  </a:schemeClr>
                </a:solidFill>
              </a:rPr>
              <a:t>二、德育课程</a:t>
            </a:r>
            <a:endParaRPr lang="zh-CN" altLang="en-US" sz="2800" b="1">
              <a:solidFill>
                <a:schemeClr val="accent1">
                  <a:lumMod val="75000"/>
                </a:schemeClr>
              </a:solidFill>
            </a:endParaRPr>
          </a:p>
          <a:p>
            <a:pPr algn="just">
              <a:lnSpc>
                <a:spcPct val="110000"/>
              </a:lnSpc>
            </a:pPr>
            <a:r>
              <a:rPr lang="en-US" altLang="zh-CN" sz="2800" b="1">
                <a:solidFill>
                  <a:schemeClr val="accent1">
                    <a:lumMod val="75000"/>
                  </a:schemeClr>
                </a:solidFill>
              </a:rPr>
              <a:t>    </a:t>
            </a:r>
            <a:r>
              <a:rPr lang="zh-CN" altLang="en-US" sz="2400" b="1">
                <a:solidFill>
                  <a:schemeClr val="accent1">
                    <a:lumMod val="75000"/>
                  </a:schemeClr>
                </a:solidFill>
              </a:rPr>
              <a:t>（一）德育课程的概念</a:t>
            </a:r>
            <a:endParaRPr lang="zh-CN" altLang="en-US" sz="2800" b="1">
              <a:solidFill>
                <a:schemeClr val="accent1">
                  <a:lumMod val="75000"/>
                </a:schemeClr>
              </a:solidFill>
            </a:endParaRPr>
          </a:p>
          <a:p>
            <a:pPr algn="just">
              <a:lnSpc>
                <a:spcPct val="110000"/>
              </a:lnSpc>
            </a:pPr>
            <a:r>
              <a:rPr sz="2400" b="1"/>
              <a:t>       如课程概念一样，不同德育著作对德育课程的定义也存在差异。下面列举四种具有代表性的德育课程的定义。</a:t>
            </a:r>
            <a:endParaRPr sz="2400" b="1"/>
          </a:p>
        </p:txBody>
      </p:sp>
      <p:sp>
        <p:nvSpPr>
          <p:cNvPr id="36" name="矩形: 圆角 5"/>
          <p:cNvSpPr/>
          <p:nvPr>
            <p:custDataLst>
              <p:tags r:id="rId1"/>
            </p:custDataLst>
          </p:nvPr>
        </p:nvSpPr>
        <p:spPr>
          <a:xfrm>
            <a:off x="1475740" y="2794635"/>
            <a:ext cx="9120505" cy="487680"/>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r>
              <a:rPr sz="2400" b="1">
                <a:solidFill>
                  <a:schemeClr val="tx1"/>
                </a:solidFill>
              </a:rPr>
              <a:t>第一，德育课程是课程的下位概念。</a:t>
            </a:r>
            <a:endParaRPr sz="2400" b="1">
              <a:solidFill>
                <a:schemeClr val="tx1"/>
              </a:solidFill>
            </a:endParaRPr>
          </a:p>
        </p:txBody>
      </p:sp>
      <p:sp>
        <p:nvSpPr>
          <p:cNvPr id="37" name="矩形: 圆角 5"/>
          <p:cNvSpPr/>
          <p:nvPr>
            <p:custDataLst>
              <p:tags r:id="rId3"/>
            </p:custDataLst>
          </p:nvPr>
        </p:nvSpPr>
        <p:spPr>
          <a:xfrm>
            <a:off x="1475105" y="3374390"/>
            <a:ext cx="9121140" cy="850265"/>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r>
              <a:rPr sz="2400" b="1">
                <a:solidFill>
                  <a:schemeClr val="tx1"/>
                </a:solidFill>
              </a:rPr>
              <a:t>第二，德育课程是具有育德性质和功能因而对受教育者思想品德发展有影响作用的教育因素，是整个教育课程的有机组成部分。</a:t>
            </a:r>
            <a:endParaRPr sz="2400" b="1">
              <a:solidFill>
                <a:schemeClr val="tx1"/>
              </a:solidFill>
            </a:endParaRPr>
          </a:p>
        </p:txBody>
      </p:sp>
      <p:sp>
        <p:nvSpPr>
          <p:cNvPr id="51" name="矩形: 圆角 5"/>
          <p:cNvSpPr/>
          <p:nvPr>
            <p:custDataLst>
              <p:tags r:id="rId4"/>
            </p:custDataLst>
          </p:nvPr>
        </p:nvSpPr>
        <p:spPr>
          <a:xfrm>
            <a:off x="1451610" y="4316730"/>
            <a:ext cx="9145270" cy="850265"/>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r>
              <a:rPr sz="2400" b="1">
                <a:solidFill>
                  <a:schemeClr val="tx1"/>
                </a:solidFill>
              </a:rPr>
              <a:t>第三，德育课程是道德教育内容或教育影响的形式方面，是学校道德教育内容与学习经验的组织形式。</a:t>
            </a:r>
            <a:endParaRPr sz="2400" b="1">
              <a:solidFill>
                <a:schemeClr val="tx1"/>
              </a:solidFill>
            </a:endParaRPr>
          </a:p>
        </p:txBody>
      </p:sp>
      <p:sp>
        <p:nvSpPr>
          <p:cNvPr id="52" name="矩形: 圆角 5"/>
          <p:cNvSpPr/>
          <p:nvPr>
            <p:custDataLst>
              <p:tags r:id="rId5"/>
            </p:custDataLst>
          </p:nvPr>
        </p:nvSpPr>
        <p:spPr>
          <a:xfrm>
            <a:off x="1451610" y="5259070"/>
            <a:ext cx="9145270" cy="850265"/>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r>
              <a:rPr sz="2400" b="1">
                <a:solidFill>
                  <a:schemeClr val="tx1"/>
                </a:solidFill>
              </a:rPr>
              <a:t>第四，德育课程是指一切具有道德教育性质、道德教育意义和作用，对学生品德发展有影响力的那些教育因素。</a:t>
            </a:r>
            <a:endParaRPr sz="2400" b="1">
              <a:solidFill>
                <a:schemeClr val="tx1"/>
              </a:solidFill>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tags/tag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DIAGRAM_VIRTUALLY_FRAME" val="{&quot;height&quot;:394.7,&quot;left&quot;:59.4,&quot;top&quot;:81.05,&quot;width&quot;:849.8}"/>
</p:tagLst>
</file>

<file path=ppt/tags/tag15.xml><?xml version="1.0" encoding="utf-8"?>
<p:tagLst xmlns:p="http://schemas.openxmlformats.org/presentationml/2006/main">
  <p:tag name="KSO_WM_DIAGRAM_VIRTUALLY_FRAME" val="{&quot;height&quot;:394.7,&quot;left&quot;:59.4,&quot;top&quot;:81.05,&quot;width&quot;:849.8}"/>
</p:tagLst>
</file>

<file path=ppt/tags/tag16.xml><?xml version="1.0" encoding="utf-8"?>
<p:tagLst xmlns:p="http://schemas.openxmlformats.org/presentationml/2006/main">
  <p:tag name="KSO_WM_DIAGRAM_VIRTUALLY_FRAME" val="{&quot;height&quot;:394.7,&quot;left&quot;:59.4,&quot;top&quot;:81.05,&quot;width&quot;:849.8}"/>
</p:tagLst>
</file>

<file path=ppt/tags/tag17.xml><?xml version="1.0" encoding="utf-8"?>
<p:tagLst xmlns:p="http://schemas.openxmlformats.org/presentationml/2006/main">
  <p:tag name="KSO_WM_DIAGRAM_VIRTUALLY_FRAME" val="{&quot;height&quot;:394.7,&quot;left&quot;:59.4,&quot;top&quot;:81.05,&quot;width&quot;:849.8}"/>
</p:tagLst>
</file>

<file path=ppt/tags/tag18.xml><?xml version="1.0" encoding="utf-8"?>
<p:tagLst xmlns:p="http://schemas.openxmlformats.org/presentationml/2006/main">
  <p:tag name="KSO_WM_BEAUTIFY_FLAG" val="#wm#"/>
  <p:tag name="KSO_WM_TEMPLATE_CATEGORY" val="custom"/>
  <p:tag name="KSO_WM_TEMPLATE_INDEX" val="20205081"/>
</p:tagLst>
</file>

<file path=ppt/tags/tag19.xml><?xml version="1.0" encoding="utf-8"?>
<p:tagLst xmlns:p="http://schemas.openxmlformats.org/presentationml/2006/main">
  <p:tag name="KSO_WM_BEAUTIFY_FLAG" val="#wm#"/>
  <p:tag name="KSO_WM_TEMPLATE_CATEGORY" val="custom"/>
  <p:tag name="KSO_WM_TEMPLATE_INDEX" val="20205081"/>
</p:tagLst>
</file>

<file path=ppt/tags/tag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p="http://schemas.openxmlformats.org/presentationml/2006/main">
  <p:tag name="KSO_WM_DIAGRAM_VIRTUALLY_FRAME" val="{&quot;height&quot;:394.7,&quot;left&quot;:59.4,&quot;top&quot;:81.05,&quot;width&quot;:849.8}"/>
</p:tagLst>
</file>

<file path=ppt/tags/tag21.xml><?xml version="1.0" encoding="utf-8"?>
<p:tagLst xmlns:p="http://schemas.openxmlformats.org/presentationml/2006/main">
  <p:tag name="KSO_WM_DIAGRAM_VIRTUALLY_FRAME" val="{&quot;height&quot;:394.7,&quot;left&quot;:59.4,&quot;top&quot;:81.05,&quot;width&quot;:849.8}"/>
</p:tagLst>
</file>

<file path=ppt/tags/tag22.xml><?xml version="1.0" encoding="utf-8"?>
<p:tagLst xmlns:p="http://schemas.openxmlformats.org/presentationml/2006/main">
  <p:tag name="KSO_WM_DIAGRAM_VIRTUALLY_FRAME" val="{&quot;height&quot;:394.7,&quot;left&quot;:59.4,&quot;top&quot;:81.05,&quot;width&quot;:849.8}"/>
</p:tagLst>
</file>

<file path=ppt/tags/tag23.xml><?xml version="1.0" encoding="utf-8"?>
<p:tagLst xmlns:p="http://schemas.openxmlformats.org/presentationml/2006/main">
  <p:tag name="KSO_WM_BEAUTIFY_FLAG" val="#wm#"/>
  <p:tag name="KSO_WM_TEMPLATE_CATEGORY" val="custom"/>
  <p:tag name="KSO_WM_TEMPLATE_INDEX" val="20205081"/>
</p:tagLst>
</file>

<file path=ppt/tags/tag24.xml><?xml version="1.0" encoding="utf-8"?>
<p:tagLst xmlns:p="http://schemas.openxmlformats.org/presentationml/2006/main">
  <p:tag name="KSO_WM_BEAUTIFY_FLAG" val="#wm#"/>
  <p:tag name="KSO_WM_TEMPLATE_CATEGORY" val="custom"/>
  <p:tag name="KSO_WM_TEMPLATE_INDEX" val="20205081"/>
</p:tagLst>
</file>

<file path=ppt/tags/tag25.xml><?xml version="1.0" encoding="utf-8"?>
<p:tagLst xmlns:p="http://schemas.openxmlformats.org/presentationml/2006/main">
  <p:tag name="KSO_WM_BEAUTIFY_FLAG" val="#wm#"/>
  <p:tag name="KSO_WM_TEMPLATE_CATEGORY" val="custom"/>
  <p:tag name="KSO_WM_TEMPLATE_INDEX" val="20205081"/>
</p:tagLst>
</file>

<file path=ppt/tags/tag26.xml><?xml version="1.0" encoding="utf-8"?>
<p:tagLst xmlns:p="http://schemas.openxmlformats.org/presentationml/2006/main">
  <p:tag name="KSO_WM_DIAGRAM_VIRTUALLY_FRAME" val="{&quot;height&quot;:394.7,&quot;left&quot;:59.4,&quot;top&quot;:81.05,&quot;width&quot;:849.8}"/>
</p:tagLst>
</file>

<file path=ppt/tags/tag27.xml><?xml version="1.0" encoding="utf-8"?>
<p:tagLst xmlns:p="http://schemas.openxmlformats.org/presentationml/2006/main">
  <p:tag name="KSO_WM_DIAGRAM_VIRTUALLY_FRAME" val="{&quot;height&quot;:394.7,&quot;left&quot;:59.4,&quot;top&quot;:81.05,&quot;width&quot;:849.8}"/>
</p:tagLst>
</file>

<file path=ppt/tags/tag28.xml><?xml version="1.0" encoding="utf-8"?>
<p:tagLst xmlns:p="http://schemas.openxmlformats.org/presentationml/2006/main">
  <p:tag name="KSO_WM_DIAGRAM_VIRTUALLY_FRAME" val="{&quot;height&quot;:394.7,&quot;left&quot;:59.4,&quot;top&quot;:81.05,&quot;width&quot;:849.8}"/>
</p:tagLst>
</file>

<file path=ppt/tags/tag29.xml><?xml version="1.0" encoding="utf-8"?>
<p:tagLst xmlns:p="http://schemas.openxmlformats.org/presentationml/2006/main">
  <p:tag name="KSO_WM_DIAGRAM_VIRTUALLY_FRAME" val="{&quot;height&quot;:394.7,&quot;left&quot;:59.4,&quot;top&quot;:81.05,&quot;width&quot;:849.8}"/>
</p:tagLst>
</file>

<file path=ppt/tags/tag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0.xml><?xml version="1.0" encoding="utf-8"?>
<p:tagLst xmlns:p="http://schemas.openxmlformats.org/presentationml/2006/main">
  <p:tag name="KSO_WM_DIAGRAM_VIRTUALLY_FRAME" val="{&quot;height&quot;:394.7,&quot;left&quot;:59.4,&quot;top&quot;:81.05,&quot;width&quot;:849.8}"/>
</p:tagLst>
</file>

<file path=ppt/tags/tag31.xml><?xml version="1.0" encoding="utf-8"?>
<p:tagLst xmlns:p="http://schemas.openxmlformats.org/presentationml/2006/main">
  <p:tag name="KSO_WM_DIAGRAM_VIRTUALLY_FRAME" val="{&quot;height&quot;:394.7,&quot;left&quot;:59.4,&quot;top&quot;:81.05,&quot;width&quot;:849.8}"/>
</p:tagLst>
</file>

<file path=ppt/tags/tag32.xml><?xml version="1.0" encoding="utf-8"?>
<p:tagLst xmlns:p="http://schemas.openxmlformats.org/presentationml/2006/main">
  <p:tag name="KSO_WM_DIAGRAM_VIRTUALLY_FRAME" val="{&quot;height&quot;:394.7,&quot;left&quot;:59.4,&quot;top&quot;:81.05,&quot;width&quot;:849.8}"/>
</p:tagLst>
</file>

<file path=ppt/tags/tag33.xml><?xml version="1.0" encoding="utf-8"?>
<p:tagLst xmlns:p="http://schemas.openxmlformats.org/presentationml/2006/main">
  <p:tag name="KSO_WM_DIAGRAM_VIRTUALLY_FRAME" val="{&quot;height&quot;:394.7,&quot;left&quot;:59.4,&quot;top&quot;:81.05,&quot;width&quot;:849.8}"/>
</p:tagLst>
</file>

<file path=ppt/tags/tag34.xml><?xml version="1.0" encoding="utf-8"?>
<p:tagLst xmlns:p="http://schemas.openxmlformats.org/presentationml/2006/main">
  <p:tag name="KSO_WM_DIAGRAM_VIRTUALLY_FRAME" val="{&quot;height&quot;:394.7,&quot;left&quot;:59.4,&quot;top&quot;:81.05,&quot;width&quot;:849.8}"/>
</p:tagLst>
</file>

<file path=ppt/tags/tag35.xml><?xml version="1.0" encoding="utf-8"?>
<p:tagLst xmlns:p="http://schemas.openxmlformats.org/presentationml/2006/main">
  <p:tag name="KSO_WM_DIAGRAM_VIRTUALLY_FRAME" val="{&quot;height&quot;:394.7,&quot;left&quot;:59.4,&quot;top&quot;:81.05,&quot;width&quot;:849.8}"/>
</p:tagLst>
</file>

<file path=ppt/tags/tag36.xml><?xml version="1.0" encoding="utf-8"?>
<p:tagLst xmlns:p="http://schemas.openxmlformats.org/presentationml/2006/main">
  <p:tag name="KSO_WM_DIAGRAM_VIRTUALLY_FRAME" val="{&quot;height&quot;:394.7,&quot;left&quot;:59.4,&quot;top&quot;:81.05,&quot;width&quot;:849.8}"/>
</p:tagLst>
</file>

<file path=ppt/tags/tag37.xml><?xml version="1.0" encoding="utf-8"?>
<p:tagLst xmlns:p="http://schemas.openxmlformats.org/presentationml/2006/main">
  <p:tag name="KSO_WM_DIAGRAM_VIRTUALLY_FRAME" val="{&quot;height&quot;:394.7,&quot;left&quot;:59.4,&quot;top&quot;:81.05,&quot;width&quot;:849.8}"/>
</p:tagLst>
</file>

<file path=ppt/tags/tag38.xml><?xml version="1.0" encoding="utf-8"?>
<p:tagLst xmlns:p="http://schemas.openxmlformats.org/presentationml/2006/main">
  <p:tag name="KSO_WM_DIAGRAM_VIRTUALLY_FRAME" val="{&quot;height&quot;:394.7,&quot;left&quot;:59.4,&quot;top&quot;:81.05,&quot;width&quot;:849.8}"/>
</p:tagLst>
</file>

<file path=ppt/tags/tag39.xml><?xml version="1.0" encoding="utf-8"?>
<p:tagLst xmlns:p="http://schemas.openxmlformats.org/presentationml/2006/main">
  <p:tag name="KSO_WM_DIAGRAM_VIRTUALLY_FRAME" val="{&quot;height&quot;:394.7,&quot;left&quot;:59.4,&quot;top&quot;:81.05,&quot;width&quot;:849.8}"/>
</p:tagLst>
</file>

<file path=ppt/tags/tag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0.xml><?xml version="1.0" encoding="utf-8"?>
<p:tagLst xmlns:p="http://schemas.openxmlformats.org/presentationml/2006/main">
  <p:tag name="KSO_WM_DIAGRAM_VIRTUALLY_FRAME" val="{&quot;height&quot;:394.7,&quot;left&quot;:59.4,&quot;top&quot;:81.05,&quot;width&quot;:849.8}"/>
</p:tagLst>
</file>

<file path=ppt/tags/tag41.xml><?xml version="1.0" encoding="utf-8"?>
<p:tagLst xmlns:p="http://schemas.openxmlformats.org/presentationml/2006/main">
  <p:tag name="KSO_WM_DIAGRAM_VIRTUALLY_FRAME" val="{&quot;height&quot;:394.7,&quot;left&quot;:59.4,&quot;top&quot;:81.05,&quot;width&quot;:849.8}"/>
</p:tagLst>
</file>

<file path=ppt/tags/tag42.xml><?xml version="1.0" encoding="utf-8"?>
<p:tagLst xmlns:p="http://schemas.openxmlformats.org/presentationml/2006/main">
  <p:tag name="KSO_WM_DIAGRAM_VIRTUALLY_FRAME" val="{&quot;height&quot;:394.7,&quot;left&quot;:59.4,&quot;top&quot;:81.05,&quot;width&quot;:849.8}"/>
</p:tagLst>
</file>

<file path=ppt/tags/tag43.xml><?xml version="1.0" encoding="utf-8"?>
<p:tagLst xmlns:p="http://schemas.openxmlformats.org/presentationml/2006/main">
  <p:tag name="KSO_WM_DIAGRAM_VIRTUALLY_FRAME" val="{&quot;height&quot;:394.7,&quot;left&quot;:59.4,&quot;top&quot;:81.05,&quot;width&quot;:849.8}"/>
</p:tagLst>
</file>

<file path=ppt/tags/tag44.xml><?xml version="1.0" encoding="utf-8"?>
<p:tagLst xmlns:p="http://schemas.openxmlformats.org/presentationml/2006/main">
  <p:tag name="KSO_WM_DIAGRAM_VIRTUALLY_FRAME" val="{&quot;height&quot;:394.7,&quot;left&quot;:59.4,&quot;top&quot;:81.05,&quot;width&quot;:849.8}"/>
</p:tagLst>
</file>

<file path=ppt/tags/tag45.xml><?xml version="1.0" encoding="utf-8"?>
<p:tagLst xmlns:p="http://schemas.openxmlformats.org/presentationml/2006/main">
  <p:tag name="KSO_WM_DIAGRAM_VIRTUALLY_FRAME" val="{&quot;height&quot;:394.7,&quot;left&quot;:59.4,&quot;top&quot;:81.05,&quot;width&quot;:849.8}"/>
</p:tagLst>
</file>

<file path=ppt/tags/tag46.xml><?xml version="1.0" encoding="utf-8"?>
<p:tagLst xmlns:p="http://schemas.openxmlformats.org/presentationml/2006/main">
  <p:tag name="KSO_WM_BEAUTIFY_FLAG" val="#wm#"/>
  <p:tag name="KSO_WM_TEMPLATE_CATEGORY" val="custom"/>
  <p:tag name="KSO_WM_TEMPLATE_INDEX" val="20205081"/>
</p:tagLst>
</file>

<file path=ppt/tags/tag47.xml><?xml version="1.0" encoding="utf-8"?>
<p:tagLst xmlns:p="http://schemas.openxmlformats.org/presentationml/2006/main">
  <p:tag name="KSO_WM_BEAUTIFY_FLAG" val="#wm#"/>
  <p:tag name="KSO_WM_TEMPLATE_CATEGORY" val="custom"/>
  <p:tag name="KSO_WM_TEMPLATE_INDEX" val="20205081"/>
</p:tagLst>
</file>

<file path=ppt/tags/tag48.xml><?xml version="1.0" encoding="utf-8"?>
<p:tagLst xmlns:p="http://schemas.openxmlformats.org/presentationml/2006/main">
  <p:tag name="KSO_WM_BEAUTIFY_FLAG" val="#wm#"/>
  <p:tag name="KSO_WM_TEMPLATE_CATEGORY" val="custom"/>
  <p:tag name="KSO_WM_TEMPLATE_INDEX" val="20205081"/>
</p:tagLst>
</file>

<file path=ppt/tags/tag49.xml><?xml version="1.0" encoding="utf-8"?>
<p:tagLst xmlns:p="http://schemas.openxmlformats.org/presentationml/2006/main">
  <p:tag name="KSO_WM_BEAUTIFY_FLAG" val="#wm#"/>
  <p:tag name="KSO_WM_TEMPLATE_CATEGORY" val="custom"/>
  <p:tag name="KSO_WM_TEMPLATE_INDEX" val="20205081"/>
</p:tagLst>
</file>

<file path=ppt/tags/tag5.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50.xml><?xml version="1.0" encoding="utf-8"?>
<p:tagLst xmlns:p="http://schemas.openxmlformats.org/presentationml/2006/main">
  <p:tag name="KSO_WM_BEAUTIFY_FLAG" val="#wm#"/>
  <p:tag name="KSO_WM_TEMPLATE_CATEGORY" val="custom"/>
  <p:tag name="KSO_WM_TEMPLATE_INDEX" val="20205081"/>
</p:tagLst>
</file>

<file path=ppt/tags/tag51.xml><?xml version="1.0" encoding="utf-8"?>
<p:tagLst xmlns:p="http://schemas.openxmlformats.org/presentationml/2006/main">
  <p:tag name="KSO_WM_DIAGRAM_VIRTUALLY_FRAME" val="{&quot;height&quot;:394.7,&quot;left&quot;:59.4,&quot;top&quot;:81.05,&quot;width&quot;:849.8}"/>
</p:tagLst>
</file>

<file path=ppt/tags/tag52.xml><?xml version="1.0" encoding="utf-8"?>
<p:tagLst xmlns:p="http://schemas.openxmlformats.org/presentationml/2006/main">
  <p:tag name="KSO_WM_DIAGRAM_VIRTUALLY_FRAME" val="{&quot;height&quot;:394.7,&quot;left&quot;:59.4,&quot;top&quot;:81.05,&quot;width&quot;:849.8}"/>
</p:tagLst>
</file>

<file path=ppt/tags/tag53.xml><?xml version="1.0" encoding="utf-8"?>
<p:tagLst xmlns:p="http://schemas.openxmlformats.org/presentationml/2006/main">
  <p:tag name="KSO_WM_DIAGRAM_VIRTUALLY_FRAME" val="{&quot;height&quot;:394.7,&quot;left&quot;:59.4,&quot;top&quot;:81.05,&quot;width&quot;:849.8}"/>
</p:tagLst>
</file>

<file path=ppt/tags/tag54.xml><?xml version="1.0" encoding="utf-8"?>
<p:tagLst xmlns:p="http://schemas.openxmlformats.org/presentationml/2006/main">
  <p:tag name="KSO_WM_BEAUTIFY_FLAG" val="#wm#"/>
  <p:tag name="KSO_WM_TEMPLATE_CATEGORY" val="custom"/>
  <p:tag name="KSO_WM_TEMPLATE_INDEX" val="20205081"/>
</p:tagLst>
</file>

<file path=ppt/tags/tag55.xml><?xml version="1.0" encoding="utf-8"?>
<p:tagLst xmlns:p="http://schemas.openxmlformats.org/presentationml/2006/main">
  <p:tag name="KSO_WM_DIAGRAM_VIRTUALLY_FRAME" val="{&quot;height&quot;:394.7,&quot;left&quot;:59.4,&quot;top&quot;:81.05,&quot;width&quot;:849.8}"/>
</p:tagLst>
</file>

<file path=ppt/tags/tag56.xml><?xml version="1.0" encoding="utf-8"?>
<p:tagLst xmlns:p="http://schemas.openxmlformats.org/presentationml/2006/main">
  <p:tag name="KSO_WM_DIAGRAM_VIRTUALLY_FRAME" val="{&quot;height&quot;:394.7,&quot;left&quot;:59.4,&quot;top&quot;:81.05,&quot;width&quot;:849.8}"/>
</p:tagLst>
</file>

<file path=ppt/tags/tag57.xml><?xml version="1.0" encoding="utf-8"?>
<p:tagLst xmlns:p="http://schemas.openxmlformats.org/presentationml/2006/main">
  <p:tag name="KSO_WM_DIAGRAM_VIRTUALLY_FRAME" val="{&quot;height&quot;:394.7,&quot;left&quot;:59.4,&quot;top&quot;:81.05,&quot;width&quot;:849.8}"/>
</p:tagLst>
</file>

<file path=ppt/tags/tag58.xml><?xml version="1.0" encoding="utf-8"?>
<p:tagLst xmlns:p="http://schemas.openxmlformats.org/presentationml/2006/main">
  <p:tag name="KSO_WM_BEAUTIFY_FLAG" val="#wm#"/>
  <p:tag name="KSO_WM_TEMPLATE_CATEGORY" val="custom"/>
  <p:tag name="KSO_WM_TEMPLATE_INDEX" val="20205081"/>
</p:tagLst>
</file>

<file path=ppt/tags/tag59.xml><?xml version="1.0" encoding="utf-8"?>
<p:tagLst xmlns:p="http://schemas.openxmlformats.org/presentationml/2006/main">
  <p:tag name="KSO_WM_BEAUTIFY_FLAG" val="#wm#"/>
  <p:tag name="KSO_WM_TEMPLATE_CATEGORY" val="custom"/>
  <p:tag name="KSO_WM_TEMPLATE_INDEX" val="20205081"/>
</p:tagLst>
</file>

<file path=ppt/tags/tag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0.xml><?xml version="1.0" encoding="utf-8"?>
<p:tagLst xmlns:p="http://schemas.openxmlformats.org/presentationml/2006/main">
  <p:tag name="KSO_WM_BEAUTIFY_FLAG" val="#wm#"/>
  <p:tag name="KSO_WM_TEMPLATE_CATEGORY" val="custom"/>
  <p:tag name="KSO_WM_TEMPLATE_INDEX" val="20205081"/>
</p:tagLst>
</file>

<file path=ppt/tags/tag61.xml><?xml version="1.0" encoding="utf-8"?>
<p:tagLst xmlns:p="http://schemas.openxmlformats.org/presentationml/2006/main">
  <p:tag name="KSO_WM_BEAUTIFY_FLAG" val="#wm#"/>
  <p:tag name="KSO_WM_TEMPLATE_CATEGORY" val="custom"/>
  <p:tag name="KSO_WM_TEMPLATE_INDEX" val="20205081"/>
</p:tagLst>
</file>

<file path=ppt/tags/tag62.xml><?xml version="1.0" encoding="utf-8"?>
<p:tagLst xmlns:p="http://schemas.openxmlformats.org/presentationml/2006/main">
  <p:tag name="KSO_WM_BEAUTIFY_FLAG" val="#wm#"/>
  <p:tag name="KSO_WM_TEMPLATE_CATEGORY" val="custom"/>
  <p:tag name="KSO_WM_TEMPLATE_INDEX" val="20205081"/>
</p:tagLst>
</file>

<file path=ppt/tags/tag63.xml><?xml version="1.0" encoding="utf-8"?>
<p:tagLst xmlns:p="http://schemas.openxmlformats.org/presentationml/2006/main">
  <p:tag name="KSO_WM_BEAUTIFY_FLAG" val="#wm#"/>
  <p:tag name="KSO_WM_TEMPLATE_CATEGORY" val="custom"/>
  <p:tag name="KSO_WM_TEMPLATE_INDEX" val="20205081"/>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BEAUTIFY_FLAG" val="#wm#"/>
  <p:tag name="KSO_WM_TEMPLATE_CATEGORY" val="custom"/>
  <p:tag name="KSO_WM_TEMPLATE_INDEX" val="20205081"/>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commondata" val="eyJoZGlkIjoiYjc0Y2ZhZjAzZDZiMTM0YzA0NTk1OGE3M2U4YWI0OTkifQ=="/>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7677</Words>
  <Application>WPS 演示</Application>
  <PresentationFormat>宽屏</PresentationFormat>
  <Paragraphs>284</Paragraphs>
  <Slides>36</Slides>
  <Notes>4</Notes>
  <HiddenSlides>0</HiddenSlides>
  <MMClips>0</MMClips>
  <ScaleCrop>false</ScaleCrop>
  <HeadingPairs>
    <vt:vector size="6" baseType="variant">
      <vt:variant>
        <vt:lpstr>已用的字体</vt:lpstr>
      </vt:variant>
      <vt:variant>
        <vt:i4>9</vt:i4>
      </vt:variant>
      <vt:variant>
        <vt:lpstr>主题</vt:lpstr>
      </vt:variant>
      <vt:variant>
        <vt:i4>5</vt:i4>
      </vt:variant>
      <vt:variant>
        <vt:lpstr>幻灯片标题</vt:lpstr>
      </vt:variant>
      <vt:variant>
        <vt:i4>36</vt:i4>
      </vt:variant>
    </vt:vector>
  </HeadingPairs>
  <TitlesOfParts>
    <vt:vector size="50" baseType="lpstr">
      <vt:lpstr>Arial</vt:lpstr>
      <vt:lpstr>宋体</vt:lpstr>
      <vt:lpstr>Wingdings</vt:lpstr>
      <vt:lpstr>Wingdings</vt:lpstr>
      <vt:lpstr>微软雅黑</vt:lpstr>
      <vt:lpstr>Times New Roman</vt:lpstr>
      <vt:lpstr>新宋体</vt:lpstr>
      <vt:lpstr>Arial Unicode MS</vt:lpstr>
      <vt:lpstr>Calibri</vt:lpstr>
      <vt:lpstr>WPS</vt:lpstr>
      <vt:lpstr>自定义设计方案</vt:lpstr>
      <vt:lpstr>2_自定义设计方案</vt:lpstr>
      <vt:lpstr>1_自定义设计方案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朱洛洛</cp:lastModifiedBy>
  <cp:revision>169</cp:revision>
  <dcterms:created xsi:type="dcterms:W3CDTF">2019-06-19T02:08:00Z</dcterms:created>
  <dcterms:modified xsi:type="dcterms:W3CDTF">2024-08-14T02:10:17Z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7967A48F009240DB9816B7517C3F5BAF_11</vt:lpwstr>
  </property>
</Properties>
</file>