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Lst>
  <p:notesMasterIdLst>
    <p:notesMasterId r:id="rId17"/>
  </p:notesMasterIdLst>
  <p:sldIdLst>
    <p:sldId id="265" r:id="rId6"/>
    <p:sldId id="266" r:id="rId7"/>
    <p:sldId id="260" r:id="rId8"/>
    <p:sldId id="270" r:id="rId9"/>
    <p:sldId id="272" r:id="rId10"/>
    <p:sldId id="398" r:id="rId11"/>
    <p:sldId id="399" r:id="rId12"/>
    <p:sldId id="400" r:id="rId13"/>
    <p:sldId id="401" r:id="rId14"/>
    <p:sldId id="402" r:id="rId15"/>
    <p:sldId id="403" r:id="rId16"/>
    <p:sldId id="404" r:id="rId18"/>
    <p:sldId id="405" r:id="rId19"/>
    <p:sldId id="406" r:id="rId20"/>
    <p:sldId id="407" r:id="rId21"/>
    <p:sldId id="409" r:id="rId22"/>
    <p:sldId id="410" r:id="rId23"/>
    <p:sldId id="411" r:id="rId24"/>
    <p:sldId id="395" r:id="rId25"/>
    <p:sldId id="341" r:id="rId26"/>
    <p:sldId id="413" r:id="rId27"/>
    <p:sldId id="414" r:id="rId28"/>
    <p:sldId id="415" r:id="rId29"/>
    <p:sldId id="397" r:id="rId30"/>
    <p:sldId id="342" r:id="rId31"/>
    <p:sldId id="417" r:id="rId32"/>
    <p:sldId id="418" r:id="rId33"/>
    <p:sldId id="420" r:id="rId34"/>
    <p:sldId id="421" r:id="rId35"/>
    <p:sldId id="422" r:id="rId36"/>
    <p:sldId id="423" r:id="rId37"/>
    <p:sldId id="424" r:id="rId38"/>
    <p:sldId id="425" r:id="rId39"/>
    <p:sldId id="426" r:id="rId40"/>
    <p:sldId id="427" r:id="rId41"/>
    <p:sldId id="428" r:id="rId42"/>
    <p:sldId id="430" r:id="rId43"/>
    <p:sldId id="429" r:id="rId44"/>
    <p:sldId id="431" r:id="rId45"/>
    <p:sldId id="432" r:id="rId46"/>
    <p:sldId id="314" r:id="rId47"/>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4" userDrawn="1">
          <p15:clr>
            <a:srgbClr val="A4A3A4"/>
          </p15:clr>
        </p15:guide>
        <p15:guide id="2" pos="38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74B"/>
    <a:srgbClr val="F1EA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04"/>
        <p:guide pos="385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1" Type="http://schemas.openxmlformats.org/officeDocument/2006/relationships/tags" Target="tags/tag52.xml"/><Relationship Id="rId50" Type="http://schemas.openxmlformats.org/officeDocument/2006/relationships/tableStyles" Target="tableStyles.xml"/><Relationship Id="rId5" Type="http://schemas.openxmlformats.org/officeDocument/2006/relationships/slideMaster" Target="slideMasters/slideMaster4.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notesMaster" Target="notesMasters/notesMaster1.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3.xml"/><Relationship Id="rId4"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tags" Target="../tags/tag4.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48590" name="圆角矩形 7"/>
          <p:cNvSpPr/>
          <p:nvPr userDrawn="1"/>
        </p:nvSpPr>
        <p:spPr>
          <a:xfrm>
            <a:off x="403225" y="426720"/>
            <a:ext cx="11385550" cy="5958205"/>
          </a:xfrm>
          <a:prstGeom prst="roundRect">
            <a:avLst>
              <a:gd name="adj" fmla="val 1568"/>
            </a:avLst>
          </a:prstGeom>
          <a:blipFill rotWithShape="1">
            <a:blip r:embed="rId3"/>
            <a:stretch>
              <a:fillRect/>
            </a:stretch>
          </a:blip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tags" Target="../tags/tag18.xml"/><Relationship Id="rId1"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6.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tags" Target="../tags/tag36.xml"/><Relationship Id="rId7" Type="http://schemas.openxmlformats.org/officeDocument/2006/relationships/tags" Target="../tags/tag35.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image" Target="../media/image6.png"/><Relationship Id="rId1" Type="http://schemas.openxmlformats.org/officeDocument/2006/relationships/tags" Target="../tags/tag3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7.xml"/><Relationship Id="rId1"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8.xml"/><Relationship Id="rId1" Type="http://schemas.openxmlformats.org/officeDocument/2006/relationships/image" Target="../media/image6.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9.xml"/><Relationship Id="rId1"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0.xml"/><Relationship Id="rId1"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1.xml"/><Relationship Id="rId1" Type="http://schemas.openxmlformats.org/officeDocument/2006/relationships/image" Target="../media/image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5.xml"/><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9.xml"/><Relationship Id="rId1"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0.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9"/>
          <p:cNvSpPr txBox="1"/>
          <p:nvPr/>
        </p:nvSpPr>
        <p:spPr>
          <a:xfrm>
            <a:off x="1347280" y="2110501"/>
            <a:ext cx="9496116" cy="2014855"/>
          </a:xfrm>
          <a:prstGeom prst="rect">
            <a:avLst/>
          </a:prstGeom>
          <a:noFill/>
        </p:spPr>
        <p:txBody>
          <a:bodyPr wrap="square" rtlCol="0">
            <a:spAutoFit/>
          </a:bodyPr>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第八章　</a:t>
            </a:r>
            <a:endParaRPr lang="zh-CN" altLang="en-US" sz="5400" b="1" dirty="0" smtClean="0">
              <a:solidFill>
                <a:schemeClr val="tx1"/>
              </a:solidFill>
              <a:latin typeface="微软雅黑" panose="020B0503020204020204" charset="-122"/>
              <a:ea typeface="微软雅黑" panose="020B0503020204020204" charset="-122"/>
            </a:endParaRPr>
          </a:p>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营造德育共同体</a:t>
            </a:r>
            <a:endParaRPr lang="zh-CN" altLang="en-US" sz="5400" b="1" dirty="0" smtClean="0">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1860"/>
            <a:ext cx="10730865" cy="3635375"/>
          </a:xfrm>
          <a:prstGeom prst="rect">
            <a:avLst/>
          </a:prstGeom>
          <a:noFill/>
        </p:spPr>
        <p:txBody>
          <a:bodyPr wrap="square" rtlCol="0" anchor="t">
            <a:noAutofit/>
          </a:bodyPr>
          <a:p>
            <a:pPr algn="just">
              <a:lnSpc>
                <a:spcPct val="130000"/>
              </a:lnSpc>
            </a:pPr>
            <a:r>
              <a:rPr lang="en-US" altLang="zh-CN" sz="2400" b="1"/>
              <a:t>       </a:t>
            </a:r>
            <a:r>
              <a:rPr lang="zh-CN" altLang="en-US" sz="2800" b="1">
                <a:solidFill>
                  <a:schemeClr val="accent1">
                    <a:lumMod val="75000"/>
                  </a:schemeClr>
                </a:solidFill>
              </a:rPr>
              <a:t>3. 学校要创新制度设计，突破全学科育人的制度障碍，使德育融入学校教育全过程。</a:t>
            </a: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0"/>
              </a:lnSpc>
            </a:pPr>
            <a:endParaRPr lang="zh-CN" altLang="en-US" sz="2800" b="1">
              <a:solidFill>
                <a:schemeClr val="accent1">
                  <a:lumMod val="75000"/>
                </a:schemeClr>
              </a:solidFill>
            </a:endParaRPr>
          </a:p>
          <a:p>
            <a:pPr algn="just">
              <a:lnSpc>
                <a:spcPct val="130000"/>
              </a:lnSpc>
            </a:pPr>
            <a:r>
              <a:rPr lang="en-US" sz="2400" b="1">
                <a:solidFill>
                  <a:schemeClr val="tx1"/>
                </a:solidFill>
              </a:rPr>
              <a:t>       </a:t>
            </a:r>
            <a:r>
              <a:rPr sz="2400" b="1">
                <a:solidFill>
                  <a:schemeClr val="tx1"/>
                </a:solidFill>
              </a:rPr>
              <a:t>从提高德育实效性的角度来看，落实全学科育人值得期待，势在必行，而这一理念的落实，要求学校实施一系列的制度创新。制度研究者指出，制度是发展由可能到现实的中介。在德育变革中，制度创新是新型德育理念转化为学校德育实践的关键一环，要使全学科育人等新型德育理念成为学校成员公认且普遍的行为方式，就要审视现有学校制度并对其加以创造性的改造，确保学校制度支持而不是阻碍新型德育理念。</a:t>
            </a:r>
            <a:endParaRPr sz="2400" b="1">
              <a:solidFill>
                <a:schemeClr val="tx1"/>
              </a:solidFill>
            </a:endParaRPr>
          </a:p>
          <a:p>
            <a:pPr algn="just">
              <a:lnSpc>
                <a:spcPct val="40000"/>
              </a:lnSpc>
            </a:pPr>
            <a:endParaRPr sz="2400" b="1">
              <a:solidFill>
                <a:schemeClr val="tx1"/>
              </a:solidFill>
            </a:endParaRPr>
          </a:p>
          <a:p>
            <a:pPr algn="just">
              <a:lnSpc>
                <a:spcPct val="130000"/>
              </a:lnSpc>
            </a:pPr>
            <a:r>
              <a:rPr lang="en-US" sz="2400" b="1">
                <a:solidFill>
                  <a:schemeClr val="tx1"/>
                </a:solidFill>
              </a:rPr>
              <a:t>    </a:t>
            </a:r>
            <a:r>
              <a:rPr sz="2400" b="1">
                <a:solidFill>
                  <a:schemeClr val="tx1"/>
                </a:solidFill>
              </a:rPr>
              <a:t>（1）学校要打破应试惯性，落实核心素养评价，逐步扩展德育时空。</a:t>
            </a:r>
            <a:endParaRPr sz="2400" b="1">
              <a:solidFill>
                <a:schemeClr val="tx1"/>
              </a:solidFill>
            </a:endParaRPr>
          </a:p>
          <a:p>
            <a:pPr algn="just">
              <a:lnSpc>
                <a:spcPct val="130000"/>
              </a:lnSpc>
            </a:pPr>
            <a:r>
              <a:rPr lang="en-US" sz="2400" b="1">
                <a:solidFill>
                  <a:schemeClr val="tx1"/>
                </a:solidFill>
              </a:rPr>
              <a:t>    </a:t>
            </a:r>
            <a:r>
              <a:rPr sz="2400" b="1">
                <a:solidFill>
                  <a:schemeClr val="tx1"/>
                </a:solidFill>
              </a:rPr>
              <a:t>（2）学校要突破科层制分工局限，确立全校一盘棋的德育工作新格局。</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1860"/>
            <a:ext cx="10730865" cy="5205730"/>
          </a:xfrm>
          <a:prstGeom prst="rect">
            <a:avLst/>
          </a:prstGeom>
          <a:noFill/>
        </p:spPr>
        <p:txBody>
          <a:bodyPr wrap="square" rtlCol="0" anchor="t">
            <a:noAutofit/>
          </a:bodyPr>
          <a:p>
            <a:pPr algn="just">
              <a:lnSpc>
                <a:spcPct val="110000"/>
              </a:lnSpc>
            </a:pPr>
            <a:r>
              <a:rPr lang="en-US" altLang="zh-CN" sz="2400" b="1"/>
              <a:t>       </a:t>
            </a:r>
            <a:r>
              <a:rPr lang="zh-CN" altLang="en-US" sz="2800" b="1">
                <a:solidFill>
                  <a:schemeClr val="accent1">
                    <a:lumMod val="75000"/>
                  </a:schemeClr>
                </a:solidFill>
              </a:rPr>
              <a:t>二、落实管理育人，实施教育性学生管理</a:t>
            </a:r>
            <a:r>
              <a:rPr lang="zh-CN" altLang="en-US" sz="2800" b="1">
                <a:solidFill>
                  <a:schemeClr val="accent1">
                    <a:lumMod val="75000"/>
                  </a:schemeClr>
                </a:solidFill>
              </a:rPr>
              <a:t>。</a:t>
            </a:r>
            <a:endParaRPr lang="zh-CN" altLang="en-US" sz="2800" b="1">
              <a:solidFill>
                <a:schemeClr val="accent1">
                  <a:lumMod val="75000"/>
                </a:schemeClr>
              </a:solidFill>
            </a:endParaRPr>
          </a:p>
          <a:p>
            <a:pPr algn="just">
              <a:lnSpc>
                <a:spcPct val="110000"/>
              </a:lnSpc>
            </a:pPr>
            <a:r>
              <a:rPr lang="en-US" altLang="zh-CN" sz="2800" b="1">
                <a:solidFill>
                  <a:schemeClr val="accent1">
                    <a:lumMod val="75000"/>
                  </a:schemeClr>
                </a:solidFill>
              </a:rPr>
              <a:t>    </a:t>
            </a:r>
            <a:r>
              <a:rPr lang="zh-CN" altLang="en-US" sz="2400" b="1">
                <a:solidFill>
                  <a:schemeClr val="accent1">
                    <a:lumMod val="75000"/>
                  </a:schemeClr>
                </a:solidFill>
              </a:rPr>
              <a:t>（一）学生管理现存问题分析</a:t>
            </a:r>
            <a:endParaRPr lang="zh-CN" altLang="en-US" sz="2400" b="1">
              <a:solidFill>
                <a:schemeClr val="accent1">
                  <a:lumMod val="75000"/>
                </a:schemeClr>
              </a:solidFill>
            </a:endParaRPr>
          </a:p>
          <a:p>
            <a:pPr algn="just">
              <a:lnSpc>
                <a:spcPct val="10000"/>
              </a:lnSpc>
            </a:pPr>
            <a:endParaRPr lang="zh-CN" altLang="en-US" sz="2400" b="1">
              <a:solidFill>
                <a:schemeClr val="accent1">
                  <a:lumMod val="75000"/>
                </a:schemeClr>
              </a:solidFill>
            </a:endParaRPr>
          </a:p>
          <a:p>
            <a:pPr algn="just">
              <a:lnSpc>
                <a:spcPct val="120000"/>
              </a:lnSpc>
            </a:pPr>
            <a:r>
              <a:rPr lang="en-US" sz="2400" b="1">
                <a:solidFill>
                  <a:schemeClr val="tx1"/>
                </a:solidFill>
              </a:rPr>
              <a:t>       </a:t>
            </a:r>
            <a:r>
              <a:rPr lang="zh-CN" altLang="en-US" sz="2000" b="1">
                <a:solidFill>
                  <a:schemeClr val="accent1">
                    <a:lumMod val="75000"/>
                  </a:schemeClr>
                </a:solidFill>
              </a:rPr>
              <a:t>1. 目标定位偏差，学生管理本职迷失</a:t>
            </a:r>
            <a:endParaRPr sz="2400" b="1">
              <a:solidFill>
                <a:schemeClr val="tx1"/>
              </a:solidFill>
            </a:endParaRPr>
          </a:p>
          <a:p>
            <a:pPr algn="just">
              <a:lnSpc>
                <a:spcPct val="120000"/>
              </a:lnSpc>
            </a:pPr>
            <a:r>
              <a:rPr lang="en-US" sz="2400" b="1">
                <a:solidFill>
                  <a:schemeClr val="tx1"/>
                </a:solidFill>
              </a:rPr>
              <a:t>       </a:t>
            </a:r>
            <a:r>
              <a:rPr sz="2000" b="1">
                <a:solidFill>
                  <a:schemeClr val="tx1"/>
                </a:solidFill>
              </a:rPr>
              <a:t>立德树人是教育的根本任务，育人是学生管理的本职，而把学生管理看作教学的辅助手段的思维方式却将教育功能窄化为应试，“护航”的说法则夸大了学生管理的工具性价值，遗忘了其育人本职，导致了学生管理的扭曲。</a:t>
            </a:r>
            <a:endParaRPr sz="2000" b="1">
              <a:solidFill>
                <a:schemeClr val="tx1"/>
              </a:solidFill>
            </a:endParaRPr>
          </a:p>
          <a:p>
            <a:pPr algn="just">
              <a:lnSpc>
                <a:spcPct val="10000"/>
              </a:lnSpc>
            </a:pPr>
            <a:endParaRPr sz="2400" b="1">
              <a:solidFill>
                <a:schemeClr val="tx1"/>
              </a:solidFill>
            </a:endParaRPr>
          </a:p>
          <a:p>
            <a:pPr algn="just">
              <a:lnSpc>
                <a:spcPct val="120000"/>
              </a:lnSpc>
            </a:pPr>
            <a:r>
              <a:rPr lang="en-US" sz="2400" b="1">
                <a:solidFill>
                  <a:schemeClr val="tx1"/>
                </a:solidFill>
              </a:rPr>
              <a:t>       </a:t>
            </a:r>
            <a:r>
              <a:rPr lang="zh-CN" altLang="en-US" sz="2000" b="1">
                <a:solidFill>
                  <a:schemeClr val="accent1">
                    <a:lumMod val="75000"/>
                  </a:schemeClr>
                </a:solidFill>
              </a:rPr>
              <a:t>2. 实施方式单调，阻断从他律走向自律的通道</a:t>
            </a:r>
            <a:endParaRPr lang="zh-CN" altLang="en-US" sz="2000" b="1">
              <a:solidFill>
                <a:schemeClr val="accent1">
                  <a:lumMod val="75000"/>
                </a:schemeClr>
              </a:solidFill>
            </a:endParaRPr>
          </a:p>
          <a:p>
            <a:pPr algn="just">
              <a:lnSpc>
                <a:spcPct val="120000"/>
              </a:lnSpc>
            </a:pPr>
            <a:r>
              <a:rPr lang="en-US" sz="2400" b="1">
                <a:solidFill>
                  <a:schemeClr val="tx1"/>
                </a:solidFill>
              </a:rPr>
              <a:t>       </a:t>
            </a:r>
            <a:r>
              <a:rPr sz="2000" b="1">
                <a:solidFill>
                  <a:schemeClr val="tx1"/>
                </a:solidFill>
              </a:rPr>
              <a:t>由他律走向自律是个体品德发展的基本规律。</a:t>
            </a:r>
            <a:endParaRPr sz="2000" b="1">
              <a:solidFill>
                <a:schemeClr val="tx1"/>
              </a:solidFill>
            </a:endParaRPr>
          </a:p>
          <a:p>
            <a:pPr algn="just">
              <a:lnSpc>
                <a:spcPct val="20000"/>
              </a:lnSpc>
            </a:pPr>
            <a:endParaRPr sz="2400" b="1">
              <a:solidFill>
                <a:schemeClr val="tx1"/>
              </a:solidFill>
            </a:endParaRPr>
          </a:p>
          <a:p>
            <a:pPr algn="just">
              <a:lnSpc>
                <a:spcPct val="120000"/>
              </a:lnSpc>
            </a:pPr>
            <a:r>
              <a:rPr lang="en-US" sz="2400" b="1">
                <a:solidFill>
                  <a:schemeClr val="tx1"/>
                </a:solidFill>
              </a:rPr>
              <a:t>       </a:t>
            </a:r>
            <a:r>
              <a:rPr lang="zh-CN" altLang="en-US" sz="2000" b="1">
                <a:solidFill>
                  <a:schemeClr val="accent1">
                    <a:lumMod val="75000"/>
                  </a:schemeClr>
                </a:solidFill>
              </a:rPr>
              <a:t>3. 格局粗放，管理育人实效低下</a:t>
            </a:r>
            <a:endParaRPr sz="2400" b="1">
              <a:solidFill>
                <a:schemeClr val="tx1"/>
              </a:solidFill>
            </a:endParaRPr>
          </a:p>
          <a:p>
            <a:pPr algn="just">
              <a:lnSpc>
                <a:spcPct val="120000"/>
              </a:lnSpc>
            </a:pPr>
            <a:r>
              <a:rPr lang="en-US" sz="2400" b="1">
                <a:solidFill>
                  <a:schemeClr val="tx1"/>
                </a:solidFill>
              </a:rPr>
              <a:t>       </a:t>
            </a:r>
            <a:r>
              <a:rPr sz="2000" b="1">
                <a:solidFill>
                  <a:schemeClr val="tx1"/>
                </a:solidFill>
              </a:rPr>
              <a:t>班主任工作制度是我国学校普遍推行的教师内部分工制度，学校中常见的情况是学生管理的职责主要压在班主任的肩上，其他教师“只教书不育人”，这显然不合乎教育影响一致性原则，对于养成学生健全的规则意识也是不利的。</a:t>
            </a:r>
            <a:endParaRPr sz="20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08100"/>
            <a:ext cx="10730865" cy="3635375"/>
          </a:xfrm>
          <a:prstGeom prst="rect">
            <a:avLst/>
          </a:prstGeom>
          <a:noFill/>
        </p:spPr>
        <p:txBody>
          <a:bodyPr wrap="square" rtlCol="0" anchor="t">
            <a:noAutofit/>
          </a:bodyPr>
          <a:p>
            <a:pPr algn="just">
              <a:lnSpc>
                <a:spcPct val="130000"/>
              </a:lnSpc>
            </a:pPr>
            <a:r>
              <a:rPr lang="en-US" altLang="zh-CN" sz="2400" b="1"/>
              <a:t>     </a:t>
            </a:r>
            <a:r>
              <a:rPr lang="zh-CN" altLang="en-US" sz="2800" b="1">
                <a:solidFill>
                  <a:schemeClr val="accent1">
                    <a:lumMod val="75000"/>
                  </a:schemeClr>
                </a:solidFill>
              </a:rPr>
              <a:t>（二）教育性学生管理的基本主张</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0"/>
              </a:lnSpc>
            </a:pPr>
            <a:endParaRPr lang="zh-CN" altLang="en-US" sz="2800" b="1">
              <a:solidFill>
                <a:schemeClr val="accent1">
                  <a:lumMod val="75000"/>
                </a:schemeClr>
              </a:solidFill>
            </a:endParaRPr>
          </a:p>
          <a:p>
            <a:pPr algn="just">
              <a:lnSpc>
                <a:spcPct val="150000"/>
              </a:lnSpc>
            </a:pPr>
            <a:r>
              <a:rPr lang="en-US" sz="2400" b="1">
                <a:solidFill>
                  <a:schemeClr val="tx1"/>
                </a:solidFill>
              </a:rPr>
              <a:t>       </a:t>
            </a:r>
            <a:r>
              <a:rPr sz="2400" b="1">
                <a:solidFill>
                  <a:schemeClr val="tx1"/>
                </a:solidFill>
              </a:rPr>
              <a:t>教育性学生管理主张突出学生管理的育人功能，使学生管理成为落实立德树人根本任务的重要手段，是以促进学生经验持续展开、促进个体发展为目标的管理。要真正发挥学生管理的育德功能，使学生管理作为正当且重要的德育途径赢得学生、教师及全社会的尊重，就必须让学生管理走出“管制”取向，回归育人本位，将学生管理的目标定位于培养自律的学生品德和良好行为表现，全面优化学生管理的实施方式，理顺学生管理与其他德育途径之间的关系。</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3620"/>
            <a:ext cx="10730865" cy="2014220"/>
          </a:xfrm>
          <a:prstGeom prst="rect">
            <a:avLst/>
          </a:prstGeom>
          <a:noFill/>
        </p:spPr>
        <p:txBody>
          <a:bodyPr wrap="square" rtlCol="0" anchor="t">
            <a:noAutofit/>
          </a:bodyPr>
          <a:p>
            <a:pPr algn="just">
              <a:lnSpc>
                <a:spcPct val="130000"/>
              </a:lnSpc>
            </a:pPr>
            <a:r>
              <a:rPr lang="en-US" altLang="zh-CN" sz="2400" b="1"/>
              <a:t>       </a:t>
            </a:r>
            <a:r>
              <a:rPr lang="zh-CN" altLang="en-US" sz="2800" b="1">
                <a:solidFill>
                  <a:schemeClr val="accent1">
                    <a:lumMod val="75000"/>
                  </a:schemeClr>
                </a:solidFill>
              </a:rPr>
              <a:t>1. 优化前提，保障学生管理规章的合理性</a:t>
            </a: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0"/>
              </a:lnSpc>
            </a:pPr>
            <a:endParaRPr lang="zh-CN" altLang="en-US" sz="2800" b="1">
              <a:solidFill>
                <a:schemeClr val="accent1">
                  <a:lumMod val="75000"/>
                </a:schemeClr>
              </a:solidFill>
            </a:endParaRPr>
          </a:p>
          <a:p>
            <a:pPr algn="just">
              <a:lnSpc>
                <a:spcPct val="140000"/>
              </a:lnSpc>
            </a:pPr>
            <a:r>
              <a:rPr lang="en-US" sz="2400" b="1">
                <a:solidFill>
                  <a:schemeClr val="tx1"/>
                </a:solidFill>
              </a:rPr>
              <a:t>       </a:t>
            </a:r>
            <a:r>
              <a:rPr sz="2400" b="1">
                <a:solidFill>
                  <a:schemeClr val="tx1"/>
                </a:solidFill>
              </a:rPr>
              <a:t>教育性学生管理应培养学生对规则的理性认同而非盲目服从，其必要前提是审视学生管理规章（通常被称为“校规”），保证校规的合理性。</a:t>
            </a:r>
            <a:endParaRPr sz="2400" b="1">
              <a:solidFill>
                <a:schemeClr val="tx1"/>
              </a:solidFill>
            </a:endParaRPr>
          </a:p>
        </p:txBody>
      </p:sp>
      <p:grpSp>
        <p:nvGrpSpPr>
          <p:cNvPr id="9" name="组合 8"/>
          <p:cNvGrpSpPr/>
          <p:nvPr/>
        </p:nvGrpSpPr>
        <p:grpSpPr>
          <a:xfrm>
            <a:off x="1397000" y="2914650"/>
            <a:ext cx="9213850" cy="2669540"/>
            <a:chOff x="2200" y="4590"/>
            <a:chExt cx="14510" cy="4204"/>
          </a:xfrm>
        </p:grpSpPr>
        <p:sp>
          <p:nvSpPr>
            <p:cNvPr id="4" name="圆角矩形 3"/>
            <p:cNvSpPr/>
            <p:nvPr/>
          </p:nvSpPr>
          <p:spPr>
            <a:xfrm>
              <a:off x="2200" y="4590"/>
              <a:ext cx="5417"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（1）坚持民主沟通。</a:t>
              </a:r>
              <a:endParaRPr sz="2400" b="1">
                <a:solidFill>
                  <a:schemeClr val="tx1"/>
                </a:solidFill>
              </a:endParaRPr>
            </a:p>
          </p:txBody>
        </p:sp>
        <p:sp>
          <p:nvSpPr>
            <p:cNvPr id="2" name="圆角矩形 1"/>
            <p:cNvSpPr/>
            <p:nvPr/>
          </p:nvSpPr>
          <p:spPr>
            <a:xfrm>
              <a:off x="6747" y="6197"/>
              <a:ext cx="5417"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（2）坚持多元平衡。</a:t>
              </a:r>
              <a:endParaRPr sz="2400" b="1">
                <a:solidFill>
                  <a:schemeClr val="tx1"/>
                </a:solidFill>
              </a:endParaRPr>
            </a:p>
          </p:txBody>
        </p:sp>
        <p:sp>
          <p:nvSpPr>
            <p:cNvPr id="5" name="圆角矩形 4"/>
            <p:cNvSpPr/>
            <p:nvPr/>
          </p:nvSpPr>
          <p:spPr>
            <a:xfrm>
              <a:off x="11294" y="7804"/>
              <a:ext cx="5417"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（3）坚持动态更新。</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2340"/>
            <a:ext cx="10730865" cy="2014220"/>
          </a:xfrm>
          <a:prstGeom prst="rect">
            <a:avLst/>
          </a:prstGeom>
          <a:noFill/>
        </p:spPr>
        <p:txBody>
          <a:bodyPr wrap="square" rtlCol="0" anchor="t">
            <a:noAutofit/>
          </a:bodyPr>
          <a:p>
            <a:pPr algn="just">
              <a:lnSpc>
                <a:spcPct val="130000"/>
              </a:lnSpc>
            </a:pPr>
            <a:r>
              <a:rPr lang="en-US" altLang="zh-CN" sz="2400" b="1"/>
              <a:t>       </a:t>
            </a:r>
            <a:r>
              <a:rPr lang="zh-CN" altLang="en-US" sz="2800" b="1">
                <a:solidFill>
                  <a:schemeClr val="accent1">
                    <a:lumMod val="75000"/>
                  </a:schemeClr>
                </a:solidFill>
              </a:rPr>
              <a:t>2. 完善过程，开展有机协调的学生管理</a:t>
            </a: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0"/>
              </a:lnSpc>
            </a:pPr>
            <a:endParaRPr lang="zh-CN" altLang="en-US" sz="2800" b="1">
              <a:solidFill>
                <a:schemeClr val="accent1">
                  <a:lumMod val="75000"/>
                </a:schemeClr>
              </a:solidFill>
            </a:endParaRPr>
          </a:p>
          <a:p>
            <a:pPr algn="just">
              <a:lnSpc>
                <a:spcPct val="140000"/>
              </a:lnSpc>
            </a:pPr>
            <a:r>
              <a:rPr lang="en-US" sz="2400" b="1">
                <a:solidFill>
                  <a:schemeClr val="tx1"/>
                </a:solidFill>
              </a:rPr>
              <a:t>       </a:t>
            </a:r>
            <a:r>
              <a:rPr sz="2400" b="1">
                <a:solidFill>
                  <a:schemeClr val="tx1"/>
                </a:solidFill>
              </a:rPr>
              <a:t>教育性学生管理要协调处理好依托学生管理培养学生品德的各种矛盾和关系，为学生品德成长搭建坚实阶梯。</a:t>
            </a:r>
            <a:endParaRPr sz="2400" b="1">
              <a:solidFill>
                <a:schemeClr val="tx1"/>
              </a:solidFill>
            </a:endParaRPr>
          </a:p>
        </p:txBody>
      </p:sp>
      <p:grpSp>
        <p:nvGrpSpPr>
          <p:cNvPr id="9" name="组合 8"/>
          <p:cNvGrpSpPr/>
          <p:nvPr/>
        </p:nvGrpSpPr>
        <p:grpSpPr>
          <a:xfrm>
            <a:off x="935990" y="2707005"/>
            <a:ext cx="10367645" cy="3297555"/>
            <a:chOff x="1292" y="4590"/>
            <a:chExt cx="16327" cy="5193"/>
          </a:xfrm>
        </p:grpSpPr>
        <p:sp>
          <p:nvSpPr>
            <p:cNvPr id="4" name="圆角矩形 3"/>
            <p:cNvSpPr/>
            <p:nvPr/>
          </p:nvSpPr>
          <p:spPr>
            <a:xfrm>
              <a:off x="1292" y="4590"/>
              <a:ext cx="16327"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（1）做好积极管理与消极管理的统一，以引导鼓励为主，以约束惩戒为辅。</a:t>
              </a:r>
              <a:endParaRPr sz="2400" b="1">
                <a:solidFill>
                  <a:schemeClr val="tx1"/>
                </a:solidFill>
              </a:endParaRPr>
            </a:p>
          </p:txBody>
        </p:sp>
        <p:sp>
          <p:nvSpPr>
            <p:cNvPr id="2" name="圆角矩形 1"/>
            <p:cNvSpPr/>
            <p:nvPr/>
          </p:nvSpPr>
          <p:spPr>
            <a:xfrm>
              <a:off x="1292" y="5991"/>
              <a:ext cx="16327"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（2）做好理性引导与情感培育的统一，将理性引导贯串管理全过程。</a:t>
              </a:r>
              <a:endParaRPr sz="2400" b="1">
                <a:solidFill>
                  <a:schemeClr val="tx1"/>
                </a:solidFill>
              </a:endParaRPr>
            </a:p>
          </p:txBody>
        </p:sp>
        <p:sp>
          <p:nvSpPr>
            <p:cNvPr id="5" name="圆角矩形 4"/>
            <p:cNvSpPr/>
            <p:nvPr/>
          </p:nvSpPr>
          <p:spPr>
            <a:xfrm>
              <a:off x="1293" y="7392"/>
              <a:ext cx="16326"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（3）做好管理与自主管理的统一，注重主体性培育。</a:t>
              </a:r>
              <a:endParaRPr sz="2400" b="1">
                <a:solidFill>
                  <a:schemeClr val="tx1"/>
                </a:solidFill>
              </a:endParaRPr>
            </a:p>
          </p:txBody>
        </p:sp>
        <p:sp>
          <p:nvSpPr>
            <p:cNvPr id="7" name="圆角矩形 6"/>
            <p:cNvSpPr/>
            <p:nvPr/>
          </p:nvSpPr>
          <p:spPr>
            <a:xfrm>
              <a:off x="1293" y="8793"/>
              <a:ext cx="16326"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（4）做好集体教育与个别指导的统一，支持个性和创造性发展。</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2340"/>
            <a:ext cx="10730865" cy="511302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3. 推动融合，以生活为中心构建德育体系</a:t>
            </a:r>
            <a:endParaRPr lang="zh-CN" altLang="en-US" sz="28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学校要加强德育体系整体规划，促使学生管理、直接德育等德育途径协调一致，形成育人合力。</a:t>
            </a:r>
            <a:endParaRPr sz="2400" b="1">
              <a:solidFill>
                <a:schemeClr val="tx1"/>
              </a:solidFill>
            </a:endParaRPr>
          </a:p>
          <a:p>
            <a:pPr algn="just">
              <a:lnSpc>
                <a:spcPct val="20000"/>
              </a:lnSpc>
            </a:pPr>
            <a:endParaRPr sz="2400" b="1">
              <a:solidFill>
                <a:schemeClr val="tx1"/>
              </a:solidFill>
            </a:endParaRPr>
          </a:p>
          <a:p>
            <a:pPr algn="just">
              <a:lnSpc>
                <a:spcPct val="120000"/>
              </a:lnSpc>
            </a:pPr>
            <a:r>
              <a:rPr lang="en-US" sz="2000" b="1">
                <a:solidFill>
                  <a:schemeClr val="tx1"/>
                </a:solidFill>
              </a:rPr>
              <a:t>     </a:t>
            </a:r>
            <a:r>
              <a:rPr sz="2000" b="1">
                <a:solidFill>
                  <a:schemeClr val="tx1"/>
                </a:solidFill>
              </a:rPr>
              <a:t>（1）建立全员育人的联动机制，促使德育处、团委、少先队、班主任、德育课教师乃至全体教师对本校德育的推进理念、工作重点、协作方式达成共识，群策群力。</a:t>
            </a:r>
            <a:endParaRPr sz="2000" b="1">
              <a:solidFill>
                <a:schemeClr val="tx1"/>
              </a:solidFill>
            </a:endParaRPr>
          </a:p>
          <a:p>
            <a:pPr algn="just">
              <a:lnSpc>
                <a:spcPct val="120000"/>
              </a:lnSpc>
            </a:pPr>
            <a:r>
              <a:rPr lang="en-US" sz="2000" b="1">
                <a:solidFill>
                  <a:schemeClr val="tx1"/>
                </a:solidFill>
              </a:rPr>
              <a:t>     </a:t>
            </a:r>
            <a:r>
              <a:rPr sz="2000" b="1">
                <a:solidFill>
                  <a:schemeClr val="tx1"/>
                </a:solidFill>
              </a:rPr>
              <a:t>（2）围绕当前学生成长中的突出倾向或问题确立德育和学生管理项目，以主题教育周或主题教育月的方式整体推进，打破隔膜，使常规管理、直接德育等各项工作围绕项目联动开展，有效帮助学生养成相应观念和习惯。</a:t>
            </a:r>
            <a:endParaRPr sz="2000" b="1">
              <a:solidFill>
                <a:schemeClr val="tx1"/>
              </a:solidFill>
            </a:endParaRPr>
          </a:p>
          <a:p>
            <a:pPr algn="just">
              <a:lnSpc>
                <a:spcPct val="120000"/>
              </a:lnSpc>
            </a:pPr>
            <a:r>
              <a:rPr lang="en-US" sz="2000" b="1">
                <a:solidFill>
                  <a:schemeClr val="tx1"/>
                </a:solidFill>
              </a:rPr>
              <a:t>     </a:t>
            </a:r>
            <a:r>
              <a:rPr sz="2000" b="1">
                <a:solidFill>
                  <a:schemeClr val="tx1"/>
                </a:solidFill>
              </a:rPr>
              <a:t>（3）校园文化建设、师德教育、家校合作等也要紧扣校园生活和社会生活实际，使校园中的批评、表扬、德育课教学、班团队活动、校园广播、研学旅行、社会实践等围绕学生日常生活扩展和优化这一中心展开，使学生自主管理、同伴正向促进、师长积极示范、良好氛围熏陶等多种因素彼此支撑。这样，学生管理必能更好地促进学生良好行为习惯的养成和美德生成，促进自觉自律的社会主义合格公民的成长。</a:t>
            </a:r>
            <a:endParaRPr sz="20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2660"/>
            <a:ext cx="10730865" cy="511302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三、加强学校文化建设，构建以德为先的学校教育格局</a:t>
            </a:r>
            <a:endParaRPr lang="zh-CN" altLang="en-US" sz="2800" b="1">
              <a:solidFill>
                <a:schemeClr val="accent1">
                  <a:lumMod val="75000"/>
                </a:schemeClr>
              </a:solidFill>
            </a:endParaRPr>
          </a:p>
          <a:p>
            <a:pPr algn="just">
              <a:lnSpc>
                <a:spcPct val="120000"/>
              </a:lnSpc>
            </a:pPr>
            <a:r>
              <a:rPr lang="zh-CN" altLang="en-US" sz="2800" b="1">
                <a:solidFill>
                  <a:schemeClr val="accent1">
                    <a:lumMod val="75000"/>
                  </a:schemeClr>
                </a:solidFill>
              </a:rPr>
              <a:t> </a:t>
            </a:r>
            <a:r>
              <a:rPr lang="en-US" altLang="zh-CN" sz="2800" b="1">
                <a:solidFill>
                  <a:schemeClr val="accent1">
                    <a:lumMod val="75000"/>
                  </a:schemeClr>
                </a:solidFill>
              </a:rPr>
              <a:t>   </a:t>
            </a:r>
            <a:r>
              <a:rPr lang="zh-CN" altLang="en-US" sz="2400" b="1">
                <a:solidFill>
                  <a:schemeClr val="accent1">
                    <a:lumMod val="75000"/>
                  </a:schemeClr>
                </a:solidFill>
              </a:rPr>
              <a:t>（一）学校文化、学校文化建设与学校文化自觉</a:t>
            </a:r>
            <a:endParaRPr lang="zh-CN" altLang="en-US" sz="24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作为专门的教育组织，每所学校都有其特有的组织文化，即学校文化。学校文化是包括学校成员共有的价值观念、行为方式以及学校制度、学校物质空间在内的复合体，其核心是学校的共享观念体系。</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“文化自觉”是费孝通先生提出的概念，指“生活在一定文化中的人对其文化有‘自知之明’，明白它的来历，形成过程，所具的特色和它发展的趋向”。</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身处教育改革时代的学校文化也要有文化自觉。学校文化自觉要求学校成员改变对学校生活的“习以为常”，认识本校文化特点，分析学校文化对新环境的适应情况，进而对不同类型的学校文化进行比较，取其精华，将其融入本校文化，促使学校跻身优质学校行列。</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3940"/>
            <a:ext cx="10730865" cy="511302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（二）当前学校文化建设中的误区</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400" b="1">
                <a:solidFill>
                  <a:schemeClr val="tx1"/>
                </a:solidFill>
              </a:rPr>
              <a:t>       </a:t>
            </a:r>
            <a:r>
              <a:rPr sz="2400" b="1">
                <a:solidFill>
                  <a:schemeClr val="tx1"/>
                </a:solidFill>
              </a:rPr>
              <a:t>当前，学校文化建设蔚然成风，众多学校希望通过学校文化建设来确立办学特色，找到适合本校实际的特色发展之路。然而，由于人们对学校文化的理解存在偏差，一些学校文化建设存在表面化、标签化的误区。</a:t>
            </a:r>
            <a:endParaRPr sz="2400" b="1">
              <a:solidFill>
                <a:schemeClr val="tx1"/>
              </a:solidFill>
            </a:endParaRPr>
          </a:p>
          <a:p>
            <a:pPr algn="just">
              <a:lnSpc>
                <a:spcPct val="130000"/>
              </a:lnSpc>
            </a:pPr>
            <a:r>
              <a:rPr lang="en-US" sz="2400" b="1">
                <a:solidFill>
                  <a:schemeClr val="tx1"/>
                </a:solidFill>
              </a:rPr>
              <a:t>       </a:t>
            </a:r>
            <a:r>
              <a:rPr sz="2400" b="1">
                <a:solidFill>
                  <a:schemeClr val="tx1"/>
                </a:solidFill>
              </a:rPr>
              <a:t>中国成立以来，尤其是改革开放以来，学校教育越来越能够面向社会需要，</a:t>
            </a:r>
            <a:endParaRPr sz="2400" b="1">
              <a:solidFill>
                <a:schemeClr val="tx1"/>
              </a:solidFill>
            </a:endParaRPr>
          </a:p>
          <a:p>
            <a:pPr algn="just">
              <a:lnSpc>
                <a:spcPct val="130000"/>
              </a:lnSpc>
            </a:pPr>
            <a:r>
              <a:rPr sz="2400" b="1">
                <a:solidFill>
                  <a:schemeClr val="tx1"/>
                </a:solidFill>
              </a:rPr>
              <a:t>摆脱个人功利追求的束缚。然而，几千年来形成的教育价值观念很难在一时之间转变，并且，由于就业人口激增以及学历主义之风的兴起，升学仍寄托着大量中国家长对子女未来的极大预期，以升学为取向的功利化教育价值观仍然影响着广大学校。如果学校文化建设不能对支撑学校教育的传统价值观进行反思，新型学校文化就很难在校园里真正扎根。</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77570"/>
            <a:ext cx="10730865" cy="255143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（三）学校文化自觉的实施路径</a:t>
            </a: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100000"/>
              </a:lnSpc>
            </a:pPr>
            <a:r>
              <a:rPr lang="en-US" sz="2400" b="1">
                <a:solidFill>
                  <a:schemeClr val="tx1"/>
                </a:solidFill>
              </a:rPr>
              <a:t>       </a:t>
            </a:r>
            <a:r>
              <a:rPr sz="2400" b="1">
                <a:solidFill>
                  <a:schemeClr val="tx1"/>
                </a:solidFill>
              </a:rPr>
              <a:t>学校观念体系在学校文化系统中处于中心地位。现行学校观念体系中存在着诸多深层次冲突，学校文化自觉可以依托学校观念体系的反思与重建而展开，即以学校观念体系的反思和提炼为轴心，展开学校观念系统、制度系统、行为系统和物质空间系统的全面建设，培育合乎教育改革需要且扎根于学校生活之中的新型学校文化，在深层次上改变学校生活的运行方式。</a:t>
            </a:r>
            <a:endParaRPr sz="2400" b="1">
              <a:solidFill>
                <a:schemeClr val="tx1"/>
              </a:solidFill>
            </a:endParaRPr>
          </a:p>
        </p:txBody>
      </p:sp>
      <p:grpSp>
        <p:nvGrpSpPr>
          <p:cNvPr id="13" name="组合 12"/>
          <p:cNvGrpSpPr/>
          <p:nvPr/>
        </p:nvGrpSpPr>
        <p:grpSpPr>
          <a:xfrm>
            <a:off x="953135" y="3452495"/>
            <a:ext cx="10345420" cy="2671445"/>
            <a:chOff x="1501" y="5437"/>
            <a:chExt cx="16292" cy="4207"/>
          </a:xfrm>
        </p:grpSpPr>
        <p:sp>
          <p:nvSpPr>
            <p:cNvPr id="4" name="圆角矩形 3"/>
            <p:cNvSpPr/>
            <p:nvPr/>
          </p:nvSpPr>
          <p:spPr>
            <a:xfrm>
              <a:off x="1501" y="5437"/>
              <a:ext cx="11739"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反思核心观念，重构学校观念体系</a:t>
              </a:r>
              <a:endParaRPr sz="2400" b="1">
                <a:solidFill>
                  <a:schemeClr val="tx1"/>
                </a:solidFill>
              </a:endParaRPr>
            </a:p>
          </p:txBody>
        </p:sp>
        <p:sp>
          <p:nvSpPr>
            <p:cNvPr id="2" name="圆角矩形 1"/>
            <p:cNvSpPr/>
            <p:nvPr/>
          </p:nvSpPr>
          <p:spPr>
            <a:xfrm>
              <a:off x="3019" y="6556"/>
              <a:ext cx="11739"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健全学校制度，确保制度与新型理念相协调</a:t>
              </a:r>
              <a:endParaRPr sz="2400" b="1">
                <a:solidFill>
                  <a:schemeClr val="tx1"/>
                </a:solidFill>
              </a:endParaRPr>
            </a:p>
          </p:txBody>
        </p:sp>
        <p:sp>
          <p:nvSpPr>
            <p:cNvPr id="5" name="圆角矩形 4"/>
            <p:cNvSpPr/>
            <p:nvPr/>
          </p:nvSpPr>
          <p:spPr>
            <a:xfrm>
              <a:off x="4537" y="7675"/>
              <a:ext cx="11739"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加强宣传和引导，调动教师自觉</a:t>
              </a:r>
              <a:endParaRPr sz="2400" b="1">
                <a:solidFill>
                  <a:schemeClr val="tx1"/>
                </a:solidFill>
              </a:endParaRPr>
            </a:p>
          </p:txBody>
        </p:sp>
        <p:sp>
          <p:nvSpPr>
            <p:cNvPr id="9" name="圆角矩形 8"/>
            <p:cNvSpPr/>
            <p:nvPr/>
          </p:nvSpPr>
          <p:spPr>
            <a:xfrm>
              <a:off x="6055" y="8794"/>
              <a:ext cx="11739"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 规划学校物质空间，为学校文化建设提供物质支持</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728345" y="2841625"/>
            <a:ext cx="1075690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770890" y="2750820"/>
            <a:ext cx="10757535" cy="1213485"/>
          </a:xfrm>
          <a:prstGeom prst="rect">
            <a:avLst/>
          </a:prstGeom>
          <a:noFill/>
        </p:spPr>
        <p:txBody>
          <a:bodyPr wrap="square" rtlCol="0">
            <a:noAutofit/>
          </a:bodyPr>
          <a:p>
            <a:pPr algn="l">
              <a:lnSpc>
                <a:spcPts val="7500"/>
              </a:lnSpc>
            </a:pPr>
            <a:r>
              <a:rPr sz="4800" b="1" dirty="0" smtClean="0">
                <a:solidFill>
                  <a:schemeClr val="tx1">
                    <a:lumMod val="95000"/>
                    <a:lumOff val="5000"/>
                  </a:schemeClr>
                </a:solidFill>
              </a:rPr>
              <a:t>第二节</a:t>
            </a:r>
            <a:r>
              <a:rPr lang="en-US" sz="4800" b="1" dirty="0" smtClean="0">
                <a:solidFill>
                  <a:schemeClr val="tx1">
                    <a:lumMod val="95000"/>
                    <a:lumOff val="5000"/>
                  </a:schemeClr>
                </a:solidFill>
              </a:rPr>
              <a:t> </a:t>
            </a:r>
            <a:r>
              <a:rPr sz="4800" b="1" dirty="0" smtClean="0">
                <a:solidFill>
                  <a:schemeClr val="tx1">
                    <a:lumMod val="95000"/>
                    <a:lumOff val="5000"/>
                  </a:schemeClr>
                </a:solidFill>
              </a:rPr>
              <a:t>构建家校社协同育人的德育网络</a:t>
            </a:r>
            <a:endParaRPr sz="4800" b="1" dirty="0" smtClean="0">
              <a:solidFill>
                <a:schemeClr val="tx1">
                  <a:lumMod val="95000"/>
                  <a:lumOff val="5000"/>
                </a:schemeClr>
              </a:solidFill>
            </a:endParaRPr>
          </a:p>
          <a:p>
            <a:pPr algn="l">
              <a:lnSpc>
                <a:spcPts val="7500"/>
              </a:lnSpc>
            </a:pPr>
            <a:endParaRPr lang="zh-CN" altLang="en-US" sz="4800" b="1" dirty="0" smtClean="0">
              <a:solidFill>
                <a:schemeClr val="tx1">
                  <a:lumMod val="95000"/>
                  <a:lumOff val="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
          <p:cNvSpPr txBox="1"/>
          <p:nvPr/>
        </p:nvSpPr>
        <p:spPr>
          <a:xfrm>
            <a:off x="4853305" y="968375"/>
            <a:ext cx="2484755" cy="1052830"/>
          </a:xfrm>
          <a:prstGeom prst="rect">
            <a:avLst/>
          </a:prstGeom>
          <a:noFill/>
        </p:spPr>
        <p:txBody>
          <a:bodyPr wrap="square" rtlCol="0">
            <a:spAutoFit/>
          </a:bodyPr>
          <a:p>
            <a:pPr algn="just">
              <a:lnSpc>
                <a:spcPts val="7500"/>
              </a:lnSpc>
            </a:pP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目</a:t>
            </a:r>
            <a:r>
              <a:rPr lang="en-US" alt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录</a:t>
            </a:r>
            <a:endPar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999490" y="2010410"/>
            <a:ext cx="10414931" cy="3600450"/>
            <a:chOff x="4645" y="3183"/>
            <a:chExt cx="9802" cy="5670"/>
          </a:xfrm>
        </p:grpSpPr>
        <p:sp>
          <p:nvSpPr>
            <p:cNvPr id="4" name="圆角矩形 3"/>
            <p:cNvSpPr/>
            <p:nvPr/>
          </p:nvSpPr>
          <p:spPr>
            <a:xfrm>
              <a:off x="4645" y="5271"/>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4645" y="709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4645" y="344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4645" y="3183"/>
              <a:ext cx="9659" cy="1911"/>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第一节　</a:t>
              </a:r>
              <a:r>
                <a:rPr sz="4400" b="1" dirty="0" smtClean="0">
                  <a:latin typeface="微软雅黑" panose="020B0503020204020204" charset="-122"/>
                  <a:ea typeface="微软雅黑" panose="020B0503020204020204" charset="-122"/>
                  <a:cs typeface="微软雅黑" panose="020B0503020204020204" charset="-122"/>
                </a:rPr>
                <a:t>学校德育共同体建设</a:t>
              </a:r>
              <a:endParaRPr sz="4400" b="1" dirty="0" smtClean="0">
                <a:latin typeface="微软雅黑" panose="020B0503020204020204" charset="-122"/>
                <a:ea typeface="微软雅黑" panose="020B0503020204020204" charset="-122"/>
                <a:cs typeface="微软雅黑" panose="020B0503020204020204" charset="-122"/>
              </a:endParaRPr>
            </a:p>
          </p:txBody>
        </p:sp>
        <p:sp>
          <p:nvSpPr>
            <p:cNvPr id="6" name="文本框 9"/>
            <p:cNvSpPr txBox="1"/>
            <p:nvPr/>
          </p:nvSpPr>
          <p:spPr>
            <a:xfrm>
              <a:off x="4645" y="5090"/>
              <a:ext cx="9769" cy="1947"/>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　构建家校社协同育人的德育网络</a:t>
              </a:r>
              <a:r>
                <a:rPr lang="zh-CN" alt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7" name="文本框 9"/>
            <p:cNvSpPr txBox="1"/>
            <p:nvPr/>
          </p:nvSpPr>
          <p:spPr>
            <a:xfrm>
              <a:off x="4677" y="6888"/>
              <a:ext cx="9770" cy="1965"/>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a:t>
              </a:r>
              <a:r>
                <a:rPr 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网络德育</a:t>
              </a: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构建家校社协同育人的德育网络</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67410"/>
            <a:ext cx="10730865" cy="290512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一、家庭德育的反思与建构</a:t>
            </a:r>
            <a:endParaRPr lang="zh-CN" altLang="en-US" sz="2800" b="1">
              <a:solidFill>
                <a:schemeClr val="accent1">
                  <a:lumMod val="75000"/>
                </a:schemeClr>
              </a:solidFill>
            </a:endParaRPr>
          </a:p>
          <a:p>
            <a:pPr algn="just">
              <a:lnSpc>
                <a:spcPct val="120000"/>
              </a:lnSpc>
            </a:pPr>
            <a:r>
              <a:rPr lang="en-US" altLang="zh-CN" sz="2800" b="1">
                <a:solidFill>
                  <a:schemeClr val="accent1">
                    <a:lumMod val="75000"/>
                  </a:schemeClr>
                </a:solidFill>
              </a:rPr>
              <a:t>    </a:t>
            </a:r>
            <a:r>
              <a:rPr lang="zh-CN" altLang="en-US" sz="2400" b="1">
                <a:solidFill>
                  <a:schemeClr val="accent1">
                    <a:lumMod val="75000"/>
                  </a:schemeClr>
                </a:solidFill>
              </a:rPr>
              <a:t>（一）社会转型期家庭德育面临的挑战与机遇</a:t>
            </a:r>
            <a:endParaRPr lang="zh-CN" altLang="en-US" sz="24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0"/>
              </a:lnSpc>
            </a:pPr>
            <a:endParaRPr lang="zh-CN" altLang="en-US" sz="2400" b="1">
              <a:solidFill>
                <a:schemeClr val="accent1">
                  <a:lumMod val="75000"/>
                </a:schemeClr>
              </a:solidFill>
            </a:endParaRPr>
          </a:p>
          <a:p>
            <a:pPr algn="just">
              <a:lnSpc>
                <a:spcPct val="110000"/>
              </a:lnSpc>
            </a:pPr>
            <a:r>
              <a:rPr lang="en-US" altLang="zh-CN" sz="2400" b="1">
                <a:solidFill>
                  <a:schemeClr val="tx1"/>
                </a:solidFill>
              </a:rPr>
              <a:t>       </a:t>
            </a:r>
            <a:r>
              <a:rPr lang="zh-CN" altLang="en-US" sz="2400" b="1">
                <a:solidFill>
                  <a:schemeClr val="tx1"/>
                </a:solidFill>
              </a:rPr>
              <a:t>1. 家庭结构变迁给家庭德育带来压力</a:t>
            </a:r>
            <a:endParaRPr lang="zh-CN" altLang="en-US" sz="2400" b="1">
              <a:solidFill>
                <a:schemeClr val="tx1"/>
              </a:solidFill>
            </a:endParaRPr>
          </a:p>
          <a:p>
            <a:pPr algn="just">
              <a:lnSpc>
                <a:spcPct val="110000"/>
              </a:lnSpc>
            </a:pPr>
            <a:r>
              <a:rPr lang="en-US" altLang="zh-CN" sz="2400" b="1">
                <a:solidFill>
                  <a:schemeClr val="tx1"/>
                </a:solidFill>
              </a:rPr>
              <a:t>       </a:t>
            </a:r>
            <a:r>
              <a:rPr lang="zh-CN" altLang="en-US" sz="2400" b="1">
                <a:solidFill>
                  <a:schemeClr val="tx1"/>
                </a:solidFill>
              </a:rPr>
              <a:t>2. 社会风气的复杂化需要家庭德育进行积极应对</a:t>
            </a:r>
            <a:endParaRPr lang="zh-CN" altLang="en-US" sz="2400" b="1">
              <a:solidFill>
                <a:schemeClr val="tx1"/>
              </a:solidFill>
            </a:endParaRPr>
          </a:p>
          <a:p>
            <a:pPr algn="just">
              <a:lnSpc>
                <a:spcPct val="110000"/>
              </a:lnSpc>
            </a:pPr>
            <a:r>
              <a:rPr lang="en-US" altLang="zh-CN" sz="2400" b="1">
                <a:solidFill>
                  <a:schemeClr val="tx1"/>
                </a:solidFill>
              </a:rPr>
              <a:t>       </a:t>
            </a:r>
            <a:r>
              <a:rPr lang="zh-CN" altLang="en-US" sz="2400" b="1">
                <a:solidFill>
                  <a:schemeClr val="tx1"/>
                </a:solidFill>
              </a:rPr>
              <a:t>3. 大量家庭的道德教育模式还停留在传统粗放状态，没有很好地考虑现代家庭结构变迁与社会风气冲击，不能对年轻一代进行有效的道德引导</a:t>
            </a:r>
            <a:endParaRPr lang="zh-CN" altLang="en-US" sz="2400" b="1">
              <a:solidFill>
                <a:schemeClr val="tx1"/>
              </a:solidFill>
            </a:endParaRPr>
          </a:p>
          <a:p>
            <a:pPr algn="just">
              <a:lnSpc>
                <a:spcPct val="120000"/>
              </a:lnSpc>
            </a:pPr>
            <a:endParaRPr lang="zh-CN" altLang="en-US" sz="2400" b="1">
              <a:solidFill>
                <a:schemeClr val="tx1"/>
              </a:solidFill>
            </a:endParaRPr>
          </a:p>
        </p:txBody>
      </p:sp>
      <p:sp>
        <p:nvSpPr>
          <p:cNvPr id="7" name="圆角矩形 6"/>
          <p:cNvSpPr/>
          <p:nvPr/>
        </p:nvSpPr>
        <p:spPr>
          <a:xfrm>
            <a:off x="998220" y="3792855"/>
            <a:ext cx="10194925" cy="2317750"/>
          </a:xfrm>
          <a:prstGeom prst="roundRect">
            <a:avLst>
              <a:gd name="adj" fmla="val 1400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（1）家长没有明确的道德价值观，家庭生活缺乏稳定的原则。</a:t>
            </a:r>
            <a:endParaRPr sz="2400" b="1">
              <a:solidFill>
                <a:schemeClr val="tx1"/>
              </a:solidFill>
            </a:endParaRPr>
          </a:p>
          <a:p>
            <a:pPr algn="l"/>
            <a:r>
              <a:rPr sz="2400" b="1">
                <a:solidFill>
                  <a:schemeClr val="tx1"/>
                </a:solidFill>
              </a:rPr>
              <a:t>（2）家长没有明确的德育愿望，对于培养孩子哪些道德品质缺乏规划。</a:t>
            </a:r>
            <a:endParaRPr sz="2400" b="1">
              <a:solidFill>
                <a:schemeClr val="tx1"/>
              </a:solidFill>
            </a:endParaRPr>
          </a:p>
          <a:p>
            <a:pPr algn="l"/>
            <a:r>
              <a:rPr sz="2400" b="1">
                <a:solidFill>
                  <a:schemeClr val="tx1"/>
                </a:solidFill>
              </a:rPr>
              <a:t>（3）在德育内容方面，家庭德育较多关注孩子的生活习惯和私德发展，</a:t>
            </a:r>
            <a:endParaRPr sz="2400" b="1">
              <a:solidFill>
                <a:schemeClr val="tx1"/>
              </a:solidFill>
            </a:endParaRPr>
          </a:p>
          <a:p>
            <a:pPr algn="l"/>
            <a:r>
              <a:rPr sz="2400" b="1">
                <a:solidFill>
                  <a:schemeClr val="tx1"/>
                </a:solidFill>
              </a:rPr>
              <a:t>而忽视公德的发展。</a:t>
            </a:r>
            <a:endParaRPr sz="2400" b="1">
              <a:solidFill>
                <a:schemeClr val="tx1"/>
              </a:solidFill>
            </a:endParaRPr>
          </a:p>
          <a:p>
            <a:pPr algn="l"/>
            <a:r>
              <a:rPr sz="2400" b="1">
                <a:solidFill>
                  <a:schemeClr val="tx1"/>
                </a:solidFill>
              </a:rPr>
              <a:t>（4）在德育方法方面，家庭德育随意性强，往往等问题产生时才进行教</a:t>
            </a:r>
            <a:endParaRPr sz="2400" b="1">
              <a:solidFill>
                <a:schemeClr val="tx1"/>
              </a:solidFill>
            </a:endParaRPr>
          </a:p>
          <a:p>
            <a:pPr algn="l"/>
            <a:r>
              <a:rPr sz="2400" b="1">
                <a:solidFill>
                  <a:schemeClr val="tx1"/>
                </a:solidFill>
              </a:rPr>
              <a:t>育。</a:t>
            </a:r>
            <a:endParaRPr sz="2400" b="1">
              <a:solidFill>
                <a:schemeClr val="tx1"/>
              </a:solidFill>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构建家校社协同育人的德育网络</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28370"/>
            <a:ext cx="10730865" cy="290512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（二）新时代家庭德育的自觉建构</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0"/>
              </a:lnSpc>
            </a:pPr>
            <a:endParaRPr lang="zh-CN" altLang="en-US" sz="2400" b="1">
              <a:solidFill>
                <a:schemeClr val="accent1">
                  <a:lumMod val="75000"/>
                </a:schemeClr>
              </a:solidFill>
            </a:endParaRPr>
          </a:p>
          <a:p>
            <a:pPr algn="just">
              <a:lnSpc>
                <a:spcPct val="110000"/>
              </a:lnSpc>
            </a:pPr>
            <a:r>
              <a:rPr lang="en-US" sz="2400" b="1">
                <a:solidFill>
                  <a:schemeClr val="tx1"/>
                </a:solidFill>
              </a:rPr>
              <a:t>       </a:t>
            </a:r>
            <a:r>
              <a:rPr sz="2400" b="1">
                <a:solidFill>
                  <a:schemeClr val="tx1"/>
                </a:solidFill>
              </a:rPr>
              <a:t>面对当前形势，家庭德育需要进行转型性变革，才能更好地促进未成年人的道德成长。家庭德育转型可以遵循如下的框架来进行。</a:t>
            </a:r>
            <a:endParaRPr sz="2400" b="1">
              <a:solidFill>
                <a:schemeClr val="tx1"/>
              </a:solidFill>
            </a:endParaRPr>
          </a:p>
        </p:txBody>
      </p:sp>
      <p:grpSp>
        <p:nvGrpSpPr>
          <p:cNvPr id="5" name="组合 4"/>
          <p:cNvGrpSpPr/>
          <p:nvPr/>
        </p:nvGrpSpPr>
        <p:grpSpPr>
          <a:xfrm>
            <a:off x="1151890" y="2573020"/>
            <a:ext cx="9888220" cy="3281045"/>
            <a:chOff x="1814" y="3689"/>
            <a:chExt cx="15572" cy="5167"/>
          </a:xfrm>
        </p:grpSpPr>
        <p:sp>
          <p:nvSpPr>
            <p:cNvPr id="7" name="圆角矩形 6"/>
            <p:cNvSpPr/>
            <p:nvPr/>
          </p:nvSpPr>
          <p:spPr>
            <a:xfrm>
              <a:off x="1814" y="3689"/>
              <a:ext cx="15572" cy="1517"/>
            </a:xfrm>
            <a:prstGeom prst="roundRect">
              <a:avLst>
                <a:gd name="adj" fmla="val 1400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家长应依据个体发展规律和社会发展对家庭教育的要求，全面认识家庭的教育责任，重视孩子的道德发展</a:t>
              </a:r>
              <a:endParaRPr sz="2400" b="1">
                <a:solidFill>
                  <a:schemeClr val="tx1"/>
                </a:solidFill>
              </a:endParaRPr>
            </a:p>
          </p:txBody>
        </p:sp>
        <p:sp>
          <p:nvSpPr>
            <p:cNvPr id="2" name="圆角矩形 1"/>
            <p:cNvSpPr/>
            <p:nvPr/>
          </p:nvSpPr>
          <p:spPr>
            <a:xfrm>
              <a:off x="1814" y="5730"/>
              <a:ext cx="15572" cy="1086"/>
            </a:xfrm>
            <a:prstGeom prst="roundRect">
              <a:avLst>
                <a:gd name="adj" fmla="val 1400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家长应依据社会发展对公民的要求，确立完整的家庭德育内容体系</a:t>
              </a:r>
              <a:endParaRPr sz="2400" b="1">
                <a:solidFill>
                  <a:schemeClr val="tx1"/>
                </a:solidFill>
              </a:endParaRPr>
            </a:p>
          </p:txBody>
        </p:sp>
        <p:sp>
          <p:nvSpPr>
            <p:cNvPr id="4" name="圆角矩形 3"/>
            <p:cNvSpPr/>
            <p:nvPr/>
          </p:nvSpPr>
          <p:spPr>
            <a:xfrm>
              <a:off x="1814" y="7340"/>
              <a:ext cx="15572" cy="1517"/>
            </a:xfrm>
            <a:prstGeom prst="roundRect">
              <a:avLst>
                <a:gd name="adj" fmla="val 1400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在家庭德育的方法选择方面，家长应认识到家庭生活所蕴含的教</a:t>
              </a:r>
              <a:endParaRPr sz="2400" b="1">
                <a:solidFill>
                  <a:schemeClr val="tx1"/>
                </a:solidFill>
              </a:endParaRPr>
            </a:p>
            <a:p>
              <a:pPr algn="l"/>
              <a:r>
                <a:rPr sz="2400" b="1">
                  <a:solidFill>
                    <a:schemeClr val="tx1"/>
                  </a:solidFill>
                </a:rPr>
                <a:t>育机会的丰富性，因地制宜地进行道德引导</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out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构建家校社协同育人的德育网络</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28370"/>
            <a:ext cx="10730865" cy="2905125"/>
          </a:xfrm>
          <a:prstGeom prst="rect">
            <a:avLst/>
          </a:prstGeom>
          <a:noFill/>
        </p:spPr>
        <p:txBody>
          <a:bodyPr wrap="square" rtlCol="0" anchor="t">
            <a:noAutofit/>
          </a:bodyPr>
          <a:p>
            <a:pPr algn="just">
              <a:lnSpc>
                <a:spcPct val="130000"/>
              </a:lnSpc>
            </a:pPr>
            <a:r>
              <a:rPr lang="en-US" altLang="zh-CN" sz="2400" b="1"/>
              <a:t>       </a:t>
            </a:r>
            <a:r>
              <a:rPr lang="zh-CN" altLang="en-US" sz="2800" b="1">
                <a:solidFill>
                  <a:schemeClr val="accent1">
                    <a:lumMod val="75000"/>
                  </a:schemeClr>
                </a:solidFill>
              </a:rPr>
              <a:t>二、社会德育的反思与建构</a:t>
            </a:r>
            <a:endParaRPr lang="zh-CN" altLang="en-US" sz="2400" b="1">
              <a:solidFill>
                <a:schemeClr val="accent1">
                  <a:lumMod val="75000"/>
                </a:schemeClr>
              </a:solidFill>
            </a:endParaRPr>
          </a:p>
          <a:p>
            <a:pPr algn="just">
              <a:lnSpc>
                <a:spcPct val="130000"/>
              </a:lnSpc>
            </a:pPr>
            <a:r>
              <a:rPr lang="en-US" sz="2400" b="1">
                <a:solidFill>
                  <a:schemeClr val="tx1"/>
                </a:solidFill>
              </a:rPr>
              <a:t>     </a:t>
            </a:r>
            <a:r>
              <a:rPr lang="zh-CN" altLang="en-US" sz="2400" b="1">
                <a:solidFill>
                  <a:schemeClr val="accent1">
                    <a:lumMod val="75000"/>
                  </a:schemeClr>
                </a:solidFill>
              </a:rPr>
              <a:t>（一）社会转型期的社会德育反思</a:t>
            </a:r>
            <a:endParaRPr lang="zh-CN" altLang="en-US" sz="2400" b="1">
              <a:solidFill>
                <a:schemeClr val="accent1">
                  <a:lumMod val="75000"/>
                </a:schemeClr>
              </a:solidFill>
            </a:endParaRPr>
          </a:p>
          <a:p>
            <a:pPr algn="just">
              <a:lnSpc>
                <a:spcPct val="10000"/>
              </a:lnSpc>
            </a:pPr>
            <a:endParaRPr lang="zh-CN" altLang="en-US" sz="24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当代社会生产力水平迅速提升，政治民主化程度全面改善，为全体社会成员的道德成长提供了坚实的基础。当前，我国公民的文明素养、法治观念、敬业精神等均有显著提高，不过，我们也应该看到当代社会生活中还存在一些不利于美德培养的因素。</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1. 当代社会道德体系处于转型过程之中，道德观念领域的价值真空、“众神狂欢”的现象使青少年面临观念和行动选择的难题</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2. 社会生活中存在的一些违法乱纪现象对学生品德发展产生不利影响</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3. 当代中国人的生活环境迅速变迁，人际冷漠、社会责任感缺失等问题凸显</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　构建家校社协同育人的德育网络</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28370"/>
            <a:ext cx="10730865" cy="290512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（二）新时代社会德育的自觉建构</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solidFill>
                  <a:schemeClr val="tx1"/>
                </a:solidFill>
              </a:rPr>
              <a:t>       </a:t>
            </a:r>
            <a:r>
              <a:rPr sz="2400" b="1">
                <a:solidFill>
                  <a:schemeClr val="tx1"/>
                </a:solidFill>
              </a:rPr>
              <a:t>所谓社会德育，是指由学校、教师、家长以外的社会成员或社会机构实施的以促进学习者生成特定思想品德为目的的活动。经验德育论提示我们，一切社会生活经验均有育德效能，所以，社会德育研究理应放眼公民的全部社会生活经验，突出强调社会生活经验的反思与改善，为美德生成提供优质土壤，在社会德育中做好直接德育与间接德育的彼此支撑。</a:t>
            </a:r>
            <a:endParaRPr sz="2400" b="1">
              <a:solidFill>
                <a:schemeClr val="tx1"/>
              </a:solidFill>
            </a:endParaRPr>
          </a:p>
          <a:p>
            <a:pPr algn="just">
              <a:lnSpc>
                <a:spcPct val="60000"/>
              </a:lnSpc>
            </a:pPr>
            <a:endParaRPr lang="en-US" sz="2400" b="1">
              <a:solidFill>
                <a:schemeClr val="tx1"/>
              </a:solidFill>
            </a:endParaRPr>
          </a:p>
          <a:p>
            <a:pPr algn="just">
              <a:lnSpc>
                <a:spcPct val="140000"/>
              </a:lnSpc>
            </a:pPr>
            <a:r>
              <a:rPr lang="en-US" sz="2400" b="1">
                <a:solidFill>
                  <a:schemeClr val="tx1"/>
                </a:solidFill>
              </a:rPr>
              <a:t>       </a:t>
            </a:r>
            <a:r>
              <a:rPr sz="2400" b="1">
                <a:solidFill>
                  <a:schemeClr val="tx1"/>
                </a:solidFill>
              </a:rPr>
              <a:t>1. 坚持稳定发展，基于国家富强为公民道德提升创造物质平台</a:t>
            </a:r>
            <a:endParaRPr sz="2400" b="1">
              <a:solidFill>
                <a:schemeClr val="tx1"/>
              </a:solidFill>
            </a:endParaRPr>
          </a:p>
          <a:p>
            <a:pPr algn="just">
              <a:lnSpc>
                <a:spcPct val="140000"/>
              </a:lnSpc>
            </a:pPr>
            <a:r>
              <a:rPr lang="en-US" sz="2400" b="1">
                <a:solidFill>
                  <a:schemeClr val="tx1"/>
                </a:solidFill>
              </a:rPr>
              <a:t>       </a:t>
            </a:r>
            <a:r>
              <a:rPr sz="2400" b="1">
                <a:solidFill>
                  <a:schemeClr val="tx1"/>
                </a:solidFill>
              </a:rPr>
              <a:t>2. 落实民主法治，基于制度完善推动公民道德提升</a:t>
            </a:r>
            <a:endParaRPr sz="2400" b="1">
              <a:solidFill>
                <a:schemeClr val="tx1"/>
              </a:solidFill>
            </a:endParaRPr>
          </a:p>
          <a:p>
            <a:pPr algn="just">
              <a:lnSpc>
                <a:spcPct val="140000"/>
              </a:lnSpc>
            </a:pPr>
            <a:r>
              <a:rPr lang="en-US" sz="2400" b="1">
                <a:solidFill>
                  <a:schemeClr val="tx1"/>
                </a:solidFill>
              </a:rPr>
              <a:t>       </a:t>
            </a:r>
            <a:r>
              <a:rPr sz="2400" b="1">
                <a:solidFill>
                  <a:schemeClr val="tx1"/>
                </a:solidFill>
              </a:rPr>
              <a:t>3. 加强宣传引导，促进公民道德的自主提升</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352040" y="2841625"/>
            <a:ext cx="7510145"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571750" y="2804795"/>
            <a:ext cx="7190105" cy="1213485"/>
          </a:xfrm>
          <a:prstGeom prst="rect">
            <a:avLst/>
          </a:prstGeom>
          <a:noFill/>
        </p:spPr>
        <p:txBody>
          <a:bodyPr wrap="square" rtlCol="0">
            <a:noAutofit/>
          </a:bodyPr>
          <a:p>
            <a:pPr algn="l">
              <a:lnSpc>
                <a:spcPts val="7500"/>
              </a:lnSpc>
            </a:pPr>
            <a:r>
              <a:rPr lang="en-US" sz="6000" b="1" dirty="0" smtClean="0">
                <a:solidFill>
                  <a:schemeClr val="tx1">
                    <a:lumMod val="95000"/>
                    <a:lumOff val="5000"/>
                  </a:schemeClr>
                </a:solidFill>
              </a:rPr>
              <a:t>  </a:t>
            </a:r>
            <a:r>
              <a:rPr sz="6000" b="1" dirty="0" smtClean="0">
                <a:solidFill>
                  <a:schemeClr val="tx1">
                    <a:lumMod val="95000"/>
                    <a:lumOff val="5000"/>
                  </a:schemeClr>
                </a:solidFill>
              </a:rPr>
              <a:t>第三节　网络德育</a:t>
            </a:r>
            <a:endParaRPr sz="6000" b="1" dirty="0" smtClean="0">
              <a:solidFill>
                <a:schemeClr val="tx1">
                  <a:lumMod val="95000"/>
                  <a:lumOff val="5000"/>
                </a:schemeClr>
              </a:solidFill>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85190"/>
            <a:ext cx="10730865" cy="1571625"/>
          </a:xfrm>
          <a:prstGeom prst="rect">
            <a:avLst/>
          </a:prstGeom>
          <a:noFill/>
        </p:spPr>
        <p:txBody>
          <a:bodyPr wrap="square" rtlCol="0" anchor="t">
            <a:noAutofit/>
          </a:bodyPr>
          <a:p>
            <a:pPr algn="just">
              <a:lnSpc>
                <a:spcPct val="100000"/>
              </a:lnSpc>
            </a:pPr>
            <a:r>
              <a:rPr lang="en-US" altLang="zh-CN" sz="2400" b="1">
                <a:solidFill>
                  <a:schemeClr val="accent1">
                    <a:lumMod val="75000"/>
                  </a:schemeClr>
                </a:solidFill>
              </a:rPr>
              <a:t>       </a:t>
            </a:r>
            <a:r>
              <a:rPr lang="zh-CN" altLang="en-US" sz="2800" b="1">
                <a:solidFill>
                  <a:schemeClr val="accent1">
                    <a:lumMod val="75000"/>
                  </a:schemeClr>
                </a:solidFill>
              </a:rPr>
              <a:t>一、网络时代的德育机遇与挑战</a:t>
            </a: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100000"/>
              </a:lnSpc>
            </a:pPr>
            <a:r>
              <a:rPr lang="en-US" sz="2400" b="1"/>
              <a:t>       </a:t>
            </a:r>
            <a:r>
              <a:rPr sz="2400" b="1"/>
              <a:t>世界著名未来学家托夫勒（Alvin Toffler）认为，人类社会发展经历了三次革命（农业革命、工业革命、信息革命），网络的出现、应用、发展和普及，就是信息革命的基本推动力量。伴随着网络的普及，世界各国相继步入网络社会，人类精神生活及物质生活的几乎一切领域都随之发生巨大变化。在初识网络时，人们只是把网络看作一种新型的信息传播手段，但随着网络威力的全面展现，人们不得不承认，网络象征着一种新型的生活经验展开方式。网络使人们足不出户就可以与世界各地自由联络、互动，也使一个个真实的、有血有肉的人成为网络上形形色色的符号、昵称、表情，使人具备了现实存在和虚拟存在的双重身份。</a:t>
            </a:r>
            <a:endParaRPr sz="2400" b="1"/>
          </a:p>
          <a:p>
            <a:pPr algn="just">
              <a:lnSpc>
                <a:spcPct val="100000"/>
              </a:lnSpc>
            </a:pPr>
            <a:r>
              <a:rPr lang="en-US" sz="2400" b="1"/>
              <a:t>       </a:t>
            </a:r>
            <a:r>
              <a:rPr sz="2400" b="1"/>
              <a:t>对学校、家长、教育行政部门而言，网络首先引发了德育领域的恐慌，网络上的“歪理邪说”“离经叛道”以及青少年网络沉迷等给本已负担沉重的学校德育带来了严峻压力。同时，我们也必须看到，对德育及德育变革而言，网络不仅意味着挑战、压力，也带来了机遇和无限伸展的可能性。</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7430"/>
            <a:ext cx="10730865" cy="2015490"/>
          </a:xfrm>
          <a:prstGeom prst="rect">
            <a:avLst/>
          </a:prstGeom>
          <a:noFill/>
        </p:spPr>
        <p:txBody>
          <a:bodyPr wrap="square" rtlCol="0" anchor="t">
            <a:noAutofit/>
          </a:bodyPr>
          <a:p>
            <a:pPr algn="just">
              <a:lnSpc>
                <a:spcPct val="120000"/>
              </a:lnSpc>
            </a:pPr>
            <a:r>
              <a:rPr lang="en-US" altLang="zh-CN" sz="2400" b="1">
                <a:solidFill>
                  <a:schemeClr val="accent1">
                    <a:lumMod val="75000"/>
                  </a:schemeClr>
                </a:solidFill>
              </a:rPr>
              <a:t>     </a:t>
            </a:r>
            <a:r>
              <a:rPr lang="zh-CN" altLang="en-US" sz="2800" b="1">
                <a:solidFill>
                  <a:schemeClr val="accent1">
                    <a:lumMod val="75000"/>
                  </a:schemeClr>
                </a:solidFill>
              </a:rPr>
              <a:t>（一）网络及其基本特点</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t>       </a:t>
            </a:r>
            <a:r>
              <a:rPr sz="2400" b="1"/>
              <a:t>人们通常所说的网络，包括广域网和局域网两个方面。广域网即互联网，互联网上的内容可供全球各地网民浏览；局域网是学校、企业或其他机构依托计算机和网络技术开发的仅供内部使用的网络系统。网络具有如下基本特点。</a:t>
            </a:r>
            <a:endParaRPr sz="2400" b="1"/>
          </a:p>
        </p:txBody>
      </p:sp>
      <p:grpSp>
        <p:nvGrpSpPr>
          <p:cNvPr id="51" name="组合 50"/>
          <p:cNvGrpSpPr/>
          <p:nvPr/>
        </p:nvGrpSpPr>
        <p:grpSpPr>
          <a:xfrm>
            <a:off x="1996440" y="3536950"/>
            <a:ext cx="8174355" cy="1969770"/>
            <a:chOff x="1830" y="5371"/>
            <a:chExt cx="12873" cy="3102"/>
          </a:xfrm>
        </p:grpSpPr>
        <p:grpSp>
          <p:nvGrpSpPr>
            <p:cNvPr id="14" name="组合 13"/>
            <p:cNvGrpSpPr/>
            <p:nvPr/>
          </p:nvGrpSpPr>
          <p:grpSpPr>
            <a:xfrm rot="0">
              <a:off x="1830" y="5371"/>
              <a:ext cx="1449" cy="3102"/>
              <a:chOff x="2900" y="4811"/>
              <a:chExt cx="1666" cy="4879"/>
            </a:xfrm>
          </p:grpSpPr>
          <p:sp>
            <p:nvSpPr>
              <p:cNvPr id="27" name="矩形: 圆角 5"/>
              <p:cNvSpPr/>
              <p:nvPr>
                <p:custDataLst>
                  <p:tags r:id="rId1"/>
                </p:custDataLst>
              </p:nvPr>
            </p:nvSpPr>
            <p:spPr>
              <a:xfrm rot="16200000" flipV="1">
                <a:off x="1277" y="6654"/>
                <a:ext cx="4879" cy="1192"/>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7" name="文本框 6"/>
              <p:cNvSpPr txBox="1"/>
              <p:nvPr/>
            </p:nvSpPr>
            <p:spPr>
              <a:xfrm>
                <a:off x="2900" y="4856"/>
                <a:ext cx="1666" cy="3885"/>
              </a:xfrm>
              <a:prstGeom prst="rect">
                <a:avLst/>
              </a:prstGeom>
              <a:noFill/>
            </p:spPr>
            <p:txBody>
              <a:bodyPr wrap="square" rtlCol="0">
                <a:spAutoFit/>
              </a:bodyPr>
              <a:p>
                <a:pPr algn="ctr"/>
                <a:r>
                  <a:rPr sz="2400" b="1">
                    <a:sym typeface="+mn-ea"/>
                  </a:rPr>
                  <a:t>1. </a:t>
                </a:r>
                <a:endParaRPr sz="2400" b="1">
                  <a:sym typeface="+mn-ea"/>
                </a:endParaRPr>
              </a:p>
              <a:p>
                <a:pPr algn="ctr"/>
                <a:r>
                  <a:rPr sz="2400" b="1">
                    <a:sym typeface="+mn-ea"/>
                  </a:rPr>
                  <a:t>开</a:t>
                </a:r>
                <a:endParaRPr sz="2400" b="1">
                  <a:sym typeface="+mn-ea"/>
                </a:endParaRPr>
              </a:p>
              <a:p>
                <a:pPr algn="ctr"/>
                <a:r>
                  <a:rPr sz="2400" b="1">
                    <a:sym typeface="+mn-ea"/>
                  </a:rPr>
                  <a:t>放</a:t>
                </a:r>
                <a:endParaRPr sz="2400" b="1">
                  <a:sym typeface="+mn-ea"/>
                </a:endParaRPr>
              </a:p>
              <a:p>
                <a:pPr algn="ctr"/>
                <a:r>
                  <a:rPr sz="2400" b="1">
                    <a:sym typeface="+mn-ea"/>
                  </a:rPr>
                  <a:t>性</a:t>
                </a:r>
                <a:endParaRPr sz="2400" b="1">
                  <a:sym typeface="+mn-ea"/>
                </a:endParaRPr>
              </a:p>
            </p:txBody>
          </p:sp>
        </p:grpSp>
        <p:grpSp>
          <p:nvGrpSpPr>
            <p:cNvPr id="29" name="组合 28"/>
            <p:cNvGrpSpPr/>
            <p:nvPr/>
          </p:nvGrpSpPr>
          <p:grpSpPr>
            <a:xfrm rot="0">
              <a:off x="4115" y="5371"/>
              <a:ext cx="1449" cy="3102"/>
              <a:chOff x="2900" y="4811"/>
              <a:chExt cx="1666" cy="4879"/>
            </a:xfrm>
          </p:grpSpPr>
          <p:sp>
            <p:nvSpPr>
              <p:cNvPr id="30" name="矩形: 圆角 5"/>
              <p:cNvSpPr/>
              <p:nvPr>
                <p:custDataLst>
                  <p:tags r:id="rId3"/>
                </p:custDataLst>
              </p:nvPr>
            </p:nvSpPr>
            <p:spPr>
              <a:xfrm rot="16200000" flipV="1">
                <a:off x="1277" y="6654"/>
                <a:ext cx="4879" cy="1192"/>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31" name="文本框 30"/>
              <p:cNvSpPr txBox="1"/>
              <p:nvPr/>
            </p:nvSpPr>
            <p:spPr>
              <a:xfrm>
                <a:off x="2900" y="4856"/>
                <a:ext cx="1666" cy="3885"/>
              </a:xfrm>
              <a:prstGeom prst="rect">
                <a:avLst/>
              </a:prstGeom>
              <a:noFill/>
            </p:spPr>
            <p:txBody>
              <a:bodyPr wrap="square" rtlCol="0">
                <a:spAutoFit/>
              </a:bodyPr>
              <a:p>
                <a:pPr algn="ctr"/>
                <a:r>
                  <a:rPr sz="2400" b="1">
                    <a:sym typeface="+mn-ea"/>
                  </a:rPr>
                  <a:t>2. </a:t>
                </a:r>
                <a:endParaRPr sz="2400" b="1">
                  <a:sym typeface="+mn-ea"/>
                </a:endParaRPr>
              </a:p>
              <a:p>
                <a:pPr algn="ctr"/>
                <a:r>
                  <a:rPr sz="2400" b="1">
                    <a:sym typeface="+mn-ea"/>
                  </a:rPr>
                  <a:t>交</a:t>
                </a:r>
                <a:endParaRPr sz="2400" b="1">
                  <a:sym typeface="+mn-ea"/>
                </a:endParaRPr>
              </a:p>
              <a:p>
                <a:pPr algn="ctr"/>
                <a:r>
                  <a:rPr sz="2400" b="1">
                    <a:sym typeface="+mn-ea"/>
                  </a:rPr>
                  <a:t>互</a:t>
                </a:r>
                <a:endParaRPr sz="2400" b="1">
                  <a:sym typeface="+mn-ea"/>
                </a:endParaRPr>
              </a:p>
              <a:p>
                <a:pPr algn="ctr"/>
                <a:r>
                  <a:rPr sz="2400" b="1">
                    <a:sym typeface="+mn-ea"/>
                  </a:rPr>
                  <a:t>性</a:t>
                </a:r>
                <a:endParaRPr sz="2400" b="1">
                  <a:sym typeface="+mn-ea"/>
                </a:endParaRPr>
              </a:p>
            </p:txBody>
          </p:sp>
        </p:grpSp>
        <p:grpSp>
          <p:nvGrpSpPr>
            <p:cNvPr id="32" name="组合 31"/>
            <p:cNvGrpSpPr/>
            <p:nvPr/>
          </p:nvGrpSpPr>
          <p:grpSpPr>
            <a:xfrm rot="0">
              <a:off x="6400" y="5371"/>
              <a:ext cx="1449" cy="3102"/>
              <a:chOff x="2900" y="4811"/>
              <a:chExt cx="1666" cy="4879"/>
            </a:xfrm>
          </p:grpSpPr>
          <p:sp>
            <p:nvSpPr>
              <p:cNvPr id="33" name="矩形: 圆角 5"/>
              <p:cNvSpPr/>
              <p:nvPr>
                <p:custDataLst>
                  <p:tags r:id="rId4"/>
                </p:custDataLst>
              </p:nvPr>
            </p:nvSpPr>
            <p:spPr>
              <a:xfrm rot="16200000" flipV="1">
                <a:off x="1277" y="6654"/>
                <a:ext cx="4879" cy="1192"/>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34" name="文本框 33"/>
              <p:cNvSpPr txBox="1"/>
              <p:nvPr/>
            </p:nvSpPr>
            <p:spPr>
              <a:xfrm>
                <a:off x="2900" y="4856"/>
                <a:ext cx="1666" cy="3885"/>
              </a:xfrm>
              <a:prstGeom prst="rect">
                <a:avLst/>
              </a:prstGeom>
              <a:noFill/>
            </p:spPr>
            <p:txBody>
              <a:bodyPr wrap="square" rtlCol="0">
                <a:spAutoFit/>
              </a:bodyPr>
              <a:p>
                <a:pPr algn="ctr"/>
                <a:r>
                  <a:rPr sz="2400" b="1">
                    <a:sym typeface="+mn-ea"/>
                  </a:rPr>
                  <a:t>3. </a:t>
                </a:r>
                <a:endParaRPr sz="2400" b="1">
                  <a:sym typeface="+mn-ea"/>
                </a:endParaRPr>
              </a:p>
              <a:p>
                <a:pPr algn="ctr"/>
                <a:r>
                  <a:rPr sz="2400" b="1">
                    <a:sym typeface="+mn-ea"/>
                  </a:rPr>
                  <a:t>趣</a:t>
                </a:r>
                <a:endParaRPr sz="2400" b="1">
                  <a:sym typeface="+mn-ea"/>
                </a:endParaRPr>
              </a:p>
              <a:p>
                <a:pPr algn="ctr"/>
                <a:r>
                  <a:rPr sz="2400" b="1">
                    <a:sym typeface="+mn-ea"/>
                  </a:rPr>
                  <a:t>味</a:t>
                </a:r>
                <a:endParaRPr sz="2400" b="1">
                  <a:sym typeface="+mn-ea"/>
                </a:endParaRPr>
              </a:p>
              <a:p>
                <a:pPr algn="ctr"/>
                <a:r>
                  <a:rPr sz="2400" b="1">
                    <a:sym typeface="+mn-ea"/>
                  </a:rPr>
                  <a:t>性</a:t>
                </a:r>
                <a:endParaRPr sz="2400" b="1">
                  <a:sym typeface="+mn-ea"/>
                </a:endParaRPr>
              </a:p>
            </p:txBody>
          </p:sp>
        </p:grpSp>
        <p:grpSp>
          <p:nvGrpSpPr>
            <p:cNvPr id="35" name="组合 34"/>
            <p:cNvGrpSpPr/>
            <p:nvPr/>
          </p:nvGrpSpPr>
          <p:grpSpPr>
            <a:xfrm rot="0">
              <a:off x="8685" y="5371"/>
              <a:ext cx="1449" cy="3102"/>
              <a:chOff x="2900" y="4811"/>
              <a:chExt cx="1666" cy="4879"/>
            </a:xfrm>
          </p:grpSpPr>
          <p:sp>
            <p:nvSpPr>
              <p:cNvPr id="36" name="矩形: 圆角 5"/>
              <p:cNvSpPr/>
              <p:nvPr>
                <p:custDataLst>
                  <p:tags r:id="rId5"/>
                </p:custDataLst>
              </p:nvPr>
            </p:nvSpPr>
            <p:spPr>
              <a:xfrm rot="16200000" flipV="1">
                <a:off x="1277" y="6654"/>
                <a:ext cx="4879" cy="1192"/>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37" name="文本框 36"/>
              <p:cNvSpPr txBox="1"/>
              <p:nvPr/>
            </p:nvSpPr>
            <p:spPr>
              <a:xfrm>
                <a:off x="2900" y="4856"/>
                <a:ext cx="1666" cy="3885"/>
              </a:xfrm>
              <a:prstGeom prst="rect">
                <a:avLst/>
              </a:prstGeom>
              <a:noFill/>
            </p:spPr>
            <p:txBody>
              <a:bodyPr wrap="square" rtlCol="0">
                <a:spAutoFit/>
              </a:bodyPr>
              <a:p>
                <a:pPr algn="ctr"/>
                <a:r>
                  <a:rPr sz="2400" b="1">
                    <a:sym typeface="+mn-ea"/>
                  </a:rPr>
                  <a:t>4. </a:t>
                </a:r>
                <a:endParaRPr sz="2400" b="1">
                  <a:sym typeface="+mn-ea"/>
                </a:endParaRPr>
              </a:p>
              <a:p>
                <a:pPr algn="ctr"/>
                <a:r>
                  <a:rPr sz="2400" b="1">
                    <a:sym typeface="+mn-ea"/>
                  </a:rPr>
                  <a:t>主</a:t>
                </a:r>
                <a:endParaRPr sz="2400" b="1">
                  <a:sym typeface="+mn-ea"/>
                </a:endParaRPr>
              </a:p>
              <a:p>
                <a:pPr algn="ctr"/>
                <a:r>
                  <a:rPr sz="2400" b="1">
                    <a:sym typeface="+mn-ea"/>
                  </a:rPr>
                  <a:t>动</a:t>
                </a:r>
                <a:endParaRPr sz="2400" b="1">
                  <a:sym typeface="+mn-ea"/>
                </a:endParaRPr>
              </a:p>
              <a:p>
                <a:pPr algn="ctr"/>
                <a:r>
                  <a:rPr sz="2400" b="1">
                    <a:sym typeface="+mn-ea"/>
                  </a:rPr>
                  <a:t>性</a:t>
                </a:r>
                <a:endParaRPr sz="2400" b="1">
                  <a:sym typeface="+mn-ea"/>
                </a:endParaRPr>
              </a:p>
            </p:txBody>
          </p:sp>
        </p:grpSp>
        <p:grpSp>
          <p:nvGrpSpPr>
            <p:cNvPr id="44" name="组合 43"/>
            <p:cNvGrpSpPr/>
            <p:nvPr/>
          </p:nvGrpSpPr>
          <p:grpSpPr>
            <a:xfrm rot="0">
              <a:off x="10970" y="5371"/>
              <a:ext cx="1449" cy="3102"/>
              <a:chOff x="2900" y="4811"/>
              <a:chExt cx="1666" cy="4879"/>
            </a:xfrm>
          </p:grpSpPr>
          <p:sp>
            <p:nvSpPr>
              <p:cNvPr id="45" name="矩形: 圆角 5"/>
              <p:cNvSpPr/>
              <p:nvPr>
                <p:custDataLst>
                  <p:tags r:id="rId6"/>
                </p:custDataLst>
              </p:nvPr>
            </p:nvSpPr>
            <p:spPr>
              <a:xfrm rot="16200000" flipV="1">
                <a:off x="1277" y="6654"/>
                <a:ext cx="4879" cy="1192"/>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46" name="文本框 45"/>
              <p:cNvSpPr txBox="1"/>
              <p:nvPr/>
            </p:nvSpPr>
            <p:spPr>
              <a:xfrm>
                <a:off x="2900" y="4856"/>
                <a:ext cx="1666" cy="4800"/>
              </a:xfrm>
              <a:prstGeom prst="rect">
                <a:avLst/>
              </a:prstGeom>
              <a:noFill/>
            </p:spPr>
            <p:txBody>
              <a:bodyPr wrap="square" rtlCol="0">
                <a:spAutoFit/>
              </a:bodyPr>
              <a:p>
                <a:pPr algn="ctr"/>
                <a:r>
                  <a:rPr sz="2400" b="1">
                    <a:sym typeface="+mn-ea"/>
                  </a:rPr>
                  <a:t>5. </a:t>
                </a:r>
                <a:endParaRPr sz="2400" b="1">
                  <a:sym typeface="+mn-ea"/>
                </a:endParaRPr>
              </a:p>
              <a:p>
                <a:pPr algn="ctr"/>
                <a:r>
                  <a:rPr sz="2400" b="1">
                    <a:sym typeface="+mn-ea"/>
                  </a:rPr>
                  <a:t>超</a:t>
                </a:r>
                <a:endParaRPr sz="2400" b="1">
                  <a:sym typeface="+mn-ea"/>
                </a:endParaRPr>
              </a:p>
              <a:p>
                <a:pPr algn="ctr"/>
                <a:r>
                  <a:rPr sz="2400" b="1">
                    <a:sym typeface="+mn-ea"/>
                  </a:rPr>
                  <a:t>时</a:t>
                </a:r>
                <a:endParaRPr sz="2400" b="1">
                  <a:sym typeface="+mn-ea"/>
                </a:endParaRPr>
              </a:p>
              <a:p>
                <a:pPr algn="ctr"/>
                <a:r>
                  <a:rPr sz="2400" b="1">
                    <a:sym typeface="+mn-ea"/>
                  </a:rPr>
                  <a:t>空</a:t>
                </a:r>
                <a:endParaRPr sz="2400" b="1">
                  <a:sym typeface="+mn-ea"/>
                </a:endParaRPr>
              </a:p>
              <a:p>
                <a:pPr algn="ctr"/>
                <a:r>
                  <a:rPr sz="2400" b="1">
                    <a:sym typeface="+mn-ea"/>
                  </a:rPr>
                  <a:t>性</a:t>
                </a:r>
                <a:endParaRPr sz="2400" b="1">
                  <a:sym typeface="+mn-ea"/>
                </a:endParaRPr>
              </a:p>
            </p:txBody>
          </p:sp>
        </p:grpSp>
        <p:grpSp>
          <p:nvGrpSpPr>
            <p:cNvPr id="47" name="组合 46"/>
            <p:cNvGrpSpPr/>
            <p:nvPr/>
          </p:nvGrpSpPr>
          <p:grpSpPr>
            <a:xfrm rot="0">
              <a:off x="13255" y="5371"/>
              <a:ext cx="1449" cy="3102"/>
              <a:chOff x="2900" y="4811"/>
              <a:chExt cx="1666" cy="4879"/>
            </a:xfrm>
          </p:grpSpPr>
          <p:sp>
            <p:nvSpPr>
              <p:cNvPr id="48" name="矩形: 圆角 5"/>
              <p:cNvSpPr/>
              <p:nvPr>
                <p:custDataLst>
                  <p:tags r:id="rId7"/>
                </p:custDataLst>
              </p:nvPr>
            </p:nvSpPr>
            <p:spPr>
              <a:xfrm rot="16200000" flipV="1">
                <a:off x="1277" y="6654"/>
                <a:ext cx="4879" cy="1192"/>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49" name="文本框 48"/>
              <p:cNvSpPr txBox="1"/>
              <p:nvPr/>
            </p:nvSpPr>
            <p:spPr>
              <a:xfrm>
                <a:off x="2900" y="4856"/>
                <a:ext cx="1666" cy="3885"/>
              </a:xfrm>
              <a:prstGeom prst="rect">
                <a:avLst/>
              </a:prstGeom>
              <a:noFill/>
            </p:spPr>
            <p:txBody>
              <a:bodyPr wrap="square" rtlCol="0">
                <a:spAutoFit/>
              </a:bodyPr>
              <a:p>
                <a:pPr algn="ctr"/>
                <a:r>
                  <a:rPr sz="2400" b="1">
                    <a:sym typeface="+mn-ea"/>
                  </a:rPr>
                  <a:t>6. </a:t>
                </a:r>
                <a:endParaRPr sz="2400" b="1">
                  <a:sym typeface="+mn-ea"/>
                </a:endParaRPr>
              </a:p>
              <a:p>
                <a:pPr algn="ctr"/>
                <a:r>
                  <a:rPr sz="2400" b="1">
                    <a:sym typeface="+mn-ea"/>
                  </a:rPr>
                  <a:t>虚</a:t>
                </a:r>
                <a:endParaRPr sz="2400" b="1">
                  <a:sym typeface="+mn-ea"/>
                </a:endParaRPr>
              </a:p>
              <a:p>
                <a:pPr algn="ctr"/>
                <a:r>
                  <a:rPr sz="2400" b="1">
                    <a:sym typeface="+mn-ea"/>
                  </a:rPr>
                  <a:t>拟</a:t>
                </a:r>
                <a:endParaRPr sz="2400" b="1">
                  <a:sym typeface="+mn-ea"/>
                </a:endParaRPr>
              </a:p>
              <a:p>
                <a:pPr algn="ctr"/>
                <a:r>
                  <a:rPr sz="2400" b="1">
                    <a:sym typeface="+mn-ea"/>
                  </a:rPr>
                  <a:t>性</a:t>
                </a:r>
                <a:endParaRPr sz="2400" b="1">
                  <a:sym typeface="+mn-ea"/>
                </a:endParaRPr>
              </a:p>
            </p:txBody>
          </p:sp>
        </p:grpSp>
      </p:gr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barn(outVertical)">
                                      <p:cBhvr>
                                        <p:cTn id="1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81735"/>
            <a:ext cx="10730865" cy="1095375"/>
          </a:xfrm>
          <a:prstGeom prst="rect">
            <a:avLst/>
          </a:prstGeom>
          <a:noFill/>
        </p:spPr>
        <p:txBody>
          <a:bodyPr wrap="square" rtlCol="0" anchor="t">
            <a:noAutofit/>
          </a:bodyPr>
          <a:p>
            <a:pPr algn="just">
              <a:lnSpc>
                <a:spcPct val="100000"/>
              </a:lnSpc>
            </a:pPr>
            <a:r>
              <a:rPr lang="en-US" altLang="zh-CN" sz="2800" b="1">
                <a:solidFill>
                  <a:schemeClr val="accent1">
                    <a:lumMod val="75000"/>
                  </a:schemeClr>
                </a:solidFill>
              </a:rPr>
              <a:t>    </a:t>
            </a:r>
            <a:r>
              <a:rPr lang="zh-CN" altLang="en-US" sz="2800" b="1">
                <a:solidFill>
                  <a:schemeClr val="accent1">
                    <a:lumMod val="75000"/>
                  </a:schemeClr>
                </a:solidFill>
              </a:rPr>
              <a:t>（二）网络时代的德育机遇</a:t>
            </a:r>
            <a:endParaRPr lang="zh-CN" altLang="en-US" sz="2800" b="1">
              <a:solidFill>
                <a:schemeClr val="accent1">
                  <a:lumMod val="75000"/>
                </a:schemeClr>
              </a:solidFill>
            </a:endParaRPr>
          </a:p>
          <a:p>
            <a:pPr algn="just">
              <a:lnSpc>
                <a:spcPct val="40000"/>
              </a:lnSpc>
            </a:pPr>
            <a:endParaRPr lang="zh-CN" altLang="en-US" sz="2800" b="1">
              <a:solidFill>
                <a:schemeClr val="accent1">
                  <a:lumMod val="75000"/>
                </a:schemeClr>
              </a:solidFill>
            </a:endParaRPr>
          </a:p>
          <a:p>
            <a:pPr algn="just">
              <a:lnSpc>
                <a:spcPct val="100000"/>
              </a:lnSpc>
            </a:pPr>
            <a:r>
              <a:rPr lang="en-US" altLang="zh-CN" sz="2400" b="1">
                <a:solidFill>
                  <a:schemeClr val="tx1"/>
                </a:solidFill>
              </a:rPr>
              <a:t>       </a:t>
            </a:r>
            <a:r>
              <a:rPr lang="zh-CN" altLang="en-US" sz="2400" b="1">
                <a:solidFill>
                  <a:schemeClr val="tx1"/>
                </a:solidFill>
              </a:rPr>
              <a:t>综合而言，网络给德育提供的发展机遇主要表现在如下方面。</a:t>
            </a:r>
            <a:endParaRPr lang="zh-CN" altLang="en-US" sz="2800" b="1">
              <a:solidFill>
                <a:schemeClr val="tx1"/>
              </a:solidFill>
            </a:endParaRPr>
          </a:p>
          <a:p>
            <a:pPr algn="just">
              <a:lnSpc>
                <a:spcPct val="100000"/>
              </a:lnSpc>
            </a:pPr>
            <a:endParaRPr lang="zh-CN" altLang="en-US" sz="2400" b="1">
              <a:solidFill>
                <a:schemeClr val="accent1">
                  <a:lumMod val="75000"/>
                </a:schemeClr>
              </a:solidFill>
            </a:endParaRPr>
          </a:p>
        </p:txBody>
      </p:sp>
      <p:grpSp>
        <p:nvGrpSpPr>
          <p:cNvPr id="14" name="组合 13"/>
          <p:cNvGrpSpPr/>
          <p:nvPr/>
        </p:nvGrpSpPr>
        <p:grpSpPr>
          <a:xfrm>
            <a:off x="1101090" y="2466340"/>
            <a:ext cx="9814560" cy="3524250"/>
            <a:chOff x="1734" y="3884"/>
            <a:chExt cx="15456" cy="5550"/>
          </a:xfrm>
        </p:grpSpPr>
        <p:sp>
          <p:nvSpPr>
            <p:cNvPr id="4" name="圆角矩形 3"/>
            <p:cNvSpPr/>
            <p:nvPr/>
          </p:nvSpPr>
          <p:spPr>
            <a:xfrm>
              <a:off x="1734" y="3884"/>
              <a:ext cx="5824"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德育信息资源丰富</a:t>
              </a:r>
              <a:endParaRPr sz="2400" b="1">
                <a:solidFill>
                  <a:schemeClr val="tx1"/>
                </a:solidFill>
              </a:endParaRPr>
            </a:p>
          </p:txBody>
        </p:sp>
        <p:sp>
          <p:nvSpPr>
            <p:cNvPr id="7" name="圆角矩形 6"/>
            <p:cNvSpPr/>
            <p:nvPr/>
          </p:nvSpPr>
          <p:spPr>
            <a:xfrm>
              <a:off x="4142" y="5059"/>
              <a:ext cx="5824"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德育时空扩展</a:t>
              </a:r>
              <a:endParaRPr sz="2400" b="1">
                <a:solidFill>
                  <a:schemeClr val="tx1"/>
                </a:solidFill>
              </a:endParaRPr>
            </a:p>
          </p:txBody>
        </p:sp>
        <p:sp>
          <p:nvSpPr>
            <p:cNvPr id="10" name="圆角矩形 9"/>
            <p:cNvSpPr/>
            <p:nvPr/>
          </p:nvSpPr>
          <p:spPr>
            <a:xfrm>
              <a:off x="6550" y="6234"/>
              <a:ext cx="5824"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德育手段更新</a:t>
              </a:r>
              <a:endParaRPr sz="2400" b="1">
                <a:solidFill>
                  <a:schemeClr val="tx1"/>
                </a:solidFill>
              </a:endParaRPr>
            </a:p>
          </p:txBody>
        </p:sp>
        <p:sp>
          <p:nvSpPr>
            <p:cNvPr id="11" name="圆角矩形 10"/>
            <p:cNvSpPr/>
            <p:nvPr/>
          </p:nvSpPr>
          <p:spPr>
            <a:xfrm>
              <a:off x="8958" y="7409"/>
              <a:ext cx="5824"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 德育交流平台便捷</a:t>
              </a:r>
              <a:endParaRPr sz="2400" b="1">
                <a:solidFill>
                  <a:schemeClr val="tx1"/>
                </a:solidFill>
              </a:endParaRPr>
            </a:p>
          </p:txBody>
        </p:sp>
        <p:sp>
          <p:nvSpPr>
            <p:cNvPr id="12" name="圆角矩形 11"/>
            <p:cNvSpPr/>
            <p:nvPr/>
          </p:nvSpPr>
          <p:spPr>
            <a:xfrm>
              <a:off x="11366" y="8584"/>
              <a:ext cx="5824"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5. 师生关系平等、自然</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81735"/>
            <a:ext cx="10730865" cy="1095375"/>
          </a:xfrm>
          <a:prstGeom prst="rect">
            <a:avLst/>
          </a:prstGeom>
          <a:noFill/>
        </p:spPr>
        <p:txBody>
          <a:bodyPr wrap="square" rtlCol="0" anchor="t">
            <a:noAutofit/>
          </a:bodyPr>
          <a:p>
            <a:pPr algn="just">
              <a:lnSpc>
                <a:spcPct val="100000"/>
              </a:lnSpc>
            </a:pPr>
            <a:r>
              <a:rPr lang="en-US" altLang="zh-CN" sz="2800" b="1">
                <a:solidFill>
                  <a:schemeClr val="accent1">
                    <a:lumMod val="75000"/>
                  </a:schemeClr>
                </a:solidFill>
              </a:rPr>
              <a:t>    </a:t>
            </a:r>
            <a:r>
              <a:rPr lang="zh-CN" altLang="en-US" sz="2800" b="1">
                <a:solidFill>
                  <a:schemeClr val="accent1">
                    <a:lumMod val="75000"/>
                  </a:schemeClr>
                </a:solidFill>
              </a:rPr>
              <a:t>（三）网络时代的德育挑战</a:t>
            </a:r>
            <a:endParaRPr lang="zh-CN" altLang="en-US" sz="2800" b="1">
              <a:solidFill>
                <a:schemeClr val="accent1">
                  <a:lumMod val="75000"/>
                </a:schemeClr>
              </a:solidFill>
            </a:endParaRPr>
          </a:p>
          <a:p>
            <a:pPr algn="just">
              <a:lnSpc>
                <a:spcPct val="40000"/>
              </a:lnSpc>
            </a:pPr>
            <a:endParaRPr lang="zh-CN" altLang="en-US" sz="2800" b="1">
              <a:solidFill>
                <a:schemeClr val="accent1">
                  <a:lumMod val="75000"/>
                </a:schemeClr>
              </a:solidFill>
            </a:endParaRPr>
          </a:p>
          <a:p>
            <a:pPr algn="just">
              <a:lnSpc>
                <a:spcPct val="100000"/>
              </a:lnSpc>
            </a:pPr>
            <a:r>
              <a:rPr lang="en-US" altLang="zh-CN" sz="2400" b="1">
                <a:solidFill>
                  <a:schemeClr val="tx1"/>
                </a:solidFill>
              </a:rPr>
              <a:t>       </a:t>
            </a:r>
            <a:r>
              <a:rPr lang="zh-CN" altLang="en-US" sz="2400" b="1">
                <a:solidFill>
                  <a:schemeClr val="tx1"/>
                </a:solidFill>
              </a:rPr>
              <a:t>网络对德育的挑战，主要体现在如下几个方面。</a:t>
            </a:r>
            <a:endParaRPr lang="zh-CN" altLang="en-US" sz="2800" b="1">
              <a:solidFill>
                <a:schemeClr val="tx1"/>
              </a:solidFill>
            </a:endParaRPr>
          </a:p>
          <a:p>
            <a:pPr algn="just">
              <a:lnSpc>
                <a:spcPct val="100000"/>
              </a:lnSpc>
            </a:pPr>
            <a:endParaRPr lang="zh-CN" altLang="en-US" sz="2400" b="1">
              <a:solidFill>
                <a:schemeClr val="accent1">
                  <a:lumMod val="75000"/>
                </a:schemeClr>
              </a:solidFill>
            </a:endParaRPr>
          </a:p>
        </p:txBody>
      </p:sp>
      <p:grpSp>
        <p:nvGrpSpPr>
          <p:cNvPr id="2" name="组合 1"/>
          <p:cNvGrpSpPr/>
          <p:nvPr/>
        </p:nvGrpSpPr>
        <p:grpSpPr>
          <a:xfrm>
            <a:off x="1344295" y="2767965"/>
            <a:ext cx="9074785" cy="2736850"/>
            <a:chOff x="2117" y="4359"/>
            <a:chExt cx="14291" cy="4310"/>
          </a:xfrm>
        </p:grpSpPr>
        <p:sp>
          <p:nvSpPr>
            <p:cNvPr id="4" name="圆角矩形 3"/>
            <p:cNvSpPr/>
            <p:nvPr/>
          </p:nvSpPr>
          <p:spPr>
            <a:xfrm>
              <a:off x="2117" y="4359"/>
              <a:ext cx="8974"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海量信息对学生思想品德的冲击</a:t>
              </a:r>
              <a:endParaRPr sz="2400" b="1">
                <a:solidFill>
                  <a:schemeClr val="tx1"/>
                </a:solidFill>
              </a:endParaRPr>
            </a:p>
          </p:txBody>
        </p:sp>
        <p:sp>
          <p:nvSpPr>
            <p:cNvPr id="7" name="圆角矩形 6"/>
            <p:cNvSpPr/>
            <p:nvPr/>
          </p:nvSpPr>
          <p:spPr>
            <a:xfrm>
              <a:off x="4776" y="6089"/>
              <a:ext cx="8973"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网络不良信息对学生思想发展的误导</a:t>
              </a:r>
              <a:endParaRPr sz="2400" b="1">
                <a:solidFill>
                  <a:schemeClr val="tx1"/>
                </a:solidFill>
              </a:endParaRPr>
            </a:p>
          </p:txBody>
        </p:sp>
        <p:sp>
          <p:nvSpPr>
            <p:cNvPr id="10" name="圆角矩形 9"/>
            <p:cNvSpPr/>
            <p:nvPr/>
          </p:nvSpPr>
          <p:spPr>
            <a:xfrm>
              <a:off x="7434" y="7819"/>
              <a:ext cx="8974"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网络传播挑战现有德育模式</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67080" y="1093470"/>
            <a:ext cx="10730865" cy="1095375"/>
          </a:xfrm>
          <a:prstGeom prst="rect">
            <a:avLst/>
          </a:prstGeom>
          <a:noFill/>
        </p:spPr>
        <p:txBody>
          <a:bodyPr wrap="square" rtlCol="0" anchor="t">
            <a:noAutofit/>
          </a:bodyPr>
          <a:p>
            <a:pPr algn="just">
              <a:lnSpc>
                <a:spcPct val="100000"/>
              </a:lnSpc>
            </a:pPr>
            <a:r>
              <a:rPr lang="en-US" altLang="zh-CN" sz="2800" b="1">
                <a:solidFill>
                  <a:schemeClr val="accent1">
                    <a:lumMod val="75000"/>
                  </a:schemeClr>
                </a:solidFill>
              </a:rPr>
              <a:t>    </a:t>
            </a:r>
            <a:r>
              <a:rPr lang="zh-CN" altLang="en-US" sz="2800" b="1">
                <a:solidFill>
                  <a:schemeClr val="accent1">
                    <a:lumMod val="75000"/>
                  </a:schemeClr>
                </a:solidFill>
              </a:rPr>
              <a:t>（四）网络德育的内涵分析</a:t>
            </a:r>
            <a:endParaRPr lang="zh-CN" altLang="en-US" sz="2800" b="1">
              <a:solidFill>
                <a:schemeClr val="accent1">
                  <a:lumMod val="75000"/>
                </a:schemeClr>
              </a:solidFill>
            </a:endParaRPr>
          </a:p>
          <a:p>
            <a:pPr algn="just">
              <a:lnSpc>
                <a:spcPct val="40000"/>
              </a:lnSpc>
            </a:pPr>
            <a:endParaRPr lang="zh-CN" altLang="en-US" sz="2800" b="1">
              <a:solidFill>
                <a:schemeClr val="accent1">
                  <a:lumMod val="75000"/>
                </a:schemeClr>
              </a:solidFill>
            </a:endParaRPr>
          </a:p>
          <a:p>
            <a:pPr algn="just">
              <a:lnSpc>
                <a:spcPct val="100000"/>
              </a:lnSpc>
            </a:pPr>
            <a:r>
              <a:rPr lang="en-US" altLang="zh-CN" sz="2400" b="1">
                <a:solidFill>
                  <a:schemeClr val="tx1"/>
                </a:solidFill>
              </a:rPr>
              <a:t>       </a:t>
            </a:r>
            <a:r>
              <a:rPr lang="zh-CN" altLang="en-US" sz="2400" b="1">
                <a:solidFill>
                  <a:schemeClr val="tx1"/>
                </a:solidFill>
              </a:rPr>
              <a:t>对于这一概念，我们可以从五个方面进行分析。</a:t>
            </a:r>
            <a:endParaRPr lang="zh-CN" altLang="en-US" sz="2400" b="1">
              <a:solidFill>
                <a:schemeClr val="tx1"/>
              </a:solidFill>
            </a:endParaRPr>
          </a:p>
          <a:p>
            <a:pPr algn="just">
              <a:lnSpc>
                <a:spcPct val="100000"/>
              </a:lnSpc>
            </a:pPr>
            <a:endParaRPr lang="zh-CN" altLang="en-US" sz="2400" b="1">
              <a:solidFill>
                <a:schemeClr val="accent1">
                  <a:lumMod val="75000"/>
                </a:schemeClr>
              </a:solidFill>
            </a:endParaRPr>
          </a:p>
        </p:txBody>
      </p:sp>
      <p:grpSp>
        <p:nvGrpSpPr>
          <p:cNvPr id="14" name="组合 13"/>
          <p:cNvGrpSpPr/>
          <p:nvPr/>
        </p:nvGrpSpPr>
        <p:grpSpPr>
          <a:xfrm>
            <a:off x="2243455" y="2405380"/>
            <a:ext cx="7391400" cy="3489960"/>
            <a:chOff x="3533" y="3884"/>
            <a:chExt cx="11640" cy="5496"/>
          </a:xfrm>
        </p:grpSpPr>
        <p:sp>
          <p:nvSpPr>
            <p:cNvPr id="4" name="圆角矩形 3"/>
            <p:cNvSpPr/>
            <p:nvPr/>
          </p:nvSpPr>
          <p:spPr>
            <a:xfrm>
              <a:off x="3533" y="3884"/>
              <a:ext cx="11639"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广义的网络德育与狭义的网络德育</a:t>
              </a:r>
              <a:endParaRPr sz="2400" b="1">
                <a:solidFill>
                  <a:schemeClr val="tx1"/>
                </a:solidFill>
              </a:endParaRPr>
            </a:p>
          </p:txBody>
        </p:sp>
        <p:sp>
          <p:nvSpPr>
            <p:cNvPr id="7" name="圆角矩形 6"/>
            <p:cNvSpPr/>
            <p:nvPr/>
          </p:nvSpPr>
          <p:spPr>
            <a:xfrm>
              <a:off x="3534" y="5059"/>
              <a:ext cx="11639"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潜在网络德育资源和真实网络德育影响</a:t>
              </a:r>
              <a:endParaRPr sz="2400" b="1">
                <a:solidFill>
                  <a:schemeClr val="tx1"/>
                </a:solidFill>
              </a:endParaRPr>
            </a:p>
          </p:txBody>
        </p:sp>
        <p:sp>
          <p:nvSpPr>
            <p:cNvPr id="10" name="圆角矩形 9"/>
            <p:cNvSpPr/>
            <p:nvPr/>
          </p:nvSpPr>
          <p:spPr>
            <a:xfrm>
              <a:off x="3534" y="6234"/>
              <a:ext cx="11638"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网络德育是一个复合体</a:t>
              </a:r>
              <a:endParaRPr sz="2400" b="1">
                <a:solidFill>
                  <a:schemeClr val="tx1"/>
                </a:solidFill>
              </a:endParaRPr>
            </a:p>
          </p:txBody>
        </p:sp>
        <p:sp>
          <p:nvSpPr>
            <p:cNvPr id="11" name="圆角矩形 10"/>
            <p:cNvSpPr/>
            <p:nvPr/>
          </p:nvSpPr>
          <p:spPr>
            <a:xfrm>
              <a:off x="3533" y="7382"/>
              <a:ext cx="11640"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 网络德育与实境德育是相互促进、相互融合的关系</a:t>
              </a:r>
              <a:endParaRPr sz="2400" b="1">
                <a:solidFill>
                  <a:schemeClr val="tx1"/>
                </a:solidFill>
              </a:endParaRPr>
            </a:p>
          </p:txBody>
        </p:sp>
        <p:sp>
          <p:nvSpPr>
            <p:cNvPr id="12" name="圆角矩形 11"/>
            <p:cNvSpPr/>
            <p:nvPr/>
          </p:nvSpPr>
          <p:spPr>
            <a:xfrm>
              <a:off x="3533" y="8530"/>
              <a:ext cx="11639"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5. 网络德育不同于上网指导教育</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第八章　营造德育共同体</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951865"/>
            <a:ext cx="10586720" cy="5387340"/>
          </a:xfrm>
          <a:prstGeom prst="rect">
            <a:avLst/>
          </a:prstGeom>
          <a:noFill/>
        </p:spPr>
        <p:txBody>
          <a:bodyPr wrap="square" rtlCol="0" anchor="t">
            <a:noAutofit/>
          </a:bodyPr>
          <a:p>
            <a:pPr algn="l">
              <a:lnSpc>
                <a:spcPct val="120000"/>
              </a:lnSpc>
            </a:pPr>
            <a:r>
              <a:rPr lang="zh-CN" altLang="en-US" sz="2800"/>
              <a:t>【</a:t>
            </a:r>
            <a:r>
              <a:rPr lang="zh-CN" altLang="en-US" sz="2800" b="1"/>
              <a:t>内容提要</a:t>
            </a:r>
            <a:r>
              <a:rPr lang="zh-CN" altLang="en-US" sz="2800"/>
              <a:t>】</a:t>
            </a:r>
            <a:endParaRPr lang="zh-CN" altLang="en-US" sz="2800"/>
          </a:p>
          <a:p>
            <a:pPr algn="just">
              <a:lnSpc>
                <a:spcPct val="120000"/>
              </a:lnSpc>
            </a:pPr>
            <a:r>
              <a:rPr lang="en-US" sz="2000" b="1"/>
              <a:t>       </a:t>
            </a:r>
            <a:r>
              <a:rPr sz="2000" b="1"/>
              <a:t>根据教育影响的连续性与一致性原则，要提高德育实效，应努力构建校内外德育共同体，确保校内外环境因素对个体品德成长的影响具有一致性。校内德育共同体构建，要落实全学科育人，彰显各学科教学的教育性；落实管理育人，实施教育性学生管理；加强学校文化建设，构建以德为先的学校教育格局。家校社德育网络构建，要清晰把握社会转型期家庭德育面临的挑战与机遇，自觉构建符合新时代要求的家庭德育内容与手段；反思社会转型期的道德建设契机与不利于美德培养的因素，努力优化社会生活环境，为美德生成提供优质土壤。网络德育共同体建设，要分析网络时代德育面临的机遇与挑战，创造性地开展网络德育与上网指导教育。</a:t>
            </a:r>
            <a:endParaRPr sz="2000" b="1"/>
          </a:p>
          <a:p>
            <a:pPr algn="just">
              <a:lnSpc>
                <a:spcPct val="30000"/>
              </a:lnSpc>
            </a:pPr>
            <a:endParaRPr sz="2000" b="1"/>
          </a:p>
          <a:p>
            <a:pPr algn="just">
              <a:lnSpc>
                <a:spcPct val="120000"/>
              </a:lnSpc>
            </a:pPr>
            <a:r>
              <a:rPr lang="zh-CN" altLang="en-US" sz="2800"/>
              <a:t>【</a:t>
            </a:r>
            <a:r>
              <a:rPr lang="zh-CN" altLang="en-US" sz="2800" b="1"/>
              <a:t>本章重点</a:t>
            </a:r>
            <a:r>
              <a:rPr lang="zh-CN" altLang="en-US" sz="2800"/>
              <a:t>】</a:t>
            </a:r>
            <a:endParaRPr lang="zh-CN" altLang="en-US" sz="2800"/>
          </a:p>
          <a:p>
            <a:pPr algn="just">
              <a:lnSpc>
                <a:spcPct val="120000"/>
              </a:lnSpc>
            </a:pPr>
            <a:r>
              <a:rPr lang="en-US" sz="2000" b="1"/>
              <a:t>       </a:t>
            </a:r>
            <a:r>
              <a:rPr sz="2000" b="1"/>
              <a:t>学科育人的内涵；教育性学生管理的内涵与实施要点；家庭德育的重要性及新时代家庭德育的重点；社会德育的重要性及社会德育的实施重点；网络社会的德育机遇与挑战及网络德育和上网指导教育的基本方法。</a:t>
            </a:r>
            <a:endParaRPr sz="20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9975"/>
            <a:ext cx="10730865" cy="1095375"/>
          </a:xfrm>
          <a:prstGeom prst="rect">
            <a:avLst/>
          </a:prstGeom>
          <a:noFill/>
        </p:spPr>
        <p:txBody>
          <a:bodyPr wrap="square" rtlCol="0" anchor="t">
            <a:noAutofit/>
          </a:bodyPr>
          <a:p>
            <a:pPr algn="just">
              <a:lnSpc>
                <a:spcPct val="100000"/>
              </a:lnSpc>
            </a:pPr>
            <a:r>
              <a:rPr lang="en-US" altLang="zh-CN" sz="2800" b="1">
                <a:solidFill>
                  <a:schemeClr val="accent1">
                    <a:lumMod val="75000"/>
                  </a:schemeClr>
                </a:solidFill>
              </a:rPr>
              <a:t>      </a:t>
            </a:r>
            <a:r>
              <a:rPr lang="zh-CN" altLang="en-US" sz="2800" b="1">
                <a:solidFill>
                  <a:schemeClr val="accent1">
                    <a:lumMod val="75000"/>
                  </a:schemeClr>
                </a:solidFill>
              </a:rPr>
              <a:t>二、网络德育的实施途径和基本原则</a:t>
            </a:r>
            <a:endParaRPr lang="zh-CN" altLang="en-US" sz="2800" b="1">
              <a:solidFill>
                <a:schemeClr val="accent1">
                  <a:lumMod val="75000"/>
                </a:schemeClr>
              </a:solidFill>
            </a:endParaRPr>
          </a:p>
          <a:p>
            <a:pPr algn="just">
              <a:lnSpc>
                <a:spcPct val="100000"/>
              </a:lnSpc>
            </a:pPr>
            <a:r>
              <a:rPr lang="zh-CN" altLang="en-US" sz="2800" b="1">
                <a:solidFill>
                  <a:schemeClr val="accent1">
                    <a:lumMod val="75000"/>
                  </a:schemeClr>
                </a:solidFill>
              </a:rPr>
              <a:t> </a:t>
            </a:r>
            <a:r>
              <a:rPr lang="en-US" altLang="zh-CN" sz="2800" b="1">
                <a:solidFill>
                  <a:schemeClr val="accent1">
                    <a:lumMod val="75000"/>
                  </a:schemeClr>
                </a:solidFill>
              </a:rPr>
              <a:t>   </a:t>
            </a:r>
            <a:r>
              <a:rPr lang="zh-CN" altLang="en-US" sz="2400" b="1">
                <a:solidFill>
                  <a:schemeClr val="accent1">
                    <a:lumMod val="75000"/>
                  </a:schemeClr>
                </a:solidFill>
              </a:rPr>
              <a:t>（一）网络德育的实施途径</a:t>
            </a:r>
            <a:endParaRPr lang="zh-CN" altLang="en-US" sz="2800" b="1">
              <a:solidFill>
                <a:schemeClr val="accent1">
                  <a:lumMod val="75000"/>
                </a:schemeClr>
              </a:solidFill>
            </a:endParaRPr>
          </a:p>
          <a:p>
            <a:pPr algn="just">
              <a:lnSpc>
                <a:spcPct val="40000"/>
              </a:lnSpc>
            </a:pPr>
            <a:endParaRPr lang="zh-CN" altLang="en-US" sz="2800" b="1">
              <a:solidFill>
                <a:schemeClr val="accent1">
                  <a:lumMod val="75000"/>
                </a:schemeClr>
              </a:solidFill>
            </a:endParaRPr>
          </a:p>
          <a:p>
            <a:pPr algn="just">
              <a:lnSpc>
                <a:spcPct val="100000"/>
              </a:lnSpc>
            </a:pPr>
            <a:r>
              <a:rPr lang="en-US" altLang="zh-CN" sz="2400" b="1">
                <a:solidFill>
                  <a:schemeClr val="tx1"/>
                </a:solidFill>
              </a:rPr>
              <a:t>       </a:t>
            </a:r>
            <a:r>
              <a:rPr lang="zh-CN" altLang="en-US" sz="2400" b="1">
                <a:solidFill>
                  <a:schemeClr val="tx1"/>
                </a:solidFill>
              </a:rPr>
              <a:t>综合我国和西方发达国家的实践，目前学校可以通过如下途径开展网络德育。</a:t>
            </a:r>
            <a:endParaRPr lang="zh-CN" altLang="en-US" sz="2400" b="1">
              <a:solidFill>
                <a:schemeClr val="tx1"/>
              </a:solidFill>
            </a:endParaRPr>
          </a:p>
          <a:p>
            <a:pPr algn="just">
              <a:lnSpc>
                <a:spcPct val="100000"/>
              </a:lnSpc>
            </a:pPr>
            <a:endParaRPr lang="zh-CN" altLang="en-US" sz="2400" b="1">
              <a:solidFill>
                <a:schemeClr val="accent1">
                  <a:lumMod val="75000"/>
                </a:schemeClr>
              </a:solidFill>
            </a:endParaRPr>
          </a:p>
        </p:txBody>
      </p:sp>
      <p:grpSp>
        <p:nvGrpSpPr>
          <p:cNvPr id="14" name="组合 13"/>
          <p:cNvGrpSpPr/>
          <p:nvPr/>
        </p:nvGrpSpPr>
        <p:grpSpPr>
          <a:xfrm>
            <a:off x="2804795" y="3128010"/>
            <a:ext cx="6623685" cy="2778125"/>
            <a:chOff x="4385" y="3884"/>
            <a:chExt cx="10431" cy="4375"/>
          </a:xfrm>
        </p:grpSpPr>
        <p:sp>
          <p:nvSpPr>
            <p:cNvPr id="4" name="圆角矩形 3"/>
            <p:cNvSpPr/>
            <p:nvPr/>
          </p:nvSpPr>
          <p:spPr>
            <a:xfrm>
              <a:off x="4387" y="3884"/>
              <a:ext cx="10428"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开发德育网站</a:t>
              </a:r>
              <a:endParaRPr sz="2400" b="1">
                <a:solidFill>
                  <a:schemeClr val="tx1"/>
                </a:solidFill>
              </a:endParaRPr>
            </a:p>
          </p:txBody>
        </p:sp>
        <p:sp>
          <p:nvSpPr>
            <p:cNvPr id="7" name="圆角矩形 6"/>
            <p:cNvSpPr/>
            <p:nvPr/>
          </p:nvSpPr>
          <p:spPr>
            <a:xfrm>
              <a:off x="4387" y="5059"/>
              <a:ext cx="10429"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开设人生指导类论坛</a:t>
              </a:r>
              <a:endParaRPr sz="2400" b="1">
                <a:solidFill>
                  <a:schemeClr val="tx1"/>
                </a:solidFill>
              </a:endParaRPr>
            </a:p>
          </p:txBody>
        </p:sp>
        <p:sp>
          <p:nvSpPr>
            <p:cNvPr id="10" name="圆角矩形 9"/>
            <p:cNvSpPr/>
            <p:nvPr/>
          </p:nvSpPr>
          <p:spPr>
            <a:xfrm>
              <a:off x="4386" y="6234"/>
              <a:ext cx="10429"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组织网络聊天</a:t>
              </a:r>
              <a:endParaRPr sz="2400" b="1">
                <a:solidFill>
                  <a:schemeClr val="tx1"/>
                </a:solidFill>
              </a:endParaRPr>
            </a:p>
          </p:txBody>
        </p:sp>
        <p:sp>
          <p:nvSpPr>
            <p:cNvPr id="11" name="圆角矩形 10"/>
            <p:cNvSpPr/>
            <p:nvPr/>
          </p:nvSpPr>
          <p:spPr>
            <a:xfrm>
              <a:off x="4385" y="7409"/>
              <a:ext cx="10430"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 综合运用网络资源，开展特色网络德育活动</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barn(outVertical)">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89330"/>
            <a:ext cx="10730865" cy="1095375"/>
          </a:xfrm>
          <a:prstGeom prst="rect">
            <a:avLst/>
          </a:prstGeom>
          <a:noFill/>
        </p:spPr>
        <p:txBody>
          <a:bodyPr wrap="square" rtlCol="0" anchor="t">
            <a:noAutofit/>
          </a:bodyPr>
          <a:p>
            <a:pPr algn="just">
              <a:lnSpc>
                <a:spcPct val="100000"/>
              </a:lnSpc>
            </a:pPr>
            <a:r>
              <a:rPr lang="en-US" altLang="zh-CN" sz="2800" b="1">
                <a:solidFill>
                  <a:schemeClr val="accent1">
                    <a:lumMod val="75000"/>
                  </a:schemeClr>
                </a:solidFill>
              </a:rPr>
              <a:t>    </a:t>
            </a:r>
            <a:r>
              <a:rPr lang="zh-CN" altLang="en-US" sz="2800" b="1">
                <a:solidFill>
                  <a:schemeClr val="accent1">
                    <a:lumMod val="75000"/>
                  </a:schemeClr>
                </a:solidFill>
              </a:rPr>
              <a:t>（二）网络德育的基本原则</a:t>
            </a:r>
            <a:endParaRPr lang="zh-CN" altLang="en-US" sz="2800" b="1">
              <a:solidFill>
                <a:schemeClr val="accent1">
                  <a:lumMod val="75000"/>
                </a:schemeClr>
              </a:solidFill>
            </a:endParaRPr>
          </a:p>
          <a:p>
            <a:pPr algn="just">
              <a:lnSpc>
                <a:spcPct val="100000"/>
              </a:lnSpc>
            </a:pPr>
            <a:r>
              <a:rPr lang="en-US" sz="2400" b="1">
                <a:solidFill>
                  <a:schemeClr val="tx1"/>
                </a:solidFill>
              </a:rPr>
              <a:t>       </a:t>
            </a:r>
            <a:r>
              <a:rPr sz="2400" b="1">
                <a:solidFill>
                  <a:schemeClr val="tx1"/>
                </a:solidFill>
              </a:rPr>
              <a:t>作为德育的一种类型，网络德育要遵循德育的普遍原则，如启发性原则、亲身体验原则等；同时，作为一种新型的、虚拟的德育活动，网络德育要实现与实境德育的相互促进和配合，还需要遵循一些特定的原则。</a:t>
            </a:r>
            <a:endParaRPr sz="2400" b="1">
              <a:solidFill>
                <a:schemeClr val="tx1"/>
              </a:solidFill>
            </a:endParaRPr>
          </a:p>
        </p:txBody>
      </p:sp>
      <p:grpSp>
        <p:nvGrpSpPr>
          <p:cNvPr id="13" name="组合 12"/>
          <p:cNvGrpSpPr/>
          <p:nvPr/>
        </p:nvGrpSpPr>
        <p:grpSpPr>
          <a:xfrm>
            <a:off x="1387475" y="2640330"/>
            <a:ext cx="9180830" cy="3625850"/>
            <a:chOff x="2185" y="4158"/>
            <a:chExt cx="14458" cy="5710"/>
          </a:xfrm>
        </p:grpSpPr>
        <p:sp>
          <p:nvSpPr>
            <p:cNvPr id="4" name="圆角矩形 3"/>
            <p:cNvSpPr/>
            <p:nvPr/>
          </p:nvSpPr>
          <p:spPr>
            <a:xfrm>
              <a:off x="2185" y="4158"/>
              <a:ext cx="6364"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主动开展原则</a:t>
              </a:r>
              <a:endParaRPr sz="2400" b="1">
                <a:solidFill>
                  <a:schemeClr val="tx1"/>
                </a:solidFill>
              </a:endParaRPr>
            </a:p>
          </p:txBody>
        </p:sp>
        <p:sp>
          <p:nvSpPr>
            <p:cNvPr id="7" name="圆角矩形 6"/>
            <p:cNvSpPr/>
            <p:nvPr/>
          </p:nvSpPr>
          <p:spPr>
            <a:xfrm>
              <a:off x="3803" y="5130"/>
              <a:ext cx="6365"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充分准备原则</a:t>
              </a:r>
              <a:endParaRPr sz="2400" b="1">
                <a:solidFill>
                  <a:schemeClr val="tx1"/>
                </a:solidFill>
              </a:endParaRPr>
            </a:p>
          </p:txBody>
        </p:sp>
        <p:sp>
          <p:nvSpPr>
            <p:cNvPr id="10" name="圆角矩形 9"/>
            <p:cNvSpPr/>
            <p:nvPr/>
          </p:nvSpPr>
          <p:spPr>
            <a:xfrm>
              <a:off x="5422" y="6102"/>
              <a:ext cx="6365"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教育性与吸引力并重原则</a:t>
              </a:r>
              <a:endParaRPr sz="2400" b="1">
                <a:solidFill>
                  <a:schemeClr val="tx1"/>
                </a:solidFill>
              </a:endParaRPr>
            </a:p>
          </p:txBody>
        </p:sp>
        <p:sp>
          <p:nvSpPr>
            <p:cNvPr id="11" name="圆角矩形 10"/>
            <p:cNvSpPr/>
            <p:nvPr/>
          </p:nvSpPr>
          <p:spPr>
            <a:xfrm>
              <a:off x="7041" y="7074"/>
              <a:ext cx="6365"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 发挥学生主体性原则</a:t>
              </a:r>
              <a:endParaRPr sz="2400" b="1">
                <a:solidFill>
                  <a:schemeClr val="tx1"/>
                </a:solidFill>
              </a:endParaRPr>
            </a:p>
          </p:txBody>
        </p:sp>
        <p:sp>
          <p:nvSpPr>
            <p:cNvPr id="2" name="圆角矩形 1"/>
            <p:cNvSpPr/>
            <p:nvPr/>
          </p:nvSpPr>
          <p:spPr>
            <a:xfrm>
              <a:off x="8660" y="8046"/>
              <a:ext cx="6365"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5. 协作开展原则</a:t>
              </a:r>
              <a:endParaRPr sz="2400" b="1">
                <a:solidFill>
                  <a:schemeClr val="tx1"/>
                </a:solidFill>
              </a:endParaRPr>
            </a:p>
          </p:txBody>
        </p:sp>
        <p:sp>
          <p:nvSpPr>
            <p:cNvPr id="5" name="圆角矩形 4"/>
            <p:cNvSpPr/>
            <p:nvPr/>
          </p:nvSpPr>
          <p:spPr>
            <a:xfrm>
              <a:off x="10279" y="9018"/>
              <a:ext cx="6365" cy="850"/>
            </a:xfrm>
            <a:prstGeom prst="roundRect">
              <a:avLst>
                <a:gd name="adj" fmla="val 37512"/>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6. 适当开展原则</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outVertical)">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8690"/>
            <a:ext cx="10730865" cy="1095375"/>
          </a:xfrm>
          <a:prstGeom prst="rect">
            <a:avLst/>
          </a:prstGeom>
          <a:noFill/>
        </p:spPr>
        <p:txBody>
          <a:bodyPr wrap="square" rtlCol="0" anchor="t">
            <a:noAutofit/>
          </a:bodyPr>
          <a:p>
            <a:pPr algn="just">
              <a:lnSpc>
                <a:spcPct val="100000"/>
              </a:lnSpc>
            </a:pPr>
            <a:r>
              <a:rPr lang="en-US" altLang="zh-CN" sz="2800" b="1">
                <a:solidFill>
                  <a:schemeClr val="accent1">
                    <a:lumMod val="75000"/>
                  </a:schemeClr>
                </a:solidFill>
              </a:rPr>
              <a:t>      </a:t>
            </a:r>
            <a:r>
              <a:rPr lang="zh-CN" altLang="en-US" sz="2800" b="1">
                <a:solidFill>
                  <a:schemeClr val="accent1">
                    <a:lumMod val="75000"/>
                  </a:schemeClr>
                </a:solidFill>
              </a:rPr>
              <a:t>三、有效开展上网指导教育</a:t>
            </a:r>
            <a:endParaRPr lang="zh-CN" altLang="en-US" sz="2800" b="1">
              <a:solidFill>
                <a:schemeClr val="accent1">
                  <a:lumMod val="75000"/>
                </a:schemeClr>
              </a:solidFill>
            </a:endParaRPr>
          </a:p>
          <a:p>
            <a:pPr algn="just">
              <a:lnSpc>
                <a:spcPct val="100000"/>
              </a:lnSpc>
            </a:pPr>
            <a:r>
              <a:rPr lang="en-US" sz="2400" b="1">
                <a:solidFill>
                  <a:schemeClr val="tx1"/>
                </a:solidFill>
              </a:rPr>
              <a:t>       </a:t>
            </a:r>
            <a:r>
              <a:rPr sz="2400" b="1">
                <a:solidFill>
                  <a:schemeClr val="tx1"/>
                </a:solidFill>
              </a:rPr>
              <a:t>有效开展上网指导教育，帮助青少年掌握智能手机的正确打开方式，成为数字化时代学校德育的重要主题。</a:t>
            </a:r>
            <a:endParaRPr sz="2400" b="1">
              <a:solidFill>
                <a:schemeClr val="tx1"/>
              </a:solidFill>
            </a:endParaRPr>
          </a:p>
          <a:p>
            <a:pPr algn="just">
              <a:lnSpc>
                <a:spcPct val="100000"/>
              </a:lnSpc>
            </a:pPr>
            <a:r>
              <a:rPr lang="en-US" sz="2400" b="1">
                <a:solidFill>
                  <a:schemeClr val="tx1"/>
                </a:solidFill>
              </a:rPr>
              <a:t>    </a:t>
            </a:r>
            <a:r>
              <a:rPr lang="zh-CN" altLang="en-US" sz="2400" b="1">
                <a:solidFill>
                  <a:schemeClr val="accent1">
                    <a:lumMod val="75000"/>
                  </a:schemeClr>
                </a:solidFill>
              </a:rPr>
              <a:t>（一）数字公民教育：数字化时代的教育新领域</a:t>
            </a:r>
            <a:endParaRPr lang="zh-CN" altLang="en-US" sz="2400" b="1">
              <a:solidFill>
                <a:schemeClr val="accent1">
                  <a:lumMod val="75000"/>
                </a:schemeClr>
              </a:solidFill>
            </a:endParaRPr>
          </a:p>
          <a:p>
            <a:pPr algn="just">
              <a:lnSpc>
                <a:spcPct val="100000"/>
              </a:lnSpc>
            </a:pPr>
            <a:r>
              <a:rPr lang="en-US" sz="2400" b="1"/>
              <a:t>       </a:t>
            </a:r>
            <a:r>
              <a:rPr sz="2400" b="1"/>
              <a:t>当前，公众对“网民”这个词已经不再陌生，对“数字公民”这个概念却还有些隔膜。数字公民与网民紧密联系，但在含义上有一定的差异。网民即网络使用者，泛指所有将其终端（包括计算机、移动终端等）连接上互联网进行网络活动的人。数字公民是信息技术渗透到人类生存和发展而产生的概念，这一概念是相对于现实社会中公民这一概念提出的。对于网民与数字公民的区别和联系，我们可以进行一个类比：儿童出生时还只是一个自然人，自然人需要通过与环境的相互作用，适应并吸收社会的文化，成为一个能适应社会文化、参与社会生活、履行特定角色的社会人；个体开始使用网络，他就成为网民，但网民需要掌握网络社会的价值观、行为规范，才能成为一个合格的、负责任的网民，即数字公民。</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94130"/>
            <a:ext cx="10730865" cy="4534535"/>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（二）青少年过度使用网络的危害</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800" b="1">
                <a:solidFill>
                  <a:schemeClr val="tx1"/>
                </a:solidFill>
              </a:rPr>
              <a:t>       </a:t>
            </a:r>
            <a:r>
              <a:rPr sz="2800" b="1">
                <a:solidFill>
                  <a:schemeClr val="tx1"/>
                </a:solidFill>
              </a:rPr>
              <a:t>在数字化时代，数字诈骗、网络沉迷等在各年龄群体中多有发生，数字公民教育应该全面普及，提升全民的数字公民素养。中小学生是数字公民教育的重要对象，一方面，他们是数字化时代的原住民，对各种数码终端产品及新兴数码技术的响应程度极高；另一方面，他们处于价值观、生活习惯形成的探索期，自制能力较弱，容易受到数字世界的吸引。</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74420"/>
            <a:ext cx="10730865" cy="5360035"/>
          </a:xfrm>
          <a:prstGeom prst="rect">
            <a:avLst/>
          </a:prstGeom>
          <a:noFill/>
        </p:spPr>
        <p:txBody>
          <a:bodyPr wrap="square" rtlCol="0" anchor="t">
            <a:noAutofit/>
          </a:bodyPr>
          <a:p>
            <a:pPr algn="just">
              <a:lnSpc>
                <a:spcPct val="90000"/>
              </a:lnSpc>
            </a:pPr>
            <a:r>
              <a:rPr lang="en-US" sz="2400" b="1"/>
              <a:t>       </a:t>
            </a:r>
            <a:r>
              <a:rPr lang="zh-CN" altLang="en-US" sz="2800" b="1">
                <a:solidFill>
                  <a:schemeClr val="accent1">
                    <a:lumMod val="75000"/>
                  </a:schemeClr>
                </a:solidFill>
              </a:rPr>
              <a:t>对于青少年来说，过度使用网络到底有哪些危害呢？</a:t>
            </a:r>
            <a:endParaRPr sz="2400" b="1"/>
          </a:p>
          <a:p>
            <a:pPr algn="just">
              <a:lnSpc>
                <a:spcPct val="40000"/>
              </a:lnSpc>
            </a:pPr>
            <a:endParaRPr sz="2400" b="1"/>
          </a:p>
          <a:p>
            <a:pPr algn="just">
              <a:lnSpc>
                <a:spcPct val="110000"/>
              </a:lnSpc>
            </a:pPr>
            <a:r>
              <a:rPr sz="2400" b="1"/>
              <a:t> </a:t>
            </a:r>
            <a:r>
              <a:rPr lang="en-US" sz="2400" b="1"/>
              <a:t>      </a:t>
            </a:r>
            <a:r>
              <a:rPr lang="zh-CN" altLang="en-US" sz="2400" b="1">
                <a:solidFill>
                  <a:schemeClr val="accent1">
                    <a:lumMod val="75000"/>
                  </a:schemeClr>
                </a:solidFill>
              </a:rPr>
              <a:t>一是危害健康。</a:t>
            </a:r>
            <a:r>
              <a:rPr sz="2400" b="1"/>
              <a:t>过度使用网络，导致用眼过度、学生近视；导致体育锻炼缺乏，影响体质健康。</a:t>
            </a:r>
            <a:endParaRPr sz="2400" b="1"/>
          </a:p>
          <a:p>
            <a:pPr algn="just">
              <a:lnSpc>
                <a:spcPct val="110000"/>
              </a:lnSpc>
            </a:pPr>
            <a:r>
              <a:rPr sz="2400" b="1"/>
              <a:t> </a:t>
            </a:r>
            <a:r>
              <a:rPr lang="en-US" sz="2400" b="1"/>
              <a:t>      </a:t>
            </a:r>
            <a:r>
              <a:rPr lang="zh-CN" altLang="en-US" sz="2400" b="1">
                <a:solidFill>
                  <a:schemeClr val="accent1">
                    <a:lumMod val="75000"/>
                  </a:schemeClr>
                </a:solidFill>
              </a:rPr>
              <a:t>二是危及学业。</a:t>
            </a:r>
            <a:r>
              <a:rPr sz="2400" b="1"/>
              <a:t>过度使用网络削弱对学习的投入，导致学业失败、厌学、辍学。</a:t>
            </a:r>
            <a:endParaRPr sz="2400" b="1"/>
          </a:p>
          <a:p>
            <a:pPr algn="just">
              <a:lnSpc>
                <a:spcPct val="110000"/>
              </a:lnSpc>
            </a:pPr>
            <a:r>
              <a:rPr sz="2400" b="1"/>
              <a:t> </a:t>
            </a:r>
            <a:r>
              <a:rPr lang="en-US" sz="2400" b="1"/>
              <a:t>      </a:t>
            </a:r>
            <a:r>
              <a:rPr lang="zh-CN" altLang="en-US" sz="2400" b="1">
                <a:solidFill>
                  <a:schemeClr val="accent1">
                    <a:lumMod val="75000"/>
                  </a:schemeClr>
                </a:solidFill>
              </a:rPr>
              <a:t>三是阻碍社会交往。</a:t>
            </a:r>
            <a:r>
              <a:rPr sz="2400" b="1"/>
              <a:t>过度使用网络影响着学生与家长、同学、教师的关系，导致严重的人际冲突。</a:t>
            </a:r>
            <a:endParaRPr sz="2400" b="1"/>
          </a:p>
          <a:p>
            <a:pPr algn="just">
              <a:lnSpc>
                <a:spcPct val="110000"/>
              </a:lnSpc>
            </a:pPr>
            <a:r>
              <a:rPr sz="2400" b="1"/>
              <a:t> </a:t>
            </a:r>
            <a:r>
              <a:rPr lang="en-US" sz="2400" b="1"/>
              <a:t>     </a:t>
            </a:r>
            <a:r>
              <a:rPr lang="en-US" sz="2000" b="1"/>
              <a:t> </a:t>
            </a:r>
            <a:r>
              <a:rPr lang="zh-CN" altLang="en-US" sz="2400" b="1">
                <a:solidFill>
                  <a:schemeClr val="accent1">
                    <a:lumMod val="75000"/>
                  </a:schemeClr>
                </a:solidFill>
              </a:rPr>
              <a:t>四是影响价值观建构。</a:t>
            </a:r>
            <a:r>
              <a:rPr sz="2400" b="1"/>
              <a:t>过度使用网络影响学生对社会规则的认知，游戏和社交平台中散布的暴力、色情信息在日积月累中影响着学生的价值观建构，导致学生价值观扭曲，出现严重的价值迷茫，迷失人生方向。</a:t>
            </a:r>
            <a:endParaRPr sz="2400" b="1"/>
          </a:p>
          <a:p>
            <a:pPr algn="just">
              <a:lnSpc>
                <a:spcPct val="110000"/>
              </a:lnSpc>
            </a:pPr>
            <a:r>
              <a:rPr sz="2400" b="1"/>
              <a:t> </a:t>
            </a:r>
            <a:r>
              <a:rPr lang="en-US" sz="2400" b="1"/>
              <a:t>      </a:t>
            </a:r>
            <a:r>
              <a:rPr lang="zh-CN" altLang="en-US" sz="2400" b="1">
                <a:solidFill>
                  <a:schemeClr val="accent1">
                    <a:lumMod val="75000"/>
                  </a:schemeClr>
                </a:solidFill>
              </a:rPr>
              <a:t>五是诱发青少年犯罪。</a:t>
            </a:r>
            <a:r>
              <a:rPr sz="2400" b="1"/>
              <a:t>手机游戏充值、网络直播打赏、网络购物等不断激发中小学生对金钱的渴望，容易引发偷窃他人财物等违法犯罪行为。</a:t>
            </a:r>
            <a:endParaRPr sz="2400" b="1"/>
          </a:p>
          <a:p>
            <a:pPr algn="just">
              <a:lnSpc>
                <a:spcPct val="90000"/>
              </a:lnSpc>
            </a:pP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8690"/>
            <a:ext cx="10730865" cy="1095375"/>
          </a:xfrm>
          <a:prstGeom prst="rect">
            <a:avLst/>
          </a:prstGeom>
          <a:noFill/>
        </p:spPr>
        <p:txBody>
          <a:bodyPr wrap="square" rtlCol="0" anchor="t">
            <a:noAutofit/>
          </a:bodyPr>
          <a:p>
            <a:pPr algn="just">
              <a:lnSpc>
                <a:spcPct val="100000"/>
              </a:lnSpc>
            </a:pPr>
            <a:r>
              <a:rPr lang="en-US" altLang="zh-CN" sz="2800" b="1">
                <a:solidFill>
                  <a:schemeClr val="accent1">
                    <a:lumMod val="75000"/>
                  </a:schemeClr>
                </a:solidFill>
              </a:rPr>
              <a:t>    </a:t>
            </a:r>
            <a:r>
              <a:rPr lang="zh-CN" altLang="en-US" sz="2800" b="1">
                <a:solidFill>
                  <a:schemeClr val="accent1">
                    <a:lumMod val="75000"/>
                  </a:schemeClr>
                </a:solidFill>
              </a:rPr>
              <a:t>（三）合力开展上网指导教育</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10000"/>
              </a:lnSpc>
            </a:pPr>
            <a:r>
              <a:rPr lang="en-US" sz="2400" b="1">
                <a:solidFill>
                  <a:schemeClr val="tx1"/>
                </a:solidFill>
              </a:rPr>
              <a:t>       </a:t>
            </a:r>
            <a:r>
              <a:rPr sz="2400" b="1">
                <a:solidFill>
                  <a:schemeClr val="tx1"/>
                </a:solidFill>
              </a:rPr>
              <a:t>一分为二来看，网络是人类科技进步的产物，把网络看作洪水猛兽、禁止中小学生使用的想法是不可取的。上网指导教育的着力点应该是阐明中小学生使用网络的合理方式，构建学校主导、家庭重视、全社会共同参与、中小学生发挥主体性的复合教育体系。</a:t>
            </a:r>
            <a:endParaRPr sz="2400" b="1">
              <a:solidFill>
                <a:schemeClr val="tx1"/>
              </a:solidFill>
            </a:endParaRPr>
          </a:p>
          <a:p>
            <a:pPr algn="just">
              <a:lnSpc>
                <a:spcPct val="20000"/>
              </a:lnSpc>
            </a:pPr>
            <a:endParaRPr sz="2400" b="1">
              <a:solidFill>
                <a:schemeClr val="tx1"/>
              </a:solidFill>
            </a:endParaRPr>
          </a:p>
          <a:p>
            <a:pPr algn="just">
              <a:lnSpc>
                <a:spcPct val="110000"/>
              </a:lnSpc>
            </a:pPr>
            <a:r>
              <a:rPr lang="en-US" sz="2400" b="1">
                <a:solidFill>
                  <a:schemeClr val="tx1"/>
                </a:solidFill>
              </a:rPr>
              <a:t>       </a:t>
            </a:r>
            <a:r>
              <a:rPr lang="zh-CN" altLang="en-US" sz="2400" b="1">
                <a:solidFill>
                  <a:schemeClr val="accent1">
                    <a:lumMod val="75000"/>
                  </a:schemeClr>
                </a:solidFill>
              </a:rPr>
              <a:t>1. 阐明中小学生使用网络的合理方式，引导中</a:t>
            </a:r>
            <a:endParaRPr lang="zh-CN" altLang="en-US" sz="2400" b="1">
              <a:solidFill>
                <a:schemeClr val="accent1">
                  <a:lumMod val="75000"/>
                </a:schemeClr>
              </a:solidFill>
            </a:endParaRPr>
          </a:p>
          <a:p>
            <a:pPr algn="just">
              <a:lnSpc>
                <a:spcPct val="110000"/>
              </a:lnSpc>
            </a:pPr>
            <a:r>
              <a:rPr lang="zh-CN" altLang="en-US" sz="2400" b="1">
                <a:solidFill>
                  <a:schemeClr val="accent1">
                    <a:lumMod val="75000"/>
                  </a:schemeClr>
                </a:solidFill>
              </a:rPr>
              <a:t>小学生正当、健康、安全、明智、文明地使用网络</a:t>
            </a:r>
            <a:endParaRPr sz="2400" b="1">
              <a:solidFill>
                <a:schemeClr val="tx1"/>
              </a:solidFill>
            </a:endParaRPr>
          </a:p>
          <a:p>
            <a:pPr algn="just">
              <a:lnSpc>
                <a:spcPct val="110000"/>
              </a:lnSpc>
            </a:pPr>
            <a:r>
              <a:rPr lang="en-US" sz="2400" b="1">
                <a:solidFill>
                  <a:schemeClr val="tx1"/>
                </a:solidFill>
              </a:rPr>
              <a:t>       </a:t>
            </a:r>
            <a:r>
              <a:rPr sz="2400" b="1">
                <a:solidFill>
                  <a:schemeClr val="tx1"/>
                </a:solidFill>
              </a:rPr>
              <a:t>五个关键词彼此联结，构成一个五角星圆形</a:t>
            </a:r>
            <a:endParaRPr sz="2400" b="1">
              <a:solidFill>
                <a:schemeClr val="tx1"/>
              </a:solidFill>
            </a:endParaRPr>
          </a:p>
          <a:p>
            <a:pPr algn="just">
              <a:lnSpc>
                <a:spcPct val="110000"/>
              </a:lnSpc>
            </a:pPr>
            <a:r>
              <a:rPr sz="2400" b="1">
                <a:solidFill>
                  <a:schemeClr val="tx1"/>
                </a:solidFill>
              </a:rPr>
              <a:t>徽章模型（如图 8-1）。</a:t>
            </a:r>
            <a:endParaRPr sz="2400" b="1">
              <a:solidFill>
                <a:schemeClr val="tx1"/>
              </a:solidFill>
            </a:endParaRPr>
          </a:p>
          <a:p>
            <a:pPr algn="just">
              <a:lnSpc>
                <a:spcPct val="60000"/>
              </a:lnSpc>
            </a:pPr>
            <a:endParaRPr sz="2400" b="1">
              <a:solidFill>
                <a:schemeClr val="tx1"/>
              </a:solidFill>
            </a:endParaRPr>
          </a:p>
          <a:p>
            <a:pPr algn="just">
              <a:lnSpc>
                <a:spcPct val="110000"/>
              </a:lnSpc>
            </a:pPr>
            <a:r>
              <a:rPr lang="en-US" sz="2400" b="1">
                <a:solidFill>
                  <a:schemeClr val="tx1"/>
                </a:solidFill>
              </a:rPr>
              <a:t>    </a:t>
            </a:r>
            <a:r>
              <a:rPr sz="2400" b="1">
                <a:solidFill>
                  <a:schemeClr val="tx1"/>
                </a:solidFill>
              </a:rPr>
              <a:t>（1）核心标准是正当。</a:t>
            </a:r>
            <a:endParaRPr sz="2400" b="1">
              <a:solidFill>
                <a:schemeClr val="tx1"/>
              </a:solidFill>
            </a:endParaRPr>
          </a:p>
          <a:p>
            <a:pPr algn="just">
              <a:lnSpc>
                <a:spcPct val="110000"/>
              </a:lnSpc>
            </a:pPr>
            <a:r>
              <a:rPr lang="en-US" sz="2400" b="1">
                <a:solidFill>
                  <a:schemeClr val="tx1"/>
                </a:solidFill>
              </a:rPr>
              <a:t>    </a:t>
            </a:r>
            <a:r>
              <a:rPr sz="2400" b="1">
                <a:solidFill>
                  <a:schemeClr val="tx1"/>
                </a:solidFill>
              </a:rPr>
              <a:t>（2）底线标准是健康、安全使用。</a:t>
            </a:r>
            <a:endParaRPr sz="2400" b="1">
              <a:solidFill>
                <a:schemeClr val="tx1"/>
              </a:solidFill>
            </a:endParaRPr>
          </a:p>
          <a:p>
            <a:pPr algn="just">
              <a:lnSpc>
                <a:spcPct val="110000"/>
              </a:lnSpc>
            </a:pPr>
            <a:r>
              <a:rPr lang="en-US" sz="2400" b="1">
                <a:solidFill>
                  <a:schemeClr val="tx1"/>
                </a:solidFill>
              </a:rPr>
              <a:t>    </a:t>
            </a:r>
            <a:r>
              <a:rPr sz="2400" b="1">
                <a:solidFill>
                  <a:schemeClr val="tx1"/>
                </a:solidFill>
              </a:rPr>
              <a:t>（3）进阶标准是明智、文明使用。</a:t>
            </a:r>
            <a:endParaRPr sz="2400" b="1">
              <a:solidFill>
                <a:schemeClr val="tx1"/>
              </a:solidFill>
            </a:endParaRPr>
          </a:p>
        </p:txBody>
      </p:sp>
      <p:pic>
        <p:nvPicPr>
          <p:cNvPr id="2" name="图片 1"/>
          <p:cNvPicPr>
            <a:picLocks noChangeAspect="1"/>
          </p:cNvPicPr>
          <p:nvPr/>
        </p:nvPicPr>
        <p:blipFill>
          <a:blip r:embed="rId1"/>
          <a:stretch>
            <a:fillRect/>
          </a:stretch>
        </p:blipFill>
        <p:spPr>
          <a:xfrm>
            <a:off x="7814310" y="2870200"/>
            <a:ext cx="3462655" cy="3319780"/>
          </a:xfrm>
          <a:prstGeom prst="rect">
            <a:avLst/>
          </a:prstGeom>
          <a:ln>
            <a:solidFill>
              <a:schemeClr val="tx1"/>
            </a:solidFill>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48690"/>
            <a:ext cx="10730865" cy="1095375"/>
          </a:xfrm>
          <a:prstGeom prst="rect">
            <a:avLst/>
          </a:prstGeom>
          <a:noFill/>
        </p:spPr>
        <p:txBody>
          <a:bodyPr wrap="square" rtlCol="0" anchor="t">
            <a:noAutofit/>
          </a:bodyPr>
          <a:p>
            <a:pPr algn="just">
              <a:lnSpc>
                <a:spcPct val="120000"/>
              </a:lnSpc>
            </a:pPr>
            <a:r>
              <a:rPr lang="en-US" sz="2400" b="1">
                <a:solidFill>
                  <a:schemeClr val="tx1"/>
                </a:solidFill>
              </a:rPr>
              <a:t>       </a:t>
            </a:r>
            <a:r>
              <a:rPr sz="2400" b="1">
                <a:solidFill>
                  <a:schemeClr val="tx1"/>
                </a:solidFill>
              </a:rPr>
              <a:t>在以上五个标准中，正当是第一位的标准，健康、安全、明智、文明可以看作对正当使用的解释，作为细化指标提供判断网络使用是否合理的标尺。</a:t>
            </a:r>
            <a:endParaRPr sz="2400" b="1">
              <a:solidFill>
                <a:schemeClr val="tx1"/>
              </a:solidFill>
            </a:endParaRPr>
          </a:p>
          <a:p>
            <a:pPr algn="just">
              <a:lnSpc>
                <a:spcPct val="120000"/>
              </a:lnSpc>
              <a:buClrTx/>
              <a:buSzTx/>
              <a:buNone/>
            </a:pPr>
            <a:r>
              <a:rPr lang="en-US" sz="2400" b="1">
                <a:solidFill>
                  <a:schemeClr val="tx1"/>
                </a:solidFill>
              </a:rPr>
              <a:t>       </a:t>
            </a:r>
            <a:r>
              <a:rPr lang="zh-CN" altLang="en-US" sz="2800" b="1">
                <a:solidFill>
                  <a:schemeClr val="accent1">
                    <a:lumMod val="75000"/>
                  </a:schemeClr>
                </a:solidFill>
              </a:rPr>
              <a:t>2. 学校要发挥主导作用，为中小学生学会合理使用网络提供全面指引</a:t>
            </a:r>
            <a:endParaRPr lang="zh-CN" altLang="en-US" sz="2800" b="1">
              <a:solidFill>
                <a:schemeClr val="accent1">
                  <a:lumMod val="75000"/>
                </a:schemeClr>
              </a:solidFill>
            </a:endParaRPr>
          </a:p>
          <a:p>
            <a:pPr algn="just">
              <a:lnSpc>
                <a:spcPct val="50000"/>
              </a:lnSpc>
              <a:buClrTx/>
              <a:buSzTx/>
              <a:buNone/>
            </a:pPr>
            <a:endParaRPr lang="zh-CN" altLang="en-US" sz="2400" b="1">
              <a:solidFill>
                <a:schemeClr val="accent1">
                  <a:lumMod val="75000"/>
                </a:schemeClr>
              </a:solidFill>
            </a:endParaRPr>
          </a:p>
          <a:p>
            <a:pPr algn="just">
              <a:lnSpc>
                <a:spcPct val="120000"/>
              </a:lnSpc>
              <a:buClrTx/>
              <a:buSzTx/>
              <a:buNone/>
            </a:pPr>
            <a:r>
              <a:rPr lang="en-US" sz="2400" b="1"/>
              <a:t>       </a:t>
            </a:r>
            <a:r>
              <a:rPr sz="2400" b="1"/>
              <a:t>作为专门的教育机构，学校有责任引导学生形成与社会发展要求相适应的思想观念和行为习惯，为现在和将来所应承担的各方面责任做好准备。学校要坚持管理与教育有机融合，以加强他律和自律相结合的培养方式落实学生的上网指导教育。</a:t>
            </a:r>
            <a:endParaRPr sz="2400" b="1"/>
          </a:p>
          <a:p>
            <a:pPr algn="just">
              <a:lnSpc>
                <a:spcPct val="120000"/>
              </a:lnSpc>
              <a:buClrTx/>
              <a:buSzTx/>
              <a:buNone/>
            </a:pPr>
            <a:r>
              <a:rPr lang="en-US" sz="2400" b="1"/>
              <a:t>    </a:t>
            </a:r>
            <a:r>
              <a:rPr sz="2400" b="1"/>
              <a:t>（1）做好思想观念引导，促使学生明确合理使用网络的要点。</a:t>
            </a:r>
            <a:endParaRPr sz="2400" b="1"/>
          </a:p>
          <a:p>
            <a:pPr algn="just">
              <a:lnSpc>
                <a:spcPct val="120000"/>
              </a:lnSpc>
              <a:buClrTx/>
              <a:buSzTx/>
              <a:buNone/>
            </a:pPr>
            <a:r>
              <a:rPr lang="en-US" sz="2400" b="1"/>
              <a:t>    </a:t>
            </a:r>
            <a:r>
              <a:rPr sz="2400" b="1"/>
              <a:t>（2）做好管理约束，督促学生养成合理使用网络的习惯。</a:t>
            </a:r>
            <a:endParaRPr sz="2400" b="1"/>
          </a:p>
          <a:p>
            <a:pPr algn="just">
              <a:lnSpc>
                <a:spcPct val="120000"/>
              </a:lnSpc>
              <a:buClrTx/>
              <a:buSzTx/>
              <a:buNone/>
            </a:pPr>
            <a:r>
              <a:rPr lang="en-US" sz="2400" b="1"/>
              <a:t>    </a:t>
            </a:r>
            <a:r>
              <a:rPr sz="2400" b="1"/>
              <a:t>（3）做好环境营造，将引导和约束有机结合。</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9170"/>
            <a:ext cx="10730865" cy="4788535"/>
          </a:xfrm>
          <a:prstGeom prst="rect">
            <a:avLst/>
          </a:prstGeom>
          <a:noFill/>
        </p:spPr>
        <p:txBody>
          <a:bodyPr wrap="square" rtlCol="0" anchor="t">
            <a:noAutofit/>
          </a:bodyPr>
          <a:p>
            <a:pPr algn="just">
              <a:lnSpc>
                <a:spcPct val="130000"/>
              </a:lnSpc>
            </a:pPr>
            <a:r>
              <a:rPr lang="en-US" sz="2800" b="1">
                <a:solidFill>
                  <a:schemeClr val="tx1"/>
                </a:solidFill>
              </a:rPr>
              <a:t>       </a:t>
            </a:r>
            <a:r>
              <a:rPr lang="zh-CN" altLang="en-US" sz="2800" b="1">
                <a:solidFill>
                  <a:schemeClr val="accent1">
                    <a:lumMod val="75000"/>
                  </a:schemeClr>
                </a:solidFill>
              </a:rPr>
              <a:t>3. 家庭要发挥奠基作用，和学校联手，引导子女养成合理使用网络的好习惯  </a:t>
            </a:r>
            <a:r>
              <a:rPr lang="en-US" sz="2800" b="1"/>
              <a:t>     </a:t>
            </a:r>
            <a:endParaRPr lang="en-US" sz="2800" b="1"/>
          </a:p>
          <a:p>
            <a:pPr algn="just">
              <a:lnSpc>
                <a:spcPct val="50000"/>
              </a:lnSpc>
            </a:pPr>
            <a:endParaRPr lang="en-US" sz="2800" b="1"/>
          </a:p>
          <a:p>
            <a:pPr algn="just">
              <a:lnSpc>
                <a:spcPct val="130000"/>
              </a:lnSpc>
            </a:pPr>
            <a:r>
              <a:rPr lang="en-US" sz="2400" b="1"/>
              <a:t>     </a:t>
            </a:r>
            <a:r>
              <a:rPr lang="zh-CN" altLang="en-US" sz="2400" b="1">
                <a:solidFill>
                  <a:schemeClr val="accent1">
                    <a:lumMod val="75000"/>
                  </a:schemeClr>
                </a:solidFill>
              </a:rPr>
              <a:t>（1）做好统筹规划，切实未雨绸缪。</a:t>
            </a:r>
            <a:endParaRPr lang="zh-CN" altLang="en-US" sz="2400" b="1">
              <a:solidFill>
                <a:schemeClr val="accent1">
                  <a:lumMod val="75000"/>
                </a:schemeClr>
              </a:solidFill>
            </a:endParaRPr>
          </a:p>
          <a:p>
            <a:pPr algn="just">
              <a:lnSpc>
                <a:spcPct val="130000"/>
              </a:lnSpc>
            </a:pPr>
            <a:r>
              <a:rPr sz="2400" b="1"/>
              <a:t> </a:t>
            </a:r>
            <a:r>
              <a:rPr lang="en-US" sz="2400" b="1"/>
              <a:t>     </a:t>
            </a:r>
            <a:r>
              <a:rPr sz="2400" b="1"/>
              <a:t>“凡事预则立，不预则废。”家长要带领子女明确人生理想和成长方向，指引子女选择符合社会发展期望的人生道路，争取未来能够在高新技术不断涌现的时代自食其力，为社会做贡献，过上美好生活。</a:t>
            </a:r>
            <a:endParaRPr sz="2400" b="1"/>
          </a:p>
          <a:p>
            <a:pPr algn="just">
              <a:lnSpc>
                <a:spcPct val="70000"/>
              </a:lnSpc>
            </a:pPr>
            <a:endParaRPr lang="en-US" sz="2400" b="1"/>
          </a:p>
          <a:p>
            <a:pPr algn="just">
              <a:lnSpc>
                <a:spcPct val="130000"/>
              </a:lnSpc>
            </a:pPr>
            <a:r>
              <a:rPr lang="en-US" sz="2400" b="1"/>
              <a:t>     </a:t>
            </a:r>
            <a:r>
              <a:rPr lang="zh-CN" altLang="en-US" sz="2400" b="1">
                <a:solidFill>
                  <a:schemeClr val="accent1">
                    <a:lumMod val="75000"/>
                  </a:schemeClr>
                </a:solidFill>
              </a:rPr>
              <a:t>（2）做好防微杜渐，尽早提示引导。</a:t>
            </a:r>
            <a:endParaRPr lang="zh-CN" altLang="en-US" sz="2400" b="1">
              <a:solidFill>
                <a:schemeClr val="accent1">
                  <a:lumMod val="75000"/>
                </a:schemeClr>
              </a:solidFill>
            </a:endParaRPr>
          </a:p>
          <a:p>
            <a:pPr algn="just">
              <a:lnSpc>
                <a:spcPct val="130000"/>
              </a:lnSpc>
            </a:pPr>
            <a:r>
              <a:rPr sz="2400" b="1"/>
              <a:t> </a:t>
            </a:r>
            <a:r>
              <a:rPr lang="en-US" sz="2400" b="1"/>
              <a:t>     </a:t>
            </a:r>
            <a:r>
              <a:rPr sz="2400" b="1"/>
              <a:t>“千里之堤，溃于蚁穴”的警句提醒家长要树立忧患意识，在子女出现过度使用网络的迹象时及时介入，莫以恶小而纵之。</a:t>
            </a:r>
            <a:r>
              <a:rPr lang="en-US" sz="2400" b="1"/>
              <a:t>  </a:t>
            </a:r>
            <a:endParaRPr lang="en-US" sz="2400" b="1"/>
          </a:p>
          <a:p>
            <a:pPr algn="just">
              <a:lnSpc>
                <a:spcPct val="130000"/>
              </a:lnSpc>
            </a:pPr>
            <a:r>
              <a:rPr lang="en-US" sz="2400" b="1"/>
              <a:t>     </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80770"/>
            <a:ext cx="10730865" cy="4895215"/>
          </a:xfrm>
          <a:prstGeom prst="rect">
            <a:avLst/>
          </a:prstGeom>
          <a:noFill/>
        </p:spPr>
        <p:txBody>
          <a:bodyPr wrap="square" rtlCol="0" anchor="t">
            <a:noAutofit/>
          </a:bodyPr>
          <a:p>
            <a:pPr algn="just">
              <a:lnSpc>
                <a:spcPct val="150000"/>
              </a:lnSpc>
            </a:pPr>
            <a:r>
              <a:rPr lang="en-US" sz="2400" b="1"/>
              <a:t>     </a:t>
            </a:r>
            <a:r>
              <a:rPr lang="zh-CN" altLang="en-US" sz="2800" b="1">
                <a:solidFill>
                  <a:schemeClr val="accent1">
                    <a:lumMod val="75000"/>
                  </a:schemeClr>
                </a:solidFill>
              </a:rPr>
              <a:t>（3）做好亲子沟通，促进自觉自律。</a:t>
            </a:r>
            <a:endParaRPr lang="zh-CN" altLang="en-US" sz="2400" b="1">
              <a:solidFill>
                <a:schemeClr val="accent1">
                  <a:lumMod val="75000"/>
                </a:schemeClr>
              </a:solidFill>
            </a:endParaRPr>
          </a:p>
          <a:p>
            <a:pPr algn="just">
              <a:lnSpc>
                <a:spcPct val="150000"/>
              </a:lnSpc>
            </a:pPr>
            <a:r>
              <a:rPr sz="2400" b="1"/>
              <a:t> </a:t>
            </a:r>
            <a:r>
              <a:rPr lang="en-US" sz="2400" b="1"/>
              <a:t>      </a:t>
            </a:r>
            <a:r>
              <a:rPr sz="2400" b="1"/>
              <a:t>子女不愿意遵守家庭和学校中的网络使用管理规定、亲子之间或者师生之间发生轻微冲突是成长过程中的正常现象，家长不必惊慌失措，而是要将问题当作教育的契机，学会通过高质量的沟通化解问题，促进子女形成正确的思想观念。</a:t>
            </a:r>
            <a:endParaRPr sz="2400" b="1"/>
          </a:p>
          <a:p>
            <a:pPr algn="just">
              <a:lnSpc>
                <a:spcPct val="90000"/>
              </a:lnSpc>
            </a:pPr>
            <a:endParaRPr sz="2400" b="1"/>
          </a:p>
          <a:p>
            <a:pPr algn="just">
              <a:lnSpc>
                <a:spcPct val="150000"/>
              </a:lnSpc>
              <a:buClrTx/>
              <a:buSzTx/>
              <a:buFontTx/>
            </a:pPr>
            <a:r>
              <a:rPr lang="en-US" sz="2400" b="1"/>
              <a:t>     </a:t>
            </a:r>
            <a:r>
              <a:rPr lang="zh-CN" altLang="en-US" sz="2800" b="1">
                <a:solidFill>
                  <a:schemeClr val="accent1">
                    <a:lumMod val="75000"/>
                  </a:schemeClr>
                </a:solidFill>
              </a:rPr>
              <a:t>（4）做好正面榜样，树立家长威信。</a:t>
            </a:r>
            <a:endParaRPr lang="zh-CN" altLang="en-US" sz="2800" b="1">
              <a:solidFill>
                <a:schemeClr val="accent1">
                  <a:lumMod val="75000"/>
                </a:schemeClr>
              </a:solidFill>
            </a:endParaRPr>
          </a:p>
          <a:p>
            <a:pPr algn="just">
              <a:lnSpc>
                <a:spcPct val="150000"/>
              </a:lnSpc>
            </a:pPr>
            <a:r>
              <a:rPr sz="2400" b="1"/>
              <a:t> </a:t>
            </a:r>
            <a:r>
              <a:rPr lang="en-US" sz="2400" b="1"/>
              <a:t>      </a:t>
            </a:r>
            <a:r>
              <a:rPr sz="2400" b="1"/>
              <a:t>“其身正，不令而行；其身不正，虽令不从。”要求子女做到的，家长首先要做到。</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9170"/>
            <a:ext cx="10730865" cy="4788535"/>
          </a:xfrm>
          <a:prstGeom prst="rect">
            <a:avLst/>
          </a:prstGeom>
          <a:noFill/>
        </p:spPr>
        <p:txBody>
          <a:bodyPr wrap="square" rtlCol="0" anchor="t">
            <a:noAutofit/>
          </a:bodyPr>
          <a:p>
            <a:pPr algn="just">
              <a:lnSpc>
                <a:spcPct val="120000"/>
              </a:lnSpc>
            </a:pPr>
            <a:r>
              <a:rPr lang="en-US" sz="2800" b="1">
                <a:solidFill>
                  <a:schemeClr val="tx1"/>
                </a:solidFill>
              </a:rPr>
              <a:t>      </a:t>
            </a:r>
            <a:r>
              <a:rPr lang="zh-CN" altLang="en-US" sz="2800" b="1">
                <a:solidFill>
                  <a:schemeClr val="accent1">
                    <a:lumMod val="75000"/>
                  </a:schemeClr>
                </a:solidFill>
              </a:rPr>
              <a:t>4. 社会要发挥支撑作用，逐步优化中小学生成长的社会环境</a:t>
            </a:r>
            <a:r>
              <a:rPr lang="en-US" sz="2800" b="1"/>
              <a:t>  </a:t>
            </a:r>
            <a:endParaRPr lang="en-US" sz="2800" b="1"/>
          </a:p>
          <a:p>
            <a:pPr algn="just">
              <a:lnSpc>
                <a:spcPct val="20000"/>
              </a:lnSpc>
            </a:pPr>
            <a:r>
              <a:rPr lang="en-US" sz="2800" b="1"/>
              <a:t>   </a:t>
            </a:r>
            <a:endParaRPr lang="en-US" sz="2800" b="1"/>
          </a:p>
          <a:p>
            <a:pPr algn="just">
              <a:lnSpc>
                <a:spcPct val="120000"/>
              </a:lnSpc>
            </a:pPr>
            <a:r>
              <a:rPr lang="en-US" sz="2400" b="1"/>
              <a:t>       </a:t>
            </a:r>
            <a:r>
              <a:rPr sz="2400" b="1"/>
              <a:t>合理使用网络，是数字化时代全体公民所面临的现实问题。数字公民素养培育要覆盖全民，充分利用微视频、在线开放课程等教育资源加强面向成人的思想引导；扎实推进全民阅读、全民健身、全民科普等项目，引导成人</a:t>
            </a:r>
            <a:r>
              <a:rPr lang="en-US" sz="2400" b="1"/>
              <a:t>养成积极健康的新型生活习惯，在提升生活幸福指数的同时为青少年做好成长榜样。</a:t>
            </a:r>
            <a:endParaRPr lang="en-US" sz="2400" b="1"/>
          </a:p>
          <a:p>
            <a:pPr algn="just">
              <a:lnSpc>
                <a:spcPct val="120000"/>
              </a:lnSpc>
            </a:pPr>
            <a:r>
              <a:rPr lang="en-US" sz="2400" b="1"/>
              <a:t>       数字公民教育需要统筹经济发展与精神文明建设，以社会责任节制互联网相关企业的利润追逐。要倡导推进企业社会责任运动，引导广大企业经营者思考本企业的社会贡献。 </a:t>
            </a:r>
            <a:endParaRPr lang="en-US" sz="2400" b="1"/>
          </a:p>
          <a:p>
            <a:pPr algn="just">
              <a:lnSpc>
                <a:spcPct val="120000"/>
              </a:lnSpc>
            </a:pPr>
            <a:r>
              <a:rPr lang="en-US" sz="2400" b="1"/>
              <a:t>       </a:t>
            </a:r>
            <a:r>
              <a:rPr sz="2400" b="1"/>
              <a:t>身处数字化时代，教育、文化、公安等部门要加强部门联动，做好面向企业和社会成员的监督、宣传、引导。未来要加强整体规划，做好各部门的有机衔接、一体化用力，提升工作实效。</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035050" y="2841625"/>
            <a:ext cx="1024128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035050" y="2804795"/>
            <a:ext cx="10240645" cy="1213485"/>
          </a:xfrm>
          <a:prstGeom prst="rect">
            <a:avLst/>
          </a:prstGeom>
          <a:noFill/>
        </p:spPr>
        <p:txBody>
          <a:bodyPr wrap="square" rtlCol="0">
            <a:noAutofit/>
          </a:bodyPr>
          <a:p>
            <a:pPr algn="just">
              <a:lnSpc>
                <a:spcPts val="7500"/>
              </a:lnSpc>
            </a:pPr>
            <a:r>
              <a:rPr sz="6000" b="1" dirty="0" smtClean="0">
                <a:solidFill>
                  <a:schemeClr val="tx1">
                    <a:lumMod val="95000"/>
                    <a:lumOff val="5000"/>
                  </a:schemeClr>
                </a:solidFill>
              </a:rPr>
              <a:t>第一节　学校德育共同体建设</a:t>
            </a:r>
            <a:endParaRPr sz="6000" b="1" dirty="0" smtClean="0">
              <a:solidFill>
                <a:schemeClr val="tx1">
                  <a:lumMod val="95000"/>
                  <a:lumOff val="5000"/>
                </a:schemeClr>
              </a:solidFill>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网络德育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9170"/>
            <a:ext cx="10730865" cy="4788535"/>
          </a:xfrm>
          <a:prstGeom prst="rect">
            <a:avLst/>
          </a:prstGeom>
          <a:noFill/>
        </p:spPr>
        <p:txBody>
          <a:bodyPr wrap="square" rtlCol="0" anchor="t">
            <a:noAutofit/>
          </a:bodyPr>
          <a:p>
            <a:pPr algn="just">
              <a:lnSpc>
                <a:spcPct val="100000"/>
              </a:lnSpc>
            </a:pPr>
            <a:r>
              <a:rPr lang="en-US" sz="2800" b="1">
                <a:solidFill>
                  <a:schemeClr val="tx1"/>
                </a:solidFill>
              </a:rPr>
              <a:t>      </a:t>
            </a:r>
            <a:r>
              <a:rPr lang="zh-CN" altLang="en-US" sz="2800" b="1">
                <a:solidFill>
                  <a:schemeClr val="accent1">
                    <a:lumMod val="75000"/>
                  </a:schemeClr>
                </a:solidFill>
              </a:rPr>
              <a:t>5. 学生要发挥主体作用，做好网络使用过程中的自我管理</a:t>
            </a:r>
            <a:r>
              <a:rPr lang="en-US" sz="2800" b="1"/>
              <a:t> </a:t>
            </a:r>
            <a:endParaRPr lang="en-US" sz="2800" b="1"/>
          </a:p>
          <a:p>
            <a:pPr algn="just">
              <a:lnSpc>
                <a:spcPct val="40000"/>
              </a:lnSpc>
            </a:pPr>
            <a:r>
              <a:rPr lang="en-US" sz="2800" b="1"/>
              <a:t> </a:t>
            </a:r>
            <a:endParaRPr lang="en-US" sz="2800" b="1"/>
          </a:p>
          <a:p>
            <a:pPr algn="just">
              <a:lnSpc>
                <a:spcPct val="100000"/>
              </a:lnSpc>
            </a:pPr>
            <a:r>
              <a:rPr lang="en-US" sz="2400" b="1"/>
              <a:t>       </a:t>
            </a:r>
            <a:r>
              <a:rPr sz="2400" b="1"/>
              <a:t>学生要正视网络普及提供的机遇和挑战，理性拥抱数字化时代，明智对待网络。学生没有理由拒绝数字化时代带来的丰富学习资源和便捷的学习、社交、娱乐平台，但也要确立风险意识，树立“科技发展有贡献，技术应用须节制”的理性立场。要正视数字化对传统学习方式、生活方式、人际交往方式的挑战，认识到人际联络、信息获取、购物、游戏的便捷化带来的单向度陷阱，在数字化的浪潮中努力增强“戏水能力”，避免“溺水”。</a:t>
            </a:r>
            <a:endParaRPr sz="2400" b="1"/>
          </a:p>
          <a:p>
            <a:pPr algn="just">
              <a:lnSpc>
                <a:spcPct val="40000"/>
              </a:lnSpc>
            </a:pPr>
            <a:endParaRPr sz="2400" b="1"/>
          </a:p>
          <a:p>
            <a:pPr algn="just">
              <a:lnSpc>
                <a:spcPct val="100000"/>
              </a:lnSpc>
            </a:pPr>
            <a:r>
              <a:rPr lang="en-US" sz="2400" b="1"/>
              <a:t>       </a:t>
            </a:r>
            <a:r>
              <a:rPr sz="2400" b="1"/>
              <a:t>面对现实世界和虚拟世界之间、学习和游戏之间、主流价值观和另类价值观之间的复杂抉择，学生要逐步明确自己的立场、原则，形成相应的规则意识，如游戏要限时、作业优先于游戏等。学生还要理性看待来自教师、家长、同伴的监督，将监督看作帮助自己成长的力量，主动求助于外在约束力量，如与同学结为成长互助伙伴进行互相督促，坦诚地向师长说出自己依赖网络的困惑请求帮助，就是很好的办法。</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第八章　营造德育共同体</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87755"/>
            <a:ext cx="10586720" cy="456184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70000"/>
              </a:lnSpc>
            </a:pPr>
            <a:r>
              <a:rPr lang="en-US" sz="2400" b="1"/>
              <a:t>       </a:t>
            </a:r>
            <a:r>
              <a:rPr sz="2400" b="1"/>
              <a:t>1. 如何理解“全学科育人”的内涵？如何调动全体教师的德育积极性？</a:t>
            </a:r>
            <a:endParaRPr sz="2400" b="1"/>
          </a:p>
          <a:p>
            <a:pPr algn="just">
              <a:lnSpc>
                <a:spcPct val="170000"/>
              </a:lnSpc>
            </a:pPr>
            <a:r>
              <a:rPr lang="en-US" sz="2400" b="1"/>
              <a:t>       </a:t>
            </a:r>
            <a:r>
              <a:rPr sz="2400" b="1"/>
              <a:t>2. 以一所学校为例，分析当前学校所推行的学生管理方式存在哪些问题。</a:t>
            </a:r>
            <a:endParaRPr sz="2400" b="1"/>
          </a:p>
          <a:p>
            <a:pPr algn="just">
              <a:lnSpc>
                <a:spcPct val="170000"/>
              </a:lnSpc>
            </a:pPr>
            <a:r>
              <a:rPr lang="en-US" sz="2400" b="1"/>
              <a:t>       </a:t>
            </a:r>
            <a:r>
              <a:rPr sz="2400" b="1"/>
              <a:t>3. 反思自己的成长过程，分析当代青少年成长的家庭环境和社区环境正在发生哪些变化，对道德成长有哪些影响。</a:t>
            </a:r>
            <a:endParaRPr sz="2400" b="1"/>
          </a:p>
          <a:p>
            <a:pPr algn="just">
              <a:lnSpc>
                <a:spcPct val="170000"/>
              </a:lnSpc>
            </a:pPr>
            <a:r>
              <a:rPr lang="en-US" sz="2400" b="1"/>
              <a:t>       </a:t>
            </a:r>
            <a:r>
              <a:rPr sz="2400" b="1"/>
              <a:t>4. 教师在依托网络开展德育工作时需要注意哪些问题？</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71220"/>
            <a:ext cx="10730865" cy="225171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一、落实全学科育人，彰显教学的教育性</a:t>
            </a:r>
            <a:endParaRPr lang="zh-CN" altLang="en-US" sz="2800" b="1">
              <a:solidFill>
                <a:schemeClr val="accent1">
                  <a:lumMod val="75000"/>
                </a:schemeClr>
              </a:solidFill>
            </a:endParaRPr>
          </a:p>
          <a:p>
            <a:pPr algn="just">
              <a:lnSpc>
                <a:spcPct val="120000"/>
              </a:lnSpc>
            </a:pPr>
            <a:r>
              <a:rPr lang="en-US" altLang="zh-CN" sz="2400" b="1">
                <a:solidFill>
                  <a:schemeClr val="accent1">
                    <a:lumMod val="75000"/>
                  </a:schemeClr>
                </a:solidFill>
              </a:rPr>
              <a:t>     </a:t>
            </a:r>
            <a:r>
              <a:rPr lang="zh-CN" altLang="en-US" sz="2400" b="1">
                <a:solidFill>
                  <a:schemeClr val="accent1">
                    <a:lumMod val="75000"/>
                  </a:schemeClr>
                </a:solidFill>
              </a:rPr>
              <a:t>（一）全学科育人未能普遍落实的表现</a:t>
            </a:r>
            <a:endParaRPr lang="zh-CN" altLang="en-US" sz="2400" b="1">
              <a:solidFill>
                <a:schemeClr val="accent1">
                  <a:lumMod val="75000"/>
                </a:schemeClr>
              </a:solidFill>
            </a:endParaRPr>
          </a:p>
          <a:p>
            <a:pPr algn="just">
              <a:lnSpc>
                <a:spcPct val="50000"/>
              </a:lnSpc>
            </a:pPr>
            <a:endParaRPr lang="zh-CN" altLang="en-US" sz="2400" b="1">
              <a:solidFill>
                <a:schemeClr val="accent1">
                  <a:lumMod val="75000"/>
                </a:schemeClr>
              </a:solidFill>
            </a:endParaRPr>
          </a:p>
          <a:p>
            <a:pPr algn="just">
              <a:lnSpc>
                <a:spcPct val="120000"/>
              </a:lnSpc>
            </a:pPr>
            <a:r>
              <a:rPr lang="en-US" sz="2400" b="1"/>
              <a:t>       </a:t>
            </a:r>
            <a:r>
              <a:rPr sz="2400" b="1"/>
              <a:t>“教书育人”是对教育内涵的通俗解释，然而，在很多地方，教书和育人被割裂开来，教师“只教书不育人”的情况时常可以看到。</a:t>
            </a:r>
            <a:endParaRPr sz="2400" b="1"/>
          </a:p>
        </p:txBody>
      </p:sp>
      <p:grpSp>
        <p:nvGrpSpPr>
          <p:cNvPr id="11" name="组合 10"/>
          <p:cNvGrpSpPr/>
          <p:nvPr/>
        </p:nvGrpSpPr>
        <p:grpSpPr>
          <a:xfrm>
            <a:off x="1397000" y="3122930"/>
            <a:ext cx="9337040" cy="2705100"/>
            <a:chOff x="2136" y="4918"/>
            <a:chExt cx="14704" cy="4260"/>
          </a:xfrm>
        </p:grpSpPr>
        <p:sp>
          <p:nvSpPr>
            <p:cNvPr id="4" name="圆角矩形 3"/>
            <p:cNvSpPr/>
            <p:nvPr/>
          </p:nvSpPr>
          <p:spPr>
            <a:xfrm>
              <a:off x="2136" y="4918"/>
              <a:ext cx="14704"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 大量任课教师醉心于考试分数，回避学科德育责任</a:t>
              </a:r>
              <a:endParaRPr sz="2400" b="1">
                <a:solidFill>
                  <a:schemeClr val="tx1"/>
                </a:solidFill>
              </a:endParaRPr>
            </a:p>
          </p:txBody>
        </p:sp>
        <p:sp>
          <p:nvSpPr>
            <p:cNvPr id="7" name="圆角矩形 6"/>
            <p:cNvSpPr/>
            <p:nvPr/>
          </p:nvSpPr>
          <p:spPr>
            <a:xfrm>
              <a:off x="2136" y="6553"/>
              <a:ext cx="14704"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 很多学校狭隘地理解学科德育资源，将学科教学与德育割裂开来</a:t>
              </a:r>
              <a:endParaRPr sz="2400" b="1">
                <a:solidFill>
                  <a:schemeClr val="tx1"/>
                </a:solidFill>
              </a:endParaRPr>
            </a:p>
          </p:txBody>
        </p:sp>
        <p:sp>
          <p:nvSpPr>
            <p:cNvPr id="10" name="圆角矩形 9"/>
            <p:cNvSpPr/>
            <p:nvPr/>
          </p:nvSpPr>
          <p:spPr>
            <a:xfrm>
              <a:off x="2136" y="8188"/>
              <a:ext cx="14704"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 部分任课教师回避课堂管理方面的德育责任</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out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71220"/>
            <a:ext cx="10730865" cy="225171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（二）全学科育人未能普遍落实的原因</a:t>
            </a:r>
            <a:endParaRPr lang="zh-CN" altLang="en-US" sz="2800" b="1">
              <a:solidFill>
                <a:schemeClr val="accent1">
                  <a:lumMod val="75000"/>
                </a:schemeClr>
              </a:solidFill>
            </a:endParaRPr>
          </a:p>
          <a:p>
            <a:pPr algn="just">
              <a:lnSpc>
                <a:spcPct val="120000"/>
              </a:lnSpc>
            </a:pPr>
            <a:r>
              <a:rPr lang="en-US" sz="2400" b="1"/>
              <a:t>       </a:t>
            </a:r>
            <a:r>
              <a:rPr sz="2400" b="1"/>
              <a:t>从现实角度来看，历史上形成的学科教学与德育分离的传统没有得到系统反思和清理，反而受到现行学校制度的维护，主要体现在如下两个方面。</a:t>
            </a:r>
            <a:endParaRPr sz="2400" b="1"/>
          </a:p>
        </p:txBody>
      </p:sp>
      <p:grpSp>
        <p:nvGrpSpPr>
          <p:cNvPr id="2" name="组合 1"/>
          <p:cNvGrpSpPr/>
          <p:nvPr/>
        </p:nvGrpSpPr>
        <p:grpSpPr>
          <a:xfrm>
            <a:off x="1313815" y="2361565"/>
            <a:ext cx="9543415" cy="3798570"/>
            <a:chOff x="2069" y="3719"/>
            <a:chExt cx="15029" cy="5982"/>
          </a:xfrm>
        </p:grpSpPr>
        <p:sp>
          <p:nvSpPr>
            <p:cNvPr id="4" name="圆角矩形 3"/>
            <p:cNvSpPr/>
            <p:nvPr/>
          </p:nvSpPr>
          <p:spPr>
            <a:xfrm>
              <a:off x="2070" y="3719"/>
              <a:ext cx="15028" cy="3254"/>
            </a:xfrm>
            <a:prstGeom prst="roundRect">
              <a:avLst>
                <a:gd name="adj" fmla="val 11676"/>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10000"/>
                </a:lnSpc>
              </a:pPr>
              <a:r>
                <a:rPr lang="zh-CN" altLang="en-US" sz="2400" b="1">
                  <a:solidFill>
                    <a:schemeClr val="accent1">
                      <a:lumMod val="75000"/>
                    </a:schemeClr>
                  </a:solidFill>
                </a:rPr>
                <a:t>1. 科层制的学校管理方式导致教学与德育割裂</a:t>
              </a:r>
              <a:endParaRPr lang="zh-CN" altLang="en-US" sz="2400" b="1">
                <a:solidFill>
                  <a:schemeClr val="accent1">
                    <a:lumMod val="75000"/>
                  </a:schemeClr>
                </a:solidFill>
              </a:endParaRPr>
            </a:p>
            <a:p>
              <a:pPr algn="l">
                <a:lnSpc>
                  <a:spcPct val="110000"/>
                </a:lnSpc>
              </a:pPr>
              <a:r>
                <a:rPr lang="en-US" sz="2400" b="1">
                  <a:solidFill>
                    <a:schemeClr val="tx1"/>
                  </a:solidFill>
                </a:rPr>
                <a:t>       </a:t>
              </a:r>
              <a:r>
                <a:rPr sz="2400" b="1">
                  <a:solidFill>
                    <a:schemeClr val="tx1"/>
                  </a:solidFill>
                </a:rPr>
                <a:t>当前，我国学校基本上实行科层制管理模式。科层制具有专业分工明确、职权等级森严、制度规则化、非人格化、资格法定性、行政效率化等特征，科层制的组织结构被韦伯（Max Weber）等视为现代社会组织结构的“理想类型”</a:t>
              </a:r>
              <a:endParaRPr sz="2400" b="1">
                <a:solidFill>
                  <a:schemeClr val="tx1"/>
                </a:solidFill>
              </a:endParaRPr>
            </a:p>
          </p:txBody>
        </p:sp>
        <p:sp>
          <p:nvSpPr>
            <p:cNvPr id="7" name="圆角矩形 6"/>
            <p:cNvSpPr/>
            <p:nvPr/>
          </p:nvSpPr>
          <p:spPr>
            <a:xfrm>
              <a:off x="2069" y="7115"/>
              <a:ext cx="15028" cy="2586"/>
            </a:xfrm>
            <a:prstGeom prst="roundRect">
              <a:avLst>
                <a:gd name="adj" fmla="val 14683"/>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400" b="1">
                  <a:solidFill>
                    <a:schemeClr val="accent1">
                      <a:lumMod val="75000"/>
                    </a:schemeClr>
                  </a:solidFill>
                </a:rPr>
                <a:t>2. 应试教育制度化挤压了德育时空</a:t>
              </a:r>
              <a:endParaRPr lang="zh-CN" altLang="en-US" sz="2400" b="1">
                <a:solidFill>
                  <a:schemeClr val="accent1">
                    <a:lumMod val="75000"/>
                  </a:schemeClr>
                </a:solidFill>
              </a:endParaRPr>
            </a:p>
            <a:p>
              <a:pPr algn="l"/>
              <a:r>
                <a:rPr lang="en-US" sz="2400" b="1">
                  <a:solidFill>
                    <a:schemeClr val="tx1"/>
                  </a:solidFill>
                </a:rPr>
                <a:t>       </a:t>
              </a:r>
              <a:r>
                <a:rPr sz="2400" b="1">
                  <a:solidFill>
                    <a:schemeClr val="tx1"/>
                  </a:solidFill>
                </a:rPr>
                <a:t>尽管政府和社会大力呼吁素质教育，然而，应试教育现象并没有得到有效扼制，甚至在局部地区愈演愈烈。从制度选择理论来看，应试教育源于人们对优质教育资源的竞争。</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71220"/>
            <a:ext cx="10730865" cy="53397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（三）落实全学科育人的思路</a:t>
            </a:r>
            <a:endParaRPr lang="zh-CN" altLang="en-US" sz="2800" b="1">
              <a:solidFill>
                <a:schemeClr val="accent1">
                  <a:lumMod val="75000"/>
                </a:schemeClr>
              </a:solidFill>
            </a:endParaRPr>
          </a:p>
          <a:p>
            <a:pPr algn="just">
              <a:lnSpc>
                <a:spcPct val="120000"/>
              </a:lnSpc>
            </a:pPr>
            <a:r>
              <a:rPr lang="en-US" sz="2400" b="1"/>
              <a:t>       </a:t>
            </a:r>
            <a:r>
              <a:rPr lang="zh-CN" altLang="en-US" sz="2400" b="1">
                <a:solidFill>
                  <a:schemeClr val="accent1">
                    <a:lumMod val="75000"/>
                  </a:schemeClr>
                </a:solidFill>
              </a:rPr>
              <a:t>1. 全面理解学科教学的教育性，是落实全学科育人的必要前提</a:t>
            </a:r>
            <a:endParaRPr lang="zh-CN" altLang="en-US" sz="2400" b="1">
              <a:solidFill>
                <a:schemeClr val="accent1">
                  <a:lumMod val="75000"/>
                </a:schemeClr>
              </a:solidFill>
            </a:endParaRPr>
          </a:p>
          <a:p>
            <a:pPr algn="just">
              <a:lnSpc>
                <a:spcPct val="40000"/>
              </a:lnSpc>
            </a:pPr>
            <a:endParaRPr lang="zh-CN" altLang="en-US" sz="2400" b="1">
              <a:solidFill>
                <a:schemeClr val="accent1">
                  <a:lumMod val="75000"/>
                </a:schemeClr>
              </a:solidFill>
            </a:endParaRPr>
          </a:p>
          <a:p>
            <a:pPr algn="just">
              <a:lnSpc>
                <a:spcPct val="120000"/>
              </a:lnSpc>
            </a:pPr>
            <a:r>
              <a:rPr lang="en-US" altLang="zh-CN" sz="2400" b="1">
                <a:solidFill>
                  <a:schemeClr val="tx1"/>
                </a:solidFill>
              </a:rPr>
              <a:t>       </a:t>
            </a:r>
            <a:r>
              <a:rPr lang="zh-CN" altLang="en-US" sz="2400" b="1">
                <a:solidFill>
                  <a:schemeClr val="tx1"/>
                </a:solidFill>
              </a:rPr>
              <a:t>教学具有教育性或思想性，是中外众多思想家的共识，不过，不同思想家对教学教育性的理解各有不同。教学的教育性是贯串全部学科教学的一种属性，具体包括教学内容的教育性和教学过程的教育性。</a:t>
            </a:r>
            <a:endParaRPr lang="zh-CN" altLang="en-US" sz="2400" b="1">
              <a:solidFill>
                <a:schemeClr val="tx1"/>
              </a:solidFill>
            </a:endParaRPr>
          </a:p>
          <a:p>
            <a:pPr algn="just">
              <a:lnSpc>
                <a:spcPct val="120000"/>
              </a:lnSpc>
            </a:pPr>
            <a:r>
              <a:rPr lang="en-US" altLang="zh-CN" sz="2400" b="1">
                <a:solidFill>
                  <a:schemeClr val="tx1"/>
                </a:solidFill>
              </a:rPr>
              <a:t>       </a:t>
            </a:r>
            <a:r>
              <a:rPr lang="zh-CN" altLang="en-US" sz="2400" b="1">
                <a:solidFill>
                  <a:schemeClr val="tx1"/>
                </a:solidFill>
              </a:rPr>
              <a:t>教学内容的教育性包括两个层面。其一，很多学科的教学内容体现了爱国主义、集体主义、开拓进取等思想道德意义，为教师提供了进行直接道德教育的素材。</a:t>
            </a:r>
            <a:endParaRPr lang="zh-CN" altLang="en-US" sz="2400" b="1">
              <a:solidFill>
                <a:schemeClr val="tx1"/>
              </a:solidFill>
            </a:endParaRPr>
          </a:p>
          <a:p>
            <a:pPr algn="just">
              <a:lnSpc>
                <a:spcPct val="120000"/>
              </a:lnSpc>
            </a:pPr>
            <a:r>
              <a:rPr lang="en-US" altLang="zh-CN" sz="2400" b="1">
                <a:solidFill>
                  <a:schemeClr val="tx1"/>
                </a:solidFill>
              </a:rPr>
              <a:t>       </a:t>
            </a:r>
            <a:r>
              <a:rPr lang="zh-CN" altLang="en-US" sz="2400" b="1">
                <a:solidFill>
                  <a:schemeClr val="tx1"/>
                </a:solidFill>
              </a:rPr>
              <a:t>其二，站在社会的立场上看，各门学科的教学内容都是帮助学生了解社会、参与社会的工具，这些学科既讨论社会生活的实际结构，又关注社会自我维持和自我发展的各种工具和方法。</a:t>
            </a:r>
            <a:endParaRPr lang="zh-CN" altLang="en-US"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1860"/>
            <a:ext cx="10730865" cy="5339715"/>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教学过程的教育性也可以从两个方面来理解。</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solidFill>
                  <a:schemeClr val="tx1"/>
                </a:solidFill>
              </a:rPr>
              <a:t>       </a:t>
            </a:r>
            <a:r>
              <a:rPr sz="2400" b="1">
                <a:solidFill>
                  <a:schemeClr val="tx1"/>
                </a:solidFill>
              </a:rPr>
              <a:t>其一，教学方法影响学生的道德学习，不同类型的教学方法导向不同的思维方式、价值观念和行为习惯。传统教学以教科书为中心、以课堂为中心、以教师为中心，让学生学习、背诵同样的材料，剥夺了学生的社会性动机，使学生缺少相互交流和分享的欲望，逐步养成了个人主义的意识和习惯。</a:t>
            </a:r>
            <a:endParaRPr sz="2400" b="1">
              <a:solidFill>
                <a:schemeClr val="tx1"/>
              </a:solidFill>
            </a:endParaRPr>
          </a:p>
          <a:p>
            <a:pPr algn="just">
              <a:lnSpc>
                <a:spcPct val="60000"/>
              </a:lnSpc>
            </a:pPr>
            <a:endParaRPr sz="2400" b="1">
              <a:solidFill>
                <a:schemeClr val="tx1"/>
              </a:solidFill>
            </a:endParaRPr>
          </a:p>
          <a:p>
            <a:pPr algn="just">
              <a:lnSpc>
                <a:spcPct val="140000"/>
              </a:lnSpc>
            </a:pPr>
            <a:r>
              <a:rPr lang="en-US" sz="2400" b="1">
                <a:solidFill>
                  <a:schemeClr val="tx1"/>
                </a:solidFill>
              </a:rPr>
              <a:t>       </a:t>
            </a:r>
            <a:r>
              <a:rPr sz="2400" b="1">
                <a:solidFill>
                  <a:schemeClr val="tx1"/>
                </a:solidFill>
              </a:rPr>
              <a:t>其二，教学过程也是师生互动的过程，教师的师德修养对学生会产生潜移默化的影响。教师积极乐观地对待工作，认真备课上课，公平公正地对待学生，以平等民主的方式管理课堂和班级，这些都会被学生看在眼里、记在心里，对学生产生积极的道德影响。</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学校德育共同体建设</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2500"/>
            <a:ext cx="10730865" cy="218059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2. 教师要发挥主观能动性，积极践行课程育人</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20000"/>
              </a:lnSpc>
            </a:pPr>
            <a:r>
              <a:rPr lang="en-US" altLang="zh-CN" sz="2400" b="1">
                <a:solidFill>
                  <a:schemeClr val="tx1"/>
                </a:solidFill>
              </a:rPr>
              <a:t>       </a:t>
            </a:r>
            <a:r>
              <a:rPr lang="zh-CN" altLang="en-US" sz="2400" b="1">
                <a:solidFill>
                  <a:schemeClr val="tx1"/>
                </a:solidFill>
              </a:rPr>
              <a:t>教书与育人，是教师职责的一体两面，在每位教师的工作中都是不可或缺的。教师要转变职业观念，认识到自己首先是一名教育者，而后才是某一学科的教师，担任学生的人生导师是每位教师义不容辞的神圣职责。</a:t>
            </a:r>
            <a:endParaRPr lang="zh-CN" altLang="en-US" sz="2400" b="1">
              <a:solidFill>
                <a:schemeClr val="tx1"/>
              </a:solidFill>
            </a:endParaRPr>
          </a:p>
        </p:txBody>
      </p:sp>
      <p:grpSp>
        <p:nvGrpSpPr>
          <p:cNvPr id="11" name="组合 10"/>
          <p:cNvGrpSpPr/>
          <p:nvPr/>
        </p:nvGrpSpPr>
        <p:grpSpPr>
          <a:xfrm>
            <a:off x="1315720" y="3234690"/>
            <a:ext cx="9442450" cy="2705100"/>
            <a:chOff x="2136" y="4918"/>
            <a:chExt cx="14870" cy="4260"/>
          </a:xfrm>
        </p:grpSpPr>
        <p:sp>
          <p:nvSpPr>
            <p:cNvPr id="4" name="圆角矩形 3"/>
            <p:cNvSpPr/>
            <p:nvPr/>
          </p:nvSpPr>
          <p:spPr>
            <a:xfrm>
              <a:off x="2136" y="4918"/>
              <a:ext cx="14869"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（1）教师要精研学科教学内容，发挥教学内容的教育性。</a:t>
              </a:r>
              <a:endParaRPr sz="2400" b="1">
                <a:solidFill>
                  <a:schemeClr val="tx1"/>
                </a:solidFill>
              </a:endParaRPr>
            </a:p>
          </p:txBody>
        </p:sp>
        <p:sp>
          <p:nvSpPr>
            <p:cNvPr id="7" name="圆角矩形 6"/>
            <p:cNvSpPr/>
            <p:nvPr/>
          </p:nvSpPr>
          <p:spPr>
            <a:xfrm>
              <a:off x="2136" y="6382"/>
              <a:ext cx="14870" cy="1323"/>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（2）教师要创新教学方法，努力让探索、对话、合作贯串学科教学全过程。</a:t>
              </a:r>
              <a:endParaRPr sz="2400" b="1">
                <a:solidFill>
                  <a:schemeClr val="tx1"/>
                </a:solidFill>
              </a:endParaRPr>
            </a:p>
          </p:txBody>
        </p:sp>
        <p:sp>
          <p:nvSpPr>
            <p:cNvPr id="10" name="圆角矩形 9"/>
            <p:cNvSpPr/>
            <p:nvPr/>
          </p:nvSpPr>
          <p:spPr>
            <a:xfrm>
              <a:off x="2136" y="8188"/>
              <a:ext cx="14869" cy="990"/>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（3）教师要提升个人修养，以优秀师德引领学生道德发展。</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out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0.xml><?xml version="1.0" encoding="utf-8"?>
<p:tagLst xmlns:p="http://schemas.openxmlformats.org/presentationml/2006/main">
  <p:tag name="KSO_WM_DIAGRAM_VIRTUALLY_FRAME" val="{&quot;height&quot;:394.7,&quot;left&quot;:59.4,&quot;top&quot;:81.05,&quot;width&quot;:849.8}"/>
</p:tagLst>
</file>

<file path=ppt/tags/tag31.xml><?xml version="1.0" encoding="utf-8"?>
<p:tagLst xmlns:p="http://schemas.openxmlformats.org/presentationml/2006/main">
  <p:tag name="KSO_WM_DIAGRAM_VIRTUALLY_FRAME" val="{&quot;height&quot;:394.7,&quot;left&quot;:59.4,&quot;top&quot;:81.05,&quot;width&quot;:849.8}"/>
</p:tagLst>
</file>

<file path=ppt/tags/tag32.xml><?xml version="1.0" encoding="utf-8"?>
<p:tagLst xmlns:p="http://schemas.openxmlformats.org/presentationml/2006/main">
  <p:tag name="KSO_WM_DIAGRAM_VIRTUALLY_FRAME" val="{&quot;height&quot;:394.7,&quot;left&quot;:59.4,&quot;top&quot;:81.05,&quot;width&quot;:849.8}"/>
</p:tagLst>
</file>

<file path=ppt/tags/tag33.xml><?xml version="1.0" encoding="utf-8"?>
<p:tagLst xmlns:p="http://schemas.openxmlformats.org/presentationml/2006/main">
  <p:tag name="KSO_WM_DIAGRAM_VIRTUALLY_FRAME" val="{&quot;height&quot;:394.7,&quot;left&quot;:59.4,&quot;top&quot;:81.05,&quot;width&quot;:849.8}"/>
</p:tagLst>
</file>

<file path=ppt/tags/tag34.xml><?xml version="1.0" encoding="utf-8"?>
<p:tagLst xmlns:p="http://schemas.openxmlformats.org/presentationml/2006/main">
  <p:tag name="KSO_WM_DIAGRAM_VIRTUALLY_FRAME" val="{&quot;height&quot;:394.7,&quot;left&quot;:59.4,&quot;top&quot;:81.05,&quot;width&quot;:849.8}"/>
</p:tagLst>
</file>

<file path=ppt/tags/tag35.xml><?xml version="1.0" encoding="utf-8"?>
<p:tagLst xmlns:p="http://schemas.openxmlformats.org/presentationml/2006/main">
  <p:tag name="KSO_WM_DIAGRAM_VIRTUALLY_FRAME" val="{&quot;height&quot;:394.7,&quot;left&quot;:59.4,&quot;top&quot;:81.05,&quot;width&quot;:849.8}"/>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BEAUTIFY_FLAG" val="#wm#"/>
  <p:tag name="KSO_WM_TEMPLATE_CATEGORY" val="custom"/>
  <p:tag name="KSO_WM_TEMPLATE_INDEX" val="2020508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BEAUTIFY_FLAG" val="#wm#"/>
  <p:tag name="KSO_WM_TEMPLATE_CATEGORY" val="custom"/>
  <p:tag name="KSO_WM_TEMPLATE_INDEX" val="20205081"/>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commondata" val="eyJoZGlkIjoiYjc0Y2ZhZjAzZDZiMTM0YzA0NTk1OGE3M2U4YWI0OTkifQ=="/>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10129</Words>
  <Application>WPS 演示</Application>
  <PresentationFormat>宽屏</PresentationFormat>
  <Paragraphs>450</Paragraphs>
  <Slides>41</Slides>
  <Notes>4</Notes>
  <HiddenSlides>0</HiddenSlides>
  <MMClips>0</MMClips>
  <ScaleCrop>false</ScaleCrop>
  <HeadingPairs>
    <vt:vector size="6" baseType="variant">
      <vt:variant>
        <vt:lpstr>已用的字体</vt:lpstr>
      </vt:variant>
      <vt:variant>
        <vt:i4>9</vt:i4>
      </vt:variant>
      <vt:variant>
        <vt:lpstr>主题</vt:lpstr>
      </vt:variant>
      <vt:variant>
        <vt:i4>4</vt:i4>
      </vt:variant>
      <vt:variant>
        <vt:lpstr>幻灯片标题</vt:lpstr>
      </vt:variant>
      <vt:variant>
        <vt:i4>41</vt:i4>
      </vt:variant>
    </vt:vector>
  </HeadingPairs>
  <TitlesOfParts>
    <vt:vector size="54" baseType="lpstr">
      <vt:lpstr>Arial</vt:lpstr>
      <vt:lpstr>宋体</vt:lpstr>
      <vt:lpstr>Wingdings</vt:lpstr>
      <vt:lpstr>Wingdings</vt:lpstr>
      <vt:lpstr>微软雅黑</vt:lpstr>
      <vt:lpstr>Times New Roman</vt:lpstr>
      <vt:lpstr>新宋体</vt:lpstr>
      <vt:lpstr>Arial Unicode MS</vt:lpstr>
      <vt:lpstr>Calibri</vt:lpstr>
      <vt:lpstr>自定义设计方案</vt:lpstr>
      <vt:lpstr>2_自定义设计方案</vt:lpstr>
      <vt:lpstr>1_自定义设计方案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朱洛洛</cp:lastModifiedBy>
  <cp:revision>170</cp:revision>
  <dcterms:created xsi:type="dcterms:W3CDTF">2019-06-19T02:08:00Z</dcterms:created>
  <dcterms:modified xsi:type="dcterms:W3CDTF">2024-08-21T15:06:53Z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7967A48F009240DB9816B7517C3F5BAF_11</vt:lpwstr>
  </property>
</Properties>
</file>