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Lst>
  <p:notesMasterIdLst>
    <p:notesMasterId r:id="rId62"/>
  </p:notesMasterIdLst>
  <p:sldIdLst>
    <p:sldId id="265" r:id="rId6"/>
    <p:sldId id="266" r:id="rId7"/>
    <p:sldId id="260" r:id="rId8"/>
    <p:sldId id="270" r:id="rId9"/>
    <p:sldId id="261" r:id="rId10"/>
    <p:sldId id="340" r:id="rId11"/>
    <p:sldId id="272" r:id="rId12"/>
    <p:sldId id="341" r:id="rId13"/>
    <p:sldId id="343" r:id="rId14"/>
    <p:sldId id="344" r:id="rId15"/>
    <p:sldId id="342" r:id="rId16"/>
    <p:sldId id="346" r:id="rId17"/>
    <p:sldId id="345" r:id="rId18"/>
    <p:sldId id="349" r:id="rId19"/>
    <p:sldId id="348" r:id="rId20"/>
    <p:sldId id="350" r:id="rId21"/>
    <p:sldId id="351" r:id="rId22"/>
    <p:sldId id="353" r:id="rId23"/>
    <p:sldId id="355" r:id="rId24"/>
    <p:sldId id="356" r:id="rId25"/>
    <p:sldId id="357" r:id="rId26"/>
    <p:sldId id="358" r:id="rId27"/>
    <p:sldId id="359" r:id="rId28"/>
    <p:sldId id="361" r:id="rId29"/>
    <p:sldId id="362" r:id="rId30"/>
    <p:sldId id="363" r:id="rId31"/>
    <p:sldId id="364" r:id="rId32"/>
    <p:sldId id="365" r:id="rId33"/>
    <p:sldId id="366" r:id="rId34"/>
    <p:sldId id="367" r:id="rId35"/>
    <p:sldId id="368" r:id="rId36"/>
    <p:sldId id="369" r:id="rId37"/>
    <p:sldId id="370" r:id="rId38"/>
    <p:sldId id="371" r:id="rId39"/>
    <p:sldId id="372" r:id="rId40"/>
    <p:sldId id="373" r:id="rId41"/>
    <p:sldId id="374" r:id="rId42"/>
    <p:sldId id="375" r:id="rId43"/>
    <p:sldId id="376" r:id="rId44"/>
    <p:sldId id="377" r:id="rId45"/>
    <p:sldId id="378" r:id="rId46"/>
    <p:sldId id="379" r:id="rId47"/>
    <p:sldId id="380" r:id="rId48"/>
    <p:sldId id="383" r:id="rId49"/>
    <p:sldId id="382" r:id="rId50"/>
    <p:sldId id="384" r:id="rId51"/>
    <p:sldId id="385" r:id="rId52"/>
    <p:sldId id="387" r:id="rId53"/>
    <p:sldId id="388" r:id="rId54"/>
    <p:sldId id="389" r:id="rId55"/>
    <p:sldId id="390" r:id="rId56"/>
    <p:sldId id="391" r:id="rId57"/>
    <p:sldId id="392" r:id="rId58"/>
    <p:sldId id="393" r:id="rId59"/>
    <p:sldId id="394" r:id="rId60"/>
    <p:sldId id="395" r:id="rId61"/>
    <p:sldId id="396" r:id="rId63"/>
    <p:sldId id="397" r:id="rId64"/>
    <p:sldId id="314" r:id="rId65"/>
  </p:sldIdLst>
  <p:sldSz cx="12192000" cy="6858000"/>
  <p:notesSz cx="6858000" cy="9144000"/>
  <p:custDataLst>
    <p:tags r:id="rId6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374B"/>
    <a:srgbClr val="F1EA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5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9" Type="http://schemas.openxmlformats.org/officeDocument/2006/relationships/tags" Target="tags/tag68.xml"/><Relationship Id="rId68" Type="http://schemas.openxmlformats.org/officeDocument/2006/relationships/tableStyles" Target="tableStyles.xml"/><Relationship Id="rId67" Type="http://schemas.openxmlformats.org/officeDocument/2006/relationships/viewProps" Target="viewProps.xml"/><Relationship Id="rId66" Type="http://schemas.openxmlformats.org/officeDocument/2006/relationships/presProps" Target="presProps.xml"/><Relationship Id="rId65" Type="http://schemas.openxmlformats.org/officeDocument/2006/relationships/slide" Target="slides/slide59.xml"/><Relationship Id="rId64" Type="http://schemas.openxmlformats.org/officeDocument/2006/relationships/slide" Target="slides/slide58.xml"/><Relationship Id="rId63" Type="http://schemas.openxmlformats.org/officeDocument/2006/relationships/slide" Target="slides/slide57.xml"/><Relationship Id="rId62" Type="http://schemas.openxmlformats.org/officeDocument/2006/relationships/notesMaster" Target="notesMasters/notesMaster1.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Master" Target="slideMasters/slideMaster4.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1.xml"/><Relationship Id="rId5" Type="http://schemas.openxmlformats.org/officeDocument/2006/relationships/image" Target="../media/image4.em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tags" Target="../tags/tag3.xml"/><Relationship Id="rId4" Type="http://schemas.openxmlformats.org/officeDocument/2006/relationships/image" Target="../media/image5.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7" Type="http://schemas.openxmlformats.org/officeDocument/2006/relationships/theme" Target="../theme/theme4.xml"/><Relationship Id="rId6" Type="http://schemas.openxmlformats.org/officeDocument/2006/relationships/tags" Target="../tags/tag4.xml"/><Relationship Id="rId5" Type="http://schemas.openxmlformats.org/officeDocument/2006/relationships/image" Target="../media/image4.em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48590" name="圆角矩形 7"/>
          <p:cNvSpPr/>
          <p:nvPr userDrawn="1"/>
        </p:nvSpPr>
        <p:spPr>
          <a:xfrm>
            <a:off x="403225" y="426720"/>
            <a:ext cx="11385550" cy="5958205"/>
          </a:xfrm>
          <a:prstGeom prst="roundRect">
            <a:avLst>
              <a:gd name="adj" fmla="val 1568"/>
            </a:avLst>
          </a:prstGeom>
          <a:blipFill rotWithShape="1">
            <a:blip r:embed="rId3"/>
            <a:stretch>
              <a:fillRect/>
            </a:stretch>
          </a:blip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4.xml"/><Relationship Id="rId1"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5.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1.xml"/><Relationship Id="rId1" Type="http://schemas.openxmlformats.org/officeDocument/2006/relationships/image" Target="../media/image8.pn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2.xml"/><Relationship Id="rId1" Type="http://schemas.openxmlformats.org/officeDocument/2006/relationships/image" Target="../media/image9.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35.xml"/><Relationship Id="rId1" Type="http://schemas.openxmlformats.org/officeDocument/2006/relationships/image" Target="../media/image7.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image" Target="../media/image7.png"/><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2.xml"/><Relationship Id="rId1" Type="http://schemas.openxmlformats.org/officeDocument/2006/relationships/image" Target="../media/image7.png"/></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43.xml"/><Relationship Id="rId1" Type="http://schemas.openxmlformats.org/officeDocument/2006/relationships/image" Target="../media/image7.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5.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6.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7.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9.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0.xml"/><Relationship Id="rId1" Type="http://schemas.openxmlformats.org/officeDocument/2006/relationships/image" Target="../media/image7.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1.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2.xml"/><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3.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4.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5.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6.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8.xml"/><Relationship Id="rId1" Type="http://schemas.openxmlformats.org/officeDocument/2006/relationships/image" Target="../media/image7.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9.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0.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1.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2.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3.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64.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5.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66.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6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9"/>
          <p:cNvSpPr txBox="1"/>
          <p:nvPr/>
        </p:nvSpPr>
        <p:spPr>
          <a:xfrm>
            <a:off x="1347280" y="2110501"/>
            <a:ext cx="9496116" cy="2014855"/>
          </a:xfrm>
          <a:prstGeom prst="rect">
            <a:avLst/>
          </a:prstGeom>
          <a:noFill/>
        </p:spPr>
        <p:txBody>
          <a:bodyPr wrap="square" rtlCol="0">
            <a:spAutoFit/>
          </a:bodyPr>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第二章　</a:t>
            </a:r>
            <a:endParaRPr lang="zh-CN" altLang="en-US" sz="5400" b="1" dirty="0" smtClean="0">
              <a:solidFill>
                <a:schemeClr val="tx1"/>
              </a:solidFill>
              <a:latin typeface="微软雅黑" panose="020B0503020204020204" charset="-122"/>
              <a:ea typeface="微软雅黑" panose="020B0503020204020204" charset="-122"/>
            </a:endParaRPr>
          </a:p>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学生品德发展与学校德育</a:t>
            </a:r>
            <a:endParaRPr lang="zh-CN" altLang="en-US" sz="5400" b="1" dirty="0" smtClean="0">
              <a:solidFill>
                <a:schemeClr val="tx1"/>
              </a:solidFill>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18870"/>
            <a:ext cx="10730865" cy="4812030"/>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二、学生品德发展的动力源自个体在活动中产生的矛盾运动</a:t>
            </a:r>
            <a:endParaRPr lang="zh-CN" altLang="en-US" sz="28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40000"/>
              </a:lnSpc>
            </a:pPr>
            <a:r>
              <a:rPr lang="en-US" sz="2400" b="1"/>
              <a:t>       </a:t>
            </a:r>
            <a:r>
              <a:rPr sz="2400" b="1"/>
              <a:t>个体发展的动力究竟是来自内部的遗传与成熟还是外部的环境影响？在此问题上，曾出现过内发论与外铄论两种对立的观点，在心理学中分别对应于精神分析理论和行为主义心理学。前者将个体发展的动力归于内部的性力，后者则将个体发展的动力归于外部的环境刺激。后来这两种观点都遭到了反对。</a:t>
            </a:r>
            <a:endParaRPr sz="2400" b="1"/>
          </a:p>
          <a:p>
            <a:pPr algn="just">
              <a:lnSpc>
                <a:spcPct val="70000"/>
              </a:lnSpc>
            </a:pPr>
            <a:r>
              <a:rPr lang="en-US" sz="2400" b="1"/>
              <a:t>       </a:t>
            </a:r>
            <a:endParaRPr lang="en-US" sz="2400" b="1"/>
          </a:p>
          <a:p>
            <a:pPr algn="just">
              <a:lnSpc>
                <a:spcPct val="140000"/>
              </a:lnSpc>
            </a:pPr>
            <a:r>
              <a:rPr lang="en-US" sz="2400" b="1"/>
              <a:t>       </a:t>
            </a:r>
            <a:r>
              <a:rPr sz="2400" b="1"/>
              <a:t>新精神分析学派开始强调文化和社会因素对人格的影响，以班杜拉（Albert Bandura）为代表的新行为主义则偏向社会认知理论，提出了符合建构主义的研究范式和核心概念。</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18870"/>
            <a:ext cx="10730865" cy="4812030"/>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（一）学生品德发展诸影响因素经由个体活动交互作用</a:t>
            </a:r>
            <a:endParaRPr lang="zh-CN" altLang="en-US" sz="28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40000"/>
              </a:lnSpc>
            </a:pPr>
            <a:r>
              <a:rPr lang="en-US" sz="2400" b="1"/>
              <a:t>       </a:t>
            </a:r>
            <a:r>
              <a:rPr sz="2400" b="1"/>
              <a:t>学生品德发展受遗传素质、成熟、环境特别是教育的影响，但这些影响不是自发实现的，必须经由学生主体活动的交互作用而成，品德即在这种交互作用中建构。</a:t>
            </a:r>
            <a:endParaRPr sz="2400" b="1"/>
          </a:p>
          <a:p>
            <a:pPr algn="just">
              <a:lnSpc>
                <a:spcPct val="90000"/>
              </a:lnSpc>
            </a:pPr>
            <a:endParaRPr sz="2400" b="1"/>
          </a:p>
          <a:p>
            <a:pPr algn="just">
              <a:lnSpc>
                <a:spcPct val="140000"/>
              </a:lnSpc>
            </a:pPr>
            <a:r>
              <a:rPr lang="en-US" sz="2400" b="1"/>
              <a:t>       </a:t>
            </a:r>
            <a:r>
              <a:rPr sz="2400" b="1"/>
              <a:t>在品德的形成和发展过程中，环境、</a:t>
            </a:r>
            <a:endParaRPr sz="2400" b="1"/>
          </a:p>
          <a:p>
            <a:pPr algn="just">
              <a:lnSpc>
                <a:spcPct val="140000"/>
              </a:lnSpc>
            </a:pPr>
            <a:r>
              <a:rPr sz="2400" b="1"/>
              <a:t>人的心理和行为等因素之间构成了互动</a:t>
            </a:r>
            <a:endParaRPr sz="2400" b="1"/>
          </a:p>
          <a:p>
            <a:pPr algn="just">
              <a:lnSpc>
                <a:spcPct val="140000"/>
              </a:lnSpc>
            </a:pPr>
            <a:r>
              <a:rPr sz="2400" b="1"/>
              <a:t>结构（如图 2-1）。</a:t>
            </a:r>
            <a:endParaRPr sz="2400" b="1"/>
          </a:p>
        </p:txBody>
      </p:sp>
      <p:pic>
        <p:nvPicPr>
          <p:cNvPr id="2" name="图片 1"/>
          <p:cNvPicPr>
            <a:picLocks noChangeAspect="1"/>
          </p:cNvPicPr>
          <p:nvPr/>
        </p:nvPicPr>
        <p:blipFill>
          <a:blip r:embed="rId1"/>
          <a:stretch>
            <a:fillRect/>
          </a:stretch>
        </p:blipFill>
        <p:spPr>
          <a:xfrm>
            <a:off x="7064375" y="3037205"/>
            <a:ext cx="3786505" cy="2999740"/>
          </a:xfrm>
          <a:prstGeom prst="rect">
            <a:avLst/>
          </a:prstGeom>
          <a:ln>
            <a:solidFill>
              <a:schemeClr val="tx1"/>
            </a:solidFill>
            <a:prstDash val="sysDash"/>
          </a:ln>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5" presetClass="entr" presetSubtype="1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heckerboard(across)">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15975" y="1395095"/>
            <a:ext cx="10730865" cy="4812030"/>
          </a:xfrm>
          <a:prstGeom prst="rect">
            <a:avLst/>
          </a:prstGeom>
          <a:noFill/>
        </p:spPr>
        <p:txBody>
          <a:bodyPr wrap="square" rtlCol="0" anchor="t">
            <a:noAutofit/>
          </a:bodyPr>
          <a:p>
            <a:pPr algn="just">
              <a:lnSpc>
                <a:spcPct val="140000"/>
              </a:lnSpc>
            </a:pPr>
            <a:r>
              <a:rPr lang="en-US" sz="2800" b="1"/>
              <a:t>       </a:t>
            </a:r>
            <a:r>
              <a:rPr sz="2800" b="1"/>
              <a:t>环境（资源、行动结果、他人和物理条件）通过个体的心理因素（信念、期望、态度和知识）影响着个体的德性和道德行为（个体行动、选择和语言表达）表现，而道德行为不仅改变着环境，而且通过反馈来影响个体的心理因素和德性。环境、个体心理和行为都是可以改变的，但是谁都不是道德行为的决定因素。这三类因素互为因果，任何两者都具有双向互动和决定关系。这就是班杜拉提出的行为双向决定论。</a:t>
            </a:r>
            <a:endParaRPr sz="2800" b="1"/>
          </a:p>
          <a:p>
            <a:pPr algn="just">
              <a:lnSpc>
                <a:spcPct val="130000"/>
              </a:lnSpc>
            </a:pP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21435"/>
            <a:ext cx="10730865" cy="4812030"/>
          </a:xfrm>
          <a:prstGeom prst="rect">
            <a:avLst/>
          </a:prstGeom>
          <a:noFill/>
        </p:spPr>
        <p:txBody>
          <a:bodyPr wrap="square" rtlCol="0" anchor="t">
            <a:noAutofit/>
          </a:bodyPr>
          <a:p>
            <a:pPr algn="just">
              <a:lnSpc>
                <a:spcPct val="140000"/>
              </a:lnSpc>
            </a:pPr>
            <a:r>
              <a:rPr lang="en-US" sz="2800" b="1"/>
              <a:t>       </a:t>
            </a:r>
            <a:r>
              <a:rPr sz="2800" b="1"/>
              <a:t>可见，无论是从认知原因分析还是从社会原因分析，儿童的品德发展都是通过主体的活动与原有的心理结构发生作用而实现的。认知原因侧重的是发展的内部条件，而社会原因侧重的是发展的外部条件。通过活动（如合作），儿童内在的道德结构（如自我中心、道德实在论）实现与外部文化环境（如他人采用的规则、成人的行为与命令）互动，从而促进道德水平的提高（如规则的内化、纯义务道德出现）。</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573530"/>
            <a:ext cx="10730865" cy="4182110"/>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（二）学生主体内部的矛盾运动推动品德发展</a:t>
            </a:r>
            <a:endParaRPr lang="zh-CN" altLang="en-US" sz="28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60000"/>
              </a:lnSpc>
            </a:pPr>
            <a:r>
              <a:rPr lang="en-US" sz="2400" b="1"/>
              <a:t>       </a:t>
            </a:r>
            <a:r>
              <a:rPr sz="2400" b="1"/>
              <a:t>在品德发展的过程中，个体要经历并解决许多矛盾，其中最主要的矛盾就是外界要求与自身已有道德发展水平之间的矛盾。个体需要不断努力提高原有的道德水平，以达到外界对他的要求。当个体能够认同外界要求并认识到自身不足时，他会努力按照外界要求去做；如果个体并不认同外界要求，那他显然是不会朝着那个方向努力的。</a:t>
            </a:r>
            <a:endParaRPr sz="2400" b="1"/>
          </a:p>
          <a:p>
            <a:pPr algn="just">
              <a:lnSpc>
                <a:spcPct val="140000"/>
              </a:lnSpc>
            </a:pP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83970"/>
            <a:ext cx="10730865" cy="4812030"/>
          </a:xfrm>
          <a:prstGeom prst="rect">
            <a:avLst/>
          </a:prstGeom>
          <a:noFill/>
        </p:spPr>
        <p:txBody>
          <a:bodyPr wrap="square" rtlCol="0" anchor="t">
            <a:noAutofit/>
          </a:bodyPr>
          <a:p>
            <a:pPr algn="just">
              <a:lnSpc>
                <a:spcPct val="160000"/>
              </a:lnSpc>
            </a:pPr>
            <a:r>
              <a:rPr lang="en-US" sz="2400" b="1"/>
              <a:t>       </a:t>
            </a:r>
            <a:r>
              <a:rPr sz="2400" b="1"/>
              <a:t>在这一矛盾运动的过程中，个体接受并认同外界要求，通过内化获得社会规范，成为“社会人”。内化不仅导致个体对社会规范的吸纳，而且这种吸纳也会导致个体内在心理结构的变化。这种变化开始可能在品德心理原有的框架之内，达到一定程度后将使品德心理发生更改，即量变导致质变。</a:t>
            </a:r>
            <a:endParaRPr sz="2400" b="1"/>
          </a:p>
          <a:p>
            <a:pPr algn="just">
              <a:lnSpc>
                <a:spcPct val="70000"/>
              </a:lnSpc>
            </a:pPr>
            <a:endParaRPr sz="2400" b="1"/>
          </a:p>
          <a:p>
            <a:pPr algn="just">
              <a:lnSpc>
                <a:spcPct val="160000"/>
              </a:lnSpc>
            </a:pPr>
            <a:r>
              <a:rPr lang="en-US" sz="2400" b="1"/>
              <a:t>       </a:t>
            </a:r>
            <a:r>
              <a:rPr sz="2400" b="1"/>
              <a:t>这种认同外部影响（包括道德教育引导）并内化为对自己的要求，努力向之发展的过程就是个体开展自我教育的过程。因此，只有能够引导个体开展自我教育并获得品德发展的教育才是真正有效的道德教育。</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490980"/>
            <a:ext cx="10730865" cy="4182110"/>
          </a:xfrm>
          <a:prstGeom prst="rect">
            <a:avLst/>
          </a:prstGeom>
          <a:noFill/>
        </p:spPr>
        <p:txBody>
          <a:bodyPr wrap="square" rtlCol="0" anchor="t">
            <a:noAutofit/>
          </a:bodyPr>
          <a:p>
            <a:pPr algn="just">
              <a:lnSpc>
                <a:spcPct val="140000"/>
              </a:lnSpc>
            </a:pPr>
            <a:r>
              <a:rPr lang="en-US" altLang="zh-CN" sz="2800" b="1">
                <a:solidFill>
                  <a:schemeClr val="accent1">
                    <a:lumMod val="75000"/>
                  </a:schemeClr>
                </a:solidFill>
              </a:rPr>
              <a:t>      </a:t>
            </a:r>
            <a:r>
              <a:rPr lang="zh-CN" altLang="en-US" sz="2800" b="1">
                <a:solidFill>
                  <a:schemeClr val="accent1">
                    <a:lumMod val="75000"/>
                  </a:schemeClr>
                </a:solidFill>
              </a:rPr>
              <a:t>三、学生品德发展具有显著的年龄特征</a:t>
            </a:r>
            <a:endParaRPr lang="zh-CN" altLang="en-US" sz="28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80000"/>
              </a:lnSpc>
            </a:pPr>
            <a:r>
              <a:rPr lang="en-US" sz="2400" b="1"/>
              <a:t>       </a:t>
            </a:r>
            <a:r>
              <a:rPr sz="2400" b="1"/>
              <a:t>年龄特征有生理的年龄特征和心理的年龄特征之分。学生品德发展的年龄特征是指在一定的社会和教育条件下，在各个不同的年龄阶段中，学生在品德方面所形成的一般的、典型的、本质的心理特征。如前所述，学生品德发展受生理成熟的影响，而年龄特征正是受成熟影响的突出表现。</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003300"/>
            <a:ext cx="10730865" cy="4812030"/>
          </a:xfrm>
          <a:prstGeom prst="rect">
            <a:avLst/>
          </a:prstGeom>
          <a:noFill/>
        </p:spPr>
        <p:txBody>
          <a:bodyPr wrap="square" rtlCol="0" anchor="t">
            <a:noAutofit/>
          </a:bodyPr>
          <a:p>
            <a:pPr algn="just">
              <a:lnSpc>
                <a:spcPct val="130000"/>
              </a:lnSpc>
            </a:pPr>
            <a:r>
              <a:rPr lang="zh-CN" altLang="en-US" sz="2800" b="1">
                <a:solidFill>
                  <a:schemeClr val="accent1">
                    <a:lumMod val="75000"/>
                  </a:schemeClr>
                </a:solidFill>
              </a:rPr>
              <a:t>    （一）学生品德发展的年龄特征的基本表现</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30000"/>
              </a:lnSpc>
            </a:pPr>
            <a:r>
              <a:rPr lang="en-US" sz="2400" b="1"/>
              <a:t>       </a:t>
            </a:r>
            <a:r>
              <a:rPr sz="2400" b="1"/>
              <a:t>当代发展心理学认为，个体从出生到成熟需经历 6 个时期：</a:t>
            </a:r>
            <a:endParaRPr sz="2400" b="1"/>
          </a:p>
          <a:p>
            <a:pPr algn="just">
              <a:lnSpc>
                <a:spcPct val="130000"/>
              </a:lnSpc>
            </a:pPr>
            <a:r>
              <a:rPr lang="en-US" sz="2400" b="1"/>
              <a:t>       </a:t>
            </a:r>
            <a:r>
              <a:rPr sz="2400" b="1"/>
              <a:t>1. 0～1 岁：适应性阶段</a:t>
            </a:r>
            <a:endParaRPr sz="2400" b="1"/>
          </a:p>
          <a:p>
            <a:pPr algn="just">
              <a:lnSpc>
                <a:spcPct val="130000"/>
              </a:lnSpc>
            </a:pPr>
            <a:r>
              <a:rPr lang="en-US" sz="2400" b="1"/>
              <a:t>       </a:t>
            </a:r>
            <a:r>
              <a:rPr sz="2400" b="1"/>
              <a:t>2. 1～3 岁：萌芽阶段</a:t>
            </a:r>
            <a:endParaRPr sz="2400" b="1"/>
          </a:p>
          <a:p>
            <a:pPr algn="just">
              <a:lnSpc>
                <a:spcPct val="130000"/>
              </a:lnSpc>
            </a:pPr>
            <a:r>
              <a:rPr lang="en-US" sz="2400" b="1"/>
              <a:t>       </a:t>
            </a:r>
            <a:r>
              <a:rPr sz="2400" b="1"/>
              <a:t>3. 三岁至六七岁：情境性阶段</a:t>
            </a:r>
            <a:endParaRPr sz="2400" b="1"/>
          </a:p>
          <a:p>
            <a:pPr algn="just">
              <a:lnSpc>
                <a:spcPct val="130000"/>
              </a:lnSpc>
            </a:pPr>
            <a:r>
              <a:rPr lang="en-US" sz="2400" b="1">
                <a:sym typeface="+mn-ea"/>
              </a:rPr>
              <a:t>       </a:t>
            </a:r>
            <a:r>
              <a:rPr sz="2400" b="1"/>
              <a:t>4. 六七岁至十一二岁：协调性阶段</a:t>
            </a:r>
            <a:endParaRPr sz="2400" b="1"/>
          </a:p>
          <a:p>
            <a:pPr algn="just">
              <a:lnSpc>
                <a:spcPct val="130000"/>
              </a:lnSpc>
            </a:pPr>
            <a:r>
              <a:rPr lang="en-US" sz="2400" b="1">
                <a:sym typeface="+mn-ea"/>
              </a:rPr>
              <a:t>       </a:t>
            </a:r>
            <a:r>
              <a:rPr sz="2400" b="1"/>
              <a:t>5. 十一二岁至十四五岁：动荡性阶段</a:t>
            </a:r>
            <a:endParaRPr sz="2400" b="1"/>
          </a:p>
          <a:p>
            <a:pPr algn="just">
              <a:lnSpc>
                <a:spcPct val="130000"/>
              </a:lnSpc>
            </a:pPr>
            <a:r>
              <a:rPr lang="en-US" sz="2400" b="1">
                <a:sym typeface="+mn-ea"/>
              </a:rPr>
              <a:t>       </a:t>
            </a:r>
            <a:r>
              <a:rPr sz="2400" b="1"/>
              <a:t>6. 十四五岁至十七八岁：成熟性阶段</a:t>
            </a:r>
            <a:endParaRPr sz="2400" b="1"/>
          </a:p>
          <a:p>
            <a:pPr algn="just">
              <a:lnSpc>
                <a:spcPct val="130000"/>
              </a:lnSpc>
            </a:pPr>
            <a:r>
              <a:rPr lang="en-US" sz="2400" b="1"/>
              <a:t>       </a:t>
            </a:r>
            <a:r>
              <a:rPr sz="2400" b="1"/>
              <a:t>这 6 个时期相互连续，又相互区别。每个时期，个体品德发展都表现出一般的、典型的、本质的心理特征，形成该年龄阶段特有的品德特点。</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003300"/>
            <a:ext cx="10730865" cy="4812030"/>
          </a:xfrm>
          <a:prstGeom prst="rect">
            <a:avLst/>
          </a:prstGeom>
          <a:noFill/>
        </p:spPr>
        <p:txBody>
          <a:bodyPr wrap="square" rtlCol="0" anchor="t">
            <a:noAutofit/>
          </a:bodyPr>
          <a:p>
            <a:pPr algn="just">
              <a:lnSpc>
                <a:spcPct val="150000"/>
              </a:lnSpc>
            </a:pPr>
            <a:r>
              <a:rPr lang="en-US" sz="2400" b="1"/>
              <a:t>       </a:t>
            </a:r>
            <a:r>
              <a:rPr sz="2400" b="1"/>
              <a:t>可见，学生品德发展是随着年龄的增长而变化的。品德某一方面的发展在某个年龄阶段可能不显著，但其总的发展轨迹一定呈现出明显的年龄阶段特征。比如关于道德行为的理由，个体功利（如是否得到表扬）和权威要求是多数小学生认为的理由，道德榜样（如榜样人物这样做过或者说过）是初中生更为普遍认可的行为理由，社会规范在高中生中认可度最高。</a:t>
            </a:r>
            <a:endParaRPr sz="2400" b="1"/>
          </a:p>
          <a:p>
            <a:pPr algn="just">
              <a:lnSpc>
                <a:spcPct val="150000"/>
              </a:lnSpc>
            </a:pPr>
            <a:r>
              <a:rPr lang="en-US" sz="2400" b="1"/>
              <a:t>       </a:t>
            </a:r>
            <a:r>
              <a:rPr sz="2400" b="1"/>
              <a:t>总之，学生品德发展的一般顺序是不能逆转、不能跳跃的。前一阶段是后一阶段的准备，后一阶段是前一阶段的必然发展。学生品德发展在一段时间内主要表现为数量的变化，然后由量变到质变，将品德发展推进到一个新阶段，前后阶段之间可有部分重叠。</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4725"/>
            <a:ext cx="10730865" cy="418211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sz="2800" b="1">
                <a:solidFill>
                  <a:schemeClr val="accent1">
                    <a:lumMod val="75000"/>
                  </a:schemeClr>
                </a:solidFill>
              </a:rPr>
              <a:t>（二）学生品德发展存在关键期和成熟期</a:t>
            </a:r>
            <a:endParaRPr sz="2800" b="1">
              <a:solidFill>
                <a:schemeClr val="accent1">
                  <a:lumMod val="75000"/>
                </a:schemeClr>
              </a:solidFill>
            </a:endParaRPr>
          </a:p>
          <a:p>
            <a:pPr algn="just">
              <a:lnSpc>
                <a:spcPct val="130000"/>
              </a:lnSpc>
            </a:pPr>
            <a:r>
              <a:rPr lang="en-US" sz="2800" b="1">
                <a:solidFill>
                  <a:schemeClr val="accent1">
                    <a:lumMod val="75000"/>
                  </a:schemeClr>
                </a:solidFill>
              </a:rPr>
              <a:t>      </a:t>
            </a:r>
            <a:r>
              <a:rPr sz="2400" b="1">
                <a:solidFill>
                  <a:schemeClr val="accent1">
                    <a:lumMod val="75000"/>
                  </a:schemeClr>
                </a:solidFill>
              </a:rPr>
              <a:t>1. 学生品德发展的关键期</a:t>
            </a:r>
            <a:endParaRPr sz="2400" b="1">
              <a:solidFill>
                <a:schemeClr val="accent1">
                  <a:lumMod val="75000"/>
                </a:schemeClr>
              </a:solidFill>
            </a:endParaRPr>
          </a:p>
          <a:p>
            <a:pPr algn="just">
              <a:lnSpc>
                <a:spcPct val="130000"/>
              </a:lnSpc>
            </a:pPr>
            <a:r>
              <a:rPr sz="2400" b="1">
                <a:solidFill>
                  <a:schemeClr val="accent1">
                    <a:lumMod val="75000"/>
                  </a:schemeClr>
                </a:solidFill>
              </a:rPr>
              <a:t> </a:t>
            </a:r>
            <a:r>
              <a:rPr lang="en-US" sz="2400" b="1">
                <a:solidFill>
                  <a:schemeClr val="accent1">
                    <a:lumMod val="75000"/>
                  </a:schemeClr>
                </a:solidFill>
              </a:rPr>
              <a:t>      </a:t>
            </a:r>
            <a:r>
              <a:rPr sz="2400" b="1"/>
              <a:t>关键期是品德发展年龄特征的一种表现形式。学生品德发展是量变和质变相统一的过程，在量变阶段，品德发展相对来说较为平稳、均衡；在质变阶段，品德发展速度较快，变化较大，在时间上表现为年龄特征上的“关键期”或“关键年龄”。</a:t>
            </a:r>
            <a:endParaRPr sz="2400" b="1"/>
          </a:p>
          <a:p>
            <a:pPr algn="just">
              <a:lnSpc>
                <a:spcPct val="50000"/>
              </a:lnSpc>
            </a:pPr>
            <a:endParaRPr sz="2400" b="1"/>
          </a:p>
          <a:p>
            <a:pPr algn="just">
              <a:lnSpc>
                <a:spcPct val="130000"/>
              </a:lnSpc>
            </a:pPr>
            <a:r>
              <a:rPr lang="en-US" sz="2400" b="1">
                <a:sym typeface="+mn-ea"/>
              </a:rPr>
              <a:t>       </a:t>
            </a:r>
            <a:r>
              <a:rPr sz="2400" b="1">
                <a:solidFill>
                  <a:schemeClr val="accent1">
                    <a:lumMod val="75000"/>
                  </a:schemeClr>
                </a:solidFill>
                <a:sym typeface="+mn-ea"/>
              </a:rPr>
              <a:t>2. 学生品德发展的成熟期</a:t>
            </a:r>
            <a:endParaRPr sz="2400" b="1">
              <a:solidFill>
                <a:schemeClr val="accent1">
                  <a:lumMod val="75000"/>
                </a:schemeClr>
              </a:solidFill>
              <a:sym typeface="+mn-ea"/>
            </a:endParaRPr>
          </a:p>
          <a:p>
            <a:pPr algn="just">
              <a:lnSpc>
                <a:spcPct val="130000"/>
              </a:lnSpc>
            </a:pPr>
            <a:r>
              <a:rPr sz="2400" b="1">
                <a:solidFill>
                  <a:schemeClr val="accent1">
                    <a:lumMod val="75000"/>
                  </a:schemeClr>
                </a:solidFill>
                <a:sym typeface="+mn-ea"/>
              </a:rPr>
              <a:t> </a:t>
            </a:r>
            <a:r>
              <a:rPr lang="en-US" sz="2400" b="1">
                <a:solidFill>
                  <a:schemeClr val="accent1">
                    <a:lumMod val="75000"/>
                  </a:schemeClr>
                </a:solidFill>
                <a:sym typeface="+mn-ea"/>
              </a:rPr>
              <a:t>     </a:t>
            </a:r>
            <a:r>
              <a:rPr lang="en-US" sz="2400" b="1">
                <a:sym typeface="+mn-ea"/>
              </a:rPr>
              <a:t> </a:t>
            </a:r>
            <a:r>
              <a:rPr sz="2400" b="1">
                <a:sym typeface="+mn-ea"/>
              </a:rPr>
              <a:t>成熟期是品德发展年龄特征的另一种表现形式。从出生到青年初期，儿童总是处于不成熟状态和成熟状态的矛盾之中。成熟期前，学生品德的可塑性大；成熟期后，学生品德的可塑性变小。</a:t>
            </a:r>
            <a:endParaRPr sz="2400" b="1"/>
          </a:p>
          <a:p>
            <a:pPr algn="just">
              <a:lnSpc>
                <a:spcPct val="130000"/>
              </a:lnSpc>
            </a:pP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
          <p:cNvSpPr txBox="1"/>
          <p:nvPr/>
        </p:nvSpPr>
        <p:spPr>
          <a:xfrm>
            <a:off x="4853305" y="968375"/>
            <a:ext cx="2484755" cy="1052830"/>
          </a:xfrm>
          <a:prstGeom prst="rect">
            <a:avLst/>
          </a:prstGeom>
          <a:noFill/>
        </p:spPr>
        <p:txBody>
          <a:bodyPr wrap="square" rtlCol="0">
            <a:spAutoFit/>
          </a:bodyPr>
          <a:p>
            <a:pPr algn="just">
              <a:lnSpc>
                <a:spcPts val="7500"/>
              </a:lnSpc>
            </a:pP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目</a:t>
            </a:r>
            <a:r>
              <a:rPr lang="en-US" alt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录</a:t>
            </a:r>
            <a:endPar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grpSp>
        <p:nvGrpSpPr>
          <p:cNvPr id="8" name="组合 7"/>
          <p:cNvGrpSpPr/>
          <p:nvPr/>
        </p:nvGrpSpPr>
        <p:grpSpPr>
          <a:xfrm>
            <a:off x="1403350" y="2021205"/>
            <a:ext cx="9804685" cy="3600450"/>
            <a:chOff x="4645" y="3183"/>
            <a:chExt cx="10114" cy="5670"/>
          </a:xfrm>
        </p:grpSpPr>
        <p:sp>
          <p:nvSpPr>
            <p:cNvPr id="4" name="圆角矩形 3"/>
            <p:cNvSpPr/>
            <p:nvPr/>
          </p:nvSpPr>
          <p:spPr>
            <a:xfrm>
              <a:off x="4645" y="5271"/>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nvSpPr>
          <p:spPr>
            <a:xfrm>
              <a:off x="4645" y="709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4645" y="3446"/>
              <a:ext cx="9638"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4764" y="3183"/>
              <a:ext cx="9227" cy="1911"/>
            </a:xfrm>
            <a:prstGeom prst="rect">
              <a:avLst/>
            </a:prstGeom>
            <a:noFill/>
          </p:spPr>
          <p:txBody>
            <a:bodyPr wrap="square" rtlCol="0">
              <a:noAutofit/>
            </a:bodyPr>
            <a:p>
              <a:pPr algn="just">
                <a:lnSpc>
                  <a:spcPts val="7500"/>
                </a:lnSpc>
              </a:pPr>
              <a:r>
                <a:rPr lang="zh-CN" altLang="en-US"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第一节</a:t>
              </a:r>
              <a:r>
                <a:rPr lang="en-US" altLang="zh-CN"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4000" b="1" dirty="0" smtClean="0">
                  <a:latin typeface="微软雅黑" panose="020B0503020204020204" charset="-122"/>
                  <a:ea typeface="微软雅黑" panose="020B0503020204020204" charset="-122"/>
                  <a:cs typeface="微软雅黑" panose="020B0503020204020204" charset="-122"/>
                </a:rPr>
                <a:t>学生品德发展的规律</a:t>
              </a:r>
              <a:endParaRPr lang="zh-CN" altLang="en-US" sz="4400" b="1" dirty="0" smtClean="0">
                <a:latin typeface="微软雅黑" panose="020B0503020204020204" charset="-122"/>
                <a:ea typeface="微软雅黑" panose="020B0503020204020204" charset="-122"/>
                <a:cs typeface="微软雅黑" panose="020B0503020204020204" charset="-122"/>
              </a:endParaRPr>
            </a:p>
            <a:p>
              <a:pPr algn="just">
                <a:lnSpc>
                  <a:spcPts val="7500"/>
                </a:lnSpc>
              </a:pP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6" name="文本框 9"/>
            <p:cNvSpPr txBox="1"/>
            <p:nvPr/>
          </p:nvSpPr>
          <p:spPr>
            <a:xfrm>
              <a:off x="4763" y="5090"/>
              <a:ext cx="9996" cy="1947"/>
            </a:xfrm>
            <a:prstGeom prst="rect">
              <a:avLst/>
            </a:prstGeom>
            <a:noFill/>
          </p:spPr>
          <p:txBody>
            <a:bodyPr wrap="square" rtlCol="0">
              <a:noAutofit/>
            </a:bodyPr>
            <a:p>
              <a:pPr algn="just">
                <a:lnSpc>
                  <a:spcPts val="7500"/>
                </a:lnSpc>
              </a:pPr>
              <a:r>
                <a:rPr lang="zh-CN" altLang="en-US"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第二节</a:t>
              </a:r>
              <a:r>
                <a:rPr lang="en-US" altLang="zh-CN"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学生品德发展的基本特点 </a:t>
              </a:r>
              <a:endParaRPr lang="zh-CN" altLang="en-US" sz="40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7" name="文本框 9"/>
            <p:cNvSpPr txBox="1"/>
            <p:nvPr/>
          </p:nvSpPr>
          <p:spPr>
            <a:xfrm>
              <a:off x="4763" y="6888"/>
              <a:ext cx="9995" cy="1965"/>
            </a:xfrm>
            <a:prstGeom prst="rect">
              <a:avLst/>
            </a:prstGeom>
            <a:noFill/>
          </p:spPr>
          <p:txBody>
            <a:bodyPr wrap="square" rtlCol="0">
              <a:noAutofit/>
            </a:bodyPr>
            <a:p>
              <a:pPr algn="just">
                <a:lnSpc>
                  <a:spcPts val="7500"/>
                </a:lnSpc>
              </a:pPr>
              <a:r>
                <a:rPr lang="zh-CN" altLang="en-US"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第三节</a:t>
              </a:r>
              <a:r>
                <a:rPr lang="en-US" altLang="zh-CN"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altLang="en-US" sz="40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学生品德发展面临的问题与挑战</a:t>
              </a:r>
              <a:r>
                <a:rPr lang="zh-CN" altLang="en-US" sz="40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0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gr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4725"/>
            <a:ext cx="10730865" cy="1795780"/>
          </a:xfrm>
          <a:prstGeom prst="rect">
            <a:avLst/>
          </a:prstGeom>
          <a:noFill/>
        </p:spPr>
        <p:txBody>
          <a:bodyPr wrap="square" rtlCol="0" anchor="t">
            <a:noAutofit/>
          </a:bodyPr>
          <a:p>
            <a:pPr algn="just">
              <a:lnSpc>
                <a:spcPct val="130000"/>
              </a:lnSpc>
            </a:pPr>
            <a:r>
              <a:rPr lang="en-US" sz="2800" b="1">
                <a:solidFill>
                  <a:schemeClr val="accent1">
                    <a:lumMod val="75000"/>
                  </a:schemeClr>
                </a:solidFill>
              </a:rPr>
              <a:t>    </a:t>
            </a:r>
            <a:r>
              <a:rPr sz="2800" b="1">
                <a:solidFill>
                  <a:schemeClr val="accent1">
                    <a:lumMod val="75000"/>
                  </a:schemeClr>
                </a:solidFill>
              </a:rPr>
              <a:t>（三）学生品德发展具有不均衡性和差异性</a:t>
            </a:r>
            <a:endParaRPr sz="2800" b="1">
              <a:solidFill>
                <a:schemeClr val="accent1">
                  <a:lumMod val="75000"/>
                </a:schemeClr>
              </a:solidFill>
            </a:endParaRPr>
          </a:p>
          <a:p>
            <a:pPr algn="just">
              <a:lnSpc>
                <a:spcPct val="130000"/>
              </a:lnSpc>
            </a:pPr>
            <a:r>
              <a:rPr lang="en-US" sz="2800" b="1">
                <a:solidFill>
                  <a:schemeClr val="accent1">
                    <a:lumMod val="75000"/>
                  </a:schemeClr>
                </a:solidFill>
              </a:rPr>
              <a:t>      </a:t>
            </a:r>
            <a:r>
              <a:rPr sz="2400" b="1">
                <a:solidFill>
                  <a:schemeClr val="accent1">
                    <a:lumMod val="75000"/>
                  </a:schemeClr>
                </a:solidFill>
              </a:rPr>
              <a:t>1. 学生品德发展具有不均衡性 </a:t>
            </a:r>
            <a:r>
              <a:rPr lang="en-US" sz="2000" b="1">
                <a:solidFill>
                  <a:schemeClr val="accent1">
                    <a:lumMod val="75000"/>
                  </a:schemeClr>
                </a:solidFill>
              </a:rPr>
              <a:t> </a:t>
            </a:r>
            <a:r>
              <a:rPr lang="en-US" sz="2400" b="1">
                <a:solidFill>
                  <a:schemeClr val="accent1">
                    <a:lumMod val="75000"/>
                  </a:schemeClr>
                </a:solidFill>
              </a:rPr>
              <a:t>     </a:t>
            </a:r>
            <a:endParaRPr lang="en-US" sz="2400" b="1">
              <a:solidFill>
                <a:schemeClr val="accent1">
                  <a:lumMod val="75000"/>
                </a:schemeClr>
              </a:solidFill>
            </a:endParaRPr>
          </a:p>
          <a:p>
            <a:pPr algn="just">
              <a:lnSpc>
                <a:spcPct val="130000"/>
              </a:lnSpc>
            </a:pPr>
            <a:r>
              <a:rPr lang="en-US" sz="2400" b="1"/>
              <a:t>       </a:t>
            </a:r>
            <a:r>
              <a:rPr sz="2400" b="1"/>
              <a:t>学生品德发展的不均衡性主要指以下三种情况：</a:t>
            </a:r>
            <a:endParaRPr sz="2400" b="1"/>
          </a:p>
        </p:txBody>
      </p:sp>
      <p:grpSp>
        <p:nvGrpSpPr>
          <p:cNvPr id="7" name="组合 6"/>
          <p:cNvGrpSpPr/>
          <p:nvPr/>
        </p:nvGrpSpPr>
        <p:grpSpPr>
          <a:xfrm>
            <a:off x="1410335" y="2771140"/>
            <a:ext cx="9028430" cy="3190240"/>
            <a:chOff x="2221" y="4364"/>
            <a:chExt cx="14218" cy="5024"/>
          </a:xfrm>
        </p:grpSpPr>
        <p:sp>
          <p:nvSpPr>
            <p:cNvPr id="4" name="圆角矩形 3"/>
            <p:cNvSpPr/>
            <p:nvPr/>
          </p:nvSpPr>
          <p:spPr>
            <a:xfrm>
              <a:off x="2221" y="4364"/>
              <a:ext cx="14219"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一是同一方面的发展在不同年龄阶段的发展速度和水平不均衡。</a:t>
              </a:r>
              <a:endParaRPr sz="2400" b="1">
                <a:solidFill>
                  <a:schemeClr val="tx1"/>
                </a:solidFill>
              </a:endParaRPr>
            </a:p>
          </p:txBody>
        </p:sp>
        <p:sp>
          <p:nvSpPr>
            <p:cNvPr id="2" name="圆角矩形 1"/>
            <p:cNvSpPr/>
            <p:nvPr/>
          </p:nvSpPr>
          <p:spPr>
            <a:xfrm>
              <a:off x="2221" y="6148"/>
              <a:ext cx="14219"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二是不同方面的发展在相同年龄阶段呈现出发展速度和水平的不均衡。</a:t>
              </a:r>
              <a:endParaRPr sz="2400" b="1">
                <a:solidFill>
                  <a:schemeClr val="tx1"/>
                </a:solidFill>
              </a:endParaRPr>
            </a:p>
          </p:txBody>
        </p:sp>
        <p:sp>
          <p:nvSpPr>
            <p:cNvPr id="5" name="圆角矩形 4"/>
            <p:cNvSpPr/>
            <p:nvPr/>
          </p:nvSpPr>
          <p:spPr>
            <a:xfrm>
              <a:off x="2221" y="7932"/>
              <a:ext cx="14219"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三是在品德发展的年龄阶段上，有的方面经历的时间较长，有的方面经历的时间则较短，表现出品德发展的不均衡性。</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4725"/>
            <a:ext cx="10730865" cy="1795780"/>
          </a:xfrm>
          <a:prstGeom prst="rect">
            <a:avLst/>
          </a:prstGeom>
          <a:noFill/>
        </p:spPr>
        <p:txBody>
          <a:bodyPr wrap="square" rtlCol="0" anchor="t">
            <a:noAutofit/>
          </a:bodyPr>
          <a:p>
            <a:pPr algn="just">
              <a:lnSpc>
                <a:spcPct val="130000"/>
              </a:lnSpc>
            </a:pPr>
            <a:r>
              <a:rPr lang="en-US" sz="2400" b="1">
                <a:solidFill>
                  <a:schemeClr val="accent1">
                    <a:lumMod val="75000"/>
                  </a:schemeClr>
                </a:solidFill>
              </a:rPr>
              <a:t>       </a:t>
            </a:r>
            <a:r>
              <a:rPr sz="2800" b="1">
                <a:solidFill>
                  <a:schemeClr val="accent1">
                    <a:lumMod val="75000"/>
                  </a:schemeClr>
                </a:solidFill>
              </a:rPr>
              <a:t>2. 学生品德发展具有差异性</a:t>
            </a:r>
            <a:endParaRPr sz="2800" b="1">
              <a:solidFill>
                <a:schemeClr val="accent1">
                  <a:lumMod val="75000"/>
                </a:schemeClr>
              </a:solidFill>
            </a:endParaRPr>
          </a:p>
          <a:p>
            <a:pPr algn="just">
              <a:lnSpc>
                <a:spcPct val="130000"/>
              </a:lnSpc>
            </a:pPr>
            <a:r>
              <a:rPr lang="en-US" sz="2400" b="1">
                <a:solidFill>
                  <a:schemeClr val="accent1">
                    <a:lumMod val="75000"/>
                  </a:schemeClr>
                </a:solidFill>
              </a:rPr>
              <a:t>  </a:t>
            </a:r>
            <a:r>
              <a:rPr lang="en-US" sz="2400" b="1">
                <a:solidFill>
                  <a:schemeClr val="tx1">
                    <a:lumMod val="95000"/>
                    <a:lumOff val="5000"/>
                  </a:schemeClr>
                </a:solidFill>
              </a:rPr>
              <a:t>     </a:t>
            </a:r>
            <a:r>
              <a:rPr sz="2400" b="1">
                <a:solidFill>
                  <a:schemeClr val="tx1">
                    <a:lumMod val="95000"/>
                    <a:lumOff val="5000"/>
                  </a:schemeClr>
                </a:solidFill>
              </a:rPr>
              <a:t>学生品德发展的差异性主要是指不同学生个体之间发展水平不同，表现</a:t>
            </a:r>
            <a:endParaRPr sz="2400" b="1">
              <a:solidFill>
                <a:schemeClr val="tx1">
                  <a:lumMod val="95000"/>
                  <a:lumOff val="5000"/>
                </a:schemeClr>
              </a:solidFill>
            </a:endParaRPr>
          </a:p>
          <a:p>
            <a:pPr algn="just">
              <a:lnSpc>
                <a:spcPct val="130000"/>
              </a:lnSpc>
            </a:pPr>
            <a:r>
              <a:rPr sz="2400" b="1">
                <a:solidFill>
                  <a:schemeClr val="tx1">
                    <a:lumMod val="95000"/>
                    <a:lumOff val="5000"/>
                  </a:schemeClr>
                </a:solidFill>
              </a:rPr>
              <a:t>为以下三种情况：</a:t>
            </a:r>
            <a:endParaRPr sz="2400" b="1">
              <a:solidFill>
                <a:schemeClr val="tx1">
                  <a:lumMod val="95000"/>
                  <a:lumOff val="5000"/>
                </a:schemeClr>
              </a:solidFill>
            </a:endParaRPr>
          </a:p>
        </p:txBody>
      </p:sp>
      <p:grpSp>
        <p:nvGrpSpPr>
          <p:cNvPr id="7" name="组合 6"/>
          <p:cNvGrpSpPr/>
          <p:nvPr/>
        </p:nvGrpSpPr>
        <p:grpSpPr>
          <a:xfrm>
            <a:off x="1410335" y="2771140"/>
            <a:ext cx="9028430" cy="3190240"/>
            <a:chOff x="2221" y="4364"/>
            <a:chExt cx="14218" cy="5024"/>
          </a:xfrm>
        </p:grpSpPr>
        <p:sp>
          <p:nvSpPr>
            <p:cNvPr id="4" name="圆角矩形 3"/>
            <p:cNvSpPr/>
            <p:nvPr/>
          </p:nvSpPr>
          <p:spPr>
            <a:xfrm>
              <a:off x="2221" y="4364"/>
              <a:ext cx="14219"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一是不同的学生在品德同一方面的发展水平不同。例如不同的学生对诚实的认识不同。</a:t>
              </a:r>
              <a:endParaRPr sz="2400" b="1">
                <a:solidFill>
                  <a:schemeClr val="tx1"/>
                </a:solidFill>
              </a:endParaRPr>
            </a:p>
          </p:txBody>
        </p:sp>
        <p:sp>
          <p:nvSpPr>
            <p:cNvPr id="2" name="圆角矩形 1"/>
            <p:cNvSpPr/>
            <p:nvPr/>
          </p:nvSpPr>
          <p:spPr>
            <a:xfrm>
              <a:off x="2221" y="6148"/>
              <a:ext cx="14219"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二是不同的学生在品德不同方面的发展水平不同。例如在对诚实的认知和助人行为方面，不同学生的发展也不一样。</a:t>
              </a:r>
              <a:endParaRPr sz="2400" b="1">
                <a:solidFill>
                  <a:schemeClr val="tx1"/>
                </a:solidFill>
              </a:endParaRPr>
            </a:p>
          </p:txBody>
        </p:sp>
        <p:sp>
          <p:nvSpPr>
            <p:cNvPr id="5" name="圆角矩形 4"/>
            <p:cNvSpPr/>
            <p:nvPr/>
          </p:nvSpPr>
          <p:spPr>
            <a:xfrm>
              <a:off x="2221" y="7932"/>
              <a:ext cx="14219"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三是不同性别的学生在品德发展上有个别差异。</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010920" y="2841625"/>
            <a:ext cx="1033526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338580" y="2774315"/>
            <a:ext cx="10126980" cy="1213485"/>
          </a:xfrm>
          <a:prstGeom prst="rect">
            <a:avLst/>
          </a:prstGeom>
          <a:noFill/>
        </p:spPr>
        <p:txBody>
          <a:bodyPr wrap="square" rtlCol="0">
            <a:noAutofit/>
          </a:bodyPr>
          <a:p>
            <a:pPr algn="just">
              <a:lnSpc>
                <a:spcPts val="7500"/>
              </a:lnSpc>
            </a:pPr>
            <a:r>
              <a:rPr lang="zh-CN" altLang="en-US" sz="4800" b="1" dirty="0" smtClean="0">
                <a:solidFill>
                  <a:schemeClr val="tx1">
                    <a:lumMod val="95000"/>
                    <a:lumOff val="5000"/>
                  </a:schemeClr>
                </a:solidFill>
              </a:rPr>
              <a:t>第二节　</a:t>
            </a:r>
            <a:r>
              <a:rPr lang="en-US" altLang="zh-CN" sz="4800" b="1" dirty="0" smtClean="0">
                <a:solidFill>
                  <a:schemeClr val="tx1">
                    <a:lumMod val="95000"/>
                    <a:lumOff val="5000"/>
                  </a:schemeClr>
                </a:solidFill>
              </a:rPr>
              <a:t>  </a:t>
            </a:r>
            <a:r>
              <a:rPr lang="zh-CN" altLang="en-US" sz="4800" b="1" dirty="0" smtClean="0">
                <a:solidFill>
                  <a:schemeClr val="tx1">
                    <a:lumMod val="95000"/>
                    <a:lumOff val="5000"/>
                  </a:schemeClr>
                </a:solidFill>
              </a:rPr>
              <a:t>学生品德发展的基本特点</a:t>
            </a:r>
            <a:endParaRPr lang="zh-CN" altLang="en-US" sz="4800" b="1" dirty="0" smtClean="0">
              <a:solidFill>
                <a:schemeClr val="tx1">
                  <a:lumMod val="95000"/>
                  <a:lumOff val="5000"/>
                </a:schemeClr>
              </a:solidFill>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37945"/>
            <a:ext cx="10730865" cy="4182110"/>
          </a:xfrm>
          <a:prstGeom prst="rect">
            <a:avLst/>
          </a:prstGeom>
          <a:noFill/>
        </p:spPr>
        <p:txBody>
          <a:bodyPr wrap="square" rtlCol="0" anchor="t">
            <a:noAutofit/>
          </a:bodyPr>
          <a:p>
            <a:pPr lvl="0" algn="just">
              <a:lnSpc>
                <a:spcPct val="150000"/>
              </a:lnSpc>
              <a:buClrTx/>
              <a:buSzTx/>
              <a:buFontTx/>
            </a:pPr>
            <a:r>
              <a:rPr sz="2400" b="1">
                <a:solidFill>
                  <a:schemeClr val="accent1">
                    <a:lumMod val="75000"/>
                  </a:schemeClr>
                </a:solidFill>
                <a:sym typeface="+mn-ea"/>
              </a:rPr>
              <a:t>       </a:t>
            </a:r>
            <a:r>
              <a:rPr sz="2800" b="1">
                <a:solidFill>
                  <a:schemeClr val="accent1">
                    <a:lumMod val="75000"/>
                  </a:schemeClr>
                </a:solidFill>
                <a:sym typeface="+mn-ea"/>
              </a:rPr>
              <a:t>一、阶段性</a:t>
            </a:r>
            <a:endParaRPr sz="2800" b="1">
              <a:solidFill>
                <a:schemeClr val="accent1">
                  <a:lumMod val="75000"/>
                </a:schemeClr>
              </a:solidFill>
              <a:sym typeface="+mn-ea"/>
            </a:endParaRPr>
          </a:p>
          <a:p>
            <a:pPr lvl="0" algn="just">
              <a:lnSpc>
                <a:spcPct val="10000"/>
              </a:lnSpc>
              <a:buClrTx/>
              <a:buSzTx/>
              <a:buFontTx/>
            </a:pPr>
            <a:endParaRPr sz="2800" b="1">
              <a:solidFill>
                <a:schemeClr val="accent1">
                  <a:lumMod val="75000"/>
                </a:schemeClr>
              </a:solidFill>
              <a:sym typeface="+mn-ea"/>
            </a:endParaRPr>
          </a:p>
          <a:p>
            <a:pPr lvl="0" algn="just">
              <a:lnSpc>
                <a:spcPct val="150000"/>
              </a:lnSpc>
              <a:buClrTx/>
              <a:buSzTx/>
              <a:buFontTx/>
            </a:pPr>
            <a:r>
              <a:rPr sz="2800" b="1">
                <a:solidFill>
                  <a:schemeClr val="accent1">
                    <a:lumMod val="75000"/>
                  </a:schemeClr>
                </a:solidFill>
                <a:sym typeface="+mn-ea"/>
              </a:rPr>
              <a:t>    </a:t>
            </a:r>
            <a:r>
              <a:rPr sz="2400" b="1">
                <a:solidFill>
                  <a:schemeClr val="accent1">
                    <a:lumMod val="75000"/>
                  </a:schemeClr>
                </a:solidFill>
                <a:sym typeface="+mn-ea"/>
              </a:rPr>
              <a:t>（一）皮亚杰的道德发展阶段论</a:t>
            </a:r>
            <a:endParaRPr sz="2400" b="1">
              <a:solidFill>
                <a:schemeClr val="accent1">
                  <a:lumMod val="75000"/>
                </a:schemeClr>
              </a:solidFill>
              <a:sym typeface="+mn-ea"/>
            </a:endParaRPr>
          </a:p>
          <a:p>
            <a:pPr lvl="0" algn="just">
              <a:lnSpc>
                <a:spcPct val="50000"/>
              </a:lnSpc>
              <a:buClrTx/>
              <a:buSzTx/>
              <a:buFontTx/>
            </a:pPr>
            <a:endParaRPr sz="2400" b="1">
              <a:solidFill>
                <a:schemeClr val="accent1">
                  <a:lumMod val="75000"/>
                </a:schemeClr>
              </a:solidFill>
              <a:sym typeface="+mn-ea"/>
            </a:endParaRPr>
          </a:p>
          <a:p>
            <a:pPr lvl="0" algn="just">
              <a:lnSpc>
                <a:spcPct val="160000"/>
              </a:lnSpc>
              <a:buClrTx/>
              <a:buSzTx/>
              <a:buFontTx/>
            </a:pPr>
            <a:r>
              <a:rPr lang="en-US" sz="2400" b="1">
                <a:sym typeface="+mn-ea"/>
              </a:rPr>
              <a:t>       </a:t>
            </a:r>
            <a:r>
              <a:rPr sz="2400" b="1">
                <a:sym typeface="+mn-ea"/>
              </a:rPr>
              <a:t>20 世纪 20 年代末至 30 年代初，皮亚杰为了探求儿童道德认识的发生发展，采用自然观察法和对偶故事访谈法对儿童的道德判断进行了系统的研究，考察内容包括儿童对游戏规则的认识和执行情况，对过失和说谎的道德判断以及公正观念等（</a:t>
            </a:r>
            <a:r>
              <a:rPr lang="zh-CN" sz="2400" b="1">
                <a:sym typeface="+mn-ea"/>
              </a:rPr>
              <a:t>见书上</a:t>
            </a:r>
            <a:r>
              <a:rPr sz="2400" b="1">
                <a:sym typeface="+mn-ea"/>
              </a:rPr>
              <a:t>表 2-1），并以此为基础，提出了道德发展阶段学说。</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79500"/>
            <a:ext cx="10730865" cy="4182110"/>
          </a:xfrm>
          <a:prstGeom prst="rect">
            <a:avLst/>
          </a:prstGeom>
          <a:noFill/>
        </p:spPr>
        <p:txBody>
          <a:bodyPr wrap="square" rtlCol="0" anchor="t">
            <a:noAutofit/>
          </a:bodyPr>
          <a:p>
            <a:pPr lvl="0" algn="just">
              <a:lnSpc>
                <a:spcPct val="14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1. 道德发展是儿童积极思维的产物</a:t>
            </a:r>
            <a:endParaRPr sz="2800" b="1">
              <a:solidFill>
                <a:schemeClr val="accent1">
                  <a:lumMod val="75000"/>
                </a:schemeClr>
              </a:solidFill>
              <a:sym typeface="+mn-ea"/>
            </a:endParaRPr>
          </a:p>
          <a:p>
            <a:pPr lvl="0" algn="just">
              <a:lnSpc>
                <a:spcPct val="30000"/>
              </a:lnSpc>
              <a:buClrTx/>
              <a:buSzTx/>
              <a:buFontTx/>
            </a:pPr>
            <a:endParaRPr sz="2800" b="1">
              <a:solidFill>
                <a:schemeClr val="accent1">
                  <a:lumMod val="75000"/>
                </a:schemeClr>
              </a:solidFill>
              <a:sym typeface="+mn-ea"/>
            </a:endParaRPr>
          </a:p>
          <a:p>
            <a:pPr lvl="0" algn="just">
              <a:lnSpc>
                <a:spcPct val="140000"/>
              </a:lnSpc>
              <a:buClrTx/>
              <a:buSzTx/>
              <a:buFontTx/>
            </a:pPr>
            <a:r>
              <a:rPr lang="en-US" sz="2400" b="1">
                <a:sym typeface="+mn-ea"/>
              </a:rPr>
              <a:t>       </a:t>
            </a:r>
            <a:r>
              <a:rPr sz="2400" b="1">
                <a:sym typeface="+mn-ea"/>
              </a:rPr>
              <a:t>皮亚杰认为，道德的发展与认知和情感的发展有着密切的联系。儿童有不同于成人的道德思维方式，他们对规则和其他道德概念的理解，在本质上与认知的概念和情感的观念一样，都是按同样的方式发展的。道德也是通过主体与道德环境的积极交互作用，借助平衡化建构起来的。皮亚杰通过研究表明，从初生的婴儿到成人，认识的发展要经历四个阶段：感知—运动阶段（0～2 岁）、前运算阶段（2～7 岁）、具体运算阶段（7～11 岁）、形式运算阶段（11～15 岁）。处于某一特定阶段的儿童无论是对自然的认识还是对社会的认识，都要受到他所达到的认识结构水平的制约，即思维的制约。</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37260"/>
            <a:ext cx="10730865" cy="4182110"/>
          </a:xfrm>
          <a:prstGeom prst="rect">
            <a:avLst/>
          </a:prstGeom>
          <a:noFill/>
        </p:spPr>
        <p:txBody>
          <a:bodyPr wrap="square" rtlCol="0" anchor="t">
            <a:noAutofit/>
          </a:bodyPr>
          <a:p>
            <a:pPr lvl="0" algn="just">
              <a:lnSpc>
                <a:spcPct val="14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2. 道德判断是一个有阶段的连续发展的过程，逻辑思维的发展是道德发展的必要条件</a:t>
            </a:r>
            <a:endParaRPr sz="2800" b="1">
              <a:solidFill>
                <a:schemeClr val="accent1">
                  <a:lumMod val="75000"/>
                </a:schemeClr>
              </a:solidFill>
              <a:sym typeface="+mn-ea"/>
            </a:endParaRPr>
          </a:p>
          <a:p>
            <a:pPr lvl="0" algn="just">
              <a:lnSpc>
                <a:spcPct val="140000"/>
              </a:lnSpc>
              <a:buClrTx/>
              <a:buSzTx/>
              <a:buFontTx/>
            </a:pPr>
            <a:r>
              <a:rPr lang="en-US" sz="2400" b="1">
                <a:sym typeface="+mn-ea"/>
              </a:rPr>
              <a:t>       </a:t>
            </a:r>
            <a:r>
              <a:rPr sz="2400" b="1">
                <a:sym typeface="+mn-ea"/>
              </a:rPr>
              <a:t>皮亚杰认为，同智慧和认知方面的发展一样，道德的发展也相应地表现出一些阶段性的特征，而且，儿童的道德发展是以逻辑思维的发展为必要条件的。感知—运动阶段，婴儿的认知发展就是利用感知和动作来构成客观世界的。</a:t>
            </a:r>
            <a:endParaRPr sz="2400" b="1">
              <a:sym typeface="+mn-ea"/>
            </a:endParaRPr>
          </a:p>
          <a:p>
            <a:pPr lvl="0" algn="just">
              <a:lnSpc>
                <a:spcPct val="40000"/>
              </a:lnSpc>
              <a:buClrTx/>
              <a:buSzTx/>
              <a:buFontTx/>
            </a:pPr>
            <a:endParaRPr sz="2400" b="1">
              <a:sym typeface="+mn-ea"/>
            </a:endParaRPr>
          </a:p>
          <a:p>
            <a:pPr lvl="0" algn="just">
              <a:lnSpc>
                <a:spcPct val="14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3. 他律和自律是儿童道德发展的两种基本类型，由他律向自律发展是道德发展的基本规律</a:t>
            </a:r>
            <a:endParaRPr sz="2800" b="1">
              <a:solidFill>
                <a:schemeClr val="accent1">
                  <a:lumMod val="75000"/>
                </a:schemeClr>
              </a:solidFill>
              <a:sym typeface="+mn-ea"/>
            </a:endParaRPr>
          </a:p>
          <a:p>
            <a:pPr lvl="0" algn="just">
              <a:lnSpc>
                <a:spcPct val="140000"/>
              </a:lnSpc>
              <a:buClrTx/>
              <a:buSzTx/>
              <a:buFontTx/>
            </a:pPr>
            <a:r>
              <a:rPr lang="en-US" sz="2400" b="1">
                <a:sym typeface="+mn-ea"/>
              </a:rPr>
              <a:t>       </a:t>
            </a:r>
            <a:r>
              <a:rPr sz="2400" b="1">
                <a:sym typeface="+mn-ea"/>
              </a:rPr>
              <a:t>皮亚杰发现他律和自律是儿童道德发展进程中的两种基本类型，随着年龄的增长，儿童的道德发展逐渐从他律过渡到自律。</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37260"/>
            <a:ext cx="10730865" cy="2491740"/>
          </a:xfrm>
          <a:prstGeom prst="rect">
            <a:avLst/>
          </a:prstGeom>
          <a:noFill/>
        </p:spPr>
        <p:txBody>
          <a:bodyPr wrap="square" rtlCol="0" anchor="t">
            <a:noAutofit/>
          </a:bodyPr>
          <a:p>
            <a:pPr lvl="0" algn="just">
              <a:lnSpc>
                <a:spcPct val="14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4. 活动特别是协作活动是儿童道德发展尤其是自律道德发展的根本动力</a:t>
            </a:r>
            <a:r>
              <a:rPr lang="en-US" sz="2400" b="1">
                <a:sym typeface="+mn-ea"/>
              </a:rPr>
              <a:t>       </a:t>
            </a:r>
            <a:endParaRPr lang="en-US" sz="2400" b="1">
              <a:sym typeface="+mn-ea"/>
            </a:endParaRPr>
          </a:p>
          <a:p>
            <a:pPr lvl="0" algn="just">
              <a:lnSpc>
                <a:spcPct val="140000"/>
              </a:lnSpc>
              <a:buClrTx/>
              <a:buSzTx/>
              <a:buFontTx/>
            </a:pPr>
            <a:r>
              <a:rPr lang="en-US" sz="2400" b="1">
                <a:sym typeface="+mn-ea"/>
              </a:rPr>
              <a:t>       </a:t>
            </a:r>
            <a:r>
              <a:rPr sz="2400" b="1">
                <a:sym typeface="+mn-ea"/>
              </a:rPr>
              <a:t>皮亚杰认为，主体道德的发展主要受两方面原因的影响：认知的原因和社会的原因。</a:t>
            </a:r>
            <a:endParaRPr sz="2400" b="1">
              <a:sym typeface="+mn-ea"/>
            </a:endParaRPr>
          </a:p>
        </p:txBody>
      </p:sp>
      <p:sp>
        <p:nvSpPr>
          <p:cNvPr id="2" name="文本框 1"/>
          <p:cNvSpPr txBox="1"/>
          <p:nvPr/>
        </p:nvSpPr>
        <p:spPr>
          <a:xfrm>
            <a:off x="754380" y="3235960"/>
            <a:ext cx="10730865" cy="1634490"/>
          </a:xfrm>
          <a:prstGeom prst="rect">
            <a:avLst/>
          </a:prstGeom>
          <a:noFill/>
          <a:ln>
            <a:solidFill>
              <a:schemeClr val="tx1"/>
            </a:solidFill>
            <a:prstDash val="sysDash"/>
          </a:ln>
        </p:spPr>
        <p:txBody>
          <a:bodyPr wrap="square" rtlCol="0" anchor="t">
            <a:noAutofit/>
          </a:bodyPr>
          <a:p>
            <a:pPr lvl="0" algn="just">
              <a:lnSpc>
                <a:spcPct val="140000"/>
              </a:lnSpc>
              <a:buClrTx/>
              <a:buSzTx/>
              <a:buFontTx/>
            </a:pPr>
            <a:r>
              <a:rPr lang="en-US" sz="2400" b="1">
                <a:sym typeface="+mn-ea"/>
              </a:rPr>
              <a:t>       </a:t>
            </a:r>
            <a:r>
              <a:rPr sz="2400" b="1">
                <a:sym typeface="+mn-ea"/>
              </a:rPr>
              <a:t>一方面，认知结构的发展是道德发展的必要条件，认知结构的直接源泉是主客体的相互作用，主体通过自己的动作来实现和客体的相互作用，因而自发性的活动是主体发展的动力。</a:t>
            </a:r>
            <a:endParaRPr sz="2400" b="1">
              <a:sym typeface="+mn-ea"/>
            </a:endParaRPr>
          </a:p>
        </p:txBody>
      </p:sp>
      <p:sp>
        <p:nvSpPr>
          <p:cNvPr id="4" name="文本框 3"/>
          <p:cNvSpPr txBox="1"/>
          <p:nvPr/>
        </p:nvSpPr>
        <p:spPr>
          <a:xfrm>
            <a:off x="754380" y="4941570"/>
            <a:ext cx="10730865" cy="1304925"/>
          </a:xfrm>
          <a:prstGeom prst="rect">
            <a:avLst/>
          </a:prstGeom>
          <a:noFill/>
          <a:ln>
            <a:solidFill>
              <a:schemeClr val="tx1">
                <a:lumMod val="50000"/>
              </a:schemeClr>
            </a:solidFill>
            <a:prstDash val="sysDash"/>
          </a:ln>
        </p:spPr>
        <p:txBody>
          <a:bodyPr wrap="square" rtlCol="0" anchor="t">
            <a:noAutofit/>
          </a:bodyPr>
          <a:p>
            <a:pPr lvl="0" algn="just">
              <a:lnSpc>
                <a:spcPct val="140000"/>
              </a:lnSpc>
              <a:buClrTx/>
              <a:buSzTx/>
              <a:buFontTx/>
            </a:pPr>
            <a:r>
              <a:rPr lang="en-US" sz="2400" b="1">
                <a:sym typeface="+mn-ea"/>
              </a:rPr>
              <a:t>       </a:t>
            </a:r>
            <a:r>
              <a:rPr sz="2400" b="1">
                <a:sym typeface="+mn-ea"/>
              </a:rPr>
              <a:t>另一方面，在社会关系上，成人的约束和单方面的尊敬造成他律，只有协作才能使儿童发展平等互惠的关系，并在此基础上达到自律。</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out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2" grpId="0" bldLvl="0" animBg="1"/>
      <p:bldP spid="2" grpId="1"/>
      <p:bldP spid="4" grpId="0" bldLvl="0" animBg="1"/>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1"/>
          <a:stretch>
            <a:fillRect/>
          </a:stretch>
        </p:blipFill>
        <p:spPr>
          <a:xfrm>
            <a:off x="1788795" y="1027430"/>
            <a:ext cx="8614410" cy="5276215"/>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
          <a:stretch>
            <a:fillRect/>
          </a:stretch>
        </p:blipFill>
        <p:spPr>
          <a:xfrm>
            <a:off x="1788795" y="1635125"/>
            <a:ext cx="8670290" cy="4060190"/>
          </a:xfrm>
          <a:prstGeom prst="rect">
            <a:avLst/>
          </a:prstGeom>
        </p:spPr>
      </p:pic>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2035"/>
            <a:ext cx="10730865" cy="4182110"/>
          </a:xfrm>
          <a:prstGeom prst="rect">
            <a:avLst/>
          </a:prstGeom>
          <a:noFill/>
        </p:spPr>
        <p:txBody>
          <a:bodyPr wrap="square" rtlCol="0" anchor="t">
            <a:noAutofit/>
          </a:bodyPr>
          <a:p>
            <a:pPr lvl="0" algn="just">
              <a:lnSpc>
                <a:spcPct val="150000"/>
              </a:lnSpc>
              <a:buClrTx/>
              <a:buSzTx/>
              <a:buFontTx/>
            </a:pPr>
            <a:r>
              <a:rPr lang="en-US" sz="2400" b="1">
                <a:sym typeface="+mn-ea"/>
              </a:rPr>
              <a:t>       </a:t>
            </a:r>
            <a:r>
              <a:rPr sz="2400" b="1">
                <a:sym typeface="+mn-ea"/>
              </a:rPr>
              <a:t>总之，儿童道德判断能力的提高是伴随着逻辑思维能力的发展而获得的，道德发展的必要条件是逻辑思维的发展。同逻辑思维的发展一样，道德判断经历的阶段相互连接，其特点表现为：发展顺序不可更改，后一阶段的开始以前一阶段的发展为基础。由于环境、教育、文化等各种因素的作用，儿童的发展可能停滞于某一个阶段，但是，只要他继续发展就必然要循着这个顺序前进，而不能逾越。前一阶段是后一阶段的准备，并被后一阶段所取代，各个阶段之间存在着质的差异；前一阶段和后一阶段有一定程度的交叉和重叠，也就是说，没有一个儿童在任何情况下都始终完全表现出某一认识结构的水平；每一种结构水平出现的时间同儿童的年龄有一定的关系，但并不由年龄所决定。</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第二章　学生品德发展与学校德育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05840"/>
            <a:ext cx="10586720" cy="5387340"/>
          </a:xfrm>
          <a:prstGeom prst="rect">
            <a:avLst/>
          </a:prstGeom>
          <a:noFill/>
        </p:spPr>
        <p:txBody>
          <a:bodyPr wrap="square" rtlCol="0" anchor="t">
            <a:noAutofit/>
          </a:bodyPr>
          <a:p>
            <a:pPr algn="l">
              <a:lnSpc>
                <a:spcPct val="110000"/>
              </a:lnSpc>
            </a:pPr>
            <a:r>
              <a:rPr lang="zh-CN" altLang="en-US" sz="2800"/>
              <a:t>【</a:t>
            </a:r>
            <a:r>
              <a:rPr lang="zh-CN" altLang="en-US" sz="2800" b="1"/>
              <a:t>内容提要</a:t>
            </a:r>
            <a:r>
              <a:rPr lang="zh-CN" altLang="en-US" sz="2800"/>
              <a:t>】</a:t>
            </a:r>
            <a:endParaRPr lang="zh-CN" altLang="en-US" sz="2800"/>
          </a:p>
          <a:p>
            <a:pPr algn="just">
              <a:lnSpc>
                <a:spcPct val="110000"/>
              </a:lnSpc>
            </a:pPr>
            <a:r>
              <a:rPr lang="en-US" sz="2400" b="1"/>
              <a:t>       </a:t>
            </a:r>
            <a:r>
              <a:rPr sz="2400" b="1"/>
              <a:t>把握学生品德发生发展的特点和规律，是开展有效的学校德育的基础。学生品德发展是指个体从出生到心理基本成熟这一时期内，在道德判断（辨别正误）、形成道德观念（伦理价值体系）和情感、学会道德行为等方面的能力成长。学生品德发展受遗传和环境作用的影响，其中学校德育起着重要的引导作用。学生品德发展的动力源自个体在活动中产生的矛盾运动。学生品德发展具有年龄特征，存在关键期和成熟期，阶段性、情境性和整体性是学生品德发展的基本特点。在各种因素的影响下和各种发展条件的制约下，当前学生品德发展存在的问题和挑战主要表现为“知易信难”和“知易行难”。</a:t>
            </a:r>
            <a:endParaRPr sz="2400" b="1"/>
          </a:p>
          <a:p>
            <a:pPr algn="just">
              <a:lnSpc>
                <a:spcPct val="40000"/>
              </a:lnSpc>
            </a:pPr>
            <a:endParaRPr lang="zh-CN" sz="2400" b="1"/>
          </a:p>
          <a:p>
            <a:pPr algn="just">
              <a:lnSpc>
                <a:spcPct val="110000"/>
              </a:lnSpc>
            </a:pPr>
            <a:r>
              <a:rPr lang="zh-CN" altLang="en-US" sz="2800"/>
              <a:t>【</a:t>
            </a:r>
            <a:r>
              <a:rPr lang="zh-CN" altLang="en-US" sz="2800" b="1"/>
              <a:t>本章重点</a:t>
            </a:r>
            <a:r>
              <a:rPr lang="zh-CN" altLang="en-US" sz="2800"/>
              <a:t>】</a:t>
            </a:r>
            <a:endParaRPr lang="zh-CN" altLang="en-US" sz="2800"/>
          </a:p>
          <a:p>
            <a:pPr algn="just">
              <a:lnSpc>
                <a:spcPct val="110000"/>
              </a:lnSpc>
            </a:pPr>
            <a:r>
              <a:rPr lang="en-US" sz="2400" b="1"/>
              <a:t>       </a:t>
            </a:r>
            <a:r>
              <a:rPr sz="2400" b="1"/>
              <a:t>学生品德发展的规律；学生品德发展的主要特点；学生品德发展面临的问题。</a:t>
            </a:r>
            <a:endParaRPr sz="2400" b="1"/>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71245"/>
            <a:ext cx="10730865" cy="4182110"/>
          </a:xfrm>
          <a:prstGeom prst="rect">
            <a:avLst/>
          </a:prstGeom>
          <a:noFill/>
        </p:spPr>
        <p:txBody>
          <a:bodyPr wrap="square" rtlCol="0" anchor="t">
            <a:noAutofit/>
          </a:bodyPr>
          <a:p>
            <a:pPr lvl="0" algn="just">
              <a:lnSpc>
                <a:spcPct val="14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（二）科尔伯格的道德发展三水平六阶段论</a:t>
            </a:r>
            <a:r>
              <a:rPr lang="en-US" sz="2400" b="1">
                <a:sym typeface="+mn-ea"/>
              </a:rPr>
              <a:t>     </a:t>
            </a:r>
            <a:endParaRPr lang="en-US" sz="2400" b="1">
              <a:sym typeface="+mn-ea"/>
            </a:endParaRPr>
          </a:p>
          <a:p>
            <a:pPr lvl="0" algn="just">
              <a:lnSpc>
                <a:spcPct val="60000"/>
              </a:lnSpc>
              <a:buClrTx/>
              <a:buSzTx/>
              <a:buFontTx/>
            </a:pPr>
            <a:r>
              <a:rPr lang="en-US" sz="2400" b="1">
                <a:sym typeface="+mn-ea"/>
              </a:rPr>
              <a:t>  </a:t>
            </a:r>
            <a:endParaRPr lang="en-US" sz="2400" b="1">
              <a:sym typeface="+mn-ea"/>
            </a:endParaRPr>
          </a:p>
          <a:p>
            <a:pPr lvl="0" algn="just">
              <a:lnSpc>
                <a:spcPct val="150000"/>
              </a:lnSpc>
              <a:buClrTx/>
              <a:buSzTx/>
              <a:buFontTx/>
            </a:pPr>
            <a:r>
              <a:rPr lang="en-US" sz="2400" b="1">
                <a:sym typeface="+mn-ea"/>
              </a:rPr>
              <a:t>       </a:t>
            </a:r>
            <a:r>
              <a:rPr sz="2400" b="1">
                <a:sym typeface="+mn-ea"/>
              </a:rPr>
              <a:t>科尔伯格的理论包括三大部分：第一部分是从道德心理学角度阐发的道德（判断）发展基本理论，第二部分是道德判断发展的三水平六阶段模型，第三部分是测评这种阶段的方法与指标体系。这里主要介绍第二部分。与皮亚杰一样，科尔伯格认为儿童是在理解公正、权利、平等和人类幸福等概念的经历中形成道德思维方式的。科尔伯格追随皮亚杰对道德判断发展的研究，确认达到道德成熟所需要的时间比皮亚杰提出的时间更长，更具渐进性。</a:t>
            </a:r>
            <a:endParaRPr sz="2400" b="1">
              <a:sym typeface="+mn-ea"/>
            </a:endParaRPr>
          </a:p>
          <a:p>
            <a:pPr lvl="0" algn="just">
              <a:lnSpc>
                <a:spcPct val="150000"/>
              </a:lnSpc>
              <a:buClrTx/>
              <a:buSzTx/>
              <a:buFontTx/>
            </a:pPr>
            <a:r>
              <a:rPr sz="2400" b="1">
                <a:sym typeface="+mn-ea"/>
              </a:rPr>
              <a:t>（表 2-3</a:t>
            </a:r>
            <a:r>
              <a:rPr lang="en-US" sz="2400" b="1">
                <a:sym typeface="+mn-ea"/>
              </a:rPr>
              <a:t>   </a:t>
            </a:r>
            <a:r>
              <a:rPr sz="2400" b="1">
                <a:sym typeface="+mn-ea"/>
              </a:rPr>
              <a:t>道德两难故事举例</a:t>
            </a:r>
            <a:r>
              <a:rPr lang="zh-CN" sz="2400" b="1">
                <a:sym typeface="+mn-ea"/>
              </a:rPr>
              <a:t>见书上</a:t>
            </a:r>
            <a:r>
              <a:rPr lang="en-US" altLang="zh-CN" sz="2400" b="1">
                <a:sym typeface="+mn-ea"/>
              </a:rPr>
              <a:t>78</a:t>
            </a:r>
            <a:r>
              <a:rPr lang="zh-CN" altLang="en-US" sz="2400" b="1">
                <a:sym typeface="+mn-ea"/>
              </a:rPr>
              <a:t>页</a:t>
            </a:r>
            <a:r>
              <a:rPr sz="2400" b="1">
                <a:sym typeface="+mn-ea"/>
              </a:rPr>
              <a:t>）</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9805"/>
            <a:ext cx="10730865" cy="1889760"/>
          </a:xfrm>
          <a:prstGeom prst="rect">
            <a:avLst/>
          </a:prstGeom>
          <a:noFill/>
        </p:spPr>
        <p:txBody>
          <a:bodyPr wrap="square" rtlCol="0" anchor="t">
            <a:noAutofit/>
          </a:bodyPr>
          <a:p>
            <a:pPr lvl="0" algn="just">
              <a:lnSpc>
                <a:spcPct val="14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1. 道德发展的三水平六阶段</a:t>
            </a:r>
            <a:r>
              <a:rPr lang="en-US" sz="2400" b="1">
                <a:sym typeface="+mn-ea"/>
              </a:rPr>
              <a:t>     </a:t>
            </a:r>
            <a:endParaRPr lang="en-US" sz="2400" b="1">
              <a:sym typeface="+mn-ea"/>
            </a:endParaRPr>
          </a:p>
          <a:p>
            <a:pPr lvl="0" algn="just">
              <a:lnSpc>
                <a:spcPct val="150000"/>
              </a:lnSpc>
              <a:buClrTx/>
              <a:buSzTx/>
              <a:buFontTx/>
            </a:pPr>
            <a:r>
              <a:rPr lang="en-US" sz="2400" b="1">
                <a:sym typeface="+mn-ea"/>
              </a:rPr>
              <a:t>       </a:t>
            </a:r>
            <a:r>
              <a:rPr sz="2400" b="1">
                <a:sym typeface="+mn-ea"/>
              </a:rPr>
              <a:t>以研究为基础，科尔伯格确定了道德推理的六个阶段，共构成三个水平。每一水平都代表了个体社会道德观的根本性转变。</a:t>
            </a:r>
            <a:endParaRPr sz="2400" b="1">
              <a:sym typeface="+mn-ea"/>
            </a:endParaRPr>
          </a:p>
          <a:p>
            <a:pPr lvl="0" algn="just">
              <a:lnSpc>
                <a:spcPct val="150000"/>
              </a:lnSpc>
              <a:buClrTx/>
              <a:buSzTx/>
              <a:buFontTx/>
            </a:pPr>
            <a:endParaRPr sz="2400" b="1">
              <a:sym typeface="+mn-ea"/>
            </a:endParaRPr>
          </a:p>
        </p:txBody>
      </p:sp>
      <p:grpSp>
        <p:nvGrpSpPr>
          <p:cNvPr id="14" name="组合 13"/>
          <p:cNvGrpSpPr/>
          <p:nvPr/>
        </p:nvGrpSpPr>
        <p:grpSpPr>
          <a:xfrm>
            <a:off x="982980" y="2940050"/>
            <a:ext cx="10179050" cy="3149600"/>
            <a:chOff x="1548" y="4630"/>
            <a:chExt cx="16030" cy="4960"/>
          </a:xfrm>
        </p:grpSpPr>
        <p:grpSp>
          <p:nvGrpSpPr>
            <p:cNvPr id="11" name="组合 10"/>
            <p:cNvGrpSpPr/>
            <p:nvPr/>
          </p:nvGrpSpPr>
          <p:grpSpPr>
            <a:xfrm>
              <a:off x="1548" y="4630"/>
              <a:ext cx="4700" cy="4960"/>
              <a:chOff x="1711" y="4630"/>
              <a:chExt cx="4700" cy="4960"/>
            </a:xfrm>
          </p:grpSpPr>
          <p:sp>
            <p:nvSpPr>
              <p:cNvPr id="5" name="圆角矩形 4"/>
              <p:cNvSpPr/>
              <p:nvPr/>
            </p:nvSpPr>
            <p:spPr>
              <a:xfrm>
                <a:off x="1711" y="6256"/>
                <a:ext cx="4701" cy="3335"/>
              </a:xfrm>
              <a:prstGeom prst="roundRect">
                <a:avLst>
                  <a:gd name="adj" fmla="val 0"/>
                </a:avLst>
              </a:prstGeom>
              <a:noFill/>
              <a:ln>
                <a:solidFill>
                  <a:schemeClr val="tx1">
                    <a:lumMod val="50000"/>
                  </a:schemeClr>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lvl="0" algn="just">
                  <a:lnSpc>
                    <a:spcPct val="150000"/>
                  </a:lnSpc>
                  <a:buClrTx/>
                  <a:buSzTx/>
                  <a:buFontTx/>
                </a:pPr>
                <a:r>
                  <a:rPr sz="2400" b="1">
                    <a:solidFill>
                      <a:schemeClr val="tx1"/>
                    </a:solidFill>
                    <a:sym typeface="+mn-ea"/>
                  </a:rPr>
                  <a:t>阶段 1——以惩罚与服从为定向。</a:t>
                </a:r>
                <a:endParaRPr sz="2400" b="1">
                  <a:solidFill>
                    <a:schemeClr val="tx1"/>
                  </a:solidFill>
                  <a:sym typeface="+mn-ea"/>
                </a:endParaRPr>
              </a:p>
              <a:p>
                <a:pPr lvl="0" algn="just">
                  <a:lnSpc>
                    <a:spcPct val="150000"/>
                  </a:lnSpc>
                  <a:buClrTx/>
                  <a:buSzTx/>
                  <a:buFontTx/>
                </a:pPr>
                <a:r>
                  <a:rPr sz="2400" b="1">
                    <a:solidFill>
                      <a:schemeClr val="tx1"/>
                    </a:solidFill>
                    <a:sym typeface="+mn-ea"/>
                  </a:rPr>
                  <a:t>阶段 2——以工具性的相对主义为定向。</a:t>
                </a:r>
                <a:endParaRPr sz="2400" b="1">
                  <a:solidFill>
                    <a:schemeClr val="tx1"/>
                  </a:solidFill>
                  <a:sym typeface="+mn-ea"/>
                </a:endParaRPr>
              </a:p>
            </p:txBody>
          </p:sp>
          <p:sp>
            <p:nvSpPr>
              <p:cNvPr id="7" name="圆角矩形 6"/>
              <p:cNvSpPr/>
              <p:nvPr/>
            </p:nvSpPr>
            <p:spPr>
              <a:xfrm>
                <a:off x="1711" y="4630"/>
                <a:ext cx="4700" cy="1625"/>
              </a:xfrm>
              <a:prstGeom prst="roundRect">
                <a:avLst>
                  <a:gd name="adj" fmla="val 0"/>
                </a:avLst>
              </a:prstGeom>
              <a:blipFill rotWithShape="1">
                <a:blip r:embed="rId1"/>
                <a:stretch>
                  <a:fillRect/>
                </a:stretch>
              </a:blipFill>
              <a:ln>
                <a:solidFill>
                  <a:schemeClr val="tx1">
                    <a:lumMod val="50000"/>
                  </a:schemeClr>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lvl="0" algn="just">
                  <a:lnSpc>
                    <a:spcPct val="150000"/>
                  </a:lnSpc>
                  <a:buClrTx/>
                  <a:buSzTx/>
                  <a:buFontTx/>
                </a:pPr>
                <a:r>
                  <a:rPr sz="2400" b="1">
                    <a:solidFill>
                      <a:schemeClr val="tx1"/>
                    </a:solidFill>
                    <a:sym typeface="+mn-ea"/>
                  </a:rPr>
                  <a:t>水平一　前习俗水平</a:t>
                </a:r>
                <a:endParaRPr sz="2400" b="1">
                  <a:solidFill>
                    <a:schemeClr val="tx1"/>
                  </a:solidFill>
                </a:endParaRPr>
              </a:p>
            </p:txBody>
          </p:sp>
        </p:grpSp>
        <p:grpSp>
          <p:nvGrpSpPr>
            <p:cNvPr id="12" name="组合 11"/>
            <p:cNvGrpSpPr/>
            <p:nvPr/>
          </p:nvGrpSpPr>
          <p:grpSpPr>
            <a:xfrm>
              <a:off x="7303" y="4630"/>
              <a:ext cx="4052" cy="4961"/>
              <a:chOff x="7441" y="4630"/>
              <a:chExt cx="4052" cy="4961"/>
            </a:xfrm>
          </p:grpSpPr>
          <p:sp>
            <p:nvSpPr>
              <p:cNvPr id="2" name="圆角矩形 1"/>
              <p:cNvSpPr/>
              <p:nvPr/>
            </p:nvSpPr>
            <p:spPr>
              <a:xfrm>
                <a:off x="7441" y="6255"/>
                <a:ext cx="4052" cy="3336"/>
              </a:xfrm>
              <a:prstGeom prst="roundRect">
                <a:avLst>
                  <a:gd name="adj" fmla="val 0"/>
                </a:avLst>
              </a:prstGeom>
              <a:noFill/>
              <a:ln>
                <a:solidFill>
                  <a:schemeClr val="tx1">
                    <a:lumMod val="50000"/>
                  </a:schemeClr>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lvl="0" algn="just">
                  <a:lnSpc>
                    <a:spcPct val="150000"/>
                  </a:lnSpc>
                  <a:buClrTx/>
                  <a:buSzTx/>
                  <a:buFontTx/>
                </a:pPr>
                <a:r>
                  <a:rPr sz="2400" b="1">
                    <a:solidFill>
                      <a:schemeClr val="tx1"/>
                    </a:solidFill>
                    <a:sym typeface="+mn-ea"/>
                  </a:rPr>
                  <a:t>阶段 3——以“好孩子”为定向。</a:t>
                </a:r>
                <a:endParaRPr sz="2400" b="1">
                  <a:solidFill>
                    <a:schemeClr val="tx1"/>
                  </a:solidFill>
                  <a:sym typeface="+mn-ea"/>
                </a:endParaRPr>
              </a:p>
              <a:p>
                <a:pPr lvl="0" algn="just">
                  <a:lnSpc>
                    <a:spcPct val="150000"/>
                  </a:lnSpc>
                  <a:buClrTx/>
                  <a:buSzTx/>
                  <a:buFontTx/>
                </a:pPr>
                <a:r>
                  <a:rPr sz="2400" b="1">
                    <a:solidFill>
                      <a:schemeClr val="tx1"/>
                    </a:solidFill>
                    <a:sym typeface="+mn-ea"/>
                  </a:rPr>
                  <a:t>阶段 4——以法律与秩序为定向。</a:t>
                </a:r>
                <a:endParaRPr sz="2400" b="1">
                  <a:solidFill>
                    <a:schemeClr val="tx1"/>
                  </a:solidFill>
                  <a:sym typeface="+mn-ea"/>
                </a:endParaRPr>
              </a:p>
            </p:txBody>
          </p:sp>
          <p:sp>
            <p:nvSpPr>
              <p:cNvPr id="4" name="圆角矩形 3"/>
              <p:cNvSpPr/>
              <p:nvPr/>
            </p:nvSpPr>
            <p:spPr>
              <a:xfrm>
                <a:off x="7441" y="4630"/>
                <a:ext cx="4052" cy="1626"/>
              </a:xfrm>
              <a:prstGeom prst="roundRect">
                <a:avLst>
                  <a:gd name="adj" fmla="val 0"/>
                </a:avLst>
              </a:prstGeom>
              <a:blipFill rotWithShape="1">
                <a:blip r:embed="rId1"/>
                <a:stretch>
                  <a:fillRect/>
                </a:stretch>
              </a:blipFill>
              <a:ln>
                <a:solidFill>
                  <a:schemeClr val="tx1">
                    <a:lumMod val="50000"/>
                  </a:schemeClr>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lvl="0" algn="just">
                  <a:lnSpc>
                    <a:spcPct val="150000"/>
                  </a:lnSpc>
                  <a:buClrTx/>
                  <a:buSzTx/>
                  <a:buFontTx/>
                </a:pPr>
                <a:r>
                  <a:rPr sz="2400" b="1">
                    <a:solidFill>
                      <a:schemeClr val="tx1"/>
                    </a:solidFill>
                    <a:sym typeface="+mn-ea"/>
                  </a:rPr>
                  <a:t>水平二　</a:t>
                </a:r>
                <a:r>
                  <a:rPr lang="en-US" sz="2400" b="1">
                    <a:solidFill>
                      <a:schemeClr val="tx1"/>
                    </a:solidFill>
                    <a:sym typeface="+mn-ea"/>
                  </a:rPr>
                  <a:t>    </a:t>
                </a:r>
                <a:r>
                  <a:rPr sz="2400" b="1">
                    <a:solidFill>
                      <a:schemeClr val="tx1"/>
                    </a:solidFill>
                    <a:sym typeface="+mn-ea"/>
                  </a:rPr>
                  <a:t>习俗水平</a:t>
                </a:r>
                <a:endParaRPr sz="2400" b="1">
                  <a:solidFill>
                    <a:schemeClr val="tx1"/>
                  </a:solidFill>
                  <a:sym typeface="+mn-ea"/>
                </a:endParaRPr>
              </a:p>
            </p:txBody>
          </p:sp>
        </p:grpSp>
        <p:grpSp>
          <p:nvGrpSpPr>
            <p:cNvPr id="13" name="组合 12"/>
            <p:cNvGrpSpPr/>
            <p:nvPr/>
          </p:nvGrpSpPr>
          <p:grpSpPr>
            <a:xfrm>
              <a:off x="12410" y="4630"/>
              <a:ext cx="5168" cy="4961"/>
              <a:chOff x="12716" y="4630"/>
              <a:chExt cx="5168" cy="4961"/>
            </a:xfrm>
          </p:grpSpPr>
          <p:sp>
            <p:nvSpPr>
              <p:cNvPr id="9" name="圆角矩形 8"/>
              <p:cNvSpPr/>
              <p:nvPr/>
            </p:nvSpPr>
            <p:spPr>
              <a:xfrm>
                <a:off x="12716" y="6256"/>
                <a:ext cx="5155" cy="3335"/>
              </a:xfrm>
              <a:prstGeom prst="roundRect">
                <a:avLst>
                  <a:gd name="adj" fmla="val 0"/>
                </a:avLst>
              </a:prstGeom>
              <a:noFill/>
              <a:ln>
                <a:solidFill>
                  <a:schemeClr val="tx1">
                    <a:lumMod val="50000"/>
                  </a:schemeClr>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lvl="0" algn="just">
                  <a:lnSpc>
                    <a:spcPct val="130000"/>
                  </a:lnSpc>
                  <a:buClrTx/>
                  <a:buSzTx/>
                  <a:buFontTx/>
                </a:pPr>
                <a:r>
                  <a:rPr sz="2400" b="1">
                    <a:solidFill>
                      <a:schemeClr val="tx1"/>
                    </a:solidFill>
                    <a:sym typeface="+mn-ea"/>
                  </a:rPr>
                  <a:t>阶段 5——以社会契约和个人权利为定向。</a:t>
                </a:r>
                <a:endParaRPr sz="2400" b="1">
                  <a:solidFill>
                    <a:schemeClr val="tx1"/>
                  </a:solidFill>
                  <a:sym typeface="+mn-ea"/>
                </a:endParaRPr>
              </a:p>
              <a:p>
                <a:pPr lvl="0" algn="just">
                  <a:lnSpc>
                    <a:spcPct val="130000"/>
                  </a:lnSpc>
                  <a:buClrTx/>
                  <a:buSzTx/>
                  <a:buFontTx/>
                </a:pPr>
                <a:r>
                  <a:rPr sz="2400" b="1">
                    <a:solidFill>
                      <a:schemeClr val="tx1"/>
                    </a:solidFill>
                    <a:sym typeface="+mn-ea"/>
                  </a:rPr>
                  <a:t>阶段 6——以普遍的伦理原则为定向。</a:t>
                </a:r>
                <a:endParaRPr sz="2400" b="1">
                  <a:solidFill>
                    <a:schemeClr val="tx1"/>
                  </a:solidFill>
                  <a:sym typeface="+mn-ea"/>
                </a:endParaRPr>
              </a:p>
            </p:txBody>
          </p:sp>
          <p:sp>
            <p:nvSpPr>
              <p:cNvPr id="10" name="圆角矩形 9"/>
              <p:cNvSpPr/>
              <p:nvPr/>
            </p:nvSpPr>
            <p:spPr>
              <a:xfrm>
                <a:off x="12716" y="4630"/>
                <a:ext cx="5168" cy="1626"/>
              </a:xfrm>
              <a:prstGeom prst="roundRect">
                <a:avLst>
                  <a:gd name="adj" fmla="val 0"/>
                </a:avLst>
              </a:prstGeom>
              <a:blipFill rotWithShape="1">
                <a:blip r:embed="rId1"/>
                <a:stretch>
                  <a:fillRect/>
                </a:stretch>
              </a:blipFill>
              <a:ln>
                <a:solidFill>
                  <a:schemeClr val="tx1">
                    <a:lumMod val="50000"/>
                  </a:schemeClr>
                </a:solidFill>
                <a:prstDash val="sysDash"/>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lvl="0" algn="just">
                  <a:lnSpc>
                    <a:spcPct val="120000"/>
                  </a:lnSpc>
                  <a:buClrTx/>
                  <a:buSzTx/>
                  <a:buFontTx/>
                </a:pPr>
                <a:r>
                  <a:rPr sz="2400" b="1">
                    <a:solidFill>
                      <a:schemeClr val="tx1"/>
                    </a:solidFill>
                    <a:sym typeface="+mn-ea"/>
                  </a:rPr>
                  <a:t>水平三　后习俗的、自主的或有原则的水平</a:t>
                </a:r>
                <a:endParaRPr sz="2400" b="1">
                  <a:solidFill>
                    <a:schemeClr val="tx1"/>
                  </a:solidFill>
                  <a:sym typeface="+mn-ea"/>
                </a:endParaRPr>
              </a:p>
            </p:txBody>
          </p:sp>
        </p:gr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out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422400"/>
            <a:ext cx="10730865" cy="4182110"/>
          </a:xfrm>
          <a:prstGeom prst="rect">
            <a:avLst/>
          </a:prstGeom>
          <a:noFill/>
        </p:spPr>
        <p:txBody>
          <a:bodyPr wrap="square" rtlCol="0" anchor="t">
            <a:noAutofit/>
          </a:bodyPr>
          <a:p>
            <a:pPr lvl="0" algn="just">
              <a:lnSpc>
                <a:spcPct val="170000"/>
              </a:lnSpc>
              <a:buClrTx/>
              <a:buSzTx/>
              <a:buFontTx/>
            </a:pPr>
            <a:r>
              <a:rPr lang="en-US" sz="2400" b="1">
                <a:sym typeface="+mn-ea"/>
              </a:rPr>
              <a:t>       </a:t>
            </a:r>
            <a:r>
              <a:rPr sz="2400" b="1">
                <a:sym typeface="+mn-ea"/>
              </a:rPr>
              <a:t>科尔伯格提出的这六个阶段，阶段 1～5 在纵向的和跨文化的研究中得到了证实，阶段 6 仍是一个位于阶段 5 之后的理论上的假设阶段。实质上，最后这个道德判断水平的推理根源在于道德律得以制定的伦理公正原则。评价法律的根据是看它们是否符合基本的公正原则，而不只是看它们是否在现实社会秩序中得到支持。因而，道德的要素，诸如关心生命和人类的幸福等，就超越了特定的文化和社会，不论习俗和规范性的义务如何，都应该得到支持。</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83285"/>
            <a:ext cx="10730865" cy="2272665"/>
          </a:xfrm>
          <a:prstGeom prst="rect">
            <a:avLst/>
          </a:prstGeom>
          <a:noFill/>
        </p:spPr>
        <p:txBody>
          <a:bodyPr wrap="square" rtlCol="0" anchor="t">
            <a:noAutofit/>
          </a:bodyPr>
          <a:p>
            <a:pPr lvl="0" algn="just">
              <a:lnSpc>
                <a:spcPct val="17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2. 道德发展阶段的特征</a:t>
            </a:r>
            <a:endParaRPr sz="2800" b="1">
              <a:solidFill>
                <a:schemeClr val="accent1">
                  <a:lumMod val="75000"/>
                </a:schemeClr>
              </a:solidFill>
              <a:sym typeface="+mn-ea"/>
            </a:endParaRPr>
          </a:p>
          <a:p>
            <a:pPr lvl="0" algn="just">
              <a:lnSpc>
                <a:spcPct val="160000"/>
              </a:lnSpc>
              <a:buClrTx/>
              <a:buSzTx/>
              <a:buFontTx/>
            </a:pPr>
            <a:r>
              <a:rPr sz="2400" b="1">
                <a:sym typeface="+mn-ea"/>
              </a:rPr>
              <a:t>       科尔伯格认为道德发展阶段具有四个基本特征，即结构的差异性、不变的顺序性、结构的整体性和层级的整合性。</a:t>
            </a:r>
            <a:endParaRPr sz="2400" b="1">
              <a:sym typeface="+mn-ea"/>
            </a:endParaRPr>
          </a:p>
        </p:txBody>
      </p:sp>
      <p:grpSp>
        <p:nvGrpSpPr>
          <p:cNvPr id="18" name="组合 17"/>
          <p:cNvGrpSpPr/>
          <p:nvPr/>
        </p:nvGrpSpPr>
        <p:grpSpPr>
          <a:xfrm>
            <a:off x="2282190" y="3021965"/>
            <a:ext cx="7508240" cy="3248025"/>
            <a:chOff x="3594" y="4759"/>
            <a:chExt cx="11824" cy="5115"/>
          </a:xfrm>
        </p:grpSpPr>
        <p:grpSp>
          <p:nvGrpSpPr>
            <p:cNvPr id="14" name="组合 13"/>
            <p:cNvGrpSpPr/>
            <p:nvPr/>
          </p:nvGrpSpPr>
          <p:grpSpPr>
            <a:xfrm>
              <a:off x="3594" y="4774"/>
              <a:ext cx="1666" cy="5100"/>
              <a:chOff x="2900" y="4810"/>
              <a:chExt cx="1666" cy="5100"/>
            </a:xfrm>
          </p:grpSpPr>
          <p:sp>
            <p:nvSpPr>
              <p:cNvPr id="27" name="矩形: 圆角 5"/>
              <p:cNvSpPr/>
              <p:nvPr>
                <p:custDataLst>
                  <p:tags r:id="rId1"/>
                </p:custDataLst>
              </p:nvPr>
            </p:nvSpPr>
            <p:spPr>
              <a:xfrm rot="16200000" flipV="1">
                <a:off x="1293" y="6636"/>
                <a:ext cx="4879" cy="1226"/>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5" name="文本框 4"/>
              <p:cNvSpPr txBox="1"/>
              <p:nvPr/>
            </p:nvSpPr>
            <p:spPr>
              <a:xfrm>
                <a:off x="2900" y="4856"/>
                <a:ext cx="1666" cy="5054"/>
              </a:xfrm>
              <a:prstGeom prst="rect">
                <a:avLst/>
              </a:prstGeom>
              <a:noFill/>
            </p:spPr>
            <p:txBody>
              <a:bodyPr wrap="square" rtlCol="0">
                <a:spAutoFit/>
              </a:bodyPr>
              <a:p>
                <a:pPr algn="ctr">
                  <a:lnSpc>
                    <a:spcPct val="110000"/>
                  </a:lnSpc>
                </a:pPr>
                <a:r>
                  <a:rPr sz="2400" b="1">
                    <a:sym typeface="+mn-ea"/>
                  </a:rPr>
                  <a:t>（1）</a:t>
                </a:r>
                <a:endParaRPr sz="2400" b="1">
                  <a:sym typeface="+mn-ea"/>
                </a:endParaRPr>
              </a:p>
              <a:p>
                <a:pPr algn="ctr">
                  <a:lnSpc>
                    <a:spcPct val="110000"/>
                  </a:lnSpc>
                </a:pPr>
                <a:r>
                  <a:rPr sz="2400" b="1">
                    <a:sym typeface="+mn-ea"/>
                  </a:rPr>
                  <a:t>结</a:t>
                </a:r>
                <a:endParaRPr sz="2400" b="1">
                  <a:sym typeface="+mn-ea"/>
                </a:endParaRPr>
              </a:p>
              <a:p>
                <a:pPr algn="ctr">
                  <a:lnSpc>
                    <a:spcPct val="110000"/>
                  </a:lnSpc>
                </a:pPr>
                <a:r>
                  <a:rPr sz="2400" b="1">
                    <a:sym typeface="+mn-ea"/>
                  </a:rPr>
                  <a:t>构</a:t>
                </a:r>
                <a:endParaRPr sz="2400" b="1">
                  <a:sym typeface="+mn-ea"/>
                </a:endParaRPr>
              </a:p>
              <a:p>
                <a:pPr algn="ctr">
                  <a:lnSpc>
                    <a:spcPct val="110000"/>
                  </a:lnSpc>
                </a:pPr>
                <a:r>
                  <a:rPr sz="2400" b="1">
                    <a:sym typeface="+mn-ea"/>
                  </a:rPr>
                  <a:t>的</a:t>
                </a:r>
                <a:endParaRPr sz="2400" b="1">
                  <a:sym typeface="+mn-ea"/>
                </a:endParaRPr>
              </a:p>
              <a:p>
                <a:pPr algn="ctr">
                  <a:lnSpc>
                    <a:spcPct val="110000"/>
                  </a:lnSpc>
                </a:pPr>
                <a:r>
                  <a:rPr sz="2400" b="1">
                    <a:sym typeface="+mn-ea"/>
                  </a:rPr>
                  <a:t>差</a:t>
                </a:r>
                <a:endParaRPr sz="2400" b="1">
                  <a:sym typeface="+mn-ea"/>
                </a:endParaRPr>
              </a:p>
              <a:p>
                <a:pPr algn="ctr">
                  <a:lnSpc>
                    <a:spcPct val="110000"/>
                  </a:lnSpc>
                </a:pPr>
                <a:r>
                  <a:rPr sz="2400" b="1">
                    <a:sym typeface="+mn-ea"/>
                  </a:rPr>
                  <a:t>异</a:t>
                </a:r>
                <a:endParaRPr sz="2400" b="1">
                  <a:sym typeface="+mn-ea"/>
                </a:endParaRPr>
              </a:p>
              <a:p>
                <a:pPr algn="ctr">
                  <a:lnSpc>
                    <a:spcPct val="110000"/>
                  </a:lnSpc>
                </a:pPr>
                <a:r>
                  <a:rPr lang="en-US" sz="2400" b="1">
                    <a:sym typeface="+mn-ea"/>
                  </a:rPr>
                  <a:t>   </a:t>
                </a:r>
                <a:r>
                  <a:rPr sz="2400" b="1">
                    <a:sym typeface="+mn-ea"/>
                  </a:rPr>
                  <a:t>性。</a:t>
                </a:r>
                <a:endParaRPr sz="2400" b="1">
                  <a:solidFill>
                    <a:schemeClr val="tx1"/>
                  </a:solidFill>
                </a:endParaRPr>
              </a:p>
              <a:p>
                <a:pPr algn="ctr"/>
                <a:endParaRPr lang="zh-CN" altLang="en-US"/>
              </a:p>
            </p:txBody>
          </p:sp>
        </p:grpSp>
        <p:grpSp>
          <p:nvGrpSpPr>
            <p:cNvPr id="15" name="组合 14"/>
            <p:cNvGrpSpPr/>
            <p:nvPr/>
          </p:nvGrpSpPr>
          <p:grpSpPr>
            <a:xfrm>
              <a:off x="6980" y="4774"/>
              <a:ext cx="1666" cy="4878"/>
              <a:chOff x="5865" y="4810"/>
              <a:chExt cx="1666" cy="4878"/>
            </a:xfrm>
          </p:grpSpPr>
          <p:sp>
            <p:nvSpPr>
              <p:cNvPr id="7" name="矩形: 圆角 5"/>
              <p:cNvSpPr/>
              <p:nvPr>
                <p:custDataLst>
                  <p:tags r:id="rId3"/>
                </p:custDataLst>
              </p:nvPr>
            </p:nvSpPr>
            <p:spPr>
              <a:xfrm rot="16200000" flipV="1">
                <a:off x="4258" y="6636"/>
                <a:ext cx="4879" cy="1226"/>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9" name="文本框 8"/>
              <p:cNvSpPr txBox="1"/>
              <p:nvPr/>
            </p:nvSpPr>
            <p:spPr>
              <a:xfrm>
                <a:off x="5865" y="4856"/>
                <a:ext cx="1666" cy="4618"/>
              </a:xfrm>
              <a:prstGeom prst="rect">
                <a:avLst/>
              </a:prstGeom>
              <a:noFill/>
            </p:spPr>
            <p:txBody>
              <a:bodyPr wrap="square" rtlCol="0">
                <a:spAutoFit/>
              </a:bodyPr>
              <a:p>
                <a:pPr algn="ctr">
                  <a:lnSpc>
                    <a:spcPct val="110000"/>
                  </a:lnSpc>
                </a:pPr>
                <a:r>
                  <a:rPr sz="2400" b="1">
                    <a:sym typeface="+mn-ea"/>
                  </a:rPr>
                  <a:t>（2）不</a:t>
                </a:r>
                <a:endParaRPr sz="2400" b="1">
                  <a:sym typeface="+mn-ea"/>
                </a:endParaRPr>
              </a:p>
              <a:p>
                <a:pPr algn="ctr">
                  <a:lnSpc>
                    <a:spcPct val="110000"/>
                  </a:lnSpc>
                </a:pPr>
                <a:r>
                  <a:rPr sz="2400" b="1">
                    <a:sym typeface="+mn-ea"/>
                  </a:rPr>
                  <a:t>变</a:t>
                </a:r>
                <a:endParaRPr sz="2400" b="1">
                  <a:sym typeface="+mn-ea"/>
                </a:endParaRPr>
              </a:p>
              <a:p>
                <a:pPr algn="ctr">
                  <a:lnSpc>
                    <a:spcPct val="110000"/>
                  </a:lnSpc>
                </a:pPr>
                <a:r>
                  <a:rPr sz="2400" b="1">
                    <a:sym typeface="+mn-ea"/>
                  </a:rPr>
                  <a:t>的</a:t>
                </a:r>
                <a:endParaRPr sz="2400" b="1">
                  <a:sym typeface="+mn-ea"/>
                </a:endParaRPr>
              </a:p>
              <a:p>
                <a:pPr algn="ctr">
                  <a:lnSpc>
                    <a:spcPct val="110000"/>
                  </a:lnSpc>
                </a:pPr>
                <a:r>
                  <a:rPr sz="2400" b="1">
                    <a:sym typeface="+mn-ea"/>
                  </a:rPr>
                  <a:t>顺</a:t>
                </a:r>
                <a:endParaRPr sz="2400" b="1">
                  <a:sym typeface="+mn-ea"/>
                </a:endParaRPr>
              </a:p>
              <a:p>
                <a:pPr algn="ctr">
                  <a:lnSpc>
                    <a:spcPct val="110000"/>
                  </a:lnSpc>
                </a:pPr>
                <a:r>
                  <a:rPr sz="2400" b="1">
                    <a:sym typeface="+mn-ea"/>
                  </a:rPr>
                  <a:t>序</a:t>
                </a:r>
                <a:endParaRPr sz="2400" b="1">
                  <a:sym typeface="+mn-ea"/>
                </a:endParaRPr>
              </a:p>
              <a:p>
                <a:pPr algn="ctr">
                  <a:lnSpc>
                    <a:spcPct val="110000"/>
                  </a:lnSpc>
                </a:pPr>
                <a:r>
                  <a:rPr sz="2400" b="1">
                    <a:sym typeface="+mn-ea"/>
                  </a:rPr>
                  <a:t> </a:t>
                </a:r>
                <a:r>
                  <a:rPr lang="en-US" sz="2400" b="1">
                    <a:sym typeface="+mn-ea"/>
                  </a:rPr>
                  <a:t>  </a:t>
                </a:r>
                <a:r>
                  <a:rPr sz="2400" b="1">
                    <a:sym typeface="+mn-ea"/>
                  </a:rPr>
                  <a:t>性。</a:t>
                </a:r>
                <a:endParaRPr sz="2400" b="1">
                  <a:sym typeface="+mn-ea"/>
                </a:endParaRPr>
              </a:p>
            </p:txBody>
          </p:sp>
        </p:grpSp>
        <p:grpSp>
          <p:nvGrpSpPr>
            <p:cNvPr id="16" name="组合 15"/>
            <p:cNvGrpSpPr/>
            <p:nvPr/>
          </p:nvGrpSpPr>
          <p:grpSpPr>
            <a:xfrm>
              <a:off x="10366" y="4759"/>
              <a:ext cx="1666" cy="4878"/>
              <a:chOff x="9719" y="4795"/>
              <a:chExt cx="1666" cy="4878"/>
            </a:xfrm>
          </p:grpSpPr>
          <p:sp>
            <p:nvSpPr>
              <p:cNvPr id="10" name="矩形: 圆角 5"/>
              <p:cNvSpPr/>
              <p:nvPr>
                <p:custDataLst>
                  <p:tags r:id="rId4"/>
                </p:custDataLst>
              </p:nvPr>
            </p:nvSpPr>
            <p:spPr>
              <a:xfrm rot="16200000" flipV="1">
                <a:off x="8112" y="6621"/>
                <a:ext cx="4879" cy="1226"/>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11" name="文本框 10"/>
              <p:cNvSpPr txBox="1"/>
              <p:nvPr/>
            </p:nvSpPr>
            <p:spPr>
              <a:xfrm>
                <a:off x="9719" y="4841"/>
                <a:ext cx="1666" cy="4618"/>
              </a:xfrm>
              <a:prstGeom prst="rect">
                <a:avLst/>
              </a:prstGeom>
              <a:noFill/>
            </p:spPr>
            <p:txBody>
              <a:bodyPr wrap="square" rtlCol="0">
                <a:spAutoFit/>
              </a:bodyPr>
              <a:p>
                <a:pPr algn="ctr">
                  <a:lnSpc>
                    <a:spcPct val="110000"/>
                  </a:lnSpc>
                </a:pPr>
                <a:r>
                  <a:rPr sz="2400" b="1">
                    <a:sym typeface="+mn-ea"/>
                  </a:rPr>
                  <a:t>（3）结</a:t>
                </a:r>
                <a:endParaRPr sz="2400" b="1">
                  <a:sym typeface="+mn-ea"/>
                </a:endParaRPr>
              </a:p>
              <a:p>
                <a:pPr algn="ctr">
                  <a:lnSpc>
                    <a:spcPct val="110000"/>
                  </a:lnSpc>
                </a:pPr>
                <a:r>
                  <a:rPr sz="2400" b="1">
                    <a:sym typeface="+mn-ea"/>
                  </a:rPr>
                  <a:t>构</a:t>
                </a:r>
                <a:endParaRPr sz="2400" b="1">
                  <a:sym typeface="+mn-ea"/>
                </a:endParaRPr>
              </a:p>
              <a:p>
                <a:pPr algn="ctr">
                  <a:lnSpc>
                    <a:spcPct val="110000"/>
                  </a:lnSpc>
                </a:pPr>
                <a:r>
                  <a:rPr sz="2400" b="1">
                    <a:sym typeface="+mn-ea"/>
                  </a:rPr>
                  <a:t>的</a:t>
                </a:r>
                <a:endParaRPr sz="2400" b="1">
                  <a:sym typeface="+mn-ea"/>
                </a:endParaRPr>
              </a:p>
              <a:p>
                <a:pPr algn="ctr">
                  <a:lnSpc>
                    <a:spcPct val="110000"/>
                  </a:lnSpc>
                </a:pPr>
                <a:r>
                  <a:rPr sz="2400" b="1">
                    <a:sym typeface="+mn-ea"/>
                  </a:rPr>
                  <a:t>整</a:t>
                </a:r>
                <a:endParaRPr sz="2400" b="1">
                  <a:sym typeface="+mn-ea"/>
                </a:endParaRPr>
              </a:p>
              <a:p>
                <a:pPr algn="ctr">
                  <a:lnSpc>
                    <a:spcPct val="110000"/>
                  </a:lnSpc>
                </a:pPr>
                <a:r>
                  <a:rPr sz="2400" b="1">
                    <a:sym typeface="+mn-ea"/>
                  </a:rPr>
                  <a:t>体</a:t>
                </a:r>
                <a:endParaRPr sz="2400" b="1">
                  <a:sym typeface="+mn-ea"/>
                </a:endParaRPr>
              </a:p>
              <a:p>
                <a:pPr algn="ctr">
                  <a:lnSpc>
                    <a:spcPct val="110000"/>
                  </a:lnSpc>
                </a:pPr>
                <a:r>
                  <a:rPr sz="2400" b="1">
                    <a:sym typeface="+mn-ea"/>
                  </a:rPr>
                  <a:t> </a:t>
                </a:r>
                <a:r>
                  <a:rPr lang="en-US" sz="2400" b="1">
                    <a:sym typeface="+mn-ea"/>
                  </a:rPr>
                  <a:t>  </a:t>
                </a:r>
                <a:r>
                  <a:rPr sz="2400" b="1">
                    <a:sym typeface="+mn-ea"/>
                  </a:rPr>
                  <a:t>性。</a:t>
                </a:r>
                <a:endParaRPr sz="2400" b="1">
                  <a:sym typeface="+mn-ea"/>
                </a:endParaRPr>
              </a:p>
            </p:txBody>
          </p:sp>
        </p:grpSp>
        <p:grpSp>
          <p:nvGrpSpPr>
            <p:cNvPr id="17" name="组合 16"/>
            <p:cNvGrpSpPr/>
            <p:nvPr/>
          </p:nvGrpSpPr>
          <p:grpSpPr>
            <a:xfrm>
              <a:off x="13752" y="4759"/>
              <a:ext cx="1666" cy="4878"/>
              <a:chOff x="12684" y="4795"/>
              <a:chExt cx="1666" cy="4878"/>
            </a:xfrm>
          </p:grpSpPr>
          <p:sp>
            <p:nvSpPr>
              <p:cNvPr id="12" name="矩形: 圆角 5"/>
              <p:cNvSpPr/>
              <p:nvPr>
                <p:custDataLst>
                  <p:tags r:id="rId5"/>
                </p:custDataLst>
              </p:nvPr>
            </p:nvSpPr>
            <p:spPr>
              <a:xfrm rot="16200000" flipV="1">
                <a:off x="11077" y="6621"/>
                <a:ext cx="4879" cy="1226"/>
              </a:xfrm>
              <a:prstGeom prst="roundRect">
                <a:avLst/>
              </a:prstGeom>
              <a:blipFill rotWithShape="1">
                <a:blip r:embed="rId2"/>
                <a:stretch>
                  <a:fillRect/>
                </a:stretch>
              </a:blip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p>
                <a:pPr algn="ctr"/>
                <a:endParaRPr sz="2400" b="1">
                  <a:solidFill>
                    <a:schemeClr val="tx1"/>
                  </a:solidFill>
                </a:endParaRPr>
              </a:p>
            </p:txBody>
          </p:sp>
          <p:sp>
            <p:nvSpPr>
              <p:cNvPr id="13" name="文本框 12"/>
              <p:cNvSpPr txBox="1"/>
              <p:nvPr/>
            </p:nvSpPr>
            <p:spPr>
              <a:xfrm>
                <a:off x="12684" y="4841"/>
                <a:ext cx="1666" cy="4618"/>
              </a:xfrm>
              <a:prstGeom prst="rect">
                <a:avLst/>
              </a:prstGeom>
              <a:noFill/>
            </p:spPr>
            <p:txBody>
              <a:bodyPr wrap="square" rtlCol="0">
                <a:spAutoFit/>
              </a:bodyPr>
              <a:p>
                <a:pPr algn="ctr">
                  <a:lnSpc>
                    <a:spcPct val="110000"/>
                  </a:lnSpc>
                </a:pPr>
                <a:r>
                  <a:rPr sz="2400" b="1">
                    <a:sym typeface="+mn-ea"/>
                  </a:rPr>
                  <a:t>（4）层</a:t>
                </a:r>
                <a:endParaRPr sz="2400" b="1">
                  <a:sym typeface="+mn-ea"/>
                </a:endParaRPr>
              </a:p>
              <a:p>
                <a:pPr algn="ctr">
                  <a:lnSpc>
                    <a:spcPct val="110000"/>
                  </a:lnSpc>
                </a:pPr>
                <a:r>
                  <a:rPr sz="2400" b="1">
                    <a:sym typeface="+mn-ea"/>
                  </a:rPr>
                  <a:t>级</a:t>
                </a:r>
                <a:endParaRPr sz="2400" b="1">
                  <a:sym typeface="+mn-ea"/>
                </a:endParaRPr>
              </a:p>
              <a:p>
                <a:pPr algn="ctr">
                  <a:lnSpc>
                    <a:spcPct val="110000"/>
                  </a:lnSpc>
                </a:pPr>
                <a:r>
                  <a:rPr sz="2400" b="1">
                    <a:sym typeface="+mn-ea"/>
                  </a:rPr>
                  <a:t>的</a:t>
                </a:r>
                <a:endParaRPr sz="2400" b="1">
                  <a:sym typeface="+mn-ea"/>
                </a:endParaRPr>
              </a:p>
              <a:p>
                <a:pPr algn="ctr">
                  <a:lnSpc>
                    <a:spcPct val="110000"/>
                  </a:lnSpc>
                </a:pPr>
                <a:r>
                  <a:rPr sz="2400" b="1">
                    <a:sym typeface="+mn-ea"/>
                  </a:rPr>
                  <a:t>整</a:t>
                </a:r>
                <a:endParaRPr sz="2400" b="1">
                  <a:sym typeface="+mn-ea"/>
                </a:endParaRPr>
              </a:p>
              <a:p>
                <a:pPr algn="ctr">
                  <a:lnSpc>
                    <a:spcPct val="110000"/>
                  </a:lnSpc>
                </a:pPr>
                <a:r>
                  <a:rPr sz="2400" b="1">
                    <a:sym typeface="+mn-ea"/>
                  </a:rPr>
                  <a:t>合</a:t>
                </a:r>
                <a:endParaRPr sz="2400" b="1">
                  <a:sym typeface="+mn-ea"/>
                </a:endParaRPr>
              </a:p>
              <a:p>
                <a:pPr algn="ctr">
                  <a:lnSpc>
                    <a:spcPct val="110000"/>
                  </a:lnSpc>
                </a:pPr>
                <a:r>
                  <a:rPr lang="en-US" sz="2400" b="1">
                    <a:sym typeface="+mn-ea"/>
                  </a:rPr>
                  <a:t>   </a:t>
                </a:r>
                <a:r>
                  <a:rPr sz="2400" b="1">
                    <a:sym typeface="+mn-ea"/>
                  </a:rPr>
                  <a:t>性。</a:t>
                </a:r>
                <a:endParaRPr sz="2400" b="1">
                  <a:sym typeface="+mn-ea"/>
                </a:endParaRPr>
              </a:p>
            </p:txBody>
          </p:sp>
        </p:grpSp>
      </p:grpSp>
    </p:spTree>
    <p:custDataLst>
      <p:tags r:id="rId6"/>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71245"/>
            <a:ext cx="10730865" cy="1466215"/>
          </a:xfrm>
          <a:prstGeom prst="rect">
            <a:avLst/>
          </a:prstGeom>
          <a:noFill/>
        </p:spPr>
        <p:txBody>
          <a:bodyPr wrap="square" rtlCol="0" anchor="t">
            <a:noAutofit/>
          </a:bodyPr>
          <a:p>
            <a:pPr lvl="0" algn="just">
              <a:lnSpc>
                <a:spcPct val="14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（三）其他有关道德发展阶段的研究与结论</a:t>
            </a:r>
            <a:r>
              <a:rPr lang="en-US" sz="2400" b="1">
                <a:sym typeface="+mn-ea"/>
              </a:rPr>
              <a:t>     </a:t>
            </a:r>
            <a:endParaRPr lang="en-US" sz="2400" b="1">
              <a:sym typeface="+mn-ea"/>
            </a:endParaRPr>
          </a:p>
          <a:p>
            <a:pPr lvl="0" algn="just">
              <a:lnSpc>
                <a:spcPct val="140000"/>
              </a:lnSpc>
              <a:buClrTx/>
              <a:buSzTx/>
              <a:buFontTx/>
            </a:pPr>
            <a:r>
              <a:rPr sz="2400" b="1">
                <a:solidFill>
                  <a:schemeClr val="accent1">
                    <a:lumMod val="75000"/>
                  </a:schemeClr>
                </a:solidFill>
                <a:sym typeface="+mn-ea"/>
              </a:rPr>
              <a:t>       1. 霍夫曼的移情发展四阶段理论</a:t>
            </a:r>
            <a:endParaRPr sz="2400" b="1">
              <a:solidFill>
                <a:schemeClr val="accent1">
                  <a:lumMod val="75000"/>
                </a:schemeClr>
              </a:solidFill>
              <a:sym typeface="+mn-ea"/>
            </a:endParaRPr>
          </a:p>
        </p:txBody>
      </p:sp>
      <p:grpSp>
        <p:nvGrpSpPr>
          <p:cNvPr id="11" name="组合 10"/>
          <p:cNvGrpSpPr/>
          <p:nvPr/>
        </p:nvGrpSpPr>
        <p:grpSpPr>
          <a:xfrm>
            <a:off x="2315845" y="2469515"/>
            <a:ext cx="7560310" cy="3541395"/>
            <a:chOff x="3647" y="3889"/>
            <a:chExt cx="11906" cy="5577"/>
          </a:xfrm>
        </p:grpSpPr>
        <p:sp>
          <p:nvSpPr>
            <p:cNvPr id="9" name="圆角矩形 8"/>
            <p:cNvSpPr/>
            <p:nvPr/>
          </p:nvSpPr>
          <p:spPr>
            <a:xfrm>
              <a:off x="3647" y="3889"/>
              <a:ext cx="11906" cy="105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（1）第一阶段，普遍性移情（0～1 岁）。</a:t>
              </a:r>
              <a:endParaRPr sz="2400" b="1">
                <a:solidFill>
                  <a:schemeClr val="tx1"/>
                </a:solidFill>
              </a:endParaRPr>
            </a:p>
          </p:txBody>
        </p:sp>
        <p:sp>
          <p:nvSpPr>
            <p:cNvPr id="2" name="圆角矩形 1"/>
            <p:cNvSpPr/>
            <p:nvPr/>
          </p:nvSpPr>
          <p:spPr>
            <a:xfrm>
              <a:off x="3647" y="5398"/>
              <a:ext cx="11906" cy="105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（2）第二阶段，自我中心移情（1～2 岁）。</a:t>
              </a:r>
              <a:endParaRPr sz="2400" b="1">
                <a:solidFill>
                  <a:schemeClr val="tx1"/>
                </a:solidFill>
              </a:endParaRPr>
            </a:p>
          </p:txBody>
        </p:sp>
        <p:sp>
          <p:nvSpPr>
            <p:cNvPr id="4" name="圆角矩形 3"/>
            <p:cNvSpPr/>
            <p:nvPr/>
          </p:nvSpPr>
          <p:spPr>
            <a:xfrm>
              <a:off x="3647" y="6907"/>
              <a:ext cx="11906" cy="105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（3）第三阶段，对他人感受的移情（2～3 岁）。</a:t>
              </a:r>
              <a:endParaRPr sz="2400" b="1">
                <a:solidFill>
                  <a:schemeClr val="tx1"/>
                </a:solidFill>
              </a:endParaRPr>
            </a:p>
          </p:txBody>
        </p:sp>
        <p:sp>
          <p:nvSpPr>
            <p:cNvPr id="5" name="圆角矩形 4"/>
            <p:cNvSpPr/>
            <p:nvPr/>
          </p:nvSpPr>
          <p:spPr>
            <a:xfrm>
              <a:off x="3647" y="8416"/>
              <a:ext cx="11906" cy="105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（4）第四阶段，对他人生活状况的移情（童年晚期）。</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outVertic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15340"/>
            <a:ext cx="10730865" cy="786130"/>
          </a:xfrm>
          <a:prstGeom prst="rect">
            <a:avLst/>
          </a:prstGeom>
          <a:noFill/>
        </p:spPr>
        <p:txBody>
          <a:bodyPr wrap="square" rtlCol="0" anchor="t">
            <a:noAutofit/>
          </a:bodyPr>
          <a:p>
            <a:pPr lvl="0" algn="just">
              <a:lnSpc>
                <a:spcPct val="14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2. 艾森伯格的亲社会道德推理五阶段理论</a:t>
            </a:r>
            <a:r>
              <a:rPr sz="2400" b="1">
                <a:solidFill>
                  <a:schemeClr val="accent1">
                    <a:lumMod val="75000"/>
                  </a:schemeClr>
                </a:solidFill>
                <a:sym typeface="+mn-ea"/>
              </a:rPr>
              <a:t> </a:t>
            </a:r>
            <a:endParaRPr sz="2400" b="1">
              <a:solidFill>
                <a:schemeClr val="accent1">
                  <a:lumMod val="75000"/>
                </a:schemeClr>
              </a:solidFill>
              <a:sym typeface="+mn-ea"/>
            </a:endParaRPr>
          </a:p>
        </p:txBody>
      </p:sp>
      <p:grpSp>
        <p:nvGrpSpPr>
          <p:cNvPr id="10" name="组合 9"/>
          <p:cNvGrpSpPr/>
          <p:nvPr/>
        </p:nvGrpSpPr>
        <p:grpSpPr>
          <a:xfrm>
            <a:off x="1744980" y="1619250"/>
            <a:ext cx="8279130" cy="4559300"/>
            <a:chOff x="2748" y="2550"/>
            <a:chExt cx="13038" cy="7180"/>
          </a:xfrm>
        </p:grpSpPr>
        <p:sp>
          <p:nvSpPr>
            <p:cNvPr id="9" name="圆角矩形 8"/>
            <p:cNvSpPr/>
            <p:nvPr/>
          </p:nvSpPr>
          <p:spPr>
            <a:xfrm>
              <a:off x="2748" y="2550"/>
              <a:ext cx="13039" cy="105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（1）第一阶段，快乐主义的阶段（学前期和小学初期）。</a:t>
              </a:r>
              <a:endParaRPr sz="2400" b="1">
                <a:solidFill>
                  <a:schemeClr val="tx1"/>
                </a:solidFill>
              </a:endParaRPr>
            </a:p>
          </p:txBody>
        </p:sp>
        <p:sp>
          <p:nvSpPr>
            <p:cNvPr id="2" name="圆角矩形 1"/>
            <p:cNvSpPr/>
            <p:nvPr/>
          </p:nvSpPr>
          <p:spPr>
            <a:xfrm>
              <a:off x="2748" y="3773"/>
              <a:ext cx="13039" cy="1358"/>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（2）第二阶段，需要倾向的阶段（部分儿童处于学前期，</a:t>
              </a:r>
              <a:r>
                <a:rPr lang="en-US" sz="2400" b="1">
                  <a:solidFill>
                    <a:schemeClr val="tx1"/>
                  </a:solidFill>
                </a:rPr>
                <a:t> </a:t>
              </a:r>
              <a:endParaRPr lang="en-US" sz="2400" b="1">
                <a:solidFill>
                  <a:schemeClr val="tx1"/>
                </a:solidFill>
              </a:endParaRPr>
            </a:p>
            <a:p>
              <a:pPr algn="l"/>
              <a:r>
                <a:rPr lang="en-US" sz="2400" b="1">
                  <a:solidFill>
                    <a:schemeClr val="tx1"/>
                  </a:solidFill>
                </a:rPr>
                <a:t>         </a:t>
              </a:r>
              <a:r>
                <a:rPr sz="2400" b="1">
                  <a:solidFill>
                    <a:schemeClr val="tx1"/>
                  </a:solidFill>
                </a:rPr>
                <a:t>一般处于小学</a:t>
              </a:r>
              <a:endParaRPr sz="2400" b="1">
                <a:solidFill>
                  <a:schemeClr val="tx1"/>
                </a:solidFill>
              </a:endParaRPr>
            </a:p>
          </p:txBody>
        </p:sp>
        <p:sp>
          <p:nvSpPr>
            <p:cNvPr id="4" name="圆角矩形 3"/>
            <p:cNvSpPr/>
            <p:nvPr/>
          </p:nvSpPr>
          <p:spPr>
            <a:xfrm>
              <a:off x="2748" y="5304"/>
              <a:ext cx="13039" cy="136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（3）第三阶段，定式的和赞许倾向的阶段（小学时期和部分中学时期）。</a:t>
              </a:r>
              <a:endParaRPr sz="2400" b="1">
                <a:solidFill>
                  <a:schemeClr val="tx1"/>
                </a:solidFill>
              </a:endParaRPr>
            </a:p>
          </p:txBody>
        </p:sp>
        <p:sp>
          <p:nvSpPr>
            <p:cNvPr id="5" name="圆角矩形 4"/>
            <p:cNvSpPr/>
            <p:nvPr/>
          </p:nvSpPr>
          <p:spPr>
            <a:xfrm>
              <a:off x="2748" y="6837"/>
              <a:ext cx="13039" cy="136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（4）第四阶段，移情倾向的阶段（小学高年级时期和中学时期）。</a:t>
              </a:r>
              <a:endParaRPr sz="2400" b="1">
                <a:solidFill>
                  <a:schemeClr val="tx1"/>
                </a:solidFill>
              </a:endParaRPr>
            </a:p>
          </p:txBody>
        </p:sp>
        <p:sp>
          <p:nvSpPr>
            <p:cNvPr id="7" name="圆角矩形 6"/>
            <p:cNvSpPr/>
            <p:nvPr/>
          </p:nvSpPr>
          <p:spPr>
            <a:xfrm>
              <a:off x="2748" y="8370"/>
              <a:ext cx="13039" cy="1360"/>
            </a:xfrm>
            <a:prstGeom prst="roundRect">
              <a:avLst>
                <a:gd name="adj" fmla="val 24380"/>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rPr>
                <a:t>（5）第五阶段，内化价值观倾向的阶段（少数学生的中学时期）。</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outVertic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sym typeface="+mn-ea"/>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85825"/>
            <a:ext cx="10730865" cy="4182110"/>
          </a:xfrm>
          <a:prstGeom prst="rect">
            <a:avLst/>
          </a:prstGeom>
          <a:noFill/>
        </p:spPr>
        <p:txBody>
          <a:bodyPr wrap="square" rtlCol="0" anchor="t">
            <a:noAutofit/>
          </a:bodyPr>
          <a:p>
            <a:pPr lvl="0" algn="just">
              <a:lnSpc>
                <a:spcPct val="13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3. 其他品德具体内容发展的阶段</a:t>
            </a:r>
            <a:r>
              <a:rPr lang="en-US" sz="2400" b="1">
                <a:sym typeface="+mn-ea"/>
              </a:rPr>
              <a:t>     </a:t>
            </a:r>
            <a:endParaRPr lang="en-US" sz="2400" b="1">
              <a:sym typeface="+mn-ea"/>
            </a:endParaRPr>
          </a:p>
          <a:p>
            <a:pPr lvl="0" algn="just">
              <a:lnSpc>
                <a:spcPct val="130000"/>
              </a:lnSpc>
              <a:buClrTx/>
              <a:buSzTx/>
              <a:buFontTx/>
            </a:pPr>
            <a:r>
              <a:rPr lang="en-US" sz="2400" b="1">
                <a:sym typeface="+mn-ea"/>
              </a:rPr>
              <a:t>       </a:t>
            </a:r>
            <a:r>
              <a:rPr sz="2400" b="1">
                <a:sym typeface="+mn-ea"/>
              </a:rPr>
              <a:t>研究者发现，与上述品德形式的发展一样，品德具体内容的发展也具有阶段性。</a:t>
            </a:r>
            <a:endParaRPr sz="2400" b="1">
              <a:sym typeface="+mn-ea"/>
            </a:endParaRPr>
          </a:p>
          <a:p>
            <a:pPr lvl="0" algn="just">
              <a:lnSpc>
                <a:spcPct val="130000"/>
              </a:lnSpc>
              <a:buClrTx/>
              <a:buSzTx/>
              <a:buFontTx/>
            </a:pPr>
            <a:r>
              <a:rPr lang="en-US" sz="2400" b="1">
                <a:sym typeface="+mn-ea"/>
              </a:rPr>
              <a:t>       </a:t>
            </a:r>
            <a:r>
              <a:rPr sz="2400" b="1">
                <a:sym typeface="+mn-ea"/>
              </a:rPr>
              <a:t>我国研究者提出儿童自觉纪律的形成过程一般要经过三个阶段：第一阶段依靠外部的教育要求，依靠教师制定的具体规定和教师及时的检查；第二阶段是过渡阶段，儿童还未形成自觉纪律，但已经体会到纪律要求，一般能够遵守纪律；第三阶段是把纪律原则变成自觉行动。这三个阶段体现了小学儿童品德结构的发展。此外，学生在爱国主义情感、集体观念、惩罚观念等具体内容的发展上，也都表现出阶段性特征。</a:t>
            </a:r>
            <a:endParaRPr sz="2400" b="1">
              <a:sym typeface="+mn-ea"/>
            </a:endParaRPr>
          </a:p>
          <a:p>
            <a:pPr lvl="0" algn="just">
              <a:lnSpc>
                <a:spcPct val="130000"/>
              </a:lnSpc>
              <a:buClrTx/>
              <a:buSzTx/>
              <a:buFontTx/>
            </a:pPr>
            <a:r>
              <a:rPr lang="en-US" sz="2400" b="1">
                <a:sym typeface="+mn-ea"/>
              </a:rPr>
              <a:t>       </a:t>
            </a:r>
            <a:r>
              <a:rPr sz="2400" b="1">
                <a:sym typeface="+mn-ea"/>
              </a:rPr>
              <a:t>总之，无论是从道德形式还是从道德内容来看，学生品德发展都具有鲜</a:t>
            </a:r>
            <a:endParaRPr sz="2400" b="1">
              <a:sym typeface="+mn-ea"/>
            </a:endParaRPr>
          </a:p>
          <a:p>
            <a:pPr lvl="0" algn="just">
              <a:lnSpc>
                <a:spcPct val="130000"/>
              </a:lnSpc>
              <a:buClrTx/>
              <a:buSzTx/>
              <a:buFontTx/>
            </a:pPr>
            <a:r>
              <a:rPr sz="2400" b="1">
                <a:sym typeface="+mn-ea"/>
              </a:rPr>
              <a:t>明的阶段性。</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37945"/>
            <a:ext cx="10730865" cy="4182110"/>
          </a:xfrm>
          <a:prstGeom prst="rect">
            <a:avLst/>
          </a:prstGeom>
          <a:noFill/>
        </p:spPr>
        <p:txBody>
          <a:bodyPr wrap="square" rtlCol="0" anchor="t">
            <a:noAutofit/>
          </a:bodyPr>
          <a:p>
            <a:pPr lvl="0" algn="just">
              <a:lnSpc>
                <a:spcPct val="160000"/>
              </a:lnSpc>
              <a:buClrTx/>
              <a:buSzTx/>
              <a:buFontTx/>
            </a:pPr>
            <a:r>
              <a:rPr sz="2400" b="1">
                <a:solidFill>
                  <a:schemeClr val="accent1">
                    <a:lumMod val="75000"/>
                  </a:schemeClr>
                </a:solidFill>
                <a:sym typeface="+mn-ea"/>
              </a:rPr>
              <a:t>       </a:t>
            </a:r>
            <a:r>
              <a:rPr sz="2800" b="1">
                <a:solidFill>
                  <a:schemeClr val="accent1">
                    <a:lumMod val="75000"/>
                  </a:schemeClr>
                </a:solidFill>
                <a:sym typeface="+mn-ea"/>
              </a:rPr>
              <a:t>二、情境性</a:t>
            </a:r>
            <a:endParaRPr sz="2800" b="1">
              <a:solidFill>
                <a:schemeClr val="accent1">
                  <a:lumMod val="75000"/>
                </a:schemeClr>
              </a:solidFill>
              <a:sym typeface="+mn-ea"/>
            </a:endParaRPr>
          </a:p>
          <a:p>
            <a:pPr lvl="0" algn="just">
              <a:lnSpc>
                <a:spcPct val="20000"/>
              </a:lnSpc>
              <a:buClrTx/>
              <a:buSzTx/>
              <a:buFontTx/>
            </a:pPr>
            <a:endParaRPr sz="2800" b="1">
              <a:solidFill>
                <a:schemeClr val="accent1">
                  <a:lumMod val="75000"/>
                </a:schemeClr>
              </a:solidFill>
              <a:sym typeface="+mn-ea"/>
            </a:endParaRPr>
          </a:p>
          <a:p>
            <a:pPr lvl="0" algn="just">
              <a:lnSpc>
                <a:spcPct val="160000"/>
              </a:lnSpc>
              <a:buClrTx/>
              <a:buSzTx/>
              <a:buFontTx/>
            </a:pPr>
            <a:r>
              <a:rPr sz="2800" b="1">
                <a:solidFill>
                  <a:schemeClr val="accent1">
                    <a:lumMod val="75000"/>
                  </a:schemeClr>
                </a:solidFill>
                <a:sym typeface="+mn-ea"/>
              </a:rPr>
              <a:t> </a:t>
            </a:r>
            <a:r>
              <a:rPr lang="en-US" sz="2800" b="1">
                <a:solidFill>
                  <a:schemeClr val="accent1">
                    <a:lumMod val="75000"/>
                  </a:schemeClr>
                </a:solidFill>
                <a:sym typeface="+mn-ea"/>
              </a:rPr>
              <a:t>     </a:t>
            </a:r>
            <a:r>
              <a:rPr sz="2400" b="1">
                <a:sym typeface="+mn-ea"/>
              </a:rPr>
              <a:t>情境是对人有直接刺激作用、有一定的生物学意义和社会意义的具体环境。情境影响事件发生或对机体行为产生影响，是人们社会行为产生的具体条件。情境性指行为或事件对其所在的具体环境的依赖性和关联性。学生品德发展的情境性即指学生品德发展受其所处的具体环境的影响，既依赖于其所处的具体环境，又与之相互作用。这一特点表现为以下几个方面。</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7265"/>
            <a:ext cx="10730865" cy="4182110"/>
          </a:xfrm>
          <a:prstGeom prst="rect">
            <a:avLst/>
          </a:prstGeom>
          <a:noFill/>
        </p:spPr>
        <p:txBody>
          <a:bodyPr wrap="square" rtlCol="0" anchor="t">
            <a:noAutofit/>
          </a:bodyPr>
          <a:p>
            <a:pPr lvl="0" algn="just">
              <a:lnSpc>
                <a:spcPct val="140000"/>
              </a:lnSpc>
              <a:buClrTx/>
              <a:buSzTx/>
              <a:buFontTx/>
            </a:pPr>
            <a:r>
              <a:rPr sz="2400" b="1">
                <a:solidFill>
                  <a:schemeClr val="accent1">
                    <a:lumMod val="75000"/>
                  </a:schemeClr>
                </a:solidFill>
                <a:sym typeface="+mn-ea"/>
              </a:rPr>
              <a:t>     </a:t>
            </a:r>
            <a:r>
              <a:rPr sz="2800" b="1">
                <a:solidFill>
                  <a:schemeClr val="accent1">
                    <a:lumMod val="75000"/>
                  </a:schemeClr>
                </a:solidFill>
                <a:sym typeface="+mn-ea"/>
              </a:rPr>
              <a:t>（一）学生品德的发生源于情境</a:t>
            </a:r>
            <a:endParaRPr sz="2800" b="1">
              <a:solidFill>
                <a:schemeClr val="accent1">
                  <a:lumMod val="75000"/>
                </a:schemeClr>
              </a:solidFill>
              <a:sym typeface="+mn-ea"/>
            </a:endParaRPr>
          </a:p>
          <a:p>
            <a:pPr lvl="0" algn="just">
              <a:lnSpc>
                <a:spcPct val="140000"/>
              </a:lnSpc>
              <a:buClrTx/>
              <a:buSzTx/>
              <a:buFontTx/>
            </a:pPr>
            <a:r>
              <a:rPr lang="en-US" sz="2400" b="1">
                <a:sym typeface="+mn-ea"/>
              </a:rPr>
              <a:t>       </a:t>
            </a:r>
            <a:r>
              <a:rPr sz="2400" b="1">
                <a:sym typeface="+mn-ea"/>
              </a:rPr>
              <a:t>学生品德的发生始于婴儿期，品德发生的首要特点为适应性。天生能力的不足，使得婴儿必须依靠他人的照料才能生存。因此，婴儿不仅高度依赖外部环境，还必须对外部环境做出积极的反应。</a:t>
            </a:r>
            <a:endParaRPr sz="2400" b="1">
              <a:sym typeface="+mn-ea"/>
            </a:endParaRPr>
          </a:p>
          <a:p>
            <a:pPr lvl="0" algn="just">
              <a:lnSpc>
                <a:spcPct val="140000"/>
              </a:lnSpc>
              <a:buClrTx/>
              <a:buSzTx/>
              <a:buFontTx/>
            </a:pPr>
            <a:r>
              <a:rPr lang="en-US" sz="2400" b="1">
                <a:sym typeface="+mn-ea"/>
              </a:rPr>
              <a:t>       </a:t>
            </a:r>
            <a:r>
              <a:rPr sz="2400" b="1">
                <a:sym typeface="+mn-ea"/>
              </a:rPr>
              <a:t>婴儿稍长，情感等社会性需求增长。因为害怕失去成人的爱，儿童努力克制自己的生理性本能，按照成人和外部世界的行为规范要求自己。</a:t>
            </a:r>
            <a:endParaRPr sz="2400" b="1">
              <a:sym typeface="+mn-ea"/>
            </a:endParaRPr>
          </a:p>
          <a:p>
            <a:pPr lvl="0" algn="just">
              <a:lnSpc>
                <a:spcPct val="140000"/>
              </a:lnSpc>
              <a:buClrTx/>
              <a:buSzTx/>
              <a:buFontTx/>
            </a:pPr>
            <a:r>
              <a:rPr lang="en-US" sz="2400" b="1">
                <a:sym typeface="+mn-ea"/>
              </a:rPr>
              <a:t>       </a:t>
            </a:r>
            <a:r>
              <a:rPr sz="2400" b="1">
                <a:sym typeface="+mn-ea"/>
              </a:rPr>
              <a:t>可见，个体在生命早期就生活在富含规范意义的社会情境中，无论是出于生存的生理需要还是出于安全和发展的情感需要，儿童都要努力适应其所处的情境，学习基本的行为规范。这是儿童从“自然人”走向“社会人”的开始，是品德发展的起始。</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45185"/>
            <a:ext cx="10730865" cy="4182110"/>
          </a:xfrm>
          <a:prstGeom prst="rect">
            <a:avLst/>
          </a:prstGeom>
          <a:noFill/>
        </p:spPr>
        <p:txBody>
          <a:bodyPr wrap="square" rtlCol="0" anchor="t">
            <a:noAutofit/>
          </a:bodyPr>
          <a:p>
            <a:pPr lvl="0" algn="just">
              <a:lnSpc>
                <a:spcPct val="140000"/>
              </a:lnSpc>
              <a:buClrTx/>
              <a:buSzTx/>
              <a:buFontTx/>
            </a:pPr>
            <a:r>
              <a:rPr sz="2400" b="1">
                <a:solidFill>
                  <a:schemeClr val="accent1">
                    <a:lumMod val="75000"/>
                  </a:schemeClr>
                </a:solidFill>
                <a:sym typeface="+mn-ea"/>
              </a:rPr>
              <a:t>     </a:t>
            </a:r>
            <a:r>
              <a:rPr sz="2800" b="1">
                <a:solidFill>
                  <a:schemeClr val="accent1">
                    <a:lumMod val="75000"/>
                  </a:schemeClr>
                </a:solidFill>
                <a:sym typeface="+mn-ea"/>
              </a:rPr>
              <a:t>（二）学生品德发展基于情境</a:t>
            </a:r>
            <a:endParaRPr sz="2800" b="1">
              <a:solidFill>
                <a:schemeClr val="accent1">
                  <a:lumMod val="75000"/>
                </a:schemeClr>
              </a:solidFill>
              <a:sym typeface="+mn-ea"/>
            </a:endParaRPr>
          </a:p>
          <a:p>
            <a:pPr lvl="0" algn="just">
              <a:lnSpc>
                <a:spcPct val="140000"/>
              </a:lnSpc>
              <a:buClrTx/>
              <a:buSzTx/>
              <a:buFontTx/>
            </a:pPr>
            <a:r>
              <a:rPr lang="en-US" sz="2400" b="1">
                <a:sym typeface="+mn-ea"/>
              </a:rPr>
              <a:t>      </a:t>
            </a:r>
            <a:r>
              <a:rPr sz="2400" b="1">
                <a:solidFill>
                  <a:schemeClr val="accent1">
                    <a:lumMod val="75000"/>
                  </a:schemeClr>
                </a:solidFill>
                <a:sym typeface="+mn-ea"/>
              </a:rPr>
              <a:t> 1. 道德学习的内容以情境为背景</a:t>
            </a:r>
            <a:endParaRPr sz="2400" b="1">
              <a:solidFill>
                <a:schemeClr val="accent1">
                  <a:lumMod val="75000"/>
                </a:schemeClr>
              </a:solidFill>
              <a:sym typeface="+mn-ea"/>
            </a:endParaRPr>
          </a:p>
          <a:p>
            <a:pPr lvl="0" algn="just">
              <a:lnSpc>
                <a:spcPct val="140000"/>
              </a:lnSpc>
              <a:buClrTx/>
              <a:buSzTx/>
              <a:buFontTx/>
            </a:pPr>
            <a:r>
              <a:rPr sz="2400" b="1">
                <a:sym typeface="+mn-ea"/>
              </a:rPr>
              <a:t>       从学习的内容来看，道德学习本质上是以体验为基础的规范学习，道德的认知学习、情感学习与行为学习这三种基本类型的学习无不基于具体情境。</a:t>
            </a:r>
            <a:endParaRPr sz="2400" b="1">
              <a:sym typeface="+mn-ea"/>
            </a:endParaRPr>
          </a:p>
          <a:p>
            <a:pPr lvl="0" algn="just">
              <a:lnSpc>
                <a:spcPct val="140000"/>
              </a:lnSpc>
              <a:buClrTx/>
              <a:buSzTx/>
              <a:buFontTx/>
            </a:pPr>
            <a:r>
              <a:rPr sz="2400" b="1">
                <a:sym typeface="+mn-ea"/>
              </a:rPr>
              <a:t> </a:t>
            </a:r>
            <a:r>
              <a:rPr lang="en-US" sz="2400" b="1">
                <a:sym typeface="+mn-ea"/>
              </a:rPr>
              <a:t>   </a:t>
            </a:r>
            <a:r>
              <a:rPr lang="en-US" altLang="zh-CN" sz="2400" b="1">
                <a:sym typeface="+mn-ea"/>
              </a:rPr>
              <a:t>   </a:t>
            </a:r>
            <a:r>
              <a:rPr sz="2400" b="1">
                <a:sym typeface="+mn-ea"/>
              </a:rPr>
              <a:t>首先，道德认知学习，包括学习道德规范的意义与内容，形成道德观念，发展道德认知能力，需要情境支撑。</a:t>
            </a:r>
            <a:endParaRPr sz="2400" b="1">
              <a:sym typeface="+mn-ea"/>
            </a:endParaRPr>
          </a:p>
          <a:p>
            <a:pPr lvl="0" algn="just">
              <a:lnSpc>
                <a:spcPct val="140000"/>
              </a:lnSpc>
              <a:buClrTx/>
              <a:buSzTx/>
              <a:buFontTx/>
            </a:pPr>
            <a:r>
              <a:rPr lang="en-US" sz="2400" b="1">
                <a:sym typeface="+mn-ea"/>
              </a:rPr>
              <a:t>       </a:t>
            </a:r>
            <a:r>
              <a:rPr sz="2400" b="1">
                <a:sym typeface="+mn-ea"/>
              </a:rPr>
              <a:t>其次，道德情感学习，即形成与规范相一致的情感体验与需要状态有赖于情境。</a:t>
            </a:r>
            <a:endParaRPr sz="2400" b="1">
              <a:sym typeface="+mn-ea"/>
            </a:endParaRPr>
          </a:p>
          <a:p>
            <a:pPr lvl="0" algn="just">
              <a:lnSpc>
                <a:spcPct val="140000"/>
              </a:lnSpc>
              <a:buClrTx/>
              <a:buSzTx/>
              <a:buFontTx/>
            </a:pPr>
            <a:r>
              <a:rPr lang="en-US" sz="2400" b="1">
                <a:sym typeface="+mn-ea"/>
              </a:rPr>
              <a:t>       </a:t>
            </a:r>
            <a:r>
              <a:rPr sz="2400" b="1">
                <a:sym typeface="+mn-ea"/>
              </a:rPr>
              <a:t>再次，道德行为学习，即通过规范操作性经验的积累，获得一定的行为方式，并形成动力定型，需要情境的支持。</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475105" y="2841625"/>
            <a:ext cx="925195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528445" y="2804795"/>
            <a:ext cx="9156065" cy="1213485"/>
          </a:xfrm>
          <a:prstGeom prst="rect">
            <a:avLst/>
          </a:prstGeom>
          <a:noFill/>
        </p:spPr>
        <p:txBody>
          <a:bodyPr wrap="square" rtlCol="0">
            <a:noAutofit/>
          </a:bodyPr>
          <a:p>
            <a:pPr algn="just">
              <a:lnSpc>
                <a:spcPts val="7500"/>
              </a:lnSpc>
            </a:pPr>
            <a:r>
              <a:rPr lang="zh-CN" altLang="en-US" sz="5400" b="1" dirty="0" smtClean="0">
                <a:solidFill>
                  <a:schemeClr val="tx1">
                    <a:lumMod val="95000"/>
                    <a:lumOff val="5000"/>
                  </a:schemeClr>
                </a:solidFill>
              </a:rPr>
              <a:t>第一节　学生品德发展的规律</a:t>
            </a:r>
            <a:endParaRPr lang="zh-CN" altLang="en-US" sz="5400" b="1" dirty="0" smtClean="0">
              <a:solidFill>
                <a:schemeClr val="tx1">
                  <a:lumMod val="95000"/>
                  <a:lumOff val="5000"/>
                </a:schemeClr>
              </a:solidFill>
            </a:endParaRPr>
          </a:p>
          <a:p>
            <a:pPr algn="just">
              <a:lnSpc>
                <a:spcPts val="7500"/>
              </a:lnSpc>
            </a:pPr>
            <a:endParaRPr lang="zh-CN" altLang="en-US" sz="5400" b="1" dirty="0" smtClean="0">
              <a:solidFill>
                <a:schemeClr val="tx1">
                  <a:lumMod val="95000"/>
                  <a:lumOff val="5000"/>
                </a:schemeClr>
              </a:solidFill>
              <a:latin typeface="新宋体" panose="02010609030101010101" pitchFamily="49" charset="-122"/>
              <a:ea typeface="新宋体" panose="02010609030101010101" pitchFamily="49" charset="-122"/>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0250" y="1245235"/>
            <a:ext cx="10730865" cy="4182110"/>
          </a:xfrm>
          <a:prstGeom prst="rect">
            <a:avLst/>
          </a:prstGeom>
          <a:noFill/>
        </p:spPr>
        <p:txBody>
          <a:bodyPr wrap="square" rtlCol="0" anchor="t">
            <a:noAutofit/>
          </a:bodyPr>
          <a:p>
            <a:pPr lvl="0" algn="just">
              <a:lnSpc>
                <a:spcPct val="150000"/>
              </a:lnSpc>
              <a:buClrTx/>
              <a:buSzTx/>
              <a:buFontTx/>
            </a:pPr>
            <a:r>
              <a:rPr lang="en-US" sz="2400" b="1">
                <a:solidFill>
                  <a:schemeClr val="accent1">
                    <a:lumMod val="75000"/>
                  </a:schemeClr>
                </a:solidFill>
                <a:sym typeface="+mn-ea"/>
              </a:rPr>
              <a:t>       </a:t>
            </a:r>
            <a:r>
              <a:rPr sz="2800" b="1">
                <a:solidFill>
                  <a:schemeClr val="accent1">
                    <a:lumMod val="75000"/>
                  </a:schemeClr>
                </a:solidFill>
                <a:sym typeface="+mn-ea"/>
              </a:rPr>
              <a:t>2. 道德学习的方式具有情境性</a:t>
            </a:r>
            <a:endParaRPr sz="2800" b="1">
              <a:solidFill>
                <a:schemeClr val="accent1">
                  <a:lumMod val="75000"/>
                </a:schemeClr>
              </a:solidFill>
              <a:sym typeface="+mn-ea"/>
            </a:endParaRPr>
          </a:p>
          <a:p>
            <a:pPr lvl="0" algn="just">
              <a:lnSpc>
                <a:spcPct val="30000"/>
              </a:lnSpc>
              <a:buClrTx/>
              <a:buSzTx/>
              <a:buFontTx/>
            </a:pPr>
            <a:endParaRPr sz="2400" b="1">
              <a:solidFill>
                <a:schemeClr val="accent1">
                  <a:lumMod val="75000"/>
                </a:schemeClr>
              </a:solidFill>
              <a:sym typeface="+mn-ea"/>
            </a:endParaRPr>
          </a:p>
          <a:p>
            <a:pPr lvl="0" algn="just">
              <a:lnSpc>
                <a:spcPct val="150000"/>
              </a:lnSpc>
              <a:buClrTx/>
              <a:buSzTx/>
              <a:buFontTx/>
            </a:pPr>
            <a:r>
              <a:rPr lang="en-US" sz="2400" b="1">
                <a:sym typeface="+mn-ea"/>
              </a:rPr>
              <a:t>       </a:t>
            </a:r>
            <a:r>
              <a:rPr sz="2400" b="1">
                <a:sym typeface="+mn-ea"/>
              </a:rPr>
              <a:t>从学习的类型看，道德学习既有直接学习，也有间接学习；既有有意识学习，也有无意识学习；既有外显学习，也有内隐学习。无论哪一种学习类型，都有赖于具体的情境。</a:t>
            </a:r>
            <a:endParaRPr sz="2400" b="1">
              <a:sym typeface="+mn-ea"/>
            </a:endParaRPr>
          </a:p>
          <a:p>
            <a:pPr lvl="0" algn="just">
              <a:lnSpc>
                <a:spcPct val="60000"/>
              </a:lnSpc>
              <a:buClrTx/>
              <a:buSzTx/>
              <a:buFontTx/>
            </a:pPr>
            <a:endParaRPr sz="2400" b="1">
              <a:sym typeface="+mn-ea"/>
            </a:endParaRPr>
          </a:p>
          <a:p>
            <a:pPr lvl="0" algn="just">
              <a:lnSpc>
                <a:spcPct val="150000"/>
              </a:lnSpc>
              <a:buClrTx/>
              <a:buSzTx/>
              <a:buFontTx/>
            </a:pPr>
            <a:r>
              <a:rPr lang="en-US" sz="2400" b="1">
                <a:sym typeface="+mn-ea"/>
              </a:rPr>
              <a:t>       </a:t>
            </a:r>
            <a:r>
              <a:rPr sz="2400" b="1">
                <a:sym typeface="+mn-ea"/>
              </a:rPr>
              <a:t>可见，无论是内容还是方式，道德学习都是情境性的。品德发展是学生</a:t>
            </a:r>
            <a:endParaRPr sz="2400" b="1">
              <a:sym typeface="+mn-ea"/>
            </a:endParaRPr>
          </a:p>
          <a:p>
            <a:pPr lvl="0" algn="just">
              <a:lnSpc>
                <a:spcPct val="150000"/>
              </a:lnSpc>
              <a:buClrTx/>
              <a:buSzTx/>
              <a:buFontTx/>
            </a:pPr>
            <a:r>
              <a:rPr sz="2400" b="1">
                <a:sym typeface="+mn-ea"/>
              </a:rPr>
              <a:t>在道德学习的过程中实现的，是连续的、过程性的，因而与道德学习一样是</a:t>
            </a:r>
            <a:endParaRPr sz="2400" b="1">
              <a:sym typeface="+mn-ea"/>
            </a:endParaRPr>
          </a:p>
          <a:p>
            <a:pPr lvl="0" algn="just">
              <a:lnSpc>
                <a:spcPct val="150000"/>
              </a:lnSpc>
              <a:buClrTx/>
              <a:buSzTx/>
              <a:buFontTx/>
            </a:pPr>
            <a:r>
              <a:rPr sz="2400" b="1">
                <a:sym typeface="+mn-ea"/>
              </a:rPr>
              <a:t>情境性的。离开情境，品德发展无从谈起。</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74395"/>
            <a:ext cx="10730865" cy="4182110"/>
          </a:xfrm>
          <a:prstGeom prst="rect">
            <a:avLst/>
          </a:prstGeom>
          <a:noFill/>
        </p:spPr>
        <p:txBody>
          <a:bodyPr wrap="square" rtlCol="0" anchor="t">
            <a:noAutofit/>
          </a:bodyPr>
          <a:p>
            <a:pPr lvl="0" algn="just">
              <a:lnSpc>
                <a:spcPct val="130000"/>
              </a:lnSpc>
              <a:buClrTx/>
              <a:buSzTx/>
              <a:buFontTx/>
            </a:pPr>
            <a:r>
              <a:rPr sz="2400" b="1">
                <a:solidFill>
                  <a:schemeClr val="accent1">
                    <a:lumMod val="75000"/>
                  </a:schemeClr>
                </a:solidFill>
                <a:sym typeface="+mn-ea"/>
              </a:rPr>
              <a:t>       </a:t>
            </a:r>
            <a:r>
              <a:rPr sz="2800" b="1">
                <a:solidFill>
                  <a:schemeClr val="accent1">
                    <a:lumMod val="75000"/>
                  </a:schemeClr>
                </a:solidFill>
                <a:sym typeface="+mn-ea"/>
              </a:rPr>
              <a:t>三、整体性</a:t>
            </a:r>
            <a:endParaRPr sz="2800" b="1">
              <a:solidFill>
                <a:schemeClr val="accent1">
                  <a:lumMod val="75000"/>
                </a:schemeClr>
              </a:solidFill>
              <a:sym typeface="+mn-ea"/>
            </a:endParaRPr>
          </a:p>
          <a:p>
            <a:pPr lvl="0" algn="just">
              <a:lnSpc>
                <a:spcPct val="130000"/>
              </a:lnSpc>
              <a:buClrTx/>
              <a:buSzTx/>
              <a:buFontTx/>
            </a:pPr>
            <a:r>
              <a:rPr lang="en-US" sz="2400" b="1">
                <a:sym typeface="+mn-ea"/>
              </a:rPr>
              <a:t>       </a:t>
            </a:r>
            <a:r>
              <a:rPr sz="2400" b="1">
                <a:sym typeface="+mn-ea"/>
              </a:rPr>
              <a:t>品德是一个完整的整体，学生品德发展是品德心理各要素的共同发展，是品德形式与内容统一的发展。</a:t>
            </a:r>
            <a:endParaRPr sz="2400" b="1">
              <a:sym typeface="+mn-ea"/>
            </a:endParaRPr>
          </a:p>
          <a:p>
            <a:pPr lvl="0" algn="just">
              <a:lnSpc>
                <a:spcPct val="130000"/>
              </a:lnSpc>
              <a:buClrTx/>
              <a:buSzTx/>
              <a:buFontTx/>
            </a:pPr>
            <a:r>
              <a:rPr lang="en-US" sz="2400" b="1">
                <a:solidFill>
                  <a:schemeClr val="accent1">
                    <a:lumMod val="75000"/>
                  </a:schemeClr>
                </a:solidFill>
                <a:sym typeface="+mn-ea"/>
              </a:rPr>
              <a:t>    </a:t>
            </a:r>
            <a:r>
              <a:rPr sz="2400" b="1">
                <a:solidFill>
                  <a:schemeClr val="accent1">
                    <a:lumMod val="75000"/>
                  </a:schemeClr>
                </a:solidFill>
                <a:sym typeface="+mn-ea"/>
              </a:rPr>
              <a:t>（一）学生品德发展是品德心理结构的整体发展</a:t>
            </a:r>
            <a:endParaRPr sz="2400" b="1">
              <a:solidFill>
                <a:schemeClr val="accent1">
                  <a:lumMod val="75000"/>
                </a:schemeClr>
              </a:solidFill>
              <a:sym typeface="+mn-ea"/>
            </a:endParaRPr>
          </a:p>
          <a:p>
            <a:pPr lvl="0" algn="just">
              <a:lnSpc>
                <a:spcPct val="130000"/>
              </a:lnSpc>
              <a:buClrTx/>
              <a:buSzTx/>
              <a:buFontTx/>
            </a:pPr>
            <a:r>
              <a:rPr lang="en-US" sz="2400" b="1">
                <a:sym typeface="+mn-ea"/>
              </a:rPr>
              <a:t>       </a:t>
            </a:r>
            <a:r>
              <a:rPr sz="2400" b="1">
                <a:sym typeface="+mn-ea"/>
              </a:rPr>
              <a:t>品德心理结构各要素相互联系、相互依存，构成品德心理活动的整体性。</a:t>
            </a:r>
            <a:r>
              <a:rPr lang="en-US" sz="2400" b="1">
                <a:sym typeface="+mn-ea"/>
              </a:rPr>
              <a:t>  </a:t>
            </a:r>
            <a:endParaRPr lang="en-US" sz="2400" b="1">
              <a:sym typeface="+mn-ea"/>
            </a:endParaRPr>
          </a:p>
          <a:p>
            <a:pPr lvl="0" algn="just">
              <a:lnSpc>
                <a:spcPct val="130000"/>
              </a:lnSpc>
              <a:buClrTx/>
              <a:buSzTx/>
              <a:buFontTx/>
            </a:pPr>
            <a:r>
              <a:rPr lang="en-US" sz="2400" b="1">
                <a:sym typeface="+mn-ea"/>
              </a:rPr>
              <a:t>       </a:t>
            </a:r>
            <a:r>
              <a:rPr sz="2400" b="1">
                <a:sym typeface="+mn-ea"/>
              </a:rPr>
              <a:t>第一，品德心理结构由几个方面的要素以特定方式构成。目前，知、情、行三要素被认为是最基本的构成成分，它们缺一不可，但也许还存在着其他成分和要素。</a:t>
            </a:r>
            <a:endParaRPr sz="2400" b="1">
              <a:sym typeface="+mn-ea"/>
            </a:endParaRPr>
          </a:p>
          <a:p>
            <a:pPr lvl="0" algn="just">
              <a:lnSpc>
                <a:spcPct val="130000"/>
              </a:lnSpc>
              <a:buClrTx/>
              <a:buSzTx/>
              <a:buFontTx/>
            </a:pPr>
            <a:r>
              <a:rPr sz="2400" b="1">
                <a:sym typeface="+mn-ea"/>
              </a:rPr>
              <a:t> </a:t>
            </a:r>
            <a:r>
              <a:rPr lang="en-US" sz="2400" b="1">
                <a:sym typeface="+mn-ea"/>
              </a:rPr>
              <a:t>      </a:t>
            </a:r>
            <a:r>
              <a:rPr sz="2400" b="1">
                <a:sym typeface="+mn-ea"/>
              </a:rPr>
              <a:t>第二，诸要素的比例是大致平衡和比较恰当的。</a:t>
            </a:r>
            <a:endParaRPr sz="2400" b="1">
              <a:sym typeface="+mn-ea"/>
            </a:endParaRPr>
          </a:p>
          <a:p>
            <a:pPr lvl="0" algn="just">
              <a:lnSpc>
                <a:spcPct val="130000"/>
              </a:lnSpc>
              <a:buClrTx/>
              <a:buSzTx/>
              <a:buFontTx/>
            </a:pPr>
            <a:r>
              <a:rPr sz="2400" b="1">
                <a:sym typeface="+mn-ea"/>
              </a:rPr>
              <a:t> </a:t>
            </a:r>
            <a:r>
              <a:rPr lang="en-US" sz="2400" b="1">
                <a:sym typeface="+mn-ea"/>
              </a:rPr>
              <a:t>      </a:t>
            </a:r>
            <a:r>
              <a:rPr sz="2400" b="1">
                <a:sym typeface="+mn-ea"/>
              </a:rPr>
              <a:t>第三，诸要素相互渗透、相互交融、相互结合，表面上独立的要素，如道德情感、道德认知等要素，实质上渗透着、融合着其他所有要素。</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01725"/>
            <a:ext cx="10730865" cy="3046095"/>
          </a:xfrm>
          <a:prstGeom prst="rect">
            <a:avLst/>
          </a:prstGeom>
          <a:noFill/>
        </p:spPr>
        <p:txBody>
          <a:bodyPr wrap="square" rtlCol="0" anchor="t">
            <a:noAutofit/>
          </a:bodyPr>
          <a:p>
            <a:pPr lvl="0" algn="just">
              <a:lnSpc>
                <a:spcPct val="130000"/>
              </a:lnSpc>
              <a:buClrTx/>
              <a:buSzTx/>
              <a:buFontTx/>
              <a:buNone/>
            </a:pPr>
            <a:r>
              <a:rPr sz="2800" b="1">
                <a:sym typeface="+mn-ea"/>
              </a:rPr>
              <a:t>       品德的发展变化由品德心理结构的发展变化所决定，其整体性意指如下两方面。</a:t>
            </a:r>
            <a:endParaRPr sz="2800" b="1">
              <a:sym typeface="+mn-ea"/>
            </a:endParaRPr>
          </a:p>
          <a:p>
            <a:pPr lvl="0" algn="just">
              <a:lnSpc>
                <a:spcPct val="130000"/>
              </a:lnSpc>
              <a:buClrTx/>
              <a:buSzTx/>
              <a:buFontTx/>
              <a:buNone/>
            </a:pPr>
            <a:endParaRPr sz="2800" b="1">
              <a:sym typeface="+mn-ea"/>
            </a:endParaRPr>
          </a:p>
        </p:txBody>
      </p:sp>
      <p:grpSp>
        <p:nvGrpSpPr>
          <p:cNvPr id="4" name="组合 3"/>
          <p:cNvGrpSpPr/>
          <p:nvPr/>
        </p:nvGrpSpPr>
        <p:grpSpPr>
          <a:xfrm>
            <a:off x="1331595" y="2628265"/>
            <a:ext cx="9052560" cy="2526665"/>
            <a:chOff x="2097" y="4139"/>
            <a:chExt cx="14256" cy="3979"/>
          </a:xfrm>
        </p:grpSpPr>
        <p:sp>
          <p:nvSpPr>
            <p:cNvPr id="10" name="圆角矩形 9"/>
            <p:cNvSpPr/>
            <p:nvPr/>
          </p:nvSpPr>
          <p:spPr>
            <a:xfrm>
              <a:off x="2097" y="4139"/>
              <a:ext cx="14257" cy="1440"/>
            </a:xfrm>
            <a:prstGeom prst="roundRect">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sz="2400" b="1">
                  <a:solidFill>
                    <a:schemeClr val="tx1"/>
                  </a:solidFill>
                  <a:sym typeface="+mn-ea"/>
                </a:rPr>
                <a:t>第一，品德发展不是品德心理结构诸要素各自发展的结果，而是所有要素共同的、整体的发展。</a:t>
              </a:r>
              <a:endParaRPr sz="2400" b="1">
                <a:solidFill>
                  <a:schemeClr val="tx1"/>
                </a:solidFill>
              </a:endParaRPr>
            </a:p>
          </p:txBody>
        </p:sp>
        <p:sp>
          <p:nvSpPr>
            <p:cNvPr id="2" name="圆角矩形 1"/>
            <p:cNvSpPr/>
            <p:nvPr/>
          </p:nvSpPr>
          <p:spPr>
            <a:xfrm>
              <a:off x="2097" y="6678"/>
              <a:ext cx="14257" cy="1440"/>
            </a:xfrm>
            <a:prstGeom prst="roundRect">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lvl="0" algn="just">
                <a:lnSpc>
                  <a:spcPct val="130000"/>
                </a:lnSpc>
                <a:buClrTx/>
                <a:buSzTx/>
                <a:buFontTx/>
                <a:buNone/>
              </a:pPr>
              <a:r>
                <a:rPr sz="2400" b="1">
                  <a:solidFill>
                    <a:schemeClr val="tx1"/>
                  </a:solidFill>
                  <a:sym typeface="+mn-ea"/>
                </a:rPr>
                <a:t>第二，品德发展不是品德心理结构诸要素各自发展的结果，但是可以从品德心理结构的某一要素开始。</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第二节</a:t>
            </a:r>
            <a:r>
              <a:rPr lang="zh-CN" altLang="en-US" sz="3600" b="1" dirty="0" smtClean="0">
                <a:solidFill>
                  <a:schemeClr val="tx1">
                    <a:lumMod val="95000"/>
                    <a:lumOff val="5000"/>
                  </a:schemeClr>
                </a:solidFill>
                <a:sym typeface="+mn-ea"/>
              </a:rPr>
              <a:t>　</a:t>
            </a:r>
            <a:r>
              <a:rPr lang="zh-CN" altLang="en-US" sz="3600" b="1" dirty="0" smtClean="0">
                <a:solidFill>
                  <a:schemeClr val="tx1">
                    <a:lumMod val="95000"/>
                    <a:lumOff val="5000"/>
                  </a:schemeClr>
                </a:solidFill>
              </a:rPr>
              <a:t>学生品德发展的基本特点</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67435"/>
            <a:ext cx="10730865" cy="4182110"/>
          </a:xfrm>
          <a:prstGeom prst="rect">
            <a:avLst/>
          </a:prstGeom>
          <a:noFill/>
        </p:spPr>
        <p:txBody>
          <a:bodyPr wrap="square" rtlCol="0" anchor="t">
            <a:noAutofit/>
          </a:bodyPr>
          <a:p>
            <a:pPr lvl="0" algn="just">
              <a:lnSpc>
                <a:spcPct val="140000"/>
              </a:lnSpc>
              <a:buClrTx/>
              <a:buSzTx/>
              <a:buFontTx/>
            </a:pPr>
            <a:r>
              <a:rPr sz="2400" b="1">
                <a:solidFill>
                  <a:schemeClr val="accent1">
                    <a:lumMod val="75000"/>
                  </a:schemeClr>
                </a:solidFill>
                <a:sym typeface="+mn-ea"/>
              </a:rPr>
              <a:t>     </a:t>
            </a:r>
            <a:r>
              <a:rPr sz="2800" b="1">
                <a:solidFill>
                  <a:schemeClr val="accent1">
                    <a:lumMod val="75000"/>
                  </a:schemeClr>
                </a:solidFill>
                <a:sym typeface="+mn-ea"/>
              </a:rPr>
              <a:t>（二）学生品德发展是品德形式与内容统一的整体发展</a:t>
            </a:r>
            <a:endParaRPr sz="2800" b="1">
              <a:solidFill>
                <a:schemeClr val="accent1">
                  <a:lumMod val="75000"/>
                </a:schemeClr>
              </a:solidFill>
              <a:sym typeface="+mn-ea"/>
            </a:endParaRPr>
          </a:p>
          <a:p>
            <a:pPr lvl="0" algn="just">
              <a:lnSpc>
                <a:spcPct val="20000"/>
              </a:lnSpc>
              <a:buClrTx/>
              <a:buSzTx/>
              <a:buFontTx/>
            </a:pPr>
            <a:endParaRPr sz="2800" b="1">
              <a:solidFill>
                <a:schemeClr val="accent1">
                  <a:lumMod val="75000"/>
                </a:schemeClr>
              </a:solidFill>
              <a:sym typeface="+mn-ea"/>
            </a:endParaRPr>
          </a:p>
          <a:p>
            <a:pPr lvl="0" algn="just">
              <a:lnSpc>
                <a:spcPct val="140000"/>
              </a:lnSpc>
              <a:buClrTx/>
              <a:buSzTx/>
              <a:buFontTx/>
            </a:pPr>
            <a:r>
              <a:rPr lang="en-US" sz="2400" b="1">
                <a:sym typeface="+mn-ea"/>
              </a:rPr>
              <a:t>       </a:t>
            </a:r>
            <a:r>
              <a:rPr sz="2400" b="1">
                <a:sym typeface="+mn-ea"/>
              </a:rPr>
              <a:t>道德学习是以社会规范为载体的价值学习，是主客体关系经验的习得，是社会规范的认知经验、行为经验与相一致的情感经验的整合学习过程。从品德的形式—内容维度衡量，学生品德发展即品德心理结构的发展与品德基本内容的确立。</a:t>
            </a:r>
            <a:endParaRPr sz="2400" b="1">
              <a:sym typeface="+mn-ea"/>
            </a:endParaRPr>
          </a:p>
          <a:p>
            <a:pPr lvl="0" algn="just">
              <a:lnSpc>
                <a:spcPct val="140000"/>
              </a:lnSpc>
              <a:buClrTx/>
              <a:buSzTx/>
              <a:buFontTx/>
            </a:pPr>
            <a:r>
              <a:rPr lang="en-US" sz="2400" b="1">
                <a:sym typeface="+mn-ea"/>
              </a:rPr>
              <a:t>       </a:t>
            </a:r>
            <a:r>
              <a:rPr sz="2400" b="1">
                <a:sym typeface="+mn-ea"/>
              </a:rPr>
              <a:t>然而，仅以道德结构或形式的发展水平来衡量个体道德发展的水平并不准确，因为剥离了内容的形式或结构并不具有道德属性。</a:t>
            </a:r>
            <a:endParaRPr sz="2400" b="1">
              <a:sym typeface="+mn-ea"/>
            </a:endParaRPr>
          </a:p>
          <a:p>
            <a:pPr lvl="0" algn="just">
              <a:lnSpc>
                <a:spcPct val="140000"/>
              </a:lnSpc>
              <a:buClrTx/>
              <a:buSzTx/>
              <a:buFontTx/>
            </a:pPr>
            <a:r>
              <a:rPr lang="en-US" sz="2400" b="1">
                <a:sym typeface="+mn-ea"/>
              </a:rPr>
              <a:t>       </a:t>
            </a:r>
            <a:r>
              <a:rPr sz="2400" b="1">
                <a:sym typeface="+mn-ea"/>
              </a:rPr>
              <a:t>总之，品德是一个极为复杂的整体结构。它是道德认知、道德情感与道德行为的有机统一，又是道德形式与道德内容的有机统一。</a:t>
            </a:r>
            <a:endParaRPr lang="zh-CN" sz="2400" b="1">
              <a:solidFill>
                <a:srgbClr val="FF0000"/>
              </a:solidFill>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857250" y="2841625"/>
            <a:ext cx="10521315"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009015" y="2774315"/>
            <a:ext cx="10607675" cy="1213485"/>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rPr>
              <a:t>第三节　学生品德发展面临的问题与挑战</a:t>
            </a:r>
            <a:endParaRPr sz="4400" b="1" dirty="0" smtClean="0">
              <a:solidFill>
                <a:schemeClr val="tx1">
                  <a:lumMod val="95000"/>
                  <a:lumOff val="5000"/>
                </a:schemeClr>
              </a:solidFill>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3460"/>
            <a:ext cx="10730865" cy="4182110"/>
          </a:xfrm>
          <a:prstGeom prst="rect">
            <a:avLst/>
          </a:prstGeom>
          <a:noFill/>
        </p:spPr>
        <p:txBody>
          <a:bodyPr wrap="square" rtlCol="0" anchor="t">
            <a:noAutofit/>
          </a:bodyPr>
          <a:p>
            <a:pPr lvl="0" algn="just">
              <a:lnSpc>
                <a:spcPct val="14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一、“知易信难”：道德内化不足</a:t>
            </a:r>
            <a:endParaRPr sz="2800" b="1">
              <a:solidFill>
                <a:schemeClr val="accent1">
                  <a:lumMod val="75000"/>
                </a:schemeClr>
              </a:solidFill>
              <a:sym typeface="+mn-ea"/>
            </a:endParaRPr>
          </a:p>
          <a:p>
            <a:pPr lvl="0" algn="just">
              <a:lnSpc>
                <a:spcPct val="140000"/>
              </a:lnSpc>
              <a:buClrTx/>
              <a:buSzTx/>
              <a:buFontTx/>
            </a:pPr>
            <a:r>
              <a:rPr lang="en-US" sz="2800" b="1">
                <a:solidFill>
                  <a:schemeClr val="accent1">
                    <a:lumMod val="75000"/>
                  </a:schemeClr>
                </a:solidFill>
                <a:sym typeface="+mn-ea"/>
              </a:rPr>
              <a:t>    </a:t>
            </a:r>
            <a:r>
              <a:rPr sz="2400" b="1">
                <a:solidFill>
                  <a:schemeClr val="accent1">
                    <a:lumMod val="75000"/>
                  </a:schemeClr>
                </a:solidFill>
                <a:sym typeface="+mn-ea"/>
              </a:rPr>
              <a:t>（一）学生品德发展中“知易信难”的表现</a:t>
            </a:r>
            <a:endParaRPr sz="2400" b="1">
              <a:solidFill>
                <a:schemeClr val="accent1">
                  <a:lumMod val="75000"/>
                </a:schemeClr>
              </a:solidFill>
              <a:sym typeface="+mn-ea"/>
            </a:endParaRPr>
          </a:p>
          <a:p>
            <a:pPr lvl="0" algn="just">
              <a:lnSpc>
                <a:spcPct val="20000"/>
              </a:lnSpc>
              <a:buClrTx/>
              <a:buSzTx/>
              <a:buFontTx/>
            </a:pPr>
            <a:endParaRPr sz="2800" b="1">
              <a:solidFill>
                <a:schemeClr val="accent1">
                  <a:lumMod val="75000"/>
                </a:schemeClr>
              </a:solidFill>
              <a:sym typeface="+mn-ea"/>
            </a:endParaRPr>
          </a:p>
          <a:p>
            <a:pPr lvl="0" algn="just">
              <a:lnSpc>
                <a:spcPct val="130000"/>
              </a:lnSpc>
              <a:buClrTx/>
              <a:buSzTx/>
              <a:buFontTx/>
            </a:pPr>
            <a:r>
              <a:rPr lang="en-US" sz="2400" b="1">
                <a:sym typeface="+mn-ea"/>
              </a:rPr>
              <a:t>       </a:t>
            </a:r>
            <a:r>
              <a:rPr sz="2400" b="1">
                <a:sym typeface="+mn-ea"/>
              </a:rPr>
              <a:t>学生品德发展中“知易信难”的“知”是指知道、了解各种道德规范和道德原则，更进一步的是能够理解、记忆并背诵这些规范和原则，甚至能够运用于具体情境，对他人的具体行为做出评判。但是，这种对规则的掌握与运用仅局限于对自身并不介入的道德情境。</a:t>
            </a:r>
            <a:endParaRPr sz="2400" b="1">
              <a:sym typeface="+mn-ea"/>
            </a:endParaRPr>
          </a:p>
          <a:p>
            <a:pPr lvl="0" algn="just">
              <a:lnSpc>
                <a:spcPct val="130000"/>
              </a:lnSpc>
              <a:buClrTx/>
              <a:buSzTx/>
              <a:buFontTx/>
            </a:pPr>
            <a:r>
              <a:rPr lang="en-US" sz="2400" b="1">
                <a:sym typeface="+mn-ea"/>
              </a:rPr>
              <a:t>       </a:t>
            </a:r>
            <a:r>
              <a:rPr sz="2400" b="1">
                <a:sym typeface="+mn-ea"/>
              </a:rPr>
              <a:t>学生品德发展中“知易信难”的“信”是指信念，即在内心坚信自己道德观念的正确性，并使这种道德观念伴随内心体验成为自己的行为指南。因此，道德信念是在已有道德观念的基础上产生的，同道德情感和道德行为密切联系的一种道德认知。</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476375"/>
            <a:ext cx="10730865" cy="4182110"/>
          </a:xfrm>
          <a:prstGeom prst="rect">
            <a:avLst/>
          </a:prstGeom>
          <a:noFill/>
        </p:spPr>
        <p:txBody>
          <a:bodyPr wrap="square" rtlCol="0" anchor="t">
            <a:noAutofit/>
          </a:bodyPr>
          <a:p>
            <a:pPr lvl="0" algn="just">
              <a:lnSpc>
                <a:spcPct val="150000"/>
              </a:lnSpc>
              <a:buClrTx/>
              <a:buSzTx/>
              <a:buFontTx/>
            </a:pPr>
            <a:r>
              <a:rPr lang="en-US" sz="2800" b="1">
                <a:sym typeface="+mn-ea"/>
              </a:rPr>
              <a:t>       </a:t>
            </a:r>
            <a:r>
              <a:rPr sz="2800" b="1">
                <a:sym typeface="+mn-ea"/>
              </a:rPr>
              <a:t>当前，学生品德发展中“知易信难”的问题比较突出，许多学生往往知道、了解道德规范和原则，但不能从内心坚定地相信这些规范和原则的正确性，从而缺乏与之相应的情感，不能使自己的行为符合这些他已知的道德规范和原则。也就是说，他们仅仅将道德规范和原则作为理智认知的对象，而没有将之内化，成为自己的价值观，更没有从内心信奉这些规范和原则，建立起自己的道德信念。</a:t>
            </a:r>
            <a:endParaRPr sz="28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37945"/>
            <a:ext cx="10730865" cy="4182110"/>
          </a:xfrm>
          <a:prstGeom prst="rect">
            <a:avLst/>
          </a:prstGeom>
          <a:noFill/>
        </p:spPr>
        <p:txBody>
          <a:bodyPr wrap="square" rtlCol="0" anchor="t">
            <a:noAutofit/>
          </a:bodyPr>
          <a:p>
            <a:pPr lvl="0" algn="just">
              <a:lnSpc>
                <a:spcPct val="16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（二）学生品德发展中“知易信难”的成因</a:t>
            </a:r>
            <a:r>
              <a:rPr lang="en-US" sz="2800" b="1">
                <a:solidFill>
                  <a:schemeClr val="accent1">
                    <a:lumMod val="75000"/>
                  </a:schemeClr>
                </a:solidFill>
                <a:sym typeface="+mn-ea"/>
              </a:rPr>
              <a:t>  </a:t>
            </a:r>
            <a:endParaRPr lang="en-US" sz="2800" b="1">
              <a:solidFill>
                <a:schemeClr val="accent1">
                  <a:lumMod val="75000"/>
                </a:schemeClr>
              </a:solidFill>
              <a:sym typeface="+mn-ea"/>
            </a:endParaRPr>
          </a:p>
          <a:p>
            <a:pPr lvl="0" algn="just">
              <a:lnSpc>
                <a:spcPct val="20000"/>
              </a:lnSpc>
              <a:buClrTx/>
              <a:buSzTx/>
              <a:buFontTx/>
            </a:pPr>
            <a:endParaRPr sz="2800" b="1">
              <a:solidFill>
                <a:schemeClr val="accent1">
                  <a:lumMod val="75000"/>
                </a:schemeClr>
              </a:solidFill>
              <a:sym typeface="+mn-ea"/>
            </a:endParaRPr>
          </a:p>
          <a:p>
            <a:pPr lvl="0" algn="just">
              <a:lnSpc>
                <a:spcPct val="160000"/>
              </a:lnSpc>
              <a:buClrTx/>
              <a:buSzTx/>
              <a:buFontTx/>
            </a:pPr>
            <a:r>
              <a:rPr lang="en-US" sz="2400" b="1">
                <a:sym typeface="+mn-ea"/>
              </a:rPr>
              <a:t>       </a:t>
            </a:r>
            <a:r>
              <a:rPr sz="2400" b="1">
                <a:sym typeface="+mn-ea"/>
              </a:rPr>
              <a:t>造成学生品德发展中“知易信难”的原因是多方面的，其中最关键的是学生未能选择出恰当的价值观并内化。不同文化下的道德体现着不同的文化价值观念。学生自觉的道德实践前提是能够内化他所在社会要求他掌握的文化价值观念。内化即“把某些东西结合进心理或身体中去；把另一个人的或社会的观念、实际做法、标准或价值观作为自己的观念、实际做法、标准或价值观”。</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19200"/>
            <a:ext cx="10730865" cy="4182110"/>
          </a:xfrm>
          <a:prstGeom prst="rect">
            <a:avLst/>
          </a:prstGeom>
          <a:noFill/>
        </p:spPr>
        <p:txBody>
          <a:bodyPr wrap="square" rtlCol="0" anchor="t">
            <a:noAutofit/>
          </a:bodyPr>
          <a:p>
            <a:pPr lvl="0" algn="just">
              <a:lnSpc>
                <a:spcPct val="150000"/>
              </a:lnSpc>
              <a:buClrTx/>
              <a:buSzTx/>
              <a:buFontTx/>
            </a:pPr>
            <a:r>
              <a:rPr lang="en-US" sz="2800" b="1">
                <a:sym typeface="+mn-ea"/>
              </a:rPr>
              <a:t>       </a:t>
            </a:r>
            <a:r>
              <a:rPr sz="2800" b="1">
                <a:sym typeface="+mn-ea"/>
              </a:rPr>
              <a:t>道德内化的过程也可以分为三个阶段：阶段一是对单一价值的注意、选择、接受与信奉；阶段二是将多个信奉的价值抽象概括，形成价值体系；阶段三是成体系的各种价值控制着个体的行为，使个体的行为和态度表现出长期的一致性与稳定性。单一价值被接受信奉成为道德信念完成于第一阶段，性格化的道德信念的形成则完成于第三阶段。学生品德发展中的价值内化的这三个阶段，无论哪一个没有完成，都会影响表现为性格特征的道德信念的建立。</a:t>
            </a:r>
            <a:endParaRPr sz="28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470025"/>
            <a:ext cx="10730865" cy="4182110"/>
          </a:xfrm>
          <a:prstGeom prst="rect">
            <a:avLst/>
          </a:prstGeom>
          <a:noFill/>
        </p:spPr>
        <p:txBody>
          <a:bodyPr wrap="square" rtlCol="0" anchor="t">
            <a:noAutofit/>
          </a:bodyPr>
          <a:p>
            <a:pPr lvl="0" algn="just">
              <a:lnSpc>
                <a:spcPct val="160000"/>
              </a:lnSpc>
              <a:buClrTx/>
              <a:buSzTx/>
              <a:buFontTx/>
            </a:pPr>
            <a:r>
              <a:rPr lang="en-US" sz="2800" b="1">
                <a:sym typeface="+mn-ea"/>
              </a:rPr>
              <a:t>       </a:t>
            </a:r>
            <a:r>
              <a:rPr sz="2800" b="1">
                <a:sym typeface="+mn-ea"/>
              </a:rPr>
              <a:t>1. 当代各式各样繁杂的价值观干扰着学生对道德价值观的关注、接受与信奉</a:t>
            </a:r>
            <a:endParaRPr sz="2800" b="1">
              <a:sym typeface="+mn-ea"/>
            </a:endParaRPr>
          </a:p>
          <a:p>
            <a:pPr lvl="0" algn="just">
              <a:lnSpc>
                <a:spcPct val="160000"/>
              </a:lnSpc>
              <a:buClrTx/>
              <a:buSzTx/>
              <a:buFontTx/>
            </a:pPr>
            <a:r>
              <a:rPr lang="en-US" sz="2800" b="1">
                <a:sym typeface="+mn-ea"/>
              </a:rPr>
              <a:t>       </a:t>
            </a:r>
            <a:r>
              <a:rPr sz="2800" b="1">
                <a:sym typeface="+mn-ea"/>
              </a:rPr>
              <a:t>2. 受思维能力和实际生活经验不足的限制，学生难以将各种价值组织成一个体系</a:t>
            </a:r>
            <a:endParaRPr sz="2800" b="1">
              <a:sym typeface="+mn-ea"/>
            </a:endParaRPr>
          </a:p>
          <a:p>
            <a:pPr lvl="0" algn="just">
              <a:lnSpc>
                <a:spcPct val="160000"/>
              </a:lnSpc>
              <a:buClrTx/>
              <a:buSzTx/>
              <a:buFontTx/>
            </a:pPr>
            <a:r>
              <a:rPr lang="en-US" sz="2800" b="1">
                <a:sym typeface="+mn-ea"/>
              </a:rPr>
              <a:t>       </a:t>
            </a:r>
            <a:r>
              <a:rPr sz="2800" b="1">
                <a:sym typeface="+mn-ea"/>
              </a:rPr>
              <a:t>3. 缺乏真实情境的道德实践会妨碍价值或价值复合体的性格化</a:t>
            </a:r>
            <a:endParaRPr sz="28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84910"/>
            <a:ext cx="10730865" cy="4664075"/>
          </a:xfrm>
          <a:prstGeom prst="rect">
            <a:avLst/>
          </a:prstGeom>
          <a:noFill/>
        </p:spPr>
        <p:txBody>
          <a:bodyPr wrap="square" rtlCol="0" anchor="t">
            <a:noAutofit/>
          </a:bodyPr>
          <a:p>
            <a:pPr algn="just">
              <a:lnSpc>
                <a:spcPct val="140000"/>
              </a:lnSpc>
            </a:pPr>
            <a:r>
              <a:rPr lang="en-US" sz="2400" b="1"/>
              <a:t> </a:t>
            </a:r>
            <a:r>
              <a:rPr lang="en-US" sz="2800" b="1"/>
              <a:t>      </a:t>
            </a:r>
            <a:r>
              <a:rPr sz="2800" b="1"/>
              <a:t>任何有抱负的德育理论与实践都必须直面并回答如下问题：人的品德是如何产生的？在各个年龄阶段，品德又是如何变化的？品德发展有何规律可循？究竟从哪些方面来考察学生品德发展的规律？</a:t>
            </a:r>
            <a:endParaRPr sz="2800" b="1"/>
          </a:p>
          <a:p>
            <a:pPr algn="just">
              <a:lnSpc>
                <a:spcPct val="100000"/>
              </a:lnSpc>
            </a:pPr>
            <a:endParaRPr sz="2800" b="1"/>
          </a:p>
          <a:p>
            <a:pPr algn="just">
              <a:lnSpc>
                <a:spcPct val="140000"/>
              </a:lnSpc>
            </a:pPr>
            <a:r>
              <a:rPr lang="en-US" sz="2800" b="1"/>
              <a:t>       </a:t>
            </a:r>
            <a:r>
              <a:rPr sz="2800" b="1"/>
              <a:t>我们认为，学生品德发展的规律主要体现在三个方面：学生品德发展是内外部影响因素共同作用的结果；学生品德发展的动力源自个体在活动中产生的矛盾运动；学生品德发展具有显著的年龄特征。</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14705"/>
            <a:ext cx="10730865" cy="2440940"/>
          </a:xfrm>
          <a:prstGeom prst="rect">
            <a:avLst/>
          </a:prstGeom>
          <a:noFill/>
        </p:spPr>
        <p:txBody>
          <a:bodyPr wrap="square" rtlCol="0" anchor="t">
            <a:noAutofit/>
          </a:bodyPr>
          <a:p>
            <a:pPr lvl="0" algn="just">
              <a:lnSpc>
                <a:spcPct val="16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（三）学生品德发展中“知易信难”的突破</a:t>
            </a:r>
            <a:r>
              <a:rPr lang="en-US" sz="2800" b="1">
                <a:solidFill>
                  <a:schemeClr val="accent1">
                    <a:lumMod val="75000"/>
                  </a:schemeClr>
                </a:solidFill>
                <a:sym typeface="+mn-ea"/>
              </a:rPr>
              <a:t>  </a:t>
            </a:r>
            <a:endParaRPr lang="en-US" sz="2800" b="1">
              <a:solidFill>
                <a:schemeClr val="accent1">
                  <a:lumMod val="75000"/>
                </a:schemeClr>
              </a:solidFill>
              <a:sym typeface="+mn-ea"/>
            </a:endParaRPr>
          </a:p>
          <a:p>
            <a:pPr lvl="0" algn="just">
              <a:lnSpc>
                <a:spcPct val="30000"/>
              </a:lnSpc>
              <a:buClrTx/>
              <a:buSzTx/>
              <a:buFontTx/>
            </a:pPr>
            <a:endParaRPr sz="2800" b="1">
              <a:solidFill>
                <a:schemeClr val="accent1">
                  <a:lumMod val="75000"/>
                </a:schemeClr>
              </a:solidFill>
              <a:sym typeface="+mn-ea"/>
            </a:endParaRPr>
          </a:p>
          <a:p>
            <a:pPr lvl="0" algn="just">
              <a:lnSpc>
                <a:spcPct val="120000"/>
              </a:lnSpc>
              <a:buClrTx/>
              <a:buSzTx/>
              <a:buFontTx/>
            </a:pPr>
            <a:r>
              <a:rPr lang="en-US" sz="2400" b="1">
                <a:sym typeface="+mn-ea"/>
              </a:rPr>
              <a:t>       </a:t>
            </a:r>
            <a:r>
              <a:rPr sz="2400" b="1">
                <a:sym typeface="+mn-ea"/>
              </a:rPr>
              <a:t>根据道德内化的三个阶段，突破“知易信难”可以从改变影响这三个阶段的因素入手。其中，最重要的是解决与自身有关的认知冲突和矛盾，从而真正做到对道德规范“明知、坚信、笃行”。</a:t>
            </a:r>
            <a:endParaRPr sz="2400" b="1">
              <a:sym typeface="+mn-ea"/>
            </a:endParaRPr>
          </a:p>
          <a:p>
            <a:pPr lvl="0" algn="just">
              <a:lnSpc>
                <a:spcPct val="150000"/>
              </a:lnSpc>
              <a:buClrTx/>
              <a:buSzTx/>
              <a:buFontTx/>
            </a:pPr>
            <a:r>
              <a:rPr lang="en-US" sz="2400" b="1">
                <a:sym typeface="+mn-ea"/>
              </a:rPr>
              <a:t>                    </a:t>
            </a:r>
            <a:endParaRPr sz="2400" b="1">
              <a:sym typeface="+mn-ea"/>
            </a:endParaRPr>
          </a:p>
        </p:txBody>
      </p:sp>
      <p:grpSp>
        <p:nvGrpSpPr>
          <p:cNvPr id="7" name="组合 6"/>
          <p:cNvGrpSpPr/>
          <p:nvPr/>
        </p:nvGrpSpPr>
        <p:grpSpPr>
          <a:xfrm>
            <a:off x="1504950" y="3150870"/>
            <a:ext cx="9029065" cy="2963121"/>
            <a:chOff x="2221" y="4364"/>
            <a:chExt cx="14219" cy="5169"/>
          </a:xfrm>
        </p:grpSpPr>
        <p:sp>
          <p:nvSpPr>
            <p:cNvPr id="4" name="圆角矩形 3"/>
            <p:cNvSpPr/>
            <p:nvPr/>
          </p:nvSpPr>
          <p:spPr>
            <a:xfrm>
              <a:off x="2221" y="4364"/>
              <a:ext cx="14219"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lvl="0" algn="just">
                <a:lnSpc>
                  <a:spcPct val="120000"/>
                </a:lnSpc>
                <a:buClrTx/>
                <a:buSzTx/>
                <a:buFontTx/>
              </a:pPr>
              <a:r>
                <a:rPr sz="2400" b="1">
                  <a:solidFill>
                    <a:schemeClr val="tx1"/>
                  </a:solidFill>
                  <a:sym typeface="+mn-ea"/>
                </a:rPr>
                <a:t> 1. 为年龄较小或处于道德学习初始阶段的学生营造价值相对统一</a:t>
              </a:r>
              <a:r>
                <a:rPr lang="en-US" sz="2400" b="1">
                  <a:solidFill>
                    <a:schemeClr val="tx1"/>
                  </a:solidFill>
                  <a:sym typeface="+mn-ea"/>
                </a:rPr>
                <a:t> </a:t>
              </a:r>
              <a:endParaRPr lang="en-US" sz="2400" b="1">
                <a:solidFill>
                  <a:schemeClr val="tx1"/>
                </a:solidFill>
                <a:sym typeface="+mn-ea"/>
              </a:endParaRPr>
            </a:p>
            <a:p>
              <a:pPr lvl="0" algn="just">
                <a:lnSpc>
                  <a:spcPct val="120000"/>
                </a:lnSpc>
                <a:buClrTx/>
                <a:buSzTx/>
                <a:buFontTx/>
              </a:pPr>
              <a:r>
                <a:rPr lang="en-US" sz="2400" b="1">
                  <a:solidFill>
                    <a:schemeClr val="tx1"/>
                  </a:solidFill>
                  <a:sym typeface="+mn-ea"/>
                </a:rPr>
                <a:t>     </a:t>
              </a:r>
              <a:r>
                <a:rPr sz="2400" b="1">
                  <a:solidFill>
                    <a:schemeClr val="tx1"/>
                  </a:solidFill>
                  <a:sym typeface="+mn-ea"/>
                </a:rPr>
                <a:t>的环境，避免过多过杂的价值干扰学生的学习</a:t>
              </a:r>
              <a:endParaRPr sz="2400" b="1">
                <a:solidFill>
                  <a:schemeClr val="tx1"/>
                </a:solidFill>
              </a:endParaRPr>
            </a:p>
          </p:txBody>
        </p:sp>
        <p:sp>
          <p:nvSpPr>
            <p:cNvPr id="2" name="圆角矩形 1"/>
            <p:cNvSpPr/>
            <p:nvPr/>
          </p:nvSpPr>
          <p:spPr>
            <a:xfrm>
              <a:off x="2221" y="6220"/>
              <a:ext cx="14219"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lvl="0" algn="just">
                <a:lnSpc>
                  <a:spcPct val="120000"/>
                </a:lnSpc>
                <a:buClrTx/>
                <a:buSzTx/>
                <a:buFontTx/>
              </a:pPr>
              <a:r>
                <a:rPr sz="2400" b="1">
                  <a:solidFill>
                    <a:schemeClr val="tx1"/>
                  </a:solidFill>
                  <a:sym typeface="+mn-ea"/>
                </a:rPr>
                <a:t>2. 丰富道德生活经验，培养道德思维能力，促进学生对价值的选</a:t>
              </a:r>
              <a:endParaRPr sz="2400" b="1">
                <a:solidFill>
                  <a:schemeClr val="tx1"/>
                </a:solidFill>
                <a:sym typeface="+mn-ea"/>
              </a:endParaRPr>
            </a:p>
            <a:p>
              <a:pPr lvl="0" algn="just">
                <a:lnSpc>
                  <a:spcPct val="120000"/>
                </a:lnSpc>
                <a:buClrTx/>
                <a:buSzTx/>
                <a:buFontTx/>
              </a:pPr>
              <a:r>
                <a:rPr lang="en-US" sz="2400" b="1">
                  <a:solidFill>
                    <a:schemeClr val="tx1"/>
                  </a:solidFill>
                  <a:sym typeface="+mn-ea"/>
                </a:rPr>
                <a:t>    </a:t>
              </a:r>
              <a:r>
                <a:rPr sz="2400" b="1">
                  <a:solidFill>
                    <a:schemeClr val="tx1"/>
                  </a:solidFill>
                  <a:sym typeface="+mn-ea"/>
                </a:rPr>
                <a:t>择、信奉与体系化</a:t>
              </a:r>
              <a:endParaRPr sz="2400" b="1">
                <a:solidFill>
                  <a:schemeClr val="tx1"/>
                </a:solidFill>
              </a:endParaRPr>
            </a:p>
          </p:txBody>
        </p:sp>
        <p:sp>
          <p:nvSpPr>
            <p:cNvPr id="5" name="圆角矩形 4"/>
            <p:cNvSpPr/>
            <p:nvPr/>
          </p:nvSpPr>
          <p:spPr>
            <a:xfrm>
              <a:off x="2221" y="8076"/>
              <a:ext cx="14219" cy="1457"/>
            </a:xfrm>
            <a:prstGeom prst="roundRect">
              <a:avLst>
                <a:gd name="adj" fmla="val 31388"/>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lvl="0" algn="just">
                <a:lnSpc>
                  <a:spcPct val="150000"/>
                </a:lnSpc>
                <a:buClrTx/>
                <a:buSzTx/>
                <a:buFontTx/>
              </a:pPr>
              <a:r>
                <a:rPr sz="2400" b="1">
                  <a:solidFill>
                    <a:schemeClr val="tx1"/>
                  </a:solidFill>
                  <a:sym typeface="+mn-ea"/>
                </a:rPr>
                <a:t>3. 通过实践活动促进道德信念性格化</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arn(outVertic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07440"/>
            <a:ext cx="10730865" cy="4182110"/>
          </a:xfrm>
          <a:prstGeom prst="rect">
            <a:avLst/>
          </a:prstGeom>
          <a:noFill/>
        </p:spPr>
        <p:txBody>
          <a:bodyPr wrap="square" rtlCol="0" anchor="t">
            <a:noAutofit/>
          </a:bodyPr>
          <a:p>
            <a:pPr lvl="0" algn="just">
              <a:lnSpc>
                <a:spcPct val="16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二、“知易行难”：道德外化困难</a:t>
            </a:r>
            <a:r>
              <a:rPr lang="en-US" sz="2800" b="1">
                <a:solidFill>
                  <a:schemeClr val="accent1">
                    <a:lumMod val="75000"/>
                  </a:schemeClr>
                </a:solidFill>
                <a:sym typeface="+mn-ea"/>
              </a:rPr>
              <a:t> </a:t>
            </a:r>
            <a:endParaRPr lang="en-US" sz="2800" b="1">
              <a:solidFill>
                <a:schemeClr val="accent1">
                  <a:lumMod val="75000"/>
                </a:schemeClr>
              </a:solidFill>
              <a:sym typeface="+mn-ea"/>
            </a:endParaRPr>
          </a:p>
          <a:p>
            <a:pPr lvl="0" algn="just">
              <a:lnSpc>
                <a:spcPct val="20000"/>
              </a:lnSpc>
              <a:buClrTx/>
              <a:buSzTx/>
              <a:buFontTx/>
            </a:pPr>
            <a:endParaRPr sz="2800" b="1">
              <a:solidFill>
                <a:schemeClr val="accent1">
                  <a:lumMod val="75000"/>
                </a:schemeClr>
              </a:solidFill>
              <a:sym typeface="+mn-ea"/>
            </a:endParaRPr>
          </a:p>
          <a:p>
            <a:pPr lvl="0" algn="just">
              <a:lnSpc>
                <a:spcPct val="150000"/>
              </a:lnSpc>
              <a:buClrTx/>
              <a:buSzTx/>
              <a:buFontTx/>
            </a:pPr>
            <a:r>
              <a:rPr lang="en-US" sz="2400" b="1">
                <a:sym typeface="+mn-ea"/>
              </a:rPr>
              <a:t>       </a:t>
            </a:r>
            <a:r>
              <a:rPr sz="2400" b="1">
                <a:sym typeface="+mn-ea"/>
              </a:rPr>
              <a:t>“知”与“行”在中国古代主要是一个道德伦理问题。中国古代哲学家、教育家大多认为，“知”与“行”必须统一，否则根本谈不上“善”。孔子说，“君子耻其言而过其行”，“君子欲讷于言而敏于行”，“古者言之不出，耻躬之不逮也”，视言行脱节、知而不行为道德虚伪。荀子说，“君子之学也，入乎耳，着乎心，布乎四体，形乎动静”，认为道德学习就是要心中明理，表现于行动。然而，知行不一的现象由古至今一直存在，当前学生品德发展中“知易行难”的问题仍然十分突出。</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09040"/>
            <a:ext cx="10730865" cy="4182110"/>
          </a:xfrm>
          <a:prstGeom prst="rect">
            <a:avLst/>
          </a:prstGeom>
          <a:noFill/>
        </p:spPr>
        <p:txBody>
          <a:bodyPr wrap="square" rtlCol="0" anchor="t">
            <a:noAutofit/>
          </a:bodyPr>
          <a:p>
            <a:pPr lvl="0" algn="just">
              <a:lnSpc>
                <a:spcPct val="16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（一）学生品德发展中“知易行难”的表现</a:t>
            </a:r>
            <a:r>
              <a:rPr lang="en-US" sz="2800" b="1">
                <a:solidFill>
                  <a:schemeClr val="accent1">
                    <a:lumMod val="75000"/>
                  </a:schemeClr>
                </a:solidFill>
                <a:sym typeface="+mn-ea"/>
              </a:rPr>
              <a:t> </a:t>
            </a:r>
            <a:endParaRPr lang="en-US" sz="2800" b="1">
              <a:solidFill>
                <a:schemeClr val="accent1">
                  <a:lumMod val="75000"/>
                </a:schemeClr>
              </a:solidFill>
              <a:sym typeface="+mn-ea"/>
            </a:endParaRPr>
          </a:p>
          <a:p>
            <a:pPr lvl="0" algn="just">
              <a:lnSpc>
                <a:spcPct val="20000"/>
              </a:lnSpc>
              <a:buClrTx/>
              <a:buSzTx/>
              <a:buFontTx/>
            </a:pPr>
            <a:endParaRPr sz="2800" b="1">
              <a:solidFill>
                <a:schemeClr val="accent1">
                  <a:lumMod val="75000"/>
                </a:schemeClr>
              </a:solidFill>
              <a:sym typeface="+mn-ea"/>
            </a:endParaRPr>
          </a:p>
          <a:p>
            <a:pPr lvl="0" algn="just">
              <a:lnSpc>
                <a:spcPct val="160000"/>
              </a:lnSpc>
              <a:buClrTx/>
              <a:buSzTx/>
              <a:buFontTx/>
            </a:pPr>
            <a:r>
              <a:rPr lang="en-US" sz="2400" b="1">
                <a:sym typeface="+mn-ea"/>
              </a:rPr>
              <a:t>       </a:t>
            </a:r>
            <a:r>
              <a:rPr sz="2400" b="1">
                <a:sym typeface="+mn-ea"/>
              </a:rPr>
              <a:t>学生品德发展中“知易行难”的“知”即知道，指道德认识，既包括在内容维度上掌握道德规范规则，也包括在形式维度上具有道德思维能力；“行”即躬行，指在道德实践中实施与“知”相应的行为；“知易行难”指了解道德规则、有道德认识，但难以在实践中按道德规则来行动。道德的理性主义传统认为，道德的核心在于理智，在于审慎地思考后做出理性选择。因为人是理性的动物，人要成为真正的人，必须利用自己的智慧获得一种合乎理性的道德。</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25805" y="1337945"/>
            <a:ext cx="10740390" cy="4182110"/>
          </a:xfrm>
          <a:prstGeom prst="rect">
            <a:avLst/>
          </a:prstGeom>
          <a:noFill/>
        </p:spPr>
        <p:txBody>
          <a:bodyPr wrap="square" rtlCol="0" anchor="t">
            <a:noAutofit/>
          </a:bodyPr>
          <a:p>
            <a:pPr lvl="0" algn="just">
              <a:lnSpc>
                <a:spcPct val="140000"/>
              </a:lnSpc>
              <a:buClrTx/>
              <a:buSzTx/>
              <a:buFontTx/>
            </a:pPr>
            <a:r>
              <a:rPr lang="en-US" sz="2400" b="1">
                <a:sym typeface="+mn-ea"/>
              </a:rPr>
              <a:t>       </a:t>
            </a:r>
            <a:r>
              <a:rPr sz="2400" b="1">
                <a:sym typeface="+mn-ea"/>
              </a:rPr>
              <a:t>学生品德发展中的“知易行难”是学生在具备一定的道德理性和道德认识的状态下没有形成与之相应的稳定的道德行为，偶尔出现的行为不代表学生道德行为的形成。其主要有两种表现形式：一是“知而不行”，二是“知行背离”。“知而不行”是有道德认识而无道德行为，或者有道德认识，但相应的道德行为时有时无，不能说是具有了与道德认识相匹配的道德行为。“知行背离”是有道德认识，而实际的行为却与所持的道德认识相背离。道德规则有两个方面：一是倡导性的，如助人、诚实、孝敬、勤俭等；二是禁令性的，如不能杀人、不能偷窃等。</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36650"/>
            <a:ext cx="10730865" cy="4182110"/>
          </a:xfrm>
          <a:prstGeom prst="rect">
            <a:avLst/>
          </a:prstGeom>
          <a:noFill/>
        </p:spPr>
        <p:txBody>
          <a:bodyPr wrap="square" rtlCol="0" anchor="t">
            <a:noAutofit/>
          </a:bodyPr>
          <a:p>
            <a:pPr lvl="0" algn="just">
              <a:lnSpc>
                <a:spcPct val="160000"/>
              </a:lnSpc>
              <a:buClrTx/>
              <a:buSzTx/>
              <a:buFontTx/>
            </a:pPr>
            <a:r>
              <a:rPr lang="en-US" sz="2800" b="1">
                <a:solidFill>
                  <a:schemeClr val="accent1">
                    <a:lumMod val="75000"/>
                  </a:schemeClr>
                </a:solidFill>
                <a:sym typeface="+mn-ea"/>
              </a:rPr>
              <a:t>    </a:t>
            </a:r>
            <a:r>
              <a:rPr sz="2800" b="1">
                <a:solidFill>
                  <a:schemeClr val="accent1">
                    <a:lumMod val="75000"/>
                  </a:schemeClr>
                </a:solidFill>
                <a:sym typeface="+mn-ea"/>
              </a:rPr>
              <a:t>（二）学生品德发展中“知易行难”的成因</a:t>
            </a:r>
            <a:endParaRPr sz="2800" b="1">
              <a:solidFill>
                <a:schemeClr val="accent1">
                  <a:lumMod val="75000"/>
                </a:schemeClr>
              </a:solidFill>
              <a:sym typeface="+mn-ea"/>
            </a:endParaRPr>
          </a:p>
          <a:p>
            <a:pPr lvl="0" algn="just">
              <a:lnSpc>
                <a:spcPct val="20000"/>
              </a:lnSpc>
              <a:buClrTx/>
              <a:buSzTx/>
              <a:buFontTx/>
            </a:pPr>
            <a:endParaRPr sz="2800" b="1">
              <a:solidFill>
                <a:schemeClr val="accent1">
                  <a:lumMod val="75000"/>
                </a:schemeClr>
              </a:solidFill>
              <a:sym typeface="+mn-ea"/>
            </a:endParaRPr>
          </a:p>
          <a:p>
            <a:pPr lvl="0" algn="just">
              <a:lnSpc>
                <a:spcPct val="150000"/>
              </a:lnSpc>
              <a:buClrTx/>
              <a:buSzTx/>
              <a:buFontTx/>
            </a:pPr>
            <a:r>
              <a:rPr lang="en-US" sz="2400" b="1">
                <a:sym typeface="+mn-ea"/>
              </a:rPr>
              <a:t>       </a:t>
            </a:r>
            <a:r>
              <a:rPr sz="2400" b="1">
                <a:sym typeface="+mn-ea"/>
              </a:rPr>
              <a:t>探求学生品德发展中“知易行难”的原因需要分别审视“知”与“行”两个方面。在“知”的方面，需要确认学生具有的道德认识是否达到了道德信念的程度。如未达到，那就是道德内化不足，学生不能从内心坚定地认为某种道德价值是正确的，自然也就不会克服实践中遇到的困难饱含情感地去践行，即缺乏道德践行的情感与动机。如此，那就要先解决道德内化、确立道德信念的问题。如已有坚定的道德信念却仍不能躬行道德，那就要从“行”的方面去考察，找到道德认识难以外化为道德行为的原因，解决道德外化困难的问题。</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77290"/>
            <a:ext cx="10730865" cy="4182110"/>
          </a:xfrm>
          <a:prstGeom prst="rect">
            <a:avLst/>
          </a:prstGeom>
          <a:noFill/>
        </p:spPr>
        <p:txBody>
          <a:bodyPr wrap="square" rtlCol="0" anchor="t">
            <a:noAutofit/>
          </a:bodyPr>
          <a:p>
            <a:pPr lvl="0" algn="just">
              <a:lnSpc>
                <a:spcPct val="150000"/>
              </a:lnSpc>
              <a:buClrTx/>
              <a:buSzTx/>
              <a:buFontTx/>
            </a:pPr>
            <a:r>
              <a:rPr lang="en-US" sz="2800" b="1">
                <a:sym typeface="+mn-ea"/>
              </a:rPr>
              <a:t>       </a:t>
            </a:r>
            <a:r>
              <a:rPr sz="2800" b="1">
                <a:sym typeface="+mn-ea"/>
              </a:rPr>
              <a:t>外化，在心理学上一般是指由内部心理到外部行为的转化。相应地，在品德发展上，外化是内化了的道德信念和思想观点转化为个体可以被他人感受到的思想、情感和行为。外化与内化不是两个方向的独立活动，相反，它们彼此联系，都是文化环境下的复杂建构过程。内化是个体心理在文化环境下进行“从外到内”的建构的结果；外化则是“从内到外”的建构，将心理内部的德性演化为现实的德行。</a:t>
            </a:r>
            <a:endParaRPr sz="28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416050"/>
            <a:ext cx="10730865" cy="4182110"/>
          </a:xfrm>
          <a:prstGeom prst="rect">
            <a:avLst/>
          </a:prstGeom>
          <a:noFill/>
        </p:spPr>
        <p:txBody>
          <a:bodyPr wrap="square" rtlCol="0" anchor="t">
            <a:noAutofit/>
          </a:bodyPr>
          <a:p>
            <a:pPr lvl="0" algn="just">
              <a:lnSpc>
                <a:spcPct val="170000"/>
              </a:lnSpc>
              <a:buClrTx/>
              <a:buSzTx/>
              <a:buFontTx/>
            </a:pPr>
            <a:r>
              <a:rPr sz="2800" b="1">
                <a:sym typeface="+mn-ea"/>
              </a:rPr>
              <a:t>       可见，有许多因素影响着学生能否形成与道德认知相应的道德行为。概括而言，导致“知易行难”的原因有三大方面。</a:t>
            </a:r>
            <a:endParaRPr sz="2800" b="1">
              <a:sym typeface="+mn-ea"/>
            </a:endParaRPr>
          </a:p>
          <a:p>
            <a:pPr lvl="0" algn="just">
              <a:lnSpc>
                <a:spcPct val="170000"/>
              </a:lnSpc>
              <a:buClrTx/>
              <a:buSzTx/>
              <a:buFontTx/>
            </a:pPr>
            <a:r>
              <a:rPr lang="en-US" sz="2800" b="1">
                <a:sym typeface="+mn-ea"/>
              </a:rPr>
              <a:t>       </a:t>
            </a:r>
            <a:r>
              <a:rPr sz="2800" b="1">
                <a:sym typeface="+mn-ea"/>
              </a:rPr>
              <a:t>其一，促成道德行为的道德认知与道德情感不足。</a:t>
            </a:r>
            <a:endParaRPr sz="2800" b="1">
              <a:sym typeface="+mn-ea"/>
            </a:endParaRPr>
          </a:p>
          <a:p>
            <a:pPr lvl="0" algn="just">
              <a:lnSpc>
                <a:spcPct val="170000"/>
              </a:lnSpc>
              <a:buClrTx/>
              <a:buSzTx/>
              <a:buFontTx/>
            </a:pPr>
            <a:r>
              <a:rPr lang="en-US" sz="2800" b="1">
                <a:sym typeface="+mn-ea"/>
              </a:rPr>
              <a:t>       </a:t>
            </a:r>
            <a:r>
              <a:rPr sz="2800" b="1">
                <a:sym typeface="+mn-ea"/>
              </a:rPr>
              <a:t>其二，付诸实践的个体行动能力不够。</a:t>
            </a:r>
            <a:endParaRPr sz="2800" b="1">
              <a:sym typeface="+mn-ea"/>
            </a:endParaRPr>
          </a:p>
          <a:p>
            <a:pPr lvl="0" algn="just">
              <a:lnSpc>
                <a:spcPct val="170000"/>
              </a:lnSpc>
              <a:buClrTx/>
              <a:buSzTx/>
              <a:buFontTx/>
            </a:pPr>
            <a:r>
              <a:rPr lang="en-US" sz="2800" b="1">
                <a:sym typeface="+mn-ea"/>
              </a:rPr>
              <a:t>       </a:t>
            </a:r>
            <a:r>
              <a:rPr sz="2800" b="1">
                <a:sym typeface="+mn-ea"/>
              </a:rPr>
              <a:t>其三，缺乏应对实际状况的道德智慧。</a:t>
            </a:r>
            <a:endParaRPr sz="28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12190"/>
            <a:ext cx="10730865" cy="4182110"/>
          </a:xfrm>
          <a:prstGeom prst="rect">
            <a:avLst/>
          </a:prstGeom>
          <a:noFill/>
        </p:spPr>
        <p:txBody>
          <a:bodyPr wrap="square" rtlCol="0" anchor="t">
            <a:noAutofit/>
          </a:bodyPr>
          <a:p>
            <a:pPr lvl="0" algn="just">
              <a:lnSpc>
                <a:spcPct val="120000"/>
              </a:lnSpc>
              <a:buClrTx/>
              <a:buSzTx/>
              <a:buFontTx/>
            </a:pPr>
            <a:r>
              <a:rPr sz="2800" b="1">
                <a:solidFill>
                  <a:schemeClr val="accent1">
                    <a:lumMod val="75000"/>
                  </a:schemeClr>
                </a:solidFill>
                <a:sym typeface="+mn-ea"/>
              </a:rPr>
              <a:t>    </a:t>
            </a:r>
            <a:r>
              <a:rPr sz="2800" b="1">
                <a:solidFill>
                  <a:schemeClr val="accent1">
                    <a:lumMod val="75000"/>
                  </a:schemeClr>
                </a:solidFill>
                <a:sym typeface="+mn-ea"/>
              </a:rPr>
              <a:t>（三）学生品德发展中“知易行难”的克服</a:t>
            </a:r>
            <a:endParaRPr sz="2800" b="1">
              <a:solidFill>
                <a:schemeClr val="accent1">
                  <a:lumMod val="75000"/>
                </a:schemeClr>
              </a:solidFill>
              <a:sym typeface="+mn-ea"/>
            </a:endParaRPr>
          </a:p>
          <a:p>
            <a:pPr lvl="0" algn="just">
              <a:lnSpc>
                <a:spcPct val="20000"/>
              </a:lnSpc>
              <a:buClrTx/>
              <a:buSzTx/>
              <a:buFontTx/>
            </a:pPr>
            <a:endParaRPr sz="2800" b="1">
              <a:solidFill>
                <a:schemeClr val="accent1">
                  <a:lumMod val="75000"/>
                </a:schemeClr>
              </a:solidFill>
              <a:sym typeface="+mn-ea"/>
            </a:endParaRPr>
          </a:p>
          <a:p>
            <a:pPr lvl="0" algn="just">
              <a:lnSpc>
                <a:spcPct val="120000"/>
              </a:lnSpc>
              <a:buClrTx/>
              <a:buSzTx/>
              <a:buFontTx/>
            </a:pPr>
            <a:r>
              <a:rPr lang="en-US" sz="2400" b="1">
                <a:sym typeface="+mn-ea"/>
              </a:rPr>
              <a:t>       </a:t>
            </a:r>
            <a:r>
              <a:rPr sz="2400" b="1">
                <a:sym typeface="+mn-ea"/>
              </a:rPr>
              <a:t>根据造成学生品德发展中“知易行难”的三大原因，解决问题要从这相应的三方面入手。</a:t>
            </a:r>
            <a:endParaRPr sz="2400" b="1">
              <a:sym typeface="+mn-ea"/>
            </a:endParaRPr>
          </a:p>
          <a:p>
            <a:pPr lvl="0" algn="just">
              <a:lnSpc>
                <a:spcPct val="120000"/>
              </a:lnSpc>
              <a:buClrTx/>
              <a:buSzTx/>
              <a:buFontTx/>
            </a:pPr>
            <a:r>
              <a:rPr lang="en-US" sz="2400" b="1">
                <a:sym typeface="+mn-ea"/>
              </a:rPr>
              <a:t>       </a:t>
            </a:r>
            <a:r>
              <a:rPr sz="2400" b="1">
                <a:sym typeface="+mn-ea"/>
              </a:rPr>
              <a:t>首先，加强道德认识与道德情感的深度与强度，即从“知”的方面进行巩固，建立道德信念。这属于道德内化的问题，措施前面已论及。</a:t>
            </a:r>
            <a:endParaRPr sz="2400" b="1">
              <a:sym typeface="+mn-ea"/>
            </a:endParaRPr>
          </a:p>
          <a:p>
            <a:pPr lvl="0" algn="just">
              <a:lnSpc>
                <a:spcPct val="120000"/>
              </a:lnSpc>
              <a:buClrTx/>
              <a:buSzTx/>
              <a:buFontTx/>
            </a:pPr>
            <a:r>
              <a:rPr lang="en-US" sz="2400" b="1">
                <a:sym typeface="+mn-ea"/>
              </a:rPr>
              <a:t>       </a:t>
            </a:r>
            <a:r>
              <a:rPr sz="2400" b="1">
                <a:sym typeface="+mn-ea"/>
              </a:rPr>
              <a:t>其次，利用习惯训练和榜样示范增强学生实际行动的能力。良好的道德生活需要各种生活知识与技能，只有自身有很强的生活能力和解决问题的能力，才有可能在有需要时做出道德行为。</a:t>
            </a:r>
            <a:endParaRPr sz="2400" b="1">
              <a:sym typeface="+mn-ea"/>
            </a:endParaRPr>
          </a:p>
          <a:p>
            <a:pPr lvl="0" algn="just">
              <a:lnSpc>
                <a:spcPct val="120000"/>
              </a:lnSpc>
              <a:buClrTx/>
              <a:buSzTx/>
              <a:buFontTx/>
            </a:pPr>
            <a:r>
              <a:rPr lang="en-US" sz="2400" b="1">
                <a:sym typeface="+mn-ea"/>
              </a:rPr>
              <a:t>       </a:t>
            </a:r>
            <a:r>
              <a:rPr sz="2400" b="1">
                <a:sym typeface="+mn-ea"/>
              </a:rPr>
              <a:t>最后，培养道德智慧。道德智慧源于生活，是个体在现实道德情境中审时度势，综合运用各种道德知识和技能、各种生活知识和技能、各种学科知识和技能解决问题的结果。</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学生品德发展面临的问题与挑战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16990"/>
            <a:ext cx="10730865" cy="5008245"/>
          </a:xfrm>
          <a:prstGeom prst="rect">
            <a:avLst/>
          </a:prstGeom>
          <a:noFill/>
        </p:spPr>
        <p:txBody>
          <a:bodyPr wrap="square" rtlCol="0" anchor="t">
            <a:noAutofit/>
          </a:bodyPr>
          <a:p>
            <a:pPr lvl="0" algn="just">
              <a:lnSpc>
                <a:spcPct val="160000"/>
              </a:lnSpc>
              <a:buClrTx/>
              <a:buSzTx/>
              <a:buFontTx/>
            </a:pPr>
            <a:r>
              <a:rPr sz="2400" b="1">
                <a:sym typeface="+mn-ea"/>
              </a:rPr>
              <a:t>       在现行的学校制度和组织形式下，可以从三方面入手培养学生的道德智慧。</a:t>
            </a:r>
            <a:endParaRPr sz="2400" b="1">
              <a:sym typeface="+mn-ea"/>
            </a:endParaRPr>
          </a:p>
          <a:p>
            <a:pPr lvl="0" algn="just">
              <a:lnSpc>
                <a:spcPct val="160000"/>
              </a:lnSpc>
              <a:buClrTx/>
              <a:buSzTx/>
              <a:buFontTx/>
            </a:pPr>
            <a:r>
              <a:rPr lang="en-US" sz="2400" b="1">
                <a:sym typeface="+mn-ea"/>
              </a:rPr>
              <a:t>     </a:t>
            </a:r>
            <a:r>
              <a:rPr sz="2400" b="1">
                <a:sym typeface="+mn-ea"/>
              </a:rPr>
              <a:t>（1）营造开放而又真实的德育课堂环境。</a:t>
            </a:r>
            <a:endParaRPr sz="2400" b="1">
              <a:sym typeface="+mn-ea"/>
            </a:endParaRPr>
          </a:p>
          <a:p>
            <a:pPr lvl="0" algn="just">
              <a:lnSpc>
                <a:spcPct val="160000"/>
              </a:lnSpc>
              <a:buClrTx/>
              <a:buSzTx/>
              <a:buFontTx/>
            </a:pPr>
            <a:r>
              <a:rPr lang="en-US" sz="2400" b="1">
                <a:sym typeface="+mn-ea"/>
              </a:rPr>
              <a:t>     </a:t>
            </a:r>
            <a:r>
              <a:rPr sz="2400" b="1">
                <a:sym typeface="+mn-ea"/>
              </a:rPr>
              <a:t>（2）使学校成为学生真正生活的地方。</a:t>
            </a:r>
            <a:endParaRPr sz="2400" b="1">
              <a:sym typeface="+mn-ea"/>
            </a:endParaRPr>
          </a:p>
          <a:p>
            <a:pPr lvl="0" algn="just">
              <a:lnSpc>
                <a:spcPct val="160000"/>
              </a:lnSpc>
              <a:buClrTx/>
              <a:buSzTx/>
              <a:buFontTx/>
            </a:pPr>
            <a:r>
              <a:rPr lang="en-US" sz="2400" b="1">
                <a:sym typeface="+mn-ea"/>
              </a:rPr>
              <a:t>     </a:t>
            </a:r>
            <a:r>
              <a:rPr sz="2400" b="1">
                <a:sym typeface="+mn-ea"/>
              </a:rPr>
              <a:t>（3）参与社区生活。</a:t>
            </a:r>
            <a:endParaRPr sz="2400" b="1">
              <a:sym typeface="+mn-ea"/>
            </a:endParaRPr>
          </a:p>
          <a:p>
            <a:pPr lvl="0" algn="just">
              <a:lnSpc>
                <a:spcPct val="160000"/>
              </a:lnSpc>
              <a:buClrTx/>
              <a:buSzTx/>
              <a:buFontTx/>
            </a:pPr>
            <a:r>
              <a:rPr sz="2400" b="1">
                <a:sym typeface="+mn-ea"/>
              </a:rPr>
              <a:t>       总之，学生品德发展中面临的“知易信难”和“知易行难”两大问题可以分别从促进道德内化与道德外化两个方面尝试解决。但是，道德的内化与外化并不是两个独立的过程，相反，它们是相互交织的。</a:t>
            </a:r>
            <a:endParaRPr sz="2400" b="1">
              <a:sym typeface="+mn-ea"/>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第二章　学生品德发展与学校德育</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87755"/>
            <a:ext cx="10586720" cy="5387340"/>
          </a:xfrm>
          <a:prstGeom prst="rect">
            <a:avLst/>
          </a:prstGeom>
          <a:noFill/>
        </p:spPr>
        <p:txBody>
          <a:bodyPr wrap="square" rtlCol="0" anchor="t">
            <a:noAutofit/>
          </a:bodyPr>
          <a:p>
            <a:pPr algn="l">
              <a:lnSpc>
                <a:spcPct val="130000"/>
              </a:lnSpc>
            </a:pPr>
            <a:r>
              <a:rPr lang="zh-CN" altLang="en-US" sz="2800"/>
              <a:t>【</a:t>
            </a:r>
            <a:r>
              <a:rPr lang="zh-CN" altLang="en-US" sz="2800" b="1"/>
              <a:t>思考问题</a:t>
            </a:r>
            <a:r>
              <a:rPr lang="zh-CN" altLang="en-US" sz="2800"/>
              <a:t>】</a:t>
            </a:r>
            <a:endParaRPr lang="zh-CN" altLang="en-US" sz="2800"/>
          </a:p>
          <a:p>
            <a:pPr algn="l">
              <a:lnSpc>
                <a:spcPct val="50000"/>
              </a:lnSpc>
            </a:pPr>
            <a:endParaRPr lang="zh-CN" altLang="en-US" sz="2800"/>
          </a:p>
          <a:p>
            <a:pPr algn="just">
              <a:lnSpc>
                <a:spcPct val="140000"/>
              </a:lnSpc>
            </a:pPr>
            <a:r>
              <a:rPr lang="en-US" sz="2400" b="1"/>
              <a:t>       </a:t>
            </a:r>
            <a:r>
              <a:rPr sz="2400" b="1"/>
              <a:t>1. 如何理解品德发展？学生品德发展的动力是什么？</a:t>
            </a:r>
            <a:endParaRPr sz="2400" b="1"/>
          </a:p>
          <a:p>
            <a:pPr algn="just">
              <a:lnSpc>
                <a:spcPct val="140000"/>
              </a:lnSpc>
            </a:pPr>
            <a:r>
              <a:rPr lang="en-US" sz="2400" b="1"/>
              <a:t>       </a:t>
            </a:r>
            <a:r>
              <a:rPr sz="2400" b="1"/>
              <a:t>2. 如何把握学校德育在学生品德发展中的作用与地位？</a:t>
            </a:r>
            <a:endParaRPr sz="2400" b="1"/>
          </a:p>
          <a:p>
            <a:pPr algn="just">
              <a:lnSpc>
                <a:spcPct val="140000"/>
              </a:lnSpc>
            </a:pPr>
            <a:r>
              <a:rPr lang="en-US" sz="2400" b="1">
                <a:sym typeface="+mn-ea"/>
              </a:rPr>
              <a:t>       </a:t>
            </a:r>
            <a:r>
              <a:rPr sz="2400" b="1"/>
              <a:t>3. 试述学生品德发展的年龄特征。</a:t>
            </a:r>
            <a:endParaRPr sz="2400" b="1"/>
          </a:p>
          <a:p>
            <a:pPr algn="just">
              <a:lnSpc>
                <a:spcPct val="140000"/>
              </a:lnSpc>
            </a:pPr>
            <a:r>
              <a:rPr lang="en-US" sz="2400" b="1">
                <a:sym typeface="+mn-ea"/>
              </a:rPr>
              <a:t>       </a:t>
            </a:r>
            <a:r>
              <a:rPr sz="2400" b="1"/>
              <a:t>4. 试述道德认知—发展理论关于品德发展的阶段性特点。</a:t>
            </a:r>
            <a:endParaRPr sz="2400" b="1"/>
          </a:p>
          <a:p>
            <a:pPr algn="just">
              <a:lnSpc>
                <a:spcPct val="140000"/>
              </a:lnSpc>
            </a:pPr>
            <a:r>
              <a:rPr lang="en-US" sz="2400" b="1">
                <a:sym typeface="+mn-ea"/>
              </a:rPr>
              <a:t>       </a:t>
            </a:r>
            <a:r>
              <a:rPr sz="2400" b="1"/>
              <a:t>5. 如何把握品德发展的情境性与整体性？</a:t>
            </a:r>
            <a:endParaRPr sz="2400" b="1"/>
          </a:p>
          <a:p>
            <a:pPr algn="just">
              <a:lnSpc>
                <a:spcPct val="140000"/>
              </a:lnSpc>
            </a:pPr>
            <a:r>
              <a:rPr lang="en-US" sz="2400" b="1">
                <a:sym typeface="+mn-ea"/>
              </a:rPr>
              <a:t>       </a:t>
            </a:r>
            <a:r>
              <a:rPr sz="2400" b="1"/>
              <a:t>6. 如何理解学生品德发展中的“知易信难”问题？</a:t>
            </a:r>
            <a:endParaRPr sz="2400" b="1"/>
          </a:p>
          <a:p>
            <a:pPr algn="just">
              <a:lnSpc>
                <a:spcPct val="140000"/>
              </a:lnSpc>
            </a:pPr>
            <a:r>
              <a:rPr lang="en-US" sz="2400" b="1">
                <a:sym typeface="+mn-ea"/>
              </a:rPr>
              <a:t>       </a:t>
            </a:r>
            <a:r>
              <a:rPr sz="2400" b="1"/>
              <a:t>7. 如何理解学生品德发展中的“知易行难”问题？</a:t>
            </a:r>
            <a:endParaRPr sz="2400" b="1"/>
          </a:p>
          <a:p>
            <a:pPr algn="just">
              <a:lnSpc>
                <a:spcPct val="140000"/>
              </a:lnSpc>
            </a:pPr>
            <a:r>
              <a:rPr lang="en-US" sz="2400" b="1">
                <a:sym typeface="+mn-ea"/>
              </a:rPr>
              <a:t>       </a:t>
            </a:r>
            <a:r>
              <a:rPr sz="2400" b="1"/>
              <a:t>8. 联系实际，谈谈你对当前学生品德发展中存在的困难和挑战的认识。</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72185"/>
            <a:ext cx="10730865" cy="5554980"/>
          </a:xfrm>
          <a:prstGeom prst="rect">
            <a:avLst/>
          </a:prstGeom>
          <a:noFill/>
        </p:spPr>
        <p:txBody>
          <a:bodyPr wrap="square" rtlCol="0" anchor="t">
            <a:noAutofit/>
          </a:bodyPr>
          <a:p>
            <a:pPr algn="just">
              <a:lnSpc>
                <a:spcPct val="130000"/>
              </a:lnSpc>
            </a:pPr>
            <a:r>
              <a:rPr lang="en-US" altLang="zh-CN" sz="2400" b="1"/>
              <a:t>        </a:t>
            </a:r>
            <a:r>
              <a:rPr lang="zh-CN" altLang="en-US" sz="2800" b="1">
                <a:solidFill>
                  <a:schemeClr val="accent1">
                    <a:lumMod val="75000"/>
                  </a:schemeClr>
                </a:solidFill>
              </a:rPr>
              <a:t>一、学生品德发展是内外部影响因素共同作用的结果</a:t>
            </a:r>
            <a:endParaRPr lang="zh-CN" altLang="en-US" sz="2800" b="1">
              <a:solidFill>
                <a:schemeClr val="accent1">
                  <a:lumMod val="75000"/>
                </a:schemeClr>
              </a:solidFill>
            </a:endParaRPr>
          </a:p>
          <a:p>
            <a:pPr algn="just">
              <a:lnSpc>
                <a:spcPct val="50000"/>
              </a:lnSpc>
            </a:pPr>
            <a:r>
              <a:rPr lang="en-US" sz="2400" b="1"/>
              <a:t> </a:t>
            </a:r>
            <a:endParaRPr lang="en-US" sz="2400" b="1"/>
          </a:p>
          <a:p>
            <a:pPr algn="just">
              <a:lnSpc>
                <a:spcPct val="130000"/>
              </a:lnSpc>
            </a:pPr>
            <a:r>
              <a:rPr lang="en-US" sz="2400" b="1"/>
              <a:t>     </a:t>
            </a:r>
            <a:r>
              <a:rPr lang="zh-CN" altLang="en-US" sz="2400" b="1">
                <a:solidFill>
                  <a:schemeClr val="accent1">
                    <a:lumMod val="75000"/>
                  </a:schemeClr>
                </a:solidFill>
              </a:rPr>
              <a:t>（一）品德发展受遗传素质的影响</a:t>
            </a:r>
            <a:endParaRPr sz="2400" b="1"/>
          </a:p>
          <a:p>
            <a:pPr algn="just">
              <a:lnSpc>
                <a:spcPct val="130000"/>
              </a:lnSpc>
            </a:pPr>
            <a:r>
              <a:rPr lang="en-US" sz="2400" b="1"/>
              <a:t>       </a:t>
            </a:r>
            <a:r>
              <a:rPr sz="2400" b="1"/>
              <a:t>1. 遗传素质中的生理素质为品德发展提供了物质条件</a:t>
            </a:r>
            <a:endParaRPr sz="2400" b="1"/>
          </a:p>
          <a:p>
            <a:pPr algn="just">
              <a:lnSpc>
                <a:spcPct val="130000"/>
              </a:lnSpc>
            </a:pPr>
            <a:r>
              <a:rPr lang="en-US" sz="2400" b="1"/>
              <a:t>       </a:t>
            </a:r>
            <a:r>
              <a:rPr sz="2400" b="1"/>
              <a:t>一般而言，遗传素质是指通过某种遗传物质所传递的父母和种系发展过程中形成的一些解剖生理特征，如机体的构造、形态、感官和神经系统等。它们构成了个体品德发展的基础。</a:t>
            </a:r>
            <a:endParaRPr sz="2400" b="1"/>
          </a:p>
          <a:p>
            <a:pPr algn="just">
              <a:lnSpc>
                <a:spcPct val="130000"/>
              </a:lnSpc>
            </a:pPr>
            <a:r>
              <a:rPr lang="en-US" sz="2400" b="1"/>
              <a:t>       </a:t>
            </a:r>
            <a:r>
              <a:rPr sz="2400" b="1"/>
              <a:t>2. 遗传素质中的心理素质为品德发展提供了“预备”</a:t>
            </a:r>
            <a:endParaRPr sz="2400" b="1"/>
          </a:p>
          <a:p>
            <a:pPr algn="just">
              <a:lnSpc>
                <a:spcPct val="130000"/>
              </a:lnSpc>
            </a:pPr>
            <a:r>
              <a:rPr lang="en-US" sz="2400" b="1"/>
              <a:t>       </a:t>
            </a:r>
            <a:r>
              <a:rPr sz="2400" b="1"/>
              <a:t>正是人类能够将在社会性或道德生活方面的一些倾向性（或本能）通过遗传的方式传递给下一代，才使下一代个体具有了品德发展的可能性。个体从亲代那里获得的心理遗传素质，天然地包含着品德发展的“准备”。</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10310"/>
            <a:ext cx="10730865" cy="4812030"/>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800" b="1">
                <a:solidFill>
                  <a:schemeClr val="accent1">
                    <a:lumMod val="75000"/>
                  </a:schemeClr>
                </a:solidFill>
              </a:rPr>
              <a:t>（二）品德发展受生理成熟的影响</a:t>
            </a:r>
            <a:endParaRPr lang="zh-CN" altLang="en-US" sz="2800" b="1">
              <a:solidFill>
                <a:schemeClr val="accent1">
                  <a:lumMod val="75000"/>
                </a:schemeClr>
              </a:solidFill>
            </a:endParaRPr>
          </a:p>
          <a:p>
            <a:pPr algn="just">
              <a:lnSpc>
                <a:spcPct val="50000"/>
              </a:lnSpc>
            </a:pPr>
            <a:endParaRPr lang="zh-CN" altLang="en-US" sz="2400" b="1">
              <a:solidFill>
                <a:schemeClr val="accent1">
                  <a:lumMod val="75000"/>
                </a:schemeClr>
              </a:solidFill>
            </a:endParaRPr>
          </a:p>
          <a:p>
            <a:pPr algn="just">
              <a:lnSpc>
                <a:spcPct val="140000"/>
              </a:lnSpc>
            </a:pPr>
            <a:r>
              <a:rPr lang="en-US" sz="2400" b="1"/>
              <a:t>       </a:t>
            </a:r>
            <a:r>
              <a:rPr sz="2400" b="1"/>
              <a:t>不论是生物遗传素质还是心理遗传素质，都借助生物遗传的方式赋予个体。作为发展的准备，它们要发挥作用都必须以生物体的生长、发育和成熟为基础。换言之，个体的生理成熟程度制约着个体道德发展过程和发展阶段的特点。道德认知发展理论的代表人物皮亚杰（Jean Piaget）研究发现，儿童的道德发展与认知发展有着密切的联系。</a:t>
            </a:r>
            <a:endParaRPr sz="2400" b="1"/>
          </a:p>
          <a:p>
            <a:pPr algn="just">
              <a:lnSpc>
                <a:spcPct val="60000"/>
              </a:lnSpc>
            </a:pPr>
            <a:endParaRPr sz="2400" b="1"/>
          </a:p>
          <a:p>
            <a:pPr algn="just">
              <a:lnSpc>
                <a:spcPct val="140000"/>
              </a:lnSpc>
            </a:pPr>
            <a:r>
              <a:rPr lang="en-US" sz="2400" b="1"/>
              <a:t>       </a:t>
            </a:r>
            <a:r>
              <a:rPr sz="2400" b="1"/>
              <a:t>可见，成熟是遗传素质发挥现实影响的条件，是推动个体道德发展的内部力量。</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10310"/>
            <a:ext cx="10730865" cy="4812030"/>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800" b="1">
                <a:solidFill>
                  <a:schemeClr val="accent1">
                    <a:lumMod val="75000"/>
                  </a:schemeClr>
                </a:solidFill>
              </a:rPr>
              <a:t>（三）品德发展受环境的影响</a:t>
            </a:r>
            <a:endParaRPr lang="zh-CN" altLang="en-US" sz="2800" b="1">
              <a:solidFill>
                <a:schemeClr val="accent1">
                  <a:lumMod val="75000"/>
                </a:schemeClr>
              </a:solidFill>
            </a:endParaRPr>
          </a:p>
          <a:p>
            <a:pPr algn="just">
              <a:lnSpc>
                <a:spcPct val="50000"/>
              </a:lnSpc>
            </a:pPr>
            <a:endParaRPr lang="zh-CN" altLang="en-US" sz="2400" b="1">
              <a:solidFill>
                <a:schemeClr val="accent1">
                  <a:lumMod val="75000"/>
                </a:schemeClr>
              </a:solidFill>
            </a:endParaRPr>
          </a:p>
          <a:p>
            <a:pPr algn="just">
              <a:lnSpc>
                <a:spcPct val="140000"/>
              </a:lnSpc>
            </a:pPr>
            <a:r>
              <a:rPr lang="en-US" sz="2400" b="1"/>
              <a:t>       </a:t>
            </a:r>
            <a:r>
              <a:rPr sz="2400" b="1"/>
              <a:t>一般认为，环境是指生物体生存空间内各种条件的总和。人类个体的生存环境包括自然环境和社会环境，社会环境对个体的道德成长具有重要作用，是个体品德发展的重要影响源，其中许多因素对个体的品德发展发生着现实的影响。</a:t>
            </a:r>
            <a:endParaRPr sz="2400" b="1"/>
          </a:p>
          <a:p>
            <a:pPr algn="just">
              <a:lnSpc>
                <a:spcPct val="70000"/>
              </a:lnSpc>
            </a:pPr>
            <a:endParaRPr sz="2400" b="1"/>
          </a:p>
          <a:p>
            <a:pPr algn="just">
              <a:lnSpc>
                <a:spcPct val="140000"/>
              </a:lnSpc>
            </a:pPr>
            <a:r>
              <a:rPr lang="en-US" sz="2400" b="1"/>
              <a:t>       </a:t>
            </a:r>
            <a:r>
              <a:rPr sz="2400" b="1"/>
              <a:t>个体的品德发展源自社会群体或知识共同体，深受历史文化的熏染，个体获得怎样的道德品质，与他所处的纷繁复杂的社会文化息息相关。</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学生品德发展的规律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69670"/>
            <a:ext cx="10730865" cy="4812030"/>
          </a:xfrm>
          <a:prstGeom prst="rect">
            <a:avLst/>
          </a:prstGeom>
          <a:noFill/>
        </p:spPr>
        <p:txBody>
          <a:bodyPr wrap="square" rtlCol="0" anchor="t">
            <a:noAutofit/>
          </a:bodyPr>
          <a:p>
            <a:pPr algn="just">
              <a:lnSpc>
                <a:spcPct val="140000"/>
              </a:lnSpc>
            </a:pPr>
            <a:r>
              <a:rPr lang="en-US" altLang="zh-CN" sz="2400" b="1">
                <a:solidFill>
                  <a:schemeClr val="accent1">
                    <a:lumMod val="75000"/>
                  </a:schemeClr>
                </a:solidFill>
              </a:rPr>
              <a:t>     </a:t>
            </a:r>
            <a:r>
              <a:rPr lang="zh-CN" altLang="en-US" sz="2800" b="1">
                <a:solidFill>
                  <a:schemeClr val="accent1">
                    <a:lumMod val="75000"/>
                  </a:schemeClr>
                </a:solidFill>
              </a:rPr>
              <a:t>（四）学校德育在学生品德发展中起引导作用</a:t>
            </a:r>
            <a:endParaRPr lang="zh-CN" altLang="en-US" sz="28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40000"/>
              </a:lnSpc>
            </a:pPr>
            <a:r>
              <a:rPr lang="en-US" sz="2400" b="1"/>
              <a:t>       </a:t>
            </a:r>
            <a:r>
              <a:rPr sz="2400" b="1"/>
              <a:t>学校德育是影响学生品德发展的社会环境，与其他社会环境所不同的是，它是以促进学生品德发展为任务，有目的、有计划组织实施的活动。</a:t>
            </a:r>
            <a:endParaRPr sz="2400" b="1"/>
          </a:p>
          <a:p>
            <a:pPr algn="just">
              <a:lnSpc>
                <a:spcPct val="30000"/>
              </a:lnSpc>
            </a:pPr>
            <a:endParaRPr sz="2400" b="1"/>
          </a:p>
          <a:p>
            <a:pPr algn="just">
              <a:lnSpc>
                <a:spcPct val="140000"/>
              </a:lnSpc>
            </a:pPr>
            <a:r>
              <a:rPr lang="en-US" sz="2400" b="1"/>
              <a:t>       </a:t>
            </a:r>
            <a:r>
              <a:rPr sz="2400" b="1"/>
              <a:t>学校的性质决定了学校德育对于学生品德发展的重要性，不过，这种重要性不再体现为“主导”，而是“引导”。学校以外的道德教育作为个体生活的文化环境也对学生品德发展发生作用。要使学校德育真正发挥对学生品德发展的重要作用，学校必须善于控制环境和各种教育影响，而这，涉及学校对教育方式方法的理解与运用。</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KSO_WM_BEAUTIFY_FLAG" val="#wm#"/>
  <p:tag name="KSO_WM_TEMPLATE_CATEGORY" val="custom"/>
  <p:tag name="KSO_WM_TEMPLATE_INDEX" val="20205081"/>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0.xml><?xml version="1.0" encoding="utf-8"?>
<p:tagLst xmlns:p="http://schemas.openxmlformats.org/presentationml/2006/main">
  <p:tag name="KSO_WM_BEAUTIFY_FLAG" val="#wm#"/>
  <p:tag name="KSO_WM_TEMPLATE_CATEGORY" val="custom"/>
  <p:tag name="KSO_WM_TEMPLATE_INDEX" val="20205081"/>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KSO_WM_BEAUTIFY_FLAG" val="#wm#"/>
  <p:tag name="KSO_WM_TEMPLATE_CATEGORY" val="custom"/>
  <p:tag name="KSO_WM_TEMPLATE_INDEX" val="20205081"/>
</p:tagLst>
</file>

<file path=ppt/tags/tag33.xml><?xml version="1.0" encoding="utf-8"?>
<p:tagLst xmlns:p="http://schemas.openxmlformats.org/presentationml/2006/main">
  <p:tag name="KSO_WM_BEAUTIFY_FLAG" val="#wm#"/>
  <p:tag name="KSO_WM_TEMPLATE_CATEGORY" val="custom"/>
  <p:tag name="KSO_WM_TEMPLATE_INDEX" val="20205081"/>
</p:tagLst>
</file>

<file path=ppt/tags/tag34.xml><?xml version="1.0" encoding="utf-8"?>
<p:tagLst xmlns:p="http://schemas.openxmlformats.org/presentationml/2006/main">
  <p:tag name="KSO_WM_BEAUTIFY_FLAG" val="#wm#"/>
  <p:tag name="KSO_WM_TEMPLATE_CATEGORY" val="custom"/>
  <p:tag name="KSO_WM_TEMPLATE_INDEX" val="20205081"/>
</p:tagLst>
</file>

<file path=ppt/tags/tag35.xml><?xml version="1.0" encoding="utf-8"?>
<p:tagLst xmlns:p="http://schemas.openxmlformats.org/presentationml/2006/main">
  <p:tag name="KSO_WM_BEAUTIFY_FLAG" val="#wm#"/>
  <p:tag name="KSO_WM_TEMPLATE_CATEGORY" val="custom"/>
  <p:tag name="KSO_WM_TEMPLATE_INDEX" val="20205081"/>
</p:tagLst>
</file>

<file path=ppt/tags/tag36.xml><?xml version="1.0" encoding="utf-8"?>
<p:tagLst xmlns:p="http://schemas.openxmlformats.org/presentationml/2006/main">
  <p:tag name="KSO_WM_BEAUTIFY_FLAG" val="#wm#"/>
  <p:tag name="KSO_WM_TEMPLATE_CATEGORY" val="custom"/>
  <p:tag name="KSO_WM_TEMPLATE_INDEX" val="20205081"/>
</p:tagLst>
</file>

<file path=ppt/tags/tag37.xml><?xml version="1.0" encoding="utf-8"?>
<p:tagLst xmlns:p="http://schemas.openxmlformats.org/presentationml/2006/main">
  <p:tag name="KSO_WM_DIAGRAM_VIRTUALLY_FRAME" val="{&quot;height&quot;:394.7,&quot;left&quot;:59.4,&quot;top&quot;:81.05,&quot;width&quot;:849.8}"/>
</p:tagLst>
</file>

<file path=ppt/tags/tag38.xml><?xml version="1.0" encoding="utf-8"?>
<p:tagLst xmlns:p="http://schemas.openxmlformats.org/presentationml/2006/main">
  <p:tag name="KSO_WM_DIAGRAM_VIRTUALLY_FRAME" val="{&quot;height&quot;:394.7,&quot;left&quot;:59.4,&quot;top&quot;:81.05,&quot;width&quot;:849.8}"/>
</p:tagLst>
</file>

<file path=ppt/tags/tag39.xml><?xml version="1.0" encoding="utf-8"?>
<p:tagLst xmlns:p="http://schemas.openxmlformats.org/presentationml/2006/main">
  <p:tag name="KSO_WM_DIAGRAM_VIRTUALLY_FRAME" val="{&quot;height&quot;:394.7,&quot;left&quot;:59.4,&quot;top&quot;:81.05,&quot;width&quot;:849.8}"/>
</p:tagLst>
</file>

<file path=ppt/tags/tag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0.xml><?xml version="1.0" encoding="utf-8"?>
<p:tagLst xmlns:p="http://schemas.openxmlformats.org/presentationml/2006/main">
  <p:tag name="KSO_WM_DIAGRAM_VIRTUALLY_FRAME" val="{&quot;height&quot;:394.7,&quot;left&quot;:59.4,&quot;top&quot;:81.05,&quot;width&quot;:849.8}"/>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KSO_WM_BEAUTIFY_FLAG" val="#wm#"/>
  <p:tag name="KSO_WM_TEMPLATE_CATEGORY" val="custom"/>
  <p:tag name="KSO_WM_TEMPLATE_INDEX" val="20205081"/>
</p:tagLst>
</file>

<file path=ppt/tags/tag43.xml><?xml version="1.0" encoding="utf-8"?>
<p:tagLst xmlns:p="http://schemas.openxmlformats.org/presentationml/2006/main">
  <p:tag name="KSO_WM_BEAUTIFY_FLAG" val="#wm#"/>
  <p:tag name="KSO_WM_TEMPLATE_CATEGORY" val="custom"/>
  <p:tag name="KSO_WM_TEMPLATE_INDEX" val="20205081"/>
</p:tagLst>
</file>

<file path=ppt/tags/tag44.xml><?xml version="1.0" encoding="utf-8"?>
<p:tagLst xmlns:p="http://schemas.openxmlformats.org/presentationml/2006/main">
  <p:tag name="KSO_WM_BEAUTIFY_FLAG" val="#wm#"/>
  <p:tag name="KSO_WM_TEMPLATE_CATEGORY" val="custom"/>
  <p:tag name="KSO_WM_TEMPLATE_INDEX" val="20205081"/>
</p:tagLst>
</file>

<file path=ppt/tags/tag45.xml><?xml version="1.0" encoding="utf-8"?>
<p:tagLst xmlns:p="http://schemas.openxmlformats.org/presentationml/2006/main">
  <p:tag name="KSO_WM_BEAUTIFY_FLAG" val="#wm#"/>
  <p:tag name="KSO_WM_TEMPLATE_CATEGORY" val="custom"/>
  <p:tag name="KSO_WM_TEMPLATE_INDEX" val="20205081"/>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KSO_WM_BEAUTIFY_FLAG" val="#wm#"/>
  <p:tag name="KSO_WM_TEMPLATE_CATEGORY" val="custom"/>
  <p:tag name="KSO_WM_TEMPLATE_INDEX" val="20205081"/>
</p:tagLst>
</file>

<file path=ppt/tags/tag48.xml><?xml version="1.0" encoding="utf-8"?>
<p:tagLst xmlns:p="http://schemas.openxmlformats.org/presentationml/2006/main">
  <p:tag name="KSO_WM_BEAUTIFY_FLAG" val="#wm#"/>
  <p:tag name="KSO_WM_TEMPLATE_CATEGORY" val="custom"/>
  <p:tag name="KSO_WM_TEMPLATE_INDEX" val="20205081"/>
</p:tagLst>
</file>

<file path=ppt/tags/tag49.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BEAUTIFY_FLAG" val="#wm#"/>
  <p:tag name="KSO_WM_TEMPLATE_CATEGORY" val="custom"/>
  <p:tag name="KSO_WM_TEMPLATE_INDEX" val="20205081"/>
</p:tagLst>
</file>

<file path=ppt/tags/tag51.xml><?xml version="1.0" encoding="utf-8"?>
<p:tagLst xmlns:p="http://schemas.openxmlformats.org/presentationml/2006/main">
  <p:tag name="KSO_WM_BEAUTIFY_FLAG" val="#wm#"/>
  <p:tag name="KSO_WM_TEMPLATE_CATEGORY" val="custom"/>
  <p:tag name="KSO_WM_TEMPLATE_INDEX" val="2020508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53.xml><?xml version="1.0" encoding="utf-8"?>
<p:tagLst xmlns:p="http://schemas.openxmlformats.org/presentationml/2006/main">
  <p:tag name="KSO_WM_BEAUTIFY_FLAG" val="#wm#"/>
  <p:tag name="KSO_WM_TEMPLATE_CATEGORY" val="custom"/>
  <p:tag name="KSO_WM_TEMPLATE_INDEX" val="20205081"/>
</p:tagLst>
</file>

<file path=ppt/tags/tag54.xml><?xml version="1.0" encoding="utf-8"?>
<p:tagLst xmlns:p="http://schemas.openxmlformats.org/presentationml/2006/main">
  <p:tag name="KSO_WM_BEAUTIFY_FLAG" val="#wm#"/>
  <p:tag name="KSO_WM_TEMPLATE_CATEGORY" val="custom"/>
  <p:tag name="KSO_WM_TEMPLATE_INDEX" val="20205081"/>
</p:tagLst>
</file>

<file path=ppt/tags/tag55.xml><?xml version="1.0" encoding="utf-8"?>
<p:tagLst xmlns:p="http://schemas.openxmlformats.org/presentationml/2006/main">
  <p:tag name="KSO_WM_BEAUTIFY_FLAG" val="#wm#"/>
  <p:tag name="KSO_WM_TEMPLATE_CATEGORY" val="custom"/>
  <p:tag name="KSO_WM_TEMPLATE_INDEX" val="20205081"/>
</p:tagLst>
</file>

<file path=ppt/tags/tag56.xml><?xml version="1.0" encoding="utf-8"?>
<p:tagLst xmlns:p="http://schemas.openxmlformats.org/presentationml/2006/main">
  <p:tag name="KSO_WM_BEAUTIFY_FLAG" val="#wm#"/>
  <p:tag name="KSO_WM_TEMPLATE_CATEGORY" val="custom"/>
  <p:tag name="KSO_WM_TEMPLATE_INDEX" val="20205081"/>
</p:tagLst>
</file>

<file path=ppt/tags/tag57.xml><?xml version="1.0" encoding="utf-8"?>
<p:tagLst xmlns:p="http://schemas.openxmlformats.org/presentationml/2006/main">
  <p:tag name="KSO_WM_BEAUTIFY_FLAG" val="#wm#"/>
  <p:tag name="KSO_WM_TEMPLATE_CATEGORY" val="custom"/>
  <p:tag name="KSO_WM_TEMPLATE_INDEX" val="20205081"/>
</p:tagLst>
</file>

<file path=ppt/tags/tag58.xml><?xml version="1.0" encoding="utf-8"?>
<p:tagLst xmlns:p="http://schemas.openxmlformats.org/presentationml/2006/main">
  <p:tag name="KSO_WM_BEAUTIFY_FLAG" val="#wm#"/>
  <p:tag name="KSO_WM_TEMPLATE_CATEGORY" val="custom"/>
  <p:tag name="KSO_WM_TEMPLATE_INDEX" val="20205081"/>
</p:tagLst>
</file>

<file path=ppt/tags/tag59.xml><?xml version="1.0" encoding="utf-8"?>
<p:tagLst xmlns:p="http://schemas.openxmlformats.org/presentationml/2006/main">
  <p:tag name="KSO_WM_BEAUTIFY_FLAG" val="#wm#"/>
  <p:tag name="KSO_WM_TEMPLATE_CATEGORY" val="custom"/>
  <p:tag name="KSO_WM_TEMPLATE_INDEX" val="20205081"/>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60.xml><?xml version="1.0" encoding="utf-8"?>
<p:tagLst xmlns:p="http://schemas.openxmlformats.org/presentationml/2006/main">
  <p:tag name="KSO_WM_BEAUTIFY_FLAG" val="#wm#"/>
  <p:tag name="KSO_WM_TEMPLATE_CATEGORY" val="custom"/>
  <p:tag name="KSO_WM_TEMPLATE_INDEX" val="20205081"/>
</p:tagLst>
</file>

<file path=ppt/tags/tag61.xml><?xml version="1.0" encoding="utf-8"?>
<p:tagLst xmlns:p="http://schemas.openxmlformats.org/presentationml/2006/main">
  <p:tag name="KSO_WM_BEAUTIFY_FLAG" val="#wm#"/>
  <p:tag name="KSO_WM_TEMPLATE_CATEGORY" val="custom"/>
  <p:tag name="KSO_WM_TEMPLATE_INDEX" val="20205081"/>
</p:tagLst>
</file>

<file path=ppt/tags/tag62.xml><?xml version="1.0" encoding="utf-8"?>
<p:tagLst xmlns:p="http://schemas.openxmlformats.org/presentationml/2006/main">
  <p:tag name="KSO_WM_BEAUTIFY_FLAG" val="#wm#"/>
  <p:tag name="KSO_WM_TEMPLATE_CATEGORY" val="custom"/>
  <p:tag name="KSO_WM_TEMPLATE_INDEX" val="20205081"/>
</p:tagLst>
</file>

<file path=ppt/tags/tag63.xml><?xml version="1.0" encoding="utf-8"?>
<p:tagLst xmlns:p="http://schemas.openxmlformats.org/presentationml/2006/main">
  <p:tag name="KSO_WM_BEAUTIFY_FLAG" val="#wm#"/>
  <p:tag name="KSO_WM_TEMPLATE_CATEGORY" val="custom"/>
  <p:tag name="KSO_WM_TEMPLATE_INDEX" val="20205081"/>
</p:tagLst>
</file>

<file path=ppt/tags/tag64.xml><?xml version="1.0" encoding="utf-8"?>
<p:tagLst xmlns:p="http://schemas.openxmlformats.org/presentationml/2006/main">
  <p:tag name="KSO_WM_BEAUTIFY_FLAG" val="#wm#"/>
  <p:tag name="KSO_WM_TEMPLATE_CATEGORY" val="custom"/>
  <p:tag name="KSO_WM_TEMPLATE_INDEX" val="20205081"/>
</p:tagLst>
</file>

<file path=ppt/tags/tag65.xml><?xml version="1.0" encoding="utf-8"?>
<p:tagLst xmlns:p="http://schemas.openxmlformats.org/presentationml/2006/main">
  <p:tag name="KSO_WM_BEAUTIFY_FLAG" val="#wm#"/>
  <p:tag name="KSO_WM_TEMPLATE_CATEGORY" val="custom"/>
  <p:tag name="KSO_WM_TEMPLATE_INDEX" val="20205081"/>
</p:tagLst>
</file>

<file path=ppt/tags/tag66.xml><?xml version="1.0" encoding="utf-8"?>
<p:tagLst xmlns:p="http://schemas.openxmlformats.org/presentationml/2006/main">
  <p:tag name="KSO_WM_BEAUTIFY_FLAG" val="#wm#"/>
  <p:tag name="KSO_WM_TEMPLATE_CATEGORY" val="custom"/>
  <p:tag name="KSO_WM_TEMPLATE_INDEX" val="20205081"/>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commondata" val="eyJoZGlkIjoiYjc0Y2ZhZjAzZDZiMTM0YzA0NTk1OGE3M2U4YWI0OTkifQ=="/>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12685</Words>
  <Application>WPS 演示</Application>
  <PresentationFormat>宽屏</PresentationFormat>
  <Paragraphs>473</Paragraphs>
  <Slides>59</Slides>
  <Notes>4</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59</vt:i4>
      </vt:variant>
    </vt:vector>
  </HeadingPairs>
  <TitlesOfParts>
    <vt:vector size="71" baseType="lpstr">
      <vt:lpstr>Arial</vt:lpstr>
      <vt:lpstr>宋体</vt:lpstr>
      <vt:lpstr>Wingdings</vt:lpstr>
      <vt:lpstr>Wingdings</vt:lpstr>
      <vt:lpstr>微软雅黑</vt:lpstr>
      <vt:lpstr>新宋体</vt:lpstr>
      <vt:lpstr>Arial Unicode MS</vt:lpstr>
      <vt:lpstr>Calibri</vt:lpstr>
      <vt:lpstr>自定义设计方案</vt:lpstr>
      <vt:lpstr>2_自定义设计方案</vt:lpstr>
      <vt:lpstr>1_自定义设计方案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朱洛洛</cp:lastModifiedBy>
  <cp:revision>170</cp:revision>
  <dcterms:created xsi:type="dcterms:W3CDTF">2019-06-19T02:08:00Z</dcterms:created>
  <dcterms:modified xsi:type="dcterms:W3CDTF">2024-08-08T13:53:42Z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7967A48F009240DB9816B7517C3F5BAF_11</vt:lpwstr>
  </property>
</Properties>
</file>