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Lst>
  <p:notesMasterIdLst>
    <p:notesMasterId r:id="rId39"/>
  </p:notesMasterIdLst>
  <p:sldIdLst>
    <p:sldId id="265" r:id="rId6"/>
    <p:sldId id="266" r:id="rId7"/>
    <p:sldId id="260" r:id="rId8"/>
    <p:sldId id="270" r:id="rId9"/>
    <p:sldId id="261" r:id="rId10"/>
    <p:sldId id="340" r:id="rId11"/>
    <p:sldId id="399" r:id="rId12"/>
    <p:sldId id="400" r:id="rId13"/>
    <p:sldId id="401" r:id="rId14"/>
    <p:sldId id="402" r:id="rId15"/>
    <p:sldId id="403" r:id="rId16"/>
    <p:sldId id="404" r:id="rId17"/>
    <p:sldId id="405" r:id="rId18"/>
    <p:sldId id="406" r:id="rId19"/>
    <p:sldId id="407" r:id="rId20"/>
    <p:sldId id="408" r:id="rId21"/>
    <p:sldId id="409" r:id="rId22"/>
    <p:sldId id="410" r:id="rId23"/>
    <p:sldId id="411" r:id="rId24"/>
    <p:sldId id="413" r:id="rId25"/>
    <p:sldId id="414" r:id="rId26"/>
    <p:sldId id="358" r:id="rId27"/>
    <p:sldId id="416" r:id="rId28"/>
    <p:sldId id="417" r:id="rId29"/>
    <p:sldId id="418" r:id="rId30"/>
    <p:sldId id="419" r:id="rId31"/>
    <p:sldId id="420" r:id="rId32"/>
    <p:sldId id="421" r:id="rId33"/>
    <p:sldId id="422" r:id="rId34"/>
    <p:sldId id="423" r:id="rId35"/>
    <p:sldId id="424" r:id="rId36"/>
    <p:sldId id="425" r:id="rId37"/>
    <p:sldId id="426" r:id="rId38"/>
    <p:sldId id="427" r:id="rId40"/>
    <p:sldId id="428" r:id="rId41"/>
    <p:sldId id="429" r:id="rId42"/>
    <p:sldId id="430" r:id="rId43"/>
    <p:sldId id="431" r:id="rId44"/>
    <p:sldId id="432" r:id="rId45"/>
    <p:sldId id="433" r:id="rId46"/>
    <p:sldId id="434" r:id="rId47"/>
    <p:sldId id="435" r:id="rId48"/>
    <p:sldId id="436" r:id="rId49"/>
    <p:sldId id="437" r:id="rId50"/>
    <p:sldId id="438" r:id="rId51"/>
    <p:sldId id="439" r:id="rId52"/>
    <p:sldId id="440" r:id="rId53"/>
    <p:sldId id="441" r:id="rId54"/>
    <p:sldId id="442" r:id="rId55"/>
    <p:sldId id="443" r:id="rId56"/>
    <p:sldId id="444" r:id="rId57"/>
    <p:sldId id="314" r:id="rId58"/>
  </p:sldIdLst>
  <p:sldSz cx="12192000" cy="6858000"/>
  <p:notesSz cx="6858000" cy="9144000"/>
  <p:custDataLst>
    <p:tags r:id="rId6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9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9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2" Type="http://schemas.openxmlformats.org/officeDocument/2006/relationships/tags" Target="tags/tag57.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1.xml"/><Relationship Id="rId59" Type="http://schemas.openxmlformats.org/officeDocument/2006/relationships/presProps" Target="presProps.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notesMaster" Target="notesMasters/notesMaster1.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4.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5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5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5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第三章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社会变革与学校德育</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66495"/>
            <a:ext cx="10730865" cy="523748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（二）推进学校德育课程资源开发从失衡到优化的转变</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800" b="1"/>
              <a:t>      课程资源是学校德育改革和发展的重要保障，任何学校德育都以一定的课程资源为基础和前提。所谓学校德育课程资源，是指学校德育课程与教学信息的来源。它是开展德育活动不可或缺的物质条件与精神条件，既包括形成德育课程直接因素来源的素材性资源，也包括一切可供组织、开发和利用的有利于实现德育目标的条件性资源。德育课程是实现德育目标的载体和媒介。加强德育课程资源开发，是保证德育课程最大限度地为目标服务的必要条件。</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81735"/>
            <a:ext cx="10730865" cy="4404360"/>
          </a:xfrm>
          <a:prstGeom prst="rect">
            <a:avLst/>
          </a:prstGeom>
          <a:noFill/>
        </p:spPr>
        <p:txBody>
          <a:bodyPr wrap="square" rtlCol="0" anchor="t">
            <a:noAutofit/>
          </a:bodyPr>
          <a:p>
            <a:pPr algn="just">
              <a:lnSpc>
                <a:spcPct val="140000"/>
              </a:lnSpc>
            </a:pPr>
            <a:r>
              <a:rPr lang="en-US" sz="2800" b="1"/>
              <a:t>       提高学校德育实效，必须加强课程资源开发。尤其是社会发展加速、学校扩招和教育规模扩大，对学校德育课程资源提出了更高的要求，因而课程资源的开发及其优化配置就显得尤为紧迫而必需。课程应具有以下三种不同的来源，也是制约课程的三种主要因素：</a:t>
            </a:r>
            <a:endParaRPr lang="en-US" sz="2800" b="1"/>
          </a:p>
          <a:p>
            <a:pPr algn="just">
              <a:lnSpc>
                <a:spcPct val="70000"/>
              </a:lnSpc>
            </a:pPr>
            <a:r>
              <a:rPr lang="en-US" sz="2800" b="1"/>
              <a:t>     </a:t>
            </a:r>
            <a:endParaRPr lang="en-US" sz="2800" b="1"/>
          </a:p>
          <a:p>
            <a:pPr algn="just">
              <a:lnSpc>
                <a:spcPct val="140000"/>
              </a:lnSpc>
            </a:pPr>
            <a:r>
              <a:rPr lang="en-US" sz="2800" b="1"/>
              <a:t>       其一是原生性来源——知识；</a:t>
            </a:r>
            <a:endParaRPr lang="en-US" sz="2800" b="1"/>
          </a:p>
          <a:p>
            <a:pPr algn="just">
              <a:lnSpc>
                <a:spcPct val="140000"/>
              </a:lnSpc>
            </a:pPr>
            <a:r>
              <a:rPr lang="en-US" sz="2800" b="1"/>
              <a:t>       其二是内生性来源——学生；</a:t>
            </a:r>
            <a:endParaRPr lang="en-US" sz="2800" b="1"/>
          </a:p>
          <a:p>
            <a:pPr algn="just">
              <a:lnSpc>
                <a:spcPct val="140000"/>
              </a:lnSpc>
            </a:pPr>
            <a:r>
              <a:rPr lang="en-US" sz="2800" b="1"/>
              <a:t>       其三是外生性来源——社会。</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75410"/>
            <a:ext cx="10730865" cy="4655820"/>
          </a:xfrm>
          <a:prstGeom prst="rect">
            <a:avLst/>
          </a:prstGeom>
          <a:noFill/>
        </p:spPr>
        <p:txBody>
          <a:bodyPr wrap="square" rtlCol="0" anchor="t">
            <a:noAutofit/>
          </a:bodyPr>
          <a:p>
            <a:pPr algn="just">
              <a:lnSpc>
                <a:spcPct val="140000"/>
              </a:lnSpc>
            </a:pPr>
            <a:r>
              <a:rPr lang="en-US" sz="2800" b="1"/>
              <a:t>       德育课程资源的开发不仅体现在对教材、现成知识信息的利用上，更重要的是根据社会变革背景下学生的情感、态度与价值观的培养，以及从社会的需要出发，自主地设计和开发课程，改变传统学校德育课程体系中的一些过时、陈旧的内容，确立反映社会现实、关注学生实际经验的课程资源，实现课程资源开发结构的优化组合，使各种课程资源得到优化组织和合理利用，最大限度地提升学校德育资源的开发利用效率与道德收益。</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7435"/>
            <a:ext cx="10730865" cy="5237480"/>
          </a:xfrm>
          <a:prstGeom prst="rect">
            <a:avLst/>
          </a:prstGeom>
          <a:noFill/>
        </p:spPr>
        <p:txBody>
          <a:bodyPr wrap="square" rtlCol="0" anchor="t">
            <a:noAutofit/>
          </a:bodyPr>
          <a:p>
            <a:pPr algn="just">
              <a:lnSpc>
                <a:spcPct val="160000"/>
              </a:lnSpc>
            </a:pPr>
            <a:r>
              <a:rPr lang="en-US" altLang="zh-CN" sz="2800" b="1">
                <a:solidFill>
                  <a:schemeClr val="accent1">
                    <a:lumMod val="75000"/>
                  </a:schemeClr>
                </a:solidFill>
              </a:rPr>
              <a:t>    </a:t>
            </a:r>
            <a:r>
              <a:rPr lang="zh-CN" altLang="en-US" sz="2800" b="1">
                <a:solidFill>
                  <a:schemeClr val="accent1">
                    <a:lumMod val="75000"/>
                  </a:schemeClr>
                </a:solidFill>
              </a:rPr>
              <a:t>（三）促使学校德育评价标准从单一走向多维</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150000"/>
              </a:lnSpc>
            </a:pPr>
            <a:r>
              <a:rPr lang="en-US" sz="2400" b="1"/>
              <a:t>       我们不应将德育评价标准总是看作高度统一和固定的，而应理解为多义的和具有解释张力的价值评判工具。尤其要坚持他评和自评相结合的原则，因地制宜地从学生的角度制定德育评价标准，加强学生的自评，让学生在评价中正确认识自己、了解自己、接纳自己，逐步将自我评价融为自己道德生活的一部分，“学会如何表现他自己，如何和别人进行交流，如何探索世界，而且学会如何继续不断地——自始至终地——完善他自己”，从而使学校德育评价从被动走向主动、从单一走向多维，引导学生从道德他律走向道德自律。</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66495"/>
            <a:ext cx="10730865" cy="523748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（四）促进学校德育环境从封闭到开放的转变</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400" b="1"/>
              <a:t>       任何学校德育活动均是在一定的环境中展开并得以充盈的。环境是学校德育工作最基础的条件性资源。</a:t>
            </a:r>
            <a:endParaRPr lang="en-US" sz="2400" b="1"/>
          </a:p>
          <a:p>
            <a:pPr algn="just">
              <a:lnSpc>
                <a:spcPct val="140000"/>
              </a:lnSpc>
            </a:pPr>
            <a:r>
              <a:rPr lang="en-US" sz="2400" b="1"/>
              <a:t>       学校德育时空的封闭性，只能使学生陷入读死书、死读书、读书死的境地。</a:t>
            </a:r>
            <a:endParaRPr lang="en-US" sz="2400" b="1"/>
          </a:p>
          <a:p>
            <a:pPr algn="just">
              <a:lnSpc>
                <a:spcPct val="140000"/>
              </a:lnSpc>
            </a:pPr>
            <a:r>
              <a:rPr lang="en-US" sz="2400" b="1"/>
              <a:t>       封闭的学校环境，于学生的道德发展而言，显得捉襟见肘。德育本身就是一个开放的系统，德育效果的持久性和稳定性要与学生的社会实际生活联系起来才能得到有效的巩固。</a:t>
            </a:r>
            <a:endParaRPr lang="en-US" sz="2400" b="1"/>
          </a:p>
          <a:p>
            <a:pPr algn="just">
              <a:lnSpc>
                <a:spcPct val="140000"/>
              </a:lnSpc>
            </a:pPr>
            <a:r>
              <a:rPr lang="en-US" sz="2400" b="1"/>
              <a:t>       社会变革打破了封闭的学校教育的围墙，加强了学校与社会的联系，促进了教育环境的开放。</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94715"/>
            <a:ext cx="10730865" cy="5237480"/>
          </a:xfrm>
          <a:prstGeom prst="rect">
            <a:avLst/>
          </a:prstGeom>
          <a:noFill/>
        </p:spPr>
        <p:txBody>
          <a:bodyPr wrap="square" rtlCol="0" anchor="t">
            <a:noAutofit/>
          </a:bodyPr>
          <a:p>
            <a:pPr algn="just">
              <a:lnSpc>
                <a:spcPct val="160000"/>
              </a:lnSpc>
            </a:pPr>
            <a:r>
              <a:rPr lang="en-US" altLang="zh-CN" sz="2800" b="1">
                <a:solidFill>
                  <a:schemeClr val="accent1">
                    <a:lumMod val="75000"/>
                  </a:schemeClr>
                </a:solidFill>
              </a:rPr>
              <a:t>      </a:t>
            </a:r>
            <a:r>
              <a:rPr lang="zh-CN" altLang="en-US" sz="2800" b="1">
                <a:solidFill>
                  <a:schemeClr val="accent1">
                    <a:lumMod val="75000"/>
                  </a:schemeClr>
                </a:solidFill>
              </a:rPr>
              <a:t>三、社会变革时期学校德育面临的严峻挑战</a:t>
            </a: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150000"/>
              </a:lnSpc>
            </a:pPr>
            <a:r>
              <a:rPr lang="en-US" altLang="zh-CN" sz="2800" b="1">
                <a:solidFill>
                  <a:schemeClr val="accent1">
                    <a:lumMod val="75000"/>
                  </a:schemeClr>
                </a:solidFill>
              </a:rPr>
              <a:t>    </a:t>
            </a:r>
            <a:r>
              <a:rPr lang="zh-CN" altLang="en-US" sz="2400" b="1">
                <a:solidFill>
                  <a:schemeClr val="accent1">
                    <a:lumMod val="75000"/>
                  </a:schemeClr>
                </a:solidFill>
              </a:rPr>
              <a:t>（一）引发学生道德价值取向的偏差</a:t>
            </a:r>
            <a:endParaRPr lang="zh-CN" altLang="en-US" sz="24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40000"/>
              </a:lnSpc>
            </a:pPr>
            <a:r>
              <a:rPr lang="en-US" sz="2400" b="1"/>
              <a:t>       任何学校德育都包含着一定的价值标准和道德观念。文化是价值标准和道德观念的载体。在传统社会中，学校德育坚持一元主导的原则，承载和传输一元的价值标准，其他价值被边缘化或排斥于德育范畴之外。社会的主流价值与一元的德育价值是合而为一的。在社会变革时期，新旧体制的冲突引发了学生思想意识混乱和道德价值迷惘等文化失序状态，学校德育被裹入复杂的文化场域之中。文化的多元、价值体系的多样必然冲击社会主导的思维方式和行为准则。</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06830"/>
            <a:ext cx="10730865" cy="523748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（二）陷入道德相对主义的囹圄</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800" b="1"/>
              <a:t>       在当前的社会变革时期，价值观念、生活方式日益多元，许多新问题和新矛盾不断涌现，冲击和改变着人们的思维取向、生存样态和发展方式，对学校德育特别是青少年学生的道德发展产生了巨大影响，一定程度上也给道德相对主义以可乘之机。按照道德相对主义理论，道德没有任何终极目标和永恒价值，世界上没有普遍的道德原则，也不存在绝对的道德权威，所有的道德都是相对的。</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83335"/>
            <a:ext cx="10730865" cy="5237480"/>
          </a:xfrm>
          <a:prstGeom prst="rect">
            <a:avLst/>
          </a:prstGeom>
          <a:noFill/>
        </p:spPr>
        <p:txBody>
          <a:bodyPr wrap="square" rtlCol="0" anchor="t">
            <a:noAutofit/>
          </a:bodyPr>
          <a:p>
            <a:pPr algn="just">
              <a:lnSpc>
                <a:spcPct val="150000"/>
              </a:lnSpc>
            </a:pPr>
            <a:r>
              <a:rPr lang="en-US" sz="2800" b="1">
                <a:solidFill>
                  <a:schemeClr val="tx1"/>
                </a:solidFill>
              </a:rPr>
              <a:t>       </a:t>
            </a:r>
            <a:r>
              <a:rPr sz="2800" b="1">
                <a:solidFill>
                  <a:schemeClr val="tx1"/>
                </a:solidFill>
              </a:rPr>
              <a:t>价值是个人选择的产物，个体的任何道德选择都是正当的，在道德上无所谓正邪与善恶之分，也没有道德与不道德之别。每个人都有自己特定的价值观，都可以按照已有的价值观选择和从事自己认可的行为，“绝不可能有任何合理的理由，使人去选择某一种行为途径而不选择另外的一种”。这种相对主义道德观，否认了学校德育的必要性、可能性和可行性，冲击了学校德育安身立命的根基，对学校德育的危害不言而喻。</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9200"/>
            <a:ext cx="10730865" cy="5128260"/>
          </a:xfrm>
          <a:prstGeom prst="rect">
            <a:avLst/>
          </a:prstGeom>
          <a:noFill/>
        </p:spPr>
        <p:txBody>
          <a:bodyPr wrap="square" rtlCol="0" anchor="t">
            <a:noAutofit/>
          </a:bodyPr>
          <a:p>
            <a:pPr algn="just">
              <a:lnSpc>
                <a:spcPct val="140000"/>
              </a:lnSpc>
            </a:pPr>
            <a:r>
              <a:rPr lang="en-US" sz="2400" b="1">
                <a:solidFill>
                  <a:schemeClr val="tx1"/>
                </a:solidFill>
              </a:rPr>
              <a:t>       </a:t>
            </a:r>
            <a:r>
              <a:rPr sz="2400" b="1">
                <a:solidFill>
                  <a:schemeClr val="tx1"/>
                </a:solidFill>
              </a:rPr>
              <a:t>一方面，道德相对主义在很大程度上迎合了现代人张扬个性和发展自我的需要，但仅关注个人空间和自身权益而置集体观念和整体利益于不顾，破坏了人们共同的道德信仰和道德准则，弱化了集体的道德功效。同时，社会变革也助推了极端的个人主义、利己主义、物质主义、享乐主义等腐朽思想的死灰复燃，这导致一些学生的道德观念发生嬗变，滑向道德虚无主义和实用主义，遗忘了道德的本真。</a:t>
            </a:r>
            <a:endParaRPr sz="2400" b="1">
              <a:solidFill>
                <a:schemeClr val="tx1"/>
              </a:solidFill>
            </a:endParaRPr>
          </a:p>
          <a:p>
            <a:pPr algn="just">
              <a:lnSpc>
                <a:spcPct val="140000"/>
              </a:lnSpc>
            </a:pPr>
            <a:endParaRPr sz="2400" b="1">
              <a:solidFill>
                <a:schemeClr val="tx1"/>
              </a:solidFill>
            </a:endParaRPr>
          </a:p>
          <a:p>
            <a:pPr algn="just">
              <a:lnSpc>
                <a:spcPct val="140000"/>
              </a:lnSpc>
            </a:pPr>
            <a:r>
              <a:rPr sz="2400" b="1">
                <a:solidFill>
                  <a:schemeClr val="tx1"/>
                </a:solidFill>
              </a:rPr>
              <a:t> </a:t>
            </a:r>
            <a:r>
              <a:rPr lang="en-US" sz="2400" b="1">
                <a:solidFill>
                  <a:schemeClr val="tx1"/>
                </a:solidFill>
              </a:rPr>
              <a:t>      </a:t>
            </a:r>
            <a:r>
              <a:rPr sz="2400" b="1">
                <a:solidFill>
                  <a:schemeClr val="tx1"/>
                </a:solidFill>
              </a:rPr>
              <a:t>另一方面，在社会利益格局调整和价值相忤的情境下，道德相对主义又使个体被价值对立与道德冲突的阴霾所笼罩，徘徊在焦虑和迷惘之中。</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1245"/>
            <a:ext cx="10730865" cy="5128260"/>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（三）引发德育领域内中西文化的冲突</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altLang="zh-CN" sz="2800" b="1">
                <a:solidFill>
                  <a:schemeClr val="tx1"/>
                </a:solidFill>
              </a:rPr>
              <a:t>       </a:t>
            </a:r>
            <a:r>
              <a:rPr lang="zh-CN" altLang="en-US" sz="2800" b="1">
                <a:solidFill>
                  <a:schemeClr val="tx1"/>
                </a:solidFill>
              </a:rPr>
              <a:t>社会转型具有广泛的影响性，是一个全球化的过程。“我们有更充分更客观的理由认为，我们正在经历一个历史变迁的重要时期。而且，这些对我们产生影响的变迁并不局限于世界的某个地区，而是几乎延伸到了世界的每一个角落。”中西文化存在明显的差别。中西文化传统中存在三个永恒命题，即人与自然的关系、人与精神信仰（灵魂与肉体）的关系、人与人之间的关系，这三大问题始终都是人类社会所要面对的永恒话题。</a:t>
            </a:r>
            <a:endParaRPr lang="zh-CN" altLang="en-US"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1916430" y="2021205"/>
            <a:ext cx="8851900" cy="3600450"/>
            <a:chOff x="4645" y="3183"/>
            <a:chExt cx="10114" cy="5670"/>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4764" y="3183"/>
              <a:ext cx="9518" cy="1911"/>
            </a:xfrm>
            <a:prstGeom prst="rect">
              <a:avLst/>
            </a:prstGeom>
            <a:noFill/>
          </p:spPr>
          <p:txBody>
            <a:bodyPr wrap="square" rtlCol="0">
              <a:noAutofit/>
            </a:bodyPr>
            <a:p>
              <a:pPr algn="just">
                <a:lnSpc>
                  <a:spcPts val="7500"/>
                </a:lnSpc>
              </a:pP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a:t>
              </a:r>
              <a:r>
                <a:rPr lang="en-US" altLang="zh-CN"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000" b="1" dirty="0" smtClean="0">
                  <a:latin typeface="微软雅黑" panose="020B0503020204020204" charset="-122"/>
                  <a:ea typeface="微软雅黑" panose="020B0503020204020204" charset="-122"/>
                  <a:cs typeface="微软雅黑" panose="020B0503020204020204" charset="-122"/>
                </a:rPr>
                <a:t>社会变革进程中的学校德育</a:t>
              </a:r>
              <a:endParaRPr lang="zh-CN" altLang="en-US" sz="4000" b="1" dirty="0" smtClean="0">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6" name="文本框 9"/>
            <p:cNvSpPr txBox="1"/>
            <p:nvPr/>
          </p:nvSpPr>
          <p:spPr>
            <a:xfrm>
              <a:off x="4763" y="5090"/>
              <a:ext cx="9996" cy="1947"/>
            </a:xfrm>
            <a:prstGeom prst="rect">
              <a:avLst/>
            </a:prstGeom>
            <a:noFill/>
          </p:spPr>
          <p:txBody>
            <a:bodyPr wrap="square" rtlCol="0">
              <a:noAutofit/>
            </a:bodyPr>
            <a:p>
              <a:pPr algn="just">
                <a:lnSpc>
                  <a:spcPts val="7500"/>
                </a:lnSpc>
              </a:pP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a:t>
              </a:r>
              <a:r>
                <a:rPr lang="en-US" altLang="zh-CN"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学校德育的社会学基础</a:t>
              </a: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endParaRPr lang="zh-CN" altLang="en-US" sz="40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4763" y="6888"/>
              <a:ext cx="9995" cy="1965"/>
            </a:xfrm>
            <a:prstGeom prst="rect">
              <a:avLst/>
            </a:prstGeom>
            <a:noFill/>
          </p:spPr>
          <p:txBody>
            <a:bodyPr wrap="square" rtlCol="0">
              <a:noAutofit/>
            </a:bodyPr>
            <a:p>
              <a:pPr algn="just">
                <a:lnSpc>
                  <a:spcPts val="7500"/>
                </a:lnSpc>
              </a:pP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a:t>
              </a:r>
              <a:r>
                <a:rPr lang="en-US" altLang="zh-CN"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德育理论研究的发展趋势</a:t>
              </a:r>
              <a:r>
                <a:rPr lang="zh-CN" altLang="en-US" sz="40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0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 name="圆角矩形 3"/>
          <p:cNvSpPr/>
          <p:nvPr/>
        </p:nvSpPr>
        <p:spPr>
          <a:xfrm>
            <a:off x="1353820" y="1638300"/>
            <a:ext cx="9258935" cy="92519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首先在人与自然的关系上，中国文化崇尚“天人合一”的宇宙观，而西方则强调征服自然；</a:t>
            </a:r>
            <a:endParaRPr sz="2400" b="1">
              <a:solidFill>
                <a:schemeClr val="tx1"/>
              </a:solidFill>
            </a:endParaRPr>
          </a:p>
        </p:txBody>
      </p:sp>
      <p:sp>
        <p:nvSpPr>
          <p:cNvPr id="2" name="圆角矩形 1"/>
          <p:cNvSpPr/>
          <p:nvPr/>
        </p:nvSpPr>
        <p:spPr>
          <a:xfrm>
            <a:off x="1353820" y="3127375"/>
            <a:ext cx="9258935" cy="92519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其次在人与精神信仰的关系上，中国儒家传统没有宗教信仰，天命与人生的统一是终极信仰，而西方宗教文化则笃信上帝决定一切；</a:t>
            </a:r>
            <a:endParaRPr sz="2400" b="1">
              <a:solidFill>
                <a:schemeClr val="tx1"/>
              </a:solidFill>
            </a:endParaRPr>
          </a:p>
        </p:txBody>
      </p:sp>
      <p:sp>
        <p:nvSpPr>
          <p:cNvPr id="5" name="圆角矩形 4"/>
          <p:cNvSpPr/>
          <p:nvPr/>
        </p:nvSpPr>
        <p:spPr>
          <a:xfrm>
            <a:off x="1353820" y="4616450"/>
            <a:ext cx="9258935" cy="92519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最后在人与人之间的关系上，中国强调伦理道德、个人修养与德治，而西方相对来说更强调制度的规范作用。</a:t>
            </a:r>
            <a:endParaRPr sz="2400" b="1">
              <a:solidFill>
                <a:schemeClr val="tx1"/>
              </a:solidFill>
            </a:endParaRPr>
          </a:p>
        </p:txBody>
      </p:sp>
    </p:spTree>
    <p:custDataLst>
      <p:tags r:id="rId2"/>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6025"/>
            <a:ext cx="10730865" cy="444690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（四）传统德育资源在现代学校中的断裂</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800" b="1">
                <a:solidFill>
                  <a:schemeClr val="tx1"/>
                </a:solidFill>
              </a:rPr>
              <a:t>       </a:t>
            </a:r>
            <a:r>
              <a:rPr sz="2800" b="1">
                <a:solidFill>
                  <a:schemeClr val="tx1"/>
                </a:solidFill>
              </a:rPr>
              <a:t>学校德育既抛弃了传统的德育资源，又没能吸收现代文明的精髓，引发失衡状态。其实，传统德育资源与现代德育资源密不可分。中国几千年的悠久历史和文化积淀，为我们留下了丰富的德育资源，“要立足现实，融会中西，实现中国传统道德教育的返本开新”，取其精华，去其糟粕，对传统德育资源做出现代诠释，是对接传统德育资源和现代德育资源的重要途径和手段。</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636395" y="2841625"/>
            <a:ext cx="905256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831975" y="2774315"/>
            <a:ext cx="8856345"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学校德育的社会学基础</a:t>
            </a:r>
            <a:r>
              <a:rPr lang="zh-CN" altLang="en-US"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48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06830"/>
            <a:ext cx="10730865" cy="5237480"/>
          </a:xfrm>
          <a:prstGeom prst="rect">
            <a:avLst/>
          </a:prstGeom>
          <a:noFill/>
        </p:spPr>
        <p:txBody>
          <a:bodyPr wrap="square" rtlCol="0" anchor="t">
            <a:noAutofit/>
          </a:bodyPr>
          <a:p>
            <a:pPr algn="just">
              <a:lnSpc>
                <a:spcPct val="130000"/>
              </a:lnSpc>
            </a:pPr>
            <a:r>
              <a:rPr sz="2800" b="1"/>
              <a:t>       社会学是道德教育的重要学科基础之一，因为道德不仅仅是个体的心理现象，道德教育也不仅仅是个体间的行为，道德和道德教育更是一种社会现象。离开了社会，离开了人与人之间的互动，就谈不上道德的产生、存在和发展，道德教育也就无从谈起。</a:t>
            </a:r>
            <a:endParaRPr sz="2800" b="1"/>
          </a:p>
          <a:p>
            <a:pPr algn="just">
              <a:lnSpc>
                <a:spcPct val="130000"/>
              </a:lnSpc>
            </a:pPr>
            <a:endParaRPr sz="2800" b="1"/>
          </a:p>
          <a:p>
            <a:pPr algn="just">
              <a:lnSpc>
                <a:spcPct val="130000"/>
              </a:lnSpc>
            </a:pPr>
            <a:r>
              <a:rPr sz="2800" b="1"/>
              <a:t>       社会学研究就是把道德、道德教育放在实实在在的不同层次、不同类型的社会构成中去考察它与其他社会现象的互动，考察它的实质、变化的机理以及存在的意义。</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2025"/>
            <a:ext cx="10730865" cy="444690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en-US" altLang="zh-CN" sz="2800" b="1">
                <a:solidFill>
                  <a:schemeClr val="accent1">
                    <a:lumMod val="75000"/>
                  </a:schemeClr>
                </a:solidFill>
              </a:rPr>
              <a:t> </a:t>
            </a:r>
            <a:r>
              <a:rPr lang="zh-CN" altLang="en-US" sz="2800" b="1">
                <a:solidFill>
                  <a:schemeClr val="accent1">
                    <a:lumMod val="75000"/>
                  </a:schemeClr>
                </a:solidFill>
              </a:rPr>
              <a:t>一、涂尔干的道德教育社会学理论</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solidFill>
                  <a:schemeClr val="tx1"/>
                </a:solidFill>
              </a:rPr>
              <a:t>       </a:t>
            </a:r>
            <a:r>
              <a:rPr sz="2400" b="1">
                <a:solidFill>
                  <a:schemeClr val="tx1"/>
                </a:solidFill>
              </a:rPr>
              <a:t>涂尔干被认为是继孔德和斯宾塞（Herbert Spencer）之后最有影响的社会学家之一，因为在教育学和道德教育的研究方面，他是 20 世纪第一个独创性地运用社会学理论系统、完整地阐述道德教育的理论家。同时，也鉴于涂尔干的道德教育理论对整个 20 世纪道德教育理论和实践产生的重要影响，他也被赋予“当代道德教育之父”的称号。</a:t>
            </a:r>
            <a:endParaRPr sz="2400" b="1">
              <a:solidFill>
                <a:schemeClr val="tx1"/>
              </a:solidFill>
            </a:endParaRPr>
          </a:p>
          <a:p>
            <a:pPr algn="just">
              <a:lnSpc>
                <a:spcPct val="60000"/>
              </a:lnSpc>
            </a:pPr>
            <a:endParaRPr sz="2400" b="1">
              <a:solidFill>
                <a:schemeClr val="tx1"/>
              </a:solidFill>
            </a:endParaRPr>
          </a:p>
          <a:p>
            <a:pPr algn="just">
              <a:lnSpc>
                <a:spcPct val="140000"/>
              </a:lnSpc>
            </a:pPr>
            <a:r>
              <a:rPr lang="en-US" sz="2400" b="1">
                <a:solidFill>
                  <a:schemeClr val="tx1"/>
                </a:solidFill>
              </a:rPr>
              <a:t>       </a:t>
            </a:r>
            <a:r>
              <a:rPr sz="2400" b="1">
                <a:solidFill>
                  <a:schemeClr val="tx1"/>
                </a:solidFill>
              </a:rPr>
              <a:t>涂尔干开出的救治社会危机的一剂良方就是以社会取代宗教，通过教育和道德教育来树立社会的权威，并借此进行社会秩序的改造和重建，从而给人确立新的信仰，保证社会的稳定与和谐。</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34745"/>
            <a:ext cx="10730865" cy="443674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（一）涂尔干的社会学思想</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50000"/>
              </a:lnSpc>
            </a:pPr>
            <a:r>
              <a:rPr lang="en-US" sz="2400" b="1">
                <a:solidFill>
                  <a:schemeClr val="tx1"/>
                </a:solidFill>
              </a:rPr>
              <a:t>       </a:t>
            </a:r>
            <a:r>
              <a:rPr sz="2400" b="1">
                <a:solidFill>
                  <a:schemeClr val="tx1"/>
                </a:solidFill>
              </a:rPr>
              <a:t>涂尔干认为，当时西方发达国家之所以会遭遇那些危机，其原因既不在于共产主义者所说的生产资料私有制同生产力之间的矛盾；也不在于密尔等自由主义者所主张的自由主义制度尚不完善，应该进一步改良和完善自由主义制度，以使每一个人都能够在形式上享有充分的自由；同时，保守主义者的看法也有问题，他们认为个人自由的高度扩展以及平等的社会发展趋势破坏了原有的社会秩序，要通过恢复各种古老的传统（秩序、等级制、道德社会、精神权力、群体优于个人等）来重建社会秩序。</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3625"/>
            <a:ext cx="10730865" cy="5045710"/>
          </a:xfrm>
          <a:prstGeom prst="rect">
            <a:avLst/>
          </a:prstGeom>
          <a:noFill/>
        </p:spPr>
        <p:txBody>
          <a:bodyPr wrap="square" rtlCol="0" anchor="t">
            <a:noAutofit/>
          </a:bodyPr>
          <a:p>
            <a:pPr algn="just">
              <a:lnSpc>
                <a:spcPct val="150000"/>
              </a:lnSpc>
            </a:pPr>
            <a:r>
              <a:rPr lang="en-US" altLang="zh-CN" sz="2400" b="1">
                <a:solidFill>
                  <a:schemeClr val="accent1">
                    <a:lumMod val="75000"/>
                  </a:schemeClr>
                </a:solidFill>
              </a:rPr>
              <a:t>        </a:t>
            </a:r>
            <a:r>
              <a:rPr sz="2400" b="1">
                <a:solidFill>
                  <a:schemeClr val="tx1"/>
                </a:solidFill>
              </a:rPr>
              <a:t>遵循孔德等实证主义社会学家的思路，涂尔干认为，法国的社会危机从根本上源于社会结构从前现代向现代转型过程中，工业化和劳动分工的发展所导致的个人主义的高涨以及传统社会秩序的崩溃。</a:t>
            </a:r>
            <a:endParaRPr sz="2400" b="1">
              <a:solidFill>
                <a:schemeClr val="tx1"/>
              </a:solidFill>
            </a:endParaRPr>
          </a:p>
          <a:p>
            <a:pPr algn="just">
              <a:lnSpc>
                <a:spcPct val="150000"/>
              </a:lnSpc>
            </a:pPr>
            <a:r>
              <a:rPr lang="en-US" sz="2400" b="1">
                <a:solidFill>
                  <a:schemeClr val="tx1"/>
                </a:solidFill>
              </a:rPr>
              <a:t>       </a:t>
            </a:r>
            <a:r>
              <a:rPr sz="2400" b="1">
                <a:solidFill>
                  <a:schemeClr val="tx1"/>
                </a:solidFill>
              </a:rPr>
              <a:t>在涂尔干看来，道德是与社会的稳定、和谐发展密切联系在一起的，道德是社会健康发展的充要条件。没有一个强大的道德中心的维系，社会必然处于无政府状态。有了健康的道德体系，必有和谐发展的社会。</a:t>
            </a:r>
            <a:endParaRPr sz="2400" b="1">
              <a:solidFill>
                <a:schemeClr val="tx1"/>
              </a:solidFill>
            </a:endParaRPr>
          </a:p>
          <a:p>
            <a:pPr algn="just">
              <a:lnSpc>
                <a:spcPct val="150000"/>
              </a:lnSpc>
            </a:pPr>
            <a:r>
              <a:rPr lang="en-US" sz="2400" b="1">
                <a:solidFill>
                  <a:schemeClr val="tx1"/>
                </a:solidFill>
              </a:rPr>
              <a:t>       </a:t>
            </a:r>
            <a:r>
              <a:rPr sz="2400" b="1">
                <a:solidFill>
                  <a:schemeClr val="tx1"/>
                </a:solidFill>
              </a:rPr>
              <a:t>从如何使人的行为免于失范、如何使工业化背景下的社会趋于稳定与和谐出发，涂尔干阐述了自己对社会学和社会学研究的看法，形成了独具特色，也是首创性的社会学思想。</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34745"/>
            <a:ext cx="10730865" cy="443674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1. 关于社会学的研究对象</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800" b="1">
                <a:solidFill>
                  <a:schemeClr val="tx1"/>
                </a:solidFill>
              </a:rPr>
              <a:t>       </a:t>
            </a:r>
            <a:r>
              <a:rPr sz="2800" b="1">
                <a:solidFill>
                  <a:schemeClr val="tx1"/>
                </a:solidFill>
              </a:rPr>
              <a:t>涂尔干认为，社会学要想真正成为一门科学，就必须有自己独特的、区别于哲学和心理学等其他一切学科的研究对象。在他看来，社会学的研究对象只能是社会事实或者社会现象。他强调社会学研究针对的应该是生成观念的社会事实，而不是关于社会事实的观念；或者说，社会学处理的材料不是个人的思想，而是集体性的思想，是“集体意识”或“集体表象”，这种集体性的现象就是社会学所研究的社会现象。</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1705"/>
            <a:ext cx="10730865" cy="3183255"/>
          </a:xfrm>
          <a:prstGeom prst="rect">
            <a:avLst/>
          </a:prstGeom>
          <a:noFill/>
        </p:spPr>
        <p:txBody>
          <a:bodyPr wrap="square" rtlCol="0" anchor="t">
            <a:noAutofit/>
          </a:bodyPr>
          <a:p>
            <a:pPr algn="just">
              <a:lnSpc>
                <a:spcPct val="140000"/>
              </a:lnSpc>
            </a:pPr>
            <a:r>
              <a:rPr lang="en-US" sz="2400" b="1"/>
              <a:t>        </a:t>
            </a:r>
            <a:r>
              <a:rPr lang="zh-CN" altLang="en-US" sz="2800" b="1">
                <a:solidFill>
                  <a:schemeClr val="accent1">
                    <a:lumMod val="75000"/>
                  </a:schemeClr>
                </a:solidFill>
              </a:rPr>
              <a:t>对社会现象这一界定至少包括两方面的含义：</a:t>
            </a:r>
            <a:endParaRPr sz="2400" b="1"/>
          </a:p>
          <a:p>
            <a:pPr algn="just">
              <a:lnSpc>
                <a:spcPct val="140000"/>
              </a:lnSpc>
            </a:pPr>
            <a:r>
              <a:rPr sz="2400" b="1"/>
              <a:t> </a:t>
            </a:r>
            <a:r>
              <a:rPr lang="en-US" sz="2400" b="1"/>
              <a:t>      </a:t>
            </a:r>
            <a:r>
              <a:rPr sz="2400" b="1"/>
              <a:t>①社会现象是独立于个人意识之外的客观事物。“事物不论从它的外部还是内部来看，都是与人的意念相反的东西”，既然与人的意念相反，那么它必然是外在的。</a:t>
            </a:r>
            <a:r>
              <a:rPr lang="en-US" sz="2400" b="1"/>
              <a:t> </a:t>
            </a:r>
            <a:r>
              <a:rPr sz="2400" b="1"/>
              <a:t>②社会现象不仅独立于个人意识之外，而且对个人施以一种强制性的影响 。这种强制是社会现象的根本特征。</a:t>
            </a:r>
            <a:endParaRPr lang="zh-CN" altLang="en-US" sz="2800" b="1">
              <a:solidFill>
                <a:schemeClr val="accent1">
                  <a:lumMod val="75000"/>
                </a:schemeClr>
              </a:solidFill>
            </a:endParaRPr>
          </a:p>
          <a:p>
            <a:pPr algn="just">
              <a:lnSpc>
                <a:spcPct val="140000"/>
              </a:lnSpc>
            </a:pPr>
            <a:r>
              <a:rPr sz="2400" b="1"/>
              <a:t> </a:t>
            </a:r>
            <a:r>
              <a:rPr lang="en-US" sz="2400" b="1"/>
              <a:t>     </a:t>
            </a:r>
            <a:r>
              <a:rPr lang="en-US" sz="2000" b="1"/>
              <a:t> </a:t>
            </a:r>
            <a:r>
              <a:rPr lang="zh-CN" altLang="en-US" sz="2400" b="1">
                <a:solidFill>
                  <a:schemeClr val="accent1">
                    <a:lumMod val="75000"/>
                  </a:schemeClr>
                </a:solidFill>
              </a:rPr>
              <a:t>强制在社会中以不同的方式表现出来：</a:t>
            </a:r>
            <a:endParaRPr lang="zh-CN" altLang="en-US" sz="2400" b="1">
              <a:solidFill>
                <a:schemeClr val="accent1">
                  <a:lumMod val="75000"/>
                </a:schemeClr>
              </a:solidFill>
            </a:endParaRPr>
          </a:p>
          <a:p>
            <a:pPr algn="just">
              <a:lnSpc>
                <a:spcPct val="150000"/>
              </a:lnSpc>
            </a:pPr>
            <a:endParaRPr lang="zh-CN" altLang="en-US" sz="2400" b="1">
              <a:solidFill>
                <a:schemeClr val="accent1">
                  <a:lumMod val="75000"/>
                </a:schemeClr>
              </a:solidFill>
            </a:endParaRPr>
          </a:p>
        </p:txBody>
      </p:sp>
      <p:sp>
        <p:nvSpPr>
          <p:cNvPr id="2" name="文本框 1"/>
          <p:cNvSpPr txBox="1"/>
          <p:nvPr/>
        </p:nvSpPr>
        <p:spPr>
          <a:xfrm>
            <a:off x="754380" y="4205605"/>
            <a:ext cx="10730865" cy="1834515"/>
          </a:xfrm>
          <a:prstGeom prst="rect">
            <a:avLst/>
          </a:prstGeom>
          <a:noFill/>
          <a:ln>
            <a:solidFill>
              <a:schemeClr val="tx1"/>
            </a:solidFill>
            <a:prstDash val="sysDash"/>
          </a:ln>
        </p:spPr>
        <p:txBody>
          <a:bodyPr wrap="square" rtlCol="0" anchor="t">
            <a:noAutofit/>
          </a:bodyPr>
          <a:p>
            <a:pPr algn="just">
              <a:lnSpc>
                <a:spcPct val="150000"/>
              </a:lnSpc>
            </a:pPr>
            <a:r>
              <a:rPr sz="2400" b="1"/>
              <a:t> </a:t>
            </a:r>
            <a:r>
              <a:rPr lang="en-US" sz="2400" b="1"/>
              <a:t>      </a:t>
            </a:r>
            <a:r>
              <a:rPr sz="2400" b="1"/>
              <a:t>一方面，它表现为具有一种命令或强迫性的力量，如道德、法律等；</a:t>
            </a:r>
            <a:endParaRPr sz="2400" b="1"/>
          </a:p>
          <a:p>
            <a:pPr algn="just">
              <a:lnSpc>
                <a:spcPct val="150000"/>
              </a:lnSpc>
            </a:pPr>
            <a:r>
              <a:rPr sz="2400" b="1"/>
              <a:t> </a:t>
            </a:r>
            <a:r>
              <a:rPr lang="en-US" sz="2400" b="1"/>
              <a:t>      </a:t>
            </a:r>
            <a:r>
              <a:rPr sz="2400" b="1"/>
              <a:t>另一方面，它以影响个人的行为方式表现出来，对个体起着潜移默化的影响，如习俗、传统、价值观等。</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bldLvl="0" animBg="1"/>
      <p:bldP spid="2"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2825"/>
            <a:ext cx="10730865" cy="4436745"/>
          </a:xfrm>
          <a:prstGeom prst="rect">
            <a:avLst/>
          </a:prstGeom>
          <a:noFill/>
        </p:spPr>
        <p:txBody>
          <a:bodyPr wrap="square" rtlCol="0" anchor="t">
            <a:noAutofit/>
          </a:bodyPr>
          <a:p>
            <a:pPr algn="just">
              <a:lnSpc>
                <a:spcPct val="130000"/>
              </a:lnSpc>
            </a:pPr>
            <a:r>
              <a:rPr lang="en-US" altLang="zh-CN" sz="2400" b="1">
                <a:solidFill>
                  <a:schemeClr val="accent1">
                    <a:lumMod val="75000"/>
                  </a:schemeClr>
                </a:solidFill>
              </a:rPr>
              <a:t>       </a:t>
            </a:r>
            <a:r>
              <a:rPr lang="zh-CN" altLang="en-US" sz="2800" b="1">
                <a:solidFill>
                  <a:schemeClr val="accent1">
                    <a:lumMod val="75000"/>
                  </a:schemeClr>
                </a:solidFill>
              </a:rPr>
              <a:t>2. 关于社会学的研究方法</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400" b="1">
                <a:solidFill>
                  <a:schemeClr val="tx1"/>
                </a:solidFill>
              </a:rPr>
              <a:t>       </a:t>
            </a:r>
            <a:r>
              <a:rPr sz="2400" b="1">
                <a:solidFill>
                  <a:schemeClr val="tx1"/>
                </a:solidFill>
              </a:rPr>
              <a:t>涂尔干把这种实证主义的观念、原理和方法在社会学研究中做了进一步的推进。具体来说，要满足研究的这一基本技能，首先要在研究中排除所有成见，即对社会现象采取一种客观的态度，研究者必须摈弃一切已有的偏见和已有的概念以及对事物所赋予的情感和思想；其次要根据社会现象的外部共同特征进行定义；最后是客观地观察事物的内部特征。</a:t>
            </a:r>
            <a:endParaRPr sz="2400" b="1">
              <a:solidFill>
                <a:schemeClr val="tx1"/>
              </a:solidFill>
            </a:endParaRPr>
          </a:p>
          <a:p>
            <a:pPr algn="just">
              <a:lnSpc>
                <a:spcPct val="130000"/>
              </a:lnSpc>
            </a:pPr>
            <a:r>
              <a:rPr lang="en-US" sz="2400" b="1">
                <a:solidFill>
                  <a:schemeClr val="tx1"/>
                </a:solidFill>
              </a:rPr>
              <a:t>       </a:t>
            </a:r>
            <a:r>
              <a:rPr sz="2400" b="1">
                <a:solidFill>
                  <a:schemeClr val="tx1"/>
                </a:solidFill>
              </a:rPr>
              <a:t>涂尔干指出，在道德领域，违反研究客观性原则的现象尤其严重。在对道德进行的研究中，无论是天赋派还是遗传派，也无论是经验派还是理性派，他们都把意念当作道德的实质，认为道德的形式不在于道德的实质，而是人们在各种不同的环境和情况中形成的这种基本观念。</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第三章　社会变革与学校德育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05840"/>
            <a:ext cx="10586720" cy="5387340"/>
          </a:xfrm>
          <a:prstGeom prst="rect">
            <a:avLst/>
          </a:prstGeom>
          <a:noFill/>
        </p:spPr>
        <p:txBody>
          <a:bodyPr wrap="square" rtlCol="0" anchor="t">
            <a:noAutofit/>
          </a:bodyPr>
          <a:p>
            <a:pPr algn="l">
              <a:lnSpc>
                <a:spcPct val="110000"/>
              </a:lnSpc>
            </a:pPr>
            <a:r>
              <a:rPr lang="zh-CN" altLang="en-US" sz="2800"/>
              <a:t>【</a:t>
            </a:r>
            <a:r>
              <a:rPr lang="zh-CN" altLang="en-US" sz="2800" b="1"/>
              <a:t>内容提要</a:t>
            </a:r>
            <a:r>
              <a:rPr lang="zh-CN" altLang="en-US" sz="2800"/>
              <a:t>】</a:t>
            </a:r>
            <a:endParaRPr lang="zh-CN" altLang="en-US" sz="2800"/>
          </a:p>
          <a:p>
            <a:pPr algn="just">
              <a:lnSpc>
                <a:spcPct val="130000"/>
              </a:lnSpc>
            </a:pPr>
            <a:r>
              <a:rPr lang="en-US" sz="2400" b="1"/>
              <a:t>       </a:t>
            </a:r>
            <a:r>
              <a:rPr sz="2400" b="1"/>
              <a:t>当前的社会正处于调整和变革时期。社会变革引发了经济、政治、文化等方面的剧烈变化，对学校德育的影响尤其广泛而深远。对于社会变革，我们要坚持辩证的观点，力戒非此即彼的单维心理，既要敏锐捕捉和深刻把握社会变革给学校德育带来的发展契机，也要坦然直面和沉着应对社会变革对学校德育的冲击，长善救失，使社会变革成为推动学校德育深化改革与内涵发展的不可或缺的重要驱动力量。</a:t>
            </a:r>
            <a:endParaRPr sz="2400" b="1"/>
          </a:p>
          <a:p>
            <a:pPr algn="just">
              <a:lnSpc>
                <a:spcPct val="110000"/>
              </a:lnSpc>
            </a:pPr>
            <a:endParaRPr sz="2400" b="1"/>
          </a:p>
          <a:p>
            <a:pPr algn="just">
              <a:lnSpc>
                <a:spcPct val="110000"/>
              </a:lnSpc>
            </a:pPr>
            <a:r>
              <a:rPr lang="zh-CN" altLang="en-US" sz="2800"/>
              <a:t>【</a:t>
            </a:r>
            <a:r>
              <a:rPr lang="zh-CN" altLang="en-US" sz="2800" b="1"/>
              <a:t>本章重点</a:t>
            </a:r>
            <a:r>
              <a:rPr lang="zh-CN" altLang="en-US" sz="2800"/>
              <a:t>】</a:t>
            </a:r>
            <a:endParaRPr lang="zh-CN" altLang="en-US" sz="2800"/>
          </a:p>
          <a:p>
            <a:pPr algn="just">
              <a:lnSpc>
                <a:spcPct val="130000"/>
              </a:lnSpc>
            </a:pPr>
            <a:r>
              <a:rPr lang="en-US" sz="2400" b="1"/>
              <a:t>       </a:t>
            </a:r>
            <a:r>
              <a:rPr sz="2400" b="1"/>
              <a:t>社会变革对学校德育的影响；学校德育的社会学基础；德育理论研究的走向和趋势。</a:t>
            </a:r>
            <a:endParaRPr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2825"/>
            <a:ext cx="10730865" cy="4436745"/>
          </a:xfrm>
          <a:prstGeom prst="rect">
            <a:avLst/>
          </a:prstGeom>
          <a:noFill/>
        </p:spPr>
        <p:txBody>
          <a:bodyPr wrap="square" rtlCol="0" anchor="t">
            <a:noAutofit/>
          </a:bodyPr>
          <a:p>
            <a:pPr algn="just">
              <a:lnSpc>
                <a:spcPct val="130000"/>
              </a:lnSpc>
            </a:pPr>
            <a:r>
              <a:rPr lang="en-US" altLang="zh-CN" sz="2400" b="1">
                <a:solidFill>
                  <a:schemeClr val="accent1">
                    <a:lumMod val="75000"/>
                  </a:schemeClr>
                </a:solidFill>
              </a:rPr>
              <a:t>    </a:t>
            </a:r>
            <a:r>
              <a:rPr lang="zh-CN" altLang="en-US" sz="2800" b="1">
                <a:solidFill>
                  <a:schemeClr val="accent1">
                    <a:lumMod val="75000"/>
                  </a:schemeClr>
                </a:solidFill>
              </a:rPr>
              <a:t>（二）涂尔干的道德观及其教育意义</a:t>
            </a:r>
            <a:endParaRPr lang="zh-CN" altLang="en-US" sz="2800" b="1">
              <a:solidFill>
                <a:schemeClr val="accent1">
                  <a:lumMod val="75000"/>
                </a:schemeClr>
              </a:solidFill>
            </a:endParaRPr>
          </a:p>
          <a:p>
            <a:pPr algn="just">
              <a:lnSpc>
                <a:spcPct val="140000"/>
              </a:lnSpc>
            </a:pPr>
            <a:r>
              <a:rPr lang="en-US" altLang="zh-CN" sz="3200" b="1">
                <a:solidFill>
                  <a:schemeClr val="accent1">
                    <a:lumMod val="75000"/>
                  </a:schemeClr>
                </a:solidFill>
              </a:rPr>
              <a:t>     </a:t>
            </a:r>
            <a:r>
              <a:rPr lang="zh-CN" altLang="en-US" sz="2400" b="1">
                <a:solidFill>
                  <a:schemeClr val="accent1">
                    <a:lumMod val="75000"/>
                  </a:schemeClr>
                </a:solidFill>
              </a:rPr>
              <a:t>1. 涂尔干的道德观</a:t>
            </a:r>
            <a:endParaRPr lang="zh-CN" altLang="en-US" sz="2400" b="1">
              <a:solidFill>
                <a:schemeClr val="accent1">
                  <a:lumMod val="75000"/>
                </a:schemeClr>
              </a:solidFill>
            </a:endParaRPr>
          </a:p>
          <a:p>
            <a:pPr algn="just">
              <a:lnSpc>
                <a:spcPct val="140000"/>
              </a:lnSpc>
            </a:pPr>
            <a:r>
              <a:rPr lang="en-US" sz="2400" b="1"/>
              <a:t>    </a:t>
            </a:r>
            <a:r>
              <a:rPr lang="zh-CN" altLang="en-US" sz="2400" b="1">
                <a:solidFill>
                  <a:schemeClr val="accent1">
                    <a:lumMod val="75000"/>
                  </a:schemeClr>
                </a:solidFill>
              </a:rPr>
              <a:t>（1）关于道德的本质。</a:t>
            </a:r>
            <a:r>
              <a:rPr sz="2400" b="1"/>
              <a:t>涂尔干认为道德源于社会，本质上就是一种社会事实。实证主义的社会学思想及其方法论原则贯彻到涂尔干对宗教、道德、社会制度等一切社会现象的研究中去。就像涂尔干对宗教的分析一样，涂尔干认为，社会是宗教的原形，宗教就是“社会”这种无形而有力、其存在不能以经验证明却能以结果来感知的力量及其象征。具体来说，宗教不过是社会生活的产物，即集体意识和集体表象的直接投射和最好表征，是基于特定的社会情境，在集体情感的沸腾状况下出现的。</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0310"/>
            <a:ext cx="10730865" cy="4436745"/>
          </a:xfrm>
          <a:prstGeom prst="rect">
            <a:avLst/>
          </a:prstGeom>
          <a:noFill/>
        </p:spPr>
        <p:txBody>
          <a:bodyPr wrap="square" rtlCol="0" anchor="t">
            <a:noAutofit/>
          </a:bodyPr>
          <a:p>
            <a:pPr algn="just">
              <a:lnSpc>
                <a:spcPct val="150000"/>
              </a:lnSpc>
            </a:pPr>
            <a:r>
              <a:rPr lang="en-US" altLang="zh-CN" sz="2400" b="1">
                <a:solidFill>
                  <a:schemeClr val="accent1">
                    <a:lumMod val="75000"/>
                  </a:schemeClr>
                </a:solidFill>
              </a:rPr>
              <a:t>     </a:t>
            </a:r>
            <a:r>
              <a:rPr lang="zh-CN" altLang="en-US" sz="2400" b="1">
                <a:solidFill>
                  <a:schemeClr val="accent1">
                    <a:lumMod val="75000"/>
                  </a:schemeClr>
                </a:solidFill>
              </a:rPr>
              <a:t>（2）关于道德的作用。</a:t>
            </a:r>
            <a:r>
              <a:rPr sz="2400" b="1"/>
              <a:t>涂尔干认为，道德是一种社会现象，对社会而言，道德的功能在于维持社会秩序，使社会能协调、稳定、正常地运转。</a:t>
            </a:r>
            <a:endParaRPr sz="2400" b="1"/>
          </a:p>
          <a:p>
            <a:pPr algn="just">
              <a:lnSpc>
                <a:spcPct val="150000"/>
              </a:lnSpc>
            </a:pPr>
            <a:r>
              <a:rPr lang="en-US" sz="2400" b="1"/>
              <a:t>       </a:t>
            </a:r>
            <a:r>
              <a:rPr sz="2400" b="1"/>
              <a:t>对个人而言，道德的作用在于对个人的生活、行为等做出规范和约束，从而使个人的能力、欲望限制在一定的范围之内，保持必要的限度，因为“如果缺乏这样的一些必要的限度，如果我们周围的道德力再也不能制约或裁抑我们的激情，那么人类无拘无束的行为就会迷失于空虚中，而无限性这个似是而非的华丽标签，则会被用来掩盖和装饰行为的这种空洞性”。所以，作为一种社会事实而存在的道德，无论是对社会来说还是对个人来说，都有重要的意义。</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2820"/>
            <a:ext cx="10730865" cy="4436745"/>
          </a:xfrm>
          <a:prstGeom prst="rect">
            <a:avLst/>
          </a:prstGeom>
          <a:noFill/>
        </p:spPr>
        <p:txBody>
          <a:bodyPr wrap="square" rtlCol="0" anchor="t">
            <a:noAutofit/>
          </a:bodyPr>
          <a:p>
            <a:pPr algn="just">
              <a:lnSpc>
                <a:spcPct val="140000"/>
              </a:lnSpc>
            </a:pPr>
            <a:r>
              <a:rPr lang="en-US" sz="2400" b="1"/>
              <a:t>     </a:t>
            </a:r>
            <a:r>
              <a:rPr lang="zh-CN" altLang="en-US" sz="2400" b="1">
                <a:solidFill>
                  <a:schemeClr val="accent1">
                    <a:lumMod val="75000"/>
                  </a:schemeClr>
                </a:solidFill>
              </a:rPr>
              <a:t>（3）关于道德的构成要素。</a:t>
            </a:r>
            <a:r>
              <a:rPr sz="2400" b="1"/>
              <a:t>涂尔干认为，道德这种社会现象包含了三种最基本的要素，即纪律精神、牺牲精神和自律精神。</a:t>
            </a:r>
            <a:endParaRPr sz="2400" b="1"/>
          </a:p>
          <a:p>
            <a:pPr algn="just">
              <a:lnSpc>
                <a:spcPct val="140000"/>
              </a:lnSpc>
            </a:pPr>
            <a:r>
              <a:rPr sz="2400" b="1"/>
              <a:t> </a:t>
            </a:r>
            <a:r>
              <a:rPr lang="en-US" sz="2400" b="1"/>
              <a:t>      </a:t>
            </a:r>
            <a:r>
              <a:rPr sz="2400" b="1"/>
              <a:t>所谓纪律精神，其实质就在于使人们的行为符合规范，使人们在相同的条件下重复同样的行为。纪律精神包含两个方面，这两个方面也是规范的两个特征：常规性和权威性。</a:t>
            </a:r>
            <a:endParaRPr sz="2400" b="1"/>
          </a:p>
          <a:p>
            <a:pPr algn="just">
              <a:lnSpc>
                <a:spcPct val="140000"/>
              </a:lnSpc>
            </a:pPr>
            <a:r>
              <a:rPr lang="en-US" sz="2400" b="1"/>
              <a:t>       </a:t>
            </a:r>
            <a:r>
              <a:rPr sz="2400" b="1"/>
              <a:t>牺牲精神的实质在于个体为集体利益或社会利益而行动，不是为个体自身的利益或者除个体之外的某个他人、某些他人的利益而行动，只有这样的行动才是道德的，这表现了一种牺牲精神。</a:t>
            </a:r>
            <a:endParaRPr sz="2400" b="1"/>
          </a:p>
          <a:p>
            <a:pPr algn="just">
              <a:lnSpc>
                <a:spcPct val="140000"/>
              </a:lnSpc>
            </a:pPr>
            <a:r>
              <a:rPr lang="en-US" sz="2400" b="1"/>
              <a:t>       </a:t>
            </a:r>
            <a:r>
              <a:rPr sz="2400" b="1"/>
              <a:t>自律精神则是指我们能够在理性地认识道德规范的基础上，自觉地服从、遵守道德规范。</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993140"/>
            <a:ext cx="10794365" cy="4436745"/>
          </a:xfrm>
          <a:prstGeom prst="rect">
            <a:avLst/>
          </a:prstGeom>
          <a:noFill/>
        </p:spPr>
        <p:txBody>
          <a:bodyPr wrap="square" rtlCol="0" anchor="t">
            <a:noAutofit/>
          </a:bodyPr>
          <a:p>
            <a:pPr algn="just">
              <a:lnSpc>
                <a:spcPct val="150000"/>
              </a:lnSpc>
            </a:pPr>
            <a:r>
              <a:rPr lang="en-US" altLang="zh-CN" sz="2800" b="1">
                <a:solidFill>
                  <a:schemeClr val="accent1">
                    <a:lumMod val="75000"/>
                  </a:schemeClr>
                </a:solidFill>
              </a:rPr>
              <a:t>      </a:t>
            </a:r>
            <a:r>
              <a:rPr lang="zh-CN" altLang="en-US" sz="2800" b="1">
                <a:solidFill>
                  <a:schemeClr val="accent1">
                    <a:lumMod val="75000"/>
                  </a:schemeClr>
                </a:solidFill>
              </a:rPr>
              <a:t>2. 涂尔干关于道德教育的基本观点</a:t>
            </a:r>
            <a:endParaRPr lang="zh-CN" altLang="en-US" sz="2800" b="1">
              <a:solidFill>
                <a:schemeClr val="accent1">
                  <a:lumMod val="75000"/>
                </a:schemeClr>
              </a:solidFill>
            </a:endParaRPr>
          </a:p>
          <a:p>
            <a:pPr algn="just">
              <a:lnSpc>
                <a:spcPct val="150000"/>
              </a:lnSpc>
            </a:pPr>
            <a:r>
              <a:rPr lang="zh-CN" altLang="en-US" sz="2400" b="1">
                <a:solidFill>
                  <a:schemeClr val="accent1">
                    <a:lumMod val="75000"/>
                  </a:schemeClr>
                </a:solidFill>
              </a:rPr>
              <a:t>    </a:t>
            </a:r>
            <a:r>
              <a:rPr lang="en-US" altLang="zh-CN" sz="2400" b="1">
                <a:solidFill>
                  <a:schemeClr val="accent1">
                    <a:lumMod val="75000"/>
                  </a:schemeClr>
                </a:solidFill>
              </a:rPr>
              <a:t> </a:t>
            </a:r>
            <a:r>
              <a:rPr lang="zh-CN" altLang="en-US" sz="2400" b="1">
                <a:solidFill>
                  <a:schemeClr val="accent1">
                    <a:lumMod val="75000"/>
                  </a:schemeClr>
                </a:solidFill>
              </a:rPr>
              <a:t>（1）道德教育的目的。</a:t>
            </a:r>
            <a:r>
              <a:rPr sz="2400" b="1"/>
              <a:t>道德教育的目的就是把个体培养成为能够自觉地履行社会职责、自觉地按照社会规范去行动的人。</a:t>
            </a:r>
            <a:endParaRPr sz="2400" b="1"/>
          </a:p>
          <a:p>
            <a:pPr algn="just">
              <a:lnSpc>
                <a:spcPct val="150000"/>
              </a:lnSpc>
            </a:pPr>
            <a:r>
              <a:rPr lang="en-US" altLang="zh-CN" sz="2400" b="1">
                <a:solidFill>
                  <a:schemeClr val="accent1">
                    <a:lumMod val="75000"/>
                  </a:schemeClr>
                </a:solidFill>
              </a:rPr>
              <a:t>     </a:t>
            </a:r>
            <a:r>
              <a:rPr lang="zh-CN" altLang="en-US" sz="2400" b="1">
                <a:solidFill>
                  <a:schemeClr val="accent1">
                    <a:lumMod val="75000"/>
                  </a:schemeClr>
                </a:solidFill>
              </a:rPr>
              <a:t>（2）道德教育的方式。</a:t>
            </a:r>
            <a:r>
              <a:rPr sz="2400" b="1"/>
              <a:t>涂尔干认可灌输的价值，认为有必要通过强制的方式让儿童服从既定的社会规则。在他看来，灌输并不必然就是一件坏事。</a:t>
            </a:r>
            <a:endParaRPr sz="2400" b="1"/>
          </a:p>
          <a:p>
            <a:pPr algn="just">
              <a:lnSpc>
                <a:spcPct val="150000"/>
              </a:lnSpc>
            </a:pPr>
            <a:r>
              <a:rPr lang="zh-CN" altLang="en-US" sz="2400" b="1">
                <a:solidFill>
                  <a:schemeClr val="accent1">
                    <a:lumMod val="75000"/>
                  </a:schemeClr>
                </a:solidFill>
              </a:rPr>
              <a:t>     （3）道德教育中的师生关系。</a:t>
            </a:r>
            <a:r>
              <a:rPr sz="2400" b="1"/>
              <a:t>在师生关系上，涂尔干主张教师权威论。涂尔干认为，教师的权威地位首先是由教师职责的性质决定的。</a:t>
            </a:r>
            <a:endParaRPr sz="2400" b="1"/>
          </a:p>
          <a:p>
            <a:pPr algn="just">
              <a:lnSpc>
                <a:spcPct val="150000"/>
              </a:lnSpc>
            </a:pPr>
            <a:r>
              <a:rPr lang="en-US" sz="2400" b="1"/>
              <a:t>     </a:t>
            </a:r>
            <a:r>
              <a:rPr lang="zh-CN" altLang="en-US" sz="2400" b="1">
                <a:solidFill>
                  <a:schemeClr val="accent1">
                    <a:lumMod val="75000"/>
                  </a:schemeClr>
                </a:solidFill>
              </a:rPr>
              <a:t>（4）道德教育的实践策略。</a:t>
            </a:r>
            <a:r>
              <a:rPr sz="2400" b="1"/>
              <a:t>涂尔干还分别阐述了如何培养人的纪律精神、牺牲精神和自律精神</a:t>
            </a:r>
            <a:r>
              <a:rPr lang="zh-CN" sz="2400" b="1"/>
              <a:t>。</a:t>
            </a:r>
            <a:endParaRPr lang="zh-CN"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44220" y="993140"/>
            <a:ext cx="10794365" cy="4436745"/>
          </a:xfrm>
          <a:prstGeom prst="rect">
            <a:avLst/>
          </a:prstGeom>
          <a:noFill/>
        </p:spPr>
        <p:txBody>
          <a:bodyPr wrap="square" rtlCol="0" anchor="t">
            <a:noAutofit/>
          </a:bodyPr>
          <a:p>
            <a:pPr algn="just">
              <a:lnSpc>
                <a:spcPct val="160000"/>
              </a:lnSpc>
            </a:pPr>
            <a:r>
              <a:rPr lang="en-US" sz="2800" b="1">
                <a:solidFill>
                  <a:schemeClr val="accent1">
                    <a:lumMod val="75000"/>
                  </a:schemeClr>
                </a:solidFill>
              </a:rPr>
              <a:t>       </a:t>
            </a:r>
            <a:r>
              <a:rPr sz="2800" b="1">
                <a:solidFill>
                  <a:schemeClr val="accent1">
                    <a:lumMod val="75000"/>
                  </a:schemeClr>
                </a:solidFill>
              </a:rPr>
              <a:t>二、帕森斯的道德教育社会学理论</a:t>
            </a:r>
            <a:endParaRPr sz="2800" b="1">
              <a:solidFill>
                <a:schemeClr val="accent1">
                  <a:lumMod val="75000"/>
                </a:schemeClr>
              </a:solidFill>
            </a:endParaRPr>
          </a:p>
          <a:p>
            <a:pPr algn="just">
              <a:lnSpc>
                <a:spcPct val="20000"/>
              </a:lnSpc>
            </a:pPr>
            <a:endParaRPr sz="2800" b="1">
              <a:solidFill>
                <a:schemeClr val="accent1">
                  <a:lumMod val="75000"/>
                </a:schemeClr>
              </a:solidFill>
            </a:endParaRPr>
          </a:p>
          <a:p>
            <a:pPr algn="just">
              <a:lnSpc>
                <a:spcPct val="160000"/>
              </a:lnSpc>
            </a:pPr>
            <a:r>
              <a:rPr lang="en-US" sz="2800" b="1">
                <a:solidFill>
                  <a:schemeClr val="tx1"/>
                </a:solidFill>
              </a:rPr>
              <a:t>       </a:t>
            </a:r>
            <a:r>
              <a:rPr sz="2800" b="1">
                <a:solidFill>
                  <a:schemeClr val="tx1"/>
                </a:solidFill>
              </a:rPr>
              <a:t>帕森斯（Talcott Parsons）是美国当代杰出的社会学家，凭借结构功能主义理论跻身于当代西方最重要的社会学家行列。结构功能主义社会学对社会行动、道德共识的社会学解释，以及人格系统对于社会整合作用的解释，为学校德育的理论、实践以及运行机制提供了极其重要的方法论与价值论启示，对于复杂的社会道德关系及道德问题的解读提供了新的理论视角。</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043940"/>
            <a:ext cx="10794365" cy="443674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（一）帕森斯的社会学思想概观</a:t>
            </a:r>
            <a:endParaRPr lang="zh-CN" altLang="en-US" sz="2800" b="1">
              <a:solidFill>
                <a:schemeClr val="accent1">
                  <a:lumMod val="75000"/>
                </a:schemeClr>
              </a:solidFill>
            </a:endParaRPr>
          </a:p>
          <a:p>
            <a:pPr algn="just">
              <a:lnSpc>
                <a:spcPct val="40000"/>
              </a:lnSpc>
            </a:pPr>
            <a:r>
              <a:rPr lang="zh-CN" altLang="en-US" sz="2400" b="1">
                <a:solidFill>
                  <a:schemeClr val="accent1">
                    <a:lumMod val="75000"/>
                  </a:schemeClr>
                </a:solidFill>
              </a:rPr>
              <a:t>    </a:t>
            </a:r>
            <a:r>
              <a:rPr lang="en-US" altLang="zh-CN" sz="2400" b="1">
                <a:solidFill>
                  <a:schemeClr val="accent1">
                    <a:lumMod val="75000"/>
                  </a:schemeClr>
                </a:solidFill>
              </a:rPr>
              <a:t> </a:t>
            </a:r>
            <a:endParaRPr lang="en-US" altLang="zh-CN" sz="2400" b="1">
              <a:solidFill>
                <a:schemeClr val="accent1">
                  <a:lumMod val="75000"/>
                </a:schemeClr>
              </a:solidFill>
            </a:endParaRPr>
          </a:p>
          <a:p>
            <a:pPr algn="just">
              <a:lnSpc>
                <a:spcPct val="130000"/>
              </a:lnSpc>
            </a:pPr>
            <a:r>
              <a:rPr lang="en-US" altLang="zh-CN" sz="2400" b="1">
                <a:solidFill>
                  <a:schemeClr val="accent1">
                    <a:lumMod val="75000"/>
                  </a:schemeClr>
                </a:solidFill>
              </a:rPr>
              <a:t>      </a:t>
            </a:r>
            <a:r>
              <a:rPr lang="zh-CN" altLang="en-US" sz="2400" b="1">
                <a:solidFill>
                  <a:schemeClr val="accent1">
                    <a:lumMod val="75000"/>
                  </a:schemeClr>
                </a:solidFill>
              </a:rPr>
              <a:t> 1. 社会行动理论</a:t>
            </a:r>
            <a:endParaRPr sz="2400" b="1"/>
          </a:p>
          <a:p>
            <a:pPr algn="just">
              <a:lnSpc>
                <a:spcPct val="130000"/>
              </a:lnSpc>
            </a:pPr>
            <a:r>
              <a:rPr lang="en-US" sz="2400" b="1"/>
              <a:t>       </a:t>
            </a:r>
            <a:r>
              <a:rPr sz="2400" b="1"/>
              <a:t>帕森斯认为行动系统由行为主体、人格（动机和需要倾向）、社会（角色和集体）、文化（价值取向）四个子系统组成。社会行动通过主体互动建立共同价值体系，形成协调一致的行动秩序，维护社会体系的协调一致。同时，相互关联的结构通过组织化的方式对系统整体发挥相应的功能，社会行动最重要的功能之一就是整合。帕森斯认为，社会行动发生在一定情境下，是行动者在适应情境的互动中共享角色期待而采取行动，形成相互作用的系统。特定情境中的相互期待，经过抽象化、一般化和符号化，内化为对行动者具有规范性的价值取向。</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956945"/>
            <a:ext cx="10794365" cy="4436745"/>
          </a:xfrm>
          <a:prstGeom prst="rect">
            <a:avLst/>
          </a:prstGeom>
          <a:noFill/>
        </p:spPr>
        <p:txBody>
          <a:bodyPr wrap="square" rtlCol="0" anchor="t">
            <a:noAutofit/>
          </a:bodyPr>
          <a:p>
            <a:pPr algn="just">
              <a:lnSpc>
                <a:spcPct val="130000"/>
              </a:lnSpc>
            </a:pPr>
            <a:r>
              <a:rPr lang="en-US" sz="2400" b="1">
                <a:solidFill>
                  <a:schemeClr val="accent1">
                    <a:lumMod val="75000"/>
                  </a:schemeClr>
                </a:solidFill>
              </a:rPr>
              <a:t>      </a:t>
            </a:r>
            <a:r>
              <a:rPr lang="en-US" sz="2800" b="1">
                <a:solidFill>
                  <a:schemeClr val="accent1">
                    <a:lumMod val="75000"/>
                  </a:schemeClr>
                </a:solidFill>
              </a:rPr>
              <a:t> </a:t>
            </a:r>
            <a:r>
              <a:rPr sz="2800" b="1">
                <a:solidFill>
                  <a:schemeClr val="accent1">
                    <a:lumMod val="75000"/>
                  </a:schemeClr>
                </a:solidFill>
              </a:rPr>
              <a:t>2.AGIL 模型</a:t>
            </a:r>
            <a:endParaRPr sz="2800" b="1">
              <a:solidFill>
                <a:schemeClr val="accent1">
                  <a:lumMod val="75000"/>
                </a:schemeClr>
              </a:solidFill>
            </a:endParaRPr>
          </a:p>
          <a:p>
            <a:pPr algn="just">
              <a:lnSpc>
                <a:spcPct val="10000"/>
              </a:lnSpc>
            </a:pPr>
            <a:endParaRPr sz="2800" b="1">
              <a:solidFill>
                <a:schemeClr val="accent1">
                  <a:lumMod val="75000"/>
                </a:schemeClr>
              </a:solidFill>
            </a:endParaRPr>
          </a:p>
          <a:p>
            <a:pPr algn="just">
              <a:lnSpc>
                <a:spcPct val="130000"/>
              </a:lnSpc>
            </a:pPr>
            <a:r>
              <a:rPr sz="2400" b="1"/>
              <a:t>       帕森斯认为，社会行动系统的存在与运行必须具备适应（adaptation）、目标达成（goal attainment）、整合（integration）和潜在模式维持（latent </a:t>
            </a:r>
            <a:endParaRPr sz="2400" b="1"/>
          </a:p>
          <a:p>
            <a:pPr algn="just">
              <a:lnSpc>
                <a:spcPct val="140000"/>
              </a:lnSpc>
            </a:pPr>
            <a:r>
              <a:rPr sz="2400" b="1"/>
              <a:t>pattern maintenance）四种功能条件，这就是社会行动结构的 AGIL 模型。“适应”功能是指个体为维持生存，保持履行社会规范（包括道德规范）与承担</a:t>
            </a:r>
            <a:endParaRPr sz="2400" b="1"/>
          </a:p>
          <a:p>
            <a:pPr algn="just">
              <a:lnSpc>
                <a:spcPct val="140000"/>
              </a:lnSpc>
            </a:pPr>
            <a:r>
              <a:rPr sz="2400" b="1"/>
              <a:t>社会角色（包括道德角色）的协调统一；“目标达成”功能是指个体通过社会化渠道促进社会的平衡与秩序的协调；“整合”功能是指社会系统为保证自身的正常运行，对系统内的不同个体或群体关系的协调与控制；“潜在模式维持”功能是指为实现行动者在系统内的角色认同而提供保障系统正常运行的价值体系与运作机制。</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956945"/>
            <a:ext cx="10794365" cy="4436745"/>
          </a:xfrm>
          <a:prstGeom prst="rect">
            <a:avLst/>
          </a:prstGeom>
          <a:noFill/>
        </p:spPr>
        <p:txBody>
          <a:bodyPr wrap="square" rtlCol="0" anchor="t">
            <a:noAutofit/>
          </a:bodyPr>
          <a:p>
            <a:pPr algn="just">
              <a:lnSpc>
                <a:spcPct val="130000"/>
              </a:lnSpc>
            </a:pPr>
            <a:r>
              <a:rPr lang="en-US" sz="2400" b="1">
                <a:solidFill>
                  <a:schemeClr val="accent1">
                    <a:lumMod val="75000"/>
                  </a:schemeClr>
                </a:solidFill>
              </a:rPr>
              <a:t>     </a:t>
            </a:r>
            <a:r>
              <a:rPr sz="2800" b="1">
                <a:solidFill>
                  <a:schemeClr val="accent1">
                    <a:lumMod val="75000"/>
                  </a:schemeClr>
                </a:solidFill>
              </a:rPr>
              <a:t>（二）帕森斯的道德教育观</a:t>
            </a:r>
            <a:endParaRPr sz="2800" b="1">
              <a:solidFill>
                <a:schemeClr val="accent1">
                  <a:lumMod val="75000"/>
                </a:schemeClr>
              </a:solidFill>
            </a:endParaRPr>
          </a:p>
          <a:p>
            <a:pPr algn="just">
              <a:lnSpc>
                <a:spcPct val="130000"/>
              </a:lnSpc>
            </a:pPr>
            <a:r>
              <a:rPr lang="en-US" sz="2800" b="1">
                <a:solidFill>
                  <a:schemeClr val="accent1">
                    <a:lumMod val="75000"/>
                  </a:schemeClr>
                </a:solidFill>
              </a:rPr>
              <a:t>      </a:t>
            </a:r>
            <a:r>
              <a:rPr sz="2400" b="1">
                <a:solidFill>
                  <a:schemeClr val="accent1">
                    <a:lumMod val="75000"/>
                  </a:schemeClr>
                </a:solidFill>
              </a:rPr>
              <a:t>1. 道德本质观及其道德教育价值</a:t>
            </a:r>
            <a:endParaRPr sz="2400" b="1">
              <a:solidFill>
                <a:schemeClr val="accent1">
                  <a:lumMod val="75000"/>
                </a:schemeClr>
              </a:solidFill>
            </a:endParaRPr>
          </a:p>
          <a:p>
            <a:pPr algn="just">
              <a:lnSpc>
                <a:spcPct val="10000"/>
              </a:lnSpc>
            </a:pPr>
            <a:endParaRPr sz="2800" b="1">
              <a:solidFill>
                <a:schemeClr val="accent1">
                  <a:lumMod val="75000"/>
                </a:schemeClr>
              </a:solidFill>
            </a:endParaRPr>
          </a:p>
          <a:p>
            <a:pPr algn="just">
              <a:lnSpc>
                <a:spcPct val="130000"/>
              </a:lnSpc>
            </a:pPr>
            <a:r>
              <a:rPr lang="en-US" sz="2400" b="1"/>
              <a:t>       </a:t>
            </a:r>
            <a:r>
              <a:rPr sz="2400" b="1"/>
              <a:t>帕森斯认为，人的道德行为在本质上是一种社会行动。道德必须是满足社会需要、符合社会价值导向的道德，脱离了社会需要的目标指向、价值引导和过程监控，个体的道德行为就不能被称为是道德的。</a:t>
            </a:r>
            <a:endParaRPr sz="2400" b="1"/>
          </a:p>
          <a:p>
            <a:pPr algn="just">
              <a:lnSpc>
                <a:spcPct val="130000"/>
              </a:lnSpc>
            </a:pPr>
            <a:r>
              <a:rPr lang="en-US" sz="2400" b="1"/>
              <a:t>       </a:t>
            </a:r>
            <a:r>
              <a:rPr sz="2400" b="1"/>
              <a:t>帕森斯认为，人的一切社会行动都包括四个要素：行动者、社会境遇、行动目标和行动规范。</a:t>
            </a:r>
            <a:endParaRPr sz="2400" b="1"/>
          </a:p>
          <a:p>
            <a:pPr algn="just">
              <a:lnSpc>
                <a:spcPct val="130000"/>
              </a:lnSpc>
            </a:pPr>
            <a:r>
              <a:rPr lang="en-US" sz="2400" b="1"/>
              <a:t>       </a:t>
            </a:r>
            <a:r>
              <a:rPr sz="2400" b="1"/>
              <a:t>个体的道德行为要符合社会需要与价值期望，就必须使个体社会行为的道德动机、道德价值取向与社会整体的要求、主导性的价值观相契合，就必须使自身的人格系统、文化系统整合到社会系统中。</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997585"/>
            <a:ext cx="10794365" cy="5198745"/>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2. 道德教育过程观及其道德教育价值</a:t>
            </a:r>
            <a:endParaRPr sz="2800" b="1">
              <a:solidFill>
                <a:schemeClr val="accent1">
                  <a:lumMod val="75000"/>
                </a:schemeClr>
              </a:solidFill>
            </a:endParaRPr>
          </a:p>
          <a:p>
            <a:pPr algn="just">
              <a:lnSpc>
                <a:spcPct val="30000"/>
              </a:lnSpc>
            </a:pPr>
            <a:endParaRPr sz="2800" b="1">
              <a:solidFill>
                <a:schemeClr val="accent1">
                  <a:lumMod val="75000"/>
                </a:schemeClr>
              </a:solidFill>
            </a:endParaRPr>
          </a:p>
          <a:p>
            <a:pPr algn="just">
              <a:lnSpc>
                <a:spcPct val="130000"/>
              </a:lnSpc>
            </a:pPr>
            <a:r>
              <a:rPr lang="en-US" sz="2400" b="1"/>
              <a:t>       </a:t>
            </a:r>
            <a:r>
              <a:rPr sz="2400" b="1"/>
              <a:t>帕森斯的结构功能主义社会学强调社会规范的重要性，在此意义上，帕森斯的社会学理论乃是一种规范论社会学。它试图为现代社会构建一套将不同阶层的社会群体联结起来的，共适的、连续的、规范的价值系统。</a:t>
            </a:r>
            <a:endParaRPr sz="2400" b="1"/>
          </a:p>
          <a:p>
            <a:pPr algn="just">
              <a:lnSpc>
                <a:spcPct val="90000"/>
              </a:lnSpc>
            </a:pPr>
            <a:endParaRPr sz="2400" b="1"/>
          </a:p>
          <a:p>
            <a:pPr algn="just">
              <a:lnSpc>
                <a:spcPct val="130000"/>
              </a:lnSpc>
            </a:pPr>
            <a:r>
              <a:rPr lang="en-US" sz="2400" b="1"/>
              <a:t>       </a:t>
            </a:r>
            <a:r>
              <a:rPr sz="2400" b="1"/>
              <a:t>帕森斯特别强调个体行动或群体行动系统的价值模式，认为价值模式规定着人的社会行动的目标指向。这种价值模式源于个体对社会道德价值取向及规范的集体共识，由此导向良善的社会秩序。对社会价值导向与道德规范达成共识与内化，是形成个体道德人格的基础性保障，是个体承担社会角色、成为良好公民的社会义务。</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017905"/>
            <a:ext cx="10794365" cy="5198745"/>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3. 道德教育目的观及其道德教育价值</a:t>
            </a:r>
            <a:endParaRPr sz="2800" b="1">
              <a:solidFill>
                <a:schemeClr val="accent1">
                  <a:lumMod val="75000"/>
                </a:schemeClr>
              </a:solidFill>
            </a:endParaRPr>
          </a:p>
          <a:p>
            <a:pPr algn="just">
              <a:lnSpc>
                <a:spcPct val="20000"/>
              </a:lnSpc>
            </a:pPr>
            <a:endParaRPr sz="2800" b="1">
              <a:solidFill>
                <a:schemeClr val="accent1">
                  <a:lumMod val="75000"/>
                </a:schemeClr>
              </a:solidFill>
            </a:endParaRPr>
          </a:p>
          <a:p>
            <a:pPr algn="just">
              <a:lnSpc>
                <a:spcPct val="130000"/>
              </a:lnSpc>
            </a:pPr>
            <a:r>
              <a:rPr lang="en-US" sz="2400" b="1"/>
              <a:t>       </a:t>
            </a:r>
            <a:r>
              <a:rPr sz="2400" b="1"/>
              <a:t>帕森斯认为，道德教育的目的就是促进社会的整合，而社会的整合除了建立在行动者对共同价值的认同之上外，更需要个体人格系统与文化系统、社会系统的整合。道德共识的形成、道德行为的产生都会促进个体道德人格系统的变化，而人格系统的完善又会在功能意义上促进文化系统、社会系统的完善；反过来，文化系统、社会系统的完善也会促进个体人格系统的进一步完善。 协调一致、和谐稳定的社会秩序建立在个体的道德活动基础之上，而维系个体道德行为必须建构一套规约社会成员并达成共识的符号系统——道德价值观。因此，道德、道德教育在实现人格系统、文化系统与社会系统的整合中发挥着核心作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475105" y="2841625"/>
            <a:ext cx="9133205"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528445" y="2804795"/>
            <a:ext cx="9079865" cy="1213485"/>
          </a:xfrm>
          <a:prstGeom prst="rect">
            <a:avLst/>
          </a:prstGeom>
          <a:noFill/>
        </p:spPr>
        <p:txBody>
          <a:bodyPr wrap="square" rtlCol="0">
            <a:noAutofit/>
          </a:bodyPr>
          <a:p>
            <a:pPr algn="just">
              <a:lnSpc>
                <a:spcPts val="7500"/>
              </a:lnSpc>
            </a:pPr>
            <a:r>
              <a:rPr lang="zh-CN" altLang="en-US" sz="4400" b="1" dirty="0" smtClean="0">
                <a:solidFill>
                  <a:schemeClr val="tx1">
                    <a:lumMod val="95000"/>
                    <a:lumOff val="5000"/>
                  </a:schemeClr>
                </a:solidFill>
              </a:rPr>
              <a:t>第一节   社会变革进程中的学校德育</a:t>
            </a:r>
            <a:endParaRPr lang="zh-CN" altLang="en-US" sz="44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学校德育的社会学基础</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068705"/>
            <a:ext cx="10794365" cy="4806315"/>
          </a:xfrm>
          <a:prstGeom prst="rect">
            <a:avLst/>
          </a:prstGeom>
          <a:noFill/>
        </p:spPr>
        <p:txBody>
          <a:bodyPr wrap="square" rtlCol="0" anchor="t">
            <a:noAutofit/>
          </a:bodyPr>
          <a:p>
            <a:pPr algn="just">
              <a:lnSpc>
                <a:spcPct val="150000"/>
              </a:lnSpc>
            </a:pPr>
            <a:r>
              <a:rPr lang="en-US" sz="2400" b="1"/>
              <a:t>       </a:t>
            </a:r>
            <a:r>
              <a:rPr sz="2400" b="1"/>
              <a:t>个体的人格系统与文化系统、社会系统是相辅相成的关系，个体道德人格的发展与社会道德秩序的建立离不开三者的整合。文化系统、人格系统对维持社会系统的存在、整合社会各系统发挥着特殊的功能。</a:t>
            </a:r>
            <a:endParaRPr sz="2400" b="1"/>
          </a:p>
          <a:p>
            <a:pPr algn="just">
              <a:lnSpc>
                <a:spcPct val="60000"/>
              </a:lnSpc>
            </a:pPr>
            <a:endParaRPr sz="2400" b="1"/>
          </a:p>
          <a:p>
            <a:pPr algn="just">
              <a:lnSpc>
                <a:spcPct val="150000"/>
              </a:lnSpc>
            </a:pPr>
            <a:r>
              <a:rPr lang="en-US" sz="2400" b="1"/>
              <a:t>       </a:t>
            </a:r>
            <a:r>
              <a:rPr sz="2400" b="1"/>
              <a:t>学校德育在实现人格系统、文化系统与社会系统的整合功能方面发挥着重要作用。</a:t>
            </a:r>
            <a:endParaRPr sz="2400" b="1"/>
          </a:p>
          <a:p>
            <a:pPr algn="just">
              <a:lnSpc>
                <a:spcPct val="60000"/>
              </a:lnSpc>
              <a:buClrTx/>
              <a:buSzTx/>
              <a:buFontTx/>
            </a:pPr>
            <a:endParaRPr sz="2400" b="1"/>
          </a:p>
          <a:p>
            <a:pPr algn="just">
              <a:lnSpc>
                <a:spcPct val="150000"/>
              </a:lnSpc>
            </a:pPr>
            <a:r>
              <a:rPr lang="en-US" sz="2400" b="1"/>
              <a:t>       </a:t>
            </a:r>
            <a:r>
              <a:rPr sz="2400" b="1"/>
              <a:t>学校德育的目的就是不断完善学生道德人格系统并使其与文化系统、社会系统相整合，在此基础上，培养学生成为具备良好的道德共识、能够自觉采取道德行为与履行社会责任的合格的社会公民。</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466850" y="2841625"/>
            <a:ext cx="934847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501775" y="2774315"/>
            <a:ext cx="9624060"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德育理论研究的发展趋势</a:t>
            </a:r>
            <a:r>
              <a:rPr lang="zh-CN" altLang="en-US"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endParaRPr lang="zh-CN" altLang="en-US" sz="48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324610"/>
            <a:ext cx="10794365" cy="383413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一、与时俱进，“互联网 +”德育研究异军突起</a:t>
            </a:r>
            <a:endParaRPr sz="2800" b="1">
              <a:solidFill>
                <a:schemeClr val="accent1">
                  <a:lumMod val="75000"/>
                </a:schemeClr>
              </a:solidFill>
            </a:endParaRPr>
          </a:p>
          <a:p>
            <a:pPr algn="just">
              <a:lnSpc>
                <a:spcPct val="40000"/>
              </a:lnSpc>
            </a:pPr>
            <a:endParaRPr sz="2800" b="1">
              <a:solidFill>
                <a:schemeClr val="accent1">
                  <a:lumMod val="75000"/>
                </a:schemeClr>
              </a:solidFill>
            </a:endParaRPr>
          </a:p>
          <a:p>
            <a:pPr algn="just">
              <a:lnSpc>
                <a:spcPct val="140000"/>
              </a:lnSpc>
            </a:pPr>
            <a:r>
              <a:rPr lang="en-US" sz="2800" b="1"/>
              <a:t>       </a:t>
            </a:r>
            <a:r>
              <a:rPr sz="2800" b="1"/>
              <a:t>面对互联网时代的要求，学校德育必须做出积极回应。与此相适应，德育研究者顺应互联网时代的大势，依据青少年思想道德发展的规律和特征，不断探索，勇于创新，积极推进“互联网 +”德育的研究与实践，迎接互联网带来的发展契机与严峻冲击，不断开创德育研究的新天地。</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239520"/>
            <a:ext cx="10794365" cy="4479290"/>
          </a:xfrm>
          <a:prstGeom prst="rect">
            <a:avLst/>
          </a:prstGeom>
          <a:noFill/>
        </p:spPr>
        <p:txBody>
          <a:bodyPr wrap="square" rtlCol="0" anchor="t">
            <a:noAutofit/>
          </a:bodyPr>
          <a:p>
            <a:pPr algn="just">
              <a:lnSpc>
                <a:spcPct val="170000"/>
              </a:lnSpc>
            </a:pPr>
            <a:r>
              <a:rPr lang="en-US" sz="2400" b="1">
                <a:solidFill>
                  <a:schemeClr val="tx1"/>
                </a:solidFill>
              </a:rPr>
              <a:t>       </a:t>
            </a:r>
            <a:r>
              <a:rPr sz="2400" b="1">
                <a:solidFill>
                  <a:schemeClr val="tx1"/>
                </a:solidFill>
              </a:rPr>
              <a:t>“互联网 +”时代学校德育的矛盾与困惑，既源于互联网本身所具有的技术漏洞，也源于互联网运用者的道德残缺。对此，德育研究者依据网络文化的规律和青少年身心发展的特征，既采取积极有为的网络德育对策，预防和抵制互联网的技术漏洞对青少年思想道德品质的毒害，又实施无为而治的网络德育措施，调动青少年的网络道德主体地位，激发青少年的网络道德自律精神，使青少年成为网络道德的追求者、执行者和监督者。相关的理论研究成果如雨后春笋般地涌现出来，社会变革时期“互联网 +”德育的理论研究主要体现如下。</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110615"/>
            <a:ext cx="10794365" cy="499745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（一）德育理念更新的研究</a:t>
            </a:r>
            <a:endParaRPr sz="2800" b="1">
              <a:solidFill>
                <a:schemeClr val="accent1">
                  <a:lumMod val="75000"/>
                </a:schemeClr>
              </a:solidFill>
            </a:endParaRPr>
          </a:p>
          <a:p>
            <a:pPr algn="just">
              <a:lnSpc>
                <a:spcPct val="40000"/>
              </a:lnSpc>
            </a:pPr>
            <a:endParaRPr lang="en-US" sz="2800" b="1">
              <a:solidFill>
                <a:schemeClr val="accent1">
                  <a:lumMod val="75000"/>
                </a:schemeClr>
              </a:solidFill>
            </a:endParaRPr>
          </a:p>
          <a:p>
            <a:pPr algn="just">
              <a:lnSpc>
                <a:spcPct val="150000"/>
              </a:lnSpc>
            </a:pPr>
            <a:r>
              <a:rPr lang="en-US" sz="2400" b="1"/>
              <a:t>       </a:t>
            </a:r>
            <a:r>
              <a:rPr sz="2400" b="1"/>
              <a:t>在“互联网 +”时代，要培养时代发展所需要的人才，学校首先要进行德育理念的变革，要从注重社会需要向关注学生体验转变，即关注学生的需要和体验，从学生的成长和发展需要出发来设定德育目标和组织德育活动。质言之，要想占据互联网德育主阵地，教师必须要具有平等观念和民主作风，在德育教学中充分尊重学生的主体性地位。这就要求教师不断地更新德育理念，如秉持开放德育观念、强化交互式德育理念、树立人机协同理念和为学生定制个性化服务观念等，以此适应“互联网 +”对德育理论研究的现实诉求。</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110615"/>
            <a:ext cx="10794365" cy="499745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（二）德育时空转换的研究</a:t>
            </a:r>
            <a:endParaRPr sz="2800" b="1">
              <a:solidFill>
                <a:schemeClr val="accent1">
                  <a:lumMod val="75000"/>
                </a:schemeClr>
              </a:solidFill>
            </a:endParaRPr>
          </a:p>
          <a:p>
            <a:pPr algn="just">
              <a:lnSpc>
                <a:spcPct val="10000"/>
              </a:lnSpc>
            </a:pPr>
            <a:endParaRPr lang="en-US" sz="2800" b="1">
              <a:solidFill>
                <a:schemeClr val="accent1">
                  <a:lumMod val="75000"/>
                </a:schemeClr>
              </a:solidFill>
            </a:endParaRPr>
          </a:p>
          <a:p>
            <a:pPr algn="just">
              <a:lnSpc>
                <a:spcPct val="150000"/>
              </a:lnSpc>
            </a:pPr>
            <a:r>
              <a:rPr lang="en-US" sz="2400" b="1"/>
              <a:t>       </a:t>
            </a:r>
            <a:r>
              <a:rPr sz="2400" b="1"/>
              <a:t>互联网作为一个新兴的社会场域，日益具有教育的意义与价值，逐渐成为新的教育场域。“互联网 +”的发展为学生创造了多样化、不受局限的上课地点，为学生提供了广阔的教育空间，实现了教学空间的无约束性，超越时空的限制为学生输送大量学习资源。德育工作者也可利用发达的网络信息技术搭建教学平台，不断优化学校德育的教学方法，拓展学生的学习空间，促使学生在多种时空场域自主地学习，不必再完全依赖有限的德育课堂和教材，最终实现学校德育时间上的全过程、空间上的全方位教学，从而使学校德育工作由平面走向立体、由静态变为动态。</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110615"/>
            <a:ext cx="10794365" cy="499745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（三）网络德育课程的研究</a:t>
            </a:r>
            <a:endParaRPr sz="2800" b="1">
              <a:solidFill>
                <a:schemeClr val="accent1">
                  <a:lumMod val="75000"/>
                </a:schemeClr>
              </a:solidFill>
            </a:endParaRPr>
          </a:p>
          <a:p>
            <a:pPr algn="just">
              <a:lnSpc>
                <a:spcPct val="30000"/>
              </a:lnSpc>
            </a:pPr>
            <a:endParaRPr sz="2800" b="1">
              <a:solidFill>
                <a:schemeClr val="accent1">
                  <a:lumMod val="75000"/>
                </a:schemeClr>
              </a:solidFill>
            </a:endParaRPr>
          </a:p>
          <a:p>
            <a:pPr algn="just">
              <a:lnSpc>
                <a:spcPct val="10000"/>
              </a:lnSpc>
            </a:pPr>
            <a:endParaRPr lang="en-US" sz="2800" b="1">
              <a:solidFill>
                <a:schemeClr val="accent1">
                  <a:lumMod val="75000"/>
                </a:schemeClr>
              </a:solidFill>
            </a:endParaRPr>
          </a:p>
          <a:p>
            <a:pPr algn="just">
              <a:lnSpc>
                <a:spcPct val="150000"/>
              </a:lnSpc>
            </a:pPr>
            <a:r>
              <a:rPr lang="en-US" sz="2400" b="1"/>
              <a:t>       </a:t>
            </a:r>
            <a:r>
              <a:rPr sz="2400" b="1"/>
              <a:t>德育课程只有紧跟时代步伐，适时地聚焦社会要求以及学生思想品德发展的实际，才能更好地满足学生道德成长的需要。</a:t>
            </a:r>
            <a:endParaRPr sz="2400" b="1"/>
          </a:p>
          <a:p>
            <a:pPr algn="just">
              <a:lnSpc>
                <a:spcPct val="150000"/>
              </a:lnSpc>
            </a:pPr>
            <a:r>
              <a:rPr sz="2400" b="1"/>
              <a:t> </a:t>
            </a:r>
            <a:r>
              <a:rPr lang="en-US" sz="2400" b="1"/>
              <a:t>      </a:t>
            </a:r>
            <a:r>
              <a:rPr sz="2400" b="1"/>
              <a:t>当然，为了最大限度地丰富学校网络德育课程，研究者还需要探讨社会各界尤其是各级各类中小学校齐心协力共建德育网站的有效做法，积极扩展信息源并实现课程资源的共享。</a:t>
            </a:r>
            <a:endParaRPr sz="2400" b="1"/>
          </a:p>
          <a:p>
            <a:pPr algn="just">
              <a:lnSpc>
                <a:spcPct val="150000"/>
              </a:lnSpc>
            </a:pPr>
            <a:r>
              <a:rPr sz="2400" b="1"/>
              <a:t> </a:t>
            </a:r>
            <a:r>
              <a:rPr lang="en-US" sz="2400" b="1"/>
              <a:t>      </a:t>
            </a:r>
            <a:r>
              <a:rPr sz="2400" b="1"/>
              <a:t>此外，研究者要高度关注学生的心理健康，引导实践者积极推进网络心理健康教育，塑造学生健康的网络道德人格。</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191895"/>
            <a:ext cx="10794365" cy="499745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二、注重不同文化对话，探讨社会变革的道德意蕴</a:t>
            </a:r>
            <a:endParaRPr sz="2800" b="1">
              <a:solidFill>
                <a:schemeClr val="accent1">
                  <a:lumMod val="75000"/>
                </a:schemeClr>
              </a:solidFill>
            </a:endParaRPr>
          </a:p>
          <a:p>
            <a:pPr algn="just">
              <a:lnSpc>
                <a:spcPct val="10000"/>
              </a:lnSpc>
            </a:pPr>
            <a:endParaRPr sz="2800" b="1">
              <a:solidFill>
                <a:schemeClr val="accent1">
                  <a:lumMod val="75000"/>
                </a:schemeClr>
              </a:solidFill>
            </a:endParaRPr>
          </a:p>
          <a:p>
            <a:pPr algn="just">
              <a:lnSpc>
                <a:spcPct val="10000"/>
              </a:lnSpc>
            </a:pPr>
            <a:endParaRPr lang="en-US" sz="2800" b="1">
              <a:solidFill>
                <a:schemeClr val="accent1">
                  <a:lumMod val="75000"/>
                </a:schemeClr>
              </a:solidFill>
            </a:endParaRPr>
          </a:p>
          <a:p>
            <a:pPr algn="just">
              <a:lnSpc>
                <a:spcPct val="150000"/>
              </a:lnSpc>
            </a:pPr>
            <a:r>
              <a:rPr lang="en-US" sz="2400" b="1"/>
              <a:t>       </a:t>
            </a:r>
            <a:r>
              <a:rPr sz="2400" b="1"/>
              <a:t>人既是文化的主体，又是道德的主体，既是文化的存在物，又是道德的存在物。人创造了道德和文化，并通过道德和文化的互动，服从或服务于人的生活状态的改善和生命质量的提升。文化与道德发展唇齿相依。文化规约着道德和道德教育的各个环节，道德教育过程的各个方面无不被打上深深的文化烙印，没有文化也就没有道德和道德教育的发展。当前社会是一个各种文化并存和激烈碰撞的社会，这一特点投射到德育领域，要求我们以一种跨越文化的视野去深刻认识、理解和把握道德与道德教育。</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080135"/>
            <a:ext cx="10794365" cy="4997450"/>
          </a:xfrm>
          <a:prstGeom prst="rect">
            <a:avLst/>
          </a:prstGeom>
          <a:noFill/>
        </p:spPr>
        <p:txBody>
          <a:bodyPr wrap="square" rtlCol="0" anchor="t">
            <a:noAutofit/>
          </a:bodyPr>
          <a:p>
            <a:pPr algn="just">
              <a:lnSpc>
                <a:spcPct val="120000"/>
              </a:lnSpc>
            </a:pPr>
            <a:r>
              <a:rPr lang="en-US" sz="2000" b="1">
                <a:solidFill>
                  <a:schemeClr val="accent1">
                    <a:lumMod val="75000"/>
                  </a:schemeClr>
                </a:solidFill>
              </a:rPr>
              <a:t>        </a:t>
            </a:r>
            <a:r>
              <a:rPr sz="2400" b="1"/>
              <a:t>从根本意义上讲，道德是一种文化现象，道德教育是一种社会文化活动。也即意味着，道德教育本身就是一种文化性的存在，是人类整体文化构成中的重要方面，要以社会变革的传承、变革和创新为旨归。</a:t>
            </a:r>
            <a:endParaRPr sz="2400" b="1"/>
          </a:p>
          <a:p>
            <a:pPr algn="just">
              <a:lnSpc>
                <a:spcPct val="120000"/>
              </a:lnSpc>
            </a:pPr>
            <a:r>
              <a:rPr lang="en-US" sz="2400" b="1"/>
              <a:t>       </a:t>
            </a:r>
            <a:r>
              <a:rPr sz="2400" b="1"/>
              <a:t>于德育而言，文化亦有正反两种功用。文化的腐朽和没落，延缓和阻滞了德育理念的更新，加剧了道德行为的失范，滋生了道德危机；文化的深厚与凝重，拓宽了德育的研究视域，充盈了德育的内容，丰富了德育的文化资源，营造了良好的德育氛围，有益于提高个体的道德觉悟，促进个体道德的完善和社会道德的进步。</a:t>
            </a:r>
            <a:endParaRPr sz="2400" b="1"/>
          </a:p>
          <a:p>
            <a:pPr algn="just">
              <a:lnSpc>
                <a:spcPct val="120000"/>
              </a:lnSpc>
            </a:pPr>
            <a:r>
              <a:rPr lang="en-US" sz="2400" b="1"/>
              <a:t>       </a:t>
            </a:r>
            <a:r>
              <a:rPr sz="2400" b="1"/>
              <a:t>文化与道德相互作用、相辅相成。</a:t>
            </a:r>
            <a:endParaRPr sz="2400" b="1"/>
          </a:p>
          <a:p>
            <a:pPr algn="just">
              <a:lnSpc>
                <a:spcPct val="120000"/>
              </a:lnSpc>
            </a:pPr>
            <a:r>
              <a:rPr lang="en-US" sz="2400" b="1"/>
              <a:t>       </a:t>
            </a:r>
            <a:r>
              <a:rPr sz="2400" b="1"/>
              <a:t>德育具有鲜明的时代性，在社会转型和文化多元的当下，德育必然要被烙上社会变革的痕迹。</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009015"/>
            <a:ext cx="10794365" cy="499745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三、拓宽研究视野，重视德育理论的多学科整合</a:t>
            </a:r>
            <a:endParaRPr sz="2800" b="1">
              <a:solidFill>
                <a:schemeClr val="accent1">
                  <a:lumMod val="75000"/>
                </a:schemeClr>
              </a:solidFill>
            </a:endParaRPr>
          </a:p>
          <a:p>
            <a:pPr algn="just">
              <a:lnSpc>
                <a:spcPct val="10000"/>
              </a:lnSpc>
            </a:pPr>
            <a:endParaRPr sz="2800" b="1">
              <a:solidFill>
                <a:schemeClr val="accent1">
                  <a:lumMod val="75000"/>
                </a:schemeClr>
              </a:solidFill>
            </a:endParaRPr>
          </a:p>
          <a:p>
            <a:pPr algn="just">
              <a:lnSpc>
                <a:spcPct val="10000"/>
              </a:lnSpc>
            </a:pPr>
            <a:endParaRPr lang="en-US" sz="2800" b="1">
              <a:solidFill>
                <a:schemeClr val="accent1">
                  <a:lumMod val="75000"/>
                </a:schemeClr>
              </a:solidFill>
            </a:endParaRPr>
          </a:p>
          <a:p>
            <a:pPr algn="just">
              <a:lnSpc>
                <a:spcPct val="120000"/>
              </a:lnSpc>
            </a:pPr>
            <a:r>
              <a:rPr lang="en-US" sz="2400" b="1"/>
              <a:t>       </a:t>
            </a:r>
            <a:r>
              <a:rPr sz="2400" b="1"/>
              <a:t>社会变革期是推动经济和科技发展的关键时期，也是德育理论繁荣和发展的重要阶段。德育是一个需要多学科共同解读的领域，倘若仅仅通过某一门学科来探述这一范畴，不仅是有限的，而且也是极为危险的。</a:t>
            </a:r>
            <a:endParaRPr sz="2400" b="1"/>
          </a:p>
          <a:p>
            <a:pPr algn="just">
              <a:lnSpc>
                <a:spcPct val="120000"/>
              </a:lnSpc>
            </a:pPr>
            <a:r>
              <a:rPr lang="en-US" sz="2400" b="1"/>
              <a:t>       </a:t>
            </a:r>
            <a:r>
              <a:rPr sz="2400" b="1"/>
              <a:t>在当前世界各国的学校德育中，一方面，德育工作者尝试采用哲学、心理学、社会学、人类学、文化学等多种学科视角综合分析学校德育中的冲突和困惑，通过实施学科德育，不断推进和改善德育工作；另一方面，借助学校这个平台，不同德育理论流派也改变了竞争和对立的局面，彼此之间展开了广泛的对话和交流，增进了共识，取得了积极的成效。</a:t>
            </a:r>
            <a:endParaRPr sz="2400" b="1"/>
          </a:p>
          <a:p>
            <a:pPr algn="just">
              <a:lnSpc>
                <a:spcPct val="120000"/>
              </a:lnSpc>
            </a:pPr>
            <a:r>
              <a:rPr lang="en-US" sz="2400" b="1"/>
              <a:t>       </a:t>
            </a:r>
            <a:r>
              <a:rPr sz="2400" b="1"/>
              <a:t>我们有充足的理由坚信：重视德育理论的多学科整合，是发挥合力效应、推进德育工作跃上新台阶、不断开拓德育新境界的合理抉择与可行之路。</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50950"/>
            <a:ext cx="10730865" cy="4664075"/>
          </a:xfrm>
          <a:prstGeom prst="rect">
            <a:avLst/>
          </a:prstGeom>
          <a:noFill/>
        </p:spPr>
        <p:txBody>
          <a:bodyPr wrap="square" rtlCol="0" anchor="t">
            <a:noAutofit/>
          </a:bodyPr>
          <a:p>
            <a:pPr algn="just">
              <a:lnSpc>
                <a:spcPct val="150000"/>
              </a:lnSpc>
            </a:pPr>
            <a:r>
              <a:rPr lang="en-US" sz="2800" b="1"/>
              <a:t>       </a:t>
            </a:r>
            <a:r>
              <a:rPr sz="2800" b="1"/>
              <a:t>进入 21 世纪，经济的全球化、政治的国际化和文化的多元化加速了社会变革的进程。聚焦于学校德育领域，不难发现，社会变革对其影响，无论是广度还是深度，均超过了以往任何一个历史时期。如同一把“双刃剑”，社会变革不仅为学校德育提供了难得的发展契机，也向学校德育提出了许多新的问题与挑战。学校德育如何抓住机遇、迎接挑战，让社会变革成为学校德育改革与发展的推动力量，乃是我们面临的一项迫在眉睫的任务。</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009015"/>
            <a:ext cx="10794365" cy="499745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四、结合时代发展特点，积极探索与推进德育的现代化</a:t>
            </a:r>
            <a:endParaRPr sz="2800" b="1">
              <a:solidFill>
                <a:schemeClr val="accent1">
                  <a:lumMod val="75000"/>
                </a:schemeClr>
              </a:solidFill>
            </a:endParaRPr>
          </a:p>
          <a:p>
            <a:pPr algn="just">
              <a:lnSpc>
                <a:spcPct val="10000"/>
              </a:lnSpc>
            </a:pPr>
            <a:endParaRPr sz="2800" b="1">
              <a:solidFill>
                <a:schemeClr val="accent1">
                  <a:lumMod val="75000"/>
                </a:schemeClr>
              </a:solidFill>
            </a:endParaRPr>
          </a:p>
          <a:p>
            <a:pPr algn="just">
              <a:lnSpc>
                <a:spcPct val="10000"/>
              </a:lnSpc>
            </a:pPr>
            <a:endParaRPr lang="en-US" sz="2800" b="1">
              <a:solidFill>
                <a:schemeClr val="accent1">
                  <a:lumMod val="75000"/>
                </a:schemeClr>
              </a:solidFill>
            </a:endParaRPr>
          </a:p>
          <a:p>
            <a:pPr algn="just">
              <a:lnSpc>
                <a:spcPct val="140000"/>
              </a:lnSpc>
            </a:pPr>
            <a:r>
              <a:rPr lang="en-US" sz="2400" b="1"/>
              <a:t>       </a:t>
            </a:r>
            <a:r>
              <a:rPr sz="2400" b="1"/>
              <a:t>社会的现代化呼唤德育的现代化。作为现代教育的有机组成部分，德育的发展水准直接关系到国家现代化的程度，其在推进社会道德进步中的意义深远。</a:t>
            </a:r>
            <a:endParaRPr sz="2400" b="1"/>
          </a:p>
          <a:p>
            <a:pPr algn="just">
              <a:lnSpc>
                <a:spcPct val="140000"/>
              </a:lnSpc>
            </a:pPr>
            <a:r>
              <a:rPr lang="en-US" sz="2400" b="1"/>
              <a:t>       </a:t>
            </a:r>
            <a:r>
              <a:rPr sz="2400" b="1"/>
              <a:t>深化德育现代化理论研究，是推进教育现代化的必然要求。结合时代发展特点，积极推进德育的现代化以协调和化解道德矛盾，便被作为一个刻不容缓的战略议题提上日程。</a:t>
            </a:r>
            <a:endParaRPr sz="2400" b="1"/>
          </a:p>
          <a:p>
            <a:pPr algn="just">
              <a:lnSpc>
                <a:spcPct val="140000"/>
              </a:lnSpc>
            </a:pPr>
            <a:r>
              <a:rPr lang="en-US" sz="2400" b="1"/>
              <a:t>       </a:t>
            </a:r>
            <a:r>
              <a:rPr sz="2400" b="1"/>
              <a:t>在当前社会变革背景下，实现现代化已成为世界各国推进文明的重要步骤，推进现代化已成为教育发展的主旋律。</a:t>
            </a:r>
            <a:endParaRPr sz="2400" b="1"/>
          </a:p>
          <a:p>
            <a:pPr algn="just">
              <a:lnSpc>
                <a:spcPct val="140000"/>
              </a:lnSpc>
            </a:pPr>
            <a:r>
              <a:rPr lang="en-US" sz="2400" b="1"/>
              <a:t>       </a:t>
            </a:r>
            <a:r>
              <a:rPr sz="2400" b="1"/>
              <a:t>没有德育的现代化，就没有教育的现代化，更没有社会的现代化。</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德育理论研究的发展趋势</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84860" y="1019175"/>
            <a:ext cx="10794365" cy="526161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五、整合德育力量，构建立体化的德育网络体系</a:t>
            </a:r>
            <a:endParaRPr sz="2800" b="1">
              <a:solidFill>
                <a:schemeClr val="accent1">
                  <a:lumMod val="75000"/>
                </a:schemeClr>
              </a:solidFill>
            </a:endParaRPr>
          </a:p>
          <a:p>
            <a:pPr algn="just">
              <a:lnSpc>
                <a:spcPct val="10000"/>
              </a:lnSpc>
            </a:pPr>
            <a:endParaRPr sz="2800" b="1">
              <a:solidFill>
                <a:schemeClr val="accent1">
                  <a:lumMod val="75000"/>
                </a:schemeClr>
              </a:solidFill>
            </a:endParaRPr>
          </a:p>
          <a:p>
            <a:pPr algn="just">
              <a:lnSpc>
                <a:spcPct val="10000"/>
              </a:lnSpc>
            </a:pPr>
            <a:endParaRPr lang="en-US" sz="2800" b="1">
              <a:solidFill>
                <a:schemeClr val="accent1">
                  <a:lumMod val="75000"/>
                </a:schemeClr>
              </a:solidFill>
            </a:endParaRPr>
          </a:p>
          <a:p>
            <a:pPr algn="just">
              <a:lnSpc>
                <a:spcPct val="150000"/>
              </a:lnSpc>
            </a:pPr>
            <a:r>
              <a:rPr lang="en-US" sz="2400" b="1"/>
              <a:t>       </a:t>
            </a:r>
            <a:r>
              <a:rPr sz="2400" b="1"/>
              <a:t>家庭、学校和社会既是青少年生存和发展的环境，也是对他们实施德育活动的教育机构。</a:t>
            </a:r>
            <a:endParaRPr sz="2400" b="1"/>
          </a:p>
          <a:p>
            <a:pPr algn="just">
              <a:lnSpc>
                <a:spcPct val="150000"/>
              </a:lnSpc>
            </a:pPr>
            <a:r>
              <a:rPr lang="en-US" sz="2400" b="1"/>
              <a:t>      </a:t>
            </a:r>
            <a:r>
              <a:rPr sz="2400" b="1"/>
              <a:t>德育是全社会的公共事业，有赖于社会各个教育部门和各种教育力量的紧密联系与通力合作。提升德育实效，仅靠学校德育是不够的，学校、家庭、社会必须形成教育合力。</a:t>
            </a:r>
            <a:endParaRPr sz="2400" b="1"/>
          </a:p>
          <a:p>
            <a:pPr algn="just">
              <a:lnSpc>
                <a:spcPct val="150000"/>
              </a:lnSpc>
            </a:pPr>
            <a:r>
              <a:rPr lang="en-US" sz="2400" b="1"/>
              <a:t>       </a:t>
            </a:r>
            <a:r>
              <a:rPr sz="2400" b="1"/>
              <a:t>家庭是个体成长的第一场所，是个体最早接触的社会组织形式。</a:t>
            </a:r>
            <a:endParaRPr sz="2400" b="1"/>
          </a:p>
          <a:p>
            <a:pPr algn="just">
              <a:lnSpc>
                <a:spcPct val="150000"/>
              </a:lnSpc>
            </a:pPr>
            <a:r>
              <a:rPr lang="en-US" sz="2400" b="1"/>
              <a:t>      </a:t>
            </a:r>
            <a:r>
              <a:rPr sz="2400" b="1"/>
              <a:t>家庭、学校和社会才能充分发挥集体教育的功能，形成道德合力，协同育人，有效落实立德树人根本任务。</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第二章　学生品德发展与学校德育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464693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60000"/>
              </a:lnSpc>
            </a:pPr>
            <a:r>
              <a:rPr lang="en-US" sz="2800" b="1"/>
              <a:t>       </a:t>
            </a:r>
            <a:r>
              <a:rPr sz="2800" b="1"/>
              <a:t>1. 简述社会变革给学校德育带来的机遇。</a:t>
            </a:r>
            <a:endParaRPr sz="2800" b="1"/>
          </a:p>
          <a:p>
            <a:pPr algn="just">
              <a:lnSpc>
                <a:spcPct val="160000"/>
              </a:lnSpc>
            </a:pPr>
            <a:r>
              <a:rPr lang="en-US" sz="2800" b="1"/>
              <a:t>       </a:t>
            </a:r>
            <a:r>
              <a:rPr sz="2800" b="1"/>
              <a:t>2. 如何理解社会变革对学校德育的挑战？</a:t>
            </a:r>
            <a:endParaRPr sz="2800" b="1"/>
          </a:p>
          <a:p>
            <a:pPr algn="just">
              <a:lnSpc>
                <a:spcPct val="160000"/>
              </a:lnSpc>
            </a:pPr>
            <a:r>
              <a:rPr lang="en-US" sz="2800" b="1"/>
              <a:t>       </a:t>
            </a:r>
            <a:r>
              <a:rPr sz="2800" b="1"/>
              <a:t>3. 试述涂尔干的道德观及其教育意义。</a:t>
            </a:r>
            <a:endParaRPr sz="2800" b="1"/>
          </a:p>
          <a:p>
            <a:pPr algn="just">
              <a:lnSpc>
                <a:spcPct val="160000"/>
              </a:lnSpc>
            </a:pPr>
            <a:r>
              <a:rPr lang="en-US" sz="2800" b="1"/>
              <a:t>       </a:t>
            </a:r>
            <a:r>
              <a:rPr sz="2800" b="1"/>
              <a:t>4. 简述帕森斯的道德教育观。</a:t>
            </a:r>
            <a:endParaRPr sz="2800" b="1"/>
          </a:p>
          <a:p>
            <a:pPr algn="just">
              <a:lnSpc>
                <a:spcPct val="160000"/>
              </a:lnSpc>
            </a:pPr>
            <a:r>
              <a:rPr lang="en-US" sz="2800" b="1"/>
              <a:t>       </a:t>
            </a:r>
            <a:r>
              <a:rPr sz="2800" b="1"/>
              <a:t>5. 结合所学知识，试论德育理论研究的发展趋势。</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2185"/>
            <a:ext cx="10730865" cy="523748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一、社会变革的含义</a:t>
            </a:r>
            <a:endParaRPr lang="en-US" sz="2400" b="1"/>
          </a:p>
          <a:p>
            <a:pPr algn="just">
              <a:lnSpc>
                <a:spcPct val="130000"/>
              </a:lnSpc>
            </a:pPr>
            <a:r>
              <a:rPr lang="en-US" sz="2400" b="1"/>
              <a:t>     </a:t>
            </a:r>
            <a:r>
              <a:rPr lang="zh-CN" altLang="en-US" sz="2400" b="1">
                <a:solidFill>
                  <a:schemeClr val="accent1">
                    <a:lumMod val="75000"/>
                  </a:schemeClr>
                </a:solidFill>
              </a:rPr>
              <a:t>（一）何为社会变革 </a:t>
            </a:r>
            <a:endParaRPr lang="zh-CN" altLang="en-US" sz="2400" b="1">
              <a:solidFill>
                <a:schemeClr val="accent1">
                  <a:lumMod val="75000"/>
                </a:schemeClr>
              </a:solidFill>
            </a:endParaRPr>
          </a:p>
          <a:p>
            <a:pPr algn="just">
              <a:lnSpc>
                <a:spcPct val="50000"/>
              </a:lnSpc>
            </a:pPr>
            <a:r>
              <a:rPr lang="zh-CN" altLang="en-US" sz="2400" b="1">
                <a:solidFill>
                  <a:schemeClr val="accent1">
                    <a:lumMod val="75000"/>
                  </a:schemeClr>
                </a:solidFill>
              </a:rPr>
              <a:t> </a:t>
            </a:r>
            <a:r>
              <a:rPr lang="en-US" sz="2400" b="1"/>
              <a:t>     </a:t>
            </a:r>
            <a:endParaRPr lang="en-US" sz="2400" b="1"/>
          </a:p>
          <a:p>
            <a:pPr algn="just">
              <a:lnSpc>
                <a:spcPct val="130000"/>
              </a:lnSpc>
            </a:pPr>
            <a:r>
              <a:rPr lang="en-US" sz="2400" b="1"/>
              <a:t>       不同研究者基于不同的视角或维度给出了社会变革的不同定义，但并不妨碍他们在深入探讨社会变革时所持观点与主张的一致性，即他们都强调社会变革是从传统社会向现代社会的进化过程。这开阔了我们的研究视域，为我们分析透视社会变革提供了弥足珍贵的素材。</a:t>
            </a:r>
            <a:endParaRPr lang="en-US" sz="2400" b="1"/>
          </a:p>
          <a:p>
            <a:pPr algn="just">
              <a:lnSpc>
                <a:spcPct val="130000"/>
              </a:lnSpc>
            </a:pPr>
            <a:r>
              <a:rPr lang="en-US" sz="2400" b="1"/>
              <a:t>       </a:t>
            </a:r>
            <a:r>
              <a:rPr sz="2400" b="1"/>
              <a:t>结合当前的时代特点，我们认为，社会变革是一个内涵极为丰富的社会学概念，是社会结构或社会形态变迁的基本维度，是社会生产力与生产关系的矛盾运动所引发的社会变迁或社会转型，是引发人们的价值体系、心理结构、行为方式、生活习惯等方面发生明显更改甚或质变与升华的转变过程。</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2185"/>
            <a:ext cx="10730865" cy="523748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（二）社会变革的时代特点</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400" b="1"/>
              <a:t>       社会变革是一种深刻的历史变迁和社会运动，是一个动态的、复杂的历史发展过程，在不同的社会历史时期具有不同的特点。当今中国社会正处于转型发展的关键时期，这是一个从传统的社会形态向现代的社会形态转变的特定历史发展过程。变革时期的我国社会在社会结构和社会运行机制上呈现出如下特点。</a:t>
            </a:r>
            <a:endParaRPr lang="en-US" sz="2400" b="1"/>
          </a:p>
          <a:p>
            <a:pPr algn="just">
              <a:lnSpc>
                <a:spcPct val="130000"/>
              </a:lnSpc>
            </a:pPr>
            <a:r>
              <a:rPr lang="en-US" sz="2400" b="1"/>
              <a:t>       1. 从资源型经济向复合型经济转变</a:t>
            </a:r>
            <a:endParaRPr lang="en-US" sz="2400" b="1"/>
          </a:p>
          <a:p>
            <a:pPr algn="just">
              <a:lnSpc>
                <a:spcPct val="130000"/>
              </a:lnSpc>
            </a:pPr>
            <a:r>
              <a:rPr lang="en-US" sz="2400" b="1"/>
              <a:t>       2. 从市场经济起步阶段向深化发展阶段转变</a:t>
            </a:r>
            <a:endParaRPr lang="en-US" sz="2400" b="1"/>
          </a:p>
          <a:p>
            <a:pPr algn="just">
              <a:lnSpc>
                <a:spcPct val="130000"/>
              </a:lnSpc>
            </a:pPr>
            <a:r>
              <a:rPr lang="en-US" sz="2400" b="1"/>
              <a:t>       3. 从乡村社会向城镇社会转变</a:t>
            </a:r>
            <a:endParaRPr lang="en-US" sz="2400" b="1"/>
          </a:p>
          <a:p>
            <a:pPr algn="just">
              <a:lnSpc>
                <a:spcPct val="130000"/>
              </a:lnSpc>
            </a:pPr>
            <a:r>
              <a:rPr lang="en-US" sz="2400" b="1"/>
              <a:t>       4. 从封闭社会向开放社会转变</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77240" y="1389380"/>
            <a:ext cx="10730865" cy="440436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二、社会变革时期学校德育的发展契机</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800" b="1"/>
              <a:t>       社会变革是一场深刻的思想解放运动，是历史的进步，是人类迈向更高文明的必然要求。快速的社会变革塑造了从物质形态到思想观念形态的新格局，对学校教育特别是学校德育的推动作用是毋庸讳言的。社会变革不仅转换了学校德育的研究范式，开辟了学校德育新的生长点，而且赋予学校德育更多的选择和自由，这对于推进学校德育工作具有极其重要的意义与价值。</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社会变革进程中的学校德育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36955"/>
            <a:ext cx="10730865" cy="523748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（一）推动学校德育价值从工具效用到德性本位的转变</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400" b="1"/>
              <a:t>       学校德育自产生之日起，其价值属性和生存方式就一直艰难地徘徊于是先满足社会发展需要还是先满足学生发展需要的困惑之间。按照唯物辩证法的观点，社会发展是学校德育的工具价值或外在目的，而学生的发展才是学校德育的本体价值或内在目的。只有实现了人的发展，社会的可持续发展才得以可能。因而，学生德性的解放、人的发展才是学校德育的本体价值和根本目的。</a:t>
            </a:r>
            <a:endParaRPr lang="en-US" sz="2400" b="1"/>
          </a:p>
          <a:p>
            <a:pPr algn="just">
              <a:lnSpc>
                <a:spcPct val="90000"/>
              </a:lnSpc>
            </a:pPr>
            <a:endParaRPr lang="en-US" sz="2400" b="1"/>
          </a:p>
          <a:p>
            <a:pPr algn="just">
              <a:lnSpc>
                <a:spcPct val="130000"/>
              </a:lnSpc>
            </a:pPr>
            <a:r>
              <a:rPr lang="en-US" sz="2400" b="1"/>
              <a:t>       学校德育是为了丰盈人性而不是为了工具效用，是提升、完善学生的精神人格，追求学生人性丰满的过程，其最终目的是生成具有德性和德行的有道德的人。</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commondata" val="eyJoZGlkIjoiYjc0Y2ZhZjAzZDZiMTM0YzA0NTk1OGE3M2U4YWI0OTkifQ=="/>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12424</Words>
  <Application>WPS 演示</Application>
  <PresentationFormat>宽屏</PresentationFormat>
  <Paragraphs>353</Paragraphs>
  <Slides>52</Slides>
  <Notes>4</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52</vt:i4>
      </vt:variant>
    </vt:vector>
  </HeadingPairs>
  <TitlesOfParts>
    <vt:vector size="64" baseType="lpstr">
      <vt:lpstr>Arial</vt:lpstr>
      <vt:lpstr>宋体</vt:lpstr>
      <vt:lpstr>Wingdings</vt:lpstr>
      <vt:lpstr>Wingdings</vt:lpstr>
      <vt:lpstr>微软雅黑</vt:lpstr>
      <vt:lpstr>新宋体</vt:lpstr>
      <vt:lpstr>Arial Unicode MS</vt:lpstr>
      <vt:lpstr>Calibri</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171</cp:revision>
  <dcterms:created xsi:type="dcterms:W3CDTF">2019-06-19T02:08:00Z</dcterms:created>
  <dcterms:modified xsi:type="dcterms:W3CDTF">2024-08-13T03:39:58Z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7967A48F009240DB9816B7517C3F5BAF_11</vt:lpwstr>
  </property>
</Properties>
</file>