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 id="2147483689" r:id="rId4"/>
  </p:sldMasterIdLst>
  <p:notesMasterIdLst>
    <p:notesMasterId r:id="rId6"/>
  </p:notesMasterIdLst>
  <p:sldIdLst>
    <p:sldId id="319" r:id="rId5"/>
    <p:sldId id="263" r:id="rId7"/>
    <p:sldId id="301" r:id="rId8"/>
    <p:sldId id="298" r:id="rId9"/>
    <p:sldId id="265" r:id="rId10"/>
    <p:sldId id="353" r:id="rId11"/>
    <p:sldId id="575" r:id="rId12"/>
    <p:sldId id="577" r:id="rId13"/>
    <p:sldId id="578" r:id="rId14"/>
    <p:sldId id="579" r:id="rId15"/>
    <p:sldId id="581" r:id="rId16"/>
    <p:sldId id="580" r:id="rId17"/>
    <p:sldId id="583" r:id="rId18"/>
    <p:sldId id="584" r:id="rId19"/>
    <p:sldId id="585" r:id="rId20"/>
    <p:sldId id="586" r:id="rId21"/>
    <p:sldId id="588" r:id="rId22"/>
    <p:sldId id="589" r:id="rId23"/>
    <p:sldId id="590" r:id="rId24"/>
    <p:sldId id="591" r:id="rId25"/>
    <p:sldId id="592" r:id="rId26"/>
    <p:sldId id="594" r:id="rId27"/>
    <p:sldId id="593" r:id="rId28"/>
    <p:sldId id="595" r:id="rId29"/>
    <p:sldId id="596" r:id="rId30"/>
    <p:sldId id="597" r:id="rId31"/>
    <p:sldId id="598" r:id="rId32"/>
    <p:sldId id="599" r:id="rId33"/>
    <p:sldId id="601" r:id="rId34"/>
    <p:sldId id="600" r:id="rId35"/>
    <p:sldId id="602" r:id="rId36"/>
    <p:sldId id="603" r:id="rId37"/>
    <p:sldId id="607" r:id="rId38"/>
    <p:sldId id="606" r:id="rId39"/>
    <p:sldId id="608" r:id="rId40"/>
    <p:sldId id="611" r:id="rId41"/>
    <p:sldId id="612" r:id="rId42"/>
    <p:sldId id="613" r:id="rId43"/>
    <p:sldId id="614" r:id="rId44"/>
    <p:sldId id="615" r:id="rId45"/>
    <p:sldId id="616" r:id="rId46"/>
    <p:sldId id="618" r:id="rId47"/>
    <p:sldId id="617" r:id="rId48"/>
    <p:sldId id="619" r:id="rId49"/>
    <p:sldId id="620" r:id="rId50"/>
    <p:sldId id="621" r:id="rId51"/>
    <p:sldId id="622" r:id="rId52"/>
    <p:sldId id="405" r:id="rId53"/>
    <p:sldId id="381" r:id="rId54"/>
    <p:sldId id="382" r:id="rId55"/>
    <p:sldId id="383" r:id="rId56"/>
    <p:sldId id="515" r:id="rId57"/>
    <p:sldId id="623" r:id="rId58"/>
    <p:sldId id="683" r:id="rId59"/>
    <p:sldId id="684" r:id="rId60"/>
    <p:sldId id="685" r:id="rId61"/>
    <p:sldId id="686" r:id="rId62"/>
    <p:sldId id="687" r:id="rId63"/>
    <p:sldId id="689" r:id="rId64"/>
    <p:sldId id="690" r:id="rId65"/>
    <p:sldId id="691" r:id="rId66"/>
    <p:sldId id="692" r:id="rId67"/>
    <p:sldId id="693" r:id="rId68"/>
    <p:sldId id="694" r:id="rId69"/>
    <p:sldId id="695" r:id="rId70"/>
    <p:sldId id="696" r:id="rId71"/>
    <p:sldId id="697" r:id="rId72"/>
    <p:sldId id="698" r:id="rId73"/>
    <p:sldId id="699" r:id="rId74"/>
    <p:sldId id="700" r:id="rId75"/>
    <p:sldId id="701" r:id="rId76"/>
    <p:sldId id="702" r:id="rId77"/>
    <p:sldId id="703" r:id="rId78"/>
    <p:sldId id="704" r:id="rId79"/>
    <p:sldId id="705" r:id="rId80"/>
    <p:sldId id="706" r:id="rId81"/>
    <p:sldId id="707" r:id="rId82"/>
    <p:sldId id="708" r:id="rId83"/>
    <p:sldId id="709" r:id="rId84"/>
    <p:sldId id="710" r:id="rId85"/>
    <p:sldId id="711" r:id="rId86"/>
    <p:sldId id="712" r:id="rId87"/>
    <p:sldId id="713" r:id="rId88"/>
    <p:sldId id="714" r:id="rId89"/>
    <p:sldId id="407" r:id="rId90"/>
  </p:sldIdLst>
  <p:sldSz cx="12192000" cy="6858000"/>
  <p:notesSz cx="6858000" cy="9144000"/>
  <p:custDataLst>
    <p:tags r:id="rId9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6" userDrawn="1">
          <p15:clr>
            <a:srgbClr val="A4A3A4"/>
          </p15:clr>
        </p15:guide>
        <p15:guide id="2" pos="37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256"/>
        <p:guide pos="37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gs" Target="tags/tag64.xml"/><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fld id="{8035C5D1-AD16-4B01-871F-DE047A6CFB67}"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8BCDE635-3FC4-4B83-A3D1-632FFA341E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
        <p:nvSpPr>
          <p:cNvPr id="8" name="TextBox 4"/>
          <p:cNvSpPr txBox="1"/>
          <p:nvPr userDrawn="1"/>
        </p:nvSpPr>
        <p:spPr>
          <a:xfrm>
            <a:off x="1697743" y="6356351"/>
            <a:ext cx="512057" cy="12192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0DD3061-A917-41EE-925C-3AAE22D28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E942E6-1492-4E01-AE3C-BE955A869B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1"/>
            <a:ext cx="10515224" cy="132463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89" y="6356746"/>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038412" y="6356746"/>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5" y="6356746"/>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8" Type="http://schemas.openxmlformats.org/officeDocument/2006/relationships/notesSlide" Target="../notesSlides/notesSlide12.xml"/><Relationship Id="rId17" Type="http://schemas.openxmlformats.org/officeDocument/2006/relationships/slideLayout" Target="../slideLayouts/slideLayout40.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2.xml"/><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2" Type="http://schemas.openxmlformats.org/officeDocument/2006/relationships/notesSlide" Target="../notesSlides/notesSlide16.xml"/><Relationship Id="rId11" Type="http://schemas.openxmlformats.org/officeDocument/2006/relationships/slideLayout" Target="../slideLayouts/slideLayout32.xml"/><Relationship Id="rId10" Type="http://schemas.openxmlformats.org/officeDocument/2006/relationships/tags" Target="../tags/tag25.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2.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2.xml"/><Relationship Id="rId1"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2.xml"/><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42.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3" Type="http://schemas.openxmlformats.org/officeDocument/2006/relationships/notesSlide" Target="../notesSlides/notesSlide42.xml"/><Relationship Id="rId12" Type="http://schemas.openxmlformats.org/officeDocument/2006/relationships/slideLayout" Target="../slideLayouts/slideLayout40.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image" Target="../media/image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2.xml"/><Relationship Id="rId1" Type="http://schemas.openxmlformats.org/officeDocument/2006/relationships/image" Target="../media/image20.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image" Target="../media/image22.jpeg"/><Relationship Id="rId7" Type="http://schemas.openxmlformats.org/officeDocument/2006/relationships/tags" Target="../tags/tag39.xml"/><Relationship Id="rId6" Type="http://schemas.openxmlformats.org/officeDocument/2006/relationships/image" Target="../media/image21.jpe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hyperlink" Target="&#20219;&#21153;&#19968;%20&#28422;&#38754;&#28034;&#26009;&#30340;&#22522;&#30784;&#30693;&#35782;doc.doc" TargetMode="External"/><Relationship Id="rId2" Type="http://schemas.openxmlformats.org/officeDocument/2006/relationships/hyperlink" Target="&#20219;&#21153;&#19968;%20&#28034;&#26009;&#30340;&#22522;&#30784;&#30693;&#35782;.pdf" TargetMode="External"/><Relationship Id="rId14" Type="http://schemas.openxmlformats.org/officeDocument/2006/relationships/notesSlide" Target="../notesSlides/notesSlide48.xml"/><Relationship Id="rId13" Type="http://schemas.openxmlformats.org/officeDocument/2006/relationships/slideLayout" Target="../slideLayouts/slideLayout2.xml"/><Relationship Id="rId12" Type="http://schemas.openxmlformats.org/officeDocument/2006/relationships/image" Target="../media/image24.jpeg"/><Relationship Id="rId11" Type="http://schemas.openxmlformats.org/officeDocument/2006/relationships/tags" Target="../tags/tag41.xml"/><Relationship Id="rId10" Type="http://schemas.openxmlformats.org/officeDocument/2006/relationships/image" Target="../media/image23.jpeg"/><Relationship Id="rId1" Type="http://schemas.openxmlformats.org/officeDocument/2006/relationships/tags" Target="../tags/tag3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2.xml"/><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2.xml"/><Relationship Id="rId1" Type="http://schemas.openxmlformats.org/officeDocument/2006/relationships/image" Target="../media/image27.png"/></Relationships>
</file>

<file path=ppt/slides/_rels/slide6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4" Type="http://schemas.openxmlformats.org/officeDocument/2006/relationships/notesSlide" Target="../notesSlides/notesSlide61.xml"/><Relationship Id="rId13" Type="http://schemas.openxmlformats.org/officeDocument/2006/relationships/slideLayout" Target="../slideLayouts/slideLayout32.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2.xml"/><Relationship Id="rId1"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2.xml"/><Relationship Id="rId1" Type="http://schemas.openxmlformats.org/officeDocument/2006/relationships/image" Target="../media/image5.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74.xml"/><Relationship Id="rId4" Type="http://schemas.openxmlformats.org/officeDocument/2006/relationships/slideLayout" Target="../slideLayouts/slideLayout32.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image" Target="../media/image22.jpeg"/><Relationship Id="rId7" Type="http://schemas.openxmlformats.org/officeDocument/2006/relationships/tags" Target="../tags/tag61.xml"/><Relationship Id="rId6" Type="http://schemas.openxmlformats.org/officeDocument/2006/relationships/image" Target="../media/image21.jpeg"/><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hyperlink" Target="&#20219;&#21153;&#20108;%20&#28422;&#38754;&#32654;&#23481;&#25252;&#29702;doc.doc" TargetMode="External"/><Relationship Id="rId2" Type="http://schemas.openxmlformats.org/officeDocument/2006/relationships/hyperlink" Target="&#20219;&#21153;&#20108;%20&#28422;&#38754;&#32654;&#23481;&#25252;&#29702;.pdf" TargetMode="External"/><Relationship Id="rId14" Type="http://schemas.openxmlformats.org/officeDocument/2006/relationships/notesSlide" Target="../notesSlides/notesSlide85.xml"/><Relationship Id="rId13" Type="http://schemas.openxmlformats.org/officeDocument/2006/relationships/slideLayout" Target="../slideLayouts/slideLayout2.xml"/><Relationship Id="rId12" Type="http://schemas.openxmlformats.org/officeDocument/2006/relationships/image" Target="../media/image24.jpeg"/><Relationship Id="rId11" Type="http://schemas.openxmlformats.org/officeDocument/2006/relationships/tags" Target="../tags/tag63.xml"/><Relationship Id="rId10" Type="http://schemas.openxmlformats.org/officeDocument/2006/relationships/image" Target="../media/image23.jpeg"/><Relationship Id="rId1" Type="http://schemas.openxmlformats.org/officeDocument/2006/relationships/tags" Target="../tags/tag5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0377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特殊标识作用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317750"/>
            <a:ext cx="961644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涂装的标识作用由涂料的颜色来体现。用颜色做标识广泛应用在各个方面，目前已经逐渐标准化了。例如：在工厂中用不同的颜色标明水管、空气管、煤气管、输油管等，使操作人员易于识别和操作；道路上用不同颜色的画线标明不同用途的道路；在交通驾驶道路图标上常用不同颜色的涂料来表示警告、危险、前进及停止等信号，以保证交通安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在汽车上涂装不同的颜色和图案可以区别不同用途的汽车。例如：消防车涂成红色；邮政车涂成橄榄绿色等。</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240"/>
            <a:ext cx="18097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保护作用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二、汽车涂料的作用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907030"/>
            <a:ext cx="9464675"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汽车涂料是一种成膜物质，当它涂于车身表面时，能生成坚韧耐磨、附着力强、具有一定颜色且具有</a:t>
            </a:r>
            <a:r>
              <a:rPr sz="2000" dirty="0">
                <a:solidFill>
                  <a:srgbClr val="C00000"/>
                </a:solidFill>
                <a:latin typeface="Arial" panose="020B0604020202020204"/>
                <a:ea typeface="微软雅黑" panose="020B0503020204020204" pitchFamily="34" charset="-122"/>
                <a:sym typeface="Arial" panose="020B0604020202020204"/>
              </a:rPr>
              <a:t>防锈、防腐、耐酸、耐潮湿、耐高温</a:t>
            </a:r>
            <a:r>
              <a:rPr sz="2000" dirty="0">
                <a:solidFill>
                  <a:srgbClr val="38465E"/>
                </a:solidFill>
                <a:latin typeface="Arial" panose="020B0604020202020204"/>
                <a:ea typeface="微软雅黑" panose="020B0503020204020204" pitchFamily="34" charset="-122"/>
                <a:sym typeface="Arial" panose="020B0604020202020204"/>
              </a:rPr>
              <a:t>等多种功能的涂膜，这可以大大延长汽车车身的使用期限。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车身常常受到日晒雨淋、风沙、冰雪等多种环境的影响，而且还受到酸、碱等各种腐蚀物质的影响。若在汽车车身表面涂上涂料，干结成膜，就能将车身表面和空气、水分、日光以及外界的各种腐蚀物质隔开，起到一种“屏蔽”作用，从而有效地保护汽车车身，延长其使用寿命。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600450" cy="533259"/>
            <a:chOff x="0" y="214489"/>
            <a:chExt cx="3600450" cy="533259"/>
          </a:xfrm>
        </p:grpSpPr>
        <p:sp>
          <p:nvSpPr>
            <p:cNvPr id="8" name="矩形 7"/>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800" y="1822450"/>
            <a:ext cx="1929765" cy="4314190"/>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269439" y="2125071"/>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2" name="空心弧 21"/>
          <p:cNvSpPr/>
          <p:nvPr>
            <p:custDataLst>
              <p:tags r:id="rId6"/>
            </p:custDataLst>
          </p:nvPr>
        </p:nvSpPr>
        <p:spPr>
          <a:xfrm rot="5400000">
            <a:off x="4269439" y="3937554"/>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7"/>
            </p:custDataLst>
          </p:nvPr>
        </p:nvSpPr>
        <p:spPr>
          <a:xfrm rot="16200000" flipH="1">
            <a:off x="6141926" y="2125071"/>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4" name="空心弧 23"/>
          <p:cNvSpPr/>
          <p:nvPr>
            <p:custDataLst>
              <p:tags r:id="rId8"/>
            </p:custDataLst>
          </p:nvPr>
        </p:nvSpPr>
        <p:spPr>
          <a:xfrm rot="16200000" flipH="1">
            <a:off x="6141926" y="3937554"/>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9"/>
            </p:custDataLst>
          </p:nvPr>
        </p:nvSpPr>
        <p:spPr>
          <a:xfrm>
            <a:off x="7445299" y="214894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溶剂 </a:t>
            </a:r>
            <a:endParaRPr lang="zh-CN" altLang="en-US" sz="2135" b="1"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10"/>
            </p:custDataLst>
          </p:nvPr>
        </p:nvSpPr>
        <p:spPr>
          <a:xfrm>
            <a:off x="7445300" y="2600567"/>
            <a:ext cx="3703090" cy="1270000"/>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溶剂俗称稀料，它是液态涂料制造和涂装过程中不可缺少的成分之一。借助它可将涂料调到储运和各种涂布方法所需的黏度。</a:t>
            </a:r>
            <a:endParaRPr lang="zh-CN" altLang="en-US" sz="1600" dirty="0">
              <a:solidFill>
                <a:schemeClr val="tx1">
                  <a:lumMod val="50000"/>
                  <a:lumOff val="50000"/>
                </a:schemeClr>
              </a:solidFill>
              <a:latin typeface="+mn-lt"/>
              <a:ea typeface="+mn-ea"/>
              <a:cs typeface="+mn-ea"/>
              <a:sym typeface="+mn-lt"/>
            </a:endParaRPr>
          </a:p>
        </p:txBody>
      </p:sp>
      <p:sp>
        <p:nvSpPr>
          <p:cNvPr id="27" name="文本框 26"/>
          <p:cNvSpPr txBox="1"/>
          <p:nvPr>
            <p:custDataLst>
              <p:tags r:id="rId11"/>
            </p:custDataLst>
          </p:nvPr>
        </p:nvSpPr>
        <p:spPr>
          <a:xfrm>
            <a:off x="7445299" y="421383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 助剂 </a:t>
            </a:r>
            <a:endParaRPr lang="zh-CN" altLang="en-US" sz="2135" b="1" dirty="0">
              <a:solidFill>
                <a:schemeClr val="tx1">
                  <a:lumMod val="75000"/>
                  <a:lumOff val="25000"/>
                </a:schemeClr>
              </a:solidFill>
              <a:latin typeface="+mn-lt"/>
              <a:ea typeface="+mn-ea"/>
              <a:cs typeface="+mn-ea"/>
              <a:sym typeface="+mn-lt"/>
            </a:endParaRPr>
          </a:p>
        </p:txBody>
      </p:sp>
      <p:sp>
        <p:nvSpPr>
          <p:cNvPr id="28" name="文本框 27"/>
          <p:cNvSpPr txBox="1"/>
          <p:nvPr>
            <p:custDataLst>
              <p:tags r:id="rId12"/>
            </p:custDataLst>
          </p:nvPr>
        </p:nvSpPr>
        <p:spPr>
          <a:xfrm>
            <a:off x="7445300" y="4665459"/>
            <a:ext cx="3703090" cy="680085"/>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助剂又称添加剂，它在涂料中用量虽小，可品种很多。</a:t>
            </a:r>
            <a:endParaRPr lang="zh-CN" altLang="en-US" sz="1600"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3"/>
            </p:custDataLst>
          </p:nvPr>
        </p:nvSpPr>
        <p:spPr>
          <a:xfrm>
            <a:off x="1439258" y="214894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成膜物质 </a:t>
            </a:r>
            <a:endParaRPr lang="zh-CN" altLang="en-US" sz="2135" b="1"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4"/>
            </p:custDataLst>
          </p:nvPr>
        </p:nvSpPr>
        <p:spPr>
          <a:xfrm>
            <a:off x="964028" y="2600567"/>
            <a:ext cx="3703090" cy="974725"/>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成膜物质又称漆基、连接剂，它是涂料成膜不可缺少的物质，是决定漆膜性能的主要因素。</a:t>
            </a:r>
            <a:endParaRPr lang="zh-CN" altLang="en-US" sz="1600"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5"/>
            </p:custDataLst>
          </p:nvPr>
        </p:nvSpPr>
        <p:spPr>
          <a:xfrm>
            <a:off x="1439258" y="421383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颜料 </a:t>
            </a:r>
            <a:endParaRPr lang="zh-CN" altLang="en-US" sz="2135" b="1"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6"/>
            </p:custDataLst>
          </p:nvPr>
        </p:nvSpPr>
        <p:spPr>
          <a:xfrm>
            <a:off x="744220" y="4665345"/>
            <a:ext cx="3923030" cy="974725"/>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漆用颜料均为细粉状，它可能是无机化合物或有机染料。它们可赋予涂料色彩和遮盖力，并有助于决定其耐久性和功能。</a:t>
            </a:r>
            <a:endParaRPr lang="zh-CN" altLang="en-US" sz="1600" dirty="0">
              <a:solidFill>
                <a:schemeClr val="tx1">
                  <a:lumMod val="50000"/>
                  <a:lumOff val="50000"/>
                </a:schemeClr>
              </a:solidFill>
              <a:latin typeface="+mn-lt"/>
              <a:ea typeface="+mn-ea"/>
              <a:cs typeface="+mn-ea"/>
              <a:sym typeface="+mn-lt"/>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三、涂料的组成</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0-#ppt_w/2"/>
                                          </p:val>
                                        </p:tav>
                                        <p:tav tm="100000">
                                          <p:val>
                                            <p:strVal val="#ppt_x"/>
                                          </p:val>
                                        </p:tav>
                                      </p:tavLst>
                                    </p:anim>
                                    <p:anim calcmode="lin" valueType="num">
                                      <p:cBhvr additive="base">
                                        <p:cTn id="33" dur="2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0-#ppt_w/2"/>
                                          </p:val>
                                        </p:tav>
                                        <p:tav tm="100000">
                                          <p:val>
                                            <p:strVal val="#ppt_x"/>
                                          </p:val>
                                        </p:tav>
                                      </p:tavLst>
                                    </p:anim>
                                    <p:anim calcmode="lin" valueType="num">
                                      <p:cBhvr additive="base">
                                        <p:cTn id="37" dur="25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250" fill="hold"/>
                                        <p:tgtEl>
                                          <p:spTgt spid="25"/>
                                        </p:tgtEl>
                                        <p:attrNameLst>
                                          <p:attrName>ppt_x</p:attrName>
                                        </p:attrNameLst>
                                      </p:cBhvr>
                                      <p:tavLst>
                                        <p:tav tm="0">
                                          <p:val>
                                            <p:strVal val="1+#ppt_w/2"/>
                                          </p:val>
                                        </p:tav>
                                        <p:tav tm="100000">
                                          <p:val>
                                            <p:strVal val="#ppt_x"/>
                                          </p:val>
                                        </p:tav>
                                      </p:tavLst>
                                    </p:anim>
                                    <p:anim calcmode="lin" valueType="num">
                                      <p:cBhvr additive="base">
                                        <p:cTn id="48" dur="25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 presetClass="entr" presetSubtype="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250" fill="hold"/>
                                        <p:tgtEl>
                                          <p:spTgt spid="27"/>
                                        </p:tgtEl>
                                        <p:attrNameLst>
                                          <p:attrName>ppt_x</p:attrName>
                                        </p:attrNameLst>
                                      </p:cBhvr>
                                      <p:tavLst>
                                        <p:tav tm="0">
                                          <p:val>
                                            <p:strVal val="1+#ppt_w/2"/>
                                          </p:val>
                                        </p:tav>
                                        <p:tav tm="100000">
                                          <p:val>
                                            <p:strVal val="#ppt_x"/>
                                          </p:val>
                                        </p:tav>
                                      </p:tavLst>
                                    </p:anim>
                                    <p:anim calcmode="lin" valueType="num">
                                      <p:cBhvr additive="base">
                                        <p:cTn id="63" dur="250" fill="hold"/>
                                        <p:tgtEl>
                                          <p:spTgt spid="2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250" fill="hold"/>
                                        <p:tgtEl>
                                          <p:spTgt spid="28"/>
                                        </p:tgtEl>
                                        <p:attrNameLst>
                                          <p:attrName>ppt_x</p:attrName>
                                        </p:attrNameLst>
                                      </p:cBhvr>
                                      <p:tavLst>
                                        <p:tav tm="0">
                                          <p:val>
                                            <p:strVal val="1+#ppt_w/2"/>
                                          </p:val>
                                        </p:tav>
                                        <p:tav tm="100000">
                                          <p:val>
                                            <p:strVal val="#ppt_x"/>
                                          </p:val>
                                        </p:tav>
                                      </p:tavLst>
                                    </p:anim>
                                    <p:anim calcmode="lin" valueType="num">
                                      <p:cBhvr additive="base">
                                        <p:cTn id="67"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heel(1)">
                                      <p:cBhvr>
                                        <p:cTn id="7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29" grpId="0"/>
      <p:bldP spid="30" grpId="0"/>
      <p:bldP spid="31" grpId="0"/>
      <p:bldP spid="32" grpId="0"/>
      <p:bldP spid="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266190" y="2361565"/>
            <a:ext cx="8114665" cy="363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1. 按施工方法分类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按施工方法分类有</a:t>
            </a:r>
            <a:r>
              <a:rPr sz="2000" dirty="0">
                <a:solidFill>
                  <a:srgbClr val="C00000"/>
                </a:solidFill>
                <a:latin typeface="Arial" panose="020B0604020202020204"/>
                <a:ea typeface="微软雅黑" panose="020B0503020204020204" pitchFamily="34" charset="-122"/>
                <a:sym typeface="Arial" panose="020B0604020202020204"/>
              </a:rPr>
              <a:t>刷漆、喷漆、烘漆、电泳漆、粉末涂料</a:t>
            </a:r>
            <a:r>
              <a:rPr sz="2000" dirty="0">
                <a:solidFill>
                  <a:srgbClr val="38465E"/>
                </a:solidFill>
                <a:latin typeface="Arial" panose="020B0604020202020204"/>
                <a:ea typeface="微软雅黑" panose="020B0503020204020204" pitchFamily="34" charset="-122"/>
                <a:sym typeface="Arial" panose="020B0604020202020204"/>
              </a:rPr>
              <a:t>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2. 按涂料的作用分类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按涂料的作用分类有</a:t>
            </a:r>
            <a:r>
              <a:rPr sz="2000" dirty="0">
                <a:solidFill>
                  <a:srgbClr val="C00000"/>
                </a:solidFill>
                <a:latin typeface="Arial" panose="020B0604020202020204"/>
                <a:ea typeface="微软雅黑" panose="020B0503020204020204" pitchFamily="34" charset="-122"/>
                <a:sym typeface="Arial" panose="020B0604020202020204"/>
              </a:rPr>
              <a:t>底漆、面漆</a:t>
            </a:r>
            <a:r>
              <a:rPr sz="2000" dirty="0">
                <a:solidFill>
                  <a:srgbClr val="38465E"/>
                </a:solidFill>
                <a:latin typeface="Arial" panose="020B0604020202020204"/>
                <a:ea typeface="微软雅黑" panose="020B0503020204020204" pitchFamily="34" charset="-122"/>
                <a:sym typeface="Arial" panose="020B0604020202020204"/>
              </a:rPr>
              <a:t>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3. 按涂料的使用效果分类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按涂料的使用效果分类有</a:t>
            </a:r>
            <a:r>
              <a:rPr sz="2000" dirty="0">
                <a:solidFill>
                  <a:srgbClr val="C00000"/>
                </a:solidFill>
                <a:latin typeface="Arial" panose="020B0604020202020204"/>
                <a:ea typeface="微软雅黑" panose="020B0503020204020204" pitchFamily="34" charset="-122"/>
                <a:sym typeface="Arial" panose="020B0604020202020204"/>
              </a:rPr>
              <a:t>绝缘漆、防锈漆</a:t>
            </a:r>
            <a:r>
              <a:rPr sz="2000" dirty="0">
                <a:solidFill>
                  <a:srgbClr val="38465E"/>
                </a:solidFill>
                <a:latin typeface="Arial" panose="020B0604020202020204"/>
                <a:ea typeface="微软雅黑" panose="020B0503020204020204" pitchFamily="34" charset="-122"/>
                <a:sym typeface="Arial" panose="020B0604020202020204"/>
              </a:rPr>
              <a:t>等。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45173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四、涂料的分类</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4" name="组合 3"/>
          <p:cNvGrpSpPr/>
          <p:nvPr/>
        </p:nvGrpSpPr>
        <p:grpSpPr>
          <a:xfrm>
            <a:off x="0" y="214489"/>
            <a:ext cx="3600450" cy="533259"/>
            <a:chOff x="0" y="214489"/>
            <a:chExt cx="3600450" cy="533259"/>
          </a:xfrm>
        </p:grpSpPr>
        <p:sp>
          <p:nvSpPr>
            <p:cNvPr id="5" name="矩形 4"/>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203960" y="1657985"/>
            <a:ext cx="996759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4. 按是否含有颜料来分类</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清漆</a:t>
            </a:r>
            <a:r>
              <a:rPr sz="2000" dirty="0">
                <a:solidFill>
                  <a:srgbClr val="38465E"/>
                </a:solidFill>
                <a:latin typeface="Arial" panose="020B0604020202020204"/>
                <a:ea typeface="微软雅黑" panose="020B0503020204020204" pitchFamily="34" charset="-122"/>
                <a:sym typeface="Arial" panose="020B0604020202020204"/>
              </a:rPr>
              <a:t>：在涂料的组成中，没有颜料或体质颜料的透明体。</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色漆</a:t>
            </a:r>
            <a:r>
              <a:rPr sz="2000" dirty="0">
                <a:solidFill>
                  <a:srgbClr val="38465E"/>
                </a:solidFill>
                <a:latin typeface="Arial" panose="020B0604020202020204"/>
                <a:ea typeface="微软雅黑" panose="020B0503020204020204" pitchFamily="34" charset="-122"/>
                <a:sym typeface="Arial" panose="020B0604020202020204"/>
              </a:rPr>
              <a:t>：在涂料的组成中，加有颜料和体质颜料的有色漆。</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腻子</a:t>
            </a:r>
            <a:r>
              <a:rPr sz="2000" dirty="0">
                <a:solidFill>
                  <a:srgbClr val="38465E"/>
                </a:solidFill>
                <a:latin typeface="Arial" panose="020B0604020202020204"/>
                <a:ea typeface="微软雅黑" panose="020B0503020204020204" pitchFamily="34" charset="-122"/>
                <a:sym typeface="Arial" panose="020B0604020202020204"/>
              </a:rPr>
              <a:t>：加有大量体质颜料的稠厚浆状体。</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5. 按溶剂构成情况分类</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无溶剂涂料</a:t>
            </a:r>
            <a:r>
              <a:rPr sz="2000" dirty="0">
                <a:solidFill>
                  <a:srgbClr val="38465E"/>
                </a:solidFill>
                <a:latin typeface="Arial" panose="020B0604020202020204"/>
                <a:ea typeface="微软雅黑" panose="020B0503020204020204" pitchFamily="34" charset="-122"/>
                <a:sym typeface="Arial" panose="020B0604020202020204"/>
              </a:rPr>
              <a:t>：在涂料的组成中，没有挥发性稀释剂的，称为无溶剂涂料。</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其中，呈粉末状的称为粉末涂料。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溶剂涂料</a:t>
            </a:r>
            <a:r>
              <a:rPr sz="2000" dirty="0">
                <a:solidFill>
                  <a:srgbClr val="38465E"/>
                </a:solidFill>
                <a:latin typeface="Arial" panose="020B0604020202020204"/>
                <a:ea typeface="微软雅黑" panose="020B0503020204020204" pitchFamily="34" charset="-122"/>
                <a:sym typeface="Arial" panose="020B0604020202020204"/>
              </a:rPr>
              <a:t>：在涂料的组成中，以一般有机溶剂为稀释剂的，称为溶剂涂料。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水性涂料</a:t>
            </a:r>
            <a:r>
              <a:rPr sz="2000" dirty="0">
                <a:solidFill>
                  <a:srgbClr val="38465E"/>
                </a:solidFill>
                <a:latin typeface="Arial" panose="020B0604020202020204"/>
                <a:ea typeface="微软雅黑" panose="020B0503020204020204" pitchFamily="34" charset="-122"/>
                <a:sym typeface="Arial" panose="020B0604020202020204"/>
              </a:rPr>
              <a:t>：在涂料的组成中，以水作为稀释剂的，称为水性涂料。</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4" name="组合 3"/>
          <p:cNvGrpSpPr/>
          <p:nvPr/>
        </p:nvGrpSpPr>
        <p:grpSpPr>
          <a:xfrm>
            <a:off x="0" y="214489"/>
            <a:ext cx="3600450" cy="533259"/>
            <a:chOff x="0" y="214489"/>
            <a:chExt cx="3600450" cy="533259"/>
          </a:xfrm>
        </p:grpSpPr>
        <p:sp>
          <p:nvSpPr>
            <p:cNvPr id="5" name="矩形 4"/>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203960" y="1657985"/>
            <a:ext cx="996759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4. 按是否含有颜料来分类</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5. 按溶剂构成情况分类</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rcRect r="625"/>
          <a:stretch>
            <a:fillRect/>
          </a:stretch>
        </p:blipFill>
        <p:spPr>
          <a:xfrm>
            <a:off x="1710055" y="2319020"/>
            <a:ext cx="6238875" cy="1368425"/>
          </a:xfrm>
          <a:prstGeom prst="rect">
            <a:avLst/>
          </a:prstGeom>
        </p:spPr>
      </p:pic>
      <p:pic>
        <p:nvPicPr>
          <p:cNvPr id="5" name="图片 4"/>
          <p:cNvPicPr>
            <a:picLocks noChangeAspect="1"/>
          </p:cNvPicPr>
          <p:nvPr/>
        </p:nvPicPr>
        <p:blipFill>
          <a:blip r:embed="rId2"/>
          <a:stretch>
            <a:fillRect/>
          </a:stretch>
        </p:blipFill>
        <p:spPr>
          <a:xfrm>
            <a:off x="1710055" y="4458335"/>
            <a:ext cx="6238875" cy="1524000"/>
          </a:xfrm>
          <a:prstGeom prst="rect">
            <a:avLst/>
          </a:prstGeom>
        </p:spPr>
      </p:pic>
      <p:grpSp>
        <p:nvGrpSpPr>
          <p:cNvPr id="6" name="组合 5"/>
          <p:cNvGrpSpPr/>
          <p:nvPr/>
        </p:nvGrpSpPr>
        <p:grpSpPr>
          <a:xfrm>
            <a:off x="0" y="214489"/>
            <a:ext cx="3600450" cy="533259"/>
            <a:chOff x="0" y="214489"/>
            <a:chExt cx="3600450" cy="533259"/>
          </a:xfrm>
        </p:grpSpPr>
        <p:sp>
          <p:nvSpPr>
            <p:cNvPr id="7" name="矩形 6"/>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530985"/>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013498"/>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47362" y="3227016"/>
            <a:ext cx="1052393" cy="110744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按成膜过程原理分类</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510372" y="2084078"/>
            <a:ext cx="5187410" cy="519557"/>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017827"/>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16722" y="2794926"/>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10127" y="216574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氧化聚合型漆 </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16477" y="286388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固化剂固化型漆 </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10474" y="3492863"/>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885997" y="357814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热固型漆 </a:t>
            </a:r>
            <a:endParaRPr lang="zh-CN" altLang="en-US" sz="2000" dirty="0">
              <a:solidFill>
                <a:schemeClr val="bg1"/>
              </a:solidFill>
              <a:latin typeface="+mn-lt"/>
              <a:ea typeface="+mn-ea"/>
              <a:cs typeface="+mn-ea"/>
              <a:sym typeface="+mn-lt"/>
            </a:endParaRPr>
          </a:p>
        </p:txBody>
      </p:sp>
      <p:sp>
        <p:nvSpPr>
          <p:cNvPr id="2" name="圆角矩形 62"/>
          <p:cNvSpPr/>
          <p:nvPr>
            <p:custDataLst>
              <p:tags r:id="rId7"/>
            </p:custDataLst>
          </p:nvPr>
        </p:nvSpPr>
        <p:spPr>
          <a:xfrm>
            <a:off x="4516722" y="420399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3" name="TextBox 66"/>
          <p:cNvSpPr txBox="1"/>
          <p:nvPr>
            <p:custDataLst>
              <p:tags r:id="rId8"/>
            </p:custDataLst>
          </p:nvPr>
        </p:nvSpPr>
        <p:spPr>
          <a:xfrm>
            <a:off x="4916477" y="427295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溶剂挥发型漆 </a:t>
            </a:r>
            <a:endParaRPr lang="zh-CN" altLang="en-US" sz="2000" dirty="0">
              <a:solidFill>
                <a:schemeClr val="bg1"/>
              </a:solidFill>
              <a:latin typeface="+mn-lt"/>
              <a:ea typeface="+mn-ea"/>
              <a:cs typeface="+mn-ea"/>
              <a:sym typeface="+mn-lt"/>
            </a:endParaRPr>
          </a:p>
        </p:txBody>
      </p:sp>
      <p:sp>
        <p:nvSpPr>
          <p:cNvPr id="8" name="圆角矩形 68"/>
          <p:cNvSpPr/>
          <p:nvPr>
            <p:custDataLst>
              <p:tags r:id="rId9"/>
            </p:custDataLst>
          </p:nvPr>
        </p:nvSpPr>
        <p:spPr>
          <a:xfrm>
            <a:off x="4510474" y="4901928"/>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9"/>
          <p:cNvSpPr txBox="1"/>
          <p:nvPr>
            <p:custDataLst>
              <p:tags r:id="rId10"/>
            </p:custDataLst>
          </p:nvPr>
        </p:nvSpPr>
        <p:spPr>
          <a:xfrm>
            <a:off x="4885997" y="498721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其他类型漆 </a:t>
            </a:r>
            <a:endParaRPr lang="zh-CN" altLang="en-US" sz="2000" dirty="0">
              <a:solidFill>
                <a:schemeClr val="bg1"/>
              </a:solidFill>
              <a:latin typeface="+mn-lt"/>
              <a:ea typeface="+mn-ea"/>
              <a:cs typeface="+mn-ea"/>
              <a:sym typeface="+mn-lt"/>
            </a:endParaRPr>
          </a:p>
        </p:txBody>
      </p:sp>
      <p:grpSp>
        <p:nvGrpSpPr>
          <p:cNvPr id="17" name="组合 16"/>
          <p:cNvGrpSpPr/>
          <p:nvPr/>
        </p:nvGrpSpPr>
        <p:grpSpPr>
          <a:xfrm>
            <a:off x="0" y="214489"/>
            <a:ext cx="3600450" cy="533259"/>
            <a:chOff x="0" y="214489"/>
            <a:chExt cx="3600450" cy="533259"/>
          </a:xfrm>
        </p:grpSpPr>
        <p:sp>
          <p:nvSpPr>
            <p:cNvPr id="4" name="矩形 3"/>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2" grpId="0" bldLvl="0" animBg="1"/>
      <p:bldP spid="3" grpId="0"/>
      <p:bldP spid="8" grpId="0" bldLvl="0" animBg="1"/>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07110" y="1657985"/>
            <a:ext cx="5183505" cy="3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7. 按成膜物质分类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这是根据国家标准以涂料基料中主要成膜物质为基础的分类方法，若主要成膜物质为混合树脂，则按在涂膜中起主要作用的一种树脂为基础作为分类依据。这样可以根据其类别、名称了解其组成、特性及施工方法等。据此分类方法，将涂料产品分为 17 大类。</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16327"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6269990" y="1851660"/>
            <a:ext cx="4728845" cy="3875405"/>
          </a:xfrm>
          <a:prstGeom prst="rect">
            <a:avLst/>
          </a:prstGeom>
        </p:spPr>
      </p:pic>
      <p:grpSp>
        <p:nvGrpSpPr>
          <p:cNvPr id="5" name="组合 4"/>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01395" y="2555875"/>
            <a:ext cx="967613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涂料的名称由三部分组成：颜色或颜料的名称、成膜物质的名称和基本名称，即</a:t>
            </a:r>
            <a:endParaRPr sz="2000" dirty="0">
              <a:solidFill>
                <a:srgbClr val="38465E"/>
              </a:solidFill>
              <a:latin typeface="Arial" panose="020B0604020202020204"/>
              <a:ea typeface="微软雅黑" panose="020B0503020204020204" pitchFamily="34" charset="-122"/>
              <a:sym typeface="Arial" panose="020B0604020202020204"/>
            </a:endParaRPr>
          </a:p>
          <a:p>
            <a:pPr algn="ctr" eaLnBrk="1" hangingPunct="1">
              <a:lnSpc>
                <a:spcPct val="150000"/>
              </a:lnSpc>
              <a:spcBef>
                <a:spcPct val="50000"/>
              </a:spcBef>
            </a:pPr>
            <a:r>
              <a:rPr sz="2000" dirty="0">
                <a:solidFill>
                  <a:srgbClr val="38465E"/>
                </a:solidFill>
                <a:latin typeface="楷体" panose="02010609060101010101" charset="-122"/>
                <a:ea typeface="楷体" panose="02010609060101010101" charset="-122"/>
                <a:cs typeface="楷体" panose="02010609060101010101" charset="-122"/>
                <a:sym typeface="Arial" panose="020B0604020202020204"/>
              </a:rPr>
              <a:t>涂料全名 = 颜色或颜料名称 + 成膜物质名称 + 基本名称</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颜色位于名称的最前面，若颜料对涂膜性能起显著作用，则可用颜料的名称代替颜色的名称，如铁红醇酸底漆、锌黄酚醛防锈漆等。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涂料名称中的成膜物质名称应作适当简化，如聚氨基甲酸酯简化成聚氨酯等。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23964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五、料的命名</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4" name="组合 3"/>
          <p:cNvGrpSpPr/>
          <p:nvPr/>
        </p:nvGrpSpPr>
        <p:grpSpPr>
          <a:xfrm>
            <a:off x="0" y="214489"/>
            <a:ext cx="3600450" cy="533259"/>
            <a:chOff x="0" y="214489"/>
            <a:chExt cx="3600450" cy="533259"/>
          </a:xfrm>
        </p:grpSpPr>
        <p:sp>
          <p:nvSpPr>
            <p:cNvPr id="5" name="矩形 4"/>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989965" y="1479550"/>
            <a:ext cx="4794250" cy="50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涂料的代号及基本名称如</a:t>
            </a:r>
            <a:r>
              <a:rPr lang="zh-CN" dirty="0">
                <a:solidFill>
                  <a:srgbClr val="38465E"/>
                </a:solidFill>
                <a:latin typeface="Arial" panose="020B0604020202020204"/>
                <a:ea typeface="微软雅黑" panose="020B0503020204020204" pitchFamily="34" charset="-122"/>
                <a:sym typeface="Arial" panose="020B0604020202020204"/>
              </a:rPr>
              <a:t>下</a:t>
            </a:r>
            <a:r>
              <a:rPr dirty="0">
                <a:solidFill>
                  <a:srgbClr val="38465E"/>
                </a:solidFill>
                <a:latin typeface="Arial" panose="020B0604020202020204"/>
                <a:ea typeface="微软雅黑" panose="020B0503020204020204" pitchFamily="34" charset="-122"/>
                <a:sym typeface="Arial" panose="020B0604020202020204"/>
              </a:rPr>
              <a:t>表所示。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1208405" y="1986280"/>
            <a:ext cx="5452110" cy="4047490"/>
          </a:xfrm>
          <a:prstGeom prst="rect">
            <a:avLst/>
          </a:prstGeom>
        </p:spPr>
      </p:pic>
      <p:grpSp>
        <p:nvGrpSpPr>
          <p:cNvPr id="5" name="组合 4"/>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805180" y="1658620"/>
            <a:ext cx="6837045" cy="2138045"/>
          </a:xfrm>
        </p:spPr>
        <p:txBody>
          <a:bodyPr>
            <a:noAutofit/>
          </a:bodyPr>
          <a:lstStyle/>
          <a:p>
            <a:pPr>
              <a:lnSpc>
                <a:spcPct val="100000"/>
              </a:lnSpc>
              <a:buClr>
                <a:schemeClr val="tx1">
                  <a:shade val="95000"/>
                </a:schemeClr>
              </a:buClr>
              <a:buNone/>
              <a:defRPr/>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lang="en-US" altLang="zh-CN"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在日常的使用中，汽车油漆表面如果长时间未做任何</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漆膜保护，长期经受空气中的有害气体、紫外线、酸雨等侵</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蚀和汽车在高速行驶与空气摩擦产生的静电，将有害气体的</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分子和灰尘附着在漆面上，那么汽车漆面就容易暗淡无光，</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甚至由于其他原因而导致漆面出现的划痕越来越多，这样一</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来我们就需要对车身漆面进行必要的美容及护理。下面我们</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将详细讲解如何解决这些问题。作为新时代汽车行业从业人</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员，大家应“坚持以人民为中心的发展思想”，推广环保、</a:t>
            </a:r>
            <a:endParaRPr sz="2000" b="1" dirty="0">
              <a:solidFill>
                <a:schemeClr val="bg1"/>
              </a:solidFill>
              <a:latin typeface="Arial" panose="020B0604020202020204"/>
              <a:ea typeface="微软雅黑" panose="020B0503020204020204" pitchFamily="34" charset="-122"/>
              <a:sym typeface="Arial" panose="020B0604020202020204"/>
            </a:endParaRPr>
          </a:p>
          <a:p>
            <a:pPr>
              <a:lnSpc>
                <a:spcPct val="100000"/>
              </a:lnSpc>
              <a:buClr>
                <a:schemeClr val="tx1">
                  <a:shade val="95000"/>
                </a:schemeClr>
              </a:buClr>
              <a:buNone/>
              <a:defRPr/>
            </a:pPr>
            <a:r>
              <a:rPr sz="2000" b="1" dirty="0">
                <a:solidFill>
                  <a:schemeClr val="bg1"/>
                </a:solidFill>
                <a:latin typeface="Arial" panose="020B0604020202020204"/>
                <a:ea typeface="微软雅黑" panose="020B0503020204020204" pitchFamily="34" charset="-122"/>
                <a:sym typeface="Arial" panose="020B0604020202020204"/>
              </a:rPr>
              <a:t>节能、安全的装饰理念和技术，促进人与自然的和谐共生。</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904875" y="648335"/>
            <a:ext cx="5481955" cy="521970"/>
          </a:xfrm>
          <a:prstGeom prst="rect">
            <a:avLst/>
          </a:prstGeom>
          <a:solidFill>
            <a:srgbClr val="C00000"/>
          </a:solidFill>
          <a:ln w="57150">
            <a:solidFill>
              <a:schemeClr val="bg1">
                <a:alpha val="55000"/>
              </a:schemeClr>
            </a:solidFill>
          </a:ln>
        </p:spPr>
        <p:txBody>
          <a:bodyPr wrap="square">
            <a:spAutoFit/>
          </a:bodyPr>
          <a:lstStyle/>
          <a:p>
            <a:pPr algn="ctr"/>
            <a:r>
              <a:rPr lang="zh-CN" altLang="en-US" sz="2800" b="1" dirty="0">
                <a:solidFill>
                  <a:schemeClr val="bg1"/>
                </a:solidFill>
                <a:latin typeface="Arial" panose="020B0604020202020204"/>
                <a:ea typeface="微软雅黑" panose="020B0503020204020204" pitchFamily="34" charset="-122"/>
                <a:sym typeface="Arial" panose="020B0604020202020204"/>
              </a:rPr>
              <a:t>项目四</a:t>
            </a:r>
            <a:r>
              <a:rPr lang="en-US" altLang="zh-CN" sz="2800" b="1" dirty="0">
                <a:solidFill>
                  <a:schemeClr val="bg1"/>
                </a:solidFill>
                <a:latin typeface="Arial" panose="020B0604020202020204"/>
                <a:ea typeface="微软雅黑" panose="020B0503020204020204" pitchFamily="34" charset="-122"/>
                <a:sym typeface="Arial" panose="020B0604020202020204"/>
              </a:rPr>
              <a:t>  </a:t>
            </a:r>
            <a:r>
              <a:rPr lang="zh-CN" altLang="en-US" sz="2800" b="1" dirty="0">
                <a:solidFill>
                  <a:schemeClr val="bg1"/>
                </a:solidFill>
                <a:latin typeface="Arial" panose="020B0604020202020204"/>
                <a:ea typeface="微软雅黑" panose="020B0503020204020204" pitchFamily="34" charset="-122"/>
                <a:sym typeface="Arial" panose="020B0604020202020204"/>
              </a:rPr>
              <a:t>汽车车身美容</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1000"/>
                                        <p:tgtEl>
                                          <p:spTgt spid="4">
                                            <p:txEl>
                                              <p:pRg st="3" end="3"/>
                                            </p:txEl>
                                          </p:spTgt>
                                        </p:tgtEl>
                                      </p:cBhvr>
                                    </p:animEffect>
                                    <p:anim calcmode="lin" valueType="num">
                                      <p:cBhvr>
                                        <p:cTn id="3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fade">
                                      <p:cBhvr>
                                        <p:cTn id="45" dur="1000"/>
                                        <p:tgtEl>
                                          <p:spTgt spid="4">
                                            <p:txEl>
                                              <p:pRg st="4" end="4"/>
                                            </p:txEl>
                                          </p:spTgt>
                                        </p:tgtEl>
                                      </p:cBhvr>
                                    </p:animEffect>
                                    <p:anim calcmode="lin" valueType="num">
                                      <p:cBhvr>
                                        <p:cTn id="4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Effect transition="in" filter="fade">
                                      <p:cBhvr>
                                        <p:cTn id="52" dur="1000"/>
                                        <p:tgtEl>
                                          <p:spTgt spid="4">
                                            <p:txEl>
                                              <p:pRg st="5" end="5"/>
                                            </p:txEl>
                                          </p:spTgt>
                                        </p:tgtEl>
                                      </p:cBhvr>
                                    </p:animEffect>
                                    <p:anim calcmode="lin" valueType="num">
                                      <p:cBhvr>
                                        <p:cTn id="5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animEffect transition="in" filter="fade">
                                      <p:cBhvr>
                                        <p:cTn id="59" dur="1000"/>
                                        <p:tgtEl>
                                          <p:spTgt spid="4">
                                            <p:txEl>
                                              <p:pRg st="6" end="6"/>
                                            </p:txEl>
                                          </p:spTgt>
                                        </p:tgtEl>
                                      </p:cBhvr>
                                    </p:animEffect>
                                    <p:anim calcmode="lin" valueType="num">
                                      <p:cBhvr>
                                        <p:cTn id="6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
                                            <p:txEl>
                                              <p:pRg st="7" end="7"/>
                                            </p:txEl>
                                          </p:spTgt>
                                        </p:tgtEl>
                                        <p:attrNameLst>
                                          <p:attrName>style.visibility</p:attrName>
                                        </p:attrNameLst>
                                      </p:cBhvr>
                                      <p:to>
                                        <p:strVal val="visible"/>
                                      </p:to>
                                    </p:set>
                                    <p:animEffect transition="in" filter="fade">
                                      <p:cBhvr>
                                        <p:cTn id="66" dur="1000"/>
                                        <p:tgtEl>
                                          <p:spTgt spid="4">
                                            <p:txEl>
                                              <p:pRg st="7" end="7"/>
                                            </p:txEl>
                                          </p:spTgt>
                                        </p:tgtEl>
                                      </p:cBhvr>
                                    </p:animEffect>
                                    <p:anim calcmode="lin" valueType="num">
                                      <p:cBhvr>
                                        <p:cTn id="6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4">
                                            <p:txEl>
                                              <p:pRg st="8" end="8"/>
                                            </p:txEl>
                                          </p:spTgt>
                                        </p:tgtEl>
                                        <p:attrNameLst>
                                          <p:attrName>style.visibility</p:attrName>
                                        </p:attrNameLst>
                                      </p:cBhvr>
                                      <p:to>
                                        <p:strVal val="visible"/>
                                      </p:to>
                                    </p:set>
                                    <p:animEffect transition="in" filter="fade">
                                      <p:cBhvr>
                                        <p:cTn id="73" dur="1000"/>
                                        <p:tgtEl>
                                          <p:spTgt spid="4">
                                            <p:txEl>
                                              <p:pRg st="8" end="8"/>
                                            </p:txEl>
                                          </p:spTgt>
                                        </p:tgtEl>
                                      </p:cBhvr>
                                    </p:animEffect>
                                    <p:anim calcmode="lin" valueType="num">
                                      <p:cBhvr>
                                        <p:cTn id="7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7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9"/>
                                        </p:tgtEl>
                                        <p:attrNameLst>
                                          <p:attrName>style.visibility</p:attrName>
                                        </p:attrNameLst>
                                      </p:cBhvr>
                                      <p:to>
                                        <p:strVal val="visible"/>
                                      </p:to>
                                    </p:set>
                                    <p:animEffect transition="in" filter="fade">
                                      <p:cBhvr>
                                        <p:cTn id="8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240"/>
            <a:ext cx="18097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涂料型号</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六、涂料的型号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939800" y="2829560"/>
            <a:ext cx="9464675"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涂料型号由三部分组成，即</a:t>
            </a:r>
            <a:r>
              <a:rPr sz="2000" dirty="0">
                <a:solidFill>
                  <a:srgbClr val="C00000"/>
                </a:solidFill>
                <a:latin typeface="Arial" panose="020B0604020202020204"/>
                <a:ea typeface="微软雅黑" panose="020B0503020204020204" pitchFamily="34" charset="-122"/>
                <a:sym typeface="Arial" panose="020B0604020202020204"/>
              </a:rPr>
              <a:t>一个汉语拼音字母和两组阿拉伯数字</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字母（代号）表示涂料类别； </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50000"/>
              </a:lnSpc>
              <a:spcBef>
                <a:spcPct val="50000"/>
              </a:spcBef>
            </a:pP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前面一组阿拉伯数字表示产品的基本名称； </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50000"/>
              </a:lnSpc>
              <a:spcBef>
                <a:spcPct val="50000"/>
              </a:spcBef>
            </a:pP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后面一组阿拉伯数字则表示涂料产品序号，用以区别同一类型的不同品种； </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50000"/>
              </a:lnSpc>
              <a:spcBef>
                <a:spcPct val="50000"/>
              </a:spcBef>
            </a:pP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前后两组阿拉伯数字之间加一短横使基本名称代号与序号分开。</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p:txBody>
      </p:sp>
      <p:pic>
        <p:nvPicPr>
          <p:cNvPr id="6" name="图片 5"/>
          <p:cNvPicPr>
            <a:picLocks noChangeAspect="1"/>
          </p:cNvPicPr>
          <p:nvPr/>
        </p:nvPicPr>
        <p:blipFill>
          <a:blip r:embed="rId1"/>
          <a:stretch>
            <a:fillRect/>
          </a:stretch>
        </p:blipFill>
        <p:spPr>
          <a:xfrm>
            <a:off x="8661400" y="3085465"/>
            <a:ext cx="2169795" cy="1447165"/>
          </a:xfrm>
          <a:prstGeom prst="rect">
            <a:avLst/>
          </a:prstGeom>
        </p:spPr>
      </p:pic>
      <p:grpSp>
        <p:nvGrpSpPr>
          <p:cNvPr id="8" name="组合 7"/>
          <p:cNvGrpSpPr/>
          <p:nvPr/>
        </p:nvGrpSpPr>
        <p:grpSpPr>
          <a:xfrm>
            <a:off x="0" y="214489"/>
            <a:ext cx="3600450" cy="533259"/>
            <a:chOff x="0" y="214489"/>
            <a:chExt cx="3600450" cy="533259"/>
          </a:xfrm>
        </p:grpSpPr>
        <p:sp>
          <p:nvSpPr>
            <p:cNvPr id="9" name="矩形 8"/>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21082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辅助材料型号</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63600" y="2528570"/>
            <a:ext cx="918337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辅助材料型号由两部分组成，即</a:t>
            </a:r>
            <a:r>
              <a:rPr sz="2000" dirty="0">
                <a:solidFill>
                  <a:srgbClr val="C00000"/>
                </a:solidFill>
                <a:latin typeface="Arial" panose="020B0604020202020204"/>
                <a:ea typeface="微软雅黑" panose="020B0503020204020204" pitchFamily="34" charset="-122"/>
                <a:sym typeface="Arial" panose="020B0604020202020204"/>
              </a:rPr>
              <a:t>一个汉语拼音字母和 1~2 位阿拉伯数字</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 </a:t>
            </a: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字母表示辅助材料的类别； </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50000"/>
              </a:lnSpc>
              <a:spcBef>
                <a:spcPct val="50000"/>
              </a:spcBef>
            </a:pPr>
            <a:r>
              <a:rPr lang="en-US"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       </a:t>
            </a: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数字为序号，用以区别同一类型的不同品种； </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50000"/>
              </a:lnSpc>
              <a:spcBef>
                <a:spcPct val="50000"/>
              </a:spcBef>
            </a:pPr>
            <a:r>
              <a:rPr lang="en-US"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       </a:t>
            </a:r>
            <a:r>
              <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rPr>
              <a:t>字母与数字之间加一短横。</a:t>
            </a:r>
            <a:endParaRPr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p:txBody>
      </p:sp>
      <p:pic>
        <p:nvPicPr>
          <p:cNvPr id="6" name="图片 5"/>
          <p:cNvPicPr>
            <a:picLocks noChangeAspect="1"/>
          </p:cNvPicPr>
          <p:nvPr/>
        </p:nvPicPr>
        <p:blipFill>
          <a:blip r:embed="rId1"/>
          <a:stretch>
            <a:fillRect/>
          </a:stretch>
        </p:blipFill>
        <p:spPr>
          <a:xfrm>
            <a:off x="7361555" y="3380105"/>
            <a:ext cx="3108960" cy="1548130"/>
          </a:xfrm>
          <a:prstGeom prst="rect">
            <a:avLst/>
          </a:prstGeom>
        </p:spPr>
      </p:pic>
      <p:grpSp>
        <p:nvGrpSpPr>
          <p:cNvPr id="2" name="组合 1"/>
          <p:cNvGrpSpPr/>
          <p:nvPr/>
        </p:nvGrpSpPr>
        <p:grpSpPr>
          <a:xfrm>
            <a:off x="0" y="214489"/>
            <a:ext cx="3600450" cy="533259"/>
            <a:chOff x="0" y="214489"/>
            <a:chExt cx="3600450" cy="533259"/>
          </a:xfrm>
        </p:grpSpPr>
        <p:sp>
          <p:nvSpPr>
            <p:cNvPr id="9" name="矩形 8"/>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14270"/>
            <a:ext cx="936879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汽车涂料是一种流动状态或粉末状态的有机物质，涂抹在物体表面上，干燥固化后形成一层牢固、附着力强的漆膜，其中包括底漆、原子灰、中层涂料、面漆等。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70573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七、汽车常用涂料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5" name="图片 4"/>
          <p:cNvPicPr/>
          <p:nvPr/>
        </p:nvPicPr>
        <p:blipFill>
          <a:blip r:embed="rId1"/>
          <a:srcRect l="400" t="-5447" r="5427" b="5447"/>
          <a:stretch>
            <a:fillRect/>
          </a:stretch>
        </p:blipFill>
        <p:spPr>
          <a:xfrm>
            <a:off x="3940810" y="3616325"/>
            <a:ext cx="3595370" cy="2105025"/>
          </a:xfrm>
          <a:prstGeom prst="rect">
            <a:avLst/>
          </a:prstGeom>
        </p:spPr>
      </p:pic>
      <p:grpSp>
        <p:nvGrpSpPr>
          <p:cNvPr id="4" name="组合 3"/>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底漆是直接涂抹在经过表面处理的车身上的第一道漆，是整个涂层的基础。它对车身的防锈蚀和整个涂层的耐久性起决定性作用。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dirty="0">
                <a:solidFill>
                  <a:srgbClr val="38465E"/>
                </a:solidFill>
                <a:latin typeface="Arial" panose="020B0604020202020204"/>
                <a:ea typeface="微软雅黑" panose="020B0503020204020204" pitchFamily="34" charset="-122"/>
                <a:sym typeface="Arial" panose="020B0604020202020204"/>
              </a:rPr>
              <a:t>底漆必须具备以下特性。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①附着力强，除在车身表面上附着牢固外，还能与腻子（加有大量体质颜料的稠厚浆状物）或面漆黏附牢固。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②有良好的防锈能力、耐腐蚀性和耐水性。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279717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（1）底漆的性能要求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底漆 </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51585" y="2006600"/>
            <a:ext cx="925639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③底漆涂膜应具有较高的机械强度和适当的弹性。当车身蒙皮膨胀或收缩时，不致脆裂脱落，当面漆老化收缩时，也不致折裂卷皮，能满足面漆耐久性的要求。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④应与中间涂层或面漆涂层有良好的配套性，即有耐溶剂性，不被中间涂层或面漆涂层所含溶剂溶蚀。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⑤具有良好的施工性，涂膜流平性要好，不流挂、干燥快，而且要容易打磨平整、不黏砂纸，保证漆面平滑光亮。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600450" cy="533259"/>
            <a:chOff x="0" y="214489"/>
            <a:chExt cx="3600450" cy="533259"/>
          </a:xfrm>
        </p:grpSpPr>
        <p:sp>
          <p:nvSpPr>
            <p:cNvPr id="10" name="矩形 9"/>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1685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（2）底漆的种类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51585" y="2486025"/>
            <a:ext cx="363982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可以按底漆使用涂料的不同对底漆进行分类。用醇酸漆料制成的底漆称醇酸底漆，同理还有酚醛底漆、环氧底漆等。</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a:stretch>
            <a:fillRect/>
          </a:stretch>
        </p:blipFill>
        <p:spPr>
          <a:xfrm>
            <a:off x="4891405" y="2032635"/>
            <a:ext cx="6257925" cy="3248025"/>
          </a:xfrm>
          <a:prstGeom prst="rect">
            <a:avLst/>
          </a:prstGeom>
        </p:spPr>
      </p:pic>
      <p:grpSp>
        <p:nvGrpSpPr>
          <p:cNvPr id="12" name="组合 11"/>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5234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（3）底漆层的喷涂</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92563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底漆是直接涂覆于施工物体表面的涂料，它是工件表面的基础用料。底材与其喷涂底漆后的比较如下图所示。</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12" name="图片 2"/>
          <p:cNvPicPr>
            <a:picLocks noChangeAspect="1"/>
          </p:cNvPicPr>
          <p:nvPr/>
        </p:nvPicPr>
        <p:blipFill>
          <a:blip r:embed="rId1"/>
          <a:stretch>
            <a:fillRect/>
          </a:stretch>
        </p:blipFill>
        <p:spPr>
          <a:xfrm>
            <a:off x="3759835" y="3733165"/>
            <a:ext cx="4859655" cy="1520825"/>
          </a:xfrm>
          <a:prstGeom prst="rect">
            <a:avLst/>
          </a:prstGeom>
          <a:noFill/>
          <a:ln>
            <a:noFill/>
          </a:ln>
        </p:spPr>
      </p:pic>
      <p:grpSp>
        <p:nvGrpSpPr>
          <p:cNvPr id="10" name="组合 9"/>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原子灰俗称腻子，是一种膏状或厚浆状的涂料，它容易干燥，干后坚硬，能耐砂磨。</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原子灰一般使用刮具刮涂于底材的表面（也有使用大口径喷枪喷涂的浆状原子灰，称为“喷涂原子灰”），用来填平、补齐底材上的凹坑、缝隙、孔眼、焊疤、刮痕以及加工过程中所造成的物面缺陷等，使底材表面平整、匀顺，使面漆的丰满度和光泽度等能够充分地显现。 </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251523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（1）原子灰的种类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原子灰</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5241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（2）原子灰的刮涂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92563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①刮涂前的准备。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原子灰的种类很多，由于调制时，使用的黏度剂和稀释剂的不同，因而具有不同的极性。选用时，必须与所喷涂的底漆和面漆配套使用，否则不但无法满足附着力要求，甚至会出现“咬底”现象。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在刮涂时，需再次估计表面损坏的程度，合理调制原子灰，一次性刮涂完成，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中途不要刮刮停停。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②原子灰的调合。 </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2" name="矩形 11"/>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1853565"/>
            <a:ext cx="9256395"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●取原子灰。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原子灰装在罐中的时候，其各种成分如溶剂、树脂及颜料会分离。由于原子灰不可以在这种分离的形态下使用，故在取出罐子以前，必须彻底搅拌。固化剂也是如此，充分挤压装固化剂的袋子，使固化剂在使用前充分搅拌。原子灰罐每次用后必须盖好，以防溶剂蒸发。如果溶剂蒸发了，要向罐中倒入专用的溶剂。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将适量的原子灰基料放在混合板上。然后按规定的混合比添加一定量的固化剂。若固化剂过多，干燥后就会开裂；如果固化剂过少，就难以固化干燥。近来有一种方法为将主剂和固化剂采用不同的颜色相区别，通过其混合后的颜色来判断其混合比。原子灰主剂与固化剂拌合时，固化剂的容许量有一定范围，可以随气温的变化适当调整，具体数值应以产品说明书为准。</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600450" cy="533259"/>
            <a:chOff x="0" y="214489"/>
            <a:chExt cx="3600450" cy="533259"/>
          </a:xfrm>
        </p:grpSpPr>
        <p:sp>
          <p:nvSpPr>
            <p:cNvPr id="10" name="矩形 9"/>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884432" y="2499665"/>
            <a:ext cx="3978231" cy="60874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884670" y="3954145"/>
            <a:ext cx="3978275" cy="584200"/>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漆面美容护理</a:t>
            </a:r>
            <a:endParaRPr lang="zh-CN" altLang="en-US" dirty="0">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3663315"/>
            <a:ext cx="8956675" cy="56769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772535"/>
            <a:ext cx="853313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3：在刮刀舀起大约 1/3 原子灰以后，利用刮刀右边为支点，将刮刀翻转。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557780"/>
            <a:ext cx="8956675" cy="8413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6670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2：抓住刮刀，轻轻提起其端头，再将它滑入原子灰下面，然后将它向混合板的左侧提起。</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74190"/>
            <a:ext cx="8956675" cy="5619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83410"/>
            <a:ext cx="853313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1：用刮刀的尖端舀起固化剂，将其均匀散布在原子灰基料的整个表面上。</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223010" y="1231900"/>
            <a:ext cx="6096000" cy="368300"/>
          </a:xfrm>
          <a:prstGeom prst="rect">
            <a:avLst/>
          </a:prstGeom>
          <a:noFill/>
        </p:spPr>
        <p:txBody>
          <a:bodyPr wrap="square" rtlCol="0" anchor="t">
            <a:spAutoFit/>
          </a:bodyPr>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●拌合原子灰。   </a:t>
            </a:r>
            <a:endParaRPr lang="zh-CN" altLang="en-US" b="1" dirty="0">
              <a:solidFill>
                <a:srgbClr val="38465E"/>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52525" y="5548630"/>
            <a:ext cx="8956675" cy="8058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5657850"/>
            <a:ext cx="853313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5：拿住刮刀，稍稍提起其端头，并且将上述中的在混合板上混合的原子灰全部舀起。</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9" name="矩形 18"/>
          <p:cNvSpPr/>
          <p:nvPr/>
        </p:nvSpPr>
        <p:spPr>
          <a:xfrm>
            <a:off x="1152525" y="4469130"/>
            <a:ext cx="8956675" cy="8413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307465" y="45783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4：将刮刀基本上与混合板持平，并将它向下压。一定要将刮刀在混合板上刮削，不要让原子灰留在刮刀上。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600450" cy="533259"/>
            <a:chOff x="0" y="214489"/>
            <a:chExt cx="3600450" cy="533259"/>
          </a:xfrm>
        </p:grpSpPr>
        <p:sp>
          <p:nvSpPr>
            <p:cNvPr id="22" name="矩形 21"/>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5" grpId="0" bldLvl="0" animBg="1"/>
      <p:bldP spid="16" grpId="0"/>
      <p:bldP spid="19" grpId="0" bldLvl="0" animBg="1"/>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24585" y="2212340"/>
            <a:ext cx="8956675" cy="85153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318385"/>
            <a:ext cx="872680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7：与步骤 4 相同，将刮刀基本上与混合板持平，并将它向下压，从步骤 2 重复。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366520"/>
            <a:ext cx="8956675" cy="5734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475740"/>
            <a:ext cx="8533130"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6：将原子灰翻转，翻的方向与步骤 3 中的相反。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3298825"/>
            <a:ext cx="8956675" cy="10610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09040" y="3371850"/>
            <a:ext cx="9079865" cy="1330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 8：在进行步骤 2 到步骤 7 时，原子灰往往向上朝混合板的顶部移动。在原子灰延展至混合板的边缘时，舀起全部原子灰，并且将它向混合板的底部翻转。重复步骤 2 到步骤 7，直到原子灰充分混合。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五边形 1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9" name="矩形 18"/>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0-#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4" grpId="0" bldLvl="0" animBg="1"/>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1853565"/>
            <a:ext cx="925639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③原子灰刮涂的方法及步骤。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●基本刮涂动作。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涂布原子灰时不可一次厚补，应分为 2~3 次涂布。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第一次刮原子灰将刮刀竖起沿着铁板薄薄地压挤修补。</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第二次刮原子灰将刮刀倒斜35°~45°，用量稍微多点，最初补于需要范围内，重叠时渐广。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第三次将刮刀倾斜至接近水平，刮平表面，同时将原子灰刮薄。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600450" cy="533259"/>
            <a:chOff x="0" y="214489"/>
            <a:chExt cx="3600450" cy="533259"/>
          </a:xfrm>
        </p:grpSpPr>
        <p:sp>
          <p:nvSpPr>
            <p:cNvPr id="10" name="矩形 9"/>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332041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4093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·将原子灰与原子灰间的段差缩小。同时周围部分要刮薄。</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626995"/>
            <a:ext cx="8956675" cy="5232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7362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·最终将原子灰外围部分膜厚刮薄，使其与周围的涂膜段差缩小。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887220"/>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9964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·以压挤方法将涂布面全部涂布。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04812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1573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·重复上一步动作，按涂布面需要量刮涂。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32510" y="477520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187450" y="48641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·刮平涂布面使原子灰间无段差。</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文本框 29"/>
          <p:cNvSpPr txBox="1"/>
          <p:nvPr/>
        </p:nvSpPr>
        <p:spPr>
          <a:xfrm>
            <a:off x="1032510" y="1337945"/>
            <a:ext cx="6096000" cy="398780"/>
          </a:xfrm>
          <a:prstGeom prst="rect">
            <a:avLst/>
          </a:prstGeom>
          <a:noFill/>
        </p:spPr>
        <p:txBody>
          <a:bodyPr wrap="square" rtlCol="0" anchor="t">
            <a:spAutoFit/>
          </a:bodyPr>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●平面部分的刮涂动作。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P spid="13" grpId="0" bldLvl="0" animBg="1"/>
      <p:bldP spid="18" grpId="0"/>
      <p:bldP spid="14" grpId="0" bldLvl="0" animBg="1"/>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3935095"/>
            <a:ext cx="8956675" cy="7950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044315"/>
            <a:ext cx="853313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·原子灰施涂在工件表面上的范围，必须以在磨缘过程中所留下的打磨划痕为限。如果没有打磨划痕，原子灰就黏不牢。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29560"/>
            <a:ext cx="8956675" cy="8413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387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·原子灰必须比原来的表面高。但是，最好只略微高一点，因为如果太高了，在打磨过程中，就要花许多时间和力气来清除多余材料。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74190"/>
            <a:ext cx="8956675" cy="8178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83410"/>
            <a:ext cx="853313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·如果刮刀在各道施涂中，仅向一个方向移动，原子灰高点的中心就有所移动。这种情况很难打磨，所以刮刀在最后一道中必须反向移动，以便将原子灰高点移回中央。</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223010" y="1231900"/>
            <a:ext cx="6096000" cy="860425"/>
          </a:xfrm>
          <a:prstGeom prst="rect">
            <a:avLst/>
          </a:prstGeom>
          <a:noFill/>
        </p:spPr>
        <p:txBody>
          <a:bodyPr wrap="square" rtlCol="0" anchor="t">
            <a:spAutoFit/>
          </a:bodyPr>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刮涂注意事项如下。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
        <p:nvSpPr>
          <p:cNvPr id="19" name="矩形 18"/>
          <p:cNvSpPr/>
          <p:nvPr/>
        </p:nvSpPr>
        <p:spPr>
          <a:xfrm>
            <a:off x="1152525" y="4994275"/>
            <a:ext cx="8956675" cy="8413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307465" y="51034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·施涂原子灰要快，必须在混合以后大约 3 min 以内施涂完。如果花费时间太长，原子灰就可能在施涂完成前固化，影响施涂。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5" name="组合 14"/>
          <p:cNvGrpSpPr/>
          <p:nvPr/>
        </p:nvGrpSpPr>
        <p:grpSpPr>
          <a:xfrm>
            <a:off x="0" y="214489"/>
            <a:ext cx="3600450" cy="533259"/>
            <a:chOff x="0" y="214489"/>
            <a:chExt cx="3600450" cy="533259"/>
          </a:xfrm>
        </p:grpSpPr>
        <p:sp>
          <p:nvSpPr>
            <p:cNvPr id="16" name="矩形 1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五边形 2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2" name="矩形 2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9" grpId="0" bldLvl="0" animBg="1"/>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986790" y="1844040"/>
            <a:ext cx="925639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●弧形及角落的刮涂动作。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对弧形部分及角落的涂布，使用有弹性的橡胶刮刀较容易施工。</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●棱角线条部分的刮涂动作。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3" name="图片 11"/>
          <p:cNvPicPr>
            <a:picLocks noChangeAspect="1"/>
          </p:cNvPicPr>
          <p:nvPr/>
        </p:nvPicPr>
        <p:blipFill>
          <a:blip r:embed="rId1"/>
          <a:stretch>
            <a:fillRect/>
          </a:stretch>
        </p:blipFill>
        <p:spPr>
          <a:xfrm>
            <a:off x="1926590" y="2787015"/>
            <a:ext cx="4086860" cy="1124585"/>
          </a:xfrm>
          <a:prstGeom prst="rect">
            <a:avLst/>
          </a:prstGeom>
          <a:noFill/>
          <a:ln>
            <a:noFill/>
          </a:ln>
        </p:spPr>
      </p:pic>
      <p:pic>
        <p:nvPicPr>
          <p:cNvPr id="12" name="图片 12"/>
          <p:cNvPicPr>
            <a:picLocks noChangeAspect="1"/>
          </p:cNvPicPr>
          <p:nvPr/>
        </p:nvPicPr>
        <p:blipFill>
          <a:blip r:embed="rId2"/>
          <a:stretch>
            <a:fillRect/>
          </a:stretch>
        </p:blipFill>
        <p:spPr>
          <a:xfrm>
            <a:off x="5028565" y="4087495"/>
            <a:ext cx="1172845" cy="1441450"/>
          </a:xfrm>
          <a:prstGeom prst="rect">
            <a:avLst/>
          </a:prstGeom>
          <a:noFill/>
          <a:ln>
            <a:noFill/>
          </a:ln>
        </p:spPr>
      </p:pic>
      <p:grpSp>
        <p:nvGrpSpPr>
          <p:cNvPr id="10" name="组合 9"/>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5241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（3）原子灰的干燥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391410"/>
            <a:ext cx="92563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新施涂的原子灰会由于其双组分材料混合后发生反应而变热，从而加速固化反应。一般在施涂以后 20~30 min 即可打磨。如果气温低而湿度高，原子灰的内部反应速度降低，从而要较长的时间来使原子灰固化。为了加快固化，可以另外加热，例如，使用短波的红外线烤灯加热，其优点是从里往外加热，使湿气逐步往外挥发。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1522095" y="4853305"/>
            <a:ext cx="8838565" cy="645160"/>
          </a:xfrm>
          <a:prstGeom prst="rect">
            <a:avLst/>
          </a:prstGeom>
        </p:spPr>
        <p:txBody>
          <a:bodyPr wrap="square">
            <a:spAutoFit/>
          </a:bodyPr>
          <a:p>
            <a:pPr marL="0" indent="266700" algn="l" defTabSz="266700">
              <a:spcBef>
                <a:spcPct val="0"/>
              </a:spcBef>
              <a:spcAft>
                <a:spcPct val="0"/>
              </a:spcAft>
            </a:pPr>
            <a:r>
              <a:rPr lang="en-US" altLang="zh-CN">
                <a:solidFill>
                  <a:srgbClr val="C00000"/>
                </a:solidFill>
                <a:latin typeface="楷体" panose="02010609060101010101" charset="-122"/>
                <a:ea typeface="楷体" panose="02010609060101010101" charset="-122"/>
                <a:cs typeface="楷体" panose="02010609060101010101" charset="-122"/>
              </a:rPr>
              <a:t> </a:t>
            </a:r>
            <a:r>
              <a:rPr lang="zh-CN" altLang="en-US">
                <a:solidFill>
                  <a:srgbClr val="C00000"/>
                </a:solidFill>
                <a:latin typeface="楷体" panose="02010609060101010101" charset="-122"/>
                <a:ea typeface="楷体" panose="02010609060101010101" charset="-122"/>
                <a:cs typeface="楷体" panose="02010609060101010101" charset="-122"/>
              </a:rPr>
              <a:t>注意：在使用红外线烤灯来加热和干燥原子灰时，一定要把原子灰的表面温度控制在</a:t>
            </a:r>
            <a:r>
              <a:rPr lang="en-US" altLang="zh-CN">
                <a:solidFill>
                  <a:srgbClr val="C00000"/>
                </a:solidFill>
                <a:latin typeface="楷体" panose="02010609060101010101" charset="-122"/>
                <a:ea typeface="楷体" panose="02010609060101010101" charset="-122"/>
                <a:cs typeface="楷体" panose="02010609060101010101" charset="-122"/>
              </a:rPr>
              <a:t>50℃</a:t>
            </a:r>
            <a:r>
              <a:rPr lang="zh-CN" altLang="en-US">
                <a:solidFill>
                  <a:srgbClr val="C00000"/>
                </a:solidFill>
                <a:latin typeface="楷体" panose="02010609060101010101" charset="-122"/>
                <a:ea typeface="楷体" panose="02010609060101010101" charset="-122"/>
                <a:cs typeface="楷体" panose="02010609060101010101" charset="-122"/>
              </a:rPr>
              <a:t>以下，以防止原子灰分离或龟裂。</a:t>
            </a:r>
            <a:endParaRPr lang="zh-CN" altLang="en-US">
              <a:solidFill>
                <a:srgbClr val="C00000"/>
              </a:solidFill>
              <a:latin typeface="楷体" panose="02010609060101010101" charset="-122"/>
              <a:ea typeface="楷体" panose="02010609060101010101" charset="-122"/>
              <a:cs typeface="楷体" panose="02010609060101010101" charset="-122"/>
            </a:endParaRPr>
          </a:p>
        </p:txBody>
      </p:sp>
      <p:grpSp>
        <p:nvGrpSpPr>
          <p:cNvPr id="12" name="组合 11"/>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5241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（4）原子灰的打磨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391410"/>
            <a:ext cx="925639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①粗打磨。</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打磨原子灰视情况而定。选用圆型或方型系列的磨灰机，并固定以 80# 的干磨砂纸打磨。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②中打磨。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用手掌触摸粗打磨的原子灰表面，感觉粗打磨后的状况。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更换干磨砂纸，以 120# 至 180# 干磨砂纸细磨原子灰，打磨羽状边（打磨位置应超出原子灰刮涂范围，使工件的表面有一个平滑的过渡），打磨出最终的表面。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2" name="矩形 11"/>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145540" y="1844040"/>
            <a:ext cx="92563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③细打磨。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使用磨灰机大致形成平整表面之后，必须进行手工打磨修整，手工打磨修整使用手工打磨板较为方便，其大小应与打磨作业面积相适宜。手工打磨板的移动方法和打磨机相同。</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打磨结束后，若发现有气孔和小的伤痕，应采用填眼灰填补。待其干燥后，干磨采用 320# 砂纸，湿磨采用 600# 砂纸。</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600450" cy="533259"/>
            <a:chOff x="0" y="214489"/>
            <a:chExt cx="3600450" cy="533259"/>
          </a:xfrm>
        </p:grpSpPr>
        <p:sp>
          <p:nvSpPr>
            <p:cNvPr id="10" name="矩形 9"/>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24025"/>
            <a:ext cx="16414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中层涂料</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317750"/>
            <a:ext cx="9616440" cy="363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（1）主要功能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中层涂料是指介于底漆层与面漆层之间的涂层所用的涂料。它的主要功能是改善被涂工件表面和底涂层的平整度，为面漆层创造良好的基底，以提高整个涂层的装饰性。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（2）性能要求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中层涂料应具有以下特性。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①应与底漆、面漆层配套良好，涂层的结合力强，硬度配套适中，不被面漆的溶剂“咬起”（漆膜鼓起，脱皮）。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②应具有填平性，能消除被涂漆表面的划纹等微小缺陷。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416312" y="3564301"/>
            <a:ext cx="5516880" cy="193802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a:p>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1955800"/>
            <a:ext cx="961644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③打磨性能要好。打磨时应不沾砂纸，湿打磨后，能得到平整光滑的表面，并能高温烘干。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④耐潮湿性要好，不应引起涂层起泡。为保证涂层间的结合力和配套性，中层涂料所选用的漆基与底漆和面漆所用的漆基应相仿，并逐步由底向面过渡。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（3）车身常用中层涂料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 C06-10 醇酸二道底漆。</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 H06-9 环氧酯烘干二道底漆。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 G06-5 过氯乙烯二道底漆。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436753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汽车面漆是汽车多层涂层中最后涂层用的涂料，它直接影响汽车的装饰性、耐候性、耐潮湿性和抗污性。在汽车车身生产中，尤其是在轿车和高级客车生产中，对汽车用面漆的质量要求非常高。</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194945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（1）性能要求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面漆 </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rcRect r="647"/>
          <a:stretch>
            <a:fillRect/>
          </a:stretch>
        </p:blipFill>
        <p:spPr>
          <a:xfrm>
            <a:off x="5633085" y="2501900"/>
            <a:ext cx="5753735" cy="3142615"/>
          </a:xfrm>
          <a:prstGeom prst="rect">
            <a:avLst/>
          </a:prstGeom>
        </p:spPr>
      </p:pic>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8" name="圆角矩形 15"/>
          <p:cNvSpPr/>
          <p:nvPr>
            <p:custDataLst>
              <p:tags r:id="rId2"/>
            </p:custDataLst>
          </p:nvPr>
        </p:nvSpPr>
        <p:spPr bwMode="auto">
          <a:xfrm>
            <a:off x="1629360" y="3920391"/>
            <a:ext cx="1327462" cy="1292677"/>
          </a:xfrm>
          <a:prstGeom prst="roundRect">
            <a:avLst>
              <a:gd name="adj" fmla="val 6712"/>
            </a:avLst>
          </a:prstGeom>
          <a:solidFill>
            <a:schemeClr val="accent1"/>
          </a:solidFill>
          <a:ln w="9525" cap="flat" cmpd="sng" algn="ctr">
            <a:noFill/>
            <a:prstDash val="solid"/>
            <a:round/>
            <a:headEnd type="none" w="med" len="med"/>
            <a:tailEnd type="none" w="med" len="med"/>
          </a:ln>
          <a:effectLst>
            <a:outerShdw blurRad="50800" dist="50800" dir="5400000" sx="102000" sy="102000" algn="ctr" rotWithShape="0">
              <a:prstClr val="black">
                <a:alpha val="0"/>
              </a:prstClr>
            </a:outerShdw>
          </a:effectLst>
        </p:spPr>
        <p:txBody>
          <a:bodyPr vert="horz" wrap="square" lIns="79177" tIns="39588" rIns="79177" bIns="39588" numCol="1" rtlCol="0" anchor="ctr" anchorCtr="0" compatLnSpc="1">
            <a:noAutofit/>
          </a:bodyPr>
          <a:lstStyle/>
          <a:p>
            <a:pPr algn="ctr" defTabSz="845185"/>
            <a:endParaRPr lang="zh-CN" altLang="en-US" sz="2400" b="1" dirty="0">
              <a:solidFill>
                <a:schemeClr val="bg1"/>
              </a:solidFill>
              <a:latin typeface="+mn-lt"/>
              <a:ea typeface="+mn-ea"/>
              <a:cs typeface="+mn-ea"/>
              <a:sym typeface="+mn-lt"/>
            </a:endParaRPr>
          </a:p>
        </p:txBody>
      </p:sp>
      <p:sp>
        <p:nvSpPr>
          <p:cNvPr id="19" name="圆角矩形 16"/>
          <p:cNvSpPr/>
          <p:nvPr>
            <p:custDataLst>
              <p:tags r:id="rId3"/>
            </p:custDataLst>
          </p:nvPr>
        </p:nvSpPr>
        <p:spPr bwMode="auto">
          <a:xfrm>
            <a:off x="3393924" y="2636466"/>
            <a:ext cx="1313848" cy="1313848"/>
          </a:xfrm>
          <a:prstGeom prst="roundRect">
            <a:avLst>
              <a:gd name="adj" fmla="val 6712"/>
            </a:avLst>
          </a:prstGeom>
          <a:solidFill>
            <a:schemeClr val="accent2"/>
          </a:solidFill>
          <a:ln w="9525" cap="flat" cmpd="sng" algn="ctr">
            <a:noFill/>
            <a:prstDash val="solid"/>
            <a:round/>
            <a:headEnd type="none" w="med" len="med"/>
            <a:tailEnd type="none" w="med" len="med"/>
          </a:ln>
          <a:effectLst>
            <a:outerShdw blurRad="50800" dist="50800" dir="5400000" sx="102000" sy="102000" algn="ctr" rotWithShape="0">
              <a:prstClr val="black">
                <a:alpha val="0"/>
              </a:prstClr>
            </a:outerShdw>
          </a:effectLst>
        </p:spPr>
        <p:txBody>
          <a:bodyPr vert="horz" wrap="square" lIns="79177" tIns="39588" rIns="79177" bIns="39588" numCol="1" rtlCol="0" anchor="ctr" anchorCtr="0" compatLnSpc="1">
            <a:noAutofit/>
          </a:bodyPr>
          <a:lstStyle/>
          <a:p>
            <a:pPr algn="ctr" defTabSz="845185"/>
            <a:endParaRPr lang="zh-CN" altLang="en-US" sz="2400" b="1" dirty="0">
              <a:solidFill>
                <a:schemeClr val="bg1"/>
              </a:solidFill>
              <a:latin typeface="+mn-lt"/>
              <a:ea typeface="+mn-ea"/>
              <a:cs typeface="+mn-ea"/>
              <a:sym typeface="+mn-lt"/>
            </a:endParaRPr>
          </a:p>
        </p:txBody>
      </p:sp>
      <p:sp>
        <p:nvSpPr>
          <p:cNvPr id="20" name="圆角矩形 17"/>
          <p:cNvSpPr/>
          <p:nvPr>
            <p:custDataLst>
              <p:tags r:id="rId4"/>
            </p:custDataLst>
          </p:nvPr>
        </p:nvSpPr>
        <p:spPr bwMode="auto">
          <a:xfrm>
            <a:off x="5171560" y="3857787"/>
            <a:ext cx="1355621" cy="1355621"/>
          </a:xfrm>
          <a:prstGeom prst="roundRect">
            <a:avLst>
              <a:gd name="adj" fmla="val 6712"/>
            </a:avLst>
          </a:prstGeom>
          <a:solidFill>
            <a:schemeClr val="accent3"/>
          </a:solidFill>
          <a:ln w="9525" cap="flat" cmpd="sng" algn="ctr">
            <a:noFill/>
            <a:prstDash val="solid"/>
            <a:round/>
            <a:headEnd type="none" w="med" len="med"/>
            <a:tailEnd type="none" w="med" len="med"/>
          </a:ln>
          <a:effectLst>
            <a:outerShdw blurRad="50800" dist="50800" dir="5400000" algn="ctr" rotWithShape="0">
              <a:prstClr val="black">
                <a:alpha val="0"/>
              </a:prstClr>
            </a:outerShdw>
          </a:effectLst>
        </p:spPr>
        <p:txBody>
          <a:bodyPr vert="horz" wrap="square" lIns="79177" tIns="39588" rIns="79177" bIns="39588" numCol="1" rtlCol="0" anchor="ctr" anchorCtr="0" compatLnSpc="1">
            <a:noAutofit/>
          </a:bodyPr>
          <a:lstStyle/>
          <a:p>
            <a:pPr algn="ctr" defTabSz="845185"/>
            <a:endParaRPr lang="zh-CN" altLang="en-US" sz="2400" b="1" dirty="0">
              <a:solidFill>
                <a:schemeClr val="bg1"/>
              </a:solidFill>
              <a:latin typeface="+mn-lt"/>
              <a:ea typeface="+mn-ea"/>
              <a:cs typeface="+mn-ea"/>
              <a:sym typeface="+mn-lt"/>
            </a:endParaRPr>
          </a:p>
        </p:txBody>
      </p:sp>
      <p:sp>
        <p:nvSpPr>
          <p:cNvPr id="21" name="圆角矩形 18"/>
          <p:cNvSpPr/>
          <p:nvPr>
            <p:custDataLst>
              <p:tags r:id="rId5"/>
            </p:custDataLst>
          </p:nvPr>
        </p:nvSpPr>
        <p:spPr bwMode="auto">
          <a:xfrm>
            <a:off x="6989937" y="2647866"/>
            <a:ext cx="1302638" cy="1302638"/>
          </a:xfrm>
          <a:prstGeom prst="roundRect">
            <a:avLst>
              <a:gd name="adj" fmla="val 6712"/>
            </a:avLst>
          </a:prstGeom>
          <a:solidFill>
            <a:schemeClr val="accent4"/>
          </a:solidFill>
          <a:ln w="9525" cap="flat" cmpd="sng" algn="ctr">
            <a:noFill/>
            <a:prstDash val="solid"/>
            <a:round/>
            <a:headEnd type="none" w="med" len="med"/>
            <a:tailEnd type="none" w="med" len="med"/>
          </a:ln>
          <a:effectLst>
            <a:outerShdw blurRad="50800" dist="50800" dir="5400000" sx="101000" sy="101000" algn="ctr" rotWithShape="0">
              <a:prstClr val="black">
                <a:alpha val="0"/>
              </a:prstClr>
            </a:outerShdw>
          </a:effectLst>
        </p:spPr>
        <p:txBody>
          <a:bodyPr vert="horz" wrap="square" lIns="79177" tIns="39588" rIns="79177" bIns="39588" numCol="1" rtlCol="0" anchor="ctr" anchorCtr="0" compatLnSpc="1">
            <a:noAutofit/>
          </a:bodyPr>
          <a:lstStyle/>
          <a:p>
            <a:pPr algn="ctr" defTabSz="845185"/>
            <a:endParaRPr lang="zh-CN" altLang="en-US" sz="2400" b="1" dirty="0">
              <a:solidFill>
                <a:schemeClr val="bg1"/>
              </a:solidFill>
              <a:latin typeface="+mn-lt"/>
              <a:ea typeface="+mn-ea"/>
              <a:cs typeface="+mn-ea"/>
              <a:sym typeface="+mn-lt"/>
            </a:endParaRPr>
          </a:p>
        </p:txBody>
      </p:sp>
      <p:sp>
        <p:nvSpPr>
          <p:cNvPr id="22" name="文本框 27"/>
          <p:cNvSpPr txBox="1"/>
          <p:nvPr>
            <p:custDataLst>
              <p:tags r:id="rId6"/>
            </p:custDataLst>
          </p:nvPr>
        </p:nvSpPr>
        <p:spPr>
          <a:xfrm>
            <a:off x="1884680" y="4114800"/>
            <a:ext cx="922655" cy="942340"/>
          </a:xfrm>
          <a:prstGeom prst="rect">
            <a:avLst/>
          </a:prstGeom>
          <a:noFill/>
        </p:spPr>
        <p:txBody>
          <a:bodyPr wrap="square" rtlCol="0">
            <a:noAutofit/>
          </a:bodyPr>
          <a:lstStyle/>
          <a:p>
            <a:r>
              <a:rPr lang="zh-CN" altLang="en-US" sz="2400" dirty="0">
                <a:solidFill>
                  <a:schemeClr val="bg1"/>
                </a:solidFill>
                <a:latin typeface="Arial" panose="020B0604020202020204"/>
                <a:ea typeface="微软雅黑" panose="020B0503020204020204" pitchFamily="34" charset="-122"/>
                <a:sym typeface="Arial" panose="020B0604020202020204"/>
              </a:rPr>
              <a:t>硝基面漆</a:t>
            </a:r>
            <a:endParaRPr lang="zh-CN" altLang="en-US" sz="2400" b="1"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27" name="文本框 27"/>
          <p:cNvSpPr txBox="1"/>
          <p:nvPr>
            <p:custDataLst>
              <p:tags r:id="rId7"/>
            </p:custDataLst>
          </p:nvPr>
        </p:nvSpPr>
        <p:spPr>
          <a:xfrm>
            <a:off x="3404235" y="2819400"/>
            <a:ext cx="1386840" cy="947420"/>
          </a:xfrm>
          <a:prstGeom prst="rect">
            <a:avLst/>
          </a:prstGeom>
          <a:noFill/>
        </p:spPr>
        <p:txBody>
          <a:bodyPr wrap="square" rtlCol="0">
            <a:noAutofit/>
          </a:bodyPr>
          <a:lstStyle/>
          <a:p>
            <a:r>
              <a:rPr lang="zh-CN" altLang="en-US" sz="2795" dirty="0">
                <a:solidFill>
                  <a:schemeClr val="bg1"/>
                </a:solidFill>
                <a:latin typeface="Arial" panose="020B0604020202020204"/>
                <a:ea typeface="微软雅黑" panose="020B0503020204020204" pitchFamily="34" charset="-122"/>
                <a:sym typeface="Arial" panose="020B0604020202020204"/>
              </a:rPr>
              <a:t>过氯乙烯漆</a:t>
            </a:r>
            <a:endParaRPr lang="zh-CN" altLang="en-US" sz="2795"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28" name="文本框 27"/>
          <p:cNvSpPr txBox="1"/>
          <p:nvPr>
            <p:custDataLst>
              <p:tags r:id="rId8"/>
            </p:custDataLst>
          </p:nvPr>
        </p:nvSpPr>
        <p:spPr>
          <a:xfrm>
            <a:off x="5181600" y="4057650"/>
            <a:ext cx="1252855" cy="1079500"/>
          </a:xfrm>
          <a:prstGeom prst="rect">
            <a:avLst/>
          </a:prstGeom>
          <a:noFill/>
        </p:spPr>
        <p:txBody>
          <a:bodyPr wrap="square" rtlCol="0">
            <a:noAutofit/>
          </a:bodyPr>
          <a:lstStyle/>
          <a:p>
            <a:r>
              <a:rPr lang="zh-CN" altLang="en-US" sz="2795" dirty="0">
                <a:solidFill>
                  <a:schemeClr val="bg1"/>
                </a:solidFill>
                <a:latin typeface="Arial" panose="020B0604020202020204"/>
                <a:ea typeface="微软雅黑" panose="020B0503020204020204" pitchFamily="34" charset="-122"/>
                <a:sym typeface="Arial" panose="020B0604020202020204"/>
              </a:rPr>
              <a:t>醇酸树脂漆</a:t>
            </a:r>
            <a:endParaRPr lang="zh-CN" altLang="en-US" sz="2795" b="1"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29" name="文本框 27"/>
          <p:cNvSpPr txBox="1"/>
          <p:nvPr>
            <p:custDataLst>
              <p:tags r:id="rId9"/>
            </p:custDataLst>
          </p:nvPr>
        </p:nvSpPr>
        <p:spPr>
          <a:xfrm>
            <a:off x="6990715" y="2747010"/>
            <a:ext cx="1569720" cy="1047115"/>
          </a:xfrm>
          <a:prstGeom prst="rect">
            <a:avLst/>
          </a:prstGeom>
          <a:noFill/>
        </p:spPr>
        <p:txBody>
          <a:bodyPr wrap="square" rtlCol="0">
            <a:noAutofit/>
          </a:bodyPr>
          <a:lstStyle/>
          <a:p>
            <a:r>
              <a:rPr lang="zh-CN" altLang="en-US" sz="2795" dirty="0">
                <a:solidFill>
                  <a:schemeClr val="bg1"/>
                </a:solidFill>
                <a:latin typeface="Arial" panose="020B0604020202020204"/>
                <a:ea typeface="微软雅黑" panose="020B0503020204020204" pitchFamily="34" charset="-122"/>
                <a:sym typeface="Arial" panose="020B0604020202020204"/>
              </a:rPr>
              <a:t>氨基醇酸烘漆</a:t>
            </a:r>
            <a:endParaRPr lang="zh-CN" altLang="en-US" sz="2795" b="1" dirty="0">
              <a:solidFill>
                <a:schemeClr val="bg1"/>
              </a:solidFill>
              <a:latin typeface="Arial" panose="020B0604020202020204"/>
              <a:ea typeface="微软雅黑" panose="020B0503020204020204" pitchFamily="34" charset="-122"/>
              <a:cs typeface="+mn-ea"/>
              <a:sym typeface="Arial" panose="020B0604020202020204"/>
            </a:endParaRPr>
          </a:p>
        </p:txBody>
      </p:sp>
      <p:sp>
        <p:nvSpPr>
          <p:cNvPr id="2" name="矩形 1"/>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472948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（2）常用车身面漆的特点、性能及用途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4" name="圆角矩形 15"/>
          <p:cNvSpPr/>
          <p:nvPr>
            <p:custDataLst>
              <p:tags r:id="rId10"/>
            </p:custDataLst>
          </p:nvPr>
        </p:nvSpPr>
        <p:spPr bwMode="auto">
          <a:xfrm>
            <a:off x="8808670" y="3844191"/>
            <a:ext cx="1327462" cy="1292677"/>
          </a:xfrm>
          <a:prstGeom prst="roundRect">
            <a:avLst>
              <a:gd name="adj" fmla="val 6712"/>
            </a:avLst>
          </a:prstGeom>
          <a:solidFill>
            <a:schemeClr val="accent1"/>
          </a:solidFill>
          <a:ln w="9525" cap="flat" cmpd="sng" algn="ctr">
            <a:noFill/>
            <a:prstDash val="solid"/>
            <a:round/>
            <a:headEnd type="none" w="med" len="med"/>
            <a:tailEnd type="none" w="med" len="med"/>
          </a:ln>
          <a:effectLst>
            <a:outerShdw blurRad="50800" dist="50800" dir="5400000" sx="102000" sy="102000" algn="ctr" rotWithShape="0">
              <a:prstClr val="black">
                <a:alpha val="0"/>
              </a:prstClr>
            </a:outerShdw>
          </a:effectLst>
        </p:spPr>
        <p:txBody>
          <a:bodyPr vert="horz" wrap="square" lIns="79177" tIns="39588" rIns="79177" bIns="39588" numCol="1" rtlCol="0" anchor="ctr" anchorCtr="0" compatLnSpc="1">
            <a:noAutofit/>
          </a:bodyPr>
          <a:p>
            <a:pPr algn="ctr" defTabSz="845185"/>
            <a:endParaRPr lang="zh-CN" altLang="en-US" sz="2400" b="1" dirty="0">
              <a:solidFill>
                <a:schemeClr val="bg1"/>
              </a:solidFill>
              <a:latin typeface="+mn-lt"/>
              <a:ea typeface="+mn-ea"/>
              <a:cs typeface="+mn-ea"/>
              <a:sym typeface="+mn-lt"/>
            </a:endParaRPr>
          </a:p>
        </p:txBody>
      </p:sp>
      <p:sp>
        <p:nvSpPr>
          <p:cNvPr id="5" name="文本框 27"/>
          <p:cNvSpPr txBox="1"/>
          <p:nvPr>
            <p:custDataLst>
              <p:tags r:id="rId11"/>
            </p:custDataLst>
          </p:nvPr>
        </p:nvSpPr>
        <p:spPr>
          <a:xfrm>
            <a:off x="9100820" y="4044315"/>
            <a:ext cx="922655" cy="942340"/>
          </a:xfrm>
          <a:prstGeom prst="rect">
            <a:avLst/>
          </a:prstGeom>
          <a:noFill/>
        </p:spPr>
        <p:txBody>
          <a:bodyPr wrap="square" rtlCol="0">
            <a:noAutofit/>
          </a:bodyPr>
          <a:p>
            <a:r>
              <a:rPr lang="zh-CN" altLang="en-US" sz="2400" dirty="0">
                <a:solidFill>
                  <a:schemeClr val="bg1"/>
                </a:solidFill>
                <a:latin typeface="Arial" panose="020B0604020202020204"/>
                <a:ea typeface="微软雅黑" panose="020B0503020204020204" pitchFamily="34" charset="-122"/>
                <a:sym typeface="Arial" panose="020B0604020202020204"/>
              </a:rPr>
              <a:t>丙烯酸漆 </a:t>
            </a:r>
            <a:endParaRPr lang="zh-CN" altLang="en-US" sz="2400"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400" fill="hold"/>
                                        <p:tgtEl>
                                          <p:spTgt spid="18"/>
                                        </p:tgtEl>
                                        <p:attrNameLst>
                                          <p:attrName>ppt_w</p:attrName>
                                        </p:attrNameLst>
                                      </p:cBhvr>
                                      <p:tavLst>
                                        <p:tav tm="0">
                                          <p:val>
                                            <p:fltVal val="0"/>
                                          </p:val>
                                        </p:tav>
                                        <p:tav tm="100000">
                                          <p:val>
                                            <p:strVal val="#ppt_w"/>
                                          </p:val>
                                        </p:tav>
                                      </p:tavLst>
                                    </p:anim>
                                    <p:anim calcmode="lin" valueType="num">
                                      <p:cBhvr>
                                        <p:cTn id="8" dur="400" fill="hold"/>
                                        <p:tgtEl>
                                          <p:spTgt spid="18"/>
                                        </p:tgtEl>
                                        <p:attrNameLst>
                                          <p:attrName>ppt_h</p:attrName>
                                        </p:attrNameLst>
                                      </p:cBhvr>
                                      <p:tavLst>
                                        <p:tav tm="0">
                                          <p:val>
                                            <p:fltVal val="0"/>
                                          </p:val>
                                        </p:tav>
                                        <p:tav tm="100000">
                                          <p:val>
                                            <p:strVal val="#ppt_h"/>
                                          </p:val>
                                        </p:tav>
                                      </p:tavLst>
                                    </p:anim>
                                    <p:animEffect transition="in" filter="fade">
                                      <p:cBhvr>
                                        <p:cTn id="9" dur="4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iterate type="lt">
                                    <p:tmPct val="0"/>
                                  </p:iterate>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animEffect transition="in" filter="fade">
                                      <p:cBhvr>
                                        <p:cTn id="15" dur="500"/>
                                        <p:tgtEl>
                                          <p:spTgt spid="22"/>
                                        </p:tgtEl>
                                      </p:cBhvr>
                                    </p:animEffect>
                                  </p:childTnLst>
                                </p:cTn>
                              </p:par>
                            </p:childTnLst>
                          </p:cTn>
                        </p:par>
                        <p:par>
                          <p:cTn id="16" fill="hold">
                            <p:stCondLst>
                              <p:cond delay="899"/>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22"/>
                                        </p:tgtEl>
                                      </p:cBhvr>
                                    </p:animEffect>
                                    <p:animScale>
                                      <p:cBhvr>
                                        <p:cTn id="19" dur="250" autoRev="1" fill="hold"/>
                                        <p:tgtEl>
                                          <p:spTgt spid="22"/>
                                        </p:tgtEl>
                                      </p:cBhvr>
                                      <p:by x="105000" y="105000"/>
                                    </p:animScale>
                                  </p:childTnLst>
                                </p:cTn>
                              </p:par>
                            </p:childTnLst>
                          </p:cTn>
                        </p:par>
                        <p:par>
                          <p:cTn id="20" fill="hold">
                            <p:stCondLst>
                              <p:cond delay="1399"/>
                            </p:stCondLst>
                            <p:childTnLst>
                              <p:par>
                                <p:cTn id="21" presetID="53" presetClass="entr" presetSubtype="16"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400" fill="hold"/>
                                        <p:tgtEl>
                                          <p:spTgt spid="19"/>
                                        </p:tgtEl>
                                        <p:attrNameLst>
                                          <p:attrName>ppt_w</p:attrName>
                                        </p:attrNameLst>
                                      </p:cBhvr>
                                      <p:tavLst>
                                        <p:tav tm="0">
                                          <p:val>
                                            <p:fltVal val="0"/>
                                          </p:val>
                                        </p:tav>
                                        <p:tav tm="100000">
                                          <p:val>
                                            <p:strVal val="#ppt_w"/>
                                          </p:val>
                                        </p:tav>
                                      </p:tavLst>
                                    </p:anim>
                                    <p:anim calcmode="lin" valueType="num">
                                      <p:cBhvr>
                                        <p:cTn id="24" dur="400" fill="hold"/>
                                        <p:tgtEl>
                                          <p:spTgt spid="19"/>
                                        </p:tgtEl>
                                        <p:attrNameLst>
                                          <p:attrName>ppt_h</p:attrName>
                                        </p:attrNameLst>
                                      </p:cBhvr>
                                      <p:tavLst>
                                        <p:tav tm="0">
                                          <p:val>
                                            <p:fltVal val="0"/>
                                          </p:val>
                                        </p:tav>
                                        <p:tav tm="100000">
                                          <p:val>
                                            <p:strVal val="#ppt_h"/>
                                          </p:val>
                                        </p:tav>
                                      </p:tavLst>
                                    </p:anim>
                                    <p:animEffect transition="in" filter="fade">
                                      <p:cBhvr>
                                        <p:cTn id="25" dur="400"/>
                                        <p:tgtEl>
                                          <p:spTgt spid="19"/>
                                        </p:tgtEl>
                                      </p:cBhvr>
                                    </p:animEffect>
                                  </p:childTnLst>
                                </p:cTn>
                              </p:par>
                            </p:childTnLst>
                          </p:cTn>
                        </p:par>
                        <p:par>
                          <p:cTn id="26" fill="hold">
                            <p:stCondLst>
                              <p:cond delay="1899"/>
                            </p:stCondLst>
                            <p:childTnLst>
                              <p:par>
                                <p:cTn id="27" presetID="53" presetClass="entr" presetSubtype="16" fill="hold" grpId="0" nodeType="afterEffect">
                                  <p:stCondLst>
                                    <p:cond delay="0"/>
                                  </p:stCondLst>
                                  <p:iterate type="lt">
                                    <p:tmPct val="0"/>
                                  </p:iterate>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par>
                          <p:cTn id="32" fill="hold">
                            <p:stCondLst>
                              <p:cond delay="2299"/>
                            </p:stCondLst>
                            <p:childTnLst>
                              <p:par>
                                <p:cTn id="33" presetID="26" presetClass="emph" presetSubtype="0" fill="hold" grpId="1" nodeType="afterEffect">
                                  <p:stCondLst>
                                    <p:cond delay="0"/>
                                  </p:stCondLst>
                                  <p:iterate type="lt">
                                    <p:tmPct val="0"/>
                                  </p:iterate>
                                  <p:childTnLst>
                                    <p:animEffect transition="out" filter="fade">
                                      <p:cBhvr>
                                        <p:cTn id="34" dur="500" tmFilter="0, 0; .2, .5; .8, .5; 1, 0"/>
                                        <p:tgtEl>
                                          <p:spTgt spid="27"/>
                                        </p:tgtEl>
                                      </p:cBhvr>
                                    </p:animEffect>
                                    <p:animScale>
                                      <p:cBhvr>
                                        <p:cTn id="35" dur="250" autoRev="1" fill="hold"/>
                                        <p:tgtEl>
                                          <p:spTgt spid="27"/>
                                        </p:tgtEl>
                                      </p:cBhvr>
                                      <p:by x="105000" y="105000"/>
                                    </p:animScale>
                                  </p:childTnLst>
                                </p:cTn>
                              </p:par>
                            </p:childTnLst>
                          </p:cTn>
                        </p:par>
                        <p:par>
                          <p:cTn id="36" fill="hold">
                            <p:stCondLst>
                              <p:cond delay="2800"/>
                            </p:stCondLst>
                            <p:childTnLst>
                              <p:par>
                                <p:cTn id="37" presetID="53" presetClass="entr" presetSubtype="16"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400" fill="hold"/>
                                        <p:tgtEl>
                                          <p:spTgt spid="20"/>
                                        </p:tgtEl>
                                        <p:attrNameLst>
                                          <p:attrName>ppt_w</p:attrName>
                                        </p:attrNameLst>
                                      </p:cBhvr>
                                      <p:tavLst>
                                        <p:tav tm="0">
                                          <p:val>
                                            <p:fltVal val="0"/>
                                          </p:val>
                                        </p:tav>
                                        <p:tav tm="100000">
                                          <p:val>
                                            <p:strVal val="#ppt_w"/>
                                          </p:val>
                                        </p:tav>
                                      </p:tavLst>
                                    </p:anim>
                                    <p:anim calcmode="lin" valueType="num">
                                      <p:cBhvr>
                                        <p:cTn id="40" dur="400" fill="hold"/>
                                        <p:tgtEl>
                                          <p:spTgt spid="20"/>
                                        </p:tgtEl>
                                        <p:attrNameLst>
                                          <p:attrName>ppt_h</p:attrName>
                                        </p:attrNameLst>
                                      </p:cBhvr>
                                      <p:tavLst>
                                        <p:tav tm="0">
                                          <p:val>
                                            <p:fltVal val="0"/>
                                          </p:val>
                                        </p:tav>
                                        <p:tav tm="100000">
                                          <p:val>
                                            <p:strVal val="#ppt_h"/>
                                          </p:val>
                                        </p:tav>
                                      </p:tavLst>
                                    </p:anim>
                                    <p:animEffect transition="in" filter="fade">
                                      <p:cBhvr>
                                        <p:cTn id="41" dur="400"/>
                                        <p:tgtEl>
                                          <p:spTgt spid="20"/>
                                        </p:tgtEl>
                                      </p:cBhvr>
                                    </p:animEffect>
                                  </p:childTnLst>
                                </p:cTn>
                              </p:par>
                            </p:childTnLst>
                          </p:cTn>
                        </p:par>
                        <p:par>
                          <p:cTn id="42" fill="hold">
                            <p:stCondLst>
                              <p:cond delay="3300"/>
                            </p:stCondLst>
                            <p:childTnLst>
                              <p:par>
                                <p:cTn id="43" presetID="53" presetClass="entr" presetSubtype="16" fill="hold" grpId="0" nodeType="afterEffect">
                                  <p:stCondLst>
                                    <p:cond delay="0"/>
                                  </p:stCondLst>
                                  <p:iterate type="lt">
                                    <p:tmPct val="0"/>
                                  </p:iterate>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childTnLst>
                          </p:cTn>
                        </p:par>
                        <p:par>
                          <p:cTn id="48" fill="hold">
                            <p:stCondLst>
                              <p:cond delay="3700"/>
                            </p:stCondLst>
                            <p:childTnLst>
                              <p:par>
                                <p:cTn id="49" presetID="26" presetClass="emph" presetSubtype="0" fill="hold" grpId="1" nodeType="afterEffect">
                                  <p:stCondLst>
                                    <p:cond delay="0"/>
                                  </p:stCondLst>
                                  <p:iterate type="lt">
                                    <p:tmPct val="0"/>
                                  </p:iterate>
                                  <p:childTnLst>
                                    <p:animEffect transition="out" filter="fade">
                                      <p:cBhvr>
                                        <p:cTn id="50" dur="500" tmFilter="0, 0; .2, .5; .8, .5; 1, 0"/>
                                        <p:tgtEl>
                                          <p:spTgt spid="28"/>
                                        </p:tgtEl>
                                      </p:cBhvr>
                                    </p:animEffect>
                                    <p:animScale>
                                      <p:cBhvr>
                                        <p:cTn id="51" dur="250" autoRev="1" fill="hold"/>
                                        <p:tgtEl>
                                          <p:spTgt spid="28"/>
                                        </p:tgtEl>
                                      </p:cBhvr>
                                      <p:by x="105000" y="105000"/>
                                    </p:animScale>
                                  </p:childTnLst>
                                </p:cTn>
                              </p:par>
                            </p:childTnLst>
                          </p:cTn>
                        </p:par>
                        <p:par>
                          <p:cTn id="52" fill="hold">
                            <p:stCondLst>
                              <p:cond delay="42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400" fill="hold"/>
                                        <p:tgtEl>
                                          <p:spTgt spid="21"/>
                                        </p:tgtEl>
                                        <p:attrNameLst>
                                          <p:attrName>ppt_w</p:attrName>
                                        </p:attrNameLst>
                                      </p:cBhvr>
                                      <p:tavLst>
                                        <p:tav tm="0">
                                          <p:val>
                                            <p:fltVal val="0"/>
                                          </p:val>
                                        </p:tav>
                                        <p:tav tm="100000">
                                          <p:val>
                                            <p:strVal val="#ppt_w"/>
                                          </p:val>
                                        </p:tav>
                                      </p:tavLst>
                                    </p:anim>
                                    <p:anim calcmode="lin" valueType="num">
                                      <p:cBhvr>
                                        <p:cTn id="56" dur="400" fill="hold"/>
                                        <p:tgtEl>
                                          <p:spTgt spid="21"/>
                                        </p:tgtEl>
                                        <p:attrNameLst>
                                          <p:attrName>ppt_h</p:attrName>
                                        </p:attrNameLst>
                                      </p:cBhvr>
                                      <p:tavLst>
                                        <p:tav tm="0">
                                          <p:val>
                                            <p:fltVal val="0"/>
                                          </p:val>
                                        </p:tav>
                                        <p:tav tm="100000">
                                          <p:val>
                                            <p:strVal val="#ppt_h"/>
                                          </p:val>
                                        </p:tav>
                                      </p:tavLst>
                                    </p:anim>
                                    <p:animEffect transition="in" filter="fade">
                                      <p:cBhvr>
                                        <p:cTn id="57" dur="400"/>
                                        <p:tgtEl>
                                          <p:spTgt spid="21"/>
                                        </p:tgtEl>
                                      </p:cBhvr>
                                    </p:animEffect>
                                  </p:childTnLst>
                                </p:cTn>
                              </p:par>
                            </p:childTnLst>
                          </p:cTn>
                        </p:par>
                        <p:par>
                          <p:cTn id="58" fill="hold">
                            <p:stCondLst>
                              <p:cond delay="4700"/>
                            </p:stCondLst>
                            <p:childTnLst>
                              <p:par>
                                <p:cTn id="59" presetID="53" presetClass="entr" presetSubtype="16" fill="hold" grpId="0" nodeType="afterEffect">
                                  <p:stCondLst>
                                    <p:cond delay="0"/>
                                  </p:stCondLst>
                                  <p:iterate type="lt">
                                    <p:tmPct val="0"/>
                                  </p:iterate>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childTnLst>
                          </p:cTn>
                        </p:par>
                        <p:par>
                          <p:cTn id="64" fill="hold">
                            <p:stCondLst>
                              <p:cond delay="5099"/>
                            </p:stCondLst>
                            <p:childTnLst>
                              <p:par>
                                <p:cTn id="65" presetID="26" presetClass="emph" presetSubtype="0" fill="hold" grpId="1" nodeType="afterEffect">
                                  <p:stCondLst>
                                    <p:cond delay="0"/>
                                  </p:stCondLst>
                                  <p:iterate type="lt">
                                    <p:tmPct val="0"/>
                                  </p:iterate>
                                  <p:childTnLst>
                                    <p:animEffect transition="out" filter="fade">
                                      <p:cBhvr>
                                        <p:cTn id="66" dur="500" tmFilter="0, 0; .2, .5; .8, .5; 1, 0"/>
                                        <p:tgtEl>
                                          <p:spTgt spid="29"/>
                                        </p:tgtEl>
                                      </p:cBhvr>
                                    </p:animEffect>
                                    <p:animScale>
                                      <p:cBhvr>
                                        <p:cTn id="67" dur="250" autoRev="1" fill="hold"/>
                                        <p:tgtEl>
                                          <p:spTgt spid="29"/>
                                        </p:tgtEl>
                                      </p:cBhvr>
                                      <p:by x="105000" y="105000"/>
                                    </p:animScale>
                                  </p:childTnLst>
                                </p:cTn>
                              </p:par>
                              <p:par>
                                <p:cTn id="68" presetID="2" presetClass="entr" presetSubtype="8" fill="hold" grpId="0" nodeType="withEffect">
                                  <p:stCondLst>
                                    <p:cond delay="0"/>
                                  </p:stCondLst>
                                  <p:childTnLst>
                                    <p:set>
                                      <p:cBhvr>
                                        <p:cTn id="69" dur="1" fill="hold">
                                          <p:stCondLst>
                                            <p:cond delay="0"/>
                                          </p:stCondLst>
                                        </p:cTn>
                                        <p:tgtEl>
                                          <p:spTgt spid="2"/>
                                        </p:tgtEl>
                                        <p:attrNameLst>
                                          <p:attrName>style.visibility</p:attrName>
                                        </p:attrNameLst>
                                      </p:cBhvr>
                                      <p:to>
                                        <p:strVal val="visible"/>
                                      </p:to>
                                    </p:set>
                                    <p:anim calcmode="lin" valueType="num">
                                      <p:cBhvr additive="base">
                                        <p:cTn id="70" dur="500" fill="hold"/>
                                        <p:tgtEl>
                                          <p:spTgt spid="2"/>
                                        </p:tgtEl>
                                        <p:attrNameLst>
                                          <p:attrName>ppt_x</p:attrName>
                                        </p:attrNameLst>
                                      </p:cBhvr>
                                      <p:tavLst>
                                        <p:tav tm="0">
                                          <p:val>
                                            <p:strVal val="0-#ppt_w/2"/>
                                          </p:val>
                                        </p:tav>
                                        <p:tav tm="100000">
                                          <p:val>
                                            <p:strVal val="#ppt_x"/>
                                          </p:val>
                                        </p:tav>
                                      </p:tavLst>
                                    </p:anim>
                                    <p:anim calcmode="lin" valueType="num">
                                      <p:cBhvr additive="base">
                                        <p:cTn id="71" dur="500" fill="hold"/>
                                        <p:tgtEl>
                                          <p:spTgt spid="2"/>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3"/>
                                        </p:tgtEl>
                                        <p:attrNameLst>
                                          <p:attrName>style.visibility</p:attrName>
                                        </p:attrNameLst>
                                      </p:cBhvr>
                                      <p:to>
                                        <p:strVal val="visible"/>
                                      </p:to>
                                    </p:set>
                                    <p:anim calcmode="lin" valueType="num">
                                      <p:cBhvr additive="base">
                                        <p:cTn id="74" dur="500" fill="hold"/>
                                        <p:tgtEl>
                                          <p:spTgt spid="3"/>
                                        </p:tgtEl>
                                        <p:attrNameLst>
                                          <p:attrName>ppt_x</p:attrName>
                                        </p:attrNameLst>
                                      </p:cBhvr>
                                      <p:tavLst>
                                        <p:tav tm="0">
                                          <p:val>
                                            <p:strVal val="0-#ppt_w/2"/>
                                          </p:val>
                                        </p:tav>
                                        <p:tav tm="100000">
                                          <p:val>
                                            <p:strVal val="#ppt_x"/>
                                          </p:val>
                                        </p:tav>
                                      </p:tavLst>
                                    </p:anim>
                                    <p:anim calcmode="lin" valueType="num">
                                      <p:cBhvr additive="base">
                                        <p:cTn id="75" dur="500" fill="hold"/>
                                        <p:tgtEl>
                                          <p:spTgt spid="3"/>
                                        </p:tgtEl>
                                        <p:attrNameLst>
                                          <p:attrName>ppt_y</p:attrName>
                                        </p:attrNameLst>
                                      </p:cBhvr>
                                      <p:tavLst>
                                        <p:tav tm="0">
                                          <p:val>
                                            <p:strVal val="#ppt_y"/>
                                          </p:val>
                                        </p:tav>
                                        <p:tav tm="100000">
                                          <p:val>
                                            <p:strVal val="#ppt_y"/>
                                          </p:val>
                                        </p:tav>
                                      </p:tavLst>
                                    </p:anim>
                                  </p:childTnLst>
                                </p:cTn>
                              </p:par>
                            </p:childTnLst>
                          </p:cTn>
                        </p:par>
                        <p:par>
                          <p:cTn id="76" fill="hold">
                            <p:stCondLst>
                              <p:cond delay="5600"/>
                            </p:stCondLst>
                            <p:childTnLst>
                              <p:par>
                                <p:cTn id="77" presetID="53" presetClass="entr" presetSubtype="16"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p:cTn id="79" dur="400" fill="hold"/>
                                        <p:tgtEl>
                                          <p:spTgt spid="4"/>
                                        </p:tgtEl>
                                        <p:attrNameLst>
                                          <p:attrName>ppt_w</p:attrName>
                                        </p:attrNameLst>
                                      </p:cBhvr>
                                      <p:tavLst>
                                        <p:tav tm="0">
                                          <p:val>
                                            <p:fltVal val="0"/>
                                          </p:val>
                                        </p:tav>
                                        <p:tav tm="100000">
                                          <p:val>
                                            <p:strVal val="#ppt_w"/>
                                          </p:val>
                                        </p:tav>
                                      </p:tavLst>
                                    </p:anim>
                                    <p:anim calcmode="lin" valueType="num">
                                      <p:cBhvr>
                                        <p:cTn id="80" dur="400" fill="hold"/>
                                        <p:tgtEl>
                                          <p:spTgt spid="4"/>
                                        </p:tgtEl>
                                        <p:attrNameLst>
                                          <p:attrName>ppt_h</p:attrName>
                                        </p:attrNameLst>
                                      </p:cBhvr>
                                      <p:tavLst>
                                        <p:tav tm="0">
                                          <p:val>
                                            <p:fltVal val="0"/>
                                          </p:val>
                                        </p:tav>
                                        <p:tav tm="100000">
                                          <p:val>
                                            <p:strVal val="#ppt_h"/>
                                          </p:val>
                                        </p:tav>
                                      </p:tavLst>
                                    </p:anim>
                                    <p:animEffect transition="in" filter="fade">
                                      <p:cBhvr>
                                        <p:cTn id="81" dur="400"/>
                                        <p:tgtEl>
                                          <p:spTgt spid="4"/>
                                        </p:tgtEl>
                                      </p:cBhvr>
                                    </p:animEffect>
                                  </p:childTnLst>
                                </p:cTn>
                              </p:par>
                            </p:childTnLst>
                          </p:cTn>
                        </p:par>
                        <p:par>
                          <p:cTn id="82" fill="hold">
                            <p:stCondLst>
                              <p:cond delay="6100"/>
                            </p:stCondLst>
                            <p:childTnLst>
                              <p:par>
                                <p:cTn id="83" presetID="53" presetClass="entr" presetSubtype="16" fill="hold" grpId="0" nodeType="afterEffect">
                                  <p:stCondLst>
                                    <p:cond delay="0"/>
                                  </p:stCondLst>
                                  <p:iterate type="lt">
                                    <p:tmPct val="0"/>
                                  </p:iterate>
                                  <p:childTnLst>
                                    <p:set>
                                      <p:cBhvr>
                                        <p:cTn id="84" dur="1" fill="hold">
                                          <p:stCondLst>
                                            <p:cond delay="0"/>
                                          </p:stCondLst>
                                        </p:cTn>
                                        <p:tgtEl>
                                          <p:spTgt spid="5"/>
                                        </p:tgtEl>
                                        <p:attrNameLst>
                                          <p:attrName>style.visibility</p:attrName>
                                        </p:attrNameLst>
                                      </p:cBhvr>
                                      <p:to>
                                        <p:strVal val="visible"/>
                                      </p:to>
                                    </p:set>
                                    <p:anim calcmode="lin" valueType="num">
                                      <p:cBhvr>
                                        <p:cTn id="85" dur="500" fill="hold"/>
                                        <p:tgtEl>
                                          <p:spTgt spid="5"/>
                                        </p:tgtEl>
                                        <p:attrNameLst>
                                          <p:attrName>ppt_w</p:attrName>
                                        </p:attrNameLst>
                                      </p:cBhvr>
                                      <p:tavLst>
                                        <p:tav tm="0">
                                          <p:val>
                                            <p:fltVal val="0"/>
                                          </p:val>
                                        </p:tav>
                                        <p:tav tm="100000">
                                          <p:val>
                                            <p:strVal val="#ppt_w"/>
                                          </p:val>
                                        </p:tav>
                                      </p:tavLst>
                                    </p:anim>
                                    <p:anim calcmode="lin" valueType="num">
                                      <p:cBhvr>
                                        <p:cTn id="86" dur="500" fill="hold"/>
                                        <p:tgtEl>
                                          <p:spTgt spid="5"/>
                                        </p:tgtEl>
                                        <p:attrNameLst>
                                          <p:attrName>ppt_h</p:attrName>
                                        </p:attrNameLst>
                                      </p:cBhvr>
                                      <p:tavLst>
                                        <p:tav tm="0">
                                          <p:val>
                                            <p:fltVal val="0"/>
                                          </p:val>
                                        </p:tav>
                                        <p:tav tm="100000">
                                          <p:val>
                                            <p:strVal val="#ppt_h"/>
                                          </p:val>
                                        </p:tav>
                                      </p:tavLst>
                                    </p:anim>
                                    <p:animEffect transition="in" filter="fade">
                                      <p:cBhvr>
                                        <p:cTn id="87" dur="500"/>
                                        <p:tgtEl>
                                          <p:spTgt spid="5"/>
                                        </p:tgtEl>
                                      </p:cBhvr>
                                    </p:animEffect>
                                  </p:childTnLst>
                                </p:cTn>
                              </p:par>
                            </p:childTnLst>
                          </p:cTn>
                        </p:par>
                        <p:par>
                          <p:cTn id="88" fill="hold">
                            <p:stCondLst>
                              <p:cond delay="6500"/>
                            </p:stCondLst>
                            <p:childTnLst>
                              <p:par>
                                <p:cTn id="89" presetID="26" presetClass="emph" presetSubtype="0" fill="hold" grpId="1" nodeType="afterEffect">
                                  <p:stCondLst>
                                    <p:cond delay="0"/>
                                  </p:stCondLst>
                                  <p:iterate type="lt">
                                    <p:tmPct val="0"/>
                                  </p:iterate>
                                  <p:childTnLst>
                                    <p:animEffect transition="out" filter="fade">
                                      <p:cBhvr>
                                        <p:cTn id="90" dur="500" tmFilter="0, 0; .2, .5; .8, .5; 1, 0"/>
                                        <p:tgtEl>
                                          <p:spTgt spid="5"/>
                                        </p:tgtEl>
                                      </p:cBhvr>
                                    </p:animEffect>
                                    <p:animScale>
                                      <p:cBhvr>
                                        <p:cTn id="91"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P spid="21" grpId="0" bldLvl="0" animBg="1"/>
      <p:bldP spid="22" grpId="0"/>
      <p:bldP spid="22" grpId="1"/>
      <p:bldP spid="27" grpId="0"/>
      <p:bldP spid="27" grpId="1"/>
      <p:bldP spid="28" grpId="0"/>
      <p:bldP spid="28" grpId="1"/>
      <p:bldP spid="29" grpId="0"/>
      <p:bldP spid="29" grpId="1"/>
      <p:bldP spid="2" grpId="0" bldLvl="0" animBg="1"/>
      <p:bldP spid="3" grpId="0" bldLvl="0" animBg="1"/>
      <p:bldP spid="4" grpId="0" bldLvl="0" animBg="1"/>
      <p:bldP spid="5" grpId="0"/>
      <p:bldP spid="5"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472948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（2）常用车身面漆的特点、性能及用途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92045"/>
            <a:ext cx="93706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①硝基面漆。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②过氯乙烯漆。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③醇酸树脂漆。</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④氨基醇酸烘漆。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⑤丙烯酸漆。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600450" cy="533259"/>
            <a:chOff x="0" y="214489"/>
            <a:chExt cx="3600450" cy="533259"/>
          </a:xfrm>
        </p:grpSpPr>
        <p:sp>
          <p:nvSpPr>
            <p:cNvPr id="8" name="矩形 7"/>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558"/>
            <a:ext cx="23475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调色的基本程序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八、涂料颜色的调配方法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769870"/>
            <a:ext cx="10170795"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（1）颜色分析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①从正面或某一角度观察该面，看颜色是否太深或太浅。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②检查色调，看色漆是否比原面漆更红、更蓝、更绿或更黄。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③检查刚喷的色漆的色度是否比原面漆高或低。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（2）亮度调整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影响亮度的主要因素有</a:t>
            </a:r>
            <a:r>
              <a:rPr sz="2000" dirty="0">
                <a:solidFill>
                  <a:srgbClr val="C00000"/>
                </a:solidFill>
                <a:latin typeface="Arial" panose="020B0604020202020204"/>
                <a:ea typeface="微软雅黑" panose="020B0503020204020204" pitchFamily="34" charset="-122"/>
                <a:sym typeface="Arial" panose="020B0604020202020204"/>
              </a:rPr>
              <a:t>车间环境、喷涂方法、溶剂的使用、油漆的用量、喷枪压力和混合料中的颜料用量</a:t>
            </a:r>
            <a:r>
              <a:rPr sz="2000" dirty="0">
                <a:solidFill>
                  <a:srgbClr val="38465E"/>
                </a:solidFill>
                <a:latin typeface="Arial" panose="020B0604020202020204"/>
                <a:ea typeface="微软雅黑" panose="020B0503020204020204" pitchFamily="34" charset="-122"/>
                <a:sym typeface="Arial" panose="020B0604020202020204"/>
              </a:rPr>
              <a:t>等，在亮度调整时必须综合考虑各种因素才能得到合适的油漆亮度。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600450" cy="533259"/>
            <a:chOff x="0" y="214489"/>
            <a:chExt cx="3600450" cy="533259"/>
          </a:xfrm>
        </p:grpSpPr>
        <p:sp>
          <p:nvSpPr>
            <p:cNvPr id="8" name="矩形 7"/>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202374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（3）色调调整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975360" y="446849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30300" y="4557395"/>
            <a:ext cx="8533130" cy="47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③色调会发黄或发红的颜色有青铜色、红色和橘红色。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975360" y="3625850"/>
            <a:ext cx="8956675" cy="5359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30300" y="3735070"/>
            <a:ext cx="8533130" cy="1408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②色调会发黄或发蓝的颜色有绿色、黑色、褐红色、灰色、银色和白色。</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975360" y="2764790"/>
            <a:ext cx="8956675" cy="5740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30300" y="28740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①色调会发绿或发红的颜色有蓝色、紫色、黄色、米黄色和棕色。</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975360" y="5300980"/>
            <a:ext cx="8956675" cy="5359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4" name="矩形 13"/>
          <p:cNvSpPr>
            <a:spLocks noChangeArrowheads="1"/>
          </p:cNvSpPr>
          <p:nvPr/>
        </p:nvSpPr>
        <p:spPr bwMode="auto">
          <a:xfrm>
            <a:off x="1134110" y="5387975"/>
            <a:ext cx="8533130" cy="402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④色调会发蓝或发绿的颜色有海蓝色和青绿色。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文本框 19"/>
          <p:cNvSpPr txBox="1"/>
          <p:nvPr/>
        </p:nvSpPr>
        <p:spPr>
          <a:xfrm>
            <a:off x="975360" y="2187575"/>
            <a:ext cx="9088120"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在亮度调整好后才能进行色调调整。每种颜色的色调只可能沿两个方向变化。</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3" name="矩形 2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3" grpId="0" bldLvl="0" animBg="1"/>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17575" y="1892300"/>
            <a:ext cx="1035748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（4）调整色度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调整好亮度和色调后开始调整色度。如果要想把颜色调得明亮些，必须重新调整前两项。如果要想使面漆颜色调得灰些，就要喷一层湿涂层，再以较远的距离和较低的气压喷一层用少量白色与微量黑色混合起来的涂层。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（5）检查及校正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①垂直于汽车表面。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②从刚好超过光源反射线的角度。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③以小于 45°的角度观察汽车面漆。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13" name="图片 13"/>
          <p:cNvPicPr>
            <a:picLocks noChangeAspect="1"/>
          </p:cNvPicPr>
          <p:nvPr/>
        </p:nvPicPr>
        <p:blipFill>
          <a:blip r:embed="rId1"/>
          <a:stretch>
            <a:fillRect/>
          </a:stretch>
        </p:blipFill>
        <p:spPr>
          <a:xfrm>
            <a:off x="6671945" y="3546475"/>
            <a:ext cx="3092450" cy="1661160"/>
          </a:xfrm>
          <a:prstGeom prst="rect">
            <a:avLst/>
          </a:prstGeom>
          <a:noFill/>
          <a:ln>
            <a:noFill/>
          </a:ln>
        </p:spPr>
      </p:pic>
      <p:grpSp>
        <p:nvGrpSpPr>
          <p:cNvPr id="2" name="组合 1"/>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24025"/>
            <a:ext cx="17646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调色前准备</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317750"/>
            <a:ext cx="9616440"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调色是汽车修补漆配色的一个重要环节，如果了解调色原理，了解周围环境对颜色的影响，拟订完整的调色程序，就可以为喷涂工艺做出一个常规的程序。调色的基本目的主要有三个。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①调节修补色漆与汽车原漆之间的细微差别。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②使修补色漆与褪色的汽车面漆相匹配。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③在无配方或无漆码的情况下，调配汽车修补色漆。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汽车修补面漆的油漆工必须正确、认真地识别颜色，辨别出它真正的颜色。特别是要能辨别要处理的色漆，还要能辨别色漆中这种颜色范围内的重色调。</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4" name="组合 3"/>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742067" y="3618276"/>
            <a:ext cx="4754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了解涂料的作用。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掌握涂料的分类方法。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掌握涂料颜色的调配方法。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熟悉涂料的组成。</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能识读涂料的型号。</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会调配涂料的颜色。</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具备安全意识和环保意识。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具有良好的心理素质和身体素质。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在团队中发挥个人优势，为团队目标贡献力量。</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3759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17690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41198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76206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了解漆面美容的主要内容。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掌握漆面失光的处理方法。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掌握漆面封釉、镀膜的不同点。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掌握漆面浅划痕、中度划痕、深度划痕的处理方法。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能独立进行漆面封釉及镀膜。</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会修复漆面失光及漆面划痕。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注意服务态度和沟通技巧，为客户提供高质量服务。</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能够独立设立工作目标并按计划执行。</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养成严谨科学的工作态度。</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232785" cy="533259"/>
            <a:chOff x="0" y="214489"/>
            <a:chExt cx="3232785" cy="533259"/>
          </a:xfrm>
        </p:grpSpPr>
        <p:sp>
          <p:nvSpPr>
            <p:cNvPr id="3" name="矩形 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2928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38328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61391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161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b="1" dirty="0">
                <a:solidFill>
                  <a:schemeClr val="bg1"/>
                </a:solidFill>
                <a:latin typeface="Arial" panose="020B0604020202020204"/>
                <a:ea typeface="微软雅黑" panose="020B0503020204020204" pitchFamily="34" charset="-122"/>
                <a:sym typeface="Arial" panose="020B0604020202020204"/>
              </a:rPr>
              <a:t>      </a:t>
            </a:r>
            <a:r>
              <a:rPr sz="2200" b="1" dirty="0">
                <a:solidFill>
                  <a:schemeClr val="bg1"/>
                </a:solidFill>
                <a:latin typeface="Arial" panose="020B0604020202020204"/>
                <a:ea typeface="微软雅黑" panose="020B0503020204020204" pitchFamily="34" charset="-122"/>
                <a:sym typeface="Arial" panose="020B0604020202020204"/>
              </a:rPr>
              <a:t>汽车在使用过程中难免会出现各种各样的问题，如漆面老化、漆面失光、 漆面划痕等。师傅问小李：“我们应该如何去解决这些问题，使汽车漆面恢复光泽度呢？”</a:t>
            </a:r>
            <a:endParaRPr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4" name="组合 3"/>
          <p:cNvGrpSpPr/>
          <p:nvPr/>
        </p:nvGrpSpPr>
        <p:grpSpPr>
          <a:xfrm>
            <a:off x="0" y="214489"/>
            <a:ext cx="3232785" cy="533259"/>
            <a:chOff x="0" y="214489"/>
            <a:chExt cx="3232785" cy="533259"/>
          </a:xfrm>
        </p:grpSpPr>
        <p:sp>
          <p:nvSpPr>
            <p:cNvPr id="12" name="矩形 11"/>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875"/>
            <a:ext cx="23056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漆面失光的原因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一、漆面失光的处理</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769870"/>
            <a:ext cx="9588500"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造成漆面损伤、老化和失光的因素主要有自然因素与人为因素两种。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（1）自然因素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风沙尘土的吹打；雨雪、泥水的冲击；沥青路面飞溅起的沥青；树胶、虫尸、鸟粪和油污；大气中的各种工业排放物；酸和碱以及阳光中的紫外线等。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（2）人为因素</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新车开蜡用品选择不当或操作方式不当；洗车时选用了碱性的清洗剂；冲洗车辆时水枪压力过大，清洗程序或手法不正确，表面附有尘埃时，用抹布或毛巾擦拭，使车漆面出现微小划痕。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8" name="矩形 7"/>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300863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漆面失光的处理方法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745980" cy="354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（1）自然氧化不严重或浅划痕导致的失光处理方法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自然氧化导致的失光，漆面无明显划痕，用放大镜观察漆面斑点较小。由于上述原因导致的漆面失光，通常可采用抛光研磨的方法进行处理。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（2）自然氧化严重或透镜效应严重引起的失光处理方法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所谓的透视效应是指当车表漆面存在有小水滴时，在阳光的照射下，对日光产生聚集作用，焦点处的温度可高达 800~1000 ℃，从而导致漆面被灼蚀，出现肉眼看不见的小孔洞。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用放大镜仔细观察漆面，若发现漆面有较多的斑点，则说明漆面受侵蚀严重。由于上述原因导致的漆面失光，要求进行重新涂装翻新施工。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2012318"/>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650365"/>
            <a:ext cx="202692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（1）漆面清洁</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3897630"/>
            <a:ext cx="8956675" cy="4781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9509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③冲洗。 </a:t>
            </a:r>
            <a:r>
              <a:rPr sz="1600" dirty="0">
                <a:solidFill>
                  <a:srgbClr val="38465E"/>
                </a:solidFill>
                <a:latin typeface="Arial" panose="020B0604020202020204"/>
                <a:ea typeface="微软雅黑" panose="020B0503020204020204" pitchFamily="34" charset="-122"/>
                <a:sym typeface="Arial" panose="020B0604020202020204"/>
              </a:rPr>
              <a:t>擦洗完毕之后，开始冲洗车身，顺序是从车顶上往下冲洗。 </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045460"/>
            <a:ext cx="8956675" cy="6800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1197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②擦洗。</a:t>
            </a:r>
            <a:r>
              <a:rPr sz="1600" dirty="0">
                <a:solidFill>
                  <a:srgbClr val="38465E"/>
                </a:solidFill>
                <a:latin typeface="Arial" panose="020B0604020202020204"/>
                <a:ea typeface="微软雅黑" panose="020B0503020204020204" pitchFamily="34" charset="-122"/>
                <a:sym typeface="Arial" panose="020B0604020202020204"/>
              </a:rPr>
              <a:t> 将配制好的洗车液用泡沫清洗机，均匀地喷洒在车身表面。然后手持海绵按照从上到下的顺序擦洗车身。</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197100"/>
            <a:ext cx="8956675" cy="6724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2567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①冲淋。</a:t>
            </a:r>
            <a:r>
              <a:rPr sz="1600" dirty="0">
                <a:solidFill>
                  <a:srgbClr val="38465E"/>
                </a:solidFill>
                <a:latin typeface="Arial" panose="020B0604020202020204"/>
                <a:ea typeface="微软雅黑" panose="020B0503020204020204" pitchFamily="34" charset="-122"/>
                <a:sym typeface="Arial" panose="020B0604020202020204"/>
              </a:rPr>
              <a:t> 车辆平稳停放后，使用高压水枪冲去车身污物，顺序自上而下，尽量避免正向或反冲洗，以免将泥沙冲回已经冲洗干净的部位。</a:t>
            </a:r>
            <a:endParaRPr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1032510" y="101409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漆面失光处理的操作步骤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187450" y="52393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34110" y="5400040"/>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⑤吹干。</a:t>
            </a:r>
            <a:r>
              <a:rPr sz="1600" dirty="0">
                <a:solidFill>
                  <a:srgbClr val="38465E"/>
                </a:solidFill>
                <a:latin typeface="Arial" panose="020B0604020202020204"/>
                <a:ea typeface="微软雅黑" panose="020B0503020204020204" pitchFamily="34" charset="-122"/>
                <a:sym typeface="Arial" panose="020B0604020202020204"/>
              </a:rPr>
              <a:t> 完成前面四道工序后，车身表面基本洗干净。但是有些地方在擦车时不容易擦干，如发动机盖边沿及内侧、车门边沿内侧、车门把手内侧、后备厢边沿内侧、油箱盖内侧等凹进去的地方，这时要用压缩空气来进行吹干。</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a:spLocks noChangeArrowheads="1"/>
          </p:cNvSpPr>
          <p:nvPr/>
        </p:nvSpPr>
        <p:spPr bwMode="auto">
          <a:xfrm>
            <a:off x="1187450" y="4591050"/>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④擦车。</a:t>
            </a:r>
            <a:r>
              <a:rPr sz="1600" dirty="0">
                <a:solidFill>
                  <a:srgbClr val="38465E"/>
                </a:solidFill>
                <a:latin typeface="Arial" panose="020B0604020202020204"/>
                <a:ea typeface="微软雅黑" panose="020B0503020204020204" pitchFamily="34" charset="-122"/>
                <a:sym typeface="Arial" panose="020B0604020202020204"/>
              </a:rPr>
              <a:t> 用半湿性大毛巾将整个车身从前至后先预擦一遍，待车身中部及下部大部分水分被吸干之后，用干毛巾细擦一遍。</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1032510" y="4537075"/>
            <a:ext cx="8956675" cy="6800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p:nvPr/>
        </p:nvSpPr>
        <p:spPr>
          <a:xfrm>
            <a:off x="1032510" y="5378450"/>
            <a:ext cx="8956675" cy="8655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22" name="组合 21"/>
          <p:cNvGrpSpPr/>
          <p:nvPr/>
        </p:nvGrpSpPr>
        <p:grpSpPr>
          <a:xfrm>
            <a:off x="0" y="214489"/>
            <a:ext cx="3232785" cy="533259"/>
            <a:chOff x="0" y="214489"/>
            <a:chExt cx="3232785" cy="533259"/>
          </a:xfrm>
        </p:grpSpPr>
        <p:sp>
          <p:nvSpPr>
            <p:cNvPr id="23" name="矩形 2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五边形 2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6" name="矩形 2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0-#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0-#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0-#ppt_w/2"/>
                                          </p:val>
                                        </p:tav>
                                        <p:tav tm="100000">
                                          <p:val>
                                            <p:strVal val="#ppt_x"/>
                                          </p:val>
                                        </p:tav>
                                      </p:tavLst>
                                    </p:anim>
                                    <p:anim calcmode="lin" valueType="num">
                                      <p:cBhvr additive="base">
                                        <p:cTn id="5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11" grpId="0"/>
      <p:bldP spid="18" grpId="0"/>
      <p:bldP spid="14" grpId="0"/>
      <p:bldP spid="20" grpId="0" bldLvl="0" animBg="1"/>
      <p:bldP spid="21"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1716405"/>
            <a:ext cx="10115550" cy="4420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（2）遮罩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对于不需要抛光的板块可以用胶带将其遮罩起来，如：电镀饰条、车窗防雨密封条等。</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（3）研磨剂的选择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研磨剂应优先选用细研磨剂，如果漆面缺陷较为严重，则需选用中、重度研磨剂。</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注意：如果不知道该如何选用研磨剂，可以选择在不明显处的小块面积进行试研磨操作，并查看漆面情况，然后再选择合适的研磨剂，如果一开始就选用重度研磨剂，其后必须使用细研磨剂或中度研磨剂进行进一步的研磨处理。 </a:t>
            </a:r>
            <a:endParaRPr lang="en-US" altLang="zh-CN"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（4）研磨工具调试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首先调整研磨抛光机的转速，其次把海绵研磨盘浸湿，安装在研磨 / 抛光机上，先以低转速运转 1 min，甩出研磨盘上多余的水分。  </a:t>
            </a:r>
            <a:endParaRPr lang="en-US" altLang="zh-CN"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00000"/>
              </a:lnSpc>
              <a:spcBef>
                <a:spcPct val="50000"/>
              </a:spcBef>
            </a:pPr>
            <a:endParaRPr lang="en-US" altLang="zh-CN" sz="2000" dirty="0">
              <a:solidFill>
                <a:srgbClr val="38465E"/>
              </a:solidFill>
              <a:latin typeface="华文楷体" panose="02010600040101010101" charset="-122"/>
              <a:ea typeface="华文楷体" panose="02010600040101010101" charset="-122"/>
              <a:cs typeface="华文楷体" panose="02010600040101010101"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134217" y="154178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179830"/>
            <a:ext cx="167386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（5）研磨</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3517265"/>
            <a:ext cx="8956675" cy="8096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626485"/>
            <a:ext cx="8533130" cy="67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③研磨过程中，应不时地向研磨部位喷涂洁净的清水，以保持研磨盘的湿润，降低研磨表面温度。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751455"/>
            <a:ext cx="8956675" cy="55880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860675"/>
            <a:ext cx="8533130" cy="4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②保持研磨 / 抛光机与漆面平行，沿车身方向往复直线来回移动。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96024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069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①将研磨 / 抛光机转速调整到 1400~1800 r/min，启动研磨 / 抛光机。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032510" y="453390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187450" y="4643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④如先进行的是重度研磨，研磨后还应分别进行中度和细研磨，以使漆面光滑平整。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032510" y="5326380"/>
            <a:ext cx="6238875" cy="7785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187450" y="5412740"/>
            <a:ext cx="59645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⑤研磨时，可先研磨左半边或右半边。研磨顺序按照 a → b → c → d → e → f → g → h 进行。</a:t>
            </a:r>
            <a:endParaRPr dirty="0">
              <a:solidFill>
                <a:srgbClr val="38465E"/>
              </a:solidFill>
              <a:latin typeface="Arial" panose="020B0604020202020204"/>
              <a:ea typeface="微软雅黑" panose="020B0503020204020204" pitchFamily="34" charset="-122"/>
              <a:sym typeface="Arial" panose="020B0604020202020204"/>
            </a:endParaRPr>
          </a:p>
        </p:txBody>
      </p:sp>
      <p:pic>
        <p:nvPicPr>
          <p:cNvPr id="11" name="图片 10"/>
          <p:cNvPicPr>
            <a:picLocks noChangeAspect="1"/>
          </p:cNvPicPr>
          <p:nvPr/>
        </p:nvPicPr>
        <p:blipFill>
          <a:blip r:embed="rId1"/>
          <a:stretch>
            <a:fillRect/>
          </a:stretch>
        </p:blipFill>
        <p:spPr>
          <a:xfrm>
            <a:off x="7550785" y="5186045"/>
            <a:ext cx="2232025" cy="1407160"/>
          </a:xfrm>
          <a:prstGeom prst="rect">
            <a:avLst/>
          </a:prstGeom>
        </p:spPr>
      </p:pic>
      <p:grpSp>
        <p:nvGrpSpPr>
          <p:cNvPr id="12" name="组合 11"/>
          <p:cNvGrpSpPr/>
          <p:nvPr/>
        </p:nvGrpSpPr>
        <p:grpSpPr>
          <a:xfrm>
            <a:off x="0" y="214489"/>
            <a:ext cx="3232785" cy="533259"/>
            <a:chOff x="0" y="214489"/>
            <a:chExt cx="3232785" cy="533259"/>
          </a:xfrm>
        </p:grpSpPr>
        <p:sp>
          <p:nvSpPr>
            <p:cNvPr id="13" name="矩形 1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8" name="矩形 1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fill="hold"/>
                                        <p:tgtEl>
                                          <p:spTgt spid="29"/>
                                        </p:tgtEl>
                                        <p:attrNameLst>
                                          <p:attrName>ppt_x</p:attrName>
                                        </p:attrNameLst>
                                      </p:cBhvr>
                                      <p:tavLst>
                                        <p:tav tm="0">
                                          <p:val>
                                            <p:strVal val="0-#ppt_w/2"/>
                                          </p:val>
                                        </p:tav>
                                        <p:tav tm="100000">
                                          <p:val>
                                            <p:strVal val="#ppt_x"/>
                                          </p:val>
                                        </p:tav>
                                      </p:tavLst>
                                    </p:anim>
                                    <p:anim calcmode="lin" valueType="num">
                                      <p:cBhvr additive="base">
                                        <p:cTn id="40" dur="500" fill="hold"/>
                                        <p:tgtEl>
                                          <p:spTgt spid="2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0-#ppt_w/2"/>
                                          </p:val>
                                        </p:tav>
                                        <p:tav tm="100000">
                                          <p:val>
                                            <p:strVal val="#ppt_x"/>
                                          </p:val>
                                        </p:tav>
                                      </p:tavLst>
                                    </p:anim>
                                    <p:anim calcmode="lin" valueType="num">
                                      <p:cBhvr additive="base">
                                        <p:cTn id="44" dur="500" fill="hold"/>
                                        <p:tgtEl>
                                          <p:spTgt spid="3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0-#ppt_w/2"/>
                                          </p:val>
                                        </p:tav>
                                        <p:tav tm="100000">
                                          <p:val>
                                            <p:strVal val="#ppt_x"/>
                                          </p:val>
                                        </p:tav>
                                      </p:tavLst>
                                    </p:anim>
                                    <p:anim calcmode="lin" valueType="num">
                                      <p:cBhvr additive="base">
                                        <p:cTn id="48" dur="500" fill="hold"/>
                                        <p:tgtEl>
                                          <p:spTgt spid="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0-#ppt_w/2"/>
                                          </p:val>
                                        </p:tav>
                                        <p:tav tm="100000">
                                          <p:val>
                                            <p:strVal val="#ppt_x"/>
                                          </p:val>
                                        </p:tav>
                                      </p:tavLst>
                                    </p:anim>
                                    <p:anim calcmode="lin" valueType="num">
                                      <p:cBhvr additive="base">
                                        <p:cTn id="5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P spid="29" grpId="0" bldLvl="0" animBg="1"/>
      <p:bldP spid="30" grpId="0"/>
      <p:bldP spid="3" grpId="0" bldLvl="0" animBg="1"/>
      <p:bldP spid="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1946275"/>
            <a:ext cx="10115550" cy="4420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（6）清洗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研磨结束后，应当对车身进行清洗，去除研磨剂残留物。因研磨后车漆存在一定的旋纹等，还需要进行进一步的抛光处理。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（7）抛光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根据研磨后漆面的情况，合理选择抛光剂。方法与研磨相同。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dirty="0">
              <a:solidFill>
                <a:srgbClr val="38465E"/>
              </a:solidFill>
              <a:latin typeface="楷体" panose="02010609060101010101" charset="-122"/>
              <a:ea typeface="楷体" panose="02010609060101010101" charset="-122"/>
              <a:cs typeface="楷体" panose="02010609060101010101" charset="-122"/>
              <a:sym typeface="Arial" panose="020B0604020202020204"/>
            </a:endParaRPr>
          </a:p>
          <a:p>
            <a:pPr eaLnBrk="1" hangingPunct="1">
              <a:lnSpc>
                <a:spcPct val="100000"/>
              </a:lnSpc>
              <a:spcBef>
                <a:spcPct val="50000"/>
              </a:spcBef>
            </a:pPr>
            <a:r>
              <a:rPr lang="en-US" altLang="zh-CN" sz="2000" dirty="0">
                <a:solidFill>
                  <a:srgbClr val="C00000"/>
                </a:solidFill>
                <a:latin typeface="楷体" panose="02010609060101010101" charset="-122"/>
                <a:ea typeface="楷体" panose="02010609060101010101" charset="-122"/>
                <a:cs typeface="楷体" panose="02010609060101010101" charset="-122"/>
                <a:sym typeface="Arial" panose="020B0604020202020204"/>
              </a:rPr>
              <a:t>注意：研磨使用的抛光盘套是羊毛抛光盘套，而进行漆面抛光时，应选用海绵抛光盘套，应特别注意，切勿混用。 </a:t>
            </a:r>
            <a:endParaRPr lang="en-US" altLang="zh-CN" sz="2000" dirty="0">
              <a:solidFill>
                <a:srgbClr val="C00000"/>
              </a:solidFill>
              <a:latin typeface="楷体" panose="02010609060101010101" charset="-122"/>
              <a:ea typeface="楷体" panose="02010609060101010101" charset="-122"/>
              <a:cs typeface="楷体" panose="02010609060101010101"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3" name="矩形 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63600" y="1813560"/>
            <a:ext cx="10115550" cy="4420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（8）清洗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这一步清洗主要是为了去除抛光留下的抛光剂残留物，最后对抛光进行检查，看是否有遗漏的部位。如果有，则需要再次抛光；如果没有，则需要进行漆面还原处理，其目的是消除微小划痕，使漆面光滑如新。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（9）漆面还原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将抛光盘套更换为海绵套盘，同研磨操作一样，将还原剂涂抹在漆面上，将抛光机转速调整到 2000 r/min，做最后的漆面还原处理。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（10）清洗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漆面还原处理结束后，对车身进行全面的清洗，彻底去除还原剂残留物。最后，清洗研磨盘，收拾工具，清理场地，结束作业。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3" name="矩形 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8465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封釉的功用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914015"/>
            <a:ext cx="673798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汽车在道路上行驶，很容易黏附灰尘、沙土等污垢，经封釉美容后，车身漆面具有</a:t>
            </a:r>
            <a:r>
              <a:rPr sz="2000" dirty="0">
                <a:solidFill>
                  <a:srgbClr val="C00000"/>
                </a:solidFill>
                <a:latin typeface="Arial" panose="020B0604020202020204"/>
                <a:ea typeface="微软雅黑" panose="020B0503020204020204" pitchFamily="34" charset="-122"/>
                <a:sym typeface="Arial" panose="020B0604020202020204"/>
              </a:rPr>
              <a:t>不易黏附污垢</a:t>
            </a:r>
            <a:r>
              <a:rPr sz="2000" dirty="0">
                <a:solidFill>
                  <a:srgbClr val="38465E"/>
                </a:solidFill>
                <a:latin typeface="Arial" panose="020B0604020202020204"/>
                <a:ea typeface="微软雅黑" panose="020B0503020204020204" pitchFamily="34" charset="-122"/>
                <a:sym typeface="Arial" panose="020B0604020202020204"/>
              </a:rPr>
              <a:t>的特性，使得漆面即使在恶劣、重污染的环境中也能长久保持洁净，而且还可以有效地</a:t>
            </a:r>
            <a:r>
              <a:rPr sz="2000" dirty="0">
                <a:solidFill>
                  <a:srgbClr val="C00000"/>
                </a:solidFill>
                <a:latin typeface="Arial" panose="020B0604020202020204"/>
                <a:ea typeface="微软雅黑" panose="020B0503020204020204" pitchFamily="34" charset="-122"/>
                <a:sym typeface="Arial" panose="020B0604020202020204"/>
              </a:rPr>
              <a:t>抵御温度对车漆造成的影响</a:t>
            </a:r>
            <a:r>
              <a:rPr sz="2000" dirty="0">
                <a:solidFill>
                  <a:srgbClr val="38465E"/>
                </a:solidFill>
                <a:latin typeface="Arial" panose="020B0604020202020204"/>
                <a:ea typeface="微软雅黑" panose="020B0503020204020204" pitchFamily="34" charset="-122"/>
                <a:sym typeface="Arial" panose="020B0604020202020204"/>
              </a:rPr>
              <a:t>，漆面的硬度也可以得到大幅的提高，还具有防酸防碱、防褪色、抗氧化、防静电等功能。</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二、漆面封釉处理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7650480" y="3020060"/>
            <a:ext cx="3581400" cy="2324100"/>
          </a:xfrm>
          <a:prstGeom prst="rect">
            <a:avLst/>
          </a:prstGeom>
        </p:spPr>
      </p:pic>
      <p:grpSp>
        <p:nvGrpSpPr>
          <p:cNvPr id="17" name="组合 16"/>
          <p:cNvGrpSpPr/>
          <p:nvPr/>
        </p:nvGrpSpPr>
        <p:grpSpPr>
          <a:xfrm>
            <a:off x="0" y="214489"/>
            <a:ext cx="3232785" cy="533259"/>
            <a:chOff x="0" y="214489"/>
            <a:chExt cx="3232785" cy="533259"/>
          </a:xfrm>
        </p:grpSpPr>
        <p:sp>
          <p:nvSpPr>
            <p:cNvPr id="5" name="矩形 4"/>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chemeClr val="bg1"/>
                </a:solidFill>
                <a:latin typeface="Arial" panose="020B0604020202020204"/>
                <a:ea typeface="微软雅黑" panose="020B0503020204020204" pitchFamily="34" charset="-122"/>
                <a:sym typeface="Arial" panose="020B0604020202020204"/>
              </a:rPr>
              <a:t>       </a:t>
            </a:r>
            <a:r>
              <a:rPr b="1" dirty="0">
                <a:solidFill>
                  <a:schemeClr val="bg1"/>
                </a:solidFill>
                <a:latin typeface="Arial" panose="020B0604020202020204"/>
                <a:ea typeface="微软雅黑" panose="020B0503020204020204" pitchFamily="34" charset="-122"/>
                <a:sym typeface="Arial" panose="020B0604020202020204"/>
              </a:rPr>
              <a:t>车身表面的喷涂可以起到保护车辆、减轻紫外线等对车身的损害的作用，同时</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也可以延长车身的使用寿命，合理选用涂料就显得格外重要。师傅问小李：“那么，</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车身涂料有哪些分类？涂料由哪些成分组成？汽车常用涂料又分为几大类？由于汽</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车车身颜色的多变，该如何调配合理的涂料颜色呢？”</a:t>
            </a:r>
            <a:endParaRPr b="1" dirty="0">
              <a:solidFill>
                <a:schemeClr val="bg1"/>
              </a:solidFill>
              <a:latin typeface="Arial" panose="020B0604020202020204"/>
              <a:ea typeface="微软雅黑" panose="020B0503020204020204" pitchFamily="34" charset="-122"/>
              <a:sym typeface="Arial" panose="020B0604020202020204"/>
            </a:endParaRPr>
          </a:p>
        </p:txBody>
      </p:sp>
      <p:grpSp>
        <p:nvGrpSpPr>
          <p:cNvPr id="8" name="组合 7"/>
          <p:cNvGrpSpPr/>
          <p:nvPr/>
        </p:nvGrpSpPr>
        <p:grpSpPr>
          <a:xfrm>
            <a:off x="0" y="214489"/>
            <a:ext cx="3600450" cy="533259"/>
            <a:chOff x="0" y="214489"/>
            <a:chExt cx="3600450" cy="533259"/>
          </a:xfrm>
        </p:grpSpPr>
        <p:sp>
          <p:nvSpPr>
            <p:cNvPr id="12" name="矩形 11"/>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558290"/>
            <a:ext cx="10904855" cy="479425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TextBox 5"/>
          <p:cNvSpPr txBox="1"/>
          <p:nvPr/>
        </p:nvSpPr>
        <p:spPr>
          <a:xfrm>
            <a:off x="6083935" y="4374515"/>
            <a:ext cx="3677285"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b="0" dirty="0">
                <a:latin typeface="Arial" panose="020B0604020202020204"/>
                <a:ea typeface="微软雅黑" panose="020B0503020204020204" pitchFamily="34" charset="-122"/>
                <a:sym typeface="Arial" panose="020B0604020202020204"/>
              </a:rPr>
              <a:t>保护时间长 </a:t>
            </a:r>
            <a:endParaRPr b="0"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6054725" y="2559050"/>
            <a:ext cx="3705225" cy="460375"/>
          </a:xfrm>
          <a:prstGeom prst="rect">
            <a:avLst/>
          </a:prstGeom>
          <a:solidFill>
            <a:srgbClr val="38465E"/>
          </a:solidFill>
        </p:spPr>
        <p:txBody>
          <a:bodyPr wrap="square">
            <a:spAutoFit/>
          </a:bodyPr>
          <a:lstStyle/>
          <a:p>
            <a:pPr algn="ctr">
              <a:defRPr/>
            </a:pPr>
            <a:r>
              <a:rPr lang="zh-CN" altLang="en-US" sz="2400" dirty="0">
                <a:solidFill>
                  <a:schemeClr val="bg1"/>
                </a:solidFill>
                <a:latin typeface="Arial" panose="020B0604020202020204"/>
                <a:ea typeface="微软雅黑" panose="020B0503020204020204" pitchFamily="34" charset="-122"/>
                <a:sym typeface="Arial" panose="020B0604020202020204"/>
              </a:rPr>
              <a:t>釉剂不溶于水 </a:t>
            </a:r>
            <a:endParaRPr lang="zh-CN" altLang="en-US" sz="2400"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6083935" y="3474085"/>
            <a:ext cx="3676015" cy="460375"/>
          </a:xfrm>
          <a:prstGeom prst="rect">
            <a:avLst/>
          </a:prstGeom>
          <a:solidFill>
            <a:srgbClr val="38465E"/>
          </a:solidFill>
        </p:spPr>
        <p:txBody>
          <a:bodyPr wrap="square">
            <a:spAutoFit/>
          </a:bodyPr>
          <a:lstStyle/>
          <a:p>
            <a:pPr algn="ctr"/>
            <a:r>
              <a:rPr lang="zh-CN" altLang="en-US" sz="2400" dirty="0">
                <a:solidFill>
                  <a:schemeClr val="bg1"/>
                </a:solidFill>
                <a:latin typeface="Arial" panose="020B0604020202020204"/>
                <a:ea typeface="微软雅黑" panose="020B0503020204020204" pitchFamily="34" charset="-122"/>
                <a:sym typeface="Arial" panose="020B0604020202020204"/>
              </a:rPr>
              <a:t>不损坏原有漆面</a:t>
            </a:r>
            <a:endParaRPr lang="zh-CN" altLang="en-US" sz="2400" dirty="0">
              <a:solidFill>
                <a:schemeClr val="bg1"/>
              </a:solidFill>
              <a:latin typeface="Arial" panose="020B0604020202020204"/>
              <a:ea typeface="微软雅黑" panose="020B0503020204020204" pitchFamily="34" charset="-122"/>
              <a:sym typeface="Arial" panose="020B0604020202020204"/>
            </a:endParaRPr>
          </a:p>
        </p:txBody>
      </p:sp>
      <p:grpSp>
        <p:nvGrpSpPr>
          <p:cNvPr id="16" name="组合 15"/>
          <p:cNvGrpSpPr/>
          <p:nvPr/>
        </p:nvGrpSpPr>
        <p:grpSpPr>
          <a:xfrm>
            <a:off x="1711921" y="255892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椭圆 18"/>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97903" y="3370936"/>
              <a:ext cx="1630492" cy="2790256"/>
            </a:xfrm>
            <a:prstGeom prst="rect">
              <a:avLst/>
            </a:prstGeom>
          </p:spPr>
        </p:pic>
      </p:grpSp>
      <p:cxnSp>
        <p:nvCxnSpPr>
          <p:cNvPr id="25" name="直接箭头连接符 24"/>
          <p:cNvCxnSpPr/>
          <p:nvPr/>
        </p:nvCxnSpPr>
        <p:spPr>
          <a:xfrm flipV="1">
            <a:off x="4818914" y="2929736"/>
            <a:ext cx="1060450" cy="54419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4971588" y="3883192"/>
            <a:ext cx="934085" cy="21907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4899851" y="4544387"/>
            <a:ext cx="1032510" cy="14160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4643654" y="5091911"/>
            <a:ext cx="1261745" cy="45910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069330" y="5274945"/>
            <a:ext cx="3691255" cy="460375"/>
          </a:xfrm>
          <a:prstGeom prst="rect">
            <a:avLst/>
          </a:prstGeom>
          <a:solidFill>
            <a:srgbClr val="38465E"/>
          </a:solidFill>
        </p:spPr>
        <p:txBody>
          <a:bodyPr wrap="square">
            <a:spAutoFit/>
          </a:bodyPr>
          <a:p>
            <a:pPr algn="ctr">
              <a:defRPr/>
            </a:pPr>
            <a:r>
              <a:rPr lang="zh-CN" altLang="en-US" sz="2400" dirty="0">
                <a:solidFill>
                  <a:schemeClr val="bg1"/>
                </a:solidFill>
                <a:latin typeface="Arial" panose="020B0604020202020204"/>
                <a:ea typeface="微软雅黑" panose="020B0503020204020204" pitchFamily="34" charset="-122"/>
                <a:sym typeface="Arial" panose="020B0604020202020204"/>
              </a:rPr>
              <a:t>具有漆面保护性和还原性 </a:t>
            </a:r>
            <a:endParaRPr lang="zh-CN" altLang="en-US" sz="2400" dirty="0">
              <a:solidFill>
                <a:schemeClr val="bg1"/>
              </a:solidFill>
              <a:latin typeface="Arial" panose="020B0604020202020204"/>
              <a:ea typeface="微软雅黑" panose="020B0503020204020204" pitchFamily="34" charset="-122"/>
              <a:sym typeface="Arial" panose="020B0604020202020204"/>
            </a:endParaRPr>
          </a:p>
        </p:txBody>
      </p:sp>
      <p:sp>
        <p:nvSpPr>
          <p:cNvPr id="4" name="Rectangle 4"/>
          <p:cNvSpPr>
            <a:spLocks noChangeArrowheads="1"/>
          </p:cNvSpPr>
          <p:nvPr/>
        </p:nvSpPr>
        <p:spPr bwMode="auto">
          <a:xfrm>
            <a:off x="1098550" y="1899920"/>
            <a:ext cx="18465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封釉的特点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232785" cy="533259"/>
            <a:chOff x="0" y="214489"/>
            <a:chExt cx="3232785" cy="533259"/>
          </a:xfrm>
        </p:grpSpPr>
        <p:sp>
          <p:nvSpPr>
            <p:cNvPr id="5" name="矩形 4"/>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0-#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0-#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0-#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0-#ppt_w/2"/>
                                          </p:val>
                                        </p:tav>
                                        <p:tav tm="100000">
                                          <p:val>
                                            <p:strVal val="#ppt_x"/>
                                          </p:val>
                                        </p:tav>
                                      </p:tavLst>
                                    </p:anim>
                                    <p:anim calcmode="lin" valueType="num">
                                      <p:cBhvr additive="base">
                                        <p:cTn id="45" dur="500" fill="hold"/>
                                        <p:tgtEl>
                                          <p:spTgt spid="39"/>
                                        </p:tgtEl>
                                        <p:attrNameLst>
                                          <p:attrName>ppt_y</p:attrName>
                                        </p:attrNameLst>
                                      </p:cBhvr>
                                      <p:tavLst>
                                        <p:tav tm="0">
                                          <p:val>
                                            <p:strVal val="#ppt_y"/>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 grpId="0" bldLvl="0" animBg="1"/>
      <p:bldP spid="14" grpId="0" bldLvl="0" animBg="1"/>
      <p:bldP spid="15" grpId="0" bldLvl="0" animBg="1"/>
      <p:bldP spid="39" grpId="0" bldLvl="0" animBg="1"/>
      <p:bldP spid="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30496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20692" y="3518481"/>
            <a:ext cx="1052393" cy="110744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漆面封釉的操作步骤 </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534502" y="2199013"/>
            <a:ext cx="5187410" cy="519557"/>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30929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40852" y="290986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34257" y="228067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车身的清洗</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40607" y="297882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黏土去污 </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34604" y="3607798"/>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910127" y="369308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车身深度清理 </a:t>
            </a:r>
            <a:endParaRPr lang="zh-CN" altLang="en-US" sz="2000" dirty="0">
              <a:solidFill>
                <a:schemeClr val="bg1"/>
              </a:solidFill>
              <a:latin typeface="+mn-lt"/>
              <a:ea typeface="+mn-ea"/>
              <a:cs typeface="+mn-ea"/>
              <a:sym typeface="+mn-lt"/>
            </a:endParaRPr>
          </a:p>
        </p:txBody>
      </p:sp>
      <p:sp>
        <p:nvSpPr>
          <p:cNvPr id="2" name="圆角矩形 62"/>
          <p:cNvSpPr/>
          <p:nvPr>
            <p:custDataLst>
              <p:tags r:id="rId7"/>
            </p:custDataLst>
          </p:nvPr>
        </p:nvSpPr>
        <p:spPr>
          <a:xfrm>
            <a:off x="4540852" y="4318926"/>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3" name="TextBox 66"/>
          <p:cNvSpPr txBox="1"/>
          <p:nvPr>
            <p:custDataLst>
              <p:tags r:id="rId8"/>
            </p:custDataLst>
          </p:nvPr>
        </p:nvSpPr>
        <p:spPr>
          <a:xfrm>
            <a:off x="4940607" y="438788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振抛封釉 </a:t>
            </a:r>
            <a:endParaRPr lang="zh-CN" altLang="en-US" sz="2000" dirty="0">
              <a:solidFill>
                <a:schemeClr val="bg1"/>
              </a:solidFill>
              <a:latin typeface="+mn-lt"/>
              <a:ea typeface="+mn-ea"/>
              <a:cs typeface="+mn-ea"/>
              <a:sym typeface="+mn-lt"/>
            </a:endParaRPr>
          </a:p>
        </p:txBody>
      </p:sp>
      <p:sp>
        <p:nvSpPr>
          <p:cNvPr id="8" name="圆角矩形 68"/>
          <p:cNvSpPr/>
          <p:nvPr>
            <p:custDataLst>
              <p:tags r:id="rId9"/>
            </p:custDataLst>
          </p:nvPr>
        </p:nvSpPr>
        <p:spPr>
          <a:xfrm>
            <a:off x="4534604" y="5016863"/>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9"/>
          <p:cNvSpPr txBox="1"/>
          <p:nvPr>
            <p:custDataLst>
              <p:tags r:id="rId10"/>
            </p:custDataLst>
          </p:nvPr>
        </p:nvSpPr>
        <p:spPr>
          <a:xfrm>
            <a:off x="4910127" y="510214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红外线烘烤灯烤釉膜 </a:t>
            </a:r>
            <a:endParaRPr lang="zh-CN" altLang="en-US" sz="2000" dirty="0">
              <a:solidFill>
                <a:schemeClr val="bg1"/>
              </a:solidFill>
              <a:latin typeface="+mn-lt"/>
              <a:ea typeface="+mn-ea"/>
              <a:cs typeface="+mn-ea"/>
              <a:sym typeface="+mn-lt"/>
            </a:endParaRPr>
          </a:p>
        </p:txBody>
      </p:sp>
      <p:sp>
        <p:nvSpPr>
          <p:cNvPr id="10" name="圆角矩形 62"/>
          <p:cNvSpPr/>
          <p:nvPr>
            <p:custDataLst>
              <p:tags r:id="rId11"/>
            </p:custDataLst>
          </p:nvPr>
        </p:nvSpPr>
        <p:spPr>
          <a:xfrm>
            <a:off x="4517992" y="572799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12" name="TextBox 66"/>
          <p:cNvSpPr txBox="1"/>
          <p:nvPr>
            <p:custDataLst>
              <p:tags r:id="rId12"/>
            </p:custDataLst>
          </p:nvPr>
        </p:nvSpPr>
        <p:spPr>
          <a:xfrm>
            <a:off x="4917747" y="579695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无尘打磨 </a:t>
            </a:r>
            <a:endParaRPr lang="zh-CN" altLang="en-US" sz="2000" dirty="0">
              <a:solidFill>
                <a:schemeClr val="bg1"/>
              </a:solidFill>
              <a:latin typeface="+mn-lt"/>
              <a:ea typeface="+mn-ea"/>
              <a:cs typeface="+mn-ea"/>
              <a:sym typeface="+mn-lt"/>
            </a:endParaRPr>
          </a:p>
        </p:txBody>
      </p:sp>
      <p:grpSp>
        <p:nvGrpSpPr>
          <p:cNvPr id="17" name="组合 16"/>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2" grpId="0" bldLvl="0" animBg="1"/>
      <p:bldP spid="3" grpId="0"/>
      <p:bldP spid="8" grpId="0" bldLvl="0" animBg="1"/>
      <p:bldP spid="9" grpId="0"/>
      <p:bldP spid="10" grpId="0" bldLvl="0" animBg="1"/>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21951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①封釉后 8 小时内切记不要用水冲洗汽车，因为在这段时间内，釉层还未完全凝结，将继续渗透，冲洗将会冲掉未凝结的釉。 </a:t>
            </a:r>
            <a:endParaRPr sz="2000"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38022" y="175577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838200" y="1329055"/>
            <a:ext cx="28968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封釉后注意事项</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52525" y="3248025"/>
            <a:ext cx="8956675" cy="93980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33572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②做完封釉美容后可尽量避免洗车，因为一般灰尘用干净柔软的布条擦去即可。</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51929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6285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③做了封釉美容后不要再打蜡，因为蜡层可能会黏附在釉层表面，再追加上釉时会因蜡层的隔离而影响封釉效果。</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10420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①汽车镀膜具有防止漆面氧化、老化的作用。</a:t>
            </a:r>
            <a:r>
              <a:rPr dirty="0">
                <a:solidFill>
                  <a:srgbClr val="38465E"/>
                </a:solidFill>
                <a:latin typeface="Arial" panose="020B0604020202020204"/>
                <a:ea typeface="微软雅黑" panose="020B0503020204020204" pitchFamily="34" charset="-122"/>
                <a:sym typeface="Arial" panose="020B0604020202020204"/>
              </a:rPr>
              <a:t>因为电镀膜中的石油成分施工后会在车漆表面形成坚硬的非有机膜层，与车漆紧密结合，并将车漆与空气隔绝，能有效防止外界因素导致的车漆氧化、变色等现象。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23417" y="21380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711325"/>
            <a:ext cx="2499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镀膜的作用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3739515"/>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8487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②能够大大提高车漆表面清漆的</a:t>
            </a:r>
            <a:r>
              <a:rPr b="1" dirty="0">
                <a:solidFill>
                  <a:srgbClr val="38465E"/>
                </a:solidFill>
                <a:latin typeface="Arial" panose="020B0604020202020204"/>
                <a:ea typeface="微软雅黑" panose="020B0503020204020204" pitchFamily="34" charset="-122"/>
                <a:sym typeface="Arial" panose="020B0604020202020204"/>
              </a:rPr>
              <a:t>清澈度</a:t>
            </a:r>
            <a:r>
              <a:rPr dirty="0">
                <a:solidFill>
                  <a:srgbClr val="38465E"/>
                </a:solidFill>
                <a:latin typeface="Arial" panose="020B0604020202020204"/>
                <a:ea typeface="微软雅黑" panose="020B0503020204020204" pitchFamily="34" charset="-122"/>
                <a:sym typeface="Arial" panose="020B0604020202020204"/>
              </a:rPr>
              <a:t>，使车漆看上去更加光彩夺目。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54723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6564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③耐腐蚀</a:t>
            </a:r>
            <a:r>
              <a:rPr dirty="0">
                <a:solidFill>
                  <a:srgbClr val="38465E"/>
                </a:solidFill>
                <a:latin typeface="Arial" panose="020B0604020202020204"/>
                <a:ea typeface="微软雅黑" panose="020B0503020204020204" pitchFamily="34" charset="-122"/>
                <a:sym typeface="Arial" panose="020B0604020202020204"/>
              </a:rPr>
              <a:t>。坚硬的非有机膜层自身不易氧化，同时也可以防止外界的酸雨、飞虫、鸟粪等对车漆的腐蚀。</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二、漆面封釉处理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4" name="组合 3"/>
          <p:cNvGrpSpPr/>
          <p:nvPr/>
        </p:nvGrpSpPr>
        <p:grpSpPr>
          <a:xfrm>
            <a:off x="0" y="214489"/>
            <a:ext cx="3232785" cy="533259"/>
            <a:chOff x="0" y="214489"/>
            <a:chExt cx="3232785" cy="533259"/>
          </a:xfrm>
        </p:grpSpPr>
        <p:sp>
          <p:nvSpPr>
            <p:cNvPr id="7" name="矩形 6"/>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307465" y="23901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537460"/>
            <a:ext cx="8956675" cy="8312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66001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⑤防划痕</a:t>
            </a:r>
            <a:r>
              <a:rPr dirty="0">
                <a:solidFill>
                  <a:srgbClr val="38465E"/>
                </a:solidFill>
                <a:latin typeface="Arial" panose="020B0604020202020204"/>
                <a:ea typeface="微软雅黑" panose="020B0503020204020204" pitchFamily="34" charset="-122"/>
                <a:sym typeface="Arial" panose="020B0604020202020204"/>
              </a:rPr>
              <a:t>。坚硬的膜层可以提高车体表面的硬度，能更好地保护车漆免受沙砾的伤害。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478915"/>
            <a:ext cx="8956675" cy="77279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544955"/>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④耐高温。</a:t>
            </a:r>
            <a:r>
              <a:rPr dirty="0">
                <a:solidFill>
                  <a:srgbClr val="38465E"/>
                </a:solidFill>
                <a:latin typeface="Arial" panose="020B0604020202020204"/>
                <a:ea typeface="微软雅黑" panose="020B0503020204020204" pitchFamily="34" charset="-122"/>
                <a:sym typeface="Arial" panose="020B0604020202020204"/>
              </a:rPr>
              <a:t>汽车镀膜后其本身就具有耐高温的特点，且能有效反射阳光，即能有效反射外部的热辐射，防止高温对车漆的伤害。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620135"/>
            <a:ext cx="8956675" cy="8375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372935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⑥易清洗。</a:t>
            </a:r>
            <a:r>
              <a:rPr dirty="0">
                <a:solidFill>
                  <a:srgbClr val="38465E"/>
                </a:solidFill>
                <a:latin typeface="Arial" panose="020B0604020202020204"/>
                <a:ea typeface="微软雅黑" panose="020B0503020204020204" pitchFamily="34" charset="-122"/>
                <a:sym typeface="Arial" panose="020B0604020202020204"/>
              </a:rPr>
              <a:t>汽车镀膜后具有超强的自洁性，且不易黏附灰尘、污垢，易于使车辆保持高清洁度和光泽度。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44634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9" name="矩形 18"/>
          <p:cNvSpPr/>
          <p:nvPr/>
        </p:nvSpPr>
        <p:spPr>
          <a:xfrm>
            <a:off x="1152525" y="4709160"/>
            <a:ext cx="8956675" cy="8350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77456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⑦有拨水性。</a:t>
            </a:r>
            <a:r>
              <a:rPr dirty="0">
                <a:solidFill>
                  <a:srgbClr val="38465E"/>
                </a:solidFill>
                <a:latin typeface="Arial" panose="020B0604020202020204"/>
                <a:ea typeface="微软雅黑" panose="020B0503020204020204" pitchFamily="34" charset="-122"/>
                <a:sym typeface="Arial" panose="020B0604020202020204"/>
              </a:rPr>
              <a:t>坚硬的膜层表面拨水效果好，可以使水在落在车体的瞬间收缩成水珠滑落，从而有效地防止水垢的形成。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2" name="组合 21"/>
          <p:cNvGrpSpPr/>
          <p:nvPr/>
        </p:nvGrpSpPr>
        <p:grpSpPr>
          <a:xfrm>
            <a:off x="0" y="214489"/>
            <a:ext cx="3232785" cy="533259"/>
            <a:chOff x="0" y="214489"/>
            <a:chExt cx="3232785" cy="533259"/>
          </a:xfrm>
        </p:grpSpPr>
        <p:sp>
          <p:nvSpPr>
            <p:cNvPr id="23" name="矩形 2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五边形 2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5" name="矩形 24"/>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0-#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P spid="16" grpId="0"/>
      <p:bldP spid="19" grpId="0" bldLvl="0" animBg="1"/>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652270"/>
            <a:ext cx="28956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镀膜与封釉的区别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207895"/>
            <a:ext cx="9745980" cy="354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（1）性质不同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封釉强调的是渗透性，通过封釉后，釉与车漆融为一体，形成网状的稳定保护层；汽车镀膜注重的是成膜性，覆盖在车漆表面，形成一层透明的薄膜。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（2）施工工艺不同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封釉需要先用抛光机来进行氧化层、划痕的处理，然后用封釉振抛机来进行震压，使釉渗透到漆面内部；而镀膜在进行氧化层、划痕处理后，用镀膜喷枪喷涂到车漆表面，然后用海绵或毛巾处理，也有采用电镀和抛光海绵来进行施工操作的。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①车身的清洗。</a:t>
            </a:r>
            <a:r>
              <a:rPr dirty="0">
                <a:solidFill>
                  <a:srgbClr val="38465E"/>
                </a:solidFill>
                <a:latin typeface="Arial" panose="020B0604020202020204"/>
                <a:ea typeface="微软雅黑" panose="020B0503020204020204" pitchFamily="34" charset="-122"/>
                <a:sym typeface="Arial" panose="020B0604020202020204"/>
              </a:rPr>
              <a:t>使用通用除胶剂彻底去除车表各种污渍。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21380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308985"/>
            <a:ext cx="8956675" cy="8274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4182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②黏土处理。</a:t>
            </a:r>
            <a:r>
              <a:rPr dirty="0">
                <a:solidFill>
                  <a:srgbClr val="38465E"/>
                </a:solidFill>
                <a:latin typeface="Arial" panose="020B0604020202020204"/>
                <a:ea typeface="微软雅黑" panose="020B0503020204020204" pitchFamily="34" charset="-122"/>
                <a:sym typeface="Arial" panose="020B0604020202020204"/>
              </a:rPr>
              <a:t>对于特别难清除的漆面氧化层、飞漆污染、轻微的漆面刮痕（如手指甲刮痕、树叶刮痕等），使用黏土（洗车泥）进行清洁。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375150"/>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4843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③遮罩。</a:t>
            </a:r>
            <a:r>
              <a:rPr dirty="0">
                <a:solidFill>
                  <a:srgbClr val="38465E"/>
                </a:solidFill>
                <a:latin typeface="Arial" panose="020B0604020202020204"/>
                <a:ea typeface="微软雅黑" panose="020B0503020204020204" pitchFamily="34" charset="-122"/>
                <a:sym typeface="Arial" panose="020B0604020202020204"/>
              </a:rPr>
              <a:t>对于不需要抛光的板块可以用胶带将其遮盖起来，如电镀饰条、车窗防雨密封条等。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漆面镀膜的操作步骤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5" name="五边形 24"/>
          <p:cNvSpPr/>
          <p:nvPr/>
        </p:nvSpPr>
        <p:spPr>
          <a:xfrm>
            <a:off x="1137920" y="1771650"/>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（1）手工镀膜 </a:t>
            </a:r>
            <a:endParaRPr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1137920" y="5462270"/>
            <a:ext cx="8956675" cy="8274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92860" y="55714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④研磨抛光。</a:t>
            </a:r>
            <a:r>
              <a:rPr dirty="0">
                <a:solidFill>
                  <a:srgbClr val="38465E"/>
                </a:solidFill>
                <a:latin typeface="Arial" panose="020B0604020202020204"/>
                <a:ea typeface="微软雅黑" panose="020B0503020204020204" pitchFamily="34" charset="-122"/>
                <a:sym typeface="Arial" panose="020B0604020202020204"/>
              </a:rPr>
              <a:t>使用海绵盘对漆面进行抛光，去除氧化层，抛掉漆面树胶和其他顽固污渍。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2" name="组合 11"/>
          <p:cNvGrpSpPr/>
          <p:nvPr/>
        </p:nvGrpSpPr>
        <p:grpSpPr>
          <a:xfrm>
            <a:off x="0" y="214489"/>
            <a:ext cx="3232785" cy="533259"/>
            <a:chOff x="0" y="214489"/>
            <a:chExt cx="3232785" cy="533259"/>
          </a:xfrm>
        </p:grpSpPr>
        <p:sp>
          <p:nvSpPr>
            <p:cNvPr id="13" name="矩形 1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8" name="矩形 1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P spid="4" grpId="0" bldLvl="0" animBg="1"/>
      <p:bldP spid="7"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307465" y="23901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537460"/>
            <a:ext cx="8956675" cy="8312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66001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⑥漆面镀膜。</a:t>
            </a:r>
            <a:r>
              <a:rPr dirty="0">
                <a:solidFill>
                  <a:srgbClr val="38465E"/>
                </a:solidFill>
                <a:latin typeface="Arial" panose="020B0604020202020204"/>
                <a:ea typeface="微软雅黑" panose="020B0503020204020204" pitchFamily="34" charset="-122"/>
                <a:sym typeface="Arial" panose="020B0604020202020204"/>
              </a:rPr>
              <a:t>用专用海绵轮（盘）以打蜡画圈的方式将水晶镀膜打到经过镜面处理的车表上，等待其凝结发白后，用打蜡毛巾进行抛光。</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478915"/>
            <a:ext cx="8956675" cy="77279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544955"/>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⑤镜面处理。</a:t>
            </a:r>
            <a:r>
              <a:rPr dirty="0">
                <a:solidFill>
                  <a:srgbClr val="38465E"/>
                </a:solidFill>
                <a:latin typeface="Arial" panose="020B0604020202020204"/>
                <a:ea typeface="微软雅黑" panose="020B0503020204020204" pitchFamily="34" charset="-122"/>
                <a:sym typeface="Arial" panose="020B0604020202020204"/>
              </a:rPr>
              <a:t>镜面处理即还原处理，操作方法是将镜面蜡涂在漆面上，用海绵盘作为配套盘在研磨抛光机的作用下对漆面进行镜面处理。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620135"/>
            <a:ext cx="8956675" cy="8375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372935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⑦清洁。</a:t>
            </a:r>
            <a:r>
              <a:rPr dirty="0">
                <a:solidFill>
                  <a:srgbClr val="38465E"/>
                </a:solidFill>
                <a:latin typeface="Arial" panose="020B0604020202020204"/>
                <a:ea typeface="微软雅黑" panose="020B0503020204020204" pitchFamily="34" charset="-122"/>
                <a:sym typeface="Arial" panose="020B0604020202020204"/>
              </a:rPr>
              <a:t>使用毛巾对蜡面进行擦拭，去除多余残蜡，并使蜡层呈现镜面效果，去除蜡斑。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44634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9" name="矩形 18"/>
          <p:cNvSpPr/>
          <p:nvPr/>
        </p:nvSpPr>
        <p:spPr>
          <a:xfrm>
            <a:off x="1152525" y="4709160"/>
            <a:ext cx="8956675" cy="8350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77456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⑧上增艳蜡。</a:t>
            </a:r>
            <a:r>
              <a:rPr dirty="0">
                <a:solidFill>
                  <a:srgbClr val="38465E"/>
                </a:solidFill>
                <a:latin typeface="Arial" panose="020B0604020202020204"/>
                <a:ea typeface="微软雅黑" panose="020B0503020204020204" pitchFamily="34" charset="-122"/>
                <a:sym typeface="Arial" panose="020B0604020202020204"/>
              </a:rPr>
              <a:t>最后将汽车漆面增艳蜡喷洒到车漆表面，并用打蜡毛巾对蜡面进行擦拭，起到进一步的镜面和增光效果。</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2" name="组合 11"/>
          <p:cNvGrpSpPr/>
          <p:nvPr/>
        </p:nvGrpSpPr>
        <p:grpSpPr>
          <a:xfrm>
            <a:off x="0" y="214489"/>
            <a:ext cx="3232785" cy="533259"/>
            <a:chOff x="0" y="214489"/>
            <a:chExt cx="3232785" cy="533259"/>
          </a:xfrm>
        </p:grpSpPr>
        <p:sp>
          <p:nvSpPr>
            <p:cNvPr id="20" name="矩形 19"/>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3" name="矩形 22"/>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0-#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P spid="16" grpId="0"/>
      <p:bldP spid="19" grpId="0" bldLvl="0" animBg="1"/>
      <p:bldP spid="2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10706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⑥漆面镀膜。</a:t>
            </a:r>
            <a:r>
              <a:rPr dirty="0">
                <a:solidFill>
                  <a:srgbClr val="38465E"/>
                </a:solidFill>
                <a:latin typeface="Arial" panose="020B0604020202020204"/>
                <a:ea typeface="微软雅黑" panose="020B0503020204020204" pitchFamily="34" charset="-122"/>
                <a:sym typeface="Arial" panose="020B0604020202020204"/>
              </a:rPr>
              <a:t>选择与车身颜色相近的 40 mL 左右镀膜车蜡倒入料杯，将喷枪连接气泵，并把喷枪的气压、流量及扇面调整至合适的工作状态，然后对车身漆面进行均匀喷涂。喷涂时持枪要始终垂直于喷涂面，并保持 15~20 cm 的距离。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165608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697605"/>
            <a:ext cx="8956675" cy="9956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74967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⑦烘烤车漆。</a:t>
            </a:r>
            <a:r>
              <a:rPr dirty="0">
                <a:solidFill>
                  <a:srgbClr val="38465E"/>
                </a:solidFill>
                <a:latin typeface="Arial" panose="020B0604020202020204"/>
                <a:ea typeface="微软雅黑" panose="020B0503020204020204" pitchFamily="34" charset="-122"/>
                <a:sym typeface="Arial" panose="020B0604020202020204"/>
              </a:rPr>
              <a:t>用红外线烘烤灯将车蜡烤干，再用干净的纯棉毛巾擦拭干净。若没有烤灯，一般在喷涂 3~5 min 后（具体可参见镀膜的使用说明）用干净的纯棉毛巾擦拭干净即可。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92188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50311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⑧漆面密封。</a:t>
            </a:r>
            <a:r>
              <a:rPr dirty="0">
                <a:solidFill>
                  <a:srgbClr val="38465E"/>
                </a:solidFill>
                <a:latin typeface="Arial" panose="020B0604020202020204"/>
                <a:ea typeface="微软雅黑" panose="020B0503020204020204" pitchFamily="34" charset="-122"/>
                <a:sym typeface="Arial" panose="020B0604020202020204"/>
              </a:rPr>
              <a:t>最后进行漆面密封护理，将全车车身漆面封一层镜面釉，用红外线烤灯将车身漆面烤干，然后用毛巾擦拭干净即可。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37920" y="1289685"/>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（2）电喷镀膜 </a:t>
            </a:r>
            <a:endParaRPr sz="2000" b="1" dirty="0">
              <a:latin typeface="Arial" panose="020B0604020202020204"/>
              <a:ea typeface="微软雅黑" panose="020B0503020204020204" pitchFamily="34" charset="-122"/>
              <a:sym typeface="Arial" panose="020B0604020202020204"/>
            </a:endParaRPr>
          </a:p>
        </p:txBody>
      </p:sp>
      <p:sp>
        <p:nvSpPr>
          <p:cNvPr id="6" name="文本框 5"/>
          <p:cNvSpPr txBox="1"/>
          <p:nvPr/>
        </p:nvSpPr>
        <p:spPr>
          <a:xfrm>
            <a:off x="1202690" y="1881505"/>
            <a:ext cx="6096000"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前面①至⑤的步骤与手工镀膜步骤一样，这里不再重复。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3" name="组合 12"/>
          <p:cNvGrpSpPr/>
          <p:nvPr/>
        </p:nvGrpSpPr>
        <p:grpSpPr>
          <a:xfrm>
            <a:off x="0" y="214489"/>
            <a:ext cx="3232785" cy="533259"/>
            <a:chOff x="0" y="214489"/>
            <a:chExt cx="3232785" cy="533259"/>
          </a:xfrm>
        </p:grpSpPr>
        <p:sp>
          <p:nvSpPr>
            <p:cNvPr id="14" name="矩形 1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五边形 1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0" name="矩形 1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8465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镀晶的作用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914015"/>
            <a:ext cx="732028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镀晶是现阶段汽车护理市场继打蜡、封釉、镀膜之后的高端漆面护理项目。其效果好，且维持的时间更久，一般能保持 2 年以上，具有</a:t>
            </a:r>
            <a:r>
              <a:rPr lang="en-US" altLang="zh-CN" sz="2000" dirty="0">
                <a:solidFill>
                  <a:srgbClr val="C00000"/>
                </a:solidFill>
                <a:latin typeface="Arial" panose="020B0604020202020204"/>
                <a:ea typeface="微软雅黑" panose="020B0503020204020204" pitchFamily="34" charset="-122"/>
                <a:sym typeface="Arial" panose="020B0604020202020204"/>
              </a:rPr>
              <a:t>耐划痕、耐腐蚀、不龟裂、易清洗、抗静电、更光亮、拨水强、时效长、超保值</a:t>
            </a:r>
            <a:r>
              <a:rPr lang="en-US" altLang="zh-CN" sz="2000" dirty="0">
                <a:solidFill>
                  <a:srgbClr val="38465E"/>
                </a:solidFill>
                <a:latin typeface="Arial" panose="020B0604020202020204"/>
                <a:ea typeface="微软雅黑" panose="020B0503020204020204" pitchFamily="34" charset="-122"/>
                <a:sym typeface="Arial" panose="020B0604020202020204"/>
              </a:rPr>
              <a:t>等作用。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四、漆面镀晶处理</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427720" y="3032760"/>
            <a:ext cx="2808605" cy="1894205"/>
          </a:xfrm>
          <a:prstGeom prst="rect">
            <a:avLst/>
          </a:prstGeom>
        </p:spPr>
      </p:pic>
      <p:grpSp>
        <p:nvGrpSpPr>
          <p:cNvPr id="17" name="组合 16"/>
          <p:cNvGrpSpPr/>
          <p:nvPr/>
        </p:nvGrpSpPr>
        <p:grpSpPr>
          <a:xfrm>
            <a:off x="0" y="214489"/>
            <a:ext cx="3232785" cy="533259"/>
            <a:chOff x="0" y="214489"/>
            <a:chExt cx="3232785" cy="533259"/>
          </a:xfrm>
        </p:grpSpPr>
        <p:sp>
          <p:nvSpPr>
            <p:cNvPr id="5" name="矩形 4"/>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01395" y="2555875"/>
            <a:ext cx="677354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涂料是指一种液态或粉态材料，采用特定的工艺方法涂于物体表面，干燥固化后能形成牢固附着、并具有一定物理机械和化学性能的涂层。供汽车涂装和汽车修补涂装用的涂料，基于其性能要求高、用量大、品种多等特点，已成为专用涂料，统称汽车涂料。</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179832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一、涂料</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p:nvPr/>
        </p:nvPicPr>
        <p:blipFill>
          <a:blip r:embed="rId1"/>
          <a:srcRect l="15110"/>
          <a:stretch>
            <a:fillRect/>
          </a:stretch>
        </p:blipFill>
        <p:spPr>
          <a:xfrm>
            <a:off x="7617460" y="2555875"/>
            <a:ext cx="3700145" cy="2719705"/>
          </a:xfrm>
          <a:prstGeom prst="rect">
            <a:avLst/>
          </a:prstGeom>
        </p:spPr>
      </p:pic>
      <p:grpSp>
        <p:nvGrpSpPr>
          <p:cNvPr id="5" name="组合 4"/>
          <p:cNvGrpSpPr/>
          <p:nvPr/>
        </p:nvGrpSpPr>
        <p:grpSpPr>
          <a:xfrm>
            <a:off x="0" y="214489"/>
            <a:ext cx="3600450" cy="533259"/>
            <a:chOff x="0" y="214489"/>
            <a:chExt cx="3600450" cy="533259"/>
          </a:xfrm>
        </p:grpSpPr>
        <p:sp>
          <p:nvSpPr>
            <p:cNvPr id="6" name="矩形 5"/>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138045"/>
            <a:ext cx="8956675" cy="5302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2472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①使用前先冷却车身，清洗车辆。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23417" y="18078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381125"/>
            <a:ext cx="2499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镀晶的操作步骤</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959735"/>
            <a:ext cx="8956675" cy="81661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0689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②取还原剂抛光车身，均匀涂抹划痕处、老化处、氧化处，配合专用抛光机进行划痕处理，还原到镜面效果为止。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032250"/>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1414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③取脱脂剂涂擦车身漆面，将原有的漆面蜡釉成分清除掉，以增加结晶镀膜剂的附着力，然后用清水冲净擦干。</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37920" y="5105400"/>
            <a:ext cx="8956675" cy="81661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矩形 11"/>
          <p:cNvSpPr>
            <a:spLocks noChangeArrowheads="1"/>
          </p:cNvSpPr>
          <p:nvPr/>
        </p:nvSpPr>
        <p:spPr bwMode="auto">
          <a:xfrm>
            <a:off x="1292860" y="52146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④将固化剂全部倒入镀晶液瓶里，充分摇均匀，喷洒在施工区域，用海绵涂均后，用轻柔毛巾将漆面擦干净。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3" name="组合 12"/>
          <p:cNvGrpSpPr/>
          <p:nvPr/>
        </p:nvGrpSpPr>
        <p:grpSpPr>
          <a:xfrm>
            <a:off x="0" y="214489"/>
            <a:ext cx="3232785" cy="533259"/>
            <a:chOff x="0" y="214489"/>
            <a:chExt cx="3232785" cy="533259"/>
          </a:xfrm>
        </p:grpSpPr>
        <p:sp>
          <p:nvSpPr>
            <p:cNvPr id="14" name="矩形 1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五边形 1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0" name="矩形 1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P spid="7" grpId="0" bldLvl="0" animBg="1"/>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307465" y="28257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84805"/>
            <a:ext cx="8956675" cy="5651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7990"/>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⑥镀晶完成后，2 小时后再用保养剂提高光泽度。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867535"/>
            <a:ext cx="8956675" cy="7772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933575"/>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⑤分区域作业：一个区域镀晶完成后再用同样的方法施工另外的区域（采用“井”字形涂抹，先横向再竖向）。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646170"/>
            <a:ext cx="8956675" cy="6115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3755390"/>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⑦每 3~5 个月用保养液定期保养一次。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44176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9" name="矩形 18"/>
          <p:cNvSpPr/>
          <p:nvPr/>
        </p:nvSpPr>
        <p:spPr>
          <a:xfrm>
            <a:off x="1152525" y="4476750"/>
            <a:ext cx="8956675" cy="5651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307465" y="4555490"/>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⑧镀晶 2 小时后才能体现拨水效果。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1" name="矩形 20"/>
          <p:cNvSpPr/>
          <p:nvPr/>
        </p:nvSpPr>
        <p:spPr>
          <a:xfrm>
            <a:off x="1152525" y="5238115"/>
            <a:ext cx="8956675" cy="6115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307465" y="534733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⑨镀晶效果在有定期保养的情况下可保持 2 年，无保养的情况下可保持 12 个月。</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3" name="组合 22"/>
          <p:cNvGrpSpPr/>
          <p:nvPr/>
        </p:nvGrpSpPr>
        <p:grpSpPr>
          <a:xfrm>
            <a:off x="0" y="214489"/>
            <a:ext cx="3232785" cy="533259"/>
            <a:chOff x="0" y="214489"/>
            <a:chExt cx="3232785" cy="533259"/>
          </a:xfrm>
        </p:grpSpPr>
        <p:sp>
          <p:nvSpPr>
            <p:cNvPr id="24" name="矩形 2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6" name="矩形 2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0-#ppt_w/2"/>
                                          </p:val>
                                        </p:tav>
                                        <p:tav tm="100000">
                                          <p:val>
                                            <p:strVal val="#ppt_x"/>
                                          </p:val>
                                        </p:tav>
                                      </p:tavLst>
                                    </p:anim>
                                    <p:anim calcmode="lin" valueType="num">
                                      <p:cBhvr additive="base">
                                        <p:cTn id="40" dur="500" fill="hold"/>
                                        <p:tgtEl>
                                          <p:spTgt spid="19"/>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fill="hold"/>
                                        <p:tgtEl>
                                          <p:spTgt spid="21"/>
                                        </p:tgtEl>
                                        <p:attrNameLst>
                                          <p:attrName>ppt_x</p:attrName>
                                        </p:attrNameLst>
                                      </p:cBhvr>
                                      <p:tavLst>
                                        <p:tav tm="0">
                                          <p:val>
                                            <p:strVal val="0-#ppt_w/2"/>
                                          </p:val>
                                        </p:tav>
                                        <p:tav tm="100000">
                                          <p:val>
                                            <p:strVal val="#ppt_x"/>
                                          </p:val>
                                        </p:tav>
                                      </p:tavLst>
                                    </p:anim>
                                    <p:anim calcmode="lin" valueType="num">
                                      <p:cBhvr additive="base">
                                        <p:cTn id="48" dur="500" fill="hold"/>
                                        <p:tgtEl>
                                          <p:spTgt spid="21"/>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P spid="16" grpId="0"/>
      <p:bldP spid="19" grpId="0" bldLvl="0" animBg="1"/>
      <p:bldP spid="20" grpId="0"/>
      <p:bldP spid="21" grpId="0" bldLvl="0" animBg="1"/>
      <p:bldP spid="2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138045"/>
            <a:ext cx="8956675" cy="5302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2472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①施工前需要将车身缝隙的水清理干净。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23417" y="18078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381125"/>
            <a:ext cx="2499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镀晶的注意事项</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959735"/>
            <a:ext cx="8956675" cy="59626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0689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②施工期间需要用手指将镀晶瓶按住以免镀晶液体挥发。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3813810"/>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39230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③施工期间镀晶蜡不可涂到塑料件、橡胶件、镀铬件、玻璃表面，如发现有，及时清理。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213485" y="35331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58545" y="3592195"/>
            <a:ext cx="8956675" cy="5651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13485" y="372681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⑥施工后需在无尘车间放置 8~12 小时。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058545" y="2720340"/>
            <a:ext cx="8956675" cy="5130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13485" y="2786380"/>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⑤如想要镀晶达到最佳效果，需施工后 2 小时做第二遍。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058545" y="4516120"/>
            <a:ext cx="8956675" cy="6115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13485" y="4625340"/>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⑦施工后 7 天内不可洗车。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3" name="矩形 22"/>
          <p:cNvSpPr/>
          <p:nvPr/>
        </p:nvSpPr>
        <p:spPr>
          <a:xfrm>
            <a:off x="1058545" y="1551940"/>
            <a:ext cx="8956675" cy="81661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矩形 23"/>
          <p:cNvSpPr>
            <a:spLocks noChangeArrowheads="1"/>
          </p:cNvSpPr>
          <p:nvPr/>
        </p:nvSpPr>
        <p:spPr bwMode="auto">
          <a:xfrm>
            <a:off x="1213485" y="16611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④如果一个人施工不可全车涂完再擦拭，需小面积地施工，以免发生镀晶液体干燥无法擦拭的情况。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5" name="组合 24"/>
          <p:cNvGrpSpPr/>
          <p:nvPr/>
        </p:nvGrpSpPr>
        <p:grpSpPr>
          <a:xfrm>
            <a:off x="0" y="214489"/>
            <a:ext cx="3232785" cy="533259"/>
            <a:chOff x="0" y="214489"/>
            <a:chExt cx="3232785" cy="533259"/>
          </a:xfrm>
        </p:grpSpPr>
        <p:sp>
          <p:nvSpPr>
            <p:cNvPr id="26" name="矩形 25"/>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7" name="五边形 2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8" name="矩形 2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0-#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0-#ppt_w/2"/>
                                          </p:val>
                                        </p:tav>
                                        <p:tav tm="100000">
                                          <p:val>
                                            <p:strVal val="#ppt_x"/>
                                          </p:val>
                                        </p:tav>
                                      </p:tavLst>
                                    </p:anim>
                                    <p:anim calcmode="lin" valueType="num">
                                      <p:cBhvr additive="base">
                                        <p:cTn id="4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P spid="23" grpId="0" bldLvl="0" animBg="1"/>
      <p:bldP spid="2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58720"/>
            <a:ext cx="10056495"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汽车漆面划痕根据其深浅程度的不同可分为：浅度划痕、中度划痕、深度划痕三种类型。浅度划痕是指表层面漆轻微刮伤，没有划伤底漆；中度划 痕是指色漆层已经刮透，但未伤及底漆层；深度划痕是指底漆层已刮透，可见车身金属面。</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81178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五、漆面划痕处理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2224405" y="4200525"/>
            <a:ext cx="1704975" cy="1543050"/>
          </a:xfrm>
          <a:prstGeom prst="rect">
            <a:avLst/>
          </a:prstGeom>
        </p:spPr>
      </p:pic>
      <p:pic>
        <p:nvPicPr>
          <p:cNvPr id="5" name="图片 4"/>
          <p:cNvPicPr>
            <a:picLocks noChangeAspect="1"/>
          </p:cNvPicPr>
          <p:nvPr/>
        </p:nvPicPr>
        <p:blipFill>
          <a:blip r:embed="rId2"/>
          <a:stretch>
            <a:fillRect/>
          </a:stretch>
        </p:blipFill>
        <p:spPr>
          <a:xfrm>
            <a:off x="4904105" y="4200525"/>
            <a:ext cx="1676400" cy="1543050"/>
          </a:xfrm>
          <a:prstGeom prst="rect">
            <a:avLst/>
          </a:prstGeom>
        </p:spPr>
      </p:pic>
      <p:pic>
        <p:nvPicPr>
          <p:cNvPr id="6" name="图片 5"/>
          <p:cNvPicPr>
            <a:picLocks noChangeAspect="1"/>
          </p:cNvPicPr>
          <p:nvPr/>
        </p:nvPicPr>
        <p:blipFill>
          <a:blip r:embed="rId3"/>
          <a:stretch>
            <a:fillRect/>
          </a:stretch>
        </p:blipFill>
        <p:spPr>
          <a:xfrm>
            <a:off x="7459345" y="4200525"/>
            <a:ext cx="1685925" cy="1552575"/>
          </a:xfrm>
          <a:prstGeom prst="rect">
            <a:avLst/>
          </a:prstGeom>
        </p:spPr>
      </p:pic>
      <p:grpSp>
        <p:nvGrpSpPr>
          <p:cNvPr id="9" name="组合 8"/>
          <p:cNvGrpSpPr/>
          <p:nvPr/>
        </p:nvGrpSpPr>
        <p:grpSpPr>
          <a:xfrm>
            <a:off x="0" y="214489"/>
            <a:ext cx="3232785" cy="533259"/>
            <a:chOff x="0" y="214489"/>
            <a:chExt cx="3232785" cy="533259"/>
          </a:xfrm>
        </p:grpSpPr>
        <p:sp>
          <p:nvSpPr>
            <p:cNvPr id="10" name="矩形 9"/>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31407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漆面浅度划痕处理方法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745980" cy="354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（1）车身清洗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首先将车身上的脏物去除。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（2）开蜡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开蜡的目的是为了保证抛光效果。开蜡作业要求使用专用开蜡水，去除漆面原有的蜡质层，在对蜡质层进行彻底分解的同时，又不损伤漆面。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（3）漆面研磨抛光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①研磨。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②抛光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19175" y="1830705"/>
            <a:ext cx="9745980" cy="354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（4）漆面还原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抛光作业结束后，漆面浅划痕已基本消除，对于抛光作业中残留的一些发丝划痕、旋印等，可通过漆面还原进行处理。方法是：用一小块无纺布将还原剂均匀涂抹于漆面，然后抛光至面漆层与原来的漆层颜色一致即可。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（5）漆面保护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漆面保护通过对漆面上保护剂来实现，漆面保护剂有蜡质和釉质两大类。其操作方法在前文中已讲述，这里不再详细说明。</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31407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漆面中度划痕处理方法</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9745980" cy="3547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（1）表面处理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①打磨。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②车身清洗。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（2）底漆和腻子施工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如果划痕经表面处理后未露金属表面，底漆层附着良好，则可以在原有底漆层的基础上直接喷涂封闭底漆或中涂漆。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如果金属表面外露，则须进行腻子（原子灰）的刮涂施工。然后进行比腻子更细的填眼灰（红灰）施工。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6470" y="1530350"/>
            <a:ext cx="10133965"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（3）面漆的涂装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①第一道面漆。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●喷漆。将选好的面漆，按施工条件的要求，调配到规定的工艺条件允许范围内，然后进行喷涂。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●烘干。一般采用红外线烘烤灯或烘烤车间进行局部烘干。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●打磨。用</a:t>
            </a:r>
            <a:r>
              <a:rPr lang="en-US" altLang="zh-CN" sz="2000" dirty="0">
                <a:solidFill>
                  <a:srgbClr val="C00000"/>
                </a:solidFill>
                <a:latin typeface="Arial" panose="020B0604020202020204"/>
                <a:ea typeface="微软雅黑" panose="020B0503020204020204" pitchFamily="34" charset="-122"/>
                <a:sym typeface="Arial" panose="020B0604020202020204"/>
              </a:rPr>
              <a:t> 320 号砂纸</a:t>
            </a:r>
            <a:r>
              <a:rPr lang="en-US" altLang="zh-CN" sz="2000" dirty="0">
                <a:solidFill>
                  <a:srgbClr val="38465E"/>
                </a:solidFill>
                <a:latin typeface="Arial" panose="020B0604020202020204"/>
                <a:ea typeface="微软雅黑" panose="020B0503020204020204" pitchFamily="34" charset="-122"/>
                <a:sym typeface="Arial" panose="020B0604020202020204"/>
              </a:rPr>
              <a:t>进行面漆表面打磨，使面漆涂层表面平整光滑，并用抹布、压缩空气边吹边擦，最后用带黏性的抹布将表面彻底擦净。</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②第二道面漆。</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●喷漆、烘干。与第一道面漆喷涂、烘干过程相同。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●打磨。此次面漆打磨是直接影响到涂层表面质量的最后打磨工序，应特别注意打磨质量。采用 </a:t>
            </a:r>
            <a:r>
              <a:rPr lang="en-US" altLang="zh-CN" sz="2000" dirty="0">
                <a:solidFill>
                  <a:srgbClr val="C00000"/>
                </a:solidFill>
                <a:latin typeface="Arial" panose="020B0604020202020204"/>
                <a:ea typeface="微软雅黑" panose="020B0503020204020204" pitchFamily="34" charset="-122"/>
                <a:sym typeface="Arial" panose="020B0604020202020204"/>
              </a:rPr>
              <a:t>500~600 号砂纸</a:t>
            </a:r>
            <a:r>
              <a:rPr lang="en-US" altLang="zh-CN" sz="2000" dirty="0">
                <a:solidFill>
                  <a:srgbClr val="38465E"/>
                </a:solidFill>
                <a:latin typeface="Arial" panose="020B0604020202020204"/>
                <a:ea typeface="微软雅黑" panose="020B0503020204020204" pitchFamily="34" charset="-122"/>
                <a:sym typeface="Arial" panose="020B0604020202020204"/>
              </a:rPr>
              <a:t>浸湿打磨，消除涂膜缺陷，然后再进行烘干。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3" name="矩形 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6470" y="1768475"/>
            <a:ext cx="10133965" cy="4554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（4）罩光漆的喷涂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在进行第二道面漆喷涂打磨后，需要喷涂一层罩光漆，罩光漆俗称</a:t>
            </a:r>
            <a:r>
              <a:rPr lang="en-US" altLang="zh-CN" sz="2000" dirty="0">
                <a:solidFill>
                  <a:srgbClr val="C00000"/>
                </a:solidFill>
                <a:latin typeface="Arial" panose="020B0604020202020204"/>
                <a:ea typeface="微软雅黑" panose="020B0503020204020204" pitchFamily="34" charset="-122"/>
                <a:sym typeface="Arial" panose="020B0604020202020204"/>
              </a:rPr>
              <a:t>光油</a:t>
            </a:r>
            <a:r>
              <a:rPr lang="en-US" altLang="zh-CN" sz="2000" dirty="0">
                <a:solidFill>
                  <a:srgbClr val="38465E"/>
                </a:solidFill>
                <a:latin typeface="Arial" panose="020B0604020202020204"/>
                <a:ea typeface="微软雅黑" panose="020B0503020204020204" pitchFamily="34" charset="-122"/>
                <a:sym typeface="Arial" panose="020B0604020202020204"/>
              </a:rPr>
              <a:t>，可以提高漆面光亮度。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①施工条件。</a:t>
            </a:r>
            <a:r>
              <a:rPr lang="en-US" altLang="zh-CN" sz="2000" dirty="0">
                <a:solidFill>
                  <a:srgbClr val="38465E"/>
                </a:solidFill>
                <a:latin typeface="Arial" panose="020B0604020202020204"/>
                <a:ea typeface="微软雅黑" panose="020B0503020204020204" pitchFamily="34" charset="-122"/>
                <a:sym typeface="Arial" panose="020B0604020202020204"/>
              </a:rPr>
              <a:t>以罩光漆 KH-24 为例，其需采用专用稀释剂 KH-24，使稀释率为 14%~16%。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②涂装方法。</a:t>
            </a:r>
            <a:r>
              <a:rPr lang="en-US" altLang="zh-CN" sz="2000" dirty="0">
                <a:solidFill>
                  <a:srgbClr val="38465E"/>
                </a:solidFill>
                <a:latin typeface="Arial" panose="020B0604020202020204"/>
                <a:ea typeface="微软雅黑" panose="020B0503020204020204" pitchFamily="34" charset="-122"/>
                <a:sym typeface="Arial" panose="020B0604020202020204"/>
              </a:rPr>
              <a:t>喷涂次数 5~6 次，目标厚度 35~40 μm。每次之间流平 3~5 min；最后一次流平时间 7~10 min。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③干燥。</a:t>
            </a:r>
            <a:r>
              <a:rPr lang="en-US" altLang="zh-CN" sz="2000" dirty="0">
                <a:solidFill>
                  <a:srgbClr val="38465E"/>
                </a:solidFill>
                <a:latin typeface="Arial" panose="020B0604020202020204"/>
                <a:ea typeface="微软雅黑" panose="020B0503020204020204" pitchFamily="34" charset="-122"/>
                <a:sym typeface="Arial" panose="020B0604020202020204"/>
              </a:rPr>
              <a:t>采用红外线烘烤灯烘烤，时间以实际漆面干透为止。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（5）上蜡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目的是提高</a:t>
            </a:r>
            <a:r>
              <a:rPr lang="en-US" altLang="zh-CN" sz="2000" dirty="0">
                <a:solidFill>
                  <a:srgbClr val="C00000"/>
                </a:solidFill>
                <a:latin typeface="Arial" panose="020B0604020202020204"/>
                <a:ea typeface="微软雅黑" panose="020B0503020204020204" pitchFamily="34" charset="-122"/>
                <a:sym typeface="Arial" panose="020B0604020202020204"/>
              </a:rPr>
              <a:t>光泽度</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232785" cy="533259"/>
            <a:chOff x="0" y="214489"/>
            <a:chExt cx="3232785" cy="533259"/>
          </a:xfrm>
        </p:grpSpPr>
        <p:sp>
          <p:nvSpPr>
            <p:cNvPr id="3" name="矩形 2"/>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240"/>
            <a:ext cx="18097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保护作用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二、汽车涂料的作用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907030"/>
            <a:ext cx="9464675"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汽车涂料是一种成膜物质，当它涂于车身表面时，能生成坚韧耐磨、附着力强、具有一定颜色且具有</a:t>
            </a:r>
            <a:r>
              <a:rPr sz="2000" dirty="0">
                <a:solidFill>
                  <a:srgbClr val="C00000"/>
                </a:solidFill>
                <a:latin typeface="Arial" panose="020B0604020202020204"/>
                <a:ea typeface="微软雅黑" panose="020B0503020204020204" pitchFamily="34" charset="-122"/>
                <a:sym typeface="Arial" panose="020B0604020202020204"/>
              </a:rPr>
              <a:t>防锈、防腐、耐酸、耐潮湿、耐高温</a:t>
            </a:r>
            <a:r>
              <a:rPr sz="2000" dirty="0">
                <a:solidFill>
                  <a:srgbClr val="38465E"/>
                </a:solidFill>
                <a:latin typeface="Arial" panose="020B0604020202020204"/>
                <a:ea typeface="微软雅黑" panose="020B0503020204020204" pitchFamily="34" charset="-122"/>
                <a:sym typeface="Arial" panose="020B0604020202020204"/>
              </a:rPr>
              <a:t>等多种功能的涂膜，这可以大大延长汽车车身的使用期限。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车身常常受到日晒雨淋、风沙、冰雪等多种环境的影响，而且还受到酸、碱等各种腐蚀物质的影响。若在汽车车身表面涂上涂料，干结成膜，就能将车身表面和空气、水分、日光以及外界的各种腐蚀物质隔开，起到一种“屏蔽”作用，从而有效地保护汽车车身，延长其使用寿命。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2" name="组合 11"/>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7988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①用铲刀、钢丝刷等清除表面涂层、铁锈和焊渣。焊口较大处用砂轮打磨平整，再用 1.5~2.5 号砂布打磨，清除底层表面锈蚀和杂物。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21380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漆面深度划痕处理方法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5" name="五边形 24"/>
          <p:cNvSpPr/>
          <p:nvPr/>
        </p:nvSpPr>
        <p:spPr>
          <a:xfrm>
            <a:off x="1137920" y="1771650"/>
            <a:ext cx="21469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（1）表面处理 </a:t>
            </a:r>
            <a:endParaRPr sz="2000" b="1" dirty="0">
              <a:latin typeface="Arial" panose="020B0604020202020204"/>
              <a:ea typeface="微软雅黑" panose="020B0503020204020204" pitchFamily="34" charset="-122"/>
              <a:sym typeface="Arial" panose="020B0604020202020204"/>
            </a:endParaRPr>
          </a:p>
        </p:txBody>
      </p:sp>
      <p:sp>
        <p:nvSpPr>
          <p:cNvPr id="29" name="矩形 28"/>
          <p:cNvSpPr/>
          <p:nvPr/>
        </p:nvSpPr>
        <p:spPr>
          <a:xfrm>
            <a:off x="1137920" y="4138295"/>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292860" y="41871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③涂上一层薄薄的底漆。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1" name="矩形 30"/>
          <p:cNvSpPr/>
          <p:nvPr/>
        </p:nvSpPr>
        <p:spPr>
          <a:xfrm>
            <a:off x="1137920" y="343154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2" name="矩形 31"/>
          <p:cNvSpPr>
            <a:spLocks noChangeArrowheads="1"/>
          </p:cNvSpPr>
          <p:nvPr/>
        </p:nvSpPr>
        <p:spPr bwMode="auto">
          <a:xfrm>
            <a:off x="1292860" y="35140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②用溶剂将划痕处洗净、晾干。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3" name="矩形 32"/>
          <p:cNvSpPr/>
          <p:nvPr/>
        </p:nvSpPr>
        <p:spPr>
          <a:xfrm>
            <a:off x="1137920" y="4803775"/>
            <a:ext cx="8956675" cy="5924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4" name="矩形 33"/>
          <p:cNvSpPr>
            <a:spLocks noChangeArrowheads="1"/>
          </p:cNvSpPr>
          <p:nvPr/>
        </p:nvSpPr>
        <p:spPr bwMode="auto">
          <a:xfrm>
            <a:off x="1292860" y="491299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④在底漆膜上涂一层防锈漆。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35" name="组合 34"/>
          <p:cNvGrpSpPr/>
          <p:nvPr/>
        </p:nvGrpSpPr>
        <p:grpSpPr>
          <a:xfrm>
            <a:off x="0" y="214489"/>
            <a:ext cx="3232785" cy="533259"/>
            <a:chOff x="0" y="214489"/>
            <a:chExt cx="3232785" cy="533259"/>
          </a:xfrm>
        </p:grpSpPr>
        <p:sp>
          <p:nvSpPr>
            <p:cNvPr id="36" name="矩形 35"/>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7" name="五边形 3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38" name="矩形 3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0-#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0-#ppt_w/2"/>
                                          </p:val>
                                        </p:tav>
                                        <p:tav tm="100000">
                                          <p:val>
                                            <p:strVal val="#ppt_x"/>
                                          </p:val>
                                        </p:tav>
                                      </p:tavLst>
                                    </p:anim>
                                    <p:anim calcmode="lin" valueType="num">
                                      <p:cBhvr additive="base">
                                        <p:cTn id="44"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25" grpId="0" bldLvl="0" animBg="1"/>
      <p:bldP spid="29" grpId="0" bldLvl="0" animBg="1"/>
      <p:bldP spid="30" grpId="0"/>
      <p:bldP spid="31" grpId="0" bldLvl="0" animBg="1"/>
      <p:bldP spid="32" grpId="0"/>
      <p:bldP spid="33" grpId="0" bldLvl="0" animBg="1"/>
      <p:bldP spid="3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2940157" y="165608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37920" y="1289685"/>
            <a:ext cx="228282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（2）刮涂原子灰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137920" y="2061210"/>
            <a:ext cx="8956675" cy="5715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92860" y="21704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①将速干原子灰覆盖在金属层上。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137920" y="3778250"/>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292860" y="38271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③用脱蜡清洗剂将划痕处擦净。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1" name="矩形 30"/>
          <p:cNvSpPr/>
          <p:nvPr/>
        </p:nvSpPr>
        <p:spPr>
          <a:xfrm>
            <a:off x="1137920" y="295084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2" name="矩形 31"/>
          <p:cNvSpPr>
            <a:spLocks noChangeArrowheads="1"/>
          </p:cNvSpPr>
          <p:nvPr/>
        </p:nvSpPr>
        <p:spPr bwMode="auto">
          <a:xfrm>
            <a:off x="1292860" y="30333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②原子灰干燥后，用 400 号干砂纸将原子灰磨平。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0" y="214489"/>
            <a:ext cx="3232785" cy="533259"/>
            <a:chOff x="0" y="214489"/>
            <a:chExt cx="3232785" cy="533259"/>
          </a:xfrm>
        </p:grpSpPr>
        <p:sp>
          <p:nvSpPr>
            <p:cNvPr id="12" name="矩形 11"/>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29" grpId="0" bldLvl="0" animBg="1"/>
      <p:bldP spid="30" grpId="0"/>
      <p:bldP spid="31" grpId="0" bldLvl="0" animBg="1"/>
      <p:bldP spid="3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2940157" y="165608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37920" y="1289685"/>
            <a:ext cx="228282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（3）喷涂中涂漆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137920" y="2020570"/>
            <a:ext cx="8956675" cy="5715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92860" y="21297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①将不喷漆的地方用专用胶纸或报纸遮盖。</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137920" y="3737610"/>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292860" y="37865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③用 600 号砂纸将底漆磨平。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1" name="矩形 30"/>
          <p:cNvSpPr/>
          <p:nvPr/>
        </p:nvSpPr>
        <p:spPr>
          <a:xfrm>
            <a:off x="1137920" y="291020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2" name="矩形 31"/>
          <p:cNvSpPr>
            <a:spLocks noChangeArrowheads="1"/>
          </p:cNvSpPr>
          <p:nvPr/>
        </p:nvSpPr>
        <p:spPr bwMode="auto">
          <a:xfrm>
            <a:off x="1292860" y="2992755"/>
            <a:ext cx="887539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②先用喷枪轻轻地喷上一道底漆，然后再喷第二层较厚的底漆，并使其干燥。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37920" y="5358765"/>
            <a:ext cx="8956675" cy="5238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nvSpPr>
        <p:spPr bwMode="auto">
          <a:xfrm>
            <a:off x="1292860" y="54076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⑤用 1500~2000 号砂纸将周围部分打平，再用溶剂擦净。</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37920" y="453136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46139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④如果划痕处仍低于漆面，可再喷涂 3~5 层底漆。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232785" cy="533259"/>
            <a:chOff x="0" y="214489"/>
            <a:chExt cx="3232785" cy="533259"/>
          </a:xfrm>
        </p:grpSpPr>
        <p:sp>
          <p:nvSpPr>
            <p:cNvPr id="12" name="矩形 11"/>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0-#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0-#ppt_w/2"/>
                                          </p:val>
                                        </p:tav>
                                        <p:tav tm="100000">
                                          <p:val>
                                            <p:strVal val="#ppt_x"/>
                                          </p:val>
                                        </p:tav>
                                      </p:tavLst>
                                    </p:anim>
                                    <p:anim calcmode="lin" valueType="num">
                                      <p:cBhvr additive="base">
                                        <p:cTn id="48" dur="500" fill="hold"/>
                                        <p:tgtEl>
                                          <p:spTgt spid="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0-#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29" grpId="0" bldLvl="0" animBg="1"/>
      <p:bldP spid="30" grpId="0"/>
      <p:bldP spid="31" grpId="0" bldLvl="0" animBg="1"/>
      <p:bldP spid="32" grpId="0"/>
      <p:bldP spid="3" grpId="0" bldLvl="0" animBg="1"/>
      <p:bldP spid="6" grpId="0"/>
      <p:bldP spid="7" grpId="0" bldLvl="0" animBg="1"/>
      <p:bldP spid="1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2940157" y="165608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37920" y="1289685"/>
            <a:ext cx="228282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（4）喷涂面漆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137920" y="2020570"/>
            <a:ext cx="8956675" cy="15259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92860" y="2129790"/>
            <a:ext cx="887539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①喷漆。</a:t>
            </a:r>
            <a:r>
              <a:rPr sz="2000" dirty="0">
                <a:solidFill>
                  <a:srgbClr val="38465E"/>
                </a:solidFill>
                <a:latin typeface="Arial" panose="020B0604020202020204"/>
                <a:ea typeface="微软雅黑" panose="020B0503020204020204" pitchFamily="34" charset="-122"/>
                <a:sym typeface="Arial" panose="020B0604020202020204"/>
              </a:rPr>
              <a:t> 选用与原车色漆配套的面漆，按原车颜色调配，并调至符合施工要求的黏度，经过滤后再进行喷涂施工。每喷涂一遍之后，应有涂膜需要的流平时间，然后再一遍一遍地进行喷涂，使第一次面漆涂层达到 30~40 μm 厚度。涂料在涂覆后应有足够的流平和晾干时间，常温干燥一般在 2 h 以上。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137920" y="5085080"/>
            <a:ext cx="8956675" cy="11372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292860" y="5133975"/>
            <a:ext cx="872680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③喷涂罩光漆。</a:t>
            </a:r>
            <a:r>
              <a:rPr sz="2000" dirty="0">
                <a:solidFill>
                  <a:srgbClr val="38465E"/>
                </a:solidFill>
                <a:latin typeface="Arial" panose="020B0604020202020204"/>
                <a:ea typeface="微软雅黑" panose="020B0503020204020204" pitchFamily="34" charset="-122"/>
                <a:sym typeface="Arial" panose="020B0604020202020204"/>
              </a:rPr>
              <a:t>在原有面漆内，加 20% 以下的清漆，再适当加入稀释剂混合使用，以增加光洁度。经过滤后再喷涂，喷后流平性要好，以便第二天抛光打蜡，总厚度为 80~ 110 μm。</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1" name="矩形 30"/>
          <p:cNvSpPr/>
          <p:nvPr/>
        </p:nvSpPr>
        <p:spPr>
          <a:xfrm>
            <a:off x="1137920" y="3770630"/>
            <a:ext cx="8956675" cy="11131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2" name="矩形 31"/>
          <p:cNvSpPr>
            <a:spLocks noChangeArrowheads="1"/>
          </p:cNvSpPr>
          <p:nvPr/>
        </p:nvSpPr>
        <p:spPr bwMode="auto">
          <a:xfrm>
            <a:off x="1292860" y="3853180"/>
            <a:ext cx="88023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②湿磨。</a:t>
            </a:r>
            <a:r>
              <a:rPr sz="2000" dirty="0">
                <a:solidFill>
                  <a:srgbClr val="38465E"/>
                </a:solidFill>
                <a:latin typeface="Arial" panose="020B0604020202020204"/>
                <a:ea typeface="微软雅黑" panose="020B0503020204020204" pitchFamily="34" charset="-122"/>
                <a:sym typeface="Arial" panose="020B0604020202020204"/>
              </a:rPr>
              <a:t>用 280~320 号水磨砂纸在喷涂四层的涂膜基础上将涂膜打磨平整光滑。用抹布、压缩空气边吹边擦洁净，并使之表面干燥，可加热干燥，也可自然晾干。</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232785" cy="533259"/>
            <a:chOff x="0" y="214489"/>
            <a:chExt cx="3232785" cy="533259"/>
          </a:xfrm>
        </p:grpSpPr>
        <p:sp>
          <p:nvSpPr>
            <p:cNvPr id="12" name="矩形 11"/>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29" grpId="0" bldLvl="0" animBg="1"/>
      <p:bldP spid="30" grpId="0"/>
      <p:bldP spid="31" grpId="0" bldLvl="0" animBg="1"/>
      <p:bldP spid="3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2940157" y="165608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37920" y="1331595"/>
            <a:ext cx="228282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（5）抛光上蜡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137920" y="2020570"/>
            <a:ext cx="8956675" cy="5715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92860" y="21297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①将喷涂完并干燥后的车身，拆除遮盖物。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矩形 28"/>
          <p:cNvSpPr/>
          <p:nvPr/>
        </p:nvSpPr>
        <p:spPr>
          <a:xfrm>
            <a:off x="1137920" y="4010025"/>
            <a:ext cx="8956675" cy="7645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1292860" y="40589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③用抛光剂打磨。先用抹布将涂层表面擦净，然后用呢绒、海绵等浸润抛光剂进行抛光。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1" name="矩形 30"/>
          <p:cNvSpPr/>
          <p:nvPr/>
        </p:nvSpPr>
        <p:spPr>
          <a:xfrm>
            <a:off x="1137920" y="2910205"/>
            <a:ext cx="8956675" cy="7975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32" name="矩形 31"/>
          <p:cNvSpPr>
            <a:spLocks noChangeArrowheads="1"/>
          </p:cNvSpPr>
          <p:nvPr/>
        </p:nvSpPr>
        <p:spPr bwMode="auto">
          <a:xfrm>
            <a:off x="1292860" y="2992755"/>
            <a:ext cx="887539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②用 400~500 号水磨砂纸带水将车身表面满磨至涂膜表面光滑平整为止，打磨长度在 100 mm 以内。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37920" y="512508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52076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④抛光之后再用上光蜡抛出光泽。</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232785" cy="533259"/>
            <a:chOff x="0" y="214489"/>
            <a:chExt cx="3232785" cy="533259"/>
          </a:xfrm>
        </p:grpSpPr>
        <p:sp>
          <p:nvSpPr>
            <p:cNvPr id="12" name="矩形 11"/>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29" grpId="0" bldLvl="0" animBg="1"/>
      <p:bldP spid="30" grpId="0"/>
      <p:bldP spid="31" grpId="0" bldLvl="0" animBg="1"/>
      <p:bldP spid="32" grpId="0"/>
      <p:bldP spid="7" grpId="0" bldLvl="0" animBg="1"/>
      <p:bldP spid="11"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4" name="组合 3"/>
          <p:cNvGrpSpPr/>
          <p:nvPr/>
        </p:nvGrpSpPr>
        <p:grpSpPr>
          <a:xfrm>
            <a:off x="0" y="214489"/>
            <a:ext cx="3232785" cy="533259"/>
            <a:chOff x="0" y="214489"/>
            <a:chExt cx="3232785" cy="533259"/>
          </a:xfrm>
        </p:grpSpPr>
        <p:sp>
          <p:nvSpPr>
            <p:cNvPr id="6" name="矩形 5"/>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193"/>
            <a:ext cx="168465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装饰作用</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449830"/>
            <a:ext cx="760412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是重要的现代化交通工具之一，除造型外，涂层的外观、光泽、颜色等也能起到美化作用，进而产生艺术效果，给人们以赏心悦目的感受。城市汽车作为美化城市的一种工业艺术品，需要与城市建筑物的那种整齐、端庄、雄伟的线条美感相适应。所以涂料的装饰作用也是很重要的。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8658225" y="2684145"/>
            <a:ext cx="2555240" cy="2062480"/>
          </a:xfrm>
          <a:prstGeom prst="rect">
            <a:avLst/>
          </a:prstGeom>
        </p:spPr>
      </p:pic>
      <p:grpSp>
        <p:nvGrpSpPr>
          <p:cNvPr id="6" name="组合 5"/>
          <p:cNvGrpSpPr/>
          <p:nvPr/>
        </p:nvGrpSpPr>
        <p:grpSpPr>
          <a:xfrm>
            <a:off x="0" y="214489"/>
            <a:ext cx="3600450" cy="533259"/>
            <a:chOff x="0" y="214489"/>
            <a:chExt cx="3600450" cy="533259"/>
          </a:xfrm>
        </p:grpSpPr>
        <p:sp>
          <p:nvSpPr>
            <p:cNvPr id="9" name="矩形 8"/>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tags/tag1.xml><?xml version="1.0" encoding="utf-8"?>
<p:tagLst xmlns:p="http://schemas.openxmlformats.org/presentationml/2006/main">
  <p:tag name="KSO_WM_DIAGRAM_VIRTUALLY_FRAME" val="{&quot;height&quot;:411.33122892971716,&quot;left&quot;:58.6,&quot;top&quot;:104.71373811606884,&quot;width&quot;:819.2260157480316}"/>
</p:tagLst>
</file>

<file path=ppt/tags/tag10.xml><?xml version="1.0" encoding="utf-8"?>
<p:tagLst xmlns:p="http://schemas.openxmlformats.org/presentationml/2006/main">
  <p:tag name="KSO_WM_DIAGRAM_VIRTUALLY_FRAME" val="{&quot;height&quot;:411.33122892971716,&quot;left&quot;:58.6,&quot;top&quot;:104.71373811606884,&quot;width&quot;:819.2260157480316}"/>
</p:tagLst>
</file>

<file path=ppt/tags/tag11.xml><?xml version="1.0" encoding="utf-8"?>
<p:tagLst xmlns:p="http://schemas.openxmlformats.org/presentationml/2006/main">
  <p:tag name="KSO_WM_DIAGRAM_VIRTUALLY_FRAME" val="{&quot;height&quot;:411.33122892971716,&quot;left&quot;:58.6,&quot;top&quot;:104.71373811606884,&quot;width&quot;:819.2260157480316}"/>
</p:tagLst>
</file>

<file path=ppt/tags/tag12.xml><?xml version="1.0" encoding="utf-8"?>
<p:tagLst xmlns:p="http://schemas.openxmlformats.org/presentationml/2006/main">
  <p:tag name="KSO_WM_DIAGRAM_VIRTUALLY_FRAME" val="{&quot;height&quot;:411.33122892971716,&quot;left&quot;:58.6,&quot;top&quot;:104.71373811606884,&quot;width&quot;:819.2260157480316}"/>
</p:tagLst>
</file>

<file path=ppt/tags/tag13.xml><?xml version="1.0" encoding="utf-8"?>
<p:tagLst xmlns:p="http://schemas.openxmlformats.org/presentationml/2006/main">
  <p:tag name="KSO_WM_DIAGRAM_VIRTUALLY_FRAME" val="{&quot;height&quot;:411.33122892971716,&quot;left&quot;:58.6,&quot;top&quot;:104.71373811606884,&quot;width&quot;:819.2260157480316}"/>
</p:tagLst>
</file>

<file path=ppt/tags/tag14.xml><?xml version="1.0" encoding="utf-8"?>
<p:tagLst xmlns:p="http://schemas.openxmlformats.org/presentationml/2006/main">
  <p:tag name="KSO_WM_DIAGRAM_VIRTUALLY_FRAME" val="{&quot;height&quot;:411.33122892971716,&quot;left&quot;:58.6,&quot;top&quot;:104.71373811606884,&quot;width&quot;:819.2260157480316}"/>
</p:tagLst>
</file>

<file path=ppt/tags/tag15.xml><?xml version="1.0" encoding="utf-8"?>
<p:tagLst xmlns:p="http://schemas.openxmlformats.org/presentationml/2006/main">
  <p:tag name="KSO_WM_DIAGRAM_VIRTUALLY_FRAME" val="{&quot;height&quot;:411.33122892971716,&quot;left&quot;:58.6,&quot;top&quot;:104.71373811606884,&quot;width&quot;:819.2260157480316}"/>
</p:tagLst>
</file>

<file path=ppt/tags/tag16.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17.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18.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19.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xml><?xml version="1.0" encoding="utf-8"?>
<p:tagLst xmlns:p="http://schemas.openxmlformats.org/presentationml/2006/main">
  <p:tag name="KSO_WM_DIAGRAM_VIRTUALLY_FRAME" val="{&quot;height&quot;:411.33122892971716,&quot;left&quot;:58.6,&quot;top&quot;:104.71373811606884,&quot;width&quot;:819.2260157480316}"/>
</p:tagLst>
</file>

<file path=ppt/tags/tag20.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1.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2.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3.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4.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5.xml><?xml version="1.0" encoding="utf-8"?>
<p:tagLst xmlns:p="http://schemas.openxmlformats.org/presentationml/2006/main">
  <p:tag name="KSO_WM_DIAGRAM_VIRTUALLY_FRAME" val="{&quot;height&quot;:343.28795275590545,&quot;left&quot;:355.14740157480327,&quot;top&quot;:150.20062992125983,&quot;width&quot;:469.9655118110234}"/>
</p:tagLst>
</file>

<file path=ppt/tags/tag26.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27.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28.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29.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xml><?xml version="1.0" encoding="utf-8"?>
<p:tagLst xmlns:p="http://schemas.openxmlformats.org/presentationml/2006/main">
  <p:tag name="KSO_WM_DIAGRAM_VIRTUALLY_FRAME" val="{&quot;height&quot;:411.33122892971716,&quot;left&quot;:58.6,&quot;top&quot;:104.71373811606884,&quot;width&quot;:819.2260157480316}"/>
</p:tagLst>
</file>

<file path=ppt/tags/tag30.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1.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2.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3.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4.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5.xml><?xml version="1.0" encoding="utf-8"?>
<p:tagLst xmlns:p="http://schemas.openxmlformats.org/presentationml/2006/main">
  <p:tag name="KSO_WM_DIAGRAM_VIRTUALLY_FRAME" val="{&quot;height&quot;:351.3780819514958,&quot;left&quot;:112.18016856226305,&quot;top&quot;:166.9971221930592,&quot;width&quot;:564.0549944590266}"/>
</p:tagLst>
</file>

<file path=ppt/tags/tag36.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3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xml><?xml version="1.0" encoding="utf-8"?>
<p:tagLst xmlns:p="http://schemas.openxmlformats.org/presentationml/2006/main">
  <p:tag name="KSO_WM_DIAGRAM_VIRTUALLY_FRAME" val="{&quot;height&quot;:411.33122892971716,&quot;left&quot;:58.6,&quot;top&quot;:104.71373811606884,&quot;width&quot;:819.2260157480316}"/>
</p:tagLst>
</file>

<file path=ppt/tags/tag4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2.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3.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4.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5.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6.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7.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8.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9.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5.xml><?xml version="1.0" encoding="utf-8"?>
<p:tagLst xmlns:p="http://schemas.openxmlformats.org/presentationml/2006/main">
  <p:tag name="KSO_WM_DIAGRAM_VIRTUALLY_FRAME" val="{&quot;height&quot;:411.33122892971716,&quot;left&quot;:58.6,&quot;top&quot;:104.71373811606884,&quot;width&quot;:819.2260157480316}"/>
</p:tagLst>
</file>

<file path=ppt/tags/tag50.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51.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52.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53.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54.xml><?xml version="1.0" encoding="utf-8"?>
<p:tagLst xmlns:p="http://schemas.openxmlformats.org/presentationml/2006/main">
  <p:tag name="KSO_WM_DIAGRAM_VIRTUALLY_FRAME" val="{&quot;height&quot;:343.15,&quot;left&quot;:45.5,&quot;top&quot;:115.85,&quot;width&quot;:868}"/>
</p:tagLst>
</file>

<file path=ppt/tags/tag55.xml><?xml version="1.0" encoding="utf-8"?>
<p:tagLst xmlns:p="http://schemas.openxmlformats.org/presentationml/2006/main">
  <p:tag name="KSO_WM_DIAGRAM_VIRTUALLY_FRAME" val="{&quot;height&quot;:343.15,&quot;left&quot;:45.5,&quot;top&quot;:115.85,&quot;width&quot;:868}"/>
</p:tagLst>
</file>

<file path=ppt/tags/tag56.xml><?xml version="1.0" encoding="utf-8"?>
<p:tagLst xmlns:p="http://schemas.openxmlformats.org/presentationml/2006/main">
  <p:tag name="KSO_WM_DIAGRAM_VIRTUALLY_FRAME" val="{&quot;height&quot;:343.15,&quot;left&quot;:45.5,&quot;top&quot;:115.85,&quot;width&quot;:868}"/>
</p:tagLst>
</file>

<file path=ppt/tags/tag57.xml><?xml version="1.0" encoding="utf-8"?>
<p:tagLst xmlns:p="http://schemas.openxmlformats.org/presentationml/2006/main">
  <p:tag name="KSO_WM_DIAGRAM_VIRTUALLY_FRAME" val="{&quot;height&quot;:343.15,&quot;left&quot;:45.5,&quot;top&quot;:115.85,&quot;width&quot;:868}"/>
</p:tagLst>
</file>

<file path=ppt/tags/tag58.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5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xml><?xml version="1.0" encoding="utf-8"?>
<p:tagLst xmlns:p="http://schemas.openxmlformats.org/presentationml/2006/main">
  <p:tag name="KSO_WM_DIAGRAM_VIRTUALLY_FRAME" val="{&quot;height&quot;:411.33122892971716,&quot;left&quot;:58.6,&quot;top&quot;:104.71373811606884,&quot;width&quot;:819.2260157480316}"/>
</p:tagLst>
</file>

<file path=ppt/tags/tag6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2.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3.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4.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7.xml><?xml version="1.0" encoding="utf-8"?>
<p:tagLst xmlns:p="http://schemas.openxmlformats.org/presentationml/2006/main">
  <p:tag name="KSO_WM_DIAGRAM_VIRTUALLY_FRAME" val="{&quot;height&quot;:411.33122892971716,&quot;left&quot;:58.6,&quot;top&quot;:104.71373811606884,&quot;width&quot;:819.2260157480316}"/>
</p:tagLst>
</file>

<file path=ppt/tags/tag8.xml><?xml version="1.0" encoding="utf-8"?>
<p:tagLst xmlns:p="http://schemas.openxmlformats.org/presentationml/2006/main">
  <p:tag name="KSO_WM_DIAGRAM_VIRTUALLY_FRAME" val="{&quot;height&quot;:411.33122892971716,&quot;left&quot;:58.6,&quot;top&quot;:104.71373811606884,&quot;width&quot;:819.2260157480316}"/>
</p:tagLst>
</file>

<file path=ppt/tags/tag9.xml><?xml version="1.0" encoding="utf-8"?>
<p:tagLst xmlns:p="http://schemas.openxmlformats.org/presentationml/2006/main">
  <p:tag name="KSO_WM_DIAGRAM_VIRTUALLY_FRAME" val="{&quot;height&quot;:411.33122892971716,&quot;left&quot;:58.6,&quot;top&quot;:104.71373811606884,&quot;width&quot;:819.2260157480316}"/>
</p:tagLst>
</file>

<file path=ppt/theme/theme1.xml><?xml version="1.0" encoding="utf-8"?>
<a:theme xmlns:a="http://schemas.openxmlformats.org/drawingml/2006/main" name="第一PPT，www.1ppt.com">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808080"/>
      </a:hlink>
      <a:folHlink>
        <a:srgbClr val="0D0D0D"/>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41">
      <a:dk1>
        <a:sysClr val="windowText" lastClr="000000"/>
      </a:dk1>
      <a:lt1>
        <a:sysClr val="window" lastClr="FFFFFF"/>
      </a:lt1>
      <a:dk2>
        <a:srgbClr val="44546A"/>
      </a:dk2>
      <a:lt2>
        <a:srgbClr val="E7E6E6"/>
      </a:lt2>
      <a:accent1>
        <a:srgbClr val="C00000"/>
      </a:accent1>
      <a:accent2>
        <a:srgbClr val="3F3F3F"/>
      </a:accent2>
      <a:accent3>
        <a:srgbClr val="C00000"/>
      </a:accent3>
      <a:accent4>
        <a:srgbClr val="3F3F3F"/>
      </a:accent4>
      <a:accent5>
        <a:srgbClr val="C00000"/>
      </a:accent5>
      <a:accent6>
        <a:srgbClr val="3F3F3F"/>
      </a:accent6>
      <a:hlink>
        <a:srgbClr val="C00000"/>
      </a:hlink>
      <a:folHlink>
        <a:srgbClr val="3F3F3F"/>
      </a:folHlink>
    </a:clrScheme>
    <a:fontScheme name="oje1tpzd">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14389</Words>
  <Application>WPS 演示</Application>
  <PresentationFormat>宽屏</PresentationFormat>
  <Paragraphs>1043</Paragraphs>
  <Slides>85</Slides>
  <Notes>32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85</vt:i4>
      </vt:variant>
    </vt:vector>
  </HeadingPairs>
  <TitlesOfParts>
    <vt:vector size="105"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楷体</vt:lpstr>
      <vt:lpstr>华文楷体</vt:lpstr>
      <vt:lpstr>印品黑体</vt:lpstr>
      <vt:lpstr>MS UI Gothic</vt:lpstr>
      <vt:lpstr>第一PPT，www.1ppt.com</vt:lpstr>
      <vt:lpstr>自定义设计方案</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414</cp:revision>
  <dcterms:created xsi:type="dcterms:W3CDTF">2019-01-10T06:26:00Z</dcterms:created>
  <dcterms:modified xsi:type="dcterms:W3CDTF">2024-09-30T00:34:14Z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5179880D815442B29D3B32149FB82EAD_13</vt:lpwstr>
  </property>
  <property fmtid="{D5CDD505-2E9C-101B-9397-08002B2CF9AE}" pid="3" name="KSOProductBuildVer">
    <vt:lpwstr>2052-12.1.0.18276</vt:lpwstr>
  </property>
</Properties>
</file>