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5" r:id="rId3"/>
    <p:sldMasterId id="2147483689" r:id="rId4"/>
  </p:sldMasterIdLst>
  <p:notesMasterIdLst>
    <p:notesMasterId r:id="rId6"/>
  </p:notesMasterIdLst>
  <p:sldIdLst>
    <p:sldId id="319" r:id="rId5"/>
    <p:sldId id="263" r:id="rId7"/>
    <p:sldId id="301" r:id="rId8"/>
    <p:sldId id="298" r:id="rId9"/>
    <p:sldId id="265" r:id="rId10"/>
    <p:sldId id="353" r:id="rId11"/>
    <p:sldId id="426" r:id="rId12"/>
    <p:sldId id="429" r:id="rId13"/>
    <p:sldId id="431" r:id="rId14"/>
    <p:sldId id="433" r:id="rId15"/>
    <p:sldId id="434" r:id="rId16"/>
    <p:sldId id="439" r:id="rId17"/>
    <p:sldId id="440" r:id="rId18"/>
    <p:sldId id="441" r:id="rId19"/>
    <p:sldId id="443" r:id="rId20"/>
    <p:sldId id="444" r:id="rId21"/>
    <p:sldId id="445" r:id="rId22"/>
    <p:sldId id="446" r:id="rId23"/>
    <p:sldId id="447" r:id="rId24"/>
    <p:sldId id="448" r:id="rId25"/>
    <p:sldId id="435" r:id="rId26"/>
    <p:sldId id="451" r:id="rId27"/>
    <p:sldId id="436" r:id="rId28"/>
    <p:sldId id="452" r:id="rId29"/>
    <p:sldId id="453" r:id="rId30"/>
    <p:sldId id="438" r:id="rId31"/>
    <p:sldId id="454" r:id="rId32"/>
    <p:sldId id="455" r:id="rId33"/>
    <p:sldId id="456" r:id="rId34"/>
    <p:sldId id="457" r:id="rId35"/>
    <p:sldId id="458" r:id="rId36"/>
    <p:sldId id="459" r:id="rId37"/>
    <p:sldId id="460" r:id="rId38"/>
    <p:sldId id="461" r:id="rId39"/>
    <p:sldId id="430" r:id="rId40"/>
    <p:sldId id="508" r:id="rId41"/>
    <p:sldId id="510" r:id="rId42"/>
    <p:sldId id="511" r:id="rId43"/>
    <p:sldId id="509" r:id="rId44"/>
    <p:sldId id="405" r:id="rId45"/>
    <p:sldId id="381" r:id="rId46"/>
    <p:sldId id="382" r:id="rId47"/>
    <p:sldId id="383" r:id="rId48"/>
    <p:sldId id="515" r:id="rId49"/>
    <p:sldId id="516" r:id="rId50"/>
    <p:sldId id="517" r:id="rId51"/>
    <p:sldId id="520" r:id="rId52"/>
    <p:sldId id="521" r:id="rId53"/>
    <p:sldId id="522" r:id="rId54"/>
    <p:sldId id="524" r:id="rId55"/>
    <p:sldId id="526" r:id="rId56"/>
    <p:sldId id="525" r:id="rId57"/>
    <p:sldId id="527" r:id="rId58"/>
    <p:sldId id="529" r:id="rId59"/>
    <p:sldId id="423" r:id="rId60"/>
    <p:sldId id="530" r:id="rId61"/>
    <p:sldId id="424" r:id="rId62"/>
    <p:sldId id="532" r:id="rId63"/>
    <p:sldId id="535" r:id="rId64"/>
    <p:sldId id="536" r:id="rId65"/>
    <p:sldId id="537" r:id="rId66"/>
    <p:sldId id="539" r:id="rId67"/>
    <p:sldId id="540" r:id="rId68"/>
    <p:sldId id="541" r:id="rId69"/>
    <p:sldId id="542" r:id="rId70"/>
    <p:sldId id="543" r:id="rId71"/>
    <p:sldId id="544" r:id="rId72"/>
    <p:sldId id="545" r:id="rId73"/>
    <p:sldId id="546" r:id="rId74"/>
    <p:sldId id="548" r:id="rId75"/>
    <p:sldId id="550" r:id="rId76"/>
    <p:sldId id="549" r:id="rId77"/>
    <p:sldId id="553" r:id="rId78"/>
    <p:sldId id="554" r:id="rId79"/>
    <p:sldId id="555" r:id="rId80"/>
    <p:sldId id="556" r:id="rId81"/>
    <p:sldId id="557" r:id="rId82"/>
    <p:sldId id="558" r:id="rId83"/>
    <p:sldId id="559" r:id="rId84"/>
    <p:sldId id="560" r:id="rId85"/>
    <p:sldId id="561" r:id="rId86"/>
    <p:sldId id="563" r:id="rId87"/>
    <p:sldId id="564" r:id="rId88"/>
    <p:sldId id="565" r:id="rId89"/>
    <p:sldId id="566" r:id="rId90"/>
    <p:sldId id="567" r:id="rId91"/>
    <p:sldId id="568" r:id="rId92"/>
    <p:sldId id="569" r:id="rId93"/>
    <p:sldId id="570" r:id="rId94"/>
    <p:sldId id="571" r:id="rId95"/>
    <p:sldId id="572" r:id="rId96"/>
    <p:sldId id="573" r:id="rId97"/>
    <p:sldId id="407" r:id="rId98"/>
  </p:sldIdLst>
  <p:sldSz cx="12192000" cy="6858000"/>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7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C00000"/>
    <a:srgbClr val="38465E"/>
    <a:srgbClr val="00A3FF"/>
    <a:srgbClr val="FEC000"/>
    <a:srgbClr val="0A0A0A"/>
    <a:srgbClr val="AEAEAE"/>
    <a:srgbClr val="393939"/>
    <a:srgbClr val="BF0001"/>
    <a:srgbClr val="837B83"/>
    <a:srgbClr val="FF28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2" autoAdjust="0"/>
    <p:restoredTop sz="94660"/>
  </p:normalViewPr>
  <p:slideViewPr>
    <p:cSldViewPr snapToGrid="0" showGuides="1">
      <p:cViewPr>
        <p:scale>
          <a:sx n="75" d="100"/>
          <a:sy n="75" d="100"/>
        </p:scale>
        <p:origin x="1104" y="690"/>
      </p:cViewPr>
      <p:guideLst>
        <p:guide orient="horz" pos="2245"/>
        <p:guide pos="377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2" Type="http://schemas.openxmlformats.org/officeDocument/2006/relationships/tags" Target="tags/tag117.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6170C9-80A2-4062-B4FA-ADF8ECE941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8AF8AA-BF9C-449B-897D-7BAD2E69985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8AF8AA-BF9C-449B-897D-7BAD2E69985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1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1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1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1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1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16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17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18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19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20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2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2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2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5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
        <p:nvSpPr>
          <p:cNvPr id="10" name="TextBox 9"/>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09600" y="6356351"/>
            <a:ext cx="2844800" cy="365125"/>
          </a:xfrm>
          <a:prstGeom prst="rect">
            <a:avLst/>
          </a:prstGeom>
        </p:spPr>
        <p:txBody>
          <a:bodyPr/>
          <a:lstStyle/>
          <a:p>
            <a:fld id="{8035C5D1-AD16-4B01-871F-DE047A6CFB67}"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8BCDE635-3FC4-4B83-A3D1-632FFA341E9A}"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6"/>
            <a:ext cx="10515600" cy="4351339"/>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fld id="{A8198F6A-C21B-4F89-A3BA-F7556E30612C}" type="datetimeFigureOut">
              <a:rPr lang="zh-CN" altLang="en-US" smtClean="0"/>
            </a:fld>
            <a:endParaRPr lang="zh-CN" altLang="en-US"/>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fld id="{15ED49CC-A7C3-4543-9212-94E67C256E44}" type="slidenum">
              <a:rPr lang="zh-CN" altLang="en-US" smtClean="0"/>
            </a:fld>
            <a:endParaRPr lang="zh-CN" altLang="en-US"/>
          </a:p>
        </p:txBody>
      </p:sp>
      <p:sp>
        <p:nvSpPr>
          <p:cNvPr id="8" name="TextBox 4"/>
          <p:cNvSpPr txBox="1"/>
          <p:nvPr userDrawn="1"/>
        </p:nvSpPr>
        <p:spPr>
          <a:xfrm>
            <a:off x="1697743" y="6356351"/>
            <a:ext cx="512057" cy="121920"/>
          </a:xfrm>
          <a:prstGeom prst="rect">
            <a:avLst/>
          </a:prstGeom>
          <a:noFill/>
        </p:spPr>
        <p:txBody>
          <a:bodyPr wrap="square" rtlCol="0">
            <a:spAutoFit/>
          </a:bodyPr>
          <a:lstStyle/>
          <a:p>
            <a:pPr fontAlgn="auto">
              <a:lnSpc>
                <a:spcPct val="200000"/>
              </a:lnSpc>
              <a:spcBef>
                <a:spcPts val="0"/>
              </a:spcBef>
              <a:spcAft>
                <a:spcPts val="0"/>
              </a:spcAft>
            </a:pPr>
            <a:r>
              <a:rPr lang="zh-CN" altLang="en-US" sz="100" dirty="0">
                <a:solidFill>
                  <a:prstClr val="black"/>
                </a:solidFill>
                <a:latin typeface="微软雅黑" panose="020B0503020204020204" pitchFamily="34" charset="-122"/>
                <a:ea typeface="微软雅黑" panose="020B0503020204020204" pitchFamily="34" charset="-122"/>
                <a:hlinkClick r:id="rId2"/>
              </a:rPr>
              <a:t>行业</a:t>
            </a: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en-US" altLang="zh-CN" sz="100" dirty="0">
                <a:solidFill>
                  <a:prstClr val="black"/>
                </a:solidFill>
                <a:latin typeface="微软雅黑" panose="020B0503020204020204" pitchFamily="34" charset="-122"/>
                <a:ea typeface="微软雅黑" panose="020B0503020204020204" pitchFamily="34" charset="-122"/>
              </a:rPr>
              <a:t>http://www.1ppt.com/hangye/</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0DD3061-A917-41EE-925C-3AAE22D28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7E942E6-1492-4E01-AE3C-BE955A869B6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2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3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4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2ED1421-232F-45F9-8974-78E48B2325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E58828-8B76-48AD-9951-30C302B2DE5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8" Type="http://schemas.openxmlformats.org/officeDocument/2006/relationships/theme" Target="../theme/theme1.xml"/><Relationship Id="rId37" Type="http://schemas.openxmlformats.org/officeDocument/2006/relationships/image" Target="../media/image1.jpeg"/><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7" cstate="screen">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ED1421-232F-45F9-8974-78E48B232568}"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E58828-8B76-48AD-9951-30C302B2DE5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mc:AlternateContent xmlns:mc="http://schemas.openxmlformats.org/markup-compatibility/2006">
    <mc:Choice xmlns:p14="http://schemas.microsoft.com/office/powerpoint/2010/main" Requires="p14">
      <p:transition p14:dur="100" advTm="5000">
        <p:cut/>
      </p:transition>
    </mc:Choice>
    <mc:Fallback>
      <p:transition advTm="5000">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1"/>
            <a:ext cx="10515224" cy="132463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389" y="6356746"/>
            <a:ext cx="2742447" cy="364275"/>
          </a:xfrm>
          <a:prstGeom prst="rect">
            <a:avLst/>
          </a:prstGeom>
        </p:spPr>
        <p:txBody>
          <a:bodyPr vert="horz" lIns="91440" tIns="45720" rIns="91440" bIns="45720" rtlCol="0" anchor="ctr"/>
          <a:lstStyle>
            <a:lvl1pPr algn="l">
              <a:defRPr sz="114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038412" y="6356746"/>
            <a:ext cx="4115176" cy="364275"/>
          </a:xfrm>
          <a:prstGeom prst="rect">
            <a:avLst/>
          </a:prstGeom>
        </p:spPr>
        <p:txBody>
          <a:bodyPr vert="horz" lIns="91440" tIns="45720" rIns="91440" bIns="45720" rtlCol="0" anchor="ctr"/>
          <a:lstStyle>
            <a:lvl1pPr algn="ctr">
              <a:defRPr sz="114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5" y="6356746"/>
            <a:ext cx="2742447" cy="364275"/>
          </a:xfrm>
          <a:prstGeom prst="rect">
            <a:avLst/>
          </a:prstGeom>
        </p:spPr>
        <p:txBody>
          <a:bodyPr vert="horz" lIns="91440" tIns="45720" rIns="91440" bIns="45720" rtlCol="0" anchor="ctr"/>
          <a:lstStyle>
            <a:lvl1pPr algn="r">
              <a:defRPr sz="114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749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490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255"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7735"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9" Type="http://schemas.openxmlformats.org/officeDocument/2006/relationships/notesSlide" Target="../notesSlides/notesSlide10.xml"/><Relationship Id="rId28" Type="http://schemas.openxmlformats.org/officeDocument/2006/relationships/slideLayout" Target="../slideLayouts/slideLayout40.xml"/><Relationship Id="rId27" Type="http://schemas.openxmlformats.org/officeDocument/2006/relationships/image" Target="../media/image13.jpeg"/><Relationship Id="rId26" Type="http://schemas.openxmlformats.org/officeDocument/2006/relationships/image" Target="../media/image12.jpeg"/><Relationship Id="rId25" Type="http://schemas.openxmlformats.org/officeDocument/2006/relationships/image" Target="../media/image11.png"/><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image" Target="../media/image10.jpeg"/><Relationship Id="rId21" Type="http://schemas.openxmlformats.org/officeDocument/2006/relationships/tags" Target="../tags/tag20.xml"/><Relationship Id="rId20" Type="http://schemas.openxmlformats.org/officeDocument/2006/relationships/image" Target="../media/image9.jpeg"/><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7" Type="http://schemas.openxmlformats.org/officeDocument/2006/relationships/notesSlide" Target="../notesSlides/notesSlide12.xml"/><Relationship Id="rId36" Type="http://schemas.openxmlformats.org/officeDocument/2006/relationships/slideLayout" Target="../slideLayouts/slideLayout40.xml"/><Relationship Id="rId35" Type="http://schemas.openxmlformats.org/officeDocument/2006/relationships/tags" Target="../tags/tag56.xml"/><Relationship Id="rId34" Type="http://schemas.openxmlformats.org/officeDocument/2006/relationships/tags" Target="../tags/tag55.xml"/><Relationship Id="rId33" Type="http://schemas.openxmlformats.org/officeDocument/2006/relationships/tags" Target="../tags/tag54.xml"/><Relationship Id="rId32" Type="http://schemas.openxmlformats.org/officeDocument/2006/relationships/tags" Target="../tags/tag53.xml"/><Relationship Id="rId31" Type="http://schemas.openxmlformats.org/officeDocument/2006/relationships/tags" Target="../tags/tag52.xml"/><Relationship Id="rId30" Type="http://schemas.openxmlformats.org/officeDocument/2006/relationships/tags" Target="../tags/tag51.xml"/><Relationship Id="rId3" Type="http://schemas.openxmlformats.org/officeDocument/2006/relationships/tags" Target="../tags/tag24.xml"/><Relationship Id="rId29" Type="http://schemas.openxmlformats.org/officeDocument/2006/relationships/tags" Target="../tags/tag50.xml"/><Relationship Id="rId28" Type="http://schemas.openxmlformats.org/officeDocument/2006/relationships/tags" Target="../tags/tag49.xml"/><Relationship Id="rId27" Type="http://schemas.openxmlformats.org/officeDocument/2006/relationships/tags" Target="../tags/tag48.xml"/><Relationship Id="rId26" Type="http://schemas.openxmlformats.org/officeDocument/2006/relationships/tags" Target="../tags/tag47.xml"/><Relationship Id="rId25" Type="http://schemas.openxmlformats.org/officeDocument/2006/relationships/tags" Target="../tags/tag46.xml"/><Relationship Id="rId24" Type="http://schemas.openxmlformats.org/officeDocument/2006/relationships/tags" Target="../tags/tag45.xml"/><Relationship Id="rId23" Type="http://schemas.openxmlformats.org/officeDocument/2006/relationships/tags" Target="../tags/tag44.xml"/><Relationship Id="rId22" Type="http://schemas.openxmlformats.org/officeDocument/2006/relationships/tags" Target="../tags/tag4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2.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2.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image" Target="../media/image18.jpeg"/><Relationship Id="rId7" Type="http://schemas.openxmlformats.org/officeDocument/2006/relationships/tags" Target="../tags/tag90.xml"/><Relationship Id="rId6" Type="http://schemas.openxmlformats.org/officeDocument/2006/relationships/image" Target="../media/image17.jpeg"/><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hyperlink" Target="&#20219;&#21153;&#19968;%20&#27773;&#36710;&#32654;&#23481;&#25252;&#29702;&#29992;&#21697;.doc" TargetMode="External"/><Relationship Id="rId2" Type="http://schemas.openxmlformats.org/officeDocument/2006/relationships/hyperlink" Target="&#20219;&#21153;&#19968;%20&#27773;&#36710;&#32654;&#23481;&#25252;&#29702;&#29992;.pdf" TargetMode="External"/><Relationship Id="rId14" Type="http://schemas.openxmlformats.org/officeDocument/2006/relationships/notesSlide" Target="../notesSlides/notesSlide40.xml"/><Relationship Id="rId13" Type="http://schemas.openxmlformats.org/officeDocument/2006/relationships/slideLayout" Target="../slideLayouts/slideLayout2.xml"/><Relationship Id="rId12" Type="http://schemas.openxmlformats.org/officeDocument/2006/relationships/image" Target="../media/image20.jpeg"/><Relationship Id="rId11" Type="http://schemas.openxmlformats.org/officeDocument/2006/relationships/tags" Target="../tags/tag92.xml"/><Relationship Id="rId10" Type="http://schemas.openxmlformats.org/officeDocument/2006/relationships/image" Target="../media/image19.jpeg"/><Relationship Id="rId1" Type="http://schemas.openxmlformats.org/officeDocument/2006/relationships/tags" Target="../tags/tag8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2.xml"/><Relationship Id="rId1" Type="http://schemas.openxmlformats.org/officeDocument/2006/relationships/image" Target="../media/image21.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6.xml"/><Relationship Id="rId7" Type="http://schemas.openxmlformats.org/officeDocument/2006/relationships/slideLayout" Target="../slideLayouts/slideLayout32.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2.xml"/><Relationship Id="rId1" Type="http://schemas.openxmlformats.org/officeDocument/2006/relationships/image" Target="../media/image2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2.xml"/><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2.xml"/><Relationship Id="rId1" Type="http://schemas.openxmlformats.org/officeDocument/2006/relationships/image" Target="../media/image24.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52.xml"/><Relationship Id="rId7" Type="http://schemas.openxmlformats.org/officeDocument/2006/relationships/slideLayout" Target="../slideLayouts/slideLayout32.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notesSlide" Target="../notesSlides/notesSlide58.xml"/><Relationship Id="rId7" Type="http://schemas.openxmlformats.org/officeDocument/2006/relationships/slideLayout" Target="../slideLayouts/slideLayout32.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2.xml"/><Relationship Id="rId1" Type="http://schemas.openxmlformats.org/officeDocument/2006/relationships/image" Target="../media/image2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2.xml"/><Relationship Id="rId1" Type="http://schemas.openxmlformats.org/officeDocument/2006/relationships/image" Target="../media/image26.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2.xml"/><Relationship Id="rId1" Type="http://schemas.openxmlformats.org/officeDocument/2006/relationships/image" Target="../media/image27.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2.xml"/><Relationship Id="rId1" Type="http://schemas.openxmlformats.org/officeDocument/2006/relationships/image" Target="../media/image28.png"/></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73.xml"/><Relationship Id="rId3" Type="http://schemas.openxmlformats.org/officeDocument/2006/relationships/slideLayout" Target="../slideLayouts/slideLayout32.xml"/><Relationship Id="rId2" Type="http://schemas.openxmlformats.org/officeDocument/2006/relationships/image" Target="../media/image30.png"/><Relationship Id="rId1" Type="http://schemas.openxmlformats.org/officeDocument/2006/relationships/image" Target="../media/image29.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32.xml"/><Relationship Id="rId1" Type="http://schemas.openxmlformats.org/officeDocument/2006/relationships/image" Target="../media/image31.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32.xml"/><Relationship Id="rId1" Type="http://schemas.openxmlformats.org/officeDocument/2006/relationships/image" Target="../media/image32.png"/></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77.xml"/><Relationship Id="rId3" Type="http://schemas.openxmlformats.org/officeDocument/2006/relationships/slideLayout" Target="../slideLayouts/slideLayout32.xml"/><Relationship Id="rId2" Type="http://schemas.openxmlformats.org/officeDocument/2006/relationships/image" Target="../media/image34.png"/><Relationship Id="rId1" Type="http://schemas.openxmlformats.org/officeDocument/2006/relationships/image" Target="../media/image33.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32.xml"/><Relationship Id="rId1" Type="http://schemas.openxmlformats.org/officeDocument/2006/relationships/image" Target="../media/image35.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2.xml"/><Relationship Id="rId1" Type="http://schemas.openxmlformats.org/officeDocument/2006/relationships/image" Target="../media/image36.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40.xml"/><Relationship Id="rId5" Type="http://schemas.openxmlformats.org/officeDocument/2006/relationships/tags" Target="../tags/tag1.xml"/><Relationship Id="rId4" Type="http://schemas.openxmlformats.org/officeDocument/2006/relationships/image" Target="../media/image8.jpe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32.xml"/><Relationship Id="rId1" Type="http://schemas.openxmlformats.org/officeDocument/2006/relationships/image" Target="../media/image37.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32.xml"/><Relationship Id="rId1"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image" Target="../media/image18.jpeg"/><Relationship Id="rId7" Type="http://schemas.openxmlformats.org/officeDocument/2006/relationships/tags" Target="../tags/tag114.xml"/><Relationship Id="rId6" Type="http://schemas.openxmlformats.org/officeDocument/2006/relationships/image" Target="../media/image17.jpeg"/><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hyperlink" Target="&#20219;&#21153;&#20108;%20&#27773;&#36710;&#32654;&#23481;&#24037;&#20855;&#19982;&#35774;&#22791;.doc" TargetMode="External"/><Relationship Id="rId2" Type="http://schemas.openxmlformats.org/officeDocument/2006/relationships/hyperlink" Target="&#20219;&#21153;&#20108;%20&#27773;&#36710;&#32654;&#23481;&#24037;&#20855;&#19982;&#35774;&#22791;.pdf" TargetMode="External"/><Relationship Id="rId14" Type="http://schemas.openxmlformats.org/officeDocument/2006/relationships/notesSlide" Target="../notesSlides/notesSlide93.xml"/><Relationship Id="rId13" Type="http://schemas.openxmlformats.org/officeDocument/2006/relationships/slideLayout" Target="../slideLayouts/slideLayout2.xml"/><Relationship Id="rId12" Type="http://schemas.openxmlformats.org/officeDocument/2006/relationships/image" Target="../media/image20.jpeg"/><Relationship Id="rId11" Type="http://schemas.openxmlformats.org/officeDocument/2006/relationships/tags" Target="../tags/tag116.xml"/><Relationship Id="rId10" Type="http://schemas.openxmlformats.org/officeDocument/2006/relationships/image" Target="../media/image19.jpeg"/><Relationship Id="rId1" Type="http://schemas.openxmlformats.org/officeDocument/2006/relationships/tags" Target="../tags/tag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1649"/>
            <a:ext cx="12192000" cy="4547099"/>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0" name="平行四边形 19"/>
          <p:cNvSpPr/>
          <p:nvPr/>
        </p:nvSpPr>
        <p:spPr>
          <a:xfrm>
            <a:off x="905608" y="948266"/>
            <a:ext cx="5073162" cy="5113867"/>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80392" y="2052898"/>
            <a:ext cx="8098152" cy="4049075"/>
          </a:xfrm>
          <a:prstGeom prst="rect">
            <a:avLst/>
          </a:prstGeom>
        </p:spPr>
      </p:pic>
      <p:sp>
        <p:nvSpPr>
          <p:cNvPr id="9" name="矩形 8"/>
          <p:cNvSpPr/>
          <p:nvPr/>
        </p:nvSpPr>
        <p:spPr>
          <a:xfrm>
            <a:off x="6245766" y="1938999"/>
            <a:ext cx="5516880" cy="1938020"/>
          </a:xfrm>
          <a:prstGeom prst="rect">
            <a:avLst/>
          </a:prstGeom>
        </p:spPr>
        <p:txBody>
          <a:bodyPr wrap="none">
            <a:spAutoFit/>
          </a:bodyPr>
          <a:lstStyle/>
          <a:p>
            <a:pPr algn="l"/>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汽车美容与装饰</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a:p>
            <a:pPr algn="ctr"/>
            <a:r>
              <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rPr>
              <a:t>图解教程</a:t>
            </a:r>
            <a:endParaRPr lang="zh-CN" altLang="en-US" sz="6000" dirty="0">
              <a:solidFill>
                <a:schemeClr val="bg1"/>
              </a:solidFill>
              <a:latin typeface="优设标题黑" panose="00000500000000000000" pitchFamily="2" charset="-122"/>
              <a:ea typeface="优设标题黑" panose="00000500000000000000" pitchFamily="2" charset="-122"/>
              <a:cs typeface="【何尼玛】卷来卷去" panose="020B0604000101010104" pitchFamily="34" charset="-128"/>
              <a:sym typeface="Arial" panose="020B0604020202020204"/>
            </a:endParaRPr>
          </a:p>
        </p:txBody>
      </p:sp>
      <p:sp>
        <p:nvSpPr>
          <p:cNvPr id="16" name="文本框 15"/>
          <p:cNvSpPr txBox="1"/>
          <p:nvPr/>
        </p:nvSpPr>
        <p:spPr>
          <a:xfrm>
            <a:off x="6807436" y="4723301"/>
            <a:ext cx="9956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主讲人：</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9388025" y="4723301"/>
            <a:ext cx="792480" cy="337185"/>
          </a:xfrm>
          <a:prstGeom prst="rect">
            <a:avLst/>
          </a:prstGeom>
          <a:solidFill>
            <a:srgbClr val="38465E"/>
          </a:solidFill>
          <a:ln w="38100">
            <a:solidFill>
              <a:srgbClr val="38465E">
                <a:alpha val="24000"/>
              </a:srgbClr>
            </a:solidFill>
          </a:ln>
        </p:spPr>
        <p:txBody>
          <a:bodyPr wrap="none" rtlCol="0">
            <a:spAutoFit/>
          </a:bodyPr>
          <a:lstStyle/>
          <a:p>
            <a:r>
              <a:rPr lang="zh-CN" altLang="en-US" sz="1600" dirty="0">
                <a:solidFill>
                  <a:schemeClr val="bg1"/>
                </a:solidFill>
                <a:latin typeface="Arial" panose="020B0604020202020204"/>
                <a:ea typeface="微软雅黑" panose="020B0503020204020204" pitchFamily="34" charset="-122"/>
                <a:sym typeface="Arial" panose="020B0604020202020204"/>
              </a:rPr>
              <a:t>时间：</a:t>
            </a:r>
            <a:endParaRPr lang="zh-CN" altLang="en-US" sz="1600"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outHorizontal)">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9" grpId="0"/>
      <p:bldP spid="16" grpId="0" bldLvl="0" animBg="1"/>
      <p:bldP spid="17"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8" name="组合 17"/>
          <p:cNvGrpSpPr/>
          <p:nvPr>
            <p:custDataLst>
              <p:tags r:id="rId2"/>
            </p:custDataLst>
          </p:nvPr>
        </p:nvGrpSpPr>
        <p:grpSpPr>
          <a:xfrm>
            <a:off x="5130972" y="1329864"/>
            <a:ext cx="1930064" cy="5223907"/>
            <a:chOff x="5341575" y="1164321"/>
            <a:chExt cx="1930765" cy="5160464"/>
          </a:xfrm>
          <a:gradFill>
            <a:gsLst>
              <a:gs pos="0">
                <a:schemeClr val="tx1">
                  <a:lumMod val="75000"/>
                  <a:lumOff val="25000"/>
                  <a:alpha val="0"/>
                </a:schemeClr>
              </a:gs>
              <a:gs pos="50000">
                <a:schemeClr val="tx1">
                  <a:lumMod val="75000"/>
                  <a:lumOff val="25000"/>
                </a:schemeClr>
              </a:gs>
              <a:gs pos="100000">
                <a:schemeClr val="tx1">
                  <a:lumMod val="75000"/>
                  <a:lumOff val="25000"/>
                  <a:alpha val="0"/>
                </a:schemeClr>
              </a:gs>
            </a:gsLst>
            <a:lin ang="5400000" scaled="1"/>
          </a:gradFill>
        </p:grpSpPr>
        <p:sp>
          <p:nvSpPr>
            <p:cNvPr id="19" name="矩形 18"/>
            <p:cNvSpPr/>
            <p:nvPr>
              <p:custDataLst>
                <p:tags r:id="rId3"/>
              </p:custDataLst>
            </p:nvPr>
          </p:nvSpPr>
          <p:spPr>
            <a:xfrm>
              <a:off x="7243540" y="1189262"/>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sp>
          <p:nvSpPr>
            <p:cNvPr id="20" name="矩形 19"/>
            <p:cNvSpPr/>
            <p:nvPr>
              <p:custDataLst>
                <p:tags r:id="rId4"/>
              </p:custDataLst>
            </p:nvPr>
          </p:nvSpPr>
          <p:spPr>
            <a:xfrm>
              <a:off x="5341575" y="1164321"/>
              <a:ext cx="28800" cy="5135523"/>
            </a:xfrm>
            <a:prstGeom prst="rect">
              <a:avLst/>
            </a:prstGeom>
            <a:grp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70" dirty="0">
                <a:cs typeface="+mn-ea"/>
                <a:sym typeface="+mn-lt"/>
              </a:endParaRPr>
            </a:p>
          </p:txBody>
        </p:sp>
      </p:grpSp>
      <p:sp>
        <p:nvSpPr>
          <p:cNvPr id="21" name="空心弧 20"/>
          <p:cNvSpPr/>
          <p:nvPr>
            <p:custDataLst>
              <p:tags r:id="rId5"/>
            </p:custDataLst>
          </p:nvPr>
        </p:nvSpPr>
        <p:spPr>
          <a:xfrm rot="5400000">
            <a:off x="4530725" y="1925955"/>
            <a:ext cx="1242060" cy="135699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3" name="空心弧 22"/>
          <p:cNvSpPr/>
          <p:nvPr>
            <p:custDataLst>
              <p:tags r:id="rId6"/>
            </p:custDataLst>
          </p:nvPr>
        </p:nvSpPr>
        <p:spPr>
          <a:xfrm rot="16200000" flipH="1">
            <a:off x="6395085" y="1889760"/>
            <a:ext cx="1303655" cy="143573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lstStyle/>
          <a:p>
            <a:pPr algn="ctr"/>
            <a:endParaRPr lang="zh-CN" altLang="en-US" sz="1705" dirty="0">
              <a:solidFill>
                <a:schemeClr val="tx2">
                  <a:lumMod val="75000"/>
                </a:schemeClr>
              </a:solidFill>
              <a:cs typeface="+mn-ea"/>
              <a:sym typeface="+mn-lt"/>
            </a:endParaRPr>
          </a:p>
        </p:txBody>
      </p:sp>
      <p:sp>
        <p:nvSpPr>
          <p:cNvPr id="25" name="文本框 24"/>
          <p:cNvSpPr txBox="1"/>
          <p:nvPr>
            <p:custDataLst>
              <p:tags r:id="rId7"/>
            </p:custDataLst>
          </p:nvPr>
        </p:nvSpPr>
        <p:spPr>
          <a:xfrm>
            <a:off x="7183679" y="1350112"/>
            <a:ext cx="3325636" cy="419100"/>
          </a:xfrm>
          <a:prstGeom prst="rect">
            <a:avLst/>
          </a:prstGeom>
          <a:noFill/>
        </p:spPr>
        <p:txBody>
          <a:bodyPr wrap="square" lIns="91397" tIns="45697" rIns="91397" bIns="45697" rtlCol="0">
            <a:spAutoFit/>
          </a:bodyPr>
          <a:lstStyle/>
          <a:p>
            <a:r>
              <a:rPr lang="zh-CN" altLang="en-US" sz="2135" dirty="0">
                <a:solidFill>
                  <a:schemeClr val="tx1">
                    <a:lumMod val="75000"/>
                    <a:lumOff val="25000"/>
                  </a:schemeClr>
                </a:solidFill>
                <a:latin typeface="+mn-lt"/>
                <a:ea typeface="+mn-ea"/>
                <a:cs typeface="+mn-ea"/>
                <a:sym typeface="+mn-lt"/>
              </a:rPr>
              <a:t>塑胶清洁上光剂</a:t>
            </a:r>
            <a:endParaRPr lang="zh-CN" altLang="en-US" sz="2135" dirty="0">
              <a:solidFill>
                <a:schemeClr val="tx1">
                  <a:lumMod val="75000"/>
                  <a:lumOff val="25000"/>
                </a:schemeClr>
              </a:solidFill>
              <a:latin typeface="+mn-lt"/>
              <a:ea typeface="+mn-ea"/>
              <a:cs typeface="+mn-ea"/>
              <a:sym typeface="+mn-lt"/>
            </a:endParaRPr>
          </a:p>
        </p:txBody>
      </p:sp>
      <p:sp>
        <p:nvSpPr>
          <p:cNvPr id="26" name="文本框 25"/>
          <p:cNvSpPr txBox="1"/>
          <p:nvPr>
            <p:custDataLst>
              <p:tags r:id="rId8"/>
            </p:custDataLst>
          </p:nvPr>
        </p:nvSpPr>
        <p:spPr>
          <a:xfrm>
            <a:off x="7183680" y="1801737"/>
            <a:ext cx="3703090" cy="974725"/>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主要用于塑料及橡胶制品的清洁与护理，清除污垢的同时还能在塑胶制品表面形成一层保护膜，具有翻新效果。</a:t>
            </a:r>
            <a:endParaRPr lang="zh-CN" altLang="en-US" sz="1600" dirty="0">
              <a:solidFill>
                <a:schemeClr val="tx1">
                  <a:lumMod val="50000"/>
                  <a:lumOff val="50000"/>
                </a:schemeClr>
              </a:solidFill>
              <a:latin typeface="+mn-lt"/>
              <a:ea typeface="+mn-ea"/>
              <a:cs typeface="+mn-ea"/>
              <a:sym typeface="+mn-lt"/>
            </a:endParaRPr>
          </a:p>
        </p:txBody>
      </p:sp>
      <p:sp>
        <p:nvSpPr>
          <p:cNvPr id="27" name="文本框 26"/>
          <p:cNvSpPr txBox="1"/>
          <p:nvPr>
            <p:custDataLst>
              <p:tags r:id="rId9"/>
            </p:custDataLst>
          </p:nvPr>
        </p:nvSpPr>
        <p:spPr>
          <a:xfrm>
            <a:off x="7249084" y="3094327"/>
            <a:ext cx="3325636" cy="419100"/>
          </a:xfrm>
          <a:prstGeom prst="rect">
            <a:avLst/>
          </a:prstGeom>
          <a:noFill/>
        </p:spPr>
        <p:txBody>
          <a:bodyPr wrap="square" lIns="91397" tIns="45697" rIns="91397" bIns="45697" rtlCol="0">
            <a:spAutoFit/>
          </a:bodyPr>
          <a:lstStyle/>
          <a:p>
            <a:r>
              <a:rPr lang="zh-CN" altLang="en-US" sz="2135" dirty="0">
                <a:solidFill>
                  <a:schemeClr val="tx1">
                    <a:lumMod val="75000"/>
                    <a:lumOff val="25000"/>
                  </a:schemeClr>
                </a:solidFill>
                <a:latin typeface="+mn-lt"/>
                <a:ea typeface="+mn-ea"/>
                <a:cs typeface="+mn-ea"/>
                <a:sym typeface="+mn-lt"/>
              </a:rPr>
              <a:t>真皮清洁护理液</a:t>
            </a:r>
            <a:endParaRPr lang="zh-CN" altLang="en-US" sz="2135" dirty="0">
              <a:solidFill>
                <a:schemeClr val="tx1">
                  <a:lumMod val="75000"/>
                  <a:lumOff val="25000"/>
                </a:schemeClr>
              </a:solidFill>
              <a:latin typeface="+mn-lt"/>
              <a:ea typeface="+mn-ea"/>
              <a:cs typeface="+mn-ea"/>
              <a:sym typeface="+mn-lt"/>
            </a:endParaRPr>
          </a:p>
        </p:txBody>
      </p:sp>
      <p:sp>
        <p:nvSpPr>
          <p:cNvPr id="28" name="文本框 27"/>
          <p:cNvSpPr txBox="1"/>
          <p:nvPr>
            <p:custDataLst>
              <p:tags r:id="rId10"/>
            </p:custDataLst>
          </p:nvPr>
        </p:nvSpPr>
        <p:spPr>
          <a:xfrm>
            <a:off x="7249085" y="3541509"/>
            <a:ext cx="3703090" cy="1270000"/>
          </a:xfrm>
          <a:prstGeom prst="rect">
            <a:avLst/>
          </a:prstGeom>
          <a:noFill/>
        </p:spPr>
        <p:txBody>
          <a:bodyPr wrap="square" lIns="91397" tIns="45697" rIns="91397" bIns="45697" rtlCol="0">
            <a:spAutoFit/>
          </a:bodyPr>
          <a:lstStyle/>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要用于皮革制品的清洁与护理，清除污垢的同时还能在皮革制品表面形成一层保护膜，起到抗老化、防水、防静电作用，延长皮革制品的使用寿命。</a:t>
            </a:r>
            <a:endParaRPr lang="zh-CN" altLang="en-US" sz="1600" dirty="0">
              <a:solidFill>
                <a:schemeClr val="tx1">
                  <a:lumMod val="50000"/>
                  <a:lumOff val="50000"/>
                </a:schemeClr>
              </a:solidFill>
              <a:latin typeface="+mn-lt"/>
              <a:ea typeface="+mn-ea"/>
              <a:cs typeface="+mn-ea"/>
              <a:sym typeface="+mn-lt"/>
            </a:endParaRPr>
          </a:p>
        </p:txBody>
      </p:sp>
      <p:sp>
        <p:nvSpPr>
          <p:cNvPr id="29" name="文本框 28"/>
          <p:cNvSpPr txBox="1"/>
          <p:nvPr>
            <p:custDataLst>
              <p:tags r:id="rId11"/>
            </p:custDataLst>
          </p:nvPr>
        </p:nvSpPr>
        <p:spPr>
          <a:xfrm>
            <a:off x="1439258" y="2148942"/>
            <a:ext cx="3227859" cy="419100"/>
          </a:xfrm>
          <a:prstGeom prst="rect">
            <a:avLst/>
          </a:prstGeom>
          <a:noFill/>
        </p:spPr>
        <p:txBody>
          <a:bodyPr wrap="square" lIns="91397" tIns="45697" rIns="91397" bIns="45697" rtlCol="0">
            <a:spAutoFit/>
          </a:bodyPr>
          <a:lstStyle/>
          <a:p>
            <a:pPr algn="r"/>
            <a:r>
              <a:rPr lang="zh-CN" altLang="en-US" sz="2135" dirty="0">
                <a:solidFill>
                  <a:schemeClr val="tx1">
                    <a:lumMod val="75000"/>
                    <a:lumOff val="25000"/>
                  </a:schemeClr>
                </a:solidFill>
                <a:latin typeface="+mn-lt"/>
                <a:ea typeface="+mn-ea"/>
                <a:cs typeface="+mn-ea"/>
                <a:sym typeface="+mn-lt"/>
              </a:rPr>
              <a:t>丝绒清洁保护剂</a:t>
            </a:r>
            <a:endParaRPr lang="zh-CN" altLang="en-US" sz="2135" dirty="0">
              <a:solidFill>
                <a:schemeClr val="tx1">
                  <a:lumMod val="75000"/>
                  <a:lumOff val="25000"/>
                </a:schemeClr>
              </a:solidFill>
              <a:latin typeface="+mn-lt"/>
              <a:ea typeface="+mn-ea"/>
              <a:cs typeface="+mn-ea"/>
              <a:sym typeface="+mn-lt"/>
            </a:endParaRPr>
          </a:p>
        </p:txBody>
      </p:sp>
      <p:sp>
        <p:nvSpPr>
          <p:cNvPr id="30" name="文本框 29"/>
          <p:cNvSpPr txBox="1"/>
          <p:nvPr>
            <p:custDataLst>
              <p:tags r:id="rId12"/>
            </p:custDataLst>
          </p:nvPr>
        </p:nvSpPr>
        <p:spPr>
          <a:xfrm>
            <a:off x="964028" y="2600567"/>
            <a:ext cx="3703090" cy="974725"/>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具有泡沫丰富、去污力强、洗后留有硅酮保护膜、可恢复绒织物原状、防止脏物侵入等特点。</a:t>
            </a:r>
            <a:endParaRPr lang="zh-CN" altLang="en-US" sz="1600" dirty="0">
              <a:solidFill>
                <a:schemeClr val="tx1">
                  <a:lumMod val="50000"/>
                  <a:lumOff val="50000"/>
                </a:schemeClr>
              </a:solidFill>
              <a:latin typeface="+mn-lt"/>
              <a:ea typeface="+mn-ea"/>
              <a:cs typeface="+mn-ea"/>
              <a:sym typeface="+mn-lt"/>
            </a:endParaRPr>
          </a:p>
        </p:txBody>
      </p:sp>
      <p:sp>
        <p:nvSpPr>
          <p:cNvPr id="31" name="文本框 30"/>
          <p:cNvSpPr txBox="1"/>
          <p:nvPr>
            <p:custDataLst>
              <p:tags r:id="rId13"/>
            </p:custDataLst>
          </p:nvPr>
        </p:nvSpPr>
        <p:spPr>
          <a:xfrm>
            <a:off x="1439258" y="4578957"/>
            <a:ext cx="3227859" cy="419100"/>
          </a:xfrm>
          <a:prstGeom prst="rect">
            <a:avLst/>
          </a:prstGeom>
          <a:noFill/>
        </p:spPr>
        <p:txBody>
          <a:bodyPr wrap="square" lIns="91397" tIns="45697" rIns="91397" bIns="45697" rtlCol="0">
            <a:spAutoFit/>
          </a:bodyPr>
          <a:lstStyle/>
          <a:p>
            <a:pPr algn="r"/>
            <a:r>
              <a:rPr lang="zh-CN" altLang="en-US" sz="2135" dirty="0">
                <a:solidFill>
                  <a:schemeClr val="tx1">
                    <a:lumMod val="75000"/>
                    <a:lumOff val="25000"/>
                  </a:schemeClr>
                </a:solidFill>
                <a:latin typeface="+mn-lt"/>
                <a:ea typeface="+mn-ea"/>
                <a:cs typeface="+mn-ea"/>
                <a:sym typeface="+mn-lt"/>
              </a:rPr>
              <a:t>化纤清洗剂</a:t>
            </a:r>
            <a:endParaRPr lang="zh-CN" altLang="en-US" sz="2135" dirty="0">
              <a:solidFill>
                <a:schemeClr val="tx1">
                  <a:lumMod val="75000"/>
                  <a:lumOff val="25000"/>
                </a:schemeClr>
              </a:solidFill>
              <a:latin typeface="+mn-lt"/>
              <a:ea typeface="+mn-ea"/>
              <a:cs typeface="+mn-ea"/>
              <a:sym typeface="+mn-lt"/>
            </a:endParaRPr>
          </a:p>
        </p:txBody>
      </p:sp>
      <p:sp>
        <p:nvSpPr>
          <p:cNvPr id="32" name="文本框 31"/>
          <p:cNvSpPr txBox="1"/>
          <p:nvPr>
            <p:custDataLst>
              <p:tags r:id="rId14"/>
            </p:custDataLst>
          </p:nvPr>
        </p:nvSpPr>
        <p:spPr>
          <a:xfrm>
            <a:off x="863600" y="4998085"/>
            <a:ext cx="3891915" cy="1564640"/>
          </a:xfrm>
          <a:prstGeom prst="rect">
            <a:avLst/>
          </a:prstGeom>
          <a:noFill/>
        </p:spPr>
        <p:txBody>
          <a:bodyPr wrap="square" lIns="91397" tIns="45697" rIns="91397" bIns="45697" rtlCol="0">
            <a:spAutoFit/>
          </a:bodyPr>
          <a:lstStyle/>
          <a:p>
            <a:pPr algn="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在多功能清洗剂的基础上特别增加了具有清洗内饰化纤制品功能的化学原料，对车用地毯、沙发套等化纤制品上的油泥和沾上时间不太长的果汁、血迹等具有很好的清洗效果，而且不会伤害化纤制品。</a:t>
            </a:r>
            <a:endParaRPr lang="zh-CN" altLang="en-US" sz="1600" dirty="0">
              <a:solidFill>
                <a:schemeClr val="tx1">
                  <a:lumMod val="50000"/>
                  <a:lumOff val="50000"/>
                </a:schemeClr>
              </a:solidFill>
              <a:latin typeface="+mn-lt"/>
              <a:ea typeface="+mn-ea"/>
              <a:cs typeface="+mn-ea"/>
              <a:sym typeface="+mn-lt"/>
            </a:endParaRPr>
          </a:p>
        </p:txBody>
      </p:sp>
      <p:sp>
        <p:nvSpPr>
          <p:cNvPr id="3" name="空心弧 2"/>
          <p:cNvSpPr/>
          <p:nvPr>
            <p:custDataLst>
              <p:tags r:id="rId15"/>
            </p:custDataLst>
          </p:nvPr>
        </p:nvSpPr>
        <p:spPr>
          <a:xfrm rot="5400000">
            <a:off x="4530725" y="4752975"/>
            <a:ext cx="1242060" cy="1356995"/>
          </a:xfrm>
          <a:prstGeom prst="blockArc">
            <a:avLst>
              <a:gd name="adj1" fmla="val 10800000"/>
              <a:gd name="adj2" fmla="val 95469"/>
              <a:gd name="adj3" fmla="val 235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p>
            <a:pPr algn="ctr"/>
            <a:endParaRPr lang="zh-CN" altLang="en-US" sz="1705" dirty="0">
              <a:solidFill>
                <a:schemeClr val="tx2">
                  <a:lumMod val="75000"/>
                </a:schemeClr>
              </a:solidFill>
              <a:cs typeface="+mn-ea"/>
              <a:sym typeface="+mn-lt"/>
            </a:endParaRPr>
          </a:p>
        </p:txBody>
      </p:sp>
      <p:sp>
        <p:nvSpPr>
          <p:cNvPr id="4" name="空心弧 3"/>
          <p:cNvSpPr/>
          <p:nvPr>
            <p:custDataLst>
              <p:tags r:id="rId16"/>
            </p:custDataLst>
          </p:nvPr>
        </p:nvSpPr>
        <p:spPr>
          <a:xfrm rot="16200000" flipH="1">
            <a:off x="6395720" y="4772660"/>
            <a:ext cx="1303655" cy="1435735"/>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p>
            <a:pPr algn="ctr"/>
            <a:endParaRPr lang="zh-CN" altLang="en-US" sz="1705" dirty="0">
              <a:solidFill>
                <a:schemeClr val="tx2">
                  <a:lumMod val="75000"/>
                </a:schemeClr>
              </a:solidFill>
              <a:cs typeface="+mn-ea"/>
              <a:sym typeface="+mn-lt"/>
            </a:endParaRPr>
          </a:p>
        </p:txBody>
      </p:sp>
      <p:sp>
        <p:nvSpPr>
          <p:cNvPr id="5" name="空心弧 4"/>
          <p:cNvSpPr/>
          <p:nvPr>
            <p:custDataLst>
              <p:tags r:id="rId17"/>
            </p:custDataLst>
          </p:nvPr>
        </p:nvSpPr>
        <p:spPr>
          <a:xfrm rot="16200000" flipH="1">
            <a:off x="6395085" y="3331210"/>
            <a:ext cx="1303655" cy="1435735"/>
          </a:xfrm>
          <a:prstGeom prst="blockArc">
            <a:avLst>
              <a:gd name="adj1" fmla="val 10800000"/>
              <a:gd name="adj2" fmla="val 95469"/>
              <a:gd name="adj3" fmla="val 2351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p>
            <a:pPr algn="ctr"/>
            <a:endParaRPr lang="zh-CN" altLang="en-US" sz="1705" dirty="0">
              <a:solidFill>
                <a:schemeClr val="tx2">
                  <a:lumMod val="75000"/>
                </a:schemeClr>
              </a:solidFill>
              <a:cs typeface="+mn-ea"/>
              <a:sym typeface="+mn-lt"/>
            </a:endParaRPr>
          </a:p>
        </p:txBody>
      </p:sp>
      <p:sp>
        <p:nvSpPr>
          <p:cNvPr id="6" name="空心弧 5"/>
          <p:cNvSpPr/>
          <p:nvPr>
            <p:custDataLst>
              <p:tags r:id="rId18"/>
            </p:custDataLst>
          </p:nvPr>
        </p:nvSpPr>
        <p:spPr>
          <a:xfrm rot="5400000">
            <a:off x="4530725" y="3339465"/>
            <a:ext cx="1242060" cy="1356995"/>
          </a:xfrm>
          <a:prstGeom prst="blockArc">
            <a:avLst>
              <a:gd name="adj1" fmla="val 10800000"/>
              <a:gd name="adj2" fmla="val 95469"/>
              <a:gd name="adj3" fmla="val 2351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2" tIns="45701" rIns="91402" bIns="45701" rtlCol="0" anchor="ctr"/>
          <a:p>
            <a:pPr algn="ctr"/>
            <a:endParaRPr lang="zh-CN" altLang="en-US" sz="1705" dirty="0">
              <a:solidFill>
                <a:schemeClr val="tx2">
                  <a:lumMod val="75000"/>
                </a:schemeClr>
              </a:solidFill>
              <a:cs typeface="+mn-ea"/>
              <a:sym typeface="+mn-lt"/>
            </a:endParaRPr>
          </a:p>
        </p:txBody>
      </p:sp>
      <p:pic>
        <p:nvPicPr>
          <p:cNvPr id="7" name="图片 6"/>
          <p:cNvPicPr/>
          <p:nvPr>
            <p:custDataLst>
              <p:tags r:id="rId19"/>
            </p:custDataLst>
          </p:nvPr>
        </p:nvPicPr>
        <p:blipFill>
          <a:blip r:embed="rId20"/>
          <a:srcRect l="9578" t="19148" r="7172" b="8325"/>
          <a:stretch>
            <a:fillRect/>
          </a:stretch>
        </p:blipFill>
        <p:spPr>
          <a:xfrm>
            <a:off x="1100455" y="1056005"/>
            <a:ext cx="1270635" cy="1544320"/>
          </a:xfrm>
          <a:prstGeom prst="rect">
            <a:avLst/>
          </a:prstGeom>
        </p:spPr>
      </p:pic>
      <p:pic>
        <p:nvPicPr>
          <p:cNvPr id="13" name="图片 12"/>
          <p:cNvPicPr/>
          <p:nvPr>
            <p:custDataLst>
              <p:tags r:id="rId21"/>
            </p:custDataLst>
          </p:nvPr>
        </p:nvPicPr>
        <p:blipFill>
          <a:blip r:embed="rId22"/>
          <a:srcRect l="2307" t="4111" r="2945" b="7657"/>
          <a:stretch>
            <a:fillRect/>
          </a:stretch>
        </p:blipFill>
        <p:spPr>
          <a:xfrm>
            <a:off x="1201420" y="3365500"/>
            <a:ext cx="1169670" cy="1632585"/>
          </a:xfrm>
          <a:prstGeom prst="rect">
            <a:avLst/>
          </a:prstGeom>
        </p:spPr>
      </p:pic>
      <p:sp>
        <p:nvSpPr>
          <p:cNvPr id="14" name="文本框 13"/>
          <p:cNvSpPr txBox="1"/>
          <p:nvPr>
            <p:custDataLst>
              <p:tags r:id="rId23"/>
            </p:custDataLst>
          </p:nvPr>
        </p:nvSpPr>
        <p:spPr>
          <a:xfrm>
            <a:off x="7249084" y="5222212"/>
            <a:ext cx="3325636" cy="419100"/>
          </a:xfrm>
          <a:prstGeom prst="rect">
            <a:avLst/>
          </a:prstGeom>
          <a:noFill/>
        </p:spPr>
        <p:txBody>
          <a:bodyPr wrap="square" lIns="91397" tIns="45697" rIns="91397" bIns="45697" rtlCol="0">
            <a:spAutoFit/>
          </a:bodyPr>
          <a:p>
            <a:r>
              <a:rPr lang="zh-CN" altLang="en-US" sz="2135" dirty="0">
                <a:solidFill>
                  <a:schemeClr val="tx1">
                    <a:lumMod val="75000"/>
                    <a:lumOff val="25000"/>
                  </a:schemeClr>
                </a:solidFill>
                <a:latin typeface="+mn-lt"/>
                <a:ea typeface="+mn-ea"/>
                <a:cs typeface="+mn-ea"/>
                <a:sym typeface="+mn-lt"/>
              </a:rPr>
              <a:t>多功能内饰光亮剂</a:t>
            </a:r>
            <a:endParaRPr lang="zh-CN" altLang="en-US" sz="2135" dirty="0">
              <a:solidFill>
                <a:schemeClr val="tx1">
                  <a:lumMod val="75000"/>
                  <a:lumOff val="25000"/>
                </a:schemeClr>
              </a:solidFill>
              <a:latin typeface="+mn-lt"/>
              <a:ea typeface="+mn-ea"/>
              <a:cs typeface="+mn-ea"/>
              <a:sym typeface="+mn-lt"/>
            </a:endParaRPr>
          </a:p>
        </p:txBody>
      </p:sp>
      <p:sp>
        <p:nvSpPr>
          <p:cNvPr id="15" name="文本框 14"/>
          <p:cNvSpPr txBox="1"/>
          <p:nvPr>
            <p:custDataLst>
              <p:tags r:id="rId24"/>
            </p:custDataLst>
          </p:nvPr>
        </p:nvSpPr>
        <p:spPr>
          <a:xfrm>
            <a:off x="7266230" y="5641454"/>
            <a:ext cx="3703090" cy="974725"/>
          </a:xfrm>
          <a:prstGeom prst="rect">
            <a:avLst/>
          </a:prstGeom>
          <a:noFill/>
        </p:spPr>
        <p:txBody>
          <a:bodyPr wrap="square" lIns="91397" tIns="45697" rIns="91397" bIns="45697" rtlCol="0">
            <a:spAutoFit/>
          </a:bodyPr>
          <a:p>
            <a:pPr>
              <a:lnSpc>
                <a:spcPct val="120000"/>
              </a:lnSpc>
              <a:spcBef>
                <a:spcPct val="0"/>
              </a:spcBef>
              <a:buNone/>
            </a:pPr>
            <a:r>
              <a:rPr lang="zh-CN" altLang="en-US" sz="1600" dirty="0">
                <a:solidFill>
                  <a:schemeClr val="tx1">
                    <a:lumMod val="50000"/>
                    <a:lumOff val="50000"/>
                  </a:schemeClr>
                </a:solidFill>
                <a:latin typeface="+mn-lt"/>
                <a:ea typeface="+mn-ea"/>
                <a:cs typeface="+mn-ea"/>
                <a:sym typeface="+mn-lt"/>
              </a:rPr>
              <a:t>不仅可对化纤、皮革、塑料等不同材料的内饰物品进行清洗，而且可起到上光、保护、杀菌等作用。</a:t>
            </a:r>
            <a:endParaRPr lang="zh-CN" altLang="en-US" sz="1600" dirty="0">
              <a:solidFill>
                <a:schemeClr val="tx1">
                  <a:lumMod val="50000"/>
                  <a:lumOff val="50000"/>
                </a:schemeClr>
              </a:solidFill>
              <a:latin typeface="+mn-lt"/>
              <a:ea typeface="+mn-ea"/>
              <a:cs typeface="+mn-ea"/>
              <a:sym typeface="+mn-lt"/>
            </a:endParaRPr>
          </a:p>
        </p:txBody>
      </p:sp>
      <p:pic>
        <p:nvPicPr>
          <p:cNvPr id="16" name="图片 15"/>
          <p:cNvPicPr>
            <a:picLocks noChangeAspect="1"/>
          </p:cNvPicPr>
          <p:nvPr/>
        </p:nvPicPr>
        <p:blipFill>
          <a:blip r:embed="rId25"/>
          <a:stretch>
            <a:fillRect/>
          </a:stretch>
        </p:blipFill>
        <p:spPr>
          <a:xfrm>
            <a:off x="10966450" y="686435"/>
            <a:ext cx="882650" cy="2094865"/>
          </a:xfrm>
          <a:prstGeom prst="rect">
            <a:avLst/>
          </a:prstGeom>
        </p:spPr>
      </p:pic>
      <p:pic>
        <p:nvPicPr>
          <p:cNvPr id="17" name="图片 16"/>
          <p:cNvPicPr/>
          <p:nvPr/>
        </p:nvPicPr>
        <p:blipFill>
          <a:blip r:embed="rId26"/>
          <a:srcRect l="18731" t="6843" r="24167" b="6111"/>
          <a:stretch>
            <a:fillRect/>
          </a:stretch>
        </p:blipFill>
        <p:spPr>
          <a:xfrm>
            <a:off x="10952480" y="3091815"/>
            <a:ext cx="1043940" cy="1541145"/>
          </a:xfrm>
          <a:prstGeom prst="rect">
            <a:avLst/>
          </a:prstGeom>
        </p:spPr>
      </p:pic>
      <p:pic>
        <p:nvPicPr>
          <p:cNvPr id="33" name="图片 32"/>
          <p:cNvPicPr/>
          <p:nvPr/>
        </p:nvPicPr>
        <p:blipFill>
          <a:blip r:embed="rId27"/>
          <a:srcRect l="34815" t="902" r="35324" b="1664"/>
          <a:stretch>
            <a:fillRect/>
          </a:stretch>
        </p:blipFill>
        <p:spPr>
          <a:xfrm>
            <a:off x="11140440" y="4810760"/>
            <a:ext cx="653415" cy="1718310"/>
          </a:xfrm>
          <a:prstGeom prst="rect">
            <a:avLst/>
          </a:prstGeom>
        </p:spPr>
      </p:pic>
      <p:grpSp>
        <p:nvGrpSpPr>
          <p:cNvPr id="2" name="组合 1"/>
          <p:cNvGrpSpPr/>
          <p:nvPr/>
        </p:nvGrpSpPr>
        <p:grpSpPr>
          <a:xfrm>
            <a:off x="0" y="214489"/>
            <a:ext cx="3891360" cy="533259"/>
            <a:chOff x="0" y="214489"/>
            <a:chExt cx="3891360"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五边形 2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anim calcmode="lin" valueType="num">
                                      <p:cBhvr>
                                        <p:cTn id="12" dur="500" fill="hold"/>
                                        <p:tgtEl>
                                          <p:spTgt spid="21"/>
                                        </p:tgtEl>
                                        <p:attrNameLst>
                                          <p:attrName>ppt_x</p:attrName>
                                        </p:attrNameLst>
                                      </p:cBhvr>
                                      <p:tavLst>
                                        <p:tav tm="0">
                                          <p:val>
                                            <p:strVal val="#ppt_x"/>
                                          </p:val>
                                        </p:tav>
                                        <p:tav tm="100000">
                                          <p:val>
                                            <p:strVal val="#ppt_x"/>
                                          </p:val>
                                        </p:tav>
                                      </p:tavLst>
                                    </p:anim>
                                    <p:anim calcmode="lin" valueType="num">
                                      <p:cBhvr>
                                        <p:cTn id="13" dur="5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250" fill="hold"/>
                                        <p:tgtEl>
                                          <p:spTgt spid="29"/>
                                        </p:tgtEl>
                                        <p:attrNameLst>
                                          <p:attrName>ppt_x</p:attrName>
                                        </p:attrNameLst>
                                      </p:cBhvr>
                                      <p:tavLst>
                                        <p:tav tm="0">
                                          <p:val>
                                            <p:strVal val="0-#ppt_w/2"/>
                                          </p:val>
                                        </p:tav>
                                        <p:tav tm="100000">
                                          <p:val>
                                            <p:strVal val="#ppt_x"/>
                                          </p:val>
                                        </p:tav>
                                      </p:tavLst>
                                    </p:anim>
                                    <p:anim calcmode="lin" valueType="num">
                                      <p:cBhvr additive="base">
                                        <p:cTn id="18" dur="25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250" fill="hold"/>
                                        <p:tgtEl>
                                          <p:spTgt spid="30"/>
                                        </p:tgtEl>
                                        <p:attrNameLst>
                                          <p:attrName>ppt_x</p:attrName>
                                        </p:attrNameLst>
                                      </p:cBhvr>
                                      <p:tavLst>
                                        <p:tav tm="0">
                                          <p:val>
                                            <p:strVal val="0-#ppt_w/2"/>
                                          </p:val>
                                        </p:tav>
                                        <p:tav tm="100000">
                                          <p:val>
                                            <p:strVal val="#ppt_x"/>
                                          </p:val>
                                        </p:tav>
                                      </p:tavLst>
                                    </p:anim>
                                    <p:anim calcmode="lin" valueType="num">
                                      <p:cBhvr additive="base">
                                        <p:cTn id="22" dur="25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250" fill="hold"/>
                                        <p:tgtEl>
                                          <p:spTgt spid="31"/>
                                        </p:tgtEl>
                                        <p:attrNameLst>
                                          <p:attrName>ppt_x</p:attrName>
                                        </p:attrNameLst>
                                      </p:cBhvr>
                                      <p:tavLst>
                                        <p:tav tm="0">
                                          <p:val>
                                            <p:strVal val="0-#ppt_w/2"/>
                                          </p:val>
                                        </p:tav>
                                        <p:tav tm="100000">
                                          <p:val>
                                            <p:strVal val="#ppt_x"/>
                                          </p:val>
                                        </p:tav>
                                      </p:tavLst>
                                    </p:anim>
                                    <p:anim calcmode="lin" valueType="num">
                                      <p:cBhvr additive="base">
                                        <p:cTn id="27" dur="25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250" fill="hold"/>
                                        <p:tgtEl>
                                          <p:spTgt spid="32"/>
                                        </p:tgtEl>
                                        <p:attrNameLst>
                                          <p:attrName>ppt_x</p:attrName>
                                        </p:attrNameLst>
                                      </p:cBhvr>
                                      <p:tavLst>
                                        <p:tav tm="0">
                                          <p:val>
                                            <p:strVal val="0-#ppt_w/2"/>
                                          </p:val>
                                        </p:tav>
                                        <p:tav tm="100000">
                                          <p:val>
                                            <p:strVal val="#ppt_x"/>
                                          </p:val>
                                        </p:tav>
                                      </p:tavLst>
                                    </p:anim>
                                    <p:anim calcmode="lin" valueType="num">
                                      <p:cBhvr additive="base">
                                        <p:cTn id="31" dur="250" fill="hold"/>
                                        <p:tgtEl>
                                          <p:spTgt spid="32"/>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7"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anim calcmode="lin" valueType="num">
                                      <p:cBhvr>
                                        <p:cTn id="36" dur="500" fill="hold"/>
                                        <p:tgtEl>
                                          <p:spTgt spid="23"/>
                                        </p:tgtEl>
                                        <p:attrNameLst>
                                          <p:attrName>ppt_x</p:attrName>
                                        </p:attrNameLst>
                                      </p:cBhvr>
                                      <p:tavLst>
                                        <p:tav tm="0">
                                          <p:val>
                                            <p:strVal val="#ppt_x"/>
                                          </p:val>
                                        </p:tav>
                                        <p:tav tm="100000">
                                          <p:val>
                                            <p:strVal val="#ppt_x"/>
                                          </p:val>
                                        </p:tav>
                                      </p:tavLst>
                                    </p:anim>
                                    <p:anim calcmode="lin" valueType="num">
                                      <p:cBhvr>
                                        <p:cTn id="37" dur="5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 presetClass="entr" presetSubtype="2"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250" fill="hold"/>
                                        <p:tgtEl>
                                          <p:spTgt spid="25"/>
                                        </p:tgtEl>
                                        <p:attrNameLst>
                                          <p:attrName>ppt_x</p:attrName>
                                        </p:attrNameLst>
                                      </p:cBhvr>
                                      <p:tavLst>
                                        <p:tav tm="0">
                                          <p:val>
                                            <p:strVal val="1+#ppt_w/2"/>
                                          </p:val>
                                        </p:tav>
                                        <p:tav tm="100000">
                                          <p:val>
                                            <p:strVal val="#ppt_x"/>
                                          </p:val>
                                        </p:tav>
                                      </p:tavLst>
                                    </p:anim>
                                    <p:anim calcmode="lin" valueType="num">
                                      <p:cBhvr additive="base">
                                        <p:cTn id="42" dur="250" fill="hold"/>
                                        <p:tgtEl>
                                          <p:spTgt spid="25"/>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250" fill="hold"/>
                                        <p:tgtEl>
                                          <p:spTgt spid="26"/>
                                        </p:tgtEl>
                                        <p:attrNameLst>
                                          <p:attrName>ppt_x</p:attrName>
                                        </p:attrNameLst>
                                      </p:cBhvr>
                                      <p:tavLst>
                                        <p:tav tm="0">
                                          <p:val>
                                            <p:strVal val="1+#ppt_w/2"/>
                                          </p:val>
                                        </p:tav>
                                        <p:tav tm="100000">
                                          <p:val>
                                            <p:strVal val="#ppt_x"/>
                                          </p:val>
                                        </p:tav>
                                      </p:tavLst>
                                    </p:anim>
                                    <p:anim calcmode="lin" valueType="num">
                                      <p:cBhvr additive="base">
                                        <p:cTn id="46" dur="25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2" presetClass="entr" presetSubtype="2"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250" fill="hold"/>
                                        <p:tgtEl>
                                          <p:spTgt spid="27"/>
                                        </p:tgtEl>
                                        <p:attrNameLst>
                                          <p:attrName>ppt_x</p:attrName>
                                        </p:attrNameLst>
                                      </p:cBhvr>
                                      <p:tavLst>
                                        <p:tav tm="0">
                                          <p:val>
                                            <p:strVal val="1+#ppt_w/2"/>
                                          </p:val>
                                        </p:tav>
                                        <p:tav tm="100000">
                                          <p:val>
                                            <p:strVal val="#ppt_x"/>
                                          </p:val>
                                        </p:tav>
                                      </p:tavLst>
                                    </p:anim>
                                    <p:anim calcmode="lin" valueType="num">
                                      <p:cBhvr additive="base">
                                        <p:cTn id="51" dur="250" fill="hold"/>
                                        <p:tgtEl>
                                          <p:spTgt spid="2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250" fill="hold"/>
                                        <p:tgtEl>
                                          <p:spTgt spid="28"/>
                                        </p:tgtEl>
                                        <p:attrNameLst>
                                          <p:attrName>ppt_x</p:attrName>
                                        </p:attrNameLst>
                                      </p:cBhvr>
                                      <p:tavLst>
                                        <p:tav tm="0">
                                          <p:val>
                                            <p:strVal val="1+#ppt_w/2"/>
                                          </p:val>
                                        </p:tav>
                                        <p:tav tm="100000">
                                          <p:val>
                                            <p:strVal val="#ppt_x"/>
                                          </p:val>
                                        </p:tav>
                                      </p:tavLst>
                                    </p:anim>
                                    <p:anim calcmode="lin" valueType="num">
                                      <p:cBhvr additive="base">
                                        <p:cTn id="55" dur="250" fill="hold"/>
                                        <p:tgtEl>
                                          <p:spTgt spid="28"/>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anim calcmode="lin" valueType="num">
                                      <p:cBhvr>
                                        <p:cTn id="60" dur="500" fill="hold"/>
                                        <p:tgtEl>
                                          <p:spTgt spid="3"/>
                                        </p:tgtEl>
                                        <p:attrNameLst>
                                          <p:attrName>ppt_x</p:attrName>
                                        </p:attrNameLst>
                                      </p:cBhvr>
                                      <p:tavLst>
                                        <p:tav tm="0">
                                          <p:val>
                                            <p:strVal val="#ppt_x"/>
                                          </p:val>
                                        </p:tav>
                                        <p:tav tm="100000">
                                          <p:val>
                                            <p:strVal val="#ppt_x"/>
                                          </p:val>
                                        </p:tav>
                                      </p:tavLst>
                                    </p:anim>
                                    <p:anim calcmode="lin" valueType="num">
                                      <p:cBhvr>
                                        <p:cTn id="61" dur="500" fill="hold"/>
                                        <p:tgtEl>
                                          <p:spTgt spid="3"/>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fade">
                                      <p:cBhvr>
                                        <p:cTn id="65" dur="500"/>
                                        <p:tgtEl>
                                          <p:spTgt spid="4"/>
                                        </p:tgtEl>
                                      </p:cBhvr>
                                    </p:animEffect>
                                    <p:anim calcmode="lin" valueType="num">
                                      <p:cBhvr>
                                        <p:cTn id="66" dur="500" fill="hold"/>
                                        <p:tgtEl>
                                          <p:spTgt spid="4"/>
                                        </p:tgtEl>
                                        <p:attrNameLst>
                                          <p:attrName>ppt_x</p:attrName>
                                        </p:attrNameLst>
                                      </p:cBhvr>
                                      <p:tavLst>
                                        <p:tav tm="0">
                                          <p:val>
                                            <p:strVal val="#ppt_x"/>
                                          </p:val>
                                        </p:tav>
                                        <p:tav tm="100000">
                                          <p:val>
                                            <p:strVal val="#ppt_x"/>
                                          </p:val>
                                        </p:tav>
                                      </p:tavLst>
                                    </p:anim>
                                    <p:anim calcmode="lin" valueType="num">
                                      <p:cBhvr>
                                        <p:cTn id="67" dur="500" fill="hold"/>
                                        <p:tgtEl>
                                          <p:spTgt spid="4"/>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47" presetClass="entr" presetSubtype="0"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anim calcmode="lin" valueType="num">
                                      <p:cBhvr>
                                        <p:cTn id="72" dur="500" fill="hold"/>
                                        <p:tgtEl>
                                          <p:spTgt spid="5"/>
                                        </p:tgtEl>
                                        <p:attrNameLst>
                                          <p:attrName>ppt_x</p:attrName>
                                        </p:attrNameLst>
                                      </p:cBhvr>
                                      <p:tavLst>
                                        <p:tav tm="0">
                                          <p:val>
                                            <p:strVal val="#ppt_x"/>
                                          </p:val>
                                        </p:tav>
                                        <p:tav tm="100000">
                                          <p:val>
                                            <p:strVal val="#ppt_x"/>
                                          </p:val>
                                        </p:tav>
                                      </p:tavLst>
                                    </p:anim>
                                    <p:anim calcmode="lin" valueType="num">
                                      <p:cBhvr>
                                        <p:cTn id="73" dur="500" fill="hold"/>
                                        <p:tgtEl>
                                          <p:spTgt spid="5"/>
                                        </p:tgtEl>
                                        <p:attrNameLst>
                                          <p:attrName>ppt_y</p:attrName>
                                        </p:attrNameLst>
                                      </p:cBhvr>
                                      <p:tavLst>
                                        <p:tav tm="0">
                                          <p:val>
                                            <p:strVal val="#ppt_y-.1"/>
                                          </p:val>
                                        </p:tav>
                                        <p:tav tm="100000">
                                          <p:val>
                                            <p:strVal val="#ppt_y"/>
                                          </p:val>
                                        </p:tav>
                                      </p:tavLst>
                                    </p:anim>
                                  </p:childTnLst>
                                </p:cTn>
                              </p:par>
                            </p:childTnLst>
                          </p:cTn>
                        </p:par>
                        <p:par>
                          <p:cTn id="74" fill="hold">
                            <p:stCondLst>
                              <p:cond delay="5000"/>
                            </p:stCondLst>
                            <p:childTnLst>
                              <p:par>
                                <p:cTn id="75" presetID="47" presetClass="entr" presetSubtype="0"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fade">
                                      <p:cBhvr>
                                        <p:cTn id="77" dur="500"/>
                                        <p:tgtEl>
                                          <p:spTgt spid="6"/>
                                        </p:tgtEl>
                                      </p:cBhvr>
                                    </p:animEffect>
                                    <p:anim calcmode="lin" valueType="num">
                                      <p:cBhvr>
                                        <p:cTn id="78" dur="500" fill="hold"/>
                                        <p:tgtEl>
                                          <p:spTgt spid="6"/>
                                        </p:tgtEl>
                                        <p:attrNameLst>
                                          <p:attrName>ppt_x</p:attrName>
                                        </p:attrNameLst>
                                      </p:cBhvr>
                                      <p:tavLst>
                                        <p:tav tm="0">
                                          <p:val>
                                            <p:strVal val="#ppt_x"/>
                                          </p:val>
                                        </p:tav>
                                        <p:tav tm="100000">
                                          <p:val>
                                            <p:strVal val="#ppt_x"/>
                                          </p:val>
                                        </p:tav>
                                      </p:tavLst>
                                    </p:anim>
                                    <p:anim calcmode="lin" valueType="num">
                                      <p:cBhvr>
                                        <p:cTn id="79" dur="500" fill="hold"/>
                                        <p:tgtEl>
                                          <p:spTgt spid="6"/>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 presetClass="entr" presetSubtype="2"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250" fill="hold"/>
                                        <p:tgtEl>
                                          <p:spTgt spid="14"/>
                                        </p:tgtEl>
                                        <p:attrNameLst>
                                          <p:attrName>ppt_x</p:attrName>
                                        </p:attrNameLst>
                                      </p:cBhvr>
                                      <p:tavLst>
                                        <p:tav tm="0">
                                          <p:val>
                                            <p:strVal val="1+#ppt_w/2"/>
                                          </p:val>
                                        </p:tav>
                                        <p:tav tm="100000">
                                          <p:val>
                                            <p:strVal val="#ppt_x"/>
                                          </p:val>
                                        </p:tav>
                                      </p:tavLst>
                                    </p:anim>
                                    <p:anim calcmode="lin" valueType="num">
                                      <p:cBhvr additive="base">
                                        <p:cTn id="84" dur="250" fill="hold"/>
                                        <p:tgtEl>
                                          <p:spTgt spid="14"/>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250" fill="hold"/>
                                        <p:tgtEl>
                                          <p:spTgt spid="15"/>
                                        </p:tgtEl>
                                        <p:attrNameLst>
                                          <p:attrName>ppt_x</p:attrName>
                                        </p:attrNameLst>
                                      </p:cBhvr>
                                      <p:tavLst>
                                        <p:tav tm="0">
                                          <p:val>
                                            <p:strVal val="1+#ppt_w/2"/>
                                          </p:val>
                                        </p:tav>
                                        <p:tav tm="100000">
                                          <p:val>
                                            <p:strVal val="#ppt_x"/>
                                          </p:val>
                                        </p:tav>
                                      </p:tavLst>
                                    </p:anim>
                                    <p:anim calcmode="lin" valueType="num">
                                      <p:cBhvr additive="base">
                                        <p:cTn id="88"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3" grpId="0" bldLvl="0" animBg="1"/>
      <p:bldP spid="25" grpId="0"/>
      <p:bldP spid="26" grpId="0"/>
      <p:bldP spid="27" grpId="0"/>
      <p:bldP spid="28" grpId="0"/>
      <p:bldP spid="29" grpId="0"/>
      <p:bldP spid="30" grpId="0"/>
      <p:bldP spid="31" grpId="0"/>
      <p:bldP spid="32" grpId="0"/>
      <p:bldP spid="3" grpId="0" bldLvl="0" animBg="1"/>
      <p:bldP spid="4" grpId="0" bldLvl="0" animBg="1"/>
      <p:bldP spid="5" grpId="0" bldLvl="0" animBg="1"/>
      <p:bldP spid="6" grpId="0" bldLvl="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97180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（3）发动机清洗剂种类</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359660"/>
            <a:ext cx="93706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发动机工作中，内部会形成油泥、胶质、积碳、漆膜、污垢等沉积物，这些沉积物有很大的危害。</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油路系统的沉积物，使机油孔道变窄甚至堵塞，使润滑系统不能正常发挥作用，导致润滑不良、造成磨损，甚至出现磨损故障。</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6" name="任意多边形 15"/>
          <p:cNvSpPr/>
          <p:nvPr>
            <p:custDataLst>
              <p:tags r:id="rId2"/>
            </p:custDataLst>
          </p:nvPr>
        </p:nvSpPr>
        <p:spPr>
          <a:xfrm>
            <a:off x="4264019" y="1731347"/>
            <a:ext cx="1668936" cy="145524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1"/>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73" tIns="66687" rIns="133373" bIns="66687" rtlCol="0" anchor="ctr"/>
          <a:lstStyle/>
          <a:p>
            <a:pPr algn="ctr"/>
            <a:endParaRPr lang="zh-CN" altLang="en-US" sz="1500" dirty="0">
              <a:cs typeface="+mn-ea"/>
              <a:sym typeface="+mn-lt"/>
            </a:endParaRPr>
          </a:p>
        </p:txBody>
      </p:sp>
      <p:sp>
        <p:nvSpPr>
          <p:cNvPr id="17" name="任意多边形 16"/>
          <p:cNvSpPr/>
          <p:nvPr>
            <p:custDataLst>
              <p:tags r:id="rId3"/>
            </p:custDataLst>
          </p:nvPr>
        </p:nvSpPr>
        <p:spPr>
          <a:xfrm>
            <a:off x="6440906" y="1731347"/>
            <a:ext cx="1668936" cy="145524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2"/>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73" tIns="66687" rIns="133373" bIns="66687" rtlCol="0" anchor="ctr"/>
          <a:lstStyle/>
          <a:p>
            <a:pPr algn="ctr"/>
            <a:endParaRPr lang="zh-CN" altLang="en-US" sz="1500" dirty="0">
              <a:cs typeface="+mn-ea"/>
              <a:sym typeface="+mn-lt"/>
            </a:endParaRPr>
          </a:p>
        </p:txBody>
      </p:sp>
      <p:sp>
        <p:nvSpPr>
          <p:cNvPr id="18" name="任意多边形 17"/>
          <p:cNvSpPr/>
          <p:nvPr>
            <p:custDataLst>
              <p:tags r:id="rId4"/>
            </p:custDataLst>
          </p:nvPr>
        </p:nvSpPr>
        <p:spPr>
          <a:xfrm>
            <a:off x="4264019" y="3526686"/>
            <a:ext cx="1668936" cy="145524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4"/>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73" tIns="66687" rIns="133373" bIns="66687" rtlCol="0" anchor="ctr"/>
          <a:lstStyle/>
          <a:p>
            <a:pPr algn="ctr"/>
            <a:endParaRPr lang="zh-CN" altLang="en-US" sz="1500" dirty="0">
              <a:cs typeface="+mn-ea"/>
              <a:sym typeface="+mn-lt"/>
            </a:endParaRPr>
          </a:p>
        </p:txBody>
      </p:sp>
      <p:sp>
        <p:nvSpPr>
          <p:cNvPr id="19" name="任意多边形 18"/>
          <p:cNvSpPr/>
          <p:nvPr>
            <p:custDataLst>
              <p:tags r:id="rId5"/>
            </p:custDataLst>
          </p:nvPr>
        </p:nvSpPr>
        <p:spPr>
          <a:xfrm>
            <a:off x="6440906" y="3526686"/>
            <a:ext cx="1668936" cy="1455241"/>
          </a:xfrm>
          <a:custGeom>
            <a:avLst/>
            <a:gdLst>
              <a:gd name="connsiteX0" fmla="*/ 1752600 w 3505200"/>
              <a:gd name="connsiteY0" fmla="*/ 558800 h 3505200"/>
              <a:gd name="connsiteX1" fmla="*/ 558800 w 3505200"/>
              <a:gd name="connsiteY1" fmla="*/ 1752600 h 3505200"/>
              <a:gd name="connsiteX2" fmla="*/ 1752600 w 3505200"/>
              <a:gd name="connsiteY2" fmla="*/ 2946400 h 3505200"/>
              <a:gd name="connsiteX3" fmla="*/ 2946400 w 3505200"/>
              <a:gd name="connsiteY3" fmla="*/ 1752600 h 3505200"/>
              <a:gd name="connsiteX4" fmla="*/ 1752600 w 3505200"/>
              <a:gd name="connsiteY4" fmla="*/ 558800 h 3505200"/>
              <a:gd name="connsiteX5" fmla="*/ 877887 w 3505200"/>
              <a:gd name="connsiteY5" fmla="*/ 451020 h 3505200"/>
              <a:gd name="connsiteX6" fmla="*/ 793920 w 3505200"/>
              <a:gd name="connsiteY6" fmla="*/ 534987 h 3505200"/>
              <a:gd name="connsiteX7" fmla="*/ 877887 w 3505200"/>
              <a:gd name="connsiteY7" fmla="*/ 618954 h 3505200"/>
              <a:gd name="connsiteX8" fmla="*/ 961854 w 3505200"/>
              <a:gd name="connsiteY8" fmla="*/ 534987 h 3505200"/>
              <a:gd name="connsiteX9" fmla="*/ 877887 w 3505200"/>
              <a:gd name="connsiteY9" fmla="*/ 451020 h 3505200"/>
              <a:gd name="connsiteX10" fmla="*/ 1752600 w 3505200"/>
              <a:gd name="connsiteY10" fmla="*/ 0 h 3505200"/>
              <a:gd name="connsiteX11" fmla="*/ 3505200 w 3505200"/>
              <a:gd name="connsiteY11" fmla="*/ 1752600 h 3505200"/>
              <a:gd name="connsiteX12" fmla="*/ 1752600 w 3505200"/>
              <a:gd name="connsiteY12" fmla="*/ 3505200 h 3505200"/>
              <a:gd name="connsiteX13" fmla="*/ 0 w 3505200"/>
              <a:gd name="connsiteY13" fmla="*/ 1752600 h 3505200"/>
              <a:gd name="connsiteX14" fmla="*/ 1752600 w 3505200"/>
              <a:gd name="connsiteY14" fmla="*/ 0 h 350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05200" h="3505200">
                <a:moveTo>
                  <a:pt x="1752600" y="558800"/>
                </a:moveTo>
                <a:cubicBezTo>
                  <a:pt x="1093282" y="558800"/>
                  <a:pt x="558800" y="1093282"/>
                  <a:pt x="558800" y="1752600"/>
                </a:cubicBezTo>
                <a:cubicBezTo>
                  <a:pt x="558800" y="2411918"/>
                  <a:pt x="1093282" y="2946400"/>
                  <a:pt x="1752600" y="2946400"/>
                </a:cubicBezTo>
                <a:cubicBezTo>
                  <a:pt x="2411918" y="2946400"/>
                  <a:pt x="2946400" y="2411918"/>
                  <a:pt x="2946400" y="1752600"/>
                </a:cubicBezTo>
                <a:cubicBezTo>
                  <a:pt x="2946400" y="1093282"/>
                  <a:pt x="2411918" y="558800"/>
                  <a:pt x="1752600" y="558800"/>
                </a:cubicBezTo>
                <a:close/>
                <a:moveTo>
                  <a:pt x="877887" y="451020"/>
                </a:moveTo>
                <a:cubicBezTo>
                  <a:pt x="831513" y="451020"/>
                  <a:pt x="793920" y="488613"/>
                  <a:pt x="793920" y="534987"/>
                </a:cubicBezTo>
                <a:cubicBezTo>
                  <a:pt x="793920" y="581361"/>
                  <a:pt x="831513" y="618954"/>
                  <a:pt x="877887" y="618954"/>
                </a:cubicBezTo>
                <a:cubicBezTo>
                  <a:pt x="924261" y="618954"/>
                  <a:pt x="961854" y="581361"/>
                  <a:pt x="961854" y="534987"/>
                </a:cubicBezTo>
                <a:cubicBezTo>
                  <a:pt x="961854" y="488613"/>
                  <a:pt x="924261" y="451020"/>
                  <a:pt x="877887" y="451020"/>
                </a:cubicBezTo>
                <a:close/>
                <a:moveTo>
                  <a:pt x="1752600" y="0"/>
                </a:moveTo>
                <a:cubicBezTo>
                  <a:pt x="2720534" y="0"/>
                  <a:pt x="3505200" y="784666"/>
                  <a:pt x="3505200" y="1752600"/>
                </a:cubicBezTo>
                <a:cubicBezTo>
                  <a:pt x="3505200" y="2720534"/>
                  <a:pt x="2720534" y="3505200"/>
                  <a:pt x="1752600" y="3505200"/>
                </a:cubicBezTo>
                <a:cubicBezTo>
                  <a:pt x="784666" y="3505200"/>
                  <a:pt x="0" y="2720534"/>
                  <a:pt x="0" y="1752600"/>
                </a:cubicBezTo>
                <a:cubicBezTo>
                  <a:pt x="0" y="784666"/>
                  <a:pt x="784666" y="0"/>
                  <a:pt x="1752600" y="0"/>
                </a:cubicBezTo>
                <a:close/>
              </a:path>
            </a:pathLst>
          </a:custGeom>
          <a:solidFill>
            <a:schemeClr val="accent3"/>
          </a:solidFill>
          <a:ln>
            <a:noFill/>
          </a:ln>
          <a:effectLst/>
          <a:scene3d>
            <a:camera prst="orthographicFront"/>
            <a:lightRig rig="threePt" dir="t">
              <a:rot lat="0" lon="0" rev="0"/>
            </a:lightRig>
          </a:scene3d>
          <a:sp3d>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133373" tIns="66687" rIns="133373" bIns="66687" rtlCol="0" anchor="ctr"/>
          <a:lstStyle/>
          <a:p>
            <a:pPr algn="ctr"/>
            <a:endParaRPr lang="zh-CN" altLang="en-US" sz="1500" dirty="0">
              <a:cs typeface="+mn-ea"/>
              <a:sym typeface="+mn-lt"/>
            </a:endParaRPr>
          </a:p>
        </p:txBody>
      </p:sp>
      <p:grpSp>
        <p:nvGrpSpPr>
          <p:cNvPr id="20" name="组合 19"/>
          <p:cNvGrpSpPr/>
          <p:nvPr>
            <p:custDataLst>
              <p:tags r:id="rId6"/>
            </p:custDataLst>
          </p:nvPr>
        </p:nvGrpSpPr>
        <p:grpSpPr>
          <a:xfrm>
            <a:off x="699650" y="1574640"/>
            <a:ext cx="3471544" cy="1965960"/>
            <a:chOff x="456978" y="3596322"/>
            <a:chExt cx="3026503" cy="1965612"/>
          </a:xfrm>
        </p:grpSpPr>
        <p:sp>
          <p:nvSpPr>
            <p:cNvPr id="21" name="文本框 9"/>
            <p:cNvSpPr txBox="1"/>
            <p:nvPr>
              <p:custDataLst>
                <p:tags r:id="rId7"/>
              </p:custDataLst>
            </p:nvPr>
          </p:nvSpPr>
          <p:spPr>
            <a:xfrm>
              <a:off x="1008912" y="3596322"/>
              <a:ext cx="870789" cy="568224"/>
            </a:xfrm>
            <a:prstGeom prst="rect">
              <a:avLst/>
            </a:prstGeom>
            <a:noFill/>
          </p:spPr>
          <p:txBody>
            <a:bodyPr wrap="square" rtlCol="0">
              <a:spAutoFit/>
            </a:bodyPr>
            <a:lstStyle/>
            <a:p>
              <a:pPr algn="ctr"/>
              <a:r>
                <a:rPr lang="en-US" altLang="zh-CN" sz="3100" b="1" dirty="0">
                  <a:solidFill>
                    <a:schemeClr val="tx1">
                      <a:lumMod val="50000"/>
                      <a:lumOff val="50000"/>
                    </a:schemeClr>
                  </a:solidFill>
                  <a:latin typeface="+mn-lt"/>
                  <a:ea typeface="+mn-ea"/>
                  <a:cs typeface="+mn-ea"/>
                  <a:sym typeface="+mn-lt"/>
                </a:rPr>
                <a:t>01</a:t>
              </a:r>
              <a:endParaRPr lang="zh-CN" altLang="en-US" sz="3100" b="1" dirty="0">
                <a:solidFill>
                  <a:schemeClr val="tx1">
                    <a:lumMod val="50000"/>
                    <a:lumOff val="50000"/>
                  </a:schemeClr>
                </a:solidFill>
                <a:latin typeface="+mn-lt"/>
                <a:ea typeface="+mn-ea"/>
                <a:cs typeface="+mn-ea"/>
                <a:sym typeface="+mn-lt"/>
              </a:endParaRPr>
            </a:p>
          </p:txBody>
        </p:sp>
        <p:sp>
          <p:nvSpPr>
            <p:cNvPr id="22" name="文本框 10"/>
            <p:cNvSpPr txBox="1"/>
            <p:nvPr>
              <p:custDataLst>
                <p:tags r:id="rId8"/>
              </p:custDataLst>
            </p:nvPr>
          </p:nvSpPr>
          <p:spPr>
            <a:xfrm>
              <a:off x="1529291" y="3695999"/>
              <a:ext cx="1954190" cy="368235"/>
            </a:xfrm>
            <a:prstGeom prst="rect">
              <a:avLst/>
            </a:prstGeom>
            <a:noFill/>
          </p:spPr>
          <p:txBody>
            <a:bodyPr wrap="square" rtlCol="0">
              <a:spAutoFit/>
            </a:bodyPr>
            <a:lstStyle/>
            <a:p>
              <a:r>
                <a:rPr lang="zh-CN" altLang="en-US" b="1" dirty="0">
                  <a:solidFill>
                    <a:schemeClr val="tx1">
                      <a:lumMod val="50000"/>
                      <a:lumOff val="50000"/>
                    </a:schemeClr>
                  </a:solidFill>
                  <a:latin typeface="+mn-lt"/>
                  <a:ea typeface="+mn-ea"/>
                  <a:cs typeface="+mn-ea"/>
                  <a:sym typeface="+mn-lt"/>
                </a:rPr>
                <a:t>燃油喷射系统清洗剂</a:t>
              </a:r>
              <a:endParaRPr lang="zh-CN" altLang="en-US" b="1" dirty="0">
                <a:solidFill>
                  <a:schemeClr val="tx1">
                    <a:lumMod val="50000"/>
                    <a:lumOff val="50000"/>
                  </a:schemeClr>
                </a:solidFill>
                <a:latin typeface="+mn-lt"/>
                <a:ea typeface="+mn-ea"/>
                <a:cs typeface="+mn-ea"/>
                <a:sym typeface="+mn-lt"/>
              </a:endParaRPr>
            </a:p>
          </p:txBody>
        </p:sp>
        <p:sp>
          <p:nvSpPr>
            <p:cNvPr id="23" name="文本框 11"/>
            <p:cNvSpPr txBox="1"/>
            <p:nvPr>
              <p:custDataLst>
                <p:tags r:id="rId9"/>
              </p:custDataLst>
            </p:nvPr>
          </p:nvSpPr>
          <p:spPr>
            <a:xfrm>
              <a:off x="456978" y="3993762"/>
              <a:ext cx="2896963" cy="1568172"/>
            </a:xfrm>
            <a:prstGeom prst="rect">
              <a:avLst/>
            </a:prstGeom>
            <a:noFill/>
          </p:spPr>
          <p:txBody>
            <a:bodyPr wrap="square" rtlCol="0">
              <a:spAutoFit/>
            </a:bodyPr>
            <a:lstStyle/>
            <a:p>
              <a:pPr algn="r"/>
              <a:r>
                <a:rPr lang="zh-CN" altLang="en-US" sz="1600" dirty="0">
                  <a:solidFill>
                    <a:schemeClr val="bg1">
                      <a:lumMod val="50000"/>
                    </a:schemeClr>
                  </a:solidFill>
                  <a:latin typeface="+mn-lt"/>
                  <a:ea typeface="+mn-ea"/>
                  <a:cs typeface="+mn-ea"/>
                  <a:sym typeface="+mn-lt"/>
                </a:rPr>
                <a:t>该清洗剂大多直接加注到油箱内，溶解到汽油中，随着汽油的流动清除供油系统及燃油喷射装置中的焦油等沉积物，并通过燃烧分解作用清除燃烧室内的积碳，从而改善发动机的燃烧情况。 </a:t>
              </a:r>
              <a:endParaRPr lang="zh-CN" altLang="en-US" sz="1600" dirty="0">
                <a:solidFill>
                  <a:schemeClr val="bg1">
                    <a:lumMod val="50000"/>
                  </a:schemeClr>
                </a:solidFill>
                <a:latin typeface="+mn-lt"/>
                <a:ea typeface="+mn-ea"/>
                <a:cs typeface="+mn-ea"/>
                <a:sym typeface="+mn-lt"/>
              </a:endParaRPr>
            </a:p>
          </p:txBody>
        </p:sp>
      </p:grpSp>
      <p:grpSp>
        <p:nvGrpSpPr>
          <p:cNvPr id="24" name="组合 23"/>
          <p:cNvGrpSpPr/>
          <p:nvPr>
            <p:custDataLst>
              <p:tags r:id="rId10"/>
            </p:custDataLst>
          </p:nvPr>
        </p:nvGrpSpPr>
        <p:grpSpPr>
          <a:xfrm>
            <a:off x="8064284" y="1558131"/>
            <a:ext cx="3471545" cy="1968500"/>
            <a:chOff x="1258030" y="3593783"/>
            <a:chExt cx="3026504" cy="1968151"/>
          </a:xfrm>
        </p:grpSpPr>
        <p:sp>
          <p:nvSpPr>
            <p:cNvPr id="25" name="文本框 13"/>
            <p:cNvSpPr txBox="1"/>
            <p:nvPr>
              <p:custDataLst>
                <p:tags r:id="rId11"/>
              </p:custDataLst>
            </p:nvPr>
          </p:nvSpPr>
          <p:spPr>
            <a:xfrm>
              <a:off x="1258030" y="3593783"/>
              <a:ext cx="870789" cy="568224"/>
            </a:xfrm>
            <a:prstGeom prst="rect">
              <a:avLst/>
            </a:prstGeom>
            <a:noFill/>
          </p:spPr>
          <p:txBody>
            <a:bodyPr wrap="square" rtlCol="0">
              <a:spAutoFit/>
            </a:bodyPr>
            <a:lstStyle/>
            <a:p>
              <a:pPr algn="ctr"/>
              <a:r>
                <a:rPr lang="en-US" altLang="zh-CN" sz="3100" b="1" dirty="0">
                  <a:solidFill>
                    <a:schemeClr val="tx1">
                      <a:lumMod val="50000"/>
                      <a:lumOff val="50000"/>
                    </a:schemeClr>
                  </a:solidFill>
                  <a:latin typeface="+mn-lt"/>
                  <a:ea typeface="+mn-ea"/>
                  <a:cs typeface="+mn-ea"/>
                  <a:sym typeface="+mn-lt"/>
                </a:rPr>
                <a:t>03</a:t>
              </a:r>
              <a:endParaRPr lang="en-US" altLang="zh-CN" sz="3100" b="1" dirty="0">
                <a:solidFill>
                  <a:schemeClr val="tx1">
                    <a:lumMod val="50000"/>
                    <a:lumOff val="50000"/>
                  </a:schemeClr>
                </a:solidFill>
                <a:latin typeface="+mn-lt"/>
                <a:ea typeface="+mn-ea"/>
                <a:cs typeface="+mn-ea"/>
                <a:sym typeface="+mn-lt"/>
              </a:endParaRPr>
            </a:p>
          </p:txBody>
        </p:sp>
        <p:sp>
          <p:nvSpPr>
            <p:cNvPr id="26" name="文本框 14"/>
            <p:cNvSpPr txBox="1"/>
            <p:nvPr>
              <p:custDataLst>
                <p:tags r:id="rId12"/>
              </p:custDataLst>
            </p:nvPr>
          </p:nvSpPr>
          <p:spPr>
            <a:xfrm>
              <a:off x="1799069" y="3696239"/>
              <a:ext cx="1598660" cy="368235"/>
            </a:xfrm>
            <a:prstGeom prst="rect">
              <a:avLst/>
            </a:prstGeom>
            <a:noFill/>
          </p:spPr>
          <p:txBody>
            <a:bodyPr wrap="square" rtlCol="0">
              <a:spAutoFit/>
            </a:bodyPr>
            <a:lstStyle/>
            <a:p>
              <a:r>
                <a:rPr lang="zh-CN" altLang="en-US" b="1" dirty="0">
                  <a:solidFill>
                    <a:schemeClr val="tx1">
                      <a:lumMod val="50000"/>
                      <a:lumOff val="50000"/>
                    </a:schemeClr>
                  </a:solidFill>
                  <a:latin typeface="+mn-lt"/>
                  <a:ea typeface="+mn-ea"/>
                  <a:cs typeface="+mn-ea"/>
                  <a:sym typeface="+mn-lt"/>
                </a:rPr>
                <a:t>散热器清洗剂</a:t>
              </a:r>
              <a:endParaRPr lang="zh-CN" altLang="en-US" b="1" dirty="0">
                <a:solidFill>
                  <a:schemeClr val="tx1">
                    <a:lumMod val="50000"/>
                    <a:lumOff val="50000"/>
                  </a:schemeClr>
                </a:solidFill>
                <a:latin typeface="+mn-lt"/>
                <a:ea typeface="+mn-ea"/>
                <a:cs typeface="+mn-ea"/>
                <a:sym typeface="+mn-lt"/>
              </a:endParaRPr>
            </a:p>
          </p:txBody>
        </p:sp>
        <p:sp>
          <p:nvSpPr>
            <p:cNvPr id="27" name="文本框 15"/>
            <p:cNvSpPr txBox="1"/>
            <p:nvPr>
              <p:custDataLst>
                <p:tags r:id="rId13"/>
              </p:custDataLst>
            </p:nvPr>
          </p:nvSpPr>
          <p:spPr>
            <a:xfrm>
              <a:off x="1438502" y="3993762"/>
              <a:ext cx="2846032" cy="1568172"/>
            </a:xfrm>
            <a:prstGeom prst="rect">
              <a:avLst/>
            </a:prstGeom>
            <a:noFill/>
          </p:spPr>
          <p:txBody>
            <a:bodyPr wrap="square" rtlCol="0">
              <a:spAutoFit/>
            </a:bodyPr>
            <a:lstStyle/>
            <a:p>
              <a:pPr algn="just"/>
              <a:r>
                <a:rPr lang="zh-CN" altLang="en-US" sz="1600" dirty="0">
                  <a:solidFill>
                    <a:schemeClr val="bg1">
                      <a:lumMod val="50000"/>
                    </a:schemeClr>
                  </a:solidFill>
                  <a:latin typeface="+mn-lt"/>
                  <a:ea typeface="+mn-ea"/>
                  <a:cs typeface="+mn-ea"/>
                  <a:sym typeface="+mn-lt"/>
                </a:rPr>
                <a:t>该产品可以有效去除冷却系统中的油脂、胶质层以及散热器、缸套和管道中的水垢与锈蚀，恢复系统的冷却功能，解决因水垢过多引起的发动机过热和散热器开锅等问题。散热器清洗剂有酸性和碱性两种。</a:t>
              </a:r>
              <a:endParaRPr lang="zh-CN" altLang="en-US" sz="1600" dirty="0">
                <a:solidFill>
                  <a:schemeClr val="bg1">
                    <a:lumMod val="50000"/>
                  </a:schemeClr>
                </a:solidFill>
                <a:latin typeface="+mn-lt"/>
                <a:ea typeface="+mn-ea"/>
                <a:cs typeface="+mn-ea"/>
                <a:sym typeface="+mn-lt"/>
              </a:endParaRPr>
            </a:p>
          </p:txBody>
        </p:sp>
      </p:grpSp>
      <p:grpSp>
        <p:nvGrpSpPr>
          <p:cNvPr id="28" name="组合 27"/>
          <p:cNvGrpSpPr/>
          <p:nvPr>
            <p:custDataLst>
              <p:tags r:id="rId14"/>
            </p:custDataLst>
          </p:nvPr>
        </p:nvGrpSpPr>
        <p:grpSpPr>
          <a:xfrm>
            <a:off x="263405" y="3747925"/>
            <a:ext cx="3902075" cy="1968500"/>
            <a:chOff x="-4167" y="3593783"/>
            <a:chExt cx="3401841" cy="1968151"/>
          </a:xfrm>
        </p:grpSpPr>
        <p:sp>
          <p:nvSpPr>
            <p:cNvPr id="29" name="文本框 17"/>
            <p:cNvSpPr txBox="1"/>
            <p:nvPr>
              <p:custDataLst>
                <p:tags r:id="rId15"/>
              </p:custDataLst>
            </p:nvPr>
          </p:nvSpPr>
          <p:spPr>
            <a:xfrm>
              <a:off x="982340" y="3593783"/>
              <a:ext cx="870789" cy="568224"/>
            </a:xfrm>
            <a:prstGeom prst="rect">
              <a:avLst/>
            </a:prstGeom>
            <a:noFill/>
          </p:spPr>
          <p:txBody>
            <a:bodyPr wrap="square" rtlCol="0">
              <a:spAutoFit/>
            </a:bodyPr>
            <a:lstStyle/>
            <a:p>
              <a:pPr algn="ctr"/>
              <a:r>
                <a:rPr lang="en-US" altLang="zh-CN" sz="3100" b="1" dirty="0">
                  <a:solidFill>
                    <a:schemeClr val="tx1">
                      <a:lumMod val="50000"/>
                      <a:lumOff val="50000"/>
                    </a:schemeClr>
                  </a:solidFill>
                  <a:latin typeface="+mn-lt"/>
                  <a:ea typeface="+mn-ea"/>
                  <a:cs typeface="+mn-ea"/>
                  <a:sym typeface="+mn-lt"/>
                </a:rPr>
                <a:t>02</a:t>
              </a:r>
              <a:endParaRPr lang="zh-CN" altLang="en-US" sz="3100" b="1" dirty="0">
                <a:solidFill>
                  <a:schemeClr val="tx1">
                    <a:lumMod val="50000"/>
                    <a:lumOff val="50000"/>
                  </a:schemeClr>
                </a:solidFill>
                <a:latin typeface="+mn-lt"/>
                <a:ea typeface="+mn-ea"/>
                <a:cs typeface="+mn-ea"/>
                <a:sym typeface="+mn-lt"/>
              </a:endParaRPr>
            </a:p>
          </p:txBody>
        </p:sp>
        <p:sp>
          <p:nvSpPr>
            <p:cNvPr id="30" name="文本框 18"/>
            <p:cNvSpPr txBox="1"/>
            <p:nvPr>
              <p:custDataLst>
                <p:tags r:id="rId16"/>
              </p:custDataLst>
            </p:nvPr>
          </p:nvSpPr>
          <p:spPr>
            <a:xfrm>
              <a:off x="1553096" y="3696000"/>
              <a:ext cx="1844578" cy="368235"/>
            </a:xfrm>
            <a:prstGeom prst="rect">
              <a:avLst/>
            </a:prstGeom>
            <a:noFill/>
          </p:spPr>
          <p:txBody>
            <a:bodyPr wrap="square" rtlCol="0">
              <a:spAutoFit/>
            </a:bodyPr>
            <a:lstStyle/>
            <a:p>
              <a:r>
                <a:rPr lang="zh-CN" altLang="en-US" b="1" dirty="0">
                  <a:solidFill>
                    <a:schemeClr val="tx1">
                      <a:lumMod val="50000"/>
                      <a:lumOff val="50000"/>
                    </a:schemeClr>
                  </a:solidFill>
                  <a:latin typeface="+mn-lt"/>
                  <a:ea typeface="+mn-ea"/>
                  <a:cs typeface="+mn-ea"/>
                  <a:sym typeface="+mn-lt"/>
                </a:rPr>
                <a:t>发动机外部清洗剂</a:t>
              </a:r>
              <a:endParaRPr lang="zh-CN" altLang="en-US" b="1" dirty="0">
                <a:solidFill>
                  <a:schemeClr val="tx1">
                    <a:lumMod val="50000"/>
                    <a:lumOff val="50000"/>
                  </a:schemeClr>
                </a:solidFill>
                <a:latin typeface="+mn-lt"/>
                <a:ea typeface="+mn-ea"/>
                <a:cs typeface="+mn-ea"/>
                <a:sym typeface="+mn-lt"/>
              </a:endParaRPr>
            </a:p>
          </p:txBody>
        </p:sp>
        <p:sp>
          <p:nvSpPr>
            <p:cNvPr id="31" name="文本框 19"/>
            <p:cNvSpPr txBox="1"/>
            <p:nvPr>
              <p:custDataLst>
                <p:tags r:id="rId17"/>
              </p:custDataLst>
            </p:nvPr>
          </p:nvSpPr>
          <p:spPr>
            <a:xfrm>
              <a:off x="-4167" y="3993762"/>
              <a:ext cx="3358107" cy="1568172"/>
            </a:xfrm>
            <a:prstGeom prst="rect">
              <a:avLst/>
            </a:prstGeom>
            <a:noFill/>
          </p:spPr>
          <p:txBody>
            <a:bodyPr wrap="square" rtlCol="0">
              <a:spAutoFit/>
            </a:bodyPr>
            <a:lstStyle/>
            <a:p>
              <a:pPr algn="r"/>
              <a:r>
                <a:rPr lang="zh-CN" altLang="en-US" sz="1600" dirty="0">
                  <a:solidFill>
                    <a:schemeClr val="bg1">
                      <a:lumMod val="50000"/>
                    </a:schemeClr>
                  </a:solidFill>
                  <a:cs typeface="+mn-ea"/>
                  <a:sym typeface="+mn-lt"/>
                </a:rPr>
                <a:t>●水质去油剂：具有安全、无害、成本适中的优点，但去油能力有限。 </a:t>
              </a:r>
              <a:endParaRPr lang="zh-CN" altLang="en-US" sz="1600" dirty="0">
                <a:solidFill>
                  <a:schemeClr val="bg1">
                    <a:lumMod val="50000"/>
                  </a:schemeClr>
                </a:solidFill>
                <a:cs typeface="+mn-ea"/>
                <a:sym typeface="+mn-lt"/>
              </a:endParaRPr>
            </a:p>
            <a:p>
              <a:pPr algn="r"/>
              <a:r>
                <a:rPr lang="zh-CN" altLang="en-US" sz="1600" dirty="0">
                  <a:solidFill>
                    <a:schemeClr val="bg1">
                      <a:lumMod val="50000"/>
                    </a:schemeClr>
                  </a:solidFill>
                  <a:cs typeface="+mn-ea"/>
                  <a:sym typeface="+mn-lt"/>
                </a:rPr>
                <a:t>●石化溶剂型去油剂：具有去油能力强、成本低等优点，但易燃、有害。 </a:t>
              </a:r>
              <a:endParaRPr lang="zh-CN" altLang="en-US" sz="1600" dirty="0">
                <a:solidFill>
                  <a:schemeClr val="bg1">
                    <a:lumMod val="50000"/>
                  </a:schemeClr>
                </a:solidFill>
                <a:cs typeface="+mn-ea"/>
                <a:sym typeface="+mn-lt"/>
              </a:endParaRPr>
            </a:p>
            <a:p>
              <a:pPr algn="r"/>
              <a:r>
                <a:rPr lang="zh-CN" altLang="en-US" sz="1600" dirty="0">
                  <a:solidFill>
                    <a:schemeClr val="bg1">
                      <a:lumMod val="50000"/>
                    </a:schemeClr>
                  </a:solidFill>
                  <a:cs typeface="+mn-ea"/>
                  <a:sym typeface="+mn-lt"/>
                </a:rPr>
                <a:t>●天然溶剂型去油剂：不仅去油能力强，且无害，但成本高，一般不采用。</a:t>
              </a:r>
              <a:endParaRPr lang="zh-CN" altLang="en-US" sz="1600" dirty="0">
                <a:solidFill>
                  <a:schemeClr val="bg1">
                    <a:lumMod val="50000"/>
                  </a:schemeClr>
                </a:solidFill>
                <a:cs typeface="+mn-ea"/>
                <a:sym typeface="+mn-lt"/>
              </a:endParaRPr>
            </a:p>
          </p:txBody>
        </p:sp>
      </p:grpSp>
      <p:grpSp>
        <p:nvGrpSpPr>
          <p:cNvPr id="32" name="组合 31"/>
          <p:cNvGrpSpPr/>
          <p:nvPr>
            <p:custDataLst>
              <p:tags r:id="rId18"/>
            </p:custDataLst>
          </p:nvPr>
        </p:nvGrpSpPr>
        <p:grpSpPr>
          <a:xfrm>
            <a:off x="8064460" y="3810466"/>
            <a:ext cx="3560445" cy="2214880"/>
            <a:chOff x="1258030" y="3593783"/>
            <a:chExt cx="3104007" cy="2214488"/>
          </a:xfrm>
        </p:grpSpPr>
        <p:sp>
          <p:nvSpPr>
            <p:cNvPr id="33" name="文本框 21"/>
            <p:cNvSpPr txBox="1"/>
            <p:nvPr>
              <p:custDataLst>
                <p:tags r:id="rId19"/>
              </p:custDataLst>
            </p:nvPr>
          </p:nvSpPr>
          <p:spPr>
            <a:xfrm>
              <a:off x="1258030" y="3593783"/>
              <a:ext cx="870789" cy="568224"/>
            </a:xfrm>
            <a:prstGeom prst="rect">
              <a:avLst/>
            </a:prstGeom>
            <a:noFill/>
          </p:spPr>
          <p:txBody>
            <a:bodyPr wrap="square" rtlCol="0">
              <a:spAutoFit/>
            </a:bodyPr>
            <a:lstStyle/>
            <a:p>
              <a:pPr algn="ctr"/>
              <a:r>
                <a:rPr lang="en-US" altLang="zh-CN" sz="3100" b="1" dirty="0">
                  <a:solidFill>
                    <a:schemeClr val="tx1">
                      <a:lumMod val="50000"/>
                      <a:lumOff val="50000"/>
                    </a:schemeClr>
                  </a:solidFill>
                  <a:latin typeface="+mn-lt"/>
                  <a:ea typeface="+mn-ea"/>
                  <a:cs typeface="+mn-ea"/>
                  <a:sym typeface="+mn-lt"/>
                </a:rPr>
                <a:t>04</a:t>
              </a:r>
              <a:endParaRPr lang="zh-CN" altLang="en-US" sz="3100" b="1" dirty="0">
                <a:solidFill>
                  <a:schemeClr val="tx1">
                    <a:lumMod val="50000"/>
                    <a:lumOff val="50000"/>
                  </a:schemeClr>
                </a:solidFill>
                <a:latin typeface="+mn-lt"/>
                <a:ea typeface="+mn-ea"/>
                <a:cs typeface="+mn-ea"/>
                <a:sym typeface="+mn-lt"/>
              </a:endParaRPr>
            </a:p>
          </p:txBody>
        </p:sp>
        <p:sp>
          <p:nvSpPr>
            <p:cNvPr id="34" name="文本框 22"/>
            <p:cNvSpPr txBox="1"/>
            <p:nvPr>
              <p:custDataLst>
                <p:tags r:id="rId20"/>
              </p:custDataLst>
            </p:nvPr>
          </p:nvSpPr>
          <p:spPr>
            <a:xfrm>
              <a:off x="1798892" y="3696000"/>
              <a:ext cx="2259221" cy="368235"/>
            </a:xfrm>
            <a:prstGeom prst="rect">
              <a:avLst/>
            </a:prstGeom>
            <a:noFill/>
          </p:spPr>
          <p:txBody>
            <a:bodyPr wrap="square" rtlCol="0">
              <a:spAutoFit/>
            </a:bodyPr>
            <a:lstStyle/>
            <a:p>
              <a:r>
                <a:rPr lang="zh-CN" altLang="en-US" b="1" dirty="0">
                  <a:solidFill>
                    <a:schemeClr val="tx1">
                      <a:lumMod val="50000"/>
                      <a:lumOff val="50000"/>
                    </a:schemeClr>
                  </a:solidFill>
                  <a:latin typeface="+mn-lt"/>
                  <a:ea typeface="+mn-ea"/>
                  <a:cs typeface="+mn-ea"/>
                  <a:sym typeface="+mn-lt"/>
                </a:rPr>
                <a:t>发动机润滑系统清洗剂</a:t>
              </a:r>
              <a:endParaRPr lang="zh-CN" altLang="en-US" b="1" dirty="0">
                <a:solidFill>
                  <a:schemeClr val="tx1">
                    <a:lumMod val="50000"/>
                    <a:lumOff val="50000"/>
                  </a:schemeClr>
                </a:solidFill>
                <a:latin typeface="+mn-lt"/>
                <a:ea typeface="+mn-ea"/>
                <a:cs typeface="+mn-ea"/>
                <a:sym typeface="+mn-lt"/>
              </a:endParaRPr>
            </a:p>
          </p:txBody>
        </p:sp>
        <p:sp>
          <p:nvSpPr>
            <p:cNvPr id="35" name="文本框 23"/>
            <p:cNvSpPr txBox="1"/>
            <p:nvPr>
              <p:custDataLst>
                <p:tags r:id="rId21"/>
              </p:custDataLst>
            </p:nvPr>
          </p:nvSpPr>
          <p:spPr>
            <a:xfrm>
              <a:off x="1438502" y="3993762"/>
              <a:ext cx="2923535" cy="1814509"/>
            </a:xfrm>
            <a:prstGeom prst="rect">
              <a:avLst/>
            </a:prstGeom>
            <a:noFill/>
          </p:spPr>
          <p:txBody>
            <a:bodyPr wrap="square" rtlCol="0">
              <a:spAutoFit/>
            </a:bodyPr>
            <a:lstStyle/>
            <a:p>
              <a:pPr algn="just"/>
              <a:r>
                <a:rPr lang="zh-CN" altLang="en-US" sz="1600" dirty="0">
                  <a:solidFill>
                    <a:schemeClr val="bg1">
                      <a:lumMod val="50000"/>
                    </a:schemeClr>
                  </a:solidFill>
                  <a:latin typeface="+mn-lt"/>
                  <a:ea typeface="+mn-ea"/>
                  <a:cs typeface="+mn-ea"/>
                  <a:sym typeface="+mn-lt"/>
                </a:rPr>
                <a:t>该产品在发动机不解体的情况下，通过专业设备和直接添加的方式来清洁润滑油路系统，改善润滑油的抗氧化性能，减小活塞环与气缸壁的摩擦，有效降低发动机噪声和油耗，提高发动机的动力性和经济性，延长发动机的使用寿命。</a:t>
              </a:r>
              <a:endParaRPr lang="zh-CN" altLang="en-US" sz="1600" dirty="0">
                <a:solidFill>
                  <a:schemeClr val="bg1">
                    <a:lumMod val="50000"/>
                  </a:schemeClr>
                </a:solidFill>
                <a:latin typeface="+mn-lt"/>
                <a:ea typeface="+mn-ea"/>
                <a:cs typeface="+mn-ea"/>
                <a:sym typeface="+mn-lt"/>
              </a:endParaRPr>
            </a:p>
          </p:txBody>
        </p:sp>
      </p:grpSp>
      <p:grpSp>
        <p:nvGrpSpPr>
          <p:cNvPr id="36" name="组合 35"/>
          <p:cNvGrpSpPr/>
          <p:nvPr>
            <p:custDataLst>
              <p:tags r:id="rId22"/>
            </p:custDataLst>
          </p:nvPr>
        </p:nvGrpSpPr>
        <p:grpSpPr>
          <a:xfrm>
            <a:off x="4873089" y="4019113"/>
            <a:ext cx="451575" cy="479950"/>
            <a:chOff x="3683997" y="856343"/>
            <a:chExt cx="576394" cy="702571"/>
          </a:xfrm>
          <a:solidFill>
            <a:schemeClr val="accent4"/>
          </a:solidFill>
          <a:effectLst/>
        </p:grpSpPr>
        <p:sp>
          <p:nvSpPr>
            <p:cNvPr id="37" name="Freeform 34"/>
            <p:cNvSpPr>
              <a:spLocks noEditPoints="1"/>
            </p:cNvSpPr>
            <p:nvPr>
              <p:custDataLst>
                <p:tags r:id="rId23"/>
              </p:custDataLst>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38" name="Freeform 35"/>
            <p:cNvSpPr>
              <a:spLocks noEditPoints="1"/>
            </p:cNvSpPr>
            <p:nvPr>
              <p:custDataLst>
                <p:tags r:id="rId24"/>
              </p:custDataLst>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grpSp>
      <p:grpSp>
        <p:nvGrpSpPr>
          <p:cNvPr id="39" name="组合 38"/>
          <p:cNvGrpSpPr/>
          <p:nvPr>
            <p:custDataLst>
              <p:tags r:id="rId25"/>
            </p:custDataLst>
          </p:nvPr>
        </p:nvGrpSpPr>
        <p:grpSpPr>
          <a:xfrm>
            <a:off x="7022125" y="2244897"/>
            <a:ext cx="528939" cy="427983"/>
            <a:chOff x="7903081" y="894379"/>
            <a:chExt cx="675141" cy="626498"/>
          </a:xfrm>
          <a:solidFill>
            <a:schemeClr val="accent2"/>
          </a:solidFill>
          <a:effectLst/>
        </p:grpSpPr>
        <p:sp>
          <p:nvSpPr>
            <p:cNvPr id="40" name="Freeform 36"/>
            <p:cNvSpPr>
              <a:spLocks noEditPoints="1"/>
            </p:cNvSpPr>
            <p:nvPr>
              <p:custDataLst>
                <p:tags r:id="rId26"/>
              </p:custDataLst>
            </p:nvPr>
          </p:nvSpPr>
          <p:spPr bwMode="auto">
            <a:xfrm>
              <a:off x="7990491" y="894379"/>
              <a:ext cx="321479" cy="213587"/>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41" name="Freeform 37"/>
            <p:cNvSpPr>
              <a:spLocks noEditPoints="1"/>
            </p:cNvSpPr>
            <p:nvPr>
              <p:custDataLst>
                <p:tags r:id="rId27"/>
              </p:custDataLst>
            </p:nvPr>
          </p:nvSpPr>
          <p:spPr bwMode="auto">
            <a:xfrm>
              <a:off x="8242846" y="1021288"/>
              <a:ext cx="335376" cy="351103"/>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42" name="Freeform 38"/>
            <p:cNvSpPr>
              <a:spLocks noEditPoints="1"/>
            </p:cNvSpPr>
            <p:nvPr>
              <p:custDataLst>
                <p:tags r:id="rId28"/>
              </p:custDataLst>
            </p:nvPr>
          </p:nvSpPr>
          <p:spPr bwMode="auto">
            <a:xfrm>
              <a:off x="7903081" y="1114915"/>
              <a:ext cx="406328" cy="405962"/>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grpSp>
      <p:grpSp>
        <p:nvGrpSpPr>
          <p:cNvPr id="43" name="组合 42"/>
          <p:cNvGrpSpPr/>
          <p:nvPr>
            <p:custDataLst>
              <p:tags r:id="rId29"/>
            </p:custDataLst>
          </p:nvPr>
        </p:nvGrpSpPr>
        <p:grpSpPr>
          <a:xfrm>
            <a:off x="4832051" y="2211626"/>
            <a:ext cx="560171" cy="479950"/>
            <a:chOff x="5037571" y="856343"/>
            <a:chExt cx="715006" cy="702571"/>
          </a:xfrm>
          <a:solidFill>
            <a:schemeClr val="accent1"/>
          </a:solidFill>
          <a:effectLst/>
        </p:grpSpPr>
        <p:sp>
          <p:nvSpPr>
            <p:cNvPr id="44" name="Freeform 39"/>
            <p:cNvSpPr/>
            <p:nvPr>
              <p:custDataLst>
                <p:tags r:id="rId30"/>
              </p:custDataLst>
            </p:nvPr>
          </p:nvSpPr>
          <p:spPr bwMode="auto">
            <a:xfrm>
              <a:off x="5468769" y="856343"/>
              <a:ext cx="244675" cy="244675"/>
            </a:xfrm>
            <a:custGeom>
              <a:avLst/>
              <a:gdLst>
                <a:gd name="T0" fmla="*/ 19 w 283"/>
                <a:gd name="T1" fmla="*/ 0 h 283"/>
                <a:gd name="T2" fmla="*/ 264 w 283"/>
                <a:gd name="T3" fmla="*/ 0 h 283"/>
                <a:gd name="T4" fmla="*/ 276 w 283"/>
                <a:gd name="T5" fmla="*/ 4 h 283"/>
                <a:gd name="T6" fmla="*/ 224 w 283"/>
                <a:gd name="T7" fmla="*/ 38 h 283"/>
                <a:gd name="T8" fmla="*/ 97 w 283"/>
                <a:gd name="T9" fmla="*/ 38 h 283"/>
                <a:gd name="T10" fmla="*/ 90 w 283"/>
                <a:gd name="T11" fmla="*/ 38 h 283"/>
                <a:gd name="T12" fmla="*/ 38 w 283"/>
                <a:gd name="T13" fmla="*/ 38 h 283"/>
                <a:gd name="T14" fmla="*/ 38 w 283"/>
                <a:gd name="T15" fmla="*/ 245 h 283"/>
                <a:gd name="T16" fmla="*/ 103 w 283"/>
                <a:gd name="T17" fmla="*/ 245 h 283"/>
                <a:gd name="T18" fmla="*/ 127 w 283"/>
                <a:gd name="T19" fmla="*/ 245 h 283"/>
                <a:gd name="T20" fmla="*/ 245 w 283"/>
                <a:gd name="T21" fmla="*/ 245 h 283"/>
                <a:gd name="T22" fmla="*/ 245 w 283"/>
                <a:gd name="T23" fmla="*/ 152 h 283"/>
                <a:gd name="T24" fmla="*/ 283 w 283"/>
                <a:gd name="T25" fmla="*/ 115 h 283"/>
                <a:gd name="T26" fmla="*/ 283 w 283"/>
                <a:gd name="T27" fmla="*/ 264 h 283"/>
                <a:gd name="T28" fmla="*/ 264 w 283"/>
                <a:gd name="T29" fmla="*/ 283 h 283"/>
                <a:gd name="T30" fmla="*/ 19 w 283"/>
                <a:gd name="T31" fmla="*/ 283 h 283"/>
                <a:gd name="T32" fmla="*/ 0 w 283"/>
                <a:gd name="T33" fmla="*/ 264 h 283"/>
                <a:gd name="T34" fmla="*/ 0 w 283"/>
                <a:gd name="T35" fmla="*/ 19 h 283"/>
                <a:gd name="T36" fmla="*/ 19 w 283"/>
                <a:gd name="T3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3" h="283">
                  <a:moveTo>
                    <a:pt x="19" y="0"/>
                  </a:moveTo>
                  <a:cubicBezTo>
                    <a:pt x="264" y="0"/>
                    <a:pt x="264" y="0"/>
                    <a:pt x="264" y="0"/>
                  </a:cubicBezTo>
                  <a:cubicBezTo>
                    <a:pt x="269" y="0"/>
                    <a:pt x="273" y="2"/>
                    <a:pt x="276" y="4"/>
                  </a:cubicBezTo>
                  <a:cubicBezTo>
                    <a:pt x="259" y="16"/>
                    <a:pt x="242" y="27"/>
                    <a:pt x="224" y="38"/>
                  </a:cubicBezTo>
                  <a:cubicBezTo>
                    <a:pt x="97" y="38"/>
                    <a:pt x="97" y="38"/>
                    <a:pt x="97" y="38"/>
                  </a:cubicBezTo>
                  <a:cubicBezTo>
                    <a:pt x="95" y="38"/>
                    <a:pt x="92" y="38"/>
                    <a:pt x="90" y="38"/>
                  </a:cubicBezTo>
                  <a:cubicBezTo>
                    <a:pt x="38" y="38"/>
                    <a:pt x="38" y="38"/>
                    <a:pt x="38" y="38"/>
                  </a:cubicBezTo>
                  <a:cubicBezTo>
                    <a:pt x="38" y="245"/>
                    <a:pt x="38" y="245"/>
                    <a:pt x="38" y="245"/>
                  </a:cubicBezTo>
                  <a:cubicBezTo>
                    <a:pt x="103" y="245"/>
                    <a:pt x="103" y="245"/>
                    <a:pt x="103" y="245"/>
                  </a:cubicBezTo>
                  <a:cubicBezTo>
                    <a:pt x="111" y="247"/>
                    <a:pt x="119" y="247"/>
                    <a:pt x="127" y="245"/>
                  </a:cubicBezTo>
                  <a:cubicBezTo>
                    <a:pt x="245" y="245"/>
                    <a:pt x="245" y="245"/>
                    <a:pt x="245" y="245"/>
                  </a:cubicBezTo>
                  <a:cubicBezTo>
                    <a:pt x="245" y="152"/>
                    <a:pt x="245" y="152"/>
                    <a:pt x="245" y="152"/>
                  </a:cubicBezTo>
                  <a:cubicBezTo>
                    <a:pt x="258" y="140"/>
                    <a:pt x="270" y="128"/>
                    <a:pt x="283" y="115"/>
                  </a:cubicBezTo>
                  <a:cubicBezTo>
                    <a:pt x="283" y="264"/>
                    <a:pt x="283" y="264"/>
                    <a:pt x="283" y="264"/>
                  </a:cubicBezTo>
                  <a:cubicBezTo>
                    <a:pt x="283" y="274"/>
                    <a:pt x="275" y="283"/>
                    <a:pt x="264" y="283"/>
                  </a:cubicBezTo>
                  <a:cubicBezTo>
                    <a:pt x="19" y="283"/>
                    <a:pt x="19" y="283"/>
                    <a:pt x="19" y="283"/>
                  </a:cubicBezTo>
                  <a:cubicBezTo>
                    <a:pt x="9" y="283"/>
                    <a:pt x="0" y="274"/>
                    <a:pt x="0" y="264"/>
                  </a:cubicBezTo>
                  <a:cubicBezTo>
                    <a:pt x="0" y="19"/>
                    <a:pt x="0" y="19"/>
                    <a:pt x="0" y="19"/>
                  </a:cubicBezTo>
                  <a:cubicBezTo>
                    <a:pt x="0" y="9"/>
                    <a:pt x="9"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45" name="Freeform 40"/>
            <p:cNvSpPr>
              <a:spLocks noEditPoints="1"/>
            </p:cNvSpPr>
            <p:nvPr>
              <p:custDataLst>
                <p:tags r:id="rId31"/>
              </p:custDataLst>
            </p:nvPr>
          </p:nvSpPr>
          <p:spPr bwMode="auto">
            <a:xfrm>
              <a:off x="5037571" y="889259"/>
              <a:ext cx="423518" cy="669655"/>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46" name="Freeform 41"/>
            <p:cNvSpPr/>
            <p:nvPr>
              <p:custDataLst>
                <p:tags r:id="rId32"/>
              </p:custDataLst>
            </p:nvPr>
          </p:nvSpPr>
          <p:spPr bwMode="auto">
            <a:xfrm>
              <a:off x="5532772" y="870972"/>
              <a:ext cx="219805" cy="176283"/>
            </a:xfrm>
            <a:custGeom>
              <a:avLst/>
              <a:gdLst>
                <a:gd name="T0" fmla="*/ 35 w 254"/>
                <a:gd name="T1" fmla="*/ 62 h 204"/>
                <a:gd name="T2" fmla="*/ 0 w 254"/>
                <a:gd name="T3" fmla="*/ 66 h 204"/>
                <a:gd name="T4" fmla="*/ 11 w 254"/>
                <a:gd name="T5" fmla="*/ 171 h 204"/>
                <a:gd name="T6" fmla="*/ 48 w 254"/>
                <a:gd name="T7" fmla="*/ 195 h 204"/>
                <a:gd name="T8" fmla="*/ 243 w 254"/>
                <a:gd name="T9" fmla="*/ 20 h 204"/>
                <a:gd name="T10" fmla="*/ 230 w 254"/>
                <a:gd name="T11" fmla="*/ 7 h 204"/>
                <a:gd name="T12" fmla="*/ 53 w 254"/>
                <a:gd name="T13" fmla="*/ 116 h 204"/>
                <a:gd name="T14" fmla="*/ 35 w 254"/>
                <a:gd name="T15" fmla="*/ 62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04">
                  <a:moveTo>
                    <a:pt x="35" y="62"/>
                  </a:moveTo>
                  <a:cubicBezTo>
                    <a:pt x="31" y="48"/>
                    <a:pt x="0" y="51"/>
                    <a:pt x="0" y="66"/>
                  </a:cubicBezTo>
                  <a:cubicBezTo>
                    <a:pt x="0" y="113"/>
                    <a:pt x="4" y="130"/>
                    <a:pt x="11" y="171"/>
                  </a:cubicBezTo>
                  <a:cubicBezTo>
                    <a:pt x="14" y="186"/>
                    <a:pt x="36" y="204"/>
                    <a:pt x="48" y="195"/>
                  </a:cubicBezTo>
                  <a:cubicBezTo>
                    <a:pt x="133" y="135"/>
                    <a:pt x="169" y="92"/>
                    <a:pt x="243" y="20"/>
                  </a:cubicBezTo>
                  <a:cubicBezTo>
                    <a:pt x="254" y="9"/>
                    <a:pt x="240" y="0"/>
                    <a:pt x="230" y="7"/>
                  </a:cubicBezTo>
                  <a:cubicBezTo>
                    <a:pt x="158" y="56"/>
                    <a:pt x="123" y="73"/>
                    <a:pt x="53" y="116"/>
                  </a:cubicBezTo>
                  <a:cubicBezTo>
                    <a:pt x="42" y="95"/>
                    <a:pt x="40" y="80"/>
                    <a:pt x="35"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grpSp>
      <p:grpSp>
        <p:nvGrpSpPr>
          <p:cNvPr id="47" name="组合 46"/>
          <p:cNvGrpSpPr/>
          <p:nvPr>
            <p:custDataLst>
              <p:tags r:id="rId33"/>
            </p:custDataLst>
          </p:nvPr>
        </p:nvGrpSpPr>
        <p:grpSpPr>
          <a:xfrm>
            <a:off x="7022126" y="4025572"/>
            <a:ext cx="555585" cy="457465"/>
            <a:chOff x="6460269" y="872801"/>
            <a:chExt cx="709154" cy="669655"/>
          </a:xfrm>
          <a:solidFill>
            <a:schemeClr val="accent3"/>
          </a:solidFill>
          <a:effectLst/>
        </p:grpSpPr>
        <p:sp>
          <p:nvSpPr>
            <p:cNvPr id="48" name="Freeform 42"/>
            <p:cNvSpPr>
              <a:spLocks noEditPoints="1"/>
            </p:cNvSpPr>
            <p:nvPr>
              <p:custDataLst>
                <p:tags r:id="rId34"/>
              </p:custDataLst>
            </p:nvPr>
          </p:nvSpPr>
          <p:spPr bwMode="auto">
            <a:xfrm>
              <a:off x="6460269" y="872801"/>
              <a:ext cx="442902" cy="669655"/>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sp>
          <p:nvSpPr>
            <p:cNvPr id="49" name="Freeform 43"/>
            <p:cNvSpPr>
              <a:spLocks noEditPoints="1"/>
            </p:cNvSpPr>
            <p:nvPr>
              <p:custDataLst>
                <p:tags r:id="rId35"/>
              </p:custDataLst>
            </p:nvPr>
          </p:nvSpPr>
          <p:spPr bwMode="auto">
            <a:xfrm>
              <a:off x="6735299" y="1108698"/>
              <a:ext cx="434124" cy="433758"/>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60" tIns="34280" rIns="68560" bIns="34280" numCol="1" anchor="t" anchorCtr="0" compatLnSpc="1"/>
            <a:lstStyle/>
            <a:p>
              <a:endParaRPr lang="zh-CN" altLang="en-US" sz="1500">
                <a:latin typeface="+mn-lt"/>
                <a:ea typeface="+mn-ea"/>
                <a:cs typeface="+mn-ea"/>
                <a:sym typeface="+mn-lt"/>
              </a:endParaRPr>
            </a:p>
          </p:txBody>
        </p:sp>
      </p:grpSp>
      <p:grpSp>
        <p:nvGrpSpPr>
          <p:cNvPr id="2" name="组合 1"/>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 fill="hold"/>
                                        <p:tgtEl>
                                          <p:spTgt spid="16"/>
                                        </p:tgtEl>
                                        <p:attrNameLst>
                                          <p:attrName>ppt_w</p:attrName>
                                        </p:attrNameLst>
                                      </p:cBhvr>
                                      <p:tavLst>
                                        <p:tav tm="0">
                                          <p:val>
                                            <p:fltVal val="0"/>
                                          </p:val>
                                        </p:tav>
                                        <p:tav tm="100000">
                                          <p:val>
                                            <p:strVal val="#ppt_w"/>
                                          </p:val>
                                        </p:tav>
                                      </p:tavLst>
                                    </p:anim>
                                    <p:anim calcmode="lin" valueType="num">
                                      <p:cBhvr>
                                        <p:cTn id="8" dur="100" fill="hold"/>
                                        <p:tgtEl>
                                          <p:spTgt spid="16"/>
                                        </p:tgtEl>
                                        <p:attrNameLst>
                                          <p:attrName>ppt_h</p:attrName>
                                        </p:attrNameLst>
                                      </p:cBhvr>
                                      <p:tavLst>
                                        <p:tav tm="0">
                                          <p:val>
                                            <p:fltVal val="0"/>
                                          </p:val>
                                        </p:tav>
                                        <p:tav tm="100000">
                                          <p:val>
                                            <p:strVal val="#ppt_h"/>
                                          </p:val>
                                        </p:tav>
                                      </p:tavLst>
                                    </p:anim>
                                    <p:animEffect transition="in" filter="fade">
                                      <p:cBhvr>
                                        <p:cTn id="9" dur="100"/>
                                        <p:tgtEl>
                                          <p:spTgt spid="16"/>
                                        </p:tgtEl>
                                      </p:cBhvr>
                                    </p:animEffect>
                                  </p:childTnLst>
                                </p:cTn>
                              </p:par>
                              <p:par>
                                <p:cTn id="10" presetID="6" presetClass="emph" presetSubtype="0" fill="hold" grpId="1" nodeType="withEffect">
                                  <p:stCondLst>
                                    <p:cond delay="100"/>
                                  </p:stCondLst>
                                  <p:childTnLst>
                                    <p:animScale>
                                      <p:cBhvr>
                                        <p:cTn id="11" dur="100" fill="hold"/>
                                        <p:tgtEl>
                                          <p:spTgt spid="16"/>
                                        </p:tgtEl>
                                      </p:cBhvr>
                                      <p:by x="110000" y="110000"/>
                                    </p:animScale>
                                  </p:childTnLst>
                                </p:cTn>
                              </p:par>
                              <p:par>
                                <p:cTn id="12" presetID="6" presetClass="emph" presetSubtype="0" fill="hold" grpId="2" nodeType="withEffect">
                                  <p:stCondLst>
                                    <p:cond delay="200"/>
                                  </p:stCondLst>
                                  <p:childTnLst>
                                    <p:animScale>
                                      <p:cBhvr>
                                        <p:cTn id="13" dur="200" fill="hold"/>
                                        <p:tgtEl>
                                          <p:spTgt spid="16"/>
                                        </p:tgtEl>
                                      </p:cBhvr>
                                      <p:by x="90000" y="90000"/>
                                    </p:animScale>
                                  </p:childTnLst>
                                </p:cTn>
                              </p:par>
                              <p:par>
                                <p:cTn id="14" presetID="6" presetClass="emph" presetSubtype="0" fill="hold" grpId="3" nodeType="withEffect">
                                  <p:stCondLst>
                                    <p:cond delay="400"/>
                                  </p:stCondLst>
                                  <p:childTnLst>
                                    <p:animScale>
                                      <p:cBhvr>
                                        <p:cTn id="15" dur="100" fill="hold"/>
                                        <p:tgtEl>
                                          <p:spTgt spid="16"/>
                                        </p:tgtEl>
                                      </p:cBhvr>
                                      <p:by x="105000" y="105000"/>
                                    </p:animScale>
                                  </p:childTnLst>
                                </p:cTn>
                              </p:par>
                              <p:par>
                                <p:cTn id="16" presetID="6" presetClass="emph" presetSubtype="0" fill="hold" grpId="4" nodeType="withEffect">
                                  <p:stCondLst>
                                    <p:cond delay="500"/>
                                  </p:stCondLst>
                                  <p:childTnLst>
                                    <p:animScale>
                                      <p:cBhvr>
                                        <p:cTn id="17" dur="200" fill="hold"/>
                                        <p:tgtEl>
                                          <p:spTgt spid="16"/>
                                        </p:tgtEl>
                                      </p:cBhvr>
                                      <p:by x="95000" y="95000"/>
                                    </p:animScale>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 fill="hold"/>
                                        <p:tgtEl>
                                          <p:spTgt spid="17"/>
                                        </p:tgtEl>
                                        <p:attrNameLst>
                                          <p:attrName>ppt_w</p:attrName>
                                        </p:attrNameLst>
                                      </p:cBhvr>
                                      <p:tavLst>
                                        <p:tav tm="0">
                                          <p:val>
                                            <p:fltVal val="0"/>
                                          </p:val>
                                        </p:tav>
                                        <p:tav tm="100000">
                                          <p:val>
                                            <p:strVal val="#ppt_w"/>
                                          </p:val>
                                        </p:tav>
                                      </p:tavLst>
                                    </p:anim>
                                    <p:anim calcmode="lin" valueType="num">
                                      <p:cBhvr>
                                        <p:cTn id="22" dur="100" fill="hold"/>
                                        <p:tgtEl>
                                          <p:spTgt spid="17"/>
                                        </p:tgtEl>
                                        <p:attrNameLst>
                                          <p:attrName>ppt_h</p:attrName>
                                        </p:attrNameLst>
                                      </p:cBhvr>
                                      <p:tavLst>
                                        <p:tav tm="0">
                                          <p:val>
                                            <p:fltVal val="0"/>
                                          </p:val>
                                        </p:tav>
                                        <p:tav tm="100000">
                                          <p:val>
                                            <p:strVal val="#ppt_h"/>
                                          </p:val>
                                        </p:tav>
                                      </p:tavLst>
                                    </p:anim>
                                    <p:animEffect transition="in" filter="fade">
                                      <p:cBhvr>
                                        <p:cTn id="23" dur="100"/>
                                        <p:tgtEl>
                                          <p:spTgt spid="17"/>
                                        </p:tgtEl>
                                      </p:cBhvr>
                                    </p:animEffect>
                                  </p:childTnLst>
                                </p:cTn>
                              </p:par>
                              <p:par>
                                <p:cTn id="24" presetID="6" presetClass="emph" presetSubtype="0" fill="hold" grpId="1" nodeType="withEffect">
                                  <p:stCondLst>
                                    <p:cond delay="100"/>
                                  </p:stCondLst>
                                  <p:childTnLst>
                                    <p:animScale>
                                      <p:cBhvr>
                                        <p:cTn id="25" dur="100" fill="hold"/>
                                        <p:tgtEl>
                                          <p:spTgt spid="17"/>
                                        </p:tgtEl>
                                      </p:cBhvr>
                                      <p:by x="110000" y="110000"/>
                                    </p:animScale>
                                  </p:childTnLst>
                                </p:cTn>
                              </p:par>
                              <p:par>
                                <p:cTn id="26" presetID="6" presetClass="emph" presetSubtype="0" fill="hold" grpId="2" nodeType="withEffect">
                                  <p:stCondLst>
                                    <p:cond delay="200"/>
                                  </p:stCondLst>
                                  <p:childTnLst>
                                    <p:animScale>
                                      <p:cBhvr>
                                        <p:cTn id="27" dur="200" fill="hold"/>
                                        <p:tgtEl>
                                          <p:spTgt spid="17"/>
                                        </p:tgtEl>
                                      </p:cBhvr>
                                      <p:by x="90000" y="90000"/>
                                    </p:animScale>
                                  </p:childTnLst>
                                </p:cTn>
                              </p:par>
                              <p:par>
                                <p:cTn id="28" presetID="6" presetClass="emph" presetSubtype="0" fill="hold" grpId="3" nodeType="withEffect">
                                  <p:stCondLst>
                                    <p:cond delay="400"/>
                                  </p:stCondLst>
                                  <p:childTnLst>
                                    <p:animScale>
                                      <p:cBhvr>
                                        <p:cTn id="29" dur="100" fill="hold"/>
                                        <p:tgtEl>
                                          <p:spTgt spid="17"/>
                                        </p:tgtEl>
                                      </p:cBhvr>
                                      <p:by x="105000" y="105000"/>
                                    </p:animScale>
                                  </p:childTnLst>
                                </p:cTn>
                              </p:par>
                              <p:par>
                                <p:cTn id="30" presetID="6" presetClass="emph" presetSubtype="0" fill="hold" grpId="4" nodeType="withEffect">
                                  <p:stCondLst>
                                    <p:cond delay="500"/>
                                  </p:stCondLst>
                                  <p:childTnLst>
                                    <p:animScale>
                                      <p:cBhvr>
                                        <p:cTn id="31" dur="200" fill="hold"/>
                                        <p:tgtEl>
                                          <p:spTgt spid="17"/>
                                        </p:tgtEl>
                                      </p:cBhvr>
                                      <p:by x="95000" y="95000"/>
                                    </p:animScale>
                                  </p:childTnLst>
                                </p:cTn>
                              </p:par>
                            </p:childTnLst>
                          </p:cTn>
                        </p:par>
                        <p:par>
                          <p:cTn id="32" fill="hold">
                            <p:stCondLst>
                              <p:cond delay="1000"/>
                            </p:stCondLst>
                            <p:childTnLst>
                              <p:par>
                                <p:cTn id="33" presetID="53"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 fill="hold"/>
                                        <p:tgtEl>
                                          <p:spTgt spid="18"/>
                                        </p:tgtEl>
                                        <p:attrNameLst>
                                          <p:attrName>ppt_w</p:attrName>
                                        </p:attrNameLst>
                                      </p:cBhvr>
                                      <p:tavLst>
                                        <p:tav tm="0">
                                          <p:val>
                                            <p:fltVal val="0"/>
                                          </p:val>
                                        </p:tav>
                                        <p:tav tm="100000">
                                          <p:val>
                                            <p:strVal val="#ppt_w"/>
                                          </p:val>
                                        </p:tav>
                                      </p:tavLst>
                                    </p:anim>
                                    <p:anim calcmode="lin" valueType="num">
                                      <p:cBhvr>
                                        <p:cTn id="36" dur="100" fill="hold"/>
                                        <p:tgtEl>
                                          <p:spTgt spid="18"/>
                                        </p:tgtEl>
                                        <p:attrNameLst>
                                          <p:attrName>ppt_h</p:attrName>
                                        </p:attrNameLst>
                                      </p:cBhvr>
                                      <p:tavLst>
                                        <p:tav tm="0">
                                          <p:val>
                                            <p:fltVal val="0"/>
                                          </p:val>
                                        </p:tav>
                                        <p:tav tm="100000">
                                          <p:val>
                                            <p:strVal val="#ppt_h"/>
                                          </p:val>
                                        </p:tav>
                                      </p:tavLst>
                                    </p:anim>
                                    <p:animEffect transition="in" filter="fade">
                                      <p:cBhvr>
                                        <p:cTn id="37" dur="100"/>
                                        <p:tgtEl>
                                          <p:spTgt spid="18"/>
                                        </p:tgtEl>
                                      </p:cBhvr>
                                    </p:animEffect>
                                  </p:childTnLst>
                                </p:cTn>
                              </p:par>
                              <p:par>
                                <p:cTn id="38" presetID="6" presetClass="emph" presetSubtype="0" fill="hold" grpId="1" nodeType="withEffect">
                                  <p:stCondLst>
                                    <p:cond delay="100"/>
                                  </p:stCondLst>
                                  <p:childTnLst>
                                    <p:animScale>
                                      <p:cBhvr>
                                        <p:cTn id="39" dur="100" fill="hold"/>
                                        <p:tgtEl>
                                          <p:spTgt spid="18"/>
                                        </p:tgtEl>
                                      </p:cBhvr>
                                      <p:by x="110000" y="110000"/>
                                    </p:animScale>
                                  </p:childTnLst>
                                </p:cTn>
                              </p:par>
                              <p:par>
                                <p:cTn id="40" presetID="6" presetClass="emph" presetSubtype="0" fill="hold" grpId="2" nodeType="withEffect">
                                  <p:stCondLst>
                                    <p:cond delay="200"/>
                                  </p:stCondLst>
                                  <p:childTnLst>
                                    <p:animScale>
                                      <p:cBhvr>
                                        <p:cTn id="41" dur="200" fill="hold"/>
                                        <p:tgtEl>
                                          <p:spTgt spid="18"/>
                                        </p:tgtEl>
                                      </p:cBhvr>
                                      <p:by x="90000" y="90000"/>
                                    </p:animScale>
                                  </p:childTnLst>
                                </p:cTn>
                              </p:par>
                              <p:par>
                                <p:cTn id="42" presetID="6" presetClass="emph" presetSubtype="0" fill="hold" grpId="3" nodeType="withEffect">
                                  <p:stCondLst>
                                    <p:cond delay="400"/>
                                  </p:stCondLst>
                                  <p:childTnLst>
                                    <p:animScale>
                                      <p:cBhvr>
                                        <p:cTn id="43" dur="100" fill="hold"/>
                                        <p:tgtEl>
                                          <p:spTgt spid="18"/>
                                        </p:tgtEl>
                                      </p:cBhvr>
                                      <p:by x="105000" y="105000"/>
                                    </p:animScale>
                                  </p:childTnLst>
                                </p:cTn>
                              </p:par>
                              <p:par>
                                <p:cTn id="44" presetID="6" presetClass="emph" presetSubtype="0" fill="hold" grpId="4" nodeType="withEffect">
                                  <p:stCondLst>
                                    <p:cond delay="500"/>
                                  </p:stCondLst>
                                  <p:childTnLst>
                                    <p:animScale>
                                      <p:cBhvr>
                                        <p:cTn id="45" dur="200" fill="hold"/>
                                        <p:tgtEl>
                                          <p:spTgt spid="18"/>
                                        </p:tgtEl>
                                      </p:cBhvr>
                                      <p:by x="95000" y="95000"/>
                                    </p:animScale>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 fill="hold"/>
                                        <p:tgtEl>
                                          <p:spTgt spid="19"/>
                                        </p:tgtEl>
                                        <p:attrNameLst>
                                          <p:attrName>ppt_w</p:attrName>
                                        </p:attrNameLst>
                                      </p:cBhvr>
                                      <p:tavLst>
                                        <p:tav tm="0">
                                          <p:val>
                                            <p:fltVal val="0"/>
                                          </p:val>
                                        </p:tav>
                                        <p:tav tm="100000">
                                          <p:val>
                                            <p:strVal val="#ppt_w"/>
                                          </p:val>
                                        </p:tav>
                                      </p:tavLst>
                                    </p:anim>
                                    <p:anim calcmode="lin" valueType="num">
                                      <p:cBhvr>
                                        <p:cTn id="50" dur="100" fill="hold"/>
                                        <p:tgtEl>
                                          <p:spTgt spid="19"/>
                                        </p:tgtEl>
                                        <p:attrNameLst>
                                          <p:attrName>ppt_h</p:attrName>
                                        </p:attrNameLst>
                                      </p:cBhvr>
                                      <p:tavLst>
                                        <p:tav tm="0">
                                          <p:val>
                                            <p:fltVal val="0"/>
                                          </p:val>
                                        </p:tav>
                                        <p:tav tm="100000">
                                          <p:val>
                                            <p:strVal val="#ppt_h"/>
                                          </p:val>
                                        </p:tav>
                                      </p:tavLst>
                                    </p:anim>
                                    <p:animEffect transition="in" filter="fade">
                                      <p:cBhvr>
                                        <p:cTn id="51" dur="100"/>
                                        <p:tgtEl>
                                          <p:spTgt spid="19"/>
                                        </p:tgtEl>
                                      </p:cBhvr>
                                    </p:animEffect>
                                  </p:childTnLst>
                                </p:cTn>
                              </p:par>
                              <p:par>
                                <p:cTn id="52" presetID="6" presetClass="emph" presetSubtype="0" fill="hold" grpId="1" nodeType="withEffect">
                                  <p:stCondLst>
                                    <p:cond delay="100"/>
                                  </p:stCondLst>
                                  <p:childTnLst>
                                    <p:animScale>
                                      <p:cBhvr>
                                        <p:cTn id="53" dur="100" fill="hold"/>
                                        <p:tgtEl>
                                          <p:spTgt spid="19"/>
                                        </p:tgtEl>
                                      </p:cBhvr>
                                      <p:by x="110000" y="110000"/>
                                    </p:animScale>
                                  </p:childTnLst>
                                </p:cTn>
                              </p:par>
                              <p:par>
                                <p:cTn id="54" presetID="6" presetClass="emph" presetSubtype="0" fill="hold" grpId="2" nodeType="withEffect">
                                  <p:stCondLst>
                                    <p:cond delay="200"/>
                                  </p:stCondLst>
                                  <p:childTnLst>
                                    <p:animScale>
                                      <p:cBhvr>
                                        <p:cTn id="55" dur="200" fill="hold"/>
                                        <p:tgtEl>
                                          <p:spTgt spid="19"/>
                                        </p:tgtEl>
                                      </p:cBhvr>
                                      <p:by x="90000" y="90000"/>
                                    </p:animScale>
                                  </p:childTnLst>
                                </p:cTn>
                              </p:par>
                              <p:par>
                                <p:cTn id="56" presetID="6" presetClass="emph" presetSubtype="0" fill="hold" grpId="3" nodeType="withEffect">
                                  <p:stCondLst>
                                    <p:cond delay="400"/>
                                  </p:stCondLst>
                                  <p:childTnLst>
                                    <p:animScale>
                                      <p:cBhvr>
                                        <p:cTn id="57" dur="100" fill="hold"/>
                                        <p:tgtEl>
                                          <p:spTgt spid="19"/>
                                        </p:tgtEl>
                                      </p:cBhvr>
                                      <p:by x="105000" y="105000"/>
                                    </p:animScale>
                                  </p:childTnLst>
                                </p:cTn>
                              </p:par>
                              <p:par>
                                <p:cTn id="58" presetID="6" presetClass="emph" presetSubtype="0" fill="hold" grpId="4" nodeType="withEffect">
                                  <p:stCondLst>
                                    <p:cond delay="500"/>
                                  </p:stCondLst>
                                  <p:childTnLst>
                                    <p:animScale>
                                      <p:cBhvr>
                                        <p:cTn id="59" dur="200" fill="hold"/>
                                        <p:tgtEl>
                                          <p:spTgt spid="19"/>
                                        </p:tgtEl>
                                      </p:cBhvr>
                                      <p:by x="95000" y="95000"/>
                                    </p:animScale>
                                  </p:childTnLst>
                                </p:cTn>
                              </p:par>
                            </p:childTnLst>
                          </p:cTn>
                        </p:par>
                        <p:par>
                          <p:cTn id="60" fill="hold">
                            <p:stCondLst>
                              <p:cond delay="2000"/>
                            </p:stCondLst>
                            <p:childTnLst>
                              <p:par>
                                <p:cTn id="61" presetID="21" presetClass="entr" presetSubtype="1"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heel(1)">
                                      <p:cBhvr>
                                        <p:cTn id="63" dur="750"/>
                                        <p:tgtEl>
                                          <p:spTgt spid="43"/>
                                        </p:tgtEl>
                                      </p:cBhvr>
                                    </p:animEffect>
                                  </p:childTnLst>
                                </p:cTn>
                              </p:par>
                              <p:par>
                                <p:cTn id="64" presetID="21" presetClass="entr" presetSubtype="1" fill="hold" nodeType="withEffect">
                                  <p:stCondLst>
                                    <p:cond delay="250"/>
                                  </p:stCondLst>
                                  <p:childTnLst>
                                    <p:set>
                                      <p:cBhvr>
                                        <p:cTn id="65" dur="1" fill="hold">
                                          <p:stCondLst>
                                            <p:cond delay="0"/>
                                          </p:stCondLst>
                                        </p:cTn>
                                        <p:tgtEl>
                                          <p:spTgt spid="39"/>
                                        </p:tgtEl>
                                        <p:attrNameLst>
                                          <p:attrName>style.visibility</p:attrName>
                                        </p:attrNameLst>
                                      </p:cBhvr>
                                      <p:to>
                                        <p:strVal val="visible"/>
                                      </p:to>
                                    </p:set>
                                    <p:animEffect transition="in" filter="wheel(1)">
                                      <p:cBhvr>
                                        <p:cTn id="66" dur="750"/>
                                        <p:tgtEl>
                                          <p:spTgt spid="39"/>
                                        </p:tgtEl>
                                      </p:cBhvr>
                                    </p:animEffect>
                                  </p:childTnLst>
                                </p:cTn>
                              </p:par>
                              <p:par>
                                <p:cTn id="67" presetID="21" presetClass="entr" presetSubtype="1" fill="hold" nodeType="withEffect">
                                  <p:stCondLst>
                                    <p:cond delay="500"/>
                                  </p:stCondLst>
                                  <p:childTnLst>
                                    <p:set>
                                      <p:cBhvr>
                                        <p:cTn id="68" dur="1" fill="hold">
                                          <p:stCondLst>
                                            <p:cond delay="0"/>
                                          </p:stCondLst>
                                        </p:cTn>
                                        <p:tgtEl>
                                          <p:spTgt spid="36"/>
                                        </p:tgtEl>
                                        <p:attrNameLst>
                                          <p:attrName>style.visibility</p:attrName>
                                        </p:attrNameLst>
                                      </p:cBhvr>
                                      <p:to>
                                        <p:strVal val="visible"/>
                                      </p:to>
                                    </p:set>
                                    <p:animEffect transition="in" filter="wheel(1)">
                                      <p:cBhvr>
                                        <p:cTn id="69" dur="750"/>
                                        <p:tgtEl>
                                          <p:spTgt spid="36"/>
                                        </p:tgtEl>
                                      </p:cBhvr>
                                    </p:animEffect>
                                  </p:childTnLst>
                                </p:cTn>
                              </p:par>
                              <p:par>
                                <p:cTn id="70" presetID="21" presetClass="entr" presetSubtype="1" fill="hold" nodeType="withEffect">
                                  <p:stCondLst>
                                    <p:cond delay="750"/>
                                  </p:stCondLst>
                                  <p:childTnLst>
                                    <p:set>
                                      <p:cBhvr>
                                        <p:cTn id="71" dur="1" fill="hold">
                                          <p:stCondLst>
                                            <p:cond delay="0"/>
                                          </p:stCondLst>
                                        </p:cTn>
                                        <p:tgtEl>
                                          <p:spTgt spid="47"/>
                                        </p:tgtEl>
                                        <p:attrNameLst>
                                          <p:attrName>style.visibility</p:attrName>
                                        </p:attrNameLst>
                                      </p:cBhvr>
                                      <p:to>
                                        <p:strVal val="visible"/>
                                      </p:to>
                                    </p:set>
                                    <p:animEffect transition="in" filter="wheel(1)">
                                      <p:cBhvr>
                                        <p:cTn id="72" dur="750"/>
                                        <p:tgtEl>
                                          <p:spTgt spid="47"/>
                                        </p:tgtEl>
                                      </p:cBhvr>
                                    </p:animEffect>
                                  </p:childTnLst>
                                </p:cTn>
                              </p:par>
                            </p:childTnLst>
                          </p:cTn>
                        </p:par>
                        <p:par>
                          <p:cTn id="73" fill="hold">
                            <p:stCondLst>
                              <p:cond delay="3000"/>
                            </p:stCondLst>
                            <p:childTnLst>
                              <p:par>
                                <p:cTn id="74" presetID="37" presetClass="entr" presetSubtype="0" fill="hold"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anim calcmode="lin" valueType="num">
                                      <p:cBhvr>
                                        <p:cTn id="77" dur="1000" fill="hold"/>
                                        <p:tgtEl>
                                          <p:spTgt spid="20"/>
                                        </p:tgtEl>
                                        <p:attrNameLst>
                                          <p:attrName>ppt_x</p:attrName>
                                        </p:attrNameLst>
                                      </p:cBhvr>
                                      <p:tavLst>
                                        <p:tav tm="0">
                                          <p:val>
                                            <p:strVal val="#ppt_x"/>
                                          </p:val>
                                        </p:tav>
                                        <p:tav tm="100000">
                                          <p:val>
                                            <p:strVal val="#ppt_x"/>
                                          </p:val>
                                        </p:tav>
                                      </p:tavLst>
                                    </p:anim>
                                    <p:anim calcmode="lin" valueType="num">
                                      <p:cBhvr>
                                        <p:cTn id="78" dur="900" decel="100000" fill="hold"/>
                                        <p:tgtEl>
                                          <p:spTgt spid="20"/>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80" presetID="37" presetClass="entr" presetSubtype="0" fill="hold" nodeType="withEffect">
                                  <p:stCondLst>
                                    <p:cond delay="250"/>
                                  </p:stCondLst>
                                  <p:childTnLst>
                                    <p:set>
                                      <p:cBhvr>
                                        <p:cTn id="81" dur="1" fill="hold">
                                          <p:stCondLst>
                                            <p:cond delay="0"/>
                                          </p:stCondLst>
                                        </p:cTn>
                                        <p:tgtEl>
                                          <p:spTgt spid="24"/>
                                        </p:tgtEl>
                                        <p:attrNameLst>
                                          <p:attrName>style.visibility</p:attrName>
                                        </p:attrNameLst>
                                      </p:cBhvr>
                                      <p:to>
                                        <p:strVal val="visible"/>
                                      </p:to>
                                    </p:set>
                                    <p:animEffect transition="in" filter="fade">
                                      <p:cBhvr>
                                        <p:cTn id="82" dur="1000"/>
                                        <p:tgtEl>
                                          <p:spTgt spid="24"/>
                                        </p:tgtEl>
                                      </p:cBhvr>
                                    </p:animEffect>
                                    <p:anim calcmode="lin" valueType="num">
                                      <p:cBhvr>
                                        <p:cTn id="83" dur="1000" fill="hold"/>
                                        <p:tgtEl>
                                          <p:spTgt spid="24"/>
                                        </p:tgtEl>
                                        <p:attrNameLst>
                                          <p:attrName>ppt_x</p:attrName>
                                        </p:attrNameLst>
                                      </p:cBhvr>
                                      <p:tavLst>
                                        <p:tav tm="0">
                                          <p:val>
                                            <p:strVal val="#ppt_x"/>
                                          </p:val>
                                        </p:tav>
                                        <p:tav tm="100000">
                                          <p:val>
                                            <p:strVal val="#ppt_x"/>
                                          </p:val>
                                        </p:tav>
                                      </p:tavLst>
                                    </p:anim>
                                    <p:anim calcmode="lin" valueType="num">
                                      <p:cBhvr>
                                        <p:cTn id="84" dur="900" decel="100000" fill="hold"/>
                                        <p:tgtEl>
                                          <p:spTgt spid="24"/>
                                        </p:tgtEl>
                                        <p:attrNameLst>
                                          <p:attrName>ppt_y</p:attrName>
                                        </p:attrNameLst>
                                      </p:cBhvr>
                                      <p:tavLst>
                                        <p:tav tm="0">
                                          <p:val>
                                            <p:strVal val="#ppt_y+1"/>
                                          </p:val>
                                        </p:tav>
                                        <p:tav tm="100000">
                                          <p:val>
                                            <p:strVal val="#ppt_y-.03"/>
                                          </p:val>
                                        </p:tav>
                                      </p:tavLst>
                                    </p:anim>
                                    <p:anim calcmode="lin" valueType="num">
                                      <p:cBhvr>
                                        <p:cTn id="85"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86" presetID="37" presetClass="entr" presetSubtype="0" fill="hold" nodeType="withEffect">
                                  <p:stCondLst>
                                    <p:cond delay="50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1000"/>
                                        <p:tgtEl>
                                          <p:spTgt spid="28"/>
                                        </p:tgtEl>
                                      </p:cBhvr>
                                    </p:animEffect>
                                    <p:anim calcmode="lin" valueType="num">
                                      <p:cBhvr>
                                        <p:cTn id="89" dur="1000" fill="hold"/>
                                        <p:tgtEl>
                                          <p:spTgt spid="28"/>
                                        </p:tgtEl>
                                        <p:attrNameLst>
                                          <p:attrName>ppt_x</p:attrName>
                                        </p:attrNameLst>
                                      </p:cBhvr>
                                      <p:tavLst>
                                        <p:tav tm="0">
                                          <p:val>
                                            <p:strVal val="#ppt_x"/>
                                          </p:val>
                                        </p:tav>
                                        <p:tav tm="100000">
                                          <p:val>
                                            <p:strVal val="#ppt_x"/>
                                          </p:val>
                                        </p:tav>
                                      </p:tavLst>
                                    </p:anim>
                                    <p:anim calcmode="lin" valueType="num">
                                      <p:cBhvr>
                                        <p:cTn id="90" dur="900" decel="100000" fill="hold"/>
                                        <p:tgtEl>
                                          <p:spTgt spid="28"/>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92" presetID="37" presetClass="entr" presetSubtype="0" fill="hold" nodeType="withEffect">
                                  <p:stCondLst>
                                    <p:cond delay="75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1000"/>
                                        <p:tgtEl>
                                          <p:spTgt spid="32"/>
                                        </p:tgtEl>
                                      </p:cBhvr>
                                    </p:animEffect>
                                    <p:anim calcmode="lin" valueType="num">
                                      <p:cBhvr>
                                        <p:cTn id="95" dur="1000" fill="hold"/>
                                        <p:tgtEl>
                                          <p:spTgt spid="32"/>
                                        </p:tgtEl>
                                        <p:attrNameLst>
                                          <p:attrName>ppt_x</p:attrName>
                                        </p:attrNameLst>
                                      </p:cBhvr>
                                      <p:tavLst>
                                        <p:tav tm="0">
                                          <p:val>
                                            <p:strVal val="#ppt_x"/>
                                          </p:val>
                                        </p:tav>
                                        <p:tav tm="100000">
                                          <p:val>
                                            <p:strVal val="#ppt_x"/>
                                          </p:val>
                                        </p:tav>
                                      </p:tavLst>
                                    </p:anim>
                                    <p:anim calcmode="lin" valueType="num">
                                      <p:cBhvr>
                                        <p:cTn id="96" dur="900" decel="100000" fill="hold"/>
                                        <p:tgtEl>
                                          <p:spTgt spid="3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bldLvl="0" animBg="1"/>
      <p:bldP spid="16" grpId="2" bldLvl="0" animBg="1"/>
      <p:bldP spid="16" grpId="3" bldLvl="0" animBg="1"/>
      <p:bldP spid="16" grpId="4" bldLvl="0" animBg="1"/>
      <p:bldP spid="17" grpId="0" bldLvl="0" animBg="1"/>
      <p:bldP spid="17" grpId="1" bldLvl="0" animBg="1"/>
      <p:bldP spid="17" grpId="2" bldLvl="0" animBg="1"/>
      <p:bldP spid="17" grpId="3" bldLvl="0" animBg="1"/>
      <p:bldP spid="17" grpId="4" bldLvl="0" animBg="1"/>
      <p:bldP spid="18" grpId="0" bldLvl="0" animBg="1"/>
      <p:bldP spid="18" grpId="1" bldLvl="0" animBg="1"/>
      <p:bldP spid="18" grpId="2" bldLvl="0" animBg="1"/>
      <p:bldP spid="18" grpId="3" bldLvl="0" animBg="1"/>
      <p:bldP spid="18" grpId="4" bldLvl="0" animBg="1"/>
      <p:bldP spid="19" grpId="0" bldLvl="0" animBg="1"/>
      <p:bldP spid="19" grpId="1" bldLvl="0" animBg="1"/>
      <p:bldP spid="19" grpId="2" bldLvl="0" animBg="1"/>
      <p:bldP spid="19" grpId="3" bldLvl="0" animBg="1"/>
      <p:bldP spid="19" grpId="4"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4193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（4）车窗清洗剂种类</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359660"/>
            <a:ext cx="76771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从原料上来分，有</a:t>
            </a:r>
            <a:r>
              <a:rPr lang="zh-CN" altLang="en-US" sz="2000" dirty="0">
                <a:solidFill>
                  <a:srgbClr val="C00000"/>
                </a:solidFill>
                <a:latin typeface="Arial" panose="020B0604020202020204"/>
                <a:ea typeface="微软雅黑" panose="020B0503020204020204" pitchFamily="34" charset="-122"/>
                <a:sym typeface="Arial" panose="020B0604020202020204"/>
              </a:rPr>
              <a:t>健康型、普通型</a:t>
            </a:r>
            <a:r>
              <a:rPr lang="zh-CN" altLang="en-US" sz="2000" dirty="0">
                <a:solidFill>
                  <a:srgbClr val="38465E"/>
                </a:solidFill>
                <a:latin typeface="Arial" panose="020B0604020202020204"/>
                <a:ea typeface="微软雅黑" panose="020B0503020204020204" pitchFamily="34" charset="-122"/>
                <a:sym typeface="Arial" panose="020B0604020202020204"/>
              </a:rPr>
              <a:t>两种，健康型车窗清洗剂为非甲醇原料。在北方地区使用车窗清洗剂比较普遍。</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车窗清洗剂具有优异的</a:t>
            </a:r>
            <a:r>
              <a:rPr lang="zh-CN" altLang="en-US" sz="2000" dirty="0">
                <a:solidFill>
                  <a:srgbClr val="C00000"/>
                </a:solidFill>
                <a:latin typeface="Arial" panose="020B0604020202020204"/>
                <a:ea typeface="微软雅黑" panose="020B0503020204020204" pitchFamily="34" charset="-122"/>
                <a:sym typeface="Arial" panose="020B0604020202020204"/>
              </a:rPr>
              <a:t>快速去污性能、防腐性</a:t>
            </a:r>
            <a:r>
              <a:rPr lang="zh-CN" altLang="en-US" sz="2000" dirty="0">
                <a:solidFill>
                  <a:srgbClr val="38465E"/>
                </a:solidFill>
                <a:latin typeface="Arial" panose="020B0604020202020204"/>
                <a:ea typeface="微软雅黑" panose="020B0503020204020204" pitchFamily="34" charset="-122"/>
                <a:sym typeface="Arial" panose="020B0604020202020204"/>
              </a:rPr>
              <a:t>（对挡风玻璃、雨刮器、漆面无腐蚀）</a:t>
            </a:r>
            <a:r>
              <a:rPr lang="zh-CN" altLang="en-US" sz="2000" dirty="0">
                <a:solidFill>
                  <a:srgbClr val="C00000"/>
                </a:solidFill>
                <a:latin typeface="Arial" panose="020B0604020202020204"/>
                <a:ea typeface="微软雅黑" panose="020B0503020204020204" pitchFamily="34" charset="-122"/>
                <a:sym typeface="Arial" panose="020B0604020202020204"/>
              </a:rPr>
              <a:t>、优异的挥发性</a:t>
            </a:r>
            <a:r>
              <a:rPr lang="zh-CN" altLang="en-US" sz="2000" dirty="0">
                <a:solidFill>
                  <a:srgbClr val="38465E"/>
                </a:solidFill>
                <a:latin typeface="Arial" panose="020B0604020202020204"/>
                <a:ea typeface="微软雅黑" panose="020B0503020204020204" pitchFamily="34" charset="-122"/>
                <a:sym typeface="Arial" panose="020B0604020202020204"/>
              </a:rPr>
              <a:t>。</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rcRect l="30435" t="2778" r="29407" b="2889"/>
          <a:stretch>
            <a:fillRect/>
          </a:stretch>
        </p:blipFill>
        <p:spPr>
          <a:xfrm>
            <a:off x="9294495" y="2359660"/>
            <a:ext cx="1323340" cy="2833370"/>
          </a:xfrm>
          <a:prstGeom prst="rect">
            <a:avLst/>
          </a:prstGeom>
        </p:spPr>
      </p:pic>
      <p:grpSp>
        <p:nvGrpSpPr>
          <p:cNvPr id="17" name="组合 16"/>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1297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（5）空调清洗剂</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359660"/>
            <a:ext cx="767715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采用环保配方，对人体和环境无害，在清洗过程中能产生丰富的泡沫深入空调内部，轻松去除空调内风扇、蒸发器上的灰尘和污垢，并杀灭细菌、消除臭味。使用时，从</a:t>
            </a:r>
            <a:r>
              <a:rPr lang="zh-CN" altLang="en-US" sz="2000" dirty="0">
                <a:solidFill>
                  <a:srgbClr val="C00000"/>
                </a:solidFill>
                <a:latin typeface="Arial" panose="020B0604020202020204"/>
                <a:ea typeface="微软雅黑" panose="020B0503020204020204" pitchFamily="34" charset="-122"/>
                <a:sym typeface="Arial" panose="020B0604020202020204"/>
              </a:rPr>
              <a:t>进气口</a:t>
            </a:r>
            <a:r>
              <a:rPr lang="zh-CN" altLang="en-US" sz="2000" dirty="0">
                <a:solidFill>
                  <a:srgbClr val="38465E"/>
                </a:solidFill>
                <a:latin typeface="Arial" panose="020B0604020202020204"/>
                <a:ea typeface="微软雅黑" panose="020B0503020204020204" pitchFamily="34" charset="-122"/>
                <a:sym typeface="Arial" panose="020B0604020202020204"/>
              </a:rPr>
              <a:t>加入。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p:nvPr/>
        </p:nvPicPr>
        <p:blipFill>
          <a:blip r:embed="rId1"/>
          <a:srcRect l="38287" t="3722" r="33657" b="5213"/>
          <a:stretch>
            <a:fillRect/>
          </a:stretch>
        </p:blipFill>
        <p:spPr>
          <a:xfrm>
            <a:off x="9290685" y="2157730"/>
            <a:ext cx="1068705" cy="3023235"/>
          </a:xfrm>
          <a:prstGeom prst="rect">
            <a:avLst/>
          </a:prstGeom>
        </p:spPr>
      </p:pic>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863600" y="1834515"/>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custDataLst>
              <p:tags r:id="rId2"/>
            </p:custDataLst>
          </p:nvPr>
        </p:nvSpPr>
        <p:spPr>
          <a:xfrm>
            <a:off x="1301750" y="2148205"/>
            <a:ext cx="29552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（1）实现快速高效清洗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custDataLst>
              <p:tags r:id="rId3"/>
            </p:custDataLst>
          </p:nvPr>
        </p:nvSpPr>
        <p:spPr bwMode="auto">
          <a:xfrm>
            <a:off x="1340485" y="2677795"/>
            <a:ext cx="407606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清洗剂去污能力强，可大大提高清洗速度，并可将清洗与护理合二为一，减少美容工序，提高工作效率。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991870" y="106108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2. 汽车清洗剂的作用</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4" name="矩形 3"/>
          <p:cNvSpPr/>
          <p:nvPr>
            <p:custDataLst>
              <p:tags r:id="rId4"/>
            </p:custDataLst>
          </p:nvPr>
        </p:nvSpPr>
        <p:spPr>
          <a:xfrm>
            <a:off x="6321425" y="1834515"/>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矩形 4"/>
          <p:cNvSpPr/>
          <p:nvPr>
            <p:custDataLst>
              <p:tags r:id="rId5"/>
            </p:custDataLst>
          </p:nvPr>
        </p:nvSpPr>
        <p:spPr>
          <a:xfrm>
            <a:off x="6759575" y="2148205"/>
            <a:ext cx="250634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（2）确保清洗质量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custDataLst>
              <p:tags r:id="rId6"/>
            </p:custDataLst>
          </p:nvPr>
        </p:nvSpPr>
        <p:spPr bwMode="auto">
          <a:xfrm>
            <a:off x="6798310" y="2677795"/>
            <a:ext cx="407606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使用清洗剂不仅可彻底清除各种污渍，而且还不损伤漆面，对车身表面具有很 好的保护作用。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P spid="4" grpId="0" bldLvl="0" animBg="1"/>
      <p:bldP spid="5" grpId="0" bldLvl="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863600"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custDataLst>
              <p:tags r:id="rId2"/>
            </p:custDataLst>
          </p:nvPr>
        </p:nvSpPr>
        <p:spPr>
          <a:xfrm>
            <a:off x="1301750" y="1889760"/>
            <a:ext cx="29552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（3）节省清洗费用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custDataLst>
              <p:tags r:id="rId3"/>
            </p:custDataLst>
          </p:nvPr>
        </p:nvSpPr>
        <p:spPr bwMode="auto">
          <a:xfrm>
            <a:off x="1340485" y="2419350"/>
            <a:ext cx="407606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使用清洗剂清洗油垢，可减少溶剂的消耗量，降低清洗费用。</a:t>
            </a:r>
            <a:r>
              <a:rPr lang="zh-CN" altLang="en-US"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sp>
        <p:nvSpPr>
          <p:cNvPr id="4" name="矩形 3"/>
          <p:cNvSpPr/>
          <p:nvPr>
            <p:custDataLst>
              <p:tags r:id="rId4"/>
            </p:custDataLst>
          </p:nvPr>
        </p:nvSpPr>
        <p:spPr>
          <a:xfrm>
            <a:off x="6321425"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矩形 4"/>
          <p:cNvSpPr/>
          <p:nvPr>
            <p:custDataLst>
              <p:tags r:id="rId5"/>
            </p:custDataLst>
          </p:nvPr>
        </p:nvSpPr>
        <p:spPr>
          <a:xfrm>
            <a:off x="6759575" y="1889760"/>
            <a:ext cx="271780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（4）有利于保护环境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custDataLst>
              <p:tags r:id="rId6"/>
            </p:custDataLst>
          </p:nvPr>
        </p:nvSpPr>
        <p:spPr bwMode="auto">
          <a:xfrm>
            <a:off x="6798310" y="2419350"/>
            <a:ext cx="407606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采用环保型清洗剂清洗汽车，可减少对环境的污染。因此，应尽量使用清洗剂清洗汽车，以确保汽车的清洗质量。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P spid="4" grpId="0" bldLvl="0" animBg="1"/>
      <p:bldP spid="5" grpId="0" bldLvl="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863600" y="1834515"/>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custDataLst>
              <p:tags r:id="rId2"/>
            </p:custDataLst>
          </p:nvPr>
        </p:nvSpPr>
        <p:spPr>
          <a:xfrm>
            <a:off x="1301750" y="2148205"/>
            <a:ext cx="252285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（1）表面活性物质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custDataLst>
              <p:tags r:id="rId3"/>
            </p:custDataLst>
          </p:nvPr>
        </p:nvSpPr>
        <p:spPr bwMode="auto">
          <a:xfrm>
            <a:off x="1340485" y="2567305"/>
            <a:ext cx="429704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表面活性物质是一类能显著降低液体表面张力的物质，是清洗剂中不可缺少的成分。汽车清洗剂中的表面活性物质主要有</a:t>
            </a:r>
            <a:r>
              <a:rPr lang="zh-CN" altLang="en-US" sz="2000" dirty="0">
                <a:solidFill>
                  <a:srgbClr val="C00000"/>
                </a:solidFill>
                <a:latin typeface="Arial" panose="020B0604020202020204"/>
                <a:ea typeface="微软雅黑" panose="020B0503020204020204" pitchFamily="34" charset="-122"/>
                <a:sym typeface="Arial" panose="020B0604020202020204"/>
              </a:rPr>
              <a:t>软肥皂</a:t>
            </a:r>
            <a:r>
              <a:rPr lang="zh-CN" altLang="en-US" sz="2000" dirty="0">
                <a:solidFill>
                  <a:srgbClr val="38465E"/>
                </a:solidFill>
                <a:latin typeface="Arial" panose="020B0604020202020204"/>
                <a:ea typeface="微软雅黑" panose="020B0503020204020204" pitchFamily="34" charset="-122"/>
                <a:sym typeface="Arial" panose="020B0604020202020204"/>
              </a:rPr>
              <a:t>和</a:t>
            </a:r>
            <a:r>
              <a:rPr lang="zh-CN" altLang="en-US" sz="2000" dirty="0">
                <a:solidFill>
                  <a:srgbClr val="C00000"/>
                </a:solidFill>
                <a:latin typeface="Arial" panose="020B0604020202020204"/>
                <a:ea typeface="微软雅黑" panose="020B0503020204020204" pitchFamily="34" charset="-122"/>
                <a:sym typeface="Arial" panose="020B0604020202020204"/>
              </a:rPr>
              <a:t>合成清洗剂</a:t>
            </a:r>
            <a:r>
              <a:rPr lang="zh-CN" altLang="en-US" sz="2000" dirty="0">
                <a:solidFill>
                  <a:srgbClr val="38465E"/>
                </a:solidFill>
                <a:latin typeface="Arial" panose="020B0604020202020204"/>
                <a:ea typeface="微软雅黑" panose="020B0503020204020204" pitchFamily="34" charset="-122"/>
                <a:sym typeface="Arial" panose="020B0604020202020204"/>
              </a:rPr>
              <a:t>。 除软肥皂和合成清洗剂外，常用的表面活性物质还有油酸、三乙醇胺、醇类等。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991870" y="106108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3. 清洗剂的主要成分</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4" name="矩形 3"/>
          <p:cNvSpPr/>
          <p:nvPr>
            <p:custDataLst>
              <p:tags r:id="rId4"/>
            </p:custDataLst>
          </p:nvPr>
        </p:nvSpPr>
        <p:spPr>
          <a:xfrm>
            <a:off x="6321425" y="1834515"/>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矩形 4"/>
          <p:cNvSpPr/>
          <p:nvPr>
            <p:custDataLst>
              <p:tags r:id="rId5"/>
            </p:custDataLst>
          </p:nvPr>
        </p:nvSpPr>
        <p:spPr>
          <a:xfrm>
            <a:off x="6759575" y="2148205"/>
            <a:ext cx="16852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（2）水玻璃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custDataLst>
              <p:tags r:id="rId6"/>
            </p:custDataLst>
          </p:nvPr>
        </p:nvSpPr>
        <p:spPr bwMode="auto">
          <a:xfrm>
            <a:off x="6798310" y="2677795"/>
            <a:ext cx="428688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在清洗剂中的主要作用是使溶液的 pH 值基本维持不变，并能</a:t>
            </a:r>
            <a:r>
              <a:rPr lang="zh-CN" altLang="en-US" sz="2000" dirty="0">
                <a:solidFill>
                  <a:srgbClr val="C00000"/>
                </a:solidFill>
                <a:latin typeface="Arial" panose="020B0604020202020204"/>
                <a:ea typeface="微软雅黑" panose="020B0503020204020204" pitchFamily="34" charset="-122"/>
                <a:sym typeface="Arial" panose="020B0604020202020204"/>
              </a:rPr>
              <a:t>降低清洗剂的消耗量</a:t>
            </a:r>
            <a:r>
              <a:rPr lang="zh-CN" altLang="en-US" sz="2000" dirty="0">
                <a:solidFill>
                  <a:srgbClr val="38465E"/>
                </a:solidFill>
                <a:latin typeface="Arial" panose="020B0604020202020204"/>
                <a:ea typeface="微软雅黑" panose="020B0503020204020204" pitchFamily="34" charset="-122"/>
                <a:sym typeface="Arial" panose="020B0604020202020204"/>
              </a:rPr>
              <a:t>。水玻璃具有很好的悬浮能力及稳定悬浮系统的能力。这一能力是水玻璃和活性物质同时使用时能提高去污能力的重要因素。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8" name="矩形 7"/>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P spid="4" grpId="0" bldLvl="0" animBg="1"/>
      <p:bldP spid="5"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863600"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custDataLst>
              <p:tags r:id="rId2"/>
            </p:custDataLst>
          </p:nvPr>
        </p:nvSpPr>
        <p:spPr>
          <a:xfrm>
            <a:off x="1301750" y="1889760"/>
            <a:ext cx="170243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（3）磷酸盐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custDataLst>
              <p:tags r:id="rId3"/>
            </p:custDataLst>
          </p:nvPr>
        </p:nvSpPr>
        <p:spPr bwMode="auto">
          <a:xfrm>
            <a:off x="1340485" y="2419350"/>
            <a:ext cx="443801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磷酸盐常见的有磷酸三钠、磷酸氢二钠和缩合磷酸钠等多种。在清洗剂配方中以</a:t>
            </a:r>
            <a:r>
              <a:rPr sz="2000" dirty="0">
                <a:solidFill>
                  <a:srgbClr val="C00000"/>
                </a:solidFill>
                <a:latin typeface="Arial" panose="020B0604020202020204"/>
                <a:ea typeface="微软雅黑" panose="020B0503020204020204" pitchFamily="34" charset="-122"/>
                <a:sym typeface="Arial" panose="020B0604020202020204"/>
              </a:rPr>
              <a:t>缩合磷酸盐</a:t>
            </a:r>
            <a:r>
              <a:rPr sz="2000" dirty="0">
                <a:solidFill>
                  <a:srgbClr val="38465E"/>
                </a:solidFill>
                <a:latin typeface="Arial" panose="020B0604020202020204"/>
                <a:ea typeface="微软雅黑" panose="020B0503020204020204" pitchFamily="34" charset="-122"/>
                <a:sym typeface="Arial" panose="020B0604020202020204"/>
              </a:rPr>
              <a:t>最为重要。磷酸三钠又称正磷酸钠，它的 1% 溶液在室温下的 pH 值为12。由于它的碱性太强，在清洗剂中用量不能太多。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4" name="矩形 3"/>
          <p:cNvSpPr/>
          <p:nvPr>
            <p:custDataLst>
              <p:tags r:id="rId4"/>
            </p:custDataLst>
          </p:nvPr>
        </p:nvSpPr>
        <p:spPr>
          <a:xfrm>
            <a:off x="6321425"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矩形 4"/>
          <p:cNvSpPr/>
          <p:nvPr>
            <p:custDataLst>
              <p:tags r:id="rId5"/>
            </p:custDataLst>
          </p:nvPr>
        </p:nvSpPr>
        <p:spPr>
          <a:xfrm>
            <a:off x="6759575" y="1889760"/>
            <a:ext cx="193230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（4）碱性物质</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custDataLst>
              <p:tags r:id="rId6"/>
            </p:custDataLst>
          </p:nvPr>
        </p:nvSpPr>
        <p:spPr bwMode="auto">
          <a:xfrm>
            <a:off x="6798310" y="2419350"/>
            <a:ext cx="4261485"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使溶剂的表面张力降低，油和溶剂完全接触，溶剂可以渗透到油的内部，油脂膨胀并被溶剂润湿，从而使它和金属间的附着力减小，最后发生乳化变成微小的颗粒分散在溶剂中。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P spid="4" grpId="0" bldLvl="0" animBg="1"/>
      <p:bldP spid="5" grpId="0" bldLvl="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863600"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custDataLst>
              <p:tags r:id="rId2"/>
            </p:custDataLst>
          </p:nvPr>
        </p:nvSpPr>
        <p:spPr>
          <a:xfrm>
            <a:off x="1301750" y="1889760"/>
            <a:ext cx="144716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（5）溶剂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custDataLst>
              <p:tags r:id="rId3"/>
            </p:custDataLst>
          </p:nvPr>
        </p:nvSpPr>
        <p:spPr bwMode="auto">
          <a:xfrm>
            <a:off x="1340485" y="2419350"/>
            <a:ext cx="443801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是</a:t>
            </a:r>
            <a:r>
              <a:rPr sz="2000" dirty="0">
                <a:solidFill>
                  <a:srgbClr val="C00000"/>
                </a:solidFill>
                <a:latin typeface="Arial" panose="020B0604020202020204"/>
                <a:ea typeface="微软雅黑" panose="020B0503020204020204" pitchFamily="34" charset="-122"/>
                <a:sym typeface="Arial" panose="020B0604020202020204"/>
              </a:rPr>
              <a:t>表面清洗剂</a:t>
            </a:r>
            <a:r>
              <a:rPr sz="2000" dirty="0">
                <a:solidFill>
                  <a:srgbClr val="38465E"/>
                </a:solidFill>
                <a:latin typeface="Arial" panose="020B0604020202020204"/>
                <a:ea typeface="微软雅黑" panose="020B0503020204020204" pitchFamily="34" charset="-122"/>
                <a:sym typeface="Arial" panose="020B0604020202020204"/>
              </a:rPr>
              <a:t>的主体，它连同表面活性剂等添加剂一起，共同与污垢起化学反应，达到清洗除垢的目的。</a:t>
            </a:r>
            <a:r>
              <a:rPr sz="2000" b="1" dirty="0">
                <a:solidFill>
                  <a:srgbClr val="38465E"/>
                </a:solidFill>
                <a:latin typeface="Arial" panose="020B0604020202020204"/>
                <a:ea typeface="微软雅黑" panose="020B0503020204020204" pitchFamily="34" charset="-122"/>
                <a:sym typeface="Arial" panose="020B0604020202020204"/>
              </a:rPr>
              <a:t> </a:t>
            </a:r>
            <a:endParaRPr sz="2000" b="1" dirty="0">
              <a:solidFill>
                <a:srgbClr val="38465E"/>
              </a:solidFill>
              <a:latin typeface="Arial" panose="020B0604020202020204"/>
              <a:ea typeface="微软雅黑" panose="020B0503020204020204" pitchFamily="34" charset="-122"/>
              <a:sym typeface="Arial" panose="020B0604020202020204"/>
            </a:endParaRPr>
          </a:p>
        </p:txBody>
      </p:sp>
      <p:sp>
        <p:nvSpPr>
          <p:cNvPr id="4" name="矩形 3"/>
          <p:cNvSpPr/>
          <p:nvPr>
            <p:custDataLst>
              <p:tags r:id="rId4"/>
            </p:custDataLst>
          </p:nvPr>
        </p:nvSpPr>
        <p:spPr>
          <a:xfrm>
            <a:off x="6321425" y="1576070"/>
            <a:ext cx="516763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5" name="矩形 4"/>
          <p:cNvSpPr/>
          <p:nvPr>
            <p:custDataLst>
              <p:tags r:id="rId5"/>
            </p:custDataLst>
          </p:nvPr>
        </p:nvSpPr>
        <p:spPr>
          <a:xfrm>
            <a:off x="6759575" y="1889760"/>
            <a:ext cx="170307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（6）摩擦剂</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6" name="矩形 5"/>
          <p:cNvSpPr>
            <a:spLocks noChangeArrowheads="1"/>
          </p:cNvSpPr>
          <p:nvPr>
            <p:custDataLst>
              <p:tags r:id="rId6"/>
            </p:custDataLst>
          </p:nvPr>
        </p:nvSpPr>
        <p:spPr bwMode="auto">
          <a:xfrm>
            <a:off x="6798310" y="2419350"/>
            <a:ext cx="426148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是增加与清洗表面接触、摩擦的物质，如</a:t>
            </a:r>
            <a:r>
              <a:rPr lang="zh-CN" altLang="en-US" sz="2000" dirty="0">
                <a:solidFill>
                  <a:srgbClr val="C00000"/>
                </a:solidFill>
                <a:latin typeface="Arial" panose="020B0604020202020204"/>
                <a:ea typeface="微软雅黑" panose="020B0503020204020204" pitchFamily="34" charset="-122"/>
                <a:sym typeface="Arial" panose="020B0604020202020204"/>
              </a:rPr>
              <a:t>硅藻土</a:t>
            </a:r>
            <a:r>
              <a:rPr lang="zh-CN" altLang="en-US" sz="2000" dirty="0">
                <a:solidFill>
                  <a:srgbClr val="38465E"/>
                </a:solidFill>
                <a:latin typeface="Arial" panose="020B0604020202020204"/>
                <a:ea typeface="微软雅黑" panose="020B0503020204020204" pitchFamily="34" charset="-122"/>
                <a:sym typeface="Arial" panose="020B0604020202020204"/>
              </a:rPr>
              <a:t>等。 </a:t>
            </a:r>
            <a:r>
              <a:rPr lang="zh-CN" altLang="en-US" sz="2000" b="1" dirty="0">
                <a:solidFill>
                  <a:srgbClr val="38465E"/>
                </a:solidFill>
                <a:latin typeface="Arial" panose="020B0604020202020204"/>
                <a:ea typeface="微软雅黑" panose="020B0503020204020204" pitchFamily="34" charset="-122"/>
                <a:sym typeface="Arial" panose="020B0604020202020204"/>
              </a:rPr>
              <a:t>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五边形 7"/>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P spid="4" grpId="0" bldLvl="0" animBg="1"/>
      <p:bldP spid="5" grpId="0" bldLvl="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6403" y="1399015"/>
            <a:ext cx="12989337" cy="4302566"/>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副标题 2"/>
          <p:cNvSpPr>
            <a:spLocks noGrp="1"/>
          </p:cNvSpPr>
          <p:nvPr>
            <p:ph idx="1"/>
          </p:nvPr>
        </p:nvSpPr>
        <p:spPr>
          <a:xfrm>
            <a:off x="805180" y="1658620"/>
            <a:ext cx="6837045" cy="2138045"/>
          </a:xfrm>
        </p:spPr>
        <p:txBody>
          <a:bodyPr>
            <a:noAutofit/>
          </a:bodyPr>
          <a:lstStyle/>
          <a:p>
            <a:pPr>
              <a:lnSpc>
                <a:spcPct val="150000"/>
              </a:lnSpc>
              <a:buClr>
                <a:schemeClr val="tx1">
                  <a:shade val="95000"/>
                </a:schemeClr>
              </a:buClr>
              <a:buNone/>
              <a:defRPr/>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lang="en-US" altLang="zh-CN"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汽车美容是指针对汽车各个部位的不同材质所需的保养条件采用不同性质的汽车美容护理用品及施工工艺，通过先进的设备和数种美容护理用品，经过几十道工序，对汽车进行全新的保养护理，使旧车变成“新车”并持久保持，且对较深刮痕进行快速修复，并使其长久保持艳丽的光彩。作为未来的汽车行业从业人员，大家应坚持以人民为中心的发展思想，把人民群众的需求放在首位，不断提高汽车美容护理的质量和服务水平。</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904875" y="323850"/>
            <a:ext cx="5481955" cy="953135"/>
          </a:xfrm>
          <a:prstGeom prst="rect">
            <a:avLst/>
          </a:prstGeom>
          <a:solidFill>
            <a:srgbClr val="C00000"/>
          </a:solidFill>
          <a:ln w="57150">
            <a:solidFill>
              <a:schemeClr val="bg1">
                <a:alpha val="55000"/>
              </a:schemeClr>
            </a:solidFill>
          </a:ln>
        </p:spPr>
        <p:txBody>
          <a:bodyPr wrap="square">
            <a:spAutoFit/>
          </a:bodyPr>
          <a:lstStyle/>
          <a:p>
            <a:pPr algn="ctr"/>
            <a:r>
              <a:rPr lang="zh-CN" altLang="en-US" sz="2800" b="1" dirty="0">
                <a:solidFill>
                  <a:schemeClr val="bg1"/>
                </a:solidFill>
                <a:latin typeface="Arial" panose="020B0604020202020204"/>
                <a:ea typeface="微软雅黑" panose="020B0503020204020204" pitchFamily="34" charset="-122"/>
                <a:sym typeface="Arial" panose="020B0604020202020204"/>
              </a:rPr>
              <a:t>项目二</a:t>
            </a:r>
            <a:r>
              <a:rPr lang="en-US" altLang="zh-CN" sz="2800" b="1" dirty="0">
                <a:solidFill>
                  <a:schemeClr val="bg1"/>
                </a:solidFill>
                <a:latin typeface="Arial" panose="020B0604020202020204"/>
                <a:ea typeface="微软雅黑" panose="020B0503020204020204" pitchFamily="34" charset="-122"/>
                <a:sym typeface="Arial" panose="020B0604020202020204"/>
              </a:rPr>
              <a:t>  </a:t>
            </a:r>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pPr algn="ctr"/>
            <a:r>
              <a:rPr lang="zh-CN" altLang="en-US" sz="2800" b="1" dirty="0">
                <a:solidFill>
                  <a:schemeClr val="bg1"/>
                </a:solidFill>
                <a:latin typeface="Arial" panose="020B0604020202020204"/>
                <a:ea typeface="微软雅黑" panose="020B0503020204020204" pitchFamily="34" charset="-122"/>
                <a:sym typeface="Arial" panose="020B0604020202020204"/>
              </a:rPr>
              <a:t>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6200000">
            <a:off x="6445800" y="1523594"/>
            <a:ext cx="5961114" cy="3963210"/>
          </a:xfrm>
          <a:prstGeom prst="rect">
            <a:avLst/>
          </a:prstGeom>
        </p:spPr>
      </p:pic>
      <p:sp>
        <p:nvSpPr>
          <p:cNvPr id="6"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1000"/>
                                        <p:tgtEl>
                                          <p:spTgt spid="4">
                                            <p:txEl>
                                              <p:pRg st="0" end="0"/>
                                            </p:txEl>
                                          </p:spTgt>
                                        </p:tgtEl>
                                      </p:cBhvr>
                                    </p:animEffect>
                                    <p:anim calcmode="lin" valueType="num">
                                      <p:cBhvr>
                                        <p:cTn id="1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032617" y="2052958"/>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930910" y="1691005"/>
            <a:ext cx="298894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（1）汽车清洗剂的特性</a:t>
            </a:r>
            <a:endParaRPr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930910" y="3813175"/>
            <a:ext cx="8956675" cy="9258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085850" y="39223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②水不溶性污垢，主要包括</a:t>
            </a:r>
            <a:r>
              <a:rPr sz="2000" dirty="0">
                <a:solidFill>
                  <a:srgbClr val="C00000"/>
                </a:solidFill>
                <a:latin typeface="Arial" panose="020B0604020202020204"/>
                <a:ea typeface="微软雅黑" panose="020B0503020204020204" pitchFamily="34" charset="-122"/>
                <a:sym typeface="Arial" panose="020B0604020202020204"/>
              </a:rPr>
              <a:t>炭烟、矿物油、油脂、胶质物、铁锈、废气凝结物</a:t>
            </a:r>
            <a:r>
              <a:rPr sz="2000" dirty="0">
                <a:solidFill>
                  <a:srgbClr val="38465E"/>
                </a:solidFill>
                <a:latin typeface="Arial" panose="020B0604020202020204"/>
                <a:ea typeface="微软雅黑" panose="020B0503020204020204" pitchFamily="34" charset="-122"/>
                <a:sym typeface="Arial" panose="020B0604020202020204"/>
              </a:rPr>
              <a:t>等。</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930910" y="298958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085850" y="309880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①水溶性污垢，主要包括</a:t>
            </a:r>
            <a:r>
              <a:rPr sz="2000" dirty="0">
                <a:solidFill>
                  <a:srgbClr val="C00000"/>
                </a:solidFill>
                <a:latin typeface="Arial" panose="020B0604020202020204"/>
                <a:ea typeface="微软雅黑" panose="020B0503020204020204" pitchFamily="34" charset="-122"/>
                <a:sym typeface="Arial" panose="020B0604020202020204"/>
              </a:rPr>
              <a:t>泥土、砂料、灰尘</a:t>
            </a:r>
            <a:r>
              <a:rPr sz="2000" dirty="0">
                <a:solidFill>
                  <a:srgbClr val="38465E"/>
                </a:solidFill>
                <a:latin typeface="Arial" panose="020B0604020202020204"/>
                <a:ea typeface="微软雅黑" panose="020B0503020204020204" pitchFamily="34" charset="-122"/>
                <a:sym typeface="Arial" panose="020B0604020202020204"/>
              </a:rPr>
              <a:t>等。</a:t>
            </a: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0" name="矩形 29"/>
          <p:cNvSpPr>
            <a:spLocks noChangeArrowheads="1"/>
          </p:cNvSpPr>
          <p:nvPr/>
        </p:nvSpPr>
        <p:spPr bwMode="auto">
          <a:xfrm>
            <a:off x="930910" y="24168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汽车表面污垢主要分为以下两类。</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3" name="文本框 2"/>
          <p:cNvSpPr txBox="1"/>
          <p:nvPr/>
        </p:nvSpPr>
        <p:spPr>
          <a:xfrm>
            <a:off x="857885" y="98234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4. 汽车清洗剂的特性及除垢机理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 name="文本框 10"/>
          <p:cNvSpPr txBox="1"/>
          <p:nvPr/>
        </p:nvSpPr>
        <p:spPr>
          <a:xfrm>
            <a:off x="930910" y="4914265"/>
            <a:ext cx="9220200" cy="706755"/>
          </a:xfrm>
          <a:prstGeom prst="rect">
            <a:avLst/>
          </a:prstGeom>
          <a:noFill/>
        </p:spPr>
        <p:txBody>
          <a:bodyPr wrap="square" rtlCol="0" anchor="t">
            <a:spAutoFit/>
          </a:bodyPr>
          <a:p>
            <a:pPr eaLnBrk="1" hangingPunct="1">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第一类污垢能溶于水中，因此很容易用水将其冲洗掉。第二类污垢不溶于水，一般用清洗剂清洗。</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2" name="组合 1"/>
          <p:cNvGrpSpPr/>
          <p:nvPr/>
        </p:nvGrpSpPr>
        <p:grpSpPr>
          <a:xfrm>
            <a:off x="0" y="214489"/>
            <a:ext cx="3891360" cy="533259"/>
            <a:chOff x="0" y="214489"/>
            <a:chExt cx="3891360" cy="533259"/>
          </a:xfrm>
        </p:grpSpPr>
        <p:sp>
          <p:nvSpPr>
            <p:cNvPr id="4" name="矩形 3"/>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6" grpId="0" bldLvl="0" animBg="1"/>
      <p:bldP spid="15" grpId="0"/>
      <p:bldP spid="16" grpId="0" bldLvl="0" animBg="1"/>
      <p:bldP spid="17"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6" name="矩形 15"/>
          <p:cNvSpPr>
            <a:spLocks noChangeArrowheads="1"/>
          </p:cNvSpPr>
          <p:nvPr/>
        </p:nvSpPr>
        <p:spPr bwMode="auto">
          <a:xfrm>
            <a:off x="115252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清洗第二类污垢的清洗剂应具备以下特性。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4041140"/>
            <a:ext cx="8956675" cy="91821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1503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③润湿性</a:t>
            </a:r>
            <a:r>
              <a:rPr sz="2000" dirty="0">
                <a:solidFill>
                  <a:srgbClr val="38465E"/>
                </a:solidFill>
                <a:latin typeface="Arial" panose="020B0604020202020204"/>
                <a:ea typeface="微软雅黑" panose="020B0503020204020204" pitchFamily="34" charset="-122"/>
                <a:sym typeface="Arial" panose="020B0604020202020204"/>
              </a:rPr>
              <a:t>：对污垢的湿润能力，即使固体污垢容易被水浸湿形成浓稠的泡沫增加清洗效果。</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123565"/>
            <a:ext cx="8956675" cy="57531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232785"/>
            <a:ext cx="889508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②分散性</a:t>
            </a:r>
            <a:r>
              <a:rPr sz="2000" dirty="0">
                <a:solidFill>
                  <a:srgbClr val="38465E"/>
                </a:solidFill>
                <a:latin typeface="Arial" panose="020B0604020202020204"/>
                <a:ea typeface="微软雅黑" panose="020B0503020204020204" pitchFamily="34" charset="-122"/>
                <a:sym typeface="Arial" panose="020B0604020202020204"/>
              </a:rPr>
              <a:t>：可以使固体污垢的颗粒在水等介质中分散成细小质点或胶状液体。</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52525" y="2037715"/>
            <a:ext cx="8956675" cy="8934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28725" y="214693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sz="1600" b="1" dirty="0">
              <a:solidFill>
                <a:srgbClr val="C00000"/>
              </a:solidFill>
              <a:latin typeface="Arial" panose="020B0604020202020204"/>
              <a:ea typeface="微软雅黑" panose="020B0503020204020204" pitchFamily="34" charset="-122"/>
              <a:sym typeface="Arial" panose="020B0604020202020204"/>
            </a:endParaRPr>
          </a:p>
        </p:txBody>
      </p:sp>
      <p:sp>
        <p:nvSpPr>
          <p:cNvPr id="13" name="文本框 12"/>
          <p:cNvSpPr txBox="1"/>
          <p:nvPr/>
        </p:nvSpPr>
        <p:spPr>
          <a:xfrm>
            <a:off x="1307465" y="2163445"/>
            <a:ext cx="8620125" cy="706755"/>
          </a:xfrm>
          <a:prstGeom prst="rect">
            <a:avLst/>
          </a:prstGeom>
          <a:noFill/>
        </p:spPr>
        <p:txBody>
          <a:bodyPr wrap="square" rtlCol="0" anchor="t">
            <a:spAutoFit/>
          </a:bodyPr>
          <a:p>
            <a:pPr eaLnBrk="1" hangingPunct="1">
              <a:spcBef>
                <a:spcPct val="50000"/>
              </a:spcBef>
            </a:pPr>
            <a:r>
              <a:rPr sz="2000" b="1" dirty="0">
                <a:solidFill>
                  <a:srgbClr val="38465E"/>
                </a:solidFill>
                <a:latin typeface="Arial" panose="020B0604020202020204"/>
                <a:ea typeface="微软雅黑" panose="020B0503020204020204" pitchFamily="34" charset="-122"/>
                <a:sym typeface="Arial" panose="020B0604020202020204"/>
              </a:rPr>
              <a:t>①表面活性</a:t>
            </a:r>
            <a:r>
              <a:rPr sz="2000" dirty="0">
                <a:solidFill>
                  <a:srgbClr val="38465E"/>
                </a:solidFill>
                <a:latin typeface="Arial" panose="020B0604020202020204"/>
                <a:ea typeface="微软雅黑" panose="020B0503020204020204" pitchFamily="34" charset="-122"/>
                <a:sym typeface="Arial" panose="020B0604020202020204"/>
              </a:rPr>
              <a:t>：在汽车表面清洗过程中，清洗剂应能使固体污垢悬浮，使液体污垢形成悬浮液以便于将其从汽车表面上冲洗掉。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0-#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bldLvl="0" animBg="1"/>
      <p:bldP spid="4" grpId="0"/>
      <p:bldP spid="6" grpId="0" bldLvl="0" animBg="1"/>
      <p:bldP spid="18" grpId="0"/>
      <p:bldP spid="17" grpId="0" bldLvl="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134217" y="1849123"/>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032510" y="1487170"/>
            <a:ext cx="310007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000" b="1" dirty="0">
                <a:latin typeface="Arial" panose="020B0604020202020204"/>
                <a:ea typeface="微软雅黑" panose="020B0503020204020204" pitchFamily="34" charset="-122"/>
                <a:sym typeface="Arial" panose="020B0604020202020204"/>
              </a:rPr>
              <a:t>（2）清洗剂的除垢机理  </a:t>
            </a:r>
            <a:endParaRPr sz="2000" b="1" dirty="0">
              <a:latin typeface="Arial" panose="020B0604020202020204"/>
              <a:ea typeface="微软雅黑" panose="020B0503020204020204" pitchFamily="34" charset="-122"/>
              <a:sym typeface="Arial" panose="020B0604020202020204"/>
            </a:endParaRPr>
          </a:p>
        </p:txBody>
      </p:sp>
      <p:sp>
        <p:nvSpPr>
          <p:cNvPr id="2" name="矩形 1"/>
          <p:cNvSpPr/>
          <p:nvPr/>
        </p:nvSpPr>
        <p:spPr>
          <a:xfrm>
            <a:off x="1032510" y="519176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187450" y="52806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③增溶。</a:t>
            </a:r>
            <a:r>
              <a:rPr dirty="0">
                <a:solidFill>
                  <a:srgbClr val="38465E"/>
                </a:solidFill>
                <a:latin typeface="Arial" panose="020B0604020202020204"/>
                <a:ea typeface="微软雅黑" panose="020B0503020204020204" pitchFamily="34" charset="-122"/>
                <a:sym typeface="Arial" panose="020B0604020202020204"/>
              </a:rPr>
              <a:t>使污垢溶解在</a:t>
            </a:r>
            <a:r>
              <a:rPr dirty="0">
                <a:solidFill>
                  <a:srgbClr val="C00000"/>
                </a:solidFill>
                <a:latin typeface="Arial" panose="020B0604020202020204"/>
                <a:ea typeface="微软雅黑" panose="020B0503020204020204" pitchFamily="34" charset="-122"/>
                <a:sym typeface="Arial" panose="020B0604020202020204"/>
              </a:rPr>
              <a:t>清洗剂溶液</a:t>
            </a:r>
            <a:r>
              <a:rPr dirty="0">
                <a:solidFill>
                  <a:srgbClr val="38465E"/>
                </a:solidFill>
                <a:latin typeface="Arial" panose="020B0604020202020204"/>
                <a:ea typeface="微软雅黑" panose="020B0503020204020204" pitchFamily="34" charset="-122"/>
                <a:sym typeface="Arial" panose="020B0604020202020204"/>
              </a:rPr>
              <a:t>中。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032510" y="3952240"/>
            <a:ext cx="8956675" cy="103441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187450" y="406146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②吸附。</a:t>
            </a:r>
            <a:r>
              <a:rPr dirty="0">
                <a:solidFill>
                  <a:srgbClr val="38465E"/>
                </a:solidFill>
                <a:latin typeface="Arial" panose="020B0604020202020204"/>
                <a:ea typeface="微软雅黑" panose="020B0503020204020204" pitchFamily="34" charset="-122"/>
                <a:sym typeface="Arial" panose="020B0604020202020204"/>
              </a:rPr>
              <a:t>清洗剂中的电解质形成的无机离子吸附在污垢质点上，能改变对污垢质点的静电吸引力，并可</a:t>
            </a:r>
            <a:r>
              <a:rPr dirty="0">
                <a:solidFill>
                  <a:srgbClr val="C00000"/>
                </a:solidFill>
                <a:latin typeface="Arial" panose="020B0604020202020204"/>
                <a:ea typeface="微软雅黑" panose="020B0503020204020204" pitchFamily="34" charset="-122"/>
                <a:sym typeface="Arial" panose="020B0604020202020204"/>
              </a:rPr>
              <a:t>防止污垢再沉积</a:t>
            </a:r>
            <a:r>
              <a:rPr dirty="0">
                <a:solidFill>
                  <a:srgbClr val="38465E"/>
                </a:solidFill>
                <a:latin typeface="Arial" panose="020B0604020202020204"/>
                <a:ea typeface="微软雅黑" panose="020B0503020204020204" pitchFamily="34" charset="-122"/>
                <a:sym typeface="Arial" panose="020B0604020202020204"/>
              </a:rPr>
              <a:t>。清洗汽车外表面时，既有物理吸附，又有化学吸附。</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032510" y="2267585"/>
            <a:ext cx="8956675" cy="13906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187450" y="23768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①润湿。</a:t>
            </a:r>
            <a:r>
              <a:rPr dirty="0">
                <a:solidFill>
                  <a:srgbClr val="38465E"/>
                </a:solidFill>
                <a:latin typeface="Arial" panose="020B0604020202020204"/>
                <a:ea typeface="微软雅黑" panose="020B0503020204020204" pitchFamily="34" charset="-122"/>
                <a:sym typeface="Arial" panose="020B0604020202020204"/>
              </a:rPr>
              <a:t>当清洗剂与汽车表面上的污垢质点接触后，由于清洗剂溶液对污垢质点有很强的润湿力，被清洗表面很容易被清洗溶液所润湿，这可以促进它们之间有充分的接触。清洗溶液不仅能润湿污垢质点表面，且能深入到污垢聚集的细小空隙中，使污垢与被清洗表面结合力减弱、松动。</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3" name="组合 2"/>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 grpId="0" bldLvl="0" animBg="1"/>
      <p:bldP spid="4" grpId="0"/>
      <p:bldP spid="6" grpId="0" bldLvl="0" animBg="1"/>
      <p:bldP spid="15" grpId="0"/>
      <p:bldP spid="16" grpId="0" bldLvl="0" animBg="1"/>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6" name="矩形 5"/>
          <p:cNvSpPr/>
          <p:nvPr/>
        </p:nvSpPr>
        <p:spPr>
          <a:xfrm>
            <a:off x="1152525" y="4865370"/>
            <a:ext cx="8956675" cy="5613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49745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⑤去污。</a:t>
            </a:r>
            <a:r>
              <a:rPr dirty="0">
                <a:solidFill>
                  <a:srgbClr val="38465E"/>
                </a:solidFill>
                <a:latin typeface="Arial" panose="020B0604020202020204"/>
                <a:ea typeface="微软雅黑" panose="020B0503020204020204" pitchFamily="34" charset="-122"/>
                <a:sym typeface="Arial" panose="020B0604020202020204"/>
              </a:rPr>
              <a:t>最后通过射流冲击将污垢冲掉。</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32404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b="1" dirty="0">
                <a:solidFill>
                  <a:srgbClr val="38465E"/>
                </a:solidFill>
                <a:latin typeface="Arial" panose="020B0604020202020204"/>
                <a:ea typeface="微软雅黑" panose="020B0503020204020204" pitchFamily="34" charset="-122"/>
                <a:sym typeface="Arial" panose="020B0604020202020204"/>
              </a:rPr>
              <a:t>④悬浮。</a:t>
            </a:r>
            <a:r>
              <a:rPr dirty="0">
                <a:solidFill>
                  <a:srgbClr val="38465E"/>
                </a:solidFill>
                <a:latin typeface="Arial" panose="020B0604020202020204"/>
                <a:ea typeface="微软雅黑" panose="020B0503020204020204" pitchFamily="34" charset="-122"/>
                <a:sym typeface="Arial" panose="020B0604020202020204"/>
              </a:rPr>
              <a:t>清洗剂中的表面活性物质能在污垢质点表面形成定向排列的分子层，进一步增加了去污作用。从清洗剂的基本结构上看，在其分子内有两个部分：</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一部分是由长的</a:t>
            </a:r>
            <a:r>
              <a:rPr dirty="0">
                <a:solidFill>
                  <a:srgbClr val="C00000"/>
                </a:solidFill>
                <a:latin typeface="Arial" panose="020B0604020202020204"/>
                <a:ea typeface="微软雅黑" panose="020B0503020204020204" pitchFamily="34" charset="-122"/>
                <a:sym typeface="Arial" panose="020B0604020202020204"/>
              </a:rPr>
              <a:t>碳氢链</a:t>
            </a:r>
            <a:r>
              <a:rPr dirty="0">
                <a:solidFill>
                  <a:srgbClr val="38465E"/>
                </a:solidFill>
                <a:latin typeface="Arial" panose="020B0604020202020204"/>
                <a:ea typeface="微软雅黑" panose="020B0503020204020204" pitchFamily="34" charset="-122"/>
                <a:sym typeface="Arial" panose="020B0604020202020204"/>
              </a:rPr>
              <a:t>组成，它在油中溶解而在水中不溶解；</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另一部分是</a:t>
            </a:r>
            <a:r>
              <a:rPr dirty="0">
                <a:solidFill>
                  <a:srgbClr val="C00000"/>
                </a:solidFill>
                <a:latin typeface="Arial" panose="020B0604020202020204"/>
                <a:ea typeface="微软雅黑" panose="020B0503020204020204" pitchFamily="34" charset="-122"/>
                <a:sym typeface="Arial" panose="020B0604020202020204"/>
              </a:rPr>
              <a:t>水溶性基因</a:t>
            </a:r>
            <a:r>
              <a:rPr dirty="0">
                <a:solidFill>
                  <a:srgbClr val="38465E"/>
                </a:solidFill>
                <a:latin typeface="Arial" panose="020B0604020202020204"/>
                <a:ea typeface="微软雅黑" panose="020B0503020204020204" pitchFamily="34" charset="-122"/>
                <a:sym typeface="Arial" panose="020B0604020202020204"/>
              </a:rPr>
              <a:t>，它使整个分子在水中能够溶解而发生表面活性作用。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这种分子又称为极性分子，分子中油溶性部分称为亲油基或憎水基，水溶性部分称为亲水基或憎油基。表面活性物质分子与污垢质点接触后，其憎水的一端会吸附在污垢质点上，而亲水的一端与水结合在一起，这样吸附在污垢质点周围的很多定向排列分子就起了桥梁作用，使污垢质点和周围的水溶液牢固地联结在一起，使憎水性污垢具有亲水性质，表面上的污垢脱落后，悬浮于清洗剂中。</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054100" y="2555875"/>
            <a:ext cx="677354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汽车护理就是使用汽车护理用品并通过</a:t>
            </a:r>
            <a:r>
              <a:rPr sz="2000" dirty="0">
                <a:solidFill>
                  <a:srgbClr val="C00000"/>
                </a:solidFill>
                <a:latin typeface="Arial" panose="020B0604020202020204"/>
                <a:ea typeface="微软雅黑" panose="020B0503020204020204" pitchFamily="34" charset="-122"/>
                <a:sym typeface="Arial" panose="020B0604020202020204"/>
              </a:rPr>
              <a:t>研磨、抛光、打蜡</a:t>
            </a:r>
            <a:r>
              <a:rPr sz="2000" dirty="0">
                <a:solidFill>
                  <a:srgbClr val="38465E"/>
                </a:solidFill>
                <a:latin typeface="Arial" panose="020B0604020202020204"/>
                <a:ea typeface="微软雅黑" panose="020B0503020204020204" pitchFamily="34" charset="-122"/>
                <a:sym typeface="Arial" panose="020B0604020202020204"/>
              </a:rPr>
              <a:t>等作业对出现变色、老化、微浅划痕的漆面采取的相应补救措施，并预防上述现象的再次发生。汽车护理系列用品主要包括</a:t>
            </a:r>
            <a:r>
              <a:rPr sz="2000" dirty="0">
                <a:solidFill>
                  <a:srgbClr val="C00000"/>
                </a:solidFill>
                <a:latin typeface="Arial" panose="020B0604020202020204"/>
                <a:ea typeface="微软雅黑" panose="020B0503020204020204" pitchFamily="34" charset="-122"/>
                <a:sym typeface="Arial" panose="020B0604020202020204"/>
              </a:rPr>
              <a:t>车蜡、研磨剂、抛光剂和还原剂</a:t>
            </a:r>
            <a:r>
              <a:rPr sz="2000" dirty="0">
                <a:solidFill>
                  <a:srgbClr val="38465E"/>
                </a:solidFill>
                <a:latin typeface="Arial" panose="020B0604020202020204"/>
                <a:ea typeface="微软雅黑" panose="020B0503020204020204" pitchFamily="34" charset="-122"/>
                <a:sym typeface="Arial" panose="020B0604020202020204"/>
              </a:rPr>
              <a:t>等。</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420533" cy="533259"/>
            <a:chOff x="0" y="214489"/>
            <a:chExt cx="3420533" cy="533259"/>
          </a:xfrm>
        </p:grpSpPr>
        <p:sp>
          <p:nvSpPr>
            <p:cNvPr id="3" name="矩形 2"/>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9" name="圆角矩形 28"/>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4" name="Rectangle 6"/>
          <p:cNvSpPr>
            <a:spLocks noChangeArrowheads="1"/>
          </p:cNvSpPr>
          <p:nvPr/>
        </p:nvSpPr>
        <p:spPr bwMode="auto">
          <a:xfrm>
            <a:off x="1181100" y="1766570"/>
            <a:ext cx="2715260" cy="460375"/>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altLang="en-US" sz="2400" b="1" dirty="0">
                <a:solidFill>
                  <a:schemeClr val="bg1"/>
                </a:solidFill>
                <a:latin typeface="Arial" panose="020B0604020202020204"/>
                <a:ea typeface="微软雅黑" panose="020B0503020204020204" pitchFamily="34" charset="-122"/>
                <a:sym typeface="Arial" panose="020B0604020202020204"/>
              </a:rPr>
              <a:t>二、汽车护理用品</a:t>
            </a:r>
            <a:endParaRPr lang="zh-CN" altLang="en-US" sz="2400" b="1" dirty="0">
              <a:solidFill>
                <a:schemeClr val="bg1"/>
              </a:solidFill>
              <a:latin typeface="Arial" panose="020B0604020202020204"/>
              <a:ea typeface="微软雅黑" panose="020B0503020204020204" pitchFamily="34" charset="-122"/>
              <a:sym typeface="Arial" panose="020B0604020202020204"/>
            </a:endParaRPr>
          </a:p>
        </p:txBody>
      </p:sp>
      <p:pic>
        <p:nvPicPr>
          <p:cNvPr id="4" name="图片 3"/>
          <p:cNvPicPr/>
          <p:nvPr/>
        </p:nvPicPr>
        <p:blipFill>
          <a:blip r:embed="rId1"/>
          <a:stretch>
            <a:fillRect/>
          </a:stretch>
        </p:blipFill>
        <p:spPr>
          <a:xfrm>
            <a:off x="7969250" y="2421890"/>
            <a:ext cx="2576195" cy="2895600"/>
          </a:xfrm>
          <a:prstGeom prst="rect">
            <a:avLst/>
          </a:prstGeom>
        </p:spPr>
      </p:pic>
      <p:grpSp>
        <p:nvGrpSpPr>
          <p:cNvPr id="5" name="组合 4"/>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calcmode="lin" valueType="num">
                                      <p:cBhvr>
                                        <p:cTn id="12" dur="500" fill="hold"/>
                                        <p:tgtEl>
                                          <p:spTgt spid="11267"/>
                                        </p:tgtEl>
                                        <p:attrNameLst>
                                          <p:attrName>ppt_w</p:attrName>
                                        </p:attrNameLst>
                                      </p:cBhvr>
                                      <p:tavLst>
                                        <p:tav tm="0">
                                          <p:val>
                                            <p:fltVal val="0"/>
                                          </p:val>
                                        </p:tav>
                                        <p:tav tm="100000">
                                          <p:val>
                                            <p:strVal val="#ppt_w"/>
                                          </p:val>
                                        </p:tav>
                                      </p:tavLst>
                                    </p:anim>
                                    <p:anim calcmode="lin" valueType="num">
                                      <p:cBhvr>
                                        <p:cTn id="13" dur="500" fill="hold"/>
                                        <p:tgtEl>
                                          <p:spTgt spid="11267"/>
                                        </p:tgtEl>
                                        <p:attrNameLst>
                                          <p:attrName>ppt_h</p:attrName>
                                        </p:attrNameLst>
                                      </p:cBhvr>
                                      <p:tavLst>
                                        <p:tav tm="0">
                                          <p:val>
                                            <p:fltVal val="0"/>
                                          </p:val>
                                        </p:tav>
                                        <p:tav tm="100000">
                                          <p:val>
                                            <p:strVal val="#ppt_h"/>
                                          </p:val>
                                        </p:tav>
                                      </p:tavLst>
                                    </p:anim>
                                    <p:animEffect transition="in" filter="fade">
                                      <p:cBhvr>
                                        <p:cTn id="14" dur="500"/>
                                        <p:tgtEl>
                                          <p:spTgt spid="1126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randombar(horizont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9" grpId="0" bldLvl="0" animBg="1"/>
      <p:bldP spid="2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cxnSp>
        <p:nvCxnSpPr>
          <p:cNvPr id="19" name="直接连接符 18"/>
          <p:cNvCxnSpPr/>
          <p:nvPr/>
        </p:nvCxnSpPr>
        <p:spPr>
          <a:xfrm>
            <a:off x="1032617" y="2052958"/>
            <a:ext cx="8928735" cy="381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930910" y="1691005"/>
            <a:ext cx="248920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200" b="1" dirty="0">
                <a:latin typeface="Arial" panose="020B0604020202020204"/>
                <a:ea typeface="微软雅黑" panose="020B0503020204020204" pitchFamily="34" charset="-122"/>
                <a:sym typeface="Arial" panose="020B0604020202020204"/>
              </a:rPr>
              <a:t>（1）车蜡的作用 </a:t>
            </a:r>
            <a:endParaRPr sz="22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930910" y="3972560"/>
            <a:ext cx="8956675" cy="85344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085850" y="4081780"/>
            <a:ext cx="8533130" cy="1233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②上光作用。</a:t>
            </a:r>
            <a:r>
              <a:rPr dirty="0">
                <a:solidFill>
                  <a:srgbClr val="38465E"/>
                </a:solidFill>
                <a:latin typeface="Arial" panose="020B0604020202020204"/>
                <a:ea typeface="微软雅黑" panose="020B0503020204020204" pitchFamily="34" charset="-122"/>
                <a:sym typeface="Arial" panose="020B0604020202020204"/>
              </a:rPr>
              <a:t>车蜡是用来保护车漆，同时又可美化车漆的护理用品。打蜡可以改善车辆表面的</a:t>
            </a:r>
            <a:r>
              <a:rPr dirty="0">
                <a:solidFill>
                  <a:srgbClr val="C00000"/>
                </a:solidFill>
                <a:latin typeface="Arial" panose="020B0604020202020204"/>
                <a:ea typeface="微软雅黑" panose="020B0503020204020204" pitchFamily="34" charset="-122"/>
                <a:sym typeface="Arial" panose="020B0604020202020204"/>
              </a:rPr>
              <a:t>光亮程度</a:t>
            </a:r>
            <a:r>
              <a:rPr dirty="0">
                <a:solidFill>
                  <a:srgbClr val="38465E"/>
                </a:solidFill>
                <a:latin typeface="Arial" panose="020B0604020202020204"/>
                <a:ea typeface="微软雅黑" panose="020B0503020204020204" pitchFamily="34" charset="-122"/>
                <a:sym typeface="Arial" panose="020B0604020202020204"/>
              </a:rPr>
              <a:t>，使车身增添亮丽的光彩。</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930910" y="2310130"/>
            <a:ext cx="8956675" cy="13252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矩形 16"/>
          <p:cNvSpPr>
            <a:spLocks noChangeArrowheads="1"/>
          </p:cNvSpPr>
          <p:nvPr/>
        </p:nvSpPr>
        <p:spPr bwMode="auto">
          <a:xfrm>
            <a:off x="1085850" y="23742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①防水作用。</a:t>
            </a:r>
            <a:r>
              <a:rPr dirty="0">
                <a:solidFill>
                  <a:srgbClr val="38465E"/>
                </a:solidFill>
                <a:latin typeface="Arial" panose="020B0604020202020204"/>
                <a:ea typeface="微软雅黑" panose="020B0503020204020204" pitchFamily="34" charset="-122"/>
                <a:sym typeface="Arial" panose="020B0604020202020204"/>
              </a:rPr>
              <a:t>车蜡可在车漆与大气之间形成一层保护层，将车漆与有害气体、灰尘有效地隔离，起到一种“屏蔽”的作用。车蜡可使车身表面的水滴附着减少 60%~90%，高档车蜡还可使残留在漆面上的水滴进一步平展，呈扁平状，最大限度地</a:t>
            </a:r>
            <a:r>
              <a:rPr dirty="0">
                <a:solidFill>
                  <a:srgbClr val="C00000"/>
                </a:solidFill>
                <a:latin typeface="Arial" panose="020B0604020202020204"/>
                <a:ea typeface="微软雅黑" panose="020B0503020204020204" pitchFamily="34" charset="-122"/>
                <a:sym typeface="Arial" panose="020B0604020202020204"/>
              </a:rPr>
              <a:t>减少水滴对阳光的聚焦</a:t>
            </a:r>
            <a:r>
              <a:rPr dirty="0">
                <a:solidFill>
                  <a:srgbClr val="38465E"/>
                </a:solidFill>
                <a:latin typeface="Arial" panose="020B0604020202020204"/>
                <a:ea typeface="微软雅黑" panose="020B0503020204020204" pitchFamily="34" charset="-122"/>
                <a:sym typeface="Arial" panose="020B0604020202020204"/>
              </a:rPr>
              <a:t>，大大降低了车身遭受侵蚀的可能性，使车漆得到有效保护。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文本框 2"/>
          <p:cNvSpPr txBox="1"/>
          <p:nvPr/>
        </p:nvSpPr>
        <p:spPr>
          <a:xfrm>
            <a:off x="857885" y="98234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1. 车蜡</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2" name="矩形 1"/>
          <p:cNvSpPr/>
          <p:nvPr/>
        </p:nvSpPr>
        <p:spPr>
          <a:xfrm>
            <a:off x="930910" y="5163185"/>
            <a:ext cx="8956675" cy="83947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085850" y="527240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③抗高温作用。</a:t>
            </a:r>
            <a:r>
              <a:rPr dirty="0">
                <a:solidFill>
                  <a:srgbClr val="38465E"/>
                </a:solidFill>
                <a:latin typeface="Arial" panose="020B0604020202020204"/>
                <a:ea typeface="微软雅黑" panose="020B0503020204020204" pitchFamily="34" charset="-122"/>
                <a:sym typeface="Arial" panose="020B0604020202020204"/>
              </a:rPr>
              <a:t>车蜡的抗高温作用原理是对来自不同方向的入射光产生有效</a:t>
            </a:r>
            <a:r>
              <a:rPr dirty="0">
                <a:solidFill>
                  <a:srgbClr val="C00000"/>
                </a:solidFill>
                <a:latin typeface="Arial" panose="020B0604020202020204"/>
                <a:ea typeface="微软雅黑" panose="020B0503020204020204" pitchFamily="34" charset="-122"/>
                <a:sym typeface="Arial" panose="020B0604020202020204"/>
              </a:rPr>
              <a:t>反射</a:t>
            </a:r>
            <a:r>
              <a:rPr dirty="0">
                <a:solidFill>
                  <a:srgbClr val="38465E"/>
                </a:solidFill>
                <a:latin typeface="Arial" panose="020B0604020202020204"/>
                <a:ea typeface="微软雅黑" panose="020B0503020204020204" pitchFamily="34" charset="-122"/>
                <a:sym typeface="Arial" panose="020B0604020202020204"/>
              </a:rPr>
              <a:t>，防止入射光使面漆或底漆老化变色，延长漆面的使用寿命。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7" name="组合 6"/>
          <p:cNvGrpSpPr/>
          <p:nvPr/>
        </p:nvGrpSpPr>
        <p:grpSpPr>
          <a:xfrm>
            <a:off x="0" y="214489"/>
            <a:ext cx="3891360" cy="533259"/>
            <a:chOff x="0" y="214489"/>
            <a:chExt cx="3891360" cy="533259"/>
          </a:xfrm>
        </p:grpSpPr>
        <p:sp>
          <p:nvSpPr>
            <p:cNvPr id="11" name="矩形 10"/>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6" grpId="0" bldLvl="0" animBg="1"/>
      <p:bldP spid="15" grpId="0"/>
      <p:bldP spid="16" grpId="0" bldLvl="0" animBg="1"/>
      <p:bldP spid="17" grpId="0"/>
      <p:bldP spid="2" grpId="0" bldLvl="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4920615"/>
            <a:ext cx="8956675" cy="11144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5029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⑥研磨抛光作用。</a:t>
            </a:r>
            <a:r>
              <a:rPr dirty="0">
                <a:solidFill>
                  <a:srgbClr val="38465E"/>
                </a:solidFill>
                <a:latin typeface="Arial" panose="020B0604020202020204"/>
                <a:ea typeface="微软雅黑" panose="020B0503020204020204" pitchFamily="34" charset="-122"/>
                <a:sym typeface="Arial" panose="020B0604020202020204"/>
              </a:rPr>
              <a:t>当汽车出现刮擦事故，漆面出现浅划痕时，可使用研磨抛光车蜡。如果划痕不是很严重，抛光和打蜡工作可一次完成。车蜡除了具有以上作用外，还具有</a:t>
            </a:r>
            <a:r>
              <a:rPr dirty="0">
                <a:solidFill>
                  <a:srgbClr val="C00000"/>
                </a:solidFill>
                <a:latin typeface="Arial" panose="020B0604020202020204"/>
                <a:ea typeface="微软雅黑" panose="020B0503020204020204" pitchFamily="34" charset="-122"/>
                <a:sym typeface="Arial" panose="020B0604020202020204"/>
              </a:rPr>
              <a:t>防酸雨、防雾</a:t>
            </a:r>
            <a:r>
              <a:rPr dirty="0">
                <a:solidFill>
                  <a:srgbClr val="38465E"/>
                </a:solidFill>
                <a:latin typeface="Arial" panose="020B0604020202020204"/>
                <a:ea typeface="微软雅黑" panose="020B0503020204020204" pitchFamily="34" charset="-122"/>
                <a:sym typeface="Arial" panose="020B0604020202020204"/>
              </a:rPr>
              <a:t>等功能。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620770"/>
            <a:ext cx="8956675" cy="108775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7299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⑤防紫外线作用。</a:t>
            </a:r>
            <a:r>
              <a:rPr dirty="0">
                <a:solidFill>
                  <a:srgbClr val="38465E"/>
                </a:solidFill>
                <a:latin typeface="Arial" panose="020B0604020202020204"/>
                <a:ea typeface="微软雅黑" panose="020B0503020204020204" pitchFamily="34" charset="-122"/>
                <a:sym typeface="Arial" panose="020B0604020202020204"/>
              </a:rPr>
              <a:t>车蜡防紫外线作用与它的抗高温作用是并行的。在日光中，由于紫外线的特性决定了紫外线较易于折射进入漆面，防紫外线车蜡充分地考虑了紫外线的特性，使其对车表的侵害得以最大限度地降低。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20440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④防静电作用。</a:t>
            </a:r>
            <a:r>
              <a:rPr dirty="0">
                <a:solidFill>
                  <a:srgbClr val="38465E"/>
                </a:solidFill>
                <a:latin typeface="Arial" panose="020B0604020202020204"/>
                <a:ea typeface="微软雅黑" panose="020B0503020204020204" pitchFamily="34" charset="-122"/>
                <a:sym typeface="Arial" panose="020B0604020202020204"/>
              </a:rPr>
              <a:t>汽车静电主要有两个来源：一是</a:t>
            </a:r>
            <a:r>
              <a:rPr dirty="0">
                <a:solidFill>
                  <a:srgbClr val="C00000"/>
                </a:solidFill>
                <a:latin typeface="Arial" panose="020B0604020202020204"/>
                <a:ea typeface="微软雅黑" panose="020B0503020204020204" pitchFamily="34" charset="-122"/>
                <a:sym typeface="Arial" panose="020B0604020202020204"/>
              </a:rPr>
              <a:t>纤维织物</a:t>
            </a:r>
            <a:r>
              <a:rPr dirty="0">
                <a:solidFill>
                  <a:srgbClr val="38465E"/>
                </a:solidFill>
                <a:latin typeface="Arial" panose="020B0604020202020204"/>
                <a:ea typeface="微软雅黑" panose="020B0503020204020204" pitchFamily="34" charset="-122"/>
                <a:sym typeface="Arial" panose="020B0604020202020204"/>
              </a:rPr>
              <a:t>，如地毯、座椅、衣物等的摩擦；二是汽车在行驶过程中，空气中的尘埃与车身金属表面相互摩擦。无论是哪种原因产生的静电，都给乘员带来诸多不便，甚至造成伤害。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车蜡防静电作用主要体现在</a:t>
            </a:r>
            <a:r>
              <a:rPr dirty="0">
                <a:solidFill>
                  <a:srgbClr val="C00000"/>
                </a:solidFill>
                <a:latin typeface="Arial" panose="020B0604020202020204"/>
                <a:ea typeface="微软雅黑" panose="020B0503020204020204" pitchFamily="34" charset="-122"/>
                <a:sym typeface="Arial" panose="020B0604020202020204"/>
              </a:rPr>
              <a:t>车表静电防止</a:t>
            </a:r>
            <a:r>
              <a:rPr dirty="0">
                <a:solidFill>
                  <a:srgbClr val="38465E"/>
                </a:solidFill>
                <a:latin typeface="Arial" panose="020B0604020202020204"/>
                <a:ea typeface="微软雅黑" panose="020B0503020204020204" pitchFamily="34" charset="-122"/>
                <a:sym typeface="Arial" panose="020B0604020202020204"/>
              </a:rPr>
              <a:t>上，其作用原理是隔断尘埃与车表金属的摩擦。由于涂覆蜡层的厚度及车蜡本身附着能力不同，它的防静电作用有一定的差别，一般防静电车蜡在阻断尘埃与漆面摩擦的能力方面优于普通车蜡。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13862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1951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①按物理状态分类。 </a:t>
            </a:r>
            <a:r>
              <a:rPr dirty="0">
                <a:solidFill>
                  <a:srgbClr val="38465E"/>
                </a:solidFill>
                <a:latin typeface="Arial" panose="020B0604020202020204"/>
                <a:ea typeface="微软雅黑" panose="020B0503020204020204" pitchFamily="34" charset="-122"/>
                <a:sym typeface="Arial" panose="020B0604020202020204"/>
              </a:rPr>
              <a:t>车蜡按其物理状态可分为</a:t>
            </a:r>
            <a:r>
              <a:rPr dirty="0">
                <a:solidFill>
                  <a:srgbClr val="C00000"/>
                </a:solidFill>
                <a:latin typeface="Arial" panose="020B0604020202020204"/>
                <a:ea typeface="微软雅黑" panose="020B0503020204020204" pitchFamily="34" charset="-122"/>
                <a:sym typeface="Arial" panose="020B0604020202020204"/>
              </a:rPr>
              <a:t>固态蜡、半固态蜡、液态蜡和喷雾蜡</a:t>
            </a:r>
            <a:r>
              <a:rPr dirty="0">
                <a:solidFill>
                  <a:srgbClr val="38465E"/>
                </a:solidFill>
                <a:latin typeface="Arial" panose="020B0604020202020204"/>
                <a:ea typeface="微软雅黑" panose="020B0503020204020204" pitchFamily="34" charset="-122"/>
                <a:sym typeface="Arial" panose="020B0604020202020204"/>
              </a:rPr>
              <a:t>四种。这些车蜡的黏度越大，光泽越艳丽、持久性越强，但去污性越弱，而且打蜡操作越费力。相反，黏度越小的车蜡越便于使用，但持久性越弱。在日常作业中，液体蜡应用较广泛。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563727" y="1758953"/>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52525" y="3764915"/>
            <a:ext cx="8956675" cy="107378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38741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②按生产国别分类。 </a:t>
            </a:r>
            <a:r>
              <a:rPr dirty="0">
                <a:solidFill>
                  <a:srgbClr val="38465E"/>
                </a:solidFill>
                <a:latin typeface="Arial" panose="020B0604020202020204"/>
                <a:ea typeface="微软雅黑" panose="020B0503020204020204" pitchFamily="34" charset="-122"/>
                <a:sym typeface="Arial" panose="020B0604020202020204"/>
              </a:rPr>
              <a:t>车蜡按其生产国，可大体分为</a:t>
            </a:r>
            <a:r>
              <a:rPr dirty="0">
                <a:solidFill>
                  <a:srgbClr val="C00000"/>
                </a:solidFill>
                <a:latin typeface="Arial" panose="020B0604020202020204"/>
                <a:ea typeface="微软雅黑" panose="020B0503020204020204" pitchFamily="34" charset="-122"/>
                <a:sym typeface="Arial" panose="020B0604020202020204"/>
              </a:rPr>
              <a:t>国产蜡和进口蜡</a:t>
            </a:r>
            <a:r>
              <a:rPr dirty="0">
                <a:solidFill>
                  <a:srgbClr val="38465E"/>
                </a:solidFill>
                <a:latin typeface="Arial" panose="020B0604020202020204"/>
                <a:ea typeface="微软雅黑" panose="020B0503020204020204" pitchFamily="34" charset="-122"/>
                <a:sym typeface="Arial" panose="020B0604020202020204"/>
              </a:rPr>
              <a:t>。目前国内汽车美容行业中使用的中高档车蜡，绝大部分为进口蜡。常见进口车蜡多来自美国、英国、日本、荷兰等。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52525" y="1422400"/>
            <a:ext cx="254000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dirty="0">
                <a:latin typeface="Arial" panose="020B0604020202020204"/>
                <a:ea typeface="微软雅黑" panose="020B0503020204020204" pitchFamily="34" charset="-122"/>
                <a:sym typeface="Arial" panose="020B0604020202020204"/>
              </a:rPr>
              <a:t>（2）车蜡的种类 </a:t>
            </a:r>
            <a:endParaRPr sz="2200" b="1" dirty="0">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2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3568065"/>
            <a:ext cx="8956675" cy="17145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36772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⑤按其功能分类。</a:t>
            </a:r>
            <a:r>
              <a:rPr dirty="0">
                <a:solidFill>
                  <a:srgbClr val="38465E"/>
                </a:solidFill>
                <a:latin typeface="Arial" panose="020B0604020202020204"/>
                <a:ea typeface="微软雅黑" panose="020B0503020204020204" pitchFamily="34" charset="-122"/>
                <a:sym typeface="Arial" panose="020B0604020202020204"/>
              </a:rPr>
              <a:t>车蜡按其主要功能分为</a:t>
            </a:r>
            <a:r>
              <a:rPr dirty="0">
                <a:solidFill>
                  <a:srgbClr val="C00000"/>
                </a:solidFill>
                <a:latin typeface="Arial" panose="020B0604020202020204"/>
                <a:ea typeface="微软雅黑" panose="020B0503020204020204" pitchFamily="34" charset="-122"/>
                <a:sym typeface="Arial" panose="020B0604020202020204"/>
              </a:rPr>
              <a:t>上光蜡和抛光研磨蜡</a:t>
            </a:r>
            <a:r>
              <a:rPr dirty="0">
                <a:solidFill>
                  <a:srgbClr val="38465E"/>
                </a:solidFill>
                <a:latin typeface="Arial" panose="020B0604020202020204"/>
                <a:ea typeface="微软雅黑" panose="020B0503020204020204" pitchFamily="34" charset="-122"/>
                <a:sym typeface="Arial" panose="020B0604020202020204"/>
              </a:rPr>
              <a:t>两种。国产上光蜡的主要添加成分为</a:t>
            </a:r>
            <a:r>
              <a:rPr dirty="0">
                <a:solidFill>
                  <a:srgbClr val="C00000"/>
                </a:solidFill>
                <a:latin typeface="Arial" panose="020B0604020202020204"/>
                <a:ea typeface="微软雅黑" panose="020B0503020204020204" pitchFamily="34" charset="-122"/>
                <a:sym typeface="Arial" panose="020B0604020202020204"/>
              </a:rPr>
              <a:t>蜂蜡、松节油</a:t>
            </a:r>
            <a:r>
              <a:rPr dirty="0">
                <a:solidFill>
                  <a:srgbClr val="38465E"/>
                </a:solidFill>
                <a:latin typeface="Arial" panose="020B0604020202020204"/>
                <a:ea typeface="微软雅黑" panose="020B0503020204020204" pitchFamily="34" charset="-122"/>
                <a:sym typeface="Arial" panose="020B0604020202020204"/>
              </a:rPr>
              <a:t>等，其外观多为白色和乳白色，主要用于喷漆作业中表面上光。国产抛光研磨蜡主要添加成分为</a:t>
            </a:r>
            <a:r>
              <a:rPr dirty="0">
                <a:solidFill>
                  <a:srgbClr val="C00000"/>
                </a:solidFill>
                <a:latin typeface="Arial" panose="020B0604020202020204"/>
                <a:ea typeface="微软雅黑" panose="020B0503020204020204" pitchFamily="34" charset="-122"/>
                <a:sym typeface="Arial" panose="020B0604020202020204"/>
              </a:rPr>
              <a:t>地蜡、硅藻土、氧化铝、矿物油及乳化剂</a:t>
            </a:r>
            <a:r>
              <a:rPr dirty="0">
                <a:solidFill>
                  <a:srgbClr val="38465E"/>
                </a:solidFill>
                <a:latin typeface="Arial" panose="020B0604020202020204"/>
                <a:ea typeface="微软雅黑" panose="020B0503020204020204" pitchFamily="34" charset="-122"/>
                <a:sym typeface="Arial" panose="020B0604020202020204"/>
              </a:rPr>
              <a:t>等，颜色有浅灰色、灰色、乳黄色及黄褐色等多种，主要用于浅划痕处理及漆膜的磨平作业，用以清除浅划痕、橘纹、填平细小针孔等。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2396490"/>
            <a:ext cx="8956675" cy="86550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5057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④按装饰效果分类。</a:t>
            </a:r>
            <a:r>
              <a:rPr dirty="0">
                <a:solidFill>
                  <a:srgbClr val="38465E"/>
                </a:solidFill>
                <a:latin typeface="Arial" panose="020B0604020202020204"/>
                <a:ea typeface="微软雅黑" panose="020B0503020204020204" pitchFamily="34" charset="-122"/>
                <a:sym typeface="Arial" panose="020B0604020202020204"/>
              </a:rPr>
              <a:t>车蜡按其装饰效果可分为</a:t>
            </a:r>
            <a:r>
              <a:rPr dirty="0">
                <a:solidFill>
                  <a:srgbClr val="C00000"/>
                </a:solidFill>
                <a:latin typeface="Arial" panose="020B0604020202020204"/>
                <a:ea typeface="微软雅黑" panose="020B0503020204020204" pitchFamily="34" charset="-122"/>
                <a:sym typeface="Arial" panose="020B0604020202020204"/>
              </a:rPr>
              <a:t>无色上光蜡和有色上光蜡</a:t>
            </a:r>
            <a:r>
              <a:rPr dirty="0">
                <a:solidFill>
                  <a:srgbClr val="38465E"/>
                </a:solidFill>
                <a:latin typeface="Arial" panose="020B0604020202020204"/>
                <a:ea typeface="微软雅黑" panose="020B0503020204020204" pitchFamily="34" charset="-122"/>
                <a:sym typeface="Arial" panose="020B0604020202020204"/>
              </a:rPr>
              <a:t>。无色上光蜡主要以增光为主，有色上光蜡主要以增色为主。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80835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③按其作用分类。 </a:t>
            </a:r>
            <a:r>
              <a:rPr dirty="0">
                <a:solidFill>
                  <a:srgbClr val="38465E"/>
                </a:solidFill>
                <a:latin typeface="Arial" panose="020B0604020202020204"/>
                <a:ea typeface="微软雅黑" panose="020B0503020204020204" pitchFamily="34" charset="-122"/>
                <a:sym typeface="Arial" panose="020B0604020202020204"/>
              </a:rPr>
              <a:t>车蜡按其作用，可分为</a:t>
            </a:r>
            <a:r>
              <a:rPr dirty="0">
                <a:solidFill>
                  <a:srgbClr val="C00000"/>
                </a:solidFill>
                <a:latin typeface="Arial" panose="020B0604020202020204"/>
                <a:ea typeface="微软雅黑" panose="020B0503020204020204" pitchFamily="34" charset="-122"/>
                <a:sym typeface="Arial" panose="020B0604020202020204"/>
              </a:rPr>
              <a:t>防水蜡、防高温蜡、防静电蜡及防紫外线蜡</a:t>
            </a:r>
            <a:r>
              <a:rPr dirty="0">
                <a:solidFill>
                  <a:srgbClr val="38465E"/>
                </a:solidFill>
                <a:latin typeface="Arial" panose="020B0604020202020204"/>
                <a:ea typeface="微软雅黑" panose="020B0503020204020204" pitchFamily="34" charset="-122"/>
                <a:sym typeface="Arial" panose="020B0604020202020204"/>
              </a:rPr>
              <a:t>等多种。</a:t>
            </a:r>
            <a:r>
              <a:rPr b="1" dirty="0">
                <a:solidFill>
                  <a:srgbClr val="38465E"/>
                </a:solidFill>
                <a:latin typeface="Arial" panose="020B0604020202020204"/>
                <a:ea typeface="微软雅黑" panose="020B0503020204020204" pitchFamily="34" charset="-122"/>
                <a:sym typeface="Arial" panose="020B0604020202020204"/>
              </a:rPr>
              <a:t>  </a:t>
            </a:r>
            <a:endParaRPr b="1"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11423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1951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①美容粗蜡。</a:t>
            </a:r>
            <a:r>
              <a:rPr dirty="0">
                <a:solidFill>
                  <a:srgbClr val="38465E"/>
                </a:solidFill>
                <a:latin typeface="Arial" panose="020B0604020202020204"/>
                <a:ea typeface="微软雅黑" panose="020B0503020204020204" pitchFamily="34" charset="-122"/>
                <a:sym typeface="Arial" panose="020B0604020202020204"/>
              </a:rPr>
              <a:t>对于车身漆面的尘粒、橘皮纹、涂料、砂纸痕、漆面失光、光泽减退、汽油痕迹、水斑点和酸雨滴等缺陷，经过修饰研磨后，配合使用本类产品，可使漆面</a:t>
            </a:r>
            <a:r>
              <a:rPr dirty="0">
                <a:solidFill>
                  <a:srgbClr val="C00000"/>
                </a:solidFill>
                <a:latin typeface="Arial" panose="020B0604020202020204"/>
                <a:ea typeface="微软雅黑" panose="020B0503020204020204" pitchFamily="34" charset="-122"/>
                <a:sym typeface="Arial" panose="020B0604020202020204"/>
              </a:rPr>
              <a:t>恢复光泽</a:t>
            </a:r>
            <a:r>
              <a:rPr dirty="0">
                <a:solidFill>
                  <a:srgbClr val="38465E"/>
                </a:solidFill>
                <a:latin typeface="Arial" panose="020B0604020202020204"/>
                <a:ea typeface="微软雅黑" panose="020B0503020204020204" pitchFamily="34" charset="-122"/>
                <a:sym typeface="Arial" panose="020B0604020202020204"/>
              </a:rPr>
              <a:t>。</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563727" y="1758953"/>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52525" y="3521075"/>
            <a:ext cx="8956675" cy="14719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36302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②抛光蜡。</a:t>
            </a:r>
            <a:r>
              <a:rPr dirty="0">
                <a:solidFill>
                  <a:srgbClr val="38465E"/>
                </a:solidFill>
                <a:latin typeface="Arial" panose="020B0604020202020204"/>
                <a:ea typeface="微软雅黑" panose="020B0503020204020204" pitchFamily="34" charset="-122"/>
                <a:sym typeface="Arial" panose="020B0604020202020204"/>
              </a:rPr>
              <a:t>抛光蜡含有细微、柔和的研磨材料，可有效去除车表面污渍，消除车表面细小划痕，能除锈防锈，形成的坚固蜡膜能防水防尘，延缓车漆老化，适用于车辆</a:t>
            </a:r>
            <a:r>
              <a:rPr dirty="0">
                <a:solidFill>
                  <a:srgbClr val="C00000"/>
                </a:solidFill>
                <a:latin typeface="Arial" panose="020B0604020202020204"/>
                <a:ea typeface="微软雅黑" panose="020B0503020204020204" pitchFamily="34" charset="-122"/>
                <a:sym typeface="Arial" panose="020B0604020202020204"/>
              </a:rPr>
              <a:t>漆膜修复护理</a:t>
            </a:r>
            <a:r>
              <a:rPr dirty="0">
                <a:solidFill>
                  <a:srgbClr val="38465E"/>
                </a:solidFill>
                <a:latin typeface="Arial" panose="020B0604020202020204"/>
                <a:ea typeface="微软雅黑" panose="020B0503020204020204" pitchFamily="34" charset="-122"/>
                <a:sym typeface="Arial" panose="020B0604020202020204"/>
              </a:rPr>
              <a:t>。使用方法是先清除车表灰尘，然后用海绵均匀涂抹抛光蜡于车漆上，待表面稍干后换用干净擦布擦净即可，也可配合抛光机对车漆进行抛光处理。</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52525" y="1422400"/>
            <a:ext cx="2680335"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dirty="0">
                <a:latin typeface="Arial" panose="020B0604020202020204"/>
                <a:ea typeface="微软雅黑" panose="020B0503020204020204" pitchFamily="34" charset="-122"/>
                <a:sym typeface="Arial" panose="020B0604020202020204"/>
              </a:rPr>
              <a:t>（3）常用车蜡用品  </a:t>
            </a:r>
            <a:endParaRPr sz="2200" b="1" dirty="0">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2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281953"/>
            <a:ext cx="12192000" cy="4347882"/>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平行四边形 1"/>
          <p:cNvSpPr/>
          <p:nvPr/>
        </p:nvSpPr>
        <p:spPr>
          <a:xfrm>
            <a:off x="905608" y="801510"/>
            <a:ext cx="5073162" cy="526062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79732" y="2131928"/>
            <a:ext cx="5816268" cy="4370510"/>
          </a:xfrm>
          <a:prstGeom prst="rect">
            <a:avLst/>
          </a:prstGeom>
        </p:spPr>
      </p:pic>
      <p:sp>
        <p:nvSpPr>
          <p:cNvPr id="7" name="矩形 6"/>
          <p:cNvSpPr/>
          <p:nvPr/>
        </p:nvSpPr>
        <p:spPr>
          <a:xfrm>
            <a:off x="1862230" y="1685385"/>
            <a:ext cx="2454793" cy="646331"/>
          </a:xfrm>
          <a:prstGeom prst="rect">
            <a:avLst/>
          </a:prstGeom>
          <a:solidFill>
            <a:srgbClr val="38465E"/>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目   录</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sp>
        <p:nvSpPr>
          <p:cNvPr id="8" name="文本框 7"/>
          <p:cNvSpPr txBox="1"/>
          <p:nvPr/>
        </p:nvSpPr>
        <p:spPr>
          <a:xfrm>
            <a:off x="6884432" y="2499665"/>
            <a:ext cx="3978231" cy="608745"/>
          </a:xfrm>
          <a:prstGeom prst="rect">
            <a:avLst/>
          </a:prstGeom>
          <a:solidFill>
            <a:srgbClr val="C00000"/>
          </a:solidFill>
        </p:spPr>
        <p:txBody>
          <a:bodyPr vert="horz" lIns="91440" tIns="45720" rIns="91440" bIns="45720" rtlCol="0">
            <a:noAutofit/>
          </a:bodyPr>
          <a:lstStyle>
            <a:lvl1pPr marL="228600" indent="-228600">
              <a:lnSpc>
                <a:spcPct val="90000"/>
              </a:lnSpc>
              <a:spcBef>
                <a:spcPts val="1000"/>
              </a:spcBef>
              <a:buFont typeface="Arial" panose="020B0604020202020204" pitchFamily="34" charset="0"/>
              <a:buChar char="•"/>
              <a:defRPr sz="2800">
                <a:solidFill>
                  <a:srgbClr val="002060"/>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00000"/>
              </a:lnSpc>
            </a:pPr>
            <a:r>
              <a:rPr lang="zh-CN" altLang="en-US" sz="32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3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文本框 9"/>
          <p:cNvSpPr txBox="1"/>
          <p:nvPr/>
        </p:nvSpPr>
        <p:spPr>
          <a:xfrm>
            <a:off x="6884670" y="3954145"/>
            <a:ext cx="4347845" cy="584200"/>
          </a:xfrm>
          <a:prstGeom prst="rect">
            <a:avLst/>
          </a:prstGeom>
          <a:solidFill>
            <a:srgbClr val="C00000"/>
          </a:solidFill>
        </p:spPr>
        <p:txBody>
          <a:bodyPr vert="horz" lIns="91440" tIns="45720" rIns="91440" bIns="45720" rtlCol="0">
            <a:noAutofit/>
          </a:bodyPr>
          <a:lstStyle>
            <a:defPPr>
              <a:defRPr lang="zh-CN"/>
            </a:defPPr>
            <a:lvl1pPr marL="228600" indent="-228600" algn="ctr">
              <a:lnSpc>
                <a:spcPct val="90000"/>
              </a:lnSpc>
              <a:spcBef>
                <a:spcPts val="1000"/>
              </a:spcBef>
              <a:buFont typeface="Arial" panose="020B0604020202020204" pitchFamily="34" charset="0"/>
              <a:buChar char="•"/>
              <a:defRPr sz="3200" b="1">
                <a:solidFill>
                  <a:schemeClr val="bg1"/>
                </a:solidFill>
                <a:latin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00000"/>
              </a:lnSpc>
            </a:pPr>
            <a:r>
              <a:rPr lang="zh-CN" altLang="en-US" dirty="0">
                <a:latin typeface="Arial" panose="020B0604020202020204"/>
                <a:ea typeface="微软雅黑" panose="020B0503020204020204" pitchFamily="34" charset="-122"/>
                <a:sym typeface="Arial" panose="020B0604020202020204"/>
              </a:rPr>
              <a:t>汽车美容工具与设备</a:t>
            </a:r>
            <a:endParaRPr lang="zh-CN" altLang="en-US" dirty="0">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7" grpId="0" animBg="1"/>
      <p:bldP spid="8" grpId="0" bldLvl="0" animBg="1"/>
      <p:bldP spid="10"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矩形 1"/>
          <p:cNvSpPr/>
          <p:nvPr/>
        </p:nvSpPr>
        <p:spPr>
          <a:xfrm>
            <a:off x="1152525" y="4809490"/>
            <a:ext cx="8956675" cy="13887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矩形 3"/>
          <p:cNvSpPr>
            <a:spLocks noChangeArrowheads="1"/>
          </p:cNvSpPr>
          <p:nvPr/>
        </p:nvSpPr>
        <p:spPr bwMode="auto">
          <a:xfrm>
            <a:off x="1307465" y="491871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⑤增艳蜡。</a:t>
            </a:r>
            <a:r>
              <a:rPr dirty="0">
                <a:solidFill>
                  <a:srgbClr val="38465E"/>
                </a:solidFill>
                <a:latin typeface="Arial" panose="020B0604020202020204"/>
                <a:ea typeface="微软雅黑" panose="020B0503020204020204" pitchFamily="34" charset="-122"/>
                <a:sym typeface="Arial" panose="020B0604020202020204"/>
              </a:rPr>
              <a:t>增艳蜡内含超细研磨剂、天然蜡及镜面光蜡成分，使汽车车身漆面能很快地去污、去氧化膜、去水渍，并且很快覆盖上一层光滑、强韧的保护膜，使汽车漆面</a:t>
            </a:r>
            <a:r>
              <a:rPr dirty="0">
                <a:solidFill>
                  <a:srgbClr val="C00000"/>
                </a:solidFill>
                <a:latin typeface="Arial" panose="020B0604020202020204"/>
                <a:ea typeface="微软雅黑" panose="020B0503020204020204" pitchFamily="34" charset="-122"/>
                <a:sym typeface="Arial" panose="020B0604020202020204"/>
              </a:rPr>
              <a:t>亮丽光滑</a:t>
            </a:r>
            <a:r>
              <a:rPr dirty="0">
                <a:solidFill>
                  <a:srgbClr val="38465E"/>
                </a:solidFill>
                <a:latin typeface="Arial" panose="020B0604020202020204"/>
                <a:ea typeface="微软雅黑" panose="020B0503020204020204" pitchFamily="34" charset="-122"/>
                <a:sym typeface="Arial" panose="020B0604020202020204"/>
              </a:rPr>
              <a:t>，并可防紫外线、静电粉尘，减少水渍与酸雨等对漆面的影响。使用方法是使用特级软质海绵抛光盘进行抛光。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049905"/>
            <a:ext cx="8956675" cy="150368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2073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④镜面釉蜡。</a:t>
            </a:r>
            <a:r>
              <a:rPr dirty="0">
                <a:solidFill>
                  <a:srgbClr val="38465E"/>
                </a:solidFill>
                <a:latin typeface="Arial" panose="020B0604020202020204"/>
                <a:ea typeface="微软雅黑" panose="020B0503020204020204" pitchFamily="34" charset="-122"/>
                <a:sym typeface="Arial" panose="020B0604020202020204"/>
              </a:rPr>
              <a:t>镜面釉蜡内含高分子特殊树脂，能形成一层坚硬光亮的保护膜。使用方法是使用优质抛光剂进行抛光后，清除漆面残留物，将镜面釉蜡均匀涂在漆面上，待 2~3 min 后，再手工或用抛光机进行抛光。镜面釉蜡有较强的耐清洗、抗磨能力，可以增</a:t>
            </a:r>
            <a:r>
              <a:rPr lang="zh-CN" dirty="0">
                <a:solidFill>
                  <a:srgbClr val="38465E"/>
                </a:solidFill>
                <a:latin typeface="Arial" panose="020B0604020202020204"/>
                <a:ea typeface="微软雅黑" panose="020B0503020204020204" pitchFamily="34" charset="-122"/>
                <a:sym typeface="Arial" panose="020B0604020202020204"/>
              </a:rPr>
              <a:t>加</a:t>
            </a:r>
            <a:r>
              <a:rPr dirty="0">
                <a:solidFill>
                  <a:srgbClr val="C00000"/>
                </a:solidFill>
                <a:latin typeface="Arial" panose="020B0604020202020204"/>
                <a:ea typeface="微软雅黑" panose="020B0503020204020204" pitchFamily="34" charset="-122"/>
                <a:sym typeface="Arial" panose="020B0604020202020204"/>
              </a:rPr>
              <a:t>漆面光泽度</a:t>
            </a:r>
            <a:r>
              <a:rPr dirty="0">
                <a:solidFill>
                  <a:srgbClr val="38465E"/>
                </a:solidFill>
                <a:latin typeface="Arial" panose="020B0604020202020204"/>
                <a:ea typeface="微软雅黑" panose="020B0503020204020204" pitchFamily="34" charset="-122"/>
                <a:sym typeface="Arial" panose="020B0604020202020204"/>
              </a:rPr>
              <a:t>，还可</a:t>
            </a:r>
            <a:r>
              <a:rPr dirty="0">
                <a:solidFill>
                  <a:srgbClr val="C00000"/>
                </a:solidFill>
                <a:latin typeface="Arial" panose="020B0604020202020204"/>
                <a:ea typeface="微软雅黑" panose="020B0503020204020204" pitchFamily="34" charset="-122"/>
                <a:sym typeface="Arial" panose="020B0604020202020204"/>
              </a:rPr>
              <a:t>抵抗高温和酸性物质对漆面的损坏</a:t>
            </a:r>
            <a:r>
              <a:rPr dirty="0">
                <a:solidFill>
                  <a:srgbClr val="38465E"/>
                </a:solidFill>
                <a:latin typeface="Arial" panose="020B0604020202020204"/>
                <a:ea typeface="微软雅黑" panose="020B0503020204020204" pitchFamily="34" charset="-122"/>
                <a:sym typeface="Arial" panose="020B0604020202020204"/>
              </a:rPr>
              <a:t>，使汽车历久常新。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142938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③镜面抛光蜡。</a:t>
            </a:r>
            <a:r>
              <a:rPr dirty="0">
                <a:solidFill>
                  <a:srgbClr val="38465E"/>
                </a:solidFill>
                <a:latin typeface="Arial" panose="020B0604020202020204"/>
                <a:ea typeface="微软雅黑" panose="020B0503020204020204" pitchFamily="34" charset="-122"/>
                <a:sym typeface="Arial" panose="020B0604020202020204"/>
              </a:rPr>
              <a:t>镜面抛光蜡能渗透漆面，有效保护汽车漆面，耐高温，耐化学腐蚀，可以使车表光泽如镜，长久保持，适合于中高档汽车的漆膜护理，具有</a:t>
            </a:r>
            <a:r>
              <a:rPr dirty="0">
                <a:solidFill>
                  <a:srgbClr val="C00000"/>
                </a:solidFill>
                <a:latin typeface="Arial" panose="020B0604020202020204"/>
                <a:ea typeface="微软雅黑" panose="020B0503020204020204" pitchFamily="34" charset="-122"/>
                <a:sym typeface="Arial" panose="020B0604020202020204"/>
              </a:rPr>
              <a:t>色彩增艳</a:t>
            </a:r>
            <a:r>
              <a:rPr dirty="0">
                <a:solidFill>
                  <a:srgbClr val="38465E"/>
                </a:solidFill>
                <a:latin typeface="Arial" panose="020B0604020202020204"/>
                <a:ea typeface="微软雅黑" panose="020B0503020204020204" pitchFamily="34" charset="-122"/>
                <a:sym typeface="Arial" panose="020B0604020202020204"/>
              </a:rPr>
              <a:t>的效果。使用方法是首先清除车表灰尘并保持干燥环境，将适量镜面抛光蜡置于干净海绵或擦布上均匀涂抹于漆面，待干后换用干燥洁净擦布擦净即可。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7" name="矩形 6"/>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五边形 1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3" name="矩形 12"/>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6" grpId="0" bldLvl="0" animBg="1"/>
      <p:bldP spid="18" grpId="0"/>
      <p:bldP spid="3" grpId="0" bldLvl="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6" name="矩形 5"/>
          <p:cNvSpPr/>
          <p:nvPr/>
        </p:nvSpPr>
        <p:spPr>
          <a:xfrm>
            <a:off x="1152525" y="2754630"/>
            <a:ext cx="8956675" cy="204152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287718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⑦去污蜡。</a:t>
            </a:r>
            <a:r>
              <a:rPr dirty="0">
                <a:solidFill>
                  <a:srgbClr val="38465E"/>
                </a:solidFill>
                <a:latin typeface="Arial" panose="020B0604020202020204"/>
                <a:ea typeface="微软雅黑" panose="020B0503020204020204" pitchFamily="34" charset="-122"/>
                <a:sym typeface="Arial" panose="020B0604020202020204"/>
              </a:rPr>
              <a:t>去污蜡具有很强的去污能力，不损伤漆面，能有效全面地清洁车身上的污渍、水痕、沥青及氧化膜等污物，可以在车漆表面形成坚固的蜡膜，</a:t>
            </a:r>
            <a:r>
              <a:rPr dirty="0">
                <a:solidFill>
                  <a:srgbClr val="C00000"/>
                </a:solidFill>
                <a:latin typeface="Arial" panose="020B0604020202020204"/>
                <a:ea typeface="微软雅黑" panose="020B0503020204020204" pitchFamily="34" charset="-122"/>
                <a:sym typeface="Arial" panose="020B0604020202020204"/>
              </a:rPr>
              <a:t>延缓车漆老化，保持漆面光亮鲜艳</a:t>
            </a:r>
            <a:r>
              <a:rPr dirty="0">
                <a:solidFill>
                  <a:srgbClr val="38465E"/>
                </a:solidFill>
                <a:latin typeface="Arial" panose="020B0604020202020204"/>
                <a:ea typeface="微软雅黑" panose="020B0503020204020204" pitchFamily="34" charset="-122"/>
                <a:sym typeface="Arial" panose="020B0604020202020204"/>
              </a:rPr>
              <a:t>。</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去污蜡适用于车身表面的清洁护理，使用方法是首先清除车表面大颗粒灰尘并保持干燥环境，再将适量去污蜡置于干净海绵或擦布上并均匀涂抹在漆面上，然后换用干燥洁净擦布擦净即可。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10947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⑥表板蜡。</a:t>
            </a:r>
            <a:r>
              <a:rPr dirty="0">
                <a:solidFill>
                  <a:srgbClr val="38465E"/>
                </a:solidFill>
                <a:latin typeface="Arial" panose="020B0604020202020204"/>
                <a:ea typeface="微软雅黑" panose="020B0503020204020204" pitchFamily="34" charset="-122"/>
                <a:sym typeface="Arial" panose="020B0604020202020204"/>
              </a:rPr>
              <a:t>表板蜡适用于仪表台、保险杠、胶条等塑胶、皮革制品的清洁翻新。它能使表面形成一层有效的保护膜，</a:t>
            </a:r>
            <a:r>
              <a:rPr dirty="0">
                <a:solidFill>
                  <a:srgbClr val="C00000"/>
                </a:solidFill>
                <a:latin typeface="Arial" panose="020B0604020202020204"/>
                <a:ea typeface="微软雅黑" panose="020B0503020204020204" pitchFamily="34" charset="-122"/>
                <a:sym typeface="Arial" panose="020B0604020202020204"/>
              </a:rPr>
              <a:t>防污、防老化、防静电</a:t>
            </a:r>
            <a:r>
              <a:rPr dirty="0">
                <a:solidFill>
                  <a:srgbClr val="38465E"/>
                </a:solidFill>
                <a:latin typeface="Arial" panose="020B0604020202020204"/>
                <a:ea typeface="微软雅黑" panose="020B0503020204020204" pitchFamily="34" charset="-122"/>
                <a:sym typeface="Arial" panose="020B0604020202020204"/>
              </a:rPr>
              <a:t>。在使用时直接将表板蜡喷于硬表面上，用干布擦匀即可。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7" name="矩形 6"/>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4" name="矩形 3"/>
          <p:cNvSpPr>
            <a:spLocks noChangeArrowheads="1"/>
          </p:cNvSpPr>
          <p:nvPr/>
        </p:nvSpPr>
        <p:spPr bwMode="auto">
          <a:xfrm>
            <a:off x="1307465" y="525399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044825"/>
            <a:ext cx="8956675" cy="113665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167380"/>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⑨棕榈蜡。</a:t>
            </a:r>
            <a:r>
              <a:rPr dirty="0">
                <a:solidFill>
                  <a:srgbClr val="38465E"/>
                </a:solidFill>
                <a:latin typeface="Arial" panose="020B0604020202020204"/>
                <a:ea typeface="微软雅黑" panose="020B0503020204020204" pitchFamily="34" charset="-122"/>
                <a:sym typeface="Arial" panose="020B0604020202020204"/>
              </a:rPr>
              <a:t>棕榈蜡是在椰子中提取的一种天然蜡的名字，其最大的特色是光泽自然。使用方法是用特级软质海绵蘸少量棕榈蜡均匀地擦涂，经过一段时间待蜡呈现白色（即开始干燥）时，再用软布擦拭干净。</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135636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⑧水晶蜡。</a:t>
            </a:r>
            <a:r>
              <a:rPr dirty="0">
                <a:solidFill>
                  <a:srgbClr val="38465E"/>
                </a:solidFill>
                <a:latin typeface="Arial" panose="020B0604020202020204"/>
                <a:ea typeface="微软雅黑" panose="020B0503020204020204" pitchFamily="34" charset="-122"/>
                <a:sym typeface="Arial" panose="020B0604020202020204"/>
              </a:rPr>
              <a:t>水晶蜡是一种光泽蜡，是保护漆色的基本车蜡，是一种可以迅速恢复车漆光亮度的车蜡，并且具有一定的</a:t>
            </a:r>
            <a:r>
              <a:rPr dirty="0">
                <a:solidFill>
                  <a:srgbClr val="C00000"/>
                </a:solidFill>
                <a:latin typeface="Arial" panose="020B0604020202020204"/>
                <a:ea typeface="微软雅黑" panose="020B0503020204020204" pitchFamily="34" charset="-122"/>
                <a:sym typeface="Arial" panose="020B0604020202020204"/>
              </a:rPr>
              <a:t>抗腐蚀、抗氧化、去划痕、增加透明度、持久</a:t>
            </a:r>
            <a:r>
              <a:rPr dirty="0">
                <a:solidFill>
                  <a:srgbClr val="38465E"/>
                </a:solidFill>
                <a:latin typeface="Arial" panose="020B0604020202020204"/>
                <a:ea typeface="微软雅黑" panose="020B0503020204020204" pitchFamily="34" charset="-122"/>
                <a:sym typeface="Arial" panose="020B0604020202020204"/>
              </a:rPr>
              <a:t>等综合的效果。使用方法是在干燥环境下，将车身彻底清洗干净后，用适量水晶蜡均匀涂抹于车漆表面，等待几分钟后用擦纸擦净即可。</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11423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195195"/>
            <a:ext cx="853313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①根据漆面的质量来选择。</a:t>
            </a:r>
            <a:r>
              <a:rPr dirty="0">
                <a:solidFill>
                  <a:srgbClr val="38465E"/>
                </a:solidFill>
                <a:latin typeface="Arial" panose="020B0604020202020204"/>
                <a:ea typeface="微软雅黑" panose="020B0503020204020204" pitchFamily="34" charset="-122"/>
                <a:sym typeface="Arial" panose="020B0604020202020204"/>
              </a:rPr>
              <a:t>对于中高档轿车，其漆面的质量较高，宜选用高档进口车蜡；进口轿车最好选用进口车蜡；对于普通轿车或其他车辆，可选用珍珠色或金属漆系列车蜡。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3028422" y="1758953"/>
            <a:ext cx="7080885" cy="571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52525" y="3521075"/>
            <a:ext cx="8956675" cy="118173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307465" y="363029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②根据车身漆面的新旧来选择。 </a:t>
            </a:r>
            <a:r>
              <a:rPr dirty="0">
                <a:solidFill>
                  <a:srgbClr val="38465E"/>
                </a:solidFill>
                <a:latin typeface="Arial" panose="020B0604020202020204"/>
                <a:ea typeface="微软雅黑" panose="020B0503020204020204" pitchFamily="34" charset="-122"/>
                <a:sym typeface="Arial" panose="020B0604020202020204"/>
              </a:rPr>
              <a:t>新车或新喷漆的车辆，应选用上光蜡，以保持车身的光泽和颜色；对于旧车或漆面有漫射光痕的车辆，可选用研磨蜡对其进行抛光处理。</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52525" y="1422400"/>
            <a:ext cx="241046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dirty="0">
                <a:latin typeface="Arial" panose="020B0604020202020204"/>
                <a:ea typeface="微软雅黑" panose="020B0503020204020204" pitchFamily="34" charset="-122"/>
                <a:sym typeface="Arial" panose="020B0604020202020204"/>
              </a:rPr>
              <a:t>（4）车蜡的选用   </a:t>
            </a:r>
            <a:endParaRPr sz="2200" b="1" dirty="0">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25"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4" name="矩形 3"/>
          <p:cNvSpPr>
            <a:spLocks noChangeArrowheads="1"/>
          </p:cNvSpPr>
          <p:nvPr/>
        </p:nvSpPr>
        <p:spPr bwMode="auto">
          <a:xfrm>
            <a:off x="1307465" y="390398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4051300"/>
            <a:ext cx="8956675" cy="8966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4173855"/>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④根据操作条件选择。</a:t>
            </a:r>
            <a:r>
              <a:rPr dirty="0">
                <a:solidFill>
                  <a:srgbClr val="38465E"/>
                </a:solidFill>
                <a:latin typeface="Arial" panose="020B0604020202020204"/>
                <a:ea typeface="微软雅黑" panose="020B0503020204020204" pitchFamily="34" charset="-122"/>
                <a:sym typeface="Arial" panose="020B0604020202020204"/>
              </a:rPr>
              <a:t> 如果操作时间比较充裕，则可以选用</a:t>
            </a:r>
            <a:r>
              <a:rPr dirty="0">
                <a:solidFill>
                  <a:srgbClr val="C00000"/>
                </a:solidFill>
                <a:latin typeface="Arial" panose="020B0604020202020204"/>
                <a:ea typeface="微软雅黑" panose="020B0503020204020204" pitchFamily="34" charset="-122"/>
                <a:sym typeface="Arial" panose="020B0604020202020204"/>
              </a:rPr>
              <a:t>固态蜡</a:t>
            </a:r>
            <a:r>
              <a:rPr dirty="0">
                <a:solidFill>
                  <a:srgbClr val="38465E"/>
                </a:solidFill>
                <a:latin typeface="Arial" panose="020B0604020202020204"/>
                <a:ea typeface="微软雅黑" panose="020B0503020204020204" pitchFamily="34" charset="-122"/>
                <a:sym typeface="Arial" panose="020B0604020202020204"/>
              </a:rPr>
              <a:t>；如果觉得固态蜡使用不方便，则可选用半固态蜡或液态蜡。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24644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③根据运行环境和车蜡的作用来选择。 </a:t>
            </a:r>
            <a:r>
              <a:rPr dirty="0">
                <a:solidFill>
                  <a:srgbClr val="38465E"/>
                </a:solidFill>
                <a:latin typeface="Arial" panose="020B0604020202020204"/>
                <a:ea typeface="微软雅黑" panose="020B0503020204020204" pitchFamily="34" charset="-122"/>
                <a:sym typeface="Arial" panose="020B0604020202020204"/>
              </a:rPr>
              <a:t>由于车辆平常所处的运行环境不一样，有的在城市，有的在农村，有的在干旱地区，有的在多雨地区等。在这些不同的环境及气候条件下，汽车漆面所要承受的外界刺激就不相同，这样，就应该有针对性地为车辆选择最佳保护效果的车蜡。沿海地区应选用</a:t>
            </a:r>
            <a:r>
              <a:rPr dirty="0">
                <a:solidFill>
                  <a:srgbClr val="C00000"/>
                </a:solidFill>
                <a:latin typeface="Arial" panose="020B0604020202020204"/>
                <a:ea typeface="微软雅黑" panose="020B0503020204020204" pitchFamily="34" charset="-122"/>
                <a:sym typeface="Arial" panose="020B0604020202020204"/>
              </a:rPr>
              <a:t>防盐雾功能较强</a:t>
            </a:r>
            <a:r>
              <a:rPr dirty="0">
                <a:solidFill>
                  <a:srgbClr val="38465E"/>
                </a:solidFill>
                <a:latin typeface="Arial" panose="020B0604020202020204"/>
                <a:ea typeface="微软雅黑" panose="020B0503020204020204" pitchFamily="34" charset="-122"/>
                <a:sym typeface="Arial" panose="020B0604020202020204"/>
              </a:rPr>
              <a:t>的车蜡；化学工业区应选用防酸雨功能较强的车蜡；多雨地区应选用</a:t>
            </a:r>
            <a:r>
              <a:rPr dirty="0">
                <a:solidFill>
                  <a:srgbClr val="C00000"/>
                </a:solidFill>
                <a:latin typeface="Arial" panose="020B0604020202020204"/>
                <a:ea typeface="微软雅黑" panose="020B0503020204020204" pitchFamily="34" charset="-122"/>
                <a:sym typeface="Arial" panose="020B0604020202020204"/>
              </a:rPr>
              <a:t>防水性能优良</a:t>
            </a:r>
            <a:r>
              <a:rPr dirty="0">
                <a:solidFill>
                  <a:srgbClr val="38465E"/>
                </a:solidFill>
                <a:latin typeface="Arial" panose="020B0604020202020204"/>
                <a:ea typeface="微软雅黑" panose="020B0503020204020204" pitchFamily="34" charset="-122"/>
                <a:sym typeface="Arial" panose="020B0604020202020204"/>
              </a:rPr>
              <a:t>的车蜡；北方地区风沙比较大，宜选用</a:t>
            </a:r>
            <a:r>
              <a:rPr dirty="0">
                <a:solidFill>
                  <a:srgbClr val="C00000"/>
                </a:solidFill>
                <a:latin typeface="Arial" panose="020B0604020202020204"/>
                <a:ea typeface="微软雅黑" panose="020B0503020204020204" pitchFamily="34" charset="-122"/>
                <a:sym typeface="Arial" panose="020B0604020202020204"/>
              </a:rPr>
              <a:t>汽车油蜡或汽车水彩蜡</a:t>
            </a:r>
            <a:r>
              <a:rPr dirty="0">
                <a:solidFill>
                  <a:srgbClr val="38465E"/>
                </a:solidFill>
                <a:latin typeface="Arial" panose="020B0604020202020204"/>
                <a:ea typeface="微软雅黑" panose="020B0503020204020204" pitchFamily="34" charset="-122"/>
                <a:sym typeface="Arial" panose="020B0604020202020204"/>
              </a:rPr>
              <a:t>，这两种蜡都能在漆面上形成一层坚韧的保护膜；南方一些城市宜选用</a:t>
            </a:r>
            <a:r>
              <a:rPr dirty="0">
                <a:solidFill>
                  <a:srgbClr val="C00000"/>
                </a:solidFill>
                <a:latin typeface="Arial" panose="020B0604020202020204"/>
                <a:ea typeface="微软雅黑" panose="020B0503020204020204" pitchFamily="34" charset="-122"/>
                <a:sym typeface="Arial" panose="020B0604020202020204"/>
              </a:rPr>
              <a:t>钻石镜面</a:t>
            </a:r>
            <a:r>
              <a:rPr lang="zh-CN" dirty="0">
                <a:solidFill>
                  <a:srgbClr val="C00000"/>
                </a:solidFill>
                <a:latin typeface="Arial" panose="020B0604020202020204"/>
                <a:ea typeface="微软雅黑" panose="020B0503020204020204" pitchFamily="34" charset="-122"/>
                <a:sym typeface="Arial" panose="020B0604020202020204"/>
              </a:rPr>
              <a:t>蜡</a:t>
            </a:r>
            <a:r>
              <a:rPr dirty="0">
                <a:solidFill>
                  <a:srgbClr val="38465E"/>
                </a:solidFill>
                <a:latin typeface="Arial" panose="020B0604020202020204"/>
                <a:ea typeface="微软雅黑" panose="020B0503020204020204" pitchFamily="34" charset="-122"/>
                <a:sym typeface="Arial" panose="020B0604020202020204"/>
              </a:rPr>
              <a:t>；夏季一般光照较强，宜选用</a:t>
            </a:r>
            <a:r>
              <a:rPr dirty="0">
                <a:solidFill>
                  <a:srgbClr val="C00000"/>
                </a:solidFill>
                <a:latin typeface="Arial" panose="020B0604020202020204"/>
                <a:ea typeface="微软雅黑" panose="020B0503020204020204" pitchFamily="34" charset="-122"/>
                <a:sym typeface="Arial" panose="020B0604020202020204"/>
              </a:rPr>
              <a:t>防紫外线能力强</a:t>
            </a:r>
            <a:r>
              <a:rPr dirty="0">
                <a:solidFill>
                  <a:srgbClr val="38465E"/>
                </a:solidFill>
                <a:latin typeface="Arial" panose="020B0604020202020204"/>
                <a:ea typeface="微软雅黑" panose="020B0503020204020204" pitchFamily="34" charset="-122"/>
                <a:sym typeface="Arial" panose="020B0604020202020204"/>
              </a:rPr>
              <a:t>的车蜡。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5166360"/>
            <a:ext cx="8956675" cy="8375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5275580"/>
            <a:ext cx="8533130" cy="143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⑤根据颜色选择。</a:t>
            </a:r>
            <a:r>
              <a:rPr dirty="0">
                <a:solidFill>
                  <a:srgbClr val="38465E"/>
                </a:solidFill>
                <a:latin typeface="Arial" panose="020B0604020202020204"/>
                <a:ea typeface="微软雅黑" panose="020B0503020204020204" pitchFamily="34" charset="-122"/>
                <a:sym typeface="Arial" panose="020B0604020202020204"/>
              </a:rPr>
              <a:t>选用车蜡时还必须考虑与车漆颜色的适应性，一般深色车漆选用黑色、红色、绿色系列的车蜡，浅色车漆选用银色、白色、珍珠色系列的车蜡。</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37592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汽车研磨、抛光及还原用品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555875"/>
            <a:ext cx="964946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汽车漆面研磨、抛光、还原三道工序，是对车漆进行的深层护理。</a:t>
            </a:r>
            <a:r>
              <a:rPr sz="2000" dirty="0">
                <a:solidFill>
                  <a:srgbClr val="C00000"/>
                </a:solidFill>
                <a:latin typeface="Arial" panose="020B0604020202020204"/>
                <a:ea typeface="微软雅黑" panose="020B0503020204020204" pitchFamily="34" charset="-122"/>
                <a:sym typeface="Arial" panose="020B0604020202020204"/>
              </a:rPr>
              <a:t>研磨是去除车漆原有的缺陷；抛光是去除研磨遗留的痕迹；还原是找回车漆的本来面目。</a:t>
            </a:r>
            <a:r>
              <a:rPr sz="2000" dirty="0">
                <a:solidFill>
                  <a:srgbClr val="38465E"/>
                </a:solidFill>
                <a:latin typeface="Arial" panose="020B0604020202020204"/>
                <a:ea typeface="微软雅黑" panose="020B0503020204020204" pitchFamily="34" charset="-122"/>
                <a:sym typeface="Arial" panose="020B0604020202020204"/>
              </a:rPr>
              <a:t>研磨、抛光及还原用品主要有研磨剂、抛光剂和还原剂三大类。这三类用品中都含有某种摩擦材料，但是摩擦材料的颗粒大小不同，其在护理作业中的作用就不同。颗粒大的用于粗磨，颗粒小的用于细磨，颗粒微小的用于精磨，以满足不同护理作业的需要。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085975"/>
            <a:ext cx="8956675" cy="138620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307465" y="2195195"/>
            <a:ext cx="8533130" cy="126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①按切割方式划分。</a:t>
            </a:r>
            <a:r>
              <a:rPr dirty="0">
                <a:solidFill>
                  <a:srgbClr val="38465E"/>
                </a:solidFill>
                <a:latin typeface="Arial" panose="020B0604020202020204"/>
                <a:ea typeface="微软雅黑" panose="020B0503020204020204" pitchFamily="34" charset="-122"/>
                <a:sym typeface="Arial" panose="020B0604020202020204"/>
              </a:rPr>
              <a:t>研磨剂根据切割方式可以分为</a:t>
            </a:r>
            <a:r>
              <a:rPr dirty="0">
                <a:solidFill>
                  <a:srgbClr val="C00000"/>
                </a:solidFill>
                <a:latin typeface="Arial" panose="020B0604020202020204"/>
                <a:ea typeface="微软雅黑" panose="020B0503020204020204" pitchFamily="34" charset="-122"/>
                <a:sym typeface="Arial" panose="020B0604020202020204"/>
              </a:rPr>
              <a:t>物理切割方式的研磨剂、化学切割方式的研磨剂和多种切割方式</a:t>
            </a:r>
            <a:r>
              <a:rPr dirty="0">
                <a:solidFill>
                  <a:srgbClr val="38465E"/>
                </a:solidFill>
                <a:latin typeface="Arial" panose="020B0604020202020204"/>
                <a:ea typeface="微软雅黑" panose="020B0503020204020204" pitchFamily="34" charset="-122"/>
                <a:sym typeface="Arial" panose="020B0604020202020204"/>
              </a:rPr>
              <a:t>的研磨剂。物理切割方式的研磨剂有浮土型和陶土型两种；化学切割方式的研磨剂有微晶体型；多种切割方式的研磨剂主要是中性研磨剂。 </a:t>
            </a:r>
            <a:endParaRPr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a:off x="3563727" y="1758953"/>
            <a:ext cx="6545278"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 name="五边形 24"/>
          <p:cNvSpPr/>
          <p:nvPr/>
        </p:nvSpPr>
        <p:spPr>
          <a:xfrm>
            <a:off x="1152525" y="1422400"/>
            <a:ext cx="267208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dirty="0">
                <a:latin typeface="Arial" panose="020B0604020202020204"/>
                <a:ea typeface="微软雅黑" panose="020B0503020204020204" pitchFamily="34" charset="-122"/>
                <a:sym typeface="Arial" panose="020B0604020202020204"/>
              </a:rPr>
              <a:t>（1）研磨剂的分类 </a:t>
            </a:r>
            <a:endParaRPr sz="2200" b="1" dirty="0">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152525" y="3646805"/>
            <a:ext cx="9270365" cy="2553335"/>
          </a:xfrm>
          <a:prstGeom prst="rect">
            <a:avLst/>
          </a:prstGeom>
          <a:noFill/>
        </p:spPr>
        <p:txBody>
          <a:bodyPr wrap="square" rtlCol="0" anchor="t">
            <a:spAutoFit/>
          </a:bodyPr>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●浮土型研磨剂和陶土型研磨剂的特点。</a:t>
            </a:r>
            <a:endParaRPr sz="16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它们的特点主要是材料坚硬、切割速度快。它们利用研磨颗粒和漆层摩擦产生高热，去除表面瑕疵。操作过程中颗粒体积不会因切割的速度或力度的变化而变化。如果操作人员对漆膜的厚度不了解或技术不熟练，很容易磨透漆层，所以该研磨剂只适用于操作十分熟练的专业人员。</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b="1" dirty="0">
                <a:solidFill>
                  <a:srgbClr val="38465E"/>
                </a:solidFill>
                <a:latin typeface="Arial" panose="020B0604020202020204"/>
                <a:ea typeface="微软雅黑" panose="020B0503020204020204" pitchFamily="34" charset="-122"/>
                <a:sym typeface="Arial" panose="020B0604020202020204"/>
              </a:rPr>
              <a:t>●微晶体型研磨剂的特点。</a:t>
            </a:r>
            <a:endParaRPr lang="zh-CN" altLang="en-US" sz="16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微晶体型研磨剂可以通过摩擦产生的热量逐步化解微晶体颗粒，使其体积在操作过程中逐渐变小，产生极热高温而去除氧化层，同时溶解表面漆层凸出部分，填平凹处的针眼。</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endParaRPr lang="zh-CN" altLang="en-US" sz="16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25"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3" name="矩形 2"/>
          <p:cNvSpPr/>
          <p:nvPr/>
        </p:nvSpPr>
        <p:spPr>
          <a:xfrm>
            <a:off x="1151890" y="2688590"/>
            <a:ext cx="8956675" cy="56197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6830" y="2797810"/>
            <a:ext cx="8533130"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②按使用范围划分。</a:t>
            </a:r>
            <a:r>
              <a:rPr dirty="0">
                <a:solidFill>
                  <a:srgbClr val="38465E"/>
                </a:solidFill>
                <a:latin typeface="Arial" panose="020B0604020202020204"/>
                <a:ea typeface="微软雅黑" panose="020B0503020204020204" pitchFamily="34" charset="-122"/>
                <a:sym typeface="Arial" panose="020B0604020202020204"/>
              </a:rPr>
              <a:t>按使用范围不同，可分为普通型研磨剂和通用型研磨剂。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52525" y="1073150"/>
            <a:ext cx="8956040" cy="1445260"/>
          </a:xfrm>
          <a:prstGeom prst="rect">
            <a:avLst/>
          </a:prstGeom>
          <a:noFill/>
        </p:spPr>
        <p:txBody>
          <a:bodyPr wrap="square" rtlCol="0" anchor="t">
            <a:spAutoFit/>
          </a:bodyPr>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●中性研磨剂的特点。</a:t>
            </a:r>
            <a:endParaRPr sz="16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中性研磨剂是目前市场上最佳的漆面护理研磨材料，内含陶土及微晶体两种切割材料，适合于各类汽车漆面，而且便于操作，速度快，研磨力度小，既有物理切割作用又有化学溶解填补功能。研磨时利用两种材料与漆层摩擦产生的热量去除氧化层，同时可以迅速溶解漆层凸点、填补凹处，从而起到双重功效。</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7" name="文本框 6"/>
          <p:cNvSpPr txBox="1"/>
          <p:nvPr/>
        </p:nvSpPr>
        <p:spPr>
          <a:xfrm>
            <a:off x="1137920" y="3421380"/>
            <a:ext cx="8909050" cy="2948305"/>
          </a:xfrm>
          <a:prstGeom prst="rect">
            <a:avLst/>
          </a:prstGeom>
          <a:noFill/>
        </p:spPr>
        <p:txBody>
          <a:bodyPr wrap="square" rtlCol="0" anchor="t">
            <a:noAutofit/>
          </a:bodyPr>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●普通型研磨剂。</a:t>
            </a:r>
            <a:endParaRPr sz="16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普通型研磨剂是透明漆出现前所使用的研磨剂。一般研磨剂中都含有坚固的浮岩颗粒，根据颗粒的大小不同分为</a:t>
            </a:r>
            <a:r>
              <a:rPr sz="1600" dirty="0">
                <a:solidFill>
                  <a:srgbClr val="C00000"/>
                </a:solidFill>
                <a:latin typeface="Arial" panose="020B0604020202020204"/>
                <a:ea typeface="微软雅黑" panose="020B0503020204020204" pitchFamily="34" charset="-122"/>
                <a:sym typeface="Arial" panose="020B0604020202020204"/>
              </a:rPr>
              <a:t>深切、中切和微切</a:t>
            </a:r>
            <a:r>
              <a:rPr sz="1600" dirty="0">
                <a:solidFill>
                  <a:srgbClr val="38465E"/>
                </a:solidFill>
                <a:latin typeface="Arial" panose="020B0604020202020204"/>
                <a:ea typeface="微软雅黑" panose="020B0503020204020204" pitchFamily="34" charset="-122"/>
                <a:sym typeface="Arial" panose="020B0604020202020204"/>
              </a:rPr>
              <a:t>三种，主要用于处理普通漆不同程度的氧化、划痕、褪色等漆膜缺陷。浮岩颗粒的主要特点是坚硬，研磨的速度快。但是它一般不会在研磨过程中产生质的变化，所以用在透明漆时很容易把透明漆层打掉，因此不适用于透明漆的研磨。</a:t>
            </a:r>
            <a:endParaRPr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b="1" dirty="0">
                <a:solidFill>
                  <a:srgbClr val="38465E"/>
                </a:solidFill>
                <a:latin typeface="Arial" panose="020B0604020202020204"/>
                <a:ea typeface="微软雅黑" panose="020B0503020204020204" pitchFamily="34" charset="-122"/>
                <a:sym typeface="Arial" panose="020B0604020202020204"/>
              </a:rPr>
              <a:t>●通用型研磨剂。</a:t>
            </a:r>
            <a:endParaRPr sz="1600"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通用型研磨剂用于普通漆和透明漆。该研磨剂中的摩擦材料近年来有了很大的革新，微晶体物、合成材料或陶土替代了浮岩颗粒，它们的切割功能依旧存在，但不像浮岩颗粒那样坚硬，在一定的热能下，新型的摩擦材料可与漆膜发生化学反应，从而达到护理漆面的作用。</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12" name="矩形 1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3" name="五边形 1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4" name="矩形 1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2525" y="2111375"/>
            <a:ext cx="8956675" cy="51244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1" name="矩形 10"/>
          <p:cNvSpPr>
            <a:spLocks noChangeArrowheads="1"/>
          </p:cNvSpPr>
          <p:nvPr/>
        </p:nvSpPr>
        <p:spPr bwMode="auto">
          <a:xfrm>
            <a:off x="1271905" y="2195195"/>
            <a:ext cx="8533130" cy="42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①强力抛光剂。</a:t>
            </a:r>
            <a:r>
              <a:rPr b="1" dirty="0">
                <a:solidFill>
                  <a:srgbClr val="38465E"/>
                </a:solidFill>
                <a:latin typeface="Arial" panose="020B0604020202020204"/>
                <a:ea typeface="微软雅黑" panose="020B0503020204020204" pitchFamily="34" charset="-122"/>
                <a:sym typeface="Arial" panose="020B0604020202020204"/>
              </a:rPr>
              <a:t> </a:t>
            </a:r>
            <a:endParaRPr b="1" dirty="0">
              <a:solidFill>
                <a:srgbClr val="38465E"/>
              </a:solidFill>
              <a:latin typeface="Arial" panose="020B0604020202020204"/>
              <a:ea typeface="微软雅黑" panose="020B0503020204020204" pitchFamily="34" charset="-122"/>
              <a:sym typeface="Arial" panose="020B0604020202020204"/>
            </a:endParaRPr>
          </a:p>
        </p:txBody>
      </p:sp>
      <p:cxnSp>
        <p:nvCxnSpPr>
          <p:cNvPr id="19" name="直接连接符 18"/>
          <p:cNvCxnSpPr/>
          <p:nvPr/>
        </p:nvCxnSpPr>
        <p:spPr>
          <a:xfrm flipV="1">
            <a:off x="3028422" y="1758953"/>
            <a:ext cx="7080885" cy="5715"/>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52525" y="4083050"/>
            <a:ext cx="8956675" cy="5549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6" name="矩形 15"/>
          <p:cNvSpPr>
            <a:spLocks noChangeArrowheads="1"/>
          </p:cNvSpPr>
          <p:nvPr/>
        </p:nvSpPr>
        <p:spPr bwMode="auto">
          <a:xfrm>
            <a:off x="1271905" y="419227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②漆面还原抛光剂。</a:t>
            </a:r>
            <a:endParaRPr b="1" dirty="0">
              <a:solidFill>
                <a:srgbClr val="38465E"/>
              </a:solidFill>
              <a:latin typeface="Arial" panose="020B0604020202020204"/>
              <a:ea typeface="微软雅黑" panose="020B0503020204020204" pitchFamily="34" charset="-122"/>
              <a:sym typeface="Arial" panose="020B0604020202020204"/>
            </a:endParaRPr>
          </a:p>
        </p:txBody>
      </p:sp>
      <p:sp>
        <p:nvSpPr>
          <p:cNvPr id="25" name="五边形 24"/>
          <p:cNvSpPr/>
          <p:nvPr/>
        </p:nvSpPr>
        <p:spPr>
          <a:xfrm>
            <a:off x="1152525" y="1422400"/>
            <a:ext cx="2683510" cy="370840"/>
          </a:xfrm>
          <a:prstGeom prst="homePlate">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sz="2200" b="1" dirty="0">
                <a:latin typeface="Arial" panose="020B0604020202020204"/>
                <a:ea typeface="微软雅黑" panose="020B0503020204020204" pitchFamily="34" charset="-122"/>
                <a:sym typeface="Arial" panose="020B0604020202020204"/>
              </a:rPr>
              <a:t>（2）抛光剂的分类 </a:t>
            </a:r>
            <a:endParaRPr sz="2200" b="1" dirty="0">
              <a:latin typeface="Arial" panose="020B0604020202020204"/>
              <a:ea typeface="微软雅黑" panose="020B0503020204020204" pitchFamily="34" charset="-122"/>
              <a:sym typeface="Arial" panose="020B0604020202020204"/>
            </a:endParaRPr>
          </a:p>
        </p:txBody>
      </p:sp>
      <p:sp>
        <p:nvSpPr>
          <p:cNvPr id="2" name="文本框 1"/>
          <p:cNvSpPr txBox="1"/>
          <p:nvPr/>
        </p:nvSpPr>
        <p:spPr>
          <a:xfrm>
            <a:off x="1152525" y="2692400"/>
            <a:ext cx="8837295" cy="1322070"/>
          </a:xfrm>
          <a:prstGeom prst="rect">
            <a:avLst/>
          </a:prstGeom>
          <a:noFill/>
        </p:spPr>
        <p:txBody>
          <a:bodyPr wrap="square" rtlCol="0" anchor="t">
            <a:spAutoFit/>
          </a:bodyPr>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●特性：强力抛光剂能去除漆面较厚的氧化层、划痕及喷漆时出现的麻点、垂流等，不含硅和蜡，可用于喷涂车间和汽车美容店。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●使用方法：均匀涂抹于汽车漆面，使用抛光机抛光。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●注意事项：用前先小试，配合抛光机使用。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p:txBody>
      </p:sp>
      <p:sp>
        <p:nvSpPr>
          <p:cNvPr id="4" name="文本框 3"/>
          <p:cNvSpPr txBox="1"/>
          <p:nvPr/>
        </p:nvSpPr>
        <p:spPr>
          <a:xfrm>
            <a:off x="1152525" y="4808855"/>
            <a:ext cx="8717280" cy="1568450"/>
          </a:xfrm>
          <a:prstGeom prst="rect">
            <a:avLst/>
          </a:prstGeom>
          <a:noFill/>
        </p:spPr>
        <p:txBody>
          <a:bodyPr wrap="square" rtlCol="0" anchor="t">
            <a:spAutoFit/>
          </a:bodyPr>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特性：漆面还原抛光剂比强力抛光剂的研磨颗粒更细一些，能去除漆面中度氧化层和轻度划痕。它不含硅和蜡，可用于喷漆车间，是美容店做汽车漆面翻新的主要用品。其中所含油分在漆面抛光的同时渗入漆内补充油漆失去的油分，起到护理增亮作用。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●使用方法：配合抛光机涂抹于汽车漆面。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lang="zh-CN" altLang="en-US" sz="1600" dirty="0">
                <a:solidFill>
                  <a:srgbClr val="38465E"/>
                </a:solidFill>
                <a:latin typeface="Arial" panose="020B0604020202020204"/>
                <a:ea typeface="微软雅黑" panose="020B0503020204020204" pitchFamily="34" charset="-122"/>
                <a:sym typeface="Arial" panose="020B0604020202020204"/>
              </a:rPr>
              <a:t>●适用范围：汽车漆面。 </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6" name="矩形 5"/>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0-#ppt_w/2"/>
                                          </p:val>
                                        </p:tav>
                                        <p:tav tm="100000">
                                          <p:val>
                                            <p:strVal val="#ppt_x"/>
                                          </p:val>
                                        </p:tav>
                                      </p:tavLst>
                                    </p:anim>
                                    <p:anim calcmode="lin" valueType="num">
                                      <p:cBhvr additive="base">
                                        <p:cTn id="28"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 grpId="0"/>
      <p:bldP spid="15" grpId="0" bldLvl="0" animBg="1"/>
      <p:bldP spid="16" grpId="0"/>
      <p:bldP spid="2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4" name="矩形 3"/>
          <p:cNvSpPr>
            <a:spLocks noChangeArrowheads="1"/>
          </p:cNvSpPr>
          <p:nvPr/>
        </p:nvSpPr>
        <p:spPr bwMode="auto">
          <a:xfrm>
            <a:off x="1307465" y="328612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433445"/>
            <a:ext cx="8956675" cy="5283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502660"/>
            <a:ext cx="8533130" cy="372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④玻璃抛光剂。</a:t>
            </a:r>
            <a:endParaRPr b="1"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364615"/>
            <a:ext cx="8956675" cy="5848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473835"/>
            <a:ext cx="8533130"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③快速抛光剂。</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文本框 11"/>
          <p:cNvSpPr txBox="1"/>
          <p:nvPr/>
        </p:nvSpPr>
        <p:spPr>
          <a:xfrm>
            <a:off x="1152525" y="2061210"/>
            <a:ext cx="8909050" cy="1287780"/>
          </a:xfrm>
          <a:prstGeom prst="rect">
            <a:avLst/>
          </a:prstGeom>
          <a:noFill/>
        </p:spPr>
        <p:txBody>
          <a:bodyPr wrap="square" rtlCol="0" anchor="t">
            <a:noAutofit/>
          </a:bodyPr>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特性：快速抛光剂比漆面还原抛光剂的研磨颗粒更细一些，具有去除轻微氧化层和上蜡护理的双重功效。作为抛光的最后一道工序，可用手工来完成，弥补机器抛光不匀、产生光环等现象，有增艳效果，又称增艳剂。 </a:t>
            </a:r>
            <a:endParaRPr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●使用方法：手工均匀涂抹于汽车漆面。</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13" name="文本框 12"/>
          <p:cNvSpPr txBox="1"/>
          <p:nvPr/>
        </p:nvSpPr>
        <p:spPr>
          <a:xfrm>
            <a:off x="1152525" y="4053205"/>
            <a:ext cx="9079865" cy="706755"/>
          </a:xfrm>
          <a:prstGeom prst="rect">
            <a:avLst/>
          </a:prstGeom>
          <a:noFill/>
        </p:spPr>
        <p:txBody>
          <a:bodyPr wrap="square" rtlCol="0" anchor="t">
            <a:spAutoFit/>
          </a:bodyPr>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●特性：能去除玻璃表面上沾染的柏油、油脂、昆虫尸体、污渍和发乌的氧化层等难以清洗掉的污垢。 </a:t>
            </a:r>
            <a:endParaRPr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●适用范围：常用于挡风玻璃、后视镜等部位。</a:t>
            </a:r>
            <a:endParaRPr lang="zh-CN" altLang="en-US" sz="1600"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152525" y="4832985"/>
            <a:ext cx="8956675" cy="52324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7" name="文本框 16"/>
          <p:cNvSpPr txBox="1"/>
          <p:nvPr/>
        </p:nvSpPr>
        <p:spPr>
          <a:xfrm>
            <a:off x="1104900" y="5429885"/>
            <a:ext cx="8909050" cy="1287780"/>
          </a:xfrm>
          <a:prstGeom prst="rect">
            <a:avLst/>
          </a:prstGeom>
          <a:noFill/>
        </p:spPr>
        <p:txBody>
          <a:bodyPr wrap="square" rtlCol="0" anchor="t">
            <a:noAutofit/>
          </a:bodyPr>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●特性：多功能抛光剂能去除金属电镀表面、玻璃等硬质表面的发乌氧化层，使其恢复原有的光泽，并形成一层极光亮的保护膜，也可用在汽车漆面，使用快捷，特别适合新车售前准备。 </a:t>
            </a:r>
            <a:endParaRPr sz="1600" dirty="0">
              <a:solidFill>
                <a:srgbClr val="38465E"/>
              </a:solidFill>
              <a:latin typeface="Arial" panose="020B0604020202020204"/>
              <a:ea typeface="微软雅黑" panose="020B0503020204020204" pitchFamily="34" charset="-122"/>
              <a:sym typeface="Arial" panose="020B0604020202020204"/>
            </a:endParaRPr>
          </a:p>
          <a:p>
            <a:pPr eaLnBrk="1" hangingPunct="1">
              <a:spcBef>
                <a:spcPct val="50000"/>
              </a:spcBef>
            </a:pPr>
            <a:r>
              <a:rPr sz="1600" dirty="0">
                <a:solidFill>
                  <a:srgbClr val="38465E"/>
                </a:solidFill>
                <a:latin typeface="Arial" panose="020B0604020202020204"/>
                <a:ea typeface="微软雅黑" panose="020B0503020204020204" pitchFamily="34" charset="-122"/>
                <a:sym typeface="Arial" panose="020B0604020202020204"/>
              </a:rPr>
              <a:t>●适用范围：各类金属电镀表面、玻璃等硬质表面及汽车漆面。 </a:t>
            </a:r>
            <a:endParaRPr sz="1600" dirty="0">
              <a:solidFill>
                <a:srgbClr val="38465E"/>
              </a:solidFill>
              <a:latin typeface="Arial" panose="020B0604020202020204"/>
              <a:ea typeface="微软雅黑" panose="020B0503020204020204" pitchFamily="34" charset="-122"/>
              <a:sym typeface="Arial" panose="020B0604020202020204"/>
            </a:endParaRPr>
          </a:p>
        </p:txBody>
      </p:sp>
      <p:sp>
        <p:nvSpPr>
          <p:cNvPr id="20" name="文本框 19"/>
          <p:cNvSpPr txBox="1"/>
          <p:nvPr/>
        </p:nvSpPr>
        <p:spPr>
          <a:xfrm>
            <a:off x="1307465" y="4914265"/>
            <a:ext cx="6096000" cy="368300"/>
          </a:xfrm>
          <a:prstGeom prst="rect">
            <a:avLst/>
          </a:prstGeom>
          <a:noFill/>
        </p:spPr>
        <p:txBody>
          <a:bodyPr wrap="square" rtlCol="0" anchor="t">
            <a:spAutoFit/>
          </a:bodyPr>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⑤多功能抛光剂。 </a:t>
            </a:r>
            <a:endParaRPr lang="zh-CN" altLang="en-US" b="1" dirty="0">
              <a:solidFill>
                <a:srgbClr val="38465E"/>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891360" cy="533259"/>
            <a:chOff x="0" y="214489"/>
            <a:chExt cx="3891360" cy="533259"/>
          </a:xfrm>
        </p:grpSpPr>
        <p:sp>
          <p:nvSpPr>
            <p:cNvPr id="22" name="矩形 2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1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5235972" y="3564301"/>
            <a:ext cx="6278880" cy="193802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a:p>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任务一</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6" grpId="0"/>
      <p:bldP spid="7" grpId="0" animBg="1"/>
      <p:bldP spid="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rPr>
              <a:t>任务测评</a:t>
            </a:r>
            <a:endParaRPr sz="4000" b="1" dirty="0">
              <a:solidFill>
                <a:schemeClr val="tx2">
                  <a:lumMod val="75000"/>
                </a:schemeClr>
              </a:solidFill>
              <a:cs typeface="+mn-ea"/>
              <a:sym typeface="+mn-lt"/>
              <a:hlinkClick r:id="rId3" tooltip=""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endParaRPr sz="4000" b="1" dirty="0">
              <a:solidFill>
                <a:schemeClr val="tx2">
                  <a:lumMod val="75000"/>
                </a:schemeClr>
              </a:solidFill>
              <a:cs typeface="+mn-ea"/>
              <a:sym typeface="+mn-lt"/>
              <a:hlinkClick r:id="rId3" tooltip=""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endParaRPr>
          </a:p>
          <a:p>
            <a:pPr algn="l"/>
            <a:r>
              <a:rPr sz="4000" b="1" dirty="0">
                <a:solidFill>
                  <a:schemeClr val="tx2">
                    <a:lumMod val="75000"/>
                  </a:schemeClr>
                </a:solidFill>
                <a:cs typeface="+mn-ea"/>
                <a:sym typeface="+mn-lt"/>
                <a:hlinkClick r:id="rId3" tooltip="" action="ppaction://hlinkfile">
                  <a:extLst>
                    <a:ext uri="{DAF060AB-1E55-43B9-8AAB-6FB025537F2F}">
                      <wpsdc:hlinkClr xmlns:wpsdc="http://www.wps.cn/officeDocument/2017/drawingmlCustomData" val="808080"/>
                      <wpsdc:folHlinkClr xmlns:wpsdc="http://www.wps.cn/officeDocument/2017/drawingmlCustomData" val="0D0D0D"/>
                      <wpsdc:hlinkUnderline xmlns:wpsdc="http://www.wps.cn/officeDocument/2017/drawingmlCustomData" val="1"/>
                    </a:ext>
                  </a:extLst>
                </a:hlinkClick>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603023"/>
            <a:ext cx="11593689" cy="3826934"/>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cxnSp>
        <p:nvCxnSpPr>
          <p:cNvPr id="14" name="直接连接符 13"/>
          <p:cNvCxnSpPr/>
          <p:nvPr/>
        </p:nvCxnSpPr>
        <p:spPr>
          <a:xfrm>
            <a:off x="3248241" y="4815852"/>
            <a:ext cx="7546429"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368244" y="2323821"/>
            <a:ext cx="7426426"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1" name="平行四边形 10"/>
          <p:cNvSpPr/>
          <p:nvPr/>
        </p:nvSpPr>
        <p:spPr>
          <a:xfrm>
            <a:off x="905608" y="1380564"/>
            <a:ext cx="4429380" cy="4329953"/>
          </a:xfrm>
          <a:prstGeom prst="parallelogram">
            <a:avLst>
              <a:gd name="adj" fmla="val 2838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矩形 5"/>
          <p:cNvSpPr/>
          <p:nvPr/>
        </p:nvSpPr>
        <p:spPr>
          <a:xfrm>
            <a:off x="4552712" y="3618276"/>
            <a:ext cx="7040880" cy="1014730"/>
          </a:xfrm>
          <a:prstGeom prst="rect">
            <a:avLst/>
          </a:prstGeom>
        </p:spPr>
        <p:txBody>
          <a:bodyPr wrap="none">
            <a:spAutoFit/>
          </a:bodyPr>
          <a:lstStyle/>
          <a:p>
            <a:pPr algn="l"/>
            <a:r>
              <a:rPr lang="zh-CN" altLang="en-US" sz="60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6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p:nvPr/>
        </p:nvSpPr>
        <p:spPr>
          <a:xfrm>
            <a:off x="11593689" y="1603023"/>
            <a:ext cx="1192466" cy="3826934"/>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矩形 8"/>
          <p:cNvSpPr/>
          <p:nvPr/>
        </p:nvSpPr>
        <p:spPr>
          <a:xfrm>
            <a:off x="6380679" y="2600340"/>
            <a:ext cx="3112945" cy="645160"/>
          </a:xfrm>
          <a:prstGeom prst="rect">
            <a:avLst/>
          </a:prstGeom>
          <a:solidFill>
            <a:srgbClr val="C00000"/>
          </a:solidFill>
        </p:spPr>
        <p:txBody>
          <a:bodyPr wrap="square">
            <a:spAutoFit/>
          </a:bodyPr>
          <a:lstStyle/>
          <a:p>
            <a:pPr algn="ctr"/>
            <a:r>
              <a:rPr lang="zh-CN" altLang="en-US" sz="3600" b="1" dirty="0">
                <a:solidFill>
                  <a:schemeClr val="bg1"/>
                </a:solidFill>
                <a:latin typeface="Arial" panose="020B0604020202020204"/>
                <a:ea typeface="微软雅黑" panose="020B0503020204020204" pitchFamily="34" charset="-122"/>
                <a:sym typeface="Arial" panose="020B0604020202020204"/>
              </a:rPr>
              <a:t>任务二</a:t>
            </a:r>
            <a:r>
              <a:rPr lang="en-US" altLang="zh-CN" sz="3600" b="1" dirty="0">
                <a:solidFill>
                  <a:schemeClr val="bg1"/>
                </a:solidFill>
                <a:latin typeface="Arial" panose="020B0604020202020204"/>
                <a:ea typeface="微软雅黑" panose="020B0503020204020204" pitchFamily="34" charset="-122"/>
                <a:sym typeface="Arial" panose="020B0604020202020204"/>
              </a:rPr>
              <a:t> </a:t>
            </a:r>
            <a:endParaRPr lang="zh-CN" altLang="en-US" sz="3600" b="1" dirty="0">
              <a:solidFill>
                <a:schemeClr val="bg1"/>
              </a:solidFill>
              <a:latin typeface="Arial" panose="020B0604020202020204"/>
              <a:ea typeface="微软雅黑" panose="020B0503020204020204" pitchFamily="34" charset="-122"/>
              <a:sym typeface="Arial" panose="020B0604020202020204"/>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261306">
            <a:off x="997077" y="2245116"/>
            <a:ext cx="3968403" cy="263836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1" grpId="0" bldLvl="0" animBg="1"/>
      <p:bldP spid="6" grpId="0"/>
      <p:bldP spid="7" grpId="0" bldLvl="0" animBg="1"/>
      <p:bldP spid="9"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2083" y="1762063"/>
            <a:ext cx="9226820" cy="410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熟悉汽车美容工具及设备的种类。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掌握美容工具的使用方法及注意事项。</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掌握美容设备的构造及使用方法</a:t>
            </a:r>
            <a:r>
              <a:rPr lang="zh-CN" dirty="0">
                <a:solidFill>
                  <a:srgbClr val="38465E"/>
                </a:solidFill>
                <a:latin typeface="Arial" panose="020B0604020202020204"/>
                <a:ea typeface="微软雅黑" panose="020B0503020204020204" pitchFamily="34" charset="-122"/>
                <a:sym typeface="Arial" panose="020B0604020202020204"/>
              </a:rPr>
              <a:t>。</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能使用各种美容工具。</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会解析美容工具的作用。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会使用常用美容设备。</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严格遵守工具与设备安全操作规程，确保工作过程中的安全。</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树立严谨的工作态度和安全意识。</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2928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298450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61391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chemeClr val="bg1"/>
                </a:solidFill>
                <a:latin typeface="Arial" panose="020B0604020202020204"/>
                <a:ea typeface="微软雅黑" panose="020B0503020204020204" pitchFamily="34" charset="-122"/>
                <a:sym typeface="Arial" panose="020B0604020202020204"/>
              </a:rPr>
              <a:t>       </a:t>
            </a:r>
            <a:r>
              <a:rPr sz="2000" b="1" dirty="0">
                <a:solidFill>
                  <a:schemeClr val="bg1"/>
                </a:solidFill>
                <a:latin typeface="Arial" panose="020B0604020202020204"/>
                <a:ea typeface="微软雅黑" panose="020B0503020204020204" pitchFamily="34" charset="-122"/>
                <a:sym typeface="Arial" panose="020B0604020202020204"/>
              </a:rPr>
              <a:t>一辆出事故的轿车被送往修理厂，进行必要的修复及车身美容。而在进行这些项目之前，操作人员小李必须事先了解需要用到的美容工具及一些设备的操作规程。如何正确使用美容工具，在使用过程中应该注意哪些安全事项，这些都是非常重要的。</a:t>
            </a:r>
            <a:endParaRPr sz="2000" b="1" dirty="0">
              <a:solidFill>
                <a:schemeClr val="bg1"/>
              </a:solidFill>
              <a:latin typeface="Arial" panose="020B0604020202020204"/>
              <a:ea typeface="微软雅黑" panose="020B0503020204020204" pitchFamily="34" charset="-122"/>
              <a:sym typeface="Arial" panose="020B0604020202020204"/>
            </a:endParaRPr>
          </a:p>
        </p:txBody>
      </p:sp>
      <p:grpSp>
        <p:nvGrpSpPr>
          <p:cNvPr id="5" name="组合 4"/>
          <p:cNvGrpSpPr/>
          <p:nvPr/>
        </p:nvGrpSpPr>
        <p:grpSpPr>
          <a:xfrm>
            <a:off x="0" y="214489"/>
            <a:ext cx="3420533" cy="533259"/>
            <a:chOff x="0" y="214489"/>
            <a:chExt cx="3420533" cy="533259"/>
          </a:xfrm>
        </p:grpSpPr>
        <p:sp>
          <p:nvSpPr>
            <p:cNvPr id="6" name="矩形 5"/>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五边形 6"/>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8" name="矩形 7"/>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240"/>
            <a:ext cx="202184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刮刀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一、防锈工具</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907030"/>
            <a:ext cx="7470140"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刮刀是工件表面精加工刀具，具有锋利的 刃口。多采用碳素钢或滚动轴承钢制成，有的镶有硬度合金的刀头。一般分</a:t>
            </a:r>
            <a:r>
              <a:rPr sz="2000" dirty="0">
                <a:solidFill>
                  <a:srgbClr val="C00000"/>
                </a:solidFill>
                <a:latin typeface="Arial" panose="020B0604020202020204"/>
                <a:ea typeface="微软雅黑" panose="020B0503020204020204" pitchFamily="34" charset="-122"/>
                <a:sym typeface="Arial" panose="020B0604020202020204"/>
              </a:rPr>
              <a:t>平面刮刀和曲面刮刀</a:t>
            </a:r>
            <a:r>
              <a:rPr sz="2000" dirty="0">
                <a:solidFill>
                  <a:srgbClr val="38465E"/>
                </a:solidFill>
                <a:latin typeface="Arial" panose="020B0604020202020204"/>
                <a:ea typeface="微软雅黑" panose="020B0503020204020204" pitchFamily="34" charset="-122"/>
                <a:sym typeface="Arial" panose="020B0604020202020204"/>
              </a:rPr>
              <a:t>两种，应根据加工工件的表面准确选用。 </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8524240" y="2815590"/>
            <a:ext cx="2548255" cy="252158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4" name="矩形 3"/>
          <p:cNvSpPr>
            <a:spLocks noChangeArrowheads="1"/>
          </p:cNvSpPr>
          <p:nvPr/>
        </p:nvSpPr>
        <p:spPr bwMode="auto">
          <a:xfrm>
            <a:off x="1307465" y="304228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6" name="矩形 5"/>
          <p:cNvSpPr/>
          <p:nvPr/>
        </p:nvSpPr>
        <p:spPr>
          <a:xfrm>
            <a:off x="1152525" y="3189605"/>
            <a:ext cx="8956675" cy="8966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307465" y="3312160"/>
            <a:ext cx="8533130"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②刮刀在不使用时，应放在不易坠落的位置，以防掉落时伤人及损坏刮刀，且不要将刮刀同其他手工工具放在一个工具袋中，应单独妥善保管。</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52525" y="1867535"/>
            <a:ext cx="8956675" cy="109791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307465" y="1933575"/>
            <a:ext cx="8533130" cy="935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①刮刀应装有牢固光滑的手柄。因为在刮削时用力较大，如果把柄部脱落或断裂，会给人造成伤害。特别是在用挺刮法时，刮刀尾部应装配光滑、接触面较大的把柄，以防伤害作业者的腹部或身体的其他部位。</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 name="矩形 1"/>
          <p:cNvSpPr/>
          <p:nvPr/>
        </p:nvSpPr>
        <p:spPr>
          <a:xfrm>
            <a:off x="1152525" y="4304665"/>
            <a:ext cx="8956675" cy="83756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07465" y="4413885"/>
            <a:ext cx="853313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③被刮削的工件一定要稳固牢靠，高度位置适宜人员的操作，在刮削时，被刮 削的工件不能出现移动的现象。</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2" name="文本框 11"/>
          <p:cNvSpPr txBox="1"/>
          <p:nvPr/>
        </p:nvSpPr>
        <p:spPr>
          <a:xfrm>
            <a:off x="1152525" y="1392555"/>
            <a:ext cx="6096000" cy="368300"/>
          </a:xfrm>
          <a:prstGeom prst="rect">
            <a:avLst/>
          </a:prstGeom>
          <a:noFill/>
        </p:spPr>
        <p:txBody>
          <a:bodyPr wrap="square" rtlCol="0" anchor="t">
            <a:spAutoFit/>
          </a:bodyPr>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 刮刀的安全使用注意事项如下。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13" name="矩形 1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4" name="五边形 1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5" name="矩形 1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18" grpId="0"/>
      <p:bldP spid="3" grpId="0" bldLvl="0" animBg="1"/>
      <p:bldP spid="11" grpId="0"/>
      <p:bldP spid="2" grpId="0" bldLvl="0" animBg="1"/>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230"/>
            <a:ext cx="10299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扁铲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386330"/>
            <a:ext cx="52108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扁铲的用途很广泛，在汽车护理工序中，维修工通常用其铲除旧漆膜和旧腻子。而个别的维修人员用扁铲来做调合腻子的专用工具。值得注意的是，不应该将刚用过的扁铲在没清洗干净时就用来调合腻子，这将影响腻子的黏度。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10598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钢丝刷</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386965"/>
            <a:ext cx="5210810" cy="179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钢丝刷可以用来清除零件外表面的污迹、蓄电池柱头的氧化物及车身底盘的积垢，是必不可少的工具之一。使用钢丝刷时，注意不要用它碰触比较精密的配合面及汽车的装饰表面。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0579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锉刀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437130"/>
            <a:ext cx="8519795" cy="171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锉刀是用碳素工具钢 T13 或 T12 制成的，淬火后的硬度为 62~ 64 HRC。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锉刀分为</a:t>
            </a:r>
            <a:r>
              <a:rPr lang="en-US" altLang="zh-CN" sz="2000" dirty="0">
                <a:solidFill>
                  <a:srgbClr val="C00000"/>
                </a:solidFill>
                <a:latin typeface="Arial" panose="020B0604020202020204"/>
                <a:ea typeface="微软雅黑" panose="020B0503020204020204" pitchFamily="34" charset="-122"/>
                <a:sym typeface="Arial" panose="020B0604020202020204"/>
              </a:rPr>
              <a:t>普通锉、特种锉和整形锉</a:t>
            </a:r>
            <a:r>
              <a:rPr lang="en-US" altLang="zh-CN" sz="2000" dirty="0">
                <a:solidFill>
                  <a:srgbClr val="38465E"/>
                </a:solidFill>
                <a:latin typeface="Arial" panose="020B0604020202020204"/>
                <a:ea typeface="微软雅黑" panose="020B0503020204020204" pitchFamily="34" charset="-122"/>
                <a:sym typeface="Arial" panose="020B0604020202020204"/>
              </a:rPr>
              <a:t>三类。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锉刀的安全使用注意事项如下。</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9025255" y="1641475"/>
            <a:ext cx="2242820" cy="2507615"/>
          </a:xfrm>
          <a:prstGeom prst="rect">
            <a:avLst/>
          </a:prstGeom>
        </p:spPr>
      </p:pic>
      <p:sp>
        <p:nvSpPr>
          <p:cNvPr id="4" name="文本框 3"/>
          <p:cNvSpPr txBox="1"/>
          <p:nvPr/>
        </p:nvSpPr>
        <p:spPr>
          <a:xfrm>
            <a:off x="965835" y="4225290"/>
            <a:ext cx="10104120" cy="2091690"/>
          </a:xfrm>
          <a:prstGeom prst="rect">
            <a:avLst/>
          </a:prstGeom>
          <a:noFill/>
        </p:spPr>
        <p:txBody>
          <a:bodyPr wrap="square" rtlCol="0" anchor="t">
            <a:spAutoFit/>
          </a:bodyPr>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①锉刀必须装柄后才可使用，否则锉刀的尾尖有可能扎伤手及手腕或身体的其他部位。</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②要正确地使用锉刀。一般用右手握紧锉柄，左手握住或扶住锉刀的前边，两只手均匀用力推进锉刀。在使用断面比较小的锉刀时，施力不要过大，以免使锉刀折断。锉削速度不要过快，一般在每分钟20~60 次为宜。</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5" name="矩形 4"/>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1737360"/>
            <a:ext cx="9314815"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③锉刀和锉柄要防止油脂污染，正在锉削的工件表面也不宜被油脂污染，防止锉刀打滑造成事故。</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④锉削时不要用嘴吹切屑，以防切屑飞入眼内；也不要用手去清除切屑，以防切屑扎破手指和手掌，应该使用刷子清扫。</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⑤锉刀使用后，应妥善放置，不应重叠摆放，以免损坏锉齿。放在操作台上时， 不要露出台面，以防掉下伤脚。</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⑥严禁将锉刀作其他工具使用，比如不能当扁铲、撬棍使用，以防折断伤人。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0579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砂纸</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65835" y="2223770"/>
            <a:ext cx="9755505" cy="171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砂纸是用黏合剂把磨料贴在特制的纸或布上制成的。砂纸用磨料粒度数码表示， 数码越小，磨料越粗。磨料粒度不同，用途也不同。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5" name="图片 4"/>
          <p:cNvPicPr>
            <a:picLocks noChangeAspect="1"/>
          </p:cNvPicPr>
          <p:nvPr/>
        </p:nvPicPr>
        <p:blipFill>
          <a:blip r:embed="rId1"/>
          <a:stretch>
            <a:fillRect/>
          </a:stretch>
        </p:blipFill>
        <p:spPr>
          <a:xfrm>
            <a:off x="1388110" y="3429000"/>
            <a:ext cx="8120380" cy="2435225"/>
          </a:xfrm>
          <a:prstGeom prst="rect">
            <a:avLst/>
          </a:prstGeom>
        </p:spPr>
      </p:pic>
      <p:grpSp>
        <p:nvGrpSpPr>
          <p:cNvPr id="17" name="组合 16"/>
          <p:cNvGrpSpPr/>
          <p:nvPr/>
        </p:nvGrpSpPr>
        <p:grpSpPr>
          <a:xfrm>
            <a:off x="0" y="214489"/>
            <a:ext cx="4247515" cy="533259"/>
            <a:chOff x="0" y="214489"/>
            <a:chExt cx="4247515" cy="533259"/>
          </a:xfrm>
        </p:grpSpPr>
        <p:sp>
          <p:nvSpPr>
            <p:cNvPr id="6" name="矩形 5"/>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4"/>
          <p:cNvSpPr txBox="1">
            <a:spLocks noChangeArrowheads="1"/>
          </p:cNvSpPr>
          <p:nvPr/>
        </p:nvSpPr>
        <p:spPr bwMode="auto">
          <a:xfrm>
            <a:off x="1153988" y="1542353"/>
            <a:ext cx="922682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了解汽车清洗剂的种类。</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熟悉各清洗剂的用途。</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3. 掌握各种车蜡的用途及使用方法。</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能根据车身材质的不同合理选择清洗剂。</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会根据漆面磨损情况合理选择车蜡。</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1. 遵守国家标准、树立环保意识，保持严谨的工作态度。</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dirty="0">
                <a:solidFill>
                  <a:srgbClr val="38465E"/>
                </a:solidFill>
                <a:latin typeface="Arial" panose="020B0604020202020204"/>
                <a:ea typeface="微软雅黑" panose="020B0503020204020204" pitchFamily="34" charset="-122"/>
                <a:sym typeface="Arial" panose="020B0604020202020204"/>
              </a:rPr>
              <a:t>2. 严格遵守物品存储标准和使用操作规程，确保存储和使用过程中的安全。</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4" name="Rectangle 6"/>
          <p:cNvSpPr>
            <a:spLocks noChangeArrowheads="1"/>
          </p:cNvSpPr>
          <p:nvPr/>
        </p:nvSpPr>
        <p:spPr bwMode="auto">
          <a:xfrm>
            <a:off x="1224280" y="103759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sz="2000" b="1" dirty="0">
                <a:solidFill>
                  <a:schemeClr val="bg1"/>
                </a:solidFill>
                <a:latin typeface="Arial" panose="020B0604020202020204"/>
                <a:ea typeface="微软雅黑" panose="020B0503020204020204" pitchFamily="34" charset="-122"/>
                <a:sym typeface="Arial" panose="020B0604020202020204"/>
              </a:rPr>
              <a:t>知识目标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2" name="Rectangle 6"/>
          <p:cNvSpPr>
            <a:spLocks noChangeArrowheads="1"/>
          </p:cNvSpPr>
          <p:nvPr/>
        </p:nvSpPr>
        <p:spPr bwMode="auto">
          <a:xfrm>
            <a:off x="1224280" y="3073400"/>
            <a:ext cx="1346200" cy="398780"/>
          </a:xfrm>
          <a:prstGeom prst="rect">
            <a:avLst/>
          </a:prstGeom>
          <a:solidFill>
            <a:srgbClr val="38465E"/>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能力</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
        <p:nvSpPr>
          <p:cNvPr id="13" name="Rectangle 6"/>
          <p:cNvSpPr>
            <a:spLocks noChangeArrowheads="1"/>
          </p:cNvSpPr>
          <p:nvPr/>
        </p:nvSpPr>
        <p:spPr bwMode="auto">
          <a:xfrm>
            <a:off x="1224280" y="4747260"/>
            <a:ext cx="1346200" cy="398780"/>
          </a:xfrm>
          <a:prstGeom prst="rect">
            <a:avLst/>
          </a:prstGeom>
          <a:solidFill>
            <a:srgbClr val="C00000"/>
          </a:solidFill>
          <a:ln w="9525">
            <a:noFill/>
            <a:prstDash val="lgDashDotDot"/>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zh-CN" sz="2000" b="1" dirty="0">
                <a:solidFill>
                  <a:schemeClr val="bg1"/>
                </a:solidFill>
                <a:latin typeface="Arial" panose="020B0604020202020204"/>
                <a:ea typeface="微软雅黑" panose="020B0503020204020204" pitchFamily="34" charset="-122"/>
                <a:sym typeface="Arial" panose="020B0604020202020204"/>
              </a:rPr>
              <a:t>素养</a:t>
            </a:r>
            <a:r>
              <a:rPr sz="2000" b="1" dirty="0">
                <a:solidFill>
                  <a:schemeClr val="bg1"/>
                </a:solidFill>
                <a:latin typeface="Arial" panose="020B0604020202020204"/>
                <a:ea typeface="微软雅黑" panose="020B0503020204020204" pitchFamily="34" charset="-122"/>
                <a:sym typeface="Arial" panose="020B0604020202020204"/>
              </a:rPr>
              <a:t>目标</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p:cTn id="7" dur="500" fill="hold"/>
                                        <p:tgtEl>
                                          <p:spTgt spid="11267"/>
                                        </p:tgtEl>
                                        <p:attrNameLst>
                                          <p:attrName>ppt_w</p:attrName>
                                        </p:attrNameLst>
                                      </p:cBhvr>
                                      <p:tavLst>
                                        <p:tav tm="0">
                                          <p:val>
                                            <p:fltVal val="0"/>
                                          </p:val>
                                        </p:tav>
                                        <p:tav tm="100000">
                                          <p:val>
                                            <p:strVal val="#ppt_w"/>
                                          </p:val>
                                        </p:tav>
                                      </p:tavLst>
                                    </p:anim>
                                    <p:anim calcmode="lin" valueType="num">
                                      <p:cBhvr>
                                        <p:cTn id="8" dur="500" fill="hold"/>
                                        <p:tgtEl>
                                          <p:spTgt spid="11267"/>
                                        </p:tgtEl>
                                        <p:attrNameLst>
                                          <p:attrName>ppt_h</p:attrName>
                                        </p:attrNameLst>
                                      </p:cBhvr>
                                      <p:tavLst>
                                        <p:tav tm="0">
                                          <p:val>
                                            <p:fltVal val="0"/>
                                          </p:val>
                                        </p:tav>
                                        <p:tav tm="100000">
                                          <p:val>
                                            <p:strVal val="#ppt_h"/>
                                          </p:val>
                                        </p:tav>
                                      </p:tavLst>
                                    </p:anim>
                                    <p:animEffect transition="in" filter="fade">
                                      <p:cBhvr>
                                        <p:cTn id="9" dur="500"/>
                                        <p:tgtEl>
                                          <p:spTgt spid="11267"/>
                                        </p:tgtEl>
                                      </p:cBhvr>
                                    </p:animEffect>
                                  </p:childTnLst>
                                </p:cTn>
                              </p:par>
                              <p:par>
                                <p:cTn id="10" presetID="14" presetClass="entr" presetSubtype="1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randombar(horizontal)">
                                      <p:cBhvr>
                                        <p:cTn id="15" dur="500"/>
                                        <p:tgtEl>
                                          <p:spTgt spid="12"/>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4" grpId="0" bldLvl="0" animBg="1"/>
      <p:bldP spid="12" grpId="0" bldLvl="0" animBg="1"/>
      <p:bldP spid="1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2980"/>
            <a:ext cx="172212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钢片刮板</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673798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钢片刮板由弹性极好的薄钢片制成，其特点是弹性好、刮涂轻便、效率高，刮后的腻子层平整，既可用于局部刮涂，也可用于全面刮涂。比较适用于小轿车、大型客车等表面的腻子刮平。</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二、刮涂工具</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2" name="图片 1"/>
          <p:cNvPicPr/>
          <p:nvPr/>
        </p:nvPicPr>
        <p:blipFill>
          <a:blip r:embed="rId1"/>
          <a:stretch>
            <a:fillRect/>
          </a:stretch>
        </p:blipFill>
        <p:spPr>
          <a:xfrm>
            <a:off x="8206105" y="3011170"/>
            <a:ext cx="2494915" cy="228409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1118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刮刀</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449830"/>
            <a:ext cx="955484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刮刀又称油灰刀。它是由木柄和刀板构成的，木柄由松木、桦木等制成，刀板由弹性较好的钢板制作。按刀头宽度分规格有多种。成品刮刀的规格多，弹性好，使用方便。</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sz="2000"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宽刮刀有 100 mm 宽和 75 mm 宽两种，适于木车厢、客车大板等平整大物面腻子刮涂或基层清理。中号刮刀的宽度多为 50~65 mm，主要用于调配腻子、小面积腻子补刮及清除旧漆等。窄刮刀多用于调配腻子或清理腻子毛刺等。</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1840548"/>
            <a:ext cx="13119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橡胶刮板</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47129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270760"/>
            <a:ext cx="521081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橡胶刮板采用耐油、耐溶剂和膨胀系数小的橡胶板制成，外形尺寸和形状根据需要确定，橡胶刮板弹性极好，刮涂方便，可随物面形状的不同进行刮涂，以获得平整的腻子层。尤其对凸形、圆形、椭圆形等物面，使用橡胶刮板刮涂质量更优。适于刮涂弧形车门、翼子板等。</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1840865"/>
            <a:ext cx="105981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牛角板</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47193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645275" y="2270760"/>
            <a:ext cx="4531360"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4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牛角板由优质的水牛角制成。牛角板使用方便，可来回刮涂（左右刮涂），主要用于原子灰的补刮等。牛角板使用后，应清理干净置于木夹上存放，以防变形影响使用。</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4240"/>
            <a:ext cx="2118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手工打磨工具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三、打磨工具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907030"/>
            <a:ext cx="9525635"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汽车车漆修补时用的手工打磨工具主要是砂布包垫板，常用的垫板由木头或硬橡胶做成。垫板可选用长 180~200 mm，宽50~60 mm，厚 25~30 mm 的木制垫板或橡胶制垫板。</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43835"/>
            <a:ext cx="937069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①打蜡机的特点。</a:t>
            </a:r>
            <a:r>
              <a:rPr lang="zh-CN" altLang="en-US"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打蜡机是把车蜡打在漆面上，将其抛出光泽的设备。打蜡机以椭圆形旋转，类似卫星绕地球的旋转轨道，故又称轨道打蜡机。轨道打蜡机具有重量轻、做工细、转盘面积大、操作便利等特点。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打蜡机的配套材料主要有</a:t>
            </a:r>
            <a:r>
              <a:rPr lang="zh-CN" altLang="en-US" sz="2000" dirty="0">
                <a:solidFill>
                  <a:srgbClr val="C00000"/>
                </a:solidFill>
                <a:latin typeface="Arial" panose="020B0604020202020204"/>
                <a:ea typeface="微软雅黑" panose="020B0503020204020204" pitchFamily="34" charset="-122"/>
                <a:sym typeface="Arial" panose="020B0604020202020204"/>
              </a:rPr>
              <a:t>打蜡盘套和抛蜡盘套</a:t>
            </a:r>
            <a:r>
              <a:rPr lang="zh-CN" altLang="en-US"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②打蜡操作步骤。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●汽车清洗。</a:t>
            </a: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 ●上蜡。</a:t>
            </a: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●抛光。</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316990" y="2187575"/>
            <a:ext cx="177482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（1）打蜡机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089660"/>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机械打磨工具 </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1361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（2）研磨抛光机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366520" y="2253615"/>
            <a:ext cx="937069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b="1" dirty="0">
                <a:solidFill>
                  <a:srgbClr val="38465E"/>
                </a:solidFill>
                <a:latin typeface="Arial" panose="020B0604020202020204"/>
                <a:ea typeface="微软雅黑" panose="020B0503020204020204" pitchFamily="34" charset="-122"/>
                <a:sym typeface="Arial" panose="020B0604020202020204"/>
              </a:rPr>
              <a:t>①结构特点。 </a:t>
            </a:r>
            <a:endParaRPr lang="zh-CN" altLang="en-US"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研磨抛光机是一种集研磨和抛光为一体的设备，安装研磨盘时可进行研磨作业，安装抛光盘时可进行抛光作业。研磨抛光机是通过旋转研磨盘或抛光盘来平滑或抛光漆面，以除去微小的漆面缺陷，提高光亮度。</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研磨抛光机主要由壳体、电动机、控制机构及配套装置组成。配套装置主要有研磨盘和抛光盘，其材料分为全毛、混纺毛、海绵三种，每种盘所用的研磨和抛光材料有明显区别。  </a:t>
            </a:r>
            <a:r>
              <a:rPr lang="zh-CN" altLang="en-US"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964424"/>
            <a:chOff x="0" y="214489"/>
            <a:chExt cx="3420533" cy="964424"/>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6" name="矩形 5"/>
          <p:cNvSpPr/>
          <p:nvPr/>
        </p:nvSpPr>
        <p:spPr>
          <a:xfrm>
            <a:off x="1124585" y="2397760"/>
            <a:ext cx="8956675" cy="851535"/>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8" name="矩形 17"/>
          <p:cNvSpPr>
            <a:spLocks noChangeArrowheads="1"/>
          </p:cNvSpPr>
          <p:nvPr/>
        </p:nvSpPr>
        <p:spPr bwMode="auto">
          <a:xfrm>
            <a:off x="1279525" y="2503805"/>
            <a:ext cx="853313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●作业时，右手紧提直把，左手紧提横把。由左手向作业面垂直用力，转盘与作业面保持基本平行。</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3" name="矩形 2"/>
          <p:cNvSpPr/>
          <p:nvPr/>
        </p:nvSpPr>
        <p:spPr>
          <a:xfrm>
            <a:off x="1124585" y="1598295"/>
            <a:ext cx="8956675" cy="54673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矩形 10"/>
          <p:cNvSpPr>
            <a:spLocks noChangeArrowheads="1"/>
          </p:cNvSpPr>
          <p:nvPr/>
        </p:nvSpPr>
        <p:spPr bwMode="auto">
          <a:xfrm>
            <a:off x="1279525" y="1707515"/>
            <a:ext cx="8533130" cy="370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●研磨抛光机开机或关机时不能接触工作表面。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3" name="文本框 12"/>
          <p:cNvSpPr txBox="1"/>
          <p:nvPr/>
        </p:nvSpPr>
        <p:spPr>
          <a:xfrm>
            <a:off x="1152525" y="1116965"/>
            <a:ext cx="6096000" cy="368300"/>
          </a:xfrm>
          <a:prstGeom prst="rect">
            <a:avLst/>
          </a:prstGeom>
          <a:noFill/>
        </p:spPr>
        <p:txBody>
          <a:bodyPr wrap="square" rtlCol="0" anchor="t">
            <a:spAutoFit/>
          </a:bodyPr>
          <a:p>
            <a:pPr eaLnBrk="1" hangingPunct="1">
              <a:spcBef>
                <a:spcPct val="50000"/>
              </a:spcBef>
            </a:pPr>
            <a:r>
              <a:rPr b="1" dirty="0">
                <a:solidFill>
                  <a:srgbClr val="38465E"/>
                </a:solidFill>
                <a:latin typeface="Arial" panose="020B0604020202020204"/>
                <a:ea typeface="微软雅黑" panose="020B0503020204020204" pitchFamily="34" charset="-122"/>
                <a:sym typeface="Arial" panose="020B0604020202020204"/>
              </a:rPr>
              <a:t>②使用方法。</a:t>
            </a:r>
            <a:r>
              <a:rPr dirty="0">
                <a:solidFill>
                  <a:srgbClr val="38465E"/>
                </a:solidFill>
                <a:latin typeface="Arial" panose="020B0604020202020204"/>
                <a:ea typeface="微软雅黑" panose="020B0503020204020204" pitchFamily="34" charset="-122"/>
                <a:sym typeface="Arial" panose="020B0604020202020204"/>
              </a:rPr>
              <a:t>  </a:t>
            </a:r>
            <a:endParaRPr lang="zh-CN" altLang="en-US" dirty="0">
              <a:solidFill>
                <a:srgbClr val="38465E"/>
              </a:solidFill>
              <a:latin typeface="Arial" panose="020B0604020202020204"/>
              <a:ea typeface="微软雅黑" panose="020B0503020204020204" pitchFamily="34" charset="-122"/>
              <a:sym typeface="Arial" panose="020B0604020202020204"/>
            </a:endParaRPr>
          </a:p>
        </p:txBody>
      </p:sp>
      <p:sp>
        <p:nvSpPr>
          <p:cNvPr id="17" name="矩形 16"/>
          <p:cNvSpPr/>
          <p:nvPr/>
        </p:nvSpPr>
        <p:spPr>
          <a:xfrm>
            <a:off x="1124585" y="427799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1" name="矩形 20"/>
          <p:cNvSpPr>
            <a:spLocks noChangeArrowheads="1"/>
          </p:cNvSpPr>
          <p:nvPr/>
        </p:nvSpPr>
        <p:spPr bwMode="auto">
          <a:xfrm>
            <a:off x="1279525" y="438721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●不要太靠近边框、保险杠和其他可能“咬住”转盘外沿的部位进行作业。</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4" name="矩形 13"/>
          <p:cNvSpPr/>
          <p:nvPr/>
        </p:nvSpPr>
        <p:spPr>
          <a:xfrm>
            <a:off x="1124585" y="3484245"/>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5" name="矩形 14"/>
          <p:cNvSpPr>
            <a:spLocks noChangeArrowheads="1"/>
          </p:cNvSpPr>
          <p:nvPr/>
        </p:nvSpPr>
        <p:spPr bwMode="auto">
          <a:xfrm>
            <a:off x="1279525" y="3593465"/>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●在研磨抛光机完全停止转动之前，不要放下研磨抛光机。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16" name="矩形 15"/>
          <p:cNvSpPr/>
          <p:nvPr/>
        </p:nvSpPr>
        <p:spPr>
          <a:xfrm>
            <a:off x="1124585" y="5003800"/>
            <a:ext cx="8956675" cy="55753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9" name="矩形 18"/>
          <p:cNvSpPr>
            <a:spLocks noChangeArrowheads="1"/>
          </p:cNvSpPr>
          <p:nvPr/>
        </p:nvSpPr>
        <p:spPr bwMode="auto">
          <a:xfrm>
            <a:off x="1279525" y="5113020"/>
            <a:ext cx="853313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●应时刻注意研磨抛光机的电线，防止将电线卷入机器内。 </a:t>
            </a:r>
            <a:endParaRPr dirty="0">
              <a:solidFill>
                <a:srgbClr val="38465E"/>
              </a:solidFill>
              <a:latin typeface="Arial" panose="020B0604020202020204"/>
              <a:ea typeface="微软雅黑" panose="020B0503020204020204" pitchFamily="34" charset="-122"/>
              <a:sym typeface="Arial" panose="020B0604020202020204"/>
            </a:endParaRPr>
          </a:p>
        </p:txBody>
      </p:sp>
      <p:sp>
        <p:nvSpPr>
          <p:cNvPr id="20" name="矩形 19"/>
          <p:cNvSpPr/>
          <p:nvPr/>
        </p:nvSpPr>
        <p:spPr>
          <a:xfrm>
            <a:off x="1124585" y="5755005"/>
            <a:ext cx="8956675" cy="5575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2" name="矩形 21"/>
          <p:cNvSpPr>
            <a:spLocks noChangeArrowheads="1"/>
          </p:cNvSpPr>
          <p:nvPr/>
        </p:nvSpPr>
        <p:spPr bwMode="auto">
          <a:xfrm>
            <a:off x="1279525" y="5864225"/>
            <a:ext cx="8611870" cy="616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dirty="0">
                <a:solidFill>
                  <a:srgbClr val="38465E"/>
                </a:solidFill>
                <a:latin typeface="Arial" panose="020B0604020202020204"/>
                <a:ea typeface="微软雅黑" panose="020B0503020204020204" pitchFamily="34" charset="-122"/>
                <a:sym typeface="Arial" panose="020B0604020202020204"/>
              </a:rPr>
              <a:t>●抛光时应注意不要让灰尘飞到脸上和眼镜里，作业时要戴口罩和防护眼镜。 </a:t>
            </a:r>
            <a:endParaRPr dirty="0">
              <a:solidFill>
                <a:srgbClr val="38465E"/>
              </a:solidFill>
              <a:latin typeface="Arial" panose="020B0604020202020204"/>
              <a:ea typeface="微软雅黑" panose="020B0503020204020204" pitchFamily="34"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0-#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0-#ppt_w/2"/>
                                          </p:val>
                                        </p:tav>
                                        <p:tav tm="100000">
                                          <p:val>
                                            <p:strVal val="#ppt_x"/>
                                          </p:val>
                                        </p:tav>
                                      </p:tavLst>
                                    </p:anim>
                                    <p:anim calcmode="lin" valueType="num">
                                      <p:cBhvr additive="base">
                                        <p:cTn id="44" dur="500" fill="hold"/>
                                        <p:tgtEl>
                                          <p:spTgt spid="1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0-#ppt_w/2"/>
                                          </p:val>
                                        </p:tav>
                                        <p:tav tm="100000">
                                          <p:val>
                                            <p:strVal val="#ppt_x"/>
                                          </p:val>
                                        </p:tav>
                                      </p:tavLst>
                                    </p:anim>
                                    <p:anim calcmode="lin" valueType="num">
                                      <p:cBhvr additive="base">
                                        <p:cTn id="48" dur="5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fill="hold"/>
                                        <p:tgtEl>
                                          <p:spTgt spid="22"/>
                                        </p:tgtEl>
                                        <p:attrNameLst>
                                          <p:attrName>ppt_x</p:attrName>
                                        </p:attrNameLst>
                                      </p:cBhvr>
                                      <p:tavLst>
                                        <p:tav tm="0">
                                          <p:val>
                                            <p:strVal val="0-#ppt_w/2"/>
                                          </p:val>
                                        </p:tav>
                                        <p:tav tm="100000">
                                          <p:val>
                                            <p:strVal val="#ppt_x"/>
                                          </p:val>
                                        </p:tav>
                                      </p:tavLst>
                                    </p:anim>
                                    <p:anim calcmode="lin" valueType="num">
                                      <p:cBhvr additive="base">
                                        <p:cTn id="52"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8" grpId="0"/>
      <p:bldP spid="3" grpId="0" bldLvl="0" animBg="1"/>
      <p:bldP spid="11" grpId="0"/>
      <p:bldP spid="17" grpId="0" bldLvl="0" animBg="1"/>
      <p:bldP spid="21" grpId="0"/>
      <p:bldP spid="14" grpId="0" bldLvl="0" animBg="1"/>
      <p:bldP spid="15" grpId="0"/>
      <p:bldP spid="16" grpId="0" bldLvl="0" animBg="1"/>
      <p:bldP spid="19" grpId="0"/>
      <p:bldP spid="20" grpId="0" bldLvl="0" animBg="1"/>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7711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（3）封釉振抛机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253615"/>
            <a:ext cx="937069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封釉振抛机是封釉的专用电动或气动工具，它可以通过振抛机的高频振动与快速转动，与漆面摩擦产生热量，使漆面局部产生一定程度的扩张，于是釉剂通过振动均匀地挤压渗透到漆面中，再配合红外线灯的照射，使其形成如同网状的牢固保护膜。釉的内部富含紫外线防护剂，可以大大降低紫外线对车漆的损伤，并能对酸、碱等化学成分的腐蚀起到一定的抵抗作用，可以有效地</a:t>
            </a:r>
            <a:r>
              <a:rPr lang="zh-CN" altLang="en-US" sz="2000" dirty="0">
                <a:solidFill>
                  <a:srgbClr val="C00000"/>
                </a:solidFill>
                <a:latin typeface="Arial" panose="020B0604020202020204"/>
                <a:ea typeface="微软雅黑" panose="020B0503020204020204" pitchFamily="34" charset="-122"/>
                <a:sym typeface="Arial" panose="020B0604020202020204"/>
              </a:rPr>
              <a:t>保护和美化</a:t>
            </a:r>
            <a:r>
              <a:rPr lang="zh-CN" altLang="en-US" sz="2000" dirty="0">
                <a:solidFill>
                  <a:srgbClr val="38465E"/>
                </a:solidFill>
                <a:latin typeface="Arial" panose="020B0604020202020204"/>
                <a:ea typeface="微软雅黑" panose="020B0503020204020204" pitchFamily="34" charset="-122"/>
                <a:sym typeface="Arial" panose="020B0604020202020204"/>
              </a:rPr>
              <a:t>漆面。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封釉振抛机一般采用吸盘式封釉波纹海绵轮与封釉振抛机的托盘相连，以使封釉效果较佳。</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custDataLst>
              <p:tags r:id="rId1"/>
            </p:custDataLst>
          </p:nvPr>
        </p:nvSpPr>
        <p:spPr bwMode="auto">
          <a:xfrm>
            <a:off x="854710" y="2051685"/>
            <a:ext cx="102997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漆刷</a:t>
            </a:r>
            <a:r>
              <a:rPr lang="zh-CN" altLang="en-US" sz="2200" b="1" dirty="0">
                <a:solidFill>
                  <a:schemeClr val="bg1"/>
                </a:solidFill>
                <a:latin typeface="Arial" panose="020B0604020202020204"/>
                <a:ea typeface="微软雅黑" panose="020B0503020204020204" pitchFamily="34" charset="-122"/>
                <a:sym typeface="Arial" panose="020B0604020202020204"/>
              </a:rPr>
              <a:t>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533259"/>
            <a:chOff x="0" y="214489"/>
            <a:chExt cx="3420533" cy="533259"/>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custDataLst>
              <p:tags r:id="rId2"/>
            </p:custDataLst>
          </p:nvPr>
        </p:nvSpPr>
        <p:spPr>
          <a:xfrm>
            <a:off x="577850" y="1682750"/>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custDataLst>
              <p:tags r:id="rId3"/>
            </p:custDataLst>
          </p:nvPr>
        </p:nvSpPr>
        <p:spPr bwMode="auto">
          <a:xfrm>
            <a:off x="694055" y="2597785"/>
            <a:ext cx="5210810" cy="393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漆刷有很多种类，按形状可分为圆形、扁形和歪脖形三种，按制作材料可分为硬毛刷和软毛刷两类。硬毛刷主要用长猪鬃、马鬃制作，软毛刷用狼毫、猫毛、绵羊和山羊毛等制作。按制作尺寸可分为 12 mm、19 mm、25 mm、38 mm、50 mm、65 mm、75 mm 等。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sz="2000" b="1" dirty="0">
              <a:solidFill>
                <a:srgbClr val="38465E"/>
              </a:solidFill>
              <a:latin typeface="Arial" panose="020B0604020202020204"/>
              <a:ea typeface="微软雅黑" panose="020B0503020204020204" pitchFamily="34" charset="-122"/>
              <a:sym typeface="Arial" panose="020B0604020202020204"/>
            </a:endParaRPr>
          </a:p>
        </p:txBody>
      </p:sp>
      <p:sp>
        <p:nvSpPr>
          <p:cNvPr id="9" name="Rectangle 4"/>
          <p:cNvSpPr>
            <a:spLocks noChangeArrowheads="1"/>
          </p:cNvSpPr>
          <p:nvPr>
            <p:custDataLst>
              <p:tags r:id="rId4"/>
            </p:custDataLst>
          </p:nvPr>
        </p:nvSpPr>
        <p:spPr bwMode="auto">
          <a:xfrm>
            <a:off x="6551295" y="2052955"/>
            <a:ext cx="18357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毛笔和画笔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10" name="圆角矩形 9"/>
          <p:cNvSpPr/>
          <p:nvPr>
            <p:custDataLst>
              <p:tags r:id="rId5"/>
            </p:custDataLst>
          </p:nvPr>
        </p:nvSpPr>
        <p:spPr>
          <a:xfrm>
            <a:off x="6274435" y="1683385"/>
            <a:ext cx="527367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2" name="Text Box 4"/>
          <p:cNvSpPr txBox="1">
            <a:spLocks noChangeArrowheads="1"/>
          </p:cNvSpPr>
          <p:nvPr>
            <p:custDataLst>
              <p:tags r:id="rId6"/>
            </p:custDataLst>
          </p:nvPr>
        </p:nvSpPr>
        <p:spPr bwMode="auto">
          <a:xfrm>
            <a:off x="6390640" y="2598420"/>
            <a:ext cx="52108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毛笔和画笔在涂装作业中用来描字、画线，涂刷不易涂到的部位和局部补漆用。常用画笔主要为长杆画笔，毛笔以狼毫为好。</a:t>
            </a:r>
            <a:r>
              <a:rPr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938530" y="1026160"/>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四、涂刷工具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heel(1)">
                                      <p:cBhvr>
                                        <p:cTn id="31" dur="20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P spid="9" grpId="0" bldLvl="0" animBg="1"/>
      <p:bldP spid="10" grpId="0" bldLvl="0" animBg="1"/>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26835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压缩空气供给设备</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9262110"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（1）空气压缩机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空气压缩机是空气供给系统的心脏，通称气泵，它将空气的压力从普通的大气压压缩到预定的压力值。按气泵的结构可分为</a:t>
            </a:r>
            <a:r>
              <a:rPr sz="2000" dirty="0">
                <a:solidFill>
                  <a:srgbClr val="C00000"/>
                </a:solidFill>
                <a:latin typeface="Arial" panose="020B0604020202020204"/>
                <a:ea typeface="微软雅黑" panose="020B0503020204020204" pitchFamily="34" charset="-122"/>
                <a:sym typeface="Arial" panose="020B0604020202020204"/>
              </a:rPr>
              <a:t>活塞式、膜片式和螺旋式</a:t>
            </a:r>
            <a:r>
              <a:rPr sz="2000" dirty="0">
                <a:solidFill>
                  <a:srgbClr val="38465E"/>
                </a:solidFill>
                <a:latin typeface="Arial" panose="020B0604020202020204"/>
                <a:ea typeface="微软雅黑" panose="020B0503020204020204" pitchFamily="34" charset="-122"/>
                <a:sym typeface="Arial" panose="020B0604020202020204"/>
              </a:rPr>
              <a:t>，按缸数可分为</a:t>
            </a:r>
            <a:r>
              <a:rPr sz="2000" dirty="0">
                <a:solidFill>
                  <a:srgbClr val="C00000"/>
                </a:solidFill>
                <a:latin typeface="Arial" panose="020B0604020202020204"/>
                <a:ea typeface="微软雅黑" panose="020B0503020204020204" pitchFamily="34" charset="-122"/>
                <a:sym typeface="Arial" panose="020B0604020202020204"/>
              </a:rPr>
              <a:t>单缸、双缸和三缸</a:t>
            </a:r>
            <a:r>
              <a:rPr sz="2000" dirty="0">
                <a:solidFill>
                  <a:srgbClr val="38465E"/>
                </a:solidFill>
                <a:latin typeface="Arial" panose="020B0604020202020204"/>
                <a:ea typeface="微软雅黑" panose="020B0503020204020204" pitchFamily="34" charset="-122"/>
                <a:sym typeface="Arial" panose="020B0604020202020204"/>
              </a:rPr>
              <a:t>，按工作方式分为</a:t>
            </a:r>
            <a:r>
              <a:rPr sz="2000" dirty="0">
                <a:solidFill>
                  <a:srgbClr val="C00000"/>
                </a:solidFill>
                <a:latin typeface="Arial" panose="020B0604020202020204"/>
                <a:ea typeface="微软雅黑" panose="020B0503020204020204" pitchFamily="34" charset="-122"/>
                <a:sym typeface="Arial" panose="020B0604020202020204"/>
              </a:rPr>
              <a:t>一级压缩式和二级压缩式</a:t>
            </a:r>
            <a:r>
              <a:rPr sz="2000" dirty="0">
                <a:solidFill>
                  <a:srgbClr val="38465E"/>
                </a:solidFill>
                <a:latin typeface="Arial" panose="020B0604020202020204"/>
                <a:ea typeface="微软雅黑" panose="020B0503020204020204" pitchFamily="34" charset="-122"/>
                <a:sym typeface="Arial" panose="020B0604020202020204"/>
              </a:rPr>
              <a:t>。</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（2）储气罐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储气罐用来储存空气压缩机生产出来的压缩空气。</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五、仪器设备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53143" y="1600895"/>
            <a:ext cx="10949049" cy="43605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矩形 9"/>
          <p:cNvSpPr/>
          <p:nvPr/>
        </p:nvSpPr>
        <p:spPr>
          <a:xfrm>
            <a:off x="973778" y="1852551"/>
            <a:ext cx="10343406" cy="3842378"/>
          </a:xfrm>
          <a:prstGeom prst="rect">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555" name="TextBox 4"/>
          <p:cNvSpPr txBox="1">
            <a:spLocks noChangeArrowheads="1"/>
          </p:cNvSpPr>
          <p:nvPr/>
        </p:nvSpPr>
        <p:spPr bwMode="auto">
          <a:xfrm>
            <a:off x="1532027" y="2503107"/>
            <a:ext cx="9393272"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b="1" dirty="0">
                <a:solidFill>
                  <a:schemeClr val="bg1"/>
                </a:solidFill>
                <a:latin typeface="Arial" panose="020B0604020202020204"/>
                <a:ea typeface="微软雅黑" panose="020B0503020204020204" pitchFamily="34" charset="-122"/>
                <a:sym typeface="Arial" panose="020B0604020202020204"/>
              </a:rPr>
              <a:t>       </a:t>
            </a:r>
            <a:r>
              <a:rPr b="1" dirty="0">
                <a:solidFill>
                  <a:schemeClr val="bg1"/>
                </a:solidFill>
                <a:latin typeface="Arial" panose="020B0604020202020204"/>
                <a:ea typeface="微软雅黑" panose="020B0503020204020204" pitchFamily="34" charset="-122"/>
                <a:sym typeface="Arial" panose="020B0604020202020204"/>
              </a:rPr>
              <a:t>张先生在购车平台购买了一台全新的 SUV，今天接到 4S 店打来的电话，说今天</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可以提车，于是张先生去 4S 店提车。在路上，张先生就想，新车是否可以打蜡，而</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车蜡又是五花八门的，那应该如何选取呢？之后作为老客户的张先生给小李打电话：</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“为了让汽车漆面看上去更干净，在众多种类的汽车清洗剂中，该如何选取汽车清洗</a:t>
            </a:r>
            <a:endParaRPr b="1" dirty="0">
              <a:solidFill>
                <a:schemeClr val="bg1"/>
              </a:solidFill>
              <a:latin typeface="Arial" panose="020B0604020202020204"/>
              <a:ea typeface="微软雅黑" panose="020B0503020204020204" pitchFamily="34" charset="-122"/>
              <a:sym typeface="Arial" panose="020B0604020202020204"/>
            </a:endParaRPr>
          </a:p>
          <a:p>
            <a:pPr eaLnBrk="1" hangingPunct="1">
              <a:lnSpc>
                <a:spcPct val="150000"/>
              </a:lnSpc>
            </a:pPr>
            <a:r>
              <a:rPr b="1" dirty="0">
                <a:solidFill>
                  <a:schemeClr val="bg1"/>
                </a:solidFill>
                <a:latin typeface="Arial" panose="020B0604020202020204"/>
                <a:ea typeface="微软雅黑" panose="020B0503020204020204" pitchFamily="34" charset="-122"/>
                <a:sym typeface="Arial" panose="020B0604020202020204"/>
              </a:rPr>
              <a:t>剂呢？”</a:t>
            </a:r>
            <a:endParaRPr b="1" dirty="0">
              <a:solidFill>
                <a:schemeClr val="bg1"/>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3" name="矩形 2"/>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027680" cy="521970"/>
            </a:xfrm>
            <a:prstGeom prst="rect">
              <a:avLst/>
            </a:prstGeom>
          </p:spPr>
          <p:txBody>
            <a:bodyPr wrap="none">
              <a:spAutoFit/>
            </a:bodyPr>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555"/>
                                        </p:tgtEl>
                                        <p:attrNameLst>
                                          <p:attrName>style.visibility</p:attrName>
                                        </p:attrNameLst>
                                      </p:cBhvr>
                                      <p:to>
                                        <p:strVal val="visible"/>
                                      </p:to>
                                    </p:set>
                                    <p:animEffect transition="in" filter="randombar(horizontal)">
                                      <p:cBhvr>
                                        <p:cTn id="13"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2355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434465"/>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89025" y="1767205"/>
            <a:ext cx="958850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（3）调节装置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空气压缩机上装有自动调节空气压力的调压阀和安全阀，以保证空气压缩机正常、安全地工作。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（4）过滤装置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为了保证喷涂质量，空气压缩机所提供的空气必须是纯净、干燥的气体。但由于空气中存在水分，经压缩机压缩后的气体中还会带有水汽，这些水分和油气随漆雾喷涂到工作表面上，会使涂膜表面产生水泡和麻点，影响喷涂质量，严重的还会造成返工或报废。为了保证用于喷涂的空气无尘干燥，在空气压缩机上装有过滤装置。 常用的过滤装置是油水分离器。</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24453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多功能清洗设备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2449830"/>
            <a:ext cx="9554845"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（1）基本结构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该设备由输送线、滚刷及辅助刷子、滚子百叶窗板、喷水清洗系统、排水系统及控制装置等组成。该设备的清洗宽度有 1.2 m 和 1.8 m 两种，清洗长度可按车身长度无限延长。清洗高度有 3.5 m、4 m 和 4.5 m 三种。这种清洗自动线具有快速、安全、清洗质量好和节水、节电、节省人力等诸多优点。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（2）清洗过程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清洗时，汽车开上自动输送线，然后输送线将汽车送入清洗通道。操作人员根据车型、污垢分布及用户对清洗的要求，通过控制装置设置高速清洗系统的清洗方式、水流速度、压力大小、水流形状等对汽车进行清洗。清洗后还可根据需要对汽车作以下附加处理：局部重点清洗（车身侧面、车窗、底盘等局部清洗处理）、车身清洁处理、上柔软剂、打蜡上光等。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94183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轮胎拆装机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555875"/>
            <a:ext cx="931481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轮胎拆装机是一种半自动设备，适用于一般小车及轻型货车的轮胎拆装。它采用带气压自动中心正位锁定机构的正反旋转盘，用两个（或三个）来分别控制夹紧和正、反旋转操作，结构简单、操作容易且占空间小，是汽车美容必备的设备之一。其附件包括清洁毛刷、撬棍和轮胎充气压力表。 </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218186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车轮动平衡仪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555875"/>
            <a:ext cx="9314815"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车轮动平衡仪一般由驱动、传感器、显示三部分组成。它适用于装在汽车上的车轮不平衡量的检测。它的工作原理为由车轮不平衡引起的振动，而振动速度的有效值正比于不平衡量的大小。速度传感器将车轮不平衡量转换为电信号，由数字显示不平衡量的大小，用频闪白光观察预先加在车轮上的白色标记，确定不平衡量的相位。</a:t>
            </a:r>
            <a:r>
              <a:rPr lang="en-US" altLang="zh-CN" sz="2000" dirty="0">
                <a:solidFill>
                  <a:srgbClr val="38465E"/>
                </a:solidFill>
                <a:latin typeface="Arial" panose="020B0604020202020204"/>
                <a:ea typeface="微软雅黑" panose="020B0503020204020204" pitchFamily="34" charset="-122"/>
                <a:sym typeface="Arial" panose="020B0604020202020204"/>
              </a:rPr>
              <a:t>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94183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四轮定位仪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555875"/>
            <a:ext cx="9314815"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1600"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四轮定位仪用于测试汽车的车轮定位参数，并与原厂的设计参数进行对比，指导使用者对车轮定位参数进行相应的调整，使其符合原设计要求，达到理想的汽车行驶性能。</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（1）软件系统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软件系统主要包括客户信息管理数据库，国内外各类汽车生产厂、年代及型号的原始定位参数，车辆预检查及其定位故障诊断，标定调校程序等。程序运算、执行、数据存储和输出通过高档计算机、CD-ROM 及打印设备。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（2）硬件系统</a:t>
            </a:r>
            <a:r>
              <a:rPr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硬件系统主要包括车轮倾角检测用的传感器和配套安装夹具，调整标定设备、光学传感器、遥控操作器等。 </a:t>
            </a:r>
            <a:endParaRPr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253615"/>
            <a:ext cx="14585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调漆机</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54100" y="3011170"/>
            <a:ext cx="938530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调漆机又称油漆搅拌机，各大油漆公司都有调漆机和其配套产品，有 32、38、59、108 等各种规格的调漆机。调漆机配有发动机、搅拌桨，利用这种工具很容易混合倒出涂料。涂料中的树脂、溶剂及颜料经过一段时间就会分离，这是因为它们的密度不同。因此，涂料在使用以前需要充分混合。</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六、调色设备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2998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电子秤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379345"/>
            <a:ext cx="9314815"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电子秤又称配色天平，是一种称涂料用的专用天平，可以帮助计算适当的混合比，由托盘秤、电子显示器、集成电路板组成。常用的电子秤量程可达7500 g，精确度为 0.1 g，由明亮的发光二极管作为显示器，安装在托盘上方，使用方便，属于专为汽车修补漆称量用的配套产品。</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电子秤的操作程序如下。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①水平放置电子秤，避免高温、振动。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②打开电子秤总电源开关，按下电子秤电源处，暖机 5 min。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③按下归零键，将被秤物轻置于秤板中心，依序操作。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④使用完毕后，按下电子秤电源关闭键，关闭电子秤电源总开关。</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3875"/>
            <a:ext cx="129984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阅读机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379345"/>
            <a:ext cx="931481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根据查阅油漆配方的工具不同，目前国内有胶片调色和计算机调色。胶片调色即通过阅读机阅读菲林片、查配方。因这种方式成本低、操作简单，所以目前采用较多。计算机调色即计算机中存有所有色卡配方，用户只需将自己所需漆号和分量输入计算机就可以直接查阅计算好的配方数据，快捷、方便、准确，而且数据更新，是一种先进的调色方法。目前各大油漆公司都具有完善的计算机调色系统。</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1189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计算机调色机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238250" y="2379345"/>
            <a:ext cx="931481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计算机调色机如下图所示。计算机调漆就是利用计算机中的程序查阅配方、计算配比量。目前市场使用的调漆软件较多，但基本功能没有多大差别。某些计算机调漆系统将电子秤与计算机相连，这样在调漆时，一旦某一色母漆加多，计算机则自动重新计算配比量，从而保证调漆的精度。</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39315"/>
            <a:ext cx="184531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喷枪的类型</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39800" y="2719705"/>
            <a:ext cx="7381875" cy="3169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（1）吸力式喷枪 </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吸力式喷枪是使用最普遍的一种喷枪。油漆置于罐内，扣动扳机，压缩空气冲进喷枪，气流经过气帽开口时形成局部真空，罐中的油漆被真空吸往已开启的针阀，形成雾状喷射流。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涂料供给方式</a:t>
            </a:r>
            <a:r>
              <a:rPr sz="2000" dirty="0">
                <a:solidFill>
                  <a:srgbClr val="38465E"/>
                </a:solidFill>
                <a:latin typeface="Arial" panose="020B0604020202020204"/>
                <a:ea typeface="微软雅黑" panose="020B0503020204020204" pitchFamily="34" charset="-122"/>
                <a:sym typeface="Arial" panose="020B0604020202020204"/>
              </a:rPr>
              <a:t>：油漆罐安装在喷嘴下方，仅用吸力供应油漆。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lang="en-US" sz="2000"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优点</a:t>
            </a:r>
            <a:r>
              <a:rPr sz="2000" dirty="0">
                <a:solidFill>
                  <a:srgbClr val="38465E"/>
                </a:solidFill>
                <a:latin typeface="Arial" panose="020B0604020202020204"/>
                <a:ea typeface="微软雅黑" panose="020B0503020204020204" pitchFamily="34" charset="-122"/>
                <a:sym typeface="Arial" panose="020B0604020202020204"/>
              </a:rPr>
              <a:t>：喷枪工作稳定，便于向油漆罐加油漆或变换颜色。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缺点</a:t>
            </a:r>
            <a:r>
              <a:rPr sz="2000" dirty="0">
                <a:solidFill>
                  <a:srgbClr val="38465E"/>
                </a:solidFill>
                <a:latin typeface="Arial" panose="020B0604020202020204"/>
                <a:ea typeface="微软雅黑" panose="020B0503020204020204" pitchFamily="34" charset="-122"/>
                <a:sym typeface="Arial" panose="020B0604020202020204"/>
              </a:rPr>
              <a:t>：喷涂水平表面困难；黏度变动会导致排量变化；油漆罐重力大，因而操作者较易疲劳。</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七、喷涂设备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259445" y="1894205"/>
            <a:ext cx="3142615" cy="2280920"/>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73923"/>
            <a:ext cx="373316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汽车清洗剂的种类</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90360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一、汽车清洗剂</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a:p>
            <a:pPr algn="l" eaLnBrk="1" hangingPunct="1">
              <a:spcBef>
                <a:spcPct val="20000"/>
              </a:spcBef>
            </a:pP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sp>
        <p:nvSpPr>
          <p:cNvPr id="11267" name="Text Box 4"/>
          <p:cNvSpPr txBox="1">
            <a:spLocks noChangeArrowheads="1"/>
          </p:cNvSpPr>
          <p:nvPr/>
        </p:nvSpPr>
        <p:spPr bwMode="auto">
          <a:xfrm>
            <a:off x="1054100" y="2907030"/>
            <a:ext cx="9226550" cy="336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b="1"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（1）汽车外饰清洗剂种类</a:t>
            </a:r>
            <a:endParaRPr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b="1" dirty="0">
                <a:solidFill>
                  <a:srgbClr val="38465E"/>
                </a:solidFill>
                <a:latin typeface="Arial" panose="020B0604020202020204"/>
                <a:ea typeface="微软雅黑" panose="020B0503020204020204" pitchFamily="34" charset="-122"/>
                <a:sym typeface="Arial" panose="020B0604020202020204"/>
              </a:rPr>
              <a:t>     </a:t>
            </a: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汽车在使用过程中受阳光辐射、污染物侵蚀，时间一长易结合油脂、沥青、昆虫残骸、油污、黏液、泥沙、鸟粪等各种污垢，使漆面暗淡无光、漆质氧化，缩短汽车漆面寿命。</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汽车外饰清洗类产品有洗车液类产品和沥青去除剂。洗车液类产品对各种油脂、沥青、昆虫残骸、泥沙、鸟粪等有好的去除效果；对顽固沥青可以使用沥青去除剂去除。</a:t>
            </a:r>
            <a:endParaRPr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1267"/>
                                        </p:tgtEl>
                                        <p:attrNameLst>
                                          <p:attrName>style.visibility</p:attrName>
                                        </p:attrNameLst>
                                      </p:cBhvr>
                                      <p:to>
                                        <p:strVal val="visible"/>
                                      </p:to>
                                    </p:set>
                                    <p:anim calcmode="lin" valueType="num">
                                      <p:cBhvr>
                                        <p:cTn id="19" dur="500" fill="hold"/>
                                        <p:tgtEl>
                                          <p:spTgt spid="11267"/>
                                        </p:tgtEl>
                                        <p:attrNameLst>
                                          <p:attrName>ppt_w</p:attrName>
                                        </p:attrNameLst>
                                      </p:cBhvr>
                                      <p:tavLst>
                                        <p:tav tm="0">
                                          <p:val>
                                            <p:fltVal val="0"/>
                                          </p:val>
                                        </p:tav>
                                        <p:tav tm="100000">
                                          <p:val>
                                            <p:strVal val="#ppt_w"/>
                                          </p:val>
                                        </p:tav>
                                      </p:tavLst>
                                    </p:anim>
                                    <p:anim calcmode="lin" valueType="num">
                                      <p:cBhvr>
                                        <p:cTn id="20" dur="500" fill="hold"/>
                                        <p:tgtEl>
                                          <p:spTgt spid="11267"/>
                                        </p:tgtEl>
                                        <p:attrNameLst>
                                          <p:attrName>ppt_h</p:attrName>
                                        </p:attrNameLst>
                                      </p:cBhvr>
                                      <p:tavLst>
                                        <p:tav tm="0">
                                          <p:val>
                                            <p:fltVal val="0"/>
                                          </p:val>
                                        </p:tav>
                                        <p:tav tm="100000">
                                          <p:val>
                                            <p:strVal val="#ppt_h"/>
                                          </p:val>
                                        </p:tav>
                                      </p:tavLst>
                                    </p:anim>
                                    <p:animEffect transition="in" filter="fade">
                                      <p:cBhvr>
                                        <p:cTn id="21"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1126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16635" y="1824355"/>
            <a:ext cx="5784850" cy="410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1600"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（2）重力式喷枪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重力式喷枪是利用油漆自身重力流入喷嘴进行雾化喷射的。这种喷枪适用于较稠的涂料（如车身填料）的喷涂。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涂料供给方式</a:t>
            </a:r>
            <a:r>
              <a:rPr dirty="0">
                <a:solidFill>
                  <a:srgbClr val="38465E"/>
                </a:solidFill>
                <a:latin typeface="Arial" panose="020B0604020202020204"/>
                <a:ea typeface="微软雅黑" panose="020B0503020204020204" pitchFamily="34" charset="-122"/>
                <a:sym typeface="Arial" panose="020B0604020202020204"/>
              </a:rPr>
              <a:t>：油漆杯安装在喷嘴上方，用重力及喷嘴尖的吸力供应油漆。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优点</a:t>
            </a:r>
            <a:r>
              <a:rPr dirty="0">
                <a:solidFill>
                  <a:srgbClr val="38465E"/>
                </a:solidFill>
                <a:latin typeface="Arial" panose="020B0604020202020204"/>
                <a:ea typeface="微软雅黑" panose="020B0503020204020204" pitchFamily="34" charset="-122"/>
                <a:sym typeface="Arial" panose="020B0604020202020204"/>
              </a:rPr>
              <a:t>：油漆黏度不变，所以喷量不会变化；油漆杯的位置可按喷漆件的形状变更。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lang="en-US" b="1"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缺点</a:t>
            </a:r>
            <a:r>
              <a:rPr dirty="0">
                <a:solidFill>
                  <a:srgbClr val="38465E"/>
                </a:solidFill>
                <a:latin typeface="Arial" panose="020B0604020202020204"/>
                <a:ea typeface="微软雅黑" panose="020B0503020204020204" pitchFamily="34" charset="-122"/>
                <a:sym typeface="Arial" panose="020B0604020202020204"/>
              </a:rPr>
              <a:t>：由于油漆杯安装在喷嘴上方，反过来就会影响喷枪的稳定性；油漆杯容量小，不适合喷射较大的表面。</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b="1" dirty="0">
                <a:solidFill>
                  <a:srgbClr val="38465E"/>
                </a:solidFill>
                <a:latin typeface="Arial" panose="020B0604020202020204"/>
                <a:ea typeface="微软雅黑" panose="020B0503020204020204" pitchFamily="34" charset="-122"/>
                <a:sym typeface="Arial" panose="020B0604020202020204"/>
              </a:rPr>
              <a:t>    </a:t>
            </a:r>
            <a:endParaRPr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7039610" y="2074545"/>
            <a:ext cx="4150995" cy="330644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805180" y="2122170"/>
            <a:ext cx="578421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1600" dirty="0">
                <a:solidFill>
                  <a:srgbClr val="38465E"/>
                </a:solidFill>
                <a:latin typeface="Arial" panose="020B0604020202020204"/>
                <a:ea typeface="微软雅黑" panose="020B0503020204020204" pitchFamily="34" charset="-122"/>
                <a:sym typeface="Arial" panose="020B0604020202020204"/>
              </a:rPr>
              <a:t>  </a:t>
            </a:r>
            <a:r>
              <a:rPr lang="en-US" b="1"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（3）压送式喷枪 </a:t>
            </a:r>
            <a:endParaRPr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dirty="0">
                <a:solidFill>
                  <a:srgbClr val="38465E"/>
                </a:solidFill>
                <a:latin typeface="Arial" panose="020B0604020202020204"/>
                <a:ea typeface="微软雅黑" panose="020B0503020204020204" pitchFamily="34" charset="-122"/>
                <a:sym typeface="Arial" panose="020B0604020202020204"/>
              </a:rPr>
              <a:t>压送式喷枪是利用压缩空气进入油漆罐中推动油漆从细管进入喷嘴的。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涂料供给方式</a:t>
            </a:r>
            <a:r>
              <a:rPr dirty="0">
                <a:solidFill>
                  <a:srgbClr val="38465E"/>
                </a:solidFill>
                <a:latin typeface="Arial" panose="020B0604020202020204"/>
                <a:ea typeface="微软雅黑" panose="020B0503020204020204" pitchFamily="34" charset="-122"/>
                <a:sym typeface="Arial" panose="020B0604020202020204"/>
              </a:rPr>
              <a:t>：用压缩空气罐或泵给油漆加压。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优点</a:t>
            </a:r>
            <a:r>
              <a:rPr dirty="0">
                <a:solidFill>
                  <a:srgbClr val="38465E"/>
                </a:solidFill>
                <a:latin typeface="Arial" panose="020B0604020202020204"/>
                <a:ea typeface="微软雅黑" panose="020B0503020204020204" pitchFamily="34" charset="-122"/>
                <a:sym typeface="Arial" panose="020B0604020202020204"/>
              </a:rPr>
              <a:t>：喷涂大型表面时不必停下来向油漆罐加油漆。也可使用高黏度油漆。 </a:t>
            </a:r>
            <a:endParaRPr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dirty="0">
                <a:solidFill>
                  <a:srgbClr val="38465E"/>
                </a:solidFill>
                <a:latin typeface="Arial" panose="020B0604020202020204"/>
                <a:ea typeface="微软雅黑" panose="020B0503020204020204" pitchFamily="34" charset="-122"/>
                <a:sym typeface="Arial" panose="020B0604020202020204"/>
              </a:rPr>
              <a:t>        </a:t>
            </a:r>
            <a:r>
              <a:rPr b="1" dirty="0">
                <a:solidFill>
                  <a:srgbClr val="38465E"/>
                </a:solidFill>
                <a:latin typeface="Arial" panose="020B0604020202020204"/>
                <a:ea typeface="微软雅黑" panose="020B0503020204020204" pitchFamily="34" charset="-122"/>
                <a:sym typeface="Arial" panose="020B0604020202020204"/>
              </a:rPr>
              <a:t>缺点</a:t>
            </a:r>
            <a:r>
              <a:rPr dirty="0">
                <a:solidFill>
                  <a:srgbClr val="38465E"/>
                </a:solidFill>
                <a:latin typeface="Arial" panose="020B0604020202020204"/>
                <a:ea typeface="微软雅黑" panose="020B0503020204020204" pitchFamily="34" charset="-122"/>
                <a:sym typeface="Arial" panose="020B0604020202020204"/>
              </a:rPr>
              <a:t>：不适合小面积喷漆，变换颜色及清洗喷枪需要较长时间。</a:t>
            </a:r>
            <a:endParaRPr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6642100" y="2185035"/>
            <a:ext cx="4676775" cy="3086100"/>
          </a:xfrm>
          <a:prstGeom prst="rect">
            <a:avLst/>
          </a:prstGeom>
        </p:spPr>
      </p:pic>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4510"/>
            <a:ext cx="200469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喷枪的结构</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796925" y="2224405"/>
            <a:ext cx="680720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喷枪主要由</a:t>
            </a:r>
            <a:r>
              <a:rPr sz="2000" dirty="0">
                <a:solidFill>
                  <a:srgbClr val="C00000"/>
                </a:solidFill>
                <a:latin typeface="Arial" panose="020B0604020202020204"/>
                <a:ea typeface="微软雅黑" panose="020B0503020204020204" pitchFamily="34" charset="-122"/>
                <a:sym typeface="Arial" panose="020B0604020202020204"/>
              </a:rPr>
              <a:t>气帽、喷嘴、针阀、扳机、气阀、调节钮和手柄</a:t>
            </a:r>
            <a:r>
              <a:rPr sz="2000" dirty="0">
                <a:solidFill>
                  <a:srgbClr val="38465E"/>
                </a:solidFill>
                <a:latin typeface="Arial" panose="020B0604020202020204"/>
                <a:ea typeface="微软雅黑" panose="020B0503020204020204" pitchFamily="34" charset="-122"/>
                <a:sym typeface="Arial" panose="020B0604020202020204"/>
              </a:rPr>
              <a:t>等组成气帽引导压缩空气撞击涂料，使其雾化成有一定直径的漆雾。气帽上有 3 个小孔，为中心雾化孔、辅助雾化孔、侧面控制孔。中心雾化孔位于喷嘴末端，产生喷出涂料所需要的负压。辅助雾化孔可促进涂料的雾化，喷出空气量的多少与涂料雾化好坏有很大关系。侧面控制孔喷出的气流可控制喷雾的形状，当扇形调节旋钮关上时，喷雾的形状是圆形的，当调节旋钮打开时，喷雾的形状变成长方形。</a:t>
            </a:r>
            <a:endParaRPr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7604125" y="2590800"/>
            <a:ext cx="3703320" cy="279336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5145"/>
            <a:ext cx="268478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喷枪的调整与操作</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39800" y="2605405"/>
            <a:ext cx="68072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b="1" dirty="0">
                <a:solidFill>
                  <a:srgbClr val="38465E"/>
                </a:solidFill>
                <a:latin typeface="Arial" panose="020B0604020202020204"/>
                <a:ea typeface="微软雅黑" panose="020B0503020204020204" pitchFamily="34" charset="-122"/>
                <a:sym typeface="Arial" panose="020B0604020202020204"/>
              </a:rPr>
              <a:t>（1）喷涂模式的调整 </a:t>
            </a:r>
            <a:endParaRPr lang="en-US" altLang="zh-CN"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①空气压力调节。</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②喷雾扇形调节。</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③涂料流量调节。</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b="1" dirty="0">
                <a:solidFill>
                  <a:srgbClr val="38465E"/>
                </a:solidFill>
                <a:latin typeface="Arial" panose="020B0604020202020204"/>
                <a:ea typeface="微软雅黑" panose="020B0503020204020204" pitchFamily="34" charset="-122"/>
                <a:sym typeface="Arial" panose="020B0604020202020204"/>
              </a:rPr>
              <a:t>（2）喷涂试验 </a:t>
            </a:r>
            <a:endParaRPr sz="2000" b="1" dirty="0">
              <a:solidFill>
                <a:srgbClr val="38465E"/>
              </a:solidFill>
              <a:latin typeface="Arial" panose="020B0604020202020204"/>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6349365" y="4027805"/>
            <a:ext cx="3322955" cy="1701165"/>
          </a:xfrm>
          <a:prstGeom prst="rect">
            <a:avLst/>
          </a:prstGeom>
        </p:spPr>
      </p:pic>
      <p:pic>
        <p:nvPicPr>
          <p:cNvPr id="6" name="图片 5"/>
          <p:cNvPicPr>
            <a:picLocks noChangeAspect="1"/>
          </p:cNvPicPr>
          <p:nvPr/>
        </p:nvPicPr>
        <p:blipFill>
          <a:blip r:embed="rId2"/>
          <a:stretch>
            <a:fillRect/>
          </a:stretch>
        </p:blipFill>
        <p:spPr>
          <a:xfrm>
            <a:off x="6349365" y="2214880"/>
            <a:ext cx="3331845" cy="1558290"/>
          </a:xfrm>
          <a:prstGeom prst="rect">
            <a:avLst/>
          </a:prstGeom>
        </p:spPr>
      </p:pic>
      <p:grpSp>
        <p:nvGrpSpPr>
          <p:cNvPr id="17" name="组合 16"/>
          <p:cNvGrpSpPr/>
          <p:nvPr/>
        </p:nvGrpSpPr>
        <p:grpSpPr>
          <a:xfrm>
            <a:off x="0" y="214489"/>
            <a:ext cx="4247515" cy="533259"/>
            <a:chOff x="0" y="214489"/>
            <a:chExt cx="4247515" cy="533259"/>
          </a:xfrm>
        </p:grpSpPr>
        <p:sp>
          <p:nvSpPr>
            <p:cNvPr id="9" name="矩形 8"/>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045845" y="1749425"/>
            <a:ext cx="6807200" cy="3630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b="1" dirty="0">
                <a:solidFill>
                  <a:srgbClr val="38465E"/>
                </a:solidFill>
                <a:latin typeface="Arial" panose="020B0604020202020204"/>
                <a:ea typeface="微软雅黑" panose="020B0503020204020204" pitchFamily="34" charset="-122"/>
                <a:sym typeface="Arial" panose="020B0604020202020204"/>
              </a:rPr>
              <a:t>（3）喷涂操作要领 </a:t>
            </a:r>
            <a:endParaRPr lang="en-US" altLang="zh-CN" sz="2000" b="1"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①喷枪与工件表面的角度（喷涂角度）。</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②喷枪嘴与工件表面的距离（喷涂距离）。</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③喷枪的移动速度（喷涂速度）。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④喷涂压力。</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⑤喷枪扳机的控制。</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⑥喷涂方法、路线的掌握。</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⑦走枪的基本动作。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16330" y="1908810"/>
            <a:ext cx="940244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●构件边缘的走枪手法：一般由右至左喷涂，并采用纵喷（喷出涂料呈垂直方向）。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●构件内角的走枪手法：一般由下而上，再由上而下喷涂，并采用横喷（喷出涂料成水平方向）。</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3" name="图片 2"/>
          <p:cNvPicPr>
            <a:picLocks noChangeAspect="1"/>
          </p:cNvPicPr>
          <p:nvPr/>
        </p:nvPicPr>
        <p:blipFill>
          <a:blip r:embed="rId1"/>
          <a:stretch>
            <a:fillRect/>
          </a:stretch>
        </p:blipFill>
        <p:spPr>
          <a:xfrm>
            <a:off x="2724785" y="3429000"/>
            <a:ext cx="5858510" cy="2197100"/>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16330" y="1908810"/>
            <a:ext cx="9402445"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小 而 直 立 的 构 件 平 面 的 走 枪 手 法： 由 上 而 下 的 行 程 进 行（1 → 2）， 然 后 左 至 右（2 → 3）， 再 由 下 而 上 进 行（3 → 4）， 依 次 完 成（4 → 1 → 5 → 6 → 7 → 8 → 9）。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●长而直立的构件平面的走枪手法：喷涂长而直立的构件平面时也是由上而下行程进行，再由左而右，依次沿横向行程，每行程 45~90 cm，次序“9”以后行程重叠 10 cm。</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2504440" y="4000500"/>
            <a:ext cx="6038215" cy="1882140"/>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16330" y="1908810"/>
            <a:ext cx="940244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●小圆柱、中圆柱体构件的走枪手法：喷涂小圆柱构件时，由圆顶自上往下再自下往上，分 3~6 道垂直行程喷完。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●大圆柱构件的走枪手法：喷涂大圆柱体时，则由左至右再由右至左，水平行程，依次喷完。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3" name="图片 2"/>
          <p:cNvPicPr>
            <a:picLocks noChangeAspect="1"/>
          </p:cNvPicPr>
          <p:nvPr/>
        </p:nvPicPr>
        <p:blipFill>
          <a:blip r:embed="rId1"/>
          <a:stretch>
            <a:fillRect/>
          </a:stretch>
        </p:blipFill>
        <p:spPr>
          <a:xfrm>
            <a:off x="1888490" y="3950970"/>
            <a:ext cx="4012565" cy="1442720"/>
          </a:xfrm>
          <a:prstGeom prst="rect">
            <a:avLst/>
          </a:prstGeom>
        </p:spPr>
      </p:pic>
      <p:pic>
        <p:nvPicPr>
          <p:cNvPr id="4" name="图片 3"/>
          <p:cNvPicPr>
            <a:picLocks noChangeAspect="1"/>
          </p:cNvPicPr>
          <p:nvPr/>
        </p:nvPicPr>
        <p:blipFill>
          <a:blip r:embed="rId2"/>
          <a:stretch>
            <a:fillRect/>
          </a:stretch>
        </p:blipFill>
        <p:spPr>
          <a:xfrm>
            <a:off x="6682105" y="3841115"/>
            <a:ext cx="2313305" cy="1662430"/>
          </a:xfrm>
          <a:prstGeom prst="rect">
            <a:avLst/>
          </a:prstGeom>
        </p:spPr>
      </p:pic>
      <p:grpSp>
        <p:nvGrpSpPr>
          <p:cNvPr id="17" name="组合 16"/>
          <p:cNvGrpSpPr/>
          <p:nvPr/>
        </p:nvGrpSpPr>
        <p:grpSpPr>
          <a:xfrm>
            <a:off x="0" y="214489"/>
            <a:ext cx="4247515" cy="533259"/>
            <a:chOff x="0" y="214489"/>
            <a:chExt cx="4247515" cy="533259"/>
          </a:xfrm>
        </p:grpSpPr>
        <p:sp>
          <p:nvSpPr>
            <p:cNvPr id="5" name="矩形 4"/>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07440" y="1990090"/>
            <a:ext cx="670687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●棒状构件的走枪手法</a:t>
            </a:r>
            <a:r>
              <a:rPr lang="zh-CN" altLang="en-US" sz="2000" dirty="0">
                <a:solidFill>
                  <a:srgbClr val="38465E"/>
                </a:solidFill>
                <a:latin typeface="Arial" panose="020B0604020202020204"/>
                <a:ea typeface="微软雅黑" panose="020B0503020204020204" pitchFamily="34" charset="-122"/>
                <a:sym typeface="Arial" panose="020B0604020202020204"/>
              </a:rPr>
              <a:t>：</a:t>
            </a:r>
            <a:r>
              <a:rPr lang="en-US" altLang="zh-CN" sz="2000" dirty="0">
                <a:solidFill>
                  <a:srgbClr val="38465E"/>
                </a:solidFill>
                <a:latin typeface="Arial" panose="020B0604020202020204"/>
                <a:ea typeface="微软雅黑" panose="020B0503020204020204" pitchFamily="34" charset="-122"/>
                <a:sym typeface="Arial" panose="020B0604020202020204"/>
              </a:rPr>
              <a:t>喷涂较长的、直径不大的棒状构件时，最好将雾束调窄一些与之配合。然而很多漆工为了省事，不愿经常调整喷枪，而是将喷枪雾束的方位与棒状构件相适应，这样也可达到既完全覆盖又不过喷的目的。</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●大型水平表面的走枪手法</a:t>
            </a:r>
            <a:r>
              <a:rPr lang="zh-CN" altLang="en-US" sz="2000" dirty="0">
                <a:solidFill>
                  <a:srgbClr val="38465E"/>
                </a:solidFill>
                <a:latin typeface="Arial" panose="020B0604020202020204"/>
                <a:ea typeface="微软雅黑" panose="020B0503020204020204" pitchFamily="34" charset="-122"/>
                <a:sym typeface="Arial" panose="020B0604020202020204"/>
              </a:rPr>
              <a:t>：</a:t>
            </a:r>
            <a:r>
              <a:rPr lang="en-US" altLang="zh-CN" sz="2000" dirty="0">
                <a:solidFill>
                  <a:srgbClr val="38465E"/>
                </a:solidFill>
                <a:latin typeface="Arial" panose="020B0604020202020204"/>
                <a:ea typeface="微软雅黑" panose="020B0503020204020204" pitchFamily="34" charset="-122"/>
                <a:sym typeface="Arial" panose="020B0604020202020204"/>
              </a:rPr>
              <a:t>喷涂大型表面如发动机盖、车顶、后盖等，可以采用长而直立构件平面的走枪手法。即由左至右移动喷枪至临近基材表面时扣扳机，继续移动喷枪至离开基材表面时放开喷枪。这样可以获得充分润湿的涂层，而不过喷或干喷。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7955280" y="2682240"/>
            <a:ext cx="3148965" cy="1850390"/>
          </a:xfrm>
          <a:prstGeom prst="rect">
            <a:avLst/>
          </a:prstGeom>
        </p:spPr>
      </p:pic>
      <p:grpSp>
        <p:nvGrpSpPr>
          <p:cNvPr id="17" name="组合 16"/>
          <p:cNvGrpSpPr/>
          <p:nvPr/>
        </p:nvGrpSpPr>
        <p:grpSpPr>
          <a:xfrm>
            <a:off x="0" y="214489"/>
            <a:ext cx="4247515" cy="533259"/>
            <a:chOff x="0" y="214489"/>
            <a:chExt cx="4247515" cy="533259"/>
          </a:xfrm>
        </p:grpSpPr>
        <p:sp>
          <p:nvSpPr>
            <p:cNvPr id="5" name="矩形 4"/>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39633"/>
            <a:ext cx="237490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对流式干燥设备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755650" y="2719705"/>
            <a:ext cx="765429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对流式干燥设备是利用热源以对流方式传递的原理制造的，通常由</a:t>
            </a:r>
            <a:r>
              <a:rPr lang="en-US" altLang="zh-CN" sz="2000" dirty="0">
                <a:solidFill>
                  <a:srgbClr val="C00000"/>
                </a:solidFill>
                <a:latin typeface="Arial" panose="020B0604020202020204"/>
                <a:ea typeface="微软雅黑" panose="020B0503020204020204" pitchFamily="34" charset="-122"/>
                <a:sym typeface="Arial" panose="020B0604020202020204"/>
              </a:rPr>
              <a:t>箱体、电热丝、电炉板、排雾管、小钢轨及活动推架</a:t>
            </a:r>
            <a:r>
              <a:rPr lang="en-US" altLang="zh-CN" sz="2000" dirty="0">
                <a:solidFill>
                  <a:srgbClr val="38465E"/>
                </a:solidFill>
                <a:latin typeface="Arial" panose="020B0604020202020204"/>
                <a:ea typeface="微软雅黑" panose="020B0503020204020204" pitchFamily="34" charset="-122"/>
                <a:sym typeface="Arial" panose="020B0604020202020204"/>
              </a:rPr>
              <a:t>组成。</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对流式干燥设备具有以下特点。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①对流式烘干设备加热均匀，能保证涂层的颜色不变。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②烘干温度范围较大，基本能满足一般类型涂料烘干温度要求。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八、干燥设备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8480425" y="3039745"/>
            <a:ext cx="2780030" cy="1993265"/>
          </a:xfrm>
          <a:prstGeom prst="rect">
            <a:avLst/>
          </a:prstGeom>
        </p:spPr>
      </p:pic>
      <p:grpSp>
        <p:nvGrpSpPr>
          <p:cNvPr id="17" name="组合 16"/>
          <p:cNvGrpSpPr/>
          <p:nvPr/>
        </p:nvGrpSpPr>
        <p:grpSpPr>
          <a:xfrm>
            <a:off x="0" y="214489"/>
            <a:ext cx="4247515" cy="533259"/>
            <a:chOff x="0" y="214489"/>
            <a:chExt cx="4247515" cy="533259"/>
          </a:xfrm>
        </p:grpSpPr>
        <p:sp>
          <p:nvSpPr>
            <p:cNvPr id="5" name="矩形 4"/>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6" name="五边形 5"/>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9" name="矩形 8"/>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等腰三角形 2"/>
          <p:cNvSpPr/>
          <p:nvPr/>
        </p:nvSpPr>
        <p:spPr bwMode="auto">
          <a:xfrm rot="3036074">
            <a:off x="6130930" y="1967317"/>
            <a:ext cx="1789405" cy="206962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4" name="TextBox 3"/>
          <p:cNvSpPr txBox="1"/>
          <p:nvPr/>
        </p:nvSpPr>
        <p:spPr>
          <a:xfrm>
            <a:off x="6423533" y="2772362"/>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r>
              <a:rPr lang="zh-CN" altLang="en-US" sz="2135" b="1" dirty="0">
                <a:solidFill>
                  <a:schemeClr val="bg1"/>
                </a:solidFill>
                <a:latin typeface="+mn-lt"/>
                <a:ea typeface="+mn-ea"/>
                <a:cs typeface="+mn-ea"/>
                <a:sym typeface="+mn-lt"/>
              </a:rPr>
              <a:t>洗车液伴侣</a:t>
            </a:r>
            <a:endParaRPr lang="zh-CN" altLang="en-US" sz="2135" b="1" dirty="0">
              <a:solidFill>
                <a:schemeClr val="bg1"/>
              </a:solidFill>
              <a:latin typeface="+mn-lt"/>
              <a:ea typeface="+mn-ea"/>
              <a:cs typeface="+mn-ea"/>
              <a:sym typeface="+mn-lt"/>
            </a:endParaRPr>
          </a:p>
        </p:txBody>
      </p:sp>
      <p:sp>
        <p:nvSpPr>
          <p:cNvPr id="5" name="等腰三角形 2"/>
          <p:cNvSpPr/>
          <p:nvPr/>
        </p:nvSpPr>
        <p:spPr bwMode="auto">
          <a:xfrm rot="8763501">
            <a:off x="4986742" y="3224140"/>
            <a:ext cx="1788705" cy="2070434"/>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7" name="TextBox 6"/>
          <p:cNvSpPr txBox="1"/>
          <p:nvPr/>
        </p:nvSpPr>
        <p:spPr>
          <a:xfrm>
            <a:off x="5236855" y="3940913"/>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r>
              <a:rPr sz="2135" b="1" dirty="0">
                <a:latin typeface="Arial" panose="020B0604020202020204"/>
                <a:sym typeface="Arial" panose="020B0604020202020204"/>
              </a:rPr>
              <a:t>洗车液</a:t>
            </a:r>
            <a:endParaRPr sz="2135" b="1" dirty="0">
              <a:latin typeface="Arial" panose="020B0604020202020204"/>
              <a:sym typeface="Arial" panose="020B0604020202020204"/>
            </a:endParaRPr>
          </a:p>
          <a:p>
            <a:pPr algn="ctr"/>
            <a:r>
              <a:rPr sz="2135" b="1" dirty="0">
                <a:latin typeface="Arial" panose="020B0604020202020204"/>
                <a:sym typeface="Arial" panose="020B0604020202020204"/>
              </a:rPr>
              <a:t>（水蜡型）</a:t>
            </a:r>
            <a:endParaRPr lang="zh-CN" altLang="en-US" sz="2135" b="1" dirty="0">
              <a:solidFill>
                <a:schemeClr val="bg1"/>
              </a:solidFill>
              <a:latin typeface="Arial" panose="020B0604020202020204"/>
              <a:ea typeface="+mn-ea"/>
              <a:cs typeface="+mn-ea"/>
              <a:sym typeface="Arial" panose="020B0604020202020204"/>
            </a:endParaRPr>
          </a:p>
        </p:txBody>
      </p:sp>
      <p:sp>
        <p:nvSpPr>
          <p:cNvPr id="8" name="等腰三角形 2"/>
          <p:cNvSpPr/>
          <p:nvPr/>
        </p:nvSpPr>
        <p:spPr bwMode="auto">
          <a:xfrm rot="16474575">
            <a:off x="4461863" y="1539526"/>
            <a:ext cx="1789405" cy="2069626"/>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12700" cmpd="sng">
            <a:solidFill>
              <a:schemeClr val="bg1"/>
            </a:solidFill>
            <a:miter lim="800000"/>
          </a:ln>
        </p:spPr>
        <p:txBody>
          <a:bodyPr lIns="121876" tIns="60937" rIns="121876" bIns="60937" anchor="ctr"/>
          <a:lstStyle/>
          <a:p>
            <a:endParaRPr lang="zh-CN" altLang="en-US" sz="2400">
              <a:latin typeface="+mn-lt"/>
              <a:ea typeface="+mn-ea"/>
              <a:cs typeface="+mn-ea"/>
              <a:sym typeface="+mn-lt"/>
            </a:endParaRPr>
          </a:p>
        </p:txBody>
      </p:sp>
      <p:sp>
        <p:nvSpPr>
          <p:cNvPr id="9" name="TextBox 8"/>
          <p:cNvSpPr txBox="1"/>
          <p:nvPr/>
        </p:nvSpPr>
        <p:spPr>
          <a:xfrm>
            <a:off x="4963685" y="2226291"/>
            <a:ext cx="1083082" cy="621423"/>
          </a:xfrm>
          <a:prstGeom prst="rect">
            <a:avLst/>
          </a:prstGeom>
          <a:noFill/>
          <a:ln>
            <a:noFill/>
          </a:ln>
        </p:spPr>
        <p:txBody>
          <a:bodyPr wrap="none" lIns="91382" tIns="45692" rIns="91382" bIns="45692" anchor="ctr"/>
          <a:lstStyle>
            <a:defPPr>
              <a:defRPr lang="zh-CN"/>
            </a:defPPr>
            <a:lvl1pPr algn="ctr">
              <a:defRPr sz="2000" kern="0">
                <a:solidFill>
                  <a:srgbClr val="FFFFFF"/>
                </a:solidFill>
                <a:latin typeface="微软雅黑" panose="020B0503020204020204" pitchFamily="34" charset="-122"/>
                <a:ea typeface="微软雅黑" panose="020B0503020204020204" pitchFamily="34" charset="-122"/>
              </a:defRPr>
            </a:lvl1pPr>
          </a:lstStyle>
          <a:p>
            <a:pPr algn="ctr">
              <a:defRPr/>
            </a:pPr>
            <a:r>
              <a:rPr lang="zh-CN" altLang="en-US" sz="2135" b="1" dirty="0">
                <a:solidFill>
                  <a:schemeClr val="bg1"/>
                </a:solidFill>
                <a:latin typeface="Arial" panose="020B0604020202020204"/>
                <a:sym typeface="Arial" panose="020B0604020202020204"/>
              </a:rPr>
              <a:t>浓缩洗车液</a:t>
            </a:r>
            <a:endParaRPr lang="zh-CN" altLang="en-US" sz="2135" dirty="0">
              <a:solidFill>
                <a:schemeClr val="bg1"/>
              </a:solidFill>
              <a:latin typeface="+mn-lt"/>
              <a:ea typeface="+mn-ea"/>
              <a:cs typeface="+mn-ea"/>
              <a:sym typeface="+mn-lt"/>
            </a:endParaRPr>
          </a:p>
        </p:txBody>
      </p:sp>
      <p:sp>
        <p:nvSpPr>
          <p:cNvPr id="11" name="TextBox 10"/>
          <p:cNvSpPr txBox="1"/>
          <p:nvPr/>
        </p:nvSpPr>
        <p:spPr>
          <a:xfrm>
            <a:off x="1050925" y="953135"/>
            <a:ext cx="3048000" cy="2329815"/>
          </a:xfrm>
          <a:prstGeom prst="rect">
            <a:avLst/>
          </a:prstGeom>
          <a:noFill/>
        </p:spPr>
        <p:txBody>
          <a:bodyPr wrap="square" lIns="91382" tIns="45692" rIns="91382" bIns="45692" rtlCol="0">
            <a:spAutoFit/>
          </a:bodyPr>
          <a:lstStyle/>
          <a:p>
            <a:pPr>
              <a:lnSpc>
                <a:spcPct val="130000"/>
              </a:lnSpc>
            </a:pPr>
            <a:r>
              <a:rPr lang="en-US" altLang="zh-CN" sz="1330" b="1" dirty="0">
                <a:solidFill>
                  <a:schemeClr val="tx1">
                    <a:lumMod val="75000"/>
                    <a:lumOff val="25000"/>
                  </a:schemeClr>
                </a:solidFill>
                <a:latin typeface="+mn-lt"/>
                <a:ea typeface="+mn-ea"/>
                <a:cs typeface="+mn-ea"/>
                <a:sym typeface="+mn-lt"/>
              </a:rPr>
              <a:t>   </a:t>
            </a:r>
            <a:r>
              <a:rPr lang="en-US" altLang="zh-CN" sz="1600" dirty="0">
                <a:solidFill>
                  <a:schemeClr val="tx1">
                    <a:lumMod val="75000"/>
                    <a:lumOff val="25000"/>
                  </a:schemeClr>
                </a:solidFill>
                <a:latin typeface="+mn-lt"/>
                <a:ea typeface="+mn-ea"/>
                <a:cs typeface="+mn-ea"/>
                <a:sym typeface="+mn-lt"/>
              </a:rPr>
              <a:t> </a:t>
            </a:r>
            <a:r>
              <a:rPr lang="zh-CN" altLang="en-US" sz="1600" dirty="0">
                <a:solidFill>
                  <a:schemeClr val="tx1">
                    <a:lumMod val="75000"/>
                    <a:lumOff val="25000"/>
                  </a:schemeClr>
                </a:solidFill>
                <a:latin typeface="+mn-lt"/>
                <a:ea typeface="+mn-ea"/>
                <a:cs typeface="+mn-ea"/>
                <a:sym typeface="+mn-lt"/>
              </a:rPr>
              <a:t>由表面活性剂、有机碱、有机溶剂组成，同时添加少量硅油增加手感，洗车液要求有较好的去污力，同时，要有适宜的起泡性和消泡性。起泡性用来提高产品的去污力、洗车的可视性；消泡性保证省水，易冲洗。</a:t>
            </a:r>
            <a:r>
              <a:rPr lang="zh-CN" altLang="en-US" sz="1330" b="1" dirty="0">
                <a:solidFill>
                  <a:schemeClr val="tx1">
                    <a:lumMod val="75000"/>
                    <a:lumOff val="25000"/>
                  </a:schemeClr>
                </a:solidFill>
                <a:latin typeface="+mn-lt"/>
                <a:ea typeface="+mn-ea"/>
                <a:cs typeface="+mn-ea"/>
                <a:sym typeface="+mn-lt"/>
              </a:rPr>
              <a:t> </a:t>
            </a:r>
            <a:endParaRPr lang="zh-CN" altLang="en-US" sz="1330" b="1" dirty="0">
              <a:solidFill>
                <a:schemeClr val="tx1">
                  <a:lumMod val="75000"/>
                  <a:lumOff val="25000"/>
                </a:schemeClr>
              </a:solidFill>
              <a:latin typeface="+mn-lt"/>
              <a:ea typeface="+mn-ea"/>
              <a:cs typeface="+mn-ea"/>
              <a:sym typeface="+mn-lt"/>
            </a:endParaRPr>
          </a:p>
        </p:txBody>
      </p:sp>
      <p:sp>
        <p:nvSpPr>
          <p:cNvPr id="13" name="TextBox 12"/>
          <p:cNvSpPr txBox="1"/>
          <p:nvPr/>
        </p:nvSpPr>
        <p:spPr>
          <a:xfrm>
            <a:off x="8203565" y="3022600"/>
            <a:ext cx="3551555" cy="1049655"/>
          </a:xfrm>
          <a:prstGeom prst="rect">
            <a:avLst/>
          </a:prstGeom>
          <a:noFill/>
        </p:spPr>
        <p:txBody>
          <a:bodyPr wrap="square" lIns="91382" tIns="45692" rIns="91382" bIns="45692" rtlCol="0">
            <a:spAutoFit/>
          </a:bodyPr>
          <a:lstStyle/>
          <a:p>
            <a:pPr>
              <a:lnSpc>
                <a:spcPct val="130000"/>
              </a:lnSpc>
            </a:pPr>
            <a:r>
              <a:rPr lang="en-US" altLang="zh-CN" sz="1330" b="1" dirty="0">
                <a:solidFill>
                  <a:schemeClr val="tx1">
                    <a:lumMod val="75000"/>
                    <a:lumOff val="25000"/>
                  </a:schemeClr>
                </a:solidFill>
                <a:latin typeface="+mn-lt"/>
                <a:ea typeface="+mn-ea"/>
                <a:cs typeface="+mn-ea"/>
                <a:sym typeface="+mn-lt"/>
              </a:rPr>
              <a:t>    </a:t>
            </a:r>
            <a:r>
              <a:rPr lang="zh-CN" altLang="en-US" sz="1600" dirty="0">
                <a:solidFill>
                  <a:schemeClr val="tx1">
                    <a:lumMod val="75000"/>
                    <a:lumOff val="25000"/>
                  </a:schemeClr>
                </a:solidFill>
                <a:latin typeface="+mn-lt"/>
                <a:ea typeface="+mn-ea"/>
                <a:cs typeface="+mn-ea"/>
                <a:sym typeface="+mn-lt"/>
              </a:rPr>
              <a:t>洗车液伴侣是蜡的乳化液产品，作用以上光为主，增加洗车液的驱水性，减少反复擦拭对车漆的损伤。</a:t>
            </a:r>
            <a:endParaRPr lang="zh-CN" altLang="en-US" sz="1600" dirty="0">
              <a:solidFill>
                <a:schemeClr val="tx1">
                  <a:lumMod val="75000"/>
                  <a:lumOff val="25000"/>
                </a:schemeClr>
              </a:solidFill>
              <a:latin typeface="+mn-lt"/>
              <a:ea typeface="+mn-ea"/>
              <a:cs typeface="+mn-ea"/>
              <a:sym typeface="+mn-lt"/>
            </a:endParaRPr>
          </a:p>
        </p:txBody>
      </p:sp>
      <p:sp>
        <p:nvSpPr>
          <p:cNvPr id="15" name="TextBox 14"/>
          <p:cNvSpPr txBox="1"/>
          <p:nvPr/>
        </p:nvSpPr>
        <p:spPr>
          <a:xfrm>
            <a:off x="2912504" y="5270946"/>
            <a:ext cx="4427572" cy="1049655"/>
          </a:xfrm>
          <a:prstGeom prst="rect">
            <a:avLst/>
          </a:prstGeom>
          <a:noFill/>
        </p:spPr>
        <p:txBody>
          <a:bodyPr wrap="square" lIns="91382" tIns="45692" rIns="91382" bIns="45692" rtlCol="0">
            <a:spAutoFit/>
          </a:bodyPr>
          <a:lstStyle/>
          <a:p>
            <a:pPr>
              <a:lnSpc>
                <a:spcPct val="130000"/>
              </a:lnSpc>
            </a:pPr>
            <a:r>
              <a:rPr lang="en-US" altLang="zh-CN" sz="1330" b="1" dirty="0">
                <a:solidFill>
                  <a:schemeClr val="tx1">
                    <a:lumMod val="75000"/>
                    <a:lumOff val="25000"/>
                  </a:schemeClr>
                </a:solidFill>
                <a:latin typeface="+mn-lt"/>
                <a:ea typeface="+mn-ea"/>
                <a:cs typeface="+mn-ea"/>
                <a:sym typeface="+mn-lt"/>
              </a:rPr>
              <a:t>    </a:t>
            </a:r>
            <a:r>
              <a:rPr lang="zh-CN" altLang="en-US" sz="1600" dirty="0">
                <a:solidFill>
                  <a:schemeClr val="tx1">
                    <a:lumMod val="75000"/>
                    <a:lumOff val="25000"/>
                  </a:schemeClr>
                </a:solidFill>
                <a:latin typeface="+mn-lt"/>
                <a:ea typeface="+mn-ea"/>
                <a:cs typeface="+mn-ea"/>
                <a:sym typeface="+mn-lt"/>
              </a:rPr>
              <a:t>可以实现洗车、上蜡一步完成，特别适合喜欢自己动手的客户。泡沫适中，易擦拭，光泽度高，手感好。</a:t>
            </a:r>
            <a:endParaRPr lang="zh-CN" altLang="en-US" sz="1600" dirty="0">
              <a:solidFill>
                <a:schemeClr val="tx1">
                  <a:lumMod val="75000"/>
                  <a:lumOff val="25000"/>
                </a:schemeClr>
              </a:solidFill>
              <a:latin typeface="+mn-lt"/>
              <a:ea typeface="+mn-ea"/>
              <a:cs typeface="+mn-ea"/>
              <a:sym typeface="+mn-lt"/>
            </a:endParaRPr>
          </a:p>
        </p:txBody>
      </p:sp>
      <p:pic>
        <p:nvPicPr>
          <p:cNvPr id="6" name="图片 5"/>
          <p:cNvPicPr>
            <a:picLocks noChangeAspect="1"/>
          </p:cNvPicPr>
          <p:nvPr/>
        </p:nvPicPr>
        <p:blipFill>
          <a:blip r:embed="rId2"/>
          <a:srcRect l="5727" t="9921" r="3594"/>
          <a:stretch>
            <a:fillRect/>
          </a:stretch>
        </p:blipFill>
        <p:spPr>
          <a:xfrm>
            <a:off x="1051560" y="3394075"/>
            <a:ext cx="1457960" cy="2536825"/>
          </a:xfrm>
          <a:prstGeom prst="rect">
            <a:avLst/>
          </a:prstGeom>
        </p:spPr>
      </p:pic>
      <p:pic>
        <p:nvPicPr>
          <p:cNvPr id="26" name="图片 25"/>
          <p:cNvPicPr/>
          <p:nvPr/>
        </p:nvPicPr>
        <p:blipFill>
          <a:blip r:embed="rId3"/>
          <a:srcRect l="16667" r="18728"/>
          <a:stretch>
            <a:fillRect/>
          </a:stretch>
        </p:blipFill>
        <p:spPr>
          <a:xfrm>
            <a:off x="8686165" y="400685"/>
            <a:ext cx="1870710" cy="2621915"/>
          </a:xfrm>
          <a:prstGeom prst="rect">
            <a:avLst/>
          </a:prstGeom>
        </p:spPr>
      </p:pic>
      <p:pic>
        <p:nvPicPr>
          <p:cNvPr id="27" name="图片 26"/>
          <p:cNvPicPr/>
          <p:nvPr/>
        </p:nvPicPr>
        <p:blipFill>
          <a:blip r:embed="rId4"/>
          <a:stretch>
            <a:fillRect/>
          </a:stretch>
        </p:blipFill>
        <p:spPr>
          <a:xfrm>
            <a:off x="7340600" y="4494530"/>
            <a:ext cx="1774825" cy="2172970"/>
          </a:xfrm>
          <a:prstGeom prst="rect">
            <a:avLst/>
          </a:prstGeom>
        </p:spPr>
      </p:pic>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0" name="五边形 9"/>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5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 calcmode="lin" valueType="num">
                                      <p:cBhvr>
                                        <p:cTn id="14" dur="300" fill="hold"/>
                                        <p:tgtEl>
                                          <p:spTgt spid="4"/>
                                        </p:tgtEl>
                                        <p:attrNameLst>
                                          <p:attrName>style.rotation</p:attrName>
                                        </p:attrNameLst>
                                      </p:cBhvr>
                                      <p:tavLst>
                                        <p:tav tm="0">
                                          <p:val>
                                            <p:fltVal val="90"/>
                                          </p:val>
                                        </p:tav>
                                        <p:tav tm="100000">
                                          <p:val>
                                            <p:fltVal val="0"/>
                                          </p:val>
                                        </p:tav>
                                      </p:tavLst>
                                    </p:anim>
                                    <p:animEffect transition="in" filter="fade">
                                      <p:cBhvr>
                                        <p:cTn id="15" dur="300"/>
                                        <p:tgtEl>
                                          <p:spTgt spid="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up)">
                                      <p:cBhvr>
                                        <p:cTn id="19" dur="500"/>
                                        <p:tgtEl>
                                          <p:spTgt spid="13"/>
                                        </p:tgtEl>
                                      </p:cBhvr>
                                    </p:animEffect>
                                  </p:childTnLst>
                                </p:cTn>
                              </p:par>
                            </p:childTnLst>
                          </p:cTn>
                        </p:par>
                        <p:par>
                          <p:cTn id="20" fill="hold">
                            <p:stCondLst>
                              <p:cond delay="1500"/>
                            </p:stCondLst>
                            <p:childTnLst>
                              <p:par>
                                <p:cTn id="21" presetID="2" presetClass="entr" presetSubtype="9"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31"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300" fill="hold"/>
                                        <p:tgtEl>
                                          <p:spTgt spid="7"/>
                                        </p:tgtEl>
                                        <p:attrNameLst>
                                          <p:attrName>ppt_w</p:attrName>
                                        </p:attrNameLst>
                                      </p:cBhvr>
                                      <p:tavLst>
                                        <p:tav tm="0">
                                          <p:val>
                                            <p:fltVal val="0"/>
                                          </p:val>
                                        </p:tav>
                                        <p:tav tm="100000">
                                          <p:val>
                                            <p:strVal val="#ppt_w"/>
                                          </p:val>
                                        </p:tav>
                                      </p:tavLst>
                                    </p:anim>
                                    <p:anim calcmode="lin" valueType="num">
                                      <p:cBhvr>
                                        <p:cTn id="29" dur="300" fill="hold"/>
                                        <p:tgtEl>
                                          <p:spTgt spid="7"/>
                                        </p:tgtEl>
                                        <p:attrNameLst>
                                          <p:attrName>ppt_h</p:attrName>
                                        </p:attrNameLst>
                                      </p:cBhvr>
                                      <p:tavLst>
                                        <p:tav tm="0">
                                          <p:val>
                                            <p:fltVal val="0"/>
                                          </p:val>
                                        </p:tav>
                                        <p:tav tm="100000">
                                          <p:val>
                                            <p:strVal val="#ppt_h"/>
                                          </p:val>
                                        </p:tav>
                                      </p:tavLst>
                                    </p:anim>
                                    <p:anim calcmode="lin" valueType="num">
                                      <p:cBhvr>
                                        <p:cTn id="30" dur="300" fill="hold"/>
                                        <p:tgtEl>
                                          <p:spTgt spid="7"/>
                                        </p:tgtEl>
                                        <p:attrNameLst>
                                          <p:attrName>style.rotation</p:attrName>
                                        </p:attrNameLst>
                                      </p:cBhvr>
                                      <p:tavLst>
                                        <p:tav tm="0">
                                          <p:val>
                                            <p:fltVal val="90"/>
                                          </p:val>
                                        </p:tav>
                                        <p:tav tm="100000">
                                          <p:val>
                                            <p:fltVal val="0"/>
                                          </p:val>
                                        </p:tav>
                                      </p:tavLst>
                                    </p:anim>
                                    <p:animEffect transition="in" filter="fade">
                                      <p:cBhvr>
                                        <p:cTn id="31" dur="300"/>
                                        <p:tgtEl>
                                          <p:spTgt spid="7"/>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3000"/>
                            </p:stCondLst>
                            <p:childTnLst>
                              <p:par>
                                <p:cTn id="37" presetID="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31"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300" fill="hold"/>
                                        <p:tgtEl>
                                          <p:spTgt spid="9"/>
                                        </p:tgtEl>
                                        <p:attrNameLst>
                                          <p:attrName>ppt_w</p:attrName>
                                        </p:attrNameLst>
                                      </p:cBhvr>
                                      <p:tavLst>
                                        <p:tav tm="0">
                                          <p:val>
                                            <p:fltVal val="0"/>
                                          </p:val>
                                        </p:tav>
                                        <p:tav tm="100000">
                                          <p:val>
                                            <p:strVal val="#ppt_w"/>
                                          </p:val>
                                        </p:tav>
                                      </p:tavLst>
                                    </p:anim>
                                    <p:anim calcmode="lin" valueType="num">
                                      <p:cBhvr>
                                        <p:cTn id="45" dur="300" fill="hold"/>
                                        <p:tgtEl>
                                          <p:spTgt spid="9"/>
                                        </p:tgtEl>
                                        <p:attrNameLst>
                                          <p:attrName>ppt_h</p:attrName>
                                        </p:attrNameLst>
                                      </p:cBhvr>
                                      <p:tavLst>
                                        <p:tav tm="0">
                                          <p:val>
                                            <p:fltVal val="0"/>
                                          </p:val>
                                        </p:tav>
                                        <p:tav tm="100000">
                                          <p:val>
                                            <p:strVal val="#ppt_h"/>
                                          </p:val>
                                        </p:tav>
                                      </p:tavLst>
                                    </p:anim>
                                    <p:anim calcmode="lin" valueType="num">
                                      <p:cBhvr>
                                        <p:cTn id="46" dur="300" fill="hold"/>
                                        <p:tgtEl>
                                          <p:spTgt spid="9"/>
                                        </p:tgtEl>
                                        <p:attrNameLst>
                                          <p:attrName>style.rotation</p:attrName>
                                        </p:attrNameLst>
                                      </p:cBhvr>
                                      <p:tavLst>
                                        <p:tav tm="0">
                                          <p:val>
                                            <p:fltVal val="90"/>
                                          </p:val>
                                        </p:tav>
                                        <p:tav tm="100000">
                                          <p:val>
                                            <p:fltVal val="0"/>
                                          </p:val>
                                        </p:tav>
                                      </p:tavLst>
                                    </p:anim>
                                    <p:animEffect transition="in" filter="fade">
                                      <p:cBhvr>
                                        <p:cTn id="47" dur="300"/>
                                        <p:tgtEl>
                                          <p:spTgt spid="9"/>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5" grpId="0" bldLvl="0" animBg="1"/>
      <p:bldP spid="7" grpId="0"/>
      <p:bldP spid="8" grpId="0" bldLvl="0" animBg="1"/>
      <p:bldP spid="9" grpId="0"/>
      <p:bldP spid="11" grpId="0"/>
      <p:bldP spid="13"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1107440" y="1990090"/>
            <a:ext cx="9548495"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③设备使用管理和维修较为方便，使用费用较低。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④热量的传导方向和溶剂蒸发的方向相反。漆层的表面受热后干燥成膜，使漆层下面的溶剂蒸气不易跑出，干燥速度变慢。如果溶剂蒸气的压力克服了漆膜的阻力，冲破膜表面而产生针孔，漆膜质量会因此受到影响。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⑤烘干时，必须将烘室内的空气加热，热量消耗大。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⑥由于空气和涂层的导热性差，故对流式干燥的速度较慢。</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spcBef>
                <a:spcPct val="50000"/>
              </a:spcBef>
            </a:pPr>
            <a:endParaRPr lang="en-US" altLang="zh-CN"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38250" y="1795145"/>
            <a:ext cx="2597785"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辐射式干燥设备</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812" y="1318846"/>
            <a:ext cx="10904733" cy="481818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939800" y="2605405"/>
            <a:ext cx="7256780" cy="3014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辐射是热传递的一种方式，这种加热方法是将热能转变为各波长电磁振动的辐射能，其过程称为热辐射。以红外线为辐射源的干燥设备，称为红外线干燥设备。 </a:t>
            </a:r>
            <a:endParaRPr lang="en-US" altLang="zh-CN"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altLang="zh-CN" sz="2000" dirty="0">
                <a:solidFill>
                  <a:srgbClr val="38465E"/>
                </a:solidFill>
                <a:latin typeface="Arial" panose="020B0604020202020204"/>
                <a:ea typeface="微软雅黑" panose="020B0503020204020204" pitchFamily="34" charset="-122"/>
                <a:sym typeface="Arial" panose="020B0604020202020204"/>
              </a:rPr>
              <a:t>        红外线干燥设备是由</a:t>
            </a:r>
            <a:r>
              <a:rPr lang="en-US" altLang="zh-CN" sz="2000" dirty="0">
                <a:solidFill>
                  <a:srgbClr val="C00000"/>
                </a:solidFill>
                <a:latin typeface="Arial" panose="020B0604020202020204"/>
                <a:ea typeface="微软雅黑" panose="020B0503020204020204" pitchFamily="34" charset="-122"/>
                <a:sym typeface="Arial" panose="020B0604020202020204"/>
              </a:rPr>
              <a:t>红外加热器、控制器、风扇温湿度传感器、排气口、热交换器、排气管、控制面板以及其他辅助部件</a:t>
            </a:r>
            <a:r>
              <a:rPr lang="en-US" altLang="zh-CN" sz="2000" dirty="0">
                <a:solidFill>
                  <a:srgbClr val="38465E"/>
                </a:solidFill>
                <a:latin typeface="Arial" panose="020B0604020202020204"/>
                <a:ea typeface="微软雅黑" panose="020B0503020204020204" pitchFamily="34" charset="-122"/>
                <a:sym typeface="Arial" panose="020B0604020202020204"/>
              </a:rPr>
              <a:t>组成的</a:t>
            </a:r>
            <a:r>
              <a:rPr lang="zh-CN" altLang="en-US" sz="2000" dirty="0">
                <a:solidFill>
                  <a:srgbClr val="38465E"/>
                </a:solidFill>
                <a:latin typeface="Arial" panose="020B0604020202020204"/>
                <a:ea typeface="微软雅黑" panose="020B0503020204020204" pitchFamily="34" charset="-122"/>
                <a:sym typeface="Arial" panose="020B0604020202020204"/>
              </a:rPr>
              <a:t>。</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8359140" y="2605405"/>
            <a:ext cx="2181225" cy="2638425"/>
          </a:xfrm>
          <a:prstGeom prst="rect">
            <a:avLst/>
          </a:prstGeom>
        </p:spPr>
      </p:pic>
      <p:grpSp>
        <p:nvGrpSpPr>
          <p:cNvPr id="17" name="组合 16"/>
          <p:cNvGrpSpPr/>
          <p:nvPr/>
        </p:nvGrpSpPr>
        <p:grpSpPr>
          <a:xfrm>
            <a:off x="0" y="214489"/>
            <a:ext cx="4247515" cy="533259"/>
            <a:chOff x="0" y="214489"/>
            <a:chExt cx="4247515" cy="533259"/>
          </a:xfrm>
        </p:grpSpPr>
        <p:sp>
          <p:nvSpPr>
            <p:cNvPr id="5" name="矩形 4"/>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247140" y="2139950"/>
            <a:ext cx="1687830" cy="429895"/>
          </a:xfrm>
          <a:prstGeom prst="rect">
            <a:avLst/>
          </a:prstGeom>
          <a:solidFill>
            <a:srgbClr val="BF0001"/>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bg1"/>
                </a:solidFill>
                <a:latin typeface="Arial" panose="020B0604020202020204"/>
                <a:ea typeface="微软雅黑" panose="020B0503020204020204" pitchFamily="34" charset="-122"/>
                <a:sym typeface="Arial" panose="020B0604020202020204"/>
              </a:rPr>
              <a:t>通风系统 </a:t>
            </a:r>
            <a:endParaRPr lang="zh-CN" altLang="en-US" sz="2200" b="1" dirty="0">
              <a:solidFill>
                <a:schemeClr val="bg1"/>
              </a:solidFill>
              <a:latin typeface="Arial" panose="020B0604020202020204"/>
              <a:ea typeface="微软雅黑" panose="020B0503020204020204" pitchFamily="34" charset="-122"/>
              <a:sym typeface="Arial" panose="020B0604020202020204"/>
            </a:endParaRPr>
          </a:p>
        </p:txBody>
      </p:sp>
      <p:grpSp>
        <p:nvGrpSpPr>
          <p:cNvPr id="21" name="组合 20"/>
          <p:cNvGrpSpPr/>
          <p:nvPr/>
        </p:nvGrpSpPr>
        <p:grpSpPr>
          <a:xfrm>
            <a:off x="0" y="214489"/>
            <a:ext cx="3420533" cy="964424"/>
            <a:chOff x="0" y="214489"/>
            <a:chExt cx="3420533" cy="964424"/>
          </a:xfrm>
        </p:grpSpPr>
        <p:sp>
          <p:nvSpPr>
            <p:cNvPr id="22" name="矩形 21"/>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3" name="五边形 22"/>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24" name="矩形 23"/>
            <p:cNvSpPr/>
            <p:nvPr/>
          </p:nvSpPr>
          <p:spPr>
            <a:xfrm>
              <a:off x="863680" y="225778"/>
              <a:ext cx="2316480" cy="953135"/>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a:p>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7" name="圆角矩形 6"/>
          <p:cNvSpPr/>
          <p:nvPr/>
        </p:nvSpPr>
        <p:spPr>
          <a:xfrm>
            <a:off x="586740" y="1822450"/>
            <a:ext cx="10904855" cy="4314825"/>
          </a:xfrm>
          <a:prstGeom prst="roundRect">
            <a:avLst>
              <a:gd name="adj" fmla="val 6631"/>
            </a:avLst>
          </a:prstGeom>
          <a:noFill/>
          <a:ln>
            <a:solidFill>
              <a:srgbClr val="BF000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8" name="Text Box 4"/>
          <p:cNvSpPr txBox="1">
            <a:spLocks noChangeArrowheads="1"/>
          </p:cNvSpPr>
          <p:nvPr/>
        </p:nvSpPr>
        <p:spPr bwMode="auto">
          <a:xfrm>
            <a:off x="755650" y="2517140"/>
            <a:ext cx="791908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烤漆房有两种形式：一种是单室式的（常称为“喷漆房”），只具有喷漆功能；另一种是双室式的，同时具有喷漆和烘干功能。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r>
              <a:rPr sz="2000" dirty="0">
                <a:solidFill>
                  <a:srgbClr val="38465E"/>
                </a:solidFill>
                <a:latin typeface="Arial" panose="020B0604020202020204"/>
                <a:ea typeface="微软雅黑" panose="020B0503020204020204" pitchFamily="34" charset="-122"/>
                <a:sym typeface="Arial" panose="020B0604020202020204"/>
              </a:rPr>
              <a:t>风机和过滤器都设置在烤漆房外。换气系统应达到每小时全换气两次或更多次的要求。如果喷漆区在冬季温度比较低，冷空气对冷物料喷成的冷面层会带来不利的影响，此时，在空气供给系统中应增加恒温装置，以提供温度适宜的空气来满足喷漆的需要。目前，换气系统有三种形式：正向流动喷漆棚、反向流动喷漆棚和下向通风喷漆棚。  </a:t>
            </a:r>
            <a:endParaRPr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spcBef>
                <a:spcPct val="50000"/>
              </a:spcBef>
            </a:pPr>
            <a:r>
              <a:rPr lang="en-US" sz="2000" dirty="0">
                <a:solidFill>
                  <a:srgbClr val="38465E"/>
                </a:solidFill>
                <a:latin typeface="Arial" panose="020B0604020202020204"/>
                <a:ea typeface="微软雅黑" panose="020B0503020204020204" pitchFamily="34" charset="-122"/>
                <a:sym typeface="Arial" panose="020B0604020202020204"/>
              </a:rPr>
              <a:t>       </a:t>
            </a:r>
            <a:endParaRPr sz="2000" dirty="0">
              <a:solidFill>
                <a:srgbClr val="38465E"/>
              </a:solidFill>
              <a:latin typeface="Arial" panose="020B0604020202020204"/>
              <a:ea typeface="微软雅黑" panose="020B0503020204020204" pitchFamily="34" charset="-122"/>
              <a:sym typeface="Arial" panose="020B0604020202020204"/>
            </a:endParaRPr>
          </a:p>
        </p:txBody>
      </p:sp>
      <p:sp>
        <p:nvSpPr>
          <p:cNvPr id="11" name="文本框 10"/>
          <p:cNvSpPr txBox="1"/>
          <p:nvPr/>
        </p:nvSpPr>
        <p:spPr>
          <a:xfrm>
            <a:off x="1167765" y="1056005"/>
            <a:ext cx="6096000" cy="460375"/>
          </a:xfrm>
          <a:prstGeom prst="rect">
            <a:avLst/>
          </a:prstGeom>
          <a:noFill/>
        </p:spPr>
        <p:txBody>
          <a:bodyPr wrap="square" rtlCol="0" anchor="t">
            <a:spAutoFit/>
          </a:bodyPr>
          <a:p>
            <a:pPr algn="l" eaLnBrk="1" hangingPunct="1">
              <a:spcBef>
                <a:spcPct val="20000"/>
              </a:spcBef>
            </a:pPr>
            <a:r>
              <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rPr>
              <a:t>九、烤漆房 </a:t>
            </a:r>
            <a:endParaRPr lang="en-US" altLang="zh-CN" sz="2400" b="1" dirty="0">
              <a:solidFill>
                <a:srgbClr val="38465E"/>
              </a:solidFill>
              <a:latin typeface="微软雅黑" panose="020B0503020204020204" pitchFamily="34" charset="-122"/>
              <a:ea typeface="微软雅黑" panose="020B0503020204020204" pitchFamily="34" charset="-122"/>
              <a:sym typeface="Arial" panose="020B0604020202020204"/>
            </a:endParaRPr>
          </a:p>
        </p:txBody>
      </p:sp>
      <p:pic>
        <p:nvPicPr>
          <p:cNvPr id="4" name="图片 3"/>
          <p:cNvPicPr>
            <a:picLocks noChangeAspect="1"/>
          </p:cNvPicPr>
          <p:nvPr/>
        </p:nvPicPr>
        <p:blipFill>
          <a:blip r:embed="rId1"/>
          <a:stretch>
            <a:fillRect/>
          </a:stretch>
        </p:blipFill>
        <p:spPr>
          <a:xfrm>
            <a:off x="8621395" y="3039745"/>
            <a:ext cx="2780030" cy="1993265"/>
          </a:xfrm>
          <a:prstGeom prst="rect">
            <a:avLst/>
          </a:prstGeom>
        </p:spPr>
      </p:pic>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bldLvl="0" animBg="1"/>
      <p:bldP spid="8"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4145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5145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（1）正向流动喷漆棚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如下图所示为正向流动换气喷漆棚的补气情形。汽车从空气进口进入，沿着气流方向走向喷漆棚另一端的空气出口并离开，气流是从汽车后部向前吹的。</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3093720" y="3402330"/>
            <a:ext cx="5791200" cy="231457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4145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5145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（2）反向流动喷漆棚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反向流动气流是从前向后的，即汽车是以倒车的形式进入喷漆棚的。不少反向流动喷漆棚的汽车是从后面迎着气流方向驶入的。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4145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75145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（3）下向通风喷漆棚</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目前，烤漆房最普遍采用的空气流动系统是下向通风式。从天花板向下流动的空气在走向排出坑的过程中经过汽车表面时形成一道包围层，把沉积在新喷漆表面上的污染物和过多的漆雾清除掉，保证喷漆作业较为清洁。这个系统还有利于防止过喷。</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2505075" y="3743960"/>
            <a:ext cx="6853555" cy="1787525"/>
          </a:xfrm>
          <a:prstGeom prst="rect">
            <a:avLst/>
          </a:prstGeom>
        </p:spPr>
      </p:pic>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43835"/>
            <a:ext cx="937069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干过滤系统就像一个筛子，在气流通过时，将油漆粒子和污物截住，只允许干净的气体通过。目前向下通风式烤漆房在进风口处安装有进风口棉，过滤空气中较大的尘埃粒子（15 μm 以上），从而使进入烤漆房的空气中的尘埃不至于过早地充满和堵塞顶棉，保证烤漆房有足够的风压；顶棉安装于烤漆房的顶部，为烤漆房做最后的过滤系统以保证喷漆作业顺利进行，收集 10 μm 以上的细小尘埃微粒；在底处安装有底棉或“V”形喷漆过滤纸来收集烤漆房在作业时产生的过量喷漆游离粒子，使排放的气体达到环境保护的要求。</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00000"/>
              </a:lnSpc>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316990" y="2187575"/>
            <a:ext cx="218059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（1）干过滤系统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089660"/>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空气过滤系统</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276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pic>
        <p:nvPicPr>
          <p:cNvPr id="2" name="图片 1"/>
          <p:cNvPicPr>
            <a:picLocks noChangeAspect="1"/>
          </p:cNvPicPr>
          <p:nvPr/>
        </p:nvPicPr>
        <p:blipFill>
          <a:blip r:embed="rId1"/>
          <a:stretch>
            <a:fillRect/>
          </a:stretch>
        </p:blipFill>
        <p:spPr>
          <a:xfrm>
            <a:off x="2907665" y="4963795"/>
            <a:ext cx="5829300" cy="1095375"/>
          </a:xfrm>
          <a:prstGeom prst="rect">
            <a:avLst/>
          </a:prstGeom>
        </p:spPr>
      </p:pic>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4145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23964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（2）湿过滤系统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典型的下向通风喷漆棚采用水过滤系统（湿过滤系统）。棚内污浊空气经过水幕的冲洗，将油漆粒子和其他杂物带走，由排污水系统收集。经过清洗的空气再由排风机排到大气中。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4" name="矩形 3"/>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5" name="五边形 4"/>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6" name="矩形 5"/>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316990" y="2743835"/>
            <a:ext cx="93706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①根据环境温度确定是用升温喷漆还是用常温喷漆。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②当环境温度低于 10 ℃时，先将温控仪温度设定在20 ℃，接通电源，将喷漆开关打到升温喷漆，使漆房的温度保持在 20 ℃，处在最佳喷油温度状态。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③当环境温度高于 20 ℃，常温就可喷漆，漆房内不需升温，只需要通风。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3" name="矩形 12"/>
          <p:cNvSpPr/>
          <p:nvPr/>
        </p:nvSpPr>
        <p:spPr>
          <a:xfrm>
            <a:off x="1316990" y="2187575"/>
            <a:ext cx="1483360"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（1）喷漆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14" name="文本框 13"/>
          <p:cNvSpPr txBox="1"/>
          <p:nvPr/>
        </p:nvSpPr>
        <p:spPr>
          <a:xfrm>
            <a:off x="1079500" y="1089660"/>
            <a:ext cx="6096000" cy="460375"/>
          </a:xfrm>
          <a:prstGeom prst="rect">
            <a:avLst/>
          </a:prstGeom>
          <a:noFill/>
        </p:spPr>
        <p:txBody>
          <a:bodyPr wrap="square" rtlCol="0" anchor="t">
            <a:spAutoFit/>
          </a:bodyPr>
          <a:p>
            <a:r>
              <a:rPr lang="zh-CN" altLang="en-US" sz="2400" b="1" dirty="0">
                <a:solidFill>
                  <a:srgbClr val="C00000"/>
                </a:solidFill>
                <a:latin typeface="Arial" panose="020B0604020202020204"/>
                <a:ea typeface="微软雅黑" panose="020B0503020204020204" pitchFamily="34" charset="-122"/>
                <a:sym typeface="Arial" panose="020B0604020202020204"/>
              </a:rPr>
              <a:t>喷漆的操作方法与日常维护</a:t>
            </a:r>
            <a:endParaRPr lang="zh-CN" altLang="en-US" sz="2400" b="1" dirty="0">
              <a:solidFill>
                <a:srgbClr val="C00000"/>
              </a:solidFill>
              <a:latin typeface="Arial" panose="020B0604020202020204"/>
              <a:ea typeface="微软雅黑" panose="020B0503020204020204" pitchFamily="34" charset="-122"/>
              <a:sym typeface="Arial" panose="020B0604020202020204"/>
            </a:endParaRPr>
          </a:p>
        </p:txBody>
      </p:sp>
      <p:sp>
        <p:nvSpPr>
          <p:cNvPr id="15" name="矩形 14"/>
          <p:cNvSpPr/>
          <p:nvPr/>
        </p:nvSpPr>
        <p:spPr>
          <a:xfrm>
            <a:off x="857885" y="1890395"/>
            <a:ext cx="10566400" cy="427609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bldLvl="0" animBg="1"/>
      <p:bldP spid="15"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41452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144589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（2）烤漆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364105"/>
            <a:ext cx="937069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①调节好烤漆时所需要的温度及时间，打开风机开关，再打开烤漆开关，即开始烤漆。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②新鲜空气经加热器被加热后进入烤漆房使温度升高。当温度升至设定温度后15 秒左右，风机自动关闭。漆房保持在设定温度范围进行烤漆。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③当温度降到比设定温度低 4 ℃ ~5 ℃时，风机自动工作，使漆房内温度保持相对恒定。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④当烤漆时间到达设定时间时，烤漆房自动关闭，烤漆结束。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28370" y="1520825"/>
            <a:ext cx="10405745" cy="414147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324548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（2）汽车内饰清洗剂种类</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405255" y="2198370"/>
            <a:ext cx="937069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b="1" dirty="0">
                <a:solidFill>
                  <a:srgbClr val="38465E"/>
                </a:solidFill>
                <a:latin typeface="Arial" panose="020B0604020202020204"/>
                <a:ea typeface="微软雅黑" panose="020B0503020204020204" pitchFamily="34" charset="-122"/>
                <a:sym typeface="Arial" panose="020B0604020202020204"/>
              </a:rPr>
              <a:t>      </a:t>
            </a: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内饰清洗剂对产品的渗化性要求很严，表面活性剂必须只有很小的湿化性能，否则产品将湿透饰物并湿化下面的棉胎。这些材料一旦被浸湿，干燥便十分缓慢，易导致微生物繁殖从而产生异味，并可能在浸湿区上面的饰物上产生污垢。十二烷基硫酸钠清洗性优良，湿化性较差，能从织物纤维中萃取尘垢和烟灰而不使其过度湿化，可作为主要组分。</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内饰清洗剂要求气味清新，无异味。气味要轻、淡，气味过重，处理后，车里</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zh-CN" altLang="en-US" sz="2000" dirty="0">
                <a:solidFill>
                  <a:srgbClr val="38465E"/>
                </a:solidFill>
                <a:latin typeface="Arial" panose="020B0604020202020204"/>
                <a:ea typeface="微软雅黑" panose="020B0503020204020204" pitchFamily="34" charset="-122"/>
                <a:sym typeface="Arial" panose="020B0604020202020204"/>
              </a:rPr>
              <a:t>气味很浓烈，易导致人体不舒服。</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3891360" cy="533259"/>
            <a:chOff x="0" y="214489"/>
            <a:chExt cx="3891360" cy="533259"/>
          </a:xfrm>
        </p:grpSpPr>
        <p:sp>
          <p:nvSpPr>
            <p:cNvPr id="2" name="矩形 1"/>
            <p:cNvSpPr/>
            <p:nvPr/>
          </p:nvSpPr>
          <p:spPr>
            <a:xfrm>
              <a:off x="0" y="214489"/>
              <a:ext cx="389064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01</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0276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汽车美容护理用品</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6342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3" name="矩形 2"/>
          <p:cNvSpPr/>
          <p:nvPr/>
        </p:nvSpPr>
        <p:spPr>
          <a:xfrm>
            <a:off x="1366520" y="1834515"/>
            <a:ext cx="2999105" cy="419100"/>
          </a:xfrm>
          <a:prstGeom prst="rect">
            <a:avLst/>
          </a:prstGeom>
          <a:solidFill>
            <a:srgbClr val="38465E"/>
          </a:solidFill>
        </p:spPr>
        <p:txBody>
          <a:bodyPr wrap="square">
            <a:noAutofit/>
          </a:bodyPr>
          <a:p>
            <a:pPr algn="l">
              <a:defRPr/>
            </a:pPr>
            <a:r>
              <a:rPr sz="2000" b="1" dirty="0">
                <a:solidFill>
                  <a:schemeClr val="bg1"/>
                </a:solidFill>
                <a:latin typeface="Arial" panose="020B0604020202020204"/>
                <a:ea typeface="微软雅黑" panose="020B0503020204020204" pitchFamily="34" charset="-122"/>
                <a:sym typeface="Arial" panose="020B0604020202020204"/>
              </a:rPr>
              <a:t>（3）烤漆房的日常维护 </a:t>
            </a:r>
            <a:endParaRPr sz="2000" b="1" dirty="0">
              <a:solidFill>
                <a:schemeClr val="bg1"/>
              </a:solidFill>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8890" y="2253615"/>
            <a:ext cx="9705340"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①定期清洗房墙、地板和挂在墙上的空气控制装置，除去灰尘和油渍。例行的保洁工作应在每次喷漆完毕之后进行，为下一次喷漆做好准备。也可以用烤房防漆保护液喷或刷在烤漆房墙上，形成一层防护层，并定期清洗和刷新。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②在房内不要存放零件、油漆、废料包装物或工作台，因为这些物品会累积污物，最终影响喷漆质量。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③不要在房内用砂纸打磨车身表面或者抛光，以免尘粒弥漫，影响空气质量。所有待喷漆的准备工作，如整车的打磨清洁、油漆的调制等都要在房外进行，尽可能避免污染源的出现。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3" grpId="0" bldLvl="0" animBg="1"/>
      <p:bldP spid="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6342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8890" y="1979930"/>
            <a:ext cx="9705340"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④烤漆房除了大扫除可用少量水擦拭清洗，一般不提倡用水。清洁地沟或进出风口时，都必须用吸尘器及时清除粉尘和漆渣。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⑤对于干式过滤系统，必须定期检查和更换过滤器。应每天使用气压计测量气压，若空气流动阻力增大，流动太慢，会造成房内空气质量变坏，形成过喷及其他缺陷。烤漆房底棉或“V”形喷漆过滤纸要定期更换。一般说来，干式过滤系统应按厂商推荐的空气流动速度运转才能获得良好效果。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⑥定期检查房周边可能漏气的缝隙是否被密封，以免外部尘粒进入房内。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2" name="矩形 1"/>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4" name="五边形 3"/>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5" name="矩形 4"/>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4489"/>
            <a:ext cx="3420533" cy="533259"/>
            <a:chOff x="0" y="214489"/>
            <a:chExt cx="3420533" cy="533259"/>
          </a:xfrm>
        </p:grpSpPr>
        <p:sp>
          <p:nvSpPr>
            <p:cNvPr id="10" name="矩形 9"/>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11" name="五边形 10"/>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2" name="矩形 11"/>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15" name="矩形 14"/>
          <p:cNvSpPr/>
          <p:nvPr/>
        </p:nvSpPr>
        <p:spPr>
          <a:xfrm>
            <a:off x="928370" y="1520825"/>
            <a:ext cx="10405745" cy="4634230"/>
          </a:xfrm>
          <a:prstGeom prst="rect">
            <a:avLst/>
          </a:prstGeom>
          <a:noFill/>
          <a:ln w="19050">
            <a:solidFill>
              <a:srgbClr val="384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Arial" panose="020B0604020202020204"/>
              <a:ea typeface="微软雅黑" panose="020B0503020204020204" pitchFamily="34" charset="-122"/>
              <a:sym typeface="Arial" panose="020B0604020202020204"/>
            </a:endParaRPr>
          </a:p>
        </p:txBody>
      </p:sp>
      <p:sp>
        <p:nvSpPr>
          <p:cNvPr id="7" name="矩形 6"/>
          <p:cNvSpPr>
            <a:spLocks noChangeArrowheads="1"/>
          </p:cNvSpPr>
          <p:nvPr/>
        </p:nvSpPr>
        <p:spPr bwMode="auto">
          <a:xfrm>
            <a:off x="1278890" y="1908810"/>
            <a:ext cx="970534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⑦汽车在进入房内之前必须清洗干净。污物一般隐藏在汽车的裂隙、保险杠背面、发动机室，以及汽车底部不易被发现的地方。如不清除干净而带入房内，喷漆时在强大气流作用下，这些污物必然影响喷涂质量。一般应在房外用高压气流将这些部位的附着物清除干净。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⑧喷漆用的辅助物件，如喷枪、胶纸、油漆罐、带子、车轮套、空气调节器、软管、工作服、防毒面罩、擦布等都可能集纳尘污，应将它们存放在密闭和通风的储藏室中，防止它们带来的污物落入喷漆面层之内。 </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r>
              <a:rPr lang="en-US" altLang="zh-CN" sz="2000" dirty="0">
                <a:solidFill>
                  <a:srgbClr val="38465E"/>
                </a:solidFill>
                <a:latin typeface="Arial" panose="020B0604020202020204"/>
                <a:ea typeface="微软雅黑" panose="020B0503020204020204" pitchFamily="34" charset="-122"/>
                <a:sym typeface="Arial" panose="020B0604020202020204"/>
              </a:rPr>
              <a:t>        </a:t>
            </a:r>
            <a:r>
              <a:rPr lang="zh-CN" altLang="en-US" sz="2000" dirty="0">
                <a:solidFill>
                  <a:srgbClr val="38465E"/>
                </a:solidFill>
                <a:latin typeface="Arial" panose="020B0604020202020204"/>
                <a:ea typeface="微软雅黑" panose="020B0503020204020204" pitchFamily="34" charset="-122"/>
                <a:sym typeface="Arial" panose="020B0604020202020204"/>
              </a:rPr>
              <a:t>⑨定期对排风扇和电动机进行维护保养。</a:t>
            </a:r>
            <a:endParaRPr lang="zh-CN" altLang="en-US" sz="2000" dirty="0">
              <a:solidFill>
                <a:srgbClr val="38465E"/>
              </a:solidFill>
              <a:latin typeface="Arial" panose="020B0604020202020204"/>
              <a:ea typeface="微软雅黑" panose="020B0503020204020204" pitchFamily="34" charset="-122"/>
              <a:sym typeface="Arial" panose="020B0604020202020204"/>
            </a:endParaRPr>
          </a:p>
          <a:p>
            <a:pPr eaLnBrk="1" hangingPunct="1">
              <a:lnSpc>
                <a:spcPct val="150000"/>
              </a:lnSpc>
            </a:pPr>
            <a:endParaRPr lang="zh-CN" altLang="en-US" sz="2000" dirty="0">
              <a:solidFill>
                <a:srgbClr val="38465E"/>
              </a:solidFill>
              <a:latin typeface="Arial" panose="020B0604020202020204"/>
              <a:ea typeface="微软雅黑" panose="020B0503020204020204" pitchFamily="34" charset="-122"/>
              <a:sym typeface="Arial" panose="020B0604020202020204"/>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4" name="矩形 3"/>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214489"/>
            <a:ext cx="3420533" cy="533259"/>
            <a:chOff x="0" y="214489"/>
            <a:chExt cx="3420533" cy="533259"/>
          </a:xfrm>
        </p:grpSpPr>
        <p:sp>
          <p:nvSpPr>
            <p:cNvPr id="8" name="矩形 7"/>
            <p:cNvSpPr/>
            <p:nvPr/>
          </p:nvSpPr>
          <p:spPr>
            <a:xfrm>
              <a:off x="0" y="214489"/>
              <a:ext cx="3420533" cy="519289"/>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9" name="五边形 8"/>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0" name="矩形 9"/>
            <p:cNvSpPr/>
            <p:nvPr/>
          </p:nvSpPr>
          <p:spPr>
            <a:xfrm>
              <a:off x="863680" y="225778"/>
              <a:ext cx="23164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汽车装饰认知</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
        <p:nvSpPr>
          <p:cNvPr id="27" name="矩形 26"/>
          <p:cNvSpPr/>
          <p:nvPr>
            <p:custDataLst>
              <p:tags r:id="rId1"/>
            </p:custDataLst>
          </p:nvPr>
        </p:nvSpPr>
        <p:spPr>
          <a:xfrm>
            <a:off x="7164838" y="2116451"/>
            <a:ext cx="2223770" cy="3173095"/>
          </a:xfrm>
          <a:prstGeom prst="rect">
            <a:avLst/>
          </a:prstGeom>
        </p:spPr>
        <p:txBody>
          <a:bodyPr wrap="none" lIns="96384" tIns="48193" rIns="96384" bIns="48193">
            <a:spAutoFit/>
          </a:bodyPr>
          <a:lstStyle/>
          <a:p>
            <a:pPr algn="l"/>
            <a:r>
              <a:rPr sz="4000" b="1" dirty="0">
                <a:solidFill>
                  <a:schemeClr val="tx2">
                    <a:lumMod val="75000"/>
                  </a:schemeClr>
                </a:solidFill>
                <a:latin typeface="+mn-lt"/>
                <a:ea typeface="+mn-ea"/>
                <a:cs typeface="+mn-ea"/>
                <a:sym typeface="+mn-lt"/>
                <a:hlinkClick r:id="rId2" tooltip="" action="ppaction://hlinkfile"/>
              </a:rPr>
              <a:t>任务实施</a:t>
            </a:r>
            <a:endParaRPr sz="4000" b="1" dirty="0">
              <a:solidFill>
                <a:schemeClr val="tx2">
                  <a:lumMod val="75000"/>
                </a:schemeClr>
              </a:solidFill>
              <a:latin typeface="+mn-lt"/>
              <a:ea typeface="+mn-ea"/>
              <a:cs typeface="+mn-ea"/>
              <a:sym typeface="+mn-lt"/>
            </a:endParaRPr>
          </a:p>
          <a:p>
            <a:pPr algn="l"/>
            <a:endParaRPr sz="4000" b="1" dirty="0">
              <a:solidFill>
                <a:schemeClr val="tx2">
                  <a:lumMod val="75000"/>
                </a:schemeClr>
              </a:solidFill>
              <a:cs typeface="+mn-ea"/>
              <a:sym typeface="+mn-lt"/>
            </a:endParaRPr>
          </a:p>
          <a:p>
            <a:pPr algn="l"/>
            <a:r>
              <a:rPr sz="4000" b="1" dirty="0">
                <a:solidFill>
                  <a:schemeClr val="tx2">
                    <a:lumMod val="75000"/>
                  </a:schemeClr>
                </a:solidFill>
                <a:cs typeface="+mn-ea"/>
                <a:sym typeface="+mn-lt"/>
                <a:hlinkClick r:id="rId3" tooltip="" action="ppaction://hlinkfile"/>
              </a:rPr>
              <a:t>任务测评</a:t>
            </a:r>
            <a:endParaRPr sz="4000" b="1" dirty="0">
              <a:solidFill>
                <a:schemeClr val="tx2">
                  <a:lumMod val="75000"/>
                </a:schemeClr>
              </a:solidFill>
              <a:cs typeface="+mn-ea"/>
              <a:sym typeface="+mn-lt"/>
              <a:hlinkClick r:id="rId3" tooltip="" action="ppaction://hlinkfile"/>
            </a:endParaRPr>
          </a:p>
          <a:p>
            <a:pPr algn="l"/>
            <a:endParaRPr sz="4000" b="1" dirty="0">
              <a:solidFill>
                <a:schemeClr val="tx2">
                  <a:lumMod val="75000"/>
                </a:schemeClr>
              </a:solidFill>
              <a:cs typeface="+mn-ea"/>
              <a:sym typeface="+mn-lt"/>
              <a:hlinkClick r:id="rId3" tooltip="" action="ppaction://hlinkfile"/>
            </a:endParaRPr>
          </a:p>
          <a:p>
            <a:pPr algn="l"/>
            <a:r>
              <a:rPr sz="4000" b="1" dirty="0">
                <a:solidFill>
                  <a:schemeClr val="tx2">
                    <a:lumMod val="75000"/>
                  </a:schemeClr>
                </a:solidFill>
                <a:cs typeface="+mn-ea"/>
                <a:sym typeface="+mn-lt"/>
                <a:hlinkClick r:id="rId3" tooltip="" action="ppaction://hlinkfile"/>
              </a:rPr>
              <a:t>任务拓展</a:t>
            </a:r>
            <a:endParaRPr sz="4000" b="1" dirty="0">
              <a:solidFill>
                <a:schemeClr val="tx2">
                  <a:lumMod val="75000"/>
                </a:schemeClr>
              </a:solidFill>
              <a:latin typeface="+mn-lt"/>
              <a:ea typeface="+mn-ea"/>
              <a:cs typeface="+mn-ea"/>
              <a:sym typeface="+mn-lt"/>
            </a:endParaRPr>
          </a:p>
        </p:txBody>
      </p:sp>
      <p:sp>
        <p:nvSpPr>
          <p:cNvPr id="40" name="Diamond 5"/>
          <p:cNvSpPr/>
          <p:nvPr>
            <p:custDataLst>
              <p:tags r:id="rId4"/>
            </p:custDataLst>
          </p:nvPr>
        </p:nvSpPr>
        <p:spPr>
          <a:xfrm>
            <a:off x="863331" y="1253491"/>
            <a:ext cx="5193569" cy="5194269"/>
          </a:xfrm>
          <a:prstGeom prst="diamond">
            <a:avLst/>
          </a:prstGeom>
          <a:solidFill>
            <a:srgbClr val="C0000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zh-CN" altLang="en-US" sz="1400">
              <a:cs typeface="+mn-ea"/>
              <a:sym typeface="+mn-lt"/>
            </a:endParaRPr>
          </a:p>
        </p:txBody>
      </p:sp>
      <p:sp>
        <p:nvSpPr>
          <p:cNvPr id="41" name="Freeform 6"/>
          <p:cNvSpPr/>
          <p:nvPr>
            <p:custDataLst>
              <p:tags r:id="rId5"/>
            </p:custDataLst>
          </p:nvPr>
        </p:nvSpPr>
        <p:spPr>
          <a:xfrm>
            <a:off x="13567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6"/>
            <a:srcRect/>
            <a:stretch>
              <a:fillRect l="-44825"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2" name="Freeform 7"/>
          <p:cNvSpPr/>
          <p:nvPr>
            <p:custDataLst>
              <p:tags r:id="rId7"/>
            </p:custDataLst>
          </p:nvPr>
        </p:nvSpPr>
        <p:spPr>
          <a:xfrm>
            <a:off x="3538021" y="1746945"/>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8"/>
            <a:srcRect/>
            <a:stretch>
              <a:fillRect r="-23810"/>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3" name="Freeform 8"/>
          <p:cNvSpPr/>
          <p:nvPr>
            <p:custDataLst>
              <p:tags r:id="rId9"/>
            </p:custDataLst>
          </p:nvPr>
        </p:nvSpPr>
        <p:spPr>
          <a:xfrm>
            <a:off x="13567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0"/>
            <a:srcRect/>
            <a:stretch>
              <a:fillRect l="-29460" r="-1"/>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sp>
        <p:nvSpPr>
          <p:cNvPr id="44" name="Freeform 9"/>
          <p:cNvSpPr/>
          <p:nvPr>
            <p:custDataLst>
              <p:tags r:id="rId11"/>
            </p:custDataLst>
          </p:nvPr>
        </p:nvSpPr>
        <p:spPr>
          <a:xfrm>
            <a:off x="3538021" y="3928538"/>
            <a:ext cx="2025491" cy="2025765"/>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blipFill dpi="0" rotWithShape="1">
            <a:blip r:embed="rId12"/>
            <a:srcRect/>
            <a:stretch>
              <a:fillRect r="-64094"/>
            </a:stretch>
          </a:blipFill>
          <a:ln>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23535" tIns="423535" rIns="423535" bIns="423535" numCol="1" spcCol="1270" anchor="ctr" anchorCtr="0">
            <a:noAutofit/>
          </a:bodyPr>
          <a:lstStyle/>
          <a:p>
            <a:pPr algn="ctr" defTabSz="2437130">
              <a:lnSpc>
                <a:spcPct val="90000"/>
              </a:lnSpc>
              <a:spcAft>
                <a:spcPct val="35000"/>
              </a:spcAft>
            </a:pPr>
            <a:endParaRPr lang="en-GB" sz="8000" dirty="0">
              <a:cs typeface="+mn-ea"/>
              <a:sym typeface="+mn-lt"/>
            </a:endParaRPr>
          </a:p>
        </p:txBody>
      </p:sp>
      <p:grpSp>
        <p:nvGrpSpPr>
          <p:cNvPr id="17" name="组合 16"/>
          <p:cNvGrpSpPr/>
          <p:nvPr/>
        </p:nvGrpSpPr>
        <p:grpSpPr>
          <a:xfrm>
            <a:off x="0" y="214489"/>
            <a:ext cx="4247515" cy="533259"/>
            <a:chOff x="0" y="214489"/>
            <a:chExt cx="4247515" cy="533259"/>
          </a:xfrm>
        </p:grpSpPr>
        <p:sp>
          <p:nvSpPr>
            <p:cNvPr id="3" name="矩形 2"/>
            <p:cNvSpPr/>
            <p:nvPr/>
          </p:nvSpPr>
          <p:spPr>
            <a:xfrm>
              <a:off x="0" y="214489"/>
              <a:ext cx="4247515" cy="519430"/>
            </a:xfrm>
            <a:prstGeom prst="rect">
              <a:avLst/>
            </a:prstGeom>
            <a:solidFill>
              <a:srgbClr val="BF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sym typeface="Arial" panose="020B0604020202020204"/>
              </a:endParaRPr>
            </a:p>
          </p:txBody>
        </p:sp>
        <p:sp>
          <p:nvSpPr>
            <p:cNvPr id="2" name="五边形 1"/>
            <p:cNvSpPr/>
            <p:nvPr/>
          </p:nvSpPr>
          <p:spPr>
            <a:xfrm>
              <a:off x="1" y="214489"/>
              <a:ext cx="857956" cy="519289"/>
            </a:xfrm>
            <a:prstGeom prst="homePlate">
              <a:avLst/>
            </a:prstGeom>
            <a:solidFill>
              <a:srgbClr val="384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Arial" panose="020B0604020202020204"/>
                  <a:ea typeface="微软雅黑" panose="020B0503020204020204" pitchFamily="34" charset="-122"/>
                  <a:sym typeface="Arial" panose="020B0604020202020204"/>
                </a:rPr>
                <a:t>02</a:t>
              </a:r>
              <a:endParaRPr lang="zh-CN" altLang="en-US" sz="2000" b="1" dirty="0">
                <a:latin typeface="Arial" panose="020B0604020202020204"/>
                <a:ea typeface="微软雅黑" panose="020B0503020204020204" pitchFamily="34" charset="-122"/>
                <a:sym typeface="Arial" panose="020B0604020202020204"/>
              </a:endParaRPr>
            </a:p>
          </p:txBody>
        </p:sp>
        <p:sp>
          <p:nvSpPr>
            <p:cNvPr id="11" name="矩形 10"/>
            <p:cNvSpPr/>
            <p:nvPr/>
          </p:nvSpPr>
          <p:spPr>
            <a:xfrm>
              <a:off x="863680" y="225778"/>
              <a:ext cx="3383280" cy="521970"/>
            </a:xfrm>
            <a:prstGeom prst="rect">
              <a:avLst/>
            </a:prstGeom>
          </p:spPr>
          <p:txBody>
            <a:bodyPr wrap="none">
              <a:spAutoFit/>
            </a:bodyPr>
            <a:lstStyle/>
            <a:p>
              <a:pPr algn="l"/>
              <a:r>
                <a:rPr lang="zh-CN" altLang="en-US" sz="2800" b="1" dirty="0">
                  <a:solidFill>
                    <a:schemeClr val="bg1"/>
                  </a:solidFill>
                  <a:latin typeface="Arial" panose="020B0604020202020204"/>
                  <a:ea typeface="微软雅黑" panose="020B0503020204020204" pitchFamily="34" charset="-122"/>
                  <a:sym typeface="Arial" panose="020B0604020202020204"/>
                </a:rPr>
                <a:t>汽车美容工具与设备</a:t>
              </a:r>
              <a:endParaRPr lang="zh-CN" altLang="en-US" sz="2800" b="1"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strVal val="#ppt_h"/>
                                          </p:val>
                                        </p:tav>
                                        <p:tav tm="100000">
                                          <p:val>
                                            <p:strVal val="#ppt_h"/>
                                          </p:val>
                                        </p:tav>
                                      </p:tavLst>
                                    </p:anim>
                                  </p:childTnLst>
                                </p:cTn>
                              </p:par>
                            </p:childTnLst>
                          </p:cTn>
                        </p:par>
                        <p:par>
                          <p:cTn id="9" fill="hold">
                            <p:stCondLst>
                              <p:cond delay="0"/>
                            </p:stCondLst>
                            <p:childTnLst>
                              <p:par>
                                <p:cTn id="10" presetID="53" presetClass="entr" presetSubtype="16"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528" fill="hold" grpId="0" nodeType="withEffect">
                                  <p:stCondLst>
                                    <p:cond delay="5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fltVal val="0.5"/>
                                          </p:val>
                                        </p:tav>
                                        <p:tav tm="100000">
                                          <p:val>
                                            <p:strVal val="#ppt_x"/>
                                          </p:val>
                                        </p:tav>
                                      </p:tavLst>
                                    </p:anim>
                                    <p:anim calcmode="lin" valueType="num">
                                      <p:cBhvr>
                                        <p:cTn id="21" dur="500" fill="hold"/>
                                        <p:tgtEl>
                                          <p:spTgt spid="41"/>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75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0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anim calcmode="lin" valueType="num">
                                      <p:cBhvr>
                                        <p:cTn id="34" dur="500" fill="hold"/>
                                        <p:tgtEl>
                                          <p:spTgt spid="44"/>
                                        </p:tgtEl>
                                        <p:attrNameLst>
                                          <p:attrName>ppt_x</p:attrName>
                                        </p:attrNameLst>
                                      </p:cBhvr>
                                      <p:tavLst>
                                        <p:tav tm="0">
                                          <p:val>
                                            <p:fltVal val="0.5"/>
                                          </p:val>
                                        </p:tav>
                                        <p:tav tm="100000">
                                          <p:val>
                                            <p:strVal val="#ppt_x"/>
                                          </p:val>
                                        </p:tav>
                                      </p:tavLst>
                                    </p:anim>
                                    <p:anim calcmode="lin" valueType="num">
                                      <p:cBhvr>
                                        <p:cTn id="35" dur="500" fill="hold"/>
                                        <p:tgtEl>
                                          <p:spTgt spid="44"/>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25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Effect transition="in" filter="fade">
                                      <p:cBhvr>
                                        <p:cTn id="40" dur="500"/>
                                        <p:tgtEl>
                                          <p:spTgt spid="43"/>
                                        </p:tgtEl>
                                      </p:cBhvr>
                                    </p:animEffect>
                                    <p:anim calcmode="lin" valueType="num">
                                      <p:cBhvr>
                                        <p:cTn id="41" dur="500" fill="hold"/>
                                        <p:tgtEl>
                                          <p:spTgt spid="43"/>
                                        </p:tgtEl>
                                        <p:attrNameLst>
                                          <p:attrName>ppt_x</p:attrName>
                                        </p:attrNameLst>
                                      </p:cBhvr>
                                      <p:tavLst>
                                        <p:tav tm="0">
                                          <p:val>
                                            <p:fltVal val="0.5"/>
                                          </p:val>
                                        </p:tav>
                                        <p:tav tm="100000">
                                          <p:val>
                                            <p:strVal val="#ppt_x"/>
                                          </p:val>
                                        </p:tav>
                                      </p:tavLst>
                                    </p:anim>
                                    <p:anim calcmode="lin" valueType="num">
                                      <p:cBhvr>
                                        <p:cTn id="42" dur="500" fill="hold"/>
                                        <p:tgtEl>
                                          <p:spTgt spid="4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bldLvl="0" animBg="1"/>
      <p:bldP spid="42" grpId="0" bldLvl="0" animBg="1"/>
      <p:bldP spid="43" grpId="0" bldLvl="0" animBg="1"/>
      <p:bldP spid="44" grpId="0" bldLvl="0" animBg="1"/>
    </p:bldLst>
  </p:timing>
</p:sld>
</file>

<file path=ppt/tags/tag1.xml><?xml version="1.0" encoding="utf-8"?>
<p:tagLst xmlns:p="http://schemas.openxmlformats.org/presentationml/2006/main">
  <p:tag name="TIMING" val="|6.7"/>
</p:tagLst>
</file>

<file path=ppt/tags/tag10.xml><?xml version="1.0" encoding="utf-8"?>
<p:tagLst xmlns:p="http://schemas.openxmlformats.org/presentationml/2006/main">
  <p:tag name="KSO_WM_DIAGRAM_VIRTUALLY_FRAME" val="{&quot;height&quot;:490.5089874599009,&quot;left&quot;:67.55,&quot;top&quot;:71.05,&quot;width&quot;:858.2821259842519}"/>
</p:tagLst>
</file>

<file path=ppt/tags/tag100.xml><?xml version="1.0" encoding="utf-8"?>
<p:tagLst xmlns:p="http://schemas.openxmlformats.org/presentationml/2006/main">
  <p:tag name="KSO_WM_DIAGRAM_VIRTUALLY_FRAME" val="{&quot;height&quot;:343.15,&quot;left&quot;:45.5,&quot;top&quot;:115.85,&quot;width&quot;:868}"/>
</p:tagLst>
</file>

<file path=ppt/tags/tag101.xml><?xml version="1.0" encoding="utf-8"?>
<p:tagLst xmlns:p="http://schemas.openxmlformats.org/presentationml/2006/main">
  <p:tag name="KSO_WM_DIAGRAM_VIRTUALLY_FRAME" val="{&quot;height&quot;:343.15,&quot;left&quot;:45.5,&quot;top&quot;:115.85,&quot;width&quot;:868}"/>
</p:tagLst>
</file>

<file path=ppt/tags/tag102.xml><?xml version="1.0" encoding="utf-8"?>
<p:tagLst xmlns:p="http://schemas.openxmlformats.org/presentationml/2006/main">
  <p:tag name="KSO_WM_DIAGRAM_VIRTUALLY_FRAME" val="{&quot;height&quot;:343.15,&quot;left&quot;:45.5,&quot;top&quot;:115.85,&quot;width&quot;:868}"/>
</p:tagLst>
</file>

<file path=ppt/tags/tag103.xml><?xml version="1.0" encoding="utf-8"?>
<p:tagLst xmlns:p="http://schemas.openxmlformats.org/presentationml/2006/main">
  <p:tag name="KSO_WM_DIAGRAM_VIRTUALLY_FRAME" val="{&quot;height&quot;:343.15,&quot;left&quot;:45.5,&quot;top&quot;:115.85,&quot;width&quot;:868}"/>
</p:tagLst>
</file>

<file path=ppt/tags/tag104.xml><?xml version="1.0" encoding="utf-8"?>
<p:tagLst xmlns:p="http://schemas.openxmlformats.org/presentationml/2006/main">
  <p:tag name="KSO_WM_DIAGRAM_VIRTUALLY_FRAME" val="{&quot;height&quot;:343.15,&quot;left&quot;:45.5,&quot;top&quot;:115.85,&quot;width&quot;:868}"/>
</p:tagLst>
</file>

<file path=ppt/tags/tag105.xml><?xml version="1.0" encoding="utf-8"?>
<p:tagLst xmlns:p="http://schemas.openxmlformats.org/presentationml/2006/main">
  <p:tag name="KSO_WM_DIAGRAM_VIRTUALLY_FRAME" val="{&quot;height&quot;:382.15,&quot;left&quot;:45.5,&quot;top&quot;:115.85,&quot;width&quot;:868}"/>
</p:tagLst>
</file>

<file path=ppt/tags/tag106.xml><?xml version="1.0" encoding="utf-8"?>
<p:tagLst xmlns:p="http://schemas.openxmlformats.org/presentationml/2006/main">
  <p:tag name="KSO_WM_DIAGRAM_VIRTUALLY_FRAME" val="{&quot;height&quot;:382.15,&quot;left&quot;:45.5,&quot;top&quot;:115.85,&quot;width&quot;:868}"/>
</p:tagLst>
</file>

<file path=ppt/tags/tag107.xml><?xml version="1.0" encoding="utf-8"?>
<p:tagLst xmlns:p="http://schemas.openxmlformats.org/presentationml/2006/main">
  <p:tag name="KSO_WM_DIAGRAM_VIRTUALLY_FRAME" val="{&quot;height&quot;:382.15,&quot;left&quot;:45.5,&quot;top&quot;:115.85,&quot;width&quot;:868}"/>
</p:tagLst>
</file>

<file path=ppt/tags/tag108.xml><?xml version="1.0" encoding="utf-8"?>
<p:tagLst xmlns:p="http://schemas.openxmlformats.org/presentationml/2006/main">
  <p:tag name="KSO_WM_DIAGRAM_VIRTUALLY_FRAME" val="{&quot;height&quot;:382.15,&quot;left&quot;:45.5,&quot;top&quot;:115.85,&quot;width&quot;:868}"/>
</p:tagLst>
</file>

<file path=ppt/tags/tag109.xml><?xml version="1.0" encoding="utf-8"?>
<p:tagLst xmlns:p="http://schemas.openxmlformats.org/presentationml/2006/main">
  <p:tag name="KSO_WM_DIAGRAM_VIRTUALLY_FRAME" val="{&quot;height&quot;:382.15,&quot;left&quot;:45.5,&quot;top&quot;:115.85,&quot;width&quot;:868}"/>
</p:tagLst>
</file>

<file path=ppt/tags/tag11.xml><?xml version="1.0" encoding="utf-8"?>
<p:tagLst xmlns:p="http://schemas.openxmlformats.org/presentationml/2006/main">
  <p:tag name="KSO_WM_DIAGRAM_VIRTUALLY_FRAME" val="{&quot;height&quot;:490.5089874599009,&quot;left&quot;:67.55,&quot;top&quot;:71.05,&quot;width&quot;:858.2821259842519}"/>
</p:tagLst>
</file>

<file path=ppt/tags/tag110.xml><?xml version="1.0" encoding="utf-8"?>
<p:tagLst xmlns:p="http://schemas.openxmlformats.org/presentationml/2006/main">
  <p:tag name="KSO_WM_DIAGRAM_VIRTUALLY_FRAME" val="{&quot;height&quot;:382.15,&quot;left&quot;:45.5,&quot;top&quot;:115.85,&quot;width&quot;:868}"/>
</p:tagLst>
</file>

<file path=ppt/tags/tag111.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112.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13.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14.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15.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16.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117.xml><?xml version="1.0" encoding="utf-8"?>
<p:tagLst xmlns:p="http://schemas.openxmlformats.org/presentationml/2006/main">
  <p:tag name="ISPRING_PRESENTATION_TITLE" val="案例——他为什么没有被重用？"/>
  <p:tag name="commondata" val="eyJoZGlkIjoiNzE0MzAwZWMyYmM4OTBhMTI3ZTBjMmUzYWZmMTA5MDkifQ=="/>
</p:tagLst>
</file>

<file path=ppt/tags/tag12.xml><?xml version="1.0" encoding="utf-8"?>
<p:tagLst xmlns:p="http://schemas.openxmlformats.org/presentationml/2006/main">
  <p:tag name="KSO_WM_DIAGRAM_VIRTUALLY_FRAME" val="{&quot;height&quot;:490.5089874599009,&quot;left&quot;:67.55,&quot;top&quot;:71.05,&quot;width&quot;:858.2821259842519}"/>
</p:tagLst>
</file>

<file path=ppt/tags/tag13.xml><?xml version="1.0" encoding="utf-8"?>
<p:tagLst xmlns:p="http://schemas.openxmlformats.org/presentationml/2006/main">
  <p:tag name="KSO_WM_DIAGRAM_VIRTUALLY_FRAME" val="{&quot;height&quot;:490.5089874599009,&quot;left&quot;:67.55,&quot;top&quot;:71.05,&quot;width&quot;:858.2821259842519}"/>
</p:tagLst>
</file>

<file path=ppt/tags/tag14.xml><?xml version="1.0" encoding="utf-8"?>
<p:tagLst xmlns:p="http://schemas.openxmlformats.org/presentationml/2006/main">
  <p:tag name="KSO_WM_DIAGRAM_VIRTUALLY_FRAME" val="{&quot;height&quot;:490.5089874599009,&quot;left&quot;:67.55,&quot;top&quot;:71.05,&quot;width&quot;:858.2821259842519}"/>
</p:tagLst>
</file>

<file path=ppt/tags/tag15.xml><?xml version="1.0" encoding="utf-8"?>
<p:tagLst xmlns:p="http://schemas.openxmlformats.org/presentationml/2006/main">
  <p:tag name="KSO_WM_DIAGRAM_VIRTUALLY_FRAME" val="{&quot;height&quot;:490.5089874599009,&quot;left&quot;:67.55,&quot;top&quot;:71.05,&quot;width&quot;:858.2821259842519}"/>
</p:tagLst>
</file>

<file path=ppt/tags/tag16.xml><?xml version="1.0" encoding="utf-8"?>
<p:tagLst xmlns:p="http://schemas.openxmlformats.org/presentationml/2006/main">
  <p:tag name="KSO_WM_DIAGRAM_VIRTUALLY_FRAME" val="{&quot;height&quot;:490.5089874599009,&quot;left&quot;:67.55,&quot;top&quot;:71.05,&quot;width&quot;:858.2821259842519}"/>
</p:tagLst>
</file>

<file path=ppt/tags/tag17.xml><?xml version="1.0" encoding="utf-8"?>
<p:tagLst xmlns:p="http://schemas.openxmlformats.org/presentationml/2006/main">
  <p:tag name="KSO_WM_DIAGRAM_VIRTUALLY_FRAME" val="{&quot;height&quot;:490.5089874599009,&quot;left&quot;:67.55,&quot;top&quot;:71.05,&quot;width&quot;:858.2821259842519}"/>
</p:tagLst>
</file>

<file path=ppt/tags/tag18.xml><?xml version="1.0" encoding="utf-8"?>
<p:tagLst xmlns:p="http://schemas.openxmlformats.org/presentationml/2006/main">
  <p:tag name="KSO_WM_DIAGRAM_VIRTUALLY_FRAME" val="{&quot;height&quot;:490.5089874599009,&quot;left&quot;:67.55,&quot;top&quot;:71.05,&quot;width&quot;:858.2821259842519}"/>
</p:tagLst>
</file>

<file path=ppt/tags/tag19.xml><?xml version="1.0" encoding="utf-8"?>
<p:tagLst xmlns:p="http://schemas.openxmlformats.org/presentationml/2006/main">
  <p:tag name="KSO_WM_DIAGRAM_VIRTUALLY_FRAME" val="{&quot;height&quot;:490.5089874599009,&quot;left&quot;:67.55,&quot;top&quot;:71.05,&quot;width&quot;:858.2821259842519}"/>
</p:tagLst>
</file>

<file path=ppt/tags/tag2.xml><?xml version="1.0" encoding="utf-8"?>
<p:tagLst xmlns:p="http://schemas.openxmlformats.org/presentationml/2006/main">
  <p:tag name="KSO_WM_DIAGRAM_VIRTUALLY_FRAME" val="{&quot;height&quot;:490.5089874599009,&quot;left&quot;:67.55,&quot;top&quot;:71.05,&quot;width&quot;:858.2821259842519}"/>
</p:tagLst>
</file>

<file path=ppt/tags/tag20.xml><?xml version="1.0" encoding="utf-8"?>
<p:tagLst xmlns:p="http://schemas.openxmlformats.org/presentationml/2006/main">
  <p:tag name="KSO_WM_DIAGRAM_VIRTUALLY_FRAME" val="{&quot;height&quot;:490.5089874599009,&quot;left&quot;:67.55,&quot;top&quot;:71.05,&quot;width&quot;:858.2821259842519}"/>
</p:tagLst>
</file>

<file path=ppt/tags/tag21.xml><?xml version="1.0" encoding="utf-8"?>
<p:tagLst xmlns:p="http://schemas.openxmlformats.org/presentationml/2006/main">
  <p:tag name="KSO_WM_DIAGRAM_VIRTUALLY_FRAME" val="{&quot;height&quot;:490.5089874599009,&quot;left&quot;:67.55,&quot;top&quot;:71.05,&quot;width&quot;:858.2821259842519}"/>
</p:tagLst>
</file>

<file path=ppt/tags/tag22.xml><?xml version="1.0" encoding="utf-8"?>
<p:tagLst xmlns:p="http://schemas.openxmlformats.org/presentationml/2006/main">
  <p:tag name="KSO_WM_DIAGRAM_VIRTUALLY_FRAME" val="{&quot;height&quot;:490.5089874599009,&quot;left&quot;:67.55,&quot;top&quot;:71.05,&quot;width&quot;:858.2821259842519}"/>
</p:tagLst>
</file>

<file path=ppt/tags/tag23.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4.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5.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6.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7.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8.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29.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xml><?xml version="1.0" encoding="utf-8"?>
<p:tagLst xmlns:p="http://schemas.openxmlformats.org/presentationml/2006/main">
  <p:tag name="KSO_WM_DIAGRAM_VIRTUALLY_FRAME" val="{&quot;height&quot;:490.5089874599009,&quot;left&quot;:67.55,&quot;top&quot;:71.05,&quot;width&quot;:858.2821259842519}"/>
</p:tagLst>
</file>

<file path=ppt/tags/tag30.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1.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2.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3.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4.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5.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6.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7.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8.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39.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xml><?xml version="1.0" encoding="utf-8"?>
<p:tagLst xmlns:p="http://schemas.openxmlformats.org/presentationml/2006/main">
  <p:tag name="KSO_WM_DIAGRAM_VIRTUALLY_FRAME" val="{&quot;height&quot;:490.5089874599009,&quot;left&quot;:67.55,&quot;top&quot;:71.05,&quot;width&quot;:858.2821259842519}"/>
</p:tagLst>
</file>

<file path=ppt/tags/tag40.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1.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2.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3.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4.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5.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6.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7.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8.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49.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xml><?xml version="1.0" encoding="utf-8"?>
<p:tagLst xmlns:p="http://schemas.openxmlformats.org/presentationml/2006/main">
  <p:tag name="KSO_WM_DIAGRAM_VIRTUALLY_FRAME" val="{&quot;height&quot;:490.5089874599009,&quot;left&quot;:67.55,&quot;top&quot;:71.05,&quot;width&quot;:858.2821259842519}"/>
</p:tagLst>
</file>

<file path=ppt/tags/tag50.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1.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2.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3.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4.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5.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6.xml><?xml version="1.0" encoding="utf-8"?>
<p:tagLst xmlns:p="http://schemas.openxmlformats.org/presentationml/2006/main">
  <p:tag name="KSO_WM_DIAGRAM_VIRTUALLY_FRAME" val="{&quot;height&quot;:394.07862885322163,&quot;left&quot;:20.740545576897148,&quot;top&quot;:120.48741867401768,&quot;width&quot;:894.6062906817773}"/>
</p:tagLst>
</file>

<file path=ppt/tags/tag57.xml><?xml version="1.0" encoding="utf-8"?>
<p:tagLst xmlns:p="http://schemas.openxmlformats.org/presentationml/2006/main">
  <p:tag name="KSO_WM_DIAGRAM_VIRTUALLY_FRAME" val="{&quot;height&quot;:326.1,&quot;left&quot;:68,&quot;top&quot;:144.45,&quot;width&quot;:836.65}"/>
</p:tagLst>
</file>

<file path=ppt/tags/tag58.xml><?xml version="1.0" encoding="utf-8"?>
<p:tagLst xmlns:p="http://schemas.openxmlformats.org/presentationml/2006/main">
  <p:tag name="KSO_WM_DIAGRAM_VIRTUALLY_FRAME" val="{&quot;height&quot;:326.1,&quot;left&quot;:68,&quot;top&quot;:144.45,&quot;width&quot;:836.65}"/>
</p:tagLst>
</file>

<file path=ppt/tags/tag59.xml><?xml version="1.0" encoding="utf-8"?>
<p:tagLst xmlns:p="http://schemas.openxmlformats.org/presentationml/2006/main">
  <p:tag name="KSO_WM_DIAGRAM_VIRTUALLY_FRAME" val="{&quot;height&quot;:326.1,&quot;left&quot;:68,&quot;top&quot;:144.45,&quot;width&quot;:836.65}"/>
</p:tagLst>
</file>

<file path=ppt/tags/tag6.xml><?xml version="1.0" encoding="utf-8"?>
<p:tagLst xmlns:p="http://schemas.openxmlformats.org/presentationml/2006/main">
  <p:tag name="KSO_WM_DIAGRAM_VIRTUALLY_FRAME" val="{&quot;height&quot;:490.5089874599009,&quot;left&quot;:67.55,&quot;top&quot;:71.05,&quot;width&quot;:858.2821259842519}"/>
</p:tagLst>
</file>

<file path=ppt/tags/tag60.xml><?xml version="1.0" encoding="utf-8"?>
<p:tagLst xmlns:p="http://schemas.openxmlformats.org/presentationml/2006/main">
  <p:tag name="KSO_WM_DIAGRAM_VIRTUALLY_FRAME" val="{&quot;height&quot;:326.1,&quot;left&quot;:68,&quot;top&quot;:144.45,&quot;width&quot;:836.65}"/>
</p:tagLst>
</file>

<file path=ppt/tags/tag61.xml><?xml version="1.0" encoding="utf-8"?>
<p:tagLst xmlns:p="http://schemas.openxmlformats.org/presentationml/2006/main">
  <p:tag name="KSO_WM_DIAGRAM_VIRTUALLY_FRAME" val="{&quot;height&quot;:326.1,&quot;left&quot;:68,&quot;top&quot;:144.45,&quot;width&quot;:836.65}"/>
</p:tagLst>
</file>

<file path=ppt/tags/tag62.xml><?xml version="1.0" encoding="utf-8"?>
<p:tagLst xmlns:p="http://schemas.openxmlformats.org/presentationml/2006/main">
  <p:tag name="KSO_WM_DIAGRAM_VIRTUALLY_FRAME" val="{&quot;height&quot;:326.1,&quot;left&quot;:68,&quot;top&quot;:144.45,&quot;width&quot;:836.65}"/>
</p:tagLst>
</file>

<file path=ppt/tags/tag63.xml><?xml version="1.0" encoding="utf-8"?>
<p:tagLst xmlns:p="http://schemas.openxmlformats.org/presentationml/2006/main">
  <p:tag name="KSO_WM_DIAGRAM_VIRTUALLY_FRAME" val="{&quot;height&quot;:346.45,&quot;left&quot;:68,&quot;top&quot;:124.1,&quot;width&quot;:836.65}"/>
</p:tagLst>
</file>

<file path=ppt/tags/tag64.xml><?xml version="1.0" encoding="utf-8"?>
<p:tagLst xmlns:p="http://schemas.openxmlformats.org/presentationml/2006/main">
  <p:tag name="KSO_WM_DIAGRAM_VIRTUALLY_FRAME" val="{&quot;height&quot;:346.45,&quot;left&quot;:68,&quot;top&quot;:124.1,&quot;width&quot;:836.65}"/>
</p:tagLst>
</file>

<file path=ppt/tags/tag65.xml><?xml version="1.0" encoding="utf-8"?>
<p:tagLst xmlns:p="http://schemas.openxmlformats.org/presentationml/2006/main">
  <p:tag name="KSO_WM_DIAGRAM_VIRTUALLY_FRAME" val="{&quot;height&quot;:346.45,&quot;left&quot;:68,&quot;top&quot;:124.1,&quot;width&quot;:836.65}"/>
</p:tagLst>
</file>

<file path=ppt/tags/tag66.xml><?xml version="1.0" encoding="utf-8"?>
<p:tagLst xmlns:p="http://schemas.openxmlformats.org/presentationml/2006/main">
  <p:tag name="KSO_WM_DIAGRAM_VIRTUALLY_FRAME" val="{&quot;height&quot;:346.45,&quot;left&quot;:68,&quot;top&quot;:124.1,&quot;width&quot;:836.65}"/>
</p:tagLst>
</file>

<file path=ppt/tags/tag67.xml><?xml version="1.0" encoding="utf-8"?>
<p:tagLst xmlns:p="http://schemas.openxmlformats.org/presentationml/2006/main">
  <p:tag name="KSO_WM_DIAGRAM_VIRTUALLY_FRAME" val="{&quot;height&quot;:346.45,&quot;left&quot;:68,&quot;top&quot;:124.1,&quot;width&quot;:836.65}"/>
</p:tagLst>
</file>

<file path=ppt/tags/tag68.xml><?xml version="1.0" encoding="utf-8"?>
<p:tagLst xmlns:p="http://schemas.openxmlformats.org/presentationml/2006/main">
  <p:tag name="KSO_WM_DIAGRAM_VIRTUALLY_FRAME" val="{&quot;height&quot;:346.45,&quot;left&quot;:68,&quot;top&quot;:124.1,&quot;width&quot;:836.65}"/>
</p:tagLst>
</file>

<file path=ppt/tags/tag69.xml><?xml version="1.0" encoding="utf-8"?>
<p:tagLst xmlns:p="http://schemas.openxmlformats.org/presentationml/2006/main">
  <p:tag name="KSO_WM_DIAGRAM_VIRTUALLY_FRAME" val="{&quot;height&quot;:364.4,&quot;left&quot;:68,&quot;top&quot;:144.45,&quot;width&quot;:836.65}"/>
</p:tagLst>
</file>

<file path=ppt/tags/tag7.xml><?xml version="1.0" encoding="utf-8"?>
<p:tagLst xmlns:p="http://schemas.openxmlformats.org/presentationml/2006/main">
  <p:tag name="KSO_WM_DIAGRAM_VIRTUALLY_FRAME" val="{&quot;height&quot;:490.5089874599009,&quot;left&quot;:67.55,&quot;top&quot;:71.05,&quot;width&quot;:858.2821259842519}"/>
</p:tagLst>
</file>

<file path=ppt/tags/tag70.xml><?xml version="1.0" encoding="utf-8"?>
<p:tagLst xmlns:p="http://schemas.openxmlformats.org/presentationml/2006/main">
  <p:tag name="KSO_WM_DIAGRAM_VIRTUALLY_FRAME" val="{&quot;height&quot;:364.4,&quot;left&quot;:68,&quot;top&quot;:144.45,&quot;width&quot;:836.65}"/>
</p:tagLst>
</file>

<file path=ppt/tags/tag71.xml><?xml version="1.0" encoding="utf-8"?>
<p:tagLst xmlns:p="http://schemas.openxmlformats.org/presentationml/2006/main">
  <p:tag name="KSO_WM_DIAGRAM_VIRTUALLY_FRAME" val="{&quot;height&quot;:364.4,&quot;left&quot;:68,&quot;top&quot;:144.45,&quot;width&quot;:836.65}"/>
</p:tagLst>
</file>

<file path=ppt/tags/tag72.xml><?xml version="1.0" encoding="utf-8"?>
<p:tagLst xmlns:p="http://schemas.openxmlformats.org/presentationml/2006/main">
  <p:tag name="KSO_WM_DIAGRAM_VIRTUALLY_FRAME" val="{&quot;height&quot;:364.4,&quot;left&quot;:68,&quot;top&quot;:144.45,&quot;width&quot;:836.65}"/>
</p:tagLst>
</file>

<file path=ppt/tags/tag73.xml><?xml version="1.0" encoding="utf-8"?>
<p:tagLst xmlns:p="http://schemas.openxmlformats.org/presentationml/2006/main">
  <p:tag name="KSO_WM_DIAGRAM_VIRTUALLY_FRAME" val="{&quot;height&quot;:364.4,&quot;left&quot;:68,&quot;top&quot;:144.45,&quot;width&quot;:836.65}"/>
</p:tagLst>
</file>

<file path=ppt/tags/tag74.xml><?xml version="1.0" encoding="utf-8"?>
<p:tagLst xmlns:p="http://schemas.openxmlformats.org/presentationml/2006/main">
  <p:tag name="KSO_WM_DIAGRAM_VIRTUALLY_FRAME" val="{&quot;height&quot;:364.4,&quot;left&quot;:68,&quot;top&quot;:144.45,&quot;width&quot;:836.65}"/>
</p:tagLst>
</file>

<file path=ppt/tags/tag75.xml><?xml version="1.0" encoding="utf-8"?>
<p:tagLst xmlns:p="http://schemas.openxmlformats.org/presentationml/2006/main">
  <p:tag name="KSO_WM_DIAGRAM_VIRTUALLY_FRAME" val="{&quot;height&quot;:346.45,&quot;left&quot;:68,&quot;top&quot;:124.1,&quot;width&quot;:836.65}"/>
</p:tagLst>
</file>

<file path=ppt/tags/tag76.xml><?xml version="1.0" encoding="utf-8"?>
<p:tagLst xmlns:p="http://schemas.openxmlformats.org/presentationml/2006/main">
  <p:tag name="KSO_WM_DIAGRAM_VIRTUALLY_FRAME" val="{&quot;height&quot;:346.45,&quot;left&quot;:68,&quot;top&quot;:124.1,&quot;width&quot;:836.65}"/>
</p:tagLst>
</file>

<file path=ppt/tags/tag77.xml><?xml version="1.0" encoding="utf-8"?>
<p:tagLst xmlns:p="http://schemas.openxmlformats.org/presentationml/2006/main">
  <p:tag name="KSO_WM_DIAGRAM_VIRTUALLY_FRAME" val="{&quot;height&quot;:346.45,&quot;left&quot;:68,&quot;top&quot;:124.1,&quot;width&quot;:836.65}"/>
</p:tagLst>
</file>

<file path=ppt/tags/tag78.xml><?xml version="1.0" encoding="utf-8"?>
<p:tagLst xmlns:p="http://schemas.openxmlformats.org/presentationml/2006/main">
  <p:tag name="KSO_WM_DIAGRAM_VIRTUALLY_FRAME" val="{&quot;height&quot;:346.45,&quot;left&quot;:68,&quot;top&quot;:124.1,&quot;width&quot;:836.65}"/>
</p:tagLst>
</file>

<file path=ppt/tags/tag79.xml><?xml version="1.0" encoding="utf-8"?>
<p:tagLst xmlns:p="http://schemas.openxmlformats.org/presentationml/2006/main">
  <p:tag name="KSO_WM_DIAGRAM_VIRTUALLY_FRAME" val="{&quot;height&quot;:346.45,&quot;left&quot;:68,&quot;top&quot;:124.1,&quot;width&quot;:836.65}"/>
</p:tagLst>
</file>

<file path=ppt/tags/tag8.xml><?xml version="1.0" encoding="utf-8"?>
<p:tagLst xmlns:p="http://schemas.openxmlformats.org/presentationml/2006/main">
  <p:tag name="KSO_WM_DIAGRAM_VIRTUALLY_FRAME" val="{&quot;height&quot;:490.5089874599009,&quot;left&quot;:67.55,&quot;top&quot;:71.05,&quot;width&quot;:858.2821259842519}"/>
</p:tagLst>
</file>

<file path=ppt/tags/tag80.xml><?xml version="1.0" encoding="utf-8"?>
<p:tagLst xmlns:p="http://schemas.openxmlformats.org/presentationml/2006/main">
  <p:tag name="KSO_WM_DIAGRAM_VIRTUALLY_FRAME" val="{&quot;height&quot;:346.45,&quot;left&quot;:68,&quot;top&quot;:124.1,&quot;width&quot;:836.65}"/>
</p:tagLst>
</file>

<file path=ppt/tags/tag81.xml><?xml version="1.0" encoding="utf-8"?>
<p:tagLst xmlns:p="http://schemas.openxmlformats.org/presentationml/2006/main">
  <p:tag name="KSO_WM_DIAGRAM_VIRTUALLY_FRAME" val="{&quot;height&quot;:346.45,&quot;left&quot;:68,&quot;top&quot;:124.1,&quot;width&quot;:836.65}"/>
</p:tagLst>
</file>

<file path=ppt/tags/tag82.xml><?xml version="1.0" encoding="utf-8"?>
<p:tagLst xmlns:p="http://schemas.openxmlformats.org/presentationml/2006/main">
  <p:tag name="KSO_WM_DIAGRAM_VIRTUALLY_FRAME" val="{&quot;height&quot;:346.45,&quot;left&quot;:68,&quot;top&quot;:124.1,&quot;width&quot;:836.65}"/>
</p:tagLst>
</file>

<file path=ppt/tags/tag83.xml><?xml version="1.0" encoding="utf-8"?>
<p:tagLst xmlns:p="http://schemas.openxmlformats.org/presentationml/2006/main">
  <p:tag name="KSO_WM_DIAGRAM_VIRTUALLY_FRAME" val="{&quot;height&quot;:346.45,&quot;left&quot;:68,&quot;top&quot;:124.1,&quot;width&quot;:836.65}"/>
</p:tagLst>
</file>

<file path=ppt/tags/tag84.xml><?xml version="1.0" encoding="utf-8"?>
<p:tagLst xmlns:p="http://schemas.openxmlformats.org/presentationml/2006/main">
  <p:tag name="KSO_WM_DIAGRAM_VIRTUALLY_FRAME" val="{&quot;height&quot;:346.45,&quot;left&quot;:68,&quot;top&quot;:124.1,&quot;width&quot;:836.65}"/>
</p:tagLst>
</file>

<file path=ppt/tags/tag85.xml><?xml version="1.0" encoding="utf-8"?>
<p:tagLst xmlns:p="http://schemas.openxmlformats.org/presentationml/2006/main">
  <p:tag name="KSO_WM_DIAGRAM_VIRTUALLY_FRAME" val="{&quot;height&quot;:346.45,&quot;left&quot;:68,&quot;top&quot;:124.1,&quot;width&quot;:836.65}"/>
</p:tagLst>
</file>

<file path=ppt/tags/tag86.xml><?xml version="1.0" encoding="utf-8"?>
<p:tagLst xmlns:p="http://schemas.openxmlformats.org/presentationml/2006/main">
  <p:tag name="KSO_WM_DIAGRAM_VIRTUALLY_FRAME" val="{&quot;height&quot;:346.45,&quot;left&quot;:68,&quot;top&quot;:124.1,&quot;width&quot;:836.65}"/>
</p:tagLst>
</file>

<file path=ppt/tags/tag87.xml><?xml version="1.0" encoding="utf-8"?>
<p:tagLst xmlns:p="http://schemas.openxmlformats.org/presentationml/2006/main">
  <p:tag name="KSO_WM_DIAGRAM_VIRTUALLY_FRAME" val="{&quot;height&quot;:286.45362204724415,&quot;left&quot;:128.94535433070865,&quot;top&quot;:168.74968503937006,&quot;width&quot;:754.1808661417323}"/>
</p:tagLst>
</file>

<file path=ppt/tags/tag88.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89.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xml><?xml version="1.0" encoding="utf-8"?>
<p:tagLst xmlns:p="http://schemas.openxmlformats.org/presentationml/2006/main">
  <p:tag name="KSO_WM_DIAGRAM_VIRTUALLY_FRAME" val="{&quot;height&quot;:490.5089874599009,&quot;left&quot;:67.55,&quot;top&quot;:71.05,&quot;width&quot;:858.2821259842519}"/>
</p:tagLst>
</file>

<file path=ppt/tags/tag90.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1.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2.xml><?xml version="1.0" encoding="utf-8"?>
<p:tagLst xmlns:p="http://schemas.openxmlformats.org/presentationml/2006/main">
  <p:tag name="KSO_WM_DIAGRAM_VIRTUALLY_FRAME" val="{&quot;height&quot;:408.99755905511813,&quot;left&quot;:112.68992125984252,&quot;top&quot;:116.35007874015749,&quot;width&quot;:800.0521259842519}"/>
</p:tagLst>
</file>

<file path=ppt/tags/tag93.xml><?xml version="1.0" encoding="utf-8"?>
<p:tagLst xmlns:p="http://schemas.openxmlformats.org/presentationml/2006/main">
  <p:tag name="KSO_WM_DIAGRAM_VIRTUALLY_FRAME" val="{&quot;height&quot;:343.15,&quot;left&quot;:45.5,&quot;top&quot;:115.85,&quot;width&quot;:868}"/>
</p:tagLst>
</file>

<file path=ppt/tags/tag94.xml><?xml version="1.0" encoding="utf-8"?>
<p:tagLst xmlns:p="http://schemas.openxmlformats.org/presentationml/2006/main">
  <p:tag name="KSO_WM_DIAGRAM_VIRTUALLY_FRAME" val="{&quot;height&quot;:343.15,&quot;left&quot;:45.5,&quot;top&quot;:115.85,&quot;width&quot;:868}"/>
</p:tagLst>
</file>

<file path=ppt/tags/tag95.xml><?xml version="1.0" encoding="utf-8"?>
<p:tagLst xmlns:p="http://schemas.openxmlformats.org/presentationml/2006/main">
  <p:tag name="KSO_WM_DIAGRAM_VIRTUALLY_FRAME" val="{&quot;height&quot;:343.15,&quot;left&quot;:45.5,&quot;top&quot;:115.85,&quot;width&quot;:868}"/>
</p:tagLst>
</file>

<file path=ppt/tags/tag96.xml><?xml version="1.0" encoding="utf-8"?>
<p:tagLst xmlns:p="http://schemas.openxmlformats.org/presentationml/2006/main">
  <p:tag name="KSO_WM_DIAGRAM_VIRTUALLY_FRAME" val="{&quot;height&quot;:343.15,&quot;left&quot;:45.5,&quot;top&quot;:115.85,&quot;width&quot;:868}"/>
</p:tagLst>
</file>

<file path=ppt/tags/tag97.xml><?xml version="1.0" encoding="utf-8"?>
<p:tagLst xmlns:p="http://schemas.openxmlformats.org/presentationml/2006/main">
  <p:tag name="KSO_WM_DIAGRAM_VIRTUALLY_FRAME" val="{&quot;height&quot;:343.15,&quot;left&quot;:45.5,&quot;top&quot;:115.85,&quot;width&quot;:868}"/>
</p:tagLst>
</file>

<file path=ppt/tags/tag98.xml><?xml version="1.0" encoding="utf-8"?>
<p:tagLst xmlns:p="http://schemas.openxmlformats.org/presentationml/2006/main">
  <p:tag name="KSO_WM_DIAGRAM_VIRTUALLY_FRAME" val="{&quot;height&quot;:343.15,&quot;left&quot;:45.5,&quot;top&quot;:115.85,&quot;width&quot;:868}"/>
</p:tagLst>
</file>

<file path=ppt/tags/tag99.xml><?xml version="1.0" encoding="utf-8"?>
<p:tagLst xmlns:p="http://schemas.openxmlformats.org/presentationml/2006/main">
  <p:tag name="KSO_WM_DIAGRAM_VIRTUALLY_FRAME" val="{&quot;height&quot;:343.15,&quot;left&quot;:45.5,&quot;top&quot;:115.85,&quot;width&quot;:868}"/>
</p:tagLst>
</file>

<file path=ppt/theme/theme1.xml><?xml version="1.0" encoding="utf-8"?>
<a:theme xmlns:a="http://schemas.openxmlformats.org/drawingml/2006/main" name="第一PPT，www.1ppt.com">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808080"/>
      </a:hlink>
      <a:folHlink>
        <a:srgbClr val="0D0D0D"/>
      </a:folHlink>
    </a:clrScheme>
    <a:fontScheme name="自定义 4">
      <a:majorFont>
        <a:latin typeface="Garamond"/>
        <a:ea typeface="思源黑体 CN Bold"/>
        <a:cs typeface=""/>
      </a:majorFont>
      <a:minorFont>
        <a:latin typeface="Garamond"/>
        <a:ea typeface="等线"/>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自定义 241">
      <a:dk1>
        <a:sysClr val="windowText" lastClr="000000"/>
      </a:dk1>
      <a:lt1>
        <a:sysClr val="window" lastClr="FFFFFF"/>
      </a:lt1>
      <a:dk2>
        <a:srgbClr val="44546A"/>
      </a:dk2>
      <a:lt2>
        <a:srgbClr val="E7E6E6"/>
      </a:lt2>
      <a:accent1>
        <a:srgbClr val="C00000"/>
      </a:accent1>
      <a:accent2>
        <a:srgbClr val="3F3F3F"/>
      </a:accent2>
      <a:accent3>
        <a:srgbClr val="C00000"/>
      </a:accent3>
      <a:accent4>
        <a:srgbClr val="3F3F3F"/>
      </a:accent4>
      <a:accent5>
        <a:srgbClr val="C00000"/>
      </a:accent5>
      <a:accent6>
        <a:srgbClr val="3F3F3F"/>
      </a:accent6>
      <a:hlink>
        <a:srgbClr val="C00000"/>
      </a:hlink>
      <a:folHlink>
        <a:srgbClr val="3F3F3F"/>
      </a:folHlink>
    </a:clrScheme>
    <a:fontScheme name="oje1tpzd">
      <a:majorFont>
        <a:latin typeface="印品黑体"/>
        <a:ea typeface="微软雅黑"/>
        <a:cs typeface=""/>
      </a:majorFont>
      <a:minorFont>
        <a:latin typeface="印品黑体"/>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灰色</Template>
  <TotalTime>0</TotalTime>
  <Words>19466</Words>
  <Application>WPS 演示</Application>
  <PresentationFormat>宽屏</PresentationFormat>
  <Paragraphs>1393</Paragraphs>
  <Slides>93</Slides>
  <Notes>32</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93</vt:i4>
      </vt:variant>
    </vt:vector>
  </HeadingPairs>
  <TitlesOfParts>
    <vt:vector size="111" baseType="lpstr">
      <vt:lpstr>Arial</vt:lpstr>
      <vt:lpstr>宋体</vt:lpstr>
      <vt:lpstr>Wingdings</vt:lpstr>
      <vt:lpstr>微软雅黑</vt:lpstr>
      <vt:lpstr>Arial</vt:lpstr>
      <vt:lpstr>优设标题黑</vt:lpstr>
      <vt:lpstr>黑体</vt:lpstr>
      <vt:lpstr>【何尼玛】卷来卷去</vt:lpstr>
      <vt:lpstr>Arial Unicode MS</vt:lpstr>
      <vt:lpstr>思源黑体 CN Bold</vt:lpstr>
      <vt:lpstr>Garamond</vt:lpstr>
      <vt:lpstr>等线</vt:lpstr>
      <vt:lpstr>Calibri</vt:lpstr>
      <vt:lpstr>印品黑体</vt:lpstr>
      <vt:lpstr>MS UI Gothic</vt:lpstr>
      <vt:lpstr>第一PPT，www.1ppt.com</vt:lpstr>
      <vt:lpstr>自定义设计方案</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乘车礼仪</dc:title>
  <dc:creator>第一PPT</dc:creator>
  <cp:keywords>www.1ppt.com</cp:keywords>
  <dc:description>www.1ppt.com</dc:description>
  <cp:lastModifiedBy>甜心巧克力</cp:lastModifiedBy>
  <cp:revision>326</cp:revision>
  <dcterms:created xsi:type="dcterms:W3CDTF">2019-01-10T06:26:00Z</dcterms:created>
  <dcterms:modified xsi:type="dcterms:W3CDTF">2024-09-29T09:38:47Z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1FEC13FD9B854AC98D012BDC2D53F1A0_13</vt:lpwstr>
  </property>
  <property fmtid="{D5CDD505-2E9C-101B-9397-08002B2CF9AE}" pid="3" name="KSOProductBuildVer">
    <vt:lpwstr>2052-12.1.0.18276</vt:lpwstr>
  </property>
</Properties>
</file>