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5" r:id="rId3"/>
    <p:sldMasterId id="2147483689" r:id="rId4"/>
  </p:sldMasterIdLst>
  <p:notesMasterIdLst>
    <p:notesMasterId r:id="rId6"/>
  </p:notesMasterIdLst>
  <p:sldIdLst>
    <p:sldId id="319" r:id="rId5"/>
    <p:sldId id="575" r:id="rId7"/>
    <p:sldId id="301" r:id="rId8"/>
    <p:sldId id="298" r:id="rId9"/>
    <p:sldId id="265" r:id="rId10"/>
    <p:sldId id="353" r:id="rId11"/>
    <p:sldId id="649" r:id="rId12"/>
    <p:sldId id="652" r:id="rId13"/>
    <p:sldId id="653" r:id="rId14"/>
    <p:sldId id="654" r:id="rId15"/>
    <p:sldId id="655" r:id="rId16"/>
    <p:sldId id="656" r:id="rId17"/>
    <p:sldId id="658" r:id="rId18"/>
    <p:sldId id="659" r:id="rId19"/>
    <p:sldId id="660" r:id="rId20"/>
    <p:sldId id="661" r:id="rId21"/>
    <p:sldId id="662" r:id="rId22"/>
    <p:sldId id="663" r:id="rId23"/>
    <p:sldId id="664" r:id="rId24"/>
    <p:sldId id="665" r:id="rId25"/>
    <p:sldId id="677" r:id="rId26"/>
    <p:sldId id="680" r:id="rId27"/>
    <p:sldId id="681" r:id="rId28"/>
    <p:sldId id="682" r:id="rId29"/>
    <p:sldId id="683" r:id="rId30"/>
    <p:sldId id="684" r:id="rId31"/>
    <p:sldId id="685" r:id="rId32"/>
    <p:sldId id="687" r:id="rId33"/>
    <p:sldId id="688" r:id="rId34"/>
    <p:sldId id="689" r:id="rId35"/>
    <p:sldId id="690" r:id="rId36"/>
    <p:sldId id="691" r:id="rId37"/>
    <p:sldId id="692" r:id="rId38"/>
    <p:sldId id="693" r:id="rId39"/>
    <p:sldId id="694" r:id="rId40"/>
    <p:sldId id="695" r:id="rId41"/>
    <p:sldId id="696" r:id="rId42"/>
    <p:sldId id="698" r:id="rId43"/>
    <p:sldId id="699" r:id="rId44"/>
    <p:sldId id="700" r:id="rId45"/>
    <p:sldId id="701" r:id="rId46"/>
    <p:sldId id="702" r:id="rId47"/>
    <p:sldId id="703" r:id="rId48"/>
    <p:sldId id="704" r:id="rId49"/>
    <p:sldId id="706" r:id="rId50"/>
    <p:sldId id="707" r:id="rId51"/>
    <p:sldId id="709" r:id="rId52"/>
    <p:sldId id="710" r:id="rId53"/>
    <p:sldId id="711" r:id="rId54"/>
    <p:sldId id="712" r:id="rId55"/>
    <p:sldId id="713" r:id="rId56"/>
    <p:sldId id="714" r:id="rId57"/>
    <p:sldId id="715" r:id="rId58"/>
    <p:sldId id="716" r:id="rId59"/>
    <p:sldId id="717" r:id="rId60"/>
    <p:sldId id="718" r:id="rId61"/>
    <p:sldId id="730" r:id="rId62"/>
    <p:sldId id="731" r:id="rId63"/>
    <p:sldId id="732" r:id="rId64"/>
    <p:sldId id="733" r:id="rId65"/>
    <p:sldId id="779" r:id="rId66"/>
    <p:sldId id="780" r:id="rId67"/>
    <p:sldId id="781" r:id="rId68"/>
    <p:sldId id="405" r:id="rId69"/>
    <p:sldId id="381" r:id="rId70"/>
    <p:sldId id="382" r:id="rId71"/>
    <p:sldId id="383" r:id="rId72"/>
    <p:sldId id="783" r:id="rId73"/>
    <p:sldId id="784" r:id="rId74"/>
    <p:sldId id="785" r:id="rId75"/>
    <p:sldId id="786" r:id="rId76"/>
    <p:sldId id="787" r:id="rId77"/>
    <p:sldId id="788" r:id="rId78"/>
    <p:sldId id="789" r:id="rId79"/>
    <p:sldId id="790" r:id="rId80"/>
    <p:sldId id="791" r:id="rId81"/>
    <p:sldId id="792" r:id="rId82"/>
    <p:sldId id="793" r:id="rId83"/>
    <p:sldId id="794" r:id="rId84"/>
    <p:sldId id="795" r:id="rId85"/>
    <p:sldId id="796" r:id="rId86"/>
    <p:sldId id="407" r:id="rId87"/>
  </p:sldIdLst>
  <p:sldSz cx="12192000" cy="6858000"/>
  <p:notesSz cx="6858000" cy="9144000"/>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0" userDrawn="1">
          <p15:clr>
            <a:srgbClr val="A4A3A4"/>
          </p15:clr>
        </p15:guide>
        <p15:guide id="2" pos="38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C00000"/>
    <a:srgbClr val="38465E"/>
    <a:srgbClr val="00A3FF"/>
    <a:srgbClr val="FEC000"/>
    <a:srgbClr val="0A0A0A"/>
    <a:srgbClr val="AEAEAE"/>
    <a:srgbClr val="393939"/>
    <a:srgbClr val="BF0001"/>
    <a:srgbClr val="837B83"/>
    <a:srgbClr val="FF28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2" autoAdjust="0"/>
    <p:restoredTop sz="94660"/>
  </p:normalViewPr>
  <p:slideViewPr>
    <p:cSldViewPr snapToGrid="0" showGuides="1">
      <p:cViewPr>
        <p:scale>
          <a:sx n="75" d="100"/>
          <a:sy n="75" d="100"/>
        </p:scale>
        <p:origin x="1104" y="690"/>
      </p:cViewPr>
      <p:guideLst>
        <p:guide orient="horz" pos="2120"/>
        <p:guide pos="38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gs" Target="tags/tag75.xml"/><Relationship Id="rId90" Type="http://schemas.openxmlformats.org/officeDocument/2006/relationships/tableStyles" Target="tableStyles.xml"/><Relationship Id="rId9" Type="http://schemas.openxmlformats.org/officeDocument/2006/relationships/slide" Target="slides/slide4.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6170C9-80A2-4062-B4FA-ADF8ECE941F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8AF8AA-BF9C-449B-897D-7BAD2E69985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1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1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1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1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1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1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1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1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2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2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2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2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2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1"/>
            <a:ext cx="2844800" cy="365125"/>
          </a:xfrm>
          <a:prstGeom prst="rect">
            <a:avLst/>
          </a:prstGeom>
        </p:spPr>
        <p:txBody>
          <a:bodyPr/>
          <a:lstStyle/>
          <a:p>
            <a:fld id="{8035C5D1-AD16-4B01-871F-DE047A6CFB67}"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8BCDE635-3FC4-4B83-A3D1-632FFA341E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6"/>
            <a:ext cx="10515600" cy="43513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A8198F6A-C21B-4F89-A3BA-F7556E30612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15ED49CC-A7C3-4543-9212-94E67C256E4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6"/>
            <a:ext cx="10515600" cy="43513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A8198F6A-C21B-4F89-A3BA-F7556E30612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15ED49CC-A7C3-4543-9212-94E67C256E44}" type="slidenum">
              <a:rPr lang="zh-CN" altLang="en-US" smtClean="0"/>
            </a:fld>
            <a:endParaRPr lang="zh-CN" altLang="en-US"/>
          </a:p>
        </p:txBody>
      </p:sp>
      <p:sp>
        <p:nvSpPr>
          <p:cNvPr id="8" name="TextBox 4"/>
          <p:cNvSpPr txBox="1"/>
          <p:nvPr userDrawn="1"/>
        </p:nvSpPr>
        <p:spPr>
          <a:xfrm>
            <a:off x="1697743" y="6356351"/>
            <a:ext cx="512057" cy="121920"/>
          </a:xfrm>
          <a:prstGeom prst="rect">
            <a:avLst/>
          </a:prstGeom>
          <a:noFill/>
        </p:spPr>
        <p:txBody>
          <a:bodyPr wrap="square" rtlCol="0">
            <a:spAutoFit/>
          </a:bodyPr>
          <a:lstStyle/>
          <a:p>
            <a:pPr fontAlgn="auto">
              <a:lnSpc>
                <a:spcPct val="200000"/>
              </a:lnSpc>
              <a:spcBef>
                <a:spcPts val="0"/>
              </a:spcBef>
              <a:spcAft>
                <a:spcPts val="0"/>
              </a:spcAft>
            </a:pPr>
            <a:r>
              <a:rPr lang="zh-CN" altLang="en-US" sz="100" dirty="0">
                <a:solidFill>
                  <a:prstClr val="black"/>
                </a:solidFill>
                <a:latin typeface="微软雅黑" panose="020B0503020204020204" pitchFamily="34" charset="-122"/>
                <a:ea typeface="微软雅黑" panose="020B0503020204020204" pitchFamily="34" charset="-122"/>
                <a:hlinkClick r:id="rId2"/>
              </a:rPr>
              <a:t>行业</a:t>
            </a: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0DD3061-A917-41EE-925C-3AAE22D28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E942E6-1492-4E01-AE3C-BE955A869B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8" Type="http://schemas.openxmlformats.org/officeDocument/2006/relationships/theme" Target="../theme/theme1.xml"/><Relationship Id="rId37" Type="http://schemas.openxmlformats.org/officeDocument/2006/relationships/image" Target="../media/image1.jpeg"/><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7"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ED1421-232F-45F9-8974-78E48B232568}"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E58828-8B76-48AD-9951-30C302B2DE5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1"/>
            <a:ext cx="10515224" cy="132463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389" y="6356746"/>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038412" y="6356746"/>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5" y="6356746"/>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Lst>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2.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image" Target="../media/image9.jpeg"/><Relationship Id="rId7" Type="http://schemas.openxmlformats.org/officeDocument/2006/relationships/tags" Target="../tags/tag6.xml"/><Relationship Id="rId6" Type="http://schemas.openxmlformats.org/officeDocument/2006/relationships/image" Target="../media/image8.jpeg"/><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hyperlink" Target="&#20219;&#21153;&#19968;%20&#36710;&#36523;&#22823;&#21253;&#22260;&#35013;&#39280;doc.doc" TargetMode="External"/><Relationship Id="rId2" Type="http://schemas.openxmlformats.org/officeDocument/2006/relationships/hyperlink" Target="&#20219;&#21153;&#19968;%20&#36710;&#36523;&#22823;&#21253;&#22260;&#35013;&#39280;.pdf" TargetMode="External"/><Relationship Id="rId14" Type="http://schemas.openxmlformats.org/officeDocument/2006/relationships/notesSlide" Target="../notesSlides/notesSlide17.xml"/><Relationship Id="rId13" Type="http://schemas.openxmlformats.org/officeDocument/2006/relationships/slideLayout" Target="../slideLayouts/slideLayout2.xml"/><Relationship Id="rId12" Type="http://schemas.openxmlformats.org/officeDocument/2006/relationships/image" Target="../media/image11.jpeg"/><Relationship Id="rId11" Type="http://schemas.openxmlformats.org/officeDocument/2006/relationships/tags" Target="../tags/tag8.xml"/><Relationship Id="rId10" Type="http://schemas.openxmlformats.org/officeDocument/2006/relationships/image" Target="../media/image10.jpeg"/><Relationship Id="rId1" Type="http://schemas.openxmlformats.org/officeDocument/2006/relationships/tags" Target="../tags/tag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2.xml"/><Relationship Id="rId2" Type="http://schemas.openxmlformats.org/officeDocument/2006/relationships/image" Target="../media/image13.png"/><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8" Type="http://schemas.openxmlformats.org/officeDocument/2006/relationships/notesSlide" Target="../notesSlides/notesSlide22.xml"/><Relationship Id="rId17" Type="http://schemas.openxmlformats.org/officeDocument/2006/relationships/slideLayout" Target="../slideLayouts/slideLayout40.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2.xml"/><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2.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2.xml"/><Relationship Id="rId1"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32.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2.xml"/><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39.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image" Target="../media/image9.jpeg"/><Relationship Id="rId7" Type="http://schemas.openxmlformats.org/officeDocument/2006/relationships/tags" Target="../tags/tag29.xml"/><Relationship Id="rId6" Type="http://schemas.openxmlformats.org/officeDocument/2006/relationships/image" Target="../media/image8.jpeg"/><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hyperlink" Target="&#20219;&#21153;&#20108;%20&#36710;&#36523;&#22806;&#37096;&#23433;&#20840;&#35013;&#39280;doc.doc" TargetMode="External"/><Relationship Id="rId2" Type="http://schemas.openxmlformats.org/officeDocument/2006/relationships/hyperlink" Target="&#20219;&#21153;&#20108;%20&#36710;&#36523;&#22806;&#37096;&#23433;&#20840;&#35013;&#39280;.pdf" TargetMode="External"/><Relationship Id="rId14" Type="http://schemas.openxmlformats.org/officeDocument/2006/relationships/notesSlide" Target="../notesSlides/notesSlide39.xml"/><Relationship Id="rId13" Type="http://schemas.openxmlformats.org/officeDocument/2006/relationships/slideLayout" Target="../slideLayouts/slideLayout2.xml"/><Relationship Id="rId12" Type="http://schemas.openxmlformats.org/officeDocument/2006/relationships/image" Target="../media/image11.jpeg"/><Relationship Id="rId11" Type="http://schemas.openxmlformats.org/officeDocument/2006/relationships/tags" Target="../tags/tag31.xml"/><Relationship Id="rId10" Type="http://schemas.openxmlformats.org/officeDocument/2006/relationships/image" Target="../media/image10.jpeg"/><Relationship Id="rId1" Type="http://schemas.openxmlformats.org/officeDocument/2006/relationships/tags" Target="../tags/tag2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4" Type="http://schemas.openxmlformats.org/officeDocument/2006/relationships/notesSlide" Target="../notesSlides/notesSlide43.xml"/><Relationship Id="rId13" Type="http://schemas.openxmlformats.org/officeDocument/2006/relationships/slideLayout" Target="../slideLayouts/slideLayout32.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2.xml"/><Relationship Id="rId1" Type="http://schemas.openxmlformats.org/officeDocument/2006/relationships/image" Target="../media/image2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2.xml"/><Relationship Id="rId1" Type="http://schemas.openxmlformats.org/officeDocument/2006/relationships/image" Target="../media/image24.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56.xml"/><Relationship Id="rId6" Type="http://schemas.openxmlformats.org/officeDocument/2006/relationships/slideLayout" Target="../slideLayouts/slideLayout40.xml"/><Relationship Id="rId5" Type="http://schemas.openxmlformats.org/officeDocument/2006/relationships/tags" Target="../tags/tag44.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1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64.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image" Target="../media/image9.jpeg"/><Relationship Id="rId7" Type="http://schemas.openxmlformats.org/officeDocument/2006/relationships/tags" Target="../tags/tag48.xml"/><Relationship Id="rId6" Type="http://schemas.openxmlformats.org/officeDocument/2006/relationships/image" Target="../media/image8.jpeg"/><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hyperlink" Target="&#20219;&#21153;&#19977;%20&#36710;&#31383;&#35013;&#39280;&#21644;&#22825;&#31383;&#35013;&#39280;doc.doc" TargetMode="External"/><Relationship Id="rId2" Type="http://schemas.openxmlformats.org/officeDocument/2006/relationships/hyperlink" Target="&#20219;&#21153;&#19977;%20&#36710;&#31383;&#35013;&#39280;&#21644;&#22825;&#31383;&#35013;&#39280;.pdf" TargetMode="External"/><Relationship Id="rId14" Type="http://schemas.openxmlformats.org/officeDocument/2006/relationships/notesSlide" Target="../notesSlides/notesSlide64.xml"/><Relationship Id="rId13" Type="http://schemas.openxmlformats.org/officeDocument/2006/relationships/slideLayout" Target="../slideLayouts/slideLayout2.xml"/><Relationship Id="rId12" Type="http://schemas.openxmlformats.org/officeDocument/2006/relationships/image" Target="../media/image11.jpeg"/><Relationship Id="rId11" Type="http://schemas.openxmlformats.org/officeDocument/2006/relationships/tags" Target="../tags/tag50.xml"/><Relationship Id="rId10" Type="http://schemas.openxmlformats.org/officeDocument/2006/relationships/image" Target="../media/image10.jpeg"/><Relationship Id="rId1" Type="http://schemas.openxmlformats.org/officeDocument/2006/relationships/tags" Target="../tags/tag4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4" Type="http://schemas.openxmlformats.org/officeDocument/2006/relationships/notesSlide" Target="../notesSlides/notesSlide68.xml"/><Relationship Id="rId3" Type="http://schemas.openxmlformats.org/officeDocument/2006/relationships/slideLayout" Target="../slideLayouts/slideLayout32.xml"/><Relationship Id="rId2" Type="http://schemas.openxmlformats.org/officeDocument/2006/relationships/image" Target="../media/image30.png"/><Relationship Id="rId1" Type="http://schemas.openxmlformats.org/officeDocument/2006/relationships/image" Target="../media/image29.png"/></Relationships>
</file>

<file path=ppt/slides/_rels/slide69.xml.rels><?xml version="1.0" encoding="UTF-8" standalone="yes"?>
<Relationships xmlns="http://schemas.openxmlformats.org/package/2006/relationships"><Relationship Id="rId8" Type="http://schemas.openxmlformats.org/officeDocument/2006/relationships/notesSlide" Target="../notesSlides/notesSlide69.xml"/><Relationship Id="rId7" Type="http://schemas.openxmlformats.org/officeDocument/2006/relationships/slideLayout" Target="../slideLayouts/slideLayout32.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2.xml"/><Relationship Id="rId1" Type="http://schemas.openxmlformats.org/officeDocument/2006/relationships/image" Target="../media/image5.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2.xml"/><Relationship Id="rId1" Type="http://schemas.openxmlformats.org/officeDocument/2006/relationships/image" Target="../media/image31.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32.xml"/><Relationship Id="rId1" Type="http://schemas.openxmlformats.org/officeDocument/2006/relationships/image" Target="../media/image32.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32.xml"/><Relationship Id="rId1" Type="http://schemas.openxmlformats.org/officeDocument/2006/relationships/image" Target="../media/image33.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32.xml"/><Relationship Id="rId1" Type="http://schemas.openxmlformats.org/officeDocument/2006/relationships/image" Target="../media/image34.jpe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2.xml"/><Relationship Id="rId1" Type="http://schemas.openxmlformats.org/officeDocument/2006/relationships/image" Target="../media/image35.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2.xml"/><Relationship Id="rId1" Type="http://schemas.openxmlformats.org/officeDocument/2006/relationships/image" Target="../media/image3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4" Type="http://schemas.openxmlformats.org/officeDocument/2006/relationships/notesSlide" Target="../notesSlides/notesSlide81.xml"/><Relationship Id="rId13" Type="http://schemas.openxmlformats.org/officeDocument/2006/relationships/slideLayout" Target="../slideLayouts/slideLayout32.xml"/><Relationship Id="rId12" Type="http://schemas.openxmlformats.org/officeDocument/2006/relationships/tags" Target="../tags/tag68.xml"/><Relationship Id="rId11" Type="http://schemas.openxmlformats.org/officeDocument/2006/relationships/tags" Target="../tags/tag67.xml"/><Relationship Id="rId10" Type="http://schemas.openxmlformats.org/officeDocument/2006/relationships/tags" Target="../tags/tag66.xml"/><Relationship Id="rId1" Type="http://schemas.openxmlformats.org/officeDocument/2006/relationships/tags" Target="../tags/tag57.xml"/></Relationships>
</file>

<file path=ppt/slides/_rels/slide82.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image" Target="../media/image9.jpeg"/><Relationship Id="rId7" Type="http://schemas.openxmlformats.org/officeDocument/2006/relationships/tags" Target="../tags/tag72.xml"/><Relationship Id="rId6" Type="http://schemas.openxmlformats.org/officeDocument/2006/relationships/image" Target="../media/image8.jpeg"/><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hyperlink" Target="&#20219;&#21153;&#22235;%20&#20854;&#20182;&#22806;&#37096;&#35013;&#39280;doc.doc" TargetMode="External"/><Relationship Id="rId2" Type="http://schemas.openxmlformats.org/officeDocument/2006/relationships/hyperlink" Target="&#20219;&#21153;&#22235;%20&#20854;&#20182;&#22806;&#37096;&#35013;&#39280;.pdf" TargetMode="External"/><Relationship Id="rId14" Type="http://schemas.openxmlformats.org/officeDocument/2006/relationships/notesSlide" Target="../notesSlides/notesSlide82.xml"/><Relationship Id="rId13" Type="http://schemas.openxmlformats.org/officeDocument/2006/relationships/slideLayout" Target="../slideLayouts/slideLayout2.xml"/><Relationship Id="rId12" Type="http://schemas.openxmlformats.org/officeDocument/2006/relationships/image" Target="../media/image11.jpeg"/><Relationship Id="rId11" Type="http://schemas.openxmlformats.org/officeDocument/2006/relationships/tags" Target="../tags/tag74.xml"/><Relationship Id="rId10" Type="http://schemas.openxmlformats.org/officeDocument/2006/relationships/image" Target="../media/image10.jpeg"/><Relationship Id="rId1" Type="http://schemas.openxmlformats.org/officeDocument/2006/relationships/tags" Target="../tags/tag6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231649"/>
            <a:ext cx="12192000" cy="4547099"/>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平行四边形 19"/>
          <p:cNvSpPr/>
          <p:nvPr/>
        </p:nvSpPr>
        <p:spPr>
          <a:xfrm>
            <a:off x="905608" y="948266"/>
            <a:ext cx="5073162" cy="5113867"/>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33" name="图片 3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0392" y="2052898"/>
            <a:ext cx="8098152" cy="4049075"/>
          </a:xfrm>
          <a:prstGeom prst="rect">
            <a:avLst/>
          </a:prstGeom>
        </p:spPr>
      </p:pic>
      <p:sp>
        <p:nvSpPr>
          <p:cNvPr id="9" name="矩形 8"/>
          <p:cNvSpPr/>
          <p:nvPr/>
        </p:nvSpPr>
        <p:spPr>
          <a:xfrm>
            <a:off x="6245766" y="1938999"/>
            <a:ext cx="5516880" cy="1938020"/>
          </a:xfrm>
          <a:prstGeom prst="rect">
            <a:avLst/>
          </a:prstGeom>
        </p:spPr>
        <p:txBody>
          <a:bodyPr wrap="none">
            <a:spAutoFit/>
          </a:bodyPr>
          <a:lstStyle/>
          <a:p>
            <a:pPr algn="l"/>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汽车美容与装饰</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a:p>
            <a:pPr algn="ctr"/>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图解教程</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p:txBody>
      </p:sp>
      <p:sp>
        <p:nvSpPr>
          <p:cNvPr id="16" name="文本框 15"/>
          <p:cNvSpPr txBox="1"/>
          <p:nvPr/>
        </p:nvSpPr>
        <p:spPr>
          <a:xfrm>
            <a:off x="6807436" y="4723301"/>
            <a:ext cx="9956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主讲人：</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
        <p:nvSpPr>
          <p:cNvPr id="17" name="文本框 16"/>
          <p:cNvSpPr txBox="1"/>
          <p:nvPr/>
        </p:nvSpPr>
        <p:spPr>
          <a:xfrm>
            <a:off x="9388025" y="4723301"/>
            <a:ext cx="7924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时间：</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outHorizontal)">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9" grpId="0"/>
      <p:bldP spid="16" grpId="0" bldLvl="0" animBg="1"/>
      <p:bldP spid="1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4053"/>
            <a:ext cx="381381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玻璃钢制作的大包围的特点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699579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玻璃钢（FRP）件在细腻程度等方面不如塑料件，但因制作方便，且对模具和生产设备要求不高，所以多数生产商首选玻璃钢作为生产大包围的材料。</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5" name="图片 4"/>
          <p:cNvPicPr>
            <a:picLocks noChangeAspect="1"/>
          </p:cNvPicPr>
          <p:nvPr/>
        </p:nvPicPr>
        <p:blipFill>
          <a:blip r:embed="rId1"/>
          <a:stretch>
            <a:fillRect/>
          </a:stretch>
        </p:blipFill>
        <p:spPr>
          <a:xfrm>
            <a:off x="7976870" y="2625725"/>
            <a:ext cx="2863850" cy="2612390"/>
          </a:xfrm>
          <a:prstGeom prst="rect">
            <a:avLst/>
          </a:prstGeom>
        </p:spPr>
      </p:pic>
      <p:grpSp>
        <p:nvGrpSpPr>
          <p:cNvPr id="6" name="组合 5"/>
          <p:cNvGrpSpPr/>
          <p:nvPr/>
        </p:nvGrpSpPr>
        <p:grpSpPr>
          <a:xfrm>
            <a:off x="0" y="214489"/>
            <a:ext cx="3599180" cy="533259"/>
            <a:chOff x="0" y="214489"/>
            <a:chExt cx="3599180" cy="533259"/>
          </a:xfrm>
        </p:grpSpPr>
        <p:sp>
          <p:nvSpPr>
            <p:cNvPr id="9" name="矩形 8"/>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2525" y="3721100"/>
            <a:ext cx="8956675" cy="82042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3830320"/>
            <a:ext cx="8533130" cy="90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③在车身上安装大包围的相应部位贴上保护用的皱纹纸，防止在安装过程中碰坏车身油漆。</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85559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9648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②将大包围的安装部位进行清洗和擦拭，去除油污和泥土，使之清洁、干燥。</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739900"/>
            <a:ext cx="8956675" cy="80772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8491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①准备好安装所需的工具和材料。一般常用的工具有手电钻、锤子、螺丝刀、活动扳手、钳子等，准备好大包围及其附属零件并按照安装说明做好各种处理工作。</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52525" y="4849495"/>
            <a:ext cx="8956675" cy="84836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307465" y="495871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④将大包围在车身上相应位置试放一下，观察两者的贴合程度。注意安装侧包围时应该把车门打开，安装后包围时注意排气管。</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7" name="文本框 6"/>
          <p:cNvSpPr txBox="1"/>
          <p:nvPr/>
        </p:nvSpPr>
        <p:spPr>
          <a:xfrm>
            <a:off x="1152525" y="1070610"/>
            <a:ext cx="6096000" cy="460375"/>
          </a:xfrm>
          <a:prstGeom prst="rect">
            <a:avLst/>
          </a:prstGeom>
          <a:noFill/>
        </p:spPr>
        <p:txBody>
          <a:bodyPr wrap="square" rtlCol="0" anchor="t">
            <a:spAutoFit/>
          </a:bodyPr>
          <a:p>
            <a:r>
              <a:rPr sz="2400" b="1" dirty="0">
                <a:solidFill>
                  <a:srgbClr val="38465E"/>
                </a:solidFill>
                <a:latin typeface="微软雅黑" panose="020B0503020204020204" pitchFamily="34" charset="-122"/>
                <a:ea typeface="微软雅黑" panose="020B0503020204020204" pitchFamily="34" charset="-122"/>
                <a:sym typeface="Arial" panose="020B0604020202020204"/>
              </a:rPr>
              <a:t>四、大包围的安装 </a:t>
            </a:r>
            <a:endParaRPr lang="zh-CN" altLang="en-US"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12" name="组合 11"/>
          <p:cNvGrpSpPr/>
          <p:nvPr/>
        </p:nvGrpSpPr>
        <p:grpSpPr>
          <a:xfrm>
            <a:off x="0" y="214489"/>
            <a:ext cx="3599180" cy="533259"/>
            <a:chOff x="0" y="214489"/>
            <a:chExt cx="3599180" cy="533259"/>
          </a:xfrm>
        </p:grpSpPr>
        <p:sp>
          <p:nvSpPr>
            <p:cNvPr id="13" name="矩形 12"/>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5" name="矩形 14"/>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P spid="17" grpId="0" bldLvl="0" animBg="1"/>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2525" y="4080510"/>
            <a:ext cx="8956675" cy="6356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4189730"/>
            <a:ext cx="8533130" cy="90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⑦拧上固定螺钉，最好在螺帽上涂上油漆，使之与车身颜色协调。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855595"/>
            <a:ext cx="8956675" cy="89789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964815"/>
            <a:ext cx="870966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⑥安装大包围，施力时应注意技巧，避免用力过猛损坏车身或者大包围。安装后要使两者达到紧密的贴合，必要时可以在大包围内侧与车身贴合的位置涂上专用的胶水。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739900"/>
            <a:ext cx="8956675" cy="80772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8491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⑤取下大包围，按照试放的效果对大包围进行修整，给大包围修边角和去毛刺。然后按照安装要求在车身下端钻好安装孔，并去掉孔周围的毛刺。</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599180" cy="533259"/>
            <a:chOff x="0" y="214489"/>
            <a:chExt cx="3599180" cy="533259"/>
          </a:xfrm>
        </p:grpSpPr>
        <p:sp>
          <p:nvSpPr>
            <p:cNvPr id="7" name="矩形 6"/>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66495" y="236474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21435" y="24739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①利用空气动力学原理增加其效率，而且还能增加安全性。</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1656822" y="2068833"/>
            <a:ext cx="8372475" cy="3175"/>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1152525" y="1676400"/>
            <a:ext cx="100774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优点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66495" y="3155950"/>
            <a:ext cx="8956675" cy="132778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21435" y="32740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车身投影面积相同的情况下，车身外形不同或车身表面处理不同造成空气动压值有差别，其空气阻力系数也完全不同。由于空气阻力与空气阻力系数成正比关系，空气阻力系数的降低有利于节省燃油，现代汽车为减少空气阻力，必须考虑降低空气阻力系数。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66495" y="4732655"/>
            <a:ext cx="8956675" cy="51371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321435" y="47980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③大包围可使车身加长，重心降低，给人以安全、稳健、踏实、庄重的感觉。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2" name="矩形 21"/>
          <p:cNvSpPr/>
          <p:nvPr/>
        </p:nvSpPr>
        <p:spPr>
          <a:xfrm>
            <a:off x="1166495" y="5495290"/>
            <a:ext cx="8956675" cy="84836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矩形 23"/>
          <p:cNvSpPr>
            <a:spLocks noChangeArrowheads="1"/>
          </p:cNvSpPr>
          <p:nvPr/>
        </p:nvSpPr>
        <p:spPr bwMode="auto">
          <a:xfrm>
            <a:off x="1321435" y="56045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④安装大包围后，可以使车身的曲线更柔顺，棱角更分明，造型更优美，给人以整体和谐的愉悦感受，外形改变，极显个性。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五、安装大包围的利弊</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4" name="组合 3"/>
          <p:cNvGrpSpPr/>
          <p:nvPr/>
        </p:nvGrpSpPr>
        <p:grpSpPr>
          <a:xfrm>
            <a:off x="0" y="214489"/>
            <a:ext cx="3599180" cy="533259"/>
            <a:chOff x="0" y="214489"/>
            <a:chExt cx="3599180" cy="533259"/>
          </a:xfrm>
        </p:grpSpPr>
        <p:sp>
          <p:nvSpPr>
            <p:cNvPr id="7" name="矩形 6"/>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0-#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0-#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16" grpId="0"/>
      <p:bldP spid="17" grpId="0" bldLvl="0" animBg="1"/>
      <p:bldP spid="21" grpId="0"/>
      <p:bldP spid="22" grpId="0" bldLvl="0" animBg="1"/>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66495" y="1962150"/>
            <a:ext cx="8956675" cy="8794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21435" y="20713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①目前市场上大包围大多为美观而设计，如果大包围的设计不良反而会造成车身处有更大乱流的产生，反而使车速降低并且增加油耗。</a:t>
            </a:r>
            <a:endParaRPr sz="2000"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1656822" y="1666243"/>
            <a:ext cx="8372475" cy="3175"/>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1152525" y="1273810"/>
            <a:ext cx="100774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缺点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66495" y="3149600"/>
            <a:ext cx="8956675" cy="66992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77950" y="325628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②安装后汽车只能在平坦良好的道路上行驶，否则影响其通过性。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599180" cy="533259"/>
            <a:chOff x="0" y="214489"/>
            <a:chExt cx="3599180" cy="533259"/>
          </a:xfrm>
        </p:grpSpPr>
        <p:sp>
          <p:nvSpPr>
            <p:cNvPr id="2" name="矩形 1"/>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0-#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2525" y="4268470"/>
            <a:ext cx="8956675" cy="108521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4357370"/>
            <a:ext cx="8533130" cy="90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③应选用高质量的产品。大包围安装在车上，也就与车成为一个整体，日常的磕碰就在所难免。如果包围材质脆弱，刚性过大，就很容易碎裂，那样不仅增加更换成本，也增添了不少麻烦。</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855595"/>
            <a:ext cx="8956675" cy="106235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9648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②汽车是否加装大包围，要根据汽车经常行驶的道路情况而定。加装了大包围的汽车只适合在平坦和良好的道路上行驶，如果你的汽车经常要在不平的路面上行驶，那就不要加装了，以免影响汽车的通过性。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739900"/>
            <a:ext cx="8956675" cy="80772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8491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①大包围总成是关键，只要选好了总成的型号和颜色，能与原车配套、协调，达到整体和谐，就为大包围的装饰成功奠定了基础。</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7" name="文本框 6"/>
          <p:cNvSpPr txBox="1"/>
          <p:nvPr/>
        </p:nvSpPr>
        <p:spPr>
          <a:xfrm>
            <a:off x="1152525" y="1070610"/>
            <a:ext cx="6096000" cy="460375"/>
          </a:xfrm>
          <a:prstGeom prst="rect">
            <a:avLst/>
          </a:prstGeom>
          <a:noFill/>
        </p:spPr>
        <p:txBody>
          <a:bodyPr wrap="square" rtlCol="0" anchor="t">
            <a:spAutoFit/>
          </a:bodyPr>
          <a:p>
            <a:r>
              <a:rPr sz="2400" b="1" dirty="0">
                <a:solidFill>
                  <a:srgbClr val="38465E"/>
                </a:solidFill>
                <a:latin typeface="微软雅黑" panose="020B0503020204020204" pitchFamily="34" charset="-122"/>
                <a:ea typeface="微软雅黑" panose="020B0503020204020204" pitchFamily="34" charset="-122"/>
                <a:sym typeface="Arial" panose="020B0604020202020204"/>
              </a:rPr>
              <a:t>六、安装大包围的注意事项 </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17" name="组合 16"/>
          <p:cNvGrpSpPr/>
          <p:nvPr/>
        </p:nvGrpSpPr>
        <p:grpSpPr>
          <a:xfrm>
            <a:off x="0" y="214489"/>
            <a:ext cx="3599180" cy="533259"/>
            <a:chOff x="0" y="214489"/>
            <a:chExt cx="3599180" cy="533259"/>
          </a:xfrm>
        </p:grpSpPr>
        <p:sp>
          <p:nvSpPr>
            <p:cNvPr id="12" name="矩形 11"/>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2525" y="4338320"/>
            <a:ext cx="8956675" cy="54737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4357370"/>
            <a:ext cx="8533130" cy="90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⑥安装好应索要保修卡，以备在使用过程中出现问题时协商保修。</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3063240"/>
            <a:ext cx="8956675" cy="89662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31724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⑤加装大包围应该到有经验的改装店，因为这些改装店有制作维修各种大包围的能力，大都会免费为车主修复不慎碰坏的包围。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88745"/>
            <a:ext cx="8956675" cy="136652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504950"/>
            <a:ext cx="8533130" cy="964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最好不要选用需要拆掉原车保险杠才能安装的大包围，因为大包围所用的材料的抗撞击能力不如原车保险杠，而选用将原杠包裹其中的大包围不会影响车辆的牢固性。但如果一定要选用拆杠包围，可将原杠中的缓冲区移植到大包围中，以起到保护作用。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599180" cy="533259"/>
            <a:chOff x="0" y="214489"/>
            <a:chExt cx="3599180" cy="533259"/>
          </a:xfrm>
        </p:grpSpPr>
        <p:sp>
          <p:nvSpPr>
            <p:cNvPr id="7" name="矩形 6"/>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17" name="组合 16"/>
          <p:cNvGrpSpPr/>
          <p:nvPr/>
        </p:nvGrpSpPr>
        <p:grpSpPr>
          <a:xfrm>
            <a:off x="0" y="214489"/>
            <a:ext cx="3599180" cy="533259"/>
            <a:chOff x="0" y="214489"/>
            <a:chExt cx="3599180" cy="533259"/>
          </a:xfrm>
        </p:grpSpPr>
        <p:sp>
          <p:nvSpPr>
            <p:cNvPr id="3" name="矩形 2"/>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154692" y="3573191"/>
            <a:ext cx="6278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任务二</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6" grpId="0"/>
      <p:bldP spid="7" grpId="0" bldLvl="0" animBg="1"/>
      <p:bldP spid="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3988" y="1542353"/>
            <a:ext cx="9226820" cy="410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熟悉保险杠装饰的种类及安装。</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掌握导流板与扰流板装饰的作用及原理。</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熟悉车灯装饰的作用。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4. 熟悉后视镜的结构原理及更换步骤。</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能独立安装导流板及扰流板。</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会根据不同车型合理选择车灯装饰。</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具有创新思维和团结协作精神。</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善于倾听，能够理解和妥善处理客户需求。</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09093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3189605"/>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429125"/>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6403" y="1399015"/>
            <a:ext cx="12989337" cy="4302566"/>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副标题 2"/>
          <p:cNvSpPr>
            <a:spLocks noGrp="1"/>
          </p:cNvSpPr>
          <p:nvPr>
            <p:ph idx="1"/>
          </p:nvPr>
        </p:nvSpPr>
        <p:spPr>
          <a:xfrm>
            <a:off x="824230" y="1901825"/>
            <a:ext cx="6782435" cy="3715385"/>
          </a:xfrm>
        </p:spPr>
        <p:txBody>
          <a:bodyPr>
            <a:noAutofit/>
          </a:bodyPr>
          <a:lstStyle/>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汽车在行驶过程中要经历各种气候条件和复杂的路况，</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其外部也会伤痕累累。近几年，由于新型材料的开发，汽车</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外部装饰件的种类日益增多，外部的装饰不仅可以起到美化</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车身的作用，而且也可以起到对车身部件及漆面的保护作</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用。主要表现在：车身的大包围、车身外部安全装饰、车窗</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及天窗的装饰、其他外部装饰等。作为未来的汽车行业从业</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者，大家应“坚持以人民为中心的发展思想”，注重产品质</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buClr>
                <a:schemeClr val="tx1">
                  <a:shade val="95000"/>
                </a:schemeClr>
              </a:buClr>
              <a:buNone/>
              <a:defRPr/>
            </a:pPr>
            <a:r>
              <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量和安全性能的提高，保障消费者的合法权益。</a:t>
            </a:r>
            <a:endParaRPr lang="zh-CN" altLang="en-US" sz="180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矩形 6"/>
          <p:cNvSpPr/>
          <p:nvPr/>
        </p:nvSpPr>
        <p:spPr>
          <a:xfrm>
            <a:off x="904875" y="594360"/>
            <a:ext cx="5481955" cy="521970"/>
          </a:xfrm>
          <a:prstGeom prst="rect">
            <a:avLst/>
          </a:prstGeom>
          <a:solidFill>
            <a:srgbClr val="C00000"/>
          </a:solidFill>
          <a:ln w="57150">
            <a:solidFill>
              <a:schemeClr val="bg1">
                <a:alpha val="55000"/>
              </a:schemeClr>
            </a:solidFill>
          </a:ln>
        </p:spPr>
        <p:txBody>
          <a:bodyPr wrap="square">
            <a:spAutoFit/>
          </a:bodyPr>
          <a:lstStyle/>
          <a:p>
            <a:pPr algn="ctr"/>
            <a:r>
              <a:rPr sz="2800" b="1" dirty="0">
                <a:solidFill>
                  <a:schemeClr val="bg1"/>
                </a:solidFill>
                <a:latin typeface="Arial" panose="020B0604020202020204"/>
                <a:ea typeface="微软雅黑" panose="020B0503020204020204" pitchFamily="34" charset="-122"/>
                <a:sym typeface="Arial" panose="020B0604020202020204"/>
              </a:rPr>
              <a:t>项目</a:t>
            </a:r>
            <a:r>
              <a:rPr lang="zh-CN" sz="2800" b="1" dirty="0">
                <a:solidFill>
                  <a:schemeClr val="bg1"/>
                </a:solidFill>
                <a:latin typeface="Arial" panose="020B0604020202020204"/>
                <a:ea typeface="微软雅黑" panose="020B0503020204020204" pitchFamily="34" charset="-122"/>
                <a:sym typeface="Arial" panose="020B0604020202020204"/>
              </a:rPr>
              <a:t>五</a:t>
            </a:r>
            <a:r>
              <a:rPr lang="en-US" altLang="zh-CN" sz="2800" b="1" dirty="0">
                <a:solidFill>
                  <a:schemeClr val="bg1"/>
                </a:solidFill>
                <a:latin typeface="Arial" panose="020B0604020202020204"/>
                <a:ea typeface="微软雅黑" panose="020B0503020204020204" pitchFamily="34" charset="-122"/>
                <a:sym typeface="Arial" panose="020B0604020202020204"/>
              </a:rPr>
              <a:t> </a:t>
            </a:r>
            <a:r>
              <a:rPr sz="2800" b="1" dirty="0">
                <a:solidFill>
                  <a:schemeClr val="bg1"/>
                </a:solidFill>
                <a:latin typeface="Arial" panose="020B0604020202020204"/>
                <a:ea typeface="微软雅黑" panose="020B0503020204020204" pitchFamily="34" charset="-122"/>
                <a:sym typeface="Arial" panose="020B0604020202020204"/>
              </a:rPr>
              <a:t> 汽车外部装饰</a:t>
            </a:r>
            <a:endParaRPr sz="2800" b="1" dirty="0">
              <a:solidFill>
                <a:schemeClr val="bg1"/>
              </a:solidFill>
              <a:latin typeface="Arial" panose="020B0604020202020204"/>
              <a:ea typeface="微软雅黑" panose="020B0503020204020204" pitchFamily="34" charset="-122"/>
              <a:sym typeface="Arial" panose="020B0604020202020204"/>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6445800" y="1523594"/>
            <a:ext cx="5961114" cy="3963210"/>
          </a:xfrm>
          <a:prstGeom prst="rect">
            <a:avLst/>
          </a:prstGeom>
        </p:spPr>
      </p:pic>
      <p:sp>
        <p:nvSpPr>
          <p:cNvPr id="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1000"/>
                                        <p:tgtEl>
                                          <p:spTgt spid="4">
                                            <p:txEl>
                                              <p:pRg st="0" end="0"/>
                                            </p:txEl>
                                          </p:spTgt>
                                        </p:tgtEl>
                                      </p:cBhvr>
                                    </p:animEffect>
                                    <p:anim calcmode="lin" valueType="num">
                                      <p:cBhvr>
                                        <p:cTn id="1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1000"/>
                                        <p:tgtEl>
                                          <p:spTgt spid="4">
                                            <p:txEl>
                                              <p:pRg st="1" end="1"/>
                                            </p:txEl>
                                          </p:spTgt>
                                        </p:tgtEl>
                                      </p:cBhvr>
                                    </p:animEffect>
                                    <p:anim calcmode="lin" valueType="num">
                                      <p:cBhvr>
                                        <p:cTn id="2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1000"/>
                                        <p:tgtEl>
                                          <p:spTgt spid="4">
                                            <p:txEl>
                                              <p:pRg st="2" end="2"/>
                                            </p:txEl>
                                          </p:spTgt>
                                        </p:tgtEl>
                                      </p:cBhvr>
                                    </p:animEffect>
                                    <p:anim calcmode="lin" valueType="num">
                                      <p:cBhvr>
                                        <p:cTn id="3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Effect transition="in" filter="fade">
                                      <p:cBhvr>
                                        <p:cTn id="38" dur="1000"/>
                                        <p:tgtEl>
                                          <p:spTgt spid="4">
                                            <p:txEl>
                                              <p:pRg st="3" end="3"/>
                                            </p:txEl>
                                          </p:spTgt>
                                        </p:tgtEl>
                                      </p:cBhvr>
                                    </p:animEffect>
                                    <p:anim calcmode="lin" valueType="num">
                                      <p:cBhvr>
                                        <p:cTn id="3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4">
                                            <p:txEl>
                                              <p:pRg st="4" end="4"/>
                                            </p:txEl>
                                          </p:spTgt>
                                        </p:tgtEl>
                                        <p:attrNameLst>
                                          <p:attrName>style.visibility</p:attrName>
                                        </p:attrNameLst>
                                      </p:cBhvr>
                                      <p:to>
                                        <p:strVal val="visible"/>
                                      </p:to>
                                    </p:set>
                                    <p:animEffect transition="in" filter="fade">
                                      <p:cBhvr>
                                        <p:cTn id="45" dur="1000"/>
                                        <p:tgtEl>
                                          <p:spTgt spid="4">
                                            <p:txEl>
                                              <p:pRg st="4" end="4"/>
                                            </p:txEl>
                                          </p:spTgt>
                                        </p:tgtEl>
                                      </p:cBhvr>
                                    </p:animEffect>
                                    <p:anim calcmode="lin" valueType="num">
                                      <p:cBhvr>
                                        <p:cTn id="4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4">
                                            <p:txEl>
                                              <p:pRg st="5" end="5"/>
                                            </p:txEl>
                                          </p:spTgt>
                                        </p:tgtEl>
                                        <p:attrNameLst>
                                          <p:attrName>style.visibility</p:attrName>
                                        </p:attrNameLst>
                                      </p:cBhvr>
                                      <p:to>
                                        <p:strVal val="visible"/>
                                      </p:to>
                                    </p:set>
                                    <p:animEffect transition="in" filter="fade">
                                      <p:cBhvr>
                                        <p:cTn id="52" dur="1000"/>
                                        <p:tgtEl>
                                          <p:spTgt spid="4">
                                            <p:txEl>
                                              <p:pRg st="5" end="5"/>
                                            </p:txEl>
                                          </p:spTgt>
                                        </p:tgtEl>
                                      </p:cBhvr>
                                    </p:animEffect>
                                    <p:anim calcmode="lin" valueType="num">
                                      <p:cBhvr>
                                        <p:cTn id="5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animEffect transition="in" filter="fade">
                                      <p:cBhvr>
                                        <p:cTn id="59" dur="1000"/>
                                        <p:tgtEl>
                                          <p:spTgt spid="4">
                                            <p:txEl>
                                              <p:pRg st="6" end="6"/>
                                            </p:txEl>
                                          </p:spTgt>
                                        </p:tgtEl>
                                      </p:cBhvr>
                                    </p:animEffect>
                                    <p:anim calcmode="lin" valueType="num">
                                      <p:cBhvr>
                                        <p:cTn id="6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6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4">
                                            <p:txEl>
                                              <p:pRg st="7" end="7"/>
                                            </p:txEl>
                                          </p:spTgt>
                                        </p:tgtEl>
                                        <p:attrNameLst>
                                          <p:attrName>style.visibility</p:attrName>
                                        </p:attrNameLst>
                                      </p:cBhvr>
                                      <p:to>
                                        <p:strVal val="visible"/>
                                      </p:to>
                                    </p:set>
                                    <p:animEffect transition="in" filter="fade">
                                      <p:cBhvr>
                                        <p:cTn id="66" dur="1000"/>
                                        <p:tgtEl>
                                          <p:spTgt spid="4">
                                            <p:txEl>
                                              <p:pRg st="7" end="7"/>
                                            </p:txEl>
                                          </p:spTgt>
                                        </p:tgtEl>
                                      </p:cBhvr>
                                    </p:animEffect>
                                    <p:anim calcmode="lin" valueType="num">
                                      <p:cBhvr>
                                        <p:cTn id="6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6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uild="p"/>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749487"/>
            <a:ext cx="9393272"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王先生新买了越野车，通过朋友介绍，来到汽车装饰店进行改装，通过与工作</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人员沟通，操作人员按照王先生的要求，对车身前保险杠、车灯、后视镜等进行加装或改装。车灯、保险杠、后视镜等的装饰种类繁多，那么，该如何选择呢？又该如何安装呢？</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8" name="组合 7"/>
          <p:cNvGrpSpPr/>
          <p:nvPr/>
        </p:nvGrpSpPr>
        <p:grpSpPr>
          <a:xfrm>
            <a:off x="0" y="214489"/>
            <a:ext cx="3891360" cy="533259"/>
            <a:chOff x="0" y="214489"/>
            <a:chExt cx="3891360" cy="533259"/>
          </a:xfrm>
        </p:grpSpPr>
        <p:sp>
          <p:nvSpPr>
            <p:cNvPr id="12" name="矩形 1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30276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3615"/>
            <a:ext cx="287845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保险杠的结构组成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3011170"/>
            <a:ext cx="673798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汽车保险杠外板和缓冲材料用塑料制成，如图 5-9 所示。横梁用厚度为 1.5 mm左右的冷轧薄板冲压而成的 U 形槽，外板和缓冲材料附着在横梁上，横梁与车架纵梁用螺丝连接，可以随时拆卸下来。这种塑料保险杠使用的塑料，大体上是聚酯系和聚丙烯系两个系别，采用注射成型法制成。</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一、汽车保险杠的装饰</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6" name="图片 5"/>
          <p:cNvPicPr>
            <a:picLocks noChangeAspect="1"/>
          </p:cNvPicPr>
          <p:nvPr/>
        </p:nvPicPr>
        <p:blipFill>
          <a:blip r:embed="rId1"/>
          <a:stretch>
            <a:fillRect/>
          </a:stretch>
        </p:blipFill>
        <p:spPr>
          <a:xfrm>
            <a:off x="7792085" y="2253615"/>
            <a:ext cx="2732405" cy="1318895"/>
          </a:xfrm>
          <a:prstGeom prst="rect">
            <a:avLst/>
          </a:prstGeom>
        </p:spPr>
      </p:pic>
      <p:pic>
        <p:nvPicPr>
          <p:cNvPr id="10" name="图片 9"/>
          <p:cNvPicPr>
            <a:picLocks noChangeAspect="1"/>
          </p:cNvPicPr>
          <p:nvPr/>
        </p:nvPicPr>
        <p:blipFill>
          <a:blip r:embed="rId2"/>
          <a:stretch>
            <a:fillRect/>
          </a:stretch>
        </p:blipFill>
        <p:spPr>
          <a:xfrm>
            <a:off x="8188960" y="3876040"/>
            <a:ext cx="2044700" cy="1996440"/>
          </a:xfrm>
          <a:prstGeom prst="rect">
            <a:avLst/>
          </a:prstGeom>
        </p:spPr>
      </p:pic>
      <p:grpSp>
        <p:nvGrpSpPr>
          <p:cNvPr id="9" name="组合 8"/>
          <p:cNvGrpSpPr/>
          <p:nvPr/>
        </p:nvGrpSpPr>
        <p:grpSpPr>
          <a:xfrm>
            <a:off x="0" y="214489"/>
            <a:ext cx="3891360" cy="533259"/>
            <a:chOff x="0" y="214489"/>
            <a:chExt cx="3891360" cy="533259"/>
          </a:xfrm>
        </p:grpSpPr>
        <p:sp>
          <p:nvSpPr>
            <p:cNvPr id="12" name="矩形 1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8" name="组合 17"/>
          <p:cNvGrpSpPr/>
          <p:nvPr>
            <p:custDataLst>
              <p:tags r:id="rId2"/>
            </p:custDataLst>
          </p:nvPr>
        </p:nvGrpSpPr>
        <p:grpSpPr>
          <a:xfrm>
            <a:off x="5130800" y="1822450"/>
            <a:ext cx="1929765" cy="4314190"/>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19" name="矩形 18"/>
            <p:cNvSpPr/>
            <p:nvPr>
              <p:custDataLst>
                <p:tags r:id="rId3"/>
              </p:custDataLst>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sp>
          <p:nvSpPr>
            <p:cNvPr id="20" name="矩形 19"/>
            <p:cNvSpPr/>
            <p:nvPr>
              <p:custDataLst>
                <p:tags r:id="rId4"/>
              </p:custDataLst>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grpSp>
      <p:sp>
        <p:nvSpPr>
          <p:cNvPr id="21" name="空心弧 20"/>
          <p:cNvSpPr/>
          <p:nvPr>
            <p:custDataLst>
              <p:tags r:id="rId5"/>
            </p:custDataLst>
          </p:nvPr>
        </p:nvSpPr>
        <p:spPr>
          <a:xfrm rot="5400000">
            <a:off x="4269439" y="2125071"/>
            <a:ext cx="1780645" cy="178040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2" name="空心弧 21"/>
          <p:cNvSpPr/>
          <p:nvPr>
            <p:custDataLst>
              <p:tags r:id="rId6"/>
            </p:custDataLst>
          </p:nvPr>
        </p:nvSpPr>
        <p:spPr>
          <a:xfrm rot="5400000">
            <a:off x="4269439" y="3937554"/>
            <a:ext cx="1780645" cy="178040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3" name="空心弧 22"/>
          <p:cNvSpPr/>
          <p:nvPr>
            <p:custDataLst>
              <p:tags r:id="rId7"/>
            </p:custDataLst>
          </p:nvPr>
        </p:nvSpPr>
        <p:spPr>
          <a:xfrm rot="16200000" flipH="1">
            <a:off x="6141926" y="2125071"/>
            <a:ext cx="1780645" cy="178040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4" name="空心弧 23"/>
          <p:cNvSpPr/>
          <p:nvPr>
            <p:custDataLst>
              <p:tags r:id="rId8"/>
            </p:custDataLst>
          </p:nvPr>
        </p:nvSpPr>
        <p:spPr>
          <a:xfrm rot="16200000" flipH="1">
            <a:off x="6141926" y="3937554"/>
            <a:ext cx="1780645" cy="178040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5" name="文本框 24"/>
          <p:cNvSpPr txBox="1"/>
          <p:nvPr>
            <p:custDataLst>
              <p:tags r:id="rId9"/>
            </p:custDataLst>
          </p:nvPr>
        </p:nvSpPr>
        <p:spPr>
          <a:xfrm>
            <a:off x="7445299" y="2148942"/>
            <a:ext cx="3325636" cy="419100"/>
          </a:xfrm>
          <a:prstGeom prst="rect">
            <a:avLst/>
          </a:prstGeom>
          <a:noFill/>
        </p:spPr>
        <p:txBody>
          <a:bodyPr wrap="square" lIns="91397" tIns="45697" rIns="91397" bIns="45697" rtlCol="0">
            <a:spAutoFit/>
          </a:bodyPr>
          <a:lstStyle/>
          <a:p>
            <a:r>
              <a:rPr lang="zh-CN" altLang="en-US" sz="2135" b="1" dirty="0">
                <a:solidFill>
                  <a:schemeClr val="tx1">
                    <a:lumMod val="75000"/>
                    <a:lumOff val="25000"/>
                  </a:schemeClr>
                </a:solidFill>
                <a:latin typeface="+mn-lt"/>
                <a:ea typeface="+mn-ea"/>
                <a:cs typeface="+mn-ea"/>
                <a:sym typeface="+mn-lt"/>
              </a:rPr>
              <a:t>铝合金保险杠</a:t>
            </a:r>
            <a:endParaRPr lang="zh-CN" altLang="en-US" sz="2135" b="1" dirty="0">
              <a:solidFill>
                <a:schemeClr val="tx1">
                  <a:lumMod val="75000"/>
                  <a:lumOff val="25000"/>
                </a:schemeClr>
              </a:solidFill>
              <a:latin typeface="+mn-lt"/>
              <a:ea typeface="+mn-ea"/>
              <a:cs typeface="+mn-ea"/>
              <a:sym typeface="+mn-lt"/>
            </a:endParaRPr>
          </a:p>
        </p:txBody>
      </p:sp>
      <p:sp>
        <p:nvSpPr>
          <p:cNvPr id="26" name="文本框 25"/>
          <p:cNvSpPr txBox="1"/>
          <p:nvPr>
            <p:custDataLst>
              <p:tags r:id="rId10"/>
            </p:custDataLst>
          </p:nvPr>
        </p:nvSpPr>
        <p:spPr>
          <a:xfrm>
            <a:off x="7445300" y="2600567"/>
            <a:ext cx="3703090" cy="974725"/>
          </a:xfrm>
          <a:prstGeom prst="rect">
            <a:avLst/>
          </a:prstGeom>
          <a:noFill/>
        </p:spPr>
        <p:txBody>
          <a:bodyPr wrap="square" lIns="91397" tIns="45697" rIns="91397" bIns="45697" rtlCol="0">
            <a:spAutoFit/>
          </a:bodyPr>
          <a:lstStyle/>
          <a:p>
            <a:pP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是由铝合金构成的管状保险杠，这种保险杠具有造型多、美观、气派等特点，多用于越野车和小型客车。 </a:t>
            </a:r>
            <a:endParaRPr lang="zh-CN" altLang="en-US" sz="1600" dirty="0">
              <a:solidFill>
                <a:schemeClr val="tx1">
                  <a:lumMod val="50000"/>
                  <a:lumOff val="50000"/>
                </a:schemeClr>
              </a:solidFill>
              <a:latin typeface="+mn-lt"/>
              <a:ea typeface="+mn-ea"/>
              <a:cs typeface="+mn-ea"/>
              <a:sym typeface="+mn-lt"/>
            </a:endParaRPr>
          </a:p>
        </p:txBody>
      </p:sp>
      <p:sp>
        <p:nvSpPr>
          <p:cNvPr id="27" name="文本框 26"/>
          <p:cNvSpPr txBox="1"/>
          <p:nvPr>
            <p:custDataLst>
              <p:tags r:id="rId11"/>
            </p:custDataLst>
          </p:nvPr>
        </p:nvSpPr>
        <p:spPr>
          <a:xfrm>
            <a:off x="7445299" y="4213832"/>
            <a:ext cx="3325636" cy="419100"/>
          </a:xfrm>
          <a:prstGeom prst="rect">
            <a:avLst/>
          </a:prstGeom>
          <a:noFill/>
        </p:spPr>
        <p:txBody>
          <a:bodyPr wrap="square" lIns="91397" tIns="45697" rIns="91397" bIns="45697" rtlCol="0">
            <a:spAutoFit/>
          </a:bodyPr>
          <a:lstStyle/>
          <a:p>
            <a:r>
              <a:rPr lang="zh-CN" altLang="en-US" sz="2135" b="1" dirty="0">
                <a:solidFill>
                  <a:schemeClr val="tx1">
                    <a:lumMod val="75000"/>
                    <a:lumOff val="25000"/>
                  </a:schemeClr>
                </a:solidFill>
                <a:latin typeface="+mn-lt"/>
                <a:ea typeface="+mn-ea"/>
                <a:cs typeface="+mn-ea"/>
                <a:sym typeface="+mn-lt"/>
              </a:rPr>
              <a:t> 镜钢保险杠  </a:t>
            </a:r>
            <a:endParaRPr lang="zh-CN" altLang="en-US" sz="2135" b="1" dirty="0">
              <a:solidFill>
                <a:schemeClr val="tx1">
                  <a:lumMod val="75000"/>
                  <a:lumOff val="25000"/>
                </a:schemeClr>
              </a:solidFill>
              <a:latin typeface="+mn-lt"/>
              <a:ea typeface="+mn-ea"/>
              <a:cs typeface="+mn-ea"/>
              <a:sym typeface="+mn-lt"/>
            </a:endParaRPr>
          </a:p>
        </p:txBody>
      </p:sp>
      <p:sp>
        <p:nvSpPr>
          <p:cNvPr id="28" name="文本框 27"/>
          <p:cNvSpPr txBox="1"/>
          <p:nvPr>
            <p:custDataLst>
              <p:tags r:id="rId12"/>
            </p:custDataLst>
          </p:nvPr>
        </p:nvSpPr>
        <p:spPr>
          <a:xfrm>
            <a:off x="7445375" y="4665345"/>
            <a:ext cx="3950335" cy="1270000"/>
          </a:xfrm>
          <a:prstGeom prst="rect">
            <a:avLst/>
          </a:prstGeom>
          <a:noFill/>
        </p:spPr>
        <p:txBody>
          <a:bodyPr wrap="square" lIns="91397" tIns="45697" rIns="91397" bIns="45697" rtlCol="0">
            <a:spAutoFit/>
          </a:bodyPr>
          <a:lstStyle/>
          <a:p>
            <a:pP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镜钢保险杠由钢管制成，并经电镀处理，具有美观、庄重等特点，多用于小型客车。</a:t>
            </a:r>
            <a:endParaRPr lang="zh-CN" altLang="en-US" sz="1600" dirty="0">
              <a:solidFill>
                <a:schemeClr val="tx1">
                  <a:lumMod val="50000"/>
                  <a:lumOff val="50000"/>
                </a:schemeClr>
              </a:solidFill>
              <a:latin typeface="+mn-lt"/>
              <a:ea typeface="+mn-ea"/>
              <a:cs typeface="+mn-ea"/>
              <a:sym typeface="+mn-lt"/>
            </a:endParaRPr>
          </a:p>
          <a:p>
            <a:pP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按安装位置可分为前保险杠、后保险杠和车门保险杠等。 </a:t>
            </a:r>
            <a:endParaRPr lang="zh-CN" altLang="en-US" sz="1600" dirty="0">
              <a:solidFill>
                <a:schemeClr val="tx1">
                  <a:lumMod val="50000"/>
                  <a:lumOff val="50000"/>
                </a:schemeClr>
              </a:solidFill>
              <a:latin typeface="+mn-lt"/>
              <a:ea typeface="+mn-ea"/>
              <a:cs typeface="+mn-ea"/>
              <a:sym typeface="+mn-lt"/>
            </a:endParaRPr>
          </a:p>
        </p:txBody>
      </p:sp>
      <p:sp>
        <p:nvSpPr>
          <p:cNvPr id="29" name="文本框 28"/>
          <p:cNvSpPr txBox="1"/>
          <p:nvPr>
            <p:custDataLst>
              <p:tags r:id="rId13"/>
            </p:custDataLst>
          </p:nvPr>
        </p:nvSpPr>
        <p:spPr>
          <a:xfrm>
            <a:off x="1439258" y="2148942"/>
            <a:ext cx="3227859" cy="419100"/>
          </a:xfrm>
          <a:prstGeom prst="rect">
            <a:avLst/>
          </a:prstGeom>
          <a:noFill/>
        </p:spPr>
        <p:txBody>
          <a:bodyPr wrap="square" lIns="91397" tIns="45697" rIns="91397" bIns="45697" rtlCol="0">
            <a:spAutoFit/>
          </a:bodyPr>
          <a:lstStyle/>
          <a:p>
            <a:pPr algn="r"/>
            <a:r>
              <a:rPr lang="zh-CN" altLang="en-US" sz="2135" b="1" dirty="0">
                <a:solidFill>
                  <a:schemeClr val="tx1">
                    <a:lumMod val="75000"/>
                    <a:lumOff val="25000"/>
                  </a:schemeClr>
                </a:solidFill>
                <a:latin typeface="+mn-lt"/>
                <a:ea typeface="+mn-ea"/>
                <a:cs typeface="+mn-ea"/>
                <a:sym typeface="+mn-lt"/>
              </a:rPr>
              <a:t>钢板保险杠 </a:t>
            </a:r>
            <a:endParaRPr lang="zh-CN" altLang="en-US" sz="2135" b="1" dirty="0">
              <a:solidFill>
                <a:schemeClr val="tx1">
                  <a:lumMod val="75000"/>
                  <a:lumOff val="25000"/>
                </a:schemeClr>
              </a:solidFill>
              <a:latin typeface="+mn-lt"/>
              <a:ea typeface="+mn-ea"/>
              <a:cs typeface="+mn-ea"/>
              <a:sym typeface="+mn-lt"/>
            </a:endParaRPr>
          </a:p>
        </p:txBody>
      </p:sp>
      <p:sp>
        <p:nvSpPr>
          <p:cNvPr id="30" name="文本框 29"/>
          <p:cNvSpPr txBox="1"/>
          <p:nvPr>
            <p:custDataLst>
              <p:tags r:id="rId14"/>
            </p:custDataLst>
          </p:nvPr>
        </p:nvSpPr>
        <p:spPr>
          <a:xfrm>
            <a:off x="964028" y="2600567"/>
            <a:ext cx="3703090" cy="384810"/>
          </a:xfrm>
          <a:prstGeom prst="rect">
            <a:avLst/>
          </a:prstGeom>
          <a:noFill/>
        </p:spPr>
        <p:txBody>
          <a:bodyPr wrap="square" lIns="91397" tIns="45697" rIns="91397" bIns="45697" rtlCol="0">
            <a:spAutoFit/>
          </a:bodyPr>
          <a:lstStyle/>
          <a:p>
            <a:pPr algn="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主要用于货车上。 </a:t>
            </a:r>
            <a:endParaRPr lang="zh-CN" altLang="en-US" sz="1600" dirty="0">
              <a:solidFill>
                <a:schemeClr val="tx1">
                  <a:lumMod val="50000"/>
                  <a:lumOff val="50000"/>
                </a:schemeClr>
              </a:solidFill>
              <a:latin typeface="+mn-lt"/>
              <a:ea typeface="+mn-ea"/>
              <a:cs typeface="+mn-ea"/>
              <a:sym typeface="+mn-lt"/>
            </a:endParaRPr>
          </a:p>
        </p:txBody>
      </p:sp>
      <p:sp>
        <p:nvSpPr>
          <p:cNvPr id="31" name="文本框 30"/>
          <p:cNvSpPr txBox="1"/>
          <p:nvPr>
            <p:custDataLst>
              <p:tags r:id="rId15"/>
            </p:custDataLst>
          </p:nvPr>
        </p:nvSpPr>
        <p:spPr>
          <a:xfrm>
            <a:off x="1439258" y="4213832"/>
            <a:ext cx="3227859" cy="419100"/>
          </a:xfrm>
          <a:prstGeom prst="rect">
            <a:avLst/>
          </a:prstGeom>
          <a:noFill/>
        </p:spPr>
        <p:txBody>
          <a:bodyPr wrap="square" lIns="91397" tIns="45697" rIns="91397" bIns="45697" rtlCol="0">
            <a:spAutoFit/>
          </a:bodyPr>
          <a:lstStyle/>
          <a:p>
            <a:pPr algn="r"/>
            <a:r>
              <a:rPr lang="zh-CN" altLang="en-US" sz="2135" b="1" dirty="0">
                <a:solidFill>
                  <a:schemeClr val="tx1">
                    <a:lumMod val="75000"/>
                    <a:lumOff val="25000"/>
                  </a:schemeClr>
                </a:solidFill>
                <a:latin typeface="+mn-lt"/>
                <a:ea typeface="+mn-ea"/>
                <a:cs typeface="+mn-ea"/>
                <a:sym typeface="+mn-lt"/>
              </a:rPr>
              <a:t>塑料保险杠 </a:t>
            </a:r>
            <a:endParaRPr lang="zh-CN" altLang="en-US" sz="2135" b="1" dirty="0">
              <a:solidFill>
                <a:schemeClr val="tx1">
                  <a:lumMod val="75000"/>
                  <a:lumOff val="25000"/>
                </a:schemeClr>
              </a:solidFill>
              <a:latin typeface="+mn-lt"/>
              <a:ea typeface="+mn-ea"/>
              <a:cs typeface="+mn-ea"/>
              <a:sym typeface="+mn-lt"/>
            </a:endParaRPr>
          </a:p>
        </p:txBody>
      </p:sp>
      <p:sp>
        <p:nvSpPr>
          <p:cNvPr id="32" name="文本框 31"/>
          <p:cNvSpPr txBox="1"/>
          <p:nvPr>
            <p:custDataLst>
              <p:tags r:id="rId16"/>
            </p:custDataLst>
          </p:nvPr>
        </p:nvSpPr>
        <p:spPr>
          <a:xfrm>
            <a:off x="744220" y="4665345"/>
            <a:ext cx="3923030" cy="680085"/>
          </a:xfrm>
          <a:prstGeom prst="rect">
            <a:avLst/>
          </a:prstGeom>
          <a:noFill/>
        </p:spPr>
        <p:txBody>
          <a:bodyPr wrap="square" lIns="91397" tIns="45697" rIns="91397" bIns="45697" rtlCol="0">
            <a:spAutoFit/>
          </a:bodyPr>
          <a:lstStyle/>
          <a:p>
            <a:pPr algn="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不但具有固有的保护功能，而且还能与车体保持和谐、统一，使车身轻量化。</a:t>
            </a:r>
            <a:endParaRPr lang="zh-CN" altLang="en-US" sz="1600" dirty="0">
              <a:solidFill>
                <a:schemeClr val="tx1">
                  <a:lumMod val="50000"/>
                  <a:lumOff val="50000"/>
                </a:schemeClr>
              </a:solidFill>
              <a:latin typeface="+mn-lt"/>
              <a:ea typeface="+mn-ea"/>
              <a:cs typeface="+mn-ea"/>
              <a:sym typeface="+mn-lt"/>
            </a:endParaRPr>
          </a:p>
        </p:txBody>
      </p:sp>
      <p:sp>
        <p:nvSpPr>
          <p:cNvPr id="7" name="圆角矩形 6"/>
          <p:cNvSpPr/>
          <p:nvPr/>
        </p:nvSpPr>
        <p:spPr>
          <a:xfrm>
            <a:off x="586740" y="1478915"/>
            <a:ext cx="10904855" cy="465836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5" name="Rectangle 4"/>
          <p:cNvSpPr>
            <a:spLocks noChangeArrowheads="1"/>
          </p:cNvSpPr>
          <p:nvPr/>
        </p:nvSpPr>
        <p:spPr bwMode="auto">
          <a:xfrm>
            <a:off x="969645" y="1686560"/>
            <a:ext cx="220027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保险杠的种类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891360" cy="533259"/>
            <a:chOff x="0" y="214489"/>
            <a:chExt cx="3891360"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250" fill="hold"/>
                                        <p:tgtEl>
                                          <p:spTgt spid="29"/>
                                        </p:tgtEl>
                                        <p:attrNameLst>
                                          <p:attrName>ppt_x</p:attrName>
                                        </p:attrNameLst>
                                      </p:cBhvr>
                                      <p:tavLst>
                                        <p:tav tm="0">
                                          <p:val>
                                            <p:strVal val="0-#ppt_w/2"/>
                                          </p:val>
                                        </p:tav>
                                        <p:tav tm="100000">
                                          <p:val>
                                            <p:strVal val="#ppt_x"/>
                                          </p:val>
                                        </p:tav>
                                      </p:tavLst>
                                    </p:anim>
                                    <p:anim calcmode="lin" valueType="num">
                                      <p:cBhvr additive="base">
                                        <p:cTn id="18" dur="25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250" fill="hold"/>
                                        <p:tgtEl>
                                          <p:spTgt spid="30"/>
                                        </p:tgtEl>
                                        <p:attrNameLst>
                                          <p:attrName>ppt_x</p:attrName>
                                        </p:attrNameLst>
                                      </p:cBhvr>
                                      <p:tavLst>
                                        <p:tav tm="0">
                                          <p:val>
                                            <p:strVal val="0-#ppt_w/2"/>
                                          </p:val>
                                        </p:tav>
                                        <p:tav tm="100000">
                                          <p:val>
                                            <p:strVal val="#ppt_x"/>
                                          </p:val>
                                        </p:tav>
                                      </p:tavLst>
                                    </p:anim>
                                    <p:anim calcmode="lin" valueType="num">
                                      <p:cBhvr additive="base">
                                        <p:cTn id="22" dur="25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anim calcmode="lin" valueType="num">
                                      <p:cBhvr>
                                        <p:cTn id="27" dur="500" fill="hold"/>
                                        <p:tgtEl>
                                          <p:spTgt spid="22"/>
                                        </p:tgtEl>
                                        <p:attrNameLst>
                                          <p:attrName>ppt_x</p:attrName>
                                        </p:attrNameLst>
                                      </p:cBhvr>
                                      <p:tavLst>
                                        <p:tav tm="0">
                                          <p:val>
                                            <p:strVal val="#ppt_x"/>
                                          </p:val>
                                        </p:tav>
                                        <p:tav tm="100000">
                                          <p:val>
                                            <p:strVal val="#ppt_x"/>
                                          </p:val>
                                        </p:tav>
                                      </p:tavLst>
                                    </p:anim>
                                    <p:anim calcmode="lin" valueType="num">
                                      <p:cBhvr>
                                        <p:cTn id="28" dur="50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250" fill="hold"/>
                                        <p:tgtEl>
                                          <p:spTgt spid="31"/>
                                        </p:tgtEl>
                                        <p:attrNameLst>
                                          <p:attrName>ppt_x</p:attrName>
                                        </p:attrNameLst>
                                      </p:cBhvr>
                                      <p:tavLst>
                                        <p:tav tm="0">
                                          <p:val>
                                            <p:strVal val="0-#ppt_w/2"/>
                                          </p:val>
                                        </p:tav>
                                        <p:tav tm="100000">
                                          <p:val>
                                            <p:strVal val="#ppt_x"/>
                                          </p:val>
                                        </p:tav>
                                      </p:tavLst>
                                    </p:anim>
                                    <p:anim calcmode="lin" valueType="num">
                                      <p:cBhvr additive="base">
                                        <p:cTn id="33" dur="250" fill="hold"/>
                                        <p:tgtEl>
                                          <p:spTgt spid="3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250" fill="hold"/>
                                        <p:tgtEl>
                                          <p:spTgt spid="32"/>
                                        </p:tgtEl>
                                        <p:attrNameLst>
                                          <p:attrName>ppt_x</p:attrName>
                                        </p:attrNameLst>
                                      </p:cBhvr>
                                      <p:tavLst>
                                        <p:tav tm="0">
                                          <p:val>
                                            <p:strVal val="0-#ppt_w/2"/>
                                          </p:val>
                                        </p:tav>
                                        <p:tav tm="100000">
                                          <p:val>
                                            <p:strVal val="#ppt_x"/>
                                          </p:val>
                                        </p:tav>
                                      </p:tavLst>
                                    </p:anim>
                                    <p:anim calcmode="lin" valueType="num">
                                      <p:cBhvr additive="base">
                                        <p:cTn id="37" dur="250" fill="hold"/>
                                        <p:tgtEl>
                                          <p:spTgt spid="32"/>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7"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anim calcmode="lin" valueType="num">
                                      <p:cBhvr>
                                        <p:cTn id="42" dur="500" fill="hold"/>
                                        <p:tgtEl>
                                          <p:spTgt spid="23"/>
                                        </p:tgtEl>
                                        <p:attrNameLst>
                                          <p:attrName>ppt_x</p:attrName>
                                        </p:attrNameLst>
                                      </p:cBhvr>
                                      <p:tavLst>
                                        <p:tav tm="0">
                                          <p:val>
                                            <p:strVal val="#ppt_x"/>
                                          </p:val>
                                        </p:tav>
                                        <p:tav tm="100000">
                                          <p:val>
                                            <p:strVal val="#ppt_x"/>
                                          </p:val>
                                        </p:tav>
                                      </p:tavLst>
                                    </p:anim>
                                    <p:anim calcmode="lin" valueType="num">
                                      <p:cBhvr>
                                        <p:cTn id="43" dur="500" fill="hold"/>
                                        <p:tgtEl>
                                          <p:spTgt spid="23"/>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250" fill="hold"/>
                                        <p:tgtEl>
                                          <p:spTgt spid="25"/>
                                        </p:tgtEl>
                                        <p:attrNameLst>
                                          <p:attrName>ppt_x</p:attrName>
                                        </p:attrNameLst>
                                      </p:cBhvr>
                                      <p:tavLst>
                                        <p:tav tm="0">
                                          <p:val>
                                            <p:strVal val="1+#ppt_w/2"/>
                                          </p:val>
                                        </p:tav>
                                        <p:tav tm="100000">
                                          <p:val>
                                            <p:strVal val="#ppt_x"/>
                                          </p:val>
                                        </p:tav>
                                      </p:tavLst>
                                    </p:anim>
                                    <p:anim calcmode="lin" valueType="num">
                                      <p:cBhvr additive="base">
                                        <p:cTn id="48" dur="25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250" fill="hold"/>
                                        <p:tgtEl>
                                          <p:spTgt spid="26"/>
                                        </p:tgtEl>
                                        <p:attrNameLst>
                                          <p:attrName>ppt_x</p:attrName>
                                        </p:attrNameLst>
                                      </p:cBhvr>
                                      <p:tavLst>
                                        <p:tav tm="0">
                                          <p:val>
                                            <p:strVal val="1+#ppt_w/2"/>
                                          </p:val>
                                        </p:tav>
                                        <p:tav tm="100000">
                                          <p:val>
                                            <p:strVal val="#ppt_x"/>
                                          </p:val>
                                        </p:tav>
                                      </p:tavLst>
                                    </p:anim>
                                    <p:anim calcmode="lin" valueType="num">
                                      <p:cBhvr additive="base">
                                        <p:cTn id="52" dur="250" fill="hold"/>
                                        <p:tgtEl>
                                          <p:spTgt spid="26"/>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 presetClass="entr" presetSubtype="2"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250" fill="hold"/>
                                        <p:tgtEl>
                                          <p:spTgt spid="27"/>
                                        </p:tgtEl>
                                        <p:attrNameLst>
                                          <p:attrName>ppt_x</p:attrName>
                                        </p:attrNameLst>
                                      </p:cBhvr>
                                      <p:tavLst>
                                        <p:tav tm="0">
                                          <p:val>
                                            <p:strVal val="1+#ppt_w/2"/>
                                          </p:val>
                                        </p:tav>
                                        <p:tav tm="100000">
                                          <p:val>
                                            <p:strVal val="#ppt_x"/>
                                          </p:val>
                                        </p:tav>
                                      </p:tavLst>
                                    </p:anim>
                                    <p:anim calcmode="lin" valueType="num">
                                      <p:cBhvr additive="base">
                                        <p:cTn id="63" dur="250" fill="hold"/>
                                        <p:tgtEl>
                                          <p:spTgt spid="27"/>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250" fill="hold"/>
                                        <p:tgtEl>
                                          <p:spTgt spid="28"/>
                                        </p:tgtEl>
                                        <p:attrNameLst>
                                          <p:attrName>ppt_x</p:attrName>
                                        </p:attrNameLst>
                                      </p:cBhvr>
                                      <p:tavLst>
                                        <p:tav tm="0">
                                          <p:val>
                                            <p:strVal val="1+#ppt_w/2"/>
                                          </p:val>
                                        </p:tav>
                                        <p:tav tm="100000">
                                          <p:val>
                                            <p:strVal val="#ppt_x"/>
                                          </p:val>
                                        </p:tav>
                                      </p:tavLst>
                                    </p:anim>
                                    <p:anim calcmode="lin" valueType="num">
                                      <p:cBhvr additive="base">
                                        <p:cTn id="67" dur="25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1" presetClass="entr" presetSubtype="1" fill="hold" grpId="0" nodeType="click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heel(1)">
                                      <p:cBhvr>
                                        <p:cTn id="72" dur="2000"/>
                                        <p:tgtEl>
                                          <p:spTgt spid="7"/>
                                        </p:tgtEl>
                                      </p:cBhvr>
                                    </p:animEffect>
                                  </p:childTnLst>
                                </p:cTn>
                              </p:par>
                              <p:par>
                                <p:cTn id="73" presetID="42" presetClass="entr" presetSubtype="0" fill="hold" grpId="0" nodeType="with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1000"/>
                                        <p:tgtEl>
                                          <p:spTgt spid="5"/>
                                        </p:tgtEl>
                                      </p:cBhvr>
                                    </p:animEffect>
                                    <p:anim calcmode="lin" valueType="num">
                                      <p:cBhvr>
                                        <p:cTn id="76" dur="1000" fill="hold"/>
                                        <p:tgtEl>
                                          <p:spTgt spid="5"/>
                                        </p:tgtEl>
                                        <p:attrNameLst>
                                          <p:attrName>ppt_x</p:attrName>
                                        </p:attrNameLst>
                                      </p:cBhvr>
                                      <p:tavLst>
                                        <p:tav tm="0">
                                          <p:val>
                                            <p:strVal val="#ppt_x"/>
                                          </p:val>
                                        </p:tav>
                                        <p:tav tm="100000">
                                          <p:val>
                                            <p:strVal val="#ppt_x"/>
                                          </p:val>
                                        </p:tav>
                                      </p:tavLst>
                                    </p:anim>
                                    <p:anim calcmode="lin" valueType="num">
                                      <p:cBhvr>
                                        <p:cTn id="7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p:bldP spid="26" grpId="0"/>
      <p:bldP spid="27" grpId="0"/>
      <p:bldP spid="28" grpId="0"/>
      <p:bldP spid="29" grpId="0"/>
      <p:bldP spid="30" grpId="0"/>
      <p:bldP spid="31" grpId="0"/>
      <p:bldP spid="32" grpId="0"/>
      <p:bldP spid="7" grpId="0" bldLvl="0" animBg="1"/>
      <p:bldP spid="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4370"/>
            <a:ext cx="217360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保险杠的作用</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699579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保险杠具有多种作用。从安全上看，汽车发生低速碰撞事故时能起到缓冲作用，保护车体，在与行人发生事故时可以起到一定的保护行人的作用；从外观上看，具有装饰性，已经成为装饰轿车外形的重要部件；同时，汽车保险杠还有一定的空气动力学作用。 </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6" name="图片 5"/>
          <p:cNvPicPr/>
          <p:nvPr/>
        </p:nvPicPr>
        <p:blipFill>
          <a:blip r:embed="rId1"/>
          <a:stretch>
            <a:fillRect/>
          </a:stretch>
        </p:blipFill>
        <p:spPr>
          <a:xfrm>
            <a:off x="7920355" y="2560320"/>
            <a:ext cx="3420110" cy="2282825"/>
          </a:xfrm>
          <a:prstGeom prst="rect">
            <a:avLst/>
          </a:prstGeom>
        </p:spPr>
      </p:pic>
      <p:grpSp>
        <p:nvGrpSpPr>
          <p:cNvPr id="5" name="组合 4"/>
          <p:cNvGrpSpPr/>
          <p:nvPr/>
        </p:nvGrpSpPr>
        <p:grpSpPr>
          <a:xfrm>
            <a:off x="0" y="214489"/>
            <a:ext cx="3891360" cy="533259"/>
            <a:chOff x="0" y="214489"/>
            <a:chExt cx="3891360" cy="533259"/>
          </a:xfrm>
        </p:grpSpPr>
        <p:sp>
          <p:nvSpPr>
            <p:cNvPr id="9" name="矩形 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5005"/>
            <a:ext cx="289052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保险杠的选择和安装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649287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安装过程中注意保持它与翼板和前隔栅的距离相等，两边对称。如果需要，可以在保险杠和装配托架之间加设填隙片以调整保险杠对准，拧紧螺钉。用力摇动观察是否牢固，此时振动是越小越好。 </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5" name="图片 4"/>
          <p:cNvPicPr/>
          <p:nvPr/>
        </p:nvPicPr>
        <p:blipFill>
          <a:blip r:embed="rId1"/>
          <a:stretch>
            <a:fillRect/>
          </a:stretch>
        </p:blipFill>
        <p:spPr>
          <a:xfrm>
            <a:off x="7546975" y="2560320"/>
            <a:ext cx="3508375" cy="2412365"/>
          </a:xfrm>
          <a:prstGeom prst="rect">
            <a:avLst/>
          </a:prstGeom>
        </p:spPr>
      </p:pic>
      <p:grpSp>
        <p:nvGrpSpPr>
          <p:cNvPr id="6" name="组合 5"/>
          <p:cNvGrpSpPr/>
          <p:nvPr/>
        </p:nvGrpSpPr>
        <p:grpSpPr>
          <a:xfrm>
            <a:off x="0" y="214489"/>
            <a:ext cx="3891360" cy="533259"/>
            <a:chOff x="0" y="214489"/>
            <a:chExt cx="3891360" cy="533259"/>
          </a:xfrm>
        </p:grpSpPr>
        <p:sp>
          <p:nvSpPr>
            <p:cNvPr id="9" name="矩形 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3615"/>
            <a:ext cx="337185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导流板和扰流板的定义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859405"/>
            <a:ext cx="972883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导流板是指车身前端保险杠下方抛物形连接板，如图蓝色框区所示；扰流板是指车身行李厢盖上端突出物，如图蓝色框区所示。</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二、导流板和扰流板的装饰 </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6" name="图片 5"/>
          <p:cNvPicPr>
            <a:picLocks noChangeAspect="1"/>
          </p:cNvPicPr>
          <p:nvPr/>
        </p:nvPicPr>
        <p:blipFill>
          <a:blip r:embed="rId1"/>
          <a:srcRect b="56279"/>
          <a:stretch>
            <a:fillRect/>
          </a:stretch>
        </p:blipFill>
        <p:spPr>
          <a:xfrm>
            <a:off x="1905000" y="4265930"/>
            <a:ext cx="3140710" cy="1385570"/>
          </a:xfrm>
          <a:prstGeom prst="rect">
            <a:avLst/>
          </a:prstGeom>
          <a:noFill/>
          <a:ln>
            <a:noFill/>
          </a:ln>
        </p:spPr>
      </p:pic>
      <p:pic>
        <p:nvPicPr>
          <p:cNvPr id="10" name="图片 3"/>
          <p:cNvPicPr>
            <a:picLocks noChangeAspect="1"/>
          </p:cNvPicPr>
          <p:nvPr/>
        </p:nvPicPr>
        <p:blipFill>
          <a:blip r:embed="rId1"/>
          <a:srcRect l="1942" t="53583" r="2204" b="2509"/>
          <a:stretch>
            <a:fillRect/>
          </a:stretch>
        </p:blipFill>
        <p:spPr>
          <a:xfrm>
            <a:off x="6152515" y="4248150"/>
            <a:ext cx="2877820" cy="1329690"/>
          </a:xfrm>
          <a:prstGeom prst="rect">
            <a:avLst/>
          </a:prstGeom>
          <a:noFill/>
          <a:ln>
            <a:noFill/>
          </a:ln>
        </p:spPr>
      </p:pic>
      <p:grpSp>
        <p:nvGrpSpPr>
          <p:cNvPr id="9" name="组合 8"/>
          <p:cNvGrpSpPr/>
          <p:nvPr/>
        </p:nvGrpSpPr>
        <p:grpSpPr>
          <a:xfrm>
            <a:off x="0" y="214489"/>
            <a:ext cx="3891360" cy="533259"/>
            <a:chOff x="0" y="214489"/>
            <a:chExt cx="3891360" cy="533259"/>
          </a:xfrm>
        </p:grpSpPr>
        <p:sp>
          <p:nvSpPr>
            <p:cNvPr id="12" name="矩形 1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4370"/>
            <a:ext cx="325755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导流板和扰流板的作用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10269220"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（1）改善车型外观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扰流板的造型使车身的流线型更加突出，车身外部更加美观。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（2）提高汽车行驶稳定性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过去，国内汽车很少重视导流板和扰流板的安装，因为道路狭小、车辆拥挤、车速不高，它们的减阻省油作用不够明显。随着城市的高架路、高速公路等大批投入使用，车速相应提高，汽车车轮与地面的附着力降低，车轮漂浮，车身稳定性下降，对行车安全带来隐患。因此，在汽车车身的前、后端安装导流板和扰流板，可以提高车轮的附着力，提高车身的稳定性，从而保证汽车的安全行驶。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891360" cy="533259"/>
            <a:chOff x="0" y="214489"/>
            <a:chExt cx="3891360" cy="533259"/>
          </a:xfrm>
        </p:grpSpPr>
        <p:sp>
          <p:nvSpPr>
            <p:cNvPr id="6" name="矩形 5"/>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4370"/>
            <a:ext cx="264287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导流与扰流的原理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1026922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轿车前端在气流作用下，无导流板时受力状态如下图所示，安装有导流板后其受力状态如下图所示。无扰流板时，轿车后端气流和受力状况如下图所示；安装扰流板后，轿车后端气流和受力状况如下图所示。</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6" name="图片 4"/>
          <p:cNvPicPr>
            <a:picLocks noChangeAspect="1"/>
          </p:cNvPicPr>
          <p:nvPr/>
        </p:nvPicPr>
        <p:blipFill>
          <a:blip r:embed="rId1"/>
          <a:stretch>
            <a:fillRect/>
          </a:stretch>
        </p:blipFill>
        <p:spPr>
          <a:xfrm>
            <a:off x="1488440" y="3817620"/>
            <a:ext cx="1932305" cy="1497330"/>
          </a:xfrm>
          <a:prstGeom prst="rect">
            <a:avLst/>
          </a:prstGeom>
          <a:noFill/>
          <a:ln>
            <a:noFill/>
          </a:ln>
        </p:spPr>
      </p:pic>
      <p:pic>
        <p:nvPicPr>
          <p:cNvPr id="5" name="图片 5"/>
          <p:cNvPicPr>
            <a:picLocks noChangeAspect="1"/>
          </p:cNvPicPr>
          <p:nvPr/>
        </p:nvPicPr>
        <p:blipFill>
          <a:blip r:embed="rId2"/>
          <a:stretch>
            <a:fillRect/>
          </a:stretch>
        </p:blipFill>
        <p:spPr>
          <a:xfrm>
            <a:off x="3771265" y="3829050"/>
            <a:ext cx="2219960" cy="1497330"/>
          </a:xfrm>
          <a:prstGeom prst="rect">
            <a:avLst/>
          </a:prstGeom>
          <a:noFill/>
          <a:ln>
            <a:noFill/>
          </a:ln>
        </p:spPr>
      </p:pic>
      <p:pic>
        <p:nvPicPr>
          <p:cNvPr id="9" name="图片 6"/>
          <p:cNvPicPr>
            <a:picLocks noChangeAspect="1"/>
          </p:cNvPicPr>
          <p:nvPr/>
        </p:nvPicPr>
        <p:blipFill>
          <a:blip r:embed="rId3"/>
          <a:stretch>
            <a:fillRect/>
          </a:stretch>
        </p:blipFill>
        <p:spPr>
          <a:xfrm>
            <a:off x="6341745" y="3829050"/>
            <a:ext cx="1711960" cy="1553845"/>
          </a:xfrm>
          <a:prstGeom prst="rect">
            <a:avLst/>
          </a:prstGeom>
          <a:noFill/>
          <a:ln>
            <a:noFill/>
          </a:ln>
        </p:spPr>
      </p:pic>
      <p:pic>
        <p:nvPicPr>
          <p:cNvPr id="10" name="图片 7"/>
          <p:cNvPicPr>
            <a:picLocks noChangeAspect="1"/>
          </p:cNvPicPr>
          <p:nvPr/>
        </p:nvPicPr>
        <p:blipFill>
          <a:blip r:embed="rId4"/>
          <a:stretch>
            <a:fillRect/>
          </a:stretch>
        </p:blipFill>
        <p:spPr>
          <a:xfrm>
            <a:off x="8404225" y="3802380"/>
            <a:ext cx="1732280" cy="1565275"/>
          </a:xfrm>
          <a:prstGeom prst="rect">
            <a:avLst/>
          </a:prstGeom>
          <a:noFill/>
          <a:ln>
            <a:noFill/>
          </a:ln>
        </p:spPr>
      </p:pic>
      <p:grpSp>
        <p:nvGrpSpPr>
          <p:cNvPr id="12" name="组合 11"/>
          <p:cNvGrpSpPr/>
          <p:nvPr/>
        </p:nvGrpSpPr>
        <p:grpSpPr>
          <a:xfrm>
            <a:off x="0" y="214489"/>
            <a:ext cx="3891360" cy="533259"/>
            <a:chOff x="0" y="214489"/>
            <a:chExt cx="3891360" cy="533259"/>
          </a:xfrm>
        </p:grpSpPr>
        <p:sp>
          <p:nvSpPr>
            <p:cNvPr id="13" name="矩形 1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5" name="矩形 14"/>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468245"/>
            <a:ext cx="8956675" cy="6096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5774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①拆下前保险杠下部的车身板件。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2940157" y="2138048"/>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37920" y="3308985"/>
            <a:ext cx="8956675" cy="82740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4182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②在前保险杠的下面换上新导流板，并与两个轮罩对中，还要保证导流板前面的上缘落在前板的里边。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375150"/>
            <a:ext cx="8956675" cy="584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44843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③用钳夹把导流板的边角夹紧到轮罩上。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导流板与扰流板的安装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25" name="五边形 24"/>
          <p:cNvSpPr/>
          <p:nvPr/>
        </p:nvSpPr>
        <p:spPr>
          <a:xfrm>
            <a:off x="1137920" y="1771650"/>
            <a:ext cx="262382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（1）导流板的安装 </a:t>
            </a:r>
            <a:endParaRPr sz="2000" b="1" dirty="0">
              <a:latin typeface="Arial" panose="020B0604020202020204"/>
              <a:ea typeface="微软雅黑" panose="020B0503020204020204" pitchFamily="34" charset="-122"/>
              <a:sym typeface="Arial" panose="020B0604020202020204"/>
            </a:endParaRPr>
          </a:p>
        </p:txBody>
      </p:sp>
      <p:sp>
        <p:nvSpPr>
          <p:cNvPr id="4" name="矩形 3"/>
          <p:cNvSpPr/>
          <p:nvPr/>
        </p:nvSpPr>
        <p:spPr>
          <a:xfrm>
            <a:off x="1137920" y="5198110"/>
            <a:ext cx="8956675" cy="59309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92860" y="530733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④将前车身板件的安装孔用划线方法转到轮罩上。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891360" cy="533259"/>
            <a:chOff x="0" y="214489"/>
            <a:chExt cx="3891360" cy="533259"/>
          </a:xfrm>
        </p:grpSpPr>
        <p:sp>
          <p:nvSpPr>
            <p:cNvPr id="6" name="矩形 5"/>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五边形 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0-#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17" grpId="0" bldLvl="0" animBg="1"/>
      <p:bldP spid="21" grpId="0"/>
      <p:bldP spid="25" grpId="0" bldLvl="0" animBg="1"/>
      <p:bldP spid="4" grpId="0" bldLvl="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2525" y="3448050"/>
            <a:ext cx="8956675" cy="54737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3534410"/>
            <a:ext cx="8533130" cy="412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⑦用螺栓将导流板安装到位，检查是否正确对中。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58254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6917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⑥用钻头钻 6 个孔，穿过金属薄板和导流板。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739900"/>
            <a:ext cx="8956675" cy="55372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8491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⑤用划线方法将导流板端部的安装孔转到轮罩上。</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52525" y="4303395"/>
            <a:ext cx="8956675" cy="54864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307465" y="441261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⑧拧紧 6 个紧固件。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7" name="组合 6"/>
          <p:cNvGrpSpPr/>
          <p:nvPr/>
        </p:nvGrpSpPr>
        <p:grpSpPr>
          <a:xfrm>
            <a:off x="0" y="214489"/>
            <a:ext cx="3891360" cy="533259"/>
            <a:chOff x="0" y="214489"/>
            <a:chExt cx="3891360" cy="533259"/>
          </a:xfrm>
        </p:grpSpPr>
        <p:sp>
          <p:nvSpPr>
            <p:cNvPr id="12" name="矩形 1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P spid="17" grpId="0" bldLvl="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281953"/>
            <a:ext cx="12192000" cy="4347882"/>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平行四边形 1"/>
          <p:cNvSpPr/>
          <p:nvPr/>
        </p:nvSpPr>
        <p:spPr>
          <a:xfrm>
            <a:off x="905608" y="801510"/>
            <a:ext cx="5073162" cy="526062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9732" y="2131928"/>
            <a:ext cx="5816268" cy="4370510"/>
          </a:xfrm>
          <a:prstGeom prst="rect">
            <a:avLst/>
          </a:prstGeom>
        </p:spPr>
      </p:pic>
      <p:sp>
        <p:nvSpPr>
          <p:cNvPr id="7" name="矩形 6"/>
          <p:cNvSpPr/>
          <p:nvPr/>
        </p:nvSpPr>
        <p:spPr>
          <a:xfrm>
            <a:off x="1862230" y="1685385"/>
            <a:ext cx="2454793" cy="646331"/>
          </a:xfrm>
          <a:prstGeom prst="rect">
            <a:avLst/>
          </a:prstGeom>
          <a:solidFill>
            <a:srgbClr val="38465E"/>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目   录</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sp>
        <p:nvSpPr>
          <p:cNvPr id="8" name="文本框 7"/>
          <p:cNvSpPr txBox="1"/>
          <p:nvPr/>
        </p:nvSpPr>
        <p:spPr>
          <a:xfrm>
            <a:off x="6884670" y="1863725"/>
            <a:ext cx="4251325" cy="608965"/>
          </a:xfrm>
          <a:prstGeom prst="rect">
            <a:avLst/>
          </a:prstGeom>
          <a:solidFill>
            <a:srgbClr val="C00000"/>
          </a:solidFill>
        </p:spPr>
        <p:txBody>
          <a:bodyPr vert="horz" lIns="91440" tIns="45720" rIns="91440" bIns="45720" rtlCol="0">
            <a:noAutofit/>
          </a:bodyPr>
          <a:lstStyle>
            <a:lvl1pPr marL="228600" indent="-228600">
              <a:lnSpc>
                <a:spcPct val="90000"/>
              </a:lnSpc>
              <a:spcBef>
                <a:spcPts val="1000"/>
              </a:spcBef>
              <a:buFont typeface="Arial" panose="020B0604020202020204" pitchFamily="34" charset="0"/>
              <a:buChar char="•"/>
              <a:defRPr sz="2800">
                <a:solidFill>
                  <a:srgbClr val="002060"/>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32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3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文本框 9"/>
          <p:cNvSpPr txBox="1"/>
          <p:nvPr/>
        </p:nvSpPr>
        <p:spPr>
          <a:xfrm>
            <a:off x="6884670" y="3669030"/>
            <a:ext cx="4251325" cy="584200"/>
          </a:xfrm>
          <a:prstGeom prst="rect">
            <a:avLst/>
          </a:prstGeom>
          <a:solidFill>
            <a:srgbClr val="C00000"/>
          </a:solidFill>
        </p:spPr>
        <p:txBody>
          <a:bodyPr vert="horz" lIns="91440" tIns="45720" rIns="91440" bIns="45720" rtlCol="0">
            <a:noAutofit/>
          </a:bodyPr>
          <a:lstStyle>
            <a:defPPr>
              <a:defRPr lang="zh-CN"/>
            </a:defPPr>
            <a:lvl1pPr marL="228600" indent="-228600" algn="ctr">
              <a:lnSpc>
                <a:spcPct val="90000"/>
              </a:lnSpc>
              <a:spcBef>
                <a:spcPts val="1000"/>
              </a:spcBef>
              <a:buFont typeface="Arial" panose="020B0604020202020204" pitchFamily="34" charset="0"/>
              <a:buChar char="•"/>
              <a:defRPr sz="3200" b="1">
                <a:solidFill>
                  <a:schemeClr val="bg1"/>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latin typeface="Arial" panose="020B0604020202020204"/>
                <a:ea typeface="微软雅黑" panose="020B0503020204020204" pitchFamily="34" charset="-122"/>
                <a:sym typeface="Arial" panose="020B0604020202020204"/>
              </a:rPr>
              <a:t>车窗装饰和天窗装饰</a:t>
            </a:r>
            <a:endParaRPr lang="zh-CN" altLang="en-US" dirty="0">
              <a:latin typeface="Arial" panose="020B0604020202020204"/>
              <a:ea typeface="微软雅黑" panose="020B0503020204020204" pitchFamily="34" charset="-122"/>
              <a:sym typeface="Arial" panose="020B0604020202020204"/>
            </a:endParaRPr>
          </a:p>
        </p:txBody>
      </p:sp>
      <p:sp>
        <p:nvSpPr>
          <p:cNvPr id="3" name="文本框 2"/>
          <p:cNvSpPr txBox="1"/>
          <p:nvPr/>
        </p:nvSpPr>
        <p:spPr>
          <a:xfrm>
            <a:off x="6884670" y="2798445"/>
            <a:ext cx="4251325" cy="608965"/>
          </a:xfrm>
          <a:prstGeom prst="rect">
            <a:avLst/>
          </a:prstGeom>
          <a:solidFill>
            <a:srgbClr val="C00000"/>
          </a:solidFill>
        </p:spPr>
        <p:txBody>
          <a:bodyPr vert="horz" lIns="91440" tIns="45720" rIns="91440" bIns="45720" rtlCol="0">
            <a:noAutofit/>
          </a:bodyPr>
          <a:lstStyle>
            <a:lvl1pPr marL="228600" indent="-228600">
              <a:lnSpc>
                <a:spcPct val="90000"/>
              </a:lnSpc>
              <a:spcBef>
                <a:spcPts val="1000"/>
              </a:spcBef>
              <a:buFont typeface="Arial" panose="020B0604020202020204" pitchFamily="34" charset="0"/>
              <a:buChar char="•"/>
              <a:defRPr sz="2800">
                <a:solidFill>
                  <a:srgbClr val="002060"/>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32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3200" b="1" dirty="0">
              <a:solidFill>
                <a:schemeClr val="bg1"/>
              </a:solidFill>
              <a:latin typeface="Arial" panose="020B0604020202020204"/>
              <a:ea typeface="微软雅黑" panose="020B0503020204020204" pitchFamily="34" charset="-122"/>
              <a:sym typeface="Arial" panose="020B0604020202020204"/>
            </a:endParaRPr>
          </a:p>
        </p:txBody>
      </p:sp>
      <p:sp>
        <p:nvSpPr>
          <p:cNvPr id="5" name="文本框 4"/>
          <p:cNvSpPr txBox="1"/>
          <p:nvPr/>
        </p:nvSpPr>
        <p:spPr>
          <a:xfrm>
            <a:off x="6884670" y="4514850"/>
            <a:ext cx="4251325" cy="608965"/>
          </a:xfrm>
          <a:prstGeom prst="rect">
            <a:avLst/>
          </a:prstGeom>
          <a:solidFill>
            <a:srgbClr val="C00000"/>
          </a:solidFill>
        </p:spPr>
        <p:txBody>
          <a:bodyPr vert="horz" lIns="91440" tIns="45720" rIns="91440" bIns="45720" rtlCol="0">
            <a:noAutofit/>
          </a:bodyPr>
          <a:lstStyle>
            <a:lvl1pPr marL="228600" indent="-228600">
              <a:lnSpc>
                <a:spcPct val="90000"/>
              </a:lnSpc>
              <a:spcBef>
                <a:spcPts val="1000"/>
              </a:spcBef>
              <a:buFont typeface="Arial" panose="020B0604020202020204" pitchFamily="34" charset="0"/>
              <a:buChar char="•"/>
              <a:defRPr sz="2800">
                <a:solidFill>
                  <a:srgbClr val="002060"/>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3200" b="1" dirty="0">
                <a:solidFill>
                  <a:schemeClr val="bg1"/>
                </a:solidFill>
                <a:latin typeface="Arial" panose="020B0604020202020204"/>
                <a:ea typeface="微软雅黑" panose="020B0503020204020204" pitchFamily="34" charset="-122"/>
                <a:sym typeface="Arial" panose="020B0604020202020204"/>
              </a:rPr>
              <a:t>其他外部装饰 </a:t>
            </a:r>
            <a:endParaRPr lang="zh-CN" altLang="en-US" sz="32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randombar(horizontal)">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7" grpId="0" animBg="1"/>
      <p:bldP spid="8" grpId="0" bldLvl="0" animBg="1"/>
      <p:bldP spid="10" grpId="0" bldLvl="0" animBg="1"/>
      <p:bldP spid="3" grpId="0" bldLvl="0" animBg="1"/>
      <p:bldP spid="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030730"/>
            <a:ext cx="8956675" cy="8293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13995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①在行李厢盖上找到适合的位置，再与扰流板上的螺栓孔配合，做好记号，在行李厢盖上打贯穿孔。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2940157" y="1684023"/>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37920" y="314134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2505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②在钻孔位置与扰流板接合处注上硅胶以防漏水。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3937635"/>
            <a:ext cx="8956675" cy="584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40468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③将固定螺栓由行李厢内侧往外再固定锁紧。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5" name="五边形 24"/>
          <p:cNvSpPr/>
          <p:nvPr/>
        </p:nvSpPr>
        <p:spPr>
          <a:xfrm>
            <a:off x="1137920" y="1334135"/>
            <a:ext cx="271272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（2）扰流板的安装  </a:t>
            </a:r>
            <a:endParaRPr sz="2000" b="1" dirty="0">
              <a:latin typeface="Arial" panose="020B0604020202020204"/>
              <a:ea typeface="微软雅黑" panose="020B0503020204020204" pitchFamily="34" charset="-122"/>
              <a:sym typeface="Arial" panose="020B0604020202020204"/>
            </a:endParaRPr>
          </a:p>
        </p:txBody>
      </p:sp>
      <p:sp>
        <p:nvSpPr>
          <p:cNvPr id="4" name="矩形 3"/>
          <p:cNvSpPr/>
          <p:nvPr/>
        </p:nvSpPr>
        <p:spPr>
          <a:xfrm>
            <a:off x="1137920" y="4760595"/>
            <a:ext cx="8956675" cy="59309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92860" y="48698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④要想减少漏水情况，可在固定后在固定架周围注入透明硅胶。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891360" cy="533259"/>
            <a:chOff x="0" y="214489"/>
            <a:chExt cx="3891360" cy="533259"/>
          </a:xfrm>
        </p:grpSpPr>
        <p:sp>
          <p:nvSpPr>
            <p:cNvPr id="5" name="矩形 4"/>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0-#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17" grpId="0" bldLvl="0" animBg="1"/>
      <p:bldP spid="21" grpId="0"/>
      <p:bldP spid="25" grpId="0" bldLvl="0" animBg="1"/>
      <p:bldP spid="4" grpId="0" bldLvl="0" animBg="1"/>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3615"/>
            <a:ext cx="245491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车灯装饰的作用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859405"/>
            <a:ext cx="9728835" cy="270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（1）使汽车更加美观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目前市场上有许多装饰车灯，外形各异，制造精美，每当夜幕降临，打开装饰灯，能给人一种强烈的视觉冲击感。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（2）提高照明质量，保证行车安全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一般国产车的原厂车灯出厂时的色温为 3000 K，经过一年使用会降到 2500 K，甚至 2000 K，如果继续使用，会明显影响照明质量。采用新型的车灯能够提高亮度，放宽视野，从而提高夜间行车的安全性。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三、车灯装饰 </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6" name="组合 5"/>
          <p:cNvGrpSpPr/>
          <p:nvPr/>
        </p:nvGrpSpPr>
        <p:grpSpPr>
          <a:xfrm>
            <a:off x="0" y="214489"/>
            <a:ext cx="3891360" cy="533259"/>
            <a:chOff x="0" y="214489"/>
            <a:chExt cx="3891360" cy="533259"/>
          </a:xfrm>
        </p:grpSpPr>
        <p:sp>
          <p:nvSpPr>
            <p:cNvPr id="9" name="矩形 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4370"/>
            <a:ext cx="256984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装饰车灯的种类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9767570"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（1）竞技灯和探射灯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竞技型车灯又叫辅助型车灯，它既可以作为装饰来扮靓爱车，更是提高能见度的有力工具。安装辅助型车灯后，无论天气如何变化，车主都能轻松地应对。目前这些辅助型车灯可供选择的功能较多，有超白光型、聚光型、雪雨雾灯型等。</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（2）高强度放电灯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高强度放电灯的结构与传统钨丝灯泡不同，它没有灯丝，玻璃灯泡内有一个电极，并充满介质气体，依赖高压电击穿灯内的气体介质以产生放电电弧的形式发出灿烂的高色温光芒。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891360" cy="533259"/>
            <a:chOff x="0" y="214489"/>
            <a:chExt cx="3891360" cy="533259"/>
          </a:xfrm>
        </p:grpSpPr>
        <p:sp>
          <p:nvSpPr>
            <p:cNvPr id="6" name="矩形 5"/>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138045"/>
            <a:ext cx="8956675" cy="5302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2472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①购买灯泡时要注意灯泡型号，如果型号不对，将无法安装。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a:off x="3623417" y="1807848"/>
            <a:ext cx="6545278"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1137920" y="1381125"/>
            <a:ext cx="262382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车灯的选用与安装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1137920" y="3014345"/>
            <a:ext cx="8956675" cy="138874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1235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②安装灯泡时 , 不要直接用手接触灯泡玻璃，以免人手分泌的油质沾在玻璃管上，留下指纹、油膜，导致灯泡点亮后受热不均，造成玻璃表面热膨胀程度不同而导致破碎。如果车主不小心让脏物沾在玻璃管上，应该用酒精将油污等擦净并待其干燥挥发后方可使用。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803775"/>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49129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③更换灯泡应在干燥的室内进行，请勿在阴雨天或室外换灯泡。并且注意将灯罩防水衬套严密装回，避免水气进入，影响灯泡的寿命及效果。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891360" cy="533259"/>
            <a:chOff x="0" y="214489"/>
            <a:chExt cx="3891360" cy="533259"/>
          </a:xfrm>
        </p:grpSpPr>
        <p:sp>
          <p:nvSpPr>
            <p:cNvPr id="4" name="矩形 3"/>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0-#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0-#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0-#ppt_w/2"/>
                                          </p:val>
                                        </p:tav>
                                        <p:tav tm="100000">
                                          <p:val>
                                            <p:strVal val="#ppt_x"/>
                                          </p:val>
                                        </p:tav>
                                      </p:tavLst>
                                    </p:anim>
                                    <p:anim calcmode="lin" valueType="num">
                                      <p:cBhvr additive="base">
                                        <p:cTn id="37"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6" grpId="0" bldLvl="0" animBg="1"/>
      <p:bldP spid="15" grpId="0" bldLvl="0" animBg="1"/>
      <p:bldP spid="16" grpId="0"/>
      <p:bldP spid="17" grpId="0" bldLvl="0" animBg="1"/>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52525" y="4080510"/>
            <a:ext cx="8956675" cy="10941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4189730"/>
            <a:ext cx="8533130" cy="90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⑥换装灯泡时最好能左右灯同时更换，一方面可避免两侧灯泡消耗电量不一，造成线组烧毁的意外；另一方面也可以避免日后发生左右灯泡寿命不均，或是色泽一的情况。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855595"/>
            <a:ext cx="8956675" cy="89789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964815"/>
            <a:ext cx="870966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⑤灯泡的玻璃部分非常薄，而且内填压力气体，注意避免将废灯泡到处乱扔，造成带有危险性的玻璃四散。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739900"/>
            <a:ext cx="8956675" cy="80772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8491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④与所有电器一样，更换灯泡前，请先把电源关掉。灯泡刚熄灭时，千万不能接触，以免烫伤。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7" name="矩形 6"/>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3615"/>
            <a:ext cx="217360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后视镜的种类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49960" y="2912745"/>
            <a:ext cx="10292715"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（1）按后视镜的安装位置分类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按后视镜的安装位置可分为</a:t>
            </a:r>
            <a:r>
              <a:rPr sz="2000" dirty="0">
                <a:solidFill>
                  <a:srgbClr val="C00000"/>
                </a:solidFill>
                <a:latin typeface="Arial" panose="020B0604020202020204"/>
                <a:ea typeface="微软雅黑" panose="020B0503020204020204" pitchFamily="34" charset="-122"/>
                <a:sym typeface="Arial" panose="020B0604020202020204"/>
              </a:rPr>
              <a:t>外后视镜和内后视镜</a:t>
            </a:r>
            <a:r>
              <a:rPr sz="2000" dirty="0">
                <a:solidFill>
                  <a:srgbClr val="38465E"/>
                </a:solidFill>
                <a:latin typeface="Arial" panose="020B0604020202020204"/>
                <a:ea typeface="微软雅黑" panose="020B0503020204020204" pitchFamily="34" charset="-122"/>
                <a:sym typeface="Arial" panose="020B0604020202020204"/>
              </a:rPr>
              <a:t>。外后视镜一般汽车左、右两侧都有，其功能主要是让驾驶员观察汽车左、右两侧的行人（包括上、下车人员）、车辆以及其他障碍物的情况，确保行车及倒车安全。内后视镜主要供驾驶员观察车室内乘员及物品的情况，内后视镜还具有在夜间防止后续车辆的前照灯光线引起眩目的功能。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（2）按镜面角度调整方式分类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按镜面角度调整方式可分为</a:t>
            </a:r>
            <a:r>
              <a:rPr sz="2000" dirty="0">
                <a:solidFill>
                  <a:srgbClr val="C00000"/>
                </a:solidFill>
                <a:latin typeface="Arial" panose="020B0604020202020204"/>
                <a:ea typeface="微软雅黑" panose="020B0503020204020204" pitchFamily="34" charset="-122"/>
                <a:sym typeface="Arial" panose="020B0604020202020204"/>
              </a:rPr>
              <a:t>手动后视镜和电动后视镜</a:t>
            </a:r>
            <a:r>
              <a:rPr sz="2000" dirty="0">
                <a:solidFill>
                  <a:srgbClr val="38465E"/>
                </a:solidFill>
                <a:latin typeface="Arial" panose="020B0604020202020204"/>
                <a:ea typeface="微软雅黑" panose="020B0503020204020204" pitchFamily="34" charset="-122"/>
                <a:sym typeface="Arial" panose="020B0604020202020204"/>
              </a:rPr>
              <a:t>。手动后视镜的镜面可绕镜框后的球形铰接转动，调整量为上下、左右各 20°~25°，通过人工进行调整。</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四、后视镜装饰 </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6" name="组合 5"/>
          <p:cNvGrpSpPr/>
          <p:nvPr/>
        </p:nvGrpSpPr>
        <p:grpSpPr>
          <a:xfrm>
            <a:off x="0" y="214489"/>
            <a:ext cx="3891360" cy="533259"/>
            <a:chOff x="0" y="214489"/>
            <a:chExt cx="3891360" cy="533259"/>
          </a:xfrm>
        </p:grpSpPr>
        <p:sp>
          <p:nvSpPr>
            <p:cNvPr id="9" name="矩形 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4370"/>
            <a:ext cx="256984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装饰车灯的种类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976757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（3）按后视镜镜面的形状分类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按后视镜镜面的形状可分为</a:t>
            </a:r>
            <a:r>
              <a:rPr sz="2000" dirty="0">
                <a:solidFill>
                  <a:srgbClr val="C00000"/>
                </a:solidFill>
                <a:latin typeface="Arial" panose="020B0604020202020204"/>
                <a:ea typeface="微软雅黑" panose="020B0503020204020204" pitchFamily="34" charset="-122"/>
                <a:sym typeface="Arial" panose="020B0604020202020204"/>
              </a:rPr>
              <a:t>平面镜、凸面镜和棱形镜</a:t>
            </a:r>
            <a:r>
              <a:rPr sz="2000" dirty="0">
                <a:solidFill>
                  <a:srgbClr val="38465E"/>
                </a:solidFill>
                <a:latin typeface="Arial" panose="020B0604020202020204"/>
                <a:ea typeface="微软雅黑" panose="020B0503020204020204" pitchFamily="34" charset="-122"/>
                <a:sym typeface="Arial" panose="020B0604020202020204"/>
              </a:rPr>
              <a:t>。平面镜可以得到与目视相同大小的映像，常用来做内后视镜；凸面镜反映的映像较目视小，但它的视野范围较平面镜大，常用来做外后视镜和下视镜；棱形镜常用来做防眩目型内后视镜。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（4）按后视镜反射膜材料分类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按后视镜反射膜材料可分为</a:t>
            </a:r>
            <a:r>
              <a:rPr sz="2000" dirty="0">
                <a:solidFill>
                  <a:srgbClr val="C00000"/>
                </a:solidFill>
                <a:latin typeface="Arial" panose="020B0604020202020204"/>
                <a:ea typeface="微软雅黑" panose="020B0503020204020204" pitchFamily="34" charset="-122"/>
                <a:sym typeface="Arial" panose="020B0604020202020204"/>
              </a:rPr>
              <a:t>铝镜、铅镜、银铜镜、银镜和铬镜</a:t>
            </a:r>
            <a:r>
              <a:rPr sz="2000" dirty="0">
                <a:solidFill>
                  <a:srgbClr val="38465E"/>
                </a:solidFill>
                <a:latin typeface="Arial" panose="020B0604020202020204"/>
                <a:ea typeface="微软雅黑" panose="020B0503020204020204" pitchFamily="34" charset="-122"/>
                <a:sym typeface="Arial" panose="020B0604020202020204"/>
              </a:rPr>
              <a:t>等。</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891360" cy="533259"/>
            <a:chOff x="0" y="214489"/>
            <a:chExt cx="3891360" cy="533259"/>
          </a:xfrm>
        </p:grpSpPr>
        <p:sp>
          <p:nvSpPr>
            <p:cNvPr id="6" name="矩形 5"/>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5005"/>
            <a:ext cx="405257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电动后视镜的结构和工作原理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05075"/>
            <a:ext cx="773747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后视镜总成由 2 个</a:t>
            </a:r>
            <a:r>
              <a:rPr sz="2000" dirty="0">
                <a:solidFill>
                  <a:srgbClr val="C00000"/>
                </a:solidFill>
                <a:latin typeface="Arial" panose="020B0604020202020204"/>
                <a:ea typeface="微软雅黑" panose="020B0503020204020204" pitchFamily="34" charset="-122"/>
                <a:sym typeface="Arial" panose="020B0604020202020204"/>
              </a:rPr>
              <a:t>可逆电动机、减速齿轮、蜗轮、螺旋枢轴、折叠机构</a:t>
            </a:r>
            <a:r>
              <a:rPr sz="2000" dirty="0">
                <a:solidFill>
                  <a:srgbClr val="38465E"/>
                </a:solidFill>
                <a:latin typeface="Arial" panose="020B0604020202020204"/>
                <a:ea typeface="微软雅黑" panose="020B0503020204020204" pitchFamily="34" charset="-122"/>
                <a:sym typeface="Arial" panose="020B0604020202020204"/>
              </a:rPr>
              <a:t>等组成。带有螺旋的枢轴与安装在蜗轮上的夹箍啮合，当施加于后视镜一侧的力量很大时，枢轴的螺旋便使夹箍扩张并脱开，使大力量不至于传递到后视镜上。万一电动机出现故障，后视镜也能用手动进行调整。</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工作时，动力从电动机螺旋枢轴蜗轮（夹箍）减速齿轮蜗轮（轮齿）进行传递。由于螺旋枢轴的末端被嵌入后视镜的基座里，所以它不能转动，只能随蜗轮的旋转在其上面作前或后的移动。这种移动经枢轴传送给后视镜基座，使后视镜绕其中心轴旋转，从而作垂直或水平方向的调整。 </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5" name="图片 4"/>
          <p:cNvPicPr>
            <a:picLocks noChangeAspect="1"/>
          </p:cNvPicPr>
          <p:nvPr/>
        </p:nvPicPr>
        <p:blipFill>
          <a:blip r:embed="rId1"/>
          <a:stretch>
            <a:fillRect/>
          </a:stretch>
        </p:blipFill>
        <p:spPr>
          <a:xfrm>
            <a:off x="8721090" y="2846705"/>
            <a:ext cx="2520315" cy="2012315"/>
          </a:xfrm>
          <a:prstGeom prst="rect">
            <a:avLst/>
          </a:prstGeom>
        </p:spPr>
      </p:pic>
      <p:grpSp>
        <p:nvGrpSpPr>
          <p:cNvPr id="6" name="组合 5"/>
          <p:cNvGrpSpPr/>
          <p:nvPr/>
        </p:nvGrpSpPr>
        <p:grpSpPr>
          <a:xfrm>
            <a:off x="0" y="214489"/>
            <a:ext cx="3891360" cy="533259"/>
            <a:chOff x="0" y="214489"/>
            <a:chExt cx="3891360" cy="533259"/>
          </a:xfrm>
        </p:grpSpPr>
        <p:sp>
          <p:nvSpPr>
            <p:cNvPr id="9" name="矩形 8"/>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3623417" y="1807848"/>
            <a:ext cx="6545278"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6" name="Rectangle 4"/>
          <p:cNvSpPr>
            <a:spLocks noChangeArrowheads="1"/>
          </p:cNvSpPr>
          <p:nvPr>
            <p:custDataLst>
              <p:tags r:id="rId1"/>
            </p:custDataLst>
          </p:nvPr>
        </p:nvSpPr>
        <p:spPr bwMode="auto">
          <a:xfrm>
            <a:off x="1137920" y="1381125"/>
            <a:ext cx="27031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电动后视镜的更换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137920" y="4572000"/>
            <a:ext cx="8956675" cy="54737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292860" y="4681220"/>
            <a:ext cx="8533130" cy="35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③将新后视镜从窗外装入，连接好电源线。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5" name="矩形 4"/>
          <p:cNvSpPr/>
          <p:nvPr/>
        </p:nvSpPr>
        <p:spPr>
          <a:xfrm>
            <a:off x="1152525" y="373951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07465" y="38487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②取下塑胶板，将后视镜与车门之间的固定螺钉卸下。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8" name="矩形 7"/>
          <p:cNvSpPr/>
          <p:nvPr/>
        </p:nvSpPr>
        <p:spPr>
          <a:xfrm>
            <a:off x="1137920" y="2868295"/>
            <a:ext cx="8956675" cy="59626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a:spLocks noChangeArrowheads="1"/>
          </p:cNvSpPr>
          <p:nvPr/>
        </p:nvSpPr>
        <p:spPr bwMode="auto">
          <a:xfrm>
            <a:off x="1292860" y="29775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①使用工具从车内将塑胶板固定螺钉拆下。</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0" name="矩形 9"/>
          <p:cNvSpPr/>
          <p:nvPr/>
        </p:nvSpPr>
        <p:spPr>
          <a:xfrm>
            <a:off x="1152525" y="537654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矩形 11"/>
          <p:cNvSpPr>
            <a:spLocks noChangeArrowheads="1"/>
          </p:cNvSpPr>
          <p:nvPr/>
        </p:nvSpPr>
        <p:spPr bwMode="auto">
          <a:xfrm>
            <a:off x="1307465" y="548576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④拧紧车门固定螺钉，装上塑胶板并锁紧其安装螺钉。</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2" name="文本框 21"/>
          <p:cNvSpPr txBox="1"/>
          <p:nvPr/>
        </p:nvSpPr>
        <p:spPr>
          <a:xfrm>
            <a:off x="1152525" y="2017395"/>
            <a:ext cx="9030970" cy="645160"/>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车外后视镜一般都是安装在车门玻璃旁或前方发动机盖旁的翼子板上，现以车门玻璃旁的后视镜安装为例，讲解车外后视镜的更换步骤。  </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5" name="矩形 14"/>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0-#ppt_w/2"/>
                                          </p:val>
                                        </p:tav>
                                        <p:tav tm="100000">
                                          <p:val>
                                            <p:strVal val="#ppt_x"/>
                                          </p:val>
                                        </p:tav>
                                      </p:tavLst>
                                    </p:anim>
                                    <p:anim calcmode="lin" valueType="num">
                                      <p:cBhvr additive="base">
                                        <p:cTn id="21" dur="5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0-#ppt_w/2"/>
                                          </p:val>
                                        </p:tav>
                                        <p:tav tm="100000">
                                          <p:val>
                                            <p:strVal val="#ppt_x"/>
                                          </p:val>
                                        </p:tav>
                                      </p:tavLst>
                                    </p:anim>
                                    <p:anim calcmode="lin" valueType="num">
                                      <p:cBhvr additive="base">
                                        <p:cTn id="29" dur="50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0-#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0-#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0-#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bldLvl="0" animBg="1"/>
      <p:bldP spid="4" grpId="0"/>
      <p:bldP spid="5" grpId="0" bldLvl="0" animBg="1"/>
      <p:bldP spid="7" grpId="0"/>
      <p:bldP spid="8" grpId="0" bldLvl="0" animBg="1"/>
      <p:bldP spid="9" grpId="0"/>
      <p:bldP spid="10" grpId="0" bldLvl="0" animBg="1"/>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17" name="组合 16"/>
          <p:cNvGrpSpPr/>
          <p:nvPr/>
        </p:nvGrpSpPr>
        <p:grpSpPr>
          <a:xfrm>
            <a:off x="0" y="214489"/>
            <a:ext cx="3891360" cy="533259"/>
            <a:chOff x="0" y="214489"/>
            <a:chExt cx="3891360"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车身外部安全装饰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335032" y="3564301"/>
            <a:ext cx="5516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任务一</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6" grpId="0"/>
      <p:bldP spid="7" grpId="0" animBg="1"/>
      <p:bldP spid="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4624467" y="3573191"/>
            <a:ext cx="7040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任务三</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6" grpId="0"/>
      <p:bldP spid="7" grpId="0" bldLvl="0" animBg="1"/>
      <p:bldP spid="9"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3988" y="1542353"/>
            <a:ext cx="922682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了解车膜的作用。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熟悉车膜的种类。</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熟悉天窗的种类。</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4. 熟悉天窗的换气原理。</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能独立装贴车膜。</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会合理选用汽车天窗，并学会安装步骤。</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严格执行工艺流程，具备质量意识。</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能够了解客户的需求和期望，并为客户提供专业的建议和服务。</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提升职业素质，树立安全生产和社会责任意识。</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6960" cy="533259"/>
            <a:chOff x="0" y="214489"/>
            <a:chExt cx="4246960" cy="533259"/>
          </a:xfrm>
        </p:grpSpPr>
        <p:sp>
          <p:nvSpPr>
            <p:cNvPr id="3" name="矩形 2"/>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09093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3189605"/>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429125"/>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4" name="文本框 3"/>
          <p:cNvSpPr txBox="1"/>
          <p:nvPr/>
        </p:nvSpPr>
        <p:spPr>
          <a:xfrm>
            <a:off x="5165725" y="1542415"/>
            <a:ext cx="6096000" cy="783590"/>
          </a:xfrm>
          <a:prstGeom prst="rect">
            <a:avLst/>
          </a:prstGeom>
          <a:noFill/>
        </p:spPr>
        <p:txBody>
          <a:bodyPr wrap="square" rtlCol="0" anchor="t">
            <a:spAutoFit/>
          </a:bodyPr>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5. 掌握车膜的装贴方法。</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6. 掌握天窗的选用及安装步骤。</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635187"/>
            <a:ext cx="9393272"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张女士购买了一辆全新的 SUV，平时开着自己的车上下班、外出购物等。刚开始感觉很好，但是随着天气日益炎热，有时车内视线受阻，开车没有了最初的舒适，而且影响了安全驾驶，经朋友介绍了解到车窗贴膜可有效改善此类安全隐患，于是张女士来到汽车美容店找到小李进行贴膜。作为一名专业汽车美容操作人员，需要根据客户的要求来选择不同车膜，并独立完成施工流程。</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8" name="组合 7"/>
          <p:cNvGrpSpPr/>
          <p:nvPr/>
        </p:nvGrpSpPr>
        <p:grpSpPr>
          <a:xfrm>
            <a:off x="0" y="214489"/>
            <a:ext cx="4246960" cy="533259"/>
            <a:chOff x="0" y="214489"/>
            <a:chExt cx="4246960" cy="533259"/>
          </a:xfrm>
        </p:grpSpPr>
        <p:sp>
          <p:nvSpPr>
            <p:cNvPr id="12" name="矩形 11"/>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33832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822450"/>
            <a:ext cx="10904855" cy="453009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2" name="Freeform 5"/>
          <p:cNvSpPr/>
          <p:nvPr/>
        </p:nvSpPr>
        <p:spPr bwMode="auto">
          <a:xfrm>
            <a:off x="1411626" y="3304963"/>
            <a:ext cx="1713825" cy="15346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50000"/>
            </a:schemeClr>
          </a:solidFill>
          <a:ln w="9525" cap="flat">
            <a:noFill/>
            <a:prstDash val="solid"/>
            <a:miter lim="800000"/>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3" name="TextBox 58"/>
          <p:cNvSpPr txBox="1"/>
          <p:nvPr/>
        </p:nvSpPr>
        <p:spPr>
          <a:xfrm>
            <a:off x="1765142" y="3728031"/>
            <a:ext cx="1052393" cy="73850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400" b="1" dirty="0">
                <a:solidFill>
                  <a:schemeClr val="bg1"/>
                </a:solidFill>
                <a:sym typeface="Arial" panose="020B0604020202020204"/>
              </a:rPr>
              <a:t>车膜的作用</a:t>
            </a:r>
            <a:endParaRPr lang="en-US" altLang="zh-CN" sz="2400" b="1" dirty="0">
              <a:solidFill>
                <a:schemeClr val="bg1"/>
              </a:solidFill>
              <a:sym typeface="Arial" panose="020B0604020202020204"/>
            </a:endParaRPr>
          </a:p>
        </p:txBody>
      </p:sp>
      <p:sp>
        <p:nvSpPr>
          <p:cNvPr id="44" name="圆角矩形 59"/>
          <p:cNvSpPr/>
          <p:nvPr>
            <p:custDataLst>
              <p:tags r:id="rId1"/>
            </p:custDataLst>
          </p:nvPr>
        </p:nvSpPr>
        <p:spPr>
          <a:xfrm>
            <a:off x="4534535" y="2199005"/>
            <a:ext cx="1780540" cy="519430"/>
          </a:xfrm>
          <a:prstGeom prst="roundRect">
            <a:avLst>
              <a:gd name="adj" fmla="val 20638"/>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rgbClr val="C00000"/>
              </a:solidFill>
              <a:highlight>
                <a:srgbClr val="FF0000"/>
              </a:highlight>
              <a:cs typeface="+mn-ea"/>
              <a:sym typeface="+mn-lt"/>
            </a:endParaRPr>
          </a:p>
        </p:txBody>
      </p:sp>
      <p:sp>
        <p:nvSpPr>
          <p:cNvPr id="45" name="Freeform 5"/>
          <p:cNvSpPr/>
          <p:nvPr/>
        </p:nvSpPr>
        <p:spPr bwMode="auto">
          <a:xfrm>
            <a:off x="3562030" y="2309292"/>
            <a:ext cx="634105" cy="357533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2">
              <a:lumMod val="50000"/>
            </a:schemeClr>
          </a:solidFill>
          <a:ln>
            <a:noFill/>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7" name="圆角矩形 62"/>
          <p:cNvSpPr/>
          <p:nvPr>
            <p:custDataLst>
              <p:tags r:id="rId2"/>
            </p:custDataLst>
          </p:nvPr>
        </p:nvSpPr>
        <p:spPr>
          <a:xfrm>
            <a:off x="4540885" y="2909570"/>
            <a:ext cx="1774190"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49" name="TextBox 64"/>
          <p:cNvSpPr txBox="1"/>
          <p:nvPr>
            <p:custDataLst>
              <p:tags r:id="rId3"/>
            </p:custDataLst>
          </p:nvPr>
        </p:nvSpPr>
        <p:spPr>
          <a:xfrm>
            <a:off x="4934257" y="2280677"/>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隔热降温 </a:t>
            </a:r>
            <a:endParaRPr lang="zh-CN" altLang="en-US" sz="2000" dirty="0">
              <a:solidFill>
                <a:schemeClr val="bg1"/>
              </a:solidFill>
              <a:latin typeface="+mn-lt"/>
              <a:ea typeface="+mn-ea"/>
              <a:cs typeface="+mn-ea"/>
              <a:sym typeface="+mn-lt"/>
            </a:endParaRPr>
          </a:p>
        </p:txBody>
      </p:sp>
      <p:sp>
        <p:nvSpPr>
          <p:cNvPr id="51" name="TextBox 66"/>
          <p:cNvSpPr txBox="1"/>
          <p:nvPr>
            <p:custDataLst>
              <p:tags r:id="rId4"/>
            </p:custDataLst>
          </p:nvPr>
        </p:nvSpPr>
        <p:spPr>
          <a:xfrm>
            <a:off x="4940607" y="2978824"/>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防止爆裂 </a:t>
            </a:r>
            <a:endParaRPr lang="zh-CN" altLang="en-US" sz="2000" dirty="0">
              <a:solidFill>
                <a:schemeClr val="bg1"/>
              </a:solidFill>
              <a:latin typeface="+mn-lt"/>
              <a:ea typeface="+mn-ea"/>
              <a:cs typeface="+mn-ea"/>
              <a:sym typeface="+mn-lt"/>
            </a:endParaRPr>
          </a:p>
        </p:txBody>
      </p:sp>
      <p:sp>
        <p:nvSpPr>
          <p:cNvPr id="53" name="圆角矩形 68"/>
          <p:cNvSpPr/>
          <p:nvPr>
            <p:custDataLst>
              <p:tags r:id="rId5"/>
            </p:custDataLst>
          </p:nvPr>
        </p:nvSpPr>
        <p:spPr>
          <a:xfrm>
            <a:off x="4534535" y="3608070"/>
            <a:ext cx="1780540" cy="519430"/>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54" name="TextBox 69"/>
          <p:cNvSpPr txBox="1"/>
          <p:nvPr>
            <p:custDataLst>
              <p:tags r:id="rId6"/>
            </p:custDataLst>
          </p:nvPr>
        </p:nvSpPr>
        <p:spPr>
          <a:xfrm>
            <a:off x="4910127" y="3693082"/>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保护肌肤 </a:t>
            </a:r>
            <a:endParaRPr lang="zh-CN" altLang="en-US" sz="2000" dirty="0">
              <a:solidFill>
                <a:schemeClr val="bg1"/>
              </a:solidFill>
              <a:latin typeface="+mn-lt"/>
              <a:ea typeface="+mn-ea"/>
              <a:cs typeface="+mn-ea"/>
              <a:sym typeface="+mn-lt"/>
            </a:endParaRPr>
          </a:p>
        </p:txBody>
      </p:sp>
      <p:sp>
        <p:nvSpPr>
          <p:cNvPr id="2" name="圆角矩形 62"/>
          <p:cNvSpPr/>
          <p:nvPr>
            <p:custDataLst>
              <p:tags r:id="rId7"/>
            </p:custDataLst>
          </p:nvPr>
        </p:nvSpPr>
        <p:spPr>
          <a:xfrm>
            <a:off x="4540885" y="4318635"/>
            <a:ext cx="1774190"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3" name="TextBox 66"/>
          <p:cNvSpPr txBox="1"/>
          <p:nvPr>
            <p:custDataLst>
              <p:tags r:id="rId8"/>
            </p:custDataLst>
          </p:nvPr>
        </p:nvSpPr>
        <p:spPr>
          <a:xfrm>
            <a:off x="4940607" y="4387889"/>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保护内饰 </a:t>
            </a:r>
            <a:endParaRPr lang="zh-CN" altLang="en-US" sz="2000" dirty="0">
              <a:solidFill>
                <a:schemeClr val="bg1"/>
              </a:solidFill>
              <a:latin typeface="+mn-lt"/>
              <a:ea typeface="+mn-ea"/>
              <a:cs typeface="+mn-ea"/>
              <a:sym typeface="+mn-lt"/>
            </a:endParaRPr>
          </a:p>
        </p:txBody>
      </p:sp>
      <p:sp>
        <p:nvSpPr>
          <p:cNvPr id="8" name="圆角矩形 68"/>
          <p:cNvSpPr/>
          <p:nvPr>
            <p:custDataLst>
              <p:tags r:id="rId9"/>
            </p:custDataLst>
          </p:nvPr>
        </p:nvSpPr>
        <p:spPr>
          <a:xfrm>
            <a:off x="4534535" y="5017135"/>
            <a:ext cx="1780540" cy="519430"/>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9" name="TextBox 69"/>
          <p:cNvSpPr txBox="1"/>
          <p:nvPr>
            <p:custDataLst>
              <p:tags r:id="rId10"/>
            </p:custDataLst>
          </p:nvPr>
        </p:nvSpPr>
        <p:spPr>
          <a:xfrm>
            <a:off x="4910127" y="5102147"/>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改变色调 </a:t>
            </a:r>
            <a:endParaRPr lang="zh-CN" altLang="en-US" sz="2000" dirty="0">
              <a:solidFill>
                <a:schemeClr val="bg1"/>
              </a:solidFill>
              <a:latin typeface="+mn-lt"/>
              <a:ea typeface="+mn-ea"/>
              <a:cs typeface="+mn-ea"/>
              <a:sym typeface="+mn-lt"/>
            </a:endParaRPr>
          </a:p>
        </p:txBody>
      </p:sp>
      <p:sp>
        <p:nvSpPr>
          <p:cNvPr id="10" name="圆角矩形 62"/>
          <p:cNvSpPr/>
          <p:nvPr>
            <p:custDataLst>
              <p:tags r:id="rId11"/>
            </p:custDataLst>
          </p:nvPr>
        </p:nvSpPr>
        <p:spPr>
          <a:xfrm>
            <a:off x="4518025" y="5727700"/>
            <a:ext cx="1797050" cy="519430"/>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12" name="TextBox 66"/>
          <p:cNvSpPr txBox="1"/>
          <p:nvPr>
            <p:custDataLst>
              <p:tags r:id="rId12"/>
            </p:custDataLst>
          </p:nvPr>
        </p:nvSpPr>
        <p:spPr>
          <a:xfrm>
            <a:off x="4917747" y="5796954"/>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单向透视</a:t>
            </a:r>
            <a:endParaRPr lang="zh-CN" altLang="en-US" sz="2000" dirty="0">
              <a:solidFill>
                <a:schemeClr val="bg1"/>
              </a:solidFill>
              <a:latin typeface="+mn-lt"/>
              <a:ea typeface="+mn-ea"/>
              <a:cs typeface="+mn-ea"/>
              <a:sym typeface="+mn-lt"/>
            </a:endParaRPr>
          </a:p>
        </p:txBody>
      </p:sp>
      <p:grpSp>
        <p:nvGrpSpPr>
          <p:cNvPr id="17" name="组合 16"/>
          <p:cNvGrpSpPr/>
          <p:nvPr/>
        </p:nvGrpSpPr>
        <p:grpSpPr>
          <a:xfrm>
            <a:off x="0" y="214489"/>
            <a:ext cx="3232785" cy="533259"/>
            <a:chOff x="0" y="214489"/>
            <a:chExt cx="3232785" cy="533259"/>
          </a:xfrm>
        </p:grpSpPr>
        <p:sp>
          <p:nvSpPr>
            <p:cNvPr id="4" name="矩形 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1" name="文本框 10"/>
          <p:cNvSpPr txBox="1"/>
          <p:nvPr/>
        </p:nvSpPr>
        <p:spPr>
          <a:xfrm>
            <a:off x="770890" y="1055370"/>
            <a:ext cx="6096000" cy="460375"/>
          </a:xfrm>
          <a:prstGeom prst="rect">
            <a:avLst/>
          </a:prstGeom>
          <a:noFill/>
        </p:spPr>
        <p:txBody>
          <a:bodyPr wrap="square" rtlCol="0" anchor="t">
            <a:spAutoFit/>
          </a:bodyPr>
          <a:p>
            <a:r>
              <a:rPr sz="2400" b="1" dirty="0">
                <a:solidFill>
                  <a:srgbClr val="38465E"/>
                </a:solidFill>
                <a:latin typeface="微软雅黑" panose="020B0503020204020204" pitchFamily="34" charset="-122"/>
                <a:ea typeface="微软雅黑" panose="020B0503020204020204" pitchFamily="34" charset="-122"/>
                <a:sym typeface="Arial" panose="020B0604020202020204"/>
              </a:rPr>
              <a:t>一、汽车车窗装饰 </a:t>
            </a:r>
            <a:endParaRPr lang="zh-CN" altLang="en-US"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13" name="组合 12"/>
          <p:cNvGrpSpPr/>
          <p:nvPr/>
        </p:nvGrpSpPr>
        <p:grpSpPr>
          <a:xfrm>
            <a:off x="0" y="214489"/>
            <a:ext cx="4246960" cy="533259"/>
            <a:chOff x="0" y="214489"/>
            <a:chExt cx="4246960" cy="533259"/>
          </a:xfrm>
        </p:grpSpPr>
        <p:sp>
          <p:nvSpPr>
            <p:cNvPr id="14" name="矩形 13"/>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五边形 1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5"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2000"/>
                                        <p:tgtEl>
                                          <p:spTgt spid="43"/>
                                        </p:tgtEl>
                                      </p:cBhvr>
                                    </p:animEffect>
                                    <p:anim calcmode="lin" valueType="num">
                                      <p:cBhvr>
                                        <p:cTn id="12" dur="2000" fill="hold"/>
                                        <p:tgtEl>
                                          <p:spTgt spid="43"/>
                                        </p:tgtEl>
                                        <p:attrNameLst>
                                          <p:attrName>ppt_w</p:attrName>
                                        </p:attrNameLst>
                                      </p:cBhvr>
                                      <p:tavLst>
                                        <p:tav tm="0" fmla="#ppt_w*sin(2.5*pi*$)">
                                          <p:val>
                                            <p:fltVal val="0"/>
                                          </p:val>
                                        </p:tav>
                                        <p:tav tm="100000">
                                          <p:val>
                                            <p:fltVal val="1"/>
                                          </p:val>
                                        </p:tav>
                                      </p:tavLst>
                                    </p:anim>
                                    <p:anim calcmode="lin" valueType="num">
                                      <p:cBhvr>
                                        <p:cTn id="13" dur="2000" fill="hold"/>
                                        <p:tgtEl>
                                          <p:spTgt spid="43"/>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2000"/>
                                        <p:tgtEl>
                                          <p:spTgt spid="42"/>
                                        </p:tgtEl>
                                      </p:cBhvr>
                                    </p:animEffect>
                                    <p:anim calcmode="lin" valueType="num">
                                      <p:cBhvr>
                                        <p:cTn id="17" dur="2000" fill="hold"/>
                                        <p:tgtEl>
                                          <p:spTgt spid="42"/>
                                        </p:tgtEl>
                                        <p:attrNameLst>
                                          <p:attrName>ppt_w</p:attrName>
                                        </p:attrNameLst>
                                      </p:cBhvr>
                                      <p:tavLst>
                                        <p:tav tm="0" fmla="#ppt_w*sin(2.5*pi*$)">
                                          <p:val>
                                            <p:fltVal val="0"/>
                                          </p:val>
                                        </p:tav>
                                        <p:tav tm="100000">
                                          <p:val>
                                            <p:fltVal val="1"/>
                                          </p:val>
                                        </p:tav>
                                      </p:tavLst>
                                    </p:anim>
                                    <p:anim calcmode="lin" valueType="num">
                                      <p:cBhvr>
                                        <p:cTn id="18" dur="2000" fill="hold"/>
                                        <p:tgtEl>
                                          <p:spTgt spid="42"/>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6" presetClass="entr" presetSubtype="42"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outHorizontal)">
                                      <p:cBhvr>
                                        <p:cTn id="22" dur="500"/>
                                        <p:tgtEl>
                                          <p:spTgt spid="45"/>
                                        </p:tgtEl>
                                      </p:cBhvr>
                                    </p:animEffect>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wipe(left)">
                                      <p:cBhvr>
                                        <p:cTn id="50" dur="500"/>
                                        <p:tgtEl>
                                          <p:spTgt spid="3"/>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left)">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2" grpId="0" bldLvl="0" animBg="1"/>
      <p:bldP spid="43" grpId="0"/>
      <p:bldP spid="44" grpId="0" bldLvl="0" animBg="1"/>
      <p:bldP spid="45" grpId="0" bldLvl="0" animBg="1"/>
      <p:bldP spid="47" grpId="0" bldLvl="0" animBg="1"/>
      <p:bldP spid="49" grpId="0"/>
      <p:bldP spid="51" grpId="0"/>
      <p:bldP spid="53" grpId="0" bldLvl="0" animBg="1"/>
      <p:bldP spid="54" grpId="0"/>
      <p:bldP spid="2" grpId="0" bldLvl="0" animBg="1"/>
      <p:bldP spid="3" grpId="0"/>
      <p:bldP spid="8" grpId="0" bldLvl="0" animBg="1"/>
      <p:bldP spid="9" grpId="0"/>
      <p:bldP spid="10" grpId="0" bldLvl="0" animBg="1"/>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3735"/>
            <a:ext cx="20504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车膜的分类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98456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车膜按颜色不同可分为自然色、茶色、黑色、天蓝色、浅绿色和变色等品种；按产地不同可分为进口和国产车膜；按等级不同可分为普通膜、防晒太阳膜、防爆膜和隔热膜等。</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4" name="矩形 3"/>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pic>
        <p:nvPicPr>
          <p:cNvPr id="6" name="图片 5"/>
          <p:cNvPicPr>
            <a:picLocks noChangeAspect="1"/>
          </p:cNvPicPr>
          <p:nvPr/>
        </p:nvPicPr>
        <p:blipFill>
          <a:blip r:embed="rId1"/>
          <a:stretch>
            <a:fillRect/>
          </a:stretch>
        </p:blipFill>
        <p:spPr>
          <a:xfrm>
            <a:off x="4011930" y="4036695"/>
            <a:ext cx="3929380" cy="1438910"/>
          </a:xfrm>
          <a:prstGeom prst="rect">
            <a:avLst/>
          </a:prstGeom>
        </p:spPr>
      </p:pic>
      <p:grpSp>
        <p:nvGrpSpPr>
          <p:cNvPr id="2" name="组合 1"/>
          <p:cNvGrpSpPr/>
          <p:nvPr/>
        </p:nvGrpSpPr>
        <p:grpSpPr>
          <a:xfrm>
            <a:off x="0" y="214489"/>
            <a:ext cx="4246960" cy="533259"/>
            <a:chOff x="0" y="214489"/>
            <a:chExt cx="4246960" cy="533259"/>
          </a:xfrm>
        </p:grpSpPr>
        <p:sp>
          <p:nvSpPr>
            <p:cNvPr id="9" name="矩形 8"/>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1791970"/>
            <a:ext cx="981964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（1）材料 </a:t>
            </a:r>
            <a:r>
              <a:rPr lang="en-US" b="1" dirty="0">
                <a:solidFill>
                  <a:srgbClr val="38465E"/>
                </a:solidFill>
                <a:latin typeface="Arial" panose="020B0604020202020204"/>
                <a:ea typeface="微软雅黑" panose="020B0503020204020204" pitchFamily="34" charset="-122"/>
                <a:sym typeface="Arial" panose="020B0604020202020204"/>
              </a:rPr>
              <a:t>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防爆膜是在基膜上电镀</a:t>
            </a:r>
            <a:r>
              <a:rPr dirty="0">
                <a:solidFill>
                  <a:srgbClr val="C00000"/>
                </a:solidFill>
                <a:latin typeface="Arial" panose="020B0604020202020204"/>
                <a:ea typeface="微软雅黑" panose="020B0503020204020204" pitchFamily="34" charset="-122"/>
                <a:sym typeface="Arial" panose="020B0604020202020204"/>
              </a:rPr>
              <a:t>金属、紫外线吸收剂</a:t>
            </a:r>
            <a:r>
              <a:rPr dirty="0">
                <a:solidFill>
                  <a:srgbClr val="38465E"/>
                </a:solidFill>
                <a:latin typeface="Arial" panose="020B0604020202020204"/>
                <a:ea typeface="微软雅黑" panose="020B0503020204020204" pitchFamily="34" charset="-122"/>
                <a:sym typeface="Arial" panose="020B0604020202020204"/>
              </a:rPr>
              <a:t>等制成的，而普通太阳膜只是在基膜上涂了一层颜色，还有些普通防爆膜则是铝粉镀膜，所以在反光材料上有很大区别。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（2）防爆性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防爆膜能起到防爆作用，也许一些车主会认为和自己利害相关的前挡风玻璃已是双层结构，不需要画蛇添足了。但是一旦事故发生，不少的车主仍然会被细小的玻璃碎片扎伤。贴了防爆膜，由于它是多层塑料胶合而成，黏张力极强，因此能大大减少玻璃破碎机会。换成普通太阳膜，多为单层结构，所以防爆性较弱。</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b="1"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（3）抗紫外线率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目前市场上多数品牌防爆膜的抗紫外线率达到了 98% 以上，而普通太阳膜的抗紫外线率极低，仅有防爆膜的十分之一。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246960" cy="533259"/>
            <a:chOff x="0" y="214489"/>
            <a:chExt cx="4246960" cy="533259"/>
          </a:xfrm>
        </p:grpSpPr>
        <p:sp>
          <p:nvSpPr>
            <p:cNvPr id="5" name="矩形 4"/>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60565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43610" y="1655445"/>
            <a:ext cx="10349230" cy="43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（4）隔热率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这是车主最易感受到的防爆膜的功能，所以它成为车主</a:t>
            </a:r>
            <a:r>
              <a:rPr dirty="0">
                <a:solidFill>
                  <a:srgbClr val="C00000"/>
                </a:solidFill>
                <a:latin typeface="Arial" panose="020B0604020202020204"/>
                <a:ea typeface="微软雅黑" panose="020B0503020204020204" pitchFamily="34" charset="-122"/>
                <a:sym typeface="Arial" panose="020B0604020202020204"/>
              </a:rPr>
              <a:t>鉴别防爆膜质量好坏</a:t>
            </a:r>
            <a:r>
              <a:rPr dirty="0">
                <a:solidFill>
                  <a:srgbClr val="38465E"/>
                </a:solidFill>
                <a:latin typeface="Arial" panose="020B0604020202020204"/>
                <a:ea typeface="微软雅黑" panose="020B0503020204020204" pitchFamily="34" charset="-122"/>
                <a:sym typeface="Arial" panose="020B0604020202020204"/>
              </a:rPr>
              <a:t>的标准之一。普通太阳膜的隔热能力很有限，防爆膜的隔热率却达到 80%。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（5）透视性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透视性高的防爆膜，能见光度高，车主安装后无须为视线不佳而烦恼。优质车膜在夜间的清晰度应在 6 m 以上，而劣质膜清晰度差，尤其在夜间，两侧及后挡风玻璃视线不清。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（6）耐磨性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在经常洗车的情况下，一般的太阳膜，很容易留下刮痕，而好的防爆膜由于经过硬化处理，耐磨性强，所以不易被刮花。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（7）颜色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因为材料的不同，在使用过程中，铝粉镀膜易氧化、变黑，而金属膜能够在较长的时间内，保持颜色相对稳定。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246960" cy="533259"/>
            <a:chOff x="0" y="214489"/>
            <a:chExt cx="4246960" cy="533259"/>
          </a:xfrm>
        </p:grpSpPr>
        <p:sp>
          <p:nvSpPr>
            <p:cNvPr id="5" name="矩形 4"/>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4370"/>
            <a:ext cx="193357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车膜的结构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69957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汽车贴膜已成为广大车主的需求，真正的高档汽车隔热防爆膜的生产工艺极为复杂，以某种汽车隔热膜为例，它由 8 层功能各异的汽车膜层（透明基材、胶膜层、感压式黏胶层、紫外防护基层、低反光膜层、强化胶膜层、C.S.Film 安全隔热基材和耐磨外层）层叠组合而成，具有</a:t>
            </a:r>
            <a:r>
              <a:rPr sz="2000" dirty="0">
                <a:solidFill>
                  <a:srgbClr val="C00000"/>
                </a:solidFill>
                <a:latin typeface="Arial" panose="020B0604020202020204"/>
                <a:ea typeface="微软雅黑" panose="020B0503020204020204" pitchFamily="34" charset="-122"/>
                <a:sym typeface="Arial" panose="020B0604020202020204"/>
              </a:rPr>
              <a:t>隔热、防爆、耐磨和美观</a:t>
            </a:r>
            <a:r>
              <a:rPr sz="2000" dirty="0">
                <a:solidFill>
                  <a:srgbClr val="38465E"/>
                </a:solidFill>
                <a:latin typeface="Arial" panose="020B0604020202020204"/>
                <a:ea typeface="微软雅黑" panose="020B0503020204020204" pitchFamily="34" charset="-122"/>
                <a:sym typeface="Arial" panose="020B0604020202020204"/>
              </a:rPr>
              <a:t>等属性。</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pic>
        <p:nvPicPr>
          <p:cNvPr id="6" name="图片 5"/>
          <p:cNvPicPr>
            <a:picLocks noChangeAspect="1"/>
          </p:cNvPicPr>
          <p:nvPr/>
        </p:nvPicPr>
        <p:blipFill>
          <a:blip r:embed="rId1"/>
          <a:stretch>
            <a:fillRect/>
          </a:stretch>
        </p:blipFill>
        <p:spPr>
          <a:xfrm>
            <a:off x="8049895" y="2611755"/>
            <a:ext cx="2962275" cy="2809875"/>
          </a:xfrm>
          <a:prstGeom prst="rect">
            <a:avLst/>
          </a:prstGeom>
        </p:spPr>
      </p:pic>
      <p:grpSp>
        <p:nvGrpSpPr>
          <p:cNvPr id="5" name="组合 4"/>
          <p:cNvGrpSpPr/>
          <p:nvPr/>
        </p:nvGrpSpPr>
        <p:grpSpPr>
          <a:xfrm>
            <a:off x="0" y="214489"/>
            <a:ext cx="4246960" cy="533259"/>
            <a:chOff x="0" y="214489"/>
            <a:chExt cx="4246960" cy="533259"/>
          </a:xfrm>
        </p:grpSpPr>
        <p:sp>
          <p:nvSpPr>
            <p:cNvPr id="9" name="矩形 8"/>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4688"/>
            <a:ext cx="271907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车膜的选用和鉴别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9828530" cy="270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（1）清晰度和透明度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不论颜色的深浅，透明度都要很高，不能有雾蒙蒙的情况。车窗膜，尤其是前排两侧窗的膜，透光度在 85% 以上较为适宜。这样，侧窗膜无须挖孔且不影响视线，夜间行车时还能把后面来车大灯照射在后视镜的强烈眩光反射减弱，提高行车的安全性。此外，在雨夜行车、倒车、调头时也能保证视线良好。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（2）手感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优质膜摸上去有厚实平滑感，而劣质膜手感薄而脆，而且比较软，容易起皱和老化。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5" name="组合 4"/>
          <p:cNvGrpSpPr/>
          <p:nvPr/>
        </p:nvGrpSpPr>
        <p:grpSpPr>
          <a:xfrm>
            <a:off x="0" y="214489"/>
            <a:ext cx="4246960" cy="533259"/>
            <a:chOff x="0" y="214489"/>
            <a:chExt cx="4246960" cy="533259"/>
          </a:xfrm>
        </p:grpSpPr>
        <p:sp>
          <p:nvSpPr>
            <p:cNvPr id="6" name="矩形 5"/>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53517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857885" y="1721485"/>
            <a:ext cx="1013714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（3）颜色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优质膜的颜料是溶合在车膜中的，经久耐用，不易变色，在粘贴过程中经刮板涂刮也不会脱色。而劣质膜的颜色在胶中，撕开车膜的内衬后用指甲刮一下，颜色就掉了，膜片被指甲刮过的地方会变得透明。在贴膜过程中，当用刮板刮膜时，有时颜色会自行脱落，这种膜当年就会变色，一年后褪色更为明显。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（4）气泡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当撕开车膜的塑料内衬后，再重新复合时，劣质膜会起泡，而优质膜复合后完好如初。</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（5）隔热性能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隔热性能是太阳膜的一个重要指标，而这一点仅凭肉眼和手感是很难鉴别的。可以通过一个简单的测试方法来作比较：在一个碘钨灯上放一块贴着车膜的玻璃，用手感觉不到一丝热的是优质膜，而立即有烫手感觉的则表明其隔热性能有问题，是劣质膜。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246960" cy="533259"/>
            <a:chOff x="0" y="214489"/>
            <a:chExt cx="4246960" cy="533259"/>
          </a:xfrm>
        </p:grpSpPr>
        <p:sp>
          <p:nvSpPr>
            <p:cNvPr id="5" name="矩形 4"/>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3988" y="1542353"/>
            <a:ext cx="922682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了解车身大包围的由来。</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掌握车身大包围的安装步骤。</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熟悉车身大包围安装注意事项。</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4. 熟悉车身大包围设计原则。</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能独立按照要求安装车身大包围。</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会根据材料的不同合理选择大包围部件。</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遵守国家关于车辆改装的相关规定和标准。</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具备良好的服务态度和沟通技巧，能够与客户进行有效的沟通。</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树立正确的价值观，合理使用资源，减少浪费。</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599180" cy="533259"/>
            <a:chOff x="0" y="214489"/>
            <a:chExt cx="3599180" cy="533259"/>
          </a:xfrm>
        </p:grpSpPr>
        <p:sp>
          <p:nvSpPr>
            <p:cNvPr id="3" name="矩形 2"/>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09093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3189605"/>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429125"/>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53517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857885" y="1721485"/>
            <a:ext cx="1013714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（6）防爆性能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这也是涉及安全的又一重要性能。一般太阳膜或劣质防爆膜的材质与真正的防爆膜不同，其膜片很薄，手感发软，缺乏足够的韧性，不耐紫外线照射，易老化发脆，当遇意外碰撞或外物打击时，膜片很容易断裂，不能把玻璃黏牢在一起。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（7）紫外线阻隔率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高质量的膜紫外线阻隔率指标一般不低于 98%，最高可达 99%。高紫外线阻隔率能有效防止车内的人被过量的紫外线照射，灼伤皮肤，还能保护车内音响等，使其不会被晒坏。而劣质膜很多没有这项指标，或者远远低于 98% 的标准。</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（8）保质期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看其是否有质量保证卡，好的膜保质期通常为 5 年，可长达 10 年。在保质期内正常使用，隔热膜不褪色，金属层不脱落，膜层不脱胶。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246960" cy="533259"/>
            <a:chOff x="0" y="214489"/>
            <a:chExt cx="4246960" cy="533259"/>
          </a:xfrm>
        </p:grpSpPr>
        <p:sp>
          <p:nvSpPr>
            <p:cNvPr id="5" name="矩形 4"/>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5005"/>
            <a:ext cx="204787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车膜的装贴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50850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05075"/>
            <a:ext cx="9828530"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（1）清洁玻璃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用干净不掉毛的抹布蘸上清洁液从上到下彻底地清洁玻璃，然后用干净的湿抹布再擦拭一遍，清除玻璃上的所有污物，使玻璃清洁干燥，为贴膜做好准备。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（2）曲面的预定型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利用前后挡风玻璃的外侧面，对隔热防爆膜进行加热预定型。预定型的方法是将隔热防爆膜的保护膜朝外，铺于曲面玻璃的外侧，在膜和玻璃之间洒上水，采用温度可调的电吹风对太阳膜进行加热，一边加热一边用塑料刮刀挤压玻璃上的气泡和水，使隔热防爆膜变形，直至与玻璃的曲面完全吻合。需要特别留意的是，加热要均匀，不要过分集中，否则温度太高有可能造成玻璃开裂。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5" name="组合 4"/>
          <p:cNvGrpSpPr/>
          <p:nvPr/>
        </p:nvGrpSpPr>
        <p:grpSpPr>
          <a:xfrm>
            <a:off x="0" y="214489"/>
            <a:ext cx="4246960" cy="533259"/>
            <a:chOff x="0" y="214489"/>
            <a:chExt cx="4246960" cy="533259"/>
          </a:xfrm>
        </p:grpSpPr>
        <p:sp>
          <p:nvSpPr>
            <p:cNvPr id="6" name="矩形 5"/>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535170"/>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857885" y="1721485"/>
            <a:ext cx="1013714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（3）颜色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优质膜的颜料是溶合在车膜中的，经久耐用，不易变色，在粘贴过程中经刮板涂刮也不会脱色。而劣质膜的颜色在胶中，撕开车膜的内衬后用指甲刮一下，颜色就掉了，膜片被指甲刮过的地方会变得透明。在贴膜过程中，当用刮板刮膜时，有时颜色会自行脱落，这种膜当年就会变色，一年后褪色更为明显。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（4）气泡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当撕开车膜的塑料内衬后，再重新复合时，劣质膜会起泡，而优质膜复合后完好如初。</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（5）隔热性能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隔热性能是太阳膜的一个重要指标，而这一点仅凭肉眼和手感是很难鉴别的。可以通过一个简单的测试方法来作比较：在一个碘钨灯上放一块贴着车膜的玻璃，用手感觉不到一丝热的是优质膜，而立即有烫手感觉的则表明其隔热性能有问题，是劣质膜。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246960" cy="533259"/>
            <a:chOff x="0" y="214489"/>
            <a:chExt cx="4246960" cy="533259"/>
          </a:xfrm>
        </p:grpSpPr>
        <p:sp>
          <p:nvSpPr>
            <p:cNvPr id="5" name="矩形 4"/>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154622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（3）贴膜</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66520" y="2447290"/>
            <a:ext cx="93706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先在清洁的玻璃的内侧喷洒清水，然后撕去隔热防爆膜的保护膜，在涂胶的表面也喷上清水，便可以将隔热防爆膜贴于玻璃上，再用塑料刮刀进行挤压，去除隔热防爆膜内的气泡和多余的水分。对于曲面玻璃来说，如个别部位不吻合，还可用电吹风加热，使其变形，达到完全吻合，然后用干净的毛巾擦去多余的水分。待隔热防爆膜干燥后，便能牢固地黏附于玻璃上。由于隔热防爆膜上是压敏胶，刚粘贴上去黏度不大，所以在两周之内不要摇窗或用力擦拭。</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890645" cy="533259"/>
            <a:chOff x="0" y="214489"/>
            <a:chExt cx="3890645"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7" name="组合 16"/>
          <p:cNvGrpSpPr/>
          <p:nvPr/>
        </p:nvGrpSpPr>
        <p:grpSpPr>
          <a:xfrm>
            <a:off x="0" y="214489"/>
            <a:ext cx="4246960" cy="533259"/>
            <a:chOff x="0" y="214489"/>
            <a:chExt cx="4246960" cy="533259"/>
          </a:xfrm>
        </p:grpSpPr>
        <p:sp>
          <p:nvSpPr>
            <p:cNvPr id="2" name="矩形 1"/>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912110"/>
            <a:ext cx="8956675" cy="84328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302133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①要选择无尘贴膜工作室，因为贴膜最怕灰尘和沙砾，街头作业很难做到环境清洁。  </a:t>
            </a:r>
            <a:endParaRPr sz="2000"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a:stCxn id="25" idx="2"/>
          </p:cNvCxnSpPr>
          <p:nvPr/>
        </p:nvCxnSpPr>
        <p:spPr>
          <a:xfrm flipV="1">
            <a:off x="2631547" y="1656083"/>
            <a:ext cx="7537450" cy="4445"/>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37920" y="4048125"/>
            <a:ext cx="8956675" cy="49339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41001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②观察一下膜的背面是否有防伪标志，正规品牌的背面都印有防伪标志。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842510"/>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495173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③选膜时，要注意搭配，膜与车身颜色要和谐，贴前后挡风玻璃不能开刀，一定要整张贴，否则会降低防爆性，而且影响美观。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5" name="五边形 24"/>
          <p:cNvSpPr/>
          <p:nvPr/>
        </p:nvSpPr>
        <p:spPr>
          <a:xfrm>
            <a:off x="1137920" y="1289685"/>
            <a:ext cx="167894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（4）检查 </a:t>
            </a:r>
            <a:endParaRPr sz="2000" b="1" dirty="0">
              <a:latin typeface="Arial" panose="020B0604020202020204"/>
              <a:ea typeface="微软雅黑" panose="020B0503020204020204" pitchFamily="34" charset="-122"/>
              <a:sym typeface="Arial" panose="020B0604020202020204"/>
            </a:endParaRPr>
          </a:p>
        </p:txBody>
      </p:sp>
      <p:sp>
        <p:nvSpPr>
          <p:cNvPr id="6" name="文本框 5"/>
          <p:cNvSpPr txBox="1"/>
          <p:nvPr/>
        </p:nvSpPr>
        <p:spPr>
          <a:xfrm>
            <a:off x="1292860" y="1898650"/>
            <a:ext cx="7667625" cy="860425"/>
          </a:xfrm>
          <a:prstGeom prst="rect">
            <a:avLst/>
          </a:prstGeom>
          <a:noFill/>
        </p:spPr>
        <p:txBody>
          <a:bodyPr wrap="square" rtlCol="0" anchor="t">
            <a:spAutoFit/>
          </a:bodyPr>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仔细检查粘贴是否牢固，有没有褶皱、气泡以及划痕等。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隔热防爆膜注意事项如下。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3" name="组合 12"/>
          <p:cNvGrpSpPr/>
          <p:nvPr/>
        </p:nvGrpSpPr>
        <p:grpSpPr>
          <a:xfrm>
            <a:off x="0" y="214489"/>
            <a:ext cx="3232785" cy="533259"/>
            <a:chOff x="0" y="214489"/>
            <a:chExt cx="3232785" cy="533259"/>
          </a:xfrm>
        </p:grpSpPr>
        <p:sp>
          <p:nvSpPr>
            <p:cNvPr id="14" name="矩形 13"/>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五边形 1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0" name="矩形 1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2" name="组合 1"/>
          <p:cNvGrpSpPr/>
          <p:nvPr/>
        </p:nvGrpSpPr>
        <p:grpSpPr>
          <a:xfrm>
            <a:off x="0" y="214489"/>
            <a:ext cx="4246960" cy="533259"/>
            <a:chOff x="0" y="214489"/>
            <a:chExt cx="4246960" cy="533259"/>
          </a:xfrm>
        </p:grpSpPr>
        <p:sp>
          <p:nvSpPr>
            <p:cNvPr id="4" name="矩形 3"/>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17" grpId="0" bldLvl="0" animBg="1"/>
      <p:bldP spid="21" grpId="0"/>
      <p:bldP spid="25"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307465" y="248158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628900"/>
            <a:ext cx="8956675" cy="83121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751455"/>
            <a:ext cx="853313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⑤膜面出现污渍，不要用化学溶剂擦拭，最好用清洁的湿毛巾、纸巾蘸水或棉布配合洗洁精清洗。</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697990"/>
            <a:ext cx="8956675" cy="55245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764030"/>
            <a:ext cx="8533130" cy="9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④粘贴过程要防止灰尘、毛发等黏到贴膜或车窗上。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152525" y="3799840"/>
            <a:ext cx="8956675" cy="60896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07465" y="3909060"/>
            <a:ext cx="853313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⑥车主不要为了美观将一些吸盘或黏性物体吸附在贴膜上，这样容易造成膜脱落。</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50315" y="4355465"/>
            <a:ext cx="8533130" cy="904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2" name="组合 11"/>
          <p:cNvGrpSpPr/>
          <p:nvPr/>
        </p:nvGrpSpPr>
        <p:grpSpPr>
          <a:xfrm>
            <a:off x="0" y="214489"/>
            <a:ext cx="3232785" cy="533259"/>
            <a:chOff x="0" y="214489"/>
            <a:chExt cx="3232785" cy="533259"/>
          </a:xfrm>
        </p:grpSpPr>
        <p:sp>
          <p:nvSpPr>
            <p:cNvPr id="20" name="矩形 19"/>
            <p:cNvSpPr/>
            <p:nvPr/>
          </p:nvSpPr>
          <p:spPr>
            <a:xfrm>
              <a:off x="0" y="214489"/>
              <a:ext cx="323278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3" name="矩形 22"/>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漆面美容护理</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7" name="组合 16"/>
          <p:cNvGrpSpPr/>
          <p:nvPr/>
        </p:nvGrpSpPr>
        <p:grpSpPr>
          <a:xfrm>
            <a:off x="0" y="214489"/>
            <a:ext cx="4246960" cy="533259"/>
            <a:chOff x="0" y="214489"/>
            <a:chExt cx="4246960" cy="533259"/>
          </a:xfrm>
        </p:grpSpPr>
        <p:sp>
          <p:nvSpPr>
            <p:cNvPr id="5" name="矩形 4"/>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五边形 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0-#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18" grpId="0"/>
      <p:bldP spid="3" grpId="0" bldLvl="0" animBg="1"/>
      <p:bldP spid="11" grpId="0"/>
      <p:bldP spid="2" grpId="0" bldLvl="0" animBg="1"/>
      <p:bldP spid="7" grpId="0"/>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等腰三角形 2"/>
          <p:cNvSpPr/>
          <p:nvPr/>
        </p:nvSpPr>
        <p:spPr bwMode="auto">
          <a:xfrm rot="3036074">
            <a:off x="6130930" y="1967317"/>
            <a:ext cx="1789405" cy="2069626"/>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12700" cmpd="sng">
            <a:solidFill>
              <a:schemeClr val="bg1"/>
            </a:solidFill>
            <a:miter lim="800000"/>
          </a:ln>
        </p:spPr>
        <p:txBody>
          <a:bodyPr lIns="121876" tIns="60937" rIns="121876" bIns="60937" anchor="ctr"/>
          <a:lstStyle/>
          <a:p>
            <a:endParaRPr lang="zh-CN" altLang="en-US" sz="2400">
              <a:latin typeface="+mn-lt"/>
              <a:ea typeface="+mn-ea"/>
              <a:cs typeface="+mn-ea"/>
              <a:sym typeface="+mn-lt"/>
            </a:endParaRPr>
          </a:p>
        </p:txBody>
      </p:sp>
      <p:sp>
        <p:nvSpPr>
          <p:cNvPr id="4" name="TextBox 3"/>
          <p:cNvSpPr txBox="1"/>
          <p:nvPr/>
        </p:nvSpPr>
        <p:spPr>
          <a:xfrm>
            <a:off x="6538468" y="2772362"/>
            <a:ext cx="1083082" cy="621423"/>
          </a:xfrm>
          <a:prstGeom prst="rect">
            <a:avLst/>
          </a:prstGeom>
          <a:noFill/>
          <a:ln>
            <a:noFill/>
          </a:ln>
        </p:spPr>
        <p:txBody>
          <a:bodyPr wrap="none" lIns="91382" tIns="45692" rIns="91382" bIns="45692"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pPr algn="ctr"/>
            <a:r>
              <a:rPr lang="zh-CN" altLang="en-US" sz="2135" b="1" dirty="0">
                <a:solidFill>
                  <a:schemeClr val="bg1"/>
                </a:solidFill>
                <a:latin typeface="+mn-lt"/>
                <a:ea typeface="+mn-ea"/>
                <a:cs typeface="+mn-ea"/>
                <a:sym typeface="+mn-lt"/>
              </a:rPr>
              <a:t>敞篷式天窗 </a:t>
            </a:r>
            <a:endParaRPr lang="zh-CN" altLang="en-US" sz="2135" b="1" dirty="0">
              <a:solidFill>
                <a:schemeClr val="bg1"/>
              </a:solidFill>
              <a:latin typeface="+mn-lt"/>
              <a:ea typeface="+mn-ea"/>
              <a:cs typeface="+mn-ea"/>
              <a:sym typeface="+mn-lt"/>
            </a:endParaRPr>
          </a:p>
        </p:txBody>
      </p:sp>
      <p:sp>
        <p:nvSpPr>
          <p:cNvPr id="5" name="等腰三角形 2"/>
          <p:cNvSpPr/>
          <p:nvPr/>
        </p:nvSpPr>
        <p:spPr bwMode="auto">
          <a:xfrm rot="8763501">
            <a:off x="4986742" y="3224140"/>
            <a:ext cx="1788705" cy="2070434"/>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12700" cmpd="sng">
            <a:solidFill>
              <a:schemeClr val="bg1"/>
            </a:solidFill>
            <a:miter lim="800000"/>
          </a:ln>
        </p:spPr>
        <p:txBody>
          <a:bodyPr lIns="121876" tIns="60937" rIns="121876" bIns="60937" anchor="ctr"/>
          <a:lstStyle/>
          <a:p>
            <a:endParaRPr lang="zh-CN" altLang="en-US" sz="2400">
              <a:latin typeface="+mn-lt"/>
              <a:ea typeface="+mn-ea"/>
              <a:cs typeface="+mn-ea"/>
              <a:sym typeface="+mn-lt"/>
            </a:endParaRPr>
          </a:p>
        </p:txBody>
      </p:sp>
      <p:sp>
        <p:nvSpPr>
          <p:cNvPr id="7" name="TextBox 6"/>
          <p:cNvSpPr txBox="1"/>
          <p:nvPr/>
        </p:nvSpPr>
        <p:spPr>
          <a:xfrm>
            <a:off x="5236855" y="3940913"/>
            <a:ext cx="1083082" cy="621423"/>
          </a:xfrm>
          <a:prstGeom prst="rect">
            <a:avLst/>
          </a:prstGeom>
          <a:noFill/>
          <a:ln>
            <a:noFill/>
          </a:ln>
        </p:spPr>
        <p:txBody>
          <a:bodyPr wrap="none" lIns="91382" tIns="45692" rIns="91382" bIns="45692"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pPr algn="ctr"/>
            <a:r>
              <a:rPr sz="2135" b="1" dirty="0">
                <a:latin typeface="Arial" panose="020B0604020202020204"/>
                <a:sym typeface="Arial" panose="020B0604020202020204"/>
              </a:rPr>
              <a:t>内藏式天窗 </a:t>
            </a:r>
            <a:endParaRPr sz="2135" b="1" dirty="0">
              <a:latin typeface="Arial" panose="020B0604020202020204"/>
              <a:sym typeface="Arial" panose="020B0604020202020204"/>
            </a:endParaRPr>
          </a:p>
        </p:txBody>
      </p:sp>
      <p:sp>
        <p:nvSpPr>
          <p:cNvPr id="8" name="等腰三角形 2"/>
          <p:cNvSpPr/>
          <p:nvPr/>
        </p:nvSpPr>
        <p:spPr bwMode="auto">
          <a:xfrm rot="16474575">
            <a:off x="4461863" y="1539526"/>
            <a:ext cx="1789405" cy="2069626"/>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12700" cmpd="sng">
            <a:solidFill>
              <a:schemeClr val="bg1"/>
            </a:solidFill>
            <a:miter lim="800000"/>
          </a:ln>
        </p:spPr>
        <p:txBody>
          <a:bodyPr lIns="121876" tIns="60937" rIns="121876" bIns="60937" anchor="ctr"/>
          <a:lstStyle/>
          <a:p>
            <a:endParaRPr lang="zh-CN" altLang="en-US" sz="2400">
              <a:latin typeface="+mn-lt"/>
              <a:ea typeface="+mn-ea"/>
              <a:cs typeface="+mn-ea"/>
              <a:sym typeface="+mn-lt"/>
            </a:endParaRPr>
          </a:p>
        </p:txBody>
      </p:sp>
      <p:sp>
        <p:nvSpPr>
          <p:cNvPr id="9" name="TextBox 8"/>
          <p:cNvSpPr txBox="1"/>
          <p:nvPr/>
        </p:nvSpPr>
        <p:spPr>
          <a:xfrm>
            <a:off x="4963685" y="2226291"/>
            <a:ext cx="1083082" cy="621423"/>
          </a:xfrm>
          <a:prstGeom prst="rect">
            <a:avLst/>
          </a:prstGeom>
          <a:noFill/>
          <a:ln>
            <a:noFill/>
          </a:ln>
        </p:spPr>
        <p:txBody>
          <a:bodyPr wrap="none" lIns="91382" tIns="45692" rIns="91382" bIns="45692"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pPr algn="ctr">
              <a:defRPr/>
            </a:pPr>
            <a:r>
              <a:rPr lang="zh-CN" altLang="en-US" sz="2135" b="1" dirty="0">
                <a:solidFill>
                  <a:schemeClr val="bg1"/>
                </a:solidFill>
                <a:latin typeface="Arial" panose="020B0604020202020204"/>
                <a:sym typeface="Arial" panose="020B0604020202020204"/>
              </a:rPr>
              <a:t>外倾式天窗 </a:t>
            </a:r>
            <a:endParaRPr lang="zh-CN" altLang="en-US" sz="2135" b="1" dirty="0">
              <a:solidFill>
                <a:schemeClr val="bg1"/>
              </a:solidFill>
              <a:latin typeface="Arial" panose="020B0604020202020204"/>
              <a:sym typeface="Arial" panose="020B0604020202020204"/>
            </a:endParaRPr>
          </a:p>
        </p:txBody>
      </p:sp>
      <p:sp>
        <p:nvSpPr>
          <p:cNvPr id="11" name="TextBox 10"/>
          <p:cNvSpPr txBox="1"/>
          <p:nvPr/>
        </p:nvSpPr>
        <p:spPr>
          <a:xfrm>
            <a:off x="650240" y="1958340"/>
            <a:ext cx="3524250" cy="1324610"/>
          </a:xfrm>
          <a:prstGeom prst="rect">
            <a:avLst/>
          </a:prstGeom>
          <a:noFill/>
        </p:spPr>
        <p:txBody>
          <a:bodyPr wrap="square" lIns="91382" tIns="45692" rIns="91382" bIns="45692" rtlCol="0">
            <a:noAutofit/>
          </a:bodyPr>
          <a:lstStyle/>
          <a:p>
            <a:pPr>
              <a:lnSpc>
                <a:spcPct val="130000"/>
              </a:lnSpc>
            </a:pPr>
            <a:r>
              <a:rPr lang="en-US" altLang="zh-CN" sz="1200" b="1" dirty="0">
                <a:solidFill>
                  <a:schemeClr val="tx1">
                    <a:lumMod val="75000"/>
                    <a:lumOff val="25000"/>
                  </a:schemeClr>
                </a:solidFill>
                <a:latin typeface="+mn-lt"/>
                <a:ea typeface="+mn-ea"/>
                <a:cs typeface="+mn-ea"/>
                <a:sym typeface="+mn-lt"/>
              </a:rPr>
              <a:t>   </a:t>
            </a:r>
            <a:r>
              <a:rPr lang="en-US" altLang="zh-CN" sz="1400" dirty="0">
                <a:solidFill>
                  <a:schemeClr val="tx1">
                    <a:lumMod val="75000"/>
                    <a:lumOff val="25000"/>
                  </a:schemeClr>
                </a:solidFill>
                <a:latin typeface="+mn-lt"/>
                <a:ea typeface="+mn-ea"/>
                <a:cs typeface="+mn-ea"/>
                <a:sym typeface="+mn-lt"/>
              </a:rPr>
              <a:t> </a:t>
            </a:r>
            <a:r>
              <a:rPr lang="zh-CN" altLang="en-US" sz="1600" dirty="0">
                <a:solidFill>
                  <a:schemeClr val="tx1">
                    <a:lumMod val="75000"/>
                    <a:lumOff val="25000"/>
                  </a:schemeClr>
                </a:solidFill>
                <a:latin typeface="+mn-lt"/>
                <a:ea typeface="+mn-ea"/>
                <a:cs typeface="+mn-ea"/>
                <a:sym typeface="+mn-lt"/>
              </a:rPr>
              <a:t>外倾式天窗开启时向外向后倾斜。有大小不同的尺寸。采用的材料是绿水晶玻璃，可阻隔 99.9% 的紫外线和 96% 以上的热能，分电动和手动两种。具有防夹功能和自动关闭功能。配有可拆式遮阳板，目前此类天窗主要安装在中低档轿车上。 </a:t>
            </a:r>
            <a:endParaRPr lang="zh-CN" altLang="en-US" sz="1600" dirty="0">
              <a:solidFill>
                <a:schemeClr val="tx1">
                  <a:lumMod val="75000"/>
                  <a:lumOff val="25000"/>
                </a:schemeClr>
              </a:solidFill>
              <a:latin typeface="+mn-lt"/>
              <a:ea typeface="+mn-ea"/>
              <a:cs typeface="+mn-ea"/>
              <a:sym typeface="+mn-lt"/>
            </a:endParaRPr>
          </a:p>
        </p:txBody>
      </p:sp>
      <p:sp>
        <p:nvSpPr>
          <p:cNvPr id="13" name="TextBox 12"/>
          <p:cNvSpPr txBox="1"/>
          <p:nvPr/>
        </p:nvSpPr>
        <p:spPr>
          <a:xfrm>
            <a:off x="8203565" y="3022600"/>
            <a:ext cx="3551555" cy="1369695"/>
          </a:xfrm>
          <a:prstGeom prst="rect">
            <a:avLst/>
          </a:prstGeom>
          <a:noFill/>
        </p:spPr>
        <p:txBody>
          <a:bodyPr wrap="square" lIns="91382" tIns="45692" rIns="91382" bIns="45692" rtlCol="0">
            <a:spAutoFit/>
          </a:bodyPr>
          <a:lstStyle/>
          <a:p>
            <a:pPr>
              <a:lnSpc>
                <a:spcPct val="130000"/>
              </a:lnSpc>
            </a:pPr>
            <a:r>
              <a:rPr lang="en-US" altLang="zh-CN" sz="1200" b="1" dirty="0">
                <a:solidFill>
                  <a:schemeClr val="tx1">
                    <a:lumMod val="75000"/>
                    <a:lumOff val="25000"/>
                  </a:schemeClr>
                </a:solidFill>
                <a:latin typeface="+mn-lt"/>
                <a:ea typeface="+mn-ea"/>
                <a:cs typeface="+mn-ea"/>
                <a:sym typeface="+mn-lt"/>
              </a:rPr>
              <a:t>   </a:t>
            </a:r>
            <a:r>
              <a:rPr sz="1600" dirty="0">
                <a:solidFill>
                  <a:schemeClr val="tx1">
                    <a:lumMod val="75000"/>
                    <a:lumOff val="25000"/>
                  </a:schemeClr>
                </a:solidFill>
                <a:latin typeface="+mn-lt"/>
                <a:ea typeface="+mn-ea"/>
                <a:cs typeface="+mn-ea"/>
                <a:sym typeface="+mn-lt"/>
              </a:rPr>
              <a:t>敞篷式天窗开启时天窗完全打开。由三层高品质的特殊材料组合而成。具有防紫外线和隔热的效果，目前主要应用在高档轿车上。 </a:t>
            </a:r>
            <a:endParaRPr sz="1600" dirty="0">
              <a:solidFill>
                <a:schemeClr val="tx1">
                  <a:lumMod val="75000"/>
                  <a:lumOff val="25000"/>
                </a:schemeClr>
              </a:solidFill>
              <a:latin typeface="+mn-lt"/>
              <a:ea typeface="+mn-ea"/>
              <a:cs typeface="+mn-ea"/>
              <a:sym typeface="+mn-lt"/>
            </a:endParaRPr>
          </a:p>
        </p:txBody>
      </p:sp>
      <p:sp>
        <p:nvSpPr>
          <p:cNvPr id="15" name="TextBox 14"/>
          <p:cNvSpPr txBox="1"/>
          <p:nvPr/>
        </p:nvSpPr>
        <p:spPr>
          <a:xfrm>
            <a:off x="3503689" y="5111561"/>
            <a:ext cx="4427572" cy="1689735"/>
          </a:xfrm>
          <a:prstGeom prst="rect">
            <a:avLst/>
          </a:prstGeom>
          <a:noFill/>
        </p:spPr>
        <p:txBody>
          <a:bodyPr wrap="square" lIns="91382" tIns="45692" rIns="91382" bIns="45692" rtlCol="0">
            <a:spAutoFit/>
          </a:bodyPr>
          <a:lstStyle/>
          <a:p>
            <a:pPr>
              <a:lnSpc>
                <a:spcPct val="130000"/>
              </a:lnSpc>
            </a:pPr>
            <a:r>
              <a:rPr lang="en-US" altLang="zh-CN" sz="1400" b="1" dirty="0">
                <a:solidFill>
                  <a:schemeClr val="tx1">
                    <a:lumMod val="75000"/>
                    <a:lumOff val="25000"/>
                  </a:schemeClr>
                </a:solidFill>
                <a:latin typeface="+mn-lt"/>
                <a:ea typeface="+mn-ea"/>
                <a:cs typeface="+mn-ea"/>
                <a:sym typeface="+mn-lt"/>
              </a:rPr>
              <a:t>    </a:t>
            </a:r>
            <a:r>
              <a:rPr lang="zh-CN" altLang="en-US" sz="1600" dirty="0">
                <a:solidFill>
                  <a:schemeClr val="tx1">
                    <a:lumMod val="75000"/>
                    <a:lumOff val="25000"/>
                  </a:schemeClr>
                </a:solidFill>
                <a:latin typeface="+mn-lt"/>
                <a:ea typeface="+mn-ea"/>
                <a:cs typeface="+mn-ea"/>
                <a:sym typeface="+mn-lt"/>
              </a:rPr>
              <a:t>内藏式天窗开启时天窗有不同的弧度。采用的材料是绿水晶玻璃，可阻隔 99.9%的紫外线和 96% 以上的热能。具有防夹功能和自动关闭功能。配有独立的内藏式太阳挡板。目前此类天窗主要安装中、高档汽车和一些商务车上。</a:t>
            </a:r>
            <a:endParaRPr lang="zh-CN" altLang="en-US" sz="1600" dirty="0">
              <a:solidFill>
                <a:schemeClr val="tx1">
                  <a:lumMod val="75000"/>
                  <a:lumOff val="25000"/>
                </a:schemeClr>
              </a:solidFill>
              <a:latin typeface="+mn-lt"/>
              <a:ea typeface="+mn-ea"/>
              <a:cs typeface="+mn-ea"/>
              <a:sym typeface="+mn-lt"/>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4" name="文本框 13"/>
          <p:cNvSpPr txBox="1"/>
          <p:nvPr/>
        </p:nvSpPr>
        <p:spPr>
          <a:xfrm>
            <a:off x="804545" y="883920"/>
            <a:ext cx="6096000" cy="460375"/>
          </a:xfrm>
          <a:prstGeom prst="rect">
            <a:avLst/>
          </a:prstGeom>
          <a:noFill/>
        </p:spPr>
        <p:txBody>
          <a:bodyPr wrap="square" rtlCol="0" anchor="t">
            <a:spAutoFit/>
          </a:bodyPr>
          <a:p>
            <a:r>
              <a:rPr sz="2400" b="1" dirty="0">
                <a:solidFill>
                  <a:srgbClr val="38465E"/>
                </a:solidFill>
                <a:latin typeface="微软雅黑" panose="020B0503020204020204" pitchFamily="34" charset="-122"/>
                <a:ea typeface="微软雅黑" panose="020B0503020204020204" pitchFamily="34" charset="-122"/>
                <a:sym typeface="Arial" panose="020B0604020202020204"/>
              </a:rPr>
              <a:t>二、汽车天窗装饰 </a:t>
            </a:r>
            <a:endParaRPr lang="zh-CN" altLang="en-US"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6" name="Rectangle 4"/>
          <p:cNvSpPr>
            <a:spLocks noChangeArrowheads="1"/>
          </p:cNvSpPr>
          <p:nvPr/>
        </p:nvSpPr>
        <p:spPr bwMode="auto">
          <a:xfrm>
            <a:off x="1051560" y="1480185"/>
            <a:ext cx="210947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天窗的种类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pic>
        <p:nvPicPr>
          <p:cNvPr id="18" name="图片 17"/>
          <p:cNvPicPr>
            <a:picLocks noChangeAspect="1"/>
          </p:cNvPicPr>
          <p:nvPr/>
        </p:nvPicPr>
        <p:blipFill>
          <a:blip r:embed="rId2"/>
          <a:stretch>
            <a:fillRect/>
          </a:stretch>
        </p:blipFill>
        <p:spPr>
          <a:xfrm>
            <a:off x="857885" y="4392295"/>
            <a:ext cx="2371725" cy="1400175"/>
          </a:xfrm>
          <a:prstGeom prst="rect">
            <a:avLst/>
          </a:prstGeom>
        </p:spPr>
      </p:pic>
      <p:pic>
        <p:nvPicPr>
          <p:cNvPr id="19" name="图片 18"/>
          <p:cNvPicPr>
            <a:picLocks noChangeAspect="1"/>
          </p:cNvPicPr>
          <p:nvPr/>
        </p:nvPicPr>
        <p:blipFill>
          <a:blip r:embed="rId3"/>
          <a:stretch>
            <a:fillRect/>
          </a:stretch>
        </p:blipFill>
        <p:spPr>
          <a:xfrm>
            <a:off x="8302625" y="5201285"/>
            <a:ext cx="2619375" cy="1352550"/>
          </a:xfrm>
          <a:prstGeom prst="rect">
            <a:avLst/>
          </a:prstGeom>
        </p:spPr>
      </p:pic>
      <p:pic>
        <p:nvPicPr>
          <p:cNvPr id="20" name="图片 19"/>
          <p:cNvPicPr>
            <a:picLocks noChangeAspect="1"/>
          </p:cNvPicPr>
          <p:nvPr/>
        </p:nvPicPr>
        <p:blipFill>
          <a:blip r:embed="rId4"/>
          <a:stretch>
            <a:fillRect/>
          </a:stretch>
        </p:blipFill>
        <p:spPr>
          <a:xfrm>
            <a:off x="8469630" y="1254760"/>
            <a:ext cx="2542540" cy="1593215"/>
          </a:xfrm>
          <a:prstGeom prst="rect">
            <a:avLst/>
          </a:prstGeom>
        </p:spPr>
      </p:pic>
      <p:grpSp>
        <p:nvGrpSpPr>
          <p:cNvPr id="6" name="组合 5"/>
          <p:cNvGrpSpPr/>
          <p:nvPr/>
        </p:nvGrpSpPr>
        <p:grpSpPr>
          <a:xfrm>
            <a:off x="0" y="214489"/>
            <a:ext cx="4246960" cy="533259"/>
            <a:chOff x="0" y="214489"/>
            <a:chExt cx="4246960" cy="533259"/>
          </a:xfrm>
        </p:grpSpPr>
        <p:sp>
          <p:nvSpPr>
            <p:cNvPr id="21" name="矩形 20"/>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23" name="矩形 22"/>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 calcmode="lin" valueType="num">
                                      <p:cBhvr>
                                        <p:cTn id="14" dur="300" fill="hold"/>
                                        <p:tgtEl>
                                          <p:spTgt spid="4"/>
                                        </p:tgtEl>
                                        <p:attrNameLst>
                                          <p:attrName>style.rotation</p:attrName>
                                        </p:attrNameLst>
                                      </p:cBhvr>
                                      <p:tavLst>
                                        <p:tav tm="0">
                                          <p:val>
                                            <p:fltVal val="90"/>
                                          </p:val>
                                        </p:tav>
                                        <p:tav tm="100000">
                                          <p:val>
                                            <p:fltVal val="0"/>
                                          </p:val>
                                        </p:tav>
                                      </p:tavLst>
                                    </p:anim>
                                    <p:animEffect transition="in" filter="fade">
                                      <p:cBhvr>
                                        <p:cTn id="15" dur="300"/>
                                        <p:tgtEl>
                                          <p:spTgt spid="4"/>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1500"/>
                            </p:stCondLst>
                            <p:childTnLst>
                              <p:par>
                                <p:cTn id="21" presetID="2" presetClass="entr" presetSubtype="9"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300" fill="hold"/>
                                        <p:tgtEl>
                                          <p:spTgt spid="7"/>
                                        </p:tgtEl>
                                        <p:attrNameLst>
                                          <p:attrName>ppt_w</p:attrName>
                                        </p:attrNameLst>
                                      </p:cBhvr>
                                      <p:tavLst>
                                        <p:tav tm="0">
                                          <p:val>
                                            <p:fltVal val="0"/>
                                          </p:val>
                                        </p:tav>
                                        <p:tav tm="100000">
                                          <p:val>
                                            <p:strVal val="#ppt_w"/>
                                          </p:val>
                                        </p:tav>
                                      </p:tavLst>
                                    </p:anim>
                                    <p:anim calcmode="lin" valueType="num">
                                      <p:cBhvr>
                                        <p:cTn id="29" dur="300" fill="hold"/>
                                        <p:tgtEl>
                                          <p:spTgt spid="7"/>
                                        </p:tgtEl>
                                        <p:attrNameLst>
                                          <p:attrName>ppt_h</p:attrName>
                                        </p:attrNameLst>
                                      </p:cBhvr>
                                      <p:tavLst>
                                        <p:tav tm="0">
                                          <p:val>
                                            <p:fltVal val="0"/>
                                          </p:val>
                                        </p:tav>
                                        <p:tav tm="100000">
                                          <p:val>
                                            <p:strVal val="#ppt_h"/>
                                          </p:val>
                                        </p:tav>
                                      </p:tavLst>
                                    </p:anim>
                                    <p:anim calcmode="lin" valueType="num">
                                      <p:cBhvr>
                                        <p:cTn id="30" dur="300" fill="hold"/>
                                        <p:tgtEl>
                                          <p:spTgt spid="7"/>
                                        </p:tgtEl>
                                        <p:attrNameLst>
                                          <p:attrName>style.rotation</p:attrName>
                                        </p:attrNameLst>
                                      </p:cBhvr>
                                      <p:tavLst>
                                        <p:tav tm="0">
                                          <p:val>
                                            <p:fltVal val="90"/>
                                          </p:val>
                                        </p:tav>
                                        <p:tav tm="100000">
                                          <p:val>
                                            <p:fltVal val="0"/>
                                          </p:val>
                                        </p:tav>
                                      </p:tavLst>
                                    </p:anim>
                                    <p:animEffect transition="in" filter="fade">
                                      <p:cBhvr>
                                        <p:cTn id="31" dur="300"/>
                                        <p:tgtEl>
                                          <p:spTgt spid="7"/>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31"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300" fill="hold"/>
                                        <p:tgtEl>
                                          <p:spTgt spid="9"/>
                                        </p:tgtEl>
                                        <p:attrNameLst>
                                          <p:attrName>ppt_w</p:attrName>
                                        </p:attrNameLst>
                                      </p:cBhvr>
                                      <p:tavLst>
                                        <p:tav tm="0">
                                          <p:val>
                                            <p:fltVal val="0"/>
                                          </p:val>
                                        </p:tav>
                                        <p:tav tm="100000">
                                          <p:val>
                                            <p:strVal val="#ppt_w"/>
                                          </p:val>
                                        </p:tav>
                                      </p:tavLst>
                                    </p:anim>
                                    <p:anim calcmode="lin" valueType="num">
                                      <p:cBhvr>
                                        <p:cTn id="45" dur="300" fill="hold"/>
                                        <p:tgtEl>
                                          <p:spTgt spid="9"/>
                                        </p:tgtEl>
                                        <p:attrNameLst>
                                          <p:attrName>ppt_h</p:attrName>
                                        </p:attrNameLst>
                                      </p:cBhvr>
                                      <p:tavLst>
                                        <p:tav tm="0">
                                          <p:val>
                                            <p:fltVal val="0"/>
                                          </p:val>
                                        </p:tav>
                                        <p:tav tm="100000">
                                          <p:val>
                                            <p:strVal val="#ppt_h"/>
                                          </p:val>
                                        </p:tav>
                                      </p:tavLst>
                                    </p:anim>
                                    <p:anim calcmode="lin" valueType="num">
                                      <p:cBhvr>
                                        <p:cTn id="46" dur="300" fill="hold"/>
                                        <p:tgtEl>
                                          <p:spTgt spid="9"/>
                                        </p:tgtEl>
                                        <p:attrNameLst>
                                          <p:attrName>style.rotation</p:attrName>
                                        </p:attrNameLst>
                                      </p:cBhvr>
                                      <p:tavLst>
                                        <p:tav tm="0">
                                          <p:val>
                                            <p:fltVal val="90"/>
                                          </p:val>
                                        </p:tav>
                                        <p:tav tm="100000">
                                          <p:val>
                                            <p:fltVal val="0"/>
                                          </p:val>
                                        </p:tav>
                                      </p:tavLst>
                                    </p:anim>
                                    <p:animEffect transition="in" filter="fade">
                                      <p:cBhvr>
                                        <p:cTn id="47" dur="300"/>
                                        <p:tgtEl>
                                          <p:spTgt spid="9"/>
                                        </p:tgtEl>
                                      </p:cBhvr>
                                    </p:animEffect>
                                  </p:childTnLst>
                                </p:cTn>
                              </p:par>
                            </p:childTnLst>
                          </p:cTn>
                        </p:par>
                        <p:par>
                          <p:cTn id="48" fill="hold">
                            <p:stCondLst>
                              <p:cond delay="4000"/>
                            </p:stCondLst>
                            <p:childTnLst>
                              <p:par>
                                <p:cTn id="49" presetID="2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par>
                                <p:cTn id="52" presetID="42"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P spid="7" grpId="0"/>
      <p:bldP spid="8" grpId="0" bldLvl="0" animBg="1"/>
      <p:bldP spid="9" grpId="0"/>
      <p:bldP spid="11" grpId="0"/>
      <p:bldP spid="13" grpId="0"/>
      <p:bldP spid="15" grpId="0"/>
      <p:bldP spid="16"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4370"/>
            <a:ext cx="249872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天窗的换气原理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1000442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车厢换气包括进气和排气，没有天窗的汽车进气是由进风口采用鼓风等方法实现的，排气是利用行车时车体内外产生的正负压差，使车厢内气体通过缝隙和排气孔排出。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天窗换气利用的是</a:t>
            </a:r>
            <a:r>
              <a:rPr sz="2000" dirty="0">
                <a:solidFill>
                  <a:srgbClr val="C00000"/>
                </a:solidFill>
                <a:latin typeface="Arial" panose="020B0604020202020204"/>
                <a:ea typeface="微软雅黑" panose="020B0503020204020204" pitchFamily="34" charset="-122"/>
                <a:sym typeface="Arial" panose="020B0604020202020204"/>
              </a:rPr>
              <a:t>负压原理</a:t>
            </a:r>
            <a:r>
              <a:rPr sz="2000" dirty="0">
                <a:solidFill>
                  <a:srgbClr val="38465E"/>
                </a:solidFill>
                <a:latin typeface="Arial" panose="020B0604020202020204"/>
                <a:ea typeface="微软雅黑" panose="020B0503020204020204" pitchFamily="34" charset="-122"/>
                <a:sym typeface="Arial" panose="020B0604020202020204"/>
              </a:rPr>
              <a:t>，打开天窗时首先将车内的空气抽出，而不是直接进风。污浊的气体被抽走后，从进气口补充进来经过过滤的新鲜空气。采用这种先排气后进气的换气方式，可加快空气的更新速度，对空调的影响也很小。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5" name="组合 4"/>
          <p:cNvGrpSpPr/>
          <p:nvPr/>
        </p:nvGrpSpPr>
        <p:grpSpPr>
          <a:xfrm>
            <a:off x="0" y="214489"/>
            <a:ext cx="4246960" cy="533259"/>
            <a:chOff x="0" y="214489"/>
            <a:chExt cx="4246960" cy="533259"/>
          </a:xfrm>
        </p:grpSpPr>
        <p:sp>
          <p:nvSpPr>
            <p:cNvPr id="6" name="矩形 5"/>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1944370"/>
            <a:ext cx="203263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天窗的组成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60320"/>
            <a:ext cx="10004425"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（1）滑动机构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电动天窗滑动机构主要由导向块、导向销、连杆、托架和前、后枕座等构成。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（2）驱动机构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电动天窗的驱动机构主要由电动机、传动机构和滑动螺杆等组成。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①电动机。</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电动机通过传动装置为天窗的开闭提供动力。此电动机能双向转动，即通过改变电流的方向以改变电动机的旋转方向，实现天窗的开闭。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5" name="组合 4"/>
          <p:cNvGrpSpPr/>
          <p:nvPr/>
        </p:nvGrpSpPr>
        <p:grpSpPr>
          <a:xfrm>
            <a:off x="0" y="214489"/>
            <a:ext cx="4246960" cy="533259"/>
            <a:chOff x="0" y="214489"/>
            <a:chExt cx="4246960" cy="533259"/>
          </a:xfrm>
        </p:grpSpPr>
        <p:sp>
          <p:nvSpPr>
            <p:cNvPr id="6" name="矩形 5"/>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36955" y="2009140"/>
            <a:ext cx="1000442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②传动机构。</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传动机构主要由蜗轮蜗杆传动机构、中间齿轮传动机构（主动中间齿轮、过渡中间齿轮）和驱动齿轮等组成。齿轮传动机构接受电动机的动力，改变旋转方向，并减速增矩将动力传给滑动螺杆，使天窗实现开闭，同时又将动力传给凸轮，使凸轮顶动限位开关进行开闭。主动中间齿轮与蜗轮固装在同一轴上，并与蜗轮同步转动。过渡中间齿轮与驱动齿轮固装在同一输出轴上，被主动中间齿轮驱动 , 使驱动齿轮带动滑动螺杆传动。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③滑动螺杆。</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滑动螺杆的作用是将驱动齿轮传来的动力，传给滑动机构的后枕座，使滑动机构带动天窗玻璃开闭。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246960" cy="533259"/>
            <a:chOff x="0" y="214489"/>
            <a:chExt cx="4246960" cy="533259"/>
          </a:xfrm>
        </p:grpSpPr>
        <p:sp>
          <p:nvSpPr>
            <p:cNvPr id="5" name="矩形 4"/>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749487"/>
            <a:ext cx="939327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王先生购买了一辆二手车，由于车身外观不合心意，来到改装厂进行改装。如</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果你是该厂操作人员，你应该如何对车身外观进行装饰或改装，在改装过程中应注意哪些事项？</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8" name="组合 7"/>
          <p:cNvGrpSpPr/>
          <p:nvPr/>
        </p:nvGrpSpPr>
        <p:grpSpPr>
          <a:xfrm>
            <a:off x="0" y="214489"/>
            <a:ext cx="3599180" cy="533259"/>
            <a:chOff x="0" y="214489"/>
            <a:chExt cx="3599180" cy="533259"/>
          </a:xfrm>
        </p:grpSpPr>
        <p:sp>
          <p:nvSpPr>
            <p:cNvPr id="12" name="矩形 11"/>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6720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51320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52500" y="2163445"/>
            <a:ext cx="10004425"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（3）控制系统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控制系统是一个数字控制电路，并设有</a:t>
            </a:r>
            <a:r>
              <a:rPr sz="2000" dirty="0">
                <a:solidFill>
                  <a:srgbClr val="C00000"/>
                </a:solidFill>
                <a:latin typeface="Arial" panose="020B0604020202020204"/>
                <a:ea typeface="微软雅黑" panose="020B0503020204020204" pitchFamily="34" charset="-122"/>
                <a:sym typeface="Arial" panose="020B0604020202020204"/>
              </a:rPr>
              <a:t>定时器、蜂鸣器和继电器</a:t>
            </a:r>
            <a:r>
              <a:rPr sz="2000" dirty="0">
                <a:solidFill>
                  <a:srgbClr val="38465E"/>
                </a:solidFill>
                <a:latin typeface="Arial" panose="020B0604020202020204"/>
                <a:ea typeface="微软雅黑" panose="020B0503020204020204" pitchFamily="34" charset="-122"/>
                <a:sym typeface="Arial" panose="020B0604020202020204"/>
              </a:rPr>
              <a:t>等。其作用是接受开关输入的信息，通过数字电路进行逻辑运算，确定继电器的动作，以控制天窗开闭。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（4）开关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电动天窗的开关由</a:t>
            </a:r>
            <a:r>
              <a:rPr sz="2000" dirty="0">
                <a:solidFill>
                  <a:srgbClr val="C00000"/>
                </a:solidFill>
                <a:latin typeface="Arial" panose="020B0604020202020204"/>
                <a:ea typeface="微软雅黑" panose="020B0503020204020204" pitchFamily="34" charset="-122"/>
                <a:sym typeface="Arial" panose="020B0604020202020204"/>
              </a:rPr>
              <a:t>控制开关和限位开关</a:t>
            </a:r>
            <a:r>
              <a:rPr sz="2000" dirty="0">
                <a:solidFill>
                  <a:srgbClr val="38465E"/>
                </a:solidFill>
                <a:latin typeface="Arial" panose="020B0604020202020204"/>
                <a:ea typeface="微软雅黑" panose="020B0503020204020204" pitchFamily="34" charset="-122"/>
                <a:sym typeface="Arial" panose="020B0604020202020204"/>
              </a:rPr>
              <a:t>组成。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0645" cy="533259"/>
            <a:chOff x="0" y="214489"/>
            <a:chExt cx="3890645"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3" name="组合 2"/>
          <p:cNvGrpSpPr/>
          <p:nvPr/>
        </p:nvGrpSpPr>
        <p:grpSpPr>
          <a:xfrm>
            <a:off x="0" y="214489"/>
            <a:ext cx="4246960" cy="533259"/>
            <a:chOff x="0" y="214489"/>
            <a:chExt cx="4246960" cy="533259"/>
          </a:xfrm>
        </p:grpSpPr>
        <p:sp>
          <p:nvSpPr>
            <p:cNvPr id="5" name="矩形 4"/>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cxnSp>
        <p:nvCxnSpPr>
          <p:cNvPr id="19" name="直接连接符 18"/>
          <p:cNvCxnSpPr/>
          <p:nvPr/>
        </p:nvCxnSpPr>
        <p:spPr>
          <a:xfrm>
            <a:off x="1235817" y="2096773"/>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134110" y="1734820"/>
            <a:ext cx="238760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dirty="0">
                <a:latin typeface="Arial" panose="020B0604020202020204"/>
                <a:ea typeface="微软雅黑" panose="020B0503020204020204" pitchFamily="34" charset="-122"/>
                <a:sym typeface="Arial" panose="020B0604020202020204"/>
              </a:rPr>
              <a:t>（1）天窗的选用</a:t>
            </a:r>
            <a:endParaRPr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1134110" y="3808095"/>
            <a:ext cx="8956675" cy="77724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289050" y="391731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②看价格。</a:t>
            </a:r>
            <a:r>
              <a:rPr dirty="0">
                <a:solidFill>
                  <a:srgbClr val="38465E"/>
                </a:solidFill>
                <a:latin typeface="Arial" panose="020B0604020202020204"/>
                <a:ea typeface="微软雅黑" panose="020B0503020204020204" pitchFamily="34" charset="-122"/>
                <a:sym typeface="Arial" panose="020B0604020202020204"/>
              </a:rPr>
              <a:t>不同种类的天窗价格相差很大，目前加装天窗价格在 1800~14000 元之间。手动天窗和电动天窗由于使用材料的不同，在价格方面有一定的差异。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134110" y="2515235"/>
            <a:ext cx="8956675" cy="848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289050" y="262445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①看产地。</a:t>
            </a:r>
            <a:r>
              <a:rPr dirty="0">
                <a:solidFill>
                  <a:srgbClr val="38465E"/>
                </a:solidFill>
                <a:latin typeface="Arial" panose="020B0604020202020204"/>
                <a:ea typeface="微软雅黑" panose="020B0503020204020204" pitchFamily="34" charset="-122"/>
                <a:sym typeface="Arial" panose="020B0604020202020204"/>
              </a:rPr>
              <a:t>由于天窗对技术、材料和加工工艺的要求很高，在选择天窗时需谨慎，务必选择质量好、工艺成熟的国内外知名品牌。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sz="2400" b="1" dirty="0">
                <a:solidFill>
                  <a:srgbClr val="C00000"/>
                </a:solidFill>
                <a:latin typeface="微软雅黑" panose="020B0503020204020204" pitchFamily="34" charset="-122"/>
                <a:ea typeface="微软雅黑" panose="020B0503020204020204" pitchFamily="34" charset="-122"/>
                <a:sym typeface="Arial" panose="020B0604020202020204"/>
              </a:rPr>
              <a:t>天窗的选用和安装 </a:t>
            </a:r>
            <a:endParaRPr sz="2400" b="1" dirty="0">
              <a:solidFill>
                <a:srgbClr val="C00000"/>
              </a:solidFill>
              <a:latin typeface="微软雅黑" panose="020B0503020204020204" pitchFamily="34" charset="-122"/>
              <a:ea typeface="微软雅黑" panose="020B0503020204020204" pitchFamily="34" charset="-122"/>
              <a:sym typeface="Arial" panose="020B0604020202020204"/>
            </a:endParaRPr>
          </a:p>
        </p:txBody>
      </p:sp>
      <p:grpSp>
        <p:nvGrpSpPr>
          <p:cNvPr id="3" name="组合 2"/>
          <p:cNvGrpSpPr/>
          <p:nvPr/>
        </p:nvGrpSpPr>
        <p:grpSpPr>
          <a:xfrm>
            <a:off x="0" y="214489"/>
            <a:ext cx="4246960" cy="533259"/>
            <a:chOff x="0" y="214489"/>
            <a:chExt cx="4246960" cy="533259"/>
          </a:xfrm>
        </p:grpSpPr>
        <p:sp>
          <p:nvSpPr>
            <p:cNvPr id="7" name="矩形 6"/>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6" grpId="0" bldLvl="0" animBg="1"/>
      <p:bldP spid="15" grpId="0"/>
      <p:bldP spid="16" grpId="0" bldLvl="0" animBg="1"/>
      <p:bldP spid="1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 name="矩形 1"/>
          <p:cNvSpPr/>
          <p:nvPr/>
        </p:nvSpPr>
        <p:spPr>
          <a:xfrm>
            <a:off x="1152525" y="4283710"/>
            <a:ext cx="8956675" cy="8388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4392930"/>
            <a:ext cx="8533130" cy="90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⑤看规格。</a:t>
            </a:r>
            <a:r>
              <a:rPr dirty="0">
                <a:solidFill>
                  <a:srgbClr val="38465E"/>
                </a:solidFill>
                <a:latin typeface="Arial" panose="020B0604020202020204"/>
                <a:ea typeface="微软雅黑" panose="020B0503020204020204" pitchFamily="34" charset="-122"/>
                <a:sym typeface="Arial" panose="020B0604020202020204"/>
              </a:rPr>
              <a:t>对于不同规格的天窗，在选用时建议选偏大一点的，这样安装天窗后边框离纵梁较近，安全稳定性较高。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3135630"/>
            <a:ext cx="8956675" cy="89789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3244850"/>
            <a:ext cx="870966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④看款式。</a:t>
            </a:r>
            <a:r>
              <a:rPr dirty="0">
                <a:solidFill>
                  <a:srgbClr val="38465E"/>
                </a:solidFill>
                <a:latin typeface="Arial" panose="020B0604020202020204"/>
                <a:ea typeface="微软雅黑" panose="020B0503020204020204" pitchFamily="34" charset="-122"/>
                <a:sym typeface="Arial" panose="020B0604020202020204"/>
              </a:rPr>
              <a:t>天窗的种类繁多，一般每一款天窗都可以搭配几种车型，顾客可根据自己喜欢的驱动方式和所驾驶的车型选择适合的天窗。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739900"/>
            <a:ext cx="8956675" cy="114554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8491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③看质量。</a:t>
            </a:r>
            <a:r>
              <a:rPr dirty="0">
                <a:solidFill>
                  <a:srgbClr val="38465E"/>
                </a:solidFill>
                <a:latin typeface="Arial" panose="020B0604020202020204"/>
                <a:ea typeface="微软雅黑" panose="020B0503020204020204" pitchFamily="34" charset="-122"/>
                <a:sym typeface="Arial" panose="020B0604020202020204"/>
              </a:rPr>
              <a:t>天窗的质量是保证正常使用的关键，挑选时应从天窗的外观、框架刚度、机械结构及电控装置等方面认真判别，高质量的天窗应具有外观光滑平顺、框架刚度较好、机械结构合理、工艺精致、使用顺畅等特点。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6960" cy="533259"/>
            <a:chOff x="0" y="214489"/>
            <a:chExt cx="4246960" cy="533259"/>
          </a:xfrm>
        </p:grpSpPr>
        <p:sp>
          <p:nvSpPr>
            <p:cNvPr id="7" name="矩形 6"/>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6342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22250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（2）天窗的安装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78890" y="2253615"/>
            <a:ext cx="930021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选购好的天窗，还必须进行高质量的安装。如安装质量较差，使用一段时间后，便会出现天窗开启不灵，车顶渗水等现象。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安装天窗对设备、技术和工艺要求很高，必须在专业场所才能实施，一般汽车装饰店无法保证安装质量，因此安装前应对安装店仔细考察。</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pic>
        <p:nvPicPr>
          <p:cNvPr id="6" name="图片 5"/>
          <p:cNvPicPr/>
          <p:nvPr/>
        </p:nvPicPr>
        <p:blipFill>
          <a:blip r:embed="rId1"/>
          <a:stretch>
            <a:fillRect/>
          </a:stretch>
        </p:blipFill>
        <p:spPr>
          <a:xfrm>
            <a:off x="4503420" y="4204335"/>
            <a:ext cx="3255645" cy="1758315"/>
          </a:xfrm>
          <a:prstGeom prst="rect">
            <a:avLst/>
          </a:prstGeom>
        </p:spPr>
      </p:pic>
      <p:grpSp>
        <p:nvGrpSpPr>
          <p:cNvPr id="8" name="组合 7"/>
          <p:cNvGrpSpPr/>
          <p:nvPr/>
        </p:nvGrpSpPr>
        <p:grpSpPr>
          <a:xfrm>
            <a:off x="0" y="214489"/>
            <a:ext cx="4246960" cy="533259"/>
            <a:chOff x="0" y="214489"/>
            <a:chExt cx="4246960" cy="533259"/>
          </a:xfrm>
        </p:grpSpPr>
        <p:sp>
          <p:nvSpPr>
            <p:cNvPr id="13" name="矩形 12"/>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17" name="组合 16"/>
          <p:cNvGrpSpPr/>
          <p:nvPr/>
        </p:nvGrpSpPr>
        <p:grpSpPr>
          <a:xfrm>
            <a:off x="0" y="214489"/>
            <a:ext cx="3891360" cy="533259"/>
            <a:chOff x="0" y="214489"/>
            <a:chExt cx="3891360"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4" name="组合 3"/>
          <p:cNvGrpSpPr/>
          <p:nvPr/>
        </p:nvGrpSpPr>
        <p:grpSpPr>
          <a:xfrm>
            <a:off x="0" y="214489"/>
            <a:ext cx="3890645" cy="533259"/>
            <a:chOff x="0" y="214489"/>
            <a:chExt cx="3890645" cy="533259"/>
          </a:xfrm>
        </p:grpSpPr>
        <p:sp>
          <p:nvSpPr>
            <p:cNvPr id="6" name="矩形 5"/>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汽车外部的清洁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3" name="组合 12"/>
          <p:cNvGrpSpPr/>
          <p:nvPr/>
        </p:nvGrpSpPr>
        <p:grpSpPr>
          <a:xfrm>
            <a:off x="0" y="214489"/>
            <a:ext cx="4246960" cy="533259"/>
            <a:chOff x="0" y="214489"/>
            <a:chExt cx="4246960" cy="533259"/>
          </a:xfrm>
        </p:grpSpPr>
        <p:sp>
          <p:nvSpPr>
            <p:cNvPr id="14" name="矩形 13"/>
            <p:cNvSpPr/>
            <p:nvPr/>
          </p:nvSpPr>
          <p:spPr>
            <a:xfrm>
              <a:off x="0" y="214489"/>
              <a:ext cx="42468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五边形 1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03</a:t>
              </a:r>
              <a:endParaRPr lang="zh-CN" altLang="en-US" sz="2000" b="1" dirty="0">
                <a:latin typeface="Arial" panose="020B0604020202020204"/>
                <a:ea typeface="微软雅黑" panose="020B0503020204020204" pitchFamily="34" charset="-122"/>
                <a:sym typeface="Arial" panose="020B0604020202020204"/>
              </a:endParaRPr>
            </a:p>
          </p:txBody>
        </p:sp>
        <p:sp>
          <p:nvSpPr>
            <p:cNvPr id="16" name="矩形 1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车窗装饰和天窗装饰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498862" y="3523026"/>
            <a:ext cx="4754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任务四</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6" grpId="0"/>
      <p:bldP spid="7" grpId="0" bldLvl="0" animBg="1"/>
      <p:bldP spid="9"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2083" y="1762063"/>
            <a:ext cx="922682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了解车身彩条装饰的种类。</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掌握车身彩条装饰的操作方法。</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熟悉车轮装饰盖及晴雨窗罩的装饰。</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能理解车身彩条装饰的要求。</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会操作车身彩条装饰的粘贴步骤。</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会介绍汽车其他外部装饰的优点。</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具备安全意识和环保意识。</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按时汇报工作，能够采取行动并积极完成任务。</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对工作成果负责，确保服务质量和安全。</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224280" y="129286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2984500"/>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61391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448207" y="2779332"/>
            <a:ext cx="939327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王先生购买了一辆白色轿车，为了使车身更具有视觉冲击感和保护车漆免受外</a:t>
            </a:r>
            <a:endParaRPr sz="2000"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sz="2000" b="1" dirty="0">
                <a:solidFill>
                  <a:schemeClr val="bg1"/>
                </a:solidFill>
                <a:latin typeface="Arial" panose="020B0604020202020204"/>
                <a:ea typeface="微软雅黑" panose="020B0503020204020204" pitchFamily="34" charset="-122"/>
                <a:sym typeface="Arial" panose="020B0604020202020204"/>
              </a:rPr>
              <a:t>界损害，王先生来到了汽车美容店。如果小李是该汽车美容店的操作人员，应该如何根据客户的要求，对车身进行装饰？</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180160" cy="533259"/>
            <a:chOff x="0" y="214489"/>
            <a:chExt cx="3180160" cy="533259"/>
          </a:xfrm>
        </p:grpSpPr>
        <p:sp>
          <p:nvSpPr>
            <p:cNvPr id="3" name="矩形 2"/>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3615"/>
            <a:ext cx="286893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车身彩条装饰的种类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3011170"/>
            <a:ext cx="745934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车身彩条装饰有两种类型：一种是没有可撕离表层的贴膜，它由</a:t>
            </a:r>
            <a:r>
              <a:rPr sz="2000" dirty="0">
                <a:solidFill>
                  <a:srgbClr val="C00000"/>
                </a:solidFill>
                <a:latin typeface="Arial" panose="020B0604020202020204"/>
                <a:ea typeface="微软雅黑" panose="020B0503020204020204" pitchFamily="34" charset="-122"/>
                <a:sym typeface="Arial" panose="020B0604020202020204"/>
              </a:rPr>
              <a:t>彩条层和背纸层</a:t>
            </a:r>
            <a:r>
              <a:rPr sz="2000" dirty="0">
                <a:solidFill>
                  <a:srgbClr val="38465E"/>
                </a:solidFill>
                <a:latin typeface="Arial" panose="020B0604020202020204"/>
                <a:ea typeface="微软雅黑" panose="020B0503020204020204" pitchFamily="34" charset="-122"/>
                <a:sym typeface="Arial" panose="020B0604020202020204"/>
              </a:rPr>
              <a:t>组成，彩条层正面是彩条图案，背面是黏性贴面；另一种是有可撕离表层的贴膜，它由</a:t>
            </a:r>
            <a:r>
              <a:rPr sz="2000" dirty="0">
                <a:solidFill>
                  <a:srgbClr val="C00000"/>
                </a:solidFill>
                <a:latin typeface="Arial" panose="020B0604020202020204"/>
                <a:ea typeface="微软雅黑" panose="020B0503020204020204" pitchFamily="34" charset="-122"/>
                <a:sym typeface="Arial" panose="020B0604020202020204"/>
              </a:rPr>
              <a:t>背纸层、彩条层及外保护层</a:t>
            </a:r>
            <a:r>
              <a:rPr sz="2000" dirty="0">
                <a:solidFill>
                  <a:srgbClr val="38465E"/>
                </a:solidFill>
                <a:latin typeface="Arial" panose="020B0604020202020204"/>
                <a:ea typeface="微软雅黑" panose="020B0503020204020204" pitchFamily="34" charset="-122"/>
                <a:sym typeface="Arial" panose="020B0604020202020204"/>
              </a:rPr>
              <a:t>组成，彩条层也有彩条图案和黏性贴面两面。</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一、车身彩条装饰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4" name="图片 3"/>
          <p:cNvPicPr>
            <a:picLocks noChangeAspect="1"/>
          </p:cNvPicPr>
          <p:nvPr/>
        </p:nvPicPr>
        <p:blipFill>
          <a:blip r:embed="rId1"/>
          <a:stretch>
            <a:fillRect/>
          </a:stretch>
        </p:blipFill>
        <p:spPr>
          <a:xfrm>
            <a:off x="8716010" y="2367915"/>
            <a:ext cx="1923415" cy="1661795"/>
          </a:xfrm>
          <a:prstGeom prst="rect">
            <a:avLst/>
          </a:prstGeom>
        </p:spPr>
      </p:pic>
      <p:pic>
        <p:nvPicPr>
          <p:cNvPr id="5" name="图片 4"/>
          <p:cNvPicPr>
            <a:picLocks noChangeAspect="1"/>
          </p:cNvPicPr>
          <p:nvPr/>
        </p:nvPicPr>
        <p:blipFill>
          <a:blip r:embed="rId2"/>
          <a:stretch>
            <a:fillRect/>
          </a:stretch>
        </p:blipFill>
        <p:spPr>
          <a:xfrm>
            <a:off x="8716010" y="4249420"/>
            <a:ext cx="1924050" cy="1695450"/>
          </a:xfrm>
          <a:prstGeom prst="rect">
            <a:avLst/>
          </a:prstGeom>
        </p:spPr>
      </p:pic>
      <p:grpSp>
        <p:nvGrpSpPr>
          <p:cNvPr id="6" name="组合 5"/>
          <p:cNvGrpSpPr/>
          <p:nvPr/>
        </p:nvGrpSpPr>
        <p:grpSpPr>
          <a:xfrm>
            <a:off x="0" y="214489"/>
            <a:ext cx="3180160" cy="533259"/>
            <a:chOff x="0" y="214489"/>
            <a:chExt cx="3180160" cy="533259"/>
          </a:xfrm>
        </p:grpSpPr>
        <p:sp>
          <p:nvSpPr>
            <p:cNvPr id="9" name="矩形 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custDataLst>
              <p:tags r:id="rId1"/>
            </p:custDataLst>
          </p:nvPr>
        </p:nvSpPr>
        <p:spPr bwMode="auto">
          <a:xfrm>
            <a:off x="854710" y="1839913"/>
            <a:ext cx="179705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彩条的材质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custDataLst>
              <p:tags r:id="rId2"/>
            </p:custDataLst>
          </p:nvPr>
        </p:nvSpPr>
        <p:spPr>
          <a:xfrm>
            <a:off x="577850" y="1470660"/>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custDataLst>
              <p:tags r:id="rId3"/>
            </p:custDataLst>
          </p:nvPr>
        </p:nvSpPr>
        <p:spPr bwMode="auto">
          <a:xfrm>
            <a:off x="694055" y="2385695"/>
            <a:ext cx="521081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市场上的彩条装饰所用材料绝大部分是塑料和金属，以塑料居多。由于汽车工业的飞速发展，装饰配套件厂也随之发展起来了，配套装饰产品层出不穷，为车主选购装饰件提供了便利条件。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9" name="Rectangle 4"/>
          <p:cNvSpPr>
            <a:spLocks noChangeArrowheads="1"/>
          </p:cNvSpPr>
          <p:nvPr>
            <p:custDataLst>
              <p:tags r:id="rId4"/>
            </p:custDataLst>
          </p:nvPr>
        </p:nvSpPr>
        <p:spPr bwMode="auto">
          <a:xfrm>
            <a:off x="6551295" y="1840865"/>
            <a:ext cx="150114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粘贴要求</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圆角矩形 9"/>
          <p:cNvSpPr/>
          <p:nvPr>
            <p:custDataLst>
              <p:tags r:id="rId5"/>
            </p:custDataLst>
          </p:nvPr>
        </p:nvSpPr>
        <p:spPr>
          <a:xfrm>
            <a:off x="6274435" y="1471295"/>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Text Box 4"/>
          <p:cNvSpPr txBox="1">
            <a:spLocks noChangeArrowheads="1"/>
          </p:cNvSpPr>
          <p:nvPr>
            <p:custDataLst>
              <p:tags r:id="rId6"/>
            </p:custDataLst>
          </p:nvPr>
        </p:nvSpPr>
        <p:spPr bwMode="auto">
          <a:xfrm>
            <a:off x="6390640" y="2386330"/>
            <a:ext cx="5210810" cy="270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①粘贴彩条装饰只能在 16~27 ℃之间进行。</a:t>
            </a:r>
            <a:r>
              <a:rPr sz="2000" dirty="0">
                <a:solidFill>
                  <a:srgbClr val="38465E"/>
                </a:solidFill>
                <a:latin typeface="Arial" panose="020B0604020202020204"/>
                <a:ea typeface="微软雅黑" panose="020B0503020204020204" pitchFamily="34" charset="-122"/>
                <a:sym typeface="Arial" panose="020B0604020202020204"/>
              </a:rPr>
              <a:t>温度过高，会导致贴膜变大，湿溶液迅速蒸发；温度过低，会影响贴膜的柔性，从而影响附着效果。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②粘贴前要使用水和中性清洗剂将车身表面彻底清洗干净。</a:t>
            </a:r>
            <a:r>
              <a:rPr sz="2000" dirty="0">
                <a:solidFill>
                  <a:srgbClr val="38465E"/>
                </a:solidFill>
                <a:latin typeface="Arial" panose="020B0604020202020204"/>
                <a:ea typeface="微软雅黑" panose="020B0503020204020204" pitchFamily="34" charset="-122"/>
                <a:sym typeface="Arial" panose="020B0604020202020204"/>
              </a:rPr>
              <a:t>为了使彩条装饰正常粘贴，车身表面必须没有灰尘、蜡和其他脏物。必要时，还应进行抛光处理。</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bldLvl="0" animBg="1"/>
      <p:bldP spid="10" grpId="0" bldLvl="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555875"/>
            <a:ext cx="6409690"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车身大包围由前包围、侧包围、后包围组成。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前、后包围有全包围式和半包围式两种形式：全包围式是将原来的保险杠拆除，然后装上大包围，或是将大包围套在原保险杠表面，覆盖原保险杠；半包围是在原来保险杠的下部附加装饰件，这样可不用拆除原保险杠。侧包围又称侧杠包围或侧杠裙边。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2802890"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一、大包围的组成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4" name="图片 3"/>
          <p:cNvPicPr>
            <a:picLocks noChangeAspect="1"/>
          </p:cNvPicPr>
          <p:nvPr/>
        </p:nvPicPr>
        <p:blipFill>
          <a:blip r:embed="rId1"/>
          <a:srcRect l="2376" r="3119"/>
          <a:stretch>
            <a:fillRect/>
          </a:stretch>
        </p:blipFill>
        <p:spPr>
          <a:xfrm>
            <a:off x="7538720" y="3248025"/>
            <a:ext cx="3636645" cy="1809750"/>
          </a:xfrm>
          <a:prstGeom prst="rect">
            <a:avLst/>
          </a:prstGeom>
        </p:spPr>
      </p:pic>
      <p:grpSp>
        <p:nvGrpSpPr>
          <p:cNvPr id="5" name="组合 4"/>
          <p:cNvGrpSpPr/>
          <p:nvPr/>
        </p:nvGrpSpPr>
        <p:grpSpPr>
          <a:xfrm>
            <a:off x="0" y="214489"/>
            <a:ext cx="3599180" cy="533259"/>
            <a:chOff x="0" y="214489"/>
            <a:chExt cx="3599180" cy="533259"/>
          </a:xfrm>
        </p:grpSpPr>
        <p:sp>
          <p:nvSpPr>
            <p:cNvPr id="6" name="矩形 5"/>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2468245"/>
            <a:ext cx="8956675" cy="6096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25774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①测量所需贴膜的长度。将贴膜拉直，剪下比所需长度长几厘米的贴膜。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2940157" y="2138048"/>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37920" y="3308985"/>
            <a:ext cx="8956675" cy="54546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34182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②清洗车身，保证车身表面清洁。</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085590"/>
            <a:ext cx="8956675" cy="584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41948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③将贴膜的背纸撕去，并将前几厘米贴在待贴位置。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车身彩条装饰的粘贴方法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25" name="五边形 24"/>
          <p:cNvSpPr/>
          <p:nvPr/>
        </p:nvSpPr>
        <p:spPr>
          <a:xfrm>
            <a:off x="1137920" y="1771650"/>
            <a:ext cx="220027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（1）直线形粘贴 </a:t>
            </a:r>
            <a:endParaRPr sz="2000" b="1" dirty="0">
              <a:latin typeface="Arial" panose="020B0604020202020204"/>
              <a:ea typeface="微软雅黑" panose="020B0503020204020204" pitchFamily="34" charset="-122"/>
              <a:sym typeface="Arial" panose="020B0604020202020204"/>
            </a:endParaRPr>
          </a:p>
        </p:txBody>
      </p:sp>
      <p:sp>
        <p:nvSpPr>
          <p:cNvPr id="4" name="矩形 3"/>
          <p:cNvSpPr/>
          <p:nvPr/>
        </p:nvSpPr>
        <p:spPr>
          <a:xfrm>
            <a:off x="1137920" y="4908550"/>
            <a:ext cx="8956675" cy="59309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92860" y="50177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④抓住贴膜松驰的一端，要注意避免手指触碰到贴膜，以免弄脏。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180160" cy="533259"/>
            <a:chOff x="0" y="214489"/>
            <a:chExt cx="3180160" cy="533259"/>
          </a:xfrm>
        </p:grpSpPr>
        <p:sp>
          <p:nvSpPr>
            <p:cNvPr id="6" name="矩形 5"/>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0-#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17" grpId="0" bldLvl="0" animBg="1"/>
      <p:bldP spid="21" grpId="0"/>
      <p:bldP spid="25" grpId="0" bldLvl="0" animBg="1"/>
      <p:bldP spid="4" grpId="0" bldLvl="0" animBg="1"/>
      <p:bldP spid="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24585" y="2091690"/>
            <a:ext cx="8956675" cy="55245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279525" y="2197735"/>
            <a:ext cx="853313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⑥利用车身的轮廓线作对齐的参考线，仔细检查贴膜是否对齐。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24585" y="1292225"/>
            <a:ext cx="8956675" cy="5467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79525" y="1401445"/>
            <a:ext cx="8533130" cy="37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⑤小心地拉紧贴膜，但注意不要拉长。如果在粘贴时贴膜被拉长，以后就会起皱。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24585" y="388810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79525" y="399732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⑧再次检查彩条对齐情况，如果彩条不够直，小心地把贴膜撕开，再试一次。</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124585" y="2896870"/>
            <a:ext cx="8956675" cy="76835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279525" y="30060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⑦彩条对齐后，贴到车身表面上。一个长条要一次完成粘贴，不能分段粘贴，以保证直线度。</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124585" y="468122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9" name="矩形 18"/>
          <p:cNvSpPr>
            <a:spLocks noChangeArrowheads="1"/>
          </p:cNvSpPr>
          <p:nvPr/>
        </p:nvSpPr>
        <p:spPr bwMode="auto">
          <a:xfrm>
            <a:off x="1279525" y="47904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⑨用橡皮滚子或软布压、擦贴膜。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0" name="矩形 19"/>
          <p:cNvSpPr/>
          <p:nvPr/>
        </p:nvSpPr>
        <p:spPr>
          <a:xfrm>
            <a:off x="1124585" y="547433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矩形 21"/>
          <p:cNvSpPr>
            <a:spLocks noChangeArrowheads="1"/>
          </p:cNvSpPr>
          <p:nvPr/>
        </p:nvSpPr>
        <p:spPr bwMode="auto">
          <a:xfrm>
            <a:off x="1279525" y="558355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⑩贴膜末端可使用小刀或单刃刀片切割，注意动作要轻，切勿划破车身表面涂层。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180160" cy="533259"/>
            <a:chOff x="0" y="214489"/>
            <a:chExt cx="3180160" cy="533259"/>
          </a:xfrm>
        </p:grpSpPr>
        <p:sp>
          <p:nvSpPr>
            <p:cNvPr id="4" name="矩形 3"/>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0-#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0-#ppt_w/2"/>
                                          </p:val>
                                        </p:tav>
                                        <p:tav tm="100000">
                                          <p:val>
                                            <p:strVal val="#ppt_x"/>
                                          </p:val>
                                        </p:tav>
                                      </p:tavLst>
                                    </p:anim>
                                    <p:anim calcmode="lin" valueType="num">
                                      <p:cBhvr additive="base">
                                        <p:cTn id="5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 grpId="0"/>
      <p:bldP spid="3" grpId="0" bldLvl="0" animBg="1"/>
      <p:bldP spid="11" grpId="0"/>
      <p:bldP spid="17" grpId="0" bldLvl="0" animBg="1"/>
      <p:bldP spid="21" grpId="0"/>
      <p:bldP spid="14" grpId="0" bldLvl="0" animBg="1"/>
      <p:bldP spid="15" grpId="0"/>
      <p:bldP spid="16" grpId="0" bldLvl="0" animBg="1"/>
      <p:bldP spid="19" grpId="0"/>
      <p:bldP spid="20" grpId="0" bldLvl="0" animBg="1"/>
      <p:bldP spid="2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7920" y="3086100"/>
            <a:ext cx="8956675" cy="6096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92860" y="31953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①剪下足够长度的贴膜。</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2940157" y="1795148"/>
            <a:ext cx="7228840" cy="635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37920" y="3926840"/>
            <a:ext cx="8956675" cy="54546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92860" y="40360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②用右手画出曲线弧，在曲线成形后，用左手的食指把贴膜按压在车身上。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37920" y="4703445"/>
            <a:ext cx="8956675" cy="5842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92860" y="48126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③不要撕去过多的背纸。为避免弄脏附着表面，手持贴膜处的背纸不要撕去。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5" name="五边形 24"/>
          <p:cNvSpPr/>
          <p:nvPr/>
        </p:nvSpPr>
        <p:spPr>
          <a:xfrm>
            <a:off x="1137920" y="1428750"/>
            <a:ext cx="221805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000" b="1" dirty="0">
                <a:latin typeface="Arial" panose="020B0604020202020204"/>
                <a:ea typeface="微软雅黑" panose="020B0503020204020204" pitchFamily="34" charset="-122"/>
                <a:sym typeface="Arial" panose="020B0604020202020204"/>
              </a:rPr>
              <a:t>（2）曲线形粘贴 </a:t>
            </a:r>
            <a:endParaRPr sz="2000" b="1" dirty="0">
              <a:latin typeface="Arial" panose="020B0604020202020204"/>
              <a:ea typeface="微软雅黑" panose="020B0503020204020204" pitchFamily="34" charset="-122"/>
              <a:sym typeface="Arial" panose="020B0604020202020204"/>
            </a:endParaRPr>
          </a:p>
        </p:txBody>
      </p:sp>
      <p:sp>
        <p:nvSpPr>
          <p:cNvPr id="5" name="文本框 4"/>
          <p:cNvSpPr txBox="1"/>
          <p:nvPr/>
        </p:nvSpPr>
        <p:spPr>
          <a:xfrm>
            <a:off x="1137920" y="2051050"/>
            <a:ext cx="9030970" cy="783590"/>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当粘贴复杂的曲线时，应借助底图的帮助（如曲线板）或用画线笔绘制导向图。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以没有可撕离表层的贴膜为例，曲线形粘贴的步骤如下。 </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grpSp>
        <p:nvGrpSpPr>
          <p:cNvPr id="6" name="组合 5"/>
          <p:cNvGrpSpPr/>
          <p:nvPr/>
        </p:nvGrpSpPr>
        <p:grpSpPr>
          <a:xfrm>
            <a:off x="0" y="214489"/>
            <a:ext cx="3180160" cy="533259"/>
            <a:chOff x="0" y="214489"/>
            <a:chExt cx="3180160" cy="533259"/>
          </a:xfrm>
        </p:grpSpPr>
        <p:sp>
          <p:nvSpPr>
            <p:cNvPr id="8" name="矩形 7"/>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17" grpId="0" bldLvl="0" animBg="1"/>
      <p:bldP spid="21" grpId="0"/>
      <p:bldP spid="25"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24585" y="2512695"/>
            <a:ext cx="8956675" cy="83502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279525" y="2618740"/>
            <a:ext cx="853313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⑤如果第一次操作失败，小心地撕开贴膜再试一次。在某些不好操作的情况下，可两手交替进行粘贴。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24585" y="1382395"/>
            <a:ext cx="8956675" cy="8369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79525" y="1491615"/>
            <a:ext cx="8533130" cy="65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④保持两手沿固定的曲线运动。曲线运动过程当中需要适度拉紧，但应尽可能避免拉长。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24585" y="464185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79525" y="4751070"/>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⑦其他操作项目与直线形粘贴相同。</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124585" y="3694430"/>
            <a:ext cx="8956675" cy="6007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279525" y="380365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⑥曲线贴膜贴好后，将其压紧，以获得持久的附着性能。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180160" cy="533259"/>
            <a:chOff x="0" y="214489"/>
            <a:chExt cx="3180160" cy="533259"/>
          </a:xfrm>
        </p:grpSpPr>
        <p:sp>
          <p:nvSpPr>
            <p:cNvPr id="4" name="矩形 3"/>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 grpId="0"/>
      <p:bldP spid="3" grpId="0" bldLvl="0" animBg="1"/>
      <p:bldP spid="11" grpId="0"/>
      <p:bldP spid="17" grpId="0" bldLvl="0" animBg="1"/>
      <p:bldP spid="21" grpId="0"/>
      <p:bldP spid="14" grpId="0" bldLvl="0" animBg="1"/>
      <p:bldP spid="1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555875"/>
            <a:ext cx="6773545" cy="209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普通的汽车轮胎钢圈在使用中经常被刮坏，车轮装饰盖可以将钢圈表面彻底遮盖。外形各异的装饰盖安装简单，略显个性，是汽车外装饰的理想选择。 </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2512695"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二、车轮装饰盖</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4" name="图片 3"/>
          <p:cNvPicPr>
            <a:picLocks noChangeAspect="1"/>
          </p:cNvPicPr>
          <p:nvPr/>
        </p:nvPicPr>
        <p:blipFill>
          <a:blip r:embed="rId1"/>
          <a:stretch>
            <a:fillRect/>
          </a:stretch>
        </p:blipFill>
        <p:spPr>
          <a:xfrm>
            <a:off x="8183245" y="2750185"/>
            <a:ext cx="2489200" cy="2097405"/>
          </a:xfrm>
          <a:prstGeom prst="rect">
            <a:avLst/>
          </a:prstGeom>
        </p:spPr>
      </p:pic>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555875"/>
            <a:ext cx="677354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晴雨窗罩的装饰安装后，汽车在下雨天行驶时，轻微开窗可导入大量空气，避免窗户结雾，而且雨水不会直灌车内。高速行驶时轻微开窗不会灌入狂风。晴天，可防止阳光直射。安装简单方便。</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3086100"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三、晴雨窗罩的装饰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5" name="图片 4"/>
          <p:cNvPicPr>
            <a:picLocks noChangeAspect="1"/>
          </p:cNvPicPr>
          <p:nvPr/>
        </p:nvPicPr>
        <p:blipFill>
          <a:blip r:embed="rId1"/>
          <a:stretch>
            <a:fillRect/>
          </a:stretch>
        </p:blipFill>
        <p:spPr>
          <a:xfrm>
            <a:off x="7827645" y="2655570"/>
            <a:ext cx="3053715" cy="2021205"/>
          </a:xfrm>
          <a:prstGeom prst="rect">
            <a:avLst/>
          </a:prstGeom>
        </p:spPr>
      </p:pic>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555875"/>
            <a:ext cx="677354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汽车货架安装在车子的顶部或者是后部，用于放置货物。汽车货架按照位置不同可以分为车顶货架以及后背式专用货架等。汽车货架一般采用铝合金制作，表面比较光滑、安装方便、坚固耐用。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3086100"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四、汽车货架装饰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4" name="图片 3"/>
          <p:cNvPicPr>
            <a:picLocks noChangeAspect="1"/>
          </p:cNvPicPr>
          <p:nvPr/>
        </p:nvPicPr>
        <p:blipFill>
          <a:blip r:embed="rId1"/>
          <a:stretch>
            <a:fillRect/>
          </a:stretch>
        </p:blipFill>
        <p:spPr>
          <a:xfrm>
            <a:off x="7712710" y="2701925"/>
            <a:ext cx="3568700" cy="2052955"/>
          </a:xfrm>
          <a:prstGeom prst="rect">
            <a:avLst/>
          </a:prstGeom>
        </p:spPr>
      </p:pic>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974725" y="2555875"/>
            <a:ext cx="702881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车灯眼线装饰也称眼眉，是贴在前车灯上表面部位的装饰件，它使车灯显得很有个性。车灯眼线装饰大多是类似彩条的不干胶制品，应选择质地好、寿命长、颜色饱满、粘贴牢固的材料。粘贴时注意左右两个车灯应该对称，粘贴前先将粘贴位置清洁干净，粘上去后应避免有皱纹和气泡。</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3086100"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五、车灯眼线装饰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6" name="图片 5"/>
          <p:cNvPicPr/>
          <p:nvPr/>
        </p:nvPicPr>
        <p:blipFill>
          <a:blip r:embed="rId1"/>
          <a:stretch>
            <a:fillRect/>
          </a:stretch>
        </p:blipFill>
        <p:spPr>
          <a:xfrm>
            <a:off x="7814310" y="2501265"/>
            <a:ext cx="3561715" cy="2771775"/>
          </a:xfrm>
          <a:prstGeom prst="rect">
            <a:avLst/>
          </a:prstGeom>
        </p:spPr>
      </p:pic>
      <p:grpSp>
        <p:nvGrpSpPr>
          <p:cNvPr id="18" name="组合 17"/>
          <p:cNvGrpSpPr/>
          <p:nvPr/>
        </p:nvGrpSpPr>
        <p:grpSpPr>
          <a:xfrm>
            <a:off x="0" y="214489"/>
            <a:ext cx="3180160" cy="533259"/>
            <a:chOff x="0" y="214489"/>
            <a:chExt cx="3180160" cy="533259"/>
          </a:xfrm>
        </p:grpSpPr>
        <p:sp>
          <p:nvSpPr>
            <p:cNvPr id="19" name="矩形 18"/>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0" name="五边形 1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3615"/>
            <a:ext cx="25330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底盘装甲的作用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767330"/>
            <a:ext cx="97536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底盘装甲，其实质是底盘防撞防锈隔音涂层，是为汽车底盘喷涂 3~5 层特殊的防锈胶，在各种路况行车时，会有效地保护车辆底盘，可以防锈，增加底盘弹力、耐磨性，还可以起到隔音防噪的作用。</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六、底盘装甲装饰</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6" name="图片 5"/>
          <p:cNvPicPr/>
          <p:nvPr/>
        </p:nvPicPr>
        <p:blipFill>
          <a:blip r:embed="rId1"/>
          <a:stretch>
            <a:fillRect/>
          </a:stretch>
        </p:blipFill>
        <p:spPr>
          <a:xfrm>
            <a:off x="4483100" y="4327525"/>
            <a:ext cx="3465195" cy="1598930"/>
          </a:xfrm>
          <a:prstGeom prst="rect">
            <a:avLst/>
          </a:prstGeom>
        </p:spPr>
      </p:pic>
      <p:grpSp>
        <p:nvGrpSpPr>
          <p:cNvPr id="9" name="组合 8"/>
          <p:cNvGrpSpPr/>
          <p:nvPr/>
        </p:nvGrpSpPr>
        <p:grpSpPr>
          <a:xfrm>
            <a:off x="0" y="214489"/>
            <a:ext cx="3180160" cy="533259"/>
            <a:chOff x="0" y="214489"/>
            <a:chExt cx="3180160" cy="533259"/>
          </a:xfrm>
        </p:grpSpPr>
        <p:sp>
          <p:nvSpPr>
            <p:cNvPr id="10" name="矩形 9"/>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510"/>
            <a:ext cx="239522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 底盘装甲用品</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7558405" cy="2991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（1）底盘装甲的工具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底盘装甲专用喷枪需要用压缩空气将保护胶吹成颗粒状，所以还需要有空气压缩机和供气管路。</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（2）底盘装甲产品的种类及特点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底盘装甲产品主要有</a:t>
            </a:r>
            <a:r>
              <a:rPr lang="en-US" altLang="zh-CN" sz="2000" dirty="0">
                <a:solidFill>
                  <a:srgbClr val="C00000"/>
                </a:solidFill>
                <a:latin typeface="Arial" panose="020B0604020202020204"/>
                <a:ea typeface="微软雅黑" panose="020B0503020204020204" pitchFamily="34" charset="-122"/>
                <a:sym typeface="Arial" panose="020B0604020202020204"/>
              </a:rPr>
              <a:t>沥青基车底胶、合成橡胶基车底胶、石蜡基车底胶和水基车底胶</a:t>
            </a:r>
            <a:r>
              <a:rPr lang="en-US" altLang="zh-CN" sz="2000" dirty="0">
                <a:solidFill>
                  <a:srgbClr val="38465E"/>
                </a:solidFill>
                <a:latin typeface="Arial" panose="020B0604020202020204"/>
                <a:ea typeface="微软雅黑" panose="020B0503020204020204" pitchFamily="34" charset="-122"/>
                <a:sym typeface="Arial" panose="020B0604020202020204"/>
              </a:rPr>
              <a:t>四类产品。根据车底胶防腐、降噪的工艺要求，高质量的车底胶应具备以下特性。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pic>
        <p:nvPicPr>
          <p:cNvPr id="4" name="图片 3"/>
          <p:cNvPicPr>
            <a:picLocks noChangeAspect="1"/>
          </p:cNvPicPr>
          <p:nvPr/>
        </p:nvPicPr>
        <p:blipFill>
          <a:blip r:embed="rId1"/>
          <a:stretch>
            <a:fillRect/>
          </a:stretch>
        </p:blipFill>
        <p:spPr>
          <a:xfrm>
            <a:off x="8462645" y="2895600"/>
            <a:ext cx="2626360" cy="1941830"/>
          </a:xfrm>
          <a:prstGeom prst="rect">
            <a:avLst/>
          </a:prstGeom>
        </p:spPr>
      </p:pic>
      <p:grpSp>
        <p:nvGrpSpPr>
          <p:cNvPr id="5" name="组合 4"/>
          <p:cNvGrpSpPr/>
          <p:nvPr/>
        </p:nvGrpSpPr>
        <p:grpSpPr>
          <a:xfrm>
            <a:off x="0" y="214489"/>
            <a:ext cx="3180160" cy="533259"/>
            <a:chOff x="0" y="214489"/>
            <a:chExt cx="3180160" cy="533259"/>
          </a:xfrm>
        </p:grpSpPr>
        <p:sp>
          <p:nvSpPr>
            <p:cNvPr id="6" name="矩形 5"/>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1" name="矩形 20"/>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二、大包围的设计原则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6" name="TextBox 5"/>
          <p:cNvSpPr txBox="1"/>
          <p:nvPr/>
        </p:nvSpPr>
        <p:spPr>
          <a:xfrm>
            <a:off x="6225608" y="4326649"/>
            <a:ext cx="3510492" cy="460375"/>
          </a:xfrm>
          <a:prstGeom prst="rect">
            <a:avLst/>
          </a:prstGeom>
          <a:solidFill>
            <a:srgbClr val="38465E"/>
          </a:solidFill>
        </p:spPr>
        <p:txBody>
          <a:bodyPr wrap="square">
            <a:spAutoFit/>
          </a:bodyPr>
          <a:lstStyle>
            <a:defPPr>
              <a:defRPr lang="zh-CN"/>
            </a:defPPr>
            <a:lvl1pPr>
              <a:defRPr sz="2400" b="1">
                <a:solidFill>
                  <a:schemeClr val="bg1"/>
                </a:solidFill>
                <a:latin typeface="+mj-ea"/>
              </a:defRPr>
            </a:lvl1pPr>
          </a:lstStyle>
          <a:p>
            <a:pPr algn="ctr"/>
            <a:r>
              <a:rPr dirty="0">
                <a:latin typeface="Arial" panose="020B0604020202020204"/>
                <a:ea typeface="微软雅黑" panose="020B0503020204020204" pitchFamily="34" charset="-122"/>
                <a:sym typeface="Arial" panose="020B0604020202020204"/>
              </a:rPr>
              <a:t>安全性原则 </a:t>
            </a:r>
            <a:endParaRPr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6210711" y="2573765"/>
            <a:ext cx="3525389" cy="460375"/>
          </a:xfrm>
          <a:prstGeom prst="rect">
            <a:avLst/>
          </a:prstGeom>
          <a:solidFill>
            <a:srgbClr val="38465E"/>
          </a:solidFill>
        </p:spPr>
        <p:txBody>
          <a:bodyPr wrap="square">
            <a:spAutoFit/>
          </a:bodyPr>
          <a:lstStyle/>
          <a:p>
            <a:pPr algn="ctr">
              <a:defRPr/>
            </a:pPr>
            <a:r>
              <a:rPr lang="zh-CN" altLang="en-US" sz="2400" b="1" dirty="0">
                <a:solidFill>
                  <a:schemeClr val="bg1"/>
                </a:solidFill>
                <a:latin typeface="Arial" panose="020B0604020202020204"/>
                <a:ea typeface="微软雅黑" panose="020B0503020204020204" pitchFamily="34" charset="-122"/>
                <a:sym typeface="Arial" panose="020B0604020202020204"/>
              </a:rPr>
              <a:t>整体性原则 </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6211003" y="3496979"/>
            <a:ext cx="3510492" cy="460375"/>
          </a:xfrm>
          <a:prstGeom prst="rect">
            <a:avLst/>
          </a:prstGeom>
          <a:solidFill>
            <a:srgbClr val="38465E"/>
          </a:solidFill>
        </p:spPr>
        <p:txBody>
          <a:bodyPr wrap="square">
            <a:spAutoFit/>
          </a:bodyPr>
          <a:lstStyle/>
          <a:p>
            <a:pPr algn="ctr"/>
            <a:r>
              <a:rPr lang="zh-CN" altLang="en-US" sz="2400" b="1" dirty="0">
                <a:solidFill>
                  <a:schemeClr val="bg1"/>
                </a:solidFill>
                <a:latin typeface="Arial" panose="020B0604020202020204"/>
                <a:ea typeface="微软雅黑" panose="020B0503020204020204" pitchFamily="34" charset="-122"/>
                <a:sym typeface="Arial" panose="020B0604020202020204"/>
              </a:rPr>
              <a:t>协调性原则</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1883371" y="2513206"/>
            <a:ext cx="3244770" cy="3101477"/>
            <a:chOff x="1141773" y="3147718"/>
            <a:chExt cx="3244770" cy="3101477"/>
          </a:xfrm>
        </p:grpSpPr>
        <p:sp>
          <p:nvSpPr>
            <p:cNvPr id="18" name="椭圆 17"/>
            <p:cNvSpPr/>
            <p:nvPr/>
          </p:nvSpPr>
          <p:spPr>
            <a:xfrm>
              <a:off x="1285066" y="3147718"/>
              <a:ext cx="3101477" cy="3101477"/>
            </a:xfrm>
            <a:prstGeom prst="ellipse">
              <a:avLst/>
            </a:prstGeom>
            <a:noFill/>
            <a:ln>
              <a:solidFill>
                <a:srgbClr val="38465E"/>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椭圆 4"/>
            <p:cNvSpPr/>
            <p:nvPr/>
          </p:nvSpPr>
          <p:spPr>
            <a:xfrm>
              <a:off x="1141773" y="3292991"/>
              <a:ext cx="2810933" cy="2810933"/>
            </a:xfrm>
            <a:prstGeom prst="ellips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3200" b="1" dirty="0">
                  <a:solidFill>
                    <a:schemeClr val="bg1"/>
                  </a:solidFill>
                  <a:latin typeface="微软雅黑" panose="020B0503020204020204" pitchFamily="34" charset="-122"/>
                  <a:ea typeface="微软雅黑" panose="020B0503020204020204" pitchFamily="34" charset="-122"/>
                  <a:sym typeface="Arial" panose="020B0604020202020204"/>
                </a:rPr>
                <a:t>设计原则 </a:t>
              </a:r>
              <a:endParaRPr lang="zh-CN" altLang="en-US" sz="3200" b="1" dirty="0">
                <a:solidFill>
                  <a:schemeClr val="bg1"/>
                </a:solidFill>
                <a:latin typeface="微软雅黑" panose="020B0503020204020204" pitchFamily="34" charset="-122"/>
                <a:ea typeface="微软雅黑" panose="020B0503020204020204" pitchFamily="34" charset="-122"/>
                <a:sym typeface="Arial" panose="020B0604020202020204"/>
              </a:endParaRPr>
            </a:p>
          </p:txBody>
        </p:sp>
      </p:grpSp>
      <p:cxnSp>
        <p:nvCxnSpPr>
          <p:cNvPr id="10" name="直接箭头连接符 9"/>
          <p:cNvCxnSpPr/>
          <p:nvPr/>
        </p:nvCxnSpPr>
        <p:spPr>
          <a:xfrm flipV="1">
            <a:off x="4884319" y="2929736"/>
            <a:ext cx="1188720" cy="342900"/>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5128433" y="3777147"/>
            <a:ext cx="883285" cy="20955"/>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4884611" y="4917767"/>
            <a:ext cx="1197610" cy="465455"/>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 name="TextBox 5"/>
          <p:cNvSpPr txBox="1"/>
          <p:nvPr/>
        </p:nvSpPr>
        <p:spPr>
          <a:xfrm>
            <a:off x="6225608" y="5156594"/>
            <a:ext cx="3510492" cy="460375"/>
          </a:xfrm>
          <a:prstGeom prst="rect">
            <a:avLst/>
          </a:prstGeom>
          <a:solidFill>
            <a:srgbClr val="38465E"/>
          </a:solidFill>
        </p:spPr>
        <p:txBody>
          <a:bodyPr wrap="square">
            <a:spAutoFit/>
          </a:bodyPr>
          <a:lstStyle>
            <a:defPPr>
              <a:defRPr lang="zh-CN"/>
            </a:defPPr>
            <a:lvl1pPr>
              <a:defRPr sz="2400" b="1">
                <a:solidFill>
                  <a:schemeClr val="bg1"/>
                </a:solidFill>
                <a:latin typeface="+mj-ea"/>
              </a:defRPr>
            </a:lvl1pPr>
          </a:lstStyle>
          <a:p>
            <a:pPr algn="ctr"/>
            <a:r>
              <a:rPr dirty="0">
                <a:latin typeface="Arial" panose="020B0604020202020204"/>
                <a:ea typeface="微软雅黑" panose="020B0503020204020204" pitchFamily="34" charset="-122"/>
                <a:sym typeface="Arial" panose="020B0604020202020204"/>
              </a:rPr>
              <a:t>标准性原则</a:t>
            </a:r>
            <a:endParaRPr dirty="0">
              <a:latin typeface="Arial" panose="020B0604020202020204"/>
              <a:ea typeface="微软雅黑" panose="020B0503020204020204" pitchFamily="34" charset="-122"/>
              <a:sym typeface="Arial" panose="020B0604020202020204"/>
            </a:endParaRPr>
          </a:p>
        </p:txBody>
      </p:sp>
      <p:cxnSp>
        <p:nvCxnSpPr>
          <p:cNvPr id="8" name="直接箭头连接符 7"/>
          <p:cNvCxnSpPr/>
          <p:nvPr/>
        </p:nvCxnSpPr>
        <p:spPr>
          <a:xfrm>
            <a:off x="5128433" y="4463582"/>
            <a:ext cx="874395" cy="72390"/>
          </a:xfrm>
          <a:prstGeom prst="straightConnector1">
            <a:avLst/>
          </a:prstGeom>
          <a:ln>
            <a:solidFill>
              <a:srgbClr val="38465E"/>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0" y="214489"/>
            <a:ext cx="3599180" cy="533259"/>
            <a:chOff x="0" y="214489"/>
            <a:chExt cx="3599180" cy="533259"/>
          </a:xfrm>
        </p:grpSpPr>
        <p:sp>
          <p:nvSpPr>
            <p:cNvPr id="3" name="矩形 2"/>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0-#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0-#ppt_w/2"/>
                                          </p:val>
                                        </p:tav>
                                        <p:tav tm="100000">
                                          <p:val>
                                            <p:strVal val="#ppt_x"/>
                                          </p:val>
                                        </p:tav>
                                      </p:tavLst>
                                    </p:anim>
                                    <p:anim calcmode="lin" valueType="num">
                                      <p:cBhvr additive="base">
                                        <p:cTn id="33" dur="5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0-#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0-#ppt_w/2"/>
                                          </p:val>
                                        </p:tav>
                                        <p:tav tm="100000">
                                          <p:val>
                                            <p:strVal val="#ppt_x"/>
                                          </p:val>
                                        </p:tav>
                                      </p:tavLst>
                                    </p:anim>
                                    <p:anim calcmode="lin" valueType="num">
                                      <p:cBhvr additive="base">
                                        <p:cTn id="43" dur="500" fill="hold"/>
                                        <p:tgtEl>
                                          <p:spTgt spid="4"/>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0-#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bldLvl="0" animBg="1"/>
      <p:bldP spid="9" grpId="0" bldLvl="0" animBg="1"/>
      <p:bldP spid="14" grpId="0" bldLvl="0" animBg="1"/>
      <p:bldP spid="4"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24585" y="1758950"/>
            <a:ext cx="8956675" cy="56070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279525" y="1864995"/>
            <a:ext cx="853313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②耐冲击，耐磨损。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24585" y="1085850"/>
            <a:ext cx="8956675" cy="5467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79525" y="1195070"/>
            <a:ext cx="8533130" cy="37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①高度的稳定性，施用时绝无垂滴现象。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24585" y="312991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79525" y="323913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④与金属、防锈底漆和 PVC 塑料底盘护板等黏合性极佳。</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124585" y="244602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279525" y="25552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③绝无干裂脱落。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124585" y="385572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9" name="矩形 18"/>
          <p:cNvSpPr>
            <a:spLocks noChangeArrowheads="1"/>
          </p:cNvSpPr>
          <p:nvPr/>
        </p:nvSpPr>
        <p:spPr bwMode="auto">
          <a:xfrm>
            <a:off x="1279525" y="396494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⑤形成弹性触感的保护膜。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0" name="矩形 19"/>
          <p:cNvSpPr/>
          <p:nvPr/>
        </p:nvSpPr>
        <p:spPr>
          <a:xfrm>
            <a:off x="1124585" y="454977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矩形 21"/>
          <p:cNvSpPr>
            <a:spLocks noChangeArrowheads="1"/>
          </p:cNvSpPr>
          <p:nvPr/>
        </p:nvSpPr>
        <p:spPr bwMode="auto">
          <a:xfrm>
            <a:off x="1279525" y="465899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⑥冷热环境下，性能恒定。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4" name="矩形 3"/>
          <p:cNvSpPr/>
          <p:nvPr/>
        </p:nvSpPr>
        <p:spPr>
          <a:xfrm>
            <a:off x="1124585" y="528320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79525" y="53924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⑦无刺激性气味或气味小。</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2" name="矩形 11"/>
          <p:cNvSpPr/>
          <p:nvPr/>
        </p:nvSpPr>
        <p:spPr>
          <a:xfrm>
            <a:off x="1124585" y="6015990"/>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矩形 22"/>
          <p:cNvSpPr>
            <a:spLocks noChangeArrowheads="1"/>
          </p:cNvSpPr>
          <p:nvPr/>
        </p:nvSpPr>
        <p:spPr bwMode="auto">
          <a:xfrm>
            <a:off x="1279525" y="6125210"/>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⑧施工时飞雾小。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24" name="组合 23"/>
          <p:cNvGrpSpPr/>
          <p:nvPr/>
        </p:nvGrpSpPr>
        <p:grpSpPr>
          <a:xfrm>
            <a:off x="0" y="214489"/>
            <a:ext cx="3180160" cy="533259"/>
            <a:chOff x="0" y="214489"/>
            <a:chExt cx="3180160" cy="533259"/>
          </a:xfrm>
        </p:grpSpPr>
        <p:sp>
          <p:nvSpPr>
            <p:cNvPr id="25" name="矩形 24"/>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6" name="五边形 2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27" name="矩形 26"/>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0-#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0-#ppt_w/2"/>
                                          </p:val>
                                        </p:tav>
                                        <p:tav tm="100000">
                                          <p:val>
                                            <p:strVal val="#ppt_x"/>
                                          </p:val>
                                        </p:tav>
                                      </p:tavLst>
                                    </p:anim>
                                    <p:anim calcmode="lin" valueType="num">
                                      <p:cBhvr additive="base">
                                        <p:cTn id="52" dur="500" fill="hold"/>
                                        <p:tgtEl>
                                          <p:spTgt spid="22"/>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0-#ppt_w/2"/>
                                          </p:val>
                                        </p:tav>
                                        <p:tav tm="100000">
                                          <p:val>
                                            <p:strVal val="#ppt_x"/>
                                          </p:val>
                                        </p:tav>
                                      </p:tavLst>
                                    </p:anim>
                                    <p:anim calcmode="lin" valueType="num">
                                      <p:cBhvr additive="base">
                                        <p:cTn id="56" dur="500" fill="hold"/>
                                        <p:tgtEl>
                                          <p:spTgt spid="4"/>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0-#ppt_w/2"/>
                                          </p:val>
                                        </p:tav>
                                        <p:tav tm="100000">
                                          <p:val>
                                            <p:strVal val="#ppt_x"/>
                                          </p:val>
                                        </p:tav>
                                      </p:tavLst>
                                    </p:anim>
                                    <p:anim calcmode="lin" valueType="num">
                                      <p:cBhvr additive="base">
                                        <p:cTn id="60" dur="500" fill="hold"/>
                                        <p:tgtEl>
                                          <p:spTgt spid="7"/>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0-#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0-#ppt_w/2"/>
                                          </p:val>
                                        </p:tav>
                                        <p:tav tm="100000">
                                          <p:val>
                                            <p:strVal val="#ppt_x"/>
                                          </p:val>
                                        </p:tav>
                                      </p:tavLst>
                                    </p:anim>
                                    <p:anim calcmode="lin" valueType="num">
                                      <p:cBhvr additive="base">
                                        <p:cTn id="6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 grpId="0"/>
      <p:bldP spid="3" grpId="0" bldLvl="0" animBg="1"/>
      <p:bldP spid="11" grpId="0"/>
      <p:bldP spid="17" grpId="0" bldLvl="0" animBg="1"/>
      <p:bldP spid="21" grpId="0"/>
      <p:bldP spid="14" grpId="0" bldLvl="0" animBg="1"/>
      <p:bldP spid="15" grpId="0"/>
      <p:bldP spid="16" grpId="0" bldLvl="0" animBg="1"/>
      <p:bldP spid="19" grpId="0"/>
      <p:bldP spid="20" grpId="0" bldLvl="0" animBg="1"/>
      <p:bldP spid="22" grpId="0"/>
      <p:bldP spid="4" grpId="0" bldLvl="0" animBg="1"/>
      <p:bldP spid="7" grpId="0"/>
      <p:bldP spid="12" grpId="0" bldLvl="0" animBg="1"/>
      <p:bldP spid="2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6740" y="156972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2" name="Freeform 5"/>
          <p:cNvSpPr/>
          <p:nvPr/>
        </p:nvSpPr>
        <p:spPr bwMode="auto">
          <a:xfrm>
            <a:off x="1411626" y="3052233"/>
            <a:ext cx="1713825" cy="153468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50000"/>
            </a:schemeClr>
          </a:solidFill>
          <a:ln w="9525" cap="flat">
            <a:noFill/>
            <a:prstDash val="solid"/>
            <a:miter lim="800000"/>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3" name="TextBox 58"/>
          <p:cNvSpPr txBox="1"/>
          <p:nvPr/>
        </p:nvSpPr>
        <p:spPr>
          <a:xfrm>
            <a:off x="1614805" y="3225165"/>
            <a:ext cx="1308100" cy="1292225"/>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r>
              <a:rPr lang="en-US" altLang="zh-CN" sz="2800" b="1" dirty="0">
                <a:solidFill>
                  <a:schemeClr val="bg1"/>
                </a:solidFill>
                <a:sym typeface="Arial" panose="020B0604020202020204"/>
              </a:rPr>
              <a:t>底盘装甲操作工序 </a:t>
            </a:r>
            <a:endParaRPr lang="en-US" altLang="zh-CN" sz="2800" b="1" dirty="0">
              <a:solidFill>
                <a:schemeClr val="bg1"/>
              </a:solidFill>
              <a:sym typeface="Arial" panose="020B0604020202020204"/>
            </a:endParaRPr>
          </a:p>
        </p:txBody>
      </p:sp>
      <p:sp>
        <p:nvSpPr>
          <p:cNvPr id="44" name="圆角矩形 59"/>
          <p:cNvSpPr/>
          <p:nvPr>
            <p:custDataLst>
              <p:tags r:id="rId1"/>
            </p:custDataLst>
          </p:nvPr>
        </p:nvSpPr>
        <p:spPr>
          <a:xfrm>
            <a:off x="4534502" y="1737368"/>
            <a:ext cx="5187410" cy="519557"/>
          </a:xfrm>
          <a:prstGeom prst="roundRect">
            <a:avLst>
              <a:gd name="adj" fmla="val 20638"/>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rgbClr val="C00000"/>
              </a:solidFill>
              <a:highlight>
                <a:srgbClr val="FF0000"/>
              </a:highlight>
              <a:cs typeface="+mn-ea"/>
              <a:sym typeface="+mn-lt"/>
            </a:endParaRPr>
          </a:p>
        </p:txBody>
      </p:sp>
      <p:sp>
        <p:nvSpPr>
          <p:cNvPr id="45" name="Freeform 5"/>
          <p:cNvSpPr/>
          <p:nvPr/>
        </p:nvSpPr>
        <p:spPr bwMode="auto">
          <a:xfrm>
            <a:off x="3562030" y="2056562"/>
            <a:ext cx="634105" cy="357533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bg2">
              <a:lumMod val="50000"/>
            </a:schemeClr>
          </a:solidFill>
          <a:ln>
            <a:noFill/>
          </a:ln>
        </p:spPr>
        <p:txBody>
          <a:bodyPr vert="horz" wrap="square" lIns="192382" tIns="96192" rIns="192382" bIns="96192" numCol="1" anchor="t" anchorCtr="0" compatLnSpc="1"/>
          <a:lstStyle/>
          <a:p>
            <a:endParaRPr lang="zh-CN" altLang="en-US">
              <a:latin typeface="+mn-lt"/>
              <a:ea typeface="+mn-ea"/>
              <a:cs typeface="+mn-ea"/>
              <a:sym typeface="+mn-lt"/>
            </a:endParaRPr>
          </a:p>
        </p:txBody>
      </p:sp>
      <p:sp>
        <p:nvSpPr>
          <p:cNvPr id="47" name="圆角矩形 62"/>
          <p:cNvSpPr/>
          <p:nvPr>
            <p:custDataLst>
              <p:tags r:id="rId2"/>
            </p:custDataLst>
          </p:nvPr>
        </p:nvSpPr>
        <p:spPr>
          <a:xfrm>
            <a:off x="4534502" y="2465996"/>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49" name="TextBox 64"/>
          <p:cNvSpPr txBox="1"/>
          <p:nvPr>
            <p:custDataLst>
              <p:tags r:id="rId3"/>
            </p:custDataLst>
          </p:nvPr>
        </p:nvSpPr>
        <p:spPr>
          <a:xfrm>
            <a:off x="4934257" y="1819032"/>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初步清洗 </a:t>
            </a:r>
            <a:endParaRPr lang="zh-CN" altLang="en-US" sz="2000" dirty="0">
              <a:solidFill>
                <a:schemeClr val="bg1"/>
              </a:solidFill>
              <a:latin typeface="+mn-lt"/>
              <a:ea typeface="+mn-ea"/>
              <a:cs typeface="+mn-ea"/>
              <a:sym typeface="+mn-lt"/>
            </a:endParaRPr>
          </a:p>
        </p:txBody>
      </p:sp>
      <p:sp>
        <p:nvSpPr>
          <p:cNvPr id="51" name="TextBox 66"/>
          <p:cNvSpPr txBox="1"/>
          <p:nvPr>
            <p:custDataLst>
              <p:tags r:id="rId4"/>
            </p:custDataLst>
          </p:nvPr>
        </p:nvSpPr>
        <p:spPr>
          <a:xfrm>
            <a:off x="4934257" y="2534959"/>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拆除附件和清洗底盘 </a:t>
            </a:r>
            <a:endParaRPr lang="zh-CN" altLang="en-US" sz="2000" dirty="0">
              <a:solidFill>
                <a:schemeClr val="bg1"/>
              </a:solidFill>
              <a:latin typeface="+mn-lt"/>
              <a:ea typeface="+mn-ea"/>
              <a:cs typeface="+mn-ea"/>
              <a:sym typeface="+mn-lt"/>
            </a:endParaRPr>
          </a:p>
        </p:txBody>
      </p:sp>
      <p:sp>
        <p:nvSpPr>
          <p:cNvPr id="53" name="圆角矩形 68"/>
          <p:cNvSpPr/>
          <p:nvPr>
            <p:custDataLst>
              <p:tags r:id="rId5"/>
            </p:custDataLst>
          </p:nvPr>
        </p:nvSpPr>
        <p:spPr>
          <a:xfrm>
            <a:off x="4558734" y="3165203"/>
            <a:ext cx="5187410" cy="519557"/>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54" name="TextBox 69"/>
          <p:cNvSpPr txBox="1"/>
          <p:nvPr>
            <p:custDataLst>
              <p:tags r:id="rId6"/>
            </p:custDataLst>
          </p:nvPr>
        </p:nvSpPr>
        <p:spPr>
          <a:xfrm>
            <a:off x="4934257" y="3250487"/>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彻底清洁除锈，风干除油 </a:t>
            </a:r>
            <a:endParaRPr lang="zh-CN" altLang="en-US" sz="2000" dirty="0">
              <a:solidFill>
                <a:schemeClr val="bg1"/>
              </a:solidFill>
              <a:latin typeface="+mn-lt"/>
              <a:ea typeface="+mn-ea"/>
              <a:cs typeface="+mn-ea"/>
              <a:sym typeface="+mn-lt"/>
            </a:endParaRPr>
          </a:p>
        </p:txBody>
      </p:sp>
      <p:sp>
        <p:nvSpPr>
          <p:cNvPr id="3" name="圆角矩形 62"/>
          <p:cNvSpPr/>
          <p:nvPr>
            <p:custDataLst>
              <p:tags r:id="rId7"/>
            </p:custDataLst>
          </p:nvPr>
        </p:nvSpPr>
        <p:spPr>
          <a:xfrm>
            <a:off x="4558632" y="3864901"/>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4" name="TextBox 66"/>
          <p:cNvSpPr txBox="1"/>
          <p:nvPr>
            <p:custDataLst>
              <p:tags r:id="rId8"/>
            </p:custDataLst>
          </p:nvPr>
        </p:nvSpPr>
        <p:spPr>
          <a:xfrm>
            <a:off x="4958387" y="3933864"/>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局部包裹和密封 </a:t>
            </a:r>
            <a:endParaRPr lang="zh-CN" altLang="en-US" sz="2000" dirty="0">
              <a:solidFill>
                <a:schemeClr val="bg1"/>
              </a:solidFill>
              <a:latin typeface="+mn-lt"/>
              <a:ea typeface="+mn-ea"/>
              <a:cs typeface="+mn-ea"/>
              <a:sym typeface="+mn-lt"/>
            </a:endParaRPr>
          </a:p>
        </p:txBody>
      </p:sp>
      <p:sp>
        <p:nvSpPr>
          <p:cNvPr id="5" name="圆角矩形 68"/>
          <p:cNvSpPr/>
          <p:nvPr>
            <p:custDataLst>
              <p:tags r:id="rId9"/>
            </p:custDataLst>
          </p:nvPr>
        </p:nvSpPr>
        <p:spPr>
          <a:xfrm>
            <a:off x="4558734" y="4557758"/>
            <a:ext cx="5187410" cy="519557"/>
          </a:xfrm>
          <a:prstGeom prst="roundRect">
            <a:avLst>
              <a:gd name="adj" fmla="val 26820"/>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6" name="TextBox 69"/>
          <p:cNvSpPr txBox="1"/>
          <p:nvPr>
            <p:custDataLst>
              <p:tags r:id="rId10"/>
            </p:custDataLst>
          </p:nvPr>
        </p:nvSpPr>
        <p:spPr>
          <a:xfrm>
            <a:off x="4934257" y="4643042"/>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仔细喷涂 </a:t>
            </a:r>
            <a:endParaRPr lang="zh-CN" altLang="en-US" sz="2000" dirty="0">
              <a:solidFill>
                <a:schemeClr val="bg1"/>
              </a:solidFill>
              <a:latin typeface="+mn-lt"/>
              <a:ea typeface="+mn-ea"/>
              <a:cs typeface="+mn-ea"/>
              <a:sym typeface="+mn-lt"/>
            </a:endParaRPr>
          </a:p>
        </p:txBody>
      </p:sp>
      <p:sp>
        <p:nvSpPr>
          <p:cNvPr id="8" name="圆角矩形 62"/>
          <p:cNvSpPr/>
          <p:nvPr>
            <p:custDataLst>
              <p:tags r:id="rId11"/>
            </p:custDataLst>
          </p:nvPr>
        </p:nvSpPr>
        <p:spPr>
          <a:xfrm>
            <a:off x="4558632" y="5251106"/>
            <a:ext cx="5187410" cy="519557"/>
          </a:xfrm>
          <a:prstGeom prst="roundRect">
            <a:avLst>
              <a:gd name="adj" fmla="val 25274"/>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92382" tIns="96192" rIns="192382" bIns="96192" rtlCol="0" anchor="ctr"/>
          <a:lstStyle/>
          <a:p>
            <a:pPr algn="ctr"/>
            <a:endParaRPr lang="zh-CN" altLang="en-US">
              <a:solidFill>
                <a:schemeClr val="tx1">
                  <a:lumMod val="75000"/>
                  <a:lumOff val="25000"/>
                </a:schemeClr>
              </a:solidFill>
              <a:cs typeface="+mn-ea"/>
              <a:sym typeface="+mn-lt"/>
            </a:endParaRPr>
          </a:p>
        </p:txBody>
      </p:sp>
      <p:sp>
        <p:nvSpPr>
          <p:cNvPr id="9" name="TextBox 66"/>
          <p:cNvSpPr txBox="1"/>
          <p:nvPr>
            <p:custDataLst>
              <p:tags r:id="rId12"/>
            </p:custDataLst>
          </p:nvPr>
        </p:nvSpPr>
        <p:spPr>
          <a:xfrm>
            <a:off x="4958387" y="5320069"/>
            <a:ext cx="4352897" cy="36893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20000"/>
              </a:lnSpc>
            </a:pPr>
            <a:r>
              <a:rPr lang="zh-CN" altLang="en-US" sz="2000" dirty="0">
                <a:solidFill>
                  <a:schemeClr val="bg1"/>
                </a:solidFill>
                <a:latin typeface="+mn-lt"/>
                <a:ea typeface="+mn-ea"/>
                <a:cs typeface="+mn-ea"/>
                <a:sym typeface="+mn-lt"/>
              </a:rPr>
              <a:t>干透后装件，完工 </a:t>
            </a:r>
            <a:endParaRPr lang="zh-CN" altLang="en-US" sz="2000" dirty="0">
              <a:solidFill>
                <a:schemeClr val="bg1"/>
              </a:solidFill>
              <a:latin typeface="+mn-lt"/>
              <a:ea typeface="+mn-ea"/>
              <a:cs typeface="+mn-ea"/>
              <a:sym typeface="+mn-lt"/>
            </a:endParaRPr>
          </a:p>
        </p:txBody>
      </p:sp>
      <p:grpSp>
        <p:nvGrpSpPr>
          <p:cNvPr id="10" name="组合 9"/>
          <p:cNvGrpSpPr/>
          <p:nvPr/>
        </p:nvGrpSpPr>
        <p:grpSpPr>
          <a:xfrm>
            <a:off x="0" y="214489"/>
            <a:ext cx="3180160" cy="533259"/>
            <a:chOff x="0" y="214489"/>
            <a:chExt cx="3180160" cy="533259"/>
          </a:xfrm>
        </p:grpSpPr>
        <p:sp>
          <p:nvSpPr>
            <p:cNvPr id="12" name="矩形 11"/>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5"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2000"/>
                                        <p:tgtEl>
                                          <p:spTgt spid="43"/>
                                        </p:tgtEl>
                                      </p:cBhvr>
                                    </p:animEffect>
                                    <p:anim calcmode="lin" valueType="num">
                                      <p:cBhvr>
                                        <p:cTn id="12" dur="2000" fill="hold"/>
                                        <p:tgtEl>
                                          <p:spTgt spid="43"/>
                                        </p:tgtEl>
                                        <p:attrNameLst>
                                          <p:attrName>ppt_w</p:attrName>
                                        </p:attrNameLst>
                                      </p:cBhvr>
                                      <p:tavLst>
                                        <p:tav tm="0" fmla="#ppt_w*sin(2.5*pi*$)">
                                          <p:val>
                                            <p:fltVal val="0"/>
                                          </p:val>
                                        </p:tav>
                                        <p:tav tm="100000">
                                          <p:val>
                                            <p:fltVal val="1"/>
                                          </p:val>
                                        </p:tav>
                                      </p:tavLst>
                                    </p:anim>
                                    <p:anim calcmode="lin" valueType="num">
                                      <p:cBhvr>
                                        <p:cTn id="13" dur="2000" fill="hold"/>
                                        <p:tgtEl>
                                          <p:spTgt spid="43"/>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2000"/>
                                        <p:tgtEl>
                                          <p:spTgt spid="42"/>
                                        </p:tgtEl>
                                      </p:cBhvr>
                                    </p:animEffect>
                                    <p:anim calcmode="lin" valueType="num">
                                      <p:cBhvr>
                                        <p:cTn id="17" dur="2000" fill="hold"/>
                                        <p:tgtEl>
                                          <p:spTgt spid="42"/>
                                        </p:tgtEl>
                                        <p:attrNameLst>
                                          <p:attrName>ppt_w</p:attrName>
                                        </p:attrNameLst>
                                      </p:cBhvr>
                                      <p:tavLst>
                                        <p:tav tm="0" fmla="#ppt_w*sin(2.5*pi*$)">
                                          <p:val>
                                            <p:fltVal val="0"/>
                                          </p:val>
                                        </p:tav>
                                        <p:tav tm="100000">
                                          <p:val>
                                            <p:fltVal val="1"/>
                                          </p:val>
                                        </p:tav>
                                      </p:tavLst>
                                    </p:anim>
                                    <p:anim calcmode="lin" valueType="num">
                                      <p:cBhvr>
                                        <p:cTn id="18" dur="2000" fill="hold"/>
                                        <p:tgtEl>
                                          <p:spTgt spid="42"/>
                                        </p:tgtEl>
                                        <p:attrNameLst>
                                          <p:attrName>ppt_h</p:attrName>
                                        </p:attrNameLst>
                                      </p:cBhvr>
                                      <p:tavLst>
                                        <p:tav tm="0">
                                          <p:val>
                                            <p:strVal val="#ppt_h"/>
                                          </p:val>
                                        </p:tav>
                                        <p:tav tm="100000">
                                          <p:val>
                                            <p:strVal val="#ppt_h"/>
                                          </p:val>
                                        </p:tav>
                                      </p:tavLst>
                                    </p:anim>
                                  </p:childTnLst>
                                </p:cTn>
                              </p:par>
                            </p:childTnLst>
                          </p:cTn>
                        </p:par>
                        <p:par>
                          <p:cTn id="19" fill="hold">
                            <p:stCondLst>
                              <p:cond delay="4000"/>
                            </p:stCondLst>
                            <p:childTnLst>
                              <p:par>
                                <p:cTn id="20" presetID="16" presetClass="entr" presetSubtype="42"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arn(outHorizontal)">
                                      <p:cBhvr>
                                        <p:cTn id="22" dur="500"/>
                                        <p:tgtEl>
                                          <p:spTgt spid="45"/>
                                        </p:tgtEl>
                                      </p:cBhvr>
                                    </p:animEffect>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500"/>
                                        <p:tgtEl>
                                          <p:spTgt spid="51"/>
                                        </p:tgtEl>
                                      </p:cBhvr>
                                    </p:animEffect>
                                  </p:childTnLst>
                                </p:cTn>
                              </p:par>
                            </p:childTnLst>
                          </p:cTn>
                        </p:par>
                        <p:par>
                          <p:cTn id="37" fill="hold">
                            <p:stCondLst>
                              <p:cond delay="5500"/>
                            </p:stCondLst>
                            <p:childTnLst>
                              <p:par>
                                <p:cTn id="38" presetID="22" presetClass="entr" presetSubtype="8"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500"/>
                                        <p:tgtEl>
                                          <p:spTgt spid="5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500"/>
                                        <p:tgtEl>
                                          <p:spTgt spid="4"/>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left)">
                                      <p:cBhvr>
                                        <p:cTn id="54" dur="500"/>
                                        <p:tgtEl>
                                          <p:spTgt spid="5"/>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wipe(left)">
                                      <p:cBhvr>
                                        <p:cTn id="61" dur="500"/>
                                        <p:tgtEl>
                                          <p:spTgt spid="8"/>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left)">
                                      <p:cBhvr>
                                        <p:cTn id="6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42" grpId="0" bldLvl="0" animBg="1"/>
      <p:bldP spid="43" grpId="0"/>
      <p:bldP spid="44" grpId="0" bldLvl="0" animBg="1"/>
      <p:bldP spid="45" grpId="0" bldLvl="0" animBg="1"/>
      <p:bldP spid="47" grpId="0" bldLvl="0" animBg="1"/>
      <p:bldP spid="49" grpId="0"/>
      <p:bldP spid="51" grpId="0"/>
      <p:bldP spid="53" grpId="0" bldLvl="0" animBg="1"/>
      <p:bldP spid="54" grpId="0"/>
      <p:bldP spid="3" grpId="0" bldLvl="0" animBg="1"/>
      <p:bldP spid="4" grpId="0"/>
      <p:bldP spid="5" grpId="0" bldLvl="0" animBg="1"/>
      <p:bldP spid="6" grpId="0"/>
      <p:bldP spid="8" grpId="0" bldLvl="0" animBg="1"/>
      <p:bldP spid="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2" name="组合 1"/>
          <p:cNvGrpSpPr/>
          <p:nvPr/>
        </p:nvGrpSpPr>
        <p:grpSpPr>
          <a:xfrm>
            <a:off x="0" y="214489"/>
            <a:ext cx="3180160" cy="533259"/>
            <a:chOff x="0" y="214489"/>
            <a:chExt cx="3180160" cy="533259"/>
          </a:xfrm>
        </p:grpSpPr>
        <p:sp>
          <p:nvSpPr>
            <p:cNvPr id="3" name="矩形 2"/>
            <p:cNvSpPr/>
            <p:nvPr/>
          </p:nvSpPr>
          <p:spPr>
            <a:xfrm>
              <a:off x="0" y="214489"/>
              <a:ext cx="31800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04</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23164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其他外部装饰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3298"/>
            <a:ext cx="349504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塑料制作的大包围的特点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3011170"/>
            <a:ext cx="673798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塑料件具有细微成分和性能可进行调整，且成形性好等特点。用塑料制成的大包围套件的质量相对较高，是各名牌汽车改装厂生产大包围的主要材料。但塑料对成形所需的模具和生产设备要求较高，所以产品售价也较高。</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sz="2400" b="1" dirty="0">
                <a:solidFill>
                  <a:srgbClr val="38465E"/>
                </a:solidFill>
                <a:latin typeface="微软雅黑" panose="020B0503020204020204" pitchFamily="34" charset="-122"/>
                <a:ea typeface="微软雅黑" panose="020B0503020204020204" pitchFamily="34" charset="-122"/>
                <a:sym typeface="Arial" panose="020B0604020202020204"/>
              </a:rPr>
              <a:t>三、制作大包围的材料</a:t>
            </a:r>
            <a:endParaRPr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9" name="图片 8"/>
          <p:cNvPicPr>
            <a:picLocks noChangeAspect="1"/>
          </p:cNvPicPr>
          <p:nvPr/>
        </p:nvPicPr>
        <p:blipFill>
          <a:blip r:embed="rId1"/>
          <a:stretch>
            <a:fillRect/>
          </a:stretch>
        </p:blipFill>
        <p:spPr>
          <a:xfrm>
            <a:off x="7871460" y="2958465"/>
            <a:ext cx="2949575" cy="2277110"/>
          </a:xfrm>
          <a:prstGeom prst="rect">
            <a:avLst/>
          </a:prstGeom>
        </p:spPr>
      </p:pic>
      <p:grpSp>
        <p:nvGrpSpPr>
          <p:cNvPr id="6" name="组合 5"/>
          <p:cNvGrpSpPr/>
          <p:nvPr/>
        </p:nvGrpSpPr>
        <p:grpSpPr>
          <a:xfrm>
            <a:off x="0" y="214489"/>
            <a:ext cx="3599180" cy="533259"/>
            <a:chOff x="0" y="214489"/>
            <a:chExt cx="3599180" cy="533259"/>
          </a:xfrm>
        </p:grpSpPr>
        <p:sp>
          <p:nvSpPr>
            <p:cNvPr id="10" name="矩形 9"/>
            <p:cNvSpPr/>
            <p:nvPr/>
          </p:nvSpPr>
          <p:spPr>
            <a:xfrm>
              <a:off x="0" y="214489"/>
              <a:ext cx="3599180"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26720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车身大包围装饰</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tags/tag1.xml><?xml version="1.0" encoding="utf-8"?>
<p:tagLst xmlns:p="http://schemas.openxmlformats.org/presentationml/2006/main">
  <p:tag name="KSO_WM_DIAGRAM_VIRTUALLY_FRAME" val="{&quot;height&quot;:343.15,&quot;left&quot;:45.5,&quot;top&quot;:115.85,&quot;width&quot;:868}"/>
</p:tagLst>
</file>

<file path=ppt/tags/tag10.xml><?xml version="1.0" encoding="utf-8"?>
<p:tagLst xmlns:p="http://schemas.openxmlformats.org/presentationml/2006/main">
  <p:tag name="KSO_WM_DIAGRAM_VIRTUALLY_FRAME" val="{&quot;height&quot;:411.33122892971716,&quot;left&quot;:58.6,&quot;top&quot;:104.71373811606884,&quot;width&quot;:819.2260157480316}"/>
</p:tagLst>
</file>

<file path=ppt/tags/tag11.xml><?xml version="1.0" encoding="utf-8"?>
<p:tagLst xmlns:p="http://schemas.openxmlformats.org/presentationml/2006/main">
  <p:tag name="KSO_WM_DIAGRAM_VIRTUALLY_FRAME" val="{&quot;height&quot;:411.33122892971716,&quot;left&quot;:58.6,&quot;top&quot;:104.71373811606884,&quot;width&quot;:819.2260157480316}"/>
</p:tagLst>
</file>

<file path=ppt/tags/tag12.xml><?xml version="1.0" encoding="utf-8"?>
<p:tagLst xmlns:p="http://schemas.openxmlformats.org/presentationml/2006/main">
  <p:tag name="KSO_WM_DIAGRAM_VIRTUALLY_FRAME" val="{&quot;height&quot;:411.33122892971716,&quot;left&quot;:58.6,&quot;top&quot;:104.71373811606884,&quot;width&quot;:819.2260157480316}"/>
</p:tagLst>
</file>

<file path=ppt/tags/tag13.xml><?xml version="1.0" encoding="utf-8"?>
<p:tagLst xmlns:p="http://schemas.openxmlformats.org/presentationml/2006/main">
  <p:tag name="KSO_WM_DIAGRAM_VIRTUALLY_FRAME" val="{&quot;height&quot;:411.33122892971716,&quot;left&quot;:58.6,&quot;top&quot;:104.71373811606884,&quot;width&quot;:819.2260157480316}"/>
</p:tagLst>
</file>

<file path=ppt/tags/tag14.xml><?xml version="1.0" encoding="utf-8"?>
<p:tagLst xmlns:p="http://schemas.openxmlformats.org/presentationml/2006/main">
  <p:tag name="KSO_WM_DIAGRAM_VIRTUALLY_FRAME" val="{&quot;height&quot;:411.33122892971716,&quot;left&quot;:58.6,&quot;top&quot;:104.71373811606884,&quot;width&quot;:819.2260157480316}"/>
</p:tagLst>
</file>

<file path=ppt/tags/tag15.xml><?xml version="1.0" encoding="utf-8"?>
<p:tagLst xmlns:p="http://schemas.openxmlformats.org/presentationml/2006/main">
  <p:tag name="KSO_WM_DIAGRAM_VIRTUALLY_FRAME" val="{&quot;height&quot;:411.33122892971716,&quot;left&quot;:58.6,&quot;top&quot;:104.71373811606884,&quot;width&quot;:819.2260157480316}"/>
</p:tagLst>
</file>

<file path=ppt/tags/tag16.xml><?xml version="1.0" encoding="utf-8"?>
<p:tagLst xmlns:p="http://schemas.openxmlformats.org/presentationml/2006/main">
  <p:tag name="KSO_WM_DIAGRAM_VIRTUALLY_FRAME" val="{&quot;height&quot;:411.33122892971716,&quot;left&quot;:58.6,&quot;top&quot;:104.71373811606884,&quot;width&quot;:819.2260157480316}"/>
</p:tagLst>
</file>

<file path=ppt/tags/tag17.xml><?xml version="1.0" encoding="utf-8"?>
<p:tagLst xmlns:p="http://schemas.openxmlformats.org/presentationml/2006/main">
  <p:tag name="KSO_WM_DIAGRAM_VIRTUALLY_FRAME" val="{&quot;height&quot;:411.33122892971716,&quot;left&quot;:58.6,&quot;top&quot;:104.71373811606884,&quot;width&quot;:819.2260157480316}"/>
</p:tagLst>
</file>

<file path=ppt/tags/tag18.xml><?xml version="1.0" encoding="utf-8"?>
<p:tagLst xmlns:p="http://schemas.openxmlformats.org/presentationml/2006/main">
  <p:tag name="KSO_WM_DIAGRAM_VIRTUALLY_FRAME" val="{&quot;height&quot;:411.33122892971716,&quot;left&quot;:58.6,&quot;top&quot;:104.71373811606884,&quot;width&quot;:819.2260157480316}"/>
</p:tagLst>
</file>

<file path=ppt/tags/tag19.xml><?xml version="1.0" encoding="utf-8"?>
<p:tagLst xmlns:p="http://schemas.openxmlformats.org/presentationml/2006/main">
  <p:tag name="KSO_WM_DIAGRAM_VIRTUALLY_FRAME" val="{&quot;height&quot;:411.33122892971716,&quot;left&quot;:58.6,&quot;top&quot;:104.71373811606884,&quot;width&quot;:819.2260157480316}"/>
</p:tagLst>
</file>

<file path=ppt/tags/tag2.xml><?xml version="1.0" encoding="utf-8"?>
<p:tagLst xmlns:p="http://schemas.openxmlformats.org/presentationml/2006/main">
  <p:tag name="KSO_WM_DIAGRAM_VIRTUALLY_FRAME" val="{&quot;height&quot;:343.15,&quot;left&quot;:45.5,&quot;top&quot;:115.85,&quot;width&quot;:868}"/>
</p:tagLst>
</file>

<file path=ppt/tags/tag20.xml><?xml version="1.0" encoding="utf-8"?>
<p:tagLst xmlns:p="http://schemas.openxmlformats.org/presentationml/2006/main">
  <p:tag name="KSO_WM_DIAGRAM_VIRTUALLY_FRAME" val="{&quot;height&quot;:411.33122892971716,&quot;left&quot;:58.6,&quot;top&quot;:104.71373811606884,&quot;width&quot;:819.2260157480316}"/>
</p:tagLst>
</file>

<file path=ppt/tags/tag21.xml><?xml version="1.0" encoding="utf-8"?>
<p:tagLst xmlns:p="http://schemas.openxmlformats.org/presentationml/2006/main">
  <p:tag name="KSO_WM_DIAGRAM_VIRTUALLY_FRAME" val="{&quot;height&quot;:411.33122892971716,&quot;left&quot;:58.6,&quot;top&quot;:104.71373811606884,&quot;width&quot;:819.2260157480316}"/>
</p:tagLst>
</file>

<file path=ppt/tags/tag22.xml><?xml version="1.0" encoding="utf-8"?>
<p:tagLst xmlns:p="http://schemas.openxmlformats.org/presentationml/2006/main">
  <p:tag name="KSO_WM_DIAGRAM_VIRTUALLY_FRAME" val="{&quot;height&quot;:411.33122892971716,&quot;left&quot;:58.6,&quot;top&quot;:104.71373811606884,&quot;width&quot;:819.2260157480316}"/>
</p:tagLst>
</file>

<file path=ppt/tags/tag23.xml><?xml version="1.0" encoding="utf-8"?>
<p:tagLst xmlns:p="http://schemas.openxmlformats.org/presentationml/2006/main">
  <p:tag name="KSO_WM_DIAGRAM_VIRTUALLY_FRAME" val="{&quot;height&quot;:411.33122892971716,&quot;left&quot;:58.6,&quot;top&quot;:104.71373811606884,&quot;width&quot;:819.2260157480316}"/>
</p:tagLst>
</file>

<file path=ppt/tags/tag24.xml><?xml version="1.0" encoding="utf-8"?>
<p:tagLst xmlns:p="http://schemas.openxmlformats.org/presentationml/2006/main">
  <p:tag name="KSO_WM_DIAGRAM_VIRTUALLY_FRAME" val="{&quot;height&quot;:343.15,&quot;left&quot;:45.5,&quot;top&quot;:115.85,&quot;width&quot;:868}"/>
</p:tagLst>
</file>

<file path=ppt/tags/tag25.xml><?xml version="1.0" encoding="utf-8"?>
<p:tagLst xmlns:p="http://schemas.openxmlformats.org/presentationml/2006/main">
  <p:tag name="KSO_WM_DIAGRAM_VIRTUALLY_FRAME" val="{&quot;height&quot;:343.15,&quot;left&quot;:45.5,&quot;top&quot;:115.85,&quot;width&quot;:868}"/>
</p:tagLst>
</file>

<file path=ppt/tags/tag26.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2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2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29.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3.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30.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31.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32.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33.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34.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35.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36.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37.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38.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39.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0.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1.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2.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3.xml><?xml version="1.0" encoding="utf-8"?>
<p:tagLst xmlns:p="http://schemas.openxmlformats.org/presentationml/2006/main">
  <p:tag name="KSO_WM_DIAGRAM_VIRTUALLY_FRAME" val="{&quot;height&quot;:320.33795275590546,&quot;left&quot;:355.7474015748031,&quot;top&quot;:173.15062992125985,&quot;width&quot;:469.3655118110235}"/>
</p:tagLst>
</file>

<file path=ppt/tags/tag44.xml><?xml version="1.0" encoding="utf-8"?>
<p:tagLst xmlns:p="http://schemas.openxmlformats.org/presentationml/2006/main">
  <p:tag name="TIMING" val="|6.7"/>
</p:tagLst>
</file>

<file path=ppt/tags/tag45.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46.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49.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5.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50.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51.xml><?xml version="1.0" encoding="utf-8"?>
<p:tagLst xmlns:p="http://schemas.openxmlformats.org/presentationml/2006/main">
  <p:tag name="KSO_WM_DIAGRAM_VIRTUALLY_FRAME" val="{&quot;height&quot;:382.15,&quot;left&quot;:45.5,&quot;top&quot;:115.85,&quot;width&quot;:868}"/>
</p:tagLst>
</file>

<file path=ppt/tags/tag52.xml><?xml version="1.0" encoding="utf-8"?>
<p:tagLst xmlns:p="http://schemas.openxmlformats.org/presentationml/2006/main">
  <p:tag name="KSO_WM_DIAGRAM_VIRTUALLY_FRAME" val="{&quot;height&quot;:382.15,&quot;left&quot;:45.5,&quot;top&quot;:115.85,&quot;width&quot;:868}"/>
</p:tagLst>
</file>

<file path=ppt/tags/tag53.xml><?xml version="1.0" encoding="utf-8"?>
<p:tagLst xmlns:p="http://schemas.openxmlformats.org/presentationml/2006/main">
  <p:tag name="KSO_WM_DIAGRAM_VIRTUALLY_FRAME" val="{&quot;height&quot;:382.15,&quot;left&quot;:45.5,&quot;top&quot;:115.85,&quot;width&quot;:868}"/>
</p:tagLst>
</file>

<file path=ppt/tags/tag54.xml><?xml version="1.0" encoding="utf-8"?>
<p:tagLst xmlns:p="http://schemas.openxmlformats.org/presentationml/2006/main">
  <p:tag name="KSO_WM_DIAGRAM_VIRTUALLY_FRAME" val="{&quot;height&quot;:382.15,&quot;left&quot;:45.5,&quot;top&quot;:115.85,&quot;width&quot;:868}"/>
</p:tagLst>
</file>

<file path=ppt/tags/tag55.xml><?xml version="1.0" encoding="utf-8"?>
<p:tagLst xmlns:p="http://schemas.openxmlformats.org/presentationml/2006/main">
  <p:tag name="KSO_WM_DIAGRAM_VIRTUALLY_FRAME" val="{&quot;height&quot;:382.15,&quot;left&quot;:45.5,&quot;top&quot;:115.85,&quot;width&quot;:868}"/>
</p:tagLst>
</file>

<file path=ppt/tags/tag56.xml><?xml version="1.0" encoding="utf-8"?>
<p:tagLst xmlns:p="http://schemas.openxmlformats.org/presentationml/2006/main">
  <p:tag name="KSO_WM_DIAGRAM_VIRTUALLY_FRAME" val="{&quot;height&quot;:382.15,&quot;left&quot;:45.5,&quot;top&quot;:115.85,&quot;width&quot;:868}"/>
</p:tagLst>
</file>

<file path=ppt/tags/tag57.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58.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59.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6.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60.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61.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62.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63.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64.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65.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66.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67.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68.xml><?xml version="1.0" encoding="utf-8"?>
<p:tagLst xmlns:p="http://schemas.openxmlformats.org/presentationml/2006/main">
  <p:tag name="KSO_WM_DIAGRAM_VIRTUALLY_FRAME" val="{&quot;height&quot;:320.33795275590546,&quot;left&quot;:357.04740157480313,&quot;top&quot;:173.15062992125985,&quot;width&quot;:468.0655118110235}"/>
</p:tagLst>
</file>

<file path=ppt/tags/tag69.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7.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70.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71.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72.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73.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74.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75.xml><?xml version="1.0" encoding="utf-8"?>
<p:tagLst xmlns:p="http://schemas.openxmlformats.org/presentationml/2006/main">
  <p:tag name="ISPRING_PRESENTATION_TITLE" val="案例——他为什么没有被重用？"/>
  <p:tag name="commondata" val="eyJoZGlkIjoiNzE0MzAwZWMyYmM4OTBhMTI3ZTBjMmUzYWZmMTA5MDkifQ=="/>
</p:tagLst>
</file>

<file path=ppt/tags/tag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9.xml><?xml version="1.0" encoding="utf-8"?>
<p:tagLst xmlns:p="http://schemas.openxmlformats.org/presentationml/2006/main">
  <p:tag name="KSO_WM_DIAGRAM_VIRTUALLY_FRAME" val="{&quot;height&quot;:411.33122892971716,&quot;left&quot;:58.6,&quot;top&quot;:104.71373811606884,&quot;width&quot;:819.2260157480316}"/>
</p:tagLst>
</file>

<file path=ppt/theme/theme1.xml><?xml version="1.0" encoding="utf-8"?>
<a:theme xmlns:a="http://schemas.openxmlformats.org/drawingml/2006/main" name="第一PPT，www.1ppt.com">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808080"/>
      </a:hlink>
      <a:folHlink>
        <a:srgbClr val="000000"/>
      </a:folHlink>
    </a:clrScheme>
    <a:fontScheme name="自定义 4">
      <a:majorFont>
        <a:latin typeface="Garamond"/>
        <a:ea typeface="思源黑体 CN Bold"/>
        <a:cs typeface=""/>
      </a:majorFont>
      <a:minorFont>
        <a:latin typeface="Garamond"/>
        <a:ea typeface="等线"/>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自定义 241">
      <a:dk1>
        <a:sysClr val="windowText" lastClr="000000"/>
      </a:dk1>
      <a:lt1>
        <a:sysClr val="window" lastClr="FFFFFF"/>
      </a:lt1>
      <a:dk2>
        <a:srgbClr val="44546A"/>
      </a:dk2>
      <a:lt2>
        <a:srgbClr val="E7E6E6"/>
      </a:lt2>
      <a:accent1>
        <a:srgbClr val="C00000"/>
      </a:accent1>
      <a:accent2>
        <a:srgbClr val="3F3F3F"/>
      </a:accent2>
      <a:accent3>
        <a:srgbClr val="C00000"/>
      </a:accent3>
      <a:accent4>
        <a:srgbClr val="3F3F3F"/>
      </a:accent4>
      <a:accent5>
        <a:srgbClr val="C00000"/>
      </a:accent5>
      <a:accent6>
        <a:srgbClr val="3F3F3F"/>
      </a:accent6>
      <a:hlink>
        <a:srgbClr val="C00000"/>
      </a:hlink>
      <a:folHlink>
        <a:srgbClr val="3F3F3F"/>
      </a:folHlink>
    </a:clrScheme>
    <a:fontScheme name="oje1tpzd">
      <a:majorFont>
        <a:latin typeface="印品黑体"/>
        <a:ea typeface="微软雅黑"/>
        <a:cs typeface=""/>
      </a:majorFont>
      <a:minorFont>
        <a:latin typeface="印品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灰色</Template>
  <TotalTime>0</TotalTime>
  <Words>13890</Words>
  <Application>WPS 演示</Application>
  <PresentationFormat>宽屏</PresentationFormat>
  <Paragraphs>1123</Paragraphs>
  <Slides>82</Slides>
  <Notes>32</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82</vt:i4>
      </vt:variant>
    </vt:vector>
  </HeadingPairs>
  <TitlesOfParts>
    <vt:vector size="100" baseType="lpstr">
      <vt:lpstr>Arial</vt:lpstr>
      <vt:lpstr>宋体</vt:lpstr>
      <vt:lpstr>Wingdings</vt:lpstr>
      <vt:lpstr>微软雅黑</vt:lpstr>
      <vt:lpstr>Arial</vt:lpstr>
      <vt:lpstr>优设标题黑</vt:lpstr>
      <vt:lpstr>黑体</vt:lpstr>
      <vt:lpstr>【何尼玛】卷来卷去</vt:lpstr>
      <vt:lpstr>Arial Unicode MS</vt:lpstr>
      <vt:lpstr>思源黑体 CN Bold</vt:lpstr>
      <vt:lpstr>Garamond</vt:lpstr>
      <vt:lpstr>等线</vt:lpstr>
      <vt:lpstr>Calibri</vt:lpstr>
      <vt:lpstr>印品黑体</vt:lpstr>
      <vt:lpstr>MS UI Gothic</vt:lpstr>
      <vt:lpstr>第一PPT，www.1ppt.com</vt:lpstr>
      <vt:lpstr>自定义设计方案</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乘车礼仪</dc:title>
  <dc:creator>第一PPT</dc:creator>
  <cp:keywords>www.1ppt.com</cp:keywords>
  <dc:description>www.1ppt.com</dc:description>
  <cp:lastModifiedBy>甜心巧克力</cp:lastModifiedBy>
  <cp:revision>473</cp:revision>
  <dcterms:created xsi:type="dcterms:W3CDTF">2019-01-10T06:26:00Z</dcterms:created>
  <dcterms:modified xsi:type="dcterms:W3CDTF">2024-09-30T00:37:02Z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FE469B2C79374EF0873F86AB23C70155_13</vt:lpwstr>
  </property>
  <property fmtid="{D5CDD505-2E9C-101B-9397-08002B2CF9AE}" pid="3" name="KSOProductBuildVer">
    <vt:lpwstr>2052-12.1.0.18276</vt:lpwstr>
  </property>
</Properties>
</file>