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85" r:id="rId3"/>
    <p:sldMasterId id="2147483689" r:id="rId4"/>
  </p:sldMasterIdLst>
  <p:notesMasterIdLst>
    <p:notesMasterId r:id="rId6"/>
  </p:notesMasterIdLst>
  <p:sldIdLst>
    <p:sldId id="319" r:id="rId5"/>
    <p:sldId id="575" r:id="rId7"/>
    <p:sldId id="301" r:id="rId8"/>
    <p:sldId id="298" r:id="rId9"/>
    <p:sldId id="265" r:id="rId10"/>
    <p:sldId id="353" r:id="rId11"/>
    <p:sldId id="803" r:id="rId12"/>
    <p:sldId id="804" r:id="rId13"/>
    <p:sldId id="805" r:id="rId14"/>
    <p:sldId id="806" r:id="rId15"/>
    <p:sldId id="807" r:id="rId16"/>
    <p:sldId id="808" r:id="rId17"/>
    <p:sldId id="809" r:id="rId18"/>
    <p:sldId id="810" r:id="rId19"/>
    <p:sldId id="811" r:id="rId20"/>
    <p:sldId id="813" r:id="rId21"/>
    <p:sldId id="814" r:id="rId22"/>
    <p:sldId id="892" r:id="rId23"/>
    <p:sldId id="893" r:id="rId24"/>
    <p:sldId id="894" r:id="rId25"/>
    <p:sldId id="895" r:id="rId26"/>
    <p:sldId id="898" r:id="rId27"/>
    <p:sldId id="899" r:id="rId28"/>
    <p:sldId id="900" r:id="rId29"/>
    <p:sldId id="662" r:id="rId30"/>
    <p:sldId id="663" r:id="rId31"/>
    <p:sldId id="664" r:id="rId32"/>
    <p:sldId id="665" r:id="rId33"/>
    <p:sldId id="677" r:id="rId34"/>
    <p:sldId id="902" r:id="rId35"/>
    <p:sldId id="903" r:id="rId36"/>
    <p:sldId id="904" r:id="rId37"/>
    <p:sldId id="905" r:id="rId38"/>
    <p:sldId id="699" r:id="rId39"/>
    <p:sldId id="700" r:id="rId40"/>
    <p:sldId id="701" r:id="rId41"/>
    <p:sldId id="702" r:id="rId42"/>
    <p:sldId id="906" r:id="rId43"/>
    <p:sldId id="907" r:id="rId44"/>
    <p:sldId id="908" r:id="rId45"/>
    <p:sldId id="910" r:id="rId46"/>
    <p:sldId id="911" r:id="rId47"/>
    <p:sldId id="912" r:id="rId48"/>
    <p:sldId id="913" r:id="rId49"/>
    <p:sldId id="914" r:id="rId50"/>
    <p:sldId id="915" r:id="rId51"/>
    <p:sldId id="916" r:id="rId52"/>
    <p:sldId id="917" r:id="rId53"/>
    <p:sldId id="918" r:id="rId54"/>
    <p:sldId id="405" r:id="rId55"/>
    <p:sldId id="381" r:id="rId56"/>
    <p:sldId id="382" r:id="rId57"/>
    <p:sldId id="383" r:id="rId58"/>
    <p:sldId id="919" r:id="rId59"/>
    <p:sldId id="966" r:id="rId60"/>
    <p:sldId id="968" r:id="rId61"/>
    <p:sldId id="969" r:id="rId62"/>
    <p:sldId id="970" r:id="rId63"/>
    <p:sldId id="971" r:id="rId64"/>
    <p:sldId id="972" r:id="rId65"/>
    <p:sldId id="407" r:id="rId66"/>
  </p:sldIdLst>
  <p:sldSz cx="12192000" cy="6858000"/>
  <p:notesSz cx="6858000" cy="9144000"/>
  <p:custDataLst>
    <p:tags r:id="rId7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26" userDrawn="1">
          <p15:clr>
            <a:srgbClr val="A4A3A4"/>
          </p15:clr>
        </p15:guide>
        <p15:guide id="2" pos="387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C00000"/>
    <a:srgbClr val="38465E"/>
    <a:srgbClr val="00A3FF"/>
    <a:srgbClr val="FEC000"/>
    <a:srgbClr val="0A0A0A"/>
    <a:srgbClr val="AEAEAE"/>
    <a:srgbClr val="393939"/>
    <a:srgbClr val="BF0001"/>
    <a:srgbClr val="837B83"/>
    <a:srgbClr val="FF28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12" autoAdjust="0"/>
    <p:restoredTop sz="94660"/>
  </p:normalViewPr>
  <p:slideViewPr>
    <p:cSldViewPr snapToGrid="0" showGuides="1">
      <p:cViewPr>
        <p:scale>
          <a:sx n="75" d="100"/>
          <a:sy n="75" d="100"/>
        </p:scale>
        <p:origin x="1104" y="690"/>
      </p:cViewPr>
      <p:guideLst>
        <p:guide orient="horz" pos="2126"/>
        <p:guide pos="387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0" Type="http://schemas.openxmlformats.org/officeDocument/2006/relationships/tags" Target="tags/tag100.xml"/><Relationship Id="rId7" Type="http://schemas.openxmlformats.org/officeDocument/2006/relationships/slide" Target="slides/slide2.xml"/><Relationship Id="rId69" Type="http://schemas.openxmlformats.org/officeDocument/2006/relationships/tableStyles" Target="tableStyles.xml"/><Relationship Id="rId68" Type="http://schemas.openxmlformats.org/officeDocument/2006/relationships/viewProps" Target="viewProps.xml"/><Relationship Id="rId67" Type="http://schemas.openxmlformats.org/officeDocument/2006/relationships/presProps" Target="presProps.xml"/><Relationship Id="rId66" Type="http://schemas.openxmlformats.org/officeDocument/2006/relationships/slide" Target="slides/slide61.xml"/><Relationship Id="rId65" Type="http://schemas.openxmlformats.org/officeDocument/2006/relationships/slide" Target="slides/slide60.xml"/><Relationship Id="rId64" Type="http://schemas.openxmlformats.org/officeDocument/2006/relationships/slide" Target="slides/slide59.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notesMaster" Target="notesMasters/notesMaster1.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6170C9-80A2-4062-B4FA-ADF8ECE941F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A8AF8AA-BF9C-449B-897D-7BAD2E69985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5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6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7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8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9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10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1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12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13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14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15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16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17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18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19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20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2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22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23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24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25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
        <p:nvSpPr>
          <p:cNvPr id="10" name="TextBox 9"/>
          <p:cNvSpPr txBox="1"/>
          <p:nvPr userDrawn="1"/>
        </p:nvSpPr>
        <p:spPr>
          <a:xfrm>
            <a:off x="453650" y="0"/>
            <a:ext cx="54006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hlinkClick r:id="rId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1"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cSld name="空白">
    <p:bg>
      <p:bgRef idx="1001">
        <a:schemeClr val="bg1"/>
      </p:bgRef>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标题幻灯片">
    <p:bg>
      <p:bgPr>
        <a:solidFill>
          <a:schemeClr val="bg1">
            <a:lumMod val="95000"/>
          </a:schemeClr>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609600" y="6356351"/>
            <a:ext cx="2844800" cy="365125"/>
          </a:xfrm>
          <a:prstGeom prst="rect">
            <a:avLst/>
          </a:prstGeom>
        </p:spPr>
        <p:txBody>
          <a:bodyPr/>
          <a:lstStyle/>
          <a:p>
            <a:fld id="{8035C5D1-AD16-4B01-871F-DE047A6CFB67}"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8BCDE635-3FC4-4B83-A3D1-632FFA341E9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838200" y="1825626"/>
            <a:ext cx="10515600" cy="4351339"/>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a:xfrm>
            <a:off x="838200" y="6356351"/>
            <a:ext cx="2743200" cy="365125"/>
          </a:xfrm>
          <a:prstGeom prst="rect">
            <a:avLst/>
          </a:prstGeom>
        </p:spPr>
        <p:txBody>
          <a:bodyPr/>
          <a:lstStyle/>
          <a:p>
            <a:fld id="{A8198F6A-C21B-4F89-A3BA-F7556E30612C}" type="datetimeFigureOut">
              <a:rPr lang="zh-CN" altLang="en-US" smtClean="0"/>
            </a:fld>
            <a:endParaRPr lang="zh-CN" altLang="en-US"/>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fld id="{15ED49CC-A7C3-4543-9212-94E67C256E4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838200" y="1825626"/>
            <a:ext cx="10515600" cy="4351339"/>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a:xfrm>
            <a:off x="838200" y="6356351"/>
            <a:ext cx="2743200" cy="365125"/>
          </a:xfrm>
          <a:prstGeom prst="rect">
            <a:avLst/>
          </a:prstGeom>
        </p:spPr>
        <p:txBody>
          <a:bodyPr/>
          <a:lstStyle/>
          <a:p>
            <a:fld id="{A8198F6A-C21B-4F89-A3BA-F7556E30612C}" type="datetimeFigureOut">
              <a:rPr lang="zh-CN" altLang="en-US" smtClean="0"/>
            </a:fld>
            <a:endParaRPr lang="zh-CN" altLang="en-US"/>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fld id="{15ED49CC-A7C3-4543-9212-94E67C256E44}" type="slidenum">
              <a:rPr lang="zh-CN" altLang="en-US" smtClean="0"/>
            </a:fld>
            <a:endParaRPr lang="zh-CN" altLang="en-US"/>
          </a:p>
        </p:txBody>
      </p:sp>
      <p:sp>
        <p:nvSpPr>
          <p:cNvPr id="8" name="TextBox 4"/>
          <p:cNvSpPr txBox="1"/>
          <p:nvPr userDrawn="1"/>
        </p:nvSpPr>
        <p:spPr>
          <a:xfrm>
            <a:off x="1697743" y="6356351"/>
            <a:ext cx="512057" cy="121920"/>
          </a:xfrm>
          <a:prstGeom prst="rect">
            <a:avLst/>
          </a:prstGeom>
          <a:noFill/>
        </p:spPr>
        <p:txBody>
          <a:bodyPr wrap="square" rtlCol="0">
            <a:spAutoFit/>
          </a:bodyPr>
          <a:lstStyle/>
          <a:p>
            <a:pPr fontAlgn="auto">
              <a:lnSpc>
                <a:spcPct val="200000"/>
              </a:lnSpc>
              <a:spcBef>
                <a:spcPts val="0"/>
              </a:spcBef>
              <a:spcAft>
                <a:spcPts val="0"/>
              </a:spcAft>
            </a:pPr>
            <a:r>
              <a:rPr lang="zh-CN" altLang="en-US" sz="100" dirty="0">
                <a:solidFill>
                  <a:prstClr val="black"/>
                </a:solidFill>
                <a:latin typeface="微软雅黑" panose="020B0503020204020204" pitchFamily="34" charset="-122"/>
                <a:ea typeface="微软雅黑" panose="020B0503020204020204" pitchFamily="34" charset="-122"/>
                <a:hlinkClick r:id="rId2"/>
              </a:rPr>
              <a:t>行业</a:t>
            </a:r>
            <a:r>
              <a:rPr lang="en-US" altLang="zh-CN" sz="100" dirty="0">
                <a:solidFill>
                  <a:prstClr val="black"/>
                </a:solidFill>
                <a:latin typeface="微软雅黑" panose="020B0503020204020204" pitchFamily="34" charset="-122"/>
                <a:ea typeface="微软雅黑" panose="020B0503020204020204" pitchFamily="34" charset="-122"/>
                <a:hlinkClick r:id="rId2"/>
              </a:rPr>
              <a:t>PPT</a:t>
            </a:r>
            <a:r>
              <a:rPr lang="zh-CN" altLang="en-US" sz="100" dirty="0">
                <a:solidFill>
                  <a:prstClr val="black"/>
                </a:solidFill>
                <a:latin typeface="微软雅黑" panose="020B0503020204020204" pitchFamily="34" charset="-122"/>
                <a:ea typeface="微软雅黑" panose="020B0503020204020204" pitchFamily="34" charset="-122"/>
                <a:hlinkClick r:id="rId2"/>
              </a:rPr>
              <a:t>模板</a:t>
            </a:r>
            <a:r>
              <a:rPr lang="en-US" altLang="zh-CN" sz="100" dirty="0">
                <a:solidFill>
                  <a:prstClr val="black"/>
                </a:solidFill>
                <a:latin typeface="微软雅黑" panose="020B0503020204020204" pitchFamily="34" charset="-122"/>
                <a:ea typeface="微软雅黑" panose="020B0503020204020204" pitchFamily="34" charset="-122"/>
              </a:rPr>
              <a:t>http://www.1ppt.com/hangye/</a:t>
            </a:r>
            <a:endParaRPr lang="en-US" altLang="zh-CN" sz="100"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199765" indent="0" algn="ctr">
              <a:buNone/>
              <a:defRPr sz="1600"/>
            </a:lvl8pPr>
            <a:lvl9pPr marL="3656965"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90DD3061-A917-41EE-925C-3AAE22D28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7E942E6-1492-4E01-AE3C-BE955A869B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2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3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4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8" Type="http://schemas.openxmlformats.org/officeDocument/2006/relationships/theme" Target="../theme/theme1.xml"/><Relationship Id="rId37" Type="http://schemas.openxmlformats.org/officeDocument/2006/relationships/image" Target="../media/image1.jpeg"/><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39.xml"/><Relationship Id="rId2" Type="http://schemas.openxmlformats.org/officeDocument/2006/relationships/slideLayout" Target="../slideLayouts/slideLayout38.xml"/><Relationship Id="rId1" Type="http://schemas.openxmlformats.org/officeDocument/2006/relationships/slideLayout" Target="../slideLayouts/slideLayout37.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7" Type="http://schemas.openxmlformats.org/officeDocument/2006/relationships/slideLayout" Target="../slideLayouts/slideLayout46.xml"/><Relationship Id="rId6" Type="http://schemas.openxmlformats.org/officeDocument/2006/relationships/slideLayout" Target="../slideLayouts/slideLayout45.xml"/><Relationship Id="rId5" Type="http://schemas.openxmlformats.org/officeDocument/2006/relationships/slideLayout" Target="../slideLayouts/slideLayout44.xml"/><Relationship Id="rId4" Type="http://schemas.openxmlformats.org/officeDocument/2006/relationships/slideLayout" Target="../slideLayouts/slideLayout43.xml"/><Relationship Id="rId3" Type="http://schemas.openxmlformats.org/officeDocument/2006/relationships/slideLayout" Target="../slideLayouts/slideLayout42.xml"/><Relationship Id="rId2" Type="http://schemas.openxmlformats.org/officeDocument/2006/relationships/slideLayout" Target="../slideLayouts/slideLayout41.xml"/><Relationship Id="rId1"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7" cstate="screen">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ED1421-232F-45F9-8974-78E48B232568}" type="datetimeFigureOut">
              <a:rPr lang="zh-CN" altLang="en-US" smtClean="0"/>
            </a:fld>
            <a:endParaRPr lang="zh-CN" altLang="en-US"/>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E58828-8B76-48AD-9951-30C302B2DE5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Lst>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89" y="365781"/>
            <a:ext cx="10515224" cy="1324636"/>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389" y="1825890"/>
            <a:ext cx="10515224" cy="4351729"/>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389" y="6356746"/>
            <a:ext cx="2742447" cy="364275"/>
          </a:xfrm>
          <a:prstGeom prst="rect">
            <a:avLst/>
          </a:prstGeom>
        </p:spPr>
        <p:txBody>
          <a:bodyPr vert="horz" lIns="91440" tIns="45720" rIns="91440" bIns="45720" rtlCol="0" anchor="ctr"/>
          <a:lstStyle>
            <a:lvl1pPr algn="l">
              <a:defRPr sz="1140">
                <a:solidFill>
                  <a:schemeClr val="tx1">
                    <a:tint val="75000"/>
                  </a:schemeClr>
                </a:solidFill>
              </a:defRPr>
            </a:lvl1pPr>
          </a:lstStyle>
          <a:p>
            <a:fld id="{43A93E93-166D-47F5-9EF1-ACEABE24AEEA}" type="datetimeFigureOut">
              <a:rPr lang="zh-CN" altLang="en-US" smtClean="0"/>
            </a:fld>
            <a:endParaRPr lang="zh-CN" altLang="en-US"/>
          </a:p>
        </p:txBody>
      </p:sp>
      <p:sp>
        <p:nvSpPr>
          <p:cNvPr id="5" name="页脚占位符 4"/>
          <p:cNvSpPr>
            <a:spLocks noGrp="1"/>
          </p:cNvSpPr>
          <p:nvPr>
            <p:ph type="ftr" sz="quarter" idx="3"/>
          </p:nvPr>
        </p:nvSpPr>
        <p:spPr>
          <a:xfrm>
            <a:off x="4038412" y="6356746"/>
            <a:ext cx="4115176" cy="364275"/>
          </a:xfrm>
          <a:prstGeom prst="rect">
            <a:avLst/>
          </a:prstGeom>
        </p:spPr>
        <p:txBody>
          <a:bodyPr vert="horz" lIns="91440" tIns="45720" rIns="91440" bIns="45720" rtlCol="0" anchor="ctr"/>
          <a:lstStyle>
            <a:lvl1pPr algn="ctr">
              <a:defRPr sz="114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1165" y="6356746"/>
            <a:ext cx="2742447" cy="364275"/>
          </a:xfrm>
          <a:prstGeom prst="rect">
            <a:avLst/>
          </a:prstGeom>
        </p:spPr>
        <p:txBody>
          <a:bodyPr vert="horz" lIns="91440" tIns="45720" rIns="91440" bIns="45720" rtlCol="0" anchor="ctr"/>
          <a:lstStyle>
            <a:lvl1pPr algn="r">
              <a:defRPr sz="1140">
                <a:solidFill>
                  <a:schemeClr val="tx1">
                    <a:tint val="75000"/>
                  </a:schemeClr>
                </a:solidFill>
              </a:defRPr>
            </a:lvl1pPr>
          </a:lstStyle>
          <a:p>
            <a:fld id="{118D5ACA-62CA-46DB-AD6B-12EDD6D51A2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Lst>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ct val="19000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ct val="95000"/>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ct val="95000"/>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8pPr>
      <a:lvl9pPr marL="368490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image" Target="../media/image11.jpeg"/><Relationship Id="rId7" Type="http://schemas.openxmlformats.org/officeDocument/2006/relationships/tags" Target="../tags/tag19.xml"/><Relationship Id="rId6" Type="http://schemas.openxmlformats.org/officeDocument/2006/relationships/image" Target="../media/image10.jpeg"/><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hyperlink" Target="&#20219;&#21153;&#19968;%20&#27773;&#36710;&#24231;&#26885;&#21450;&#22320;&#33014;&#30340;&#35013;&#39280;doc.doc" TargetMode="External"/><Relationship Id="rId2" Type="http://schemas.openxmlformats.org/officeDocument/2006/relationships/hyperlink" Target="&#20219;&#21153;&#19968;%20&#27773;&#36710;&#24231;&#26885;&#21450;&#22320;&#33014;&#30340;&#35013;&#39280;.pdf" TargetMode="External"/><Relationship Id="rId14" Type="http://schemas.openxmlformats.org/officeDocument/2006/relationships/notesSlide" Target="../notesSlides/notesSlide25.xml"/><Relationship Id="rId13" Type="http://schemas.openxmlformats.org/officeDocument/2006/relationships/slideLayout" Target="../slideLayouts/slideLayout2.xml"/><Relationship Id="rId12" Type="http://schemas.openxmlformats.org/officeDocument/2006/relationships/image" Target="../media/image13.jpeg"/><Relationship Id="rId11" Type="http://schemas.openxmlformats.org/officeDocument/2006/relationships/tags" Target="../tags/tag21.xml"/><Relationship Id="rId10" Type="http://schemas.openxmlformats.org/officeDocument/2006/relationships/image" Target="../media/image12.jpeg"/><Relationship Id="rId1" Type="http://schemas.openxmlformats.org/officeDocument/2006/relationships/tags" Target="../tags/tag1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32.xml"/><Relationship Id="rId2" Type="http://schemas.openxmlformats.org/officeDocument/2006/relationships/image" Target="../media/image15.png"/><Relationship Id="rId1" Type="http://schemas.openxmlformats.org/officeDocument/2006/relationships/image" Target="../media/image14.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6" Type="http://schemas.openxmlformats.org/officeDocument/2006/relationships/notesSlide" Target="../notesSlides/notesSlide30.xml"/><Relationship Id="rId15" Type="http://schemas.openxmlformats.org/officeDocument/2006/relationships/slideLayout" Target="../slideLayouts/slideLayout40.xml"/><Relationship Id="rId14" Type="http://schemas.openxmlformats.org/officeDocument/2006/relationships/tags" Target="../tags/tag34.xml"/><Relationship Id="rId13" Type="http://schemas.openxmlformats.org/officeDocument/2006/relationships/tags" Target="../tags/tag33.xml"/><Relationship Id="rId12" Type="http://schemas.openxmlformats.org/officeDocument/2006/relationships/tags" Target="../tags/tag32.xml"/><Relationship Id="rId11" Type="http://schemas.openxmlformats.org/officeDocument/2006/relationships/tags" Target="../tags/tag31.xml"/><Relationship Id="rId10" Type="http://schemas.openxmlformats.org/officeDocument/2006/relationships/tags" Target="../tags/tag30.xml"/><Relationship Id="rId1" Type="http://schemas.openxmlformats.org/officeDocument/2006/relationships/image" Target="../media/image5.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35.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2.xml"/><Relationship Id="rId1" Type="http://schemas.openxmlformats.org/officeDocument/2006/relationships/image" Target="../media/image16.jpeg"/></Relationships>
</file>

<file path=ppt/slides/_rels/slide34.xml.rels><?xml version="1.0" encoding="UTF-8" standalone="yes"?>
<Relationships xmlns="http://schemas.openxmlformats.org/package/2006/relationships"><Relationship Id="rId9" Type="http://schemas.openxmlformats.org/officeDocument/2006/relationships/tags" Target="../tags/tag40.xml"/><Relationship Id="rId8" Type="http://schemas.openxmlformats.org/officeDocument/2006/relationships/image" Target="../media/image11.jpeg"/><Relationship Id="rId7" Type="http://schemas.openxmlformats.org/officeDocument/2006/relationships/tags" Target="../tags/tag39.xml"/><Relationship Id="rId6" Type="http://schemas.openxmlformats.org/officeDocument/2006/relationships/image" Target="../media/image10.jpeg"/><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hyperlink" Target="&#20219;&#21153;&#20108;%20&#20202;&#34920;&#26495;&#30340;&#35013;&#39280;doc.doc" TargetMode="External"/><Relationship Id="rId2" Type="http://schemas.openxmlformats.org/officeDocument/2006/relationships/hyperlink" Target="&#20219;&#21153;&#20108;%20&#20202;&#34920;&#26495;&#30340;&#35013;&#39280;.pdf" TargetMode="External"/><Relationship Id="rId14" Type="http://schemas.openxmlformats.org/officeDocument/2006/relationships/notesSlide" Target="../notesSlides/notesSlide34.xml"/><Relationship Id="rId13" Type="http://schemas.openxmlformats.org/officeDocument/2006/relationships/slideLayout" Target="../slideLayouts/slideLayout2.xml"/><Relationship Id="rId12" Type="http://schemas.openxmlformats.org/officeDocument/2006/relationships/image" Target="../media/image13.jpeg"/><Relationship Id="rId11" Type="http://schemas.openxmlformats.org/officeDocument/2006/relationships/tags" Target="../tags/tag41.xml"/><Relationship Id="rId10" Type="http://schemas.openxmlformats.org/officeDocument/2006/relationships/image" Target="../media/image12.jpeg"/><Relationship Id="rId1" Type="http://schemas.openxmlformats.org/officeDocument/2006/relationships/tags" Target="../tags/tag36.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2.xml"/><Relationship Id="rId1" Type="http://schemas.openxmlformats.org/officeDocument/2006/relationships/image" Target="../media/image17.jpeg"/></Relationships>
</file>

<file path=ppt/slides/_rels/slide39.xml.rels><?xml version="1.0" encoding="UTF-8" standalone="yes"?>
<Relationships xmlns="http://schemas.openxmlformats.org/package/2006/relationships"><Relationship Id="rId9" Type="http://schemas.openxmlformats.org/officeDocument/2006/relationships/tags" Target="../tags/tag50.xml"/><Relationship Id="rId8" Type="http://schemas.openxmlformats.org/officeDocument/2006/relationships/tags" Target="../tags/tag49.xml"/><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9" Type="http://schemas.openxmlformats.org/officeDocument/2006/relationships/notesSlide" Target="../notesSlides/notesSlide39.xml"/><Relationship Id="rId18" Type="http://schemas.openxmlformats.org/officeDocument/2006/relationships/slideLayout" Target="../slideLayouts/slideLayout32.xml"/><Relationship Id="rId17" Type="http://schemas.openxmlformats.org/officeDocument/2006/relationships/tags" Target="../tags/tag58.xml"/><Relationship Id="rId16" Type="http://schemas.openxmlformats.org/officeDocument/2006/relationships/tags" Target="../tags/tag57.xml"/><Relationship Id="rId15" Type="http://schemas.openxmlformats.org/officeDocument/2006/relationships/tags" Target="../tags/tag56.xml"/><Relationship Id="rId14" Type="http://schemas.openxmlformats.org/officeDocument/2006/relationships/tags" Target="../tags/tag55.xml"/><Relationship Id="rId13" Type="http://schemas.openxmlformats.org/officeDocument/2006/relationships/tags" Target="../tags/tag54.xml"/><Relationship Id="rId12" Type="http://schemas.openxmlformats.org/officeDocument/2006/relationships/tags" Target="../tags/tag53.xml"/><Relationship Id="rId11" Type="http://schemas.openxmlformats.org/officeDocument/2006/relationships/tags" Target="../tags/tag52.xml"/><Relationship Id="rId10" Type="http://schemas.openxmlformats.org/officeDocument/2006/relationships/tags" Target="../tags/tag51.xml"/><Relationship Id="rId1" Type="http://schemas.openxmlformats.org/officeDocument/2006/relationships/tags" Target="../tags/tag4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9" Type="http://schemas.openxmlformats.org/officeDocument/2006/relationships/slideLayout" Target="../slideLayouts/slideLayout32.xml"/><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0" Type="http://schemas.openxmlformats.org/officeDocument/2006/relationships/notesSlide" Target="../notesSlides/notesSlide40.xml"/><Relationship Id="rId1" Type="http://schemas.openxmlformats.org/officeDocument/2006/relationships/tags" Target="../tags/tag59.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2.xml"/></Relationships>
</file>

<file path=ppt/slides/_rels/slide44.xml.rels><?xml version="1.0" encoding="UTF-8" standalone="yes"?>
<Relationships xmlns="http://schemas.openxmlformats.org/package/2006/relationships"><Relationship Id="rId9" Type="http://schemas.openxmlformats.org/officeDocument/2006/relationships/tags" Target="../tags/tag74.xml"/><Relationship Id="rId8" Type="http://schemas.openxmlformats.org/officeDocument/2006/relationships/tags" Target="../tags/tag73.xml"/><Relationship Id="rId7" Type="http://schemas.openxmlformats.org/officeDocument/2006/relationships/tags" Target="../tags/tag72.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8" Type="http://schemas.openxmlformats.org/officeDocument/2006/relationships/notesSlide" Target="../notesSlides/notesSlide44.xml"/><Relationship Id="rId17" Type="http://schemas.openxmlformats.org/officeDocument/2006/relationships/slideLayout" Target="../slideLayouts/slideLayout40.xml"/><Relationship Id="rId16" Type="http://schemas.openxmlformats.org/officeDocument/2006/relationships/tags" Target="../tags/tag81.xml"/><Relationship Id="rId15" Type="http://schemas.openxmlformats.org/officeDocument/2006/relationships/tags" Target="../tags/tag80.xml"/><Relationship Id="rId14" Type="http://schemas.openxmlformats.org/officeDocument/2006/relationships/tags" Target="../tags/tag79.xml"/><Relationship Id="rId13" Type="http://schemas.openxmlformats.org/officeDocument/2006/relationships/tags" Target="../tags/tag78.xml"/><Relationship Id="rId12" Type="http://schemas.openxmlformats.org/officeDocument/2006/relationships/tags" Target="../tags/tag77.xml"/><Relationship Id="rId11" Type="http://schemas.openxmlformats.org/officeDocument/2006/relationships/tags" Target="../tags/tag76.xml"/><Relationship Id="rId10" Type="http://schemas.openxmlformats.org/officeDocument/2006/relationships/tags" Target="../tags/tag75.xml"/><Relationship Id="rId1" Type="http://schemas.openxmlformats.org/officeDocument/2006/relationships/image" Target="../media/image5.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tags" Target="../tags/tag82.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32.xml"/><Relationship Id="rId1" Type="http://schemas.openxmlformats.org/officeDocument/2006/relationships/image" Target="../media/image18.jpe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tags" Target="../tags/tag8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2.xml"/></Relationships>
</file>

<file path=ppt/slides/_rels/slide50.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image" Target="../media/image11.jpeg"/><Relationship Id="rId7" Type="http://schemas.openxmlformats.org/officeDocument/2006/relationships/tags" Target="../tags/tag87.xml"/><Relationship Id="rId6" Type="http://schemas.openxmlformats.org/officeDocument/2006/relationships/image" Target="../media/image10.jpeg"/><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hyperlink" Target="&#20219;&#21153;&#19977;%20&#27773;&#36710;&#35270;&#21548;&#30340;&#35013;&#39280;doc.doc" TargetMode="External"/><Relationship Id="rId2" Type="http://schemas.openxmlformats.org/officeDocument/2006/relationships/hyperlink" Target="&#20219;&#21153;&#19977;%20&#27773;&#36710;&#35270;&#21548;&#30340;&#35013;&#39280;.pdf" TargetMode="External"/><Relationship Id="rId14" Type="http://schemas.openxmlformats.org/officeDocument/2006/relationships/notesSlide" Target="../notesSlides/notesSlide50.xml"/><Relationship Id="rId13" Type="http://schemas.openxmlformats.org/officeDocument/2006/relationships/slideLayout" Target="../slideLayouts/slideLayout2.xml"/><Relationship Id="rId12" Type="http://schemas.openxmlformats.org/officeDocument/2006/relationships/image" Target="../media/image13.jpeg"/><Relationship Id="rId11" Type="http://schemas.openxmlformats.org/officeDocument/2006/relationships/tags" Target="../tags/tag89.xml"/><Relationship Id="rId10" Type="http://schemas.openxmlformats.org/officeDocument/2006/relationships/image" Target="../media/image12.jpeg"/><Relationship Id="rId1" Type="http://schemas.openxmlformats.org/officeDocument/2006/relationships/tags" Target="../tags/tag84.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7" Type="http://schemas.openxmlformats.org/officeDocument/2006/relationships/notesSlide" Target="../notesSlides/notesSlide54.xml"/><Relationship Id="rId6" Type="http://schemas.openxmlformats.org/officeDocument/2006/relationships/slideLayout" Target="../slideLayouts/slideLayout32.xml"/><Relationship Id="rId5" Type="http://schemas.openxmlformats.org/officeDocument/2006/relationships/image" Target="../media/image19.jpeg"/><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tags" Target="../tags/tag90.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2.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32.xml"/><Relationship Id="rId1" Type="http://schemas.openxmlformats.org/officeDocument/2006/relationships/image" Target="../media/image20.jpe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32.xml"/><Relationship Id="rId1" Type="http://schemas.openxmlformats.org/officeDocument/2006/relationships/image" Target="../media/image21.jpe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32.xml"/><Relationship Id="rId1" Type="http://schemas.openxmlformats.org/officeDocument/2006/relationships/image" Target="../media/image22.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32.xml"/><Relationship Id="rId1" Type="http://schemas.openxmlformats.org/officeDocument/2006/relationships/image" Target="../media/image23.jpeg"/></Relationships>
</file>

<file path=ppt/slides/_rels/slide61.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image" Target="../media/image11.jpeg"/><Relationship Id="rId7" Type="http://schemas.openxmlformats.org/officeDocument/2006/relationships/tags" Target="../tags/tag97.xml"/><Relationship Id="rId6" Type="http://schemas.openxmlformats.org/officeDocument/2006/relationships/image" Target="../media/image10.jpeg"/><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hyperlink" Target="&#20219;&#21153;&#22235;%20&#20854;&#20182;&#20869;&#37096;&#35013;&#39280;doc.doc" TargetMode="External"/><Relationship Id="rId2" Type="http://schemas.openxmlformats.org/officeDocument/2006/relationships/hyperlink" Target="&#20219;&#21153;&#22235;%20&#27773;&#36710;&#35270;&#21548;&#30340;&#35013;&#39280;.pdf" TargetMode="External"/><Relationship Id="rId14" Type="http://schemas.openxmlformats.org/officeDocument/2006/relationships/notesSlide" Target="../notesSlides/notesSlide61.xml"/><Relationship Id="rId13" Type="http://schemas.openxmlformats.org/officeDocument/2006/relationships/slideLayout" Target="../slideLayouts/slideLayout2.xml"/><Relationship Id="rId12" Type="http://schemas.openxmlformats.org/officeDocument/2006/relationships/image" Target="../media/image13.jpeg"/><Relationship Id="rId11" Type="http://schemas.openxmlformats.org/officeDocument/2006/relationships/tags" Target="../tags/tag99.xml"/><Relationship Id="rId10" Type="http://schemas.openxmlformats.org/officeDocument/2006/relationships/image" Target="../media/image12.jpeg"/><Relationship Id="rId1" Type="http://schemas.openxmlformats.org/officeDocument/2006/relationships/tags" Target="../tags/tag94.xml"/></Relationships>
</file>

<file path=ppt/slides/_rels/slide7.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6" Type="http://schemas.openxmlformats.org/officeDocument/2006/relationships/notesSlide" Target="../notesSlides/notesSlide7.xml"/><Relationship Id="rId15" Type="http://schemas.openxmlformats.org/officeDocument/2006/relationships/slideLayout" Target="../slideLayouts/slideLayout40.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231649"/>
            <a:ext cx="12192000" cy="4547099"/>
          </a:xfrm>
          <a:prstGeom prst="rect">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0" name="平行四边形 19"/>
          <p:cNvSpPr/>
          <p:nvPr/>
        </p:nvSpPr>
        <p:spPr>
          <a:xfrm>
            <a:off x="905608" y="948266"/>
            <a:ext cx="5073162" cy="5113867"/>
          </a:xfrm>
          <a:prstGeom prst="parallelogram">
            <a:avLst>
              <a:gd name="adj" fmla="val 28386"/>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pic>
        <p:nvPicPr>
          <p:cNvPr id="33" name="图片 3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80392" y="2052898"/>
            <a:ext cx="8098152" cy="4049075"/>
          </a:xfrm>
          <a:prstGeom prst="rect">
            <a:avLst/>
          </a:prstGeom>
        </p:spPr>
      </p:pic>
      <p:sp>
        <p:nvSpPr>
          <p:cNvPr id="9" name="矩形 8"/>
          <p:cNvSpPr/>
          <p:nvPr/>
        </p:nvSpPr>
        <p:spPr>
          <a:xfrm>
            <a:off x="6245766" y="1938999"/>
            <a:ext cx="5516880" cy="1938020"/>
          </a:xfrm>
          <a:prstGeom prst="rect">
            <a:avLst/>
          </a:prstGeom>
        </p:spPr>
        <p:txBody>
          <a:bodyPr wrap="none">
            <a:spAutoFit/>
          </a:bodyPr>
          <a:lstStyle/>
          <a:p>
            <a:pPr algn="l"/>
            <a:r>
              <a:rPr lang="zh-CN" altLang="en-US" sz="6000" dirty="0">
                <a:solidFill>
                  <a:schemeClr val="bg1"/>
                </a:solidFill>
                <a:latin typeface="优设标题黑" panose="00000500000000000000" pitchFamily="2" charset="-122"/>
                <a:ea typeface="优设标题黑" panose="00000500000000000000" pitchFamily="2" charset="-122"/>
                <a:cs typeface="【何尼玛】卷来卷去" panose="020B0604000101010104" pitchFamily="34" charset="-128"/>
                <a:sym typeface="Arial" panose="020B0604020202020204"/>
              </a:rPr>
              <a:t>汽车美容与装饰</a:t>
            </a:r>
            <a:endParaRPr lang="zh-CN" altLang="en-US" sz="6000" dirty="0">
              <a:solidFill>
                <a:schemeClr val="bg1"/>
              </a:solidFill>
              <a:latin typeface="优设标题黑" panose="00000500000000000000" pitchFamily="2" charset="-122"/>
              <a:ea typeface="优设标题黑" panose="00000500000000000000" pitchFamily="2" charset="-122"/>
              <a:cs typeface="【何尼玛】卷来卷去" panose="020B0604000101010104" pitchFamily="34" charset="-128"/>
              <a:sym typeface="Arial" panose="020B0604020202020204"/>
            </a:endParaRPr>
          </a:p>
          <a:p>
            <a:pPr algn="ctr"/>
            <a:r>
              <a:rPr lang="zh-CN" altLang="en-US" sz="6000" dirty="0">
                <a:solidFill>
                  <a:schemeClr val="bg1"/>
                </a:solidFill>
                <a:latin typeface="优设标题黑" panose="00000500000000000000" pitchFamily="2" charset="-122"/>
                <a:ea typeface="优设标题黑" panose="00000500000000000000" pitchFamily="2" charset="-122"/>
                <a:cs typeface="【何尼玛】卷来卷去" panose="020B0604000101010104" pitchFamily="34" charset="-128"/>
                <a:sym typeface="Arial" panose="020B0604020202020204"/>
              </a:rPr>
              <a:t>图解教程</a:t>
            </a:r>
            <a:endParaRPr lang="zh-CN" altLang="en-US" sz="6000" dirty="0">
              <a:solidFill>
                <a:schemeClr val="bg1"/>
              </a:solidFill>
              <a:latin typeface="优设标题黑" panose="00000500000000000000" pitchFamily="2" charset="-122"/>
              <a:ea typeface="优设标题黑" panose="00000500000000000000" pitchFamily="2" charset="-122"/>
              <a:cs typeface="【何尼玛】卷来卷去" panose="020B0604000101010104" pitchFamily="34" charset="-128"/>
              <a:sym typeface="Arial" panose="020B0604020202020204"/>
            </a:endParaRPr>
          </a:p>
        </p:txBody>
      </p:sp>
      <p:sp>
        <p:nvSpPr>
          <p:cNvPr id="16" name="文本框 15"/>
          <p:cNvSpPr txBox="1"/>
          <p:nvPr/>
        </p:nvSpPr>
        <p:spPr>
          <a:xfrm>
            <a:off x="6807436" y="4723301"/>
            <a:ext cx="995680" cy="337185"/>
          </a:xfrm>
          <a:prstGeom prst="rect">
            <a:avLst/>
          </a:prstGeom>
          <a:solidFill>
            <a:srgbClr val="38465E"/>
          </a:solidFill>
          <a:ln w="38100">
            <a:solidFill>
              <a:srgbClr val="38465E">
                <a:alpha val="24000"/>
              </a:srgbClr>
            </a:solidFill>
          </a:ln>
        </p:spPr>
        <p:txBody>
          <a:bodyPr wrap="none" rtlCol="0">
            <a:spAutoFit/>
          </a:bodyPr>
          <a:lstStyle/>
          <a:p>
            <a:r>
              <a:rPr lang="zh-CN" altLang="en-US" sz="1600" dirty="0">
                <a:solidFill>
                  <a:schemeClr val="bg1"/>
                </a:solidFill>
                <a:latin typeface="Arial" panose="020B0604020202020204"/>
                <a:ea typeface="微软雅黑" panose="020B0503020204020204" pitchFamily="34" charset="-122"/>
                <a:sym typeface="Arial" panose="020B0604020202020204"/>
              </a:rPr>
              <a:t>主讲人：</a:t>
            </a:r>
            <a:endParaRPr lang="zh-CN" altLang="en-US" sz="1600" dirty="0">
              <a:solidFill>
                <a:schemeClr val="bg1"/>
              </a:solidFill>
              <a:latin typeface="Arial" panose="020B0604020202020204"/>
              <a:ea typeface="微软雅黑" panose="020B0503020204020204" pitchFamily="34" charset="-122"/>
              <a:sym typeface="Arial" panose="020B0604020202020204"/>
            </a:endParaRPr>
          </a:p>
        </p:txBody>
      </p:sp>
      <p:sp>
        <p:nvSpPr>
          <p:cNvPr id="17" name="文本框 16"/>
          <p:cNvSpPr txBox="1"/>
          <p:nvPr/>
        </p:nvSpPr>
        <p:spPr>
          <a:xfrm>
            <a:off x="9388025" y="4723301"/>
            <a:ext cx="792480" cy="337185"/>
          </a:xfrm>
          <a:prstGeom prst="rect">
            <a:avLst/>
          </a:prstGeom>
          <a:solidFill>
            <a:srgbClr val="38465E"/>
          </a:solidFill>
          <a:ln w="38100">
            <a:solidFill>
              <a:srgbClr val="38465E">
                <a:alpha val="24000"/>
              </a:srgbClr>
            </a:solidFill>
          </a:ln>
        </p:spPr>
        <p:txBody>
          <a:bodyPr wrap="none" rtlCol="0">
            <a:spAutoFit/>
          </a:bodyPr>
          <a:lstStyle/>
          <a:p>
            <a:r>
              <a:rPr lang="zh-CN" altLang="en-US" sz="1600" dirty="0">
                <a:solidFill>
                  <a:schemeClr val="bg1"/>
                </a:solidFill>
                <a:latin typeface="Arial" panose="020B0604020202020204"/>
                <a:ea typeface="微软雅黑" panose="020B0503020204020204" pitchFamily="34" charset="-122"/>
                <a:sym typeface="Arial" panose="020B0604020202020204"/>
              </a:rPr>
              <a:t>时间：</a:t>
            </a:r>
            <a:endParaRPr lang="zh-CN" altLang="en-US" sz="1600" dirty="0">
              <a:solidFill>
                <a:schemeClr val="bg1"/>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6" presetClass="entr" presetSubtype="42"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arn(outHorizontal)">
                                      <p:cBhvr>
                                        <p:cTn id="10" dur="500"/>
                                        <p:tgtEl>
                                          <p:spTgt spid="20"/>
                                        </p:tgtEl>
                                      </p:cBhvr>
                                    </p:animEffect>
                                  </p:childTnLst>
                                </p:cTn>
                              </p:par>
                              <p:par>
                                <p:cTn id="11" presetID="10" presetClass="entr" presetSubtype="0"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500"/>
                                        <p:tgtEl>
                                          <p:spTgt spid="33"/>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par>
                                <p:cTn id="21" presetID="42"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 grpId="0" animBg="1"/>
      <p:bldP spid="9" grpId="0"/>
      <p:bldP spid="16" grpId="0" bldLvl="0" animBg="1"/>
      <p:bldP spid="17"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32510" y="3342640"/>
            <a:ext cx="8956675" cy="81788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矩形 3"/>
          <p:cNvSpPr>
            <a:spLocks noChangeArrowheads="1"/>
          </p:cNvSpPr>
          <p:nvPr/>
        </p:nvSpPr>
        <p:spPr bwMode="auto">
          <a:xfrm>
            <a:off x="1187450" y="343154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●第三招——烧。 合成皮虽然也是皮，但在加工过程中会添加一些胶类化学物质，烧后会有一些焦状物，真皮就没有。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6" name="矩形 5"/>
          <p:cNvSpPr/>
          <p:nvPr/>
        </p:nvSpPr>
        <p:spPr>
          <a:xfrm>
            <a:off x="1032510" y="2350770"/>
            <a:ext cx="8956675" cy="77660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5" name="矩形 14"/>
          <p:cNvSpPr>
            <a:spLocks noChangeArrowheads="1"/>
          </p:cNvSpPr>
          <p:nvPr/>
        </p:nvSpPr>
        <p:spPr bwMode="auto">
          <a:xfrm>
            <a:off x="1187450" y="245999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●第二招——摸。 这是最有效的办法。好皮手感质地柔软、滑爽有弹性。若皮面颗粒多、板硬或发黏均为下品。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6" name="矩形 15"/>
          <p:cNvSpPr/>
          <p:nvPr/>
        </p:nvSpPr>
        <p:spPr>
          <a:xfrm>
            <a:off x="1032510" y="1610995"/>
            <a:ext cx="8956675" cy="57848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7" name="矩形 16"/>
          <p:cNvSpPr>
            <a:spLocks noChangeArrowheads="1"/>
          </p:cNvSpPr>
          <p:nvPr/>
        </p:nvSpPr>
        <p:spPr bwMode="auto">
          <a:xfrm>
            <a:off x="1187450" y="1720215"/>
            <a:ext cx="8974455"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●第一招——看。 首先是看，好皮皮面光滑，皮纹细致，色泽光亮，都有细小的毛孔。</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3" name="矩形 12"/>
          <p:cNvSpPr/>
          <p:nvPr/>
        </p:nvSpPr>
        <p:spPr>
          <a:xfrm>
            <a:off x="1032510" y="4352290"/>
            <a:ext cx="8956675" cy="79819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矩形 17"/>
          <p:cNvSpPr>
            <a:spLocks noChangeArrowheads="1"/>
          </p:cNvSpPr>
          <p:nvPr/>
        </p:nvSpPr>
        <p:spPr bwMode="auto">
          <a:xfrm>
            <a:off x="1187450" y="446151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●第四招——擦。 用潮湿的细纱布在皮面上来回擦拭 9 次，若有脱色现象，则说明质量不过关。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4" name="矩形 13"/>
          <p:cNvSpPr/>
          <p:nvPr/>
        </p:nvSpPr>
        <p:spPr>
          <a:xfrm>
            <a:off x="1032510" y="5342255"/>
            <a:ext cx="8956675" cy="77851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0" name="矩形 19"/>
          <p:cNvSpPr>
            <a:spLocks noChangeArrowheads="1"/>
          </p:cNvSpPr>
          <p:nvPr/>
        </p:nvSpPr>
        <p:spPr bwMode="auto">
          <a:xfrm>
            <a:off x="1187450" y="543115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●第五招——拉。 两手拉起皮子向两边拉，若皮面出现缝痕或露出浅白底色，则说明皮子的弹性及染色工艺不过关。</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30" name="文本框 29"/>
          <p:cNvSpPr txBox="1"/>
          <p:nvPr/>
        </p:nvSpPr>
        <p:spPr>
          <a:xfrm>
            <a:off x="1032510" y="1061720"/>
            <a:ext cx="6096000" cy="398780"/>
          </a:xfrm>
          <a:prstGeom prst="rect">
            <a:avLst/>
          </a:prstGeom>
          <a:noFill/>
        </p:spPr>
        <p:txBody>
          <a:bodyPr wrap="square" rtlCol="0" anchor="t">
            <a:spAutoFit/>
          </a:bodyPr>
          <a:p>
            <a:pPr eaLnBrk="1" hangingPunct="1">
              <a:lnSpc>
                <a:spcPct val="100000"/>
              </a:lnSpc>
              <a:spcBef>
                <a:spcPct val="50000"/>
              </a:spcBef>
            </a:pPr>
            <a:r>
              <a:rPr sz="2000" b="1" dirty="0">
                <a:solidFill>
                  <a:srgbClr val="38465E"/>
                </a:solidFill>
                <a:latin typeface="Arial" panose="020B0604020202020204"/>
                <a:ea typeface="微软雅黑" panose="020B0503020204020204" pitchFamily="34" charset="-122"/>
                <a:sym typeface="Arial" panose="020B0604020202020204"/>
              </a:rPr>
              <a:t>③五招辨识优劣。</a:t>
            </a:r>
            <a:endParaRPr sz="2000" b="1" dirty="0">
              <a:solidFill>
                <a:srgbClr val="38465E"/>
              </a:solidFill>
              <a:latin typeface="Arial" panose="020B0604020202020204"/>
              <a:ea typeface="微软雅黑" panose="020B0503020204020204" pitchFamily="34" charset="-122"/>
              <a:sym typeface="Arial" panose="020B0604020202020204"/>
            </a:endParaRPr>
          </a:p>
        </p:txBody>
      </p:sp>
      <p:grpSp>
        <p:nvGrpSpPr>
          <p:cNvPr id="19" name="组合 18"/>
          <p:cNvGrpSpPr/>
          <p:nvPr/>
        </p:nvGrpSpPr>
        <p:grpSpPr>
          <a:xfrm>
            <a:off x="0" y="214489"/>
            <a:ext cx="3600450" cy="533259"/>
            <a:chOff x="0" y="214489"/>
            <a:chExt cx="3600450" cy="533259"/>
          </a:xfrm>
        </p:grpSpPr>
        <p:sp>
          <p:nvSpPr>
            <p:cNvPr id="21" name="矩形 20"/>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2" name="五边形 2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3" name="组合 2"/>
          <p:cNvGrpSpPr/>
          <p:nvPr/>
        </p:nvGrpSpPr>
        <p:grpSpPr>
          <a:xfrm>
            <a:off x="0" y="214489"/>
            <a:ext cx="4603115" cy="533259"/>
            <a:chOff x="0" y="214489"/>
            <a:chExt cx="4603115" cy="533259"/>
          </a:xfrm>
        </p:grpSpPr>
        <p:sp>
          <p:nvSpPr>
            <p:cNvPr id="5" name="矩形 4"/>
            <p:cNvSpPr/>
            <p:nvPr/>
          </p:nvSpPr>
          <p:spPr>
            <a:xfrm>
              <a:off x="0" y="214489"/>
              <a:ext cx="46031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7" name="五边形 6"/>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37388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汽车座椅及地胶的装饰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0-#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0-#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0-#ppt_w/2"/>
                                          </p:val>
                                        </p:tav>
                                        <p:tav tm="100000">
                                          <p:val>
                                            <p:strVal val="#ppt_x"/>
                                          </p:val>
                                        </p:tav>
                                      </p:tavLst>
                                    </p:anim>
                                    <p:anim calcmode="lin" valueType="num">
                                      <p:cBhvr additive="base">
                                        <p:cTn id="36" dur="500" fill="hold"/>
                                        <p:tgtEl>
                                          <p:spTgt spid="18"/>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0-#ppt_w/2"/>
                                          </p:val>
                                        </p:tav>
                                        <p:tav tm="100000">
                                          <p:val>
                                            <p:strVal val="#ppt_x"/>
                                          </p:val>
                                        </p:tav>
                                      </p:tavLst>
                                    </p:anim>
                                    <p:anim calcmode="lin" valueType="num">
                                      <p:cBhvr additive="base">
                                        <p:cTn id="40" dur="500" fill="hold"/>
                                        <p:tgtEl>
                                          <p:spTgt spid="14"/>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fill="hold"/>
                                        <p:tgtEl>
                                          <p:spTgt spid="20"/>
                                        </p:tgtEl>
                                        <p:attrNameLst>
                                          <p:attrName>ppt_x</p:attrName>
                                        </p:attrNameLst>
                                      </p:cBhvr>
                                      <p:tavLst>
                                        <p:tav tm="0">
                                          <p:val>
                                            <p:strVal val="0-#ppt_w/2"/>
                                          </p:val>
                                        </p:tav>
                                        <p:tav tm="100000">
                                          <p:val>
                                            <p:strVal val="#ppt_x"/>
                                          </p:val>
                                        </p:tav>
                                      </p:tavLst>
                                    </p:anim>
                                    <p:anim calcmode="lin" valueType="num">
                                      <p:cBhvr additive="base">
                                        <p:cTn id="4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p:bldP spid="6" grpId="0" bldLvl="0" animBg="1"/>
      <p:bldP spid="15" grpId="0"/>
      <p:bldP spid="16" grpId="0" bldLvl="0" animBg="1"/>
      <p:bldP spid="17" grpId="0"/>
      <p:bldP spid="13" grpId="0" bldLvl="0" animBg="1"/>
      <p:bldP spid="18" grpId="0"/>
      <p:bldP spid="14" grpId="0" bldLvl="0" animBg="1"/>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32510" y="3559810"/>
            <a:ext cx="8956675" cy="81788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矩形 3"/>
          <p:cNvSpPr>
            <a:spLocks noChangeArrowheads="1"/>
          </p:cNvSpPr>
          <p:nvPr/>
        </p:nvSpPr>
        <p:spPr bwMode="auto">
          <a:xfrm>
            <a:off x="1187450" y="364871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●使用当中，要尽量避免践踏、水擦或是尖锐物品对皮革的伤害 , 尤其是浅色的皮革更应使用皮革专用清洁液擦洗。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6" name="矩形 5"/>
          <p:cNvSpPr/>
          <p:nvPr/>
        </p:nvSpPr>
        <p:spPr>
          <a:xfrm>
            <a:off x="1032510" y="2656840"/>
            <a:ext cx="8956675" cy="77660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5" name="矩形 14"/>
          <p:cNvSpPr>
            <a:spLocks noChangeArrowheads="1"/>
          </p:cNvSpPr>
          <p:nvPr/>
        </p:nvSpPr>
        <p:spPr bwMode="auto">
          <a:xfrm>
            <a:off x="1187450" y="276606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●经常实施清洁保养。皮革应定期上油保养，从而保持皮质的柔软和弹性，保养期可以间隔 3~6 个月，需视实际使用情况而定。建议每周使用吸尘器吸一次尘灰。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6" name="矩形 15"/>
          <p:cNvSpPr/>
          <p:nvPr/>
        </p:nvSpPr>
        <p:spPr>
          <a:xfrm>
            <a:off x="1032510" y="1610995"/>
            <a:ext cx="8956675" cy="8890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7" name="矩形 16"/>
          <p:cNvSpPr>
            <a:spLocks noChangeArrowheads="1"/>
          </p:cNvSpPr>
          <p:nvPr/>
        </p:nvSpPr>
        <p:spPr bwMode="auto">
          <a:xfrm>
            <a:off x="1187450" y="1720215"/>
            <a:ext cx="8974455"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●汽车真皮座椅要尽量远离热源和强太阳光，所以要给汽车贴膜、加窗帘、套坐垫等。平时停车也应尽量选择阴凉处，避免长时间暴晒在太阳光下而导致皮革褪色干裂。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3" name="矩形 12"/>
          <p:cNvSpPr/>
          <p:nvPr/>
        </p:nvSpPr>
        <p:spPr>
          <a:xfrm>
            <a:off x="1032510" y="4531360"/>
            <a:ext cx="8956675" cy="101854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矩形 17"/>
          <p:cNvSpPr>
            <a:spLocks noChangeArrowheads="1"/>
          </p:cNvSpPr>
          <p:nvPr/>
        </p:nvSpPr>
        <p:spPr bwMode="auto">
          <a:xfrm>
            <a:off x="1187450" y="460565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●在清洁时，不要用吹风机快速吹干皮革，要做到自然风干。真皮的表皮之下仍然有水分 , 以保持皮质柔软。皮革吸到水之后其纤维会松软。为防止水分蒸发后皮革变质 , 应该把皮革置于通风处阴干或风干。之后再打上保养油。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4" name="矩形 13"/>
          <p:cNvSpPr/>
          <p:nvPr/>
        </p:nvSpPr>
        <p:spPr>
          <a:xfrm>
            <a:off x="1032510" y="5706745"/>
            <a:ext cx="8956675" cy="71945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0" name="矩形 19"/>
          <p:cNvSpPr>
            <a:spLocks noChangeArrowheads="1"/>
          </p:cNvSpPr>
          <p:nvPr/>
        </p:nvSpPr>
        <p:spPr bwMode="auto">
          <a:xfrm>
            <a:off x="1187450" y="574167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●真皮座椅的消毒是一项汽车内部的保养。它可以保养汽车的皮椅，还可以减少室内细菌的滋生。</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30" name="文本框 29"/>
          <p:cNvSpPr txBox="1"/>
          <p:nvPr/>
        </p:nvSpPr>
        <p:spPr>
          <a:xfrm>
            <a:off x="1032510" y="1061720"/>
            <a:ext cx="6096000" cy="398780"/>
          </a:xfrm>
          <a:prstGeom prst="rect">
            <a:avLst/>
          </a:prstGeom>
          <a:noFill/>
        </p:spPr>
        <p:txBody>
          <a:bodyPr wrap="square" rtlCol="0" anchor="t">
            <a:spAutoFit/>
          </a:bodyPr>
          <a:p>
            <a:pPr eaLnBrk="1" hangingPunct="1">
              <a:lnSpc>
                <a:spcPct val="100000"/>
              </a:lnSpc>
              <a:spcBef>
                <a:spcPct val="50000"/>
              </a:spcBef>
            </a:pPr>
            <a:r>
              <a:rPr sz="2000" b="1" dirty="0">
                <a:solidFill>
                  <a:srgbClr val="38465E"/>
                </a:solidFill>
                <a:latin typeface="Arial" panose="020B0604020202020204"/>
                <a:ea typeface="微软雅黑" panose="020B0503020204020204" pitchFamily="34" charset="-122"/>
                <a:sym typeface="Arial" panose="020B0604020202020204"/>
              </a:rPr>
              <a:t>④真皮座椅的清洁与养护。</a:t>
            </a:r>
            <a:endParaRPr sz="2000" b="1" dirty="0">
              <a:solidFill>
                <a:srgbClr val="38465E"/>
              </a:solidFill>
              <a:latin typeface="Arial" panose="020B0604020202020204"/>
              <a:ea typeface="微软雅黑" panose="020B0503020204020204" pitchFamily="34" charset="-122"/>
              <a:sym typeface="Arial" panose="020B0604020202020204"/>
            </a:endParaRPr>
          </a:p>
        </p:txBody>
      </p:sp>
      <p:grpSp>
        <p:nvGrpSpPr>
          <p:cNvPr id="19" name="组合 18"/>
          <p:cNvGrpSpPr/>
          <p:nvPr/>
        </p:nvGrpSpPr>
        <p:grpSpPr>
          <a:xfrm>
            <a:off x="0" y="214489"/>
            <a:ext cx="3600450" cy="533259"/>
            <a:chOff x="0" y="214489"/>
            <a:chExt cx="3600450" cy="533259"/>
          </a:xfrm>
        </p:grpSpPr>
        <p:sp>
          <p:nvSpPr>
            <p:cNvPr id="21" name="矩形 20"/>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2" name="五边形 2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3" name="组合 2"/>
          <p:cNvGrpSpPr/>
          <p:nvPr/>
        </p:nvGrpSpPr>
        <p:grpSpPr>
          <a:xfrm>
            <a:off x="0" y="214489"/>
            <a:ext cx="4603115" cy="533259"/>
            <a:chOff x="0" y="214489"/>
            <a:chExt cx="4603115" cy="533259"/>
          </a:xfrm>
        </p:grpSpPr>
        <p:sp>
          <p:nvSpPr>
            <p:cNvPr id="5" name="矩形 4"/>
            <p:cNvSpPr/>
            <p:nvPr/>
          </p:nvSpPr>
          <p:spPr>
            <a:xfrm>
              <a:off x="0" y="214489"/>
              <a:ext cx="46031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7" name="五边形 6"/>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37388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汽车座椅及地胶的装饰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0-#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0-#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0-#ppt_w/2"/>
                                          </p:val>
                                        </p:tav>
                                        <p:tav tm="100000">
                                          <p:val>
                                            <p:strVal val="#ppt_x"/>
                                          </p:val>
                                        </p:tav>
                                      </p:tavLst>
                                    </p:anim>
                                    <p:anim calcmode="lin" valueType="num">
                                      <p:cBhvr additive="base">
                                        <p:cTn id="36" dur="500" fill="hold"/>
                                        <p:tgtEl>
                                          <p:spTgt spid="18"/>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0-#ppt_w/2"/>
                                          </p:val>
                                        </p:tav>
                                        <p:tav tm="100000">
                                          <p:val>
                                            <p:strVal val="#ppt_x"/>
                                          </p:val>
                                        </p:tav>
                                      </p:tavLst>
                                    </p:anim>
                                    <p:anim calcmode="lin" valueType="num">
                                      <p:cBhvr additive="base">
                                        <p:cTn id="40" dur="500" fill="hold"/>
                                        <p:tgtEl>
                                          <p:spTgt spid="14"/>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fill="hold"/>
                                        <p:tgtEl>
                                          <p:spTgt spid="20"/>
                                        </p:tgtEl>
                                        <p:attrNameLst>
                                          <p:attrName>ppt_x</p:attrName>
                                        </p:attrNameLst>
                                      </p:cBhvr>
                                      <p:tavLst>
                                        <p:tav tm="0">
                                          <p:val>
                                            <p:strVal val="0-#ppt_w/2"/>
                                          </p:val>
                                        </p:tav>
                                        <p:tav tm="100000">
                                          <p:val>
                                            <p:strVal val="#ppt_x"/>
                                          </p:val>
                                        </p:tav>
                                      </p:tavLst>
                                    </p:anim>
                                    <p:anim calcmode="lin" valueType="num">
                                      <p:cBhvr additive="base">
                                        <p:cTn id="4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p:bldP spid="6" grpId="0" bldLvl="0" animBg="1"/>
      <p:bldP spid="15" grpId="0"/>
      <p:bldP spid="16" grpId="0" bldLvl="0" animBg="1"/>
      <p:bldP spid="17" grpId="0"/>
      <p:bldP spid="13" grpId="0" bldLvl="0" animBg="1"/>
      <p:bldP spid="18" grpId="0"/>
      <p:bldP spid="14" grpId="0" bldLvl="0" animBg="1"/>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928370" y="1520825"/>
            <a:ext cx="10405745"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3" name="矩形 2"/>
          <p:cNvSpPr/>
          <p:nvPr/>
        </p:nvSpPr>
        <p:spPr>
          <a:xfrm>
            <a:off x="1366520" y="1834515"/>
            <a:ext cx="2011680"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（2）绒布座椅 </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313180" y="2486025"/>
            <a:ext cx="9256395" cy="2091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①绒布座椅的优缺点。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绒布座椅的优点有表面不易破损，寿命长；防滑，坐感稳固；价格低；重量轻，透气性好等。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绒布座椅的缺点有容易藏污纳垢，不易清洁；散热性差。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lang="en-US" sz="2000" b="1"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②绒布座椅清洁与养护。  </a:t>
            </a:r>
            <a:endParaRPr sz="2000" b="1" dirty="0">
              <a:solidFill>
                <a:srgbClr val="38465E"/>
              </a:solidFill>
              <a:latin typeface="Arial" panose="020B0604020202020204"/>
              <a:ea typeface="微软雅黑" panose="020B0503020204020204" pitchFamily="34" charset="-122"/>
              <a:sym typeface="Arial" panose="020B0604020202020204"/>
            </a:endParaRPr>
          </a:p>
        </p:txBody>
      </p:sp>
      <p:grpSp>
        <p:nvGrpSpPr>
          <p:cNvPr id="10" name="组合 9"/>
          <p:cNvGrpSpPr/>
          <p:nvPr/>
        </p:nvGrpSpPr>
        <p:grpSpPr>
          <a:xfrm>
            <a:off x="0" y="214489"/>
            <a:ext cx="3600450" cy="533259"/>
            <a:chOff x="0" y="214489"/>
            <a:chExt cx="3600450" cy="533259"/>
          </a:xfrm>
        </p:grpSpPr>
        <p:sp>
          <p:nvSpPr>
            <p:cNvPr id="13" name="矩形 12"/>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4" name="五边形 1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6" name="矩形 15"/>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17" name="组合 16"/>
          <p:cNvGrpSpPr/>
          <p:nvPr/>
        </p:nvGrpSpPr>
        <p:grpSpPr>
          <a:xfrm>
            <a:off x="0" y="214489"/>
            <a:ext cx="4603115" cy="533259"/>
            <a:chOff x="0" y="214489"/>
            <a:chExt cx="4603115" cy="533259"/>
          </a:xfrm>
        </p:grpSpPr>
        <p:sp>
          <p:nvSpPr>
            <p:cNvPr id="2" name="矩形 1"/>
            <p:cNvSpPr/>
            <p:nvPr/>
          </p:nvSpPr>
          <p:spPr>
            <a:xfrm>
              <a:off x="0" y="214489"/>
              <a:ext cx="46031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37388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汽车座椅及地胶的装饰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3" grpId="0" bldLvl="0" animBg="1"/>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928370" y="1520825"/>
            <a:ext cx="10405745"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3" name="矩形 2"/>
          <p:cNvSpPr/>
          <p:nvPr/>
        </p:nvSpPr>
        <p:spPr>
          <a:xfrm>
            <a:off x="1366520" y="1834515"/>
            <a:ext cx="2011680"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（3）儿童座椅  </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313180" y="2486025"/>
            <a:ext cx="7350125" cy="239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ISO FIX 的全称是“International Standards Organisation FIX”，中文意思是“国际标准化组织固定装置”。它是一个关于在汽车中安置儿童座椅的标准。这一标准已经为众多汽车制造商所接受，其作用在于使儿童座椅的安装变得快速而简单。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当汽车出厂时 ISO FIX 接口就已经被装配在车里了。儿童座椅生产商在儿童座椅上安装 ISO FIX 接头，这样 ISO FIX 儿童座椅就可以轻易地固定至汽车的 ISO FIX 接口中了。</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0" name="组合 9"/>
          <p:cNvGrpSpPr/>
          <p:nvPr/>
        </p:nvGrpSpPr>
        <p:grpSpPr>
          <a:xfrm>
            <a:off x="0" y="214489"/>
            <a:ext cx="3600450" cy="533259"/>
            <a:chOff x="0" y="214489"/>
            <a:chExt cx="3600450" cy="533259"/>
          </a:xfrm>
        </p:grpSpPr>
        <p:sp>
          <p:nvSpPr>
            <p:cNvPr id="13" name="矩形 12"/>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4" name="五边形 1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6" name="矩形 15"/>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pic>
        <p:nvPicPr>
          <p:cNvPr id="2" name="图片 1"/>
          <p:cNvPicPr/>
          <p:nvPr/>
        </p:nvPicPr>
        <p:blipFill>
          <a:blip r:embed="rId1"/>
          <a:srcRect l="11294" t="9910" r="10506" b="2419"/>
          <a:stretch>
            <a:fillRect/>
          </a:stretch>
        </p:blipFill>
        <p:spPr>
          <a:xfrm>
            <a:off x="8724900" y="2430780"/>
            <a:ext cx="1861185" cy="2633345"/>
          </a:xfrm>
          <a:prstGeom prst="rect">
            <a:avLst/>
          </a:prstGeom>
        </p:spPr>
      </p:pic>
      <p:grpSp>
        <p:nvGrpSpPr>
          <p:cNvPr id="17" name="组合 16"/>
          <p:cNvGrpSpPr/>
          <p:nvPr/>
        </p:nvGrpSpPr>
        <p:grpSpPr>
          <a:xfrm>
            <a:off x="0" y="214489"/>
            <a:ext cx="4603115" cy="533259"/>
            <a:chOff x="0" y="214489"/>
            <a:chExt cx="4603115" cy="533259"/>
          </a:xfrm>
        </p:grpSpPr>
        <p:sp>
          <p:nvSpPr>
            <p:cNvPr id="4" name="矩形 3"/>
            <p:cNvSpPr/>
            <p:nvPr/>
          </p:nvSpPr>
          <p:spPr>
            <a:xfrm>
              <a:off x="0" y="214489"/>
              <a:ext cx="46031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5" name="五边形 4"/>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37388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汽车座椅及地胶的装饰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3" grpId="0" bldLvl="0" animBg="1"/>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32510" y="3748405"/>
            <a:ext cx="8956675" cy="81788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矩形 3"/>
          <p:cNvSpPr>
            <a:spLocks noChangeArrowheads="1"/>
          </p:cNvSpPr>
          <p:nvPr/>
        </p:nvSpPr>
        <p:spPr bwMode="auto">
          <a:xfrm>
            <a:off x="1187450" y="383730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●步骤三。</a:t>
            </a:r>
            <a:r>
              <a:rPr dirty="0">
                <a:solidFill>
                  <a:srgbClr val="38465E"/>
                </a:solidFill>
                <a:latin typeface="Arial" panose="020B0604020202020204"/>
                <a:ea typeface="微软雅黑" panose="020B0503020204020204" pitchFamily="34" charset="-122"/>
                <a:sym typeface="Arial" panose="020B0604020202020204"/>
              </a:rPr>
              <a:t>儿童座椅拴紧在汽车座椅上后，应稍微使劲将座椅压到汽车座位上再绑紧，以确保固定。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6" name="矩形 5"/>
          <p:cNvSpPr/>
          <p:nvPr/>
        </p:nvSpPr>
        <p:spPr>
          <a:xfrm>
            <a:off x="1032510" y="2838450"/>
            <a:ext cx="8956675" cy="61531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5" name="矩形 14"/>
          <p:cNvSpPr>
            <a:spLocks noChangeArrowheads="1"/>
          </p:cNvSpPr>
          <p:nvPr/>
        </p:nvSpPr>
        <p:spPr bwMode="auto">
          <a:xfrm>
            <a:off x="1187450" y="294767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b="1" dirty="0">
                <a:solidFill>
                  <a:srgbClr val="38465E"/>
                </a:solidFill>
                <a:latin typeface="Arial" panose="020B0604020202020204"/>
                <a:ea typeface="微软雅黑" panose="020B0503020204020204" pitchFamily="34" charset="-122"/>
                <a:sym typeface="Arial" panose="020B0604020202020204"/>
              </a:rPr>
              <a:t>●步骤二。</a:t>
            </a:r>
            <a:r>
              <a:rPr dirty="0">
                <a:solidFill>
                  <a:srgbClr val="38465E"/>
                </a:solidFill>
                <a:latin typeface="Arial" panose="020B0604020202020204"/>
                <a:ea typeface="微软雅黑" panose="020B0503020204020204" pitchFamily="34" charset="-122"/>
                <a:sym typeface="Arial" panose="020B0604020202020204"/>
              </a:rPr>
              <a:t>尽可能把儿童座椅安装在汽车后座。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6" name="矩形 15"/>
          <p:cNvSpPr/>
          <p:nvPr/>
        </p:nvSpPr>
        <p:spPr>
          <a:xfrm>
            <a:off x="1032510" y="1743710"/>
            <a:ext cx="8956675" cy="85153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7" name="矩形 16"/>
          <p:cNvSpPr>
            <a:spLocks noChangeArrowheads="1"/>
          </p:cNvSpPr>
          <p:nvPr/>
        </p:nvSpPr>
        <p:spPr bwMode="auto">
          <a:xfrm>
            <a:off x="1187450" y="1852930"/>
            <a:ext cx="8974455"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b="1" dirty="0">
                <a:solidFill>
                  <a:srgbClr val="38465E"/>
                </a:solidFill>
                <a:latin typeface="Arial" panose="020B0604020202020204"/>
                <a:ea typeface="微软雅黑" panose="020B0503020204020204" pitchFamily="34" charset="-122"/>
                <a:sym typeface="Arial" panose="020B0604020202020204"/>
              </a:rPr>
              <a:t>●步骤一。</a:t>
            </a:r>
            <a:r>
              <a:rPr dirty="0">
                <a:solidFill>
                  <a:srgbClr val="38465E"/>
                </a:solidFill>
                <a:latin typeface="Arial" panose="020B0604020202020204"/>
                <a:ea typeface="微软雅黑" panose="020B0503020204020204" pitchFamily="34" charset="-122"/>
                <a:sym typeface="Arial" panose="020B0604020202020204"/>
              </a:rPr>
              <a:t>仔细阅读制造商提供的使用说明书，并严格遵照要求进行座椅安装。如果使用说明书丢失，咨询制造商并再索要一份。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3" name="矩形 12"/>
          <p:cNvSpPr/>
          <p:nvPr/>
        </p:nvSpPr>
        <p:spPr>
          <a:xfrm>
            <a:off x="1032510" y="4837430"/>
            <a:ext cx="8956675" cy="57975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矩形 17"/>
          <p:cNvSpPr>
            <a:spLocks noChangeArrowheads="1"/>
          </p:cNvSpPr>
          <p:nvPr/>
        </p:nvSpPr>
        <p:spPr bwMode="auto">
          <a:xfrm>
            <a:off x="1187450" y="494665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b="1" dirty="0">
                <a:solidFill>
                  <a:srgbClr val="38465E"/>
                </a:solidFill>
                <a:latin typeface="Arial" panose="020B0604020202020204"/>
                <a:ea typeface="微软雅黑" panose="020B0503020204020204" pitchFamily="34" charset="-122"/>
                <a:sym typeface="Arial" panose="020B0604020202020204"/>
              </a:rPr>
              <a:t>●步骤四。</a:t>
            </a:r>
            <a:r>
              <a:rPr dirty="0">
                <a:solidFill>
                  <a:srgbClr val="38465E"/>
                </a:solidFill>
                <a:latin typeface="Arial" panose="020B0604020202020204"/>
                <a:ea typeface="微软雅黑" panose="020B0503020204020204" pitchFamily="34" charset="-122"/>
                <a:sym typeface="Arial" panose="020B0604020202020204"/>
              </a:rPr>
              <a:t>座椅皮带不应该有任何松弛。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30" name="文本框 29"/>
          <p:cNvSpPr txBox="1"/>
          <p:nvPr/>
        </p:nvSpPr>
        <p:spPr>
          <a:xfrm>
            <a:off x="1032510" y="1194435"/>
            <a:ext cx="6096000" cy="398780"/>
          </a:xfrm>
          <a:prstGeom prst="rect">
            <a:avLst/>
          </a:prstGeom>
          <a:noFill/>
        </p:spPr>
        <p:txBody>
          <a:bodyPr wrap="square" rtlCol="0" anchor="t">
            <a:spAutoFit/>
          </a:bodyPr>
          <a:p>
            <a:pPr eaLnBrk="1" hangingPunct="1">
              <a:lnSpc>
                <a:spcPct val="100000"/>
              </a:lnSpc>
              <a:spcBef>
                <a:spcPct val="50000"/>
              </a:spcBef>
            </a:pPr>
            <a:r>
              <a:rPr sz="2000" b="1" dirty="0">
                <a:solidFill>
                  <a:srgbClr val="38465E"/>
                </a:solidFill>
                <a:latin typeface="Arial" panose="020B0604020202020204"/>
                <a:ea typeface="微软雅黑" panose="020B0503020204020204" pitchFamily="34" charset="-122"/>
                <a:sym typeface="Arial" panose="020B0604020202020204"/>
              </a:rPr>
              <a:t>①儿童座椅的安装。</a:t>
            </a:r>
            <a:endParaRPr sz="2000" b="1" dirty="0">
              <a:solidFill>
                <a:srgbClr val="38465E"/>
              </a:solidFill>
              <a:latin typeface="Arial" panose="020B0604020202020204"/>
              <a:ea typeface="微软雅黑" panose="020B0503020204020204" pitchFamily="34" charset="-122"/>
              <a:sym typeface="Arial" panose="020B0604020202020204"/>
            </a:endParaRPr>
          </a:p>
        </p:txBody>
      </p:sp>
      <p:grpSp>
        <p:nvGrpSpPr>
          <p:cNvPr id="19" name="组合 18"/>
          <p:cNvGrpSpPr/>
          <p:nvPr/>
        </p:nvGrpSpPr>
        <p:grpSpPr>
          <a:xfrm>
            <a:off x="0" y="214489"/>
            <a:ext cx="3600450" cy="533259"/>
            <a:chOff x="0" y="214489"/>
            <a:chExt cx="3600450" cy="533259"/>
          </a:xfrm>
        </p:grpSpPr>
        <p:sp>
          <p:nvSpPr>
            <p:cNvPr id="21" name="矩形 20"/>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2" name="五边形 2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3" name="组合 2"/>
          <p:cNvGrpSpPr/>
          <p:nvPr/>
        </p:nvGrpSpPr>
        <p:grpSpPr>
          <a:xfrm>
            <a:off x="0" y="214489"/>
            <a:ext cx="4603115" cy="533259"/>
            <a:chOff x="0" y="214489"/>
            <a:chExt cx="4603115" cy="533259"/>
          </a:xfrm>
        </p:grpSpPr>
        <p:sp>
          <p:nvSpPr>
            <p:cNvPr id="5" name="矩形 4"/>
            <p:cNvSpPr/>
            <p:nvPr/>
          </p:nvSpPr>
          <p:spPr>
            <a:xfrm>
              <a:off x="0" y="214489"/>
              <a:ext cx="46031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7" name="五边形 6"/>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37388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汽车座椅及地胶的装饰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0-#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0-#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0-#ppt_w/2"/>
                                          </p:val>
                                        </p:tav>
                                        <p:tav tm="100000">
                                          <p:val>
                                            <p:strVal val="#ppt_x"/>
                                          </p:val>
                                        </p:tav>
                                      </p:tavLst>
                                    </p:anim>
                                    <p:anim calcmode="lin" valueType="num">
                                      <p:cBhvr additive="base">
                                        <p:cTn id="36"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p:bldP spid="6" grpId="0" bldLvl="0" animBg="1"/>
      <p:bldP spid="15" grpId="0"/>
      <p:bldP spid="16" grpId="0" bldLvl="0" animBg="1"/>
      <p:bldP spid="17" grpId="0"/>
      <p:bldP spid="13" grpId="0" bldLvl="0" animBg="1"/>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32510" y="4022090"/>
            <a:ext cx="8956675" cy="81788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矩形 3"/>
          <p:cNvSpPr>
            <a:spLocks noChangeArrowheads="1"/>
          </p:cNvSpPr>
          <p:nvPr/>
        </p:nvSpPr>
        <p:spPr bwMode="auto">
          <a:xfrm>
            <a:off x="1187450" y="411099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●步骤七。</a:t>
            </a:r>
            <a:r>
              <a:rPr dirty="0">
                <a:solidFill>
                  <a:srgbClr val="38465E"/>
                </a:solidFill>
                <a:latin typeface="Arial" panose="020B0604020202020204"/>
                <a:ea typeface="微软雅黑" panose="020B0503020204020204" pitchFamily="34" charset="-122"/>
                <a:sym typeface="Arial" panose="020B0604020202020204"/>
              </a:rPr>
              <a:t>如果觉得自己的安装有任何不妥的地方，务必请相关人员检查，不要留下安全隐患。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6" name="矩形 5"/>
          <p:cNvSpPr/>
          <p:nvPr/>
        </p:nvSpPr>
        <p:spPr>
          <a:xfrm>
            <a:off x="1032510" y="2898140"/>
            <a:ext cx="8956675" cy="82105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5" name="矩形 14"/>
          <p:cNvSpPr>
            <a:spLocks noChangeArrowheads="1"/>
          </p:cNvSpPr>
          <p:nvPr/>
        </p:nvSpPr>
        <p:spPr bwMode="auto">
          <a:xfrm>
            <a:off x="1187450" y="300736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b="1" dirty="0">
                <a:solidFill>
                  <a:srgbClr val="38465E"/>
                </a:solidFill>
                <a:latin typeface="Arial" panose="020B0604020202020204"/>
                <a:ea typeface="微软雅黑" panose="020B0503020204020204" pitchFamily="34" charset="-122"/>
                <a:sym typeface="Arial" panose="020B0604020202020204"/>
              </a:rPr>
              <a:t>●步骤六。</a:t>
            </a:r>
            <a:r>
              <a:rPr dirty="0">
                <a:solidFill>
                  <a:srgbClr val="38465E"/>
                </a:solidFill>
                <a:latin typeface="Arial" panose="020B0604020202020204"/>
                <a:ea typeface="微软雅黑" panose="020B0503020204020204" pitchFamily="34" charset="-122"/>
                <a:sym typeface="Arial" panose="020B0604020202020204"/>
              </a:rPr>
              <a:t>如果经常拆装儿童座椅，需在每次安装后仔细检查是否安置妥当。即使是长期安装在汽车上，也需经常进行检查，以确保安装牢固。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6" name="矩形 15"/>
          <p:cNvSpPr/>
          <p:nvPr/>
        </p:nvSpPr>
        <p:spPr>
          <a:xfrm>
            <a:off x="1032510" y="1743710"/>
            <a:ext cx="8956675" cy="85153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7" name="矩形 16"/>
          <p:cNvSpPr>
            <a:spLocks noChangeArrowheads="1"/>
          </p:cNvSpPr>
          <p:nvPr/>
        </p:nvSpPr>
        <p:spPr bwMode="auto">
          <a:xfrm>
            <a:off x="1187450" y="1852930"/>
            <a:ext cx="8974455"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b="1" dirty="0">
                <a:solidFill>
                  <a:srgbClr val="38465E"/>
                </a:solidFill>
                <a:latin typeface="Arial" panose="020B0604020202020204"/>
                <a:ea typeface="微软雅黑" panose="020B0503020204020204" pitchFamily="34" charset="-122"/>
                <a:sym typeface="Arial" panose="020B0604020202020204"/>
              </a:rPr>
              <a:t>●步骤五。</a:t>
            </a:r>
            <a:r>
              <a:rPr dirty="0">
                <a:solidFill>
                  <a:srgbClr val="38465E"/>
                </a:solidFill>
                <a:latin typeface="Arial" panose="020B0604020202020204"/>
                <a:ea typeface="微软雅黑" panose="020B0503020204020204" pitchFamily="34" charset="-122"/>
                <a:sym typeface="Arial" panose="020B0604020202020204"/>
              </a:rPr>
              <a:t>任何情况下都不要擅自对儿童座椅或汽车安全带的设计进行任何改动，以使一个原本不适合的儿童座椅能够安装到你的汽车上。</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19" name="组合 18"/>
          <p:cNvGrpSpPr/>
          <p:nvPr/>
        </p:nvGrpSpPr>
        <p:grpSpPr>
          <a:xfrm>
            <a:off x="0" y="214489"/>
            <a:ext cx="3600450" cy="533259"/>
            <a:chOff x="0" y="214489"/>
            <a:chExt cx="3600450" cy="533259"/>
          </a:xfrm>
        </p:grpSpPr>
        <p:sp>
          <p:nvSpPr>
            <p:cNvPr id="21" name="矩形 20"/>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2" name="五边形 2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3" name="组合 2"/>
          <p:cNvGrpSpPr/>
          <p:nvPr/>
        </p:nvGrpSpPr>
        <p:grpSpPr>
          <a:xfrm>
            <a:off x="0" y="214489"/>
            <a:ext cx="4603115" cy="533259"/>
            <a:chOff x="0" y="214489"/>
            <a:chExt cx="4603115" cy="533259"/>
          </a:xfrm>
        </p:grpSpPr>
        <p:sp>
          <p:nvSpPr>
            <p:cNvPr id="5" name="矩形 4"/>
            <p:cNvSpPr/>
            <p:nvPr/>
          </p:nvSpPr>
          <p:spPr>
            <a:xfrm>
              <a:off x="0" y="214489"/>
              <a:ext cx="46031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7" name="五边形 6"/>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37388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汽车座椅及地胶的装饰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0-#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0-#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p:bldP spid="6" grpId="0" bldLvl="0" animBg="1"/>
      <p:bldP spid="15" grpId="0"/>
      <p:bldP spid="16" grpId="0" bldLvl="0" animBg="1"/>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32510" y="3748405"/>
            <a:ext cx="8956675" cy="107569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矩形 3"/>
          <p:cNvSpPr>
            <a:spLocks noChangeArrowheads="1"/>
          </p:cNvSpPr>
          <p:nvPr/>
        </p:nvSpPr>
        <p:spPr bwMode="auto">
          <a:xfrm>
            <a:off x="1187450" y="383730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步骤三。腿部的皮带从骨盆附近（而不是从胃部）通过，从一侧髋骨到另一侧髋骨；斜拉的皮带应该缚在孩子的肩上，而不是颈部（有些座椅设有一个扣夹来帮助固定皮带）。切忌把座椅皮带塞在孩子的臂部或者背部。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6" name="矩形 5"/>
          <p:cNvSpPr/>
          <p:nvPr/>
        </p:nvSpPr>
        <p:spPr>
          <a:xfrm>
            <a:off x="1032510" y="2838450"/>
            <a:ext cx="8956675" cy="61531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5" name="矩形 14"/>
          <p:cNvSpPr>
            <a:spLocks noChangeArrowheads="1"/>
          </p:cNvSpPr>
          <p:nvPr/>
        </p:nvSpPr>
        <p:spPr bwMode="auto">
          <a:xfrm>
            <a:off x="1187450" y="294767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●步骤二。不要把拉紧皮带的扣夹放在孩子的肚子上。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6" name="矩形 15"/>
          <p:cNvSpPr/>
          <p:nvPr/>
        </p:nvSpPr>
        <p:spPr>
          <a:xfrm>
            <a:off x="1032510" y="1743710"/>
            <a:ext cx="8956675" cy="85153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7" name="矩形 16"/>
          <p:cNvSpPr>
            <a:spLocks noChangeArrowheads="1"/>
          </p:cNvSpPr>
          <p:nvPr/>
        </p:nvSpPr>
        <p:spPr bwMode="auto">
          <a:xfrm>
            <a:off x="1187450" y="1852930"/>
            <a:ext cx="8974455"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●步骤一。起步前，花些时间检查孩子是否被皮带可靠而且舒适地绑住。确保用于拉紧孩子的皮带被调整到最适当的长度 , 以在孩子的胸部和皮带之间只能塞进两个手指为宜。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3" name="矩形 12"/>
          <p:cNvSpPr/>
          <p:nvPr/>
        </p:nvSpPr>
        <p:spPr>
          <a:xfrm>
            <a:off x="1032510" y="5118735"/>
            <a:ext cx="8956675" cy="81788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矩形 17"/>
          <p:cNvSpPr>
            <a:spLocks noChangeArrowheads="1"/>
          </p:cNvSpPr>
          <p:nvPr/>
        </p:nvSpPr>
        <p:spPr bwMode="auto">
          <a:xfrm>
            <a:off x="1187450" y="522795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●步骤四。确保将安全带按照正确的方法穿过安全座椅。有些座椅提供了可替代的穿引通道，以便在汽车安全带较短，不能从主通道穿过时使用。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30" name="文本框 29"/>
          <p:cNvSpPr txBox="1"/>
          <p:nvPr/>
        </p:nvSpPr>
        <p:spPr>
          <a:xfrm>
            <a:off x="1032510" y="1194435"/>
            <a:ext cx="6096000" cy="398780"/>
          </a:xfrm>
          <a:prstGeom prst="rect">
            <a:avLst/>
          </a:prstGeom>
          <a:noFill/>
        </p:spPr>
        <p:txBody>
          <a:bodyPr wrap="square" rtlCol="0" anchor="t">
            <a:spAutoFit/>
          </a:bodyPr>
          <a:p>
            <a:pPr eaLnBrk="1" hangingPunct="1">
              <a:lnSpc>
                <a:spcPct val="100000"/>
              </a:lnSpc>
              <a:spcBef>
                <a:spcPct val="50000"/>
              </a:spcBef>
            </a:pPr>
            <a:r>
              <a:rPr sz="2000" b="1" dirty="0">
                <a:solidFill>
                  <a:srgbClr val="38465E"/>
                </a:solidFill>
                <a:latin typeface="Arial" panose="020B0604020202020204"/>
                <a:ea typeface="微软雅黑" panose="020B0503020204020204" pitchFamily="34" charset="-122"/>
                <a:sym typeface="Arial" panose="020B0604020202020204"/>
              </a:rPr>
              <a:t>②儿童座椅的使用。 </a:t>
            </a:r>
            <a:endParaRPr sz="2000" b="1" dirty="0">
              <a:solidFill>
                <a:srgbClr val="38465E"/>
              </a:solidFill>
              <a:latin typeface="Arial" panose="020B0604020202020204"/>
              <a:ea typeface="微软雅黑" panose="020B0503020204020204" pitchFamily="34" charset="-122"/>
              <a:sym typeface="Arial" panose="020B0604020202020204"/>
            </a:endParaRPr>
          </a:p>
        </p:txBody>
      </p:sp>
      <p:grpSp>
        <p:nvGrpSpPr>
          <p:cNvPr id="19" name="组合 18"/>
          <p:cNvGrpSpPr/>
          <p:nvPr/>
        </p:nvGrpSpPr>
        <p:grpSpPr>
          <a:xfrm>
            <a:off x="0" y="214489"/>
            <a:ext cx="3600450" cy="533259"/>
            <a:chOff x="0" y="214489"/>
            <a:chExt cx="3600450" cy="533259"/>
          </a:xfrm>
        </p:grpSpPr>
        <p:sp>
          <p:nvSpPr>
            <p:cNvPr id="21" name="矩形 20"/>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2" name="五边形 2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3" name="组合 2"/>
          <p:cNvGrpSpPr/>
          <p:nvPr/>
        </p:nvGrpSpPr>
        <p:grpSpPr>
          <a:xfrm>
            <a:off x="0" y="214489"/>
            <a:ext cx="4603115" cy="533259"/>
            <a:chOff x="0" y="214489"/>
            <a:chExt cx="4603115" cy="533259"/>
          </a:xfrm>
        </p:grpSpPr>
        <p:sp>
          <p:nvSpPr>
            <p:cNvPr id="5" name="矩形 4"/>
            <p:cNvSpPr/>
            <p:nvPr/>
          </p:nvSpPr>
          <p:spPr>
            <a:xfrm>
              <a:off x="0" y="214489"/>
              <a:ext cx="46031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7" name="五边形 6"/>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37388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汽车座椅及地胶的装饰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0-#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0-#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0-#ppt_w/2"/>
                                          </p:val>
                                        </p:tav>
                                        <p:tav tm="100000">
                                          <p:val>
                                            <p:strVal val="#ppt_x"/>
                                          </p:val>
                                        </p:tav>
                                      </p:tavLst>
                                    </p:anim>
                                    <p:anim calcmode="lin" valueType="num">
                                      <p:cBhvr additive="base">
                                        <p:cTn id="36"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p:bldP spid="6" grpId="0" bldLvl="0" animBg="1"/>
      <p:bldP spid="15" grpId="0"/>
      <p:bldP spid="16" grpId="0" bldLvl="0" animBg="1"/>
      <p:bldP spid="17" grpId="0"/>
      <p:bldP spid="13" grpId="0" bldLvl="0" animBg="1"/>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928370" y="1520825"/>
            <a:ext cx="10405745"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3" name="矩形 2"/>
          <p:cNvSpPr/>
          <p:nvPr/>
        </p:nvSpPr>
        <p:spPr>
          <a:xfrm>
            <a:off x="1366520" y="1834515"/>
            <a:ext cx="2011680"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（4）赛车座椅</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313180" y="2486025"/>
            <a:ext cx="7350125"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赛车座椅比普通座椅要低很多，没有仰合调节、前后调节及高度调节，座椅位置完全按照车手的身材量身定制，焊死在钢架上。因为多余的调节系统会增加重量，容易出现故障。赛车座椅通常以硬塑料或碳纤维为骨架，外面包上轻质的防滑面料。</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0" name="组合 9"/>
          <p:cNvGrpSpPr/>
          <p:nvPr/>
        </p:nvGrpSpPr>
        <p:grpSpPr>
          <a:xfrm>
            <a:off x="0" y="214489"/>
            <a:ext cx="3600450" cy="533259"/>
            <a:chOff x="0" y="214489"/>
            <a:chExt cx="3600450" cy="533259"/>
          </a:xfrm>
        </p:grpSpPr>
        <p:sp>
          <p:nvSpPr>
            <p:cNvPr id="13" name="矩形 12"/>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4" name="五边形 1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6" name="矩形 15"/>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pic>
        <p:nvPicPr>
          <p:cNvPr id="4" name="图片 3"/>
          <p:cNvPicPr>
            <a:picLocks noChangeAspect="1"/>
          </p:cNvPicPr>
          <p:nvPr/>
        </p:nvPicPr>
        <p:blipFill>
          <a:blip r:embed="rId1"/>
          <a:srcRect b="9849"/>
          <a:stretch>
            <a:fillRect/>
          </a:stretch>
        </p:blipFill>
        <p:spPr>
          <a:xfrm>
            <a:off x="8663305" y="2352040"/>
            <a:ext cx="2282190" cy="2760980"/>
          </a:xfrm>
          <a:prstGeom prst="rect">
            <a:avLst/>
          </a:prstGeom>
        </p:spPr>
      </p:pic>
      <p:grpSp>
        <p:nvGrpSpPr>
          <p:cNvPr id="17" name="组合 16"/>
          <p:cNvGrpSpPr/>
          <p:nvPr/>
        </p:nvGrpSpPr>
        <p:grpSpPr>
          <a:xfrm>
            <a:off x="0" y="214489"/>
            <a:ext cx="4603115" cy="533259"/>
            <a:chOff x="0" y="214489"/>
            <a:chExt cx="4603115" cy="533259"/>
          </a:xfrm>
        </p:grpSpPr>
        <p:sp>
          <p:nvSpPr>
            <p:cNvPr id="2" name="矩形 1"/>
            <p:cNvSpPr/>
            <p:nvPr/>
          </p:nvSpPr>
          <p:spPr>
            <a:xfrm>
              <a:off x="0" y="214489"/>
              <a:ext cx="46031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5" name="五边形 4"/>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37388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汽车座椅及地胶的装饰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3" grpId="0" bldLvl="0" animBg="1"/>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214489"/>
            <a:ext cx="3420533" cy="964424"/>
            <a:chOff x="0" y="214489"/>
            <a:chExt cx="3420533" cy="964424"/>
          </a:xfrm>
        </p:grpSpPr>
        <p:sp>
          <p:nvSpPr>
            <p:cNvPr id="8" name="矩形 7"/>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cxnSp>
        <p:nvCxnSpPr>
          <p:cNvPr id="19" name="直接连接符 18"/>
          <p:cNvCxnSpPr/>
          <p:nvPr/>
        </p:nvCxnSpPr>
        <p:spPr>
          <a:xfrm>
            <a:off x="1032617" y="2100583"/>
            <a:ext cx="8928735" cy="381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930910" y="4007485"/>
            <a:ext cx="8956675" cy="60007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5" name="矩形 14"/>
          <p:cNvSpPr>
            <a:spLocks noChangeArrowheads="1"/>
          </p:cNvSpPr>
          <p:nvPr/>
        </p:nvSpPr>
        <p:spPr bwMode="auto">
          <a:xfrm>
            <a:off x="1085850" y="411670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16" name="矩形 15"/>
          <p:cNvSpPr/>
          <p:nvPr/>
        </p:nvSpPr>
        <p:spPr>
          <a:xfrm>
            <a:off x="930910" y="2989580"/>
            <a:ext cx="8956675" cy="81343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7" name="矩形 16"/>
          <p:cNvSpPr>
            <a:spLocks noChangeArrowheads="1"/>
          </p:cNvSpPr>
          <p:nvPr/>
        </p:nvSpPr>
        <p:spPr bwMode="auto">
          <a:xfrm>
            <a:off x="1085850" y="303593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①保护原车地毯，让车辆保值。车辆使用几年后去掉地胶，轿车地毯仍旧像新车的一样。 </a:t>
            </a:r>
            <a:r>
              <a:rPr dirty="0">
                <a:solidFill>
                  <a:srgbClr val="38465E"/>
                </a:solidFill>
                <a:latin typeface="Arial" panose="020B0604020202020204"/>
                <a:ea typeface="微软雅黑" panose="020B0503020204020204" pitchFamily="34" charset="-122"/>
                <a:sym typeface="Arial" panose="020B0604020202020204"/>
              </a:rPr>
              <a:t> </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spcBef>
                <a:spcPct val="50000"/>
              </a:spcBef>
            </a:pP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30" name="矩形 29"/>
          <p:cNvSpPr>
            <a:spLocks noChangeArrowheads="1"/>
          </p:cNvSpPr>
          <p:nvPr/>
        </p:nvSpPr>
        <p:spPr bwMode="auto">
          <a:xfrm>
            <a:off x="930910" y="2416810"/>
            <a:ext cx="9980295"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汽车地胶的作用主要是隔音、阻燃、防锐、防磨损和防脏。安装地胶有如下好处。 </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3" name="文本框 2"/>
          <p:cNvSpPr txBox="1"/>
          <p:nvPr/>
        </p:nvSpPr>
        <p:spPr>
          <a:xfrm>
            <a:off x="857885" y="982345"/>
            <a:ext cx="6096000" cy="460375"/>
          </a:xfrm>
          <a:prstGeom prst="rect">
            <a:avLst/>
          </a:prstGeom>
          <a:noFill/>
        </p:spPr>
        <p:txBody>
          <a:bodyPr wrap="square" rtlCol="0" anchor="t">
            <a:spAutoFit/>
          </a:bodyPr>
          <a:p>
            <a:pPr algn="l" eaLnBrk="1" hangingPunct="1">
              <a:spcBef>
                <a:spcPct val="20000"/>
              </a:spcBef>
            </a:pPr>
            <a:r>
              <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rPr>
              <a:t>二、汽车地胶的装饰 </a:t>
            </a: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grpSp>
        <p:nvGrpSpPr>
          <p:cNvPr id="2" name="组合 1"/>
          <p:cNvGrpSpPr/>
          <p:nvPr/>
        </p:nvGrpSpPr>
        <p:grpSpPr>
          <a:xfrm>
            <a:off x="0" y="214489"/>
            <a:ext cx="3891360" cy="533259"/>
            <a:chOff x="0" y="214489"/>
            <a:chExt cx="3891360" cy="533259"/>
          </a:xfrm>
        </p:grpSpPr>
        <p:sp>
          <p:nvSpPr>
            <p:cNvPr id="4" name="矩形 3"/>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7" name="五边形 6"/>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汽车美容护理用品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13" name="Rectangle 4"/>
          <p:cNvSpPr>
            <a:spLocks noChangeArrowheads="1"/>
          </p:cNvSpPr>
          <p:nvPr>
            <p:custDataLst>
              <p:tags r:id="rId1"/>
            </p:custDataLst>
          </p:nvPr>
        </p:nvSpPr>
        <p:spPr bwMode="auto">
          <a:xfrm>
            <a:off x="1032510" y="1677035"/>
            <a:ext cx="249999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汽车地胶的作用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21" name="矩形 20"/>
          <p:cNvSpPr>
            <a:spLocks noChangeArrowheads="1"/>
          </p:cNvSpPr>
          <p:nvPr/>
        </p:nvSpPr>
        <p:spPr bwMode="auto">
          <a:xfrm>
            <a:off x="1085850" y="411670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②容易清洗，毛巾一擦就可以把地胶上的污物擦干净。 </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spcBef>
                <a:spcPct val="50000"/>
              </a:spcBef>
            </a:pP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22" name="矩形 21"/>
          <p:cNvSpPr/>
          <p:nvPr/>
        </p:nvSpPr>
        <p:spPr>
          <a:xfrm>
            <a:off x="930910" y="4812030"/>
            <a:ext cx="8956675" cy="51308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矩形 22"/>
          <p:cNvSpPr>
            <a:spLocks noChangeArrowheads="1"/>
          </p:cNvSpPr>
          <p:nvPr/>
        </p:nvSpPr>
        <p:spPr bwMode="auto">
          <a:xfrm>
            <a:off x="1085850" y="4858385"/>
            <a:ext cx="887476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③有效防止油类、水类、咖啡渍、口香糖等污染，原有毛毯若沾上这些污物不好清除。</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11" name="组合 10"/>
          <p:cNvGrpSpPr/>
          <p:nvPr/>
        </p:nvGrpSpPr>
        <p:grpSpPr>
          <a:xfrm>
            <a:off x="0" y="214489"/>
            <a:ext cx="4603115" cy="533259"/>
            <a:chOff x="0" y="214489"/>
            <a:chExt cx="4603115" cy="533259"/>
          </a:xfrm>
        </p:grpSpPr>
        <p:sp>
          <p:nvSpPr>
            <p:cNvPr id="14" name="矩形 13"/>
            <p:cNvSpPr/>
            <p:nvPr/>
          </p:nvSpPr>
          <p:spPr>
            <a:xfrm>
              <a:off x="0" y="214489"/>
              <a:ext cx="46031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五边形 17"/>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0" name="矩形 19"/>
            <p:cNvSpPr/>
            <p:nvPr/>
          </p:nvSpPr>
          <p:spPr>
            <a:xfrm>
              <a:off x="863680" y="225778"/>
              <a:ext cx="37388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汽车座椅及地胶的装饰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0-#ppt_w/2"/>
                                          </p:val>
                                        </p:tav>
                                        <p:tav tm="100000">
                                          <p:val>
                                            <p:strVal val="#ppt_x"/>
                                          </p:val>
                                        </p:tav>
                                      </p:tavLst>
                                    </p:anim>
                                    <p:anim calcmode="lin" valueType="num">
                                      <p:cBhvr additive="base">
                                        <p:cTn id="16" dur="500" fill="hold"/>
                                        <p:tgtEl>
                                          <p:spTgt spid="1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0-#ppt_w/2"/>
                                          </p:val>
                                        </p:tav>
                                        <p:tav tm="100000">
                                          <p:val>
                                            <p:strVal val="#ppt_x"/>
                                          </p:val>
                                        </p:tav>
                                      </p:tavLst>
                                    </p:anim>
                                    <p:anim calcmode="lin" valueType="num">
                                      <p:cBhvr additive="base">
                                        <p:cTn id="20" dur="500" fill="hold"/>
                                        <p:tgtEl>
                                          <p:spTgt spid="16"/>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0-#ppt_w/2"/>
                                          </p:val>
                                        </p:tav>
                                        <p:tav tm="100000">
                                          <p:val>
                                            <p:strVal val="#ppt_x"/>
                                          </p:val>
                                        </p:tav>
                                      </p:tavLst>
                                    </p:anim>
                                    <p:anim calcmode="lin" valueType="num">
                                      <p:cBhvr additive="base">
                                        <p:cTn id="24" dur="5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500" fill="hold"/>
                                        <p:tgtEl>
                                          <p:spTgt spid="30"/>
                                        </p:tgtEl>
                                        <p:attrNameLst>
                                          <p:attrName>ppt_x</p:attrName>
                                        </p:attrNameLst>
                                      </p:cBhvr>
                                      <p:tavLst>
                                        <p:tav tm="0">
                                          <p:val>
                                            <p:strVal val="0-#ppt_w/2"/>
                                          </p:val>
                                        </p:tav>
                                        <p:tav tm="100000">
                                          <p:val>
                                            <p:strVal val="#ppt_x"/>
                                          </p:val>
                                        </p:tav>
                                      </p:tavLst>
                                    </p:anim>
                                    <p:anim calcmode="lin" valueType="num">
                                      <p:cBhvr additive="base">
                                        <p:cTn id="28" dur="500" fill="hold"/>
                                        <p:tgtEl>
                                          <p:spTgt spid="30"/>
                                        </p:tgtEl>
                                        <p:attrNameLst>
                                          <p:attrName>ppt_y</p:attrName>
                                        </p:attrNameLst>
                                      </p:cBhvr>
                                      <p:tavLst>
                                        <p:tav tm="0">
                                          <p:val>
                                            <p:strVal val="#ppt_y"/>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fill="hold"/>
                                        <p:tgtEl>
                                          <p:spTgt spid="21"/>
                                        </p:tgtEl>
                                        <p:attrNameLst>
                                          <p:attrName>ppt_x</p:attrName>
                                        </p:attrNameLst>
                                      </p:cBhvr>
                                      <p:tavLst>
                                        <p:tav tm="0">
                                          <p:val>
                                            <p:strVal val="0-#ppt_w/2"/>
                                          </p:val>
                                        </p:tav>
                                        <p:tav tm="100000">
                                          <p:val>
                                            <p:strVal val="#ppt_x"/>
                                          </p:val>
                                        </p:tav>
                                      </p:tavLst>
                                    </p:anim>
                                    <p:anim calcmode="lin" valueType="num">
                                      <p:cBhvr additive="base">
                                        <p:cTn id="37" dur="500" fill="hold"/>
                                        <p:tgtEl>
                                          <p:spTgt spid="21"/>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500" fill="hold"/>
                                        <p:tgtEl>
                                          <p:spTgt spid="22"/>
                                        </p:tgtEl>
                                        <p:attrNameLst>
                                          <p:attrName>ppt_x</p:attrName>
                                        </p:attrNameLst>
                                      </p:cBhvr>
                                      <p:tavLst>
                                        <p:tav tm="0">
                                          <p:val>
                                            <p:strVal val="0-#ppt_w/2"/>
                                          </p:val>
                                        </p:tav>
                                        <p:tav tm="100000">
                                          <p:val>
                                            <p:strVal val="#ppt_x"/>
                                          </p:val>
                                        </p:tav>
                                      </p:tavLst>
                                    </p:anim>
                                    <p:anim calcmode="lin" valueType="num">
                                      <p:cBhvr additive="base">
                                        <p:cTn id="41" dur="500" fill="hold"/>
                                        <p:tgtEl>
                                          <p:spTgt spid="22"/>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additive="base">
                                        <p:cTn id="44" dur="500" fill="hold"/>
                                        <p:tgtEl>
                                          <p:spTgt spid="23"/>
                                        </p:tgtEl>
                                        <p:attrNameLst>
                                          <p:attrName>ppt_x</p:attrName>
                                        </p:attrNameLst>
                                      </p:cBhvr>
                                      <p:tavLst>
                                        <p:tav tm="0">
                                          <p:val>
                                            <p:strVal val="0-#ppt_w/2"/>
                                          </p:val>
                                        </p:tav>
                                        <p:tav tm="100000">
                                          <p:val>
                                            <p:strVal val="#ppt_x"/>
                                          </p:val>
                                        </p:tav>
                                      </p:tavLst>
                                    </p:anim>
                                    <p:anim calcmode="lin" valueType="num">
                                      <p:cBhvr additive="base">
                                        <p:cTn id="45"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5" grpId="0"/>
      <p:bldP spid="16" grpId="0" bldLvl="0" animBg="1"/>
      <p:bldP spid="17" grpId="0"/>
      <p:bldP spid="30" grpId="0"/>
      <p:bldP spid="13" grpId="0" bldLvl="0" animBg="1"/>
      <p:bldP spid="21" grpId="0"/>
      <p:bldP spid="22" grpId="0" bldLvl="0" animBg="1"/>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214489"/>
            <a:ext cx="3420533" cy="964424"/>
            <a:chOff x="0" y="214489"/>
            <a:chExt cx="3420533" cy="964424"/>
          </a:xfrm>
        </p:grpSpPr>
        <p:sp>
          <p:nvSpPr>
            <p:cNvPr id="8" name="矩形 7"/>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2" name="矩形 1"/>
          <p:cNvSpPr/>
          <p:nvPr/>
        </p:nvSpPr>
        <p:spPr>
          <a:xfrm>
            <a:off x="1152525" y="3822065"/>
            <a:ext cx="8956675" cy="60452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矩形 3"/>
          <p:cNvSpPr>
            <a:spLocks noChangeArrowheads="1"/>
          </p:cNvSpPr>
          <p:nvPr/>
        </p:nvSpPr>
        <p:spPr bwMode="auto">
          <a:xfrm>
            <a:off x="1307465" y="3931285"/>
            <a:ext cx="8533130" cy="556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⑥美观性好。地胶经过专业的施工铺装在车辆上后，使车辆看起来更整洁，更美观。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6" name="矩形 5"/>
          <p:cNvSpPr/>
          <p:nvPr/>
        </p:nvSpPr>
        <p:spPr>
          <a:xfrm>
            <a:off x="1152525" y="2697480"/>
            <a:ext cx="8956675" cy="93916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矩形 17"/>
          <p:cNvSpPr>
            <a:spLocks noChangeArrowheads="1"/>
          </p:cNvSpPr>
          <p:nvPr/>
        </p:nvSpPr>
        <p:spPr bwMode="auto">
          <a:xfrm>
            <a:off x="1307465" y="2854960"/>
            <a:ext cx="8533130" cy="781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⑤更经济实惠。如果不铺地胶，原车地毯 1~2 年就需要更换，原车地毯较为昂贵。而成型地胶在 5 年左右更换时，由于其价位的合理性，降低了车辆维护保养费用。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3" name="矩形 2"/>
          <p:cNvSpPr/>
          <p:nvPr/>
        </p:nvSpPr>
        <p:spPr>
          <a:xfrm>
            <a:off x="1152525" y="1364615"/>
            <a:ext cx="8956675" cy="114744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307465" y="1473835"/>
            <a:ext cx="8533130" cy="1851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④比原车更环保。原车地毯是使用饱和树脂黏上去的，而树脂挥发会产生苯、甲醛等有害甚至致癌气体；而地胶可有效防止原车地毯下有毒气体的散发，且成型地胶所用原料都是由植物提炼的物质发泡而成，相对而言比原车地毯环保得多。 </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891360" cy="533259"/>
            <a:chOff x="0" y="214489"/>
            <a:chExt cx="3891360" cy="533259"/>
          </a:xfrm>
        </p:grpSpPr>
        <p:sp>
          <p:nvSpPr>
            <p:cNvPr id="7" name="矩形 6"/>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2" name="五边形 1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3" name="矩形 12"/>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汽车美容护理用品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pic>
        <p:nvPicPr>
          <p:cNvPr id="14" name="图片 13"/>
          <p:cNvPicPr>
            <a:picLocks noChangeAspect="1"/>
          </p:cNvPicPr>
          <p:nvPr/>
        </p:nvPicPr>
        <p:blipFill>
          <a:blip r:embed="rId1"/>
          <a:stretch>
            <a:fillRect/>
          </a:stretch>
        </p:blipFill>
        <p:spPr>
          <a:xfrm>
            <a:off x="4204335" y="4549775"/>
            <a:ext cx="2852420" cy="1934845"/>
          </a:xfrm>
          <a:prstGeom prst="rect">
            <a:avLst/>
          </a:prstGeom>
        </p:spPr>
      </p:pic>
      <p:grpSp>
        <p:nvGrpSpPr>
          <p:cNvPr id="15" name="组合 14"/>
          <p:cNvGrpSpPr/>
          <p:nvPr/>
        </p:nvGrpSpPr>
        <p:grpSpPr>
          <a:xfrm>
            <a:off x="0" y="214489"/>
            <a:ext cx="4603115" cy="533259"/>
            <a:chOff x="0" y="214489"/>
            <a:chExt cx="4603115" cy="533259"/>
          </a:xfrm>
        </p:grpSpPr>
        <p:sp>
          <p:nvSpPr>
            <p:cNvPr id="16" name="矩形 15"/>
            <p:cNvSpPr/>
            <p:nvPr/>
          </p:nvSpPr>
          <p:spPr>
            <a:xfrm>
              <a:off x="0" y="214489"/>
              <a:ext cx="46031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9" name="五边形 1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0" name="矩形 19"/>
            <p:cNvSpPr/>
            <p:nvPr/>
          </p:nvSpPr>
          <p:spPr>
            <a:xfrm>
              <a:off x="863680" y="225778"/>
              <a:ext cx="37388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汽车座椅及地胶的装饰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0-#ppt_w/2"/>
                                          </p:val>
                                        </p:tav>
                                        <p:tav tm="100000">
                                          <p:val>
                                            <p:strVal val="#ppt_x"/>
                                          </p:val>
                                        </p:tav>
                                      </p:tavLst>
                                    </p:anim>
                                    <p:anim calcmode="lin" valueType="num">
                                      <p:cBhvr additive="base">
                                        <p:cTn id="20" dur="500" fill="hold"/>
                                        <p:tgtEl>
                                          <p:spTgt spid="1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p:bldP spid="6" grpId="0" bldLvl="0" animBg="1"/>
      <p:bldP spid="18" grpId="0"/>
      <p:bldP spid="3" grpId="0" bldLvl="0" animBg="1"/>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6403" y="1399015"/>
            <a:ext cx="12989337" cy="4302566"/>
          </a:xfrm>
          <a:prstGeom prst="rect">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副标题 2"/>
          <p:cNvSpPr>
            <a:spLocks noGrp="1"/>
          </p:cNvSpPr>
          <p:nvPr>
            <p:ph idx="1"/>
          </p:nvPr>
        </p:nvSpPr>
        <p:spPr>
          <a:xfrm>
            <a:off x="824230" y="1901825"/>
            <a:ext cx="6782435" cy="3715385"/>
          </a:xfrm>
        </p:spPr>
        <p:txBody>
          <a:bodyPr>
            <a:noAutofit/>
          </a:bodyPr>
          <a:lstStyle/>
          <a:p>
            <a:pPr>
              <a:lnSpc>
                <a:spcPct val="100000"/>
              </a:lnSpc>
              <a:buClr>
                <a:schemeClr val="tx1">
                  <a:shade val="95000"/>
                </a:schemeClr>
              </a:buClr>
              <a:buNone/>
              <a:defRPr/>
            </a:pPr>
            <a:r>
              <a:rPr lang="zh-CN"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汽车内部装饰主要是指汽车内部改装所用到的汽车产</a:t>
            </a:r>
            <a:endParaRPr lang="zh-CN"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00000"/>
              </a:lnSpc>
              <a:buClr>
                <a:schemeClr val="tx1">
                  <a:shade val="95000"/>
                </a:schemeClr>
              </a:buClr>
              <a:buNone/>
              <a:defRPr/>
            </a:pPr>
            <a:r>
              <a:rPr lang="zh-CN"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品，涉及汽车内部的方方面面。下面我们主要讲解座椅的装</a:t>
            </a:r>
            <a:endParaRPr lang="zh-CN"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00000"/>
              </a:lnSpc>
              <a:buClr>
                <a:schemeClr val="tx1">
                  <a:shade val="95000"/>
                </a:schemeClr>
              </a:buClr>
              <a:buNone/>
              <a:defRPr/>
            </a:pPr>
            <a:r>
              <a:rPr lang="zh-CN"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饰、地胶的装饰、仪表板的装饰、汽车视听的装饰和其他车</a:t>
            </a:r>
            <a:endParaRPr lang="zh-CN"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00000"/>
              </a:lnSpc>
              <a:buClr>
                <a:schemeClr val="tx1">
                  <a:shade val="95000"/>
                </a:schemeClr>
              </a:buClr>
              <a:buNone/>
              <a:defRPr/>
            </a:pPr>
            <a:r>
              <a:rPr lang="zh-CN"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内装饰件。在汽车装饰中，要始终坚持绿色发展理念，致力</a:t>
            </a:r>
            <a:endParaRPr lang="zh-CN"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00000"/>
              </a:lnSpc>
              <a:buClr>
                <a:schemeClr val="tx1">
                  <a:shade val="95000"/>
                </a:schemeClr>
              </a:buClr>
              <a:buNone/>
              <a:defRPr/>
            </a:pPr>
            <a:r>
              <a:rPr lang="zh-CN"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于推广节能减排的产品和技术。例如，使用环保材料进行车</a:t>
            </a:r>
            <a:endParaRPr lang="zh-CN"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00000"/>
              </a:lnSpc>
              <a:buClr>
                <a:schemeClr val="tx1">
                  <a:shade val="95000"/>
                </a:schemeClr>
              </a:buClr>
              <a:buNone/>
              <a:defRPr/>
            </a:pPr>
            <a:r>
              <a:rPr lang="zh-CN"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内装饰，选择节能型的汽车配件，以降低能耗、减少排放。</a:t>
            </a:r>
            <a:endParaRPr lang="zh-CN"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00000"/>
              </a:lnSpc>
              <a:buClr>
                <a:schemeClr val="tx1">
                  <a:shade val="95000"/>
                </a:schemeClr>
              </a:buClr>
              <a:buNone/>
              <a:defRPr/>
            </a:pPr>
            <a:r>
              <a:rPr lang="zh-CN"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同时，要坚持推动绿色制造和可持续发展，推广清洁生产技</a:t>
            </a:r>
            <a:endParaRPr lang="zh-CN"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00000"/>
              </a:lnSpc>
              <a:buClr>
                <a:schemeClr val="tx1">
                  <a:shade val="95000"/>
                </a:schemeClr>
              </a:buClr>
              <a:buNone/>
              <a:defRPr/>
            </a:pPr>
            <a:r>
              <a:rPr lang="zh-CN"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术和节能减排措施。</a:t>
            </a:r>
            <a:endParaRPr lang="zh-CN"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矩形 6"/>
          <p:cNvSpPr/>
          <p:nvPr/>
        </p:nvSpPr>
        <p:spPr>
          <a:xfrm>
            <a:off x="904875" y="594360"/>
            <a:ext cx="5481955" cy="521970"/>
          </a:xfrm>
          <a:prstGeom prst="rect">
            <a:avLst/>
          </a:prstGeom>
          <a:solidFill>
            <a:srgbClr val="C00000"/>
          </a:solidFill>
          <a:ln w="57150">
            <a:solidFill>
              <a:schemeClr val="bg1">
                <a:alpha val="55000"/>
              </a:schemeClr>
            </a:solidFill>
          </a:ln>
        </p:spPr>
        <p:txBody>
          <a:bodyPr wrap="square">
            <a:spAutoFit/>
          </a:bodyPr>
          <a:lstStyle/>
          <a:p>
            <a:pPr algn="ctr"/>
            <a:r>
              <a:rPr sz="2800" b="1" dirty="0">
                <a:solidFill>
                  <a:schemeClr val="bg1"/>
                </a:solidFill>
                <a:latin typeface="Arial" panose="020B0604020202020204"/>
                <a:ea typeface="微软雅黑" panose="020B0503020204020204" pitchFamily="34" charset="-122"/>
                <a:sym typeface="Arial" panose="020B0604020202020204"/>
              </a:rPr>
              <a:t>项目六 </a:t>
            </a:r>
            <a:r>
              <a:rPr lang="en-US" sz="2800" b="1" dirty="0">
                <a:solidFill>
                  <a:schemeClr val="bg1"/>
                </a:solidFill>
                <a:latin typeface="Arial" panose="020B0604020202020204"/>
                <a:ea typeface="微软雅黑" panose="020B0503020204020204" pitchFamily="34" charset="-122"/>
                <a:sym typeface="Arial" panose="020B0604020202020204"/>
              </a:rPr>
              <a:t> </a:t>
            </a:r>
            <a:r>
              <a:rPr sz="2800" b="1" dirty="0">
                <a:solidFill>
                  <a:schemeClr val="bg1"/>
                </a:solidFill>
                <a:latin typeface="Arial" panose="020B0604020202020204"/>
                <a:ea typeface="微软雅黑" panose="020B0503020204020204" pitchFamily="34" charset="-122"/>
                <a:sym typeface="Arial" panose="020B0604020202020204"/>
              </a:rPr>
              <a:t>汽车内部装饰</a:t>
            </a:r>
            <a:endParaRPr sz="2800" b="1" dirty="0">
              <a:solidFill>
                <a:schemeClr val="bg1"/>
              </a:solidFill>
              <a:latin typeface="Arial" panose="020B0604020202020204"/>
              <a:ea typeface="微软雅黑" panose="020B0503020204020204" pitchFamily="34" charset="-122"/>
              <a:sym typeface="Arial" panose="020B0604020202020204"/>
            </a:endParaRPr>
          </a:p>
        </p:txBody>
      </p:sp>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6445800" y="1523594"/>
            <a:ext cx="5961114" cy="3963210"/>
          </a:xfrm>
          <a:prstGeom prst="rect">
            <a:avLst/>
          </a:prstGeom>
        </p:spPr>
      </p:pic>
      <p:sp>
        <p:nvSpPr>
          <p:cNvPr id="6"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fade">
                                      <p:cBhvr>
                                        <p:cTn id="17" dur="1000"/>
                                        <p:tgtEl>
                                          <p:spTgt spid="4">
                                            <p:txEl>
                                              <p:pRg st="0" end="0"/>
                                            </p:txEl>
                                          </p:spTgt>
                                        </p:tgtEl>
                                      </p:cBhvr>
                                    </p:animEffect>
                                    <p:anim calcmode="lin" valueType="num">
                                      <p:cBhvr>
                                        <p:cTn id="1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1000"/>
                                        <p:tgtEl>
                                          <p:spTgt spid="4">
                                            <p:txEl>
                                              <p:pRg st="1" end="1"/>
                                            </p:txEl>
                                          </p:spTgt>
                                        </p:tgtEl>
                                      </p:cBhvr>
                                    </p:animEffect>
                                    <p:anim calcmode="lin" valueType="num">
                                      <p:cBhvr>
                                        <p:cTn id="2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4">
                                            <p:txEl>
                                              <p:pRg st="2" end="2"/>
                                            </p:txEl>
                                          </p:spTgt>
                                        </p:tgtEl>
                                        <p:attrNameLst>
                                          <p:attrName>style.visibility</p:attrName>
                                        </p:attrNameLst>
                                      </p:cBhvr>
                                      <p:to>
                                        <p:strVal val="visible"/>
                                      </p:to>
                                    </p:set>
                                    <p:animEffect transition="in" filter="fade">
                                      <p:cBhvr>
                                        <p:cTn id="31" dur="1000"/>
                                        <p:tgtEl>
                                          <p:spTgt spid="4">
                                            <p:txEl>
                                              <p:pRg st="2" end="2"/>
                                            </p:txEl>
                                          </p:spTgt>
                                        </p:tgtEl>
                                      </p:cBhvr>
                                    </p:animEffect>
                                    <p:anim calcmode="lin" valueType="num">
                                      <p:cBhvr>
                                        <p:cTn id="3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3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4">
                                            <p:txEl>
                                              <p:pRg st="3" end="3"/>
                                            </p:txEl>
                                          </p:spTgt>
                                        </p:tgtEl>
                                        <p:attrNameLst>
                                          <p:attrName>style.visibility</p:attrName>
                                        </p:attrNameLst>
                                      </p:cBhvr>
                                      <p:to>
                                        <p:strVal val="visible"/>
                                      </p:to>
                                    </p:set>
                                    <p:animEffect transition="in" filter="fade">
                                      <p:cBhvr>
                                        <p:cTn id="38" dur="1000"/>
                                        <p:tgtEl>
                                          <p:spTgt spid="4">
                                            <p:txEl>
                                              <p:pRg st="3" end="3"/>
                                            </p:txEl>
                                          </p:spTgt>
                                        </p:tgtEl>
                                      </p:cBhvr>
                                    </p:animEffect>
                                    <p:anim calcmode="lin" valueType="num">
                                      <p:cBhvr>
                                        <p:cTn id="39"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40"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4">
                                            <p:txEl>
                                              <p:pRg st="4" end="4"/>
                                            </p:txEl>
                                          </p:spTgt>
                                        </p:tgtEl>
                                        <p:attrNameLst>
                                          <p:attrName>style.visibility</p:attrName>
                                        </p:attrNameLst>
                                      </p:cBhvr>
                                      <p:to>
                                        <p:strVal val="visible"/>
                                      </p:to>
                                    </p:set>
                                    <p:animEffect transition="in" filter="fade">
                                      <p:cBhvr>
                                        <p:cTn id="45" dur="1000"/>
                                        <p:tgtEl>
                                          <p:spTgt spid="4">
                                            <p:txEl>
                                              <p:pRg st="4" end="4"/>
                                            </p:txEl>
                                          </p:spTgt>
                                        </p:tgtEl>
                                      </p:cBhvr>
                                    </p:animEffect>
                                    <p:anim calcmode="lin" valueType="num">
                                      <p:cBhvr>
                                        <p:cTn id="46"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47"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4">
                                            <p:txEl>
                                              <p:pRg st="5" end="5"/>
                                            </p:txEl>
                                          </p:spTgt>
                                        </p:tgtEl>
                                        <p:attrNameLst>
                                          <p:attrName>style.visibility</p:attrName>
                                        </p:attrNameLst>
                                      </p:cBhvr>
                                      <p:to>
                                        <p:strVal val="visible"/>
                                      </p:to>
                                    </p:set>
                                    <p:animEffect transition="in" filter="fade">
                                      <p:cBhvr>
                                        <p:cTn id="52" dur="1000"/>
                                        <p:tgtEl>
                                          <p:spTgt spid="4">
                                            <p:txEl>
                                              <p:pRg st="5" end="5"/>
                                            </p:txEl>
                                          </p:spTgt>
                                        </p:tgtEl>
                                      </p:cBhvr>
                                    </p:animEffect>
                                    <p:anim calcmode="lin" valueType="num">
                                      <p:cBhvr>
                                        <p:cTn id="53"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54"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4">
                                            <p:txEl>
                                              <p:pRg st="6" end="6"/>
                                            </p:txEl>
                                          </p:spTgt>
                                        </p:tgtEl>
                                        <p:attrNameLst>
                                          <p:attrName>style.visibility</p:attrName>
                                        </p:attrNameLst>
                                      </p:cBhvr>
                                      <p:to>
                                        <p:strVal val="visible"/>
                                      </p:to>
                                    </p:set>
                                    <p:animEffect transition="in" filter="fade">
                                      <p:cBhvr>
                                        <p:cTn id="59" dur="1000"/>
                                        <p:tgtEl>
                                          <p:spTgt spid="4">
                                            <p:txEl>
                                              <p:pRg st="6" end="6"/>
                                            </p:txEl>
                                          </p:spTgt>
                                        </p:tgtEl>
                                      </p:cBhvr>
                                    </p:animEffect>
                                    <p:anim calcmode="lin" valueType="num">
                                      <p:cBhvr>
                                        <p:cTn id="60"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61"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4">
                                            <p:txEl>
                                              <p:pRg st="7" end="7"/>
                                            </p:txEl>
                                          </p:spTgt>
                                        </p:tgtEl>
                                        <p:attrNameLst>
                                          <p:attrName>style.visibility</p:attrName>
                                        </p:attrNameLst>
                                      </p:cBhvr>
                                      <p:to>
                                        <p:strVal val="visible"/>
                                      </p:to>
                                    </p:set>
                                    <p:animEffect transition="in" filter="fade">
                                      <p:cBhvr>
                                        <p:cTn id="66" dur="1000"/>
                                        <p:tgtEl>
                                          <p:spTgt spid="4">
                                            <p:txEl>
                                              <p:pRg st="7" end="7"/>
                                            </p:txEl>
                                          </p:spTgt>
                                        </p:tgtEl>
                                      </p:cBhvr>
                                    </p:animEffect>
                                    <p:anim calcmode="lin" valueType="num">
                                      <p:cBhvr>
                                        <p:cTn id="67"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68" dur="1000" fill="hold"/>
                                        <p:tgtEl>
                                          <p:spTgt spid="4">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nodeType="clickEffect">
                                  <p:stCondLst>
                                    <p:cond delay="0"/>
                                  </p:stCondLst>
                                  <p:childTnLst>
                                    <p:set>
                                      <p:cBhvr>
                                        <p:cTn id="72" dur="1" fill="hold">
                                          <p:stCondLst>
                                            <p:cond delay="0"/>
                                          </p:stCondLst>
                                        </p:cTn>
                                        <p:tgtEl>
                                          <p:spTgt spid="9"/>
                                        </p:tgtEl>
                                        <p:attrNameLst>
                                          <p:attrName>style.visibility</p:attrName>
                                        </p:attrNameLst>
                                      </p:cBhvr>
                                      <p:to>
                                        <p:strVal val="visible"/>
                                      </p:to>
                                    </p:set>
                                    <p:animEffect transition="in" filter="fade">
                                      <p:cBhvr>
                                        <p:cTn id="7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uild="p"/>
      <p:bldP spid="7"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316990" y="2783205"/>
            <a:ext cx="9370695"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汽车地胶分为</a:t>
            </a:r>
            <a:r>
              <a:rPr sz="2000" dirty="0">
                <a:solidFill>
                  <a:srgbClr val="C00000"/>
                </a:solidFill>
                <a:latin typeface="Arial" panose="020B0604020202020204"/>
                <a:ea typeface="微软雅黑" panose="020B0503020204020204" pitchFamily="34" charset="-122"/>
                <a:sym typeface="Arial" panose="020B0604020202020204"/>
              </a:rPr>
              <a:t>手缝地胶和成型地胶</a:t>
            </a:r>
            <a:r>
              <a:rPr sz="2000" dirty="0">
                <a:solidFill>
                  <a:srgbClr val="38465E"/>
                </a:solidFill>
                <a:latin typeface="Arial" panose="020B0604020202020204"/>
                <a:ea typeface="微软雅黑" panose="020B0503020204020204" pitchFamily="34" charset="-122"/>
                <a:sym typeface="Arial" panose="020B0604020202020204"/>
              </a:rPr>
              <a:t>两种。板型、手工活都好的手缝地胶能有效防止灰尘和脏物渗入地毯，但防水能力差一些。成型地胶是一次性压制成的，中间无缝，防泄漏性好，但遇凹凸大的车内地面时，铺出来的美观性就差一些。一般地胶是用 3 mm 厚的橡胶制品做成的，颜色有灰色、米色和黑色。另外地胶的铺装水平也是非常重要的，铺得不好，周边容易翘，中间不平整，整体感观很不舒服，所以一定要选择水平好的师傅铺装。</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13" name="矩形 12"/>
          <p:cNvSpPr/>
          <p:nvPr/>
        </p:nvSpPr>
        <p:spPr>
          <a:xfrm>
            <a:off x="1316990" y="2187575"/>
            <a:ext cx="2690495"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（1）汽车地胶的分类 </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14" name="文本框 13"/>
          <p:cNvSpPr txBox="1"/>
          <p:nvPr/>
        </p:nvSpPr>
        <p:spPr>
          <a:xfrm>
            <a:off x="1079500" y="1142365"/>
            <a:ext cx="6096000" cy="460375"/>
          </a:xfrm>
          <a:prstGeom prst="rect">
            <a:avLst/>
          </a:prstGeom>
          <a:noFill/>
        </p:spPr>
        <p:txBody>
          <a:bodyPr wrap="square" rtlCol="0" anchor="t">
            <a:spAutoFit/>
          </a:bodyPr>
          <a:p>
            <a:r>
              <a:rPr lang="zh-CN" altLang="en-US" sz="2400" b="1" dirty="0">
                <a:solidFill>
                  <a:srgbClr val="C00000"/>
                </a:solidFill>
                <a:latin typeface="Arial" panose="020B0604020202020204"/>
                <a:ea typeface="微软雅黑" panose="020B0503020204020204" pitchFamily="34" charset="-122"/>
                <a:sym typeface="Arial" panose="020B0604020202020204"/>
              </a:rPr>
              <a:t>汽车地胶的选购</a:t>
            </a:r>
            <a:endParaRPr lang="zh-CN" altLang="en-US" sz="2400" b="1" dirty="0">
              <a:solidFill>
                <a:srgbClr val="C00000"/>
              </a:solidFill>
              <a:latin typeface="Arial" panose="020B0604020202020204"/>
              <a:ea typeface="微软雅黑" panose="020B0503020204020204" pitchFamily="34" charset="-122"/>
              <a:sym typeface="Arial" panose="020B0604020202020204"/>
            </a:endParaRPr>
          </a:p>
        </p:txBody>
      </p:sp>
      <p:sp>
        <p:nvSpPr>
          <p:cNvPr id="15" name="矩形 14"/>
          <p:cNvSpPr/>
          <p:nvPr/>
        </p:nvSpPr>
        <p:spPr>
          <a:xfrm>
            <a:off x="857885" y="1890395"/>
            <a:ext cx="10566400"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600450" cy="533259"/>
            <a:chOff x="0" y="214489"/>
            <a:chExt cx="3600450" cy="533259"/>
          </a:xfrm>
        </p:grpSpPr>
        <p:sp>
          <p:nvSpPr>
            <p:cNvPr id="3" name="矩形 2"/>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 name="五边形 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4" name="组合 3"/>
          <p:cNvGrpSpPr/>
          <p:nvPr/>
        </p:nvGrpSpPr>
        <p:grpSpPr>
          <a:xfrm>
            <a:off x="0" y="214489"/>
            <a:ext cx="4603115" cy="533259"/>
            <a:chOff x="0" y="214489"/>
            <a:chExt cx="4603115" cy="533259"/>
          </a:xfrm>
        </p:grpSpPr>
        <p:sp>
          <p:nvSpPr>
            <p:cNvPr id="5" name="矩形 4"/>
            <p:cNvSpPr/>
            <p:nvPr/>
          </p:nvSpPr>
          <p:spPr>
            <a:xfrm>
              <a:off x="0" y="214489"/>
              <a:ext cx="46031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6" name="五边形 5"/>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8" name="矩形 7"/>
            <p:cNvSpPr/>
            <p:nvPr/>
          </p:nvSpPr>
          <p:spPr>
            <a:xfrm>
              <a:off x="863680" y="225778"/>
              <a:ext cx="37388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汽车座椅及地胶的装饰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0-#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0-#ppt_w/2"/>
                                          </p:val>
                                        </p:tav>
                                        <p:tav tm="100000">
                                          <p:val>
                                            <p:strVal val="#ppt_x"/>
                                          </p:val>
                                        </p:tav>
                                      </p:tavLst>
                                    </p:anim>
                                    <p:anim calcmode="lin" valueType="num">
                                      <p:cBhvr additive="base">
                                        <p:cTn id="17"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bldLvl="0" animBg="1"/>
      <p:bldP spid="15"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928370" y="1520825"/>
            <a:ext cx="10405745"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3" name="矩形 2"/>
          <p:cNvSpPr/>
          <p:nvPr/>
        </p:nvSpPr>
        <p:spPr>
          <a:xfrm>
            <a:off x="1366520" y="1834515"/>
            <a:ext cx="2938145"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（2）地胶和脚垫的区别 </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313180" y="2253615"/>
            <a:ext cx="7261225" cy="332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汽车地胶一般是到汽车改装店现裁现做的，分不同的档次，质量不好的会有胶味。一次成型的地胶是专车专用的，根据不同的车型配不同的型号。而汽车脚垫大部分是通用的。面料有一种是绒的，有厚有薄；还有一种是塑料的或者橡胶的，有透明和不透明的。这种脚垫便于车内卫生的清洁。一般是先铺一套普通的绒垫，再铺一套透明的塑料或橡胶垫的。选透明垫要选软且没有异味的。 </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0" name="组合 9"/>
          <p:cNvGrpSpPr/>
          <p:nvPr/>
        </p:nvGrpSpPr>
        <p:grpSpPr>
          <a:xfrm>
            <a:off x="0" y="214489"/>
            <a:ext cx="3600450" cy="533259"/>
            <a:chOff x="0" y="214489"/>
            <a:chExt cx="3600450" cy="533259"/>
          </a:xfrm>
        </p:grpSpPr>
        <p:sp>
          <p:nvSpPr>
            <p:cNvPr id="12" name="矩形 11"/>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3" name="五边形 1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4" name="矩形 13"/>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pic>
        <p:nvPicPr>
          <p:cNvPr id="2" name="图片 1"/>
          <p:cNvPicPr>
            <a:picLocks noChangeAspect="1"/>
          </p:cNvPicPr>
          <p:nvPr/>
        </p:nvPicPr>
        <p:blipFill>
          <a:blip r:embed="rId1"/>
          <a:stretch>
            <a:fillRect/>
          </a:stretch>
        </p:blipFill>
        <p:spPr>
          <a:xfrm>
            <a:off x="8496300" y="2601595"/>
            <a:ext cx="2357755" cy="2013585"/>
          </a:xfrm>
          <a:prstGeom prst="rect">
            <a:avLst/>
          </a:prstGeom>
        </p:spPr>
      </p:pic>
      <p:grpSp>
        <p:nvGrpSpPr>
          <p:cNvPr id="17" name="组合 16"/>
          <p:cNvGrpSpPr/>
          <p:nvPr/>
        </p:nvGrpSpPr>
        <p:grpSpPr>
          <a:xfrm>
            <a:off x="0" y="214489"/>
            <a:ext cx="4603115" cy="533259"/>
            <a:chOff x="0" y="214489"/>
            <a:chExt cx="4603115" cy="533259"/>
          </a:xfrm>
        </p:grpSpPr>
        <p:sp>
          <p:nvSpPr>
            <p:cNvPr id="4" name="矩形 3"/>
            <p:cNvSpPr/>
            <p:nvPr/>
          </p:nvSpPr>
          <p:spPr>
            <a:xfrm>
              <a:off x="0" y="214489"/>
              <a:ext cx="46031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5" name="五边形 4"/>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37388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汽车座椅及地胶的装饰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3" grpId="0" bldLvl="0" animBg="1"/>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37920" y="2030730"/>
            <a:ext cx="8956675" cy="82931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292860" y="213995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①看厚度。</a:t>
            </a:r>
            <a:r>
              <a:rPr dirty="0">
                <a:solidFill>
                  <a:srgbClr val="38465E"/>
                </a:solidFill>
                <a:latin typeface="Arial" panose="020B0604020202020204"/>
                <a:ea typeface="微软雅黑" panose="020B0503020204020204" pitchFamily="34" charset="-122"/>
                <a:sym typeface="Arial" panose="020B0604020202020204"/>
              </a:rPr>
              <a:t>汽车地胶的厚度将直接影响到它的耐磨性，好的汽车地胶应该厚度均匀，边缘和中心厚度一致，背面的衬布层网格均匀，衬布层和塑胶层结合紧密。 </a:t>
            </a:r>
            <a:endParaRPr dirty="0">
              <a:solidFill>
                <a:srgbClr val="38465E"/>
              </a:solidFill>
              <a:latin typeface="Arial" panose="020B0604020202020204"/>
              <a:ea typeface="微软雅黑" panose="020B0503020204020204" pitchFamily="34" charset="-122"/>
              <a:sym typeface="Arial" panose="020B0604020202020204"/>
            </a:endParaRPr>
          </a:p>
        </p:txBody>
      </p:sp>
      <p:cxnSp>
        <p:nvCxnSpPr>
          <p:cNvPr id="19" name="直接连接符 18"/>
          <p:cNvCxnSpPr/>
          <p:nvPr/>
        </p:nvCxnSpPr>
        <p:spPr>
          <a:xfrm flipV="1">
            <a:off x="2940157" y="1684023"/>
            <a:ext cx="7228840" cy="635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137920" y="3076575"/>
            <a:ext cx="8956675" cy="78105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6" name="矩形 15"/>
          <p:cNvSpPr>
            <a:spLocks noChangeArrowheads="1"/>
          </p:cNvSpPr>
          <p:nvPr/>
        </p:nvSpPr>
        <p:spPr bwMode="auto">
          <a:xfrm>
            <a:off x="1292860" y="318579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②看颜色。</a:t>
            </a:r>
            <a:r>
              <a:rPr dirty="0">
                <a:solidFill>
                  <a:srgbClr val="38465E"/>
                </a:solidFill>
                <a:latin typeface="Arial" panose="020B0604020202020204"/>
                <a:ea typeface="微软雅黑" panose="020B0503020204020204" pitchFamily="34" charset="-122"/>
                <a:sym typeface="Arial" panose="020B0604020202020204"/>
              </a:rPr>
              <a:t>汽车地胶常用的颜色有灰色、米黄色等，好的汽车地胶应该质地均匀、没有色差、表面花纹一致。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7" name="矩形 16"/>
          <p:cNvSpPr/>
          <p:nvPr/>
        </p:nvSpPr>
        <p:spPr>
          <a:xfrm>
            <a:off x="1137920" y="4074160"/>
            <a:ext cx="8956675" cy="95567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1" name="矩形 20"/>
          <p:cNvSpPr>
            <a:spLocks noChangeArrowheads="1"/>
          </p:cNvSpPr>
          <p:nvPr/>
        </p:nvSpPr>
        <p:spPr bwMode="auto">
          <a:xfrm>
            <a:off x="1292860" y="4098925"/>
            <a:ext cx="8533130" cy="707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③试手感。</a:t>
            </a:r>
            <a:r>
              <a:rPr dirty="0">
                <a:solidFill>
                  <a:srgbClr val="38465E"/>
                </a:solidFill>
                <a:latin typeface="Arial" panose="020B0604020202020204"/>
                <a:ea typeface="微软雅黑" panose="020B0503020204020204" pitchFamily="34" charset="-122"/>
                <a:sym typeface="Arial" panose="020B0604020202020204"/>
              </a:rPr>
              <a:t>地胶生产厂家在生产地胶的过程中，都要在塑胶中添加一定比例的填料，添加填料的比例决定了成品的柔韧性。汽车地胶的柔韧性好，不仅铺装时比较容易，而且使用寿命也比较长。</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25" name="五边形 24"/>
          <p:cNvSpPr/>
          <p:nvPr/>
        </p:nvSpPr>
        <p:spPr>
          <a:xfrm>
            <a:off x="1137920" y="1334135"/>
            <a:ext cx="2712720" cy="370840"/>
          </a:xfrm>
          <a:prstGeom prst="homePlate">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000" b="1" dirty="0">
                <a:latin typeface="Arial" panose="020B0604020202020204"/>
                <a:ea typeface="微软雅黑" panose="020B0503020204020204" pitchFamily="34" charset="-122"/>
                <a:sym typeface="Arial" panose="020B0604020202020204"/>
              </a:rPr>
              <a:t>（3）地胶的选用方法 </a:t>
            </a:r>
            <a:endParaRPr sz="2000" b="1" dirty="0">
              <a:latin typeface="Arial" panose="020B0604020202020204"/>
              <a:ea typeface="微软雅黑" panose="020B0503020204020204" pitchFamily="34" charset="-122"/>
              <a:sym typeface="Arial" panose="020B0604020202020204"/>
            </a:endParaRPr>
          </a:p>
        </p:txBody>
      </p:sp>
      <p:sp>
        <p:nvSpPr>
          <p:cNvPr id="4" name="矩形 3"/>
          <p:cNvSpPr/>
          <p:nvPr/>
        </p:nvSpPr>
        <p:spPr>
          <a:xfrm>
            <a:off x="1137920" y="5246370"/>
            <a:ext cx="8956675" cy="59309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292860" y="535559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④闻气味。</a:t>
            </a:r>
            <a:r>
              <a:rPr dirty="0">
                <a:solidFill>
                  <a:srgbClr val="38465E"/>
                </a:solidFill>
                <a:latin typeface="Arial" panose="020B0604020202020204"/>
                <a:ea typeface="微软雅黑" panose="020B0503020204020204" pitchFamily="34" charset="-122"/>
                <a:sym typeface="Arial" panose="020B0604020202020204"/>
              </a:rPr>
              <a:t>好的汽车地胶应该没有刺激性气味，这样才能保证车内乘员的人身健康。 </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2" name="组合 1"/>
          <p:cNvGrpSpPr/>
          <p:nvPr/>
        </p:nvGrpSpPr>
        <p:grpSpPr>
          <a:xfrm>
            <a:off x="0" y="214489"/>
            <a:ext cx="3891360" cy="533259"/>
            <a:chOff x="0" y="214489"/>
            <a:chExt cx="3891360" cy="533259"/>
          </a:xfrm>
        </p:grpSpPr>
        <p:sp>
          <p:nvSpPr>
            <p:cNvPr id="5" name="矩形 4"/>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6" name="五边形 5"/>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8" name="矩形 7"/>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车身外部安全装饰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9" name="组合 8"/>
          <p:cNvGrpSpPr/>
          <p:nvPr/>
        </p:nvGrpSpPr>
        <p:grpSpPr>
          <a:xfrm>
            <a:off x="0" y="214489"/>
            <a:ext cx="4603115" cy="533259"/>
            <a:chOff x="0" y="214489"/>
            <a:chExt cx="4603115" cy="533259"/>
          </a:xfrm>
        </p:grpSpPr>
        <p:sp>
          <p:nvSpPr>
            <p:cNvPr id="10" name="矩形 9"/>
            <p:cNvSpPr/>
            <p:nvPr/>
          </p:nvSpPr>
          <p:spPr>
            <a:xfrm>
              <a:off x="0" y="214489"/>
              <a:ext cx="46031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2" name="五边形 1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3" name="矩形 12"/>
            <p:cNvSpPr/>
            <p:nvPr/>
          </p:nvSpPr>
          <p:spPr>
            <a:xfrm>
              <a:off x="863680" y="225778"/>
              <a:ext cx="37388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汽车座椅及地胶的装饰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0-#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0-#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0-#ppt_w/2"/>
                                          </p:val>
                                        </p:tav>
                                        <p:tav tm="100000">
                                          <p:val>
                                            <p:strVal val="#ppt_x"/>
                                          </p:val>
                                        </p:tav>
                                      </p:tavLst>
                                    </p:anim>
                                    <p:anim calcmode="lin" valueType="num">
                                      <p:cBhvr additive="base">
                                        <p:cTn id="32" dur="500" fill="hold"/>
                                        <p:tgtEl>
                                          <p:spTgt spid="2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fill="hold"/>
                                        <p:tgtEl>
                                          <p:spTgt spid="25"/>
                                        </p:tgtEl>
                                        <p:attrNameLst>
                                          <p:attrName>ppt_x</p:attrName>
                                        </p:attrNameLst>
                                      </p:cBhvr>
                                      <p:tavLst>
                                        <p:tav tm="0">
                                          <p:val>
                                            <p:strVal val="0-#ppt_w/2"/>
                                          </p:val>
                                        </p:tav>
                                        <p:tav tm="100000">
                                          <p:val>
                                            <p:strVal val="#ppt_x"/>
                                          </p:val>
                                        </p:tav>
                                      </p:tavLst>
                                    </p:anim>
                                    <p:anim calcmode="lin" valueType="num">
                                      <p:cBhvr additive="base">
                                        <p:cTn id="36" dur="500" fill="hold"/>
                                        <p:tgtEl>
                                          <p:spTgt spid="25"/>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0-#ppt_w/2"/>
                                          </p:val>
                                        </p:tav>
                                        <p:tav tm="100000">
                                          <p:val>
                                            <p:strVal val="#ppt_x"/>
                                          </p:val>
                                        </p:tav>
                                      </p:tavLst>
                                    </p:anim>
                                    <p:anim calcmode="lin" valueType="num">
                                      <p:cBhvr additive="base">
                                        <p:cTn id="40" dur="500" fill="hold"/>
                                        <p:tgtEl>
                                          <p:spTgt spid="4"/>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0-#ppt_w/2"/>
                                          </p:val>
                                        </p:tav>
                                        <p:tav tm="100000">
                                          <p:val>
                                            <p:strVal val="#ppt_x"/>
                                          </p:val>
                                        </p:tav>
                                      </p:tavLst>
                                    </p:anim>
                                    <p:anim calcmode="lin" valueType="num">
                                      <p:cBhvr additive="base">
                                        <p:cTn id="44"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1" grpId="0"/>
      <p:bldP spid="15" grpId="0" bldLvl="0" animBg="1"/>
      <p:bldP spid="16" grpId="0"/>
      <p:bldP spid="17" grpId="0" bldLvl="0" animBg="1"/>
      <p:bldP spid="21" grpId="0"/>
      <p:bldP spid="25" grpId="0" bldLvl="0" animBg="1"/>
      <p:bldP spid="4" grpId="0" bldLvl="0" animBg="1"/>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66495" y="1962150"/>
            <a:ext cx="8956675" cy="92519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321435" y="207137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①为了能顺利地铺装汽车地胶，需拆掉全车座椅，取出原车脚垫和后备厢内的备胎。</a:t>
            </a:r>
            <a:endParaRPr sz="2000" dirty="0">
              <a:solidFill>
                <a:srgbClr val="38465E"/>
              </a:solidFill>
              <a:latin typeface="Arial" panose="020B0604020202020204"/>
              <a:ea typeface="微软雅黑" panose="020B0503020204020204" pitchFamily="34" charset="-122"/>
              <a:sym typeface="Arial" panose="020B0604020202020204"/>
            </a:endParaRPr>
          </a:p>
        </p:txBody>
      </p:sp>
      <p:cxnSp>
        <p:nvCxnSpPr>
          <p:cNvPr id="19" name="直接连接符 18"/>
          <p:cNvCxnSpPr/>
          <p:nvPr/>
        </p:nvCxnSpPr>
        <p:spPr>
          <a:xfrm flipV="1">
            <a:off x="1656822" y="1666243"/>
            <a:ext cx="8372475" cy="3175"/>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6" name="Rectangle 4"/>
          <p:cNvSpPr>
            <a:spLocks noChangeArrowheads="1"/>
          </p:cNvSpPr>
          <p:nvPr>
            <p:custDataLst>
              <p:tags r:id="rId1"/>
            </p:custDataLst>
          </p:nvPr>
        </p:nvSpPr>
        <p:spPr bwMode="auto">
          <a:xfrm>
            <a:off x="1152525" y="1273810"/>
            <a:ext cx="302831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汽车地胶的铺装流程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15" name="矩形 14"/>
          <p:cNvSpPr/>
          <p:nvPr/>
        </p:nvSpPr>
        <p:spPr>
          <a:xfrm>
            <a:off x="1166495" y="3222625"/>
            <a:ext cx="8956675" cy="81280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矩形 3"/>
          <p:cNvSpPr>
            <a:spLocks noChangeArrowheads="1"/>
          </p:cNvSpPr>
          <p:nvPr/>
        </p:nvSpPr>
        <p:spPr bwMode="auto">
          <a:xfrm>
            <a:off x="1377950" y="327596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②为了便于安装和固定地胶的边缘部分，需要拆下车门槛密封条，然后拆下车门槛饰板和 B 柱下饰板。</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599180" cy="533259"/>
            <a:chOff x="0" y="214489"/>
            <a:chExt cx="3599180" cy="533259"/>
          </a:xfrm>
        </p:grpSpPr>
        <p:sp>
          <p:nvSpPr>
            <p:cNvPr id="2" name="矩形 1"/>
            <p:cNvSpPr/>
            <p:nvPr/>
          </p:nvSpPr>
          <p:spPr>
            <a:xfrm>
              <a:off x="0" y="214489"/>
              <a:ext cx="35991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7" name="五边形 6"/>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车身大包围装饰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5" name="矩形 4"/>
          <p:cNvSpPr/>
          <p:nvPr/>
        </p:nvSpPr>
        <p:spPr>
          <a:xfrm>
            <a:off x="1166495" y="4370705"/>
            <a:ext cx="8956675" cy="121412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Arial" panose="020B0604020202020204"/>
              <a:ea typeface="微软雅黑" panose="020B0503020204020204" pitchFamily="34" charset="-122"/>
              <a:sym typeface="Arial" panose="020B0604020202020204"/>
            </a:endParaRPr>
          </a:p>
        </p:txBody>
      </p:sp>
      <p:sp>
        <p:nvSpPr>
          <p:cNvPr id="8" name="矩形 7"/>
          <p:cNvSpPr>
            <a:spLocks noChangeArrowheads="1"/>
          </p:cNvSpPr>
          <p:nvPr/>
        </p:nvSpPr>
        <p:spPr bwMode="auto">
          <a:xfrm>
            <a:off x="1321435" y="447992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③清洁车内地板，然后取出地胶，开始铺装。将地胶在车上展平并基本定位，先铺好驾驶员位置的地胶，将地胶前部塞入仪表台下，然后铺装副驾驶员侧、中央通道和后排座椅部位的地胶。</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9" name="组合 8"/>
          <p:cNvGrpSpPr/>
          <p:nvPr/>
        </p:nvGrpSpPr>
        <p:grpSpPr>
          <a:xfrm>
            <a:off x="0" y="214489"/>
            <a:ext cx="4603115" cy="533259"/>
            <a:chOff x="0" y="214489"/>
            <a:chExt cx="4603115" cy="533259"/>
          </a:xfrm>
        </p:grpSpPr>
        <p:sp>
          <p:nvSpPr>
            <p:cNvPr id="10" name="矩形 9"/>
            <p:cNvSpPr/>
            <p:nvPr/>
          </p:nvSpPr>
          <p:spPr>
            <a:xfrm>
              <a:off x="0" y="214489"/>
              <a:ext cx="46031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3" name="五边形 1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4" name="矩形 13"/>
            <p:cNvSpPr/>
            <p:nvPr/>
          </p:nvSpPr>
          <p:spPr>
            <a:xfrm>
              <a:off x="863680" y="225778"/>
              <a:ext cx="37388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汽车座椅及地胶的装饰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0-#ppt_w/2"/>
                                          </p:val>
                                        </p:tav>
                                        <p:tav tm="100000">
                                          <p:val>
                                            <p:strVal val="#ppt_x"/>
                                          </p:val>
                                        </p:tav>
                                      </p:tavLst>
                                    </p:anim>
                                    <p:anim calcmode="lin" valueType="num">
                                      <p:cBhvr additive="base">
                                        <p:cTn id="25" dur="500" fill="hold"/>
                                        <p:tgtEl>
                                          <p:spTgt spid="15"/>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500" fill="hold"/>
                                        <p:tgtEl>
                                          <p:spTgt spid="4"/>
                                        </p:tgtEl>
                                        <p:attrNameLst>
                                          <p:attrName>ppt_x</p:attrName>
                                        </p:attrNameLst>
                                      </p:cBhvr>
                                      <p:tavLst>
                                        <p:tav tm="0">
                                          <p:val>
                                            <p:strVal val="0-#ppt_w/2"/>
                                          </p:val>
                                        </p:tav>
                                        <p:tav tm="100000">
                                          <p:val>
                                            <p:strVal val="#ppt_x"/>
                                          </p:val>
                                        </p:tav>
                                      </p:tavLst>
                                    </p:anim>
                                    <p:anim calcmode="lin" valueType="num">
                                      <p:cBhvr additive="base">
                                        <p:cTn id="29" dur="500" fill="hold"/>
                                        <p:tgtEl>
                                          <p:spTgt spid="4"/>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0-#ppt_w/2"/>
                                          </p:val>
                                        </p:tav>
                                        <p:tav tm="100000">
                                          <p:val>
                                            <p:strVal val="#ppt_x"/>
                                          </p:val>
                                        </p:tav>
                                      </p:tavLst>
                                    </p:anim>
                                    <p:anim calcmode="lin" valueType="num">
                                      <p:cBhvr additive="base">
                                        <p:cTn id="33" dur="500" fill="hold"/>
                                        <p:tgtEl>
                                          <p:spTgt spid="5"/>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0-#ppt_w/2"/>
                                          </p:val>
                                        </p:tav>
                                        <p:tav tm="100000">
                                          <p:val>
                                            <p:strVal val="#ppt_x"/>
                                          </p:val>
                                        </p:tav>
                                      </p:tavLst>
                                    </p:anim>
                                    <p:anim calcmode="lin" valueType="num">
                                      <p:cBhvr additive="base">
                                        <p:cTn id="37"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1" grpId="0"/>
      <p:bldP spid="6" grpId="0" bldLvl="0" animBg="1"/>
      <p:bldP spid="15" grpId="0" bldLvl="0" animBg="1"/>
      <p:bldP spid="4" grpId="0"/>
      <p:bldP spid="5" grpId="0" bldLvl="0" animBg="1"/>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52525" y="4080510"/>
            <a:ext cx="8956675" cy="63563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矩形 3"/>
          <p:cNvSpPr>
            <a:spLocks noChangeArrowheads="1"/>
          </p:cNvSpPr>
          <p:nvPr/>
        </p:nvSpPr>
        <p:spPr bwMode="auto">
          <a:xfrm>
            <a:off x="1307465" y="4189730"/>
            <a:ext cx="8802370" cy="907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⑥将座椅抬入车内，用原车螺栓装好，然后放入前排座位和后排座位的脚垫。</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6" name="矩形 5"/>
          <p:cNvSpPr/>
          <p:nvPr/>
        </p:nvSpPr>
        <p:spPr>
          <a:xfrm>
            <a:off x="1152525" y="2855595"/>
            <a:ext cx="8956675" cy="89789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矩形 17"/>
          <p:cNvSpPr>
            <a:spLocks noChangeArrowheads="1"/>
          </p:cNvSpPr>
          <p:nvPr/>
        </p:nvSpPr>
        <p:spPr bwMode="auto">
          <a:xfrm>
            <a:off x="1307465" y="2964815"/>
            <a:ext cx="870966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⑤铺上地胶后安装车门槛饰板和左右 B 柱下饰板，将地胶边缘扣入饰板内并压平，然后恢复车门槛密封条。 </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3" name="矩形 2"/>
          <p:cNvSpPr/>
          <p:nvPr/>
        </p:nvSpPr>
        <p:spPr>
          <a:xfrm>
            <a:off x="1152525" y="1739900"/>
            <a:ext cx="8956675" cy="80772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307465" y="184912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④处理后备厢，装好隔音减震棉，然后将地胶铺在后备厢地板处，整理压平。</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599180" cy="533259"/>
            <a:chOff x="0" y="214489"/>
            <a:chExt cx="3599180" cy="533259"/>
          </a:xfrm>
        </p:grpSpPr>
        <p:sp>
          <p:nvSpPr>
            <p:cNvPr id="7" name="矩形 6"/>
            <p:cNvSpPr/>
            <p:nvPr/>
          </p:nvSpPr>
          <p:spPr>
            <a:xfrm>
              <a:off x="0" y="214489"/>
              <a:ext cx="35991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2" name="五边形 1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3" name="矩形 12"/>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车身大包围装饰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5" name="组合 4"/>
          <p:cNvGrpSpPr/>
          <p:nvPr/>
        </p:nvGrpSpPr>
        <p:grpSpPr>
          <a:xfrm>
            <a:off x="0" y="214489"/>
            <a:ext cx="4603115" cy="533259"/>
            <a:chOff x="0" y="214489"/>
            <a:chExt cx="4603115" cy="533259"/>
          </a:xfrm>
        </p:grpSpPr>
        <p:sp>
          <p:nvSpPr>
            <p:cNvPr id="8" name="矩形 7"/>
            <p:cNvSpPr/>
            <p:nvPr/>
          </p:nvSpPr>
          <p:spPr>
            <a:xfrm>
              <a:off x="0" y="214489"/>
              <a:ext cx="46031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37388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汽车座椅及地胶的装饰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0-#ppt_w/2"/>
                                          </p:val>
                                        </p:tav>
                                        <p:tav tm="100000">
                                          <p:val>
                                            <p:strVal val="#ppt_x"/>
                                          </p:val>
                                        </p:tav>
                                      </p:tavLst>
                                    </p:anim>
                                    <p:anim calcmode="lin" valueType="num">
                                      <p:cBhvr additive="base">
                                        <p:cTn id="20" dur="500" fill="hold"/>
                                        <p:tgtEl>
                                          <p:spTgt spid="1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p:bldP spid="6" grpId="0" bldLvl="0" animBg="1"/>
      <p:bldP spid="18" grpId="0"/>
      <p:bldP spid="3" grpId="0" bldLvl="0" animBg="1"/>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custDataLst>
              <p:tags r:id="rId1"/>
            </p:custDataLst>
          </p:nvPr>
        </p:nvSpPr>
        <p:spPr>
          <a:xfrm>
            <a:off x="7164838" y="2116451"/>
            <a:ext cx="2223770" cy="3173095"/>
          </a:xfrm>
          <a:prstGeom prst="rect">
            <a:avLst/>
          </a:prstGeom>
        </p:spPr>
        <p:txBody>
          <a:bodyPr wrap="none" lIns="96384" tIns="48193" rIns="96384" bIns="48193">
            <a:spAutoFit/>
          </a:bodyPr>
          <a:lstStyle/>
          <a:p>
            <a:pPr algn="l"/>
            <a:r>
              <a:rPr sz="4000" b="1" dirty="0">
                <a:solidFill>
                  <a:schemeClr val="tx2">
                    <a:lumMod val="75000"/>
                  </a:schemeClr>
                </a:solidFill>
                <a:latin typeface="+mn-lt"/>
                <a:ea typeface="+mn-ea"/>
                <a:cs typeface="+mn-ea"/>
                <a:sym typeface="+mn-lt"/>
                <a:hlinkClick r:id="rId2" tooltip="" action="ppaction://hlinkfile"/>
              </a:rPr>
              <a:t>任务实施</a:t>
            </a:r>
            <a:endParaRPr sz="4000" b="1" dirty="0">
              <a:solidFill>
                <a:schemeClr val="tx2">
                  <a:lumMod val="75000"/>
                </a:schemeClr>
              </a:solidFill>
              <a:latin typeface="+mn-lt"/>
              <a:ea typeface="+mn-ea"/>
              <a:cs typeface="+mn-ea"/>
              <a:sym typeface="+mn-lt"/>
            </a:endParaRPr>
          </a:p>
          <a:p>
            <a:pPr algn="l"/>
            <a:endParaRPr sz="4000" b="1" dirty="0">
              <a:solidFill>
                <a:schemeClr val="tx2">
                  <a:lumMod val="75000"/>
                </a:schemeClr>
              </a:solidFill>
              <a:cs typeface="+mn-ea"/>
              <a:sym typeface="+mn-lt"/>
            </a:endParaRPr>
          </a:p>
          <a:p>
            <a:pPr algn="l"/>
            <a:r>
              <a:rPr sz="4000" b="1" dirty="0">
                <a:solidFill>
                  <a:schemeClr val="tx2">
                    <a:lumMod val="75000"/>
                  </a:schemeClr>
                </a:solidFill>
                <a:cs typeface="+mn-ea"/>
                <a:sym typeface="+mn-lt"/>
                <a:hlinkClick r:id="rId3" tooltip="" action="ppaction://hlinkfile"/>
              </a:rPr>
              <a:t>任务测评</a:t>
            </a:r>
            <a:endParaRPr sz="4000" b="1" dirty="0">
              <a:solidFill>
                <a:schemeClr val="tx2">
                  <a:lumMod val="75000"/>
                </a:schemeClr>
              </a:solidFill>
              <a:cs typeface="+mn-ea"/>
              <a:sym typeface="+mn-lt"/>
              <a:hlinkClick r:id="rId3" tooltip="" action="ppaction://hlinkfile"/>
            </a:endParaRPr>
          </a:p>
          <a:p>
            <a:pPr algn="l"/>
            <a:endParaRPr sz="4000" b="1" dirty="0">
              <a:solidFill>
                <a:schemeClr val="tx2">
                  <a:lumMod val="75000"/>
                </a:schemeClr>
              </a:solidFill>
              <a:cs typeface="+mn-ea"/>
              <a:sym typeface="+mn-lt"/>
              <a:hlinkClick r:id="rId3" tooltip="" action="ppaction://hlinkfile"/>
            </a:endParaRPr>
          </a:p>
          <a:p>
            <a:pPr algn="l"/>
            <a:r>
              <a:rPr sz="4000" b="1" dirty="0">
                <a:solidFill>
                  <a:schemeClr val="tx2">
                    <a:lumMod val="75000"/>
                  </a:schemeClr>
                </a:solidFill>
                <a:cs typeface="+mn-ea"/>
                <a:sym typeface="+mn-lt"/>
                <a:hlinkClick r:id="rId3" tooltip="" action="ppaction://hlinkfile"/>
              </a:rPr>
              <a:t>任务拓展</a:t>
            </a:r>
            <a:endParaRPr sz="4000" b="1" dirty="0">
              <a:solidFill>
                <a:schemeClr val="tx2">
                  <a:lumMod val="75000"/>
                </a:schemeClr>
              </a:solidFill>
              <a:latin typeface="+mn-lt"/>
              <a:ea typeface="+mn-ea"/>
              <a:cs typeface="+mn-ea"/>
              <a:sym typeface="+mn-lt"/>
            </a:endParaRPr>
          </a:p>
        </p:txBody>
      </p:sp>
      <p:sp>
        <p:nvSpPr>
          <p:cNvPr id="40" name="Diamond 5"/>
          <p:cNvSpPr/>
          <p:nvPr>
            <p:custDataLst>
              <p:tags r:id="rId4"/>
            </p:custDataLst>
          </p:nvPr>
        </p:nvSpPr>
        <p:spPr>
          <a:xfrm>
            <a:off x="863331" y="1253491"/>
            <a:ext cx="5193569" cy="5194269"/>
          </a:xfrm>
          <a:prstGeom prst="diamond">
            <a:avLst/>
          </a:prstGeom>
          <a:solidFill>
            <a:srgbClr val="C00000"/>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zh-CN" altLang="en-US" sz="1400">
              <a:cs typeface="+mn-ea"/>
              <a:sym typeface="+mn-lt"/>
            </a:endParaRPr>
          </a:p>
        </p:txBody>
      </p:sp>
      <p:sp>
        <p:nvSpPr>
          <p:cNvPr id="41" name="Freeform 6"/>
          <p:cNvSpPr/>
          <p:nvPr>
            <p:custDataLst>
              <p:tags r:id="rId5"/>
            </p:custDataLst>
          </p:nvPr>
        </p:nvSpPr>
        <p:spPr>
          <a:xfrm>
            <a:off x="1356721" y="1746945"/>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6"/>
            <a:srcRect/>
            <a:stretch>
              <a:fillRect l="-44825" r="-1"/>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sp>
        <p:nvSpPr>
          <p:cNvPr id="42" name="Freeform 7"/>
          <p:cNvSpPr/>
          <p:nvPr>
            <p:custDataLst>
              <p:tags r:id="rId7"/>
            </p:custDataLst>
          </p:nvPr>
        </p:nvSpPr>
        <p:spPr>
          <a:xfrm>
            <a:off x="3538021" y="1746945"/>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8"/>
            <a:srcRect/>
            <a:stretch>
              <a:fillRect r="-23810"/>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sp>
        <p:nvSpPr>
          <p:cNvPr id="43" name="Freeform 8"/>
          <p:cNvSpPr/>
          <p:nvPr>
            <p:custDataLst>
              <p:tags r:id="rId9"/>
            </p:custDataLst>
          </p:nvPr>
        </p:nvSpPr>
        <p:spPr>
          <a:xfrm>
            <a:off x="1356721" y="3928538"/>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10"/>
            <a:srcRect/>
            <a:stretch>
              <a:fillRect l="-29460" r="-1"/>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sp>
        <p:nvSpPr>
          <p:cNvPr id="44" name="Freeform 9"/>
          <p:cNvSpPr/>
          <p:nvPr>
            <p:custDataLst>
              <p:tags r:id="rId11"/>
            </p:custDataLst>
          </p:nvPr>
        </p:nvSpPr>
        <p:spPr>
          <a:xfrm>
            <a:off x="3538021" y="3928538"/>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12"/>
            <a:srcRect/>
            <a:stretch>
              <a:fillRect r="-64094"/>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grpSp>
        <p:nvGrpSpPr>
          <p:cNvPr id="17" name="组合 16"/>
          <p:cNvGrpSpPr/>
          <p:nvPr/>
        </p:nvGrpSpPr>
        <p:grpSpPr>
          <a:xfrm>
            <a:off x="0" y="214489"/>
            <a:ext cx="3599180" cy="533259"/>
            <a:chOff x="0" y="214489"/>
            <a:chExt cx="3599180" cy="533259"/>
          </a:xfrm>
        </p:grpSpPr>
        <p:sp>
          <p:nvSpPr>
            <p:cNvPr id="3" name="矩形 2"/>
            <p:cNvSpPr/>
            <p:nvPr/>
          </p:nvSpPr>
          <p:spPr>
            <a:xfrm>
              <a:off x="0" y="214489"/>
              <a:ext cx="35991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 name="五边形 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车身大包围装饰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4" name="组合 3"/>
          <p:cNvGrpSpPr/>
          <p:nvPr/>
        </p:nvGrpSpPr>
        <p:grpSpPr>
          <a:xfrm>
            <a:off x="0" y="214489"/>
            <a:ext cx="4603115" cy="533259"/>
            <a:chOff x="0" y="214489"/>
            <a:chExt cx="4603115" cy="533259"/>
          </a:xfrm>
        </p:grpSpPr>
        <p:sp>
          <p:nvSpPr>
            <p:cNvPr id="5" name="矩形 4"/>
            <p:cNvSpPr/>
            <p:nvPr/>
          </p:nvSpPr>
          <p:spPr>
            <a:xfrm>
              <a:off x="0" y="214489"/>
              <a:ext cx="46031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6" name="五边形 5"/>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7" name="矩形 6"/>
            <p:cNvSpPr/>
            <p:nvPr/>
          </p:nvSpPr>
          <p:spPr>
            <a:xfrm>
              <a:off x="863680" y="225778"/>
              <a:ext cx="37388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汽车座椅及地胶的装饰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strVal val="#ppt_h"/>
                                          </p:val>
                                        </p:tav>
                                        <p:tav tm="100000">
                                          <p:val>
                                            <p:strVal val="#ppt_h"/>
                                          </p:val>
                                        </p:tav>
                                      </p:tavLst>
                                    </p:anim>
                                  </p:childTnLst>
                                </p:cTn>
                              </p:par>
                            </p:childTnLst>
                          </p:cTn>
                        </p:par>
                        <p:par>
                          <p:cTn id="9" fill="hold">
                            <p:stCondLst>
                              <p:cond delay="0"/>
                            </p:stCondLst>
                            <p:childTnLst>
                              <p:par>
                                <p:cTn id="10" presetID="53" presetClass="entr" presetSubtype="16" fill="hold"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p:cTn id="12" dur="500" fill="hold"/>
                                        <p:tgtEl>
                                          <p:spTgt spid="40"/>
                                        </p:tgtEl>
                                        <p:attrNameLst>
                                          <p:attrName>ppt_w</p:attrName>
                                        </p:attrNameLst>
                                      </p:cBhvr>
                                      <p:tavLst>
                                        <p:tav tm="0">
                                          <p:val>
                                            <p:fltVal val="0"/>
                                          </p:val>
                                        </p:tav>
                                        <p:tav tm="100000">
                                          <p:val>
                                            <p:strVal val="#ppt_w"/>
                                          </p:val>
                                        </p:tav>
                                      </p:tavLst>
                                    </p:anim>
                                    <p:anim calcmode="lin" valueType="num">
                                      <p:cBhvr>
                                        <p:cTn id="13" dur="500" fill="hold"/>
                                        <p:tgtEl>
                                          <p:spTgt spid="40"/>
                                        </p:tgtEl>
                                        <p:attrNameLst>
                                          <p:attrName>ppt_h</p:attrName>
                                        </p:attrNameLst>
                                      </p:cBhvr>
                                      <p:tavLst>
                                        <p:tav tm="0">
                                          <p:val>
                                            <p:fltVal val="0"/>
                                          </p:val>
                                        </p:tav>
                                        <p:tav tm="100000">
                                          <p:val>
                                            <p:strVal val="#ppt_h"/>
                                          </p:val>
                                        </p:tav>
                                      </p:tavLst>
                                    </p:anim>
                                    <p:animEffect transition="in" filter="fade">
                                      <p:cBhvr>
                                        <p:cTn id="14" dur="500"/>
                                        <p:tgtEl>
                                          <p:spTgt spid="40"/>
                                        </p:tgtEl>
                                      </p:cBhvr>
                                    </p:animEffect>
                                  </p:childTnLst>
                                </p:cTn>
                              </p:par>
                              <p:par>
                                <p:cTn id="15" presetID="53" presetClass="entr" presetSubtype="528" fill="hold" grpId="0" nodeType="withEffect">
                                  <p:stCondLst>
                                    <p:cond delay="500"/>
                                  </p:stCondLst>
                                  <p:childTnLst>
                                    <p:set>
                                      <p:cBhvr>
                                        <p:cTn id="16" dur="1" fill="hold">
                                          <p:stCondLst>
                                            <p:cond delay="0"/>
                                          </p:stCondLst>
                                        </p:cTn>
                                        <p:tgtEl>
                                          <p:spTgt spid="41"/>
                                        </p:tgtEl>
                                        <p:attrNameLst>
                                          <p:attrName>style.visibility</p:attrName>
                                        </p:attrNameLst>
                                      </p:cBhvr>
                                      <p:to>
                                        <p:strVal val="visible"/>
                                      </p:to>
                                    </p:set>
                                    <p:anim calcmode="lin" valueType="num">
                                      <p:cBhvr>
                                        <p:cTn id="17" dur="500" fill="hold"/>
                                        <p:tgtEl>
                                          <p:spTgt spid="41"/>
                                        </p:tgtEl>
                                        <p:attrNameLst>
                                          <p:attrName>ppt_w</p:attrName>
                                        </p:attrNameLst>
                                      </p:cBhvr>
                                      <p:tavLst>
                                        <p:tav tm="0">
                                          <p:val>
                                            <p:fltVal val="0"/>
                                          </p:val>
                                        </p:tav>
                                        <p:tav tm="100000">
                                          <p:val>
                                            <p:strVal val="#ppt_w"/>
                                          </p:val>
                                        </p:tav>
                                      </p:tavLst>
                                    </p:anim>
                                    <p:anim calcmode="lin" valueType="num">
                                      <p:cBhvr>
                                        <p:cTn id="18" dur="500" fill="hold"/>
                                        <p:tgtEl>
                                          <p:spTgt spid="41"/>
                                        </p:tgtEl>
                                        <p:attrNameLst>
                                          <p:attrName>ppt_h</p:attrName>
                                        </p:attrNameLst>
                                      </p:cBhvr>
                                      <p:tavLst>
                                        <p:tav tm="0">
                                          <p:val>
                                            <p:fltVal val="0"/>
                                          </p:val>
                                        </p:tav>
                                        <p:tav tm="100000">
                                          <p:val>
                                            <p:strVal val="#ppt_h"/>
                                          </p:val>
                                        </p:tav>
                                      </p:tavLst>
                                    </p:anim>
                                    <p:animEffect transition="in" filter="fade">
                                      <p:cBhvr>
                                        <p:cTn id="19" dur="500"/>
                                        <p:tgtEl>
                                          <p:spTgt spid="41"/>
                                        </p:tgtEl>
                                      </p:cBhvr>
                                    </p:animEffect>
                                    <p:anim calcmode="lin" valueType="num">
                                      <p:cBhvr>
                                        <p:cTn id="20" dur="500" fill="hold"/>
                                        <p:tgtEl>
                                          <p:spTgt spid="41"/>
                                        </p:tgtEl>
                                        <p:attrNameLst>
                                          <p:attrName>ppt_x</p:attrName>
                                        </p:attrNameLst>
                                      </p:cBhvr>
                                      <p:tavLst>
                                        <p:tav tm="0">
                                          <p:val>
                                            <p:fltVal val="0.5"/>
                                          </p:val>
                                        </p:tav>
                                        <p:tav tm="100000">
                                          <p:val>
                                            <p:strVal val="#ppt_x"/>
                                          </p:val>
                                        </p:tav>
                                      </p:tavLst>
                                    </p:anim>
                                    <p:anim calcmode="lin" valueType="num">
                                      <p:cBhvr>
                                        <p:cTn id="21" dur="500" fill="hold"/>
                                        <p:tgtEl>
                                          <p:spTgt spid="41"/>
                                        </p:tgtEl>
                                        <p:attrNameLst>
                                          <p:attrName>ppt_y</p:attrName>
                                        </p:attrNameLst>
                                      </p:cBhvr>
                                      <p:tavLst>
                                        <p:tav tm="0">
                                          <p:val>
                                            <p:fltVal val="0.5"/>
                                          </p:val>
                                        </p:tav>
                                        <p:tav tm="100000">
                                          <p:val>
                                            <p:strVal val="#ppt_y"/>
                                          </p:val>
                                        </p:tav>
                                      </p:tavLst>
                                    </p:anim>
                                  </p:childTnLst>
                                </p:cTn>
                              </p:par>
                              <p:par>
                                <p:cTn id="22" presetID="53" presetClass="entr" presetSubtype="528" fill="hold" grpId="0" nodeType="withEffect">
                                  <p:stCondLst>
                                    <p:cond delay="750"/>
                                  </p:stCondLst>
                                  <p:childTnLst>
                                    <p:set>
                                      <p:cBhvr>
                                        <p:cTn id="23" dur="1" fill="hold">
                                          <p:stCondLst>
                                            <p:cond delay="0"/>
                                          </p:stCondLst>
                                        </p:cTn>
                                        <p:tgtEl>
                                          <p:spTgt spid="42"/>
                                        </p:tgtEl>
                                        <p:attrNameLst>
                                          <p:attrName>style.visibility</p:attrName>
                                        </p:attrNameLst>
                                      </p:cBhvr>
                                      <p:to>
                                        <p:strVal val="visible"/>
                                      </p:to>
                                    </p:set>
                                    <p:anim calcmode="lin" valueType="num">
                                      <p:cBhvr>
                                        <p:cTn id="24" dur="500" fill="hold"/>
                                        <p:tgtEl>
                                          <p:spTgt spid="42"/>
                                        </p:tgtEl>
                                        <p:attrNameLst>
                                          <p:attrName>ppt_w</p:attrName>
                                        </p:attrNameLst>
                                      </p:cBhvr>
                                      <p:tavLst>
                                        <p:tav tm="0">
                                          <p:val>
                                            <p:fltVal val="0"/>
                                          </p:val>
                                        </p:tav>
                                        <p:tav tm="100000">
                                          <p:val>
                                            <p:strVal val="#ppt_w"/>
                                          </p:val>
                                        </p:tav>
                                      </p:tavLst>
                                    </p:anim>
                                    <p:anim calcmode="lin" valueType="num">
                                      <p:cBhvr>
                                        <p:cTn id="25" dur="500" fill="hold"/>
                                        <p:tgtEl>
                                          <p:spTgt spid="42"/>
                                        </p:tgtEl>
                                        <p:attrNameLst>
                                          <p:attrName>ppt_h</p:attrName>
                                        </p:attrNameLst>
                                      </p:cBhvr>
                                      <p:tavLst>
                                        <p:tav tm="0">
                                          <p:val>
                                            <p:fltVal val="0"/>
                                          </p:val>
                                        </p:tav>
                                        <p:tav tm="100000">
                                          <p:val>
                                            <p:strVal val="#ppt_h"/>
                                          </p:val>
                                        </p:tav>
                                      </p:tavLst>
                                    </p:anim>
                                    <p:animEffect transition="in" filter="fade">
                                      <p:cBhvr>
                                        <p:cTn id="26" dur="500"/>
                                        <p:tgtEl>
                                          <p:spTgt spid="42"/>
                                        </p:tgtEl>
                                      </p:cBhvr>
                                    </p:animEffect>
                                    <p:anim calcmode="lin" valueType="num">
                                      <p:cBhvr>
                                        <p:cTn id="27" dur="500" fill="hold"/>
                                        <p:tgtEl>
                                          <p:spTgt spid="42"/>
                                        </p:tgtEl>
                                        <p:attrNameLst>
                                          <p:attrName>ppt_x</p:attrName>
                                        </p:attrNameLst>
                                      </p:cBhvr>
                                      <p:tavLst>
                                        <p:tav tm="0">
                                          <p:val>
                                            <p:fltVal val="0.5"/>
                                          </p:val>
                                        </p:tav>
                                        <p:tav tm="100000">
                                          <p:val>
                                            <p:strVal val="#ppt_x"/>
                                          </p:val>
                                        </p:tav>
                                      </p:tavLst>
                                    </p:anim>
                                    <p:anim calcmode="lin" valueType="num">
                                      <p:cBhvr>
                                        <p:cTn id="28" dur="500" fill="hold"/>
                                        <p:tgtEl>
                                          <p:spTgt spid="42"/>
                                        </p:tgtEl>
                                        <p:attrNameLst>
                                          <p:attrName>ppt_y</p:attrName>
                                        </p:attrNameLst>
                                      </p:cBhvr>
                                      <p:tavLst>
                                        <p:tav tm="0">
                                          <p:val>
                                            <p:fltVal val="0.5"/>
                                          </p:val>
                                        </p:tav>
                                        <p:tav tm="100000">
                                          <p:val>
                                            <p:strVal val="#ppt_y"/>
                                          </p:val>
                                        </p:tav>
                                      </p:tavLst>
                                    </p:anim>
                                  </p:childTnLst>
                                </p:cTn>
                              </p:par>
                              <p:par>
                                <p:cTn id="29" presetID="53" presetClass="entr" presetSubtype="528" fill="hold" grpId="0" nodeType="withEffect">
                                  <p:stCondLst>
                                    <p:cond delay="1000"/>
                                  </p:stCondLst>
                                  <p:childTnLst>
                                    <p:set>
                                      <p:cBhvr>
                                        <p:cTn id="30" dur="1" fill="hold">
                                          <p:stCondLst>
                                            <p:cond delay="0"/>
                                          </p:stCondLst>
                                        </p:cTn>
                                        <p:tgtEl>
                                          <p:spTgt spid="44"/>
                                        </p:tgtEl>
                                        <p:attrNameLst>
                                          <p:attrName>style.visibility</p:attrName>
                                        </p:attrNameLst>
                                      </p:cBhvr>
                                      <p:to>
                                        <p:strVal val="visible"/>
                                      </p:to>
                                    </p:set>
                                    <p:anim calcmode="lin" valueType="num">
                                      <p:cBhvr>
                                        <p:cTn id="31" dur="500" fill="hold"/>
                                        <p:tgtEl>
                                          <p:spTgt spid="44"/>
                                        </p:tgtEl>
                                        <p:attrNameLst>
                                          <p:attrName>ppt_w</p:attrName>
                                        </p:attrNameLst>
                                      </p:cBhvr>
                                      <p:tavLst>
                                        <p:tav tm="0">
                                          <p:val>
                                            <p:fltVal val="0"/>
                                          </p:val>
                                        </p:tav>
                                        <p:tav tm="100000">
                                          <p:val>
                                            <p:strVal val="#ppt_w"/>
                                          </p:val>
                                        </p:tav>
                                      </p:tavLst>
                                    </p:anim>
                                    <p:anim calcmode="lin" valueType="num">
                                      <p:cBhvr>
                                        <p:cTn id="32" dur="500" fill="hold"/>
                                        <p:tgtEl>
                                          <p:spTgt spid="44"/>
                                        </p:tgtEl>
                                        <p:attrNameLst>
                                          <p:attrName>ppt_h</p:attrName>
                                        </p:attrNameLst>
                                      </p:cBhvr>
                                      <p:tavLst>
                                        <p:tav tm="0">
                                          <p:val>
                                            <p:fltVal val="0"/>
                                          </p:val>
                                        </p:tav>
                                        <p:tav tm="100000">
                                          <p:val>
                                            <p:strVal val="#ppt_h"/>
                                          </p:val>
                                        </p:tav>
                                      </p:tavLst>
                                    </p:anim>
                                    <p:animEffect transition="in" filter="fade">
                                      <p:cBhvr>
                                        <p:cTn id="33" dur="500"/>
                                        <p:tgtEl>
                                          <p:spTgt spid="44"/>
                                        </p:tgtEl>
                                      </p:cBhvr>
                                    </p:animEffect>
                                    <p:anim calcmode="lin" valueType="num">
                                      <p:cBhvr>
                                        <p:cTn id="34" dur="500" fill="hold"/>
                                        <p:tgtEl>
                                          <p:spTgt spid="44"/>
                                        </p:tgtEl>
                                        <p:attrNameLst>
                                          <p:attrName>ppt_x</p:attrName>
                                        </p:attrNameLst>
                                      </p:cBhvr>
                                      <p:tavLst>
                                        <p:tav tm="0">
                                          <p:val>
                                            <p:fltVal val="0.5"/>
                                          </p:val>
                                        </p:tav>
                                        <p:tav tm="100000">
                                          <p:val>
                                            <p:strVal val="#ppt_x"/>
                                          </p:val>
                                        </p:tav>
                                      </p:tavLst>
                                    </p:anim>
                                    <p:anim calcmode="lin" valueType="num">
                                      <p:cBhvr>
                                        <p:cTn id="35" dur="500" fill="hold"/>
                                        <p:tgtEl>
                                          <p:spTgt spid="44"/>
                                        </p:tgtEl>
                                        <p:attrNameLst>
                                          <p:attrName>ppt_y</p:attrName>
                                        </p:attrNameLst>
                                      </p:cBhvr>
                                      <p:tavLst>
                                        <p:tav tm="0">
                                          <p:val>
                                            <p:fltVal val="0.5"/>
                                          </p:val>
                                        </p:tav>
                                        <p:tav tm="100000">
                                          <p:val>
                                            <p:strVal val="#ppt_y"/>
                                          </p:val>
                                        </p:tav>
                                      </p:tavLst>
                                    </p:anim>
                                  </p:childTnLst>
                                </p:cTn>
                              </p:par>
                              <p:par>
                                <p:cTn id="36" presetID="53" presetClass="entr" presetSubtype="528" fill="hold" grpId="0" nodeType="withEffect">
                                  <p:stCondLst>
                                    <p:cond delay="1250"/>
                                  </p:stCondLst>
                                  <p:childTnLst>
                                    <p:set>
                                      <p:cBhvr>
                                        <p:cTn id="37" dur="1" fill="hold">
                                          <p:stCondLst>
                                            <p:cond delay="0"/>
                                          </p:stCondLst>
                                        </p:cTn>
                                        <p:tgtEl>
                                          <p:spTgt spid="43"/>
                                        </p:tgtEl>
                                        <p:attrNameLst>
                                          <p:attrName>style.visibility</p:attrName>
                                        </p:attrNameLst>
                                      </p:cBhvr>
                                      <p:to>
                                        <p:strVal val="visible"/>
                                      </p:to>
                                    </p:set>
                                    <p:anim calcmode="lin" valueType="num">
                                      <p:cBhvr>
                                        <p:cTn id="38" dur="500" fill="hold"/>
                                        <p:tgtEl>
                                          <p:spTgt spid="43"/>
                                        </p:tgtEl>
                                        <p:attrNameLst>
                                          <p:attrName>ppt_w</p:attrName>
                                        </p:attrNameLst>
                                      </p:cBhvr>
                                      <p:tavLst>
                                        <p:tav tm="0">
                                          <p:val>
                                            <p:fltVal val="0"/>
                                          </p:val>
                                        </p:tav>
                                        <p:tav tm="100000">
                                          <p:val>
                                            <p:strVal val="#ppt_w"/>
                                          </p:val>
                                        </p:tav>
                                      </p:tavLst>
                                    </p:anim>
                                    <p:anim calcmode="lin" valueType="num">
                                      <p:cBhvr>
                                        <p:cTn id="39" dur="500" fill="hold"/>
                                        <p:tgtEl>
                                          <p:spTgt spid="43"/>
                                        </p:tgtEl>
                                        <p:attrNameLst>
                                          <p:attrName>ppt_h</p:attrName>
                                        </p:attrNameLst>
                                      </p:cBhvr>
                                      <p:tavLst>
                                        <p:tav tm="0">
                                          <p:val>
                                            <p:fltVal val="0"/>
                                          </p:val>
                                        </p:tav>
                                        <p:tav tm="100000">
                                          <p:val>
                                            <p:strVal val="#ppt_h"/>
                                          </p:val>
                                        </p:tav>
                                      </p:tavLst>
                                    </p:anim>
                                    <p:animEffect transition="in" filter="fade">
                                      <p:cBhvr>
                                        <p:cTn id="40" dur="500"/>
                                        <p:tgtEl>
                                          <p:spTgt spid="43"/>
                                        </p:tgtEl>
                                      </p:cBhvr>
                                    </p:animEffect>
                                    <p:anim calcmode="lin" valueType="num">
                                      <p:cBhvr>
                                        <p:cTn id="41" dur="500" fill="hold"/>
                                        <p:tgtEl>
                                          <p:spTgt spid="43"/>
                                        </p:tgtEl>
                                        <p:attrNameLst>
                                          <p:attrName>ppt_x</p:attrName>
                                        </p:attrNameLst>
                                      </p:cBhvr>
                                      <p:tavLst>
                                        <p:tav tm="0">
                                          <p:val>
                                            <p:fltVal val="0.5"/>
                                          </p:val>
                                        </p:tav>
                                        <p:tav tm="100000">
                                          <p:val>
                                            <p:strVal val="#ppt_x"/>
                                          </p:val>
                                        </p:tav>
                                      </p:tavLst>
                                    </p:anim>
                                    <p:anim calcmode="lin" valueType="num">
                                      <p:cBhvr>
                                        <p:cTn id="42" dur="500" fill="hold"/>
                                        <p:tgtEl>
                                          <p:spTgt spid="4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1" grpId="0" bldLvl="0" animBg="1"/>
      <p:bldP spid="42" grpId="0" bldLvl="0" animBg="1"/>
      <p:bldP spid="43" grpId="0" bldLvl="0" animBg="1"/>
      <p:bldP spid="44"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1603023"/>
            <a:ext cx="11593689" cy="3826934"/>
          </a:xfrm>
          <a:prstGeom prst="rect">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cxnSp>
        <p:nvCxnSpPr>
          <p:cNvPr id="14" name="直接连接符 13"/>
          <p:cNvCxnSpPr/>
          <p:nvPr/>
        </p:nvCxnSpPr>
        <p:spPr>
          <a:xfrm>
            <a:off x="3248241" y="4815852"/>
            <a:ext cx="7546429"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368244" y="2323821"/>
            <a:ext cx="7426426"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平行四边形 10"/>
          <p:cNvSpPr/>
          <p:nvPr/>
        </p:nvSpPr>
        <p:spPr>
          <a:xfrm>
            <a:off x="905608" y="1380564"/>
            <a:ext cx="4429380" cy="4329953"/>
          </a:xfrm>
          <a:prstGeom prst="parallelogram">
            <a:avLst>
              <a:gd name="adj" fmla="val 28386"/>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6" name="矩形 5"/>
          <p:cNvSpPr/>
          <p:nvPr/>
        </p:nvSpPr>
        <p:spPr>
          <a:xfrm>
            <a:off x="5623322" y="3523026"/>
            <a:ext cx="4754880" cy="1014730"/>
          </a:xfrm>
          <a:prstGeom prst="rect">
            <a:avLst/>
          </a:prstGeom>
        </p:spPr>
        <p:txBody>
          <a:bodyPr wrap="none">
            <a:spAutoFit/>
          </a:bodyPr>
          <a:lstStyle/>
          <a:p>
            <a:pPr algn="l"/>
            <a:r>
              <a:rPr lang="zh-CN" altLang="en-US" sz="6000" b="1" dirty="0">
                <a:solidFill>
                  <a:schemeClr val="bg1"/>
                </a:solidFill>
                <a:latin typeface="Arial" panose="020B0604020202020204"/>
                <a:ea typeface="微软雅黑" panose="020B0503020204020204" pitchFamily="34" charset="-122"/>
                <a:sym typeface="Arial" panose="020B0604020202020204"/>
              </a:rPr>
              <a:t>仪表板的装饰</a:t>
            </a:r>
            <a:endParaRPr lang="zh-CN" altLang="en-US" sz="6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p:nvPr/>
        </p:nvSpPr>
        <p:spPr>
          <a:xfrm>
            <a:off x="11593689" y="1603023"/>
            <a:ext cx="1192466" cy="3826934"/>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矩形 8"/>
          <p:cNvSpPr/>
          <p:nvPr/>
        </p:nvSpPr>
        <p:spPr>
          <a:xfrm>
            <a:off x="6380679" y="2600340"/>
            <a:ext cx="3112945" cy="645160"/>
          </a:xfrm>
          <a:prstGeom prst="rect">
            <a:avLst/>
          </a:prstGeom>
          <a:solidFill>
            <a:srgbClr val="C00000"/>
          </a:solidFill>
        </p:spPr>
        <p:txBody>
          <a:bodyPr wrap="square">
            <a:spAutoFit/>
          </a:bodyPr>
          <a:lstStyle/>
          <a:p>
            <a:pPr algn="ctr"/>
            <a:r>
              <a:rPr lang="zh-CN" altLang="en-US" sz="3600" b="1" dirty="0">
                <a:solidFill>
                  <a:schemeClr val="bg1"/>
                </a:solidFill>
                <a:latin typeface="Arial" panose="020B0604020202020204"/>
                <a:ea typeface="微软雅黑" panose="020B0503020204020204" pitchFamily="34" charset="-122"/>
                <a:sym typeface="Arial" panose="020B0604020202020204"/>
              </a:rPr>
              <a:t>任务二</a:t>
            </a:r>
            <a:r>
              <a:rPr lang="en-US" altLang="zh-CN" sz="3600" b="1" dirty="0">
                <a:solidFill>
                  <a:schemeClr val="bg1"/>
                </a:solidFill>
                <a:latin typeface="Arial" panose="020B0604020202020204"/>
                <a:ea typeface="微软雅黑" panose="020B0503020204020204" pitchFamily="34" charset="-122"/>
                <a:sym typeface="Arial" panose="020B0604020202020204"/>
              </a:rPr>
              <a:t> </a:t>
            </a:r>
            <a:endParaRPr lang="zh-CN" altLang="en-US" sz="3600" b="1" dirty="0">
              <a:solidFill>
                <a:schemeClr val="bg1"/>
              </a:solidFill>
              <a:latin typeface="Arial" panose="020B0604020202020204"/>
              <a:ea typeface="微软雅黑" panose="020B0503020204020204" pitchFamily="34" charset="-122"/>
              <a:sym typeface="Arial" panose="020B0604020202020204"/>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7261306">
            <a:off x="997077" y="2245116"/>
            <a:ext cx="3968403" cy="2638369"/>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par>
                                <p:cTn id="16" presetID="10"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par>
                                <p:cTn id="24" presetID="22" presetClass="entr" presetSubtype="8"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1000"/>
                                        <p:tgtEl>
                                          <p:spTgt spid="6"/>
                                        </p:tgtEl>
                                      </p:cBhvr>
                                    </p:animEffect>
                                    <p:anim calcmode="lin" valueType="num">
                                      <p:cBhvr>
                                        <p:cTn id="37" dur="1000" fill="hold"/>
                                        <p:tgtEl>
                                          <p:spTgt spid="6"/>
                                        </p:tgtEl>
                                        <p:attrNameLst>
                                          <p:attrName>ppt_x</p:attrName>
                                        </p:attrNameLst>
                                      </p:cBhvr>
                                      <p:tavLst>
                                        <p:tav tm="0">
                                          <p:val>
                                            <p:strVal val="#ppt_x"/>
                                          </p:val>
                                        </p:tav>
                                        <p:tav tm="100000">
                                          <p:val>
                                            <p:strVal val="#ppt_x"/>
                                          </p:val>
                                        </p:tav>
                                      </p:tavLst>
                                    </p:anim>
                                    <p:anim calcmode="lin" valueType="num">
                                      <p:cBhvr>
                                        <p:cTn id="3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1" grpId="0" bldLvl="0" animBg="1"/>
      <p:bldP spid="6" grpId="0"/>
      <p:bldP spid="7" grpId="0" bldLvl="0" animBg="1"/>
      <p:bldP spid="9"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 Box 4"/>
          <p:cNvSpPr txBox="1">
            <a:spLocks noChangeArrowheads="1"/>
          </p:cNvSpPr>
          <p:nvPr/>
        </p:nvSpPr>
        <p:spPr bwMode="auto">
          <a:xfrm>
            <a:off x="1153988" y="1542353"/>
            <a:ext cx="9226820" cy="4107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1. 了解仪表板的主要性能。</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2. 掌握仪表板装饰的步骤及方法。</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3. 熟悉仪表板装饰的种类。</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1. 能理解仪表板装饰的注意事项。</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2. 会对仪表板进行装饰。</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1. 分析完成被分配的任务时出现的问题，具有解决问题的能力。</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2. 理解和应用审美原则和颜色搭配技巧，提高审美能力。</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3. 理解局部和整体的关系，培养工匠精神。</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180160" cy="964424"/>
            <a:chOff x="0" y="214489"/>
            <a:chExt cx="3180160" cy="964424"/>
          </a:xfrm>
        </p:grpSpPr>
        <p:sp>
          <p:nvSpPr>
            <p:cNvPr id="3" name="矩形 2"/>
            <p:cNvSpPr/>
            <p:nvPr/>
          </p:nvSpPr>
          <p:spPr>
            <a:xfrm>
              <a:off x="0" y="214489"/>
              <a:ext cx="31800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 name="五边形 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仪表板的装饰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pPr algn="l"/>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24" name="Rectangle 6"/>
          <p:cNvSpPr>
            <a:spLocks noChangeArrowheads="1"/>
          </p:cNvSpPr>
          <p:nvPr/>
        </p:nvSpPr>
        <p:spPr bwMode="auto">
          <a:xfrm>
            <a:off x="1224280" y="1090930"/>
            <a:ext cx="1346200" cy="398780"/>
          </a:xfrm>
          <a:prstGeom prst="rect">
            <a:avLst/>
          </a:prstGeom>
          <a:solidFill>
            <a:srgbClr val="C00000"/>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sz="2000" b="1" dirty="0">
                <a:solidFill>
                  <a:schemeClr val="bg1"/>
                </a:solidFill>
                <a:latin typeface="Arial" panose="020B0604020202020204"/>
                <a:ea typeface="微软雅黑" panose="020B0503020204020204" pitchFamily="34" charset="-122"/>
                <a:sym typeface="Arial" panose="020B0604020202020204"/>
              </a:rPr>
              <a:t>知识目标</a:t>
            </a:r>
            <a:endParaRPr lang="zh-CN" altLang="en-US" sz="2000" b="1" dirty="0">
              <a:solidFill>
                <a:schemeClr val="bg1"/>
              </a:solidFill>
              <a:latin typeface="Arial" panose="020B0604020202020204"/>
              <a:ea typeface="微软雅黑" panose="020B0503020204020204" pitchFamily="34" charset="-122"/>
              <a:sym typeface="Arial" panose="020B0604020202020204"/>
            </a:endParaRPr>
          </a:p>
        </p:txBody>
      </p:sp>
      <p:sp>
        <p:nvSpPr>
          <p:cNvPr id="12" name="Rectangle 6"/>
          <p:cNvSpPr>
            <a:spLocks noChangeArrowheads="1"/>
          </p:cNvSpPr>
          <p:nvPr/>
        </p:nvSpPr>
        <p:spPr bwMode="auto">
          <a:xfrm>
            <a:off x="1224280" y="2760345"/>
            <a:ext cx="1346200" cy="398780"/>
          </a:xfrm>
          <a:prstGeom prst="rect">
            <a:avLst/>
          </a:prstGeom>
          <a:solidFill>
            <a:srgbClr val="38465E"/>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zh-CN" sz="2000" b="1" dirty="0">
                <a:solidFill>
                  <a:schemeClr val="bg1"/>
                </a:solidFill>
                <a:latin typeface="Arial" panose="020B0604020202020204"/>
                <a:ea typeface="微软雅黑" panose="020B0503020204020204" pitchFamily="34" charset="-122"/>
                <a:sym typeface="Arial" panose="020B0604020202020204"/>
              </a:rPr>
              <a:t>能力</a:t>
            </a:r>
            <a:r>
              <a:rPr sz="2000" b="1" dirty="0">
                <a:solidFill>
                  <a:schemeClr val="bg1"/>
                </a:solidFill>
                <a:latin typeface="Arial" panose="020B0604020202020204"/>
                <a:ea typeface="微软雅黑" panose="020B0503020204020204" pitchFamily="34" charset="-122"/>
                <a:sym typeface="Arial" panose="020B0604020202020204"/>
              </a:rPr>
              <a:t>目标</a:t>
            </a:r>
            <a:endParaRPr lang="zh-CN" altLang="en-US" sz="2000" b="1" dirty="0">
              <a:solidFill>
                <a:schemeClr val="bg1"/>
              </a:solidFill>
              <a:latin typeface="Arial" panose="020B0604020202020204"/>
              <a:ea typeface="微软雅黑" panose="020B0503020204020204" pitchFamily="34" charset="-122"/>
              <a:sym typeface="Arial" panose="020B0604020202020204"/>
            </a:endParaRPr>
          </a:p>
        </p:txBody>
      </p:sp>
      <p:sp>
        <p:nvSpPr>
          <p:cNvPr id="13" name="Rectangle 6"/>
          <p:cNvSpPr>
            <a:spLocks noChangeArrowheads="1"/>
          </p:cNvSpPr>
          <p:nvPr/>
        </p:nvSpPr>
        <p:spPr bwMode="auto">
          <a:xfrm>
            <a:off x="1224280" y="4030345"/>
            <a:ext cx="1346200" cy="398780"/>
          </a:xfrm>
          <a:prstGeom prst="rect">
            <a:avLst/>
          </a:prstGeom>
          <a:solidFill>
            <a:srgbClr val="C00000"/>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zh-CN" sz="2000" b="1" dirty="0">
                <a:solidFill>
                  <a:schemeClr val="bg1"/>
                </a:solidFill>
                <a:latin typeface="Arial" panose="020B0604020202020204"/>
                <a:ea typeface="微软雅黑" panose="020B0503020204020204" pitchFamily="34" charset="-122"/>
                <a:sym typeface="Arial" panose="020B0604020202020204"/>
              </a:rPr>
              <a:t>素养</a:t>
            </a:r>
            <a:r>
              <a:rPr sz="2000" b="1" dirty="0">
                <a:solidFill>
                  <a:schemeClr val="bg1"/>
                </a:solidFill>
                <a:latin typeface="Arial" panose="020B0604020202020204"/>
                <a:ea typeface="微软雅黑" panose="020B0503020204020204" pitchFamily="34" charset="-122"/>
                <a:sym typeface="Arial" panose="020B0604020202020204"/>
              </a:rPr>
              <a:t>目标</a:t>
            </a:r>
            <a:endParaRPr lang="zh-CN" altLang="en-US" sz="2000" b="1" dirty="0">
              <a:solidFill>
                <a:schemeClr val="bg1"/>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anim calcmode="lin" valueType="num">
                                      <p:cBhvr>
                                        <p:cTn id="7" dur="500" fill="hold"/>
                                        <p:tgtEl>
                                          <p:spTgt spid="11267"/>
                                        </p:tgtEl>
                                        <p:attrNameLst>
                                          <p:attrName>ppt_w</p:attrName>
                                        </p:attrNameLst>
                                      </p:cBhvr>
                                      <p:tavLst>
                                        <p:tav tm="0">
                                          <p:val>
                                            <p:fltVal val="0"/>
                                          </p:val>
                                        </p:tav>
                                        <p:tav tm="100000">
                                          <p:val>
                                            <p:strVal val="#ppt_w"/>
                                          </p:val>
                                        </p:tav>
                                      </p:tavLst>
                                    </p:anim>
                                    <p:anim calcmode="lin" valueType="num">
                                      <p:cBhvr>
                                        <p:cTn id="8" dur="500" fill="hold"/>
                                        <p:tgtEl>
                                          <p:spTgt spid="11267"/>
                                        </p:tgtEl>
                                        <p:attrNameLst>
                                          <p:attrName>ppt_h</p:attrName>
                                        </p:attrNameLst>
                                      </p:cBhvr>
                                      <p:tavLst>
                                        <p:tav tm="0">
                                          <p:val>
                                            <p:fltVal val="0"/>
                                          </p:val>
                                        </p:tav>
                                        <p:tav tm="100000">
                                          <p:val>
                                            <p:strVal val="#ppt_h"/>
                                          </p:val>
                                        </p:tav>
                                      </p:tavLst>
                                    </p:anim>
                                    <p:animEffect transition="in" filter="fade">
                                      <p:cBhvr>
                                        <p:cTn id="9" dur="500"/>
                                        <p:tgtEl>
                                          <p:spTgt spid="11267"/>
                                        </p:tgtEl>
                                      </p:cBhvr>
                                    </p:animEffect>
                                  </p:childTnLst>
                                </p:cTn>
                              </p:par>
                              <p:par>
                                <p:cTn id="10" presetID="14" presetClass="entr" presetSubtype="1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randombar(horizontal)">
                                      <p:cBhvr>
                                        <p:cTn id="12" dur="500"/>
                                        <p:tgtEl>
                                          <p:spTgt spid="24"/>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500"/>
                                        <p:tgtEl>
                                          <p:spTgt spid="12"/>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24" grpId="0" bldLvl="0" animBg="1"/>
      <p:bldP spid="12" grpId="0" bldLvl="0" animBg="1"/>
      <p:bldP spid="13"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53143" y="1600895"/>
            <a:ext cx="10949049" cy="43605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0" name="矩形 9"/>
          <p:cNvSpPr/>
          <p:nvPr/>
        </p:nvSpPr>
        <p:spPr>
          <a:xfrm>
            <a:off x="973778" y="1852551"/>
            <a:ext cx="10343406" cy="3842378"/>
          </a:xfrm>
          <a:prstGeom prst="rect">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555" name="TextBox 4"/>
          <p:cNvSpPr txBox="1">
            <a:spLocks noChangeArrowheads="1"/>
          </p:cNvSpPr>
          <p:nvPr/>
        </p:nvSpPr>
        <p:spPr bwMode="auto">
          <a:xfrm>
            <a:off x="1532027" y="2749487"/>
            <a:ext cx="9393272"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b="1" dirty="0">
                <a:solidFill>
                  <a:schemeClr val="bg1"/>
                </a:solidFill>
                <a:latin typeface="Arial" panose="020B0604020202020204"/>
                <a:ea typeface="微软雅黑" panose="020B0503020204020204" pitchFamily="34" charset="-122"/>
                <a:sym typeface="Arial" panose="020B0604020202020204"/>
              </a:rPr>
              <a:t>       </a:t>
            </a:r>
            <a:r>
              <a:rPr sz="2000" b="1" dirty="0">
                <a:solidFill>
                  <a:schemeClr val="bg1"/>
                </a:solidFill>
                <a:latin typeface="Arial" panose="020B0604020202020204"/>
                <a:ea typeface="微软雅黑" panose="020B0503020204020204" pitchFamily="34" charset="-122"/>
                <a:sym typeface="Arial" panose="020B0604020202020204"/>
              </a:rPr>
              <a:t>张先生购买了一辆奔驰商务车，新车的仪表板并不讨张先生喜欢，看上去有点</a:t>
            </a:r>
            <a:endParaRPr sz="2000" b="1" dirty="0">
              <a:solidFill>
                <a:schemeClr val="bg1"/>
              </a:solidFill>
              <a:latin typeface="Arial" panose="020B0604020202020204"/>
              <a:ea typeface="微软雅黑" panose="020B0503020204020204" pitchFamily="34" charset="-122"/>
              <a:sym typeface="Arial" panose="020B0604020202020204"/>
            </a:endParaRPr>
          </a:p>
          <a:p>
            <a:pPr eaLnBrk="1" hangingPunct="1">
              <a:lnSpc>
                <a:spcPct val="150000"/>
              </a:lnSpc>
            </a:pPr>
            <a:r>
              <a:rPr sz="2000" b="1" dirty="0">
                <a:solidFill>
                  <a:schemeClr val="bg1"/>
                </a:solidFill>
                <a:latin typeface="Arial" panose="020B0604020202020204"/>
                <a:ea typeface="微软雅黑" panose="020B0503020204020204" pitchFamily="34" charset="-122"/>
                <a:sym typeface="Arial" panose="020B0604020202020204"/>
              </a:rPr>
              <a:t>掉档次，于是张先生来到汽车美容店询问仪表盘该如何进行装饰。如果你是该美容店的专业人员，你应该怎样根据张先生的要求，把仪表板装饰得更豪华、精美呢？</a:t>
            </a:r>
            <a:endParaRPr sz="2000" b="1" dirty="0">
              <a:solidFill>
                <a:schemeClr val="bg1"/>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180160" cy="964424"/>
            <a:chOff x="0" y="214489"/>
            <a:chExt cx="3180160" cy="964424"/>
          </a:xfrm>
        </p:grpSpPr>
        <p:sp>
          <p:nvSpPr>
            <p:cNvPr id="3" name="矩形 2"/>
            <p:cNvSpPr/>
            <p:nvPr/>
          </p:nvSpPr>
          <p:spPr>
            <a:xfrm>
              <a:off x="0" y="214489"/>
              <a:ext cx="31800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 name="五边形 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316480" cy="953135"/>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仪表板的装饰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pPr algn="l"/>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randombar(horizontal)">
                                      <p:cBhvr>
                                        <p:cTn id="10" dur="500"/>
                                        <p:tgtEl>
                                          <p:spTgt spid="9"/>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3555"/>
                                        </p:tgtEl>
                                        <p:attrNameLst>
                                          <p:attrName>style.visibility</p:attrName>
                                        </p:attrNameLst>
                                      </p:cBhvr>
                                      <p:to>
                                        <p:strVal val="visible"/>
                                      </p:to>
                                    </p:set>
                                    <p:animEffect transition="in" filter="randombar(horizontal)">
                                      <p:cBhvr>
                                        <p:cTn id="13" dur="500"/>
                                        <p:tgtEl>
                                          <p:spTgt spid="235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2355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586740" y="1822450"/>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文本框 10"/>
          <p:cNvSpPr txBox="1"/>
          <p:nvPr/>
        </p:nvSpPr>
        <p:spPr>
          <a:xfrm>
            <a:off x="1167765" y="1056005"/>
            <a:ext cx="6096000" cy="460375"/>
          </a:xfrm>
          <a:prstGeom prst="rect">
            <a:avLst/>
          </a:prstGeom>
          <a:noFill/>
        </p:spPr>
        <p:txBody>
          <a:bodyPr wrap="square" rtlCol="0" anchor="t">
            <a:spAutoFit/>
          </a:bodyPr>
          <a:p>
            <a:pPr algn="l" eaLnBrk="1" hangingPunct="1">
              <a:spcBef>
                <a:spcPct val="20000"/>
              </a:spcBef>
            </a:pPr>
            <a:r>
              <a:rPr sz="2400" b="1" dirty="0">
                <a:solidFill>
                  <a:srgbClr val="38465E"/>
                </a:solidFill>
                <a:latin typeface="微软雅黑" panose="020B0503020204020204" pitchFamily="34" charset="-122"/>
                <a:ea typeface="微软雅黑" panose="020B0503020204020204" pitchFamily="34" charset="-122"/>
                <a:sym typeface="Arial" panose="020B0604020202020204"/>
              </a:rPr>
              <a:t>一、仪表板的性能要求</a:t>
            </a:r>
            <a:endParaRPr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pic>
        <p:nvPicPr>
          <p:cNvPr id="2" name="图片 1"/>
          <p:cNvPicPr>
            <a:picLocks noChangeAspect="1"/>
          </p:cNvPicPr>
          <p:nvPr/>
        </p:nvPicPr>
        <p:blipFill>
          <a:blip r:embed="rId1"/>
          <a:srcRect r="922"/>
          <a:stretch>
            <a:fillRect/>
          </a:stretch>
        </p:blipFill>
        <p:spPr>
          <a:xfrm>
            <a:off x="2367915" y="2406650"/>
            <a:ext cx="6561455" cy="1829435"/>
          </a:xfrm>
          <a:prstGeom prst="rect">
            <a:avLst/>
          </a:prstGeom>
        </p:spPr>
      </p:pic>
      <p:pic>
        <p:nvPicPr>
          <p:cNvPr id="4" name="图片 3"/>
          <p:cNvPicPr>
            <a:picLocks noChangeAspect="1"/>
          </p:cNvPicPr>
          <p:nvPr/>
        </p:nvPicPr>
        <p:blipFill>
          <a:blip r:embed="rId2"/>
          <a:srcRect t="29323"/>
          <a:stretch>
            <a:fillRect/>
          </a:stretch>
        </p:blipFill>
        <p:spPr>
          <a:xfrm>
            <a:off x="2367280" y="4174490"/>
            <a:ext cx="6615430" cy="861695"/>
          </a:xfrm>
          <a:prstGeom prst="rect">
            <a:avLst/>
          </a:prstGeom>
        </p:spPr>
      </p:pic>
      <p:grpSp>
        <p:nvGrpSpPr>
          <p:cNvPr id="17" name="组合 16"/>
          <p:cNvGrpSpPr/>
          <p:nvPr/>
        </p:nvGrpSpPr>
        <p:grpSpPr>
          <a:xfrm>
            <a:off x="0" y="214489"/>
            <a:ext cx="3180160" cy="964424"/>
            <a:chOff x="0" y="214489"/>
            <a:chExt cx="3180160" cy="964424"/>
          </a:xfrm>
        </p:grpSpPr>
        <p:sp>
          <p:nvSpPr>
            <p:cNvPr id="3" name="矩形 2"/>
            <p:cNvSpPr/>
            <p:nvPr/>
          </p:nvSpPr>
          <p:spPr>
            <a:xfrm>
              <a:off x="0" y="214489"/>
              <a:ext cx="31800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5" name="五边形 4"/>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6" name="矩形 5"/>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仪表板的装饰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pPr algn="l"/>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281953"/>
            <a:ext cx="12192000" cy="4347882"/>
          </a:xfrm>
          <a:prstGeom prst="rect">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 name="平行四边形 1"/>
          <p:cNvSpPr/>
          <p:nvPr/>
        </p:nvSpPr>
        <p:spPr>
          <a:xfrm>
            <a:off x="905608" y="801510"/>
            <a:ext cx="5073162" cy="5260623"/>
          </a:xfrm>
          <a:prstGeom prst="parallelogram">
            <a:avLst>
              <a:gd name="adj" fmla="val 28386"/>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79732" y="2131928"/>
            <a:ext cx="5816268" cy="4370510"/>
          </a:xfrm>
          <a:prstGeom prst="rect">
            <a:avLst/>
          </a:prstGeom>
        </p:spPr>
      </p:pic>
      <p:sp>
        <p:nvSpPr>
          <p:cNvPr id="7" name="矩形 6"/>
          <p:cNvSpPr/>
          <p:nvPr/>
        </p:nvSpPr>
        <p:spPr>
          <a:xfrm>
            <a:off x="1862230" y="1685385"/>
            <a:ext cx="2454793" cy="646331"/>
          </a:xfrm>
          <a:prstGeom prst="rect">
            <a:avLst/>
          </a:prstGeom>
          <a:solidFill>
            <a:srgbClr val="38465E"/>
          </a:solidFill>
        </p:spPr>
        <p:txBody>
          <a:bodyPr wrap="square">
            <a:spAutoFit/>
          </a:bodyPr>
          <a:lstStyle/>
          <a:p>
            <a:pPr algn="ctr"/>
            <a:r>
              <a:rPr lang="zh-CN" altLang="en-US" sz="3600" b="1" dirty="0">
                <a:solidFill>
                  <a:schemeClr val="bg1"/>
                </a:solidFill>
                <a:latin typeface="Arial" panose="020B0604020202020204"/>
                <a:ea typeface="微软雅黑" panose="020B0503020204020204" pitchFamily="34" charset="-122"/>
                <a:sym typeface="Arial" panose="020B0604020202020204"/>
              </a:rPr>
              <a:t>目   录</a:t>
            </a:r>
            <a:endParaRPr lang="zh-CN" altLang="en-US" sz="3600" b="1" dirty="0">
              <a:solidFill>
                <a:schemeClr val="bg1"/>
              </a:solidFill>
              <a:latin typeface="Arial" panose="020B0604020202020204"/>
              <a:ea typeface="微软雅黑" panose="020B0503020204020204" pitchFamily="34" charset="-122"/>
              <a:sym typeface="Arial" panose="020B0604020202020204"/>
            </a:endParaRPr>
          </a:p>
        </p:txBody>
      </p:sp>
      <p:sp>
        <p:nvSpPr>
          <p:cNvPr id="8" name="文本框 7"/>
          <p:cNvSpPr txBox="1"/>
          <p:nvPr/>
        </p:nvSpPr>
        <p:spPr>
          <a:xfrm>
            <a:off x="6752590" y="1863725"/>
            <a:ext cx="4551045" cy="608965"/>
          </a:xfrm>
          <a:prstGeom prst="rect">
            <a:avLst/>
          </a:prstGeom>
          <a:solidFill>
            <a:srgbClr val="C00000"/>
          </a:solidFill>
        </p:spPr>
        <p:txBody>
          <a:bodyPr vert="horz" lIns="91440" tIns="45720" rIns="91440" bIns="45720" rtlCol="0">
            <a:noAutofit/>
          </a:bodyPr>
          <a:lstStyle>
            <a:lvl1pPr marL="228600" indent="-228600">
              <a:lnSpc>
                <a:spcPct val="90000"/>
              </a:lnSpc>
              <a:spcBef>
                <a:spcPts val="1000"/>
              </a:spcBef>
              <a:buFont typeface="Arial" panose="020B0604020202020204" pitchFamily="34" charset="0"/>
              <a:buChar char="•"/>
              <a:defRPr sz="2800">
                <a:solidFill>
                  <a:srgbClr val="002060"/>
                </a:solidFill>
                <a:latin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lnSpc>
                <a:spcPct val="100000"/>
              </a:lnSpc>
            </a:pPr>
            <a:r>
              <a:rPr lang="zh-CN" altLang="en-US" sz="3200" b="1" dirty="0">
                <a:solidFill>
                  <a:schemeClr val="bg1"/>
                </a:solidFill>
                <a:latin typeface="Arial" panose="020B0604020202020204"/>
                <a:ea typeface="微软雅黑" panose="020B0503020204020204" pitchFamily="34" charset="-122"/>
                <a:sym typeface="Arial" panose="020B0604020202020204"/>
              </a:rPr>
              <a:t>汽车座椅及地胶的装饰</a:t>
            </a:r>
            <a:endParaRPr lang="zh-CN" altLang="en-US" sz="3200" b="1" dirty="0">
              <a:solidFill>
                <a:schemeClr val="bg1"/>
              </a:solidFill>
              <a:latin typeface="Arial" panose="020B0604020202020204"/>
              <a:ea typeface="微软雅黑" panose="020B0503020204020204" pitchFamily="34" charset="-122"/>
              <a:sym typeface="Arial" panose="020B0604020202020204"/>
            </a:endParaRPr>
          </a:p>
        </p:txBody>
      </p:sp>
      <p:sp>
        <p:nvSpPr>
          <p:cNvPr id="10" name="文本框 9"/>
          <p:cNvSpPr txBox="1"/>
          <p:nvPr/>
        </p:nvSpPr>
        <p:spPr>
          <a:xfrm>
            <a:off x="6752590" y="3669030"/>
            <a:ext cx="4551045" cy="584200"/>
          </a:xfrm>
          <a:prstGeom prst="rect">
            <a:avLst/>
          </a:prstGeom>
          <a:solidFill>
            <a:srgbClr val="C00000"/>
          </a:solidFill>
        </p:spPr>
        <p:txBody>
          <a:bodyPr vert="horz" lIns="91440" tIns="45720" rIns="91440" bIns="45720" rtlCol="0">
            <a:noAutofit/>
          </a:bodyPr>
          <a:lstStyle>
            <a:defPPr>
              <a:defRPr lang="zh-CN"/>
            </a:defPPr>
            <a:lvl1pPr marL="228600" indent="-228600" algn="ctr">
              <a:lnSpc>
                <a:spcPct val="90000"/>
              </a:lnSpc>
              <a:spcBef>
                <a:spcPts val="1000"/>
              </a:spcBef>
              <a:buFont typeface="Arial" panose="020B0604020202020204" pitchFamily="34" charset="0"/>
              <a:buChar char="•"/>
              <a:defRPr sz="3200" b="1">
                <a:solidFill>
                  <a:schemeClr val="bg1"/>
                </a:solidFill>
                <a:latin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00000"/>
              </a:lnSpc>
            </a:pPr>
            <a:r>
              <a:rPr lang="zh-CN" altLang="en-US" dirty="0">
                <a:latin typeface="Arial" panose="020B0604020202020204"/>
                <a:ea typeface="微软雅黑" panose="020B0503020204020204" pitchFamily="34" charset="-122"/>
                <a:sym typeface="Arial" panose="020B0604020202020204"/>
              </a:rPr>
              <a:t>汽车视听的装饰 </a:t>
            </a:r>
            <a:endParaRPr lang="zh-CN" altLang="en-US" dirty="0">
              <a:latin typeface="Arial" panose="020B0604020202020204"/>
              <a:ea typeface="微软雅黑" panose="020B0503020204020204" pitchFamily="34" charset="-122"/>
              <a:sym typeface="Arial" panose="020B0604020202020204"/>
            </a:endParaRPr>
          </a:p>
        </p:txBody>
      </p:sp>
      <p:sp>
        <p:nvSpPr>
          <p:cNvPr id="3" name="文本框 2"/>
          <p:cNvSpPr txBox="1"/>
          <p:nvPr/>
        </p:nvSpPr>
        <p:spPr>
          <a:xfrm>
            <a:off x="6752590" y="2798445"/>
            <a:ext cx="4551045" cy="608965"/>
          </a:xfrm>
          <a:prstGeom prst="rect">
            <a:avLst/>
          </a:prstGeom>
          <a:solidFill>
            <a:srgbClr val="C00000"/>
          </a:solidFill>
        </p:spPr>
        <p:txBody>
          <a:bodyPr vert="horz" lIns="91440" tIns="45720" rIns="91440" bIns="45720" rtlCol="0">
            <a:noAutofit/>
          </a:bodyPr>
          <a:lstStyle>
            <a:lvl1pPr marL="228600" indent="-228600">
              <a:lnSpc>
                <a:spcPct val="90000"/>
              </a:lnSpc>
              <a:spcBef>
                <a:spcPts val="1000"/>
              </a:spcBef>
              <a:buFont typeface="Arial" panose="020B0604020202020204" pitchFamily="34" charset="0"/>
              <a:buChar char="•"/>
              <a:defRPr sz="2800">
                <a:solidFill>
                  <a:srgbClr val="002060"/>
                </a:solidFill>
                <a:latin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lnSpc>
                <a:spcPct val="100000"/>
              </a:lnSpc>
            </a:pPr>
            <a:r>
              <a:rPr lang="zh-CN" altLang="en-US" sz="3200" b="1" dirty="0">
                <a:solidFill>
                  <a:schemeClr val="bg1"/>
                </a:solidFill>
                <a:latin typeface="Arial" panose="020B0604020202020204"/>
                <a:ea typeface="微软雅黑" panose="020B0503020204020204" pitchFamily="34" charset="-122"/>
                <a:sym typeface="Arial" panose="020B0604020202020204"/>
              </a:rPr>
              <a:t>仪表板的装饰</a:t>
            </a:r>
            <a:endParaRPr lang="zh-CN" altLang="en-US" sz="3200" b="1" dirty="0">
              <a:solidFill>
                <a:schemeClr val="bg1"/>
              </a:solidFill>
              <a:latin typeface="Arial" panose="020B0604020202020204"/>
              <a:ea typeface="微软雅黑" panose="020B0503020204020204" pitchFamily="34" charset="-122"/>
              <a:sym typeface="Arial" panose="020B0604020202020204"/>
            </a:endParaRPr>
          </a:p>
        </p:txBody>
      </p:sp>
      <p:sp>
        <p:nvSpPr>
          <p:cNvPr id="5" name="文本框 4"/>
          <p:cNvSpPr txBox="1"/>
          <p:nvPr/>
        </p:nvSpPr>
        <p:spPr>
          <a:xfrm>
            <a:off x="6752590" y="4514850"/>
            <a:ext cx="4551045" cy="608965"/>
          </a:xfrm>
          <a:prstGeom prst="rect">
            <a:avLst/>
          </a:prstGeom>
          <a:solidFill>
            <a:srgbClr val="C00000"/>
          </a:solidFill>
        </p:spPr>
        <p:txBody>
          <a:bodyPr vert="horz" lIns="91440" tIns="45720" rIns="91440" bIns="45720" rtlCol="0">
            <a:noAutofit/>
          </a:bodyPr>
          <a:lstStyle>
            <a:lvl1pPr marL="228600" indent="-228600">
              <a:lnSpc>
                <a:spcPct val="90000"/>
              </a:lnSpc>
              <a:spcBef>
                <a:spcPts val="1000"/>
              </a:spcBef>
              <a:buFont typeface="Arial" panose="020B0604020202020204" pitchFamily="34" charset="0"/>
              <a:buChar char="•"/>
              <a:defRPr sz="2800">
                <a:solidFill>
                  <a:srgbClr val="002060"/>
                </a:solidFill>
                <a:latin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lnSpc>
                <a:spcPct val="100000"/>
              </a:lnSpc>
            </a:pPr>
            <a:r>
              <a:rPr lang="zh-CN" altLang="en-US" sz="3200" b="1" dirty="0">
                <a:solidFill>
                  <a:schemeClr val="bg1"/>
                </a:solidFill>
                <a:latin typeface="Arial" panose="020B0604020202020204"/>
                <a:ea typeface="微软雅黑" panose="020B0503020204020204" pitchFamily="34" charset="-122"/>
                <a:sym typeface="Arial" panose="020B0604020202020204"/>
              </a:rPr>
              <a:t>其他内部装饰</a:t>
            </a:r>
            <a:endParaRPr lang="zh-CN" altLang="en-US" sz="3200" b="1" dirty="0">
              <a:solidFill>
                <a:schemeClr val="bg1"/>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6" presetClass="entr" presetSubtype="42"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outHorizont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randombar(horizontal)">
                                      <p:cBhvr>
                                        <p:cTn id="23" dur="500"/>
                                        <p:tgtEl>
                                          <p:spTgt spid="8"/>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randombar(horizontal)">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randombar(horizontal)">
                                      <p:cBhvr>
                                        <p:cTn id="31" dur="500"/>
                                        <p:tgtEl>
                                          <p:spTgt spid="3"/>
                                        </p:tgtEl>
                                      </p:cBhvr>
                                    </p:animEffect>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randombar(horizontal)">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P spid="7" grpId="0" animBg="1"/>
      <p:bldP spid="8" grpId="0" bldLvl="0" animBg="1"/>
      <p:bldP spid="10" grpId="0" bldLvl="0" animBg="1"/>
      <p:bldP spid="3" grpId="0" bldLvl="0" animBg="1"/>
      <p:bldP spid="5"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18" name="组合 17"/>
          <p:cNvGrpSpPr/>
          <p:nvPr>
            <p:custDataLst>
              <p:tags r:id="rId2"/>
            </p:custDataLst>
          </p:nvPr>
        </p:nvGrpSpPr>
        <p:grpSpPr>
          <a:xfrm>
            <a:off x="5130800" y="1932940"/>
            <a:ext cx="1929765" cy="4314190"/>
            <a:chOff x="5341575" y="1164321"/>
            <a:chExt cx="1930765" cy="5160464"/>
          </a:xfrm>
          <a:gradFill>
            <a:gsLst>
              <a:gs pos="0">
                <a:schemeClr val="tx1">
                  <a:lumMod val="75000"/>
                  <a:lumOff val="25000"/>
                  <a:alpha val="0"/>
                </a:schemeClr>
              </a:gs>
              <a:gs pos="50000">
                <a:schemeClr val="tx1">
                  <a:lumMod val="75000"/>
                  <a:lumOff val="25000"/>
                </a:schemeClr>
              </a:gs>
              <a:gs pos="100000">
                <a:schemeClr val="tx1">
                  <a:lumMod val="75000"/>
                  <a:lumOff val="25000"/>
                  <a:alpha val="0"/>
                </a:schemeClr>
              </a:gs>
            </a:gsLst>
            <a:lin ang="5400000" scaled="1"/>
          </a:gradFill>
        </p:grpSpPr>
        <p:sp>
          <p:nvSpPr>
            <p:cNvPr id="19" name="矩形 18"/>
            <p:cNvSpPr/>
            <p:nvPr>
              <p:custDataLst>
                <p:tags r:id="rId3"/>
              </p:custDataLst>
            </p:nvPr>
          </p:nvSpPr>
          <p:spPr>
            <a:xfrm>
              <a:off x="7243540" y="1189262"/>
              <a:ext cx="28800" cy="5135523"/>
            </a:xfrm>
            <a:prstGeom prst="rect">
              <a:avLst/>
            </a:prstGeom>
            <a:grpFill/>
            <a:ln>
              <a:noFill/>
            </a:ln>
            <a:effectLst>
              <a:outerShdw blurRad="63500" sx="102000" sy="102000" algn="ctr" rotWithShape="0">
                <a:schemeClr val="tx1">
                  <a:lumMod val="95000"/>
                  <a:lumOff val="5000"/>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0" dirty="0">
                <a:cs typeface="+mn-ea"/>
                <a:sym typeface="+mn-lt"/>
              </a:endParaRPr>
            </a:p>
          </p:txBody>
        </p:sp>
        <p:sp>
          <p:nvSpPr>
            <p:cNvPr id="20" name="矩形 19"/>
            <p:cNvSpPr/>
            <p:nvPr>
              <p:custDataLst>
                <p:tags r:id="rId4"/>
              </p:custDataLst>
            </p:nvPr>
          </p:nvSpPr>
          <p:spPr>
            <a:xfrm>
              <a:off x="5341575" y="1164321"/>
              <a:ext cx="28800" cy="5135523"/>
            </a:xfrm>
            <a:prstGeom prst="rect">
              <a:avLst/>
            </a:prstGeom>
            <a:grpFill/>
            <a:ln>
              <a:noFill/>
            </a:ln>
            <a:effectLst>
              <a:outerShdw blurRad="63500" sx="102000" sy="102000" algn="ctr" rotWithShape="0">
                <a:schemeClr val="tx1">
                  <a:lumMod val="95000"/>
                  <a:lumOff val="5000"/>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0" dirty="0">
                <a:cs typeface="+mn-ea"/>
                <a:sym typeface="+mn-lt"/>
              </a:endParaRPr>
            </a:p>
          </p:txBody>
        </p:sp>
      </p:grpSp>
      <p:sp>
        <p:nvSpPr>
          <p:cNvPr id="21" name="空心弧 20"/>
          <p:cNvSpPr/>
          <p:nvPr>
            <p:custDataLst>
              <p:tags r:id="rId5"/>
            </p:custDataLst>
          </p:nvPr>
        </p:nvSpPr>
        <p:spPr>
          <a:xfrm rot="5400000">
            <a:off x="4269439" y="2235561"/>
            <a:ext cx="1780645" cy="1780405"/>
          </a:xfrm>
          <a:prstGeom prst="blockArc">
            <a:avLst>
              <a:gd name="adj1" fmla="val 10800000"/>
              <a:gd name="adj2" fmla="val 95469"/>
              <a:gd name="adj3" fmla="val 2351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2" tIns="45701" rIns="91402" bIns="45701" rtlCol="0" anchor="ctr"/>
          <a:lstStyle/>
          <a:p>
            <a:pPr algn="ctr"/>
            <a:endParaRPr lang="zh-CN" altLang="en-US" sz="1705" dirty="0">
              <a:solidFill>
                <a:schemeClr val="tx2">
                  <a:lumMod val="75000"/>
                </a:schemeClr>
              </a:solidFill>
              <a:cs typeface="+mn-ea"/>
              <a:sym typeface="+mn-lt"/>
            </a:endParaRPr>
          </a:p>
        </p:txBody>
      </p:sp>
      <p:sp>
        <p:nvSpPr>
          <p:cNvPr id="22" name="空心弧 21"/>
          <p:cNvSpPr/>
          <p:nvPr>
            <p:custDataLst>
              <p:tags r:id="rId6"/>
            </p:custDataLst>
          </p:nvPr>
        </p:nvSpPr>
        <p:spPr>
          <a:xfrm rot="5400000">
            <a:off x="4269439" y="4048044"/>
            <a:ext cx="1780645" cy="1780405"/>
          </a:xfrm>
          <a:prstGeom prst="blockArc">
            <a:avLst>
              <a:gd name="adj1" fmla="val 10800000"/>
              <a:gd name="adj2" fmla="val 95469"/>
              <a:gd name="adj3" fmla="val 2351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2" tIns="45701" rIns="91402" bIns="45701" rtlCol="0" anchor="ctr"/>
          <a:lstStyle/>
          <a:p>
            <a:pPr algn="ctr"/>
            <a:endParaRPr lang="zh-CN" altLang="en-US" sz="1705" dirty="0">
              <a:solidFill>
                <a:schemeClr val="tx2">
                  <a:lumMod val="75000"/>
                </a:schemeClr>
              </a:solidFill>
              <a:cs typeface="+mn-ea"/>
              <a:sym typeface="+mn-lt"/>
            </a:endParaRPr>
          </a:p>
        </p:txBody>
      </p:sp>
      <p:sp>
        <p:nvSpPr>
          <p:cNvPr id="23" name="空心弧 22"/>
          <p:cNvSpPr/>
          <p:nvPr>
            <p:custDataLst>
              <p:tags r:id="rId7"/>
            </p:custDataLst>
          </p:nvPr>
        </p:nvSpPr>
        <p:spPr>
          <a:xfrm rot="16200000" flipH="1">
            <a:off x="6141926" y="2235561"/>
            <a:ext cx="1780645" cy="1780405"/>
          </a:xfrm>
          <a:prstGeom prst="blockArc">
            <a:avLst>
              <a:gd name="adj1" fmla="val 10800000"/>
              <a:gd name="adj2" fmla="val 95469"/>
              <a:gd name="adj3" fmla="val 2351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2" tIns="45701" rIns="91402" bIns="45701" rtlCol="0" anchor="ctr"/>
          <a:lstStyle/>
          <a:p>
            <a:pPr algn="ctr"/>
            <a:endParaRPr lang="zh-CN" altLang="en-US" sz="1705" dirty="0">
              <a:solidFill>
                <a:schemeClr val="tx2">
                  <a:lumMod val="75000"/>
                </a:schemeClr>
              </a:solidFill>
              <a:cs typeface="+mn-ea"/>
              <a:sym typeface="+mn-lt"/>
            </a:endParaRPr>
          </a:p>
        </p:txBody>
      </p:sp>
      <p:sp>
        <p:nvSpPr>
          <p:cNvPr id="24" name="空心弧 23"/>
          <p:cNvSpPr/>
          <p:nvPr>
            <p:custDataLst>
              <p:tags r:id="rId8"/>
            </p:custDataLst>
          </p:nvPr>
        </p:nvSpPr>
        <p:spPr>
          <a:xfrm rot="16200000" flipH="1">
            <a:off x="6141926" y="4048044"/>
            <a:ext cx="1780645" cy="1780405"/>
          </a:xfrm>
          <a:prstGeom prst="blockArc">
            <a:avLst>
              <a:gd name="adj1" fmla="val 10800000"/>
              <a:gd name="adj2" fmla="val 95469"/>
              <a:gd name="adj3" fmla="val 2351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2" tIns="45701" rIns="91402" bIns="45701" rtlCol="0" anchor="ctr"/>
          <a:lstStyle/>
          <a:p>
            <a:pPr algn="ctr"/>
            <a:endParaRPr lang="zh-CN" altLang="en-US" sz="1705" dirty="0">
              <a:solidFill>
                <a:schemeClr val="tx2">
                  <a:lumMod val="75000"/>
                </a:schemeClr>
              </a:solidFill>
              <a:cs typeface="+mn-ea"/>
              <a:sym typeface="+mn-lt"/>
            </a:endParaRPr>
          </a:p>
        </p:txBody>
      </p:sp>
      <p:sp>
        <p:nvSpPr>
          <p:cNvPr id="25" name="文本框 24"/>
          <p:cNvSpPr txBox="1"/>
          <p:nvPr>
            <p:custDataLst>
              <p:tags r:id="rId9"/>
            </p:custDataLst>
          </p:nvPr>
        </p:nvSpPr>
        <p:spPr>
          <a:xfrm>
            <a:off x="7445299" y="2259432"/>
            <a:ext cx="3325636" cy="419100"/>
          </a:xfrm>
          <a:prstGeom prst="rect">
            <a:avLst/>
          </a:prstGeom>
          <a:noFill/>
        </p:spPr>
        <p:txBody>
          <a:bodyPr wrap="square" lIns="91397" tIns="45697" rIns="91397" bIns="45697" rtlCol="0">
            <a:spAutoFit/>
          </a:bodyPr>
          <a:lstStyle/>
          <a:p>
            <a:r>
              <a:rPr lang="zh-CN" altLang="en-US" sz="2135" b="1" dirty="0">
                <a:solidFill>
                  <a:schemeClr val="tx1">
                    <a:lumMod val="75000"/>
                    <a:lumOff val="25000"/>
                  </a:schemeClr>
                </a:solidFill>
                <a:latin typeface="+mn-lt"/>
                <a:ea typeface="+mn-ea"/>
                <a:cs typeface="+mn-ea"/>
                <a:sym typeface="+mn-lt"/>
              </a:rPr>
              <a:t>复合仪表板 </a:t>
            </a:r>
            <a:endParaRPr lang="zh-CN" altLang="en-US" sz="2135" b="1" dirty="0">
              <a:solidFill>
                <a:schemeClr val="tx1">
                  <a:lumMod val="75000"/>
                  <a:lumOff val="25000"/>
                </a:schemeClr>
              </a:solidFill>
              <a:latin typeface="+mn-lt"/>
              <a:ea typeface="+mn-ea"/>
              <a:cs typeface="+mn-ea"/>
              <a:sym typeface="+mn-lt"/>
            </a:endParaRPr>
          </a:p>
        </p:txBody>
      </p:sp>
      <p:sp>
        <p:nvSpPr>
          <p:cNvPr id="26" name="文本框 25"/>
          <p:cNvSpPr txBox="1"/>
          <p:nvPr>
            <p:custDataLst>
              <p:tags r:id="rId10"/>
            </p:custDataLst>
          </p:nvPr>
        </p:nvSpPr>
        <p:spPr>
          <a:xfrm>
            <a:off x="7445300" y="2711057"/>
            <a:ext cx="3703090" cy="1086485"/>
          </a:xfrm>
          <a:prstGeom prst="rect">
            <a:avLst/>
          </a:prstGeom>
          <a:noFill/>
        </p:spPr>
        <p:txBody>
          <a:bodyPr wrap="square" lIns="91397" tIns="45697" rIns="91397" bIns="45697" rtlCol="0">
            <a:spAutoFit/>
          </a:bodyPr>
          <a:lstStyle/>
          <a:p>
            <a:pPr>
              <a:lnSpc>
                <a:spcPct val="120000"/>
              </a:lnSpc>
              <a:spcBef>
                <a:spcPct val="0"/>
              </a:spcBef>
              <a:buNone/>
            </a:pPr>
            <a:r>
              <a:rPr lang="zh-CN" altLang="en-US" dirty="0">
                <a:solidFill>
                  <a:schemeClr val="tx1">
                    <a:lumMod val="50000"/>
                    <a:lumOff val="50000"/>
                  </a:schemeClr>
                </a:solidFill>
                <a:latin typeface="+mn-lt"/>
                <a:ea typeface="+mn-ea"/>
                <a:cs typeface="+mn-ea"/>
                <a:sym typeface="+mn-lt"/>
              </a:rPr>
              <a:t>汽车上常常使用复合材料的零部件，包括仪表板、门护板、顶盖内护板等。 </a:t>
            </a:r>
            <a:endParaRPr lang="zh-CN" altLang="en-US" dirty="0">
              <a:solidFill>
                <a:schemeClr val="tx1">
                  <a:lumMod val="50000"/>
                  <a:lumOff val="50000"/>
                </a:schemeClr>
              </a:solidFill>
              <a:latin typeface="+mn-lt"/>
              <a:ea typeface="+mn-ea"/>
              <a:cs typeface="+mn-ea"/>
              <a:sym typeface="+mn-lt"/>
            </a:endParaRPr>
          </a:p>
        </p:txBody>
      </p:sp>
      <p:sp>
        <p:nvSpPr>
          <p:cNvPr id="29" name="文本框 28"/>
          <p:cNvSpPr txBox="1"/>
          <p:nvPr>
            <p:custDataLst>
              <p:tags r:id="rId11"/>
            </p:custDataLst>
          </p:nvPr>
        </p:nvSpPr>
        <p:spPr>
          <a:xfrm>
            <a:off x="1439258" y="2259432"/>
            <a:ext cx="3227859" cy="419100"/>
          </a:xfrm>
          <a:prstGeom prst="rect">
            <a:avLst/>
          </a:prstGeom>
          <a:noFill/>
        </p:spPr>
        <p:txBody>
          <a:bodyPr wrap="square" lIns="91397" tIns="45697" rIns="91397" bIns="45697" rtlCol="0">
            <a:spAutoFit/>
          </a:bodyPr>
          <a:lstStyle/>
          <a:p>
            <a:pPr algn="r"/>
            <a:r>
              <a:rPr lang="zh-CN" altLang="en-US" sz="2135" b="1" dirty="0">
                <a:solidFill>
                  <a:schemeClr val="tx1">
                    <a:lumMod val="75000"/>
                    <a:lumOff val="25000"/>
                  </a:schemeClr>
                </a:solidFill>
                <a:latin typeface="+mn-lt"/>
                <a:ea typeface="+mn-ea"/>
                <a:cs typeface="+mn-ea"/>
                <a:sym typeface="+mn-lt"/>
              </a:rPr>
              <a:t>金属仪表板 </a:t>
            </a:r>
            <a:endParaRPr lang="zh-CN" altLang="en-US" sz="2135" b="1" dirty="0">
              <a:solidFill>
                <a:schemeClr val="tx1">
                  <a:lumMod val="75000"/>
                  <a:lumOff val="25000"/>
                </a:schemeClr>
              </a:solidFill>
              <a:latin typeface="+mn-lt"/>
              <a:ea typeface="+mn-ea"/>
              <a:cs typeface="+mn-ea"/>
              <a:sym typeface="+mn-lt"/>
            </a:endParaRPr>
          </a:p>
        </p:txBody>
      </p:sp>
      <p:sp>
        <p:nvSpPr>
          <p:cNvPr id="30" name="文本框 29"/>
          <p:cNvSpPr txBox="1"/>
          <p:nvPr>
            <p:custDataLst>
              <p:tags r:id="rId12"/>
            </p:custDataLst>
          </p:nvPr>
        </p:nvSpPr>
        <p:spPr>
          <a:xfrm>
            <a:off x="964028" y="2711057"/>
            <a:ext cx="3703090" cy="1086485"/>
          </a:xfrm>
          <a:prstGeom prst="rect">
            <a:avLst/>
          </a:prstGeom>
          <a:noFill/>
        </p:spPr>
        <p:txBody>
          <a:bodyPr wrap="square" lIns="91397" tIns="45697" rIns="91397" bIns="45697" rtlCol="0">
            <a:spAutoFit/>
          </a:bodyPr>
          <a:lstStyle/>
          <a:p>
            <a:pPr algn="r">
              <a:lnSpc>
                <a:spcPct val="120000"/>
              </a:lnSpc>
              <a:spcBef>
                <a:spcPct val="0"/>
              </a:spcBef>
              <a:buNone/>
            </a:pPr>
            <a:r>
              <a:rPr lang="zh-CN" altLang="en-US" dirty="0">
                <a:solidFill>
                  <a:schemeClr val="tx1">
                    <a:lumMod val="50000"/>
                    <a:lumOff val="50000"/>
                  </a:schemeClr>
                </a:solidFill>
                <a:latin typeface="+mn-lt"/>
                <a:ea typeface="+mn-ea"/>
                <a:cs typeface="+mn-ea"/>
                <a:sym typeface="+mn-lt"/>
              </a:rPr>
              <a:t>金属仪表板主要是用薄的钢板和铝合金板冲压而成。按总成的方式可分为整体式和组合式两种。</a:t>
            </a:r>
            <a:endParaRPr lang="zh-CN" altLang="en-US" dirty="0">
              <a:solidFill>
                <a:schemeClr val="tx1">
                  <a:lumMod val="50000"/>
                  <a:lumOff val="50000"/>
                </a:schemeClr>
              </a:solidFill>
              <a:latin typeface="+mn-lt"/>
              <a:ea typeface="+mn-ea"/>
              <a:cs typeface="+mn-ea"/>
              <a:sym typeface="+mn-lt"/>
            </a:endParaRPr>
          </a:p>
        </p:txBody>
      </p:sp>
      <p:sp>
        <p:nvSpPr>
          <p:cNvPr id="31" name="文本框 30"/>
          <p:cNvSpPr txBox="1"/>
          <p:nvPr>
            <p:custDataLst>
              <p:tags r:id="rId13"/>
            </p:custDataLst>
          </p:nvPr>
        </p:nvSpPr>
        <p:spPr>
          <a:xfrm>
            <a:off x="1439258" y="4324322"/>
            <a:ext cx="3227859" cy="419100"/>
          </a:xfrm>
          <a:prstGeom prst="rect">
            <a:avLst/>
          </a:prstGeom>
          <a:noFill/>
        </p:spPr>
        <p:txBody>
          <a:bodyPr wrap="square" lIns="91397" tIns="45697" rIns="91397" bIns="45697" rtlCol="0">
            <a:spAutoFit/>
          </a:bodyPr>
          <a:lstStyle/>
          <a:p>
            <a:pPr algn="r"/>
            <a:r>
              <a:rPr lang="zh-CN" altLang="en-US" sz="2135" b="1" dirty="0">
                <a:solidFill>
                  <a:schemeClr val="tx1">
                    <a:lumMod val="75000"/>
                    <a:lumOff val="25000"/>
                  </a:schemeClr>
                </a:solidFill>
                <a:latin typeface="+mn-lt"/>
                <a:ea typeface="+mn-ea"/>
                <a:cs typeface="+mn-ea"/>
                <a:sym typeface="+mn-lt"/>
              </a:rPr>
              <a:t>塑料仪表板  </a:t>
            </a:r>
            <a:endParaRPr lang="zh-CN" altLang="en-US" sz="2135" b="1" dirty="0">
              <a:solidFill>
                <a:schemeClr val="tx1">
                  <a:lumMod val="75000"/>
                  <a:lumOff val="25000"/>
                </a:schemeClr>
              </a:solidFill>
              <a:latin typeface="+mn-lt"/>
              <a:ea typeface="+mn-ea"/>
              <a:cs typeface="+mn-ea"/>
              <a:sym typeface="+mn-lt"/>
            </a:endParaRPr>
          </a:p>
        </p:txBody>
      </p:sp>
      <p:sp>
        <p:nvSpPr>
          <p:cNvPr id="32" name="文本框 31"/>
          <p:cNvSpPr txBox="1"/>
          <p:nvPr>
            <p:custDataLst>
              <p:tags r:id="rId14"/>
            </p:custDataLst>
          </p:nvPr>
        </p:nvSpPr>
        <p:spPr>
          <a:xfrm>
            <a:off x="744220" y="4775835"/>
            <a:ext cx="3923030" cy="1086485"/>
          </a:xfrm>
          <a:prstGeom prst="rect">
            <a:avLst/>
          </a:prstGeom>
          <a:noFill/>
        </p:spPr>
        <p:txBody>
          <a:bodyPr wrap="square" lIns="91397" tIns="45697" rIns="91397" bIns="45697" rtlCol="0">
            <a:spAutoFit/>
          </a:bodyPr>
          <a:lstStyle/>
          <a:p>
            <a:pPr algn="r">
              <a:lnSpc>
                <a:spcPct val="120000"/>
              </a:lnSpc>
              <a:spcBef>
                <a:spcPct val="0"/>
              </a:spcBef>
              <a:buNone/>
            </a:pPr>
            <a:r>
              <a:rPr lang="zh-CN" altLang="en-US" dirty="0">
                <a:solidFill>
                  <a:schemeClr val="tx1">
                    <a:lumMod val="50000"/>
                    <a:lumOff val="50000"/>
                  </a:schemeClr>
                </a:solidFill>
                <a:latin typeface="+mn-lt"/>
                <a:ea typeface="+mn-ea"/>
                <a:cs typeface="+mn-ea"/>
                <a:sym typeface="+mn-lt"/>
              </a:rPr>
              <a:t>塑料仪表板的材料是塑料。塑料仪表板按总成的方式也可分为整体式和组合式两种。 </a:t>
            </a:r>
            <a:endParaRPr lang="zh-CN" altLang="en-US" dirty="0">
              <a:solidFill>
                <a:schemeClr val="tx1">
                  <a:lumMod val="50000"/>
                  <a:lumOff val="50000"/>
                </a:schemeClr>
              </a:solidFill>
              <a:latin typeface="+mn-lt"/>
              <a:ea typeface="+mn-ea"/>
              <a:cs typeface="+mn-ea"/>
              <a:sym typeface="+mn-lt"/>
            </a:endParaRPr>
          </a:p>
        </p:txBody>
      </p:sp>
      <p:sp>
        <p:nvSpPr>
          <p:cNvPr id="7" name="圆角矩形 6"/>
          <p:cNvSpPr/>
          <p:nvPr/>
        </p:nvSpPr>
        <p:spPr>
          <a:xfrm>
            <a:off x="586740" y="1589405"/>
            <a:ext cx="10904855" cy="4658360"/>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 name="文本框 1"/>
          <p:cNvSpPr txBox="1"/>
          <p:nvPr/>
        </p:nvSpPr>
        <p:spPr>
          <a:xfrm>
            <a:off x="1167765" y="1021715"/>
            <a:ext cx="6096000" cy="460375"/>
          </a:xfrm>
          <a:prstGeom prst="rect">
            <a:avLst/>
          </a:prstGeom>
          <a:noFill/>
        </p:spPr>
        <p:txBody>
          <a:bodyPr wrap="square" rtlCol="0" anchor="t">
            <a:spAutoFit/>
          </a:bodyPr>
          <a:p>
            <a:pPr algn="l" eaLnBrk="1" hangingPunct="1">
              <a:spcBef>
                <a:spcPct val="20000"/>
              </a:spcBef>
            </a:pPr>
            <a:r>
              <a:rPr sz="2400" b="1" dirty="0">
                <a:solidFill>
                  <a:srgbClr val="38465E"/>
                </a:solidFill>
                <a:latin typeface="微软雅黑" panose="020B0503020204020204" pitchFamily="34" charset="-122"/>
                <a:ea typeface="微软雅黑" panose="020B0503020204020204" pitchFamily="34" charset="-122"/>
                <a:sym typeface="Arial" panose="020B0604020202020204"/>
              </a:rPr>
              <a:t>二、导流板和扰流板的装饰 </a:t>
            </a:r>
            <a:endParaRPr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grpSp>
        <p:nvGrpSpPr>
          <p:cNvPr id="17" name="组合 16"/>
          <p:cNvGrpSpPr/>
          <p:nvPr/>
        </p:nvGrpSpPr>
        <p:grpSpPr>
          <a:xfrm>
            <a:off x="0" y="214489"/>
            <a:ext cx="3180160" cy="964424"/>
            <a:chOff x="0" y="214489"/>
            <a:chExt cx="3180160" cy="964424"/>
          </a:xfrm>
        </p:grpSpPr>
        <p:sp>
          <p:nvSpPr>
            <p:cNvPr id="3" name="矩形 2"/>
            <p:cNvSpPr/>
            <p:nvPr/>
          </p:nvSpPr>
          <p:spPr>
            <a:xfrm>
              <a:off x="0" y="214489"/>
              <a:ext cx="31800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5" name="矩形 4"/>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仪表板的装饰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pPr algn="l"/>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conveyor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outHorizontal)">
                                      <p:cBhvr>
                                        <p:cTn id="7" dur="500"/>
                                        <p:tgtEl>
                                          <p:spTgt spid="18"/>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anim calcmode="lin" valueType="num">
                                      <p:cBhvr>
                                        <p:cTn id="12" dur="500" fill="hold"/>
                                        <p:tgtEl>
                                          <p:spTgt spid="21"/>
                                        </p:tgtEl>
                                        <p:attrNameLst>
                                          <p:attrName>ppt_x</p:attrName>
                                        </p:attrNameLst>
                                      </p:cBhvr>
                                      <p:tavLst>
                                        <p:tav tm="0">
                                          <p:val>
                                            <p:strVal val="#ppt_x"/>
                                          </p:val>
                                        </p:tav>
                                        <p:tav tm="100000">
                                          <p:val>
                                            <p:strVal val="#ppt_x"/>
                                          </p:val>
                                        </p:tav>
                                      </p:tavLst>
                                    </p:anim>
                                    <p:anim calcmode="lin" valueType="num">
                                      <p:cBhvr>
                                        <p:cTn id="13" dur="500" fill="hold"/>
                                        <p:tgtEl>
                                          <p:spTgt spid="21"/>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250" fill="hold"/>
                                        <p:tgtEl>
                                          <p:spTgt spid="29"/>
                                        </p:tgtEl>
                                        <p:attrNameLst>
                                          <p:attrName>ppt_x</p:attrName>
                                        </p:attrNameLst>
                                      </p:cBhvr>
                                      <p:tavLst>
                                        <p:tav tm="0">
                                          <p:val>
                                            <p:strVal val="0-#ppt_w/2"/>
                                          </p:val>
                                        </p:tav>
                                        <p:tav tm="100000">
                                          <p:val>
                                            <p:strVal val="#ppt_x"/>
                                          </p:val>
                                        </p:tav>
                                      </p:tavLst>
                                    </p:anim>
                                    <p:anim calcmode="lin" valueType="num">
                                      <p:cBhvr additive="base">
                                        <p:cTn id="18" dur="250" fill="hold"/>
                                        <p:tgtEl>
                                          <p:spTgt spid="29"/>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250" fill="hold"/>
                                        <p:tgtEl>
                                          <p:spTgt spid="30"/>
                                        </p:tgtEl>
                                        <p:attrNameLst>
                                          <p:attrName>ppt_x</p:attrName>
                                        </p:attrNameLst>
                                      </p:cBhvr>
                                      <p:tavLst>
                                        <p:tav tm="0">
                                          <p:val>
                                            <p:strVal val="0-#ppt_w/2"/>
                                          </p:val>
                                        </p:tav>
                                        <p:tav tm="100000">
                                          <p:val>
                                            <p:strVal val="#ppt_x"/>
                                          </p:val>
                                        </p:tav>
                                      </p:tavLst>
                                    </p:anim>
                                    <p:anim calcmode="lin" valueType="num">
                                      <p:cBhvr additive="base">
                                        <p:cTn id="22" dur="250" fill="hold"/>
                                        <p:tgtEl>
                                          <p:spTgt spid="30"/>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42" presetClass="entr" presetSubtype="0"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anim calcmode="lin" valueType="num">
                                      <p:cBhvr>
                                        <p:cTn id="27" dur="500" fill="hold"/>
                                        <p:tgtEl>
                                          <p:spTgt spid="22"/>
                                        </p:tgtEl>
                                        <p:attrNameLst>
                                          <p:attrName>ppt_x</p:attrName>
                                        </p:attrNameLst>
                                      </p:cBhvr>
                                      <p:tavLst>
                                        <p:tav tm="0">
                                          <p:val>
                                            <p:strVal val="#ppt_x"/>
                                          </p:val>
                                        </p:tav>
                                        <p:tav tm="100000">
                                          <p:val>
                                            <p:strVal val="#ppt_x"/>
                                          </p:val>
                                        </p:tav>
                                      </p:tavLst>
                                    </p:anim>
                                    <p:anim calcmode="lin" valueType="num">
                                      <p:cBhvr>
                                        <p:cTn id="28" dur="500" fill="hold"/>
                                        <p:tgtEl>
                                          <p:spTgt spid="22"/>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2" presetClass="entr" presetSubtype="8"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250" fill="hold"/>
                                        <p:tgtEl>
                                          <p:spTgt spid="31"/>
                                        </p:tgtEl>
                                        <p:attrNameLst>
                                          <p:attrName>ppt_x</p:attrName>
                                        </p:attrNameLst>
                                      </p:cBhvr>
                                      <p:tavLst>
                                        <p:tav tm="0">
                                          <p:val>
                                            <p:strVal val="0-#ppt_w/2"/>
                                          </p:val>
                                        </p:tav>
                                        <p:tav tm="100000">
                                          <p:val>
                                            <p:strVal val="#ppt_x"/>
                                          </p:val>
                                        </p:tav>
                                      </p:tavLst>
                                    </p:anim>
                                    <p:anim calcmode="lin" valueType="num">
                                      <p:cBhvr additive="base">
                                        <p:cTn id="33" dur="250" fill="hold"/>
                                        <p:tgtEl>
                                          <p:spTgt spid="31"/>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additive="base">
                                        <p:cTn id="36" dur="250" fill="hold"/>
                                        <p:tgtEl>
                                          <p:spTgt spid="32"/>
                                        </p:tgtEl>
                                        <p:attrNameLst>
                                          <p:attrName>ppt_x</p:attrName>
                                        </p:attrNameLst>
                                      </p:cBhvr>
                                      <p:tavLst>
                                        <p:tav tm="0">
                                          <p:val>
                                            <p:strVal val="0-#ppt_w/2"/>
                                          </p:val>
                                        </p:tav>
                                        <p:tav tm="100000">
                                          <p:val>
                                            <p:strVal val="#ppt_x"/>
                                          </p:val>
                                        </p:tav>
                                      </p:tavLst>
                                    </p:anim>
                                    <p:anim calcmode="lin" valueType="num">
                                      <p:cBhvr additive="base">
                                        <p:cTn id="37" dur="250" fill="hold"/>
                                        <p:tgtEl>
                                          <p:spTgt spid="32"/>
                                        </p:tgtEl>
                                        <p:attrNameLst>
                                          <p:attrName>ppt_y</p:attrName>
                                        </p:attrNameLst>
                                      </p:cBhvr>
                                      <p:tavLst>
                                        <p:tav tm="0">
                                          <p:val>
                                            <p:strVal val="#ppt_y"/>
                                          </p:val>
                                        </p:tav>
                                        <p:tav tm="100000">
                                          <p:val>
                                            <p:strVal val="#ppt_y"/>
                                          </p:val>
                                        </p:tav>
                                      </p:tavLst>
                                    </p:anim>
                                  </p:childTnLst>
                                </p:cTn>
                              </p:par>
                            </p:childTnLst>
                          </p:cTn>
                        </p:par>
                        <p:par>
                          <p:cTn id="38" fill="hold">
                            <p:stCondLst>
                              <p:cond delay="2500"/>
                            </p:stCondLst>
                            <p:childTnLst>
                              <p:par>
                                <p:cTn id="39" presetID="47" presetClass="entr" presetSubtype="0"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anim calcmode="lin" valueType="num">
                                      <p:cBhvr>
                                        <p:cTn id="42" dur="500" fill="hold"/>
                                        <p:tgtEl>
                                          <p:spTgt spid="23"/>
                                        </p:tgtEl>
                                        <p:attrNameLst>
                                          <p:attrName>ppt_x</p:attrName>
                                        </p:attrNameLst>
                                      </p:cBhvr>
                                      <p:tavLst>
                                        <p:tav tm="0">
                                          <p:val>
                                            <p:strVal val="#ppt_x"/>
                                          </p:val>
                                        </p:tav>
                                        <p:tav tm="100000">
                                          <p:val>
                                            <p:strVal val="#ppt_x"/>
                                          </p:val>
                                        </p:tav>
                                      </p:tavLst>
                                    </p:anim>
                                    <p:anim calcmode="lin" valueType="num">
                                      <p:cBhvr>
                                        <p:cTn id="43" dur="500" fill="hold"/>
                                        <p:tgtEl>
                                          <p:spTgt spid="23"/>
                                        </p:tgtEl>
                                        <p:attrNameLst>
                                          <p:attrName>ppt_y</p:attrName>
                                        </p:attrNameLst>
                                      </p:cBhvr>
                                      <p:tavLst>
                                        <p:tav tm="0">
                                          <p:val>
                                            <p:strVal val="#ppt_y-.1"/>
                                          </p:val>
                                        </p:tav>
                                        <p:tav tm="100000">
                                          <p:val>
                                            <p:strVal val="#ppt_y"/>
                                          </p:val>
                                        </p:tav>
                                      </p:tavLst>
                                    </p:anim>
                                  </p:childTnLst>
                                </p:cTn>
                              </p:par>
                            </p:childTnLst>
                          </p:cTn>
                        </p:par>
                        <p:par>
                          <p:cTn id="44" fill="hold">
                            <p:stCondLst>
                              <p:cond delay="3000"/>
                            </p:stCondLst>
                            <p:childTnLst>
                              <p:par>
                                <p:cTn id="45" presetID="2" presetClass="entr" presetSubtype="2"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additive="base">
                                        <p:cTn id="47" dur="250" fill="hold"/>
                                        <p:tgtEl>
                                          <p:spTgt spid="25"/>
                                        </p:tgtEl>
                                        <p:attrNameLst>
                                          <p:attrName>ppt_x</p:attrName>
                                        </p:attrNameLst>
                                      </p:cBhvr>
                                      <p:tavLst>
                                        <p:tav tm="0">
                                          <p:val>
                                            <p:strVal val="1+#ppt_w/2"/>
                                          </p:val>
                                        </p:tav>
                                        <p:tav tm="100000">
                                          <p:val>
                                            <p:strVal val="#ppt_x"/>
                                          </p:val>
                                        </p:tav>
                                      </p:tavLst>
                                    </p:anim>
                                    <p:anim calcmode="lin" valueType="num">
                                      <p:cBhvr additive="base">
                                        <p:cTn id="48" dur="250" fill="hold"/>
                                        <p:tgtEl>
                                          <p:spTgt spid="25"/>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additive="base">
                                        <p:cTn id="51" dur="250" fill="hold"/>
                                        <p:tgtEl>
                                          <p:spTgt spid="26"/>
                                        </p:tgtEl>
                                        <p:attrNameLst>
                                          <p:attrName>ppt_x</p:attrName>
                                        </p:attrNameLst>
                                      </p:cBhvr>
                                      <p:tavLst>
                                        <p:tav tm="0">
                                          <p:val>
                                            <p:strVal val="1+#ppt_w/2"/>
                                          </p:val>
                                        </p:tav>
                                        <p:tav tm="100000">
                                          <p:val>
                                            <p:strVal val="#ppt_x"/>
                                          </p:val>
                                        </p:tav>
                                      </p:tavLst>
                                    </p:anim>
                                    <p:anim calcmode="lin" valueType="num">
                                      <p:cBhvr additive="base">
                                        <p:cTn id="52" dur="250" fill="hold"/>
                                        <p:tgtEl>
                                          <p:spTgt spid="26"/>
                                        </p:tgtEl>
                                        <p:attrNameLst>
                                          <p:attrName>ppt_y</p:attrName>
                                        </p:attrNameLst>
                                      </p:cBhvr>
                                      <p:tavLst>
                                        <p:tav tm="0">
                                          <p:val>
                                            <p:strVal val="#ppt_y"/>
                                          </p:val>
                                        </p:tav>
                                        <p:tav tm="100000">
                                          <p:val>
                                            <p:strVal val="#ppt_y"/>
                                          </p:val>
                                        </p:tav>
                                      </p:tavLst>
                                    </p:anim>
                                  </p:childTnLst>
                                </p:cTn>
                              </p:par>
                            </p:childTnLst>
                          </p:cTn>
                        </p:par>
                        <p:par>
                          <p:cTn id="53" fill="hold">
                            <p:stCondLst>
                              <p:cond delay="3500"/>
                            </p:stCondLst>
                            <p:childTnLst>
                              <p:par>
                                <p:cTn id="54" presetID="42" presetClass="entr" presetSubtype="0" fill="hold" grpId="0" nodeType="after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500"/>
                                        <p:tgtEl>
                                          <p:spTgt spid="24"/>
                                        </p:tgtEl>
                                      </p:cBhvr>
                                    </p:animEffect>
                                    <p:anim calcmode="lin" valueType="num">
                                      <p:cBhvr>
                                        <p:cTn id="57" dur="500" fill="hold"/>
                                        <p:tgtEl>
                                          <p:spTgt spid="24"/>
                                        </p:tgtEl>
                                        <p:attrNameLst>
                                          <p:attrName>ppt_x</p:attrName>
                                        </p:attrNameLst>
                                      </p:cBhvr>
                                      <p:tavLst>
                                        <p:tav tm="0">
                                          <p:val>
                                            <p:strVal val="#ppt_x"/>
                                          </p:val>
                                        </p:tav>
                                        <p:tav tm="100000">
                                          <p:val>
                                            <p:strVal val="#ppt_x"/>
                                          </p:val>
                                        </p:tav>
                                      </p:tavLst>
                                    </p:anim>
                                    <p:anim calcmode="lin" valueType="num">
                                      <p:cBhvr>
                                        <p:cTn id="58" dur="5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1" presetClass="entr" presetSubtype="1" fill="hold" grpId="0" nodeType="click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wheel(1)">
                                      <p:cBhvr>
                                        <p:cTn id="6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2" grpId="0" bldLvl="0" animBg="1"/>
      <p:bldP spid="23" grpId="0" bldLvl="0" animBg="1"/>
      <p:bldP spid="24" grpId="0" bldLvl="0" animBg="1"/>
      <p:bldP spid="25" grpId="0"/>
      <p:bldP spid="26" grpId="0"/>
      <p:bldP spid="29" grpId="0"/>
      <p:bldP spid="30" grpId="0"/>
      <p:bldP spid="31" grpId="0"/>
      <p:bldP spid="32" grpId="0"/>
      <p:bldP spid="7"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37920" y="1810385"/>
            <a:ext cx="8956675" cy="84836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292860" y="191960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①结合车辆的实际情况来进行装饰，确保装饰风格与车辆档次相匹配，避免低档车进行过于豪华的装饰和高档车进行低水平的装饰。 </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15" name="矩形 14"/>
          <p:cNvSpPr/>
          <p:nvPr/>
        </p:nvSpPr>
        <p:spPr>
          <a:xfrm>
            <a:off x="1137920" y="2980055"/>
            <a:ext cx="8956675" cy="62420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6" name="矩形 15"/>
          <p:cNvSpPr>
            <a:spLocks noChangeArrowheads="1"/>
          </p:cNvSpPr>
          <p:nvPr/>
        </p:nvSpPr>
        <p:spPr bwMode="auto">
          <a:xfrm>
            <a:off x="1292860" y="308927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②要与车内的其他内饰协调，绝不能影响到整个内饰的装饰效果。 </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17" name="矩形 16"/>
          <p:cNvSpPr/>
          <p:nvPr/>
        </p:nvSpPr>
        <p:spPr>
          <a:xfrm>
            <a:off x="1137920" y="4048125"/>
            <a:ext cx="8956675" cy="91059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1" name="矩形 20"/>
          <p:cNvSpPr>
            <a:spLocks noChangeArrowheads="1"/>
          </p:cNvSpPr>
          <p:nvPr/>
        </p:nvSpPr>
        <p:spPr bwMode="auto">
          <a:xfrm>
            <a:off x="1350010" y="415734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③装饰过程中要选用合适的黏结剂，仔细地阅读各种黏结剂的使用说明书，然后根据实际需要选用满足使用条件的黏结剂。 </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2" name="文本框 1"/>
          <p:cNvSpPr txBox="1"/>
          <p:nvPr/>
        </p:nvSpPr>
        <p:spPr>
          <a:xfrm>
            <a:off x="1167765" y="1056005"/>
            <a:ext cx="6096000" cy="460375"/>
          </a:xfrm>
          <a:prstGeom prst="rect">
            <a:avLst/>
          </a:prstGeom>
          <a:noFill/>
        </p:spPr>
        <p:txBody>
          <a:bodyPr wrap="square" rtlCol="0" anchor="t">
            <a:spAutoFit/>
          </a:bodyPr>
          <a:p>
            <a:pPr algn="l" eaLnBrk="1" hangingPunct="1">
              <a:spcBef>
                <a:spcPct val="20000"/>
              </a:spcBef>
            </a:pPr>
            <a:r>
              <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rPr>
              <a:t>三、仪表的装饰 </a:t>
            </a: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grpSp>
        <p:nvGrpSpPr>
          <p:cNvPr id="4" name="组合 3"/>
          <p:cNvGrpSpPr/>
          <p:nvPr/>
        </p:nvGrpSpPr>
        <p:grpSpPr>
          <a:xfrm>
            <a:off x="0" y="214489"/>
            <a:ext cx="3180160" cy="964424"/>
            <a:chOff x="0" y="214489"/>
            <a:chExt cx="3180160" cy="964424"/>
          </a:xfrm>
        </p:grpSpPr>
        <p:sp>
          <p:nvSpPr>
            <p:cNvPr id="7" name="矩形 6"/>
            <p:cNvSpPr/>
            <p:nvPr/>
          </p:nvSpPr>
          <p:spPr>
            <a:xfrm>
              <a:off x="0" y="214489"/>
              <a:ext cx="31800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0" name="五边形 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仪表板的装饰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pPr algn="l"/>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0-#ppt_w/2"/>
                                          </p:val>
                                        </p:tav>
                                        <p:tav tm="100000">
                                          <p:val>
                                            <p:strVal val="#ppt_x"/>
                                          </p:val>
                                        </p:tav>
                                      </p:tavLst>
                                    </p:anim>
                                    <p:anim calcmode="lin" valueType="num">
                                      <p:cBhvr additive="base">
                                        <p:cTn id="16" dur="500" fill="hold"/>
                                        <p:tgtEl>
                                          <p:spTgt spid="1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0-#ppt_w/2"/>
                                          </p:val>
                                        </p:tav>
                                        <p:tav tm="100000">
                                          <p:val>
                                            <p:strVal val="#ppt_x"/>
                                          </p:val>
                                        </p:tav>
                                      </p:tavLst>
                                    </p:anim>
                                    <p:anim calcmode="lin" valueType="num">
                                      <p:cBhvr additive="base">
                                        <p:cTn id="20" dur="500" fill="hold"/>
                                        <p:tgtEl>
                                          <p:spTgt spid="16"/>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0-#ppt_w/2"/>
                                          </p:val>
                                        </p:tav>
                                        <p:tav tm="100000">
                                          <p:val>
                                            <p:strVal val="#ppt_x"/>
                                          </p:val>
                                        </p:tav>
                                      </p:tavLst>
                                    </p:anim>
                                    <p:anim calcmode="lin" valueType="num">
                                      <p:cBhvr additive="base">
                                        <p:cTn id="24" dur="5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0-#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1" grpId="0"/>
      <p:bldP spid="15" grpId="0" bldLvl="0" animBg="1"/>
      <p:bldP spid="16" grpId="0"/>
      <p:bldP spid="17" grpId="0" bldLvl="0" animBg="1"/>
      <p:bldP spid="2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66495" y="2028825"/>
            <a:ext cx="8956675" cy="5588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321435" y="207137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（1）拆下原来的仪表板表皮 </a:t>
            </a:r>
            <a:endParaRPr sz="2000" dirty="0">
              <a:solidFill>
                <a:srgbClr val="38465E"/>
              </a:solidFill>
              <a:latin typeface="Arial" panose="020B0604020202020204"/>
              <a:ea typeface="微软雅黑" panose="020B0503020204020204" pitchFamily="34" charset="-122"/>
              <a:sym typeface="Arial" panose="020B0604020202020204"/>
            </a:endParaRPr>
          </a:p>
        </p:txBody>
      </p:sp>
      <p:cxnSp>
        <p:nvCxnSpPr>
          <p:cNvPr id="19" name="直接连接符 18"/>
          <p:cNvCxnSpPr/>
          <p:nvPr/>
        </p:nvCxnSpPr>
        <p:spPr>
          <a:xfrm flipV="1">
            <a:off x="1656822" y="1666243"/>
            <a:ext cx="8372475" cy="3175"/>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6" name="Rectangle 4"/>
          <p:cNvSpPr>
            <a:spLocks noChangeArrowheads="1"/>
          </p:cNvSpPr>
          <p:nvPr>
            <p:custDataLst>
              <p:tags r:id="rId1"/>
            </p:custDataLst>
          </p:nvPr>
        </p:nvSpPr>
        <p:spPr bwMode="auto">
          <a:xfrm>
            <a:off x="1152525" y="1274445"/>
            <a:ext cx="335280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用真皮对仪表板进行装饰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15" name="矩形 14"/>
          <p:cNvSpPr/>
          <p:nvPr/>
        </p:nvSpPr>
        <p:spPr>
          <a:xfrm>
            <a:off x="1166495" y="2854325"/>
            <a:ext cx="8956675" cy="51308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矩形 3"/>
          <p:cNvSpPr>
            <a:spLocks noChangeArrowheads="1"/>
          </p:cNvSpPr>
          <p:nvPr/>
        </p:nvSpPr>
        <p:spPr bwMode="auto">
          <a:xfrm>
            <a:off x="1321435" y="291211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（2）缝制仪表板真皮 </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5" name="矩形 4"/>
          <p:cNvSpPr/>
          <p:nvPr/>
        </p:nvSpPr>
        <p:spPr>
          <a:xfrm>
            <a:off x="1166495" y="3606165"/>
            <a:ext cx="8956675" cy="52578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Arial" panose="020B0604020202020204"/>
              <a:ea typeface="微软雅黑" panose="020B0503020204020204" pitchFamily="34" charset="-122"/>
              <a:sym typeface="Arial" panose="020B0604020202020204"/>
            </a:endParaRPr>
          </a:p>
        </p:txBody>
      </p:sp>
      <p:sp>
        <p:nvSpPr>
          <p:cNvPr id="8" name="矩形 7"/>
          <p:cNvSpPr>
            <a:spLocks noChangeArrowheads="1"/>
          </p:cNvSpPr>
          <p:nvPr/>
        </p:nvSpPr>
        <p:spPr bwMode="auto">
          <a:xfrm>
            <a:off x="1321435" y="363791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（3）粘贴仪表板表皮 </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9" name="矩形 8"/>
          <p:cNvSpPr/>
          <p:nvPr/>
        </p:nvSpPr>
        <p:spPr>
          <a:xfrm>
            <a:off x="1166495" y="4364355"/>
            <a:ext cx="8956675" cy="51308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0" name="矩形 9"/>
          <p:cNvSpPr>
            <a:spLocks noChangeArrowheads="1"/>
          </p:cNvSpPr>
          <p:nvPr/>
        </p:nvSpPr>
        <p:spPr bwMode="auto">
          <a:xfrm>
            <a:off x="1321435" y="440880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（4）安装仪表板 </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3" name="组合 12"/>
          <p:cNvGrpSpPr/>
          <p:nvPr/>
        </p:nvGrpSpPr>
        <p:grpSpPr>
          <a:xfrm>
            <a:off x="0" y="214489"/>
            <a:ext cx="3180160" cy="964424"/>
            <a:chOff x="0" y="214489"/>
            <a:chExt cx="3180160" cy="964424"/>
          </a:xfrm>
        </p:grpSpPr>
        <p:sp>
          <p:nvSpPr>
            <p:cNvPr id="14" name="矩形 13"/>
            <p:cNvSpPr/>
            <p:nvPr/>
          </p:nvSpPr>
          <p:spPr>
            <a:xfrm>
              <a:off x="0" y="214489"/>
              <a:ext cx="31800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6" name="五边形 15"/>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8" name="矩形 17"/>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仪表板的装饰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pPr algn="l"/>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0-#ppt_w/2"/>
                                          </p:val>
                                        </p:tav>
                                        <p:tav tm="100000">
                                          <p:val>
                                            <p:strVal val="#ppt_x"/>
                                          </p:val>
                                        </p:tav>
                                      </p:tavLst>
                                    </p:anim>
                                    <p:anim calcmode="lin" valueType="num">
                                      <p:cBhvr additive="base">
                                        <p:cTn id="25" dur="500" fill="hold"/>
                                        <p:tgtEl>
                                          <p:spTgt spid="15"/>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500" fill="hold"/>
                                        <p:tgtEl>
                                          <p:spTgt spid="4"/>
                                        </p:tgtEl>
                                        <p:attrNameLst>
                                          <p:attrName>ppt_x</p:attrName>
                                        </p:attrNameLst>
                                      </p:cBhvr>
                                      <p:tavLst>
                                        <p:tav tm="0">
                                          <p:val>
                                            <p:strVal val="0-#ppt_w/2"/>
                                          </p:val>
                                        </p:tav>
                                        <p:tav tm="100000">
                                          <p:val>
                                            <p:strVal val="#ppt_x"/>
                                          </p:val>
                                        </p:tav>
                                      </p:tavLst>
                                    </p:anim>
                                    <p:anim calcmode="lin" valueType="num">
                                      <p:cBhvr additive="base">
                                        <p:cTn id="29" dur="500" fill="hold"/>
                                        <p:tgtEl>
                                          <p:spTgt spid="4"/>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0-#ppt_w/2"/>
                                          </p:val>
                                        </p:tav>
                                        <p:tav tm="100000">
                                          <p:val>
                                            <p:strVal val="#ppt_x"/>
                                          </p:val>
                                        </p:tav>
                                      </p:tavLst>
                                    </p:anim>
                                    <p:anim calcmode="lin" valueType="num">
                                      <p:cBhvr additive="base">
                                        <p:cTn id="33" dur="500" fill="hold"/>
                                        <p:tgtEl>
                                          <p:spTgt spid="5"/>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0-#ppt_w/2"/>
                                          </p:val>
                                        </p:tav>
                                        <p:tav tm="100000">
                                          <p:val>
                                            <p:strVal val="#ppt_x"/>
                                          </p:val>
                                        </p:tav>
                                      </p:tavLst>
                                    </p:anim>
                                    <p:anim calcmode="lin" valueType="num">
                                      <p:cBhvr additive="base">
                                        <p:cTn id="37" dur="500" fill="hold"/>
                                        <p:tgtEl>
                                          <p:spTgt spid="8"/>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0-#ppt_w/2"/>
                                          </p:val>
                                        </p:tav>
                                        <p:tav tm="100000">
                                          <p:val>
                                            <p:strVal val="#ppt_x"/>
                                          </p:val>
                                        </p:tav>
                                      </p:tavLst>
                                    </p:anim>
                                    <p:anim calcmode="lin" valueType="num">
                                      <p:cBhvr additive="base">
                                        <p:cTn id="41" dur="500" fill="hold"/>
                                        <p:tgtEl>
                                          <p:spTgt spid="9"/>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additive="base">
                                        <p:cTn id="44" dur="500" fill="hold"/>
                                        <p:tgtEl>
                                          <p:spTgt spid="10"/>
                                        </p:tgtEl>
                                        <p:attrNameLst>
                                          <p:attrName>ppt_x</p:attrName>
                                        </p:attrNameLst>
                                      </p:cBhvr>
                                      <p:tavLst>
                                        <p:tav tm="0">
                                          <p:val>
                                            <p:strVal val="0-#ppt_w/2"/>
                                          </p:val>
                                        </p:tav>
                                        <p:tav tm="100000">
                                          <p:val>
                                            <p:strVal val="#ppt_x"/>
                                          </p:val>
                                        </p:tav>
                                      </p:tavLst>
                                    </p:anim>
                                    <p:anim calcmode="lin" valueType="num">
                                      <p:cBhvr additive="base">
                                        <p:cTn id="45"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1" grpId="0"/>
      <p:bldP spid="6" grpId="0" bldLvl="0" animBg="1"/>
      <p:bldP spid="15" grpId="0" bldLvl="0" animBg="1"/>
      <p:bldP spid="4" grpId="0"/>
      <p:bldP spid="5" grpId="0" bldLvl="0" animBg="1"/>
      <p:bldP spid="8" grpId="0"/>
      <p:bldP spid="9" grpId="0" bldLvl="0" animBg="1"/>
      <p:bldP spid="1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38250" y="1724660"/>
            <a:ext cx="268287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用桃木装饰仪表板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992505" y="2379345"/>
            <a:ext cx="6473825" cy="347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桃木质地细腻，软硬适当，花纹清晰美观，是装饰材料中优质的选材。目前，市场上有很多汽车采用桃木进行汽车内饰的装饰，特别是用在仪表板装饰中，能凸显回归自然的特色。国内外，均有多款车型采用桃木来装饰仪表板。</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其装饰方法比真皮装饰的方法稍微简单一点，首先，先将旧的装饰条拆下，然后将桃木装饰条装上即可。</a:t>
            </a:r>
            <a:endParaRPr sz="2000" dirty="0">
              <a:solidFill>
                <a:srgbClr val="38465E"/>
              </a:solidFill>
              <a:latin typeface="Arial" panose="020B0604020202020204"/>
              <a:ea typeface="微软雅黑" panose="020B0503020204020204" pitchFamily="34" charset="-122"/>
              <a:sym typeface="Arial" panose="020B0604020202020204"/>
            </a:endParaRPr>
          </a:p>
        </p:txBody>
      </p:sp>
      <p:pic>
        <p:nvPicPr>
          <p:cNvPr id="4" name="图片 3"/>
          <p:cNvPicPr/>
          <p:nvPr/>
        </p:nvPicPr>
        <p:blipFill>
          <a:blip r:embed="rId1"/>
          <a:srcRect r="21648"/>
          <a:stretch>
            <a:fillRect/>
          </a:stretch>
        </p:blipFill>
        <p:spPr>
          <a:xfrm>
            <a:off x="7678420" y="2753360"/>
            <a:ext cx="3328035" cy="2560955"/>
          </a:xfrm>
          <a:prstGeom prst="rect">
            <a:avLst/>
          </a:prstGeom>
        </p:spPr>
      </p:pic>
      <p:grpSp>
        <p:nvGrpSpPr>
          <p:cNvPr id="17" name="组合 16"/>
          <p:cNvGrpSpPr/>
          <p:nvPr/>
        </p:nvGrpSpPr>
        <p:grpSpPr>
          <a:xfrm>
            <a:off x="0" y="214489"/>
            <a:ext cx="3180160" cy="964424"/>
            <a:chOff x="0" y="214489"/>
            <a:chExt cx="3180160" cy="964424"/>
          </a:xfrm>
        </p:grpSpPr>
        <p:sp>
          <p:nvSpPr>
            <p:cNvPr id="5" name="矩形 4"/>
            <p:cNvSpPr/>
            <p:nvPr/>
          </p:nvSpPr>
          <p:spPr>
            <a:xfrm>
              <a:off x="0" y="214489"/>
              <a:ext cx="31800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五边形 10"/>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仪表板的装饰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pPr algn="l"/>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custDataLst>
              <p:tags r:id="rId1"/>
            </p:custDataLst>
          </p:nvPr>
        </p:nvSpPr>
        <p:spPr>
          <a:xfrm>
            <a:off x="7164838" y="2116451"/>
            <a:ext cx="2223770" cy="3173095"/>
          </a:xfrm>
          <a:prstGeom prst="rect">
            <a:avLst/>
          </a:prstGeom>
        </p:spPr>
        <p:txBody>
          <a:bodyPr wrap="none" lIns="96384" tIns="48193" rIns="96384" bIns="48193">
            <a:spAutoFit/>
          </a:bodyPr>
          <a:lstStyle/>
          <a:p>
            <a:pPr algn="l"/>
            <a:r>
              <a:rPr sz="4000" b="1" dirty="0">
                <a:solidFill>
                  <a:schemeClr val="tx2">
                    <a:lumMod val="75000"/>
                  </a:schemeClr>
                </a:solidFill>
                <a:latin typeface="+mn-lt"/>
                <a:ea typeface="+mn-ea"/>
                <a:cs typeface="+mn-ea"/>
                <a:sym typeface="+mn-lt"/>
                <a:hlinkClick r:id="rId2" tooltip="" action="ppaction://hlinkfile"/>
              </a:rPr>
              <a:t>任务实施</a:t>
            </a:r>
            <a:endParaRPr sz="4000" b="1" dirty="0">
              <a:solidFill>
                <a:schemeClr val="tx2">
                  <a:lumMod val="75000"/>
                </a:schemeClr>
              </a:solidFill>
              <a:latin typeface="+mn-lt"/>
              <a:ea typeface="+mn-ea"/>
              <a:cs typeface="+mn-ea"/>
              <a:sym typeface="+mn-lt"/>
            </a:endParaRPr>
          </a:p>
          <a:p>
            <a:pPr algn="l"/>
            <a:endParaRPr sz="4000" b="1" dirty="0">
              <a:solidFill>
                <a:schemeClr val="tx2">
                  <a:lumMod val="75000"/>
                </a:schemeClr>
              </a:solidFill>
              <a:cs typeface="+mn-ea"/>
              <a:sym typeface="+mn-lt"/>
            </a:endParaRPr>
          </a:p>
          <a:p>
            <a:pPr algn="l"/>
            <a:r>
              <a:rPr sz="4000" b="1" dirty="0">
                <a:solidFill>
                  <a:schemeClr val="tx2">
                    <a:lumMod val="75000"/>
                  </a:schemeClr>
                </a:solidFill>
                <a:cs typeface="+mn-ea"/>
                <a:sym typeface="+mn-lt"/>
                <a:hlinkClick r:id="rId3" tooltip="" action="ppaction://hlinkfile"/>
              </a:rPr>
              <a:t>任务测评</a:t>
            </a:r>
            <a:endParaRPr sz="4000" b="1" dirty="0">
              <a:solidFill>
                <a:schemeClr val="tx2">
                  <a:lumMod val="75000"/>
                </a:schemeClr>
              </a:solidFill>
              <a:cs typeface="+mn-ea"/>
              <a:sym typeface="+mn-lt"/>
              <a:hlinkClick r:id="rId3" tooltip="" action="ppaction://hlinkfile"/>
            </a:endParaRPr>
          </a:p>
          <a:p>
            <a:pPr algn="l"/>
            <a:endParaRPr sz="4000" b="1" dirty="0">
              <a:solidFill>
                <a:schemeClr val="tx2">
                  <a:lumMod val="75000"/>
                </a:schemeClr>
              </a:solidFill>
              <a:cs typeface="+mn-ea"/>
              <a:sym typeface="+mn-lt"/>
              <a:hlinkClick r:id="rId3" tooltip="" action="ppaction://hlinkfile"/>
            </a:endParaRPr>
          </a:p>
          <a:p>
            <a:pPr algn="l"/>
            <a:r>
              <a:rPr sz="4000" b="1" dirty="0">
                <a:solidFill>
                  <a:schemeClr val="tx2">
                    <a:lumMod val="75000"/>
                  </a:schemeClr>
                </a:solidFill>
                <a:cs typeface="+mn-ea"/>
                <a:sym typeface="+mn-lt"/>
                <a:hlinkClick r:id="rId3" tooltip="" action="ppaction://hlinkfile"/>
              </a:rPr>
              <a:t>任务拓展</a:t>
            </a:r>
            <a:endParaRPr sz="4000" b="1" dirty="0">
              <a:solidFill>
                <a:schemeClr val="tx2">
                  <a:lumMod val="75000"/>
                </a:schemeClr>
              </a:solidFill>
              <a:latin typeface="+mn-lt"/>
              <a:ea typeface="+mn-ea"/>
              <a:cs typeface="+mn-ea"/>
              <a:sym typeface="+mn-lt"/>
            </a:endParaRPr>
          </a:p>
        </p:txBody>
      </p:sp>
      <p:sp>
        <p:nvSpPr>
          <p:cNvPr id="40" name="Diamond 5"/>
          <p:cNvSpPr/>
          <p:nvPr>
            <p:custDataLst>
              <p:tags r:id="rId4"/>
            </p:custDataLst>
          </p:nvPr>
        </p:nvSpPr>
        <p:spPr>
          <a:xfrm>
            <a:off x="863331" y="1253491"/>
            <a:ext cx="5193569" cy="5194269"/>
          </a:xfrm>
          <a:prstGeom prst="diamond">
            <a:avLst/>
          </a:prstGeom>
          <a:solidFill>
            <a:srgbClr val="C00000"/>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zh-CN" altLang="en-US" sz="1400">
              <a:cs typeface="+mn-ea"/>
              <a:sym typeface="+mn-lt"/>
            </a:endParaRPr>
          </a:p>
        </p:txBody>
      </p:sp>
      <p:sp>
        <p:nvSpPr>
          <p:cNvPr id="41" name="Freeform 6"/>
          <p:cNvSpPr/>
          <p:nvPr>
            <p:custDataLst>
              <p:tags r:id="rId5"/>
            </p:custDataLst>
          </p:nvPr>
        </p:nvSpPr>
        <p:spPr>
          <a:xfrm>
            <a:off x="1356721" y="1746945"/>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6"/>
            <a:srcRect/>
            <a:stretch>
              <a:fillRect l="-44825" r="-1"/>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sp>
        <p:nvSpPr>
          <p:cNvPr id="42" name="Freeform 7"/>
          <p:cNvSpPr/>
          <p:nvPr>
            <p:custDataLst>
              <p:tags r:id="rId7"/>
            </p:custDataLst>
          </p:nvPr>
        </p:nvSpPr>
        <p:spPr>
          <a:xfrm>
            <a:off x="3538021" y="1746945"/>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8"/>
            <a:srcRect/>
            <a:stretch>
              <a:fillRect r="-23810"/>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sp>
        <p:nvSpPr>
          <p:cNvPr id="43" name="Freeform 8"/>
          <p:cNvSpPr/>
          <p:nvPr>
            <p:custDataLst>
              <p:tags r:id="rId9"/>
            </p:custDataLst>
          </p:nvPr>
        </p:nvSpPr>
        <p:spPr>
          <a:xfrm>
            <a:off x="1356721" y="3928538"/>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10"/>
            <a:srcRect/>
            <a:stretch>
              <a:fillRect l="-29460" r="-1"/>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sp>
        <p:nvSpPr>
          <p:cNvPr id="44" name="Freeform 9"/>
          <p:cNvSpPr/>
          <p:nvPr>
            <p:custDataLst>
              <p:tags r:id="rId11"/>
            </p:custDataLst>
          </p:nvPr>
        </p:nvSpPr>
        <p:spPr>
          <a:xfrm>
            <a:off x="3538021" y="3928538"/>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12"/>
            <a:srcRect/>
            <a:stretch>
              <a:fillRect r="-64094"/>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grpSp>
        <p:nvGrpSpPr>
          <p:cNvPr id="4" name="组合 3"/>
          <p:cNvGrpSpPr/>
          <p:nvPr/>
        </p:nvGrpSpPr>
        <p:grpSpPr>
          <a:xfrm>
            <a:off x="0" y="214489"/>
            <a:ext cx="3180160" cy="964424"/>
            <a:chOff x="0" y="214489"/>
            <a:chExt cx="3180160" cy="964424"/>
          </a:xfrm>
        </p:grpSpPr>
        <p:sp>
          <p:nvSpPr>
            <p:cNvPr id="5" name="矩形 4"/>
            <p:cNvSpPr/>
            <p:nvPr/>
          </p:nvSpPr>
          <p:spPr>
            <a:xfrm>
              <a:off x="0" y="214489"/>
              <a:ext cx="31800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6" name="五边形 5"/>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7" name="矩形 6"/>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仪表板的装饰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pPr algn="l"/>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strVal val="#ppt_h"/>
                                          </p:val>
                                        </p:tav>
                                        <p:tav tm="100000">
                                          <p:val>
                                            <p:strVal val="#ppt_h"/>
                                          </p:val>
                                        </p:tav>
                                      </p:tavLst>
                                    </p:anim>
                                  </p:childTnLst>
                                </p:cTn>
                              </p:par>
                            </p:childTnLst>
                          </p:cTn>
                        </p:par>
                        <p:par>
                          <p:cTn id="9" fill="hold">
                            <p:stCondLst>
                              <p:cond delay="0"/>
                            </p:stCondLst>
                            <p:childTnLst>
                              <p:par>
                                <p:cTn id="10" presetID="53" presetClass="entr" presetSubtype="16" fill="hold"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p:cTn id="12" dur="500" fill="hold"/>
                                        <p:tgtEl>
                                          <p:spTgt spid="40"/>
                                        </p:tgtEl>
                                        <p:attrNameLst>
                                          <p:attrName>ppt_w</p:attrName>
                                        </p:attrNameLst>
                                      </p:cBhvr>
                                      <p:tavLst>
                                        <p:tav tm="0">
                                          <p:val>
                                            <p:fltVal val="0"/>
                                          </p:val>
                                        </p:tav>
                                        <p:tav tm="100000">
                                          <p:val>
                                            <p:strVal val="#ppt_w"/>
                                          </p:val>
                                        </p:tav>
                                      </p:tavLst>
                                    </p:anim>
                                    <p:anim calcmode="lin" valueType="num">
                                      <p:cBhvr>
                                        <p:cTn id="13" dur="500" fill="hold"/>
                                        <p:tgtEl>
                                          <p:spTgt spid="40"/>
                                        </p:tgtEl>
                                        <p:attrNameLst>
                                          <p:attrName>ppt_h</p:attrName>
                                        </p:attrNameLst>
                                      </p:cBhvr>
                                      <p:tavLst>
                                        <p:tav tm="0">
                                          <p:val>
                                            <p:fltVal val="0"/>
                                          </p:val>
                                        </p:tav>
                                        <p:tav tm="100000">
                                          <p:val>
                                            <p:strVal val="#ppt_h"/>
                                          </p:val>
                                        </p:tav>
                                      </p:tavLst>
                                    </p:anim>
                                    <p:animEffect transition="in" filter="fade">
                                      <p:cBhvr>
                                        <p:cTn id="14" dur="500"/>
                                        <p:tgtEl>
                                          <p:spTgt spid="40"/>
                                        </p:tgtEl>
                                      </p:cBhvr>
                                    </p:animEffect>
                                  </p:childTnLst>
                                </p:cTn>
                              </p:par>
                              <p:par>
                                <p:cTn id="15" presetID="53" presetClass="entr" presetSubtype="528" fill="hold" grpId="0" nodeType="withEffect">
                                  <p:stCondLst>
                                    <p:cond delay="500"/>
                                  </p:stCondLst>
                                  <p:childTnLst>
                                    <p:set>
                                      <p:cBhvr>
                                        <p:cTn id="16" dur="1" fill="hold">
                                          <p:stCondLst>
                                            <p:cond delay="0"/>
                                          </p:stCondLst>
                                        </p:cTn>
                                        <p:tgtEl>
                                          <p:spTgt spid="41"/>
                                        </p:tgtEl>
                                        <p:attrNameLst>
                                          <p:attrName>style.visibility</p:attrName>
                                        </p:attrNameLst>
                                      </p:cBhvr>
                                      <p:to>
                                        <p:strVal val="visible"/>
                                      </p:to>
                                    </p:set>
                                    <p:anim calcmode="lin" valueType="num">
                                      <p:cBhvr>
                                        <p:cTn id="17" dur="500" fill="hold"/>
                                        <p:tgtEl>
                                          <p:spTgt spid="41"/>
                                        </p:tgtEl>
                                        <p:attrNameLst>
                                          <p:attrName>ppt_w</p:attrName>
                                        </p:attrNameLst>
                                      </p:cBhvr>
                                      <p:tavLst>
                                        <p:tav tm="0">
                                          <p:val>
                                            <p:fltVal val="0"/>
                                          </p:val>
                                        </p:tav>
                                        <p:tav tm="100000">
                                          <p:val>
                                            <p:strVal val="#ppt_w"/>
                                          </p:val>
                                        </p:tav>
                                      </p:tavLst>
                                    </p:anim>
                                    <p:anim calcmode="lin" valueType="num">
                                      <p:cBhvr>
                                        <p:cTn id="18" dur="500" fill="hold"/>
                                        <p:tgtEl>
                                          <p:spTgt spid="41"/>
                                        </p:tgtEl>
                                        <p:attrNameLst>
                                          <p:attrName>ppt_h</p:attrName>
                                        </p:attrNameLst>
                                      </p:cBhvr>
                                      <p:tavLst>
                                        <p:tav tm="0">
                                          <p:val>
                                            <p:fltVal val="0"/>
                                          </p:val>
                                        </p:tav>
                                        <p:tav tm="100000">
                                          <p:val>
                                            <p:strVal val="#ppt_h"/>
                                          </p:val>
                                        </p:tav>
                                      </p:tavLst>
                                    </p:anim>
                                    <p:animEffect transition="in" filter="fade">
                                      <p:cBhvr>
                                        <p:cTn id="19" dur="500"/>
                                        <p:tgtEl>
                                          <p:spTgt spid="41"/>
                                        </p:tgtEl>
                                      </p:cBhvr>
                                    </p:animEffect>
                                    <p:anim calcmode="lin" valueType="num">
                                      <p:cBhvr>
                                        <p:cTn id="20" dur="500" fill="hold"/>
                                        <p:tgtEl>
                                          <p:spTgt spid="41"/>
                                        </p:tgtEl>
                                        <p:attrNameLst>
                                          <p:attrName>ppt_x</p:attrName>
                                        </p:attrNameLst>
                                      </p:cBhvr>
                                      <p:tavLst>
                                        <p:tav tm="0">
                                          <p:val>
                                            <p:fltVal val="0.5"/>
                                          </p:val>
                                        </p:tav>
                                        <p:tav tm="100000">
                                          <p:val>
                                            <p:strVal val="#ppt_x"/>
                                          </p:val>
                                        </p:tav>
                                      </p:tavLst>
                                    </p:anim>
                                    <p:anim calcmode="lin" valueType="num">
                                      <p:cBhvr>
                                        <p:cTn id="21" dur="500" fill="hold"/>
                                        <p:tgtEl>
                                          <p:spTgt spid="41"/>
                                        </p:tgtEl>
                                        <p:attrNameLst>
                                          <p:attrName>ppt_y</p:attrName>
                                        </p:attrNameLst>
                                      </p:cBhvr>
                                      <p:tavLst>
                                        <p:tav tm="0">
                                          <p:val>
                                            <p:fltVal val="0.5"/>
                                          </p:val>
                                        </p:tav>
                                        <p:tav tm="100000">
                                          <p:val>
                                            <p:strVal val="#ppt_y"/>
                                          </p:val>
                                        </p:tav>
                                      </p:tavLst>
                                    </p:anim>
                                  </p:childTnLst>
                                </p:cTn>
                              </p:par>
                              <p:par>
                                <p:cTn id="22" presetID="53" presetClass="entr" presetSubtype="528" fill="hold" grpId="0" nodeType="withEffect">
                                  <p:stCondLst>
                                    <p:cond delay="750"/>
                                  </p:stCondLst>
                                  <p:childTnLst>
                                    <p:set>
                                      <p:cBhvr>
                                        <p:cTn id="23" dur="1" fill="hold">
                                          <p:stCondLst>
                                            <p:cond delay="0"/>
                                          </p:stCondLst>
                                        </p:cTn>
                                        <p:tgtEl>
                                          <p:spTgt spid="42"/>
                                        </p:tgtEl>
                                        <p:attrNameLst>
                                          <p:attrName>style.visibility</p:attrName>
                                        </p:attrNameLst>
                                      </p:cBhvr>
                                      <p:to>
                                        <p:strVal val="visible"/>
                                      </p:to>
                                    </p:set>
                                    <p:anim calcmode="lin" valueType="num">
                                      <p:cBhvr>
                                        <p:cTn id="24" dur="500" fill="hold"/>
                                        <p:tgtEl>
                                          <p:spTgt spid="42"/>
                                        </p:tgtEl>
                                        <p:attrNameLst>
                                          <p:attrName>ppt_w</p:attrName>
                                        </p:attrNameLst>
                                      </p:cBhvr>
                                      <p:tavLst>
                                        <p:tav tm="0">
                                          <p:val>
                                            <p:fltVal val="0"/>
                                          </p:val>
                                        </p:tav>
                                        <p:tav tm="100000">
                                          <p:val>
                                            <p:strVal val="#ppt_w"/>
                                          </p:val>
                                        </p:tav>
                                      </p:tavLst>
                                    </p:anim>
                                    <p:anim calcmode="lin" valueType="num">
                                      <p:cBhvr>
                                        <p:cTn id="25" dur="500" fill="hold"/>
                                        <p:tgtEl>
                                          <p:spTgt spid="42"/>
                                        </p:tgtEl>
                                        <p:attrNameLst>
                                          <p:attrName>ppt_h</p:attrName>
                                        </p:attrNameLst>
                                      </p:cBhvr>
                                      <p:tavLst>
                                        <p:tav tm="0">
                                          <p:val>
                                            <p:fltVal val="0"/>
                                          </p:val>
                                        </p:tav>
                                        <p:tav tm="100000">
                                          <p:val>
                                            <p:strVal val="#ppt_h"/>
                                          </p:val>
                                        </p:tav>
                                      </p:tavLst>
                                    </p:anim>
                                    <p:animEffect transition="in" filter="fade">
                                      <p:cBhvr>
                                        <p:cTn id="26" dur="500"/>
                                        <p:tgtEl>
                                          <p:spTgt spid="42"/>
                                        </p:tgtEl>
                                      </p:cBhvr>
                                    </p:animEffect>
                                    <p:anim calcmode="lin" valueType="num">
                                      <p:cBhvr>
                                        <p:cTn id="27" dur="500" fill="hold"/>
                                        <p:tgtEl>
                                          <p:spTgt spid="42"/>
                                        </p:tgtEl>
                                        <p:attrNameLst>
                                          <p:attrName>ppt_x</p:attrName>
                                        </p:attrNameLst>
                                      </p:cBhvr>
                                      <p:tavLst>
                                        <p:tav tm="0">
                                          <p:val>
                                            <p:fltVal val="0.5"/>
                                          </p:val>
                                        </p:tav>
                                        <p:tav tm="100000">
                                          <p:val>
                                            <p:strVal val="#ppt_x"/>
                                          </p:val>
                                        </p:tav>
                                      </p:tavLst>
                                    </p:anim>
                                    <p:anim calcmode="lin" valueType="num">
                                      <p:cBhvr>
                                        <p:cTn id="28" dur="500" fill="hold"/>
                                        <p:tgtEl>
                                          <p:spTgt spid="42"/>
                                        </p:tgtEl>
                                        <p:attrNameLst>
                                          <p:attrName>ppt_y</p:attrName>
                                        </p:attrNameLst>
                                      </p:cBhvr>
                                      <p:tavLst>
                                        <p:tav tm="0">
                                          <p:val>
                                            <p:fltVal val="0.5"/>
                                          </p:val>
                                        </p:tav>
                                        <p:tav tm="100000">
                                          <p:val>
                                            <p:strVal val="#ppt_y"/>
                                          </p:val>
                                        </p:tav>
                                      </p:tavLst>
                                    </p:anim>
                                  </p:childTnLst>
                                </p:cTn>
                              </p:par>
                              <p:par>
                                <p:cTn id="29" presetID="53" presetClass="entr" presetSubtype="528" fill="hold" grpId="0" nodeType="withEffect">
                                  <p:stCondLst>
                                    <p:cond delay="1000"/>
                                  </p:stCondLst>
                                  <p:childTnLst>
                                    <p:set>
                                      <p:cBhvr>
                                        <p:cTn id="30" dur="1" fill="hold">
                                          <p:stCondLst>
                                            <p:cond delay="0"/>
                                          </p:stCondLst>
                                        </p:cTn>
                                        <p:tgtEl>
                                          <p:spTgt spid="44"/>
                                        </p:tgtEl>
                                        <p:attrNameLst>
                                          <p:attrName>style.visibility</p:attrName>
                                        </p:attrNameLst>
                                      </p:cBhvr>
                                      <p:to>
                                        <p:strVal val="visible"/>
                                      </p:to>
                                    </p:set>
                                    <p:anim calcmode="lin" valueType="num">
                                      <p:cBhvr>
                                        <p:cTn id="31" dur="500" fill="hold"/>
                                        <p:tgtEl>
                                          <p:spTgt spid="44"/>
                                        </p:tgtEl>
                                        <p:attrNameLst>
                                          <p:attrName>ppt_w</p:attrName>
                                        </p:attrNameLst>
                                      </p:cBhvr>
                                      <p:tavLst>
                                        <p:tav tm="0">
                                          <p:val>
                                            <p:fltVal val="0"/>
                                          </p:val>
                                        </p:tav>
                                        <p:tav tm="100000">
                                          <p:val>
                                            <p:strVal val="#ppt_w"/>
                                          </p:val>
                                        </p:tav>
                                      </p:tavLst>
                                    </p:anim>
                                    <p:anim calcmode="lin" valueType="num">
                                      <p:cBhvr>
                                        <p:cTn id="32" dur="500" fill="hold"/>
                                        <p:tgtEl>
                                          <p:spTgt spid="44"/>
                                        </p:tgtEl>
                                        <p:attrNameLst>
                                          <p:attrName>ppt_h</p:attrName>
                                        </p:attrNameLst>
                                      </p:cBhvr>
                                      <p:tavLst>
                                        <p:tav tm="0">
                                          <p:val>
                                            <p:fltVal val="0"/>
                                          </p:val>
                                        </p:tav>
                                        <p:tav tm="100000">
                                          <p:val>
                                            <p:strVal val="#ppt_h"/>
                                          </p:val>
                                        </p:tav>
                                      </p:tavLst>
                                    </p:anim>
                                    <p:animEffect transition="in" filter="fade">
                                      <p:cBhvr>
                                        <p:cTn id="33" dur="500"/>
                                        <p:tgtEl>
                                          <p:spTgt spid="44"/>
                                        </p:tgtEl>
                                      </p:cBhvr>
                                    </p:animEffect>
                                    <p:anim calcmode="lin" valueType="num">
                                      <p:cBhvr>
                                        <p:cTn id="34" dur="500" fill="hold"/>
                                        <p:tgtEl>
                                          <p:spTgt spid="44"/>
                                        </p:tgtEl>
                                        <p:attrNameLst>
                                          <p:attrName>ppt_x</p:attrName>
                                        </p:attrNameLst>
                                      </p:cBhvr>
                                      <p:tavLst>
                                        <p:tav tm="0">
                                          <p:val>
                                            <p:fltVal val="0.5"/>
                                          </p:val>
                                        </p:tav>
                                        <p:tav tm="100000">
                                          <p:val>
                                            <p:strVal val="#ppt_x"/>
                                          </p:val>
                                        </p:tav>
                                      </p:tavLst>
                                    </p:anim>
                                    <p:anim calcmode="lin" valueType="num">
                                      <p:cBhvr>
                                        <p:cTn id="35" dur="500" fill="hold"/>
                                        <p:tgtEl>
                                          <p:spTgt spid="44"/>
                                        </p:tgtEl>
                                        <p:attrNameLst>
                                          <p:attrName>ppt_y</p:attrName>
                                        </p:attrNameLst>
                                      </p:cBhvr>
                                      <p:tavLst>
                                        <p:tav tm="0">
                                          <p:val>
                                            <p:fltVal val="0.5"/>
                                          </p:val>
                                        </p:tav>
                                        <p:tav tm="100000">
                                          <p:val>
                                            <p:strVal val="#ppt_y"/>
                                          </p:val>
                                        </p:tav>
                                      </p:tavLst>
                                    </p:anim>
                                  </p:childTnLst>
                                </p:cTn>
                              </p:par>
                              <p:par>
                                <p:cTn id="36" presetID="53" presetClass="entr" presetSubtype="528" fill="hold" grpId="0" nodeType="withEffect">
                                  <p:stCondLst>
                                    <p:cond delay="1250"/>
                                  </p:stCondLst>
                                  <p:childTnLst>
                                    <p:set>
                                      <p:cBhvr>
                                        <p:cTn id="37" dur="1" fill="hold">
                                          <p:stCondLst>
                                            <p:cond delay="0"/>
                                          </p:stCondLst>
                                        </p:cTn>
                                        <p:tgtEl>
                                          <p:spTgt spid="43"/>
                                        </p:tgtEl>
                                        <p:attrNameLst>
                                          <p:attrName>style.visibility</p:attrName>
                                        </p:attrNameLst>
                                      </p:cBhvr>
                                      <p:to>
                                        <p:strVal val="visible"/>
                                      </p:to>
                                    </p:set>
                                    <p:anim calcmode="lin" valueType="num">
                                      <p:cBhvr>
                                        <p:cTn id="38" dur="500" fill="hold"/>
                                        <p:tgtEl>
                                          <p:spTgt spid="43"/>
                                        </p:tgtEl>
                                        <p:attrNameLst>
                                          <p:attrName>ppt_w</p:attrName>
                                        </p:attrNameLst>
                                      </p:cBhvr>
                                      <p:tavLst>
                                        <p:tav tm="0">
                                          <p:val>
                                            <p:fltVal val="0"/>
                                          </p:val>
                                        </p:tav>
                                        <p:tav tm="100000">
                                          <p:val>
                                            <p:strVal val="#ppt_w"/>
                                          </p:val>
                                        </p:tav>
                                      </p:tavLst>
                                    </p:anim>
                                    <p:anim calcmode="lin" valueType="num">
                                      <p:cBhvr>
                                        <p:cTn id="39" dur="500" fill="hold"/>
                                        <p:tgtEl>
                                          <p:spTgt spid="43"/>
                                        </p:tgtEl>
                                        <p:attrNameLst>
                                          <p:attrName>ppt_h</p:attrName>
                                        </p:attrNameLst>
                                      </p:cBhvr>
                                      <p:tavLst>
                                        <p:tav tm="0">
                                          <p:val>
                                            <p:fltVal val="0"/>
                                          </p:val>
                                        </p:tav>
                                        <p:tav tm="100000">
                                          <p:val>
                                            <p:strVal val="#ppt_h"/>
                                          </p:val>
                                        </p:tav>
                                      </p:tavLst>
                                    </p:anim>
                                    <p:animEffect transition="in" filter="fade">
                                      <p:cBhvr>
                                        <p:cTn id="40" dur="500"/>
                                        <p:tgtEl>
                                          <p:spTgt spid="43"/>
                                        </p:tgtEl>
                                      </p:cBhvr>
                                    </p:animEffect>
                                    <p:anim calcmode="lin" valueType="num">
                                      <p:cBhvr>
                                        <p:cTn id="41" dur="500" fill="hold"/>
                                        <p:tgtEl>
                                          <p:spTgt spid="43"/>
                                        </p:tgtEl>
                                        <p:attrNameLst>
                                          <p:attrName>ppt_x</p:attrName>
                                        </p:attrNameLst>
                                      </p:cBhvr>
                                      <p:tavLst>
                                        <p:tav tm="0">
                                          <p:val>
                                            <p:fltVal val="0.5"/>
                                          </p:val>
                                        </p:tav>
                                        <p:tav tm="100000">
                                          <p:val>
                                            <p:strVal val="#ppt_x"/>
                                          </p:val>
                                        </p:tav>
                                      </p:tavLst>
                                    </p:anim>
                                    <p:anim calcmode="lin" valueType="num">
                                      <p:cBhvr>
                                        <p:cTn id="42" dur="500" fill="hold"/>
                                        <p:tgtEl>
                                          <p:spTgt spid="4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1" grpId="0" bldLvl="0" animBg="1"/>
      <p:bldP spid="42" grpId="0" bldLvl="0" animBg="1"/>
      <p:bldP spid="43" grpId="0" bldLvl="0" animBg="1"/>
      <p:bldP spid="44"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1603023"/>
            <a:ext cx="11593689" cy="3826934"/>
          </a:xfrm>
          <a:prstGeom prst="rect">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cxnSp>
        <p:nvCxnSpPr>
          <p:cNvPr id="14" name="直接连接符 13"/>
          <p:cNvCxnSpPr/>
          <p:nvPr/>
        </p:nvCxnSpPr>
        <p:spPr>
          <a:xfrm>
            <a:off x="3248241" y="4815852"/>
            <a:ext cx="7546429"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368244" y="2323821"/>
            <a:ext cx="7426426"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平行四边形 10"/>
          <p:cNvSpPr/>
          <p:nvPr/>
        </p:nvSpPr>
        <p:spPr>
          <a:xfrm>
            <a:off x="905608" y="1380564"/>
            <a:ext cx="4429380" cy="4329953"/>
          </a:xfrm>
          <a:prstGeom prst="parallelogram">
            <a:avLst>
              <a:gd name="adj" fmla="val 28386"/>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6" name="矩形 5"/>
          <p:cNvSpPr/>
          <p:nvPr/>
        </p:nvSpPr>
        <p:spPr>
          <a:xfrm>
            <a:off x="5497592" y="3523026"/>
            <a:ext cx="5516880" cy="1014730"/>
          </a:xfrm>
          <a:prstGeom prst="rect">
            <a:avLst/>
          </a:prstGeom>
        </p:spPr>
        <p:txBody>
          <a:bodyPr wrap="none">
            <a:spAutoFit/>
          </a:bodyPr>
          <a:lstStyle/>
          <a:p>
            <a:pPr algn="l"/>
            <a:r>
              <a:rPr lang="zh-CN" altLang="en-US" sz="6000" b="1" dirty="0">
                <a:solidFill>
                  <a:schemeClr val="bg1"/>
                </a:solidFill>
                <a:latin typeface="Arial" panose="020B0604020202020204"/>
                <a:ea typeface="微软雅黑" panose="020B0503020204020204" pitchFamily="34" charset="-122"/>
                <a:sym typeface="Arial" panose="020B0604020202020204"/>
              </a:rPr>
              <a:t>汽车视听的装饰</a:t>
            </a:r>
            <a:endParaRPr lang="zh-CN" altLang="en-US" sz="6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p:nvPr/>
        </p:nvSpPr>
        <p:spPr>
          <a:xfrm>
            <a:off x="11593689" y="1603023"/>
            <a:ext cx="1192466" cy="3826934"/>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矩形 8"/>
          <p:cNvSpPr/>
          <p:nvPr/>
        </p:nvSpPr>
        <p:spPr>
          <a:xfrm>
            <a:off x="6380679" y="2600340"/>
            <a:ext cx="3112945" cy="645160"/>
          </a:xfrm>
          <a:prstGeom prst="rect">
            <a:avLst/>
          </a:prstGeom>
          <a:solidFill>
            <a:srgbClr val="C00000"/>
          </a:solidFill>
        </p:spPr>
        <p:txBody>
          <a:bodyPr wrap="square">
            <a:spAutoFit/>
          </a:bodyPr>
          <a:lstStyle/>
          <a:p>
            <a:pPr algn="ctr"/>
            <a:r>
              <a:rPr lang="zh-CN" altLang="en-US" sz="3600" b="1" dirty="0">
                <a:solidFill>
                  <a:schemeClr val="bg1"/>
                </a:solidFill>
                <a:latin typeface="Arial" panose="020B0604020202020204"/>
                <a:ea typeface="微软雅黑" panose="020B0503020204020204" pitchFamily="34" charset="-122"/>
                <a:sym typeface="Arial" panose="020B0604020202020204"/>
              </a:rPr>
              <a:t>任务三</a:t>
            </a:r>
            <a:r>
              <a:rPr lang="en-US" altLang="zh-CN" sz="3600" b="1" dirty="0">
                <a:solidFill>
                  <a:schemeClr val="bg1"/>
                </a:solidFill>
                <a:latin typeface="Arial" panose="020B0604020202020204"/>
                <a:ea typeface="微软雅黑" panose="020B0503020204020204" pitchFamily="34" charset="-122"/>
                <a:sym typeface="Arial" panose="020B0604020202020204"/>
              </a:rPr>
              <a:t> </a:t>
            </a:r>
            <a:endParaRPr lang="zh-CN" altLang="en-US" sz="3600" b="1" dirty="0">
              <a:solidFill>
                <a:schemeClr val="bg1"/>
              </a:solidFill>
              <a:latin typeface="Arial" panose="020B0604020202020204"/>
              <a:ea typeface="微软雅黑" panose="020B0503020204020204" pitchFamily="34" charset="-122"/>
              <a:sym typeface="Arial" panose="020B0604020202020204"/>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7261306">
            <a:off x="997077" y="2245116"/>
            <a:ext cx="3968403" cy="2638369"/>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par>
                                <p:cTn id="16" presetID="10"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par>
                                <p:cTn id="24" presetID="22" presetClass="entr" presetSubtype="8"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1000"/>
                                        <p:tgtEl>
                                          <p:spTgt spid="6"/>
                                        </p:tgtEl>
                                      </p:cBhvr>
                                    </p:animEffect>
                                    <p:anim calcmode="lin" valueType="num">
                                      <p:cBhvr>
                                        <p:cTn id="37" dur="1000" fill="hold"/>
                                        <p:tgtEl>
                                          <p:spTgt spid="6"/>
                                        </p:tgtEl>
                                        <p:attrNameLst>
                                          <p:attrName>ppt_x</p:attrName>
                                        </p:attrNameLst>
                                      </p:cBhvr>
                                      <p:tavLst>
                                        <p:tav tm="0">
                                          <p:val>
                                            <p:strVal val="#ppt_x"/>
                                          </p:val>
                                        </p:tav>
                                        <p:tav tm="100000">
                                          <p:val>
                                            <p:strVal val="#ppt_x"/>
                                          </p:val>
                                        </p:tav>
                                      </p:tavLst>
                                    </p:anim>
                                    <p:anim calcmode="lin" valueType="num">
                                      <p:cBhvr>
                                        <p:cTn id="3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1" grpId="0" bldLvl="0" animBg="1"/>
      <p:bldP spid="6" grpId="0"/>
      <p:bldP spid="7" grpId="0" bldLvl="0" animBg="1"/>
      <p:bldP spid="9"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 Box 4"/>
          <p:cNvSpPr txBox="1">
            <a:spLocks noChangeArrowheads="1"/>
          </p:cNvSpPr>
          <p:nvPr/>
        </p:nvSpPr>
        <p:spPr bwMode="auto">
          <a:xfrm>
            <a:off x="1153988" y="1542353"/>
            <a:ext cx="9226820" cy="4107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1. 了解汽车视听装饰的作用。</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2. 掌握汽车视听装饰的安装流程。</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3. 熟悉汽车视听装饰的选购。</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1. 能独立完成汽车视听装饰的安装。</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2. 会合理选购汽车视听装饰。</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1. 遵守相关法律、法规和规定。</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2. 根据实际情况进行分析和判断，找出最佳的操作方案。</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3. 增强社会服务使命感和责任感。</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535760" cy="533259"/>
            <a:chOff x="0" y="214489"/>
            <a:chExt cx="3535760" cy="533259"/>
          </a:xfrm>
        </p:grpSpPr>
        <p:sp>
          <p:nvSpPr>
            <p:cNvPr id="3" name="矩形 2"/>
            <p:cNvSpPr/>
            <p:nvPr/>
          </p:nvSpPr>
          <p:spPr>
            <a:xfrm>
              <a:off x="0" y="214489"/>
              <a:ext cx="35356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 name="五边形 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03</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汽车视听的装饰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24" name="Rectangle 6"/>
          <p:cNvSpPr>
            <a:spLocks noChangeArrowheads="1"/>
          </p:cNvSpPr>
          <p:nvPr/>
        </p:nvSpPr>
        <p:spPr bwMode="auto">
          <a:xfrm>
            <a:off x="1224280" y="1090930"/>
            <a:ext cx="1346200" cy="398780"/>
          </a:xfrm>
          <a:prstGeom prst="rect">
            <a:avLst/>
          </a:prstGeom>
          <a:solidFill>
            <a:srgbClr val="C00000"/>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sz="2000" b="1" dirty="0">
                <a:solidFill>
                  <a:schemeClr val="bg1"/>
                </a:solidFill>
                <a:latin typeface="Arial" panose="020B0604020202020204"/>
                <a:ea typeface="微软雅黑" panose="020B0503020204020204" pitchFamily="34" charset="-122"/>
                <a:sym typeface="Arial" panose="020B0604020202020204"/>
              </a:rPr>
              <a:t>知识目标</a:t>
            </a:r>
            <a:endParaRPr lang="zh-CN" altLang="en-US" sz="2000" b="1" dirty="0">
              <a:solidFill>
                <a:schemeClr val="bg1"/>
              </a:solidFill>
              <a:latin typeface="Arial" panose="020B0604020202020204"/>
              <a:ea typeface="微软雅黑" panose="020B0503020204020204" pitchFamily="34" charset="-122"/>
              <a:sym typeface="Arial" panose="020B0604020202020204"/>
            </a:endParaRPr>
          </a:p>
        </p:txBody>
      </p:sp>
      <p:sp>
        <p:nvSpPr>
          <p:cNvPr id="12" name="Rectangle 6"/>
          <p:cNvSpPr>
            <a:spLocks noChangeArrowheads="1"/>
          </p:cNvSpPr>
          <p:nvPr/>
        </p:nvSpPr>
        <p:spPr bwMode="auto">
          <a:xfrm>
            <a:off x="1224280" y="2792095"/>
            <a:ext cx="1346200" cy="398780"/>
          </a:xfrm>
          <a:prstGeom prst="rect">
            <a:avLst/>
          </a:prstGeom>
          <a:solidFill>
            <a:srgbClr val="38465E"/>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zh-CN" sz="2000" b="1" dirty="0">
                <a:solidFill>
                  <a:schemeClr val="bg1"/>
                </a:solidFill>
                <a:latin typeface="Arial" panose="020B0604020202020204"/>
                <a:ea typeface="微软雅黑" panose="020B0503020204020204" pitchFamily="34" charset="-122"/>
                <a:sym typeface="Arial" panose="020B0604020202020204"/>
              </a:rPr>
              <a:t>能力</a:t>
            </a:r>
            <a:r>
              <a:rPr sz="2000" b="1" dirty="0">
                <a:solidFill>
                  <a:schemeClr val="bg1"/>
                </a:solidFill>
                <a:latin typeface="Arial" panose="020B0604020202020204"/>
                <a:ea typeface="微软雅黑" panose="020B0503020204020204" pitchFamily="34" charset="-122"/>
                <a:sym typeface="Arial" panose="020B0604020202020204"/>
              </a:rPr>
              <a:t>目标</a:t>
            </a:r>
            <a:endParaRPr lang="zh-CN" altLang="en-US" sz="2000" b="1" dirty="0">
              <a:solidFill>
                <a:schemeClr val="bg1"/>
              </a:solidFill>
              <a:latin typeface="Arial" panose="020B0604020202020204"/>
              <a:ea typeface="微软雅黑" panose="020B0503020204020204" pitchFamily="34" charset="-122"/>
              <a:sym typeface="Arial" panose="020B0604020202020204"/>
            </a:endParaRPr>
          </a:p>
        </p:txBody>
      </p:sp>
      <p:sp>
        <p:nvSpPr>
          <p:cNvPr id="13" name="Rectangle 6"/>
          <p:cNvSpPr>
            <a:spLocks noChangeArrowheads="1"/>
          </p:cNvSpPr>
          <p:nvPr/>
        </p:nvSpPr>
        <p:spPr bwMode="auto">
          <a:xfrm>
            <a:off x="1224280" y="4030345"/>
            <a:ext cx="1346200" cy="398780"/>
          </a:xfrm>
          <a:prstGeom prst="rect">
            <a:avLst/>
          </a:prstGeom>
          <a:solidFill>
            <a:srgbClr val="C00000"/>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zh-CN" sz="2000" b="1" dirty="0">
                <a:solidFill>
                  <a:schemeClr val="bg1"/>
                </a:solidFill>
                <a:latin typeface="Arial" panose="020B0604020202020204"/>
                <a:ea typeface="微软雅黑" panose="020B0503020204020204" pitchFamily="34" charset="-122"/>
                <a:sym typeface="Arial" panose="020B0604020202020204"/>
              </a:rPr>
              <a:t>素养</a:t>
            </a:r>
            <a:r>
              <a:rPr sz="2000" b="1" dirty="0">
                <a:solidFill>
                  <a:schemeClr val="bg1"/>
                </a:solidFill>
                <a:latin typeface="Arial" panose="020B0604020202020204"/>
                <a:ea typeface="微软雅黑" panose="020B0503020204020204" pitchFamily="34" charset="-122"/>
                <a:sym typeface="Arial" panose="020B0604020202020204"/>
              </a:rPr>
              <a:t>目标</a:t>
            </a:r>
            <a:endParaRPr lang="zh-CN" altLang="en-US" sz="2000" b="1" dirty="0">
              <a:solidFill>
                <a:schemeClr val="bg1"/>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anim calcmode="lin" valueType="num">
                                      <p:cBhvr>
                                        <p:cTn id="7" dur="500" fill="hold"/>
                                        <p:tgtEl>
                                          <p:spTgt spid="11267"/>
                                        </p:tgtEl>
                                        <p:attrNameLst>
                                          <p:attrName>ppt_w</p:attrName>
                                        </p:attrNameLst>
                                      </p:cBhvr>
                                      <p:tavLst>
                                        <p:tav tm="0">
                                          <p:val>
                                            <p:fltVal val="0"/>
                                          </p:val>
                                        </p:tav>
                                        <p:tav tm="100000">
                                          <p:val>
                                            <p:strVal val="#ppt_w"/>
                                          </p:val>
                                        </p:tav>
                                      </p:tavLst>
                                    </p:anim>
                                    <p:anim calcmode="lin" valueType="num">
                                      <p:cBhvr>
                                        <p:cTn id="8" dur="500" fill="hold"/>
                                        <p:tgtEl>
                                          <p:spTgt spid="11267"/>
                                        </p:tgtEl>
                                        <p:attrNameLst>
                                          <p:attrName>ppt_h</p:attrName>
                                        </p:attrNameLst>
                                      </p:cBhvr>
                                      <p:tavLst>
                                        <p:tav tm="0">
                                          <p:val>
                                            <p:fltVal val="0"/>
                                          </p:val>
                                        </p:tav>
                                        <p:tav tm="100000">
                                          <p:val>
                                            <p:strVal val="#ppt_h"/>
                                          </p:val>
                                        </p:tav>
                                      </p:tavLst>
                                    </p:anim>
                                    <p:animEffect transition="in" filter="fade">
                                      <p:cBhvr>
                                        <p:cTn id="9" dur="500"/>
                                        <p:tgtEl>
                                          <p:spTgt spid="11267"/>
                                        </p:tgtEl>
                                      </p:cBhvr>
                                    </p:animEffect>
                                  </p:childTnLst>
                                </p:cTn>
                              </p:par>
                              <p:par>
                                <p:cTn id="10" presetID="14" presetClass="entr" presetSubtype="1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randombar(horizontal)">
                                      <p:cBhvr>
                                        <p:cTn id="12" dur="500"/>
                                        <p:tgtEl>
                                          <p:spTgt spid="24"/>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500"/>
                                        <p:tgtEl>
                                          <p:spTgt spid="12"/>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24" grpId="0" bldLvl="0" animBg="1"/>
      <p:bldP spid="12" grpId="0" bldLvl="0" animBg="1"/>
      <p:bldP spid="13"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53143" y="1600895"/>
            <a:ext cx="10949049" cy="43605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0" name="矩形 9"/>
          <p:cNvSpPr/>
          <p:nvPr/>
        </p:nvSpPr>
        <p:spPr>
          <a:xfrm>
            <a:off x="973778" y="1852551"/>
            <a:ext cx="10343406" cy="3842378"/>
          </a:xfrm>
          <a:prstGeom prst="rect">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555" name="TextBox 4"/>
          <p:cNvSpPr txBox="1">
            <a:spLocks noChangeArrowheads="1"/>
          </p:cNvSpPr>
          <p:nvPr/>
        </p:nvSpPr>
        <p:spPr bwMode="auto">
          <a:xfrm>
            <a:off x="1532027" y="2691067"/>
            <a:ext cx="9393272"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b="1" dirty="0">
                <a:solidFill>
                  <a:schemeClr val="bg1"/>
                </a:solidFill>
                <a:latin typeface="Arial" panose="020B0604020202020204"/>
                <a:ea typeface="微软雅黑" panose="020B0503020204020204" pitchFamily="34" charset="-122"/>
                <a:sym typeface="Arial" panose="020B0604020202020204"/>
              </a:rPr>
              <a:t>       </a:t>
            </a:r>
            <a:r>
              <a:rPr sz="2000" b="1" dirty="0">
                <a:solidFill>
                  <a:schemeClr val="bg1"/>
                </a:solidFill>
                <a:latin typeface="Arial" panose="020B0604020202020204"/>
                <a:ea typeface="微软雅黑" panose="020B0503020204020204" pitchFamily="34" charset="-122"/>
                <a:sym typeface="Arial" panose="020B0604020202020204"/>
              </a:rPr>
              <a:t>王先生购买了一辆二手轿车，由于王先生平时最喜欢听一些摇滚音乐和看一些</a:t>
            </a:r>
            <a:endParaRPr sz="2000" b="1" dirty="0">
              <a:solidFill>
                <a:schemeClr val="bg1"/>
              </a:solidFill>
              <a:latin typeface="Arial" panose="020B0604020202020204"/>
              <a:ea typeface="微软雅黑" panose="020B0503020204020204" pitchFamily="34" charset="-122"/>
              <a:sym typeface="Arial" panose="020B0604020202020204"/>
            </a:endParaRPr>
          </a:p>
          <a:p>
            <a:pPr eaLnBrk="1" hangingPunct="1">
              <a:lnSpc>
                <a:spcPct val="150000"/>
              </a:lnSpc>
            </a:pPr>
            <a:r>
              <a:rPr sz="2000" b="1" dirty="0">
                <a:solidFill>
                  <a:schemeClr val="bg1"/>
                </a:solidFill>
                <a:latin typeface="Arial" panose="020B0604020202020204"/>
                <a:ea typeface="微软雅黑" panose="020B0503020204020204" pitchFamily="34" charset="-122"/>
                <a:sym typeface="Arial" panose="020B0604020202020204"/>
              </a:rPr>
              <a:t>小品，于是来到汽车装饰店找到小李。小李如何利用自己所学知识，按照王先生的要求，对汽车视听装饰进行加装或改装，使视听效果达到最佳状态呢？</a:t>
            </a:r>
            <a:endParaRPr sz="2000" b="1" dirty="0">
              <a:solidFill>
                <a:schemeClr val="bg1"/>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535760" cy="533259"/>
            <a:chOff x="0" y="214489"/>
            <a:chExt cx="3535760" cy="533259"/>
          </a:xfrm>
        </p:grpSpPr>
        <p:sp>
          <p:nvSpPr>
            <p:cNvPr id="3" name="矩形 2"/>
            <p:cNvSpPr/>
            <p:nvPr/>
          </p:nvSpPr>
          <p:spPr>
            <a:xfrm>
              <a:off x="0" y="214489"/>
              <a:ext cx="35356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 name="五边形 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03</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6720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汽车视听的装饰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randombar(horizontal)">
                                      <p:cBhvr>
                                        <p:cTn id="10" dur="500"/>
                                        <p:tgtEl>
                                          <p:spTgt spid="9"/>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3555"/>
                                        </p:tgtEl>
                                        <p:attrNameLst>
                                          <p:attrName>style.visibility</p:attrName>
                                        </p:attrNameLst>
                                      </p:cBhvr>
                                      <p:to>
                                        <p:strVal val="visible"/>
                                      </p:to>
                                    </p:set>
                                    <p:animEffect transition="in" filter="randombar(horizontal)">
                                      <p:cBhvr>
                                        <p:cTn id="13" dur="500"/>
                                        <p:tgtEl>
                                          <p:spTgt spid="235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2355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 Box 4"/>
          <p:cNvSpPr txBox="1">
            <a:spLocks noChangeArrowheads="1"/>
          </p:cNvSpPr>
          <p:nvPr/>
        </p:nvSpPr>
        <p:spPr bwMode="auto">
          <a:xfrm>
            <a:off x="1054100" y="2423795"/>
            <a:ext cx="966851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长途行驶汽车时，可减轻乘客和驾驶员的疲劳程度；在一些交通路线较复杂的地区，可提供交通信息，及时提醒驾驶员避开交通拥堵路段，还可提供行车安全信息等；减轻停车等待时的烦躁心理，提高行车乐趣。</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29" name="圆角矩形 28"/>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4" name="Rectangle 6"/>
          <p:cNvSpPr>
            <a:spLocks noChangeArrowheads="1"/>
          </p:cNvSpPr>
          <p:nvPr/>
        </p:nvSpPr>
        <p:spPr bwMode="auto">
          <a:xfrm>
            <a:off x="1181100" y="1766570"/>
            <a:ext cx="3747135" cy="460375"/>
          </a:xfrm>
          <a:prstGeom prst="rect">
            <a:avLst/>
          </a:prstGeom>
          <a:solidFill>
            <a:srgbClr val="38465E"/>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zh-CN" altLang="en-US" sz="2400" b="1" dirty="0">
                <a:solidFill>
                  <a:schemeClr val="bg1"/>
                </a:solidFill>
                <a:latin typeface="Arial" panose="020B0604020202020204"/>
                <a:ea typeface="微软雅黑" panose="020B0503020204020204" pitchFamily="34" charset="-122"/>
                <a:sym typeface="Arial" panose="020B0604020202020204"/>
              </a:rPr>
              <a:t>一、汽车视听装饰的作用</a:t>
            </a:r>
            <a:endParaRPr lang="zh-CN" altLang="en-US" sz="2400" b="1" dirty="0">
              <a:solidFill>
                <a:schemeClr val="bg1"/>
              </a:solidFill>
              <a:latin typeface="Arial" panose="020B0604020202020204"/>
              <a:ea typeface="微软雅黑" panose="020B0503020204020204" pitchFamily="34" charset="-122"/>
              <a:sym typeface="Arial" panose="020B0604020202020204"/>
            </a:endParaRPr>
          </a:p>
        </p:txBody>
      </p:sp>
      <p:pic>
        <p:nvPicPr>
          <p:cNvPr id="2" name="图片 1"/>
          <p:cNvPicPr/>
          <p:nvPr/>
        </p:nvPicPr>
        <p:blipFill>
          <a:blip r:embed="rId1"/>
          <a:stretch>
            <a:fillRect/>
          </a:stretch>
        </p:blipFill>
        <p:spPr>
          <a:xfrm>
            <a:off x="4250055" y="3956050"/>
            <a:ext cx="3524250" cy="1951355"/>
          </a:xfrm>
          <a:prstGeom prst="rect">
            <a:avLst/>
          </a:prstGeom>
        </p:spPr>
      </p:pic>
      <p:grpSp>
        <p:nvGrpSpPr>
          <p:cNvPr id="17" name="组合 16"/>
          <p:cNvGrpSpPr/>
          <p:nvPr/>
        </p:nvGrpSpPr>
        <p:grpSpPr>
          <a:xfrm>
            <a:off x="0" y="214489"/>
            <a:ext cx="3535760" cy="533259"/>
            <a:chOff x="0" y="214489"/>
            <a:chExt cx="3535760" cy="533259"/>
          </a:xfrm>
        </p:grpSpPr>
        <p:sp>
          <p:nvSpPr>
            <p:cNvPr id="3" name="矩形 2"/>
            <p:cNvSpPr/>
            <p:nvPr/>
          </p:nvSpPr>
          <p:spPr>
            <a:xfrm>
              <a:off x="0" y="214489"/>
              <a:ext cx="35356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03</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汽车视听的装饰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heel(1)">
                                      <p:cBhvr>
                                        <p:cTn id="7" dur="20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1267"/>
                                        </p:tgtEl>
                                        <p:attrNameLst>
                                          <p:attrName>style.visibility</p:attrName>
                                        </p:attrNameLst>
                                      </p:cBhvr>
                                      <p:to>
                                        <p:strVal val="visible"/>
                                      </p:to>
                                    </p:set>
                                    <p:anim calcmode="lin" valueType="num">
                                      <p:cBhvr>
                                        <p:cTn id="12" dur="500" fill="hold"/>
                                        <p:tgtEl>
                                          <p:spTgt spid="11267"/>
                                        </p:tgtEl>
                                        <p:attrNameLst>
                                          <p:attrName>ppt_w</p:attrName>
                                        </p:attrNameLst>
                                      </p:cBhvr>
                                      <p:tavLst>
                                        <p:tav tm="0">
                                          <p:val>
                                            <p:fltVal val="0"/>
                                          </p:val>
                                        </p:tav>
                                        <p:tav tm="100000">
                                          <p:val>
                                            <p:strVal val="#ppt_w"/>
                                          </p:val>
                                        </p:tav>
                                      </p:tavLst>
                                    </p:anim>
                                    <p:anim calcmode="lin" valueType="num">
                                      <p:cBhvr>
                                        <p:cTn id="13" dur="500" fill="hold"/>
                                        <p:tgtEl>
                                          <p:spTgt spid="11267"/>
                                        </p:tgtEl>
                                        <p:attrNameLst>
                                          <p:attrName>ppt_h</p:attrName>
                                        </p:attrNameLst>
                                      </p:cBhvr>
                                      <p:tavLst>
                                        <p:tav tm="0">
                                          <p:val>
                                            <p:fltVal val="0"/>
                                          </p:val>
                                        </p:tav>
                                        <p:tav tm="100000">
                                          <p:val>
                                            <p:strVal val="#ppt_h"/>
                                          </p:val>
                                        </p:tav>
                                      </p:tavLst>
                                    </p:anim>
                                    <p:animEffect transition="in" filter="fade">
                                      <p:cBhvr>
                                        <p:cTn id="14" dur="500"/>
                                        <p:tgtEl>
                                          <p:spTgt spid="11267"/>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randombar(horizontal)">
                                      <p:cBhvr>
                                        <p:cTn id="1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29" grpId="0" bldLvl="0" animBg="1"/>
      <p:bldP spid="24"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586740" y="1504950"/>
            <a:ext cx="10904855" cy="4530090"/>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2" name="Freeform 5"/>
          <p:cNvSpPr/>
          <p:nvPr/>
        </p:nvSpPr>
        <p:spPr bwMode="auto">
          <a:xfrm>
            <a:off x="1411626" y="2987463"/>
            <a:ext cx="1713825" cy="153468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2">
              <a:lumMod val="50000"/>
            </a:schemeClr>
          </a:solidFill>
          <a:ln w="9525" cap="flat">
            <a:noFill/>
            <a:prstDash val="solid"/>
            <a:miter lim="800000"/>
          </a:ln>
        </p:spPr>
        <p:txBody>
          <a:bodyPr vert="horz" wrap="square" lIns="192382" tIns="96192" rIns="192382" bIns="96192" numCol="1" anchor="t" anchorCtr="0" compatLnSpc="1"/>
          <a:lstStyle/>
          <a:p>
            <a:endParaRPr lang="zh-CN" altLang="en-US">
              <a:latin typeface="+mn-lt"/>
              <a:ea typeface="+mn-ea"/>
              <a:cs typeface="+mn-ea"/>
              <a:sym typeface="+mn-lt"/>
            </a:endParaRPr>
          </a:p>
        </p:txBody>
      </p:sp>
      <p:sp>
        <p:nvSpPr>
          <p:cNvPr id="43" name="TextBox 58"/>
          <p:cNvSpPr txBox="1"/>
          <p:nvPr/>
        </p:nvSpPr>
        <p:spPr>
          <a:xfrm>
            <a:off x="1720692" y="3200981"/>
            <a:ext cx="1052393" cy="1107440"/>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en-US" altLang="zh-CN" sz="2400" b="1" dirty="0">
                <a:solidFill>
                  <a:schemeClr val="bg1"/>
                </a:solidFill>
                <a:sym typeface="Arial" panose="020B0604020202020204"/>
              </a:rPr>
              <a:t>汽车视听装饰的要求 </a:t>
            </a:r>
            <a:endParaRPr lang="en-US" altLang="zh-CN" sz="2400" b="1" dirty="0">
              <a:solidFill>
                <a:schemeClr val="bg1"/>
              </a:solidFill>
              <a:sym typeface="Arial" panose="020B0604020202020204"/>
            </a:endParaRPr>
          </a:p>
        </p:txBody>
      </p:sp>
      <p:sp>
        <p:nvSpPr>
          <p:cNvPr id="44" name="圆角矩形 59"/>
          <p:cNvSpPr/>
          <p:nvPr>
            <p:custDataLst>
              <p:tags r:id="rId1"/>
            </p:custDataLst>
          </p:nvPr>
        </p:nvSpPr>
        <p:spPr>
          <a:xfrm>
            <a:off x="4534535" y="1881505"/>
            <a:ext cx="2548890" cy="519430"/>
          </a:xfrm>
          <a:prstGeom prst="roundRect">
            <a:avLst>
              <a:gd name="adj" fmla="val 20638"/>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lstStyle/>
          <a:p>
            <a:pPr algn="ctr"/>
            <a:endParaRPr lang="zh-CN" altLang="en-US">
              <a:solidFill>
                <a:srgbClr val="C00000"/>
              </a:solidFill>
              <a:highlight>
                <a:srgbClr val="FF0000"/>
              </a:highlight>
              <a:cs typeface="+mn-ea"/>
              <a:sym typeface="+mn-lt"/>
            </a:endParaRPr>
          </a:p>
        </p:txBody>
      </p:sp>
      <p:sp>
        <p:nvSpPr>
          <p:cNvPr id="45" name="Freeform 5"/>
          <p:cNvSpPr/>
          <p:nvPr/>
        </p:nvSpPr>
        <p:spPr bwMode="auto">
          <a:xfrm>
            <a:off x="3562030" y="1991792"/>
            <a:ext cx="634105" cy="357533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bg2">
              <a:lumMod val="50000"/>
            </a:schemeClr>
          </a:solidFill>
          <a:ln>
            <a:noFill/>
          </a:ln>
        </p:spPr>
        <p:txBody>
          <a:bodyPr vert="horz" wrap="square" lIns="192382" tIns="96192" rIns="192382" bIns="96192" numCol="1" anchor="t" anchorCtr="0" compatLnSpc="1"/>
          <a:lstStyle/>
          <a:p>
            <a:endParaRPr lang="zh-CN" altLang="en-US">
              <a:latin typeface="+mn-lt"/>
              <a:ea typeface="+mn-ea"/>
              <a:cs typeface="+mn-ea"/>
              <a:sym typeface="+mn-lt"/>
            </a:endParaRPr>
          </a:p>
        </p:txBody>
      </p:sp>
      <p:sp>
        <p:nvSpPr>
          <p:cNvPr id="47" name="圆角矩形 62"/>
          <p:cNvSpPr/>
          <p:nvPr>
            <p:custDataLst>
              <p:tags r:id="rId2"/>
            </p:custDataLst>
          </p:nvPr>
        </p:nvSpPr>
        <p:spPr>
          <a:xfrm>
            <a:off x="4540885" y="2592070"/>
            <a:ext cx="2541905" cy="519430"/>
          </a:xfrm>
          <a:prstGeom prst="roundRect">
            <a:avLst>
              <a:gd name="adj" fmla="val 25274"/>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lstStyle/>
          <a:p>
            <a:pPr algn="ctr"/>
            <a:endParaRPr lang="zh-CN" altLang="en-US">
              <a:solidFill>
                <a:schemeClr val="tx1">
                  <a:lumMod val="75000"/>
                  <a:lumOff val="25000"/>
                </a:schemeClr>
              </a:solidFill>
              <a:cs typeface="+mn-ea"/>
              <a:sym typeface="+mn-lt"/>
            </a:endParaRPr>
          </a:p>
        </p:txBody>
      </p:sp>
      <p:sp>
        <p:nvSpPr>
          <p:cNvPr id="49" name="TextBox 64"/>
          <p:cNvSpPr txBox="1"/>
          <p:nvPr>
            <p:custDataLst>
              <p:tags r:id="rId3"/>
            </p:custDataLst>
          </p:nvPr>
        </p:nvSpPr>
        <p:spPr>
          <a:xfrm>
            <a:off x="4910127" y="1934602"/>
            <a:ext cx="4352897"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bg1"/>
                </a:solidFill>
                <a:latin typeface="+mn-lt"/>
                <a:ea typeface="+mn-ea"/>
                <a:cs typeface="+mn-ea"/>
                <a:sym typeface="+mn-lt"/>
              </a:rPr>
              <a:t>应使用直流电源 </a:t>
            </a:r>
            <a:endParaRPr lang="zh-CN" altLang="en-US" sz="2000" dirty="0">
              <a:solidFill>
                <a:schemeClr val="bg1"/>
              </a:solidFill>
              <a:latin typeface="+mn-lt"/>
              <a:ea typeface="+mn-ea"/>
              <a:cs typeface="+mn-ea"/>
              <a:sym typeface="+mn-lt"/>
            </a:endParaRPr>
          </a:p>
        </p:txBody>
      </p:sp>
      <p:sp>
        <p:nvSpPr>
          <p:cNvPr id="51" name="TextBox 66"/>
          <p:cNvSpPr txBox="1"/>
          <p:nvPr>
            <p:custDataLst>
              <p:tags r:id="rId4"/>
            </p:custDataLst>
          </p:nvPr>
        </p:nvSpPr>
        <p:spPr>
          <a:xfrm>
            <a:off x="4940607" y="2661324"/>
            <a:ext cx="4352897"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bg1"/>
                </a:solidFill>
                <a:latin typeface="+mn-lt"/>
                <a:ea typeface="+mn-ea"/>
                <a:cs typeface="+mn-ea"/>
                <a:sym typeface="+mn-lt"/>
              </a:rPr>
              <a:t>抗干扰性能要强 </a:t>
            </a:r>
            <a:endParaRPr lang="zh-CN" altLang="en-US" sz="2000" dirty="0">
              <a:solidFill>
                <a:schemeClr val="bg1"/>
              </a:solidFill>
              <a:latin typeface="+mn-lt"/>
              <a:ea typeface="+mn-ea"/>
              <a:cs typeface="+mn-ea"/>
              <a:sym typeface="+mn-lt"/>
            </a:endParaRPr>
          </a:p>
        </p:txBody>
      </p:sp>
      <p:sp>
        <p:nvSpPr>
          <p:cNvPr id="53" name="圆角矩形 68"/>
          <p:cNvSpPr/>
          <p:nvPr>
            <p:custDataLst>
              <p:tags r:id="rId5"/>
            </p:custDataLst>
          </p:nvPr>
        </p:nvSpPr>
        <p:spPr>
          <a:xfrm>
            <a:off x="4534535" y="3290570"/>
            <a:ext cx="2548890" cy="519430"/>
          </a:xfrm>
          <a:prstGeom prst="roundRect">
            <a:avLst>
              <a:gd name="adj" fmla="val 26820"/>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lstStyle/>
          <a:p>
            <a:pPr algn="ctr"/>
            <a:endParaRPr lang="zh-CN" altLang="en-US">
              <a:solidFill>
                <a:schemeClr val="tx1">
                  <a:lumMod val="75000"/>
                  <a:lumOff val="25000"/>
                </a:schemeClr>
              </a:solidFill>
              <a:cs typeface="+mn-ea"/>
              <a:sym typeface="+mn-lt"/>
            </a:endParaRPr>
          </a:p>
        </p:txBody>
      </p:sp>
      <p:sp>
        <p:nvSpPr>
          <p:cNvPr id="54" name="TextBox 69"/>
          <p:cNvSpPr txBox="1"/>
          <p:nvPr>
            <p:custDataLst>
              <p:tags r:id="rId6"/>
            </p:custDataLst>
          </p:nvPr>
        </p:nvSpPr>
        <p:spPr>
          <a:xfrm>
            <a:off x="5038397" y="3365422"/>
            <a:ext cx="4352897"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bg1"/>
                </a:solidFill>
                <a:latin typeface="+mn-lt"/>
                <a:ea typeface="+mn-ea"/>
                <a:cs typeface="+mn-ea"/>
                <a:sym typeface="+mn-lt"/>
              </a:rPr>
              <a:t>抗震性能要好 </a:t>
            </a:r>
            <a:endParaRPr lang="zh-CN" altLang="en-US" sz="2000" dirty="0">
              <a:solidFill>
                <a:schemeClr val="bg1"/>
              </a:solidFill>
              <a:latin typeface="+mn-lt"/>
              <a:ea typeface="+mn-ea"/>
              <a:cs typeface="+mn-ea"/>
              <a:sym typeface="+mn-lt"/>
            </a:endParaRPr>
          </a:p>
        </p:txBody>
      </p:sp>
      <p:sp>
        <p:nvSpPr>
          <p:cNvPr id="2" name="圆角矩形 62"/>
          <p:cNvSpPr/>
          <p:nvPr>
            <p:custDataLst>
              <p:tags r:id="rId7"/>
            </p:custDataLst>
          </p:nvPr>
        </p:nvSpPr>
        <p:spPr>
          <a:xfrm>
            <a:off x="4540885" y="4001135"/>
            <a:ext cx="2541270" cy="519430"/>
          </a:xfrm>
          <a:prstGeom prst="roundRect">
            <a:avLst>
              <a:gd name="adj" fmla="val 25274"/>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lstStyle/>
          <a:p>
            <a:pPr algn="ctr"/>
            <a:endParaRPr lang="zh-CN" altLang="en-US">
              <a:solidFill>
                <a:schemeClr val="tx1">
                  <a:lumMod val="75000"/>
                  <a:lumOff val="25000"/>
                </a:schemeClr>
              </a:solidFill>
              <a:cs typeface="+mn-ea"/>
              <a:sym typeface="+mn-lt"/>
            </a:endParaRPr>
          </a:p>
        </p:txBody>
      </p:sp>
      <p:sp>
        <p:nvSpPr>
          <p:cNvPr id="3" name="TextBox 66"/>
          <p:cNvSpPr txBox="1"/>
          <p:nvPr>
            <p:custDataLst>
              <p:tags r:id="rId8"/>
            </p:custDataLst>
          </p:nvPr>
        </p:nvSpPr>
        <p:spPr>
          <a:xfrm>
            <a:off x="4791382" y="4070389"/>
            <a:ext cx="4352897"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bg1"/>
                </a:solidFill>
                <a:latin typeface="+mn-lt"/>
                <a:ea typeface="+mn-ea"/>
                <a:cs typeface="+mn-ea"/>
                <a:sym typeface="+mn-lt"/>
              </a:rPr>
              <a:t>天线应采用外置式 </a:t>
            </a:r>
            <a:endParaRPr lang="zh-CN" altLang="en-US" sz="2000" dirty="0">
              <a:solidFill>
                <a:schemeClr val="bg1"/>
              </a:solidFill>
              <a:latin typeface="+mn-lt"/>
              <a:ea typeface="+mn-ea"/>
              <a:cs typeface="+mn-ea"/>
              <a:sym typeface="+mn-lt"/>
            </a:endParaRPr>
          </a:p>
        </p:txBody>
      </p:sp>
      <p:sp>
        <p:nvSpPr>
          <p:cNvPr id="8" name="圆角矩形 68"/>
          <p:cNvSpPr/>
          <p:nvPr>
            <p:custDataLst>
              <p:tags r:id="rId9"/>
            </p:custDataLst>
          </p:nvPr>
        </p:nvSpPr>
        <p:spPr>
          <a:xfrm>
            <a:off x="4534535" y="4699635"/>
            <a:ext cx="2548890" cy="519430"/>
          </a:xfrm>
          <a:prstGeom prst="roundRect">
            <a:avLst>
              <a:gd name="adj" fmla="val 26820"/>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lstStyle/>
          <a:p>
            <a:pPr algn="ctr"/>
            <a:endParaRPr lang="zh-CN" altLang="en-US">
              <a:solidFill>
                <a:schemeClr val="tx1">
                  <a:lumMod val="75000"/>
                  <a:lumOff val="25000"/>
                </a:schemeClr>
              </a:solidFill>
              <a:cs typeface="+mn-ea"/>
              <a:sym typeface="+mn-lt"/>
            </a:endParaRPr>
          </a:p>
        </p:txBody>
      </p:sp>
      <p:sp>
        <p:nvSpPr>
          <p:cNvPr id="9" name="TextBox 69"/>
          <p:cNvSpPr txBox="1"/>
          <p:nvPr>
            <p:custDataLst>
              <p:tags r:id="rId10"/>
            </p:custDataLst>
          </p:nvPr>
        </p:nvSpPr>
        <p:spPr>
          <a:xfrm>
            <a:off x="4958387" y="4740197"/>
            <a:ext cx="4352897"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bg1"/>
                </a:solidFill>
                <a:latin typeface="+mn-lt"/>
                <a:ea typeface="+mn-ea"/>
                <a:cs typeface="+mn-ea"/>
                <a:sym typeface="+mn-lt"/>
              </a:rPr>
              <a:t>应有防尘措施 </a:t>
            </a:r>
            <a:endParaRPr lang="zh-CN" altLang="en-US" sz="2000" dirty="0">
              <a:solidFill>
                <a:schemeClr val="bg1"/>
              </a:solidFill>
              <a:latin typeface="+mn-lt"/>
              <a:ea typeface="+mn-ea"/>
              <a:cs typeface="+mn-ea"/>
              <a:sym typeface="+mn-lt"/>
            </a:endParaRPr>
          </a:p>
        </p:txBody>
      </p:sp>
      <p:sp>
        <p:nvSpPr>
          <p:cNvPr id="10" name="圆角矩形 62"/>
          <p:cNvSpPr/>
          <p:nvPr>
            <p:custDataLst>
              <p:tags r:id="rId11"/>
            </p:custDataLst>
          </p:nvPr>
        </p:nvSpPr>
        <p:spPr>
          <a:xfrm>
            <a:off x="4518025" y="5410200"/>
            <a:ext cx="2565400" cy="519430"/>
          </a:xfrm>
          <a:prstGeom prst="roundRect">
            <a:avLst>
              <a:gd name="adj" fmla="val 25274"/>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lstStyle/>
          <a:p>
            <a:pPr algn="ctr"/>
            <a:endParaRPr lang="zh-CN" altLang="en-US">
              <a:solidFill>
                <a:schemeClr val="tx1">
                  <a:lumMod val="75000"/>
                  <a:lumOff val="25000"/>
                </a:schemeClr>
              </a:solidFill>
              <a:cs typeface="+mn-ea"/>
              <a:sym typeface="+mn-lt"/>
            </a:endParaRPr>
          </a:p>
        </p:txBody>
      </p:sp>
      <p:sp>
        <p:nvSpPr>
          <p:cNvPr id="12" name="TextBox 66"/>
          <p:cNvSpPr txBox="1"/>
          <p:nvPr>
            <p:custDataLst>
              <p:tags r:id="rId12"/>
            </p:custDataLst>
          </p:nvPr>
        </p:nvSpPr>
        <p:spPr>
          <a:xfrm>
            <a:off x="4917747" y="5479454"/>
            <a:ext cx="4352897"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bg1"/>
                </a:solidFill>
                <a:latin typeface="+mn-lt"/>
                <a:ea typeface="+mn-ea"/>
                <a:cs typeface="+mn-ea"/>
                <a:sym typeface="+mn-lt"/>
              </a:rPr>
              <a:t>要选用耐热元件  </a:t>
            </a:r>
            <a:endParaRPr lang="zh-CN" altLang="en-US" sz="2000" dirty="0">
              <a:solidFill>
                <a:schemeClr val="bg1"/>
              </a:solidFill>
              <a:latin typeface="+mn-lt"/>
              <a:ea typeface="+mn-ea"/>
              <a:cs typeface="+mn-ea"/>
              <a:sym typeface="+mn-lt"/>
            </a:endParaRPr>
          </a:p>
        </p:txBody>
      </p:sp>
      <p:sp>
        <p:nvSpPr>
          <p:cNvPr id="13" name="圆角矩形 62"/>
          <p:cNvSpPr/>
          <p:nvPr>
            <p:custDataLst>
              <p:tags r:id="rId13"/>
            </p:custDataLst>
          </p:nvPr>
        </p:nvSpPr>
        <p:spPr>
          <a:xfrm>
            <a:off x="7607300" y="1881505"/>
            <a:ext cx="2541905" cy="519430"/>
          </a:xfrm>
          <a:prstGeom prst="roundRect">
            <a:avLst>
              <a:gd name="adj" fmla="val 25274"/>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p>
            <a:pPr algn="ctr"/>
            <a:r>
              <a:rPr lang="zh-CN" altLang="en-US">
                <a:solidFill>
                  <a:schemeClr val="bg1"/>
                </a:solidFill>
                <a:cs typeface="+mn-ea"/>
                <a:sym typeface="+mn-lt"/>
              </a:rPr>
              <a:t> 接收灵敏度要高 </a:t>
            </a:r>
            <a:endParaRPr lang="zh-CN" altLang="en-US">
              <a:solidFill>
                <a:schemeClr val="bg1"/>
              </a:solidFill>
              <a:cs typeface="+mn-ea"/>
              <a:sym typeface="+mn-lt"/>
            </a:endParaRPr>
          </a:p>
        </p:txBody>
      </p:sp>
      <p:sp>
        <p:nvSpPr>
          <p:cNvPr id="14" name="圆角矩形 68"/>
          <p:cNvSpPr/>
          <p:nvPr>
            <p:custDataLst>
              <p:tags r:id="rId14"/>
            </p:custDataLst>
          </p:nvPr>
        </p:nvSpPr>
        <p:spPr>
          <a:xfrm>
            <a:off x="7600950" y="2580005"/>
            <a:ext cx="2548890" cy="519430"/>
          </a:xfrm>
          <a:prstGeom prst="roundRect">
            <a:avLst>
              <a:gd name="adj" fmla="val 26820"/>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p>
            <a:pPr algn="ctr"/>
            <a:r>
              <a:rPr lang="zh-CN" altLang="en-US">
                <a:solidFill>
                  <a:schemeClr val="bg1"/>
                </a:solidFill>
                <a:cs typeface="+mn-ea"/>
                <a:sym typeface="+mn-lt"/>
              </a:rPr>
              <a:t>采用电感式调谐 </a:t>
            </a:r>
            <a:endParaRPr lang="zh-CN" altLang="en-US">
              <a:solidFill>
                <a:schemeClr val="bg1"/>
              </a:solidFill>
              <a:cs typeface="+mn-ea"/>
              <a:sym typeface="+mn-lt"/>
            </a:endParaRPr>
          </a:p>
        </p:txBody>
      </p:sp>
      <p:sp>
        <p:nvSpPr>
          <p:cNvPr id="15" name="圆角矩形 62"/>
          <p:cNvSpPr/>
          <p:nvPr>
            <p:custDataLst>
              <p:tags r:id="rId15"/>
            </p:custDataLst>
          </p:nvPr>
        </p:nvSpPr>
        <p:spPr>
          <a:xfrm>
            <a:off x="7607300" y="3290570"/>
            <a:ext cx="2541270" cy="519430"/>
          </a:xfrm>
          <a:prstGeom prst="roundRect">
            <a:avLst>
              <a:gd name="adj" fmla="val 25274"/>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p>
            <a:pPr algn="ctr"/>
            <a:r>
              <a:rPr lang="zh-CN" altLang="en-US">
                <a:solidFill>
                  <a:schemeClr val="bg1"/>
                </a:solidFill>
                <a:cs typeface="+mn-ea"/>
                <a:sym typeface="+mn-lt"/>
              </a:rPr>
              <a:t>采用低阻抗大功率</a:t>
            </a:r>
            <a:endParaRPr lang="zh-CN" altLang="en-US">
              <a:solidFill>
                <a:schemeClr val="bg1"/>
              </a:solidFill>
              <a:cs typeface="+mn-ea"/>
              <a:sym typeface="+mn-lt"/>
            </a:endParaRPr>
          </a:p>
          <a:p>
            <a:pPr algn="ctr"/>
            <a:r>
              <a:rPr lang="zh-CN" altLang="en-US">
                <a:solidFill>
                  <a:schemeClr val="bg1"/>
                </a:solidFill>
                <a:cs typeface="+mn-ea"/>
                <a:sym typeface="+mn-lt"/>
              </a:rPr>
              <a:t>扬声器 </a:t>
            </a:r>
            <a:endParaRPr lang="zh-CN" altLang="en-US">
              <a:solidFill>
                <a:schemeClr val="bg1"/>
              </a:solidFill>
              <a:cs typeface="+mn-ea"/>
              <a:sym typeface="+mn-lt"/>
            </a:endParaRPr>
          </a:p>
        </p:txBody>
      </p:sp>
      <p:sp>
        <p:nvSpPr>
          <p:cNvPr id="16" name="圆角矩形 68"/>
          <p:cNvSpPr/>
          <p:nvPr>
            <p:custDataLst>
              <p:tags r:id="rId16"/>
            </p:custDataLst>
          </p:nvPr>
        </p:nvSpPr>
        <p:spPr>
          <a:xfrm>
            <a:off x="7600950" y="3989070"/>
            <a:ext cx="2548890" cy="519430"/>
          </a:xfrm>
          <a:prstGeom prst="roundRect">
            <a:avLst>
              <a:gd name="adj" fmla="val 26820"/>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p>
            <a:pPr algn="ctr"/>
            <a:r>
              <a:rPr lang="zh-CN" altLang="en-US">
                <a:solidFill>
                  <a:schemeClr val="bg1"/>
                </a:solidFill>
                <a:cs typeface="+mn-ea"/>
                <a:sym typeface="+mn-lt"/>
              </a:rPr>
              <a:t>具有夜光照明功能 </a:t>
            </a:r>
            <a:endParaRPr lang="zh-CN" altLang="en-US">
              <a:solidFill>
                <a:schemeClr val="bg1"/>
              </a:solidFill>
              <a:cs typeface="+mn-ea"/>
              <a:sym typeface="+mn-lt"/>
            </a:endParaRPr>
          </a:p>
        </p:txBody>
      </p:sp>
      <p:sp>
        <p:nvSpPr>
          <p:cNvPr id="18" name="圆角矩形 62"/>
          <p:cNvSpPr/>
          <p:nvPr>
            <p:custDataLst>
              <p:tags r:id="rId17"/>
            </p:custDataLst>
          </p:nvPr>
        </p:nvSpPr>
        <p:spPr>
          <a:xfrm>
            <a:off x="7584440" y="4699635"/>
            <a:ext cx="2565400" cy="519430"/>
          </a:xfrm>
          <a:prstGeom prst="roundRect">
            <a:avLst>
              <a:gd name="adj" fmla="val 25274"/>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p>
            <a:pPr algn="ctr"/>
            <a:r>
              <a:rPr lang="zh-CN" altLang="en-US">
                <a:solidFill>
                  <a:schemeClr val="bg1"/>
                </a:solidFill>
                <a:cs typeface="+mn-ea"/>
                <a:sym typeface="+mn-lt"/>
              </a:rPr>
              <a:t>体积应较小</a:t>
            </a:r>
            <a:endParaRPr lang="zh-CN" altLang="en-US">
              <a:solidFill>
                <a:schemeClr val="bg1"/>
              </a:solidFill>
              <a:cs typeface="+mn-ea"/>
              <a:sym typeface="+mn-lt"/>
            </a:endParaRPr>
          </a:p>
        </p:txBody>
      </p:sp>
      <p:grpSp>
        <p:nvGrpSpPr>
          <p:cNvPr id="11" name="组合 10"/>
          <p:cNvGrpSpPr/>
          <p:nvPr/>
        </p:nvGrpSpPr>
        <p:grpSpPr>
          <a:xfrm>
            <a:off x="0" y="214489"/>
            <a:ext cx="3535760" cy="533259"/>
            <a:chOff x="0" y="214489"/>
            <a:chExt cx="3535760" cy="533259"/>
          </a:xfrm>
        </p:grpSpPr>
        <p:sp>
          <p:nvSpPr>
            <p:cNvPr id="19" name="矩形 18"/>
            <p:cNvSpPr/>
            <p:nvPr/>
          </p:nvSpPr>
          <p:spPr>
            <a:xfrm>
              <a:off x="0" y="214489"/>
              <a:ext cx="35356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0" name="五边形 1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03</a:t>
              </a:r>
              <a:endParaRPr lang="zh-CN" altLang="en-US" sz="2000" b="1" dirty="0">
                <a:latin typeface="Arial" panose="020B0604020202020204"/>
                <a:ea typeface="微软雅黑" panose="020B0503020204020204" pitchFamily="34" charset="-122"/>
                <a:sym typeface="Arial" panose="020B0604020202020204"/>
              </a:endParaRPr>
            </a:p>
          </p:txBody>
        </p:sp>
        <p:sp>
          <p:nvSpPr>
            <p:cNvPr id="21" name="矩形 20"/>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汽车视听的装饰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par>
                          <p:cTn id="8" fill="hold">
                            <p:stCondLst>
                              <p:cond delay="2000"/>
                            </p:stCondLst>
                            <p:childTnLst>
                              <p:par>
                                <p:cTn id="9" presetID="45" presetClass="entr" presetSubtype="0"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fade">
                                      <p:cBhvr>
                                        <p:cTn id="11" dur="2000"/>
                                        <p:tgtEl>
                                          <p:spTgt spid="43"/>
                                        </p:tgtEl>
                                      </p:cBhvr>
                                    </p:animEffect>
                                    <p:anim calcmode="lin" valueType="num">
                                      <p:cBhvr>
                                        <p:cTn id="12" dur="2000" fill="hold"/>
                                        <p:tgtEl>
                                          <p:spTgt spid="43"/>
                                        </p:tgtEl>
                                        <p:attrNameLst>
                                          <p:attrName>ppt_w</p:attrName>
                                        </p:attrNameLst>
                                      </p:cBhvr>
                                      <p:tavLst>
                                        <p:tav tm="0" fmla="#ppt_w*sin(2.5*pi*$)">
                                          <p:val>
                                            <p:fltVal val="0"/>
                                          </p:val>
                                        </p:tav>
                                        <p:tav tm="100000">
                                          <p:val>
                                            <p:fltVal val="1"/>
                                          </p:val>
                                        </p:tav>
                                      </p:tavLst>
                                    </p:anim>
                                    <p:anim calcmode="lin" valueType="num">
                                      <p:cBhvr>
                                        <p:cTn id="13" dur="2000" fill="hold"/>
                                        <p:tgtEl>
                                          <p:spTgt spid="43"/>
                                        </p:tgtEl>
                                        <p:attrNameLst>
                                          <p:attrName>ppt_h</p:attrName>
                                        </p:attrNameLst>
                                      </p:cBhvr>
                                      <p:tavLst>
                                        <p:tav tm="0">
                                          <p:val>
                                            <p:strVal val="#ppt_h"/>
                                          </p:val>
                                        </p:tav>
                                        <p:tav tm="100000">
                                          <p:val>
                                            <p:strVal val="#ppt_h"/>
                                          </p:val>
                                        </p:tav>
                                      </p:tavLst>
                                    </p:anim>
                                  </p:childTnLst>
                                </p:cTn>
                              </p:par>
                              <p:par>
                                <p:cTn id="14" presetID="45" presetClass="entr" presetSubtype="0" fill="hold" grpId="0" nodeType="with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fade">
                                      <p:cBhvr>
                                        <p:cTn id="16" dur="2000"/>
                                        <p:tgtEl>
                                          <p:spTgt spid="42"/>
                                        </p:tgtEl>
                                      </p:cBhvr>
                                    </p:animEffect>
                                    <p:anim calcmode="lin" valueType="num">
                                      <p:cBhvr>
                                        <p:cTn id="17" dur="2000" fill="hold"/>
                                        <p:tgtEl>
                                          <p:spTgt spid="42"/>
                                        </p:tgtEl>
                                        <p:attrNameLst>
                                          <p:attrName>ppt_w</p:attrName>
                                        </p:attrNameLst>
                                      </p:cBhvr>
                                      <p:tavLst>
                                        <p:tav tm="0" fmla="#ppt_w*sin(2.5*pi*$)">
                                          <p:val>
                                            <p:fltVal val="0"/>
                                          </p:val>
                                        </p:tav>
                                        <p:tav tm="100000">
                                          <p:val>
                                            <p:fltVal val="1"/>
                                          </p:val>
                                        </p:tav>
                                      </p:tavLst>
                                    </p:anim>
                                    <p:anim calcmode="lin" valueType="num">
                                      <p:cBhvr>
                                        <p:cTn id="18" dur="2000" fill="hold"/>
                                        <p:tgtEl>
                                          <p:spTgt spid="42"/>
                                        </p:tgtEl>
                                        <p:attrNameLst>
                                          <p:attrName>ppt_h</p:attrName>
                                        </p:attrNameLst>
                                      </p:cBhvr>
                                      <p:tavLst>
                                        <p:tav tm="0">
                                          <p:val>
                                            <p:strVal val="#ppt_h"/>
                                          </p:val>
                                        </p:tav>
                                        <p:tav tm="100000">
                                          <p:val>
                                            <p:strVal val="#ppt_h"/>
                                          </p:val>
                                        </p:tav>
                                      </p:tavLst>
                                    </p:anim>
                                  </p:childTnLst>
                                </p:cTn>
                              </p:par>
                            </p:childTnLst>
                          </p:cTn>
                        </p:par>
                        <p:par>
                          <p:cTn id="19" fill="hold">
                            <p:stCondLst>
                              <p:cond delay="4000"/>
                            </p:stCondLst>
                            <p:childTnLst>
                              <p:par>
                                <p:cTn id="20" presetID="16" presetClass="entr" presetSubtype="42" fill="hold" grpId="0" nodeType="after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barn(outHorizontal)">
                                      <p:cBhvr>
                                        <p:cTn id="22" dur="500"/>
                                        <p:tgtEl>
                                          <p:spTgt spid="45"/>
                                        </p:tgtEl>
                                      </p:cBhvr>
                                    </p:animEffect>
                                  </p:childTnLst>
                                </p:cTn>
                              </p:par>
                            </p:childTnLst>
                          </p:cTn>
                        </p:par>
                        <p:par>
                          <p:cTn id="23" fill="hold">
                            <p:stCondLst>
                              <p:cond delay="4500"/>
                            </p:stCondLst>
                            <p:childTnLst>
                              <p:par>
                                <p:cTn id="24" presetID="22" presetClass="entr" presetSubtype="8" fill="hold" grpId="0" nodeType="afterEffect">
                                  <p:stCondLst>
                                    <p:cond delay="0"/>
                                  </p:stCondLst>
                                  <p:childTnLst>
                                    <p:set>
                                      <p:cBhvr>
                                        <p:cTn id="25" dur="1" fill="hold">
                                          <p:stCondLst>
                                            <p:cond delay="0"/>
                                          </p:stCondLst>
                                        </p:cTn>
                                        <p:tgtEl>
                                          <p:spTgt spid="49"/>
                                        </p:tgtEl>
                                        <p:attrNameLst>
                                          <p:attrName>style.visibility</p:attrName>
                                        </p:attrNameLst>
                                      </p:cBhvr>
                                      <p:to>
                                        <p:strVal val="visible"/>
                                      </p:to>
                                    </p:set>
                                    <p:animEffect transition="in" filter="wipe(left)">
                                      <p:cBhvr>
                                        <p:cTn id="26" dur="500"/>
                                        <p:tgtEl>
                                          <p:spTgt spid="49"/>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wipe(left)">
                                      <p:cBhvr>
                                        <p:cTn id="29" dur="500"/>
                                        <p:tgtEl>
                                          <p:spTgt spid="44"/>
                                        </p:tgtEl>
                                      </p:cBhvr>
                                    </p:animEffect>
                                  </p:childTnLst>
                                </p:cTn>
                              </p:par>
                            </p:childTnLst>
                          </p:cTn>
                        </p:par>
                        <p:par>
                          <p:cTn id="30" fill="hold">
                            <p:stCondLst>
                              <p:cond delay="5000"/>
                            </p:stCondLst>
                            <p:childTnLst>
                              <p:par>
                                <p:cTn id="31" presetID="22" presetClass="entr" presetSubtype="8" fill="hold" grpId="0" nodeType="after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wipe(left)">
                                      <p:cBhvr>
                                        <p:cTn id="33" dur="500"/>
                                        <p:tgtEl>
                                          <p:spTgt spid="47"/>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wipe(left)">
                                      <p:cBhvr>
                                        <p:cTn id="36" dur="500"/>
                                        <p:tgtEl>
                                          <p:spTgt spid="51"/>
                                        </p:tgtEl>
                                      </p:cBhvr>
                                    </p:animEffect>
                                  </p:childTnLst>
                                </p:cTn>
                              </p:par>
                            </p:childTnLst>
                          </p:cTn>
                        </p:par>
                        <p:par>
                          <p:cTn id="37" fill="hold">
                            <p:stCondLst>
                              <p:cond delay="5500"/>
                            </p:stCondLst>
                            <p:childTnLst>
                              <p:par>
                                <p:cTn id="38" presetID="22" presetClass="entr" presetSubtype="8" fill="hold" grpId="0" nodeType="after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wipe(left)">
                                      <p:cBhvr>
                                        <p:cTn id="40" dur="500"/>
                                        <p:tgtEl>
                                          <p:spTgt spid="53"/>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wipe(left)">
                                      <p:cBhvr>
                                        <p:cTn id="43" dur="500"/>
                                        <p:tgtEl>
                                          <p:spTgt spid="54"/>
                                        </p:tgtEl>
                                      </p:cBhvr>
                                    </p:animEffect>
                                  </p:childTnLst>
                                </p:cTn>
                              </p:par>
                            </p:childTnLst>
                          </p:cTn>
                        </p:par>
                        <p:par>
                          <p:cTn id="44" fill="hold">
                            <p:stCondLst>
                              <p:cond delay="6000"/>
                            </p:stCondLst>
                            <p:childTnLst>
                              <p:par>
                                <p:cTn id="45" presetID="22" presetClass="entr" presetSubtype="8" fill="hold" grpId="0" nodeType="after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wipe(left)">
                                      <p:cBhvr>
                                        <p:cTn id="47" dur="500"/>
                                        <p:tgtEl>
                                          <p:spTgt spid="2"/>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3"/>
                                        </p:tgtEl>
                                        <p:attrNameLst>
                                          <p:attrName>style.visibility</p:attrName>
                                        </p:attrNameLst>
                                      </p:cBhvr>
                                      <p:to>
                                        <p:strVal val="visible"/>
                                      </p:to>
                                    </p:set>
                                    <p:animEffect transition="in" filter="wipe(left)">
                                      <p:cBhvr>
                                        <p:cTn id="50" dur="500"/>
                                        <p:tgtEl>
                                          <p:spTgt spid="3"/>
                                        </p:tgtEl>
                                      </p:cBhvr>
                                    </p:animEffect>
                                  </p:childTnLst>
                                </p:cTn>
                              </p:par>
                            </p:childTnLst>
                          </p:cTn>
                        </p:par>
                        <p:par>
                          <p:cTn id="51" fill="hold">
                            <p:stCondLst>
                              <p:cond delay="6500"/>
                            </p:stCondLst>
                            <p:childTnLst>
                              <p:par>
                                <p:cTn id="52" presetID="22" presetClass="entr" presetSubtype="8" fill="hold" grpId="0" nodeType="after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wipe(left)">
                                      <p:cBhvr>
                                        <p:cTn id="54" dur="500"/>
                                        <p:tgtEl>
                                          <p:spTgt spid="8"/>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wipe(left)">
                                      <p:cBhvr>
                                        <p:cTn id="57" dur="500"/>
                                        <p:tgtEl>
                                          <p:spTgt spid="9"/>
                                        </p:tgtEl>
                                      </p:cBhvr>
                                    </p:animEffect>
                                  </p:childTnLst>
                                </p:cTn>
                              </p:par>
                            </p:childTnLst>
                          </p:cTn>
                        </p:par>
                        <p:par>
                          <p:cTn id="58" fill="hold">
                            <p:stCondLst>
                              <p:cond delay="7000"/>
                            </p:stCondLst>
                            <p:childTnLst>
                              <p:par>
                                <p:cTn id="59" presetID="22" presetClass="entr" presetSubtype="8" fill="hold" grpId="0" nodeType="after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wipe(left)">
                                      <p:cBhvr>
                                        <p:cTn id="61" dur="500"/>
                                        <p:tgtEl>
                                          <p:spTgt spid="10"/>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wipe(left)">
                                      <p:cBhvr>
                                        <p:cTn id="64" dur="500"/>
                                        <p:tgtEl>
                                          <p:spTgt spid="12"/>
                                        </p:tgtEl>
                                      </p:cBhvr>
                                    </p:animEffect>
                                  </p:childTnLst>
                                </p:cTn>
                              </p:par>
                            </p:childTnLst>
                          </p:cTn>
                        </p:par>
                        <p:par>
                          <p:cTn id="65" fill="hold">
                            <p:stCondLst>
                              <p:cond delay="7500"/>
                            </p:stCondLst>
                            <p:childTnLst>
                              <p:par>
                                <p:cTn id="66" presetID="22" presetClass="entr" presetSubtype="8" fill="hold" grpId="0" nodeType="afterEffect">
                                  <p:stCondLst>
                                    <p:cond delay="0"/>
                                  </p:stCondLst>
                                  <p:childTnLst>
                                    <p:set>
                                      <p:cBhvr>
                                        <p:cTn id="67" dur="1" fill="hold">
                                          <p:stCondLst>
                                            <p:cond delay="0"/>
                                          </p:stCondLst>
                                        </p:cTn>
                                        <p:tgtEl>
                                          <p:spTgt spid="13"/>
                                        </p:tgtEl>
                                        <p:attrNameLst>
                                          <p:attrName>style.visibility</p:attrName>
                                        </p:attrNameLst>
                                      </p:cBhvr>
                                      <p:to>
                                        <p:strVal val="visible"/>
                                      </p:to>
                                    </p:set>
                                    <p:animEffect transition="in" filter="wipe(left)">
                                      <p:cBhvr>
                                        <p:cTn id="68" dur="500"/>
                                        <p:tgtEl>
                                          <p:spTgt spid="13"/>
                                        </p:tgtEl>
                                      </p:cBhvr>
                                    </p:animEffect>
                                  </p:childTnLst>
                                </p:cTn>
                              </p:par>
                            </p:childTnLst>
                          </p:cTn>
                        </p:par>
                        <p:par>
                          <p:cTn id="69" fill="hold">
                            <p:stCondLst>
                              <p:cond delay="8000"/>
                            </p:stCondLst>
                            <p:childTnLst>
                              <p:par>
                                <p:cTn id="70" presetID="22" presetClass="entr" presetSubtype="8"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wipe(left)">
                                      <p:cBhvr>
                                        <p:cTn id="72" dur="500"/>
                                        <p:tgtEl>
                                          <p:spTgt spid="14"/>
                                        </p:tgtEl>
                                      </p:cBhvr>
                                    </p:animEffect>
                                  </p:childTnLst>
                                </p:cTn>
                              </p:par>
                            </p:childTnLst>
                          </p:cTn>
                        </p:par>
                        <p:par>
                          <p:cTn id="73" fill="hold">
                            <p:stCondLst>
                              <p:cond delay="8500"/>
                            </p:stCondLst>
                            <p:childTnLst>
                              <p:par>
                                <p:cTn id="74" presetID="22" presetClass="entr" presetSubtype="8"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wipe(left)">
                                      <p:cBhvr>
                                        <p:cTn id="76" dur="500"/>
                                        <p:tgtEl>
                                          <p:spTgt spid="15"/>
                                        </p:tgtEl>
                                      </p:cBhvr>
                                    </p:animEffect>
                                  </p:childTnLst>
                                </p:cTn>
                              </p:par>
                            </p:childTnLst>
                          </p:cTn>
                        </p:par>
                        <p:par>
                          <p:cTn id="77" fill="hold">
                            <p:stCondLst>
                              <p:cond delay="9000"/>
                            </p:stCondLst>
                            <p:childTnLst>
                              <p:par>
                                <p:cTn id="78" presetID="22" presetClass="entr" presetSubtype="8" fill="hold" grpId="0" nodeType="afterEffect">
                                  <p:stCondLst>
                                    <p:cond delay="0"/>
                                  </p:stCondLst>
                                  <p:childTnLst>
                                    <p:set>
                                      <p:cBhvr>
                                        <p:cTn id="79" dur="1" fill="hold">
                                          <p:stCondLst>
                                            <p:cond delay="0"/>
                                          </p:stCondLst>
                                        </p:cTn>
                                        <p:tgtEl>
                                          <p:spTgt spid="16"/>
                                        </p:tgtEl>
                                        <p:attrNameLst>
                                          <p:attrName>style.visibility</p:attrName>
                                        </p:attrNameLst>
                                      </p:cBhvr>
                                      <p:to>
                                        <p:strVal val="visible"/>
                                      </p:to>
                                    </p:set>
                                    <p:animEffect transition="in" filter="wipe(left)">
                                      <p:cBhvr>
                                        <p:cTn id="80" dur="500"/>
                                        <p:tgtEl>
                                          <p:spTgt spid="16"/>
                                        </p:tgtEl>
                                      </p:cBhvr>
                                    </p:animEffect>
                                  </p:childTnLst>
                                </p:cTn>
                              </p:par>
                            </p:childTnLst>
                          </p:cTn>
                        </p:par>
                        <p:par>
                          <p:cTn id="81" fill="hold">
                            <p:stCondLst>
                              <p:cond delay="9500"/>
                            </p:stCondLst>
                            <p:childTnLst>
                              <p:par>
                                <p:cTn id="82" presetID="22" presetClass="entr" presetSubtype="8" fill="hold" grpId="0" nodeType="afterEffect">
                                  <p:stCondLst>
                                    <p:cond delay="0"/>
                                  </p:stCondLst>
                                  <p:childTnLst>
                                    <p:set>
                                      <p:cBhvr>
                                        <p:cTn id="83" dur="1" fill="hold">
                                          <p:stCondLst>
                                            <p:cond delay="0"/>
                                          </p:stCondLst>
                                        </p:cTn>
                                        <p:tgtEl>
                                          <p:spTgt spid="18"/>
                                        </p:tgtEl>
                                        <p:attrNameLst>
                                          <p:attrName>style.visibility</p:attrName>
                                        </p:attrNameLst>
                                      </p:cBhvr>
                                      <p:to>
                                        <p:strVal val="visible"/>
                                      </p:to>
                                    </p:set>
                                    <p:animEffect transition="in" filter="wipe(left)">
                                      <p:cBhvr>
                                        <p:cTn id="8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42" grpId="0" bldLvl="0" animBg="1"/>
      <p:bldP spid="43" grpId="0"/>
      <p:bldP spid="44" grpId="0" bldLvl="0" animBg="1"/>
      <p:bldP spid="45" grpId="0" bldLvl="0" animBg="1"/>
      <p:bldP spid="47" grpId="0" bldLvl="0" animBg="1"/>
      <p:bldP spid="49" grpId="0"/>
      <p:bldP spid="51" grpId="0"/>
      <p:bldP spid="53" grpId="0" bldLvl="0" animBg="1"/>
      <p:bldP spid="54" grpId="0"/>
      <p:bldP spid="2" grpId="0" bldLvl="0" animBg="1"/>
      <p:bldP spid="3" grpId="0"/>
      <p:bldP spid="8" grpId="0" bldLvl="0" animBg="1"/>
      <p:bldP spid="9" grpId="0"/>
      <p:bldP spid="10" grpId="0" bldLvl="0" animBg="1"/>
      <p:bldP spid="12" grpId="0"/>
      <p:bldP spid="13" grpId="0" bldLvl="0" animBg="1"/>
      <p:bldP spid="14" grpId="0" bldLvl="0" animBg="1"/>
      <p:bldP spid="15" grpId="0" bldLvl="0" animBg="1"/>
      <p:bldP spid="16" grpId="0" bldLvl="0" animBg="1"/>
      <p:bldP spid="18"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1603023"/>
            <a:ext cx="11593689" cy="3826934"/>
          </a:xfrm>
          <a:prstGeom prst="rect">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cxnSp>
        <p:nvCxnSpPr>
          <p:cNvPr id="14" name="直接连接符 13"/>
          <p:cNvCxnSpPr/>
          <p:nvPr/>
        </p:nvCxnSpPr>
        <p:spPr>
          <a:xfrm>
            <a:off x="3248241" y="4815852"/>
            <a:ext cx="7546429"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368244" y="2323821"/>
            <a:ext cx="7426426"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平行四边形 10"/>
          <p:cNvSpPr/>
          <p:nvPr/>
        </p:nvSpPr>
        <p:spPr>
          <a:xfrm>
            <a:off x="905608" y="1380564"/>
            <a:ext cx="4429380" cy="4329953"/>
          </a:xfrm>
          <a:prstGeom prst="parallelogram">
            <a:avLst>
              <a:gd name="adj" fmla="val 28386"/>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6" name="矩形 5"/>
          <p:cNvSpPr/>
          <p:nvPr/>
        </p:nvSpPr>
        <p:spPr>
          <a:xfrm>
            <a:off x="5814457" y="3247436"/>
            <a:ext cx="4450080" cy="1568450"/>
          </a:xfrm>
          <a:prstGeom prst="rect">
            <a:avLst/>
          </a:prstGeom>
        </p:spPr>
        <p:txBody>
          <a:bodyPr wrap="none">
            <a:spAutoFit/>
          </a:bodyPr>
          <a:lstStyle/>
          <a:p>
            <a:pPr algn="ctr"/>
            <a:r>
              <a:rPr lang="zh-CN" altLang="en-US" sz="4800" b="1" dirty="0">
                <a:solidFill>
                  <a:schemeClr val="bg1"/>
                </a:solidFill>
                <a:latin typeface="Arial" panose="020B0604020202020204"/>
                <a:ea typeface="微软雅黑" panose="020B0503020204020204" pitchFamily="34" charset="-122"/>
                <a:sym typeface="Arial" panose="020B0604020202020204"/>
              </a:rPr>
              <a:t>汽车座椅及地胶</a:t>
            </a:r>
            <a:endParaRPr lang="zh-CN" altLang="en-US" sz="4800" b="1" dirty="0">
              <a:solidFill>
                <a:schemeClr val="bg1"/>
              </a:solidFill>
              <a:latin typeface="Arial" panose="020B0604020202020204"/>
              <a:ea typeface="微软雅黑" panose="020B0503020204020204" pitchFamily="34" charset="-122"/>
              <a:sym typeface="Arial" panose="020B0604020202020204"/>
            </a:endParaRPr>
          </a:p>
          <a:p>
            <a:pPr algn="ctr"/>
            <a:r>
              <a:rPr lang="zh-CN" altLang="en-US" sz="4800" b="1" dirty="0">
                <a:solidFill>
                  <a:schemeClr val="bg1"/>
                </a:solidFill>
                <a:latin typeface="Arial" panose="020B0604020202020204"/>
                <a:ea typeface="微软雅黑" panose="020B0503020204020204" pitchFamily="34" charset="-122"/>
                <a:sym typeface="Arial" panose="020B0604020202020204"/>
              </a:rPr>
              <a:t>的装饰</a:t>
            </a:r>
            <a:endParaRPr lang="zh-CN" altLang="en-US" sz="48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p:nvPr/>
        </p:nvSpPr>
        <p:spPr>
          <a:xfrm>
            <a:off x="11593689" y="1603023"/>
            <a:ext cx="1192466" cy="3826934"/>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矩形 8"/>
          <p:cNvSpPr/>
          <p:nvPr/>
        </p:nvSpPr>
        <p:spPr>
          <a:xfrm>
            <a:off x="6380679" y="2600340"/>
            <a:ext cx="3112945" cy="645160"/>
          </a:xfrm>
          <a:prstGeom prst="rect">
            <a:avLst/>
          </a:prstGeom>
          <a:solidFill>
            <a:srgbClr val="C00000"/>
          </a:solidFill>
        </p:spPr>
        <p:txBody>
          <a:bodyPr wrap="square">
            <a:spAutoFit/>
          </a:bodyPr>
          <a:lstStyle/>
          <a:p>
            <a:pPr algn="ctr"/>
            <a:r>
              <a:rPr lang="zh-CN" altLang="en-US" sz="3600" b="1" dirty="0">
                <a:solidFill>
                  <a:schemeClr val="bg1"/>
                </a:solidFill>
                <a:latin typeface="Arial" panose="020B0604020202020204"/>
                <a:ea typeface="微软雅黑" panose="020B0503020204020204" pitchFamily="34" charset="-122"/>
                <a:sym typeface="Arial" panose="020B0604020202020204"/>
              </a:rPr>
              <a:t>任务一</a:t>
            </a:r>
            <a:r>
              <a:rPr lang="en-US" altLang="zh-CN" sz="3600" b="1" dirty="0">
                <a:solidFill>
                  <a:schemeClr val="bg1"/>
                </a:solidFill>
                <a:latin typeface="Arial" panose="020B0604020202020204"/>
                <a:ea typeface="微软雅黑" panose="020B0503020204020204" pitchFamily="34" charset="-122"/>
                <a:sym typeface="Arial" panose="020B0604020202020204"/>
              </a:rPr>
              <a:t> </a:t>
            </a:r>
            <a:endParaRPr lang="zh-CN" altLang="en-US" sz="3600" b="1" dirty="0">
              <a:solidFill>
                <a:schemeClr val="bg1"/>
              </a:solidFill>
              <a:latin typeface="Arial" panose="020B0604020202020204"/>
              <a:ea typeface="微软雅黑" panose="020B0503020204020204" pitchFamily="34" charset="-122"/>
              <a:sym typeface="Arial" panose="020B0604020202020204"/>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7261306">
            <a:off x="997077" y="2245116"/>
            <a:ext cx="3968403" cy="2638369"/>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par>
                                <p:cTn id="16" presetID="10"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par>
                                <p:cTn id="24" presetID="22" presetClass="entr" presetSubtype="8"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1000"/>
                                        <p:tgtEl>
                                          <p:spTgt spid="6"/>
                                        </p:tgtEl>
                                      </p:cBhvr>
                                    </p:animEffect>
                                    <p:anim calcmode="lin" valueType="num">
                                      <p:cBhvr>
                                        <p:cTn id="37" dur="1000" fill="hold"/>
                                        <p:tgtEl>
                                          <p:spTgt spid="6"/>
                                        </p:tgtEl>
                                        <p:attrNameLst>
                                          <p:attrName>ppt_x</p:attrName>
                                        </p:attrNameLst>
                                      </p:cBhvr>
                                      <p:tavLst>
                                        <p:tav tm="0">
                                          <p:val>
                                            <p:strVal val="#ppt_x"/>
                                          </p:val>
                                        </p:tav>
                                        <p:tav tm="100000">
                                          <p:val>
                                            <p:strVal val="#ppt_x"/>
                                          </p:val>
                                        </p:tav>
                                      </p:tavLst>
                                    </p:anim>
                                    <p:anim calcmode="lin" valueType="num">
                                      <p:cBhvr>
                                        <p:cTn id="3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6" grpId="0"/>
      <p:bldP spid="7" grpId="0" animBg="1"/>
      <p:bldP spid="9"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586740" y="1778635"/>
            <a:ext cx="10904855" cy="4530090"/>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2" name="Freeform 5"/>
          <p:cNvSpPr/>
          <p:nvPr/>
        </p:nvSpPr>
        <p:spPr bwMode="auto">
          <a:xfrm>
            <a:off x="1411626" y="3261148"/>
            <a:ext cx="1713825" cy="153468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2">
              <a:lumMod val="50000"/>
            </a:schemeClr>
          </a:solidFill>
          <a:ln w="9525" cap="flat">
            <a:noFill/>
            <a:prstDash val="solid"/>
            <a:miter lim="800000"/>
          </a:ln>
        </p:spPr>
        <p:txBody>
          <a:bodyPr vert="horz" wrap="square" lIns="192382" tIns="96192" rIns="192382" bIns="96192" numCol="1" anchor="t" anchorCtr="0" compatLnSpc="1"/>
          <a:lstStyle/>
          <a:p>
            <a:endParaRPr lang="zh-CN" altLang="en-US">
              <a:latin typeface="+mn-lt"/>
              <a:ea typeface="+mn-ea"/>
              <a:cs typeface="+mn-ea"/>
              <a:sym typeface="+mn-lt"/>
            </a:endParaRPr>
          </a:p>
        </p:txBody>
      </p:sp>
      <p:sp>
        <p:nvSpPr>
          <p:cNvPr id="43" name="TextBox 58"/>
          <p:cNvSpPr txBox="1"/>
          <p:nvPr/>
        </p:nvSpPr>
        <p:spPr>
          <a:xfrm>
            <a:off x="1720692" y="3639131"/>
            <a:ext cx="1052393" cy="73850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en-US" altLang="zh-CN" sz="2400" b="1" dirty="0">
                <a:solidFill>
                  <a:schemeClr val="bg1"/>
                </a:solidFill>
                <a:sym typeface="Arial" panose="020B0604020202020204"/>
              </a:rPr>
              <a:t>汽车视听装饰</a:t>
            </a:r>
            <a:endParaRPr lang="en-US" altLang="zh-CN" sz="2400" b="1" dirty="0">
              <a:solidFill>
                <a:schemeClr val="bg1"/>
              </a:solidFill>
              <a:sym typeface="Arial" panose="020B0604020202020204"/>
            </a:endParaRPr>
          </a:p>
        </p:txBody>
      </p:sp>
      <p:sp>
        <p:nvSpPr>
          <p:cNvPr id="44" name="圆角矩形 59"/>
          <p:cNvSpPr/>
          <p:nvPr>
            <p:custDataLst>
              <p:tags r:id="rId1"/>
            </p:custDataLst>
          </p:nvPr>
        </p:nvSpPr>
        <p:spPr>
          <a:xfrm>
            <a:off x="4632325" y="2505075"/>
            <a:ext cx="2548890" cy="519430"/>
          </a:xfrm>
          <a:prstGeom prst="roundRect">
            <a:avLst>
              <a:gd name="adj" fmla="val 20638"/>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lstStyle/>
          <a:p>
            <a:pPr algn="ctr"/>
            <a:r>
              <a:rPr lang="zh-CN" altLang="en-US">
                <a:solidFill>
                  <a:schemeClr val="bg1"/>
                </a:solidFill>
                <a:cs typeface="+mn-ea"/>
                <a:sym typeface="+mn-lt"/>
              </a:rPr>
              <a:t>音源</a:t>
            </a:r>
            <a:endParaRPr lang="zh-CN" altLang="en-US">
              <a:solidFill>
                <a:schemeClr val="bg1"/>
              </a:solidFill>
              <a:cs typeface="+mn-ea"/>
              <a:sym typeface="+mn-lt"/>
            </a:endParaRPr>
          </a:p>
        </p:txBody>
      </p:sp>
      <p:sp>
        <p:nvSpPr>
          <p:cNvPr id="45" name="Freeform 5"/>
          <p:cNvSpPr/>
          <p:nvPr/>
        </p:nvSpPr>
        <p:spPr bwMode="auto">
          <a:xfrm>
            <a:off x="3562030" y="2265477"/>
            <a:ext cx="634105" cy="357533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bg2">
              <a:lumMod val="50000"/>
            </a:schemeClr>
          </a:solidFill>
          <a:ln>
            <a:noFill/>
          </a:ln>
        </p:spPr>
        <p:txBody>
          <a:bodyPr vert="horz" wrap="square" lIns="192382" tIns="96192" rIns="192382" bIns="96192" numCol="1" anchor="t" anchorCtr="0" compatLnSpc="1"/>
          <a:lstStyle/>
          <a:p>
            <a:endParaRPr lang="zh-CN" altLang="en-US">
              <a:latin typeface="+mn-lt"/>
              <a:ea typeface="+mn-ea"/>
              <a:cs typeface="+mn-ea"/>
              <a:sym typeface="+mn-lt"/>
            </a:endParaRPr>
          </a:p>
        </p:txBody>
      </p:sp>
      <p:sp>
        <p:nvSpPr>
          <p:cNvPr id="47" name="圆角矩形 62"/>
          <p:cNvSpPr/>
          <p:nvPr>
            <p:custDataLst>
              <p:tags r:id="rId2"/>
            </p:custDataLst>
          </p:nvPr>
        </p:nvSpPr>
        <p:spPr>
          <a:xfrm>
            <a:off x="4638675" y="3390265"/>
            <a:ext cx="2541905" cy="519430"/>
          </a:xfrm>
          <a:prstGeom prst="roundRect">
            <a:avLst>
              <a:gd name="adj" fmla="val 25274"/>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lstStyle/>
          <a:p>
            <a:pPr algn="ctr"/>
            <a:r>
              <a:rPr lang="zh-CN" altLang="en-US">
                <a:solidFill>
                  <a:schemeClr val="bg1"/>
                </a:solidFill>
                <a:cs typeface="+mn-ea"/>
                <a:sym typeface="+mn-lt"/>
              </a:rPr>
              <a:t> 音响主机 </a:t>
            </a:r>
            <a:endParaRPr lang="zh-CN" altLang="en-US">
              <a:solidFill>
                <a:schemeClr val="bg1"/>
              </a:solidFill>
              <a:cs typeface="+mn-ea"/>
              <a:sym typeface="+mn-lt"/>
            </a:endParaRPr>
          </a:p>
        </p:txBody>
      </p:sp>
      <p:sp>
        <p:nvSpPr>
          <p:cNvPr id="53" name="圆角矩形 68"/>
          <p:cNvSpPr/>
          <p:nvPr>
            <p:custDataLst>
              <p:tags r:id="rId3"/>
            </p:custDataLst>
          </p:nvPr>
        </p:nvSpPr>
        <p:spPr>
          <a:xfrm>
            <a:off x="4632325" y="4276090"/>
            <a:ext cx="2548890" cy="519430"/>
          </a:xfrm>
          <a:prstGeom prst="roundRect">
            <a:avLst>
              <a:gd name="adj" fmla="val 26820"/>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lstStyle/>
          <a:p>
            <a:pPr algn="ctr"/>
            <a:r>
              <a:rPr lang="zh-CN" altLang="en-US">
                <a:solidFill>
                  <a:schemeClr val="bg1"/>
                </a:solidFill>
                <a:cs typeface="+mn-ea"/>
                <a:sym typeface="+mn-lt"/>
              </a:rPr>
              <a:t>前级放大器 </a:t>
            </a:r>
            <a:endParaRPr lang="zh-CN" altLang="en-US">
              <a:solidFill>
                <a:schemeClr val="bg1"/>
              </a:solidFill>
              <a:cs typeface="+mn-ea"/>
              <a:sym typeface="+mn-lt"/>
            </a:endParaRPr>
          </a:p>
        </p:txBody>
      </p:sp>
      <p:sp>
        <p:nvSpPr>
          <p:cNvPr id="2" name="圆角矩形 62"/>
          <p:cNvSpPr/>
          <p:nvPr>
            <p:custDataLst>
              <p:tags r:id="rId4"/>
            </p:custDataLst>
          </p:nvPr>
        </p:nvSpPr>
        <p:spPr>
          <a:xfrm>
            <a:off x="4638675" y="5216525"/>
            <a:ext cx="2541270" cy="519430"/>
          </a:xfrm>
          <a:prstGeom prst="roundRect">
            <a:avLst>
              <a:gd name="adj" fmla="val 25274"/>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lstStyle/>
          <a:p>
            <a:pPr algn="ctr"/>
            <a:r>
              <a:rPr lang="zh-CN" altLang="en-US">
                <a:solidFill>
                  <a:schemeClr val="bg1"/>
                </a:solidFill>
                <a:cs typeface="+mn-ea"/>
                <a:sym typeface="+mn-lt"/>
              </a:rPr>
              <a:t>功率放大器 </a:t>
            </a:r>
            <a:endParaRPr lang="zh-CN" altLang="en-US">
              <a:solidFill>
                <a:schemeClr val="bg1"/>
              </a:solidFill>
              <a:cs typeface="+mn-ea"/>
              <a:sym typeface="+mn-lt"/>
            </a:endParaRPr>
          </a:p>
        </p:txBody>
      </p:sp>
      <p:sp>
        <p:nvSpPr>
          <p:cNvPr id="14" name="圆角矩形 68"/>
          <p:cNvSpPr/>
          <p:nvPr>
            <p:custDataLst>
              <p:tags r:id="rId5"/>
            </p:custDataLst>
          </p:nvPr>
        </p:nvSpPr>
        <p:spPr>
          <a:xfrm>
            <a:off x="7759065" y="4276090"/>
            <a:ext cx="2548890" cy="519430"/>
          </a:xfrm>
          <a:prstGeom prst="roundRect">
            <a:avLst>
              <a:gd name="adj" fmla="val 26820"/>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p>
            <a:pPr algn="ctr"/>
            <a:r>
              <a:rPr lang="zh-CN" altLang="en-US">
                <a:solidFill>
                  <a:schemeClr val="bg1"/>
                </a:solidFill>
                <a:cs typeface="+mn-ea"/>
                <a:sym typeface="+mn-lt"/>
              </a:rPr>
              <a:t>扬声器  </a:t>
            </a:r>
            <a:endParaRPr lang="zh-CN" altLang="en-US">
              <a:solidFill>
                <a:schemeClr val="bg1"/>
              </a:solidFill>
              <a:cs typeface="+mn-ea"/>
              <a:sym typeface="+mn-lt"/>
            </a:endParaRPr>
          </a:p>
        </p:txBody>
      </p:sp>
      <p:sp>
        <p:nvSpPr>
          <p:cNvPr id="11" name="文本框 10"/>
          <p:cNvSpPr txBox="1"/>
          <p:nvPr/>
        </p:nvSpPr>
        <p:spPr>
          <a:xfrm>
            <a:off x="1167765" y="1056005"/>
            <a:ext cx="6096000" cy="460375"/>
          </a:xfrm>
          <a:prstGeom prst="rect">
            <a:avLst/>
          </a:prstGeom>
          <a:noFill/>
        </p:spPr>
        <p:txBody>
          <a:bodyPr wrap="square" rtlCol="0" anchor="t">
            <a:spAutoFit/>
          </a:bodyPr>
          <a:p>
            <a:pPr algn="l" eaLnBrk="1" hangingPunct="1">
              <a:spcBef>
                <a:spcPct val="20000"/>
              </a:spcBef>
            </a:pPr>
            <a:r>
              <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rPr>
              <a:t>三、汽车视听装饰的组成 </a:t>
            </a: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sp>
        <p:nvSpPr>
          <p:cNvPr id="19" name="圆角矩形 68"/>
          <p:cNvSpPr/>
          <p:nvPr>
            <p:custDataLst>
              <p:tags r:id="rId6"/>
            </p:custDataLst>
          </p:nvPr>
        </p:nvSpPr>
        <p:spPr>
          <a:xfrm>
            <a:off x="7759065" y="2505075"/>
            <a:ext cx="2548890" cy="519430"/>
          </a:xfrm>
          <a:prstGeom prst="roundRect">
            <a:avLst>
              <a:gd name="adj" fmla="val 26820"/>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p>
            <a:pPr algn="ctr"/>
            <a:r>
              <a:rPr lang="zh-CN" altLang="en-US">
                <a:solidFill>
                  <a:schemeClr val="bg1"/>
                </a:solidFill>
                <a:cs typeface="+mn-ea"/>
                <a:sym typeface="+mn-lt"/>
              </a:rPr>
              <a:t>电容器 </a:t>
            </a:r>
            <a:endParaRPr lang="zh-CN" altLang="en-US">
              <a:solidFill>
                <a:schemeClr val="bg1"/>
              </a:solidFill>
              <a:cs typeface="+mn-ea"/>
              <a:sym typeface="+mn-lt"/>
            </a:endParaRPr>
          </a:p>
        </p:txBody>
      </p:sp>
      <p:sp>
        <p:nvSpPr>
          <p:cNvPr id="20" name="圆角矩形 62"/>
          <p:cNvSpPr/>
          <p:nvPr>
            <p:custDataLst>
              <p:tags r:id="rId7"/>
            </p:custDataLst>
          </p:nvPr>
        </p:nvSpPr>
        <p:spPr>
          <a:xfrm>
            <a:off x="7742555" y="3390265"/>
            <a:ext cx="2565400" cy="519430"/>
          </a:xfrm>
          <a:prstGeom prst="roundRect">
            <a:avLst>
              <a:gd name="adj" fmla="val 25274"/>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p>
            <a:pPr algn="ctr"/>
            <a:r>
              <a:rPr lang="zh-CN" altLang="en-US">
                <a:solidFill>
                  <a:schemeClr val="bg1"/>
                </a:solidFill>
                <a:cs typeface="+mn-ea"/>
                <a:sym typeface="+mn-lt"/>
              </a:rPr>
              <a:t>电子分频器 </a:t>
            </a:r>
            <a:endParaRPr lang="zh-CN" altLang="en-US">
              <a:solidFill>
                <a:schemeClr val="bg1"/>
              </a:solidFill>
              <a:cs typeface="+mn-ea"/>
              <a:sym typeface="+mn-lt"/>
            </a:endParaRPr>
          </a:p>
        </p:txBody>
      </p:sp>
      <p:sp>
        <p:nvSpPr>
          <p:cNvPr id="21" name="圆角矩形 62"/>
          <p:cNvSpPr/>
          <p:nvPr>
            <p:custDataLst>
              <p:tags r:id="rId8"/>
            </p:custDataLst>
          </p:nvPr>
        </p:nvSpPr>
        <p:spPr>
          <a:xfrm>
            <a:off x="7766050" y="5204460"/>
            <a:ext cx="2541905" cy="519430"/>
          </a:xfrm>
          <a:prstGeom prst="roundRect">
            <a:avLst>
              <a:gd name="adj" fmla="val 25274"/>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p>
            <a:pPr algn="ctr"/>
            <a:r>
              <a:rPr lang="zh-CN" altLang="en-US">
                <a:solidFill>
                  <a:schemeClr val="bg1"/>
                </a:solidFill>
                <a:cs typeface="+mn-ea"/>
                <a:sym typeface="+mn-lt"/>
              </a:rPr>
              <a:t> </a:t>
            </a:r>
            <a:r>
              <a:rPr lang="zh-CN" altLang="en-US">
                <a:solidFill>
                  <a:schemeClr val="bg1"/>
                </a:solidFill>
                <a:cs typeface="+mn-ea"/>
                <a:sym typeface="+mn-lt"/>
              </a:rPr>
              <a:t>线材</a:t>
            </a:r>
            <a:endParaRPr lang="zh-CN" altLang="en-US">
              <a:solidFill>
                <a:schemeClr val="bg1"/>
              </a:solidFill>
              <a:cs typeface="+mn-ea"/>
              <a:sym typeface="+mn-lt"/>
            </a:endParaRPr>
          </a:p>
        </p:txBody>
      </p:sp>
      <p:grpSp>
        <p:nvGrpSpPr>
          <p:cNvPr id="3" name="组合 2"/>
          <p:cNvGrpSpPr/>
          <p:nvPr/>
        </p:nvGrpSpPr>
        <p:grpSpPr>
          <a:xfrm>
            <a:off x="0" y="214489"/>
            <a:ext cx="3535760" cy="533259"/>
            <a:chOff x="0" y="214489"/>
            <a:chExt cx="3535760" cy="533259"/>
          </a:xfrm>
        </p:grpSpPr>
        <p:sp>
          <p:nvSpPr>
            <p:cNvPr id="8" name="矩形 7"/>
            <p:cNvSpPr/>
            <p:nvPr/>
          </p:nvSpPr>
          <p:spPr>
            <a:xfrm>
              <a:off x="0" y="214489"/>
              <a:ext cx="35356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03</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汽车视听的装饰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par>
                          <p:cTn id="8" fill="hold">
                            <p:stCondLst>
                              <p:cond delay="2000"/>
                            </p:stCondLst>
                            <p:childTnLst>
                              <p:par>
                                <p:cTn id="9" presetID="45" presetClass="entr" presetSubtype="0"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fade">
                                      <p:cBhvr>
                                        <p:cTn id="11" dur="2000"/>
                                        <p:tgtEl>
                                          <p:spTgt spid="43"/>
                                        </p:tgtEl>
                                      </p:cBhvr>
                                    </p:animEffect>
                                    <p:anim calcmode="lin" valueType="num">
                                      <p:cBhvr>
                                        <p:cTn id="12" dur="2000" fill="hold"/>
                                        <p:tgtEl>
                                          <p:spTgt spid="43"/>
                                        </p:tgtEl>
                                        <p:attrNameLst>
                                          <p:attrName>ppt_w</p:attrName>
                                        </p:attrNameLst>
                                      </p:cBhvr>
                                      <p:tavLst>
                                        <p:tav tm="0" fmla="#ppt_w*sin(2.5*pi*$)">
                                          <p:val>
                                            <p:fltVal val="0"/>
                                          </p:val>
                                        </p:tav>
                                        <p:tav tm="100000">
                                          <p:val>
                                            <p:fltVal val="1"/>
                                          </p:val>
                                        </p:tav>
                                      </p:tavLst>
                                    </p:anim>
                                    <p:anim calcmode="lin" valueType="num">
                                      <p:cBhvr>
                                        <p:cTn id="13" dur="2000" fill="hold"/>
                                        <p:tgtEl>
                                          <p:spTgt spid="43"/>
                                        </p:tgtEl>
                                        <p:attrNameLst>
                                          <p:attrName>ppt_h</p:attrName>
                                        </p:attrNameLst>
                                      </p:cBhvr>
                                      <p:tavLst>
                                        <p:tav tm="0">
                                          <p:val>
                                            <p:strVal val="#ppt_h"/>
                                          </p:val>
                                        </p:tav>
                                        <p:tav tm="100000">
                                          <p:val>
                                            <p:strVal val="#ppt_h"/>
                                          </p:val>
                                        </p:tav>
                                      </p:tavLst>
                                    </p:anim>
                                  </p:childTnLst>
                                </p:cTn>
                              </p:par>
                              <p:par>
                                <p:cTn id="14" presetID="45" presetClass="entr" presetSubtype="0" fill="hold" grpId="0" nodeType="with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fade">
                                      <p:cBhvr>
                                        <p:cTn id="16" dur="2000"/>
                                        <p:tgtEl>
                                          <p:spTgt spid="42"/>
                                        </p:tgtEl>
                                      </p:cBhvr>
                                    </p:animEffect>
                                    <p:anim calcmode="lin" valueType="num">
                                      <p:cBhvr>
                                        <p:cTn id="17" dur="2000" fill="hold"/>
                                        <p:tgtEl>
                                          <p:spTgt spid="42"/>
                                        </p:tgtEl>
                                        <p:attrNameLst>
                                          <p:attrName>ppt_w</p:attrName>
                                        </p:attrNameLst>
                                      </p:cBhvr>
                                      <p:tavLst>
                                        <p:tav tm="0" fmla="#ppt_w*sin(2.5*pi*$)">
                                          <p:val>
                                            <p:fltVal val="0"/>
                                          </p:val>
                                        </p:tav>
                                        <p:tav tm="100000">
                                          <p:val>
                                            <p:fltVal val="1"/>
                                          </p:val>
                                        </p:tav>
                                      </p:tavLst>
                                    </p:anim>
                                    <p:anim calcmode="lin" valueType="num">
                                      <p:cBhvr>
                                        <p:cTn id="18" dur="2000" fill="hold"/>
                                        <p:tgtEl>
                                          <p:spTgt spid="42"/>
                                        </p:tgtEl>
                                        <p:attrNameLst>
                                          <p:attrName>ppt_h</p:attrName>
                                        </p:attrNameLst>
                                      </p:cBhvr>
                                      <p:tavLst>
                                        <p:tav tm="0">
                                          <p:val>
                                            <p:strVal val="#ppt_h"/>
                                          </p:val>
                                        </p:tav>
                                        <p:tav tm="100000">
                                          <p:val>
                                            <p:strVal val="#ppt_h"/>
                                          </p:val>
                                        </p:tav>
                                      </p:tavLst>
                                    </p:anim>
                                  </p:childTnLst>
                                </p:cTn>
                              </p:par>
                            </p:childTnLst>
                          </p:cTn>
                        </p:par>
                        <p:par>
                          <p:cTn id="19" fill="hold">
                            <p:stCondLst>
                              <p:cond delay="4000"/>
                            </p:stCondLst>
                            <p:childTnLst>
                              <p:par>
                                <p:cTn id="20" presetID="16" presetClass="entr" presetSubtype="42" fill="hold" grpId="0" nodeType="after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barn(outHorizontal)">
                                      <p:cBhvr>
                                        <p:cTn id="22" dur="500"/>
                                        <p:tgtEl>
                                          <p:spTgt spid="45"/>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wipe(left)">
                                      <p:cBhvr>
                                        <p:cTn id="25" dur="500"/>
                                        <p:tgtEl>
                                          <p:spTgt spid="44"/>
                                        </p:tgtEl>
                                      </p:cBhvr>
                                    </p:animEffect>
                                  </p:childTnLst>
                                </p:cTn>
                              </p:par>
                            </p:childTnLst>
                          </p:cTn>
                        </p:par>
                        <p:par>
                          <p:cTn id="26" fill="hold">
                            <p:stCondLst>
                              <p:cond delay="4500"/>
                            </p:stCondLst>
                            <p:childTnLst>
                              <p:par>
                                <p:cTn id="27" presetID="22" presetClass="entr" presetSubtype="8" fill="hold" grpId="0" nodeType="afterEffect">
                                  <p:stCondLst>
                                    <p:cond delay="0"/>
                                  </p:stCondLst>
                                  <p:childTnLst>
                                    <p:set>
                                      <p:cBhvr>
                                        <p:cTn id="28" dur="1" fill="hold">
                                          <p:stCondLst>
                                            <p:cond delay="0"/>
                                          </p:stCondLst>
                                        </p:cTn>
                                        <p:tgtEl>
                                          <p:spTgt spid="47"/>
                                        </p:tgtEl>
                                        <p:attrNameLst>
                                          <p:attrName>style.visibility</p:attrName>
                                        </p:attrNameLst>
                                      </p:cBhvr>
                                      <p:to>
                                        <p:strVal val="visible"/>
                                      </p:to>
                                    </p:set>
                                    <p:animEffect transition="in" filter="wipe(left)">
                                      <p:cBhvr>
                                        <p:cTn id="29" dur="500"/>
                                        <p:tgtEl>
                                          <p:spTgt spid="47"/>
                                        </p:tgtEl>
                                      </p:cBhvr>
                                    </p:animEffect>
                                  </p:childTnLst>
                                </p:cTn>
                              </p:par>
                            </p:childTnLst>
                          </p:cTn>
                        </p:par>
                        <p:par>
                          <p:cTn id="30" fill="hold">
                            <p:stCondLst>
                              <p:cond delay="5000"/>
                            </p:stCondLst>
                            <p:childTnLst>
                              <p:par>
                                <p:cTn id="31" presetID="22" presetClass="entr" presetSubtype="8" fill="hold" grpId="0" nodeType="afterEffect">
                                  <p:stCondLst>
                                    <p:cond delay="0"/>
                                  </p:stCondLst>
                                  <p:childTnLst>
                                    <p:set>
                                      <p:cBhvr>
                                        <p:cTn id="32" dur="1" fill="hold">
                                          <p:stCondLst>
                                            <p:cond delay="0"/>
                                          </p:stCondLst>
                                        </p:cTn>
                                        <p:tgtEl>
                                          <p:spTgt spid="53"/>
                                        </p:tgtEl>
                                        <p:attrNameLst>
                                          <p:attrName>style.visibility</p:attrName>
                                        </p:attrNameLst>
                                      </p:cBhvr>
                                      <p:to>
                                        <p:strVal val="visible"/>
                                      </p:to>
                                    </p:set>
                                    <p:animEffect transition="in" filter="wipe(left)">
                                      <p:cBhvr>
                                        <p:cTn id="33" dur="500"/>
                                        <p:tgtEl>
                                          <p:spTgt spid="53"/>
                                        </p:tgtEl>
                                      </p:cBhvr>
                                    </p:animEffect>
                                  </p:childTnLst>
                                </p:cTn>
                              </p:par>
                            </p:childTnLst>
                          </p:cTn>
                        </p:par>
                        <p:par>
                          <p:cTn id="34" fill="hold">
                            <p:stCondLst>
                              <p:cond delay="5500"/>
                            </p:stCondLst>
                            <p:childTnLst>
                              <p:par>
                                <p:cTn id="35" presetID="22" presetClass="entr" presetSubtype="8" fill="hold" grpId="0"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left)">
                                      <p:cBhvr>
                                        <p:cTn id="37" dur="500"/>
                                        <p:tgtEl>
                                          <p:spTgt spid="2"/>
                                        </p:tgtEl>
                                      </p:cBhvr>
                                    </p:animEffect>
                                  </p:childTnLst>
                                </p:cTn>
                              </p:par>
                            </p:childTnLst>
                          </p:cTn>
                        </p:par>
                        <p:par>
                          <p:cTn id="38" fill="hold">
                            <p:stCondLst>
                              <p:cond delay="6000"/>
                            </p:stCondLst>
                            <p:childTnLst>
                              <p:par>
                                <p:cTn id="39" presetID="22" presetClass="entr" presetSubtype="8"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left)">
                                      <p:cBhvr>
                                        <p:cTn id="41" dur="500"/>
                                        <p:tgtEl>
                                          <p:spTgt spid="14"/>
                                        </p:tgtEl>
                                      </p:cBhvr>
                                    </p:animEffect>
                                  </p:childTnLst>
                                </p:cTn>
                              </p:par>
                            </p:childTnLst>
                          </p:cTn>
                        </p:par>
                        <p:par>
                          <p:cTn id="42" fill="hold">
                            <p:stCondLst>
                              <p:cond delay="6500"/>
                            </p:stCondLst>
                            <p:childTnLst>
                              <p:par>
                                <p:cTn id="43" presetID="22" presetClass="entr" presetSubtype="8"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wipe(left)">
                                      <p:cBhvr>
                                        <p:cTn id="45" dur="500"/>
                                        <p:tgtEl>
                                          <p:spTgt spid="19"/>
                                        </p:tgtEl>
                                      </p:cBhvr>
                                    </p:animEffect>
                                  </p:childTnLst>
                                </p:cTn>
                              </p:par>
                            </p:childTnLst>
                          </p:cTn>
                        </p:par>
                        <p:par>
                          <p:cTn id="46" fill="hold">
                            <p:stCondLst>
                              <p:cond delay="7000"/>
                            </p:stCondLst>
                            <p:childTnLst>
                              <p:par>
                                <p:cTn id="47" presetID="22" presetClass="entr" presetSubtype="8"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wipe(left)">
                                      <p:cBhvr>
                                        <p:cTn id="49" dur="500"/>
                                        <p:tgtEl>
                                          <p:spTgt spid="20"/>
                                        </p:tgtEl>
                                      </p:cBhvr>
                                    </p:animEffect>
                                  </p:childTnLst>
                                </p:cTn>
                              </p:par>
                            </p:childTnLst>
                          </p:cTn>
                        </p:par>
                        <p:par>
                          <p:cTn id="50" fill="hold">
                            <p:stCondLst>
                              <p:cond delay="7500"/>
                            </p:stCondLst>
                            <p:childTnLst>
                              <p:par>
                                <p:cTn id="51" presetID="22" presetClass="entr" presetSubtype="8"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left)">
                                      <p:cBhvr>
                                        <p:cTn id="5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42" grpId="0" bldLvl="0" animBg="1"/>
      <p:bldP spid="43" grpId="0"/>
      <p:bldP spid="44" grpId="0" bldLvl="0" animBg="1"/>
      <p:bldP spid="45" grpId="0" bldLvl="0" animBg="1"/>
      <p:bldP spid="47" grpId="0" bldLvl="0" animBg="1"/>
      <p:bldP spid="53" grpId="0" bldLvl="0" animBg="1"/>
      <p:bldP spid="2" grpId="0" bldLvl="0" animBg="1"/>
      <p:bldP spid="14" grpId="0" bldLvl="0" animBg="1"/>
      <p:bldP spid="19" grpId="0" bldLvl="0" animBg="1"/>
      <p:bldP spid="20" grpId="0" bldLvl="0" animBg="1"/>
      <p:bldP spid="21"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2174875"/>
            <a:ext cx="210312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音响的选购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740" y="1822450"/>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文本框 10"/>
          <p:cNvSpPr txBox="1"/>
          <p:nvPr/>
        </p:nvSpPr>
        <p:spPr>
          <a:xfrm>
            <a:off x="1167765" y="1056005"/>
            <a:ext cx="6096000" cy="460375"/>
          </a:xfrm>
          <a:prstGeom prst="rect">
            <a:avLst/>
          </a:prstGeom>
          <a:noFill/>
        </p:spPr>
        <p:txBody>
          <a:bodyPr wrap="square" rtlCol="0" anchor="t">
            <a:spAutoFit/>
          </a:bodyPr>
          <a:p>
            <a:pPr algn="l" eaLnBrk="1" hangingPunct="1">
              <a:spcBef>
                <a:spcPct val="20000"/>
              </a:spcBef>
            </a:pPr>
            <a:r>
              <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rPr>
              <a:t>四、汽车视听装饰的选购 </a:t>
            </a: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sp>
        <p:nvSpPr>
          <p:cNvPr id="11267" name="Text Box 4"/>
          <p:cNvSpPr txBox="1">
            <a:spLocks noChangeArrowheads="1"/>
          </p:cNvSpPr>
          <p:nvPr/>
        </p:nvSpPr>
        <p:spPr bwMode="auto">
          <a:xfrm>
            <a:off x="1054100" y="2769870"/>
            <a:ext cx="9588500" cy="3367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sz="2000" b="1" dirty="0">
                <a:solidFill>
                  <a:srgbClr val="38465E"/>
                </a:solidFill>
                <a:latin typeface="Arial" panose="020B0604020202020204"/>
                <a:ea typeface="微软雅黑" panose="020B0503020204020204" pitchFamily="34" charset="-122"/>
                <a:sym typeface="Arial" panose="020B0604020202020204"/>
              </a:rPr>
              <a:t>      </a:t>
            </a:r>
            <a:r>
              <a:rPr lang="en-US" sz="2000"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（1）车辆情况</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选购音响时，我们必须充分考虑车辆的具体情况，包括车辆的档次、音响安装</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位置及其尺寸和车内的空间大小。</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 </a:t>
            </a:r>
            <a:r>
              <a:rPr lang="en-US" sz="2000"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（2）经济实力</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不同档次的音响价格相差较大，当今市场上销售的音响设备多达数十种，价格</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在几千到上万。选购时要根据自己的经济实力确定。</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535760" cy="533259"/>
            <a:chOff x="0" y="214489"/>
            <a:chExt cx="3535760" cy="533259"/>
          </a:xfrm>
        </p:grpSpPr>
        <p:sp>
          <p:nvSpPr>
            <p:cNvPr id="4" name="矩形 3"/>
            <p:cNvSpPr/>
            <p:nvPr/>
          </p:nvSpPr>
          <p:spPr>
            <a:xfrm>
              <a:off x="0" y="214489"/>
              <a:ext cx="35356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5" name="五边形 4"/>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03</a:t>
              </a:r>
              <a:endParaRPr lang="zh-CN" altLang="en-US" sz="2000" b="1" dirty="0">
                <a:latin typeface="Arial" panose="020B0604020202020204"/>
                <a:ea typeface="微软雅黑" panose="020B0503020204020204" pitchFamily="34" charset="-122"/>
                <a:sym typeface="Arial" panose="020B0604020202020204"/>
              </a:endParaRPr>
            </a:p>
          </p:txBody>
        </p:sp>
        <p:sp>
          <p:nvSpPr>
            <p:cNvPr id="6" name="矩形 5"/>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汽车视听的装饰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1267"/>
                                        </p:tgtEl>
                                        <p:attrNameLst>
                                          <p:attrName>style.visibility</p:attrName>
                                        </p:attrNameLst>
                                      </p:cBhvr>
                                      <p:to>
                                        <p:strVal val="visible"/>
                                      </p:to>
                                    </p:set>
                                    <p:anim calcmode="lin" valueType="num">
                                      <p:cBhvr>
                                        <p:cTn id="19" dur="500" fill="hold"/>
                                        <p:tgtEl>
                                          <p:spTgt spid="11267"/>
                                        </p:tgtEl>
                                        <p:attrNameLst>
                                          <p:attrName>ppt_w</p:attrName>
                                        </p:attrNameLst>
                                      </p:cBhvr>
                                      <p:tavLst>
                                        <p:tav tm="0">
                                          <p:val>
                                            <p:fltVal val="0"/>
                                          </p:val>
                                        </p:tav>
                                        <p:tav tm="100000">
                                          <p:val>
                                            <p:strVal val="#ppt_w"/>
                                          </p:val>
                                        </p:tav>
                                      </p:tavLst>
                                    </p:anim>
                                    <p:anim calcmode="lin" valueType="num">
                                      <p:cBhvr>
                                        <p:cTn id="20" dur="500" fill="hold"/>
                                        <p:tgtEl>
                                          <p:spTgt spid="11267"/>
                                        </p:tgtEl>
                                        <p:attrNameLst>
                                          <p:attrName>ppt_h</p:attrName>
                                        </p:attrNameLst>
                                      </p:cBhvr>
                                      <p:tavLst>
                                        <p:tav tm="0">
                                          <p:val>
                                            <p:fltVal val="0"/>
                                          </p:val>
                                        </p:tav>
                                        <p:tav tm="100000">
                                          <p:val>
                                            <p:strVal val="#ppt_h"/>
                                          </p:val>
                                        </p:tav>
                                      </p:tavLst>
                                    </p:anim>
                                    <p:animEffect transition="in" filter="fade">
                                      <p:cBhvr>
                                        <p:cTn id="21" dur="5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1126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1829435"/>
            <a:ext cx="205041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车膜的分类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740" y="1513205"/>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2348230"/>
            <a:ext cx="10224770"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sz="1600" dirty="0">
                <a:solidFill>
                  <a:srgbClr val="38465E"/>
                </a:solidFill>
                <a:latin typeface="Arial" panose="020B0604020202020204"/>
                <a:ea typeface="微软雅黑" panose="020B0503020204020204" pitchFamily="34" charset="-122"/>
                <a:sym typeface="Arial" panose="020B0604020202020204"/>
              </a:rPr>
              <a:t>       </a:t>
            </a:r>
            <a:r>
              <a:rPr b="1" dirty="0">
                <a:solidFill>
                  <a:srgbClr val="38465E"/>
                </a:solidFill>
                <a:latin typeface="Arial" panose="020B0604020202020204"/>
                <a:ea typeface="微软雅黑" panose="020B0503020204020204" pitchFamily="34" charset="-122"/>
                <a:sym typeface="Arial" panose="020B0604020202020204"/>
              </a:rPr>
              <a:t>（3）音响品牌</a:t>
            </a:r>
            <a:endParaRPr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dirty="0">
                <a:solidFill>
                  <a:srgbClr val="38465E"/>
                </a:solidFill>
                <a:latin typeface="Arial" panose="020B0604020202020204"/>
                <a:ea typeface="微软雅黑" panose="020B0503020204020204" pitchFamily="34" charset="-122"/>
                <a:sym typeface="Arial" panose="020B0604020202020204"/>
              </a:rPr>
              <a:t>       </a:t>
            </a:r>
            <a:r>
              <a:rPr dirty="0">
                <a:solidFill>
                  <a:srgbClr val="38465E"/>
                </a:solidFill>
                <a:latin typeface="Arial" panose="020B0604020202020204"/>
                <a:ea typeface="微软雅黑" panose="020B0503020204020204" pitchFamily="34" charset="-122"/>
                <a:sym typeface="Arial" panose="020B0604020202020204"/>
              </a:rPr>
              <a:t>音响设备如主机、功放、扬声器等要选择正规产品，切勿贪图便宜选择劣质产品，劣质产品质量没有保障。</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dirty="0">
                <a:solidFill>
                  <a:srgbClr val="38465E"/>
                </a:solidFill>
                <a:latin typeface="Arial" panose="020B0604020202020204"/>
                <a:ea typeface="微软雅黑" panose="020B0503020204020204" pitchFamily="34" charset="-122"/>
                <a:sym typeface="Arial" panose="020B0604020202020204"/>
              </a:rPr>
              <a:t>    </a:t>
            </a:r>
            <a:r>
              <a:rPr lang="en-US" b="1" dirty="0">
                <a:solidFill>
                  <a:srgbClr val="38465E"/>
                </a:solidFill>
                <a:latin typeface="Arial" panose="020B0604020202020204"/>
                <a:ea typeface="微软雅黑" panose="020B0503020204020204" pitchFamily="34" charset="-122"/>
                <a:sym typeface="Arial" panose="020B0604020202020204"/>
              </a:rPr>
              <a:t>  </a:t>
            </a:r>
            <a:r>
              <a:rPr b="1" dirty="0">
                <a:solidFill>
                  <a:srgbClr val="38465E"/>
                </a:solidFill>
                <a:latin typeface="Arial" panose="020B0604020202020204"/>
                <a:ea typeface="微软雅黑" panose="020B0503020204020204" pitchFamily="34" charset="-122"/>
                <a:sym typeface="Arial" panose="020B0604020202020204"/>
              </a:rPr>
              <a:t>（4）音响档次</a:t>
            </a:r>
            <a:endParaRPr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dirty="0">
                <a:solidFill>
                  <a:srgbClr val="38465E"/>
                </a:solidFill>
                <a:latin typeface="Arial" panose="020B0604020202020204"/>
                <a:ea typeface="微软雅黑" panose="020B0503020204020204" pitchFamily="34" charset="-122"/>
                <a:sym typeface="Arial" panose="020B0604020202020204"/>
              </a:rPr>
              <a:t>       </a:t>
            </a:r>
            <a:r>
              <a:rPr dirty="0">
                <a:solidFill>
                  <a:srgbClr val="38465E"/>
                </a:solidFill>
                <a:latin typeface="Arial" panose="020B0604020202020204"/>
                <a:ea typeface="微软雅黑" panose="020B0503020204020204" pitchFamily="34" charset="-122"/>
                <a:sym typeface="Arial" panose="020B0604020202020204"/>
              </a:rPr>
              <a:t>同一品牌的音响又分为高、中、低档不同的款式和配置。高档音响外表设计精良，音色好。中档音响在功能方面少于高档音响，但在性能方面与高档音响相差不大。低档音响在功能和性能方面比前两者都要低一些。</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b="1" dirty="0">
                <a:solidFill>
                  <a:srgbClr val="38465E"/>
                </a:solidFill>
                <a:latin typeface="Arial" panose="020B0604020202020204"/>
                <a:ea typeface="微软雅黑" panose="020B0503020204020204" pitchFamily="34" charset="-122"/>
                <a:sym typeface="Arial" panose="020B0604020202020204"/>
              </a:rPr>
              <a:t>     </a:t>
            </a:r>
            <a:r>
              <a:rPr b="1" dirty="0">
                <a:solidFill>
                  <a:srgbClr val="38465E"/>
                </a:solidFill>
                <a:latin typeface="Arial" panose="020B0604020202020204"/>
                <a:ea typeface="微软雅黑" panose="020B0503020204020204" pitchFamily="34" charset="-122"/>
                <a:sym typeface="Arial" panose="020B0604020202020204"/>
              </a:rPr>
              <a:t>（5）音响匹配</a:t>
            </a:r>
            <a:endParaRPr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dirty="0">
                <a:solidFill>
                  <a:srgbClr val="38465E"/>
                </a:solidFill>
                <a:latin typeface="Arial" panose="020B0604020202020204"/>
                <a:ea typeface="微软雅黑" panose="020B0503020204020204" pitchFamily="34" charset="-122"/>
                <a:sym typeface="Arial" panose="020B0604020202020204"/>
              </a:rPr>
              <a:t>      </a:t>
            </a:r>
            <a:r>
              <a:rPr dirty="0">
                <a:solidFill>
                  <a:srgbClr val="38465E"/>
                </a:solidFill>
                <a:latin typeface="Arial" panose="020B0604020202020204"/>
                <a:ea typeface="微软雅黑" panose="020B0503020204020204" pitchFamily="34" charset="-122"/>
                <a:sym typeface="Arial" panose="020B0604020202020204"/>
              </a:rPr>
              <a:t>在选用音响器材时，要根据系统的整体情况，合理匹配。</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6" name="组合 5"/>
          <p:cNvGrpSpPr/>
          <p:nvPr/>
        </p:nvGrpSpPr>
        <p:grpSpPr>
          <a:xfrm>
            <a:off x="0" y="214489"/>
            <a:ext cx="3535760" cy="533259"/>
            <a:chOff x="0" y="214489"/>
            <a:chExt cx="3535760" cy="533259"/>
          </a:xfrm>
        </p:grpSpPr>
        <p:sp>
          <p:nvSpPr>
            <p:cNvPr id="13" name="矩形 12"/>
            <p:cNvSpPr/>
            <p:nvPr/>
          </p:nvSpPr>
          <p:spPr>
            <a:xfrm>
              <a:off x="0" y="214489"/>
              <a:ext cx="35356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4" name="五边形 1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03</a:t>
              </a:r>
              <a:endParaRPr lang="zh-CN" altLang="en-US" sz="2000" b="1" dirty="0">
                <a:latin typeface="Arial" panose="020B0604020202020204"/>
                <a:ea typeface="微软雅黑" panose="020B0503020204020204" pitchFamily="34" charset="-122"/>
                <a:sym typeface="Arial" panose="020B0604020202020204"/>
              </a:endParaRPr>
            </a:p>
          </p:txBody>
        </p:sp>
        <p:sp>
          <p:nvSpPr>
            <p:cNvPr id="15" name="矩形 14"/>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汽车视听的装饰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1943735"/>
            <a:ext cx="205041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车膜的分类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740" y="1513205"/>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2560320"/>
            <a:ext cx="9845675" cy="3169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（3）音响品牌</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音响设备如主机、功放、扬声器等要选择正规产品，切勿贪图便宜选择劣质产</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品，劣质产品质量没有保障。</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lang="en-US" sz="2000" b="1"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（4）音响档次</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同一品牌的音响又分为高、中、低档不同的款式和配置。高档音响外表设计精</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良，音色好。中档音响在功能方面少于高档音响，但在性能方面与高档音响相差不</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大。低档音响在功能和性能方面比前两者都要低一些。</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6" name="组合 5"/>
          <p:cNvGrpSpPr/>
          <p:nvPr/>
        </p:nvGrpSpPr>
        <p:grpSpPr>
          <a:xfrm>
            <a:off x="0" y="214489"/>
            <a:ext cx="3535760" cy="533259"/>
            <a:chOff x="0" y="214489"/>
            <a:chExt cx="3535760" cy="533259"/>
          </a:xfrm>
        </p:grpSpPr>
        <p:sp>
          <p:nvSpPr>
            <p:cNvPr id="13" name="矩形 12"/>
            <p:cNvSpPr/>
            <p:nvPr/>
          </p:nvSpPr>
          <p:spPr>
            <a:xfrm>
              <a:off x="0" y="214489"/>
              <a:ext cx="35356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4" name="五边形 1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03</a:t>
              </a:r>
              <a:endParaRPr lang="zh-CN" altLang="en-US" sz="2000" b="1" dirty="0">
                <a:latin typeface="Arial" panose="020B0604020202020204"/>
                <a:ea typeface="微软雅黑" panose="020B0503020204020204" pitchFamily="34" charset="-122"/>
                <a:sym typeface="Arial" panose="020B0604020202020204"/>
              </a:endParaRPr>
            </a:p>
          </p:txBody>
        </p:sp>
        <p:sp>
          <p:nvSpPr>
            <p:cNvPr id="15" name="矩形 14"/>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汽车视听的装饰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18" name="组合 17"/>
          <p:cNvGrpSpPr/>
          <p:nvPr>
            <p:custDataLst>
              <p:tags r:id="rId2"/>
            </p:custDataLst>
          </p:nvPr>
        </p:nvGrpSpPr>
        <p:grpSpPr>
          <a:xfrm>
            <a:off x="5130800" y="1512570"/>
            <a:ext cx="1929765" cy="4314190"/>
            <a:chOff x="5341575" y="1164321"/>
            <a:chExt cx="1930765" cy="5160464"/>
          </a:xfrm>
          <a:gradFill>
            <a:gsLst>
              <a:gs pos="0">
                <a:schemeClr val="tx1">
                  <a:lumMod val="75000"/>
                  <a:lumOff val="25000"/>
                  <a:alpha val="0"/>
                </a:schemeClr>
              </a:gs>
              <a:gs pos="50000">
                <a:schemeClr val="tx1">
                  <a:lumMod val="75000"/>
                  <a:lumOff val="25000"/>
                </a:schemeClr>
              </a:gs>
              <a:gs pos="100000">
                <a:schemeClr val="tx1">
                  <a:lumMod val="75000"/>
                  <a:lumOff val="25000"/>
                  <a:alpha val="0"/>
                </a:schemeClr>
              </a:gs>
            </a:gsLst>
            <a:lin ang="5400000" scaled="1"/>
          </a:gradFill>
        </p:grpSpPr>
        <p:sp>
          <p:nvSpPr>
            <p:cNvPr id="19" name="矩形 18"/>
            <p:cNvSpPr/>
            <p:nvPr>
              <p:custDataLst>
                <p:tags r:id="rId3"/>
              </p:custDataLst>
            </p:nvPr>
          </p:nvSpPr>
          <p:spPr>
            <a:xfrm>
              <a:off x="7243540" y="1189262"/>
              <a:ext cx="28800" cy="5135523"/>
            </a:xfrm>
            <a:prstGeom prst="rect">
              <a:avLst/>
            </a:prstGeom>
            <a:grpFill/>
            <a:ln>
              <a:noFill/>
            </a:ln>
            <a:effectLst>
              <a:outerShdw blurRad="63500" sx="102000" sy="102000" algn="ctr" rotWithShape="0">
                <a:schemeClr val="tx1">
                  <a:lumMod val="95000"/>
                  <a:lumOff val="5000"/>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0" dirty="0">
                <a:cs typeface="+mn-ea"/>
                <a:sym typeface="+mn-lt"/>
              </a:endParaRPr>
            </a:p>
          </p:txBody>
        </p:sp>
        <p:sp>
          <p:nvSpPr>
            <p:cNvPr id="20" name="矩形 19"/>
            <p:cNvSpPr/>
            <p:nvPr>
              <p:custDataLst>
                <p:tags r:id="rId4"/>
              </p:custDataLst>
            </p:nvPr>
          </p:nvSpPr>
          <p:spPr>
            <a:xfrm>
              <a:off x="5341575" y="1164321"/>
              <a:ext cx="28800" cy="5135523"/>
            </a:xfrm>
            <a:prstGeom prst="rect">
              <a:avLst/>
            </a:prstGeom>
            <a:grpFill/>
            <a:ln>
              <a:noFill/>
            </a:ln>
            <a:effectLst>
              <a:outerShdw blurRad="63500" sx="102000" sy="102000" algn="ctr" rotWithShape="0">
                <a:schemeClr val="tx1">
                  <a:lumMod val="95000"/>
                  <a:lumOff val="5000"/>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0" dirty="0">
                <a:cs typeface="+mn-ea"/>
                <a:sym typeface="+mn-lt"/>
              </a:endParaRPr>
            </a:p>
          </p:txBody>
        </p:sp>
      </p:grpSp>
      <p:sp>
        <p:nvSpPr>
          <p:cNvPr id="21" name="空心弧 20"/>
          <p:cNvSpPr/>
          <p:nvPr>
            <p:custDataLst>
              <p:tags r:id="rId5"/>
            </p:custDataLst>
          </p:nvPr>
        </p:nvSpPr>
        <p:spPr>
          <a:xfrm rot="5400000">
            <a:off x="4269439" y="2065381"/>
            <a:ext cx="1780645" cy="1780405"/>
          </a:xfrm>
          <a:prstGeom prst="blockArc">
            <a:avLst>
              <a:gd name="adj1" fmla="val 10800000"/>
              <a:gd name="adj2" fmla="val 95469"/>
              <a:gd name="adj3" fmla="val 2351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2" tIns="45701" rIns="91402" bIns="45701" rtlCol="0" anchor="ctr"/>
          <a:lstStyle/>
          <a:p>
            <a:pPr algn="ctr"/>
            <a:endParaRPr lang="zh-CN" altLang="en-US" sz="1705" dirty="0">
              <a:solidFill>
                <a:schemeClr val="tx2">
                  <a:lumMod val="75000"/>
                </a:schemeClr>
              </a:solidFill>
              <a:cs typeface="+mn-ea"/>
              <a:sym typeface="+mn-lt"/>
            </a:endParaRPr>
          </a:p>
        </p:txBody>
      </p:sp>
      <p:sp>
        <p:nvSpPr>
          <p:cNvPr id="22" name="空心弧 21"/>
          <p:cNvSpPr/>
          <p:nvPr>
            <p:custDataLst>
              <p:tags r:id="rId6"/>
            </p:custDataLst>
          </p:nvPr>
        </p:nvSpPr>
        <p:spPr>
          <a:xfrm rot="5400000">
            <a:off x="4269439" y="3877864"/>
            <a:ext cx="1780645" cy="1780405"/>
          </a:xfrm>
          <a:prstGeom prst="blockArc">
            <a:avLst>
              <a:gd name="adj1" fmla="val 10800000"/>
              <a:gd name="adj2" fmla="val 95469"/>
              <a:gd name="adj3" fmla="val 2351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2" tIns="45701" rIns="91402" bIns="45701" rtlCol="0" anchor="ctr"/>
          <a:lstStyle/>
          <a:p>
            <a:pPr algn="ctr"/>
            <a:endParaRPr lang="zh-CN" altLang="en-US" sz="1705" dirty="0">
              <a:solidFill>
                <a:schemeClr val="tx2">
                  <a:lumMod val="75000"/>
                </a:schemeClr>
              </a:solidFill>
              <a:cs typeface="+mn-ea"/>
              <a:sym typeface="+mn-lt"/>
            </a:endParaRPr>
          </a:p>
        </p:txBody>
      </p:sp>
      <p:sp>
        <p:nvSpPr>
          <p:cNvPr id="23" name="空心弧 22"/>
          <p:cNvSpPr/>
          <p:nvPr>
            <p:custDataLst>
              <p:tags r:id="rId7"/>
            </p:custDataLst>
          </p:nvPr>
        </p:nvSpPr>
        <p:spPr>
          <a:xfrm rot="16200000" flipH="1">
            <a:off x="6141926" y="2065381"/>
            <a:ext cx="1780645" cy="1780405"/>
          </a:xfrm>
          <a:prstGeom prst="blockArc">
            <a:avLst>
              <a:gd name="adj1" fmla="val 10800000"/>
              <a:gd name="adj2" fmla="val 95469"/>
              <a:gd name="adj3" fmla="val 2351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2" tIns="45701" rIns="91402" bIns="45701" rtlCol="0" anchor="ctr"/>
          <a:lstStyle/>
          <a:p>
            <a:pPr algn="ctr"/>
            <a:endParaRPr lang="zh-CN" altLang="en-US" sz="1705" dirty="0">
              <a:solidFill>
                <a:schemeClr val="tx2">
                  <a:lumMod val="75000"/>
                </a:schemeClr>
              </a:solidFill>
              <a:cs typeface="+mn-ea"/>
              <a:sym typeface="+mn-lt"/>
            </a:endParaRPr>
          </a:p>
        </p:txBody>
      </p:sp>
      <p:sp>
        <p:nvSpPr>
          <p:cNvPr id="24" name="空心弧 23"/>
          <p:cNvSpPr/>
          <p:nvPr>
            <p:custDataLst>
              <p:tags r:id="rId8"/>
            </p:custDataLst>
          </p:nvPr>
        </p:nvSpPr>
        <p:spPr>
          <a:xfrm rot="16200000" flipH="1">
            <a:off x="6141926" y="3877864"/>
            <a:ext cx="1780645" cy="1780405"/>
          </a:xfrm>
          <a:prstGeom prst="blockArc">
            <a:avLst>
              <a:gd name="adj1" fmla="val 10800000"/>
              <a:gd name="adj2" fmla="val 95469"/>
              <a:gd name="adj3" fmla="val 2351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2" tIns="45701" rIns="91402" bIns="45701" rtlCol="0" anchor="ctr"/>
          <a:lstStyle/>
          <a:p>
            <a:pPr algn="ctr"/>
            <a:endParaRPr lang="zh-CN" altLang="en-US" sz="1705" dirty="0">
              <a:solidFill>
                <a:schemeClr val="tx2">
                  <a:lumMod val="75000"/>
                </a:schemeClr>
              </a:solidFill>
              <a:cs typeface="+mn-ea"/>
              <a:sym typeface="+mn-lt"/>
            </a:endParaRPr>
          </a:p>
        </p:txBody>
      </p:sp>
      <p:sp>
        <p:nvSpPr>
          <p:cNvPr id="25" name="文本框 24"/>
          <p:cNvSpPr txBox="1"/>
          <p:nvPr>
            <p:custDataLst>
              <p:tags r:id="rId9"/>
            </p:custDataLst>
          </p:nvPr>
        </p:nvSpPr>
        <p:spPr>
          <a:xfrm>
            <a:off x="7268769" y="1748892"/>
            <a:ext cx="3325636" cy="419100"/>
          </a:xfrm>
          <a:prstGeom prst="rect">
            <a:avLst/>
          </a:prstGeom>
          <a:noFill/>
        </p:spPr>
        <p:txBody>
          <a:bodyPr wrap="square" lIns="91397" tIns="45697" rIns="91397" bIns="45697" rtlCol="0">
            <a:spAutoFit/>
          </a:bodyPr>
          <a:lstStyle/>
          <a:p>
            <a:r>
              <a:rPr lang="zh-CN" altLang="en-US" sz="2135" b="1" dirty="0">
                <a:solidFill>
                  <a:schemeClr val="tx1">
                    <a:lumMod val="75000"/>
                    <a:lumOff val="25000"/>
                  </a:schemeClr>
                </a:solidFill>
                <a:latin typeface="+mn-lt"/>
                <a:ea typeface="+mn-ea"/>
                <a:cs typeface="+mn-ea"/>
                <a:sym typeface="+mn-lt"/>
              </a:rPr>
              <a:t>功能  </a:t>
            </a:r>
            <a:endParaRPr lang="zh-CN" altLang="en-US" sz="2135" b="1" dirty="0">
              <a:solidFill>
                <a:schemeClr val="tx1">
                  <a:lumMod val="75000"/>
                  <a:lumOff val="25000"/>
                </a:schemeClr>
              </a:solidFill>
              <a:latin typeface="+mn-lt"/>
              <a:ea typeface="+mn-ea"/>
              <a:cs typeface="+mn-ea"/>
              <a:sym typeface="+mn-lt"/>
            </a:endParaRPr>
          </a:p>
        </p:txBody>
      </p:sp>
      <p:sp>
        <p:nvSpPr>
          <p:cNvPr id="26" name="文本框 25"/>
          <p:cNvSpPr txBox="1"/>
          <p:nvPr>
            <p:custDataLst>
              <p:tags r:id="rId10"/>
            </p:custDataLst>
          </p:nvPr>
        </p:nvSpPr>
        <p:spPr>
          <a:xfrm>
            <a:off x="7268845" y="2127250"/>
            <a:ext cx="4020820" cy="1750695"/>
          </a:xfrm>
          <a:prstGeom prst="rect">
            <a:avLst/>
          </a:prstGeom>
          <a:noFill/>
        </p:spPr>
        <p:txBody>
          <a:bodyPr wrap="square" lIns="91397" tIns="45697" rIns="91397" bIns="45697" rtlCol="0">
            <a:spAutoFit/>
          </a:bodyPr>
          <a:lstStyle/>
          <a:p>
            <a:pPr>
              <a:lnSpc>
                <a:spcPct val="120000"/>
              </a:lnSpc>
              <a:spcBef>
                <a:spcPct val="0"/>
              </a:spcBef>
              <a:buNone/>
            </a:pPr>
            <a:r>
              <a:rPr lang="zh-CN" altLang="en-US" dirty="0">
                <a:solidFill>
                  <a:schemeClr val="tx1">
                    <a:lumMod val="50000"/>
                    <a:lumOff val="50000"/>
                  </a:schemeClr>
                </a:solidFill>
                <a:latin typeface="+mn-lt"/>
                <a:ea typeface="+mn-ea"/>
                <a:cs typeface="+mn-ea"/>
                <a:sym typeface="+mn-lt"/>
              </a:rPr>
              <a:t>由于汽车特定的聆听空间，对声场、音质都有一定的影响，为了解决这些问题，主机应具有音调的调节、等响度的控制、预置均衡模式、环绕声预置模式、声像定位处理等功能。 </a:t>
            </a:r>
            <a:endParaRPr lang="zh-CN" altLang="en-US" dirty="0">
              <a:solidFill>
                <a:schemeClr val="tx1">
                  <a:lumMod val="50000"/>
                  <a:lumOff val="50000"/>
                </a:schemeClr>
              </a:solidFill>
              <a:latin typeface="+mn-lt"/>
              <a:ea typeface="+mn-ea"/>
              <a:cs typeface="+mn-ea"/>
              <a:sym typeface="+mn-lt"/>
            </a:endParaRPr>
          </a:p>
        </p:txBody>
      </p:sp>
      <p:sp>
        <p:nvSpPr>
          <p:cNvPr id="29" name="文本框 28"/>
          <p:cNvSpPr txBox="1"/>
          <p:nvPr>
            <p:custDataLst>
              <p:tags r:id="rId11"/>
            </p:custDataLst>
          </p:nvPr>
        </p:nvSpPr>
        <p:spPr>
          <a:xfrm>
            <a:off x="1439258" y="2341982"/>
            <a:ext cx="3227859" cy="419100"/>
          </a:xfrm>
          <a:prstGeom prst="rect">
            <a:avLst/>
          </a:prstGeom>
          <a:noFill/>
        </p:spPr>
        <p:txBody>
          <a:bodyPr wrap="square" lIns="91397" tIns="45697" rIns="91397" bIns="45697" rtlCol="0">
            <a:spAutoFit/>
          </a:bodyPr>
          <a:lstStyle/>
          <a:p>
            <a:pPr algn="r"/>
            <a:r>
              <a:rPr lang="zh-CN" altLang="en-US" sz="2135" b="1" dirty="0">
                <a:solidFill>
                  <a:schemeClr val="tx1">
                    <a:lumMod val="75000"/>
                    <a:lumOff val="25000"/>
                  </a:schemeClr>
                </a:solidFill>
                <a:latin typeface="+mn-lt"/>
                <a:ea typeface="+mn-ea"/>
                <a:cs typeface="+mn-ea"/>
                <a:sym typeface="+mn-lt"/>
              </a:rPr>
              <a:t>规格 </a:t>
            </a:r>
            <a:endParaRPr lang="zh-CN" altLang="en-US" sz="2135" b="1" dirty="0">
              <a:solidFill>
                <a:schemeClr val="tx1">
                  <a:lumMod val="75000"/>
                  <a:lumOff val="25000"/>
                </a:schemeClr>
              </a:solidFill>
              <a:latin typeface="+mn-lt"/>
              <a:ea typeface="+mn-ea"/>
              <a:cs typeface="+mn-ea"/>
              <a:sym typeface="+mn-lt"/>
            </a:endParaRPr>
          </a:p>
        </p:txBody>
      </p:sp>
      <p:sp>
        <p:nvSpPr>
          <p:cNvPr id="30" name="文本框 29"/>
          <p:cNvSpPr txBox="1"/>
          <p:nvPr>
            <p:custDataLst>
              <p:tags r:id="rId12"/>
            </p:custDataLst>
          </p:nvPr>
        </p:nvSpPr>
        <p:spPr>
          <a:xfrm>
            <a:off x="1303655" y="2760980"/>
            <a:ext cx="3499485" cy="1197610"/>
          </a:xfrm>
          <a:prstGeom prst="rect">
            <a:avLst/>
          </a:prstGeom>
          <a:noFill/>
        </p:spPr>
        <p:txBody>
          <a:bodyPr wrap="square" lIns="91397" tIns="45697" rIns="91397" bIns="45697" rtlCol="0">
            <a:spAutoFit/>
          </a:bodyPr>
          <a:lstStyle/>
          <a:p>
            <a:pPr algn="r">
              <a:lnSpc>
                <a:spcPct val="100000"/>
              </a:lnSpc>
              <a:spcBef>
                <a:spcPct val="0"/>
              </a:spcBef>
              <a:buNone/>
            </a:pPr>
            <a:r>
              <a:rPr lang="zh-CN" altLang="en-US" dirty="0">
                <a:solidFill>
                  <a:schemeClr val="tx1">
                    <a:lumMod val="50000"/>
                    <a:lumOff val="50000"/>
                  </a:schemeClr>
                </a:solidFill>
                <a:latin typeface="+mn-lt"/>
                <a:ea typeface="+mn-ea"/>
                <a:cs typeface="+mn-ea"/>
                <a:sym typeface="+mn-lt"/>
              </a:rPr>
              <a:t>主机外形尺寸分 1DIN（又称作单 DIN 音响机头）和 2DIN 两种规格。单 DIN 音响机头只可以听 FM/AM、CD、MP3 磁带。  </a:t>
            </a:r>
            <a:endParaRPr lang="zh-CN" altLang="en-US" dirty="0">
              <a:solidFill>
                <a:schemeClr val="tx1">
                  <a:lumMod val="50000"/>
                  <a:lumOff val="50000"/>
                </a:schemeClr>
              </a:solidFill>
              <a:latin typeface="+mn-lt"/>
              <a:ea typeface="+mn-ea"/>
              <a:cs typeface="+mn-ea"/>
              <a:sym typeface="+mn-lt"/>
            </a:endParaRPr>
          </a:p>
        </p:txBody>
      </p:sp>
      <p:sp>
        <p:nvSpPr>
          <p:cNvPr id="31" name="文本框 30"/>
          <p:cNvSpPr txBox="1"/>
          <p:nvPr>
            <p:custDataLst>
              <p:tags r:id="rId13"/>
            </p:custDataLst>
          </p:nvPr>
        </p:nvSpPr>
        <p:spPr>
          <a:xfrm>
            <a:off x="1439258" y="4154142"/>
            <a:ext cx="3227859" cy="419100"/>
          </a:xfrm>
          <a:prstGeom prst="rect">
            <a:avLst/>
          </a:prstGeom>
          <a:noFill/>
        </p:spPr>
        <p:txBody>
          <a:bodyPr wrap="square" lIns="91397" tIns="45697" rIns="91397" bIns="45697" rtlCol="0">
            <a:spAutoFit/>
          </a:bodyPr>
          <a:lstStyle/>
          <a:p>
            <a:pPr algn="r"/>
            <a:r>
              <a:rPr lang="zh-CN" altLang="en-US" sz="2135" b="1" dirty="0">
                <a:solidFill>
                  <a:schemeClr val="tx1">
                    <a:lumMod val="75000"/>
                    <a:lumOff val="25000"/>
                  </a:schemeClr>
                </a:solidFill>
                <a:latin typeface="+mn-lt"/>
                <a:ea typeface="+mn-ea"/>
                <a:cs typeface="+mn-ea"/>
                <a:sym typeface="+mn-lt"/>
              </a:rPr>
              <a:t>音质 </a:t>
            </a:r>
            <a:endParaRPr lang="zh-CN" altLang="en-US" sz="2135" b="1" dirty="0">
              <a:solidFill>
                <a:schemeClr val="tx1">
                  <a:lumMod val="75000"/>
                  <a:lumOff val="25000"/>
                </a:schemeClr>
              </a:solidFill>
              <a:latin typeface="+mn-lt"/>
              <a:ea typeface="+mn-ea"/>
              <a:cs typeface="+mn-ea"/>
              <a:sym typeface="+mn-lt"/>
            </a:endParaRPr>
          </a:p>
        </p:txBody>
      </p:sp>
      <p:sp>
        <p:nvSpPr>
          <p:cNvPr id="32" name="文本框 31"/>
          <p:cNvSpPr txBox="1"/>
          <p:nvPr>
            <p:custDataLst>
              <p:tags r:id="rId14"/>
            </p:custDataLst>
          </p:nvPr>
        </p:nvSpPr>
        <p:spPr>
          <a:xfrm>
            <a:off x="744220" y="4605655"/>
            <a:ext cx="3923030" cy="754380"/>
          </a:xfrm>
          <a:prstGeom prst="rect">
            <a:avLst/>
          </a:prstGeom>
          <a:noFill/>
        </p:spPr>
        <p:txBody>
          <a:bodyPr wrap="square" lIns="91397" tIns="45697" rIns="91397" bIns="45697" rtlCol="0">
            <a:spAutoFit/>
          </a:bodyPr>
          <a:lstStyle/>
          <a:p>
            <a:pPr algn="r">
              <a:lnSpc>
                <a:spcPct val="120000"/>
              </a:lnSpc>
              <a:spcBef>
                <a:spcPct val="0"/>
              </a:spcBef>
              <a:buNone/>
            </a:pPr>
            <a:r>
              <a:rPr lang="zh-CN" altLang="en-US" dirty="0">
                <a:solidFill>
                  <a:schemeClr val="tx1">
                    <a:lumMod val="50000"/>
                    <a:lumOff val="50000"/>
                  </a:schemeClr>
                </a:solidFill>
                <a:latin typeface="+mn-lt"/>
                <a:ea typeface="+mn-ea"/>
                <a:cs typeface="+mn-ea"/>
                <a:sym typeface="+mn-lt"/>
              </a:rPr>
              <a:t>它包含音区、音高、音色三方面。一般情况下，越高档的机型音质就越好。 </a:t>
            </a:r>
            <a:endParaRPr lang="zh-CN" altLang="en-US" dirty="0">
              <a:solidFill>
                <a:schemeClr val="tx1">
                  <a:lumMod val="50000"/>
                  <a:lumOff val="50000"/>
                </a:schemeClr>
              </a:solidFill>
              <a:latin typeface="+mn-lt"/>
              <a:ea typeface="+mn-ea"/>
              <a:cs typeface="+mn-ea"/>
              <a:sym typeface="+mn-lt"/>
            </a:endParaRPr>
          </a:p>
        </p:txBody>
      </p:sp>
      <p:sp>
        <p:nvSpPr>
          <p:cNvPr id="7" name="圆角矩形 6"/>
          <p:cNvSpPr/>
          <p:nvPr/>
        </p:nvSpPr>
        <p:spPr>
          <a:xfrm>
            <a:off x="586740" y="1512570"/>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5" name="Rectangle 4"/>
          <p:cNvSpPr>
            <a:spLocks noChangeArrowheads="1"/>
          </p:cNvSpPr>
          <p:nvPr/>
        </p:nvSpPr>
        <p:spPr bwMode="auto">
          <a:xfrm>
            <a:off x="999490" y="1748473"/>
            <a:ext cx="176784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主机的选购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6" name="文本框 5"/>
          <p:cNvSpPr txBox="1"/>
          <p:nvPr>
            <p:custDataLst>
              <p:tags r:id="rId15"/>
            </p:custDataLst>
          </p:nvPr>
        </p:nvSpPr>
        <p:spPr>
          <a:xfrm>
            <a:off x="7395769" y="3983457"/>
            <a:ext cx="3325636" cy="419100"/>
          </a:xfrm>
          <a:prstGeom prst="rect">
            <a:avLst/>
          </a:prstGeom>
          <a:noFill/>
        </p:spPr>
        <p:txBody>
          <a:bodyPr wrap="square" lIns="91397" tIns="45697" rIns="91397" bIns="45697" rtlCol="0">
            <a:spAutoFit/>
          </a:bodyPr>
          <a:p>
            <a:r>
              <a:rPr lang="zh-CN" altLang="en-US" sz="2135" b="1" dirty="0">
                <a:solidFill>
                  <a:schemeClr val="tx1">
                    <a:lumMod val="75000"/>
                    <a:lumOff val="25000"/>
                  </a:schemeClr>
                </a:solidFill>
                <a:latin typeface="+mn-lt"/>
                <a:ea typeface="+mn-ea"/>
                <a:cs typeface="+mn-ea"/>
                <a:sym typeface="+mn-lt"/>
              </a:rPr>
              <a:t>功能  </a:t>
            </a:r>
            <a:endParaRPr lang="zh-CN" altLang="en-US" sz="2135" b="1" dirty="0">
              <a:solidFill>
                <a:schemeClr val="tx1">
                  <a:lumMod val="75000"/>
                  <a:lumOff val="25000"/>
                </a:schemeClr>
              </a:solidFill>
              <a:latin typeface="+mn-lt"/>
              <a:ea typeface="+mn-ea"/>
              <a:cs typeface="+mn-ea"/>
              <a:sym typeface="+mn-lt"/>
            </a:endParaRPr>
          </a:p>
        </p:txBody>
      </p:sp>
      <p:sp>
        <p:nvSpPr>
          <p:cNvPr id="8" name="文本框 7"/>
          <p:cNvSpPr txBox="1"/>
          <p:nvPr>
            <p:custDataLst>
              <p:tags r:id="rId16"/>
            </p:custDataLst>
          </p:nvPr>
        </p:nvSpPr>
        <p:spPr>
          <a:xfrm>
            <a:off x="7322185" y="4334510"/>
            <a:ext cx="4020820" cy="1418590"/>
          </a:xfrm>
          <a:prstGeom prst="rect">
            <a:avLst/>
          </a:prstGeom>
          <a:noFill/>
        </p:spPr>
        <p:txBody>
          <a:bodyPr wrap="square" lIns="91397" tIns="45697" rIns="91397" bIns="45697" rtlCol="0">
            <a:spAutoFit/>
          </a:bodyPr>
          <a:p>
            <a:pPr>
              <a:lnSpc>
                <a:spcPct val="120000"/>
              </a:lnSpc>
              <a:spcBef>
                <a:spcPct val="0"/>
              </a:spcBef>
              <a:buNone/>
            </a:pPr>
            <a:r>
              <a:rPr lang="zh-CN" altLang="en-US" dirty="0">
                <a:solidFill>
                  <a:schemeClr val="tx1">
                    <a:lumMod val="50000"/>
                    <a:lumOff val="50000"/>
                  </a:schemeClr>
                </a:solidFill>
                <a:latin typeface="+mn-lt"/>
                <a:ea typeface="+mn-ea"/>
                <a:cs typeface="+mn-ea"/>
                <a:sym typeface="+mn-lt"/>
              </a:rPr>
              <a:t>①输出功率：40~60 W </a:t>
            </a:r>
            <a:endParaRPr lang="zh-CN" altLang="en-US" dirty="0">
              <a:solidFill>
                <a:schemeClr val="tx1">
                  <a:lumMod val="50000"/>
                  <a:lumOff val="50000"/>
                </a:schemeClr>
              </a:solidFill>
              <a:latin typeface="+mn-lt"/>
              <a:ea typeface="+mn-ea"/>
              <a:cs typeface="+mn-ea"/>
              <a:sym typeface="+mn-lt"/>
            </a:endParaRPr>
          </a:p>
          <a:p>
            <a:pPr>
              <a:lnSpc>
                <a:spcPct val="120000"/>
              </a:lnSpc>
              <a:spcBef>
                <a:spcPct val="0"/>
              </a:spcBef>
              <a:buNone/>
            </a:pPr>
            <a:r>
              <a:rPr lang="zh-CN" altLang="en-US" dirty="0">
                <a:solidFill>
                  <a:schemeClr val="tx1">
                    <a:lumMod val="50000"/>
                    <a:lumOff val="50000"/>
                  </a:schemeClr>
                </a:solidFill>
                <a:latin typeface="+mn-lt"/>
                <a:ea typeface="+mn-ea"/>
                <a:cs typeface="+mn-ea"/>
                <a:sym typeface="+mn-lt"/>
              </a:rPr>
              <a:t>②频率：20 Hz~20 kHz</a:t>
            </a:r>
            <a:endParaRPr lang="zh-CN" altLang="en-US" dirty="0">
              <a:solidFill>
                <a:schemeClr val="tx1">
                  <a:lumMod val="50000"/>
                  <a:lumOff val="50000"/>
                </a:schemeClr>
              </a:solidFill>
              <a:latin typeface="+mn-lt"/>
              <a:ea typeface="+mn-ea"/>
              <a:cs typeface="+mn-ea"/>
              <a:sym typeface="+mn-lt"/>
            </a:endParaRPr>
          </a:p>
          <a:p>
            <a:pPr>
              <a:lnSpc>
                <a:spcPct val="120000"/>
              </a:lnSpc>
              <a:spcBef>
                <a:spcPct val="0"/>
              </a:spcBef>
              <a:buNone/>
            </a:pPr>
            <a:r>
              <a:rPr lang="zh-CN" altLang="en-US" dirty="0">
                <a:solidFill>
                  <a:schemeClr val="tx1">
                    <a:lumMod val="50000"/>
                    <a:lumOff val="50000"/>
                  </a:schemeClr>
                </a:solidFill>
                <a:latin typeface="+mn-lt"/>
                <a:ea typeface="+mn-ea"/>
                <a:cs typeface="+mn-ea"/>
                <a:sym typeface="+mn-lt"/>
              </a:rPr>
              <a:t>③信噪比：100 dB 以上</a:t>
            </a:r>
            <a:endParaRPr lang="zh-CN" altLang="en-US" dirty="0">
              <a:solidFill>
                <a:schemeClr val="tx1">
                  <a:lumMod val="50000"/>
                  <a:lumOff val="50000"/>
                </a:schemeClr>
              </a:solidFill>
              <a:latin typeface="+mn-lt"/>
              <a:ea typeface="+mn-ea"/>
              <a:cs typeface="+mn-ea"/>
              <a:sym typeface="+mn-lt"/>
            </a:endParaRPr>
          </a:p>
          <a:p>
            <a:pPr>
              <a:lnSpc>
                <a:spcPct val="120000"/>
              </a:lnSpc>
              <a:spcBef>
                <a:spcPct val="0"/>
              </a:spcBef>
              <a:buNone/>
            </a:pPr>
            <a:r>
              <a:rPr lang="zh-CN" altLang="en-US" dirty="0">
                <a:solidFill>
                  <a:schemeClr val="tx1">
                    <a:lumMod val="50000"/>
                    <a:lumOff val="50000"/>
                  </a:schemeClr>
                </a:solidFill>
                <a:latin typeface="+mn-lt"/>
                <a:ea typeface="+mn-ea"/>
                <a:cs typeface="+mn-ea"/>
                <a:sym typeface="+mn-lt"/>
              </a:rPr>
              <a:t>④谐波失真</a:t>
            </a:r>
            <a:endParaRPr lang="zh-CN" altLang="en-US" dirty="0">
              <a:solidFill>
                <a:schemeClr val="tx1">
                  <a:lumMod val="50000"/>
                  <a:lumOff val="50000"/>
                </a:schemeClr>
              </a:solidFill>
              <a:latin typeface="+mn-lt"/>
              <a:ea typeface="+mn-ea"/>
              <a:cs typeface="+mn-ea"/>
              <a:sym typeface="+mn-lt"/>
            </a:endParaRPr>
          </a:p>
        </p:txBody>
      </p:sp>
      <p:grpSp>
        <p:nvGrpSpPr>
          <p:cNvPr id="9" name="组合 8"/>
          <p:cNvGrpSpPr/>
          <p:nvPr/>
        </p:nvGrpSpPr>
        <p:grpSpPr>
          <a:xfrm>
            <a:off x="0" y="214489"/>
            <a:ext cx="3535760" cy="533259"/>
            <a:chOff x="0" y="214489"/>
            <a:chExt cx="3535760" cy="533259"/>
          </a:xfrm>
        </p:grpSpPr>
        <p:sp>
          <p:nvSpPr>
            <p:cNvPr id="10" name="矩形 9"/>
            <p:cNvSpPr/>
            <p:nvPr/>
          </p:nvSpPr>
          <p:spPr>
            <a:xfrm>
              <a:off x="0" y="214489"/>
              <a:ext cx="35356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五边形 10"/>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03</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汽车视听的装饰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conveyor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outHorizontal)">
                                      <p:cBhvr>
                                        <p:cTn id="7" dur="500"/>
                                        <p:tgtEl>
                                          <p:spTgt spid="18"/>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anim calcmode="lin" valueType="num">
                                      <p:cBhvr>
                                        <p:cTn id="12" dur="500" fill="hold"/>
                                        <p:tgtEl>
                                          <p:spTgt spid="21"/>
                                        </p:tgtEl>
                                        <p:attrNameLst>
                                          <p:attrName>ppt_x</p:attrName>
                                        </p:attrNameLst>
                                      </p:cBhvr>
                                      <p:tavLst>
                                        <p:tav tm="0">
                                          <p:val>
                                            <p:strVal val="#ppt_x"/>
                                          </p:val>
                                        </p:tav>
                                        <p:tav tm="100000">
                                          <p:val>
                                            <p:strVal val="#ppt_x"/>
                                          </p:val>
                                        </p:tav>
                                      </p:tavLst>
                                    </p:anim>
                                    <p:anim calcmode="lin" valueType="num">
                                      <p:cBhvr>
                                        <p:cTn id="13" dur="500" fill="hold"/>
                                        <p:tgtEl>
                                          <p:spTgt spid="21"/>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250" fill="hold"/>
                                        <p:tgtEl>
                                          <p:spTgt spid="29"/>
                                        </p:tgtEl>
                                        <p:attrNameLst>
                                          <p:attrName>ppt_x</p:attrName>
                                        </p:attrNameLst>
                                      </p:cBhvr>
                                      <p:tavLst>
                                        <p:tav tm="0">
                                          <p:val>
                                            <p:strVal val="0-#ppt_w/2"/>
                                          </p:val>
                                        </p:tav>
                                        <p:tav tm="100000">
                                          <p:val>
                                            <p:strVal val="#ppt_x"/>
                                          </p:val>
                                        </p:tav>
                                      </p:tavLst>
                                    </p:anim>
                                    <p:anim calcmode="lin" valueType="num">
                                      <p:cBhvr additive="base">
                                        <p:cTn id="18" dur="250" fill="hold"/>
                                        <p:tgtEl>
                                          <p:spTgt spid="29"/>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250" fill="hold"/>
                                        <p:tgtEl>
                                          <p:spTgt spid="30"/>
                                        </p:tgtEl>
                                        <p:attrNameLst>
                                          <p:attrName>ppt_x</p:attrName>
                                        </p:attrNameLst>
                                      </p:cBhvr>
                                      <p:tavLst>
                                        <p:tav tm="0">
                                          <p:val>
                                            <p:strVal val="0-#ppt_w/2"/>
                                          </p:val>
                                        </p:tav>
                                        <p:tav tm="100000">
                                          <p:val>
                                            <p:strVal val="#ppt_x"/>
                                          </p:val>
                                        </p:tav>
                                      </p:tavLst>
                                    </p:anim>
                                    <p:anim calcmode="lin" valueType="num">
                                      <p:cBhvr additive="base">
                                        <p:cTn id="22" dur="250" fill="hold"/>
                                        <p:tgtEl>
                                          <p:spTgt spid="30"/>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42" presetClass="entr" presetSubtype="0"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anim calcmode="lin" valueType="num">
                                      <p:cBhvr>
                                        <p:cTn id="27" dur="500" fill="hold"/>
                                        <p:tgtEl>
                                          <p:spTgt spid="22"/>
                                        </p:tgtEl>
                                        <p:attrNameLst>
                                          <p:attrName>ppt_x</p:attrName>
                                        </p:attrNameLst>
                                      </p:cBhvr>
                                      <p:tavLst>
                                        <p:tav tm="0">
                                          <p:val>
                                            <p:strVal val="#ppt_x"/>
                                          </p:val>
                                        </p:tav>
                                        <p:tav tm="100000">
                                          <p:val>
                                            <p:strVal val="#ppt_x"/>
                                          </p:val>
                                        </p:tav>
                                      </p:tavLst>
                                    </p:anim>
                                    <p:anim calcmode="lin" valueType="num">
                                      <p:cBhvr>
                                        <p:cTn id="28" dur="500" fill="hold"/>
                                        <p:tgtEl>
                                          <p:spTgt spid="22"/>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2" presetClass="entr" presetSubtype="8"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250" fill="hold"/>
                                        <p:tgtEl>
                                          <p:spTgt spid="31"/>
                                        </p:tgtEl>
                                        <p:attrNameLst>
                                          <p:attrName>ppt_x</p:attrName>
                                        </p:attrNameLst>
                                      </p:cBhvr>
                                      <p:tavLst>
                                        <p:tav tm="0">
                                          <p:val>
                                            <p:strVal val="0-#ppt_w/2"/>
                                          </p:val>
                                        </p:tav>
                                        <p:tav tm="100000">
                                          <p:val>
                                            <p:strVal val="#ppt_x"/>
                                          </p:val>
                                        </p:tav>
                                      </p:tavLst>
                                    </p:anim>
                                    <p:anim calcmode="lin" valueType="num">
                                      <p:cBhvr additive="base">
                                        <p:cTn id="33" dur="250" fill="hold"/>
                                        <p:tgtEl>
                                          <p:spTgt spid="31"/>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additive="base">
                                        <p:cTn id="36" dur="250" fill="hold"/>
                                        <p:tgtEl>
                                          <p:spTgt spid="32"/>
                                        </p:tgtEl>
                                        <p:attrNameLst>
                                          <p:attrName>ppt_x</p:attrName>
                                        </p:attrNameLst>
                                      </p:cBhvr>
                                      <p:tavLst>
                                        <p:tav tm="0">
                                          <p:val>
                                            <p:strVal val="0-#ppt_w/2"/>
                                          </p:val>
                                        </p:tav>
                                        <p:tav tm="100000">
                                          <p:val>
                                            <p:strVal val="#ppt_x"/>
                                          </p:val>
                                        </p:tav>
                                      </p:tavLst>
                                    </p:anim>
                                    <p:anim calcmode="lin" valueType="num">
                                      <p:cBhvr additive="base">
                                        <p:cTn id="37" dur="250" fill="hold"/>
                                        <p:tgtEl>
                                          <p:spTgt spid="32"/>
                                        </p:tgtEl>
                                        <p:attrNameLst>
                                          <p:attrName>ppt_y</p:attrName>
                                        </p:attrNameLst>
                                      </p:cBhvr>
                                      <p:tavLst>
                                        <p:tav tm="0">
                                          <p:val>
                                            <p:strVal val="#ppt_y"/>
                                          </p:val>
                                        </p:tav>
                                        <p:tav tm="100000">
                                          <p:val>
                                            <p:strVal val="#ppt_y"/>
                                          </p:val>
                                        </p:tav>
                                      </p:tavLst>
                                    </p:anim>
                                  </p:childTnLst>
                                </p:cTn>
                              </p:par>
                            </p:childTnLst>
                          </p:cTn>
                        </p:par>
                        <p:par>
                          <p:cTn id="38" fill="hold">
                            <p:stCondLst>
                              <p:cond delay="2500"/>
                            </p:stCondLst>
                            <p:childTnLst>
                              <p:par>
                                <p:cTn id="39" presetID="47" presetClass="entr" presetSubtype="0"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anim calcmode="lin" valueType="num">
                                      <p:cBhvr>
                                        <p:cTn id="42" dur="500" fill="hold"/>
                                        <p:tgtEl>
                                          <p:spTgt spid="23"/>
                                        </p:tgtEl>
                                        <p:attrNameLst>
                                          <p:attrName>ppt_x</p:attrName>
                                        </p:attrNameLst>
                                      </p:cBhvr>
                                      <p:tavLst>
                                        <p:tav tm="0">
                                          <p:val>
                                            <p:strVal val="#ppt_x"/>
                                          </p:val>
                                        </p:tav>
                                        <p:tav tm="100000">
                                          <p:val>
                                            <p:strVal val="#ppt_x"/>
                                          </p:val>
                                        </p:tav>
                                      </p:tavLst>
                                    </p:anim>
                                    <p:anim calcmode="lin" valueType="num">
                                      <p:cBhvr>
                                        <p:cTn id="43" dur="500" fill="hold"/>
                                        <p:tgtEl>
                                          <p:spTgt spid="23"/>
                                        </p:tgtEl>
                                        <p:attrNameLst>
                                          <p:attrName>ppt_y</p:attrName>
                                        </p:attrNameLst>
                                      </p:cBhvr>
                                      <p:tavLst>
                                        <p:tav tm="0">
                                          <p:val>
                                            <p:strVal val="#ppt_y-.1"/>
                                          </p:val>
                                        </p:tav>
                                        <p:tav tm="100000">
                                          <p:val>
                                            <p:strVal val="#ppt_y"/>
                                          </p:val>
                                        </p:tav>
                                      </p:tavLst>
                                    </p:anim>
                                  </p:childTnLst>
                                </p:cTn>
                              </p:par>
                            </p:childTnLst>
                          </p:cTn>
                        </p:par>
                        <p:par>
                          <p:cTn id="44" fill="hold">
                            <p:stCondLst>
                              <p:cond delay="3000"/>
                            </p:stCondLst>
                            <p:childTnLst>
                              <p:par>
                                <p:cTn id="45" presetID="2" presetClass="entr" presetSubtype="2"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additive="base">
                                        <p:cTn id="47" dur="250" fill="hold"/>
                                        <p:tgtEl>
                                          <p:spTgt spid="25"/>
                                        </p:tgtEl>
                                        <p:attrNameLst>
                                          <p:attrName>ppt_x</p:attrName>
                                        </p:attrNameLst>
                                      </p:cBhvr>
                                      <p:tavLst>
                                        <p:tav tm="0">
                                          <p:val>
                                            <p:strVal val="1+#ppt_w/2"/>
                                          </p:val>
                                        </p:tav>
                                        <p:tav tm="100000">
                                          <p:val>
                                            <p:strVal val="#ppt_x"/>
                                          </p:val>
                                        </p:tav>
                                      </p:tavLst>
                                    </p:anim>
                                    <p:anim calcmode="lin" valueType="num">
                                      <p:cBhvr additive="base">
                                        <p:cTn id="48" dur="250" fill="hold"/>
                                        <p:tgtEl>
                                          <p:spTgt spid="25"/>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additive="base">
                                        <p:cTn id="51" dur="250" fill="hold"/>
                                        <p:tgtEl>
                                          <p:spTgt spid="26"/>
                                        </p:tgtEl>
                                        <p:attrNameLst>
                                          <p:attrName>ppt_x</p:attrName>
                                        </p:attrNameLst>
                                      </p:cBhvr>
                                      <p:tavLst>
                                        <p:tav tm="0">
                                          <p:val>
                                            <p:strVal val="1+#ppt_w/2"/>
                                          </p:val>
                                        </p:tav>
                                        <p:tav tm="100000">
                                          <p:val>
                                            <p:strVal val="#ppt_x"/>
                                          </p:val>
                                        </p:tav>
                                      </p:tavLst>
                                    </p:anim>
                                    <p:anim calcmode="lin" valueType="num">
                                      <p:cBhvr additive="base">
                                        <p:cTn id="52" dur="250" fill="hold"/>
                                        <p:tgtEl>
                                          <p:spTgt spid="26"/>
                                        </p:tgtEl>
                                        <p:attrNameLst>
                                          <p:attrName>ppt_y</p:attrName>
                                        </p:attrNameLst>
                                      </p:cBhvr>
                                      <p:tavLst>
                                        <p:tav tm="0">
                                          <p:val>
                                            <p:strVal val="#ppt_y"/>
                                          </p:val>
                                        </p:tav>
                                        <p:tav tm="100000">
                                          <p:val>
                                            <p:strVal val="#ppt_y"/>
                                          </p:val>
                                        </p:tav>
                                      </p:tavLst>
                                    </p:anim>
                                  </p:childTnLst>
                                </p:cTn>
                              </p:par>
                            </p:childTnLst>
                          </p:cTn>
                        </p:par>
                        <p:par>
                          <p:cTn id="53" fill="hold">
                            <p:stCondLst>
                              <p:cond delay="3500"/>
                            </p:stCondLst>
                            <p:childTnLst>
                              <p:par>
                                <p:cTn id="54" presetID="42" presetClass="entr" presetSubtype="0" fill="hold" grpId="0" nodeType="after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500"/>
                                        <p:tgtEl>
                                          <p:spTgt spid="24"/>
                                        </p:tgtEl>
                                      </p:cBhvr>
                                    </p:animEffect>
                                    <p:anim calcmode="lin" valueType="num">
                                      <p:cBhvr>
                                        <p:cTn id="57" dur="500" fill="hold"/>
                                        <p:tgtEl>
                                          <p:spTgt spid="24"/>
                                        </p:tgtEl>
                                        <p:attrNameLst>
                                          <p:attrName>ppt_x</p:attrName>
                                        </p:attrNameLst>
                                      </p:cBhvr>
                                      <p:tavLst>
                                        <p:tav tm="0">
                                          <p:val>
                                            <p:strVal val="#ppt_x"/>
                                          </p:val>
                                        </p:tav>
                                        <p:tav tm="100000">
                                          <p:val>
                                            <p:strVal val="#ppt_x"/>
                                          </p:val>
                                        </p:tav>
                                      </p:tavLst>
                                    </p:anim>
                                    <p:anim calcmode="lin" valueType="num">
                                      <p:cBhvr>
                                        <p:cTn id="58" dur="5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1" presetClass="entr" presetSubtype="1" fill="hold" grpId="0" nodeType="click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wheel(1)">
                                      <p:cBhvr>
                                        <p:cTn id="63" dur="2000"/>
                                        <p:tgtEl>
                                          <p:spTgt spid="7"/>
                                        </p:tgtEl>
                                      </p:cBhvr>
                                    </p:animEffect>
                                  </p:childTnLst>
                                </p:cTn>
                              </p:par>
                              <p:par>
                                <p:cTn id="64" presetID="42" presetClass="entr" presetSubtype="0" fill="hold" grpId="0" nodeType="withEffect">
                                  <p:stCondLst>
                                    <p:cond delay="0"/>
                                  </p:stCondLst>
                                  <p:childTnLst>
                                    <p:set>
                                      <p:cBhvr>
                                        <p:cTn id="65" dur="1" fill="hold">
                                          <p:stCondLst>
                                            <p:cond delay="0"/>
                                          </p:stCondLst>
                                        </p:cTn>
                                        <p:tgtEl>
                                          <p:spTgt spid="5"/>
                                        </p:tgtEl>
                                        <p:attrNameLst>
                                          <p:attrName>style.visibility</p:attrName>
                                        </p:attrNameLst>
                                      </p:cBhvr>
                                      <p:to>
                                        <p:strVal val="visible"/>
                                      </p:to>
                                    </p:set>
                                    <p:animEffect transition="in" filter="fade">
                                      <p:cBhvr>
                                        <p:cTn id="66" dur="1000"/>
                                        <p:tgtEl>
                                          <p:spTgt spid="5"/>
                                        </p:tgtEl>
                                      </p:cBhvr>
                                    </p:animEffect>
                                    <p:anim calcmode="lin" valueType="num">
                                      <p:cBhvr>
                                        <p:cTn id="67" dur="1000" fill="hold"/>
                                        <p:tgtEl>
                                          <p:spTgt spid="5"/>
                                        </p:tgtEl>
                                        <p:attrNameLst>
                                          <p:attrName>ppt_x</p:attrName>
                                        </p:attrNameLst>
                                      </p:cBhvr>
                                      <p:tavLst>
                                        <p:tav tm="0">
                                          <p:val>
                                            <p:strVal val="#ppt_x"/>
                                          </p:val>
                                        </p:tav>
                                        <p:tav tm="100000">
                                          <p:val>
                                            <p:strVal val="#ppt_x"/>
                                          </p:val>
                                        </p:tav>
                                      </p:tavLst>
                                    </p:anim>
                                    <p:anim calcmode="lin" valueType="num">
                                      <p:cBhvr>
                                        <p:cTn id="68" dur="1000" fill="hold"/>
                                        <p:tgtEl>
                                          <p:spTgt spid="5"/>
                                        </p:tgtEl>
                                        <p:attrNameLst>
                                          <p:attrName>ppt_y</p:attrName>
                                        </p:attrNameLst>
                                      </p:cBhvr>
                                      <p:tavLst>
                                        <p:tav tm="0">
                                          <p:val>
                                            <p:strVal val="#ppt_y+.1"/>
                                          </p:val>
                                        </p:tav>
                                        <p:tav tm="100000">
                                          <p:val>
                                            <p:strVal val="#ppt_y"/>
                                          </p:val>
                                        </p:tav>
                                      </p:tavLst>
                                    </p:anim>
                                  </p:childTnLst>
                                </p:cTn>
                              </p:par>
                            </p:childTnLst>
                          </p:cTn>
                        </p:par>
                        <p:par>
                          <p:cTn id="69" fill="hold">
                            <p:stCondLst>
                              <p:cond delay="2000"/>
                            </p:stCondLst>
                            <p:childTnLst>
                              <p:par>
                                <p:cTn id="70" presetID="2" presetClass="entr" presetSubtype="2" fill="hold" grpId="0" nodeType="afterEffect">
                                  <p:stCondLst>
                                    <p:cond delay="0"/>
                                  </p:stCondLst>
                                  <p:childTnLst>
                                    <p:set>
                                      <p:cBhvr>
                                        <p:cTn id="71" dur="1" fill="hold">
                                          <p:stCondLst>
                                            <p:cond delay="0"/>
                                          </p:stCondLst>
                                        </p:cTn>
                                        <p:tgtEl>
                                          <p:spTgt spid="6"/>
                                        </p:tgtEl>
                                        <p:attrNameLst>
                                          <p:attrName>style.visibility</p:attrName>
                                        </p:attrNameLst>
                                      </p:cBhvr>
                                      <p:to>
                                        <p:strVal val="visible"/>
                                      </p:to>
                                    </p:set>
                                    <p:anim calcmode="lin" valueType="num">
                                      <p:cBhvr additive="base">
                                        <p:cTn id="72" dur="250" fill="hold"/>
                                        <p:tgtEl>
                                          <p:spTgt spid="6"/>
                                        </p:tgtEl>
                                        <p:attrNameLst>
                                          <p:attrName>ppt_x</p:attrName>
                                        </p:attrNameLst>
                                      </p:cBhvr>
                                      <p:tavLst>
                                        <p:tav tm="0">
                                          <p:val>
                                            <p:strVal val="1+#ppt_w/2"/>
                                          </p:val>
                                        </p:tav>
                                        <p:tav tm="100000">
                                          <p:val>
                                            <p:strVal val="#ppt_x"/>
                                          </p:val>
                                        </p:tav>
                                      </p:tavLst>
                                    </p:anim>
                                    <p:anim calcmode="lin" valueType="num">
                                      <p:cBhvr additive="base">
                                        <p:cTn id="73" dur="250" fill="hold"/>
                                        <p:tgtEl>
                                          <p:spTgt spid="6"/>
                                        </p:tgtEl>
                                        <p:attrNameLst>
                                          <p:attrName>ppt_y</p:attrName>
                                        </p:attrNameLst>
                                      </p:cBhvr>
                                      <p:tavLst>
                                        <p:tav tm="0">
                                          <p:val>
                                            <p:strVal val="#ppt_y"/>
                                          </p:val>
                                        </p:tav>
                                        <p:tav tm="100000">
                                          <p:val>
                                            <p:strVal val="#ppt_y"/>
                                          </p:val>
                                        </p:tav>
                                      </p:tavLst>
                                    </p:anim>
                                  </p:childTnLst>
                                </p:cTn>
                              </p:par>
                              <p:par>
                                <p:cTn id="74" presetID="2" presetClass="entr" presetSubtype="2" fill="hold" grpId="0" nodeType="withEffect">
                                  <p:stCondLst>
                                    <p:cond delay="0"/>
                                  </p:stCondLst>
                                  <p:childTnLst>
                                    <p:set>
                                      <p:cBhvr>
                                        <p:cTn id="75" dur="1" fill="hold">
                                          <p:stCondLst>
                                            <p:cond delay="0"/>
                                          </p:stCondLst>
                                        </p:cTn>
                                        <p:tgtEl>
                                          <p:spTgt spid="8"/>
                                        </p:tgtEl>
                                        <p:attrNameLst>
                                          <p:attrName>style.visibility</p:attrName>
                                        </p:attrNameLst>
                                      </p:cBhvr>
                                      <p:to>
                                        <p:strVal val="visible"/>
                                      </p:to>
                                    </p:set>
                                    <p:anim calcmode="lin" valueType="num">
                                      <p:cBhvr additive="base">
                                        <p:cTn id="76" dur="250" fill="hold"/>
                                        <p:tgtEl>
                                          <p:spTgt spid="8"/>
                                        </p:tgtEl>
                                        <p:attrNameLst>
                                          <p:attrName>ppt_x</p:attrName>
                                        </p:attrNameLst>
                                      </p:cBhvr>
                                      <p:tavLst>
                                        <p:tav tm="0">
                                          <p:val>
                                            <p:strVal val="1+#ppt_w/2"/>
                                          </p:val>
                                        </p:tav>
                                        <p:tav tm="100000">
                                          <p:val>
                                            <p:strVal val="#ppt_x"/>
                                          </p:val>
                                        </p:tav>
                                      </p:tavLst>
                                    </p:anim>
                                    <p:anim calcmode="lin" valueType="num">
                                      <p:cBhvr additive="base">
                                        <p:cTn id="77" dur="25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2" grpId="0" bldLvl="0" animBg="1"/>
      <p:bldP spid="23" grpId="0" bldLvl="0" animBg="1"/>
      <p:bldP spid="24" grpId="0" bldLvl="0" animBg="1"/>
      <p:bldP spid="25" grpId="0"/>
      <p:bldP spid="26" grpId="0"/>
      <p:bldP spid="29" grpId="0"/>
      <p:bldP spid="30" grpId="0"/>
      <p:bldP spid="31" grpId="0"/>
      <p:bldP spid="32" grpId="0"/>
      <p:bldP spid="7" grpId="0" bldLvl="0" animBg="1"/>
      <p:bldP spid="5" grpId="0" bldLvl="0" animBg="1"/>
      <p:bldP spid="6" grpId="0"/>
      <p:bldP spid="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37920" y="1949450"/>
            <a:ext cx="8956675" cy="59245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292860" y="205867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①在通电后无信号输入时，听一听功率放大器的输出是否有静态噪声。</a:t>
            </a:r>
            <a:endParaRPr dirty="0">
              <a:solidFill>
                <a:srgbClr val="38465E"/>
              </a:solidFill>
              <a:latin typeface="Arial" panose="020B0604020202020204"/>
              <a:ea typeface="微软雅黑" panose="020B0503020204020204" pitchFamily="34" charset="-122"/>
              <a:sym typeface="Arial" panose="020B0604020202020204"/>
            </a:endParaRPr>
          </a:p>
        </p:txBody>
      </p:sp>
      <p:cxnSp>
        <p:nvCxnSpPr>
          <p:cNvPr id="19" name="直接连接符 18"/>
          <p:cNvCxnSpPr/>
          <p:nvPr/>
        </p:nvCxnSpPr>
        <p:spPr>
          <a:xfrm flipV="1">
            <a:off x="2825222" y="1619253"/>
            <a:ext cx="7343775" cy="635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6" name="Rectangle 4"/>
          <p:cNvSpPr>
            <a:spLocks noChangeArrowheads="1"/>
          </p:cNvSpPr>
          <p:nvPr>
            <p:custDataLst>
              <p:tags r:id="rId1"/>
            </p:custDataLst>
          </p:nvPr>
        </p:nvSpPr>
        <p:spPr bwMode="auto">
          <a:xfrm>
            <a:off x="1137920" y="1192530"/>
            <a:ext cx="209486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 功放的选购</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15" name="矩形 14"/>
          <p:cNvSpPr/>
          <p:nvPr/>
        </p:nvSpPr>
        <p:spPr>
          <a:xfrm>
            <a:off x="1137920" y="2713355"/>
            <a:ext cx="8956675" cy="57848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6" name="矩形 15"/>
          <p:cNvSpPr>
            <a:spLocks noChangeArrowheads="1"/>
          </p:cNvSpPr>
          <p:nvPr/>
        </p:nvSpPr>
        <p:spPr bwMode="auto">
          <a:xfrm>
            <a:off x="1292860" y="282257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②电源电压在 11~14 V 时是否有稳定的功率输出。</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7" name="矩形 16"/>
          <p:cNvSpPr/>
          <p:nvPr/>
        </p:nvSpPr>
        <p:spPr>
          <a:xfrm>
            <a:off x="1137920" y="3463290"/>
            <a:ext cx="8956675" cy="55753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1" name="矩形 20"/>
          <p:cNvSpPr>
            <a:spLocks noChangeArrowheads="1"/>
          </p:cNvSpPr>
          <p:nvPr/>
        </p:nvSpPr>
        <p:spPr bwMode="auto">
          <a:xfrm>
            <a:off x="1292860" y="357251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③频响指标是否达到规定值。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8" name="矩形 7"/>
          <p:cNvSpPr/>
          <p:nvPr/>
        </p:nvSpPr>
        <p:spPr>
          <a:xfrm>
            <a:off x="1137920" y="4213225"/>
            <a:ext cx="8956675" cy="57848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矩形 8"/>
          <p:cNvSpPr>
            <a:spLocks noChangeArrowheads="1"/>
          </p:cNvSpPr>
          <p:nvPr/>
        </p:nvSpPr>
        <p:spPr bwMode="auto">
          <a:xfrm>
            <a:off x="1292860" y="432244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④标称功率是否与实际相符合。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0" name="矩形 9"/>
          <p:cNvSpPr/>
          <p:nvPr/>
        </p:nvSpPr>
        <p:spPr>
          <a:xfrm>
            <a:off x="1137920" y="4963160"/>
            <a:ext cx="8956675" cy="55753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4" name="矩形 13"/>
          <p:cNvSpPr>
            <a:spLocks noChangeArrowheads="1"/>
          </p:cNvSpPr>
          <p:nvPr/>
        </p:nvSpPr>
        <p:spPr bwMode="auto">
          <a:xfrm>
            <a:off x="1292860" y="507238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⑤自身抗干扰性能如何。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8" name="矩形 17"/>
          <p:cNvSpPr/>
          <p:nvPr/>
        </p:nvSpPr>
        <p:spPr>
          <a:xfrm>
            <a:off x="1137920" y="5710555"/>
            <a:ext cx="8956675" cy="57848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0" name="矩形 19"/>
          <p:cNvSpPr>
            <a:spLocks noChangeArrowheads="1"/>
          </p:cNvSpPr>
          <p:nvPr/>
        </p:nvSpPr>
        <p:spPr bwMode="auto">
          <a:xfrm>
            <a:off x="1292860" y="581977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⑥散热是否良好。 </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2" name="组合 1"/>
          <p:cNvGrpSpPr/>
          <p:nvPr/>
        </p:nvGrpSpPr>
        <p:grpSpPr>
          <a:xfrm>
            <a:off x="0" y="214489"/>
            <a:ext cx="3535760" cy="533259"/>
            <a:chOff x="0" y="214489"/>
            <a:chExt cx="3535760" cy="533259"/>
          </a:xfrm>
        </p:grpSpPr>
        <p:sp>
          <p:nvSpPr>
            <p:cNvPr id="5" name="矩形 4"/>
            <p:cNvSpPr/>
            <p:nvPr/>
          </p:nvSpPr>
          <p:spPr>
            <a:xfrm>
              <a:off x="0" y="214489"/>
              <a:ext cx="35356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2" name="五边形 2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03</a:t>
              </a:r>
              <a:endParaRPr lang="zh-CN" altLang="en-US" sz="2000" b="1" dirty="0">
                <a:latin typeface="Arial" panose="020B0604020202020204"/>
                <a:ea typeface="微软雅黑" panose="020B0503020204020204" pitchFamily="34" charset="-122"/>
                <a:sym typeface="Arial" panose="020B0604020202020204"/>
              </a:endParaRPr>
            </a:p>
          </p:txBody>
        </p:sp>
        <p:sp>
          <p:nvSpPr>
            <p:cNvPr id="23" name="矩形 22"/>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汽车视听的装饰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0-#ppt_w/2"/>
                                          </p:val>
                                        </p:tav>
                                        <p:tav tm="100000">
                                          <p:val>
                                            <p:strVal val="#ppt_x"/>
                                          </p:val>
                                        </p:tav>
                                      </p:tavLst>
                                    </p:anim>
                                    <p:anim calcmode="lin" valueType="num">
                                      <p:cBhvr additive="base">
                                        <p:cTn id="25" dur="500" fill="hold"/>
                                        <p:tgtEl>
                                          <p:spTgt spid="15"/>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0-#ppt_w/2"/>
                                          </p:val>
                                        </p:tav>
                                        <p:tav tm="100000">
                                          <p:val>
                                            <p:strVal val="#ppt_x"/>
                                          </p:val>
                                        </p:tav>
                                      </p:tavLst>
                                    </p:anim>
                                    <p:anim calcmode="lin" valueType="num">
                                      <p:cBhvr additive="base">
                                        <p:cTn id="29" dur="500" fill="hold"/>
                                        <p:tgtEl>
                                          <p:spTgt spid="16"/>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0-#ppt_w/2"/>
                                          </p:val>
                                        </p:tav>
                                        <p:tav tm="100000">
                                          <p:val>
                                            <p:strVal val="#ppt_x"/>
                                          </p:val>
                                        </p:tav>
                                      </p:tavLst>
                                    </p:anim>
                                    <p:anim calcmode="lin" valueType="num">
                                      <p:cBhvr additive="base">
                                        <p:cTn id="33" dur="500" fill="hold"/>
                                        <p:tgtEl>
                                          <p:spTgt spid="17"/>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fill="hold"/>
                                        <p:tgtEl>
                                          <p:spTgt spid="21"/>
                                        </p:tgtEl>
                                        <p:attrNameLst>
                                          <p:attrName>ppt_x</p:attrName>
                                        </p:attrNameLst>
                                      </p:cBhvr>
                                      <p:tavLst>
                                        <p:tav tm="0">
                                          <p:val>
                                            <p:strVal val="0-#ppt_w/2"/>
                                          </p:val>
                                        </p:tav>
                                        <p:tav tm="100000">
                                          <p:val>
                                            <p:strVal val="#ppt_x"/>
                                          </p:val>
                                        </p:tav>
                                      </p:tavLst>
                                    </p:anim>
                                    <p:anim calcmode="lin" valueType="num">
                                      <p:cBhvr additive="base">
                                        <p:cTn id="37" dur="500" fill="hold"/>
                                        <p:tgtEl>
                                          <p:spTgt spid="21"/>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additive="base">
                                        <p:cTn id="40" dur="500" fill="hold"/>
                                        <p:tgtEl>
                                          <p:spTgt spid="8"/>
                                        </p:tgtEl>
                                        <p:attrNameLst>
                                          <p:attrName>ppt_x</p:attrName>
                                        </p:attrNameLst>
                                      </p:cBhvr>
                                      <p:tavLst>
                                        <p:tav tm="0">
                                          <p:val>
                                            <p:strVal val="0-#ppt_w/2"/>
                                          </p:val>
                                        </p:tav>
                                        <p:tav tm="100000">
                                          <p:val>
                                            <p:strVal val="#ppt_x"/>
                                          </p:val>
                                        </p:tav>
                                      </p:tavLst>
                                    </p:anim>
                                    <p:anim calcmode="lin" valueType="num">
                                      <p:cBhvr additive="base">
                                        <p:cTn id="41" dur="500" fill="hold"/>
                                        <p:tgtEl>
                                          <p:spTgt spid="8"/>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additive="base">
                                        <p:cTn id="44" dur="500" fill="hold"/>
                                        <p:tgtEl>
                                          <p:spTgt spid="9"/>
                                        </p:tgtEl>
                                        <p:attrNameLst>
                                          <p:attrName>ppt_x</p:attrName>
                                        </p:attrNameLst>
                                      </p:cBhvr>
                                      <p:tavLst>
                                        <p:tav tm="0">
                                          <p:val>
                                            <p:strVal val="0-#ppt_w/2"/>
                                          </p:val>
                                        </p:tav>
                                        <p:tav tm="100000">
                                          <p:val>
                                            <p:strVal val="#ppt_x"/>
                                          </p:val>
                                        </p:tav>
                                      </p:tavLst>
                                    </p:anim>
                                    <p:anim calcmode="lin" valueType="num">
                                      <p:cBhvr additive="base">
                                        <p:cTn id="45" dur="500" fill="hold"/>
                                        <p:tgtEl>
                                          <p:spTgt spid="9"/>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fill="hold"/>
                                        <p:tgtEl>
                                          <p:spTgt spid="10"/>
                                        </p:tgtEl>
                                        <p:attrNameLst>
                                          <p:attrName>ppt_x</p:attrName>
                                        </p:attrNameLst>
                                      </p:cBhvr>
                                      <p:tavLst>
                                        <p:tav tm="0">
                                          <p:val>
                                            <p:strVal val="0-#ppt_w/2"/>
                                          </p:val>
                                        </p:tav>
                                        <p:tav tm="100000">
                                          <p:val>
                                            <p:strVal val="#ppt_x"/>
                                          </p:val>
                                        </p:tav>
                                      </p:tavLst>
                                    </p:anim>
                                    <p:anim calcmode="lin" valueType="num">
                                      <p:cBhvr additive="base">
                                        <p:cTn id="49" dur="500" fill="hold"/>
                                        <p:tgtEl>
                                          <p:spTgt spid="10"/>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500" fill="hold"/>
                                        <p:tgtEl>
                                          <p:spTgt spid="14"/>
                                        </p:tgtEl>
                                        <p:attrNameLst>
                                          <p:attrName>ppt_x</p:attrName>
                                        </p:attrNameLst>
                                      </p:cBhvr>
                                      <p:tavLst>
                                        <p:tav tm="0">
                                          <p:val>
                                            <p:strVal val="0-#ppt_w/2"/>
                                          </p:val>
                                        </p:tav>
                                        <p:tav tm="100000">
                                          <p:val>
                                            <p:strVal val="#ppt_x"/>
                                          </p:val>
                                        </p:tav>
                                      </p:tavLst>
                                    </p:anim>
                                    <p:anim calcmode="lin" valueType="num">
                                      <p:cBhvr additive="base">
                                        <p:cTn id="53" dur="500" fill="hold"/>
                                        <p:tgtEl>
                                          <p:spTgt spid="14"/>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 calcmode="lin" valueType="num">
                                      <p:cBhvr additive="base">
                                        <p:cTn id="56" dur="500" fill="hold"/>
                                        <p:tgtEl>
                                          <p:spTgt spid="18"/>
                                        </p:tgtEl>
                                        <p:attrNameLst>
                                          <p:attrName>ppt_x</p:attrName>
                                        </p:attrNameLst>
                                      </p:cBhvr>
                                      <p:tavLst>
                                        <p:tav tm="0">
                                          <p:val>
                                            <p:strVal val="0-#ppt_w/2"/>
                                          </p:val>
                                        </p:tav>
                                        <p:tav tm="100000">
                                          <p:val>
                                            <p:strVal val="#ppt_x"/>
                                          </p:val>
                                        </p:tav>
                                      </p:tavLst>
                                    </p:anim>
                                    <p:anim calcmode="lin" valueType="num">
                                      <p:cBhvr additive="base">
                                        <p:cTn id="57" dur="500" fill="hold"/>
                                        <p:tgtEl>
                                          <p:spTgt spid="18"/>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500" fill="hold"/>
                                        <p:tgtEl>
                                          <p:spTgt spid="20"/>
                                        </p:tgtEl>
                                        <p:attrNameLst>
                                          <p:attrName>ppt_x</p:attrName>
                                        </p:attrNameLst>
                                      </p:cBhvr>
                                      <p:tavLst>
                                        <p:tav tm="0">
                                          <p:val>
                                            <p:strVal val="0-#ppt_w/2"/>
                                          </p:val>
                                        </p:tav>
                                        <p:tav tm="100000">
                                          <p:val>
                                            <p:strVal val="#ppt_x"/>
                                          </p:val>
                                        </p:tav>
                                      </p:tavLst>
                                    </p:anim>
                                    <p:anim calcmode="lin" valueType="num">
                                      <p:cBhvr additive="base">
                                        <p:cTn id="61"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1" grpId="0"/>
      <p:bldP spid="6" grpId="0" bldLvl="0" animBg="1"/>
      <p:bldP spid="15" grpId="0" bldLvl="0" animBg="1"/>
      <p:bldP spid="16" grpId="0"/>
      <p:bldP spid="17" grpId="0" bldLvl="0" animBg="1"/>
      <p:bldP spid="21" grpId="0"/>
      <p:bldP spid="8" grpId="0" bldLvl="0" animBg="1"/>
      <p:bldP spid="9" grpId="0"/>
      <p:bldP spid="10" grpId="0" bldLvl="0" animBg="1"/>
      <p:bldP spid="14" grpId="0"/>
      <p:bldP spid="18" grpId="0" bldLvl="0" animBg="1"/>
      <p:bldP spid="20"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1943735"/>
            <a:ext cx="205041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扬声器的选购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740" y="1513205"/>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2560320"/>
            <a:ext cx="7286625"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在选择扬声器时应注意与功率放大器相匹配，主要考虑的指标是：瞬间最大输入功率、频率特性、直径、阻抗、灵敏度等。在汽车上最好选用套装（即高音、中低音分开）的方法，一般在一个 10.16~15.24 cm（4~6 英寸）的中音喇叭的基础上增加一个 2.54~5.08 cm（1~2 英寸）的小高音喇叭，这样方便声场定位。</a:t>
            </a:r>
            <a:endParaRPr sz="2000" dirty="0">
              <a:solidFill>
                <a:srgbClr val="38465E"/>
              </a:solidFill>
              <a:latin typeface="Arial" panose="020B0604020202020204"/>
              <a:ea typeface="微软雅黑" panose="020B0503020204020204" pitchFamily="34" charset="-122"/>
              <a:sym typeface="Arial" panose="020B0604020202020204"/>
            </a:endParaRPr>
          </a:p>
        </p:txBody>
      </p:sp>
      <p:pic>
        <p:nvPicPr>
          <p:cNvPr id="6" name="图片 5"/>
          <p:cNvPicPr/>
          <p:nvPr/>
        </p:nvPicPr>
        <p:blipFill>
          <a:blip r:embed="rId1"/>
          <a:stretch>
            <a:fillRect/>
          </a:stretch>
        </p:blipFill>
        <p:spPr>
          <a:xfrm>
            <a:off x="8340725" y="2887345"/>
            <a:ext cx="2755900" cy="1872615"/>
          </a:xfrm>
          <a:prstGeom prst="rect">
            <a:avLst/>
          </a:prstGeom>
        </p:spPr>
      </p:pic>
      <p:grpSp>
        <p:nvGrpSpPr>
          <p:cNvPr id="13" name="组合 12"/>
          <p:cNvGrpSpPr/>
          <p:nvPr/>
        </p:nvGrpSpPr>
        <p:grpSpPr>
          <a:xfrm>
            <a:off x="0" y="214489"/>
            <a:ext cx="3535760" cy="533259"/>
            <a:chOff x="0" y="214489"/>
            <a:chExt cx="3535760" cy="533259"/>
          </a:xfrm>
        </p:grpSpPr>
        <p:sp>
          <p:nvSpPr>
            <p:cNvPr id="14" name="矩形 13"/>
            <p:cNvSpPr/>
            <p:nvPr/>
          </p:nvSpPr>
          <p:spPr>
            <a:xfrm>
              <a:off x="0" y="214489"/>
              <a:ext cx="35356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5" name="五边形 14"/>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03</a:t>
              </a:r>
              <a:endParaRPr lang="zh-CN" altLang="en-US" sz="2000" b="1" dirty="0">
                <a:latin typeface="Arial" panose="020B0604020202020204"/>
                <a:ea typeface="微软雅黑" panose="020B0503020204020204" pitchFamily="34" charset="-122"/>
                <a:sym typeface="Arial" panose="020B0604020202020204"/>
              </a:endParaRPr>
            </a:p>
          </p:txBody>
        </p:sp>
        <p:sp>
          <p:nvSpPr>
            <p:cNvPr id="16" name="矩形 15"/>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汽车视听的装饰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37920" y="2138045"/>
            <a:ext cx="8956675" cy="79756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292860" y="224726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①准备好要安装的汽车音响器材（包括喇叭、音响主机、功放和线材等）和车门隔音材料。</a:t>
            </a:r>
            <a:endParaRPr dirty="0">
              <a:solidFill>
                <a:srgbClr val="38465E"/>
              </a:solidFill>
              <a:latin typeface="Arial" panose="020B0604020202020204"/>
              <a:ea typeface="微软雅黑" panose="020B0503020204020204" pitchFamily="34" charset="-122"/>
              <a:sym typeface="Arial" panose="020B0604020202020204"/>
            </a:endParaRPr>
          </a:p>
        </p:txBody>
      </p:sp>
      <p:cxnSp>
        <p:nvCxnSpPr>
          <p:cNvPr id="19" name="直接连接符 18"/>
          <p:cNvCxnSpPr/>
          <p:nvPr/>
        </p:nvCxnSpPr>
        <p:spPr>
          <a:xfrm>
            <a:off x="3623417" y="1807848"/>
            <a:ext cx="6545278" cy="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6" name="Rectangle 4"/>
          <p:cNvSpPr>
            <a:spLocks noChangeArrowheads="1"/>
          </p:cNvSpPr>
          <p:nvPr>
            <p:custDataLst>
              <p:tags r:id="rId1"/>
            </p:custDataLst>
          </p:nvPr>
        </p:nvSpPr>
        <p:spPr bwMode="auto">
          <a:xfrm>
            <a:off x="1137920" y="1381760"/>
            <a:ext cx="288798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汽车视听装饰的安装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15" name="矩形 14"/>
          <p:cNvSpPr/>
          <p:nvPr/>
        </p:nvSpPr>
        <p:spPr>
          <a:xfrm>
            <a:off x="1137920" y="3164840"/>
            <a:ext cx="8956675" cy="104965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6" name="矩形 15"/>
          <p:cNvSpPr>
            <a:spLocks noChangeArrowheads="1"/>
          </p:cNvSpPr>
          <p:nvPr/>
        </p:nvSpPr>
        <p:spPr bwMode="auto">
          <a:xfrm>
            <a:off x="1292860" y="327406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②做好隔音。一般原车四个车门只贴了一层薄薄的隔音膜，起不到隔音的作用。为了达到更好的效果，在进行喇叭安装前，先进行四门隔音。隔音能减少噪声影响，使得车门更加厚实，近似于一个箱体，提升喇叭的音响效果。</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7" name="矩形 16"/>
          <p:cNvSpPr/>
          <p:nvPr/>
        </p:nvSpPr>
        <p:spPr>
          <a:xfrm>
            <a:off x="1137920" y="4443730"/>
            <a:ext cx="8956675" cy="54864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1" name="矩形 20"/>
          <p:cNvSpPr>
            <a:spLocks noChangeArrowheads="1"/>
          </p:cNvSpPr>
          <p:nvPr/>
        </p:nvSpPr>
        <p:spPr bwMode="auto">
          <a:xfrm>
            <a:off x="1292860" y="455295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③隔音工作完成之后，在喇叭安装处装上喇叭垫，做好喇叭防水处理。</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7" name="矩形 6"/>
          <p:cNvSpPr/>
          <p:nvPr/>
        </p:nvSpPr>
        <p:spPr>
          <a:xfrm>
            <a:off x="1137920" y="5252085"/>
            <a:ext cx="8956675" cy="57848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2" name="矩形 11"/>
          <p:cNvSpPr>
            <a:spLocks noChangeArrowheads="1"/>
          </p:cNvSpPr>
          <p:nvPr/>
        </p:nvSpPr>
        <p:spPr bwMode="auto">
          <a:xfrm>
            <a:off x="1292860" y="536130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④在左右前车门上用自攻螺钉安装低音喇叭，然后插上喇叭线束，再装好车门饰板。</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2" name="组合 1"/>
          <p:cNvGrpSpPr/>
          <p:nvPr/>
        </p:nvGrpSpPr>
        <p:grpSpPr>
          <a:xfrm>
            <a:off x="0" y="214489"/>
            <a:ext cx="3535760" cy="533259"/>
            <a:chOff x="0" y="214489"/>
            <a:chExt cx="3535760" cy="533259"/>
          </a:xfrm>
        </p:grpSpPr>
        <p:sp>
          <p:nvSpPr>
            <p:cNvPr id="4" name="矩形 3"/>
            <p:cNvSpPr/>
            <p:nvPr/>
          </p:nvSpPr>
          <p:spPr>
            <a:xfrm>
              <a:off x="0" y="214489"/>
              <a:ext cx="35356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5" name="五边形 4"/>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03</a:t>
              </a:r>
              <a:endParaRPr lang="zh-CN" altLang="en-US" sz="2000" b="1" dirty="0">
                <a:latin typeface="Arial" panose="020B0604020202020204"/>
                <a:ea typeface="微软雅黑" panose="020B0503020204020204" pitchFamily="34" charset="-122"/>
                <a:sym typeface="Arial" panose="020B0604020202020204"/>
              </a:endParaRPr>
            </a:p>
          </p:txBody>
        </p:sp>
        <p:sp>
          <p:nvSpPr>
            <p:cNvPr id="8" name="矩形 7"/>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汽车视听的装饰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0-#ppt_w/2"/>
                                          </p:val>
                                        </p:tav>
                                        <p:tav tm="100000">
                                          <p:val>
                                            <p:strVal val="#ppt_x"/>
                                          </p:val>
                                        </p:tav>
                                      </p:tavLst>
                                    </p:anim>
                                    <p:anim calcmode="lin" valueType="num">
                                      <p:cBhvr additive="base">
                                        <p:cTn id="25" dur="500" fill="hold"/>
                                        <p:tgtEl>
                                          <p:spTgt spid="15"/>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0-#ppt_w/2"/>
                                          </p:val>
                                        </p:tav>
                                        <p:tav tm="100000">
                                          <p:val>
                                            <p:strVal val="#ppt_x"/>
                                          </p:val>
                                        </p:tav>
                                      </p:tavLst>
                                    </p:anim>
                                    <p:anim calcmode="lin" valueType="num">
                                      <p:cBhvr additive="base">
                                        <p:cTn id="29" dur="500" fill="hold"/>
                                        <p:tgtEl>
                                          <p:spTgt spid="16"/>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0-#ppt_w/2"/>
                                          </p:val>
                                        </p:tav>
                                        <p:tav tm="100000">
                                          <p:val>
                                            <p:strVal val="#ppt_x"/>
                                          </p:val>
                                        </p:tav>
                                      </p:tavLst>
                                    </p:anim>
                                    <p:anim calcmode="lin" valueType="num">
                                      <p:cBhvr additive="base">
                                        <p:cTn id="33" dur="500" fill="hold"/>
                                        <p:tgtEl>
                                          <p:spTgt spid="17"/>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fill="hold"/>
                                        <p:tgtEl>
                                          <p:spTgt spid="21"/>
                                        </p:tgtEl>
                                        <p:attrNameLst>
                                          <p:attrName>ppt_x</p:attrName>
                                        </p:attrNameLst>
                                      </p:cBhvr>
                                      <p:tavLst>
                                        <p:tav tm="0">
                                          <p:val>
                                            <p:strVal val="0-#ppt_w/2"/>
                                          </p:val>
                                        </p:tav>
                                        <p:tav tm="100000">
                                          <p:val>
                                            <p:strVal val="#ppt_x"/>
                                          </p:val>
                                        </p:tav>
                                      </p:tavLst>
                                    </p:anim>
                                    <p:anim calcmode="lin" valueType="num">
                                      <p:cBhvr additive="base">
                                        <p:cTn id="37" dur="500" fill="hold"/>
                                        <p:tgtEl>
                                          <p:spTgt spid="21"/>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additive="base">
                                        <p:cTn id="40" dur="500" fill="hold"/>
                                        <p:tgtEl>
                                          <p:spTgt spid="7"/>
                                        </p:tgtEl>
                                        <p:attrNameLst>
                                          <p:attrName>ppt_x</p:attrName>
                                        </p:attrNameLst>
                                      </p:cBhvr>
                                      <p:tavLst>
                                        <p:tav tm="0">
                                          <p:val>
                                            <p:strVal val="0-#ppt_w/2"/>
                                          </p:val>
                                        </p:tav>
                                        <p:tav tm="100000">
                                          <p:val>
                                            <p:strVal val="#ppt_x"/>
                                          </p:val>
                                        </p:tav>
                                      </p:tavLst>
                                    </p:anim>
                                    <p:anim calcmode="lin" valueType="num">
                                      <p:cBhvr additive="base">
                                        <p:cTn id="41" dur="500" fill="hold"/>
                                        <p:tgtEl>
                                          <p:spTgt spid="7"/>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0-#ppt_w/2"/>
                                          </p:val>
                                        </p:tav>
                                        <p:tav tm="100000">
                                          <p:val>
                                            <p:strVal val="#ppt_x"/>
                                          </p:val>
                                        </p:tav>
                                      </p:tavLst>
                                    </p:anim>
                                    <p:anim calcmode="lin" valueType="num">
                                      <p:cBhvr additive="base">
                                        <p:cTn id="45"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1" grpId="0"/>
      <p:bldP spid="6" grpId="0" bldLvl="0" animBg="1"/>
      <p:bldP spid="15" grpId="0" bldLvl="0" animBg="1"/>
      <p:bldP spid="16" grpId="0"/>
      <p:bldP spid="17" grpId="0" bldLvl="0" animBg="1"/>
      <p:bldP spid="21" grpId="0"/>
      <p:bldP spid="7" grpId="0" bldLvl="0" animBg="1"/>
      <p:bldP spid="1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37920" y="1472565"/>
            <a:ext cx="8956675" cy="108775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292860" y="158178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⑤安装好前门低音喇叭后，再安装驾驶室前部高音喇叭。高音喇叭一般都是原位安装在仪表台位置或者倒模安装在 A 柱与仪表台相交的三角位置或者直接倒模安装在A 柱上。用得更广泛的是第三种，声音的定位更准、更清晰。</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5" name="矩形 14"/>
          <p:cNvSpPr/>
          <p:nvPr/>
        </p:nvSpPr>
        <p:spPr>
          <a:xfrm>
            <a:off x="1137920" y="2833370"/>
            <a:ext cx="8956675" cy="57848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6" name="矩形 15"/>
          <p:cNvSpPr>
            <a:spLocks noChangeArrowheads="1"/>
          </p:cNvSpPr>
          <p:nvPr/>
        </p:nvSpPr>
        <p:spPr bwMode="auto">
          <a:xfrm>
            <a:off x="1292860" y="2942590"/>
            <a:ext cx="892937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⑥如果音响系统需要安装的器材包括电子分频器，则需将音响信号线安装到分频器上。</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7" name="矩形 16"/>
          <p:cNvSpPr/>
          <p:nvPr/>
        </p:nvSpPr>
        <p:spPr>
          <a:xfrm>
            <a:off x="1137920" y="3651250"/>
            <a:ext cx="8956675" cy="54864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1" name="矩形 20"/>
          <p:cNvSpPr>
            <a:spLocks noChangeArrowheads="1"/>
          </p:cNvSpPr>
          <p:nvPr/>
        </p:nvSpPr>
        <p:spPr bwMode="auto">
          <a:xfrm>
            <a:off x="1292860" y="376047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⑦安装功放。</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5" name="文本框 4"/>
          <p:cNvSpPr txBox="1"/>
          <p:nvPr/>
        </p:nvSpPr>
        <p:spPr>
          <a:xfrm>
            <a:off x="1080770" y="4303395"/>
            <a:ext cx="8957310" cy="1337945"/>
          </a:xfrm>
          <a:prstGeom prst="rect">
            <a:avLst/>
          </a:prstGeom>
          <a:noFill/>
        </p:spPr>
        <p:txBody>
          <a:bodyPr wrap="square" rtlCol="0" anchor="t">
            <a:spAutoFit/>
          </a:bodyPr>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 ●先将其安放妥当，然后标出功放安装支架脚的落地位置，为安装螺栓凿好洞口，然后将功放装好，并确认螺栓旋紧，确保安全。功放本身不要与底盘直接接触，否则会产生噪声，安装时可在支架脚下垫上橡胶垫。 </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●在接线前，先断开电池负极电线。 </a:t>
            </a:r>
            <a:endParaRPr lang="zh-CN" altLang="en-US" dirty="0">
              <a:solidFill>
                <a:srgbClr val="38465E"/>
              </a:solidFill>
              <a:latin typeface="Arial" panose="020B0604020202020204"/>
              <a:ea typeface="微软雅黑" panose="020B0503020204020204" pitchFamily="34" charset="-122"/>
              <a:sym typeface="Arial" panose="020B0604020202020204"/>
            </a:endParaRPr>
          </a:p>
        </p:txBody>
      </p:sp>
      <p:grpSp>
        <p:nvGrpSpPr>
          <p:cNvPr id="2" name="组合 1"/>
          <p:cNvGrpSpPr/>
          <p:nvPr/>
        </p:nvGrpSpPr>
        <p:grpSpPr>
          <a:xfrm>
            <a:off x="0" y="214489"/>
            <a:ext cx="3535760" cy="533259"/>
            <a:chOff x="0" y="214489"/>
            <a:chExt cx="3535760" cy="533259"/>
          </a:xfrm>
        </p:grpSpPr>
        <p:sp>
          <p:nvSpPr>
            <p:cNvPr id="4" name="矩形 3"/>
            <p:cNvSpPr/>
            <p:nvPr/>
          </p:nvSpPr>
          <p:spPr>
            <a:xfrm>
              <a:off x="0" y="214489"/>
              <a:ext cx="35356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6" name="五边形 5"/>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03</a:t>
              </a:r>
              <a:endParaRPr lang="zh-CN" altLang="en-US" sz="2000" b="1" dirty="0">
                <a:latin typeface="Arial" panose="020B0604020202020204"/>
                <a:ea typeface="微软雅黑" panose="020B0503020204020204" pitchFamily="34" charset="-122"/>
                <a:sym typeface="Arial" panose="020B0604020202020204"/>
              </a:endParaRPr>
            </a:p>
          </p:txBody>
        </p:sp>
        <p:sp>
          <p:nvSpPr>
            <p:cNvPr id="7" name="矩形 6"/>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汽车视听的装饰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0-#ppt_w/2"/>
                                          </p:val>
                                        </p:tav>
                                        <p:tav tm="100000">
                                          <p:val>
                                            <p:strVal val="#ppt_x"/>
                                          </p:val>
                                        </p:tav>
                                      </p:tavLst>
                                    </p:anim>
                                    <p:anim calcmode="lin" valueType="num">
                                      <p:cBhvr additive="base">
                                        <p:cTn id="16" dur="500" fill="hold"/>
                                        <p:tgtEl>
                                          <p:spTgt spid="1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0-#ppt_w/2"/>
                                          </p:val>
                                        </p:tav>
                                        <p:tav tm="100000">
                                          <p:val>
                                            <p:strVal val="#ppt_x"/>
                                          </p:val>
                                        </p:tav>
                                      </p:tavLst>
                                    </p:anim>
                                    <p:anim calcmode="lin" valueType="num">
                                      <p:cBhvr additive="base">
                                        <p:cTn id="20" dur="500" fill="hold"/>
                                        <p:tgtEl>
                                          <p:spTgt spid="16"/>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0-#ppt_w/2"/>
                                          </p:val>
                                        </p:tav>
                                        <p:tav tm="100000">
                                          <p:val>
                                            <p:strVal val="#ppt_x"/>
                                          </p:val>
                                        </p:tav>
                                      </p:tavLst>
                                    </p:anim>
                                    <p:anim calcmode="lin" valueType="num">
                                      <p:cBhvr additive="base">
                                        <p:cTn id="24" dur="5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0-#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1" grpId="0"/>
      <p:bldP spid="15" grpId="0" bldLvl="0" animBg="1"/>
      <p:bldP spid="16" grpId="0"/>
      <p:bldP spid="17" grpId="0" bldLvl="0" animBg="1"/>
      <p:bldP spid="21"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37920" y="1472565"/>
            <a:ext cx="8956675" cy="108775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292860" y="158178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⑧加装重低音喇叭。为了得到震撼的音响效果，有的车主要求在后尾厢安装重低音喇叭装置。这时需要制作重低音喇叭倒模，以根据后备厢形状将重低音喇叭安装到合适的位置。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5" name="矩形 14"/>
          <p:cNvSpPr/>
          <p:nvPr/>
        </p:nvSpPr>
        <p:spPr>
          <a:xfrm>
            <a:off x="1137920" y="2833370"/>
            <a:ext cx="8956675" cy="81661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6" name="矩形 15"/>
          <p:cNvSpPr>
            <a:spLocks noChangeArrowheads="1"/>
          </p:cNvSpPr>
          <p:nvPr/>
        </p:nvSpPr>
        <p:spPr bwMode="auto">
          <a:xfrm>
            <a:off x="1292860" y="2942590"/>
            <a:ext cx="892937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⑨拆下原车音响主机，接上音响信号输出线，然后装回原车音响主机。如果需要更换原车主机，则需要按照说明书进行正确接线。</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5" name="文本框 4"/>
          <p:cNvSpPr txBox="1"/>
          <p:nvPr/>
        </p:nvSpPr>
        <p:spPr>
          <a:xfrm>
            <a:off x="1137285" y="3923030"/>
            <a:ext cx="8957310" cy="1891665"/>
          </a:xfrm>
          <a:prstGeom prst="rect">
            <a:avLst/>
          </a:prstGeom>
          <a:noFill/>
        </p:spPr>
        <p:txBody>
          <a:bodyPr wrap="square" rtlCol="0" anchor="t">
            <a:spAutoFit/>
          </a:bodyPr>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 </a:t>
            </a:r>
            <a:r>
              <a:rPr lang="en-US" dirty="0">
                <a:solidFill>
                  <a:srgbClr val="38465E"/>
                </a:solidFill>
                <a:latin typeface="Arial" panose="020B0604020202020204"/>
                <a:ea typeface="微软雅黑" panose="020B0503020204020204" pitchFamily="34" charset="-122"/>
                <a:sym typeface="Arial" panose="020B0604020202020204"/>
              </a:rPr>
              <a:t>     </a:t>
            </a:r>
            <a:r>
              <a:rPr dirty="0">
                <a:solidFill>
                  <a:srgbClr val="38465E"/>
                </a:solidFill>
                <a:latin typeface="Arial" panose="020B0604020202020204"/>
                <a:ea typeface="微软雅黑" panose="020B0503020204020204" pitchFamily="34" charset="-122"/>
                <a:sym typeface="Arial" panose="020B0604020202020204"/>
              </a:rPr>
              <a:t>接好电池负极电线并重新调校后，即可开始测试功放。接通电源并且打开收音机，功放应开始工作，可听到扬声器发出的声音，此时可进行调整。</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spcBef>
                <a:spcPct val="50000"/>
              </a:spcBef>
            </a:pPr>
            <a:r>
              <a:rPr lang="en-US" dirty="0">
                <a:solidFill>
                  <a:srgbClr val="38465E"/>
                </a:solidFill>
                <a:latin typeface="Arial" panose="020B0604020202020204"/>
                <a:ea typeface="微软雅黑" panose="020B0503020204020204" pitchFamily="34" charset="-122"/>
                <a:sym typeface="Arial" panose="020B0604020202020204"/>
              </a:rPr>
              <a:t>      </a:t>
            </a:r>
            <a:r>
              <a:rPr dirty="0">
                <a:solidFill>
                  <a:srgbClr val="38465E"/>
                </a:solidFill>
                <a:latin typeface="Arial" panose="020B0604020202020204"/>
                <a:ea typeface="微软雅黑" panose="020B0503020204020204" pitchFamily="34" charset="-122"/>
                <a:sym typeface="Arial" panose="020B0604020202020204"/>
              </a:rPr>
              <a:t>若想提高信号清晰度，可将功放输入灵敏度调整到最小，播放 CD 碟片，且调高接收机音量，如果失真，可减小音量直到失真消失，此时系统信噪比达到最佳，同时引擎噪声干扰达到最低。保持这一音量，然后调高功放增益，若出现失真，可逐渐调低增益，直到失真消失为止。</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535760" cy="533259"/>
            <a:chOff x="0" y="214489"/>
            <a:chExt cx="3535760" cy="533259"/>
          </a:xfrm>
        </p:grpSpPr>
        <p:sp>
          <p:nvSpPr>
            <p:cNvPr id="2" name="矩形 1"/>
            <p:cNvSpPr/>
            <p:nvPr/>
          </p:nvSpPr>
          <p:spPr>
            <a:xfrm>
              <a:off x="0" y="214489"/>
              <a:ext cx="35356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03</a:t>
              </a:r>
              <a:endParaRPr lang="zh-CN" altLang="en-US" sz="2000" b="1" dirty="0">
                <a:latin typeface="Arial" panose="020B0604020202020204"/>
                <a:ea typeface="微软雅黑" panose="020B0503020204020204" pitchFamily="34" charset="-122"/>
                <a:sym typeface="Arial" panose="020B0604020202020204"/>
              </a:endParaRPr>
            </a:p>
          </p:txBody>
        </p:sp>
        <p:sp>
          <p:nvSpPr>
            <p:cNvPr id="6" name="矩形 5"/>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汽车视听的装饰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0-#ppt_w/2"/>
                                          </p:val>
                                        </p:tav>
                                        <p:tav tm="100000">
                                          <p:val>
                                            <p:strVal val="#ppt_x"/>
                                          </p:val>
                                        </p:tav>
                                      </p:tavLst>
                                    </p:anim>
                                    <p:anim calcmode="lin" valueType="num">
                                      <p:cBhvr additive="base">
                                        <p:cTn id="16" dur="500" fill="hold"/>
                                        <p:tgtEl>
                                          <p:spTgt spid="1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0-#ppt_w/2"/>
                                          </p:val>
                                        </p:tav>
                                        <p:tav tm="100000">
                                          <p:val>
                                            <p:strVal val="#ppt_x"/>
                                          </p:val>
                                        </p:tav>
                                      </p:tavLst>
                                    </p:anim>
                                    <p:anim calcmode="lin" valueType="num">
                                      <p:cBhvr additive="base">
                                        <p:cTn id="20"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1" grpId="0"/>
      <p:bldP spid="15" grpId="0" bldLvl="0" animBg="1"/>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 Box 4"/>
          <p:cNvSpPr txBox="1">
            <a:spLocks noChangeArrowheads="1"/>
          </p:cNvSpPr>
          <p:nvPr/>
        </p:nvSpPr>
        <p:spPr bwMode="auto">
          <a:xfrm>
            <a:off x="1153988" y="1727773"/>
            <a:ext cx="9226820" cy="369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1. 了解座椅类型。</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2. 掌握儿童座椅的安装步骤。</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3. 掌握地胶的安装流程。</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1. 能理解不同座椅的优点。</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2. 会按照流程来铺设地胶。</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1. 遵守职业道德和操守，树立良好的职业形象。</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2. 尊重客户权益，保护客户隐私，不虚假宣传，不以次充好，以诚信为本。</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4603115" cy="533259"/>
            <a:chOff x="0" y="214489"/>
            <a:chExt cx="4603115" cy="533259"/>
          </a:xfrm>
        </p:grpSpPr>
        <p:sp>
          <p:nvSpPr>
            <p:cNvPr id="3" name="矩形 2"/>
            <p:cNvSpPr/>
            <p:nvPr/>
          </p:nvSpPr>
          <p:spPr>
            <a:xfrm>
              <a:off x="0" y="214489"/>
              <a:ext cx="46031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 name="五边形 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37388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汽车座椅及地胶的装饰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24" name="Rectangle 6"/>
          <p:cNvSpPr>
            <a:spLocks noChangeArrowheads="1"/>
          </p:cNvSpPr>
          <p:nvPr/>
        </p:nvSpPr>
        <p:spPr bwMode="auto">
          <a:xfrm>
            <a:off x="1224280" y="1276350"/>
            <a:ext cx="1346200" cy="398780"/>
          </a:xfrm>
          <a:prstGeom prst="rect">
            <a:avLst/>
          </a:prstGeom>
          <a:solidFill>
            <a:srgbClr val="C00000"/>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sz="2000" b="1" dirty="0">
                <a:solidFill>
                  <a:schemeClr val="bg1"/>
                </a:solidFill>
                <a:latin typeface="Arial" panose="020B0604020202020204"/>
                <a:ea typeface="微软雅黑" panose="020B0503020204020204" pitchFamily="34" charset="-122"/>
                <a:sym typeface="Arial" panose="020B0604020202020204"/>
              </a:rPr>
              <a:t>知识目标</a:t>
            </a:r>
            <a:endParaRPr lang="zh-CN" altLang="en-US" sz="2000" b="1" dirty="0">
              <a:solidFill>
                <a:schemeClr val="bg1"/>
              </a:solidFill>
              <a:latin typeface="Arial" panose="020B0604020202020204"/>
              <a:ea typeface="微软雅黑" panose="020B0503020204020204" pitchFamily="34" charset="-122"/>
              <a:sym typeface="Arial" panose="020B0604020202020204"/>
            </a:endParaRPr>
          </a:p>
        </p:txBody>
      </p:sp>
      <p:sp>
        <p:nvSpPr>
          <p:cNvPr id="12" name="Rectangle 6"/>
          <p:cNvSpPr>
            <a:spLocks noChangeArrowheads="1"/>
          </p:cNvSpPr>
          <p:nvPr/>
        </p:nvSpPr>
        <p:spPr bwMode="auto">
          <a:xfrm>
            <a:off x="1224280" y="2976245"/>
            <a:ext cx="1346200" cy="398780"/>
          </a:xfrm>
          <a:prstGeom prst="rect">
            <a:avLst/>
          </a:prstGeom>
          <a:solidFill>
            <a:srgbClr val="38465E"/>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zh-CN" sz="2000" b="1" dirty="0">
                <a:solidFill>
                  <a:schemeClr val="bg1"/>
                </a:solidFill>
                <a:latin typeface="Arial" panose="020B0604020202020204"/>
                <a:ea typeface="微软雅黑" panose="020B0503020204020204" pitchFamily="34" charset="-122"/>
                <a:sym typeface="Arial" panose="020B0604020202020204"/>
              </a:rPr>
              <a:t>能力</a:t>
            </a:r>
            <a:r>
              <a:rPr sz="2000" b="1" dirty="0">
                <a:solidFill>
                  <a:schemeClr val="bg1"/>
                </a:solidFill>
                <a:latin typeface="Arial" panose="020B0604020202020204"/>
                <a:ea typeface="微软雅黑" panose="020B0503020204020204" pitchFamily="34" charset="-122"/>
                <a:sym typeface="Arial" panose="020B0604020202020204"/>
              </a:rPr>
              <a:t>目标</a:t>
            </a:r>
            <a:endParaRPr lang="zh-CN" altLang="en-US" sz="2000" b="1" dirty="0">
              <a:solidFill>
                <a:schemeClr val="bg1"/>
              </a:solidFill>
              <a:latin typeface="Arial" panose="020B0604020202020204"/>
              <a:ea typeface="微软雅黑" panose="020B0503020204020204" pitchFamily="34" charset="-122"/>
              <a:sym typeface="Arial" panose="020B0604020202020204"/>
            </a:endParaRPr>
          </a:p>
        </p:txBody>
      </p:sp>
      <p:sp>
        <p:nvSpPr>
          <p:cNvPr id="13" name="Rectangle 6"/>
          <p:cNvSpPr>
            <a:spLocks noChangeArrowheads="1"/>
          </p:cNvSpPr>
          <p:nvPr/>
        </p:nvSpPr>
        <p:spPr bwMode="auto">
          <a:xfrm>
            <a:off x="1224280" y="4215765"/>
            <a:ext cx="1346200" cy="398780"/>
          </a:xfrm>
          <a:prstGeom prst="rect">
            <a:avLst/>
          </a:prstGeom>
          <a:solidFill>
            <a:srgbClr val="C00000"/>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zh-CN" sz="2000" b="1" dirty="0">
                <a:solidFill>
                  <a:schemeClr val="bg1"/>
                </a:solidFill>
                <a:latin typeface="Arial" panose="020B0604020202020204"/>
                <a:ea typeface="微软雅黑" panose="020B0503020204020204" pitchFamily="34" charset="-122"/>
                <a:sym typeface="Arial" panose="020B0604020202020204"/>
              </a:rPr>
              <a:t>素养</a:t>
            </a:r>
            <a:r>
              <a:rPr sz="2000" b="1" dirty="0">
                <a:solidFill>
                  <a:schemeClr val="bg1"/>
                </a:solidFill>
                <a:latin typeface="Arial" panose="020B0604020202020204"/>
                <a:ea typeface="微软雅黑" panose="020B0503020204020204" pitchFamily="34" charset="-122"/>
                <a:sym typeface="Arial" panose="020B0604020202020204"/>
              </a:rPr>
              <a:t>目标</a:t>
            </a:r>
            <a:endParaRPr lang="zh-CN" altLang="en-US" sz="2000" b="1" dirty="0">
              <a:solidFill>
                <a:schemeClr val="bg1"/>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anim calcmode="lin" valueType="num">
                                      <p:cBhvr>
                                        <p:cTn id="7" dur="500" fill="hold"/>
                                        <p:tgtEl>
                                          <p:spTgt spid="11267"/>
                                        </p:tgtEl>
                                        <p:attrNameLst>
                                          <p:attrName>ppt_w</p:attrName>
                                        </p:attrNameLst>
                                      </p:cBhvr>
                                      <p:tavLst>
                                        <p:tav tm="0">
                                          <p:val>
                                            <p:fltVal val="0"/>
                                          </p:val>
                                        </p:tav>
                                        <p:tav tm="100000">
                                          <p:val>
                                            <p:strVal val="#ppt_w"/>
                                          </p:val>
                                        </p:tav>
                                      </p:tavLst>
                                    </p:anim>
                                    <p:anim calcmode="lin" valueType="num">
                                      <p:cBhvr>
                                        <p:cTn id="8" dur="500" fill="hold"/>
                                        <p:tgtEl>
                                          <p:spTgt spid="11267"/>
                                        </p:tgtEl>
                                        <p:attrNameLst>
                                          <p:attrName>ppt_h</p:attrName>
                                        </p:attrNameLst>
                                      </p:cBhvr>
                                      <p:tavLst>
                                        <p:tav tm="0">
                                          <p:val>
                                            <p:fltVal val="0"/>
                                          </p:val>
                                        </p:tav>
                                        <p:tav tm="100000">
                                          <p:val>
                                            <p:strVal val="#ppt_h"/>
                                          </p:val>
                                        </p:tav>
                                      </p:tavLst>
                                    </p:anim>
                                    <p:animEffect transition="in" filter="fade">
                                      <p:cBhvr>
                                        <p:cTn id="9" dur="500"/>
                                        <p:tgtEl>
                                          <p:spTgt spid="11267"/>
                                        </p:tgtEl>
                                      </p:cBhvr>
                                    </p:animEffect>
                                  </p:childTnLst>
                                </p:cTn>
                              </p:par>
                              <p:par>
                                <p:cTn id="10" presetID="14" presetClass="entr" presetSubtype="1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randombar(horizontal)">
                                      <p:cBhvr>
                                        <p:cTn id="12" dur="500"/>
                                        <p:tgtEl>
                                          <p:spTgt spid="24"/>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500"/>
                                        <p:tgtEl>
                                          <p:spTgt spid="12"/>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24" grpId="0" bldLvl="0" animBg="1"/>
      <p:bldP spid="12" grpId="0" bldLvl="0" animBg="1"/>
      <p:bldP spid="13"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custDataLst>
              <p:tags r:id="rId1"/>
            </p:custDataLst>
          </p:nvPr>
        </p:nvSpPr>
        <p:spPr>
          <a:xfrm>
            <a:off x="7164838" y="2116451"/>
            <a:ext cx="2223770" cy="3173095"/>
          </a:xfrm>
          <a:prstGeom prst="rect">
            <a:avLst/>
          </a:prstGeom>
        </p:spPr>
        <p:txBody>
          <a:bodyPr wrap="none" lIns="96384" tIns="48193" rIns="96384" bIns="48193">
            <a:spAutoFit/>
          </a:bodyPr>
          <a:lstStyle/>
          <a:p>
            <a:pPr algn="l"/>
            <a:r>
              <a:rPr sz="4000" b="1" dirty="0">
                <a:solidFill>
                  <a:schemeClr val="tx2">
                    <a:lumMod val="75000"/>
                  </a:schemeClr>
                </a:solidFill>
                <a:latin typeface="+mn-lt"/>
                <a:ea typeface="+mn-ea"/>
                <a:cs typeface="+mn-ea"/>
                <a:sym typeface="+mn-lt"/>
                <a:hlinkClick r:id="rId2" tooltip="" action="ppaction://hlinkfile"/>
              </a:rPr>
              <a:t>任务实施</a:t>
            </a:r>
            <a:endParaRPr sz="4000" b="1" dirty="0">
              <a:solidFill>
                <a:schemeClr val="tx2">
                  <a:lumMod val="75000"/>
                </a:schemeClr>
              </a:solidFill>
              <a:latin typeface="+mn-lt"/>
              <a:ea typeface="+mn-ea"/>
              <a:cs typeface="+mn-ea"/>
              <a:sym typeface="+mn-lt"/>
            </a:endParaRPr>
          </a:p>
          <a:p>
            <a:pPr algn="l"/>
            <a:endParaRPr sz="4000" b="1" dirty="0">
              <a:solidFill>
                <a:schemeClr val="tx2">
                  <a:lumMod val="75000"/>
                </a:schemeClr>
              </a:solidFill>
              <a:cs typeface="+mn-ea"/>
              <a:sym typeface="+mn-lt"/>
            </a:endParaRPr>
          </a:p>
          <a:p>
            <a:pPr algn="l"/>
            <a:r>
              <a:rPr sz="4000" b="1" dirty="0">
                <a:solidFill>
                  <a:schemeClr val="tx2">
                    <a:lumMod val="75000"/>
                  </a:schemeClr>
                </a:solidFill>
                <a:cs typeface="+mn-ea"/>
                <a:sym typeface="+mn-lt"/>
                <a:hlinkClick r:id="rId3" tooltip="" action="ppaction://hlinkfile"/>
              </a:rPr>
              <a:t>任务测评</a:t>
            </a:r>
            <a:endParaRPr sz="4000" b="1" dirty="0">
              <a:solidFill>
                <a:schemeClr val="tx2">
                  <a:lumMod val="75000"/>
                </a:schemeClr>
              </a:solidFill>
              <a:cs typeface="+mn-ea"/>
              <a:sym typeface="+mn-lt"/>
              <a:hlinkClick r:id="rId3" tooltip="" action="ppaction://hlinkfile"/>
            </a:endParaRPr>
          </a:p>
          <a:p>
            <a:pPr algn="l"/>
            <a:endParaRPr sz="4000" b="1" dirty="0">
              <a:solidFill>
                <a:schemeClr val="tx2">
                  <a:lumMod val="75000"/>
                </a:schemeClr>
              </a:solidFill>
              <a:cs typeface="+mn-ea"/>
              <a:sym typeface="+mn-lt"/>
              <a:hlinkClick r:id="rId3" tooltip="" action="ppaction://hlinkfile"/>
            </a:endParaRPr>
          </a:p>
          <a:p>
            <a:pPr algn="l"/>
            <a:r>
              <a:rPr sz="4000" b="1" dirty="0">
                <a:solidFill>
                  <a:schemeClr val="tx2">
                    <a:lumMod val="75000"/>
                  </a:schemeClr>
                </a:solidFill>
                <a:cs typeface="+mn-ea"/>
                <a:sym typeface="+mn-lt"/>
                <a:hlinkClick r:id="rId3" tooltip="" action="ppaction://hlinkfile"/>
              </a:rPr>
              <a:t>任务拓展</a:t>
            </a:r>
            <a:endParaRPr sz="4000" b="1" dirty="0">
              <a:solidFill>
                <a:schemeClr val="tx2">
                  <a:lumMod val="75000"/>
                </a:schemeClr>
              </a:solidFill>
              <a:latin typeface="+mn-lt"/>
              <a:ea typeface="+mn-ea"/>
              <a:cs typeface="+mn-ea"/>
              <a:sym typeface="+mn-lt"/>
            </a:endParaRPr>
          </a:p>
        </p:txBody>
      </p:sp>
      <p:sp>
        <p:nvSpPr>
          <p:cNvPr id="40" name="Diamond 5"/>
          <p:cNvSpPr/>
          <p:nvPr>
            <p:custDataLst>
              <p:tags r:id="rId4"/>
            </p:custDataLst>
          </p:nvPr>
        </p:nvSpPr>
        <p:spPr>
          <a:xfrm>
            <a:off x="863331" y="1253491"/>
            <a:ext cx="5193569" cy="5194269"/>
          </a:xfrm>
          <a:prstGeom prst="diamond">
            <a:avLst/>
          </a:prstGeom>
          <a:solidFill>
            <a:srgbClr val="C00000"/>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zh-CN" altLang="en-US" sz="1400">
              <a:cs typeface="+mn-ea"/>
              <a:sym typeface="+mn-lt"/>
            </a:endParaRPr>
          </a:p>
        </p:txBody>
      </p:sp>
      <p:sp>
        <p:nvSpPr>
          <p:cNvPr id="41" name="Freeform 6"/>
          <p:cNvSpPr/>
          <p:nvPr>
            <p:custDataLst>
              <p:tags r:id="rId5"/>
            </p:custDataLst>
          </p:nvPr>
        </p:nvSpPr>
        <p:spPr>
          <a:xfrm>
            <a:off x="1356721" y="1746945"/>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6"/>
            <a:srcRect/>
            <a:stretch>
              <a:fillRect l="-44825" r="-1"/>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sp>
        <p:nvSpPr>
          <p:cNvPr id="42" name="Freeform 7"/>
          <p:cNvSpPr/>
          <p:nvPr>
            <p:custDataLst>
              <p:tags r:id="rId7"/>
            </p:custDataLst>
          </p:nvPr>
        </p:nvSpPr>
        <p:spPr>
          <a:xfrm>
            <a:off x="3538021" y="1746945"/>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8"/>
            <a:srcRect/>
            <a:stretch>
              <a:fillRect r="-23810"/>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sp>
        <p:nvSpPr>
          <p:cNvPr id="43" name="Freeform 8"/>
          <p:cNvSpPr/>
          <p:nvPr>
            <p:custDataLst>
              <p:tags r:id="rId9"/>
            </p:custDataLst>
          </p:nvPr>
        </p:nvSpPr>
        <p:spPr>
          <a:xfrm>
            <a:off x="1356721" y="3928538"/>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10"/>
            <a:srcRect/>
            <a:stretch>
              <a:fillRect l="-29460" r="-1"/>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sp>
        <p:nvSpPr>
          <p:cNvPr id="44" name="Freeform 9"/>
          <p:cNvSpPr/>
          <p:nvPr>
            <p:custDataLst>
              <p:tags r:id="rId11"/>
            </p:custDataLst>
          </p:nvPr>
        </p:nvSpPr>
        <p:spPr>
          <a:xfrm>
            <a:off x="3538021" y="3928538"/>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12"/>
            <a:srcRect/>
            <a:stretch>
              <a:fillRect r="-64094"/>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grpSp>
        <p:nvGrpSpPr>
          <p:cNvPr id="18" name="组合 17"/>
          <p:cNvGrpSpPr/>
          <p:nvPr/>
        </p:nvGrpSpPr>
        <p:grpSpPr>
          <a:xfrm>
            <a:off x="0" y="214489"/>
            <a:ext cx="3535760" cy="533259"/>
            <a:chOff x="0" y="214489"/>
            <a:chExt cx="3535760" cy="533259"/>
          </a:xfrm>
        </p:grpSpPr>
        <p:sp>
          <p:nvSpPr>
            <p:cNvPr id="19" name="矩形 18"/>
            <p:cNvSpPr/>
            <p:nvPr/>
          </p:nvSpPr>
          <p:spPr>
            <a:xfrm>
              <a:off x="0" y="214489"/>
              <a:ext cx="35356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0" name="五边形 1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03</a:t>
              </a:r>
              <a:endParaRPr lang="zh-CN" altLang="en-US" sz="2000" b="1" dirty="0">
                <a:latin typeface="Arial" panose="020B0604020202020204"/>
                <a:ea typeface="微软雅黑" panose="020B0503020204020204" pitchFamily="34" charset="-122"/>
                <a:sym typeface="Arial" panose="020B0604020202020204"/>
              </a:endParaRPr>
            </a:p>
          </p:txBody>
        </p:sp>
        <p:sp>
          <p:nvSpPr>
            <p:cNvPr id="21" name="矩形 20"/>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汽车视听的装饰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strVal val="#ppt_h"/>
                                          </p:val>
                                        </p:tav>
                                        <p:tav tm="100000">
                                          <p:val>
                                            <p:strVal val="#ppt_h"/>
                                          </p:val>
                                        </p:tav>
                                      </p:tavLst>
                                    </p:anim>
                                  </p:childTnLst>
                                </p:cTn>
                              </p:par>
                            </p:childTnLst>
                          </p:cTn>
                        </p:par>
                        <p:par>
                          <p:cTn id="9" fill="hold">
                            <p:stCondLst>
                              <p:cond delay="0"/>
                            </p:stCondLst>
                            <p:childTnLst>
                              <p:par>
                                <p:cTn id="10" presetID="53" presetClass="entr" presetSubtype="16" fill="hold"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p:cTn id="12" dur="500" fill="hold"/>
                                        <p:tgtEl>
                                          <p:spTgt spid="40"/>
                                        </p:tgtEl>
                                        <p:attrNameLst>
                                          <p:attrName>ppt_w</p:attrName>
                                        </p:attrNameLst>
                                      </p:cBhvr>
                                      <p:tavLst>
                                        <p:tav tm="0">
                                          <p:val>
                                            <p:fltVal val="0"/>
                                          </p:val>
                                        </p:tav>
                                        <p:tav tm="100000">
                                          <p:val>
                                            <p:strVal val="#ppt_w"/>
                                          </p:val>
                                        </p:tav>
                                      </p:tavLst>
                                    </p:anim>
                                    <p:anim calcmode="lin" valueType="num">
                                      <p:cBhvr>
                                        <p:cTn id="13" dur="500" fill="hold"/>
                                        <p:tgtEl>
                                          <p:spTgt spid="40"/>
                                        </p:tgtEl>
                                        <p:attrNameLst>
                                          <p:attrName>ppt_h</p:attrName>
                                        </p:attrNameLst>
                                      </p:cBhvr>
                                      <p:tavLst>
                                        <p:tav tm="0">
                                          <p:val>
                                            <p:fltVal val="0"/>
                                          </p:val>
                                        </p:tav>
                                        <p:tav tm="100000">
                                          <p:val>
                                            <p:strVal val="#ppt_h"/>
                                          </p:val>
                                        </p:tav>
                                      </p:tavLst>
                                    </p:anim>
                                    <p:animEffect transition="in" filter="fade">
                                      <p:cBhvr>
                                        <p:cTn id="14" dur="500"/>
                                        <p:tgtEl>
                                          <p:spTgt spid="40"/>
                                        </p:tgtEl>
                                      </p:cBhvr>
                                    </p:animEffect>
                                  </p:childTnLst>
                                </p:cTn>
                              </p:par>
                              <p:par>
                                <p:cTn id="15" presetID="53" presetClass="entr" presetSubtype="528" fill="hold" grpId="0" nodeType="withEffect">
                                  <p:stCondLst>
                                    <p:cond delay="500"/>
                                  </p:stCondLst>
                                  <p:childTnLst>
                                    <p:set>
                                      <p:cBhvr>
                                        <p:cTn id="16" dur="1" fill="hold">
                                          <p:stCondLst>
                                            <p:cond delay="0"/>
                                          </p:stCondLst>
                                        </p:cTn>
                                        <p:tgtEl>
                                          <p:spTgt spid="41"/>
                                        </p:tgtEl>
                                        <p:attrNameLst>
                                          <p:attrName>style.visibility</p:attrName>
                                        </p:attrNameLst>
                                      </p:cBhvr>
                                      <p:to>
                                        <p:strVal val="visible"/>
                                      </p:to>
                                    </p:set>
                                    <p:anim calcmode="lin" valueType="num">
                                      <p:cBhvr>
                                        <p:cTn id="17" dur="500" fill="hold"/>
                                        <p:tgtEl>
                                          <p:spTgt spid="41"/>
                                        </p:tgtEl>
                                        <p:attrNameLst>
                                          <p:attrName>ppt_w</p:attrName>
                                        </p:attrNameLst>
                                      </p:cBhvr>
                                      <p:tavLst>
                                        <p:tav tm="0">
                                          <p:val>
                                            <p:fltVal val="0"/>
                                          </p:val>
                                        </p:tav>
                                        <p:tav tm="100000">
                                          <p:val>
                                            <p:strVal val="#ppt_w"/>
                                          </p:val>
                                        </p:tav>
                                      </p:tavLst>
                                    </p:anim>
                                    <p:anim calcmode="lin" valueType="num">
                                      <p:cBhvr>
                                        <p:cTn id="18" dur="500" fill="hold"/>
                                        <p:tgtEl>
                                          <p:spTgt spid="41"/>
                                        </p:tgtEl>
                                        <p:attrNameLst>
                                          <p:attrName>ppt_h</p:attrName>
                                        </p:attrNameLst>
                                      </p:cBhvr>
                                      <p:tavLst>
                                        <p:tav tm="0">
                                          <p:val>
                                            <p:fltVal val="0"/>
                                          </p:val>
                                        </p:tav>
                                        <p:tav tm="100000">
                                          <p:val>
                                            <p:strVal val="#ppt_h"/>
                                          </p:val>
                                        </p:tav>
                                      </p:tavLst>
                                    </p:anim>
                                    <p:animEffect transition="in" filter="fade">
                                      <p:cBhvr>
                                        <p:cTn id="19" dur="500"/>
                                        <p:tgtEl>
                                          <p:spTgt spid="41"/>
                                        </p:tgtEl>
                                      </p:cBhvr>
                                    </p:animEffect>
                                    <p:anim calcmode="lin" valueType="num">
                                      <p:cBhvr>
                                        <p:cTn id="20" dur="500" fill="hold"/>
                                        <p:tgtEl>
                                          <p:spTgt spid="41"/>
                                        </p:tgtEl>
                                        <p:attrNameLst>
                                          <p:attrName>ppt_x</p:attrName>
                                        </p:attrNameLst>
                                      </p:cBhvr>
                                      <p:tavLst>
                                        <p:tav tm="0">
                                          <p:val>
                                            <p:fltVal val="0.5"/>
                                          </p:val>
                                        </p:tav>
                                        <p:tav tm="100000">
                                          <p:val>
                                            <p:strVal val="#ppt_x"/>
                                          </p:val>
                                        </p:tav>
                                      </p:tavLst>
                                    </p:anim>
                                    <p:anim calcmode="lin" valueType="num">
                                      <p:cBhvr>
                                        <p:cTn id="21" dur="500" fill="hold"/>
                                        <p:tgtEl>
                                          <p:spTgt spid="41"/>
                                        </p:tgtEl>
                                        <p:attrNameLst>
                                          <p:attrName>ppt_y</p:attrName>
                                        </p:attrNameLst>
                                      </p:cBhvr>
                                      <p:tavLst>
                                        <p:tav tm="0">
                                          <p:val>
                                            <p:fltVal val="0.5"/>
                                          </p:val>
                                        </p:tav>
                                        <p:tav tm="100000">
                                          <p:val>
                                            <p:strVal val="#ppt_y"/>
                                          </p:val>
                                        </p:tav>
                                      </p:tavLst>
                                    </p:anim>
                                  </p:childTnLst>
                                </p:cTn>
                              </p:par>
                              <p:par>
                                <p:cTn id="22" presetID="53" presetClass="entr" presetSubtype="528" fill="hold" grpId="0" nodeType="withEffect">
                                  <p:stCondLst>
                                    <p:cond delay="750"/>
                                  </p:stCondLst>
                                  <p:childTnLst>
                                    <p:set>
                                      <p:cBhvr>
                                        <p:cTn id="23" dur="1" fill="hold">
                                          <p:stCondLst>
                                            <p:cond delay="0"/>
                                          </p:stCondLst>
                                        </p:cTn>
                                        <p:tgtEl>
                                          <p:spTgt spid="42"/>
                                        </p:tgtEl>
                                        <p:attrNameLst>
                                          <p:attrName>style.visibility</p:attrName>
                                        </p:attrNameLst>
                                      </p:cBhvr>
                                      <p:to>
                                        <p:strVal val="visible"/>
                                      </p:to>
                                    </p:set>
                                    <p:anim calcmode="lin" valueType="num">
                                      <p:cBhvr>
                                        <p:cTn id="24" dur="500" fill="hold"/>
                                        <p:tgtEl>
                                          <p:spTgt spid="42"/>
                                        </p:tgtEl>
                                        <p:attrNameLst>
                                          <p:attrName>ppt_w</p:attrName>
                                        </p:attrNameLst>
                                      </p:cBhvr>
                                      <p:tavLst>
                                        <p:tav tm="0">
                                          <p:val>
                                            <p:fltVal val="0"/>
                                          </p:val>
                                        </p:tav>
                                        <p:tav tm="100000">
                                          <p:val>
                                            <p:strVal val="#ppt_w"/>
                                          </p:val>
                                        </p:tav>
                                      </p:tavLst>
                                    </p:anim>
                                    <p:anim calcmode="lin" valueType="num">
                                      <p:cBhvr>
                                        <p:cTn id="25" dur="500" fill="hold"/>
                                        <p:tgtEl>
                                          <p:spTgt spid="42"/>
                                        </p:tgtEl>
                                        <p:attrNameLst>
                                          <p:attrName>ppt_h</p:attrName>
                                        </p:attrNameLst>
                                      </p:cBhvr>
                                      <p:tavLst>
                                        <p:tav tm="0">
                                          <p:val>
                                            <p:fltVal val="0"/>
                                          </p:val>
                                        </p:tav>
                                        <p:tav tm="100000">
                                          <p:val>
                                            <p:strVal val="#ppt_h"/>
                                          </p:val>
                                        </p:tav>
                                      </p:tavLst>
                                    </p:anim>
                                    <p:animEffect transition="in" filter="fade">
                                      <p:cBhvr>
                                        <p:cTn id="26" dur="500"/>
                                        <p:tgtEl>
                                          <p:spTgt spid="42"/>
                                        </p:tgtEl>
                                      </p:cBhvr>
                                    </p:animEffect>
                                    <p:anim calcmode="lin" valueType="num">
                                      <p:cBhvr>
                                        <p:cTn id="27" dur="500" fill="hold"/>
                                        <p:tgtEl>
                                          <p:spTgt spid="42"/>
                                        </p:tgtEl>
                                        <p:attrNameLst>
                                          <p:attrName>ppt_x</p:attrName>
                                        </p:attrNameLst>
                                      </p:cBhvr>
                                      <p:tavLst>
                                        <p:tav tm="0">
                                          <p:val>
                                            <p:fltVal val="0.5"/>
                                          </p:val>
                                        </p:tav>
                                        <p:tav tm="100000">
                                          <p:val>
                                            <p:strVal val="#ppt_x"/>
                                          </p:val>
                                        </p:tav>
                                      </p:tavLst>
                                    </p:anim>
                                    <p:anim calcmode="lin" valueType="num">
                                      <p:cBhvr>
                                        <p:cTn id="28" dur="500" fill="hold"/>
                                        <p:tgtEl>
                                          <p:spTgt spid="42"/>
                                        </p:tgtEl>
                                        <p:attrNameLst>
                                          <p:attrName>ppt_y</p:attrName>
                                        </p:attrNameLst>
                                      </p:cBhvr>
                                      <p:tavLst>
                                        <p:tav tm="0">
                                          <p:val>
                                            <p:fltVal val="0.5"/>
                                          </p:val>
                                        </p:tav>
                                        <p:tav tm="100000">
                                          <p:val>
                                            <p:strVal val="#ppt_y"/>
                                          </p:val>
                                        </p:tav>
                                      </p:tavLst>
                                    </p:anim>
                                  </p:childTnLst>
                                </p:cTn>
                              </p:par>
                              <p:par>
                                <p:cTn id="29" presetID="53" presetClass="entr" presetSubtype="528" fill="hold" grpId="0" nodeType="withEffect">
                                  <p:stCondLst>
                                    <p:cond delay="1000"/>
                                  </p:stCondLst>
                                  <p:childTnLst>
                                    <p:set>
                                      <p:cBhvr>
                                        <p:cTn id="30" dur="1" fill="hold">
                                          <p:stCondLst>
                                            <p:cond delay="0"/>
                                          </p:stCondLst>
                                        </p:cTn>
                                        <p:tgtEl>
                                          <p:spTgt spid="44"/>
                                        </p:tgtEl>
                                        <p:attrNameLst>
                                          <p:attrName>style.visibility</p:attrName>
                                        </p:attrNameLst>
                                      </p:cBhvr>
                                      <p:to>
                                        <p:strVal val="visible"/>
                                      </p:to>
                                    </p:set>
                                    <p:anim calcmode="lin" valueType="num">
                                      <p:cBhvr>
                                        <p:cTn id="31" dur="500" fill="hold"/>
                                        <p:tgtEl>
                                          <p:spTgt spid="44"/>
                                        </p:tgtEl>
                                        <p:attrNameLst>
                                          <p:attrName>ppt_w</p:attrName>
                                        </p:attrNameLst>
                                      </p:cBhvr>
                                      <p:tavLst>
                                        <p:tav tm="0">
                                          <p:val>
                                            <p:fltVal val="0"/>
                                          </p:val>
                                        </p:tav>
                                        <p:tav tm="100000">
                                          <p:val>
                                            <p:strVal val="#ppt_w"/>
                                          </p:val>
                                        </p:tav>
                                      </p:tavLst>
                                    </p:anim>
                                    <p:anim calcmode="lin" valueType="num">
                                      <p:cBhvr>
                                        <p:cTn id="32" dur="500" fill="hold"/>
                                        <p:tgtEl>
                                          <p:spTgt spid="44"/>
                                        </p:tgtEl>
                                        <p:attrNameLst>
                                          <p:attrName>ppt_h</p:attrName>
                                        </p:attrNameLst>
                                      </p:cBhvr>
                                      <p:tavLst>
                                        <p:tav tm="0">
                                          <p:val>
                                            <p:fltVal val="0"/>
                                          </p:val>
                                        </p:tav>
                                        <p:tav tm="100000">
                                          <p:val>
                                            <p:strVal val="#ppt_h"/>
                                          </p:val>
                                        </p:tav>
                                      </p:tavLst>
                                    </p:anim>
                                    <p:animEffect transition="in" filter="fade">
                                      <p:cBhvr>
                                        <p:cTn id="33" dur="500"/>
                                        <p:tgtEl>
                                          <p:spTgt spid="44"/>
                                        </p:tgtEl>
                                      </p:cBhvr>
                                    </p:animEffect>
                                    <p:anim calcmode="lin" valueType="num">
                                      <p:cBhvr>
                                        <p:cTn id="34" dur="500" fill="hold"/>
                                        <p:tgtEl>
                                          <p:spTgt spid="44"/>
                                        </p:tgtEl>
                                        <p:attrNameLst>
                                          <p:attrName>ppt_x</p:attrName>
                                        </p:attrNameLst>
                                      </p:cBhvr>
                                      <p:tavLst>
                                        <p:tav tm="0">
                                          <p:val>
                                            <p:fltVal val="0.5"/>
                                          </p:val>
                                        </p:tav>
                                        <p:tav tm="100000">
                                          <p:val>
                                            <p:strVal val="#ppt_x"/>
                                          </p:val>
                                        </p:tav>
                                      </p:tavLst>
                                    </p:anim>
                                    <p:anim calcmode="lin" valueType="num">
                                      <p:cBhvr>
                                        <p:cTn id="35" dur="500" fill="hold"/>
                                        <p:tgtEl>
                                          <p:spTgt spid="44"/>
                                        </p:tgtEl>
                                        <p:attrNameLst>
                                          <p:attrName>ppt_y</p:attrName>
                                        </p:attrNameLst>
                                      </p:cBhvr>
                                      <p:tavLst>
                                        <p:tav tm="0">
                                          <p:val>
                                            <p:fltVal val="0.5"/>
                                          </p:val>
                                        </p:tav>
                                        <p:tav tm="100000">
                                          <p:val>
                                            <p:strVal val="#ppt_y"/>
                                          </p:val>
                                        </p:tav>
                                      </p:tavLst>
                                    </p:anim>
                                  </p:childTnLst>
                                </p:cTn>
                              </p:par>
                              <p:par>
                                <p:cTn id="36" presetID="53" presetClass="entr" presetSubtype="528" fill="hold" grpId="0" nodeType="withEffect">
                                  <p:stCondLst>
                                    <p:cond delay="1250"/>
                                  </p:stCondLst>
                                  <p:childTnLst>
                                    <p:set>
                                      <p:cBhvr>
                                        <p:cTn id="37" dur="1" fill="hold">
                                          <p:stCondLst>
                                            <p:cond delay="0"/>
                                          </p:stCondLst>
                                        </p:cTn>
                                        <p:tgtEl>
                                          <p:spTgt spid="43"/>
                                        </p:tgtEl>
                                        <p:attrNameLst>
                                          <p:attrName>style.visibility</p:attrName>
                                        </p:attrNameLst>
                                      </p:cBhvr>
                                      <p:to>
                                        <p:strVal val="visible"/>
                                      </p:to>
                                    </p:set>
                                    <p:anim calcmode="lin" valueType="num">
                                      <p:cBhvr>
                                        <p:cTn id="38" dur="500" fill="hold"/>
                                        <p:tgtEl>
                                          <p:spTgt spid="43"/>
                                        </p:tgtEl>
                                        <p:attrNameLst>
                                          <p:attrName>ppt_w</p:attrName>
                                        </p:attrNameLst>
                                      </p:cBhvr>
                                      <p:tavLst>
                                        <p:tav tm="0">
                                          <p:val>
                                            <p:fltVal val="0"/>
                                          </p:val>
                                        </p:tav>
                                        <p:tav tm="100000">
                                          <p:val>
                                            <p:strVal val="#ppt_w"/>
                                          </p:val>
                                        </p:tav>
                                      </p:tavLst>
                                    </p:anim>
                                    <p:anim calcmode="lin" valueType="num">
                                      <p:cBhvr>
                                        <p:cTn id="39" dur="500" fill="hold"/>
                                        <p:tgtEl>
                                          <p:spTgt spid="43"/>
                                        </p:tgtEl>
                                        <p:attrNameLst>
                                          <p:attrName>ppt_h</p:attrName>
                                        </p:attrNameLst>
                                      </p:cBhvr>
                                      <p:tavLst>
                                        <p:tav tm="0">
                                          <p:val>
                                            <p:fltVal val="0"/>
                                          </p:val>
                                        </p:tav>
                                        <p:tav tm="100000">
                                          <p:val>
                                            <p:strVal val="#ppt_h"/>
                                          </p:val>
                                        </p:tav>
                                      </p:tavLst>
                                    </p:anim>
                                    <p:animEffect transition="in" filter="fade">
                                      <p:cBhvr>
                                        <p:cTn id="40" dur="500"/>
                                        <p:tgtEl>
                                          <p:spTgt spid="43"/>
                                        </p:tgtEl>
                                      </p:cBhvr>
                                    </p:animEffect>
                                    <p:anim calcmode="lin" valueType="num">
                                      <p:cBhvr>
                                        <p:cTn id="41" dur="500" fill="hold"/>
                                        <p:tgtEl>
                                          <p:spTgt spid="43"/>
                                        </p:tgtEl>
                                        <p:attrNameLst>
                                          <p:attrName>ppt_x</p:attrName>
                                        </p:attrNameLst>
                                      </p:cBhvr>
                                      <p:tavLst>
                                        <p:tav tm="0">
                                          <p:val>
                                            <p:fltVal val="0.5"/>
                                          </p:val>
                                        </p:tav>
                                        <p:tav tm="100000">
                                          <p:val>
                                            <p:strVal val="#ppt_x"/>
                                          </p:val>
                                        </p:tav>
                                      </p:tavLst>
                                    </p:anim>
                                    <p:anim calcmode="lin" valueType="num">
                                      <p:cBhvr>
                                        <p:cTn id="42" dur="500" fill="hold"/>
                                        <p:tgtEl>
                                          <p:spTgt spid="4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1" grpId="0" bldLvl="0" animBg="1"/>
      <p:bldP spid="42" grpId="0" bldLvl="0" animBg="1"/>
      <p:bldP spid="43" grpId="0" bldLvl="0" animBg="1"/>
      <p:bldP spid="44"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1603023"/>
            <a:ext cx="11593689" cy="3826934"/>
          </a:xfrm>
          <a:prstGeom prst="rect">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cxnSp>
        <p:nvCxnSpPr>
          <p:cNvPr id="14" name="直接连接符 13"/>
          <p:cNvCxnSpPr/>
          <p:nvPr/>
        </p:nvCxnSpPr>
        <p:spPr>
          <a:xfrm>
            <a:off x="3248241" y="4815852"/>
            <a:ext cx="7546429"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368244" y="2323821"/>
            <a:ext cx="7426426"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平行四边形 10"/>
          <p:cNvSpPr/>
          <p:nvPr/>
        </p:nvSpPr>
        <p:spPr>
          <a:xfrm>
            <a:off x="905608" y="1380564"/>
            <a:ext cx="4429380" cy="4329953"/>
          </a:xfrm>
          <a:prstGeom prst="parallelogram">
            <a:avLst>
              <a:gd name="adj" fmla="val 28386"/>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6" name="矩形 5"/>
          <p:cNvSpPr/>
          <p:nvPr/>
        </p:nvSpPr>
        <p:spPr>
          <a:xfrm>
            <a:off x="5498862" y="3523026"/>
            <a:ext cx="4754880" cy="1014730"/>
          </a:xfrm>
          <a:prstGeom prst="rect">
            <a:avLst/>
          </a:prstGeom>
        </p:spPr>
        <p:txBody>
          <a:bodyPr wrap="none">
            <a:spAutoFit/>
          </a:bodyPr>
          <a:lstStyle/>
          <a:p>
            <a:pPr algn="l"/>
            <a:r>
              <a:rPr lang="zh-CN" altLang="en-US" sz="6000" b="1" dirty="0">
                <a:solidFill>
                  <a:schemeClr val="bg1"/>
                </a:solidFill>
                <a:latin typeface="Arial" panose="020B0604020202020204"/>
                <a:ea typeface="微软雅黑" panose="020B0503020204020204" pitchFamily="34" charset="-122"/>
                <a:sym typeface="Arial" panose="020B0604020202020204"/>
              </a:rPr>
              <a:t>其他内部装饰</a:t>
            </a:r>
            <a:endParaRPr lang="zh-CN" altLang="en-US" sz="6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p:nvPr/>
        </p:nvSpPr>
        <p:spPr>
          <a:xfrm>
            <a:off x="11593689" y="1603023"/>
            <a:ext cx="1192466" cy="3826934"/>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矩形 8"/>
          <p:cNvSpPr/>
          <p:nvPr/>
        </p:nvSpPr>
        <p:spPr>
          <a:xfrm>
            <a:off x="6380679" y="2600340"/>
            <a:ext cx="3112945" cy="645160"/>
          </a:xfrm>
          <a:prstGeom prst="rect">
            <a:avLst/>
          </a:prstGeom>
          <a:solidFill>
            <a:srgbClr val="C00000"/>
          </a:solidFill>
        </p:spPr>
        <p:txBody>
          <a:bodyPr wrap="square">
            <a:spAutoFit/>
          </a:bodyPr>
          <a:lstStyle/>
          <a:p>
            <a:pPr algn="ctr"/>
            <a:r>
              <a:rPr lang="zh-CN" altLang="en-US" sz="3600" b="1" dirty="0">
                <a:solidFill>
                  <a:schemeClr val="bg1"/>
                </a:solidFill>
                <a:latin typeface="Arial" panose="020B0604020202020204"/>
                <a:ea typeface="微软雅黑" panose="020B0503020204020204" pitchFamily="34" charset="-122"/>
                <a:sym typeface="Arial" panose="020B0604020202020204"/>
              </a:rPr>
              <a:t>任务四</a:t>
            </a:r>
            <a:r>
              <a:rPr lang="en-US" altLang="zh-CN" sz="3600" b="1" dirty="0">
                <a:solidFill>
                  <a:schemeClr val="bg1"/>
                </a:solidFill>
                <a:latin typeface="Arial" panose="020B0604020202020204"/>
                <a:ea typeface="微软雅黑" panose="020B0503020204020204" pitchFamily="34" charset="-122"/>
                <a:sym typeface="Arial" panose="020B0604020202020204"/>
              </a:rPr>
              <a:t> </a:t>
            </a:r>
            <a:endParaRPr lang="zh-CN" altLang="en-US" sz="3600" b="1" dirty="0">
              <a:solidFill>
                <a:schemeClr val="bg1"/>
              </a:solidFill>
              <a:latin typeface="Arial" panose="020B0604020202020204"/>
              <a:ea typeface="微软雅黑" panose="020B0503020204020204" pitchFamily="34" charset="-122"/>
              <a:sym typeface="Arial" panose="020B0604020202020204"/>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7261306">
            <a:off x="997077" y="2245116"/>
            <a:ext cx="3968403" cy="2638369"/>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par>
                                <p:cTn id="16" presetID="10"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par>
                                <p:cTn id="24" presetID="22" presetClass="entr" presetSubtype="8"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1000"/>
                                        <p:tgtEl>
                                          <p:spTgt spid="6"/>
                                        </p:tgtEl>
                                      </p:cBhvr>
                                    </p:animEffect>
                                    <p:anim calcmode="lin" valueType="num">
                                      <p:cBhvr>
                                        <p:cTn id="37" dur="1000" fill="hold"/>
                                        <p:tgtEl>
                                          <p:spTgt spid="6"/>
                                        </p:tgtEl>
                                        <p:attrNameLst>
                                          <p:attrName>ppt_x</p:attrName>
                                        </p:attrNameLst>
                                      </p:cBhvr>
                                      <p:tavLst>
                                        <p:tav tm="0">
                                          <p:val>
                                            <p:strVal val="#ppt_x"/>
                                          </p:val>
                                        </p:tav>
                                        <p:tav tm="100000">
                                          <p:val>
                                            <p:strVal val="#ppt_x"/>
                                          </p:val>
                                        </p:tav>
                                      </p:tavLst>
                                    </p:anim>
                                    <p:anim calcmode="lin" valueType="num">
                                      <p:cBhvr>
                                        <p:cTn id="3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1" grpId="0" bldLvl="0" animBg="1"/>
      <p:bldP spid="6" grpId="0"/>
      <p:bldP spid="7" grpId="0" bldLvl="0" animBg="1"/>
      <p:bldP spid="9" grpId="0" bldLvl="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 Box 4"/>
          <p:cNvSpPr txBox="1">
            <a:spLocks noChangeArrowheads="1"/>
          </p:cNvSpPr>
          <p:nvPr/>
        </p:nvSpPr>
        <p:spPr bwMode="auto">
          <a:xfrm>
            <a:off x="1152083" y="1849058"/>
            <a:ext cx="9226820"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1. 了解汽车香品的功能。</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2. 掌握汽车香品的选用方法及使用注意事项。</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1. 能理解汽车香品的功用。</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2. 会选用汽车香品。</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1. 遵守岗位职责和要求规定。</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2. 根据客户的需求和喜好，提供个性化的装饰方案。</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24" name="Rectangle 6"/>
          <p:cNvSpPr>
            <a:spLocks noChangeArrowheads="1"/>
          </p:cNvSpPr>
          <p:nvPr/>
        </p:nvSpPr>
        <p:spPr bwMode="auto">
          <a:xfrm>
            <a:off x="1224280" y="1379855"/>
            <a:ext cx="1346200" cy="398780"/>
          </a:xfrm>
          <a:prstGeom prst="rect">
            <a:avLst/>
          </a:prstGeom>
          <a:solidFill>
            <a:srgbClr val="C00000"/>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sz="2000" b="1" dirty="0">
                <a:solidFill>
                  <a:schemeClr val="bg1"/>
                </a:solidFill>
                <a:latin typeface="Arial" panose="020B0604020202020204"/>
                <a:ea typeface="微软雅黑" panose="020B0503020204020204" pitchFamily="34" charset="-122"/>
                <a:sym typeface="Arial" panose="020B0604020202020204"/>
              </a:rPr>
              <a:t>知识目标</a:t>
            </a:r>
            <a:endParaRPr lang="zh-CN" altLang="en-US" sz="2000" b="1" dirty="0">
              <a:solidFill>
                <a:schemeClr val="bg1"/>
              </a:solidFill>
              <a:latin typeface="Arial" panose="020B0604020202020204"/>
              <a:ea typeface="微软雅黑" panose="020B0503020204020204" pitchFamily="34" charset="-122"/>
              <a:sym typeface="Arial" panose="020B0604020202020204"/>
            </a:endParaRPr>
          </a:p>
        </p:txBody>
      </p:sp>
      <p:sp>
        <p:nvSpPr>
          <p:cNvPr id="12" name="Rectangle 6"/>
          <p:cNvSpPr>
            <a:spLocks noChangeArrowheads="1"/>
          </p:cNvSpPr>
          <p:nvPr/>
        </p:nvSpPr>
        <p:spPr bwMode="auto">
          <a:xfrm>
            <a:off x="1224280" y="2700020"/>
            <a:ext cx="1346200" cy="398780"/>
          </a:xfrm>
          <a:prstGeom prst="rect">
            <a:avLst/>
          </a:prstGeom>
          <a:solidFill>
            <a:srgbClr val="38465E"/>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zh-CN" sz="2000" b="1" dirty="0">
                <a:solidFill>
                  <a:schemeClr val="bg1"/>
                </a:solidFill>
                <a:latin typeface="Arial" panose="020B0604020202020204"/>
                <a:ea typeface="微软雅黑" panose="020B0503020204020204" pitchFamily="34" charset="-122"/>
                <a:sym typeface="Arial" panose="020B0604020202020204"/>
              </a:rPr>
              <a:t>能力</a:t>
            </a:r>
            <a:r>
              <a:rPr sz="2000" b="1" dirty="0">
                <a:solidFill>
                  <a:schemeClr val="bg1"/>
                </a:solidFill>
                <a:latin typeface="Arial" panose="020B0604020202020204"/>
                <a:ea typeface="微软雅黑" panose="020B0503020204020204" pitchFamily="34" charset="-122"/>
                <a:sym typeface="Arial" panose="020B0604020202020204"/>
              </a:rPr>
              <a:t>目标</a:t>
            </a:r>
            <a:endParaRPr lang="zh-CN" altLang="en-US" sz="2000" b="1" dirty="0">
              <a:solidFill>
                <a:schemeClr val="bg1"/>
              </a:solidFill>
              <a:latin typeface="Arial" panose="020B0604020202020204"/>
              <a:ea typeface="微软雅黑" panose="020B0503020204020204" pitchFamily="34" charset="-122"/>
              <a:sym typeface="Arial" panose="020B0604020202020204"/>
            </a:endParaRPr>
          </a:p>
        </p:txBody>
      </p:sp>
      <p:sp>
        <p:nvSpPr>
          <p:cNvPr id="13" name="Rectangle 6"/>
          <p:cNvSpPr>
            <a:spLocks noChangeArrowheads="1"/>
          </p:cNvSpPr>
          <p:nvPr/>
        </p:nvSpPr>
        <p:spPr bwMode="auto">
          <a:xfrm>
            <a:off x="1224280" y="3933190"/>
            <a:ext cx="1346200" cy="398780"/>
          </a:xfrm>
          <a:prstGeom prst="rect">
            <a:avLst/>
          </a:prstGeom>
          <a:solidFill>
            <a:srgbClr val="C00000"/>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zh-CN" sz="2000" b="1" dirty="0">
                <a:solidFill>
                  <a:schemeClr val="bg1"/>
                </a:solidFill>
                <a:latin typeface="Arial" panose="020B0604020202020204"/>
                <a:ea typeface="微软雅黑" panose="020B0503020204020204" pitchFamily="34" charset="-122"/>
                <a:sym typeface="Arial" panose="020B0604020202020204"/>
              </a:rPr>
              <a:t>素养</a:t>
            </a:r>
            <a:r>
              <a:rPr sz="2000" b="1" dirty="0">
                <a:solidFill>
                  <a:schemeClr val="bg1"/>
                </a:solidFill>
                <a:latin typeface="Arial" panose="020B0604020202020204"/>
                <a:ea typeface="微软雅黑" panose="020B0503020204020204" pitchFamily="34" charset="-122"/>
                <a:sym typeface="Arial" panose="020B0604020202020204"/>
              </a:rPr>
              <a:t>目标</a:t>
            </a:r>
            <a:endParaRPr lang="zh-CN" altLang="en-US" sz="2000" b="1" dirty="0">
              <a:solidFill>
                <a:schemeClr val="bg1"/>
              </a:solidFill>
              <a:latin typeface="Arial" panose="020B0604020202020204"/>
              <a:ea typeface="微软雅黑" panose="020B0503020204020204" pitchFamily="34" charset="-122"/>
              <a:sym typeface="Arial" panose="020B0604020202020204"/>
            </a:endParaRPr>
          </a:p>
        </p:txBody>
      </p:sp>
      <p:grpSp>
        <p:nvGrpSpPr>
          <p:cNvPr id="18" name="组合 17"/>
          <p:cNvGrpSpPr/>
          <p:nvPr/>
        </p:nvGrpSpPr>
        <p:grpSpPr>
          <a:xfrm>
            <a:off x="0" y="214489"/>
            <a:ext cx="3180160" cy="533259"/>
            <a:chOff x="0" y="214489"/>
            <a:chExt cx="3180160" cy="533259"/>
          </a:xfrm>
        </p:grpSpPr>
        <p:sp>
          <p:nvSpPr>
            <p:cNvPr id="19" name="矩形 18"/>
            <p:cNvSpPr/>
            <p:nvPr/>
          </p:nvSpPr>
          <p:spPr>
            <a:xfrm>
              <a:off x="0" y="214489"/>
              <a:ext cx="31800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0" name="五边形 1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04</a:t>
              </a:r>
              <a:endParaRPr lang="zh-CN" altLang="en-US" sz="2000" b="1" dirty="0">
                <a:latin typeface="Arial" panose="020B0604020202020204"/>
                <a:ea typeface="微软雅黑" panose="020B0503020204020204" pitchFamily="34" charset="-122"/>
                <a:sym typeface="Arial" panose="020B0604020202020204"/>
              </a:endParaRPr>
            </a:p>
          </p:txBody>
        </p:sp>
        <p:sp>
          <p:nvSpPr>
            <p:cNvPr id="21" name="矩形 20"/>
            <p:cNvSpPr/>
            <p:nvPr/>
          </p:nvSpPr>
          <p:spPr>
            <a:xfrm>
              <a:off x="863680" y="225778"/>
              <a:ext cx="23164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其他内部装饰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anim calcmode="lin" valueType="num">
                                      <p:cBhvr>
                                        <p:cTn id="7" dur="500" fill="hold"/>
                                        <p:tgtEl>
                                          <p:spTgt spid="11267"/>
                                        </p:tgtEl>
                                        <p:attrNameLst>
                                          <p:attrName>ppt_w</p:attrName>
                                        </p:attrNameLst>
                                      </p:cBhvr>
                                      <p:tavLst>
                                        <p:tav tm="0">
                                          <p:val>
                                            <p:fltVal val="0"/>
                                          </p:val>
                                        </p:tav>
                                        <p:tav tm="100000">
                                          <p:val>
                                            <p:strVal val="#ppt_w"/>
                                          </p:val>
                                        </p:tav>
                                      </p:tavLst>
                                    </p:anim>
                                    <p:anim calcmode="lin" valueType="num">
                                      <p:cBhvr>
                                        <p:cTn id="8" dur="500" fill="hold"/>
                                        <p:tgtEl>
                                          <p:spTgt spid="11267"/>
                                        </p:tgtEl>
                                        <p:attrNameLst>
                                          <p:attrName>ppt_h</p:attrName>
                                        </p:attrNameLst>
                                      </p:cBhvr>
                                      <p:tavLst>
                                        <p:tav tm="0">
                                          <p:val>
                                            <p:fltVal val="0"/>
                                          </p:val>
                                        </p:tav>
                                        <p:tav tm="100000">
                                          <p:val>
                                            <p:strVal val="#ppt_h"/>
                                          </p:val>
                                        </p:tav>
                                      </p:tavLst>
                                    </p:anim>
                                    <p:animEffect transition="in" filter="fade">
                                      <p:cBhvr>
                                        <p:cTn id="9" dur="500"/>
                                        <p:tgtEl>
                                          <p:spTgt spid="11267"/>
                                        </p:tgtEl>
                                      </p:cBhvr>
                                    </p:animEffect>
                                  </p:childTnLst>
                                </p:cTn>
                              </p:par>
                              <p:par>
                                <p:cTn id="10" presetID="14" presetClass="entr" presetSubtype="1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randombar(horizontal)">
                                      <p:cBhvr>
                                        <p:cTn id="12" dur="500"/>
                                        <p:tgtEl>
                                          <p:spTgt spid="24"/>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500"/>
                                        <p:tgtEl>
                                          <p:spTgt spid="12"/>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24" grpId="0" bldLvl="0" animBg="1"/>
      <p:bldP spid="12" grpId="0" bldLvl="0" animBg="1"/>
      <p:bldP spid="13"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53143" y="1600895"/>
            <a:ext cx="10949049" cy="43605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0" name="矩形 9"/>
          <p:cNvSpPr/>
          <p:nvPr/>
        </p:nvSpPr>
        <p:spPr>
          <a:xfrm>
            <a:off x="973778" y="1852551"/>
            <a:ext cx="10343406" cy="3842378"/>
          </a:xfrm>
          <a:prstGeom prst="rect">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Arial" panose="020B0604020202020204"/>
              <a:ea typeface="微软雅黑" panose="020B0503020204020204" pitchFamily="34" charset="-122"/>
              <a:sym typeface="Arial" panose="020B0604020202020204"/>
            </a:endParaRPr>
          </a:p>
        </p:txBody>
      </p:sp>
      <p:sp>
        <p:nvSpPr>
          <p:cNvPr id="23555" name="TextBox 4"/>
          <p:cNvSpPr txBox="1">
            <a:spLocks noChangeArrowheads="1"/>
          </p:cNvSpPr>
          <p:nvPr/>
        </p:nvSpPr>
        <p:spPr bwMode="auto">
          <a:xfrm>
            <a:off x="1448207" y="2779332"/>
            <a:ext cx="9393272"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b="1" dirty="0">
                <a:solidFill>
                  <a:schemeClr val="bg1"/>
                </a:solidFill>
                <a:latin typeface="Arial" panose="020B0604020202020204"/>
                <a:ea typeface="微软雅黑" panose="020B0503020204020204" pitchFamily="34" charset="-122"/>
                <a:sym typeface="Arial" panose="020B0604020202020204"/>
              </a:rPr>
              <a:t>      </a:t>
            </a:r>
            <a:r>
              <a:rPr sz="2000" b="1" dirty="0">
                <a:solidFill>
                  <a:schemeClr val="bg1"/>
                </a:solidFill>
                <a:latin typeface="Arial" panose="020B0604020202020204"/>
                <a:ea typeface="微软雅黑" panose="020B0503020204020204" pitchFamily="34" charset="-122"/>
                <a:sym typeface="Arial" panose="020B0604020202020204"/>
              </a:rPr>
              <a:t>张女士购买了一辆红色轿车，新车车内气味过大，再加上平时手心易出汗，会</a:t>
            </a:r>
            <a:endParaRPr sz="2000" b="1" dirty="0">
              <a:solidFill>
                <a:schemeClr val="bg1"/>
              </a:solidFill>
              <a:latin typeface="Arial" panose="020B0604020202020204"/>
              <a:ea typeface="微软雅黑" panose="020B0503020204020204" pitchFamily="34" charset="-122"/>
              <a:sym typeface="Arial" panose="020B0604020202020204"/>
            </a:endParaRPr>
          </a:p>
          <a:p>
            <a:pPr eaLnBrk="1" hangingPunct="1">
              <a:lnSpc>
                <a:spcPct val="150000"/>
              </a:lnSpc>
            </a:pPr>
            <a:r>
              <a:rPr sz="2000" b="1" dirty="0">
                <a:solidFill>
                  <a:schemeClr val="bg1"/>
                </a:solidFill>
                <a:latin typeface="Arial" panose="020B0604020202020204"/>
                <a:ea typeface="微软雅黑" panose="020B0503020204020204" pitchFamily="34" charset="-122"/>
                <a:sym typeface="Arial" panose="020B0604020202020204"/>
              </a:rPr>
              <a:t>对行车安全造成一定的影响。作为装饰店的专业人员的小李，他应该怎样去除这些异味并消除行车安全隐患呢？</a:t>
            </a:r>
            <a:endParaRPr sz="2000" b="1" dirty="0">
              <a:solidFill>
                <a:schemeClr val="bg1"/>
              </a:solidFill>
              <a:latin typeface="Arial" panose="020B0604020202020204"/>
              <a:ea typeface="微软雅黑" panose="020B0503020204020204" pitchFamily="34" charset="-122"/>
              <a:sym typeface="Arial" panose="020B0604020202020204"/>
            </a:endParaRPr>
          </a:p>
        </p:txBody>
      </p:sp>
      <p:grpSp>
        <p:nvGrpSpPr>
          <p:cNvPr id="18" name="组合 17"/>
          <p:cNvGrpSpPr/>
          <p:nvPr/>
        </p:nvGrpSpPr>
        <p:grpSpPr>
          <a:xfrm>
            <a:off x="0" y="214489"/>
            <a:ext cx="3180160" cy="533259"/>
            <a:chOff x="0" y="214489"/>
            <a:chExt cx="3180160" cy="533259"/>
          </a:xfrm>
        </p:grpSpPr>
        <p:sp>
          <p:nvSpPr>
            <p:cNvPr id="19" name="矩形 18"/>
            <p:cNvSpPr/>
            <p:nvPr/>
          </p:nvSpPr>
          <p:spPr>
            <a:xfrm>
              <a:off x="0" y="214489"/>
              <a:ext cx="31800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0" name="五边形 1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04</a:t>
              </a:r>
              <a:endParaRPr lang="zh-CN" altLang="en-US" sz="2000" b="1" dirty="0">
                <a:latin typeface="Arial" panose="020B0604020202020204"/>
                <a:ea typeface="微软雅黑" panose="020B0503020204020204" pitchFamily="34" charset="-122"/>
                <a:sym typeface="Arial" panose="020B0604020202020204"/>
              </a:endParaRPr>
            </a:p>
          </p:txBody>
        </p:sp>
        <p:sp>
          <p:nvSpPr>
            <p:cNvPr id="21" name="矩形 20"/>
            <p:cNvSpPr/>
            <p:nvPr/>
          </p:nvSpPr>
          <p:spPr>
            <a:xfrm>
              <a:off x="863680" y="225778"/>
              <a:ext cx="23164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其他内部装饰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randombar(horizontal)">
                                      <p:cBhvr>
                                        <p:cTn id="10" dur="500"/>
                                        <p:tgtEl>
                                          <p:spTgt spid="9"/>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3555"/>
                                        </p:tgtEl>
                                        <p:attrNameLst>
                                          <p:attrName>style.visibility</p:attrName>
                                        </p:attrNameLst>
                                      </p:cBhvr>
                                      <p:to>
                                        <p:strVal val="visible"/>
                                      </p:to>
                                    </p:set>
                                    <p:animEffect transition="in" filter="randombar(horizontal)">
                                      <p:cBhvr>
                                        <p:cTn id="13" dur="500"/>
                                        <p:tgtEl>
                                          <p:spTgt spid="235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2355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586740" y="1778635"/>
            <a:ext cx="10904855" cy="4530090"/>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2" name="Freeform 5"/>
          <p:cNvSpPr/>
          <p:nvPr/>
        </p:nvSpPr>
        <p:spPr bwMode="auto">
          <a:xfrm>
            <a:off x="1411626" y="3261148"/>
            <a:ext cx="1713825" cy="153468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2">
              <a:lumMod val="50000"/>
            </a:schemeClr>
          </a:solidFill>
          <a:ln w="9525" cap="flat">
            <a:noFill/>
            <a:prstDash val="solid"/>
            <a:miter lim="800000"/>
          </a:ln>
        </p:spPr>
        <p:txBody>
          <a:bodyPr vert="horz" wrap="square" lIns="192382" tIns="96192" rIns="192382" bIns="96192" numCol="1" anchor="t" anchorCtr="0" compatLnSpc="1"/>
          <a:lstStyle/>
          <a:p>
            <a:endParaRPr lang="zh-CN" altLang="en-US">
              <a:latin typeface="+mn-lt"/>
              <a:ea typeface="+mn-ea"/>
              <a:cs typeface="+mn-ea"/>
              <a:sym typeface="+mn-lt"/>
            </a:endParaRPr>
          </a:p>
        </p:txBody>
      </p:sp>
      <p:sp>
        <p:nvSpPr>
          <p:cNvPr id="43" name="TextBox 58"/>
          <p:cNvSpPr txBox="1"/>
          <p:nvPr/>
        </p:nvSpPr>
        <p:spPr>
          <a:xfrm>
            <a:off x="1632585" y="3639185"/>
            <a:ext cx="1255395" cy="73850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en-US" altLang="zh-CN" sz="2400" b="1" dirty="0">
                <a:solidFill>
                  <a:schemeClr val="bg1"/>
                </a:solidFill>
                <a:sym typeface="Arial" panose="020B0604020202020204"/>
              </a:rPr>
              <a:t>香品装饰的功能 </a:t>
            </a:r>
            <a:endParaRPr lang="en-US" altLang="zh-CN" sz="2400" b="1" dirty="0">
              <a:solidFill>
                <a:schemeClr val="bg1"/>
              </a:solidFill>
              <a:sym typeface="Arial" panose="020B0604020202020204"/>
            </a:endParaRPr>
          </a:p>
        </p:txBody>
      </p:sp>
      <p:sp>
        <p:nvSpPr>
          <p:cNvPr id="44" name="圆角矩形 59"/>
          <p:cNvSpPr/>
          <p:nvPr>
            <p:custDataLst>
              <p:tags r:id="rId1"/>
            </p:custDataLst>
          </p:nvPr>
        </p:nvSpPr>
        <p:spPr>
          <a:xfrm>
            <a:off x="4513580" y="2505075"/>
            <a:ext cx="2548890" cy="519430"/>
          </a:xfrm>
          <a:prstGeom prst="roundRect">
            <a:avLst>
              <a:gd name="adj" fmla="val 20638"/>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lstStyle/>
          <a:p>
            <a:pPr algn="ctr"/>
            <a:r>
              <a:rPr lang="zh-CN" altLang="en-US">
                <a:solidFill>
                  <a:schemeClr val="bg1"/>
                </a:solidFill>
                <a:cs typeface="+mn-ea"/>
                <a:sym typeface="+mn-lt"/>
              </a:rPr>
              <a:t>（1）净化车内空气 </a:t>
            </a:r>
            <a:endParaRPr lang="zh-CN" altLang="en-US">
              <a:solidFill>
                <a:schemeClr val="bg1"/>
              </a:solidFill>
              <a:cs typeface="+mn-ea"/>
              <a:sym typeface="+mn-lt"/>
            </a:endParaRPr>
          </a:p>
        </p:txBody>
      </p:sp>
      <p:sp>
        <p:nvSpPr>
          <p:cNvPr id="45" name="Freeform 5"/>
          <p:cNvSpPr/>
          <p:nvPr/>
        </p:nvSpPr>
        <p:spPr bwMode="auto">
          <a:xfrm>
            <a:off x="3443285" y="2265477"/>
            <a:ext cx="634105" cy="357533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bg2">
              <a:lumMod val="50000"/>
            </a:schemeClr>
          </a:solidFill>
          <a:ln>
            <a:noFill/>
          </a:ln>
        </p:spPr>
        <p:txBody>
          <a:bodyPr vert="horz" wrap="square" lIns="192382" tIns="96192" rIns="192382" bIns="96192" numCol="1" anchor="t" anchorCtr="0" compatLnSpc="1"/>
          <a:lstStyle/>
          <a:p>
            <a:endParaRPr lang="zh-CN" altLang="en-US">
              <a:latin typeface="+mn-lt"/>
              <a:ea typeface="+mn-ea"/>
              <a:cs typeface="+mn-ea"/>
              <a:sym typeface="+mn-lt"/>
            </a:endParaRPr>
          </a:p>
        </p:txBody>
      </p:sp>
      <p:sp>
        <p:nvSpPr>
          <p:cNvPr id="47" name="圆角矩形 62"/>
          <p:cNvSpPr/>
          <p:nvPr>
            <p:custDataLst>
              <p:tags r:id="rId2"/>
            </p:custDataLst>
          </p:nvPr>
        </p:nvSpPr>
        <p:spPr>
          <a:xfrm>
            <a:off x="4519930" y="3390265"/>
            <a:ext cx="2541905" cy="519430"/>
          </a:xfrm>
          <a:prstGeom prst="roundRect">
            <a:avLst>
              <a:gd name="adj" fmla="val 25274"/>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lstStyle/>
          <a:p>
            <a:pPr algn="ctr"/>
            <a:r>
              <a:rPr lang="zh-CN" altLang="en-US">
                <a:solidFill>
                  <a:schemeClr val="bg1"/>
                </a:solidFill>
                <a:cs typeface="+mn-ea"/>
                <a:sym typeface="+mn-lt"/>
              </a:rPr>
              <a:t> （2）营造温馨环境 </a:t>
            </a:r>
            <a:endParaRPr lang="zh-CN" altLang="en-US">
              <a:solidFill>
                <a:schemeClr val="bg1"/>
              </a:solidFill>
              <a:cs typeface="+mn-ea"/>
              <a:sym typeface="+mn-lt"/>
            </a:endParaRPr>
          </a:p>
        </p:txBody>
      </p:sp>
      <p:sp>
        <p:nvSpPr>
          <p:cNvPr id="53" name="圆角矩形 68"/>
          <p:cNvSpPr/>
          <p:nvPr>
            <p:custDataLst>
              <p:tags r:id="rId3"/>
            </p:custDataLst>
          </p:nvPr>
        </p:nvSpPr>
        <p:spPr>
          <a:xfrm>
            <a:off x="4513580" y="4276090"/>
            <a:ext cx="2548890" cy="519430"/>
          </a:xfrm>
          <a:prstGeom prst="roundRect">
            <a:avLst>
              <a:gd name="adj" fmla="val 26820"/>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lstStyle/>
          <a:p>
            <a:pPr algn="ctr"/>
            <a:r>
              <a:rPr lang="zh-CN" altLang="en-US">
                <a:solidFill>
                  <a:schemeClr val="bg1"/>
                </a:solidFill>
                <a:cs typeface="+mn-ea"/>
                <a:sym typeface="+mn-lt"/>
              </a:rPr>
              <a:t>（3）利于行车安全 </a:t>
            </a:r>
            <a:endParaRPr lang="zh-CN" altLang="en-US">
              <a:solidFill>
                <a:schemeClr val="bg1"/>
              </a:solidFill>
              <a:cs typeface="+mn-ea"/>
              <a:sym typeface="+mn-lt"/>
            </a:endParaRPr>
          </a:p>
        </p:txBody>
      </p:sp>
      <p:sp>
        <p:nvSpPr>
          <p:cNvPr id="2" name="圆角矩形 62"/>
          <p:cNvSpPr/>
          <p:nvPr>
            <p:custDataLst>
              <p:tags r:id="rId4"/>
            </p:custDataLst>
          </p:nvPr>
        </p:nvSpPr>
        <p:spPr>
          <a:xfrm>
            <a:off x="4519930" y="5216525"/>
            <a:ext cx="2541270" cy="519430"/>
          </a:xfrm>
          <a:prstGeom prst="roundRect">
            <a:avLst>
              <a:gd name="adj" fmla="val 25274"/>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lstStyle/>
          <a:p>
            <a:pPr algn="ctr"/>
            <a:r>
              <a:rPr lang="zh-CN" altLang="en-US">
                <a:solidFill>
                  <a:schemeClr val="bg1"/>
                </a:solidFill>
                <a:cs typeface="+mn-ea"/>
                <a:sym typeface="+mn-lt"/>
              </a:rPr>
              <a:t>（4）兼作车内饰品 </a:t>
            </a:r>
            <a:endParaRPr lang="zh-CN" altLang="en-US">
              <a:solidFill>
                <a:schemeClr val="bg1"/>
              </a:solidFill>
              <a:cs typeface="+mn-ea"/>
              <a:sym typeface="+mn-lt"/>
            </a:endParaRPr>
          </a:p>
        </p:txBody>
      </p:sp>
      <p:sp>
        <p:nvSpPr>
          <p:cNvPr id="11" name="文本框 10"/>
          <p:cNvSpPr txBox="1"/>
          <p:nvPr/>
        </p:nvSpPr>
        <p:spPr>
          <a:xfrm>
            <a:off x="1167765" y="1056005"/>
            <a:ext cx="6096000" cy="460375"/>
          </a:xfrm>
          <a:prstGeom prst="rect">
            <a:avLst/>
          </a:prstGeom>
          <a:noFill/>
        </p:spPr>
        <p:txBody>
          <a:bodyPr wrap="square" rtlCol="0" anchor="t">
            <a:spAutoFit/>
          </a:bodyPr>
          <a:p>
            <a:pPr algn="l" eaLnBrk="1" hangingPunct="1">
              <a:spcBef>
                <a:spcPct val="20000"/>
              </a:spcBef>
            </a:pPr>
            <a:r>
              <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rPr>
              <a:t>一、汽车车内香品装饰 </a:t>
            </a: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pic>
        <p:nvPicPr>
          <p:cNvPr id="3" name="图片 2"/>
          <p:cNvPicPr/>
          <p:nvPr/>
        </p:nvPicPr>
        <p:blipFill>
          <a:blip r:embed="rId5"/>
          <a:srcRect t="13685" b="24972"/>
          <a:stretch>
            <a:fillRect/>
          </a:stretch>
        </p:blipFill>
        <p:spPr>
          <a:xfrm>
            <a:off x="7795260" y="2971800"/>
            <a:ext cx="3307715" cy="2356485"/>
          </a:xfrm>
          <a:prstGeom prst="rect">
            <a:avLst/>
          </a:prstGeom>
        </p:spPr>
      </p:pic>
      <p:grpSp>
        <p:nvGrpSpPr>
          <p:cNvPr id="18" name="组合 17"/>
          <p:cNvGrpSpPr/>
          <p:nvPr/>
        </p:nvGrpSpPr>
        <p:grpSpPr>
          <a:xfrm>
            <a:off x="0" y="214489"/>
            <a:ext cx="3180160" cy="533259"/>
            <a:chOff x="0" y="214489"/>
            <a:chExt cx="3180160" cy="533259"/>
          </a:xfrm>
        </p:grpSpPr>
        <p:sp>
          <p:nvSpPr>
            <p:cNvPr id="19" name="矩形 18"/>
            <p:cNvSpPr/>
            <p:nvPr/>
          </p:nvSpPr>
          <p:spPr>
            <a:xfrm>
              <a:off x="0" y="214489"/>
              <a:ext cx="31800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0" name="五边形 1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04</a:t>
              </a:r>
              <a:endParaRPr lang="zh-CN" altLang="en-US" sz="2000" b="1" dirty="0">
                <a:latin typeface="Arial" panose="020B0604020202020204"/>
                <a:ea typeface="微软雅黑" panose="020B0503020204020204" pitchFamily="34" charset="-122"/>
                <a:sym typeface="Arial" panose="020B0604020202020204"/>
              </a:endParaRPr>
            </a:p>
          </p:txBody>
        </p:sp>
        <p:sp>
          <p:nvSpPr>
            <p:cNvPr id="21" name="矩形 20"/>
            <p:cNvSpPr/>
            <p:nvPr/>
          </p:nvSpPr>
          <p:spPr>
            <a:xfrm>
              <a:off x="863680" y="225778"/>
              <a:ext cx="23164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其他内部装饰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par>
                          <p:cTn id="8" fill="hold">
                            <p:stCondLst>
                              <p:cond delay="2000"/>
                            </p:stCondLst>
                            <p:childTnLst>
                              <p:par>
                                <p:cTn id="9" presetID="45" presetClass="entr" presetSubtype="0"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fade">
                                      <p:cBhvr>
                                        <p:cTn id="11" dur="2000"/>
                                        <p:tgtEl>
                                          <p:spTgt spid="43"/>
                                        </p:tgtEl>
                                      </p:cBhvr>
                                    </p:animEffect>
                                    <p:anim calcmode="lin" valueType="num">
                                      <p:cBhvr>
                                        <p:cTn id="12" dur="2000" fill="hold"/>
                                        <p:tgtEl>
                                          <p:spTgt spid="43"/>
                                        </p:tgtEl>
                                        <p:attrNameLst>
                                          <p:attrName>ppt_w</p:attrName>
                                        </p:attrNameLst>
                                      </p:cBhvr>
                                      <p:tavLst>
                                        <p:tav tm="0" fmla="#ppt_w*sin(2.5*pi*$)">
                                          <p:val>
                                            <p:fltVal val="0"/>
                                          </p:val>
                                        </p:tav>
                                        <p:tav tm="100000">
                                          <p:val>
                                            <p:fltVal val="1"/>
                                          </p:val>
                                        </p:tav>
                                      </p:tavLst>
                                    </p:anim>
                                    <p:anim calcmode="lin" valueType="num">
                                      <p:cBhvr>
                                        <p:cTn id="13" dur="2000" fill="hold"/>
                                        <p:tgtEl>
                                          <p:spTgt spid="43"/>
                                        </p:tgtEl>
                                        <p:attrNameLst>
                                          <p:attrName>ppt_h</p:attrName>
                                        </p:attrNameLst>
                                      </p:cBhvr>
                                      <p:tavLst>
                                        <p:tav tm="0">
                                          <p:val>
                                            <p:strVal val="#ppt_h"/>
                                          </p:val>
                                        </p:tav>
                                        <p:tav tm="100000">
                                          <p:val>
                                            <p:strVal val="#ppt_h"/>
                                          </p:val>
                                        </p:tav>
                                      </p:tavLst>
                                    </p:anim>
                                  </p:childTnLst>
                                </p:cTn>
                              </p:par>
                              <p:par>
                                <p:cTn id="14" presetID="45" presetClass="entr" presetSubtype="0" fill="hold" grpId="0" nodeType="with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fade">
                                      <p:cBhvr>
                                        <p:cTn id="16" dur="2000"/>
                                        <p:tgtEl>
                                          <p:spTgt spid="42"/>
                                        </p:tgtEl>
                                      </p:cBhvr>
                                    </p:animEffect>
                                    <p:anim calcmode="lin" valueType="num">
                                      <p:cBhvr>
                                        <p:cTn id="17" dur="2000" fill="hold"/>
                                        <p:tgtEl>
                                          <p:spTgt spid="42"/>
                                        </p:tgtEl>
                                        <p:attrNameLst>
                                          <p:attrName>ppt_w</p:attrName>
                                        </p:attrNameLst>
                                      </p:cBhvr>
                                      <p:tavLst>
                                        <p:tav tm="0" fmla="#ppt_w*sin(2.5*pi*$)">
                                          <p:val>
                                            <p:fltVal val="0"/>
                                          </p:val>
                                        </p:tav>
                                        <p:tav tm="100000">
                                          <p:val>
                                            <p:fltVal val="1"/>
                                          </p:val>
                                        </p:tav>
                                      </p:tavLst>
                                    </p:anim>
                                    <p:anim calcmode="lin" valueType="num">
                                      <p:cBhvr>
                                        <p:cTn id="18" dur="2000" fill="hold"/>
                                        <p:tgtEl>
                                          <p:spTgt spid="42"/>
                                        </p:tgtEl>
                                        <p:attrNameLst>
                                          <p:attrName>ppt_h</p:attrName>
                                        </p:attrNameLst>
                                      </p:cBhvr>
                                      <p:tavLst>
                                        <p:tav tm="0">
                                          <p:val>
                                            <p:strVal val="#ppt_h"/>
                                          </p:val>
                                        </p:tav>
                                        <p:tav tm="100000">
                                          <p:val>
                                            <p:strVal val="#ppt_h"/>
                                          </p:val>
                                        </p:tav>
                                      </p:tavLst>
                                    </p:anim>
                                  </p:childTnLst>
                                </p:cTn>
                              </p:par>
                            </p:childTnLst>
                          </p:cTn>
                        </p:par>
                        <p:par>
                          <p:cTn id="19" fill="hold">
                            <p:stCondLst>
                              <p:cond delay="4000"/>
                            </p:stCondLst>
                            <p:childTnLst>
                              <p:par>
                                <p:cTn id="20" presetID="16" presetClass="entr" presetSubtype="42" fill="hold" grpId="0" nodeType="after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barn(outHorizontal)">
                                      <p:cBhvr>
                                        <p:cTn id="22" dur="500"/>
                                        <p:tgtEl>
                                          <p:spTgt spid="45"/>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wipe(left)">
                                      <p:cBhvr>
                                        <p:cTn id="25" dur="500"/>
                                        <p:tgtEl>
                                          <p:spTgt spid="44"/>
                                        </p:tgtEl>
                                      </p:cBhvr>
                                    </p:animEffect>
                                  </p:childTnLst>
                                </p:cTn>
                              </p:par>
                            </p:childTnLst>
                          </p:cTn>
                        </p:par>
                        <p:par>
                          <p:cTn id="26" fill="hold">
                            <p:stCondLst>
                              <p:cond delay="4500"/>
                            </p:stCondLst>
                            <p:childTnLst>
                              <p:par>
                                <p:cTn id="27" presetID="22" presetClass="entr" presetSubtype="8" fill="hold" grpId="0" nodeType="afterEffect">
                                  <p:stCondLst>
                                    <p:cond delay="0"/>
                                  </p:stCondLst>
                                  <p:childTnLst>
                                    <p:set>
                                      <p:cBhvr>
                                        <p:cTn id="28" dur="1" fill="hold">
                                          <p:stCondLst>
                                            <p:cond delay="0"/>
                                          </p:stCondLst>
                                        </p:cTn>
                                        <p:tgtEl>
                                          <p:spTgt spid="47"/>
                                        </p:tgtEl>
                                        <p:attrNameLst>
                                          <p:attrName>style.visibility</p:attrName>
                                        </p:attrNameLst>
                                      </p:cBhvr>
                                      <p:to>
                                        <p:strVal val="visible"/>
                                      </p:to>
                                    </p:set>
                                    <p:animEffect transition="in" filter="wipe(left)">
                                      <p:cBhvr>
                                        <p:cTn id="29" dur="500"/>
                                        <p:tgtEl>
                                          <p:spTgt spid="47"/>
                                        </p:tgtEl>
                                      </p:cBhvr>
                                    </p:animEffect>
                                  </p:childTnLst>
                                </p:cTn>
                              </p:par>
                            </p:childTnLst>
                          </p:cTn>
                        </p:par>
                        <p:par>
                          <p:cTn id="30" fill="hold">
                            <p:stCondLst>
                              <p:cond delay="5000"/>
                            </p:stCondLst>
                            <p:childTnLst>
                              <p:par>
                                <p:cTn id="31" presetID="22" presetClass="entr" presetSubtype="8" fill="hold" grpId="0" nodeType="afterEffect">
                                  <p:stCondLst>
                                    <p:cond delay="0"/>
                                  </p:stCondLst>
                                  <p:childTnLst>
                                    <p:set>
                                      <p:cBhvr>
                                        <p:cTn id="32" dur="1" fill="hold">
                                          <p:stCondLst>
                                            <p:cond delay="0"/>
                                          </p:stCondLst>
                                        </p:cTn>
                                        <p:tgtEl>
                                          <p:spTgt spid="53"/>
                                        </p:tgtEl>
                                        <p:attrNameLst>
                                          <p:attrName>style.visibility</p:attrName>
                                        </p:attrNameLst>
                                      </p:cBhvr>
                                      <p:to>
                                        <p:strVal val="visible"/>
                                      </p:to>
                                    </p:set>
                                    <p:animEffect transition="in" filter="wipe(left)">
                                      <p:cBhvr>
                                        <p:cTn id="33" dur="500"/>
                                        <p:tgtEl>
                                          <p:spTgt spid="53"/>
                                        </p:tgtEl>
                                      </p:cBhvr>
                                    </p:animEffect>
                                  </p:childTnLst>
                                </p:cTn>
                              </p:par>
                            </p:childTnLst>
                          </p:cTn>
                        </p:par>
                        <p:par>
                          <p:cTn id="34" fill="hold">
                            <p:stCondLst>
                              <p:cond delay="5500"/>
                            </p:stCondLst>
                            <p:childTnLst>
                              <p:par>
                                <p:cTn id="35" presetID="22" presetClass="entr" presetSubtype="8" fill="hold" grpId="0"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left)">
                                      <p:cBhvr>
                                        <p:cTn id="3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42" grpId="0" bldLvl="0" animBg="1"/>
      <p:bldP spid="43" grpId="0"/>
      <p:bldP spid="44" grpId="0" bldLvl="0" animBg="1"/>
      <p:bldP spid="45" grpId="0" bldLvl="0" animBg="1"/>
      <p:bldP spid="47" grpId="0" bldLvl="0" animBg="1"/>
      <p:bldP spid="53" grpId="0" bldLvl="0" animBg="1"/>
      <p:bldP spid="2" grpId="0" bldLvl="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38250" y="1724343"/>
            <a:ext cx="236156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车用香品的选用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2511425"/>
            <a:ext cx="9616440" cy="2707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（1）根据季节气候选用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在寒冷的冬季或炎热的夏季，车内常开空调，这时需选用挥发性强的香品，以便有效地去除空调造成的车内异味及其他异味，达到清新车内空气的目的；而在冷暖适宜的春、秋季，可随意选择自己喜爱的香型。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b="1"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（2）按驾驶员及乘客的需求选用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驾驶员行车时需要保持平和的心态，车内的环境需要保持温馨、宁静。所以，可选择清甜的鲜花香、清凉的药草香、安神的琥珀香等香型的香品。 </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8" name="组合 17"/>
          <p:cNvGrpSpPr/>
          <p:nvPr/>
        </p:nvGrpSpPr>
        <p:grpSpPr>
          <a:xfrm>
            <a:off x="0" y="214489"/>
            <a:ext cx="3180160" cy="533259"/>
            <a:chOff x="0" y="214489"/>
            <a:chExt cx="3180160" cy="533259"/>
          </a:xfrm>
        </p:grpSpPr>
        <p:sp>
          <p:nvSpPr>
            <p:cNvPr id="19" name="矩形 18"/>
            <p:cNvSpPr/>
            <p:nvPr/>
          </p:nvSpPr>
          <p:spPr>
            <a:xfrm>
              <a:off x="0" y="214489"/>
              <a:ext cx="31800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0" name="五边形 1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04</a:t>
              </a:r>
              <a:endParaRPr lang="zh-CN" altLang="en-US" sz="2000" b="1" dirty="0">
                <a:latin typeface="Arial" panose="020B0604020202020204"/>
                <a:ea typeface="微软雅黑" panose="020B0503020204020204" pitchFamily="34" charset="-122"/>
                <a:sym typeface="Arial" panose="020B0604020202020204"/>
              </a:endParaRPr>
            </a:p>
          </p:txBody>
        </p:sp>
        <p:sp>
          <p:nvSpPr>
            <p:cNvPr id="21" name="矩形 20"/>
            <p:cNvSpPr/>
            <p:nvPr/>
          </p:nvSpPr>
          <p:spPr>
            <a:xfrm>
              <a:off x="863680" y="225778"/>
              <a:ext cx="23164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其他内部装饰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1682115"/>
            <a:ext cx="9616440" cy="424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lang="en-US" altLang="zh-CN" b="1"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（3）按情趣的需求选用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有的驾驶员或乘坐者习惯吸烟，不妨选用浓郁的药草香、新鲜的绿茶香、甜润的苹果香等香型的香品，可以有效去除烟草的刺激气味。最好不要选用气雾型香品，因为气雾型香品易燃。如果喜欢开快车，最好选凝胶型固体香品。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lang="en-US" sz="2000" b="1"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（4）根据性格选用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根据车主的不同性格选用不同的香品。对于性格暴躁的车主，为使驾驶时保持平静的心态，应选用具有镇静功效的车用香品，如清凉的药草香、宁静的琥珀香等。对于喜欢开快车的驾驶员 , 应选用凝胶等固体香品。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lang="en-US" sz="2000" b="1"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（5）根据车辆状况选用</a:t>
            </a:r>
            <a:r>
              <a:rPr sz="2000" dirty="0">
                <a:solidFill>
                  <a:srgbClr val="38465E"/>
                </a:solidFill>
                <a:latin typeface="Arial" panose="020B0604020202020204"/>
                <a:ea typeface="微软雅黑" panose="020B0503020204020204" pitchFamily="34" charset="-122"/>
                <a:sym typeface="Arial" panose="020B0604020202020204"/>
              </a:rPr>
              <a:t>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因车辆状况差异很大，如大型货车与高级轿车，车内装饰风格差异很大。所以，在选择车用香品时，还要考虑与车内装饰协调，做到整体和谐。</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8" name="组合 17"/>
          <p:cNvGrpSpPr/>
          <p:nvPr/>
        </p:nvGrpSpPr>
        <p:grpSpPr>
          <a:xfrm>
            <a:off x="0" y="214489"/>
            <a:ext cx="3180160" cy="533259"/>
            <a:chOff x="0" y="214489"/>
            <a:chExt cx="3180160" cy="533259"/>
          </a:xfrm>
        </p:grpSpPr>
        <p:sp>
          <p:nvSpPr>
            <p:cNvPr id="19" name="矩形 18"/>
            <p:cNvSpPr/>
            <p:nvPr/>
          </p:nvSpPr>
          <p:spPr>
            <a:xfrm>
              <a:off x="0" y="214489"/>
              <a:ext cx="31800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0" name="五边形 1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04</a:t>
              </a:r>
              <a:endParaRPr lang="zh-CN" altLang="en-US" sz="2000" b="1" dirty="0">
                <a:latin typeface="Arial" panose="020B0604020202020204"/>
                <a:ea typeface="微软雅黑" panose="020B0503020204020204" pitchFamily="34" charset="-122"/>
                <a:sym typeface="Arial" panose="020B0604020202020204"/>
              </a:endParaRPr>
            </a:p>
          </p:txBody>
        </p:sp>
        <p:sp>
          <p:nvSpPr>
            <p:cNvPr id="21" name="矩形 20"/>
            <p:cNvSpPr/>
            <p:nvPr/>
          </p:nvSpPr>
          <p:spPr>
            <a:xfrm>
              <a:off x="863680" y="225778"/>
              <a:ext cx="23164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其他内部装饰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38250" y="1724343"/>
            <a:ext cx="293560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车用香品的摆放位置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36320" y="2511425"/>
            <a:ext cx="6499860" cy="1630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通常将汽车香品摆放在仪表板上，或作挂饰使用。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C00000"/>
                </a:solidFill>
                <a:latin typeface="华文楷体" panose="02010600040101010101" charset="-122"/>
                <a:ea typeface="华文楷体" panose="02010600040101010101" charset="-122"/>
                <a:cs typeface="华文楷体" panose="02010600040101010101" charset="-122"/>
                <a:sym typeface="Arial" panose="020B0604020202020204"/>
              </a:rPr>
              <a:t>       </a:t>
            </a:r>
            <a:endParaRPr lang="en-US" sz="2000" dirty="0">
              <a:solidFill>
                <a:srgbClr val="C00000"/>
              </a:solidFill>
              <a:latin typeface="华文楷体" panose="02010600040101010101" charset="-122"/>
              <a:ea typeface="华文楷体" panose="02010600040101010101" charset="-122"/>
              <a:cs typeface="华文楷体" panose="02010600040101010101" charset="-122"/>
              <a:sym typeface="Arial" panose="020B0604020202020204"/>
            </a:endParaRPr>
          </a:p>
          <a:p>
            <a:pPr eaLnBrk="1" hangingPunct="1">
              <a:lnSpc>
                <a:spcPct val="100000"/>
              </a:lnSpc>
              <a:spcBef>
                <a:spcPct val="50000"/>
              </a:spcBef>
            </a:pPr>
            <a:r>
              <a:rPr lang="en-US" sz="2000" dirty="0">
                <a:solidFill>
                  <a:srgbClr val="C00000"/>
                </a:solidFill>
                <a:latin typeface="华文楷体" panose="02010600040101010101" charset="-122"/>
                <a:ea typeface="华文楷体" panose="02010600040101010101" charset="-122"/>
                <a:cs typeface="华文楷体" panose="02010600040101010101" charset="-122"/>
                <a:sym typeface="Arial" panose="020B0604020202020204"/>
              </a:rPr>
              <a:t>      </a:t>
            </a:r>
            <a:r>
              <a:rPr sz="2000" dirty="0">
                <a:solidFill>
                  <a:srgbClr val="C00000"/>
                </a:solidFill>
                <a:latin typeface="华文楷体" panose="02010600040101010101" charset="-122"/>
                <a:ea typeface="华文楷体" panose="02010600040101010101" charset="-122"/>
                <a:cs typeface="华文楷体" panose="02010600040101010101" charset="-122"/>
                <a:sym typeface="Arial" panose="020B0604020202020204"/>
              </a:rPr>
              <a:t>注意，汽车香品摆放时应放在尽量远离驾驶位的地方，以免刹车或发生突发状况时，带来不必要的麻烦。 </a:t>
            </a:r>
            <a:endParaRPr sz="2000" dirty="0">
              <a:solidFill>
                <a:srgbClr val="C00000"/>
              </a:solidFill>
              <a:latin typeface="华文楷体" panose="02010600040101010101" charset="-122"/>
              <a:ea typeface="华文楷体" panose="02010600040101010101" charset="-122"/>
              <a:cs typeface="华文楷体" panose="02010600040101010101" charset="-122"/>
              <a:sym typeface="Arial" panose="020B0604020202020204"/>
            </a:endParaRPr>
          </a:p>
        </p:txBody>
      </p:sp>
      <p:pic>
        <p:nvPicPr>
          <p:cNvPr id="4" name="图片 3"/>
          <p:cNvPicPr/>
          <p:nvPr/>
        </p:nvPicPr>
        <p:blipFill>
          <a:blip r:embed="rId1"/>
          <a:stretch>
            <a:fillRect/>
          </a:stretch>
        </p:blipFill>
        <p:spPr>
          <a:xfrm>
            <a:off x="7604760" y="2246630"/>
            <a:ext cx="3503930" cy="3238500"/>
          </a:xfrm>
          <a:prstGeom prst="rect">
            <a:avLst/>
          </a:prstGeom>
        </p:spPr>
      </p:pic>
      <p:grpSp>
        <p:nvGrpSpPr>
          <p:cNvPr id="18" name="组合 17"/>
          <p:cNvGrpSpPr/>
          <p:nvPr/>
        </p:nvGrpSpPr>
        <p:grpSpPr>
          <a:xfrm>
            <a:off x="0" y="214489"/>
            <a:ext cx="3180160" cy="533259"/>
            <a:chOff x="0" y="214489"/>
            <a:chExt cx="3180160" cy="533259"/>
          </a:xfrm>
        </p:grpSpPr>
        <p:sp>
          <p:nvSpPr>
            <p:cNvPr id="19" name="矩形 18"/>
            <p:cNvSpPr/>
            <p:nvPr/>
          </p:nvSpPr>
          <p:spPr>
            <a:xfrm>
              <a:off x="0" y="214489"/>
              <a:ext cx="31800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0" name="五边形 1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04</a:t>
              </a:r>
              <a:endParaRPr lang="zh-CN" altLang="en-US" sz="2000" b="1" dirty="0">
                <a:latin typeface="Arial" panose="020B0604020202020204"/>
                <a:ea typeface="微软雅黑" panose="020B0503020204020204" pitchFamily="34" charset="-122"/>
                <a:sym typeface="Arial" panose="020B0604020202020204"/>
              </a:endParaRPr>
            </a:p>
          </p:txBody>
        </p:sp>
        <p:sp>
          <p:nvSpPr>
            <p:cNvPr id="21" name="矩形 20"/>
            <p:cNvSpPr/>
            <p:nvPr/>
          </p:nvSpPr>
          <p:spPr>
            <a:xfrm>
              <a:off x="863680" y="225778"/>
              <a:ext cx="23164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其他内部装饰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38250" y="1627188"/>
            <a:ext cx="339407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车用香品使用注意事项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36320" y="2199005"/>
            <a:ext cx="7513955" cy="3938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lang="en-US" altLang="zh-CN" b="1"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（1）认真选购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b="1"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（2）车用香品的更换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①合理的更换方法。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当一种香品用尽，或未用尽而更换时，首先将原有香品容器拿走，把车窗打开，使车内的原来香品的气味散尽。待毫无残留时，才可更换另一种车用香品。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②更换时间。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最好选择在收车之后拿走旧香品容器，在第二天开车一段时间后再换上另一种香品，这样可以有充足的时间散尽旧香品气味，使旧香品气味彻底清除。 </a:t>
            </a:r>
            <a:r>
              <a:rPr lang="en-US" sz="2000" dirty="0">
                <a:solidFill>
                  <a:srgbClr val="C00000"/>
                </a:solidFill>
                <a:latin typeface="华文楷体" panose="02010600040101010101" charset="-122"/>
                <a:ea typeface="华文楷体" panose="02010600040101010101" charset="-122"/>
                <a:cs typeface="华文楷体" panose="02010600040101010101" charset="-122"/>
                <a:sym typeface="Arial" panose="020B0604020202020204"/>
              </a:rPr>
              <a:t>    </a:t>
            </a:r>
            <a:endParaRPr sz="2000" dirty="0">
              <a:solidFill>
                <a:srgbClr val="C00000"/>
              </a:solidFill>
              <a:latin typeface="华文楷体" panose="02010600040101010101" charset="-122"/>
              <a:ea typeface="华文楷体" panose="02010600040101010101" charset="-122"/>
              <a:cs typeface="华文楷体" panose="02010600040101010101" charset="-122"/>
              <a:sym typeface="Arial" panose="020B0604020202020204"/>
            </a:endParaRPr>
          </a:p>
        </p:txBody>
      </p:sp>
      <p:pic>
        <p:nvPicPr>
          <p:cNvPr id="5" name="图片 4"/>
          <p:cNvPicPr/>
          <p:nvPr/>
        </p:nvPicPr>
        <p:blipFill>
          <a:blip r:embed="rId1"/>
          <a:stretch>
            <a:fillRect/>
          </a:stretch>
        </p:blipFill>
        <p:spPr>
          <a:xfrm>
            <a:off x="8371840" y="2395220"/>
            <a:ext cx="2880360" cy="2941955"/>
          </a:xfrm>
          <a:prstGeom prst="rect">
            <a:avLst/>
          </a:prstGeom>
        </p:spPr>
      </p:pic>
      <p:grpSp>
        <p:nvGrpSpPr>
          <p:cNvPr id="18" name="组合 17"/>
          <p:cNvGrpSpPr/>
          <p:nvPr/>
        </p:nvGrpSpPr>
        <p:grpSpPr>
          <a:xfrm>
            <a:off x="0" y="214489"/>
            <a:ext cx="3180160" cy="533259"/>
            <a:chOff x="0" y="214489"/>
            <a:chExt cx="3180160" cy="533259"/>
          </a:xfrm>
        </p:grpSpPr>
        <p:sp>
          <p:nvSpPr>
            <p:cNvPr id="19" name="矩形 18"/>
            <p:cNvSpPr/>
            <p:nvPr/>
          </p:nvSpPr>
          <p:spPr>
            <a:xfrm>
              <a:off x="0" y="214489"/>
              <a:ext cx="31800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0" name="五边形 1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04</a:t>
              </a:r>
              <a:endParaRPr lang="zh-CN" altLang="en-US" sz="2000" b="1" dirty="0">
                <a:latin typeface="Arial" panose="020B0604020202020204"/>
                <a:ea typeface="微软雅黑" panose="020B0503020204020204" pitchFamily="34" charset="-122"/>
                <a:sym typeface="Arial" panose="020B0604020202020204"/>
              </a:endParaRPr>
            </a:p>
          </p:txBody>
        </p:sp>
        <p:sp>
          <p:nvSpPr>
            <p:cNvPr id="21" name="矩形 20"/>
            <p:cNvSpPr/>
            <p:nvPr/>
          </p:nvSpPr>
          <p:spPr>
            <a:xfrm>
              <a:off x="863680" y="225778"/>
              <a:ext cx="23164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其他内部装饰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 Box 4"/>
          <p:cNvSpPr txBox="1">
            <a:spLocks noChangeArrowheads="1"/>
          </p:cNvSpPr>
          <p:nvPr/>
        </p:nvSpPr>
        <p:spPr bwMode="auto">
          <a:xfrm>
            <a:off x="1054100" y="2414270"/>
            <a:ext cx="9368790"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转向盘装饰较为简单，常用的装饰方法为加装转向盘套。转向盘套种类繁多，主要作用为保暖和保护转向盘免受过度磨损。</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29" name="圆角矩形 28"/>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4" name="Rectangle 6"/>
          <p:cNvSpPr>
            <a:spLocks noChangeArrowheads="1"/>
          </p:cNvSpPr>
          <p:nvPr/>
        </p:nvSpPr>
        <p:spPr bwMode="auto">
          <a:xfrm>
            <a:off x="1181100" y="1766570"/>
            <a:ext cx="2705735" cy="460375"/>
          </a:xfrm>
          <a:prstGeom prst="rect">
            <a:avLst/>
          </a:prstGeom>
          <a:solidFill>
            <a:srgbClr val="38465E"/>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zh-CN" altLang="en-US" sz="2400" b="1" dirty="0">
                <a:solidFill>
                  <a:schemeClr val="bg1"/>
                </a:solidFill>
                <a:latin typeface="Arial" panose="020B0604020202020204"/>
                <a:ea typeface="微软雅黑" panose="020B0503020204020204" pitchFamily="34" charset="-122"/>
                <a:sym typeface="Arial" panose="020B0604020202020204"/>
              </a:rPr>
              <a:t>二、转向盘装饰  </a:t>
            </a:r>
            <a:endParaRPr lang="zh-CN" altLang="en-US" sz="2400" b="1" dirty="0">
              <a:solidFill>
                <a:schemeClr val="bg1"/>
              </a:solidFill>
              <a:latin typeface="Arial" panose="020B0604020202020204"/>
              <a:ea typeface="微软雅黑" panose="020B0503020204020204" pitchFamily="34" charset="-122"/>
              <a:sym typeface="Arial" panose="020B0604020202020204"/>
            </a:endParaRPr>
          </a:p>
        </p:txBody>
      </p:sp>
      <p:pic>
        <p:nvPicPr>
          <p:cNvPr id="3" name="图片 2"/>
          <p:cNvPicPr/>
          <p:nvPr/>
        </p:nvPicPr>
        <p:blipFill>
          <a:blip r:embed="rId1"/>
          <a:stretch>
            <a:fillRect/>
          </a:stretch>
        </p:blipFill>
        <p:spPr>
          <a:xfrm>
            <a:off x="4078605" y="3616325"/>
            <a:ext cx="2461895" cy="2119630"/>
          </a:xfrm>
          <a:prstGeom prst="rect">
            <a:avLst/>
          </a:prstGeom>
        </p:spPr>
      </p:pic>
      <p:grpSp>
        <p:nvGrpSpPr>
          <p:cNvPr id="18" name="组合 17"/>
          <p:cNvGrpSpPr/>
          <p:nvPr/>
        </p:nvGrpSpPr>
        <p:grpSpPr>
          <a:xfrm>
            <a:off x="0" y="214489"/>
            <a:ext cx="3180160" cy="533259"/>
            <a:chOff x="0" y="214489"/>
            <a:chExt cx="3180160" cy="533259"/>
          </a:xfrm>
        </p:grpSpPr>
        <p:sp>
          <p:nvSpPr>
            <p:cNvPr id="19" name="矩形 18"/>
            <p:cNvSpPr/>
            <p:nvPr/>
          </p:nvSpPr>
          <p:spPr>
            <a:xfrm>
              <a:off x="0" y="214489"/>
              <a:ext cx="31800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0" name="五边形 1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04</a:t>
              </a:r>
              <a:endParaRPr lang="zh-CN" altLang="en-US" sz="2000" b="1" dirty="0">
                <a:latin typeface="Arial" panose="020B0604020202020204"/>
                <a:ea typeface="微软雅黑" panose="020B0503020204020204" pitchFamily="34" charset="-122"/>
                <a:sym typeface="Arial" panose="020B0604020202020204"/>
              </a:endParaRPr>
            </a:p>
          </p:txBody>
        </p:sp>
        <p:sp>
          <p:nvSpPr>
            <p:cNvPr id="21" name="矩形 20"/>
            <p:cNvSpPr/>
            <p:nvPr/>
          </p:nvSpPr>
          <p:spPr>
            <a:xfrm>
              <a:off x="863680" y="225778"/>
              <a:ext cx="23164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其他内部装饰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heel(1)">
                                      <p:cBhvr>
                                        <p:cTn id="7" dur="20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1267"/>
                                        </p:tgtEl>
                                        <p:attrNameLst>
                                          <p:attrName>style.visibility</p:attrName>
                                        </p:attrNameLst>
                                      </p:cBhvr>
                                      <p:to>
                                        <p:strVal val="visible"/>
                                      </p:to>
                                    </p:set>
                                    <p:anim calcmode="lin" valueType="num">
                                      <p:cBhvr>
                                        <p:cTn id="12" dur="500" fill="hold"/>
                                        <p:tgtEl>
                                          <p:spTgt spid="11267"/>
                                        </p:tgtEl>
                                        <p:attrNameLst>
                                          <p:attrName>ppt_w</p:attrName>
                                        </p:attrNameLst>
                                      </p:cBhvr>
                                      <p:tavLst>
                                        <p:tav tm="0">
                                          <p:val>
                                            <p:fltVal val="0"/>
                                          </p:val>
                                        </p:tav>
                                        <p:tav tm="100000">
                                          <p:val>
                                            <p:strVal val="#ppt_w"/>
                                          </p:val>
                                        </p:tav>
                                      </p:tavLst>
                                    </p:anim>
                                    <p:anim calcmode="lin" valueType="num">
                                      <p:cBhvr>
                                        <p:cTn id="13" dur="500" fill="hold"/>
                                        <p:tgtEl>
                                          <p:spTgt spid="11267"/>
                                        </p:tgtEl>
                                        <p:attrNameLst>
                                          <p:attrName>ppt_h</p:attrName>
                                        </p:attrNameLst>
                                      </p:cBhvr>
                                      <p:tavLst>
                                        <p:tav tm="0">
                                          <p:val>
                                            <p:fltVal val="0"/>
                                          </p:val>
                                        </p:tav>
                                        <p:tav tm="100000">
                                          <p:val>
                                            <p:strVal val="#ppt_h"/>
                                          </p:val>
                                        </p:tav>
                                      </p:tavLst>
                                    </p:anim>
                                    <p:animEffect transition="in" filter="fade">
                                      <p:cBhvr>
                                        <p:cTn id="14" dur="500"/>
                                        <p:tgtEl>
                                          <p:spTgt spid="11267"/>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randombar(horizontal)">
                                      <p:cBhvr>
                                        <p:cTn id="1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29" grpId="0" bldLvl="0" animBg="1"/>
      <p:bldP spid="24"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53143" y="1600895"/>
            <a:ext cx="10949049" cy="43605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0" name="矩形 9"/>
          <p:cNvSpPr/>
          <p:nvPr/>
        </p:nvSpPr>
        <p:spPr>
          <a:xfrm>
            <a:off x="973778" y="1852551"/>
            <a:ext cx="10343406" cy="3842378"/>
          </a:xfrm>
          <a:prstGeom prst="rect">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555" name="TextBox 4"/>
          <p:cNvSpPr txBox="1">
            <a:spLocks noChangeArrowheads="1"/>
          </p:cNvSpPr>
          <p:nvPr/>
        </p:nvSpPr>
        <p:spPr bwMode="auto">
          <a:xfrm>
            <a:off x="1532027" y="2749487"/>
            <a:ext cx="9393272"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b="1" dirty="0">
                <a:solidFill>
                  <a:schemeClr val="bg1"/>
                </a:solidFill>
                <a:latin typeface="Arial" panose="020B0604020202020204"/>
                <a:ea typeface="微软雅黑" panose="020B0503020204020204" pitchFamily="34" charset="-122"/>
                <a:sym typeface="Arial" panose="020B0604020202020204"/>
              </a:rPr>
              <a:t>       </a:t>
            </a:r>
            <a:r>
              <a:rPr sz="2000" b="1" dirty="0">
                <a:solidFill>
                  <a:schemeClr val="bg1"/>
                </a:solidFill>
                <a:latin typeface="Arial" panose="020B0604020202020204"/>
                <a:ea typeface="微软雅黑" panose="020B0503020204020204" pitchFamily="34" charset="-122"/>
                <a:sym typeface="Arial" panose="020B0604020202020204"/>
              </a:rPr>
              <a:t>张先生购买了一辆商务车。时近九月，天气开始转凉，张先生觉得车内的坐垫</a:t>
            </a:r>
            <a:endParaRPr sz="2000" b="1" dirty="0">
              <a:solidFill>
                <a:schemeClr val="bg1"/>
              </a:solidFill>
              <a:latin typeface="Arial" panose="020B0604020202020204"/>
              <a:ea typeface="微软雅黑" panose="020B0503020204020204" pitchFamily="34" charset="-122"/>
              <a:sym typeface="Arial" panose="020B0604020202020204"/>
            </a:endParaRPr>
          </a:p>
          <a:p>
            <a:pPr eaLnBrk="1" hangingPunct="1">
              <a:lnSpc>
                <a:spcPct val="150000"/>
              </a:lnSpc>
            </a:pPr>
            <a:r>
              <a:rPr sz="2000" b="1" dirty="0">
                <a:solidFill>
                  <a:schemeClr val="bg1"/>
                </a:solidFill>
                <a:latin typeface="Arial" panose="020B0604020202020204"/>
                <a:ea typeface="微软雅黑" panose="020B0503020204020204" pitchFamily="34" charset="-122"/>
                <a:sym typeface="Arial" panose="020B0604020202020204"/>
              </a:rPr>
              <a:t>坐起来有点凉，于是他来到汽车用品市场，想更换汽车坐垫。作为一名专业的汽车美容作业人员的小李，如何帮助张先生选择一款合适的汽车坐垫或座椅，并更换旧的坐垫或座椅？</a:t>
            </a:r>
            <a:endParaRPr sz="2000" b="1" dirty="0">
              <a:solidFill>
                <a:schemeClr val="bg1"/>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4603115" cy="533259"/>
            <a:chOff x="0" y="214489"/>
            <a:chExt cx="4603115" cy="533259"/>
          </a:xfrm>
        </p:grpSpPr>
        <p:sp>
          <p:nvSpPr>
            <p:cNvPr id="3" name="矩形 2"/>
            <p:cNvSpPr/>
            <p:nvPr/>
          </p:nvSpPr>
          <p:spPr>
            <a:xfrm>
              <a:off x="0" y="214489"/>
              <a:ext cx="46031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 name="五边形 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37388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汽车座椅及地胶的装饰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randombar(horizontal)">
                                      <p:cBhvr>
                                        <p:cTn id="10" dur="500"/>
                                        <p:tgtEl>
                                          <p:spTgt spid="9"/>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3555"/>
                                        </p:tgtEl>
                                        <p:attrNameLst>
                                          <p:attrName>style.visibility</p:attrName>
                                        </p:attrNameLst>
                                      </p:cBhvr>
                                      <p:to>
                                        <p:strVal val="visible"/>
                                      </p:to>
                                    </p:set>
                                    <p:animEffect transition="in" filter="randombar(horizontal)">
                                      <p:cBhvr>
                                        <p:cTn id="13" dur="500"/>
                                        <p:tgtEl>
                                          <p:spTgt spid="235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2355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 Box 4"/>
          <p:cNvSpPr txBox="1">
            <a:spLocks noChangeArrowheads="1"/>
          </p:cNvSpPr>
          <p:nvPr/>
        </p:nvSpPr>
        <p:spPr bwMode="auto">
          <a:xfrm>
            <a:off x="1054100" y="2414270"/>
            <a:ext cx="936879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变速杆应保证驾驶员能准确可靠地使变速器挂入所需要的任一挡位工作，并可随时使之退到空挡。大多数汽车的变速器布置在驾驶员座位附近，变速器操纵杆由驾驶室底板伸出，驾驶员可直接操纵。</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29" name="圆角矩形 28"/>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4" name="Rectangle 6"/>
          <p:cNvSpPr>
            <a:spLocks noChangeArrowheads="1"/>
          </p:cNvSpPr>
          <p:nvPr/>
        </p:nvSpPr>
        <p:spPr bwMode="auto">
          <a:xfrm>
            <a:off x="1181100" y="1766570"/>
            <a:ext cx="2705735" cy="460375"/>
          </a:xfrm>
          <a:prstGeom prst="rect">
            <a:avLst/>
          </a:prstGeom>
          <a:solidFill>
            <a:srgbClr val="38465E"/>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zh-CN" altLang="en-US" sz="2400" b="1" dirty="0">
                <a:solidFill>
                  <a:schemeClr val="bg1"/>
                </a:solidFill>
                <a:latin typeface="Arial" panose="020B0604020202020204"/>
                <a:ea typeface="微软雅黑" panose="020B0503020204020204" pitchFamily="34" charset="-122"/>
                <a:sym typeface="Arial" panose="020B0604020202020204"/>
              </a:rPr>
              <a:t>三、变速杆装饰  </a:t>
            </a:r>
            <a:endParaRPr lang="zh-CN" altLang="en-US" sz="2400" b="1" dirty="0">
              <a:solidFill>
                <a:schemeClr val="bg1"/>
              </a:solidFill>
              <a:latin typeface="Arial" panose="020B0604020202020204"/>
              <a:ea typeface="微软雅黑" panose="020B0503020204020204" pitchFamily="34" charset="-122"/>
              <a:sym typeface="Arial" panose="020B0604020202020204"/>
            </a:endParaRPr>
          </a:p>
        </p:txBody>
      </p:sp>
      <p:pic>
        <p:nvPicPr>
          <p:cNvPr id="2" name="图片 1"/>
          <p:cNvPicPr/>
          <p:nvPr/>
        </p:nvPicPr>
        <p:blipFill>
          <a:blip r:embed="rId1"/>
          <a:stretch>
            <a:fillRect/>
          </a:stretch>
        </p:blipFill>
        <p:spPr>
          <a:xfrm>
            <a:off x="4420235" y="4005580"/>
            <a:ext cx="2212340" cy="1903095"/>
          </a:xfrm>
          <a:prstGeom prst="rect">
            <a:avLst/>
          </a:prstGeom>
        </p:spPr>
      </p:pic>
      <p:grpSp>
        <p:nvGrpSpPr>
          <p:cNvPr id="18" name="组合 17"/>
          <p:cNvGrpSpPr/>
          <p:nvPr/>
        </p:nvGrpSpPr>
        <p:grpSpPr>
          <a:xfrm>
            <a:off x="0" y="214489"/>
            <a:ext cx="3180160" cy="533259"/>
            <a:chOff x="0" y="214489"/>
            <a:chExt cx="3180160" cy="533259"/>
          </a:xfrm>
        </p:grpSpPr>
        <p:sp>
          <p:nvSpPr>
            <p:cNvPr id="19" name="矩形 18"/>
            <p:cNvSpPr/>
            <p:nvPr/>
          </p:nvSpPr>
          <p:spPr>
            <a:xfrm>
              <a:off x="0" y="214489"/>
              <a:ext cx="31800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0" name="五边形 1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04</a:t>
              </a:r>
              <a:endParaRPr lang="zh-CN" altLang="en-US" sz="2000" b="1" dirty="0">
                <a:latin typeface="Arial" panose="020B0604020202020204"/>
                <a:ea typeface="微软雅黑" panose="020B0503020204020204" pitchFamily="34" charset="-122"/>
                <a:sym typeface="Arial" panose="020B0604020202020204"/>
              </a:endParaRPr>
            </a:p>
          </p:txBody>
        </p:sp>
        <p:sp>
          <p:nvSpPr>
            <p:cNvPr id="21" name="矩形 20"/>
            <p:cNvSpPr/>
            <p:nvPr/>
          </p:nvSpPr>
          <p:spPr>
            <a:xfrm>
              <a:off x="863680" y="225778"/>
              <a:ext cx="23164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其他内部装饰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heel(1)">
                                      <p:cBhvr>
                                        <p:cTn id="7" dur="20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1267"/>
                                        </p:tgtEl>
                                        <p:attrNameLst>
                                          <p:attrName>style.visibility</p:attrName>
                                        </p:attrNameLst>
                                      </p:cBhvr>
                                      <p:to>
                                        <p:strVal val="visible"/>
                                      </p:to>
                                    </p:set>
                                    <p:anim calcmode="lin" valueType="num">
                                      <p:cBhvr>
                                        <p:cTn id="12" dur="500" fill="hold"/>
                                        <p:tgtEl>
                                          <p:spTgt spid="11267"/>
                                        </p:tgtEl>
                                        <p:attrNameLst>
                                          <p:attrName>ppt_w</p:attrName>
                                        </p:attrNameLst>
                                      </p:cBhvr>
                                      <p:tavLst>
                                        <p:tav tm="0">
                                          <p:val>
                                            <p:fltVal val="0"/>
                                          </p:val>
                                        </p:tav>
                                        <p:tav tm="100000">
                                          <p:val>
                                            <p:strVal val="#ppt_w"/>
                                          </p:val>
                                        </p:tav>
                                      </p:tavLst>
                                    </p:anim>
                                    <p:anim calcmode="lin" valueType="num">
                                      <p:cBhvr>
                                        <p:cTn id="13" dur="500" fill="hold"/>
                                        <p:tgtEl>
                                          <p:spTgt spid="11267"/>
                                        </p:tgtEl>
                                        <p:attrNameLst>
                                          <p:attrName>ppt_h</p:attrName>
                                        </p:attrNameLst>
                                      </p:cBhvr>
                                      <p:tavLst>
                                        <p:tav tm="0">
                                          <p:val>
                                            <p:fltVal val="0"/>
                                          </p:val>
                                        </p:tav>
                                        <p:tav tm="100000">
                                          <p:val>
                                            <p:strVal val="#ppt_h"/>
                                          </p:val>
                                        </p:tav>
                                      </p:tavLst>
                                    </p:anim>
                                    <p:animEffect transition="in" filter="fade">
                                      <p:cBhvr>
                                        <p:cTn id="14" dur="500"/>
                                        <p:tgtEl>
                                          <p:spTgt spid="11267"/>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randombar(horizontal)">
                                      <p:cBhvr>
                                        <p:cTn id="1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29" grpId="0" bldLvl="0" animBg="1"/>
      <p:bldP spid="24" grpId="0" bldLvl="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custDataLst>
              <p:tags r:id="rId1"/>
            </p:custDataLst>
          </p:nvPr>
        </p:nvSpPr>
        <p:spPr>
          <a:xfrm>
            <a:off x="7164838" y="2116451"/>
            <a:ext cx="2223770" cy="3173095"/>
          </a:xfrm>
          <a:prstGeom prst="rect">
            <a:avLst/>
          </a:prstGeom>
        </p:spPr>
        <p:txBody>
          <a:bodyPr wrap="none" lIns="96384" tIns="48193" rIns="96384" bIns="48193">
            <a:spAutoFit/>
          </a:bodyPr>
          <a:lstStyle/>
          <a:p>
            <a:pPr algn="l"/>
            <a:r>
              <a:rPr sz="4000" b="1" dirty="0">
                <a:solidFill>
                  <a:schemeClr val="tx2">
                    <a:lumMod val="75000"/>
                  </a:schemeClr>
                </a:solidFill>
                <a:latin typeface="+mn-lt"/>
                <a:ea typeface="+mn-ea"/>
                <a:cs typeface="+mn-ea"/>
                <a:sym typeface="+mn-lt"/>
                <a:hlinkClick r:id="rId2" tooltip="" action="ppaction://hlinkfile"/>
              </a:rPr>
              <a:t>任务实施</a:t>
            </a:r>
            <a:endParaRPr sz="4000" b="1" dirty="0">
              <a:solidFill>
                <a:schemeClr val="tx2">
                  <a:lumMod val="75000"/>
                </a:schemeClr>
              </a:solidFill>
              <a:latin typeface="+mn-lt"/>
              <a:ea typeface="+mn-ea"/>
              <a:cs typeface="+mn-ea"/>
              <a:sym typeface="+mn-lt"/>
            </a:endParaRPr>
          </a:p>
          <a:p>
            <a:pPr algn="l"/>
            <a:endParaRPr sz="4000" b="1" dirty="0">
              <a:solidFill>
                <a:schemeClr val="tx2">
                  <a:lumMod val="75000"/>
                </a:schemeClr>
              </a:solidFill>
              <a:cs typeface="+mn-ea"/>
              <a:sym typeface="+mn-lt"/>
            </a:endParaRPr>
          </a:p>
          <a:p>
            <a:pPr algn="l"/>
            <a:r>
              <a:rPr sz="4000" b="1" dirty="0">
                <a:solidFill>
                  <a:schemeClr val="tx2">
                    <a:lumMod val="75000"/>
                  </a:schemeClr>
                </a:solidFill>
                <a:cs typeface="+mn-ea"/>
                <a:sym typeface="+mn-lt"/>
                <a:hlinkClick r:id="rId3" tooltip="" action="ppaction://hlinkfile"/>
              </a:rPr>
              <a:t>任务测评</a:t>
            </a:r>
            <a:endParaRPr sz="4000" b="1" dirty="0">
              <a:solidFill>
                <a:schemeClr val="tx2">
                  <a:lumMod val="75000"/>
                </a:schemeClr>
              </a:solidFill>
              <a:cs typeface="+mn-ea"/>
              <a:sym typeface="+mn-lt"/>
              <a:hlinkClick r:id="rId3" tooltip="" action="ppaction://hlinkfile"/>
            </a:endParaRPr>
          </a:p>
          <a:p>
            <a:pPr algn="l"/>
            <a:endParaRPr sz="4000" b="1" dirty="0">
              <a:solidFill>
                <a:schemeClr val="tx2">
                  <a:lumMod val="75000"/>
                </a:schemeClr>
              </a:solidFill>
              <a:cs typeface="+mn-ea"/>
              <a:sym typeface="+mn-lt"/>
              <a:hlinkClick r:id="rId3" tooltip="" action="ppaction://hlinkfile"/>
            </a:endParaRPr>
          </a:p>
          <a:p>
            <a:pPr algn="l"/>
            <a:r>
              <a:rPr sz="4000" b="1" dirty="0">
                <a:solidFill>
                  <a:schemeClr val="tx2">
                    <a:lumMod val="75000"/>
                  </a:schemeClr>
                </a:solidFill>
                <a:cs typeface="+mn-ea"/>
                <a:sym typeface="+mn-lt"/>
                <a:hlinkClick r:id="rId3" tooltip="" action="ppaction://hlinkfile"/>
              </a:rPr>
              <a:t>任务拓展</a:t>
            </a:r>
            <a:endParaRPr sz="4000" b="1" dirty="0">
              <a:solidFill>
                <a:schemeClr val="tx2">
                  <a:lumMod val="75000"/>
                </a:schemeClr>
              </a:solidFill>
              <a:latin typeface="+mn-lt"/>
              <a:ea typeface="+mn-ea"/>
              <a:cs typeface="+mn-ea"/>
              <a:sym typeface="+mn-lt"/>
            </a:endParaRPr>
          </a:p>
        </p:txBody>
      </p:sp>
      <p:sp>
        <p:nvSpPr>
          <p:cNvPr id="40" name="Diamond 5"/>
          <p:cNvSpPr/>
          <p:nvPr>
            <p:custDataLst>
              <p:tags r:id="rId4"/>
            </p:custDataLst>
          </p:nvPr>
        </p:nvSpPr>
        <p:spPr>
          <a:xfrm>
            <a:off x="863331" y="1253491"/>
            <a:ext cx="5193569" cy="5194269"/>
          </a:xfrm>
          <a:prstGeom prst="diamond">
            <a:avLst/>
          </a:prstGeom>
          <a:solidFill>
            <a:srgbClr val="C00000"/>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zh-CN" altLang="en-US" sz="1400">
              <a:cs typeface="+mn-ea"/>
              <a:sym typeface="+mn-lt"/>
            </a:endParaRPr>
          </a:p>
        </p:txBody>
      </p:sp>
      <p:sp>
        <p:nvSpPr>
          <p:cNvPr id="41" name="Freeform 6"/>
          <p:cNvSpPr/>
          <p:nvPr>
            <p:custDataLst>
              <p:tags r:id="rId5"/>
            </p:custDataLst>
          </p:nvPr>
        </p:nvSpPr>
        <p:spPr>
          <a:xfrm>
            <a:off x="1356721" y="1746945"/>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6"/>
            <a:srcRect/>
            <a:stretch>
              <a:fillRect l="-44825" r="-1"/>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sp>
        <p:nvSpPr>
          <p:cNvPr id="42" name="Freeform 7"/>
          <p:cNvSpPr/>
          <p:nvPr>
            <p:custDataLst>
              <p:tags r:id="rId7"/>
            </p:custDataLst>
          </p:nvPr>
        </p:nvSpPr>
        <p:spPr>
          <a:xfrm>
            <a:off x="3538021" y="1746945"/>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8"/>
            <a:srcRect/>
            <a:stretch>
              <a:fillRect r="-23810"/>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sp>
        <p:nvSpPr>
          <p:cNvPr id="43" name="Freeform 8"/>
          <p:cNvSpPr/>
          <p:nvPr>
            <p:custDataLst>
              <p:tags r:id="rId9"/>
            </p:custDataLst>
          </p:nvPr>
        </p:nvSpPr>
        <p:spPr>
          <a:xfrm>
            <a:off x="1356721" y="3928538"/>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10"/>
            <a:srcRect/>
            <a:stretch>
              <a:fillRect l="-29460" r="-1"/>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sp>
        <p:nvSpPr>
          <p:cNvPr id="44" name="Freeform 9"/>
          <p:cNvSpPr/>
          <p:nvPr>
            <p:custDataLst>
              <p:tags r:id="rId11"/>
            </p:custDataLst>
          </p:nvPr>
        </p:nvSpPr>
        <p:spPr>
          <a:xfrm>
            <a:off x="3538021" y="3928538"/>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12"/>
            <a:srcRect/>
            <a:stretch>
              <a:fillRect r="-64094"/>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grpSp>
        <p:nvGrpSpPr>
          <p:cNvPr id="18" name="组合 17"/>
          <p:cNvGrpSpPr/>
          <p:nvPr/>
        </p:nvGrpSpPr>
        <p:grpSpPr>
          <a:xfrm>
            <a:off x="0" y="214489"/>
            <a:ext cx="3180160" cy="533259"/>
            <a:chOff x="0" y="214489"/>
            <a:chExt cx="3180160" cy="533259"/>
          </a:xfrm>
        </p:grpSpPr>
        <p:sp>
          <p:nvSpPr>
            <p:cNvPr id="19" name="矩形 18"/>
            <p:cNvSpPr/>
            <p:nvPr/>
          </p:nvSpPr>
          <p:spPr>
            <a:xfrm>
              <a:off x="0" y="214489"/>
              <a:ext cx="31800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0" name="五边形 1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04</a:t>
              </a:r>
              <a:endParaRPr lang="zh-CN" altLang="en-US" sz="2000" b="1" dirty="0">
                <a:latin typeface="Arial" panose="020B0604020202020204"/>
                <a:ea typeface="微软雅黑" panose="020B0503020204020204" pitchFamily="34" charset="-122"/>
                <a:sym typeface="Arial" panose="020B0604020202020204"/>
              </a:endParaRPr>
            </a:p>
          </p:txBody>
        </p:sp>
        <p:sp>
          <p:nvSpPr>
            <p:cNvPr id="21" name="矩形 20"/>
            <p:cNvSpPr/>
            <p:nvPr/>
          </p:nvSpPr>
          <p:spPr>
            <a:xfrm>
              <a:off x="863680" y="225778"/>
              <a:ext cx="23164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其他内部装饰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strVal val="#ppt_h"/>
                                          </p:val>
                                        </p:tav>
                                        <p:tav tm="100000">
                                          <p:val>
                                            <p:strVal val="#ppt_h"/>
                                          </p:val>
                                        </p:tav>
                                      </p:tavLst>
                                    </p:anim>
                                  </p:childTnLst>
                                </p:cTn>
                              </p:par>
                            </p:childTnLst>
                          </p:cTn>
                        </p:par>
                        <p:par>
                          <p:cTn id="9" fill="hold">
                            <p:stCondLst>
                              <p:cond delay="0"/>
                            </p:stCondLst>
                            <p:childTnLst>
                              <p:par>
                                <p:cTn id="10" presetID="53" presetClass="entr" presetSubtype="16" fill="hold"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p:cTn id="12" dur="500" fill="hold"/>
                                        <p:tgtEl>
                                          <p:spTgt spid="40"/>
                                        </p:tgtEl>
                                        <p:attrNameLst>
                                          <p:attrName>ppt_w</p:attrName>
                                        </p:attrNameLst>
                                      </p:cBhvr>
                                      <p:tavLst>
                                        <p:tav tm="0">
                                          <p:val>
                                            <p:fltVal val="0"/>
                                          </p:val>
                                        </p:tav>
                                        <p:tav tm="100000">
                                          <p:val>
                                            <p:strVal val="#ppt_w"/>
                                          </p:val>
                                        </p:tav>
                                      </p:tavLst>
                                    </p:anim>
                                    <p:anim calcmode="lin" valueType="num">
                                      <p:cBhvr>
                                        <p:cTn id="13" dur="500" fill="hold"/>
                                        <p:tgtEl>
                                          <p:spTgt spid="40"/>
                                        </p:tgtEl>
                                        <p:attrNameLst>
                                          <p:attrName>ppt_h</p:attrName>
                                        </p:attrNameLst>
                                      </p:cBhvr>
                                      <p:tavLst>
                                        <p:tav tm="0">
                                          <p:val>
                                            <p:fltVal val="0"/>
                                          </p:val>
                                        </p:tav>
                                        <p:tav tm="100000">
                                          <p:val>
                                            <p:strVal val="#ppt_h"/>
                                          </p:val>
                                        </p:tav>
                                      </p:tavLst>
                                    </p:anim>
                                    <p:animEffect transition="in" filter="fade">
                                      <p:cBhvr>
                                        <p:cTn id="14" dur="500"/>
                                        <p:tgtEl>
                                          <p:spTgt spid="40"/>
                                        </p:tgtEl>
                                      </p:cBhvr>
                                    </p:animEffect>
                                  </p:childTnLst>
                                </p:cTn>
                              </p:par>
                              <p:par>
                                <p:cTn id="15" presetID="53" presetClass="entr" presetSubtype="528" fill="hold" grpId="0" nodeType="withEffect">
                                  <p:stCondLst>
                                    <p:cond delay="500"/>
                                  </p:stCondLst>
                                  <p:childTnLst>
                                    <p:set>
                                      <p:cBhvr>
                                        <p:cTn id="16" dur="1" fill="hold">
                                          <p:stCondLst>
                                            <p:cond delay="0"/>
                                          </p:stCondLst>
                                        </p:cTn>
                                        <p:tgtEl>
                                          <p:spTgt spid="41"/>
                                        </p:tgtEl>
                                        <p:attrNameLst>
                                          <p:attrName>style.visibility</p:attrName>
                                        </p:attrNameLst>
                                      </p:cBhvr>
                                      <p:to>
                                        <p:strVal val="visible"/>
                                      </p:to>
                                    </p:set>
                                    <p:anim calcmode="lin" valueType="num">
                                      <p:cBhvr>
                                        <p:cTn id="17" dur="500" fill="hold"/>
                                        <p:tgtEl>
                                          <p:spTgt spid="41"/>
                                        </p:tgtEl>
                                        <p:attrNameLst>
                                          <p:attrName>ppt_w</p:attrName>
                                        </p:attrNameLst>
                                      </p:cBhvr>
                                      <p:tavLst>
                                        <p:tav tm="0">
                                          <p:val>
                                            <p:fltVal val="0"/>
                                          </p:val>
                                        </p:tav>
                                        <p:tav tm="100000">
                                          <p:val>
                                            <p:strVal val="#ppt_w"/>
                                          </p:val>
                                        </p:tav>
                                      </p:tavLst>
                                    </p:anim>
                                    <p:anim calcmode="lin" valueType="num">
                                      <p:cBhvr>
                                        <p:cTn id="18" dur="500" fill="hold"/>
                                        <p:tgtEl>
                                          <p:spTgt spid="41"/>
                                        </p:tgtEl>
                                        <p:attrNameLst>
                                          <p:attrName>ppt_h</p:attrName>
                                        </p:attrNameLst>
                                      </p:cBhvr>
                                      <p:tavLst>
                                        <p:tav tm="0">
                                          <p:val>
                                            <p:fltVal val="0"/>
                                          </p:val>
                                        </p:tav>
                                        <p:tav tm="100000">
                                          <p:val>
                                            <p:strVal val="#ppt_h"/>
                                          </p:val>
                                        </p:tav>
                                      </p:tavLst>
                                    </p:anim>
                                    <p:animEffect transition="in" filter="fade">
                                      <p:cBhvr>
                                        <p:cTn id="19" dur="500"/>
                                        <p:tgtEl>
                                          <p:spTgt spid="41"/>
                                        </p:tgtEl>
                                      </p:cBhvr>
                                    </p:animEffect>
                                    <p:anim calcmode="lin" valueType="num">
                                      <p:cBhvr>
                                        <p:cTn id="20" dur="500" fill="hold"/>
                                        <p:tgtEl>
                                          <p:spTgt spid="41"/>
                                        </p:tgtEl>
                                        <p:attrNameLst>
                                          <p:attrName>ppt_x</p:attrName>
                                        </p:attrNameLst>
                                      </p:cBhvr>
                                      <p:tavLst>
                                        <p:tav tm="0">
                                          <p:val>
                                            <p:fltVal val="0.5"/>
                                          </p:val>
                                        </p:tav>
                                        <p:tav tm="100000">
                                          <p:val>
                                            <p:strVal val="#ppt_x"/>
                                          </p:val>
                                        </p:tav>
                                      </p:tavLst>
                                    </p:anim>
                                    <p:anim calcmode="lin" valueType="num">
                                      <p:cBhvr>
                                        <p:cTn id="21" dur="500" fill="hold"/>
                                        <p:tgtEl>
                                          <p:spTgt spid="41"/>
                                        </p:tgtEl>
                                        <p:attrNameLst>
                                          <p:attrName>ppt_y</p:attrName>
                                        </p:attrNameLst>
                                      </p:cBhvr>
                                      <p:tavLst>
                                        <p:tav tm="0">
                                          <p:val>
                                            <p:fltVal val="0.5"/>
                                          </p:val>
                                        </p:tav>
                                        <p:tav tm="100000">
                                          <p:val>
                                            <p:strVal val="#ppt_y"/>
                                          </p:val>
                                        </p:tav>
                                      </p:tavLst>
                                    </p:anim>
                                  </p:childTnLst>
                                </p:cTn>
                              </p:par>
                              <p:par>
                                <p:cTn id="22" presetID="53" presetClass="entr" presetSubtype="528" fill="hold" grpId="0" nodeType="withEffect">
                                  <p:stCondLst>
                                    <p:cond delay="750"/>
                                  </p:stCondLst>
                                  <p:childTnLst>
                                    <p:set>
                                      <p:cBhvr>
                                        <p:cTn id="23" dur="1" fill="hold">
                                          <p:stCondLst>
                                            <p:cond delay="0"/>
                                          </p:stCondLst>
                                        </p:cTn>
                                        <p:tgtEl>
                                          <p:spTgt spid="42"/>
                                        </p:tgtEl>
                                        <p:attrNameLst>
                                          <p:attrName>style.visibility</p:attrName>
                                        </p:attrNameLst>
                                      </p:cBhvr>
                                      <p:to>
                                        <p:strVal val="visible"/>
                                      </p:to>
                                    </p:set>
                                    <p:anim calcmode="lin" valueType="num">
                                      <p:cBhvr>
                                        <p:cTn id="24" dur="500" fill="hold"/>
                                        <p:tgtEl>
                                          <p:spTgt spid="42"/>
                                        </p:tgtEl>
                                        <p:attrNameLst>
                                          <p:attrName>ppt_w</p:attrName>
                                        </p:attrNameLst>
                                      </p:cBhvr>
                                      <p:tavLst>
                                        <p:tav tm="0">
                                          <p:val>
                                            <p:fltVal val="0"/>
                                          </p:val>
                                        </p:tav>
                                        <p:tav tm="100000">
                                          <p:val>
                                            <p:strVal val="#ppt_w"/>
                                          </p:val>
                                        </p:tav>
                                      </p:tavLst>
                                    </p:anim>
                                    <p:anim calcmode="lin" valueType="num">
                                      <p:cBhvr>
                                        <p:cTn id="25" dur="500" fill="hold"/>
                                        <p:tgtEl>
                                          <p:spTgt spid="42"/>
                                        </p:tgtEl>
                                        <p:attrNameLst>
                                          <p:attrName>ppt_h</p:attrName>
                                        </p:attrNameLst>
                                      </p:cBhvr>
                                      <p:tavLst>
                                        <p:tav tm="0">
                                          <p:val>
                                            <p:fltVal val="0"/>
                                          </p:val>
                                        </p:tav>
                                        <p:tav tm="100000">
                                          <p:val>
                                            <p:strVal val="#ppt_h"/>
                                          </p:val>
                                        </p:tav>
                                      </p:tavLst>
                                    </p:anim>
                                    <p:animEffect transition="in" filter="fade">
                                      <p:cBhvr>
                                        <p:cTn id="26" dur="500"/>
                                        <p:tgtEl>
                                          <p:spTgt spid="42"/>
                                        </p:tgtEl>
                                      </p:cBhvr>
                                    </p:animEffect>
                                    <p:anim calcmode="lin" valueType="num">
                                      <p:cBhvr>
                                        <p:cTn id="27" dur="500" fill="hold"/>
                                        <p:tgtEl>
                                          <p:spTgt spid="42"/>
                                        </p:tgtEl>
                                        <p:attrNameLst>
                                          <p:attrName>ppt_x</p:attrName>
                                        </p:attrNameLst>
                                      </p:cBhvr>
                                      <p:tavLst>
                                        <p:tav tm="0">
                                          <p:val>
                                            <p:fltVal val="0.5"/>
                                          </p:val>
                                        </p:tav>
                                        <p:tav tm="100000">
                                          <p:val>
                                            <p:strVal val="#ppt_x"/>
                                          </p:val>
                                        </p:tav>
                                      </p:tavLst>
                                    </p:anim>
                                    <p:anim calcmode="lin" valueType="num">
                                      <p:cBhvr>
                                        <p:cTn id="28" dur="500" fill="hold"/>
                                        <p:tgtEl>
                                          <p:spTgt spid="42"/>
                                        </p:tgtEl>
                                        <p:attrNameLst>
                                          <p:attrName>ppt_y</p:attrName>
                                        </p:attrNameLst>
                                      </p:cBhvr>
                                      <p:tavLst>
                                        <p:tav tm="0">
                                          <p:val>
                                            <p:fltVal val="0.5"/>
                                          </p:val>
                                        </p:tav>
                                        <p:tav tm="100000">
                                          <p:val>
                                            <p:strVal val="#ppt_y"/>
                                          </p:val>
                                        </p:tav>
                                      </p:tavLst>
                                    </p:anim>
                                  </p:childTnLst>
                                </p:cTn>
                              </p:par>
                              <p:par>
                                <p:cTn id="29" presetID="53" presetClass="entr" presetSubtype="528" fill="hold" grpId="0" nodeType="withEffect">
                                  <p:stCondLst>
                                    <p:cond delay="1000"/>
                                  </p:stCondLst>
                                  <p:childTnLst>
                                    <p:set>
                                      <p:cBhvr>
                                        <p:cTn id="30" dur="1" fill="hold">
                                          <p:stCondLst>
                                            <p:cond delay="0"/>
                                          </p:stCondLst>
                                        </p:cTn>
                                        <p:tgtEl>
                                          <p:spTgt spid="44"/>
                                        </p:tgtEl>
                                        <p:attrNameLst>
                                          <p:attrName>style.visibility</p:attrName>
                                        </p:attrNameLst>
                                      </p:cBhvr>
                                      <p:to>
                                        <p:strVal val="visible"/>
                                      </p:to>
                                    </p:set>
                                    <p:anim calcmode="lin" valueType="num">
                                      <p:cBhvr>
                                        <p:cTn id="31" dur="500" fill="hold"/>
                                        <p:tgtEl>
                                          <p:spTgt spid="44"/>
                                        </p:tgtEl>
                                        <p:attrNameLst>
                                          <p:attrName>ppt_w</p:attrName>
                                        </p:attrNameLst>
                                      </p:cBhvr>
                                      <p:tavLst>
                                        <p:tav tm="0">
                                          <p:val>
                                            <p:fltVal val="0"/>
                                          </p:val>
                                        </p:tav>
                                        <p:tav tm="100000">
                                          <p:val>
                                            <p:strVal val="#ppt_w"/>
                                          </p:val>
                                        </p:tav>
                                      </p:tavLst>
                                    </p:anim>
                                    <p:anim calcmode="lin" valueType="num">
                                      <p:cBhvr>
                                        <p:cTn id="32" dur="500" fill="hold"/>
                                        <p:tgtEl>
                                          <p:spTgt spid="44"/>
                                        </p:tgtEl>
                                        <p:attrNameLst>
                                          <p:attrName>ppt_h</p:attrName>
                                        </p:attrNameLst>
                                      </p:cBhvr>
                                      <p:tavLst>
                                        <p:tav tm="0">
                                          <p:val>
                                            <p:fltVal val="0"/>
                                          </p:val>
                                        </p:tav>
                                        <p:tav tm="100000">
                                          <p:val>
                                            <p:strVal val="#ppt_h"/>
                                          </p:val>
                                        </p:tav>
                                      </p:tavLst>
                                    </p:anim>
                                    <p:animEffect transition="in" filter="fade">
                                      <p:cBhvr>
                                        <p:cTn id="33" dur="500"/>
                                        <p:tgtEl>
                                          <p:spTgt spid="44"/>
                                        </p:tgtEl>
                                      </p:cBhvr>
                                    </p:animEffect>
                                    <p:anim calcmode="lin" valueType="num">
                                      <p:cBhvr>
                                        <p:cTn id="34" dur="500" fill="hold"/>
                                        <p:tgtEl>
                                          <p:spTgt spid="44"/>
                                        </p:tgtEl>
                                        <p:attrNameLst>
                                          <p:attrName>ppt_x</p:attrName>
                                        </p:attrNameLst>
                                      </p:cBhvr>
                                      <p:tavLst>
                                        <p:tav tm="0">
                                          <p:val>
                                            <p:fltVal val="0.5"/>
                                          </p:val>
                                        </p:tav>
                                        <p:tav tm="100000">
                                          <p:val>
                                            <p:strVal val="#ppt_x"/>
                                          </p:val>
                                        </p:tav>
                                      </p:tavLst>
                                    </p:anim>
                                    <p:anim calcmode="lin" valueType="num">
                                      <p:cBhvr>
                                        <p:cTn id="35" dur="500" fill="hold"/>
                                        <p:tgtEl>
                                          <p:spTgt spid="44"/>
                                        </p:tgtEl>
                                        <p:attrNameLst>
                                          <p:attrName>ppt_y</p:attrName>
                                        </p:attrNameLst>
                                      </p:cBhvr>
                                      <p:tavLst>
                                        <p:tav tm="0">
                                          <p:val>
                                            <p:fltVal val="0.5"/>
                                          </p:val>
                                        </p:tav>
                                        <p:tav tm="100000">
                                          <p:val>
                                            <p:strVal val="#ppt_y"/>
                                          </p:val>
                                        </p:tav>
                                      </p:tavLst>
                                    </p:anim>
                                  </p:childTnLst>
                                </p:cTn>
                              </p:par>
                              <p:par>
                                <p:cTn id="36" presetID="53" presetClass="entr" presetSubtype="528" fill="hold" grpId="0" nodeType="withEffect">
                                  <p:stCondLst>
                                    <p:cond delay="1250"/>
                                  </p:stCondLst>
                                  <p:childTnLst>
                                    <p:set>
                                      <p:cBhvr>
                                        <p:cTn id="37" dur="1" fill="hold">
                                          <p:stCondLst>
                                            <p:cond delay="0"/>
                                          </p:stCondLst>
                                        </p:cTn>
                                        <p:tgtEl>
                                          <p:spTgt spid="43"/>
                                        </p:tgtEl>
                                        <p:attrNameLst>
                                          <p:attrName>style.visibility</p:attrName>
                                        </p:attrNameLst>
                                      </p:cBhvr>
                                      <p:to>
                                        <p:strVal val="visible"/>
                                      </p:to>
                                    </p:set>
                                    <p:anim calcmode="lin" valueType="num">
                                      <p:cBhvr>
                                        <p:cTn id="38" dur="500" fill="hold"/>
                                        <p:tgtEl>
                                          <p:spTgt spid="43"/>
                                        </p:tgtEl>
                                        <p:attrNameLst>
                                          <p:attrName>ppt_w</p:attrName>
                                        </p:attrNameLst>
                                      </p:cBhvr>
                                      <p:tavLst>
                                        <p:tav tm="0">
                                          <p:val>
                                            <p:fltVal val="0"/>
                                          </p:val>
                                        </p:tav>
                                        <p:tav tm="100000">
                                          <p:val>
                                            <p:strVal val="#ppt_w"/>
                                          </p:val>
                                        </p:tav>
                                      </p:tavLst>
                                    </p:anim>
                                    <p:anim calcmode="lin" valueType="num">
                                      <p:cBhvr>
                                        <p:cTn id="39" dur="500" fill="hold"/>
                                        <p:tgtEl>
                                          <p:spTgt spid="43"/>
                                        </p:tgtEl>
                                        <p:attrNameLst>
                                          <p:attrName>ppt_h</p:attrName>
                                        </p:attrNameLst>
                                      </p:cBhvr>
                                      <p:tavLst>
                                        <p:tav tm="0">
                                          <p:val>
                                            <p:fltVal val="0"/>
                                          </p:val>
                                        </p:tav>
                                        <p:tav tm="100000">
                                          <p:val>
                                            <p:strVal val="#ppt_h"/>
                                          </p:val>
                                        </p:tav>
                                      </p:tavLst>
                                    </p:anim>
                                    <p:animEffect transition="in" filter="fade">
                                      <p:cBhvr>
                                        <p:cTn id="40" dur="500"/>
                                        <p:tgtEl>
                                          <p:spTgt spid="43"/>
                                        </p:tgtEl>
                                      </p:cBhvr>
                                    </p:animEffect>
                                    <p:anim calcmode="lin" valueType="num">
                                      <p:cBhvr>
                                        <p:cTn id="41" dur="500" fill="hold"/>
                                        <p:tgtEl>
                                          <p:spTgt spid="43"/>
                                        </p:tgtEl>
                                        <p:attrNameLst>
                                          <p:attrName>ppt_x</p:attrName>
                                        </p:attrNameLst>
                                      </p:cBhvr>
                                      <p:tavLst>
                                        <p:tav tm="0">
                                          <p:val>
                                            <p:fltVal val="0.5"/>
                                          </p:val>
                                        </p:tav>
                                        <p:tav tm="100000">
                                          <p:val>
                                            <p:strVal val="#ppt_x"/>
                                          </p:val>
                                        </p:tav>
                                      </p:tavLst>
                                    </p:anim>
                                    <p:anim calcmode="lin" valueType="num">
                                      <p:cBhvr>
                                        <p:cTn id="42" dur="500" fill="hold"/>
                                        <p:tgtEl>
                                          <p:spTgt spid="4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1" grpId="0" bldLvl="0" animBg="1"/>
      <p:bldP spid="42" grpId="0" bldLvl="0" animBg="1"/>
      <p:bldP spid="43" grpId="0" bldLvl="0" animBg="1"/>
      <p:bldP spid="4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18" name="组合 17"/>
          <p:cNvGrpSpPr/>
          <p:nvPr>
            <p:custDataLst>
              <p:tags r:id="rId2"/>
            </p:custDataLst>
          </p:nvPr>
        </p:nvGrpSpPr>
        <p:grpSpPr>
          <a:xfrm>
            <a:off x="5130800" y="1822450"/>
            <a:ext cx="1929765" cy="4314190"/>
            <a:chOff x="5341575" y="1164321"/>
            <a:chExt cx="1930765" cy="5160464"/>
          </a:xfrm>
          <a:gradFill>
            <a:gsLst>
              <a:gs pos="0">
                <a:schemeClr val="tx1">
                  <a:lumMod val="75000"/>
                  <a:lumOff val="25000"/>
                  <a:alpha val="0"/>
                </a:schemeClr>
              </a:gs>
              <a:gs pos="50000">
                <a:schemeClr val="tx1">
                  <a:lumMod val="75000"/>
                  <a:lumOff val="25000"/>
                </a:schemeClr>
              </a:gs>
              <a:gs pos="100000">
                <a:schemeClr val="tx1">
                  <a:lumMod val="75000"/>
                  <a:lumOff val="25000"/>
                  <a:alpha val="0"/>
                </a:schemeClr>
              </a:gs>
            </a:gsLst>
            <a:lin ang="5400000" scaled="1"/>
          </a:gradFill>
        </p:grpSpPr>
        <p:sp>
          <p:nvSpPr>
            <p:cNvPr id="19" name="矩形 18"/>
            <p:cNvSpPr/>
            <p:nvPr>
              <p:custDataLst>
                <p:tags r:id="rId3"/>
              </p:custDataLst>
            </p:nvPr>
          </p:nvSpPr>
          <p:spPr>
            <a:xfrm>
              <a:off x="7243540" y="1189262"/>
              <a:ext cx="28800" cy="5135523"/>
            </a:xfrm>
            <a:prstGeom prst="rect">
              <a:avLst/>
            </a:prstGeom>
            <a:grpFill/>
            <a:ln>
              <a:noFill/>
            </a:ln>
            <a:effectLst>
              <a:outerShdw blurRad="63500" sx="102000" sy="102000" algn="ctr" rotWithShape="0">
                <a:schemeClr val="tx1">
                  <a:lumMod val="95000"/>
                  <a:lumOff val="5000"/>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0" dirty="0">
                <a:cs typeface="+mn-ea"/>
                <a:sym typeface="+mn-lt"/>
              </a:endParaRPr>
            </a:p>
          </p:txBody>
        </p:sp>
        <p:sp>
          <p:nvSpPr>
            <p:cNvPr id="20" name="矩形 19"/>
            <p:cNvSpPr/>
            <p:nvPr>
              <p:custDataLst>
                <p:tags r:id="rId4"/>
              </p:custDataLst>
            </p:nvPr>
          </p:nvSpPr>
          <p:spPr>
            <a:xfrm>
              <a:off x="5341575" y="1164321"/>
              <a:ext cx="28800" cy="5135523"/>
            </a:xfrm>
            <a:prstGeom prst="rect">
              <a:avLst/>
            </a:prstGeom>
            <a:grpFill/>
            <a:ln>
              <a:noFill/>
            </a:ln>
            <a:effectLst>
              <a:outerShdw blurRad="63500" sx="102000" sy="102000" algn="ctr" rotWithShape="0">
                <a:schemeClr val="tx1">
                  <a:lumMod val="95000"/>
                  <a:lumOff val="5000"/>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0" dirty="0">
                <a:cs typeface="+mn-ea"/>
                <a:sym typeface="+mn-lt"/>
              </a:endParaRPr>
            </a:p>
          </p:txBody>
        </p:sp>
      </p:grpSp>
      <p:sp>
        <p:nvSpPr>
          <p:cNvPr id="21" name="空心弧 20"/>
          <p:cNvSpPr/>
          <p:nvPr>
            <p:custDataLst>
              <p:tags r:id="rId5"/>
            </p:custDataLst>
          </p:nvPr>
        </p:nvSpPr>
        <p:spPr>
          <a:xfrm rot="5400000">
            <a:off x="4269439" y="2375261"/>
            <a:ext cx="1780645" cy="1780405"/>
          </a:xfrm>
          <a:prstGeom prst="blockArc">
            <a:avLst>
              <a:gd name="adj1" fmla="val 10800000"/>
              <a:gd name="adj2" fmla="val 95469"/>
              <a:gd name="adj3" fmla="val 2351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2" tIns="45701" rIns="91402" bIns="45701" rtlCol="0" anchor="ctr"/>
          <a:lstStyle/>
          <a:p>
            <a:pPr algn="ctr"/>
            <a:endParaRPr lang="zh-CN" altLang="en-US" sz="1705" dirty="0">
              <a:solidFill>
                <a:schemeClr val="tx2">
                  <a:lumMod val="75000"/>
                </a:schemeClr>
              </a:solidFill>
              <a:cs typeface="+mn-ea"/>
              <a:sym typeface="+mn-lt"/>
            </a:endParaRPr>
          </a:p>
        </p:txBody>
      </p:sp>
      <p:sp>
        <p:nvSpPr>
          <p:cNvPr id="22" name="空心弧 21"/>
          <p:cNvSpPr/>
          <p:nvPr>
            <p:custDataLst>
              <p:tags r:id="rId6"/>
            </p:custDataLst>
          </p:nvPr>
        </p:nvSpPr>
        <p:spPr>
          <a:xfrm rot="5400000">
            <a:off x="4269439" y="4187744"/>
            <a:ext cx="1780645" cy="1780405"/>
          </a:xfrm>
          <a:prstGeom prst="blockArc">
            <a:avLst>
              <a:gd name="adj1" fmla="val 10800000"/>
              <a:gd name="adj2" fmla="val 95469"/>
              <a:gd name="adj3" fmla="val 2351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2" tIns="45701" rIns="91402" bIns="45701" rtlCol="0" anchor="ctr"/>
          <a:lstStyle/>
          <a:p>
            <a:pPr algn="ctr"/>
            <a:endParaRPr lang="zh-CN" altLang="en-US" sz="1705" dirty="0">
              <a:solidFill>
                <a:schemeClr val="tx2">
                  <a:lumMod val="75000"/>
                </a:schemeClr>
              </a:solidFill>
              <a:cs typeface="+mn-ea"/>
              <a:sym typeface="+mn-lt"/>
            </a:endParaRPr>
          </a:p>
        </p:txBody>
      </p:sp>
      <p:sp>
        <p:nvSpPr>
          <p:cNvPr id="23" name="空心弧 22"/>
          <p:cNvSpPr/>
          <p:nvPr>
            <p:custDataLst>
              <p:tags r:id="rId7"/>
            </p:custDataLst>
          </p:nvPr>
        </p:nvSpPr>
        <p:spPr>
          <a:xfrm rot="16200000" flipH="1">
            <a:off x="6141926" y="2375261"/>
            <a:ext cx="1780645" cy="1780405"/>
          </a:xfrm>
          <a:prstGeom prst="blockArc">
            <a:avLst>
              <a:gd name="adj1" fmla="val 10800000"/>
              <a:gd name="adj2" fmla="val 95469"/>
              <a:gd name="adj3" fmla="val 2351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2" tIns="45701" rIns="91402" bIns="45701" rtlCol="0" anchor="ctr"/>
          <a:lstStyle/>
          <a:p>
            <a:pPr algn="ctr"/>
            <a:endParaRPr lang="zh-CN" altLang="en-US" sz="1705" dirty="0">
              <a:solidFill>
                <a:schemeClr val="tx2">
                  <a:lumMod val="75000"/>
                </a:schemeClr>
              </a:solidFill>
              <a:cs typeface="+mn-ea"/>
              <a:sym typeface="+mn-lt"/>
            </a:endParaRPr>
          </a:p>
        </p:txBody>
      </p:sp>
      <p:sp>
        <p:nvSpPr>
          <p:cNvPr id="24" name="空心弧 23"/>
          <p:cNvSpPr/>
          <p:nvPr>
            <p:custDataLst>
              <p:tags r:id="rId8"/>
            </p:custDataLst>
          </p:nvPr>
        </p:nvSpPr>
        <p:spPr>
          <a:xfrm rot="16200000" flipH="1">
            <a:off x="6141926" y="4187744"/>
            <a:ext cx="1780645" cy="1780405"/>
          </a:xfrm>
          <a:prstGeom prst="blockArc">
            <a:avLst>
              <a:gd name="adj1" fmla="val 10800000"/>
              <a:gd name="adj2" fmla="val 95469"/>
              <a:gd name="adj3" fmla="val 2351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2" tIns="45701" rIns="91402" bIns="45701" rtlCol="0" anchor="ctr"/>
          <a:lstStyle/>
          <a:p>
            <a:pPr algn="ctr"/>
            <a:endParaRPr lang="zh-CN" altLang="en-US" sz="1705" dirty="0">
              <a:solidFill>
                <a:schemeClr val="tx2">
                  <a:lumMod val="75000"/>
                </a:schemeClr>
              </a:solidFill>
              <a:cs typeface="+mn-ea"/>
              <a:sym typeface="+mn-lt"/>
            </a:endParaRPr>
          </a:p>
        </p:txBody>
      </p:sp>
      <p:sp>
        <p:nvSpPr>
          <p:cNvPr id="25" name="文本框 24"/>
          <p:cNvSpPr txBox="1"/>
          <p:nvPr>
            <p:custDataLst>
              <p:tags r:id="rId9"/>
            </p:custDataLst>
          </p:nvPr>
        </p:nvSpPr>
        <p:spPr>
          <a:xfrm>
            <a:off x="7357034" y="2651862"/>
            <a:ext cx="3325636" cy="419100"/>
          </a:xfrm>
          <a:prstGeom prst="rect">
            <a:avLst/>
          </a:prstGeom>
          <a:noFill/>
        </p:spPr>
        <p:txBody>
          <a:bodyPr wrap="square" lIns="91397" tIns="45697" rIns="91397" bIns="45697" rtlCol="0">
            <a:spAutoFit/>
          </a:bodyPr>
          <a:lstStyle/>
          <a:p>
            <a:r>
              <a:rPr lang="zh-CN" altLang="en-US" sz="2135" b="1" dirty="0">
                <a:solidFill>
                  <a:schemeClr val="tx1">
                    <a:lumMod val="75000"/>
                    <a:lumOff val="25000"/>
                  </a:schemeClr>
                </a:solidFill>
                <a:latin typeface="+mn-lt"/>
                <a:ea typeface="+mn-ea"/>
                <a:cs typeface="+mn-ea"/>
                <a:sym typeface="+mn-lt"/>
              </a:rPr>
              <a:t>增强保健性  </a:t>
            </a:r>
            <a:endParaRPr lang="zh-CN" altLang="en-US" sz="2135" b="1" dirty="0">
              <a:solidFill>
                <a:schemeClr val="tx1">
                  <a:lumMod val="75000"/>
                  <a:lumOff val="25000"/>
                </a:schemeClr>
              </a:solidFill>
              <a:latin typeface="+mn-lt"/>
              <a:ea typeface="+mn-ea"/>
              <a:cs typeface="+mn-ea"/>
              <a:sym typeface="+mn-lt"/>
            </a:endParaRPr>
          </a:p>
        </p:txBody>
      </p:sp>
      <p:sp>
        <p:nvSpPr>
          <p:cNvPr id="26" name="文本框 25"/>
          <p:cNvSpPr txBox="1"/>
          <p:nvPr>
            <p:custDataLst>
              <p:tags r:id="rId10"/>
            </p:custDataLst>
          </p:nvPr>
        </p:nvSpPr>
        <p:spPr>
          <a:xfrm>
            <a:off x="7357034" y="3103487"/>
            <a:ext cx="3703090" cy="1418590"/>
          </a:xfrm>
          <a:prstGeom prst="rect">
            <a:avLst/>
          </a:prstGeom>
          <a:noFill/>
        </p:spPr>
        <p:txBody>
          <a:bodyPr wrap="square" lIns="91397" tIns="45697" rIns="91397" bIns="45697" rtlCol="0">
            <a:spAutoFit/>
          </a:bodyPr>
          <a:lstStyle/>
          <a:p>
            <a:pPr>
              <a:lnSpc>
                <a:spcPct val="120000"/>
              </a:lnSpc>
              <a:spcBef>
                <a:spcPct val="0"/>
              </a:spcBef>
              <a:buNone/>
            </a:pPr>
            <a:r>
              <a:rPr lang="zh-CN" altLang="en-US" dirty="0">
                <a:solidFill>
                  <a:schemeClr val="tx1">
                    <a:lumMod val="50000"/>
                    <a:lumOff val="50000"/>
                  </a:schemeClr>
                </a:solidFill>
                <a:latin typeface="+mn-lt"/>
                <a:ea typeface="+mn-ea"/>
                <a:cs typeface="+mn-ea"/>
                <a:sym typeface="+mn-lt"/>
              </a:rPr>
              <a:t>汽车保健坐垫可通过振动按摩或磁场效应，改善乘员局部新陈代谢，促进血液循环，减轻紧张疲劳，达到保健目的。 </a:t>
            </a:r>
            <a:endParaRPr lang="zh-CN" altLang="en-US" dirty="0">
              <a:solidFill>
                <a:schemeClr val="tx1">
                  <a:lumMod val="50000"/>
                  <a:lumOff val="50000"/>
                </a:schemeClr>
              </a:solidFill>
              <a:latin typeface="+mn-lt"/>
              <a:ea typeface="+mn-ea"/>
              <a:cs typeface="+mn-ea"/>
              <a:sym typeface="+mn-lt"/>
            </a:endParaRPr>
          </a:p>
        </p:txBody>
      </p:sp>
      <p:sp>
        <p:nvSpPr>
          <p:cNvPr id="29" name="文本框 28"/>
          <p:cNvSpPr txBox="1"/>
          <p:nvPr>
            <p:custDataLst>
              <p:tags r:id="rId11"/>
            </p:custDataLst>
          </p:nvPr>
        </p:nvSpPr>
        <p:spPr>
          <a:xfrm>
            <a:off x="1439258" y="2651862"/>
            <a:ext cx="3227859" cy="419100"/>
          </a:xfrm>
          <a:prstGeom prst="rect">
            <a:avLst/>
          </a:prstGeom>
          <a:noFill/>
        </p:spPr>
        <p:txBody>
          <a:bodyPr wrap="square" lIns="91397" tIns="45697" rIns="91397" bIns="45697" rtlCol="0">
            <a:spAutoFit/>
          </a:bodyPr>
          <a:lstStyle/>
          <a:p>
            <a:pPr algn="r"/>
            <a:r>
              <a:rPr lang="zh-CN" altLang="en-US" sz="2135" b="1" dirty="0">
                <a:solidFill>
                  <a:schemeClr val="tx1">
                    <a:lumMod val="75000"/>
                    <a:lumOff val="25000"/>
                  </a:schemeClr>
                </a:solidFill>
                <a:latin typeface="+mn-lt"/>
                <a:ea typeface="+mn-ea"/>
                <a:cs typeface="+mn-ea"/>
                <a:sym typeface="+mn-lt"/>
              </a:rPr>
              <a:t>提高舒适性 </a:t>
            </a:r>
            <a:endParaRPr lang="zh-CN" altLang="en-US" sz="2135" b="1" dirty="0">
              <a:solidFill>
                <a:schemeClr val="tx1">
                  <a:lumMod val="75000"/>
                  <a:lumOff val="25000"/>
                </a:schemeClr>
              </a:solidFill>
              <a:latin typeface="+mn-lt"/>
              <a:ea typeface="+mn-ea"/>
              <a:cs typeface="+mn-ea"/>
              <a:sym typeface="+mn-lt"/>
            </a:endParaRPr>
          </a:p>
        </p:txBody>
      </p:sp>
      <p:sp>
        <p:nvSpPr>
          <p:cNvPr id="30" name="文本框 29"/>
          <p:cNvSpPr txBox="1"/>
          <p:nvPr>
            <p:custDataLst>
              <p:tags r:id="rId12"/>
            </p:custDataLst>
          </p:nvPr>
        </p:nvSpPr>
        <p:spPr>
          <a:xfrm>
            <a:off x="1303655" y="3070860"/>
            <a:ext cx="3499485" cy="1086485"/>
          </a:xfrm>
          <a:prstGeom prst="rect">
            <a:avLst/>
          </a:prstGeom>
          <a:noFill/>
        </p:spPr>
        <p:txBody>
          <a:bodyPr wrap="square" lIns="91397" tIns="45697" rIns="91397" bIns="45697" rtlCol="0">
            <a:spAutoFit/>
          </a:bodyPr>
          <a:lstStyle/>
          <a:p>
            <a:pPr algn="r">
              <a:lnSpc>
                <a:spcPct val="120000"/>
              </a:lnSpc>
              <a:spcBef>
                <a:spcPct val="0"/>
              </a:spcBef>
              <a:buNone/>
            </a:pPr>
            <a:r>
              <a:rPr lang="zh-CN" altLang="en-US" dirty="0">
                <a:solidFill>
                  <a:schemeClr val="tx1">
                    <a:lumMod val="50000"/>
                    <a:lumOff val="50000"/>
                  </a:schemeClr>
                </a:solidFill>
                <a:latin typeface="+mn-lt"/>
                <a:ea typeface="+mn-ea"/>
                <a:cs typeface="+mn-ea"/>
                <a:sym typeface="+mn-lt"/>
              </a:rPr>
              <a:t>柔软的汽车坐垫使身体与座椅更服帖， 可减缓汽车颠簸产生的振动，减轻旅途疲劳。 </a:t>
            </a:r>
            <a:endParaRPr lang="zh-CN" altLang="en-US" dirty="0">
              <a:solidFill>
                <a:schemeClr val="tx1">
                  <a:lumMod val="50000"/>
                  <a:lumOff val="50000"/>
                </a:schemeClr>
              </a:solidFill>
              <a:latin typeface="+mn-lt"/>
              <a:ea typeface="+mn-ea"/>
              <a:cs typeface="+mn-ea"/>
              <a:sym typeface="+mn-lt"/>
            </a:endParaRPr>
          </a:p>
        </p:txBody>
      </p:sp>
      <p:sp>
        <p:nvSpPr>
          <p:cNvPr id="31" name="文本框 30"/>
          <p:cNvSpPr txBox="1"/>
          <p:nvPr>
            <p:custDataLst>
              <p:tags r:id="rId13"/>
            </p:custDataLst>
          </p:nvPr>
        </p:nvSpPr>
        <p:spPr>
          <a:xfrm>
            <a:off x="1439258" y="4464022"/>
            <a:ext cx="3227859" cy="419100"/>
          </a:xfrm>
          <a:prstGeom prst="rect">
            <a:avLst/>
          </a:prstGeom>
          <a:noFill/>
        </p:spPr>
        <p:txBody>
          <a:bodyPr wrap="square" lIns="91397" tIns="45697" rIns="91397" bIns="45697" rtlCol="0">
            <a:spAutoFit/>
          </a:bodyPr>
          <a:lstStyle/>
          <a:p>
            <a:pPr algn="r"/>
            <a:r>
              <a:rPr lang="zh-CN" altLang="en-US" sz="2135" b="1" dirty="0">
                <a:solidFill>
                  <a:schemeClr val="tx1">
                    <a:lumMod val="75000"/>
                    <a:lumOff val="25000"/>
                  </a:schemeClr>
                </a:solidFill>
                <a:latin typeface="+mn-lt"/>
                <a:ea typeface="+mn-ea"/>
                <a:cs typeface="+mn-ea"/>
                <a:sym typeface="+mn-lt"/>
              </a:rPr>
              <a:t>改善透气性</a:t>
            </a:r>
            <a:endParaRPr lang="zh-CN" altLang="en-US" sz="2135" b="1" dirty="0">
              <a:solidFill>
                <a:schemeClr val="tx1">
                  <a:lumMod val="75000"/>
                  <a:lumOff val="25000"/>
                </a:schemeClr>
              </a:solidFill>
              <a:latin typeface="+mn-lt"/>
              <a:ea typeface="+mn-ea"/>
              <a:cs typeface="+mn-ea"/>
              <a:sym typeface="+mn-lt"/>
            </a:endParaRPr>
          </a:p>
        </p:txBody>
      </p:sp>
      <p:sp>
        <p:nvSpPr>
          <p:cNvPr id="32" name="文本框 31"/>
          <p:cNvSpPr txBox="1"/>
          <p:nvPr>
            <p:custDataLst>
              <p:tags r:id="rId14"/>
            </p:custDataLst>
          </p:nvPr>
        </p:nvSpPr>
        <p:spPr>
          <a:xfrm>
            <a:off x="744220" y="4915535"/>
            <a:ext cx="3923030" cy="1086485"/>
          </a:xfrm>
          <a:prstGeom prst="rect">
            <a:avLst/>
          </a:prstGeom>
          <a:noFill/>
        </p:spPr>
        <p:txBody>
          <a:bodyPr wrap="square" lIns="91397" tIns="45697" rIns="91397" bIns="45697" rtlCol="0">
            <a:spAutoFit/>
          </a:bodyPr>
          <a:lstStyle/>
          <a:p>
            <a:pPr algn="r">
              <a:lnSpc>
                <a:spcPct val="120000"/>
              </a:lnSpc>
              <a:spcBef>
                <a:spcPct val="0"/>
              </a:spcBef>
              <a:buNone/>
            </a:pPr>
            <a:r>
              <a:rPr lang="zh-CN" altLang="en-US" dirty="0">
                <a:solidFill>
                  <a:schemeClr val="tx1">
                    <a:lumMod val="50000"/>
                    <a:lumOff val="50000"/>
                  </a:schemeClr>
                </a:solidFill>
                <a:latin typeface="+mn-lt"/>
                <a:ea typeface="+mn-ea"/>
                <a:cs typeface="+mn-ea"/>
                <a:sym typeface="+mn-lt"/>
              </a:rPr>
              <a:t>夏季使用的硬塑料或竹制品坐垫具有良好的透气性，给人以凉爽的感觉，有降温消汗功效。</a:t>
            </a:r>
            <a:endParaRPr lang="zh-CN" altLang="en-US" dirty="0">
              <a:solidFill>
                <a:schemeClr val="tx1">
                  <a:lumMod val="50000"/>
                  <a:lumOff val="50000"/>
                </a:schemeClr>
              </a:solidFill>
              <a:latin typeface="+mn-lt"/>
              <a:ea typeface="+mn-ea"/>
              <a:cs typeface="+mn-ea"/>
              <a:sym typeface="+mn-lt"/>
            </a:endParaRPr>
          </a:p>
        </p:txBody>
      </p:sp>
      <p:sp>
        <p:nvSpPr>
          <p:cNvPr id="11" name="文本框 10"/>
          <p:cNvSpPr txBox="1"/>
          <p:nvPr/>
        </p:nvSpPr>
        <p:spPr>
          <a:xfrm>
            <a:off x="1167765" y="1056005"/>
            <a:ext cx="6096000" cy="460375"/>
          </a:xfrm>
          <a:prstGeom prst="rect">
            <a:avLst/>
          </a:prstGeom>
          <a:noFill/>
        </p:spPr>
        <p:txBody>
          <a:bodyPr wrap="square" rtlCol="0" anchor="t">
            <a:spAutoFit/>
          </a:bodyPr>
          <a:p>
            <a:pPr algn="l" eaLnBrk="1" hangingPunct="1">
              <a:spcBef>
                <a:spcPct val="20000"/>
              </a:spcBef>
            </a:pPr>
            <a:r>
              <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rPr>
              <a:t>一、汽车座椅的装饰 </a:t>
            </a: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sp>
        <p:nvSpPr>
          <p:cNvPr id="7" name="圆角矩形 6"/>
          <p:cNvSpPr/>
          <p:nvPr/>
        </p:nvSpPr>
        <p:spPr>
          <a:xfrm>
            <a:off x="586740" y="1822450"/>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600450" cy="533259"/>
            <a:chOff x="0" y="214489"/>
            <a:chExt cx="3600450" cy="533259"/>
          </a:xfrm>
        </p:grpSpPr>
        <p:sp>
          <p:nvSpPr>
            <p:cNvPr id="3" name="矩形 2"/>
            <p:cNvSpPr/>
            <p:nvPr/>
          </p:nvSpPr>
          <p:spPr>
            <a:xfrm>
              <a:off x="0" y="214489"/>
              <a:ext cx="360045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 name="五边形 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4" name="矩形 3"/>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涂料的基础知识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5" name="Rectangle 4"/>
          <p:cNvSpPr>
            <a:spLocks noChangeArrowheads="1"/>
          </p:cNvSpPr>
          <p:nvPr/>
        </p:nvSpPr>
        <p:spPr bwMode="auto">
          <a:xfrm>
            <a:off x="999490" y="2057718"/>
            <a:ext cx="228854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汽车座椅的功能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6" name="组合 5"/>
          <p:cNvGrpSpPr/>
          <p:nvPr/>
        </p:nvGrpSpPr>
        <p:grpSpPr>
          <a:xfrm>
            <a:off x="0" y="214489"/>
            <a:ext cx="4603115" cy="533259"/>
            <a:chOff x="0" y="214489"/>
            <a:chExt cx="4603115" cy="533259"/>
          </a:xfrm>
        </p:grpSpPr>
        <p:sp>
          <p:nvSpPr>
            <p:cNvPr id="8" name="矩形 7"/>
            <p:cNvSpPr/>
            <p:nvPr/>
          </p:nvSpPr>
          <p:spPr>
            <a:xfrm>
              <a:off x="0" y="214489"/>
              <a:ext cx="46031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37388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汽车座椅及地胶的装饰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conveyor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outHorizontal)">
                                      <p:cBhvr>
                                        <p:cTn id="7" dur="500"/>
                                        <p:tgtEl>
                                          <p:spTgt spid="18"/>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anim calcmode="lin" valueType="num">
                                      <p:cBhvr>
                                        <p:cTn id="12" dur="500" fill="hold"/>
                                        <p:tgtEl>
                                          <p:spTgt spid="21"/>
                                        </p:tgtEl>
                                        <p:attrNameLst>
                                          <p:attrName>ppt_x</p:attrName>
                                        </p:attrNameLst>
                                      </p:cBhvr>
                                      <p:tavLst>
                                        <p:tav tm="0">
                                          <p:val>
                                            <p:strVal val="#ppt_x"/>
                                          </p:val>
                                        </p:tav>
                                        <p:tav tm="100000">
                                          <p:val>
                                            <p:strVal val="#ppt_x"/>
                                          </p:val>
                                        </p:tav>
                                      </p:tavLst>
                                    </p:anim>
                                    <p:anim calcmode="lin" valueType="num">
                                      <p:cBhvr>
                                        <p:cTn id="13" dur="500" fill="hold"/>
                                        <p:tgtEl>
                                          <p:spTgt spid="21"/>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250" fill="hold"/>
                                        <p:tgtEl>
                                          <p:spTgt spid="29"/>
                                        </p:tgtEl>
                                        <p:attrNameLst>
                                          <p:attrName>ppt_x</p:attrName>
                                        </p:attrNameLst>
                                      </p:cBhvr>
                                      <p:tavLst>
                                        <p:tav tm="0">
                                          <p:val>
                                            <p:strVal val="0-#ppt_w/2"/>
                                          </p:val>
                                        </p:tav>
                                        <p:tav tm="100000">
                                          <p:val>
                                            <p:strVal val="#ppt_x"/>
                                          </p:val>
                                        </p:tav>
                                      </p:tavLst>
                                    </p:anim>
                                    <p:anim calcmode="lin" valueType="num">
                                      <p:cBhvr additive="base">
                                        <p:cTn id="18" dur="250" fill="hold"/>
                                        <p:tgtEl>
                                          <p:spTgt spid="29"/>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250" fill="hold"/>
                                        <p:tgtEl>
                                          <p:spTgt spid="30"/>
                                        </p:tgtEl>
                                        <p:attrNameLst>
                                          <p:attrName>ppt_x</p:attrName>
                                        </p:attrNameLst>
                                      </p:cBhvr>
                                      <p:tavLst>
                                        <p:tav tm="0">
                                          <p:val>
                                            <p:strVal val="0-#ppt_w/2"/>
                                          </p:val>
                                        </p:tav>
                                        <p:tav tm="100000">
                                          <p:val>
                                            <p:strVal val="#ppt_x"/>
                                          </p:val>
                                        </p:tav>
                                      </p:tavLst>
                                    </p:anim>
                                    <p:anim calcmode="lin" valueType="num">
                                      <p:cBhvr additive="base">
                                        <p:cTn id="22" dur="250" fill="hold"/>
                                        <p:tgtEl>
                                          <p:spTgt spid="30"/>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42" presetClass="entr" presetSubtype="0"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anim calcmode="lin" valueType="num">
                                      <p:cBhvr>
                                        <p:cTn id="27" dur="500" fill="hold"/>
                                        <p:tgtEl>
                                          <p:spTgt spid="22"/>
                                        </p:tgtEl>
                                        <p:attrNameLst>
                                          <p:attrName>ppt_x</p:attrName>
                                        </p:attrNameLst>
                                      </p:cBhvr>
                                      <p:tavLst>
                                        <p:tav tm="0">
                                          <p:val>
                                            <p:strVal val="#ppt_x"/>
                                          </p:val>
                                        </p:tav>
                                        <p:tav tm="100000">
                                          <p:val>
                                            <p:strVal val="#ppt_x"/>
                                          </p:val>
                                        </p:tav>
                                      </p:tavLst>
                                    </p:anim>
                                    <p:anim calcmode="lin" valueType="num">
                                      <p:cBhvr>
                                        <p:cTn id="28" dur="500" fill="hold"/>
                                        <p:tgtEl>
                                          <p:spTgt spid="22"/>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2" presetClass="entr" presetSubtype="8"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250" fill="hold"/>
                                        <p:tgtEl>
                                          <p:spTgt spid="31"/>
                                        </p:tgtEl>
                                        <p:attrNameLst>
                                          <p:attrName>ppt_x</p:attrName>
                                        </p:attrNameLst>
                                      </p:cBhvr>
                                      <p:tavLst>
                                        <p:tav tm="0">
                                          <p:val>
                                            <p:strVal val="0-#ppt_w/2"/>
                                          </p:val>
                                        </p:tav>
                                        <p:tav tm="100000">
                                          <p:val>
                                            <p:strVal val="#ppt_x"/>
                                          </p:val>
                                        </p:tav>
                                      </p:tavLst>
                                    </p:anim>
                                    <p:anim calcmode="lin" valueType="num">
                                      <p:cBhvr additive="base">
                                        <p:cTn id="33" dur="250" fill="hold"/>
                                        <p:tgtEl>
                                          <p:spTgt spid="31"/>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additive="base">
                                        <p:cTn id="36" dur="250" fill="hold"/>
                                        <p:tgtEl>
                                          <p:spTgt spid="32"/>
                                        </p:tgtEl>
                                        <p:attrNameLst>
                                          <p:attrName>ppt_x</p:attrName>
                                        </p:attrNameLst>
                                      </p:cBhvr>
                                      <p:tavLst>
                                        <p:tav tm="0">
                                          <p:val>
                                            <p:strVal val="0-#ppt_w/2"/>
                                          </p:val>
                                        </p:tav>
                                        <p:tav tm="100000">
                                          <p:val>
                                            <p:strVal val="#ppt_x"/>
                                          </p:val>
                                        </p:tav>
                                      </p:tavLst>
                                    </p:anim>
                                    <p:anim calcmode="lin" valueType="num">
                                      <p:cBhvr additive="base">
                                        <p:cTn id="37" dur="250" fill="hold"/>
                                        <p:tgtEl>
                                          <p:spTgt spid="32"/>
                                        </p:tgtEl>
                                        <p:attrNameLst>
                                          <p:attrName>ppt_y</p:attrName>
                                        </p:attrNameLst>
                                      </p:cBhvr>
                                      <p:tavLst>
                                        <p:tav tm="0">
                                          <p:val>
                                            <p:strVal val="#ppt_y"/>
                                          </p:val>
                                        </p:tav>
                                        <p:tav tm="100000">
                                          <p:val>
                                            <p:strVal val="#ppt_y"/>
                                          </p:val>
                                        </p:tav>
                                      </p:tavLst>
                                    </p:anim>
                                  </p:childTnLst>
                                </p:cTn>
                              </p:par>
                            </p:childTnLst>
                          </p:cTn>
                        </p:par>
                        <p:par>
                          <p:cTn id="38" fill="hold">
                            <p:stCondLst>
                              <p:cond delay="2500"/>
                            </p:stCondLst>
                            <p:childTnLst>
                              <p:par>
                                <p:cTn id="39" presetID="47" presetClass="entr" presetSubtype="0"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anim calcmode="lin" valueType="num">
                                      <p:cBhvr>
                                        <p:cTn id="42" dur="500" fill="hold"/>
                                        <p:tgtEl>
                                          <p:spTgt spid="23"/>
                                        </p:tgtEl>
                                        <p:attrNameLst>
                                          <p:attrName>ppt_x</p:attrName>
                                        </p:attrNameLst>
                                      </p:cBhvr>
                                      <p:tavLst>
                                        <p:tav tm="0">
                                          <p:val>
                                            <p:strVal val="#ppt_x"/>
                                          </p:val>
                                        </p:tav>
                                        <p:tav tm="100000">
                                          <p:val>
                                            <p:strVal val="#ppt_x"/>
                                          </p:val>
                                        </p:tav>
                                      </p:tavLst>
                                    </p:anim>
                                    <p:anim calcmode="lin" valueType="num">
                                      <p:cBhvr>
                                        <p:cTn id="43" dur="500" fill="hold"/>
                                        <p:tgtEl>
                                          <p:spTgt spid="23"/>
                                        </p:tgtEl>
                                        <p:attrNameLst>
                                          <p:attrName>ppt_y</p:attrName>
                                        </p:attrNameLst>
                                      </p:cBhvr>
                                      <p:tavLst>
                                        <p:tav tm="0">
                                          <p:val>
                                            <p:strVal val="#ppt_y-.1"/>
                                          </p:val>
                                        </p:tav>
                                        <p:tav tm="100000">
                                          <p:val>
                                            <p:strVal val="#ppt_y"/>
                                          </p:val>
                                        </p:tav>
                                      </p:tavLst>
                                    </p:anim>
                                  </p:childTnLst>
                                </p:cTn>
                              </p:par>
                            </p:childTnLst>
                          </p:cTn>
                        </p:par>
                        <p:par>
                          <p:cTn id="44" fill="hold">
                            <p:stCondLst>
                              <p:cond delay="3000"/>
                            </p:stCondLst>
                            <p:childTnLst>
                              <p:par>
                                <p:cTn id="45" presetID="2" presetClass="entr" presetSubtype="2"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additive="base">
                                        <p:cTn id="47" dur="250" fill="hold"/>
                                        <p:tgtEl>
                                          <p:spTgt spid="25"/>
                                        </p:tgtEl>
                                        <p:attrNameLst>
                                          <p:attrName>ppt_x</p:attrName>
                                        </p:attrNameLst>
                                      </p:cBhvr>
                                      <p:tavLst>
                                        <p:tav tm="0">
                                          <p:val>
                                            <p:strVal val="1+#ppt_w/2"/>
                                          </p:val>
                                        </p:tav>
                                        <p:tav tm="100000">
                                          <p:val>
                                            <p:strVal val="#ppt_x"/>
                                          </p:val>
                                        </p:tav>
                                      </p:tavLst>
                                    </p:anim>
                                    <p:anim calcmode="lin" valueType="num">
                                      <p:cBhvr additive="base">
                                        <p:cTn id="48" dur="250" fill="hold"/>
                                        <p:tgtEl>
                                          <p:spTgt spid="25"/>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additive="base">
                                        <p:cTn id="51" dur="250" fill="hold"/>
                                        <p:tgtEl>
                                          <p:spTgt spid="26"/>
                                        </p:tgtEl>
                                        <p:attrNameLst>
                                          <p:attrName>ppt_x</p:attrName>
                                        </p:attrNameLst>
                                      </p:cBhvr>
                                      <p:tavLst>
                                        <p:tav tm="0">
                                          <p:val>
                                            <p:strVal val="1+#ppt_w/2"/>
                                          </p:val>
                                        </p:tav>
                                        <p:tav tm="100000">
                                          <p:val>
                                            <p:strVal val="#ppt_x"/>
                                          </p:val>
                                        </p:tav>
                                      </p:tavLst>
                                    </p:anim>
                                    <p:anim calcmode="lin" valueType="num">
                                      <p:cBhvr additive="base">
                                        <p:cTn id="52" dur="250" fill="hold"/>
                                        <p:tgtEl>
                                          <p:spTgt spid="26"/>
                                        </p:tgtEl>
                                        <p:attrNameLst>
                                          <p:attrName>ppt_y</p:attrName>
                                        </p:attrNameLst>
                                      </p:cBhvr>
                                      <p:tavLst>
                                        <p:tav tm="0">
                                          <p:val>
                                            <p:strVal val="#ppt_y"/>
                                          </p:val>
                                        </p:tav>
                                        <p:tav tm="100000">
                                          <p:val>
                                            <p:strVal val="#ppt_y"/>
                                          </p:val>
                                        </p:tav>
                                      </p:tavLst>
                                    </p:anim>
                                  </p:childTnLst>
                                </p:cTn>
                              </p:par>
                            </p:childTnLst>
                          </p:cTn>
                        </p:par>
                        <p:par>
                          <p:cTn id="53" fill="hold">
                            <p:stCondLst>
                              <p:cond delay="3500"/>
                            </p:stCondLst>
                            <p:childTnLst>
                              <p:par>
                                <p:cTn id="54" presetID="42" presetClass="entr" presetSubtype="0" fill="hold" grpId="0" nodeType="after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500"/>
                                        <p:tgtEl>
                                          <p:spTgt spid="24"/>
                                        </p:tgtEl>
                                      </p:cBhvr>
                                    </p:animEffect>
                                    <p:anim calcmode="lin" valueType="num">
                                      <p:cBhvr>
                                        <p:cTn id="57" dur="500" fill="hold"/>
                                        <p:tgtEl>
                                          <p:spTgt spid="24"/>
                                        </p:tgtEl>
                                        <p:attrNameLst>
                                          <p:attrName>ppt_x</p:attrName>
                                        </p:attrNameLst>
                                      </p:cBhvr>
                                      <p:tavLst>
                                        <p:tav tm="0">
                                          <p:val>
                                            <p:strVal val="#ppt_x"/>
                                          </p:val>
                                        </p:tav>
                                        <p:tav tm="100000">
                                          <p:val>
                                            <p:strVal val="#ppt_x"/>
                                          </p:val>
                                        </p:tav>
                                      </p:tavLst>
                                    </p:anim>
                                    <p:anim calcmode="lin" valueType="num">
                                      <p:cBhvr>
                                        <p:cTn id="58" dur="5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1" presetClass="entr" presetSubtype="1" fill="hold" grpId="0" nodeType="click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wheel(1)">
                                      <p:cBhvr>
                                        <p:cTn id="63" dur="2000"/>
                                        <p:tgtEl>
                                          <p:spTgt spid="7"/>
                                        </p:tgtEl>
                                      </p:cBhvr>
                                    </p:animEffect>
                                  </p:childTnLst>
                                </p:cTn>
                              </p:par>
                              <p:par>
                                <p:cTn id="64" presetID="42" presetClass="entr" presetSubtype="0" fill="hold" grpId="0" nodeType="withEffect">
                                  <p:stCondLst>
                                    <p:cond delay="0"/>
                                  </p:stCondLst>
                                  <p:childTnLst>
                                    <p:set>
                                      <p:cBhvr>
                                        <p:cTn id="65" dur="1" fill="hold">
                                          <p:stCondLst>
                                            <p:cond delay="0"/>
                                          </p:stCondLst>
                                        </p:cTn>
                                        <p:tgtEl>
                                          <p:spTgt spid="5"/>
                                        </p:tgtEl>
                                        <p:attrNameLst>
                                          <p:attrName>style.visibility</p:attrName>
                                        </p:attrNameLst>
                                      </p:cBhvr>
                                      <p:to>
                                        <p:strVal val="visible"/>
                                      </p:to>
                                    </p:set>
                                    <p:animEffect transition="in" filter="fade">
                                      <p:cBhvr>
                                        <p:cTn id="66" dur="1000"/>
                                        <p:tgtEl>
                                          <p:spTgt spid="5"/>
                                        </p:tgtEl>
                                      </p:cBhvr>
                                    </p:animEffect>
                                    <p:anim calcmode="lin" valueType="num">
                                      <p:cBhvr>
                                        <p:cTn id="67" dur="1000" fill="hold"/>
                                        <p:tgtEl>
                                          <p:spTgt spid="5"/>
                                        </p:tgtEl>
                                        <p:attrNameLst>
                                          <p:attrName>ppt_x</p:attrName>
                                        </p:attrNameLst>
                                      </p:cBhvr>
                                      <p:tavLst>
                                        <p:tav tm="0">
                                          <p:val>
                                            <p:strVal val="#ppt_x"/>
                                          </p:val>
                                        </p:tav>
                                        <p:tav tm="100000">
                                          <p:val>
                                            <p:strVal val="#ppt_x"/>
                                          </p:val>
                                        </p:tav>
                                      </p:tavLst>
                                    </p:anim>
                                    <p:anim calcmode="lin" valueType="num">
                                      <p:cBhvr>
                                        <p:cTn id="6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2" grpId="0" bldLvl="0" animBg="1"/>
      <p:bldP spid="23" grpId="0" bldLvl="0" animBg="1"/>
      <p:bldP spid="24" grpId="0" bldLvl="0" animBg="1"/>
      <p:bldP spid="25" grpId="0"/>
      <p:bldP spid="26" grpId="0"/>
      <p:bldP spid="29" grpId="0"/>
      <p:bldP spid="30" grpId="0"/>
      <p:bldP spid="31" grpId="0"/>
      <p:bldP spid="32" grpId="0"/>
      <p:bldP spid="7" grpId="0" bldLvl="0" animBg="1"/>
      <p:bldP spid="5"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12215" y="3548380"/>
            <a:ext cx="4049395" cy="6096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367155" y="365760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●容易清洁。  </a:t>
            </a:r>
            <a:endParaRPr dirty="0">
              <a:solidFill>
                <a:srgbClr val="38465E"/>
              </a:solidFill>
              <a:latin typeface="Arial" panose="020B0604020202020204"/>
              <a:ea typeface="微软雅黑" panose="020B0503020204020204" pitchFamily="34" charset="-122"/>
              <a:sym typeface="Arial" panose="020B0604020202020204"/>
            </a:endParaRPr>
          </a:p>
        </p:txBody>
      </p:sp>
      <p:cxnSp>
        <p:nvCxnSpPr>
          <p:cNvPr id="19" name="直接连接符 18"/>
          <p:cNvCxnSpPr/>
          <p:nvPr/>
        </p:nvCxnSpPr>
        <p:spPr>
          <a:xfrm flipV="1">
            <a:off x="2940157" y="2138048"/>
            <a:ext cx="7228840" cy="635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212215" y="4389120"/>
            <a:ext cx="4049395" cy="58102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6" name="矩形 15"/>
          <p:cNvSpPr>
            <a:spLocks noChangeArrowheads="1"/>
          </p:cNvSpPr>
          <p:nvPr/>
        </p:nvSpPr>
        <p:spPr bwMode="auto">
          <a:xfrm>
            <a:off x="1367155" y="449834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●更易散热。</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2" name="文本框 1"/>
          <p:cNvSpPr txBox="1"/>
          <p:nvPr/>
        </p:nvSpPr>
        <p:spPr>
          <a:xfrm>
            <a:off x="1167765" y="1056005"/>
            <a:ext cx="6096000" cy="460375"/>
          </a:xfrm>
          <a:prstGeom prst="rect">
            <a:avLst/>
          </a:prstGeom>
          <a:noFill/>
        </p:spPr>
        <p:txBody>
          <a:bodyPr wrap="square" rtlCol="0" anchor="t">
            <a:spAutoFit/>
          </a:bodyPr>
          <a:p>
            <a:pPr algn="l" eaLnBrk="1" hangingPunct="1">
              <a:spcBef>
                <a:spcPct val="20000"/>
              </a:spcBef>
            </a:pPr>
            <a:r>
              <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rPr>
              <a:t>汽车座椅的种类 </a:t>
            </a: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sp>
        <p:nvSpPr>
          <p:cNvPr id="25" name="五边形 24"/>
          <p:cNvSpPr/>
          <p:nvPr/>
        </p:nvSpPr>
        <p:spPr>
          <a:xfrm>
            <a:off x="1137920" y="1771650"/>
            <a:ext cx="2139315" cy="370840"/>
          </a:xfrm>
          <a:prstGeom prst="homePlate">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000" b="1" dirty="0">
                <a:latin typeface="Arial" panose="020B0604020202020204"/>
                <a:ea typeface="微软雅黑" panose="020B0503020204020204" pitchFamily="34" charset="-122"/>
                <a:sym typeface="Arial" panose="020B0604020202020204"/>
              </a:rPr>
              <a:t>（1）真皮座椅 </a:t>
            </a:r>
            <a:endParaRPr sz="2000" b="1" dirty="0">
              <a:latin typeface="Arial" panose="020B0604020202020204"/>
              <a:ea typeface="微软雅黑" panose="020B0503020204020204" pitchFamily="34" charset="-122"/>
              <a:sym typeface="Arial" panose="020B0604020202020204"/>
            </a:endParaRPr>
          </a:p>
        </p:txBody>
      </p:sp>
      <p:grpSp>
        <p:nvGrpSpPr>
          <p:cNvPr id="5" name="组合 4"/>
          <p:cNvGrpSpPr/>
          <p:nvPr/>
        </p:nvGrpSpPr>
        <p:grpSpPr>
          <a:xfrm>
            <a:off x="0" y="214489"/>
            <a:ext cx="3891360" cy="533259"/>
            <a:chOff x="0" y="214489"/>
            <a:chExt cx="3891360" cy="533259"/>
          </a:xfrm>
        </p:grpSpPr>
        <p:sp>
          <p:nvSpPr>
            <p:cNvPr id="6" name="矩形 5"/>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五边形 7"/>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9" name="矩形 8"/>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车身外部安全装饰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10" name="文本框 9"/>
          <p:cNvSpPr txBox="1"/>
          <p:nvPr/>
        </p:nvSpPr>
        <p:spPr>
          <a:xfrm>
            <a:off x="1292860" y="2332990"/>
            <a:ext cx="6096000" cy="860425"/>
          </a:xfrm>
          <a:prstGeom prst="rect">
            <a:avLst/>
          </a:prstGeom>
          <a:noFill/>
        </p:spPr>
        <p:txBody>
          <a:bodyPr wrap="square" rtlCol="0" anchor="t">
            <a:spAutoFit/>
          </a:bodyPr>
          <a:p>
            <a:pPr eaLnBrk="1" hangingPunct="1">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①真皮座椅的优缺点。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真皮座椅的优点如下。</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13" name="文本框 12"/>
          <p:cNvSpPr txBox="1"/>
          <p:nvPr/>
        </p:nvSpPr>
        <p:spPr>
          <a:xfrm>
            <a:off x="5810250" y="2795270"/>
            <a:ext cx="6096000" cy="398780"/>
          </a:xfrm>
          <a:prstGeom prst="rect">
            <a:avLst/>
          </a:prstGeom>
          <a:noFill/>
        </p:spPr>
        <p:txBody>
          <a:bodyPr wrap="square" rtlCol="0" anchor="t">
            <a:spAutoFit/>
          </a:bodyPr>
          <a:p>
            <a:pPr eaLnBrk="1" hangingPunct="1">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 真皮座椅的缺点如下。</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sp>
        <p:nvSpPr>
          <p:cNvPr id="14" name="矩形 13"/>
          <p:cNvSpPr/>
          <p:nvPr/>
        </p:nvSpPr>
        <p:spPr>
          <a:xfrm>
            <a:off x="5931535" y="3541395"/>
            <a:ext cx="4049395" cy="6096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18" name="矩形 17"/>
          <p:cNvSpPr/>
          <p:nvPr/>
        </p:nvSpPr>
        <p:spPr>
          <a:xfrm>
            <a:off x="5931535" y="4382135"/>
            <a:ext cx="4049395" cy="58102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0" name="文本框 19"/>
          <p:cNvSpPr txBox="1"/>
          <p:nvPr/>
        </p:nvSpPr>
        <p:spPr>
          <a:xfrm>
            <a:off x="6095365" y="3644265"/>
            <a:ext cx="3885565" cy="368300"/>
          </a:xfrm>
          <a:prstGeom prst="rect">
            <a:avLst/>
          </a:prstGeom>
          <a:noFill/>
        </p:spPr>
        <p:txBody>
          <a:bodyPr wrap="square" rtlCol="0" anchor="t">
            <a:spAutoFit/>
          </a:bodyPr>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●表面易损。 </a:t>
            </a:r>
            <a:endParaRPr lang="zh-CN" altLang="en-US" dirty="0">
              <a:solidFill>
                <a:srgbClr val="38465E"/>
              </a:solidFill>
              <a:latin typeface="Arial" panose="020B0604020202020204"/>
              <a:ea typeface="微软雅黑" panose="020B0503020204020204" pitchFamily="34" charset="-122"/>
              <a:sym typeface="Arial" panose="020B0604020202020204"/>
            </a:endParaRPr>
          </a:p>
        </p:txBody>
      </p:sp>
      <p:sp>
        <p:nvSpPr>
          <p:cNvPr id="22" name="文本框 21"/>
          <p:cNvSpPr txBox="1"/>
          <p:nvPr/>
        </p:nvSpPr>
        <p:spPr>
          <a:xfrm>
            <a:off x="6096000" y="4462780"/>
            <a:ext cx="3509645" cy="368300"/>
          </a:xfrm>
          <a:prstGeom prst="rect">
            <a:avLst/>
          </a:prstGeom>
          <a:noFill/>
        </p:spPr>
        <p:txBody>
          <a:bodyPr wrap="square" rtlCol="0" anchor="t">
            <a:spAutoFit/>
          </a:bodyPr>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●坐感过滑。  </a:t>
            </a:r>
            <a:endParaRPr lang="zh-CN" altLang="en-US"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4603115" cy="533259"/>
            <a:chOff x="0" y="214489"/>
            <a:chExt cx="4603115" cy="533259"/>
          </a:xfrm>
        </p:grpSpPr>
        <p:sp>
          <p:nvSpPr>
            <p:cNvPr id="4" name="矩形 3"/>
            <p:cNvSpPr/>
            <p:nvPr/>
          </p:nvSpPr>
          <p:spPr>
            <a:xfrm>
              <a:off x="0" y="214489"/>
              <a:ext cx="46031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7" name="五边形 6"/>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37388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汽车座椅及地胶的装饰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0-#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500" fill="hold"/>
                                        <p:tgtEl>
                                          <p:spTgt spid="25"/>
                                        </p:tgtEl>
                                        <p:attrNameLst>
                                          <p:attrName>ppt_x</p:attrName>
                                        </p:attrNameLst>
                                      </p:cBhvr>
                                      <p:tavLst>
                                        <p:tav tm="0">
                                          <p:val>
                                            <p:strVal val="0-#ppt_w/2"/>
                                          </p:val>
                                        </p:tav>
                                        <p:tav tm="100000">
                                          <p:val>
                                            <p:strVal val="#ppt_x"/>
                                          </p:val>
                                        </p:tav>
                                      </p:tavLst>
                                    </p:anim>
                                    <p:anim calcmode="lin" valueType="num">
                                      <p:cBhvr additive="base">
                                        <p:cTn id="28" dur="500" fill="hold"/>
                                        <p:tgtEl>
                                          <p:spTgt spid="25"/>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0-#ppt_w/2"/>
                                          </p:val>
                                        </p:tav>
                                        <p:tav tm="100000">
                                          <p:val>
                                            <p:strVal val="#ppt_x"/>
                                          </p:val>
                                        </p:tav>
                                      </p:tavLst>
                                    </p:anim>
                                    <p:anim calcmode="lin" valueType="num">
                                      <p:cBhvr additive="base">
                                        <p:cTn id="36"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1" grpId="0"/>
      <p:bldP spid="15" grpId="0" bldLvl="0" animBg="1"/>
      <p:bldP spid="16" grpId="0"/>
      <p:bldP spid="25" grpId="0" bldLvl="0" animBg="1"/>
      <p:bldP spid="14" grpId="0" bldLvl="0" animBg="1"/>
      <p:bldP spid="18"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52525" y="3536950"/>
            <a:ext cx="8956675" cy="79375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矩形 17"/>
          <p:cNvSpPr>
            <a:spLocks noChangeArrowheads="1"/>
          </p:cNvSpPr>
          <p:nvPr/>
        </p:nvSpPr>
        <p:spPr bwMode="auto">
          <a:xfrm>
            <a:off x="1307465" y="3646170"/>
            <a:ext cx="871855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●水牛皮。水牛皮也被称为 B 级皮，同黄牛皮相比，优势是结实耐磨，缺点是不够柔软、手感差、韧性差、表面粗糙、毛孔清晰，加工出的座椅同黄牛皮相比外观稍差。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3" name="矩形 2"/>
          <p:cNvSpPr/>
          <p:nvPr/>
        </p:nvSpPr>
        <p:spPr>
          <a:xfrm>
            <a:off x="1152525" y="2289175"/>
            <a:ext cx="8956675" cy="101981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307465" y="2343785"/>
            <a:ext cx="8533130" cy="964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●黄牛皮。黄牛皮也就是我们常说的 A 级皮，是所有汽车真皮座椅中最为常见的使用材料。表面细腻，手感柔软，几乎看不到毛孔，质地结实又非常具有韧性，因而加工出的座椅极为美观。</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599180" cy="533259"/>
            <a:chOff x="0" y="214489"/>
            <a:chExt cx="3599180" cy="533259"/>
          </a:xfrm>
        </p:grpSpPr>
        <p:sp>
          <p:nvSpPr>
            <p:cNvPr id="7" name="矩形 6"/>
            <p:cNvSpPr/>
            <p:nvPr/>
          </p:nvSpPr>
          <p:spPr>
            <a:xfrm>
              <a:off x="0" y="214489"/>
              <a:ext cx="35991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2" name="五边形 1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3" name="矩形 12"/>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车身大包围装饰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5" name="文本框 4"/>
          <p:cNvSpPr txBox="1"/>
          <p:nvPr/>
        </p:nvSpPr>
        <p:spPr>
          <a:xfrm>
            <a:off x="1152525" y="1316990"/>
            <a:ext cx="6096000" cy="783590"/>
          </a:xfrm>
          <a:prstGeom prst="rect">
            <a:avLst/>
          </a:prstGeom>
          <a:noFill/>
        </p:spPr>
        <p:txBody>
          <a:bodyPr wrap="square" rtlCol="0" anchor="t">
            <a:spAutoFit/>
          </a:bodyPr>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 </a:t>
            </a:r>
            <a:r>
              <a:rPr b="1" dirty="0">
                <a:solidFill>
                  <a:srgbClr val="38465E"/>
                </a:solidFill>
                <a:latin typeface="Arial" panose="020B0604020202020204"/>
                <a:ea typeface="微软雅黑" panose="020B0503020204020204" pitchFamily="34" charset="-122"/>
                <a:sym typeface="Arial" panose="020B0604020202020204"/>
              </a:rPr>
              <a:t>②皮质的分类和特点。</a:t>
            </a:r>
            <a:endParaRPr b="1" dirty="0">
              <a:solidFill>
                <a:srgbClr val="38465E"/>
              </a:solidFill>
              <a:latin typeface="Arial" panose="020B0604020202020204"/>
              <a:ea typeface="微软雅黑" panose="020B0503020204020204" pitchFamily="34" charset="-122"/>
              <a:sym typeface="Arial" panose="020B0604020202020204"/>
            </a:endParaRPr>
          </a:p>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真皮一般分为黄牛皮和水牛皮。</a:t>
            </a:r>
            <a:endParaRPr lang="zh-CN" altLang="en-US" dirty="0">
              <a:solidFill>
                <a:srgbClr val="38465E"/>
              </a:solidFill>
              <a:latin typeface="Arial" panose="020B0604020202020204"/>
              <a:ea typeface="微软雅黑" panose="020B0503020204020204" pitchFamily="34" charset="-122"/>
              <a:sym typeface="Arial" panose="020B0604020202020204"/>
            </a:endParaRPr>
          </a:p>
        </p:txBody>
      </p:sp>
      <p:sp>
        <p:nvSpPr>
          <p:cNvPr id="9" name="文本框 8"/>
          <p:cNvSpPr txBox="1"/>
          <p:nvPr/>
        </p:nvSpPr>
        <p:spPr>
          <a:xfrm>
            <a:off x="1097280" y="4559300"/>
            <a:ext cx="8805545" cy="1337945"/>
          </a:xfrm>
          <a:prstGeom prst="rect">
            <a:avLst/>
          </a:prstGeom>
          <a:noFill/>
        </p:spPr>
        <p:txBody>
          <a:bodyPr wrap="square" rtlCol="0" anchor="t">
            <a:spAutoFit/>
          </a:bodyPr>
          <a:p>
            <a:pPr eaLnBrk="1" hangingPunct="1">
              <a:spcBef>
                <a:spcPct val="50000"/>
              </a:spcBef>
            </a:pPr>
            <a:r>
              <a:rPr lang="en-US" dirty="0">
                <a:solidFill>
                  <a:srgbClr val="38465E"/>
                </a:solidFill>
                <a:latin typeface="Arial" panose="020B0604020202020204"/>
                <a:ea typeface="微软雅黑" panose="020B0503020204020204" pitchFamily="34" charset="-122"/>
                <a:sym typeface="Arial" panose="020B0604020202020204"/>
              </a:rPr>
              <a:t>       </a:t>
            </a:r>
            <a:r>
              <a:rPr dirty="0">
                <a:solidFill>
                  <a:srgbClr val="38465E"/>
                </a:solidFill>
                <a:latin typeface="Arial" panose="020B0604020202020204"/>
                <a:ea typeface="微软雅黑" panose="020B0503020204020204" pitchFamily="34" charset="-122"/>
                <a:sym typeface="Arial" panose="020B0604020202020204"/>
              </a:rPr>
              <a:t>除了以上两种皮质以外，在市面上还经常能见到一种 C 级皮，也就是黄牛和水牛的二层皮。 </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lang="zh-CN" altLang="en-US" dirty="0">
                <a:solidFill>
                  <a:srgbClr val="38465E"/>
                </a:solidFill>
                <a:latin typeface="Arial" panose="020B0604020202020204"/>
                <a:ea typeface="微软雅黑" panose="020B0503020204020204" pitchFamily="34" charset="-122"/>
                <a:sym typeface="Arial" panose="020B0604020202020204"/>
              </a:rPr>
              <a:t>C 级皮，同 A 级皮和 B 级皮相比，无论是质量、美观性、价格还是使用年限，都要相差很多。因此不主张客户使用 B 级以下的皮质加工座椅。 </a:t>
            </a:r>
            <a:endParaRPr lang="zh-CN" altLang="en-US" dirty="0">
              <a:solidFill>
                <a:srgbClr val="38465E"/>
              </a:solidFill>
              <a:latin typeface="Arial" panose="020B0604020202020204"/>
              <a:ea typeface="微软雅黑" panose="020B0503020204020204" pitchFamily="34" charset="-122"/>
              <a:sym typeface="Arial" panose="020B0604020202020204"/>
            </a:endParaRPr>
          </a:p>
        </p:txBody>
      </p:sp>
      <p:grpSp>
        <p:nvGrpSpPr>
          <p:cNvPr id="2" name="组合 1"/>
          <p:cNvGrpSpPr/>
          <p:nvPr/>
        </p:nvGrpSpPr>
        <p:grpSpPr>
          <a:xfrm>
            <a:off x="0" y="214489"/>
            <a:ext cx="4603115" cy="533259"/>
            <a:chOff x="0" y="214489"/>
            <a:chExt cx="4603115" cy="533259"/>
          </a:xfrm>
        </p:grpSpPr>
        <p:sp>
          <p:nvSpPr>
            <p:cNvPr id="4" name="矩形 3"/>
            <p:cNvSpPr/>
            <p:nvPr/>
          </p:nvSpPr>
          <p:spPr>
            <a:xfrm>
              <a:off x="0" y="214489"/>
              <a:ext cx="46031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五边形 7"/>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37388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汽车座椅及地胶的装饰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0-#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8" grpId="0"/>
      <p:bldP spid="3" grpId="0" bldLvl="0" animBg="1"/>
      <p:bldP spid="11" grpId="0"/>
    </p:bldLst>
  </p:timing>
</p:sld>
</file>

<file path=ppt/tags/tag1.xml><?xml version="1.0" encoding="utf-8"?>
<p:tagLst xmlns:p="http://schemas.openxmlformats.org/presentationml/2006/main">
  <p:tag name="KSO_WM_DIAGRAM_VIRTUALLY_FRAME" val="{&quot;height&quot;:411.33122892971716,&quot;left&quot;:58.6,&quot;top&quot;:104.71373811606884,&quot;width&quot;:819.2260157480316}"/>
</p:tagLst>
</file>

<file path=ppt/tags/tag10.xml><?xml version="1.0" encoding="utf-8"?>
<p:tagLst xmlns:p="http://schemas.openxmlformats.org/presentationml/2006/main">
  <p:tag name="KSO_WM_DIAGRAM_VIRTUALLY_FRAME" val="{&quot;height&quot;:411.33122892971716,&quot;left&quot;:58.6,&quot;top&quot;:104.71373811606884,&quot;width&quot;:819.2260157480316}"/>
</p:tagLst>
</file>

<file path=ppt/tags/tag100.xml><?xml version="1.0" encoding="utf-8"?>
<p:tagLst xmlns:p="http://schemas.openxmlformats.org/presentationml/2006/main">
  <p:tag name="ISPRING_PRESENTATION_TITLE" val="案例——他为什么没有被重用？"/>
  <p:tag name="commondata" val="eyJoZGlkIjoiNzE0MzAwZWMyYmM4OTBhMTI3ZTBjMmUzYWZmMTA5MDkifQ=="/>
</p:tagLst>
</file>

<file path=ppt/tags/tag11.xml><?xml version="1.0" encoding="utf-8"?>
<p:tagLst xmlns:p="http://schemas.openxmlformats.org/presentationml/2006/main">
  <p:tag name="KSO_WM_DIAGRAM_VIRTUALLY_FRAME" val="{&quot;height&quot;:411.33122892971716,&quot;left&quot;:58.6,&quot;top&quot;:104.71373811606884,&quot;width&quot;:819.2260157480316}"/>
</p:tagLst>
</file>

<file path=ppt/tags/tag12.xml><?xml version="1.0" encoding="utf-8"?>
<p:tagLst xmlns:p="http://schemas.openxmlformats.org/presentationml/2006/main">
  <p:tag name="KSO_WM_DIAGRAM_VIRTUALLY_FRAME" val="{&quot;height&quot;:411.33122892971716,&quot;left&quot;:58.6,&quot;top&quot;:104.71373811606884,&quot;width&quot;:819.2260157480316}"/>
</p:tagLst>
</file>

<file path=ppt/tags/tag13.xml><?xml version="1.0" encoding="utf-8"?>
<p:tagLst xmlns:p="http://schemas.openxmlformats.org/presentationml/2006/main">
  <p:tag name="KSO_WM_DIAGRAM_VIRTUALLY_FRAME" val="{&quot;height&quot;:411.33122892971716,&quot;left&quot;:58.6,&quot;top&quot;:104.71373811606884,&quot;width&quot;:819.2260157480316}"/>
</p:tagLst>
</file>

<file path=ppt/tags/tag14.xml><?xml version="1.0" encoding="utf-8"?>
<p:tagLst xmlns:p="http://schemas.openxmlformats.org/presentationml/2006/main">
  <p:tag name="KSO_WM_DIAGRAM_VIRTUALLY_FRAME" val="{&quot;height&quot;:343.15,&quot;left&quot;:45.5,&quot;top&quot;:115.85,&quot;width&quot;:868}"/>
</p:tagLst>
</file>

<file path=ppt/tags/tag15.xml><?xml version="1.0" encoding="utf-8"?>
<p:tagLst xmlns:p="http://schemas.openxmlformats.org/presentationml/2006/main">
  <p:tag name="KSO_WM_DIAGRAM_VIRTUALLY_FRAME" val="{&quot;height&quot;:343.15,&quot;left&quot;:45.5,&quot;top&quot;:115.85,&quot;width&quot;:868}"/>
</p:tagLst>
</file>

<file path=ppt/tags/tag16.xml><?xml version="1.0" encoding="utf-8"?>
<p:tagLst xmlns:p="http://schemas.openxmlformats.org/presentationml/2006/main">
  <p:tag name="KSO_WM_DIAGRAM_VIRTUALLY_FRAME" val="{&quot;height&quot;:286.45362204724415,&quot;left&quot;:128.94535433070865,&quot;top&quot;:168.74968503937006,&quot;width&quot;:754.1808661417323}"/>
</p:tagLst>
</file>

<file path=ppt/tags/tag17.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18.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19.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2.xml><?xml version="1.0" encoding="utf-8"?>
<p:tagLst xmlns:p="http://schemas.openxmlformats.org/presentationml/2006/main">
  <p:tag name="KSO_WM_DIAGRAM_VIRTUALLY_FRAME" val="{&quot;height&quot;:411.33122892971716,&quot;left&quot;:58.6,&quot;top&quot;:104.71373811606884,&quot;width&quot;:819.2260157480316}"/>
</p:tagLst>
</file>

<file path=ppt/tags/tag20.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21.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22.xml><?xml version="1.0" encoding="utf-8"?>
<p:tagLst xmlns:p="http://schemas.openxmlformats.org/presentationml/2006/main">
  <p:tag name="KSO_WM_DIAGRAM_VIRTUALLY_FRAME" val="{&quot;height&quot;:411.33122892971716,&quot;left&quot;:58.6,&quot;top&quot;:104.71373811606884,&quot;width&quot;:819.2260157480316}"/>
</p:tagLst>
</file>

<file path=ppt/tags/tag23.xml><?xml version="1.0" encoding="utf-8"?>
<p:tagLst xmlns:p="http://schemas.openxmlformats.org/presentationml/2006/main">
  <p:tag name="KSO_WM_DIAGRAM_VIRTUALLY_FRAME" val="{&quot;height&quot;:411.33122892971716,&quot;left&quot;:58.6,&quot;top&quot;:104.71373811606884,&quot;width&quot;:819.2260157480316}"/>
</p:tagLst>
</file>

<file path=ppt/tags/tag24.xml><?xml version="1.0" encoding="utf-8"?>
<p:tagLst xmlns:p="http://schemas.openxmlformats.org/presentationml/2006/main">
  <p:tag name="KSO_WM_DIAGRAM_VIRTUALLY_FRAME" val="{&quot;height&quot;:411.33122892971716,&quot;left&quot;:58.6,&quot;top&quot;:104.71373811606884,&quot;width&quot;:819.2260157480316}"/>
</p:tagLst>
</file>

<file path=ppt/tags/tag25.xml><?xml version="1.0" encoding="utf-8"?>
<p:tagLst xmlns:p="http://schemas.openxmlformats.org/presentationml/2006/main">
  <p:tag name="KSO_WM_DIAGRAM_VIRTUALLY_FRAME" val="{&quot;height&quot;:411.33122892971716,&quot;left&quot;:58.6,&quot;top&quot;:104.71373811606884,&quot;width&quot;:819.2260157480316}"/>
</p:tagLst>
</file>

<file path=ppt/tags/tag26.xml><?xml version="1.0" encoding="utf-8"?>
<p:tagLst xmlns:p="http://schemas.openxmlformats.org/presentationml/2006/main">
  <p:tag name="KSO_WM_DIAGRAM_VIRTUALLY_FRAME" val="{&quot;height&quot;:411.33122892971716,&quot;left&quot;:58.6,&quot;top&quot;:104.71373811606884,&quot;width&quot;:819.2260157480316}"/>
</p:tagLst>
</file>

<file path=ppt/tags/tag27.xml><?xml version="1.0" encoding="utf-8"?>
<p:tagLst xmlns:p="http://schemas.openxmlformats.org/presentationml/2006/main">
  <p:tag name="KSO_WM_DIAGRAM_VIRTUALLY_FRAME" val="{&quot;height&quot;:411.33122892971716,&quot;left&quot;:58.6,&quot;top&quot;:104.71373811606884,&quot;width&quot;:819.2260157480316}"/>
</p:tagLst>
</file>

<file path=ppt/tags/tag28.xml><?xml version="1.0" encoding="utf-8"?>
<p:tagLst xmlns:p="http://schemas.openxmlformats.org/presentationml/2006/main">
  <p:tag name="KSO_WM_DIAGRAM_VIRTUALLY_FRAME" val="{&quot;height&quot;:411.33122892971716,&quot;left&quot;:58.6,&quot;top&quot;:104.71373811606884,&quot;width&quot;:819.2260157480316}"/>
</p:tagLst>
</file>

<file path=ppt/tags/tag29.xml><?xml version="1.0" encoding="utf-8"?>
<p:tagLst xmlns:p="http://schemas.openxmlformats.org/presentationml/2006/main">
  <p:tag name="KSO_WM_DIAGRAM_VIRTUALLY_FRAME" val="{&quot;height&quot;:411.33122892971716,&quot;left&quot;:58.6,&quot;top&quot;:104.71373811606884,&quot;width&quot;:819.2260157480316}"/>
</p:tagLst>
</file>

<file path=ppt/tags/tag3.xml><?xml version="1.0" encoding="utf-8"?>
<p:tagLst xmlns:p="http://schemas.openxmlformats.org/presentationml/2006/main">
  <p:tag name="KSO_WM_DIAGRAM_VIRTUALLY_FRAME" val="{&quot;height&quot;:411.33122892971716,&quot;left&quot;:58.6,&quot;top&quot;:104.71373811606884,&quot;width&quot;:819.2260157480316}"/>
</p:tagLst>
</file>

<file path=ppt/tags/tag30.xml><?xml version="1.0" encoding="utf-8"?>
<p:tagLst xmlns:p="http://schemas.openxmlformats.org/presentationml/2006/main">
  <p:tag name="KSO_WM_DIAGRAM_VIRTUALLY_FRAME" val="{&quot;height&quot;:411.33122892971716,&quot;left&quot;:58.6,&quot;top&quot;:104.71373811606884,&quot;width&quot;:819.2260157480316}"/>
</p:tagLst>
</file>

<file path=ppt/tags/tag31.xml><?xml version="1.0" encoding="utf-8"?>
<p:tagLst xmlns:p="http://schemas.openxmlformats.org/presentationml/2006/main">
  <p:tag name="KSO_WM_DIAGRAM_VIRTUALLY_FRAME" val="{&quot;height&quot;:411.33122892971716,&quot;left&quot;:58.6,&quot;top&quot;:104.71373811606884,&quot;width&quot;:819.2260157480316}"/>
</p:tagLst>
</file>

<file path=ppt/tags/tag32.xml><?xml version="1.0" encoding="utf-8"?>
<p:tagLst xmlns:p="http://schemas.openxmlformats.org/presentationml/2006/main">
  <p:tag name="KSO_WM_DIAGRAM_VIRTUALLY_FRAME" val="{&quot;height&quot;:411.33122892971716,&quot;left&quot;:58.6,&quot;top&quot;:104.71373811606884,&quot;width&quot;:819.2260157480316}"/>
</p:tagLst>
</file>

<file path=ppt/tags/tag33.xml><?xml version="1.0" encoding="utf-8"?>
<p:tagLst xmlns:p="http://schemas.openxmlformats.org/presentationml/2006/main">
  <p:tag name="KSO_WM_DIAGRAM_VIRTUALLY_FRAME" val="{&quot;height&quot;:411.33122892971716,&quot;left&quot;:58.6,&quot;top&quot;:104.71373811606884,&quot;width&quot;:819.2260157480316}"/>
</p:tagLst>
</file>

<file path=ppt/tags/tag34.xml><?xml version="1.0" encoding="utf-8"?>
<p:tagLst xmlns:p="http://schemas.openxmlformats.org/presentationml/2006/main">
  <p:tag name="KSO_WM_DIAGRAM_VIRTUALLY_FRAME" val="{&quot;height&quot;:411.33122892971716,&quot;left&quot;:58.6,&quot;top&quot;:104.71373811606884,&quot;width&quot;:819.2260157480316}"/>
</p:tagLst>
</file>

<file path=ppt/tags/tag35.xml><?xml version="1.0" encoding="utf-8"?>
<p:tagLst xmlns:p="http://schemas.openxmlformats.org/presentationml/2006/main">
  <p:tag name="KSO_WM_DIAGRAM_VIRTUALLY_FRAME" val="{&quot;height&quot;:343.15,&quot;left&quot;:45.5,&quot;top&quot;:115.85,&quot;width&quot;:868}"/>
</p:tagLst>
</file>

<file path=ppt/tags/tag36.xml><?xml version="1.0" encoding="utf-8"?>
<p:tagLst xmlns:p="http://schemas.openxmlformats.org/presentationml/2006/main">
  <p:tag name="KSO_WM_DIAGRAM_VIRTUALLY_FRAME" val="{&quot;height&quot;:286.45362204724415,&quot;left&quot;:128.94535433070865,&quot;top&quot;:168.74968503937006,&quot;width&quot;:754.1808661417323}"/>
</p:tagLst>
</file>

<file path=ppt/tags/tag37.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38.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39.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4.xml><?xml version="1.0" encoding="utf-8"?>
<p:tagLst xmlns:p="http://schemas.openxmlformats.org/presentationml/2006/main">
  <p:tag name="KSO_WM_DIAGRAM_VIRTUALLY_FRAME" val="{&quot;height&quot;:411.33122892971716,&quot;left&quot;:58.6,&quot;top&quot;:104.71373811606884,&quot;width&quot;:819.2260157480316}"/>
</p:tagLst>
</file>

<file path=ppt/tags/tag40.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41.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42.xml><?xml version="1.0" encoding="utf-8"?>
<p:tagLst xmlns:p="http://schemas.openxmlformats.org/presentationml/2006/main">
  <p:tag name="KSO_WM_DIAGRAM_VIRTUALLY_FRAME" val="{&quot;height&quot;:320.33858267716533,&quot;left&quot;:355.7474015748031,&quot;top&quot;:173.15,&quot;width&quot;:469.36551181102357}"/>
</p:tagLst>
</file>

<file path=ppt/tags/tag43.xml><?xml version="1.0" encoding="utf-8"?>
<p:tagLst xmlns:p="http://schemas.openxmlformats.org/presentationml/2006/main">
  <p:tag name="KSO_WM_DIAGRAM_VIRTUALLY_FRAME" val="{&quot;height&quot;:320.33858267716533,&quot;left&quot;:355.7474015748031,&quot;top&quot;:173.15,&quot;width&quot;:469.36551181102357}"/>
</p:tagLst>
</file>

<file path=ppt/tags/tag44.xml><?xml version="1.0" encoding="utf-8"?>
<p:tagLst xmlns:p="http://schemas.openxmlformats.org/presentationml/2006/main">
  <p:tag name="KSO_WM_DIAGRAM_VIRTUALLY_FRAME" val="{&quot;height&quot;:320.33858267716533,&quot;left&quot;:355.7474015748031,&quot;top&quot;:173.15,&quot;width&quot;:469.36551181102357}"/>
</p:tagLst>
</file>

<file path=ppt/tags/tag45.xml><?xml version="1.0" encoding="utf-8"?>
<p:tagLst xmlns:p="http://schemas.openxmlformats.org/presentationml/2006/main">
  <p:tag name="KSO_WM_DIAGRAM_VIRTUALLY_FRAME" val="{&quot;height&quot;:320.33858267716533,&quot;left&quot;:355.7474015748031,&quot;top&quot;:173.15,&quot;width&quot;:469.36551181102357}"/>
</p:tagLst>
</file>

<file path=ppt/tags/tag46.xml><?xml version="1.0" encoding="utf-8"?>
<p:tagLst xmlns:p="http://schemas.openxmlformats.org/presentationml/2006/main">
  <p:tag name="KSO_WM_DIAGRAM_VIRTUALLY_FRAME" val="{&quot;height&quot;:320.33858267716533,&quot;left&quot;:355.7474015748031,&quot;top&quot;:173.15,&quot;width&quot;:469.36551181102357}"/>
</p:tagLst>
</file>

<file path=ppt/tags/tag47.xml><?xml version="1.0" encoding="utf-8"?>
<p:tagLst xmlns:p="http://schemas.openxmlformats.org/presentationml/2006/main">
  <p:tag name="KSO_WM_DIAGRAM_VIRTUALLY_FRAME" val="{&quot;height&quot;:320.33858267716533,&quot;left&quot;:355.7474015748031,&quot;top&quot;:173.15,&quot;width&quot;:469.36551181102357}"/>
</p:tagLst>
</file>

<file path=ppt/tags/tag48.xml><?xml version="1.0" encoding="utf-8"?>
<p:tagLst xmlns:p="http://schemas.openxmlformats.org/presentationml/2006/main">
  <p:tag name="KSO_WM_DIAGRAM_VIRTUALLY_FRAME" val="{&quot;height&quot;:320.33858267716533,&quot;left&quot;:355.7474015748031,&quot;top&quot;:173.15,&quot;width&quot;:469.36551181102357}"/>
</p:tagLst>
</file>

<file path=ppt/tags/tag49.xml><?xml version="1.0" encoding="utf-8"?>
<p:tagLst xmlns:p="http://schemas.openxmlformats.org/presentationml/2006/main">
  <p:tag name="KSO_WM_DIAGRAM_VIRTUALLY_FRAME" val="{&quot;height&quot;:320.33858267716533,&quot;left&quot;:355.7474015748031,&quot;top&quot;:173.15,&quot;width&quot;:469.36551181102357}"/>
</p:tagLst>
</file>

<file path=ppt/tags/tag5.xml><?xml version="1.0" encoding="utf-8"?>
<p:tagLst xmlns:p="http://schemas.openxmlformats.org/presentationml/2006/main">
  <p:tag name="KSO_WM_DIAGRAM_VIRTUALLY_FRAME" val="{&quot;height&quot;:411.33122892971716,&quot;left&quot;:58.6,&quot;top&quot;:104.71373811606884,&quot;width&quot;:819.2260157480316}"/>
</p:tagLst>
</file>

<file path=ppt/tags/tag50.xml><?xml version="1.0" encoding="utf-8"?>
<p:tagLst xmlns:p="http://schemas.openxmlformats.org/presentationml/2006/main">
  <p:tag name="KSO_WM_DIAGRAM_VIRTUALLY_FRAME" val="{&quot;height&quot;:320.33858267716533,&quot;left&quot;:355.7474015748031,&quot;top&quot;:173.15,&quot;width&quot;:469.36551181102357}"/>
</p:tagLst>
</file>

<file path=ppt/tags/tag51.xml><?xml version="1.0" encoding="utf-8"?>
<p:tagLst xmlns:p="http://schemas.openxmlformats.org/presentationml/2006/main">
  <p:tag name="KSO_WM_DIAGRAM_VIRTUALLY_FRAME" val="{&quot;height&quot;:320.33858267716533,&quot;left&quot;:355.7474015748031,&quot;top&quot;:173.15,&quot;width&quot;:469.36551181102357}"/>
</p:tagLst>
</file>

<file path=ppt/tags/tag52.xml><?xml version="1.0" encoding="utf-8"?>
<p:tagLst xmlns:p="http://schemas.openxmlformats.org/presentationml/2006/main">
  <p:tag name="KSO_WM_DIAGRAM_VIRTUALLY_FRAME" val="{&quot;height&quot;:320.33858267716533,&quot;left&quot;:355.7474015748031,&quot;top&quot;:173.15,&quot;width&quot;:469.36551181102357}"/>
</p:tagLst>
</file>

<file path=ppt/tags/tag53.xml><?xml version="1.0" encoding="utf-8"?>
<p:tagLst xmlns:p="http://schemas.openxmlformats.org/presentationml/2006/main">
  <p:tag name="KSO_WM_DIAGRAM_VIRTUALLY_FRAME" val="{&quot;height&quot;:320.33858267716533,&quot;left&quot;:355.7474015748031,&quot;top&quot;:173.15,&quot;width&quot;:469.36551181102357}"/>
</p:tagLst>
</file>

<file path=ppt/tags/tag54.xml><?xml version="1.0" encoding="utf-8"?>
<p:tagLst xmlns:p="http://schemas.openxmlformats.org/presentationml/2006/main">
  <p:tag name="KSO_WM_DIAGRAM_VIRTUALLY_FRAME" val="{&quot;height&quot;:320.33858267716533,&quot;left&quot;:355.7474015748031,&quot;top&quot;:173.15,&quot;width&quot;:469.36551181102357}"/>
</p:tagLst>
</file>

<file path=ppt/tags/tag55.xml><?xml version="1.0" encoding="utf-8"?>
<p:tagLst xmlns:p="http://schemas.openxmlformats.org/presentationml/2006/main">
  <p:tag name="KSO_WM_DIAGRAM_VIRTUALLY_FRAME" val="{&quot;height&quot;:320.33858267716533,&quot;left&quot;:355.7474015748031,&quot;top&quot;:173.15,&quot;width&quot;:469.36551181102357}"/>
</p:tagLst>
</file>

<file path=ppt/tags/tag56.xml><?xml version="1.0" encoding="utf-8"?>
<p:tagLst xmlns:p="http://schemas.openxmlformats.org/presentationml/2006/main">
  <p:tag name="KSO_WM_DIAGRAM_VIRTUALLY_FRAME" val="{&quot;height&quot;:320.33858267716533,&quot;left&quot;:355.7474015748031,&quot;top&quot;:173.15,&quot;width&quot;:469.36551181102357}"/>
</p:tagLst>
</file>

<file path=ppt/tags/tag57.xml><?xml version="1.0" encoding="utf-8"?>
<p:tagLst xmlns:p="http://schemas.openxmlformats.org/presentationml/2006/main">
  <p:tag name="KSO_WM_DIAGRAM_VIRTUALLY_FRAME" val="{&quot;height&quot;:320.33858267716533,&quot;left&quot;:355.7474015748031,&quot;top&quot;:173.15,&quot;width&quot;:469.36551181102357}"/>
</p:tagLst>
</file>

<file path=ppt/tags/tag58.xml><?xml version="1.0" encoding="utf-8"?>
<p:tagLst xmlns:p="http://schemas.openxmlformats.org/presentationml/2006/main">
  <p:tag name="KSO_WM_DIAGRAM_VIRTUALLY_FRAME" val="{&quot;height&quot;:320.33858267716533,&quot;left&quot;:355.7474015748031,&quot;top&quot;:173.15,&quot;width&quot;:469.36551181102357}"/>
</p:tagLst>
</file>

<file path=ppt/tags/tag59.xml><?xml version="1.0" encoding="utf-8"?>
<p:tagLst xmlns:p="http://schemas.openxmlformats.org/presentationml/2006/main">
  <p:tag name="KSO_WM_DIAGRAM_VIRTUALLY_FRAME" val="{&quot;height&quot;:323.7885826771653,&quot;left&quot;:355.7474015748031,&quot;top&quot;:169.7,&quot;width&quot;:469.36551181102357}"/>
</p:tagLst>
</file>

<file path=ppt/tags/tag6.xml><?xml version="1.0" encoding="utf-8"?>
<p:tagLst xmlns:p="http://schemas.openxmlformats.org/presentationml/2006/main">
  <p:tag name="KSO_WM_DIAGRAM_VIRTUALLY_FRAME" val="{&quot;height&quot;:411.33122892971716,&quot;left&quot;:58.6,&quot;top&quot;:104.71373811606884,&quot;width&quot;:819.2260157480316}"/>
</p:tagLst>
</file>

<file path=ppt/tags/tag60.xml><?xml version="1.0" encoding="utf-8"?>
<p:tagLst xmlns:p="http://schemas.openxmlformats.org/presentationml/2006/main">
  <p:tag name="KSO_WM_DIAGRAM_VIRTUALLY_FRAME" val="{&quot;height&quot;:323.7885826771653,&quot;left&quot;:355.7474015748031,&quot;top&quot;:169.7,&quot;width&quot;:469.36551181102357}"/>
</p:tagLst>
</file>

<file path=ppt/tags/tag61.xml><?xml version="1.0" encoding="utf-8"?>
<p:tagLst xmlns:p="http://schemas.openxmlformats.org/presentationml/2006/main">
  <p:tag name="KSO_WM_DIAGRAM_VIRTUALLY_FRAME" val="{&quot;height&quot;:323.7885826771653,&quot;left&quot;:355.7474015748031,&quot;top&quot;:169.7,&quot;width&quot;:469.36551181102357}"/>
</p:tagLst>
</file>

<file path=ppt/tags/tag62.xml><?xml version="1.0" encoding="utf-8"?>
<p:tagLst xmlns:p="http://schemas.openxmlformats.org/presentationml/2006/main">
  <p:tag name="KSO_WM_DIAGRAM_VIRTUALLY_FRAME" val="{&quot;height&quot;:323.7885826771653,&quot;left&quot;:355.7474015748031,&quot;top&quot;:169.7,&quot;width&quot;:469.36551181102357}"/>
</p:tagLst>
</file>

<file path=ppt/tags/tag63.xml><?xml version="1.0" encoding="utf-8"?>
<p:tagLst xmlns:p="http://schemas.openxmlformats.org/presentationml/2006/main">
  <p:tag name="KSO_WM_DIAGRAM_VIRTUALLY_FRAME" val="{&quot;height&quot;:323.7885826771653,&quot;left&quot;:355.7474015748031,&quot;top&quot;:169.7,&quot;width&quot;:469.36551181102357}"/>
</p:tagLst>
</file>

<file path=ppt/tags/tag64.xml><?xml version="1.0" encoding="utf-8"?>
<p:tagLst xmlns:p="http://schemas.openxmlformats.org/presentationml/2006/main">
  <p:tag name="KSO_WM_DIAGRAM_VIRTUALLY_FRAME" val="{&quot;height&quot;:323.7885826771653,&quot;left&quot;:355.7474015748031,&quot;top&quot;:169.7,&quot;width&quot;:469.36551181102357}"/>
</p:tagLst>
</file>

<file path=ppt/tags/tag65.xml><?xml version="1.0" encoding="utf-8"?>
<p:tagLst xmlns:p="http://schemas.openxmlformats.org/presentationml/2006/main">
  <p:tag name="KSO_WM_DIAGRAM_VIRTUALLY_FRAME" val="{&quot;height&quot;:320.33858267716533,&quot;left&quot;:355.7474015748031,&quot;top&quot;:173.15,&quot;width&quot;:469.36551181102357}"/>
</p:tagLst>
</file>

<file path=ppt/tags/tag66.xml><?xml version="1.0" encoding="utf-8"?>
<p:tagLst xmlns:p="http://schemas.openxmlformats.org/presentationml/2006/main">
  <p:tag name="KSO_WM_DIAGRAM_VIRTUALLY_FRAME" val="{&quot;height&quot;:323.7885826771653,&quot;left&quot;:355.7474015748031,&quot;top&quot;:169.7,&quot;width&quot;:469.36551181102357}"/>
</p:tagLst>
</file>

<file path=ppt/tags/tag67.xml><?xml version="1.0" encoding="utf-8"?>
<p:tagLst xmlns:p="http://schemas.openxmlformats.org/presentationml/2006/main">
  <p:tag name="KSO_WM_DIAGRAM_VIRTUALLY_FRAME" val="{&quot;height&quot;:411.33122892971716,&quot;left&quot;:58.6,&quot;top&quot;:104.71373811606884,&quot;width&quot;:819.2260157480316}"/>
</p:tagLst>
</file>

<file path=ppt/tags/tag68.xml><?xml version="1.0" encoding="utf-8"?>
<p:tagLst xmlns:p="http://schemas.openxmlformats.org/presentationml/2006/main">
  <p:tag name="KSO_WM_DIAGRAM_VIRTUALLY_FRAME" val="{&quot;height&quot;:411.33122892971716,&quot;left&quot;:58.6,&quot;top&quot;:104.71373811606884,&quot;width&quot;:819.2260157480316}"/>
</p:tagLst>
</file>

<file path=ppt/tags/tag69.xml><?xml version="1.0" encoding="utf-8"?>
<p:tagLst xmlns:p="http://schemas.openxmlformats.org/presentationml/2006/main">
  <p:tag name="KSO_WM_DIAGRAM_VIRTUALLY_FRAME" val="{&quot;height&quot;:411.33122892971716,&quot;left&quot;:58.6,&quot;top&quot;:104.71373811606884,&quot;width&quot;:819.2260157480316}"/>
</p:tagLst>
</file>

<file path=ppt/tags/tag7.xml><?xml version="1.0" encoding="utf-8"?>
<p:tagLst xmlns:p="http://schemas.openxmlformats.org/presentationml/2006/main">
  <p:tag name="KSO_WM_DIAGRAM_VIRTUALLY_FRAME" val="{&quot;height&quot;:411.33122892971716,&quot;left&quot;:58.6,&quot;top&quot;:104.71373811606884,&quot;width&quot;:819.2260157480316}"/>
</p:tagLst>
</file>

<file path=ppt/tags/tag70.xml><?xml version="1.0" encoding="utf-8"?>
<p:tagLst xmlns:p="http://schemas.openxmlformats.org/presentationml/2006/main">
  <p:tag name="KSO_WM_DIAGRAM_VIRTUALLY_FRAME" val="{&quot;height&quot;:411.33122892971716,&quot;left&quot;:58.6,&quot;top&quot;:104.71373811606884,&quot;width&quot;:819.2260157480316}"/>
</p:tagLst>
</file>

<file path=ppt/tags/tag71.xml><?xml version="1.0" encoding="utf-8"?>
<p:tagLst xmlns:p="http://schemas.openxmlformats.org/presentationml/2006/main">
  <p:tag name="KSO_WM_DIAGRAM_VIRTUALLY_FRAME" val="{&quot;height&quot;:411.33122892971716,&quot;left&quot;:58.6,&quot;top&quot;:104.71373811606884,&quot;width&quot;:819.2260157480316}"/>
</p:tagLst>
</file>

<file path=ppt/tags/tag72.xml><?xml version="1.0" encoding="utf-8"?>
<p:tagLst xmlns:p="http://schemas.openxmlformats.org/presentationml/2006/main">
  <p:tag name="KSO_WM_DIAGRAM_VIRTUALLY_FRAME" val="{&quot;height&quot;:411.33122892971716,&quot;left&quot;:58.6,&quot;top&quot;:104.71373811606884,&quot;width&quot;:819.2260157480316}"/>
</p:tagLst>
</file>

<file path=ppt/tags/tag73.xml><?xml version="1.0" encoding="utf-8"?>
<p:tagLst xmlns:p="http://schemas.openxmlformats.org/presentationml/2006/main">
  <p:tag name="KSO_WM_DIAGRAM_VIRTUALLY_FRAME" val="{&quot;height&quot;:411.33122892971716,&quot;left&quot;:58.6,&quot;top&quot;:104.71373811606884,&quot;width&quot;:819.2260157480316}"/>
</p:tagLst>
</file>

<file path=ppt/tags/tag74.xml><?xml version="1.0" encoding="utf-8"?>
<p:tagLst xmlns:p="http://schemas.openxmlformats.org/presentationml/2006/main">
  <p:tag name="KSO_WM_DIAGRAM_VIRTUALLY_FRAME" val="{&quot;height&quot;:411.33122892971716,&quot;left&quot;:58.6,&quot;top&quot;:104.71373811606884,&quot;width&quot;:819.2260157480316}"/>
</p:tagLst>
</file>

<file path=ppt/tags/tag75.xml><?xml version="1.0" encoding="utf-8"?>
<p:tagLst xmlns:p="http://schemas.openxmlformats.org/presentationml/2006/main">
  <p:tag name="KSO_WM_DIAGRAM_VIRTUALLY_FRAME" val="{&quot;height&quot;:411.33122892971716,&quot;left&quot;:58.6,&quot;top&quot;:104.71373811606884,&quot;width&quot;:819.2260157480316}"/>
</p:tagLst>
</file>

<file path=ppt/tags/tag76.xml><?xml version="1.0" encoding="utf-8"?>
<p:tagLst xmlns:p="http://schemas.openxmlformats.org/presentationml/2006/main">
  <p:tag name="KSO_WM_DIAGRAM_VIRTUALLY_FRAME" val="{&quot;height&quot;:411.33122892971716,&quot;left&quot;:58.6,&quot;top&quot;:104.71373811606884,&quot;width&quot;:819.2260157480316}"/>
</p:tagLst>
</file>

<file path=ppt/tags/tag77.xml><?xml version="1.0" encoding="utf-8"?>
<p:tagLst xmlns:p="http://schemas.openxmlformats.org/presentationml/2006/main">
  <p:tag name="KSO_WM_DIAGRAM_VIRTUALLY_FRAME" val="{&quot;height&quot;:411.33122892971716,&quot;left&quot;:58.6,&quot;top&quot;:104.71373811606884,&quot;width&quot;:819.2260157480316}"/>
</p:tagLst>
</file>

<file path=ppt/tags/tag78.xml><?xml version="1.0" encoding="utf-8"?>
<p:tagLst xmlns:p="http://schemas.openxmlformats.org/presentationml/2006/main">
  <p:tag name="KSO_WM_DIAGRAM_VIRTUALLY_FRAME" val="{&quot;height&quot;:411.33122892971716,&quot;left&quot;:58.6,&quot;top&quot;:104.71373811606884,&quot;width&quot;:819.2260157480316}"/>
</p:tagLst>
</file>

<file path=ppt/tags/tag79.xml><?xml version="1.0" encoding="utf-8"?>
<p:tagLst xmlns:p="http://schemas.openxmlformats.org/presentationml/2006/main">
  <p:tag name="KSO_WM_DIAGRAM_VIRTUALLY_FRAME" val="{&quot;height&quot;:411.33122892971716,&quot;left&quot;:58.6,&quot;top&quot;:104.71373811606884,&quot;width&quot;:819.2260157480316}"/>
</p:tagLst>
</file>

<file path=ppt/tags/tag8.xml><?xml version="1.0" encoding="utf-8"?>
<p:tagLst xmlns:p="http://schemas.openxmlformats.org/presentationml/2006/main">
  <p:tag name="KSO_WM_DIAGRAM_VIRTUALLY_FRAME" val="{&quot;height&quot;:411.33122892971716,&quot;left&quot;:58.6,&quot;top&quot;:104.71373811606884,&quot;width&quot;:819.2260157480316}"/>
</p:tagLst>
</file>

<file path=ppt/tags/tag80.xml><?xml version="1.0" encoding="utf-8"?>
<p:tagLst xmlns:p="http://schemas.openxmlformats.org/presentationml/2006/main">
  <p:tag name="KSO_WM_DIAGRAM_VIRTUALLY_FRAME" val="{&quot;height&quot;:411.33122892971716,&quot;left&quot;:58.6,&quot;top&quot;:104.71373811606884,&quot;width&quot;:819.2260157480316}"/>
</p:tagLst>
</file>

<file path=ppt/tags/tag81.xml><?xml version="1.0" encoding="utf-8"?>
<p:tagLst xmlns:p="http://schemas.openxmlformats.org/presentationml/2006/main">
  <p:tag name="KSO_WM_DIAGRAM_VIRTUALLY_FRAME" val="{&quot;height&quot;:411.33122892971716,&quot;left&quot;:58.6,&quot;top&quot;:104.71373811606884,&quot;width&quot;:819.2260157480316}"/>
</p:tagLst>
</file>

<file path=ppt/tags/tag82.xml><?xml version="1.0" encoding="utf-8"?>
<p:tagLst xmlns:p="http://schemas.openxmlformats.org/presentationml/2006/main">
  <p:tag name="KSO_WM_DIAGRAM_VIRTUALLY_FRAME" val="{&quot;height&quot;:343.15,&quot;left&quot;:45.5,&quot;top&quot;:115.85,&quot;width&quot;:868}"/>
</p:tagLst>
</file>

<file path=ppt/tags/tag83.xml><?xml version="1.0" encoding="utf-8"?>
<p:tagLst xmlns:p="http://schemas.openxmlformats.org/presentationml/2006/main">
  <p:tag name="KSO_WM_DIAGRAM_VIRTUALLY_FRAME" val="{&quot;height&quot;:343.15,&quot;left&quot;:45.5,&quot;top&quot;:115.85,&quot;width&quot;:868}"/>
</p:tagLst>
</file>

<file path=ppt/tags/tag84.xml><?xml version="1.0" encoding="utf-8"?>
<p:tagLst xmlns:p="http://schemas.openxmlformats.org/presentationml/2006/main">
  <p:tag name="KSO_WM_DIAGRAM_VIRTUALLY_FRAME" val="{&quot;height&quot;:286.45362204724415,&quot;left&quot;:128.94535433070865,&quot;top&quot;:168.74968503937006,&quot;width&quot;:754.1808661417323}"/>
</p:tagLst>
</file>

<file path=ppt/tags/tag85.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86.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87.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88.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89.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9.xml><?xml version="1.0" encoding="utf-8"?>
<p:tagLst xmlns:p="http://schemas.openxmlformats.org/presentationml/2006/main">
  <p:tag name="KSO_WM_DIAGRAM_VIRTUALLY_FRAME" val="{&quot;height&quot;:411.33122892971716,&quot;left&quot;:58.6,&quot;top&quot;:104.71373811606884,&quot;width&quot;:819.2260157480316}"/>
</p:tagLst>
</file>

<file path=ppt/tags/tag90.xml><?xml version="1.0" encoding="utf-8"?>
<p:tagLst xmlns:p="http://schemas.openxmlformats.org/presentationml/2006/main">
  <p:tag name="KSO_WM_DIAGRAM_VIRTUALLY_FRAME" val="{&quot;height&quot;:323.7885826771653,&quot;left&quot;:355.7474015748031,&quot;top&quot;:169.7,&quot;width&quot;:469.36551181102357}"/>
</p:tagLst>
</file>

<file path=ppt/tags/tag91.xml><?xml version="1.0" encoding="utf-8"?>
<p:tagLst xmlns:p="http://schemas.openxmlformats.org/presentationml/2006/main">
  <p:tag name="KSO_WM_DIAGRAM_VIRTUALLY_FRAME" val="{&quot;height&quot;:323.7885826771653,&quot;left&quot;:355.7474015748031,&quot;top&quot;:169.7,&quot;width&quot;:469.36551181102357}"/>
</p:tagLst>
</file>

<file path=ppt/tags/tag92.xml><?xml version="1.0" encoding="utf-8"?>
<p:tagLst xmlns:p="http://schemas.openxmlformats.org/presentationml/2006/main">
  <p:tag name="KSO_WM_DIAGRAM_VIRTUALLY_FRAME" val="{&quot;height&quot;:323.7885826771653,&quot;left&quot;:355.7474015748031,&quot;top&quot;:169.7,&quot;width&quot;:469.36551181102357}"/>
</p:tagLst>
</file>

<file path=ppt/tags/tag93.xml><?xml version="1.0" encoding="utf-8"?>
<p:tagLst xmlns:p="http://schemas.openxmlformats.org/presentationml/2006/main">
  <p:tag name="KSO_WM_DIAGRAM_VIRTUALLY_FRAME" val="{&quot;height&quot;:323.7885826771653,&quot;left&quot;:355.7474015748031,&quot;top&quot;:169.7,&quot;width&quot;:469.36551181102357}"/>
</p:tagLst>
</file>

<file path=ppt/tags/tag94.xml><?xml version="1.0" encoding="utf-8"?>
<p:tagLst xmlns:p="http://schemas.openxmlformats.org/presentationml/2006/main">
  <p:tag name="KSO_WM_DIAGRAM_VIRTUALLY_FRAME" val="{&quot;height&quot;:286.45362204724415,&quot;left&quot;:128.94535433070865,&quot;top&quot;:168.74968503937006,&quot;width&quot;:754.1808661417323}"/>
</p:tagLst>
</file>

<file path=ppt/tags/tag95.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96.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97.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98.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99.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heme/theme1.xml><?xml version="1.0" encoding="utf-8"?>
<a:theme xmlns:a="http://schemas.openxmlformats.org/drawingml/2006/main" name="第一PPT，www.1ppt.com">
  <a:themeElements>
    <a:clrScheme na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808080"/>
      </a:hlink>
      <a:folHlink>
        <a:srgbClr val="0D0D0D"/>
      </a:folHlink>
    </a:clrScheme>
    <a:fontScheme name="自定义 4">
      <a:majorFont>
        <a:latin typeface="Garamond"/>
        <a:ea typeface="思源黑体 CN Bold"/>
        <a:cs typeface=""/>
      </a:majorFont>
      <a:minorFont>
        <a:latin typeface="Garamond"/>
        <a:ea typeface="等线"/>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第一PPT，www.1ppt.com">
  <a:themeElements>
    <a:clrScheme name="自定义 241">
      <a:dk1>
        <a:sysClr val="windowText" lastClr="000000"/>
      </a:dk1>
      <a:lt1>
        <a:sysClr val="window" lastClr="FFFFFF"/>
      </a:lt1>
      <a:dk2>
        <a:srgbClr val="44546A"/>
      </a:dk2>
      <a:lt2>
        <a:srgbClr val="E7E6E6"/>
      </a:lt2>
      <a:accent1>
        <a:srgbClr val="C00000"/>
      </a:accent1>
      <a:accent2>
        <a:srgbClr val="3F3F3F"/>
      </a:accent2>
      <a:accent3>
        <a:srgbClr val="C00000"/>
      </a:accent3>
      <a:accent4>
        <a:srgbClr val="3F3F3F"/>
      </a:accent4>
      <a:accent5>
        <a:srgbClr val="C00000"/>
      </a:accent5>
      <a:accent6>
        <a:srgbClr val="3F3F3F"/>
      </a:accent6>
      <a:hlink>
        <a:srgbClr val="C00000"/>
      </a:hlink>
      <a:folHlink>
        <a:srgbClr val="3F3F3F"/>
      </a:folHlink>
    </a:clrScheme>
    <a:fontScheme name="oje1tpzd">
      <a:majorFont>
        <a:latin typeface="印品黑体"/>
        <a:ea typeface="微软雅黑"/>
        <a:cs typeface=""/>
      </a:majorFont>
      <a:minorFont>
        <a:latin typeface="印品黑体"/>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灰色</Template>
  <TotalTime>0</TotalTime>
  <Words>9584</Words>
  <Application>WPS 演示</Application>
  <PresentationFormat>宽屏</PresentationFormat>
  <Paragraphs>853</Paragraphs>
  <Slides>61</Slides>
  <Notes>32</Notes>
  <HiddenSlides>0</HiddenSlides>
  <MMClips>0</MMClips>
  <ScaleCrop>false</ScaleCrop>
  <HeadingPairs>
    <vt:vector size="6" baseType="variant">
      <vt:variant>
        <vt:lpstr>已用的字体</vt:lpstr>
      </vt:variant>
      <vt:variant>
        <vt:i4>16</vt:i4>
      </vt:variant>
      <vt:variant>
        <vt:lpstr>主题</vt:lpstr>
      </vt:variant>
      <vt:variant>
        <vt:i4>3</vt:i4>
      </vt:variant>
      <vt:variant>
        <vt:lpstr>幻灯片标题</vt:lpstr>
      </vt:variant>
      <vt:variant>
        <vt:i4>61</vt:i4>
      </vt:variant>
    </vt:vector>
  </HeadingPairs>
  <TitlesOfParts>
    <vt:vector size="80" baseType="lpstr">
      <vt:lpstr>Arial</vt:lpstr>
      <vt:lpstr>宋体</vt:lpstr>
      <vt:lpstr>Wingdings</vt:lpstr>
      <vt:lpstr>微软雅黑</vt:lpstr>
      <vt:lpstr>Arial</vt:lpstr>
      <vt:lpstr>优设标题黑</vt:lpstr>
      <vt:lpstr>黑体</vt:lpstr>
      <vt:lpstr>【何尼玛】卷来卷去</vt:lpstr>
      <vt:lpstr>Arial Unicode MS</vt:lpstr>
      <vt:lpstr>思源黑体 CN Bold</vt:lpstr>
      <vt:lpstr>Garamond</vt:lpstr>
      <vt:lpstr>等线</vt:lpstr>
      <vt:lpstr>Calibri</vt:lpstr>
      <vt:lpstr>华文楷体</vt:lpstr>
      <vt:lpstr>印品黑体</vt:lpstr>
      <vt:lpstr>MS UI Gothic</vt:lpstr>
      <vt:lpstr>第一PPT，www.1ppt.com</vt:lpstr>
      <vt:lpstr>自定义设计方案</vt:lpstr>
      <vt:lpstr>1_第一PPT，www.1ppt.com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乘车礼仪</dc:title>
  <dc:creator>第一PPT</dc:creator>
  <cp:keywords>www.1ppt.com</cp:keywords>
  <dc:description>www.1ppt.com</dc:description>
  <cp:lastModifiedBy>甜心巧克力</cp:lastModifiedBy>
  <cp:revision>532</cp:revision>
  <dcterms:created xsi:type="dcterms:W3CDTF">2019-01-10T06:26:00Z</dcterms:created>
  <dcterms:modified xsi:type="dcterms:W3CDTF">2024-09-30T00:38:37Z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4657934686B449889F707FA8BB865423_13</vt:lpwstr>
  </property>
  <property fmtid="{D5CDD505-2E9C-101B-9397-08002B2CF9AE}" pid="3" name="KSOProductBuildVer">
    <vt:lpwstr>2052-12.1.0.18276</vt:lpwstr>
  </property>
</Properties>
</file>