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85" r:id="rId3"/>
    <p:sldMasterId id="2147483689" r:id="rId4"/>
  </p:sldMasterIdLst>
  <p:notesMasterIdLst>
    <p:notesMasterId r:id="rId6"/>
  </p:notesMasterIdLst>
  <p:sldIdLst>
    <p:sldId id="319" r:id="rId5"/>
    <p:sldId id="575" r:id="rId7"/>
    <p:sldId id="301" r:id="rId8"/>
    <p:sldId id="298" r:id="rId9"/>
    <p:sldId id="265" r:id="rId10"/>
    <p:sldId id="353" r:id="rId11"/>
    <p:sldId id="576" r:id="rId12"/>
    <p:sldId id="579" r:id="rId13"/>
    <p:sldId id="580" r:id="rId14"/>
    <p:sldId id="581" r:id="rId15"/>
    <p:sldId id="582" r:id="rId16"/>
    <p:sldId id="583" r:id="rId17"/>
    <p:sldId id="585" r:id="rId18"/>
    <p:sldId id="586" r:id="rId19"/>
    <p:sldId id="588" r:id="rId20"/>
    <p:sldId id="590" r:id="rId21"/>
    <p:sldId id="591" r:id="rId22"/>
    <p:sldId id="592" r:id="rId23"/>
    <p:sldId id="593" r:id="rId24"/>
    <p:sldId id="594" r:id="rId25"/>
    <p:sldId id="595" r:id="rId26"/>
    <p:sldId id="597" r:id="rId27"/>
    <p:sldId id="596" r:id="rId28"/>
    <p:sldId id="598" r:id="rId29"/>
    <p:sldId id="599" r:id="rId30"/>
    <p:sldId id="600" r:id="rId31"/>
    <p:sldId id="601" r:id="rId32"/>
    <p:sldId id="603" r:id="rId33"/>
    <p:sldId id="604" r:id="rId34"/>
    <p:sldId id="605" r:id="rId35"/>
    <p:sldId id="606" r:id="rId36"/>
    <p:sldId id="607" r:id="rId37"/>
    <p:sldId id="608" r:id="rId38"/>
    <p:sldId id="609" r:id="rId39"/>
    <p:sldId id="610" r:id="rId40"/>
    <p:sldId id="611" r:id="rId41"/>
    <p:sldId id="405" r:id="rId42"/>
    <p:sldId id="381" r:id="rId43"/>
    <p:sldId id="382" r:id="rId44"/>
    <p:sldId id="383" r:id="rId45"/>
    <p:sldId id="613" r:id="rId46"/>
    <p:sldId id="615" r:id="rId47"/>
    <p:sldId id="616" r:id="rId48"/>
    <p:sldId id="618" r:id="rId49"/>
    <p:sldId id="619" r:id="rId50"/>
    <p:sldId id="621" r:id="rId51"/>
    <p:sldId id="620" r:id="rId52"/>
    <p:sldId id="622" r:id="rId53"/>
    <p:sldId id="623" r:id="rId54"/>
    <p:sldId id="626" r:id="rId55"/>
    <p:sldId id="627" r:id="rId56"/>
    <p:sldId id="628" r:id="rId57"/>
    <p:sldId id="629" r:id="rId58"/>
    <p:sldId id="630" r:id="rId59"/>
    <p:sldId id="631" r:id="rId60"/>
    <p:sldId id="632" r:id="rId61"/>
    <p:sldId id="633" r:id="rId62"/>
    <p:sldId id="634" r:id="rId63"/>
    <p:sldId id="635" r:id="rId64"/>
    <p:sldId id="636" r:id="rId65"/>
    <p:sldId id="637" r:id="rId66"/>
    <p:sldId id="638" r:id="rId67"/>
    <p:sldId id="641" r:id="rId68"/>
    <p:sldId id="642" r:id="rId69"/>
    <p:sldId id="643" r:id="rId70"/>
    <p:sldId id="644" r:id="rId71"/>
    <p:sldId id="645" r:id="rId72"/>
    <p:sldId id="646" r:id="rId73"/>
    <p:sldId id="647" r:id="rId74"/>
    <p:sldId id="407" r:id="rId75"/>
  </p:sldIdLst>
  <p:sldSz cx="12192000" cy="6858000"/>
  <p:notesSz cx="6858000" cy="9144000"/>
  <p:custDataLst>
    <p:tags r:id="rId7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5" userDrawn="1">
          <p15:clr>
            <a:srgbClr val="A4A3A4"/>
          </p15:clr>
        </p15:guide>
        <p15:guide id="2" pos="387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C00000"/>
    <a:srgbClr val="38465E"/>
    <a:srgbClr val="00A3FF"/>
    <a:srgbClr val="FEC000"/>
    <a:srgbClr val="0A0A0A"/>
    <a:srgbClr val="AEAEAE"/>
    <a:srgbClr val="393939"/>
    <a:srgbClr val="BF0001"/>
    <a:srgbClr val="837B83"/>
    <a:srgbClr val="FF28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12" autoAdjust="0"/>
    <p:restoredTop sz="94660"/>
  </p:normalViewPr>
  <p:slideViewPr>
    <p:cSldViewPr snapToGrid="0" showGuides="1">
      <p:cViewPr>
        <p:scale>
          <a:sx n="75" d="100"/>
          <a:sy n="75" d="100"/>
        </p:scale>
        <p:origin x="1104" y="690"/>
      </p:cViewPr>
      <p:guideLst>
        <p:guide orient="horz" pos="2205"/>
        <p:guide pos="387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9" Type="http://schemas.openxmlformats.org/officeDocument/2006/relationships/tags" Target="tags/tag49.xml"/><Relationship Id="rId78" Type="http://schemas.openxmlformats.org/officeDocument/2006/relationships/tableStyles" Target="tableStyles.xml"/><Relationship Id="rId77" Type="http://schemas.openxmlformats.org/officeDocument/2006/relationships/viewProps" Target="viewProps.xml"/><Relationship Id="rId76" Type="http://schemas.openxmlformats.org/officeDocument/2006/relationships/presProps" Target="presProps.xml"/><Relationship Id="rId75" Type="http://schemas.openxmlformats.org/officeDocument/2006/relationships/slide" Target="slides/slide70.xml"/><Relationship Id="rId74" Type="http://schemas.openxmlformats.org/officeDocument/2006/relationships/slide" Target="slides/slide69.xml"/><Relationship Id="rId73" Type="http://schemas.openxmlformats.org/officeDocument/2006/relationships/slide" Target="slides/slide68.xml"/><Relationship Id="rId72" Type="http://schemas.openxmlformats.org/officeDocument/2006/relationships/slide" Target="slides/slide67.xml"/><Relationship Id="rId71" Type="http://schemas.openxmlformats.org/officeDocument/2006/relationships/slide" Target="slides/slide66.xml"/><Relationship Id="rId70" Type="http://schemas.openxmlformats.org/officeDocument/2006/relationships/slide" Target="slides/slide65.xml"/><Relationship Id="rId7" Type="http://schemas.openxmlformats.org/officeDocument/2006/relationships/slide" Target="slides/slide2.xml"/><Relationship Id="rId69" Type="http://schemas.openxmlformats.org/officeDocument/2006/relationships/slide" Target="slides/slide64.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notesMaster" Target="notesMasters/notesMaster1.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6170C9-80A2-4062-B4FA-ADF8ECE941F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A8AF8AA-BF9C-449B-897D-7BAD2E69985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5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6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7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8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9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10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1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12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13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14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15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16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17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18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19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20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2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22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23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24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25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
        <p:nvSpPr>
          <p:cNvPr id="10" name="TextBox 9"/>
          <p:cNvSpPr txBox="1"/>
          <p:nvPr userDrawn="1"/>
        </p:nvSpPr>
        <p:spPr>
          <a:xfrm>
            <a:off x="453650" y="0"/>
            <a:ext cx="54006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1"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cSld name="空白">
    <p:bg>
      <p:bgRef idx="1001">
        <a:schemeClr val="bg1"/>
      </p:bgRef>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标题幻灯片">
    <p:bg>
      <p:bgPr>
        <a:solidFill>
          <a:schemeClr val="bg1">
            <a:lumMod val="95000"/>
          </a:schemeClr>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609600" y="6356351"/>
            <a:ext cx="2844800" cy="365125"/>
          </a:xfrm>
          <a:prstGeom prst="rect">
            <a:avLst/>
          </a:prstGeom>
        </p:spPr>
        <p:txBody>
          <a:bodyPr/>
          <a:lstStyle/>
          <a:p>
            <a:fld id="{8035C5D1-AD16-4B01-871F-DE047A6CFB67}"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8BCDE635-3FC4-4B83-A3D1-632FFA341E9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838200" y="1825626"/>
            <a:ext cx="10515600" cy="4351339"/>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a:xfrm>
            <a:off x="838200" y="6356351"/>
            <a:ext cx="2743200" cy="365125"/>
          </a:xfrm>
          <a:prstGeom prst="rect">
            <a:avLst/>
          </a:prstGeom>
        </p:spPr>
        <p:txBody>
          <a:bodyPr/>
          <a:lstStyle/>
          <a:p>
            <a:fld id="{A8198F6A-C21B-4F89-A3BA-F7556E30612C}" type="datetimeFigureOut">
              <a:rPr lang="zh-CN" altLang="en-US" smtClean="0"/>
            </a:fld>
            <a:endParaRPr lang="zh-CN" altLang="en-US"/>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fld id="{15ED49CC-A7C3-4543-9212-94E67C256E4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838200" y="1825626"/>
            <a:ext cx="10515600" cy="4351339"/>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a:xfrm>
            <a:off x="838200" y="6356351"/>
            <a:ext cx="2743200" cy="365125"/>
          </a:xfrm>
          <a:prstGeom prst="rect">
            <a:avLst/>
          </a:prstGeom>
        </p:spPr>
        <p:txBody>
          <a:bodyPr/>
          <a:lstStyle/>
          <a:p>
            <a:fld id="{A8198F6A-C21B-4F89-A3BA-F7556E30612C}" type="datetimeFigureOut">
              <a:rPr lang="zh-CN" altLang="en-US" smtClean="0"/>
            </a:fld>
            <a:endParaRPr lang="zh-CN" altLang="en-US"/>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fld id="{15ED49CC-A7C3-4543-9212-94E67C256E44}" type="slidenum">
              <a:rPr lang="zh-CN" altLang="en-US" smtClean="0"/>
            </a:fld>
            <a:endParaRPr lang="zh-CN" altLang="en-US"/>
          </a:p>
        </p:txBody>
      </p:sp>
      <p:sp>
        <p:nvSpPr>
          <p:cNvPr id="8" name="TextBox 4"/>
          <p:cNvSpPr txBox="1"/>
          <p:nvPr userDrawn="1"/>
        </p:nvSpPr>
        <p:spPr>
          <a:xfrm>
            <a:off x="1697743" y="6356351"/>
            <a:ext cx="512057" cy="121920"/>
          </a:xfrm>
          <a:prstGeom prst="rect">
            <a:avLst/>
          </a:prstGeom>
          <a:noFill/>
        </p:spPr>
        <p:txBody>
          <a:bodyPr wrap="square" rtlCol="0">
            <a:spAutoFit/>
          </a:bodyPr>
          <a:lstStyle/>
          <a:p>
            <a:pPr fontAlgn="auto">
              <a:lnSpc>
                <a:spcPct val="200000"/>
              </a:lnSpc>
              <a:spcBef>
                <a:spcPts val="0"/>
              </a:spcBef>
              <a:spcAft>
                <a:spcPts val="0"/>
              </a:spcAft>
            </a:pPr>
            <a:r>
              <a:rPr lang="zh-CN" altLang="en-US" sz="100" dirty="0">
                <a:solidFill>
                  <a:prstClr val="black"/>
                </a:solidFill>
                <a:latin typeface="微软雅黑" panose="020B0503020204020204" pitchFamily="34" charset="-122"/>
                <a:ea typeface="微软雅黑" panose="020B0503020204020204" pitchFamily="34" charset="-122"/>
                <a:hlinkClick r:id="rId2"/>
              </a:rPr>
              <a:t>行业</a:t>
            </a:r>
            <a:r>
              <a:rPr lang="en-US" altLang="zh-CN" sz="100" dirty="0">
                <a:solidFill>
                  <a:prstClr val="black"/>
                </a:solidFill>
                <a:latin typeface="微软雅黑" panose="020B0503020204020204" pitchFamily="34" charset="-122"/>
                <a:ea typeface="微软雅黑" panose="020B0503020204020204" pitchFamily="34" charset="-122"/>
                <a:hlinkClick r:id="rId2"/>
              </a:rPr>
              <a:t>PPT</a:t>
            </a:r>
            <a:r>
              <a:rPr lang="zh-CN" altLang="en-US" sz="100" dirty="0">
                <a:solidFill>
                  <a:prstClr val="black"/>
                </a:solidFill>
                <a:latin typeface="微软雅黑" panose="020B0503020204020204" pitchFamily="34" charset="-122"/>
                <a:ea typeface="微软雅黑" panose="020B0503020204020204" pitchFamily="34" charset="-122"/>
                <a:hlinkClick r:id="rId2"/>
              </a:rPr>
              <a:t>模板</a:t>
            </a:r>
            <a:r>
              <a:rPr lang="en-US" altLang="zh-CN" sz="100" dirty="0">
                <a:solidFill>
                  <a:prstClr val="black"/>
                </a:solidFill>
                <a:latin typeface="微软雅黑" panose="020B0503020204020204" pitchFamily="34" charset="-122"/>
                <a:ea typeface="微软雅黑" panose="020B0503020204020204" pitchFamily="34" charset="-122"/>
              </a:rPr>
              <a:t>http://www.1ppt.com/hangye/</a:t>
            </a:r>
            <a:endParaRPr lang="en-US" altLang="zh-CN" sz="100"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199765" indent="0" algn="ctr">
              <a:buNone/>
              <a:defRPr sz="1600"/>
            </a:lvl8pPr>
            <a:lvl9pPr marL="3656965"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90DD3061-A917-41EE-925C-3AAE22D28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7E942E6-1492-4E01-AE3C-BE955A869B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2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3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4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8" Type="http://schemas.openxmlformats.org/officeDocument/2006/relationships/theme" Target="../theme/theme1.xml"/><Relationship Id="rId37" Type="http://schemas.openxmlformats.org/officeDocument/2006/relationships/image" Target="../media/image1.jpeg"/><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39.xml"/><Relationship Id="rId2" Type="http://schemas.openxmlformats.org/officeDocument/2006/relationships/slideLayout" Target="../slideLayouts/slideLayout38.xml"/><Relationship Id="rId1" Type="http://schemas.openxmlformats.org/officeDocument/2006/relationships/slideLayout" Target="../slideLayouts/slideLayout37.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7" Type="http://schemas.openxmlformats.org/officeDocument/2006/relationships/slideLayout" Target="../slideLayouts/slideLayout46.xml"/><Relationship Id="rId6" Type="http://schemas.openxmlformats.org/officeDocument/2006/relationships/slideLayout" Target="../slideLayouts/slideLayout45.xml"/><Relationship Id="rId5" Type="http://schemas.openxmlformats.org/officeDocument/2006/relationships/slideLayout" Target="../slideLayouts/slideLayout44.xml"/><Relationship Id="rId4" Type="http://schemas.openxmlformats.org/officeDocument/2006/relationships/slideLayout" Target="../slideLayouts/slideLayout43.xml"/><Relationship Id="rId3" Type="http://schemas.openxmlformats.org/officeDocument/2006/relationships/slideLayout" Target="../slideLayouts/slideLayout42.xml"/><Relationship Id="rId2" Type="http://schemas.openxmlformats.org/officeDocument/2006/relationships/slideLayout" Target="../slideLayouts/slideLayout41.xml"/><Relationship Id="rId1"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7" cstate="screen">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ED1421-232F-45F9-8974-78E48B232568}" type="datetimeFigureOut">
              <a:rPr lang="zh-CN" altLang="en-US" smtClean="0"/>
            </a:fld>
            <a:endParaRPr lang="zh-CN" altLang="en-US"/>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E58828-8B76-48AD-9951-30C302B2DE5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Lst>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1"/>
            <a:ext cx="10515224" cy="1324636"/>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389" y="6356746"/>
            <a:ext cx="2742447" cy="364275"/>
          </a:xfrm>
          <a:prstGeom prst="rect">
            <a:avLst/>
          </a:prstGeom>
        </p:spPr>
        <p:txBody>
          <a:bodyPr vert="horz" lIns="91440" tIns="45720" rIns="91440" bIns="45720" rtlCol="0" anchor="ctr"/>
          <a:lstStyle>
            <a:lvl1pPr algn="l">
              <a:defRPr sz="1140">
                <a:solidFill>
                  <a:schemeClr val="tx1">
                    <a:tint val="75000"/>
                  </a:schemeClr>
                </a:solidFill>
              </a:defRPr>
            </a:lvl1pPr>
          </a:lstStyle>
          <a:p>
            <a:fld id="{43A93E93-166D-47F5-9EF1-ACEABE24AEEA}" type="datetimeFigureOut">
              <a:rPr lang="zh-CN" altLang="en-US" smtClean="0"/>
            </a:fld>
            <a:endParaRPr lang="zh-CN" altLang="en-US"/>
          </a:p>
        </p:txBody>
      </p:sp>
      <p:sp>
        <p:nvSpPr>
          <p:cNvPr id="5" name="页脚占位符 4"/>
          <p:cNvSpPr>
            <a:spLocks noGrp="1"/>
          </p:cNvSpPr>
          <p:nvPr>
            <p:ph type="ftr" sz="quarter" idx="3"/>
          </p:nvPr>
        </p:nvSpPr>
        <p:spPr>
          <a:xfrm>
            <a:off x="4038412" y="6356746"/>
            <a:ext cx="4115176" cy="364275"/>
          </a:xfrm>
          <a:prstGeom prst="rect">
            <a:avLst/>
          </a:prstGeom>
        </p:spPr>
        <p:txBody>
          <a:bodyPr vert="horz" lIns="91440" tIns="45720" rIns="91440" bIns="45720" rtlCol="0" anchor="ctr"/>
          <a:lstStyle>
            <a:lvl1pPr algn="ctr">
              <a:defRPr sz="114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5" y="6356746"/>
            <a:ext cx="2742447" cy="364275"/>
          </a:xfrm>
          <a:prstGeom prst="rect">
            <a:avLst/>
          </a:prstGeom>
        </p:spPr>
        <p:txBody>
          <a:bodyPr vert="horz" lIns="91440" tIns="45720" rIns="91440" bIns="45720" rtlCol="0" anchor="ctr"/>
          <a:lstStyle>
            <a:lvl1pPr algn="r">
              <a:defRPr sz="1140">
                <a:solidFill>
                  <a:schemeClr val="tx1">
                    <a:tint val="75000"/>
                  </a:schemeClr>
                </a:solidFill>
              </a:defRPr>
            </a:lvl1pPr>
          </a:lstStyle>
          <a:p>
            <a:fld id="{118D5ACA-62CA-46DB-AD6B-12EDD6D51A2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Lst>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ct val="19000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ct val="95000"/>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ct val="95000"/>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8pPr>
      <a:lvl9pPr marL="368490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32.xml"/><Relationship Id="rId8" Type="http://schemas.openxmlformats.org/officeDocument/2006/relationships/image" Target="../media/image7.png"/><Relationship Id="rId7" Type="http://schemas.openxmlformats.org/officeDocument/2006/relationships/image" Target="../media/image6.png"/><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0" Type="http://schemas.openxmlformats.org/officeDocument/2006/relationships/notesSlide" Target="../notesSlides/notesSlide13.xml"/><Relationship Id="rId1" Type="http://schemas.openxmlformats.org/officeDocument/2006/relationships/tags" Target="../tags/tag1.xml"/></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32.xml"/><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0" Type="http://schemas.openxmlformats.org/officeDocument/2006/relationships/notesSlide" Target="../notesSlides/notesSlide14.xml"/><Relationship Id="rId1" Type="http://schemas.openxmlformats.org/officeDocument/2006/relationships/tags" Target="../tags/tag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2.xml"/><Relationship Id="rId1"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2.xml"/><Relationship Id="rId1"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2.xml"/><Relationship Id="rId1" Type="http://schemas.openxmlformats.org/officeDocument/2006/relationships/image" Target="../media/image14.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2.xml"/><Relationship Id="rId1" Type="http://schemas.openxmlformats.org/officeDocument/2006/relationships/image" Target="../media/image15.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image" Target="../media/image17.jpeg"/><Relationship Id="rId7" Type="http://schemas.openxmlformats.org/officeDocument/2006/relationships/tags" Target="../tags/tag16.xml"/><Relationship Id="rId6" Type="http://schemas.openxmlformats.org/officeDocument/2006/relationships/image" Target="../media/image16.jpeg"/><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hyperlink" Target="&#20219;&#21153;&#19968;%20&#27773;&#36710;&#22806;&#37096;&#30340;&#28165;&#27905;doc.doc" TargetMode="External"/><Relationship Id="rId2" Type="http://schemas.openxmlformats.org/officeDocument/2006/relationships/hyperlink" Target="&#20219;&#21153;&#19968;%20&#27773;&#36710;&#22806;&#37096;&#30340;&#28165;&#27905;.pdf" TargetMode="External"/><Relationship Id="rId14" Type="http://schemas.openxmlformats.org/officeDocument/2006/relationships/notesSlide" Target="../notesSlides/notesSlide37.xml"/><Relationship Id="rId13" Type="http://schemas.openxmlformats.org/officeDocument/2006/relationships/slideLayout" Target="../slideLayouts/slideLayout2.xml"/><Relationship Id="rId12" Type="http://schemas.openxmlformats.org/officeDocument/2006/relationships/image" Target="../media/image19.jpeg"/><Relationship Id="rId11" Type="http://schemas.openxmlformats.org/officeDocument/2006/relationships/tags" Target="../tags/tag18.xml"/><Relationship Id="rId10" Type="http://schemas.openxmlformats.org/officeDocument/2006/relationships/image" Target="../media/image18.jpeg"/><Relationship Id="rId1" Type="http://schemas.openxmlformats.org/officeDocument/2006/relationships/tags" Target="../tags/tag13.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8" Type="http://schemas.openxmlformats.org/officeDocument/2006/relationships/notesSlide" Target="../notesSlides/notesSlide42.xml"/><Relationship Id="rId7" Type="http://schemas.openxmlformats.org/officeDocument/2006/relationships/slideLayout" Target="../slideLayouts/slideLayout32.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2.xml"/><Relationship Id="rId1" Type="http://schemas.openxmlformats.org/officeDocument/2006/relationships/image" Target="../media/image20.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32.xml"/><Relationship Id="rId1" Type="http://schemas.openxmlformats.org/officeDocument/2006/relationships/image" Target="../media/image21.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32.xml"/><Relationship Id="rId1" Type="http://schemas.openxmlformats.org/officeDocument/2006/relationships/image" Target="../media/image22.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2.xml"/></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32.xml"/><Relationship Id="rId2" Type="http://schemas.openxmlformats.org/officeDocument/2006/relationships/image" Target="../media/image24.png"/><Relationship Id="rId1" Type="http://schemas.openxmlformats.org/officeDocument/2006/relationships/image" Target="../media/image23.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32.xml"/><Relationship Id="rId1" Type="http://schemas.openxmlformats.org/officeDocument/2006/relationships/image" Target="../media/image25.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32.xml"/><Relationship Id="rId1" Type="http://schemas.openxmlformats.org/officeDocument/2006/relationships/image" Target="../media/image26.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2.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2.xml"/><Relationship Id="rId1" Type="http://schemas.openxmlformats.org/officeDocument/2006/relationships/image" Target="../media/image27.png"/></Relationships>
</file>

<file path=ppt/slides/_rels/slide57.xml.rels><?xml version="1.0" encoding="UTF-8" standalone="yes"?>
<Relationships xmlns="http://schemas.openxmlformats.org/package/2006/relationships"><Relationship Id="rId8" Type="http://schemas.openxmlformats.org/officeDocument/2006/relationships/notesSlide" Target="../notesSlides/notesSlide57.xml"/><Relationship Id="rId7" Type="http://schemas.openxmlformats.org/officeDocument/2006/relationships/slideLayout" Target="../slideLayouts/slideLayout2.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32.xml"/><Relationship Id="rId1" Type="http://schemas.openxmlformats.org/officeDocument/2006/relationships/image" Target="../media/image28.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5" Type="http://schemas.openxmlformats.org/officeDocument/2006/relationships/notesSlide" Target="../notesSlides/notesSlide60.xml"/><Relationship Id="rId4" Type="http://schemas.openxmlformats.org/officeDocument/2006/relationships/slideLayout" Target="../slideLayouts/slideLayout32.xml"/><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9.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2.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32.xml"/><Relationship Id="rId1" Type="http://schemas.openxmlformats.org/officeDocument/2006/relationships/image" Target="../media/image32.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32.xml"/><Relationship Id="rId1" Type="http://schemas.openxmlformats.org/officeDocument/2006/relationships/image" Target="../media/image33.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32.xml"/><Relationship Id="rId1" Type="http://schemas.openxmlformats.org/officeDocument/2006/relationships/image" Target="../media/image34.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32.xml"/><Relationship Id="rId1" Type="http://schemas.openxmlformats.org/officeDocument/2006/relationships/image" Target="../media/image35.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32.xml"/><Relationship Id="rId1" Type="http://schemas.openxmlformats.org/officeDocument/2006/relationships/image" Target="../media/image36.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32.xml"/><Relationship Id="rId1" Type="http://schemas.openxmlformats.org/officeDocument/2006/relationships/image" Target="../media/image34.png"/></Relationships>
</file>

<file path=ppt/slides/_rels/slide68.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4" Type="http://schemas.openxmlformats.org/officeDocument/2006/relationships/notesSlide" Target="../notesSlides/notesSlide68.xml"/><Relationship Id="rId13" Type="http://schemas.openxmlformats.org/officeDocument/2006/relationships/slideLayout" Target="../slideLayouts/slideLayout32.xml"/><Relationship Id="rId12" Type="http://schemas.openxmlformats.org/officeDocument/2006/relationships/tags" Target="../tags/tag42.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tags" Target="../tags/tag31.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32.xml"/><Relationship Id="rId1" Type="http://schemas.openxmlformats.org/officeDocument/2006/relationships/image" Target="../media/image37.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2.xml"/><Relationship Id="rId1" Type="http://schemas.openxmlformats.org/officeDocument/2006/relationships/image" Target="../media/image5.jpeg"/></Relationships>
</file>

<file path=ppt/slides/_rels/slide70.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image" Target="../media/image17.jpeg"/><Relationship Id="rId7" Type="http://schemas.openxmlformats.org/officeDocument/2006/relationships/tags" Target="../tags/tag46.xml"/><Relationship Id="rId6" Type="http://schemas.openxmlformats.org/officeDocument/2006/relationships/image" Target="../media/image16.jpeg"/><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hyperlink" Target="&#20219;&#21153;&#20108;%20&#27773;&#36710;&#23460;&#20869;&#30340;&#28165;&#27905;doc.doc" TargetMode="External"/><Relationship Id="rId2" Type="http://schemas.openxmlformats.org/officeDocument/2006/relationships/hyperlink" Target="&#20219;&#21153;&#20108;%20&#27773;&#36710;&#23460;&#20869;&#30340;&#28165;&#27905;.pdf" TargetMode="External"/><Relationship Id="rId14" Type="http://schemas.openxmlformats.org/officeDocument/2006/relationships/notesSlide" Target="../notesSlides/notesSlide70.xml"/><Relationship Id="rId13" Type="http://schemas.openxmlformats.org/officeDocument/2006/relationships/slideLayout" Target="../slideLayouts/slideLayout2.xml"/><Relationship Id="rId12" Type="http://schemas.openxmlformats.org/officeDocument/2006/relationships/image" Target="../media/image19.jpeg"/><Relationship Id="rId11" Type="http://schemas.openxmlformats.org/officeDocument/2006/relationships/tags" Target="../tags/tag48.xml"/><Relationship Id="rId10" Type="http://schemas.openxmlformats.org/officeDocument/2006/relationships/image" Target="../media/image18.jpeg"/><Relationship Id="rId1" Type="http://schemas.openxmlformats.org/officeDocument/2006/relationships/tags" Target="../tags/tag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231649"/>
            <a:ext cx="12192000" cy="4547099"/>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0" name="平行四边形 19"/>
          <p:cNvSpPr/>
          <p:nvPr/>
        </p:nvSpPr>
        <p:spPr>
          <a:xfrm>
            <a:off x="905608" y="948266"/>
            <a:ext cx="5073162" cy="5113867"/>
          </a:xfrm>
          <a:prstGeom prst="parallelogram">
            <a:avLst>
              <a:gd name="adj" fmla="val 2838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pic>
        <p:nvPicPr>
          <p:cNvPr id="33" name="图片 3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80392" y="2052898"/>
            <a:ext cx="8098152" cy="4049075"/>
          </a:xfrm>
          <a:prstGeom prst="rect">
            <a:avLst/>
          </a:prstGeom>
        </p:spPr>
      </p:pic>
      <p:sp>
        <p:nvSpPr>
          <p:cNvPr id="9" name="矩形 8"/>
          <p:cNvSpPr/>
          <p:nvPr/>
        </p:nvSpPr>
        <p:spPr>
          <a:xfrm>
            <a:off x="6245766" y="1938999"/>
            <a:ext cx="5516880" cy="1938020"/>
          </a:xfrm>
          <a:prstGeom prst="rect">
            <a:avLst/>
          </a:prstGeom>
        </p:spPr>
        <p:txBody>
          <a:bodyPr wrap="none">
            <a:spAutoFit/>
          </a:bodyPr>
          <a:lstStyle/>
          <a:p>
            <a:pPr algn="l"/>
            <a:r>
              <a:rPr lang="zh-CN" altLang="en-US" sz="6000" dirty="0">
                <a:solidFill>
                  <a:schemeClr val="bg1"/>
                </a:solidFill>
                <a:latin typeface="优设标题黑" panose="00000500000000000000" pitchFamily="2" charset="-122"/>
                <a:ea typeface="优设标题黑" panose="00000500000000000000" pitchFamily="2" charset="-122"/>
                <a:cs typeface="【何尼玛】卷来卷去" panose="020B0604000101010104" pitchFamily="34" charset="-128"/>
                <a:sym typeface="Arial" panose="020B0604020202020204"/>
              </a:rPr>
              <a:t>汽车美容与装饰</a:t>
            </a:r>
            <a:endParaRPr lang="zh-CN" altLang="en-US" sz="6000" dirty="0">
              <a:solidFill>
                <a:schemeClr val="bg1"/>
              </a:solidFill>
              <a:latin typeface="优设标题黑" panose="00000500000000000000" pitchFamily="2" charset="-122"/>
              <a:ea typeface="优设标题黑" panose="00000500000000000000" pitchFamily="2" charset="-122"/>
              <a:cs typeface="【何尼玛】卷来卷去" panose="020B0604000101010104" pitchFamily="34" charset="-128"/>
              <a:sym typeface="Arial" panose="020B0604020202020204"/>
            </a:endParaRPr>
          </a:p>
          <a:p>
            <a:pPr algn="ctr"/>
            <a:r>
              <a:rPr lang="zh-CN" altLang="en-US" sz="6000" dirty="0">
                <a:solidFill>
                  <a:schemeClr val="bg1"/>
                </a:solidFill>
                <a:latin typeface="优设标题黑" panose="00000500000000000000" pitchFamily="2" charset="-122"/>
                <a:ea typeface="优设标题黑" panose="00000500000000000000" pitchFamily="2" charset="-122"/>
                <a:cs typeface="【何尼玛】卷来卷去" panose="020B0604000101010104" pitchFamily="34" charset="-128"/>
                <a:sym typeface="Arial" panose="020B0604020202020204"/>
              </a:rPr>
              <a:t>图解教程</a:t>
            </a:r>
            <a:endParaRPr lang="zh-CN" altLang="en-US" sz="6000" dirty="0">
              <a:solidFill>
                <a:schemeClr val="bg1"/>
              </a:solidFill>
              <a:latin typeface="优设标题黑" panose="00000500000000000000" pitchFamily="2" charset="-122"/>
              <a:ea typeface="优设标题黑" panose="00000500000000000000" pitchFamily="2" charset="-122"/>
              <a:cs typeface="【何尼玛】卷来卷去" panose="020B0604000101010104" pitchFamily="34" charset="-128"/>
              <a:sym typeface="Arial" panose="020B0604020202020204"/>
            </a:endParaRPr>
          </a:p>
        </p:txBody>
      </p:sp>
      <p:sp>
        <p:nvSpPr>
          <p:cNvPr id="16" name="文本框 15"/>
          <p:cNvSpPr txBox="1"/>
          <p:nvPr/>
        </p:nvSpPr>
        <p:spPr>
          <a:xfrm>
            <a:off x="6807436" y="4723301"/>
            <a:ext cx="995680" cy="337185"/>
          </a:xfrm>
          <a:prstGeom prst="rect">
            <a:avLst/>
          </a:prstGeom>
          <a:solidFill>
            <a:srgbClr val="38465E"/>
          </a:solidFill>
          <a:ln w="38100">
            <a:solidFill>
              <a:srgbClr val="38465E">
                <a:alpha val="24000"/>
              </a:srgbClr>
            </a:solidFill>
          </a:ln>
        </p:spPr>
        <p:txBody>
          <a:bodyPr wrap="none" rtlCol="0">
            <a:spAutoFit/>
          </a:bodyPr>
          <a:lstStyle/>
          <a:p>
            <a:r>
              <a:rPr lang="zh-CN" altLang="en-US" sz="1600" dirty="0">
                <a:solidFill>
                  <a:schemeClr val="bg1"/>
                </a:solidFill>
                <a:latin typeface="Arial" panose="020B0604020202020204"/>
                <a:ea typeface="微软雅黑" panose="020B0503020204020204" pitchFamily="34" charset="-122"/>
                <a:sym typeface="Arial" panose="020B0604020202020204"/>
              </a:rPr>
              <a:t>主讲人：</a:t>
            </a:r>
            <a:endParaRPr lang="zh-CN" altLang="en-US" sz="1600" dirty="0">
              <a:solidFill>
                <a:schemeClr val="bg1"/>
              </a:solidFill>
              <a:latin typeface="Arial" panose="020B0604020202020204"/>
              <a:ea typeface="微软雅黑" panose="020B0503020204020204" pitchFamily="34" charset="-122"/>
              <a:sym typeface="Arial" panose="020B0604020202020204"/>
            </a:endParaRPr>
          </a:p>
        </p:txBody>
      </p:sp>
      <p:sp>
        <p:nvSpPr>
          <p:cNvPr id="17" name="文本框 16"/>
          <p:cNvSpPr txBox="1"/>
          <p:nvPr/>
        </p:nvSpPr>
        <p:spPr>
          <a:xfrm>
            <a:off x="9388025" y="4723301"/>
            <a:ext cx="792480" cy="337185"/>
          </a:xfrm>
          <a:prstGeom prst="rect">
            <a:avLst/>
          </a:prstGeom>
          <a:solidFill>
            <a:srgbClr val="38465E"/>
          </a:solidFill>
          <a:ln w="38100">
            <a:solidFill>
              <a:srgbClr val="38465E">
                <a:alpha val="24000"/>
              </a:srgbClr>
            </a:solidFill>
          </a:ln>
        </p:spPr>
        <p:txBody>
          <a:bodyPr wrap="none" rtlCol="0">
            <a:spAutoFit/>
          </a:bodyPr>
          <a:lstStyle/>
          <a:p>
            <a:r>
              <a:rPr lang="zh-CN" altLang="en-US" sz="1600" dirty="0">
                <a:solidFill>
                  <a:schemeClr val="bg1"/>
                </a:solidFill>
                <a:latin typeface="Arial" panose="020B0604020202020204"/>
                <a:ea typeface="微软雅黑" panose="020B0503020204020204" pitchFamily="34" charset="-122"/>
                <a:sym typeface="Arial" panose="020B0604020202020204"/>
              </a:rPr>
              <a:t>时间：</a:t>
            </a:r>
            <a:endParaRPr lang="zh-CN" altLang="en-US" sz="1600" dirty="0">
              <a:solidFill>
                <a:schemeClr val="bg1"/>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6" presetClass="entr" presetSubtype="42"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outHorizontal)">
                                      <p:cBhvr>
                                        <p:cTn id="10" dur="500"/>
                                        <p:tgtEl>
                                          <p:spTgt spid="20"/>
                                        </p:tgtEl>
                                      </p:cBhvr>
                                    </p:animEffect>
                                  </p:childTnLst>
                                </p:cTn>
                              </p:par>
                              <p:par>
                                <p:cTn id="11" presetID="10"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 grpId="0" animBg="1"/>
      <p:bldP spid="9" grpId="0"/>
      <p:bldP spid="16" grpId="0" bldLvl="0" animBg="1"/>
      <p:bldP spid="17"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928370" y="1520825"/>
            <a:ext cx="10405745"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3" name="矩形 2"/>
          <p:cNvSpPr/>
          <p:nvPr/>
        </p:nvSpPr>
        <p:spPr>
          <a:xfrm>
            <a:off x="1366520" y="1834515"/>
            <a:ext cx="2200275"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（3）碳化沉积物</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366520" y="2447290"/>
            <a:ext cx="9370695"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产生在发动机上的碳化沉积物可以分为：</a:t>
            </a:r>
            <a:r>
              <a:rPr lang="zh-CN" altLang="en-US" sz="2000" dirty="0">
                <a:solidFill>
                  <a:srgbClr val="C00000"/>
                </a:solidFill>
                <a:latin typeface="Arial" panose="020B0604020202020204"/>
                <a:ea typeface="微软雅黑" panose="020B0503020204020204" pitchFamily="34" charset="-122"/>
                <a:sym typeface="Arial" panose="020B0604020202020204"/>
              </a:rPr>
              <a:t>积碳、类漆沉积物和沉淀物</a:t>
            </a:r>
            <a:r>
              <a:rPr lang="zh-CN" altLang="en-US" sz="2000" dirty="0">
                <a:solidFill>
                  <a:srgbClr val="38465E"/>
                </a:solidFill>
                <a:latin typeface="Arial" panose="020B0604020202020204"/>
                <a:ea typeface="微软雅黑" panose="020B0503020204020204" pitchFamily="34" charset="-122"/>
                <a:sym typeface="Arial" panose="020B0604020202020204"/>
              </a:rPr>
              <a:t>。积碳是坚硬的碳化物，它集聚在发动机零件上。类漆沉积物是在活塞环区域内构成的薄膜，同时也出现在活塞裙部和内壁上。沉淀物是沉积在壳体壁、曲轴颈、齿轮、机油泵、滤清器和润滑油道中的油泥凝结物。在发动机内产生碳化沉积物的主要原因是由于</a:t>
            </a:r>
            <a:r>
              <a:rPr lang="zh-CN" altLang="en-US" sz="2000" dirty="0">
                <a:solidFill>
                  <a:srgbClr val="C00000"/>
                </a:solidFill>
                <a:latin typeface="Arial" panose="020B0604020202020204"/>
                <a:ea typeface="微软雅黑" panose="020B0503020204020204" pitchFamily="34" charset="-122"/>
                <a:sym typeface="Arial" panose="020B0604020202020204"/>
              </a:rPr>
              <a:t>碳氢化合物的热氧化作用</a:t>
            </a:r>
            <a:r>
              <a:rPr lang="zh-CN" altLang="en-US" sz="2000" dirty="0">
                <a:solidFill>
                  <a:srgbClr val="38465E"/>
                </a:solidFill>
                <a:latin typeface="Arial" panose="020B0604020202020204"/>
                <a:ea typeface="微软雅黑" panose="020B0503020204020204" pitchFamily="34" charset="-122"/>
                <a:sym typeface="Arial" panose="020B0604020202020204"/>
              </a:rPr>
              <a:t>。随着润滑油和燃油氧化程度的增长，氧化产物中的含氧酸、碳质沥青和碳化物的数量也随之增加。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6" name="组合 5"/>
          <p:cNvGrpSpPr/>
          <p:nvPr/>
        </p:nvGrpSpPr>
        <p:grpSpPr>
          <a:xfrm>
            <a:off x="0" y="214489"/>
            <a:ext cx="3890645" cy="533259"/>
            <a:chOff x="0" y="214489"/>
            <a:chExt cx="3890645" cy="533259"/>
          </a:xfrm>
        </p:grpSpPr>
        <p:sp>
          <p:nvSpPr>
            <p:cNvPr id="8" name="矩形 7"/>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3" name="五边形 1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4" name="矩形 13"/>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bldLvl="0" animBg="1"/>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928370" y="1520825"/>
            <a:ext cx="10405745"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3" name="矩形 2"/>
          <p:cNvSpPr/>
          <p:nvPr/>
        </p:nvSpPr>
        <p:spPr>
          <a:xfrm>
            <a:off x="1366520" y="1834515"/>
            <a:ext cx="1486535"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（4）积碳</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366520" y="2447290"/>
            <a:ext cx="9370695" cy="23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积碳的构成主要是由于燃油和润滑油在高温区燃烧而形成硬的、没有黏性的炭粒。在温度较低的区域内，润滑油氧化和浓缩的变化不是很剧烈，此时形成黏稠的高分子化合物。这些化合物沉积在零件上呈薄薄一层漆膜，燃烧后的燃油和润滑油的碳粒子附着在其表面上。这些粒子的逐渐凝结就构成碳化沉积物（积碳），积碳大部分由不溶的或难溶的成分组成，所以难以清除。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6" name="组合 5"/>
          <p:cNvGrpSpPr/>
          <p:nvPr/>
        </p:nvGrpSpPr>
        <p:grpSpPr>
          <a:xfrm>
            <a:off x="0" y="214489"/>
            <a:ext cx="3890645" cy="533259"/>
            <a:chOff x="0" y="214489"/>
            <a:chExt cx="3890645" cy="533259"/>
          </a:xfrm>
        </p:grpSpPr>
        <p:sp>
          <p:nvSpPr>
            <p:cNvPr id="8" name="矩形 7"/>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3" name="五边形 1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4" name="矩形 13"/>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bldLvl="0" animBg="1"/>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928370" y="1520825"/>
            <a:ext cx="10405745"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3" name="矩形 2"/>
          <p:cNvSpPr/>
          <p:nvPr/>
        </p:nvSpPr>
        <p:spPr>
          <a:xfrm>
            <a:off x="1366520" y="1834515"/>
            <a:ext cx="1680845"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（5）锈蚀物 </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366520" y="2447290"/>
            <a:ext cx="9370695"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锈蚀物是由于金属和合金的化学或电化学破坏而形成的。在钢铁零件表面上很容易形成微红褐色的薄膜——氧化铁的水化物（铁锈）。氧化物的水化物能溶于酸中而只能微溶于碱和水中。铝件同样会生锈，它的产物呈灰白色薄膜，即氧化铝或氧化铝的水化物。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6" name="组合 5"/>
          <p:cNvGrpSpPr/>
          <p:nvPr/>
        </p:nvGrpSpPr>
        <p:grpSpPr>
          <a:xfrm>
            <a:off x="0" y="214489"/>
            <a:ext cx="3890645" cy="533259"/>
            <a:chOff x="0" y="214489"/>
            <a:chExt cx="3890645" cy="533259"/>
          </a:xfrm>
        </p:grpSpPr>
        <p:sp>
          <p:nvSpPr>
            <p:cNvPr id="8" name="矩形 7"/>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3" name="五边形 1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4" name="矩形 13"/>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bldLvl="0" animBg="1"/>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custDataLst>
              <p:tags r:id="rId1"/>
            </p:custDataLst>
          </p:nvPr>
        </p:nvSpPr>
        <p:spPr bwMode="auto">
          <a:xfrm>
            <a:off x="854710" y="2209165"/>
            <a:ext cx="102997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海绵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custDataLst>
              <p:tags r:id="rId2"/>
            </p:custDataLst>
          </p:nvPr>
        </p:nvSpPr>
        <p:spPr>
          <a:xfrm>
            <a:off x="577850" y="1840230"/>
            <a:ext cx="527367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custDataLst>
              <p:tags r:id="rId3"/>
            </p:custDataLst>
          </p:nvPr>
        </p:nvSpPr>
        <p:spPr bwMode="auto">
          <a:xfrm>
            <a:off x="694055" y="2755265"/>
            <a:ext cx="5210810" cy="1630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海绵在洗车作业中用于擦拭车身，具有良好的弹性及吸水能力，有利于保护漆面和提高作业效率。对洗车作业中使用的海绵有特殊的要求，应在具备上述特点的同时，还具有一定的韧性、抗拉强度和耐磨性。</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9" name="Rectangle 4"/>
          <p:cNvSpPr>
            <a:spLocks noChangeArrowheads="1"/>
          </p:cNvSpPr>
          <p:nvPr>
            <p:custDataLst>
              <p:tags r:id="rId4"/>
            </p:custDataLst>
          </p:nvPr>
        </p:nvSpPr>
        <p:spPr bwMode="auto">
          <a:xfrm>
            <a:off x="6551295" y="2210435"/>
            <a:ext cx="183578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毛巾和浴巾</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10" name="圆角矩形 9"/>
          <p:cNvSpPr/>
          <p:nvPr>
            <p:custDataLst>
              <p:tags r:id="rId5"/>
            </p:custDataLst>
          </p:nvPr>
        </p:nvSpPr>
        <p:spPr>
          <a:xfrm>
            <a:off x="6274435" y="1840865"/>
            <a:ext cx="527367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2" name="Text Box 4"/>
          <p:cNvSpPr txBox="1">
            <a:spLocks noChangeArrowheads="1"/>
          </p:cNvSpPr>
          <p:nvPr>
            <p:custDataLst>
              <p:tags r:id="rId6"/>
            </p:custDataLst>
          </p:nvPr>
        </p:nvSpPr>
        <p:spPr bwMode="auto">
          <a:xfrm>
            <a:off x="6390640" y="2755900"/>
            <a:ext cx="5210810" cy="1506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dirty="0">
                <a:solidFill>
                  <a:srgbClr val="38465E"/>
                </a:solidFill>
                <a:latin typeface="Arial" panose="020B0604020202020204"/>
                <a:ea typeface="微软雅黑" panose="020B0503020204020204" pitchFamily="34" charset="-122"/>
                <a:sym typeface="Arial" panose="020B0604020202020204"/>
              </a:rPr>
              <a:t>毛巾和浴巾是洗车中易耗品，主要用于擦拭车身。为保证清洗效果，在擦拭过程中不应有细小纤维的脱落，为此普通毛巾和浴巾就难以满足要求。在洗车中应用的毛巾和浴巾，最好选用无纺布制品。</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5" name="文本框 4"/>
          <p:cNvSpPr txBox="1"/>
          <p:nvPr/>
        </p:nvSpPr>
        <p:spPr>
          <a:xfrm>
            <a:off x="854710" y="1064260"/>
            <a:ext cx="6096000" cy="460375"/>
          </a:xfrm>
          <a:prstGeom prst="rect">
            <a:avLst/>
          </a:prstGeom>
          <a:noFill/>
        </p:spPr>
        <p:txBody>
          <a:bodyPr wrap="square" rtlCol="0" anchor="t">
            <a:spAutoFit/>
          </a:bodyPr>
          <a:p>
            <a:pPr algn="l" eaLnBrk="1" hangingPunct="1">
              <a:spcBef>
                <a:spcPct val="20000"/>
              </a:spcBef>
            </a:pPr>
            <a:r>
              <a:rPr sz="2400" b="1" dirty="0">
                <a:solidFill>
                  <a:srgbClr val="38465E"/>
                </a:solidFill>
                <a:latin typeface="微软雅黑" panose="020B0503020204020204" pitchFamily="34" charset="-122"/>
                <a:ea typeface="微软雅黑" panose="020B0503020204020204" pitchFamily="34" charset="-122"/>
                <a:sym typeface="Arial" panose="020B0604020202020204"/>
              </a:rPr>
              <a:t>二、清洁用品及工具的选用 </a:t>
            </a:r>
            <a:endParaRPr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pic>
        <p:nvPicPr>
          <p:cNvPr id="6" name="图片 5"/>
          <p:cNvPicPr>
            <a:picLocks noChangeAspect="1"/>
          </p:cNvPicPr>
          <p:nvPr/>
        </p:nvPicPr>
        <p:blipFill>
          <a:blip r:embed="rId7"/>
          <a:stretch>
            <a:fillRect/>
          </a:stretch>
        </p:blipFill>
        <p:spPr>
          <a:xfrm>
            <a:off x="1982470" y="4501515"/>
            <a:ext cx="2264410" cy="1316355"/>
          </a:xfrm>
          <a:prstGeom prst="rect">
            <a:avLst/>
          </a:prstGeom>
          <a:noFill/>
          <a:ln>
            <a:noFill/>
          </a:ln>
        </p:spPr>
      </p:pic>
      <p:pic>
        <p:nvPicPr>
          <p:cNvPr id="13" name="图片 12"/>
          <p:cNvPicPr>
            <a:picLocks noChangeAspect="1"/>
          </p:cNvPicPr>
          <p:nvPr/>
        </p:nvPicPr>
        <p:blipFill>
          <a:blip r:embed="rId8"/>
          <a:stretch>
            <a:fillRect/>
          </a:stretch>
        </p:blipFill>
        <p:spPr>
          <a:xfrm>
            <a:off x="8110220" y="4262755"/>
            <a:ext cx="1772285" cy="1608455"/>
          </a:xfrm>
          <a:prstGeom prst="rect">
            <a:avLst/>
          </a:prstGeom>
          <a:noFill/>
          <a:ln>
            <a:noFill/>
          </a:ln>
        </p:spPr>
      </p:pic>
      <p:grpSp>
        <p:nvGrpSpPr>
          <p:cNvPr id="14" name="组合 13"/>
          <p:cNvGrpSpPr/>
          <p:nvPr/>
        </p:nvGrpSpPr>
        <p:grpSpPr>
          <a:xfrm>
            <a:off x="0" y="214489"/>
            <a:ext cx="3890645" cy="533259"/>
            <a:chOff x="0" y="214489"/>
            <a:chExt cx="3890645" cy="533259"/>
          </a:xfrm>
        </p:grpSpPr>
        <p:sp>
          <p:nvSpPr>
            <p:cNvPr id="15" name="矩形 14"/>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6" name="五边形 15"/>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8" name="矩形 17"/>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1" presetClass="entr" presetSubtype="1"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heel(1)">
                                      <p:cBhvr>
                                        <p:cTn id="31" dur="20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Effect transition="in" filter="fade">
                                      <p:cBhvr>
                                        <p:cTn id="3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P spid="9" grpId="0" bldLvl="0" animBg="1"/>
      <p:bldP spid="10" grpId="0" bldLvl="0" animBg="1"/>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custDataLst>
              <p:tags r:id="rId1"/>
            </p:custDataLst>
          </p:nvPr>
        </p:nvSpPr>
        <p:spPr bwMode="auto">
          <a:xfrm>
            <a:off x="854710" y="1840865"/>
            <a:ext cx="99568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麂皮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533259"/>
            <a:chOff x="0" y="214489"/>
            <a:chExt cx="3420533" cy="533259"/>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汽车装饰认知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custDataLst>
              <p:tags r:id="rId2"/>
            </p:custDataLst>
          </p:nvPr>
        </p:nvSpPr>
        <p:spPr>
          <a:xfrm>
            <a:off x="577850" y="1471295"/>
            <a:ext cx="527367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custDataLst>
              <p:tags r:id="rId3"/>
            </p:custDataLst>
          </p:nvPr>
        </p:nvSpPr>
        <p:spPr bwMode="auto">
          <a:xfrm>
            <a:off x="694055" y="2474595"/>
            <a:ext cx="5210810" cy="1630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麂皮在洗车作业中使用广泛，主要用于擦干车表面。它之所以有这样大的使用市场，不仅因为它质地柔软，有利于漆面的保护，更主要的原因是它具有良好的吸水能力，尤其是对车身表面及玻璃水膜的清除效果极佳。</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9" name="Rectangle 4"/>
          <p:cNvSpPr>
            <a:spLocks noChangeArrowheads="1"/>
          </p:cNvSpPr>
          <p:nvPr>
            <p:custDataLst>
              <p:tags r:id="rId4"/>
            </p:custDataLst>
          </p:nvPr>
        </p:nvSpPr>
        <p:spPr bwMode="auto">
          <a:xfrm>
            <a:off x="6551295" y="1841500"/>
            <a:ext cx="107632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板刷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10" name="圆角矩形 9"/>
          <p:cNvSpPr/>
          <p:nvPr>
            <p:custDataLst>
              <p:tags r:id="rId5"/>
            </p:custDataLst>
          </p:nvPr>
        </p:nvSpPr>
        <p:spPr>
          <a:xfrm>
            <a:off x="6274435" y="1471930"/>
            <a:ext cx="527367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2" name="Text Box 4"/>
          <p:cNvSpPr txBox="1">
            <a:spLocks noChangeArrowheads="1"/>
          </p:cNvSpPr>
          <p:nvPr>
            <p:custDataLst>
              <p:tags r:id="rId6"/>
            </p:custDataLst>
          </p:nvPr>
        </p:nvSpPr>
        <p:spPr bwMode="auto">
          <a:xfrm>
            <a:off x="6390640" y="2386965"/>
            <a:ext cx="5210810"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板刷主要用于轮胎、挡泥板等处附着泥土垢的清除。由于上述部位泥土附着较厚，不易冲洗干净，所以要在洗车时有针对性地进行刷洗。板刷选用鬃毛刷最佳，鬃毛板刷不但具有较好的韧性和耐磨性，还可以减轻刷洗作业对橡胶、塑料件产生的磨损</a:t>
            </a:r>
            <a:endParaRPr sz="2000" dirty="0">
              <a:solidFill>
                <a:srgbClr val="38465E"/>
              </a:solidFill>
              <a:latin typeface="Arial" panose="020B0604020202020204"/>
              <a:ea typeface="微软雅黑" panose="020B0503020204020204" pitchFamily="34" charset="-122"/>
              <a:sym typeface="Arial" panose="020B0604020202020204"/>
            </a:endParaRPr>
          </a:p>
        </p:txBody>
      </p:sp>
      <p:pic>
        <p:nvPicPr>
          <p:cNvPr id="4" name="图片 3"/>
          <p:cNvPicPr>
            <a:picLocks noChangeAspect="1"/>
          </p:cNvPicPr>
          <p:nvPr/>
        </p:nvPicPr>
        <p:blipFill>
          <a:blip r:embed="rId7"/>
          <a:stretch>
            <a:fillRect/>
          </a:stretch>
        </p:blipFill>
        <p:spPr>
          <a:xfrm>
            <a:off x="2329815" y="4104640"/>
            <a:ext cx="1477010" cy="1477010"/>
          </a:xfrm>
          <a:prstGeom prst="rect">
            <a:avLst/>
          </a:prstGeom>
          <a:noFill/>
          <a:ln>
            <a:noFill/>
          </a:ln>
        </p:spPr>
      </p:pic>
      <p:pic>
        <p:nvPicPr>
          <p:cNvPr id="5" name="图片 4"/>
          <p:cNvPicPr>
            <a:picLocks noChangeAspect="1"/>
          </p:cNvPicPr>
          <p:nvPr/>
        </p:nvPicPr>
        <p:blipFill>
          <a:blip r:embed="rId8"/>
          <a:stretch>
            <a:fillRect/>
          </a:stretch>
        </p:blipFill>
        <p:spPr>
          <a:xfrm>
            <a:off x="7782878" y="4324668"/>
            <a:ext cx="2063115" cy="1264285"/>
          </a:xfrm>
          <a:prstGeom prst="rect">
            <a:avLst/>
          </a:prstGeom>
          <a:noFill/>
          <a:ln>
            <a:noFill/>
          </a:ln>
        </p:spPr>
      </p:pic>
      <p:grpSp>
        <p:nvGrpSpPr>
          <p:cNvPr id="17" name="组合 16"/>
          <p:cNvGrpSpPr/>
          <p:nvPr/>
        </p:nvGrpSpPr>
        <p:grpSpPr>
          <a:xfrm>
            <a:off x="0" y="214489"/>
            <a:ext cx="3890645" cy="533259"/>
            <a:chOff x="0" y="214489"/>
            <a:chExt cx="3890645" cy="533259"/>
          </a:xfrm>
        </p:grpSpPr>
        <p:sp>
          <p:nvSpPr>
            <p:cNvPr id="2" name="矩形 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 name="五边形 5"/>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1" presetClass="entr" presetSubtype="1"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heel(1)">
                                      <p:cBhvr>
                                        <p:cTn id="31" dur="20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Effect transition="in" filter="fade">
                                      <p:cBhvr>
                                        <p:cTn id="3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P spid="9" grpId="0" bldLvl="0" animBg="1"/>
      <p:bldP spid="10" grpId="0" bldLvl="0" animBg="1"/>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2252980"/>
            <a:ext cx="205041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高压清洗机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740" y="1822450"/>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2869565"/>
            <a:ext cx="9632950" cy="2091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高压清洗机可分为高压热水清洗机和高压冷水清洗机两种。主要用于清洗汽车外观，发动机表面以及底盘等部位的灰尘及油污，是汽车美容必备工具之一。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油污较多的发动机等部位用高压热水清洗机效果较好，因为高压热水清洗机出水压力大，温度高，所以清洗效率高。车辆外部清洗可用高压冷水清洗机。 </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sz="2400" b="1" dirty="0">
                <a:solidFill>
                  <a:srgbClr val="38465E"/>
                </a:solidFill>
                <a:latin typeface="微软雅黑" panose="020B0503020204020204" pitchFamily="34" charset="-122"/>
                <a:ea typeface="微软雅黑" panose="020B0503020204020204" pitchFamily="34" charset="-122"/>
                <a:sym typeface="Arial" panose="020B0604020202020204"/>
              </a:rPr>
              <a:t>三、清洁设备介绍</a:t>
            </a:r>
            <a:endParaRPr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grpSp>
        <p:nvGrpSpPr>
          <p:cNvPr id="17" name="组合 16"/>
          <p:cNvGrpSpPr/>
          <p:nvPr/>
        </p:nvGrpSpPr>
        <p:grpSpPr>
          <a:xfrm>
            <a:off x="0" y="214489"/>
            <a:ext cx="3890645" cy="533259"/>
            <a:chOff x="0" y="214489"/>
            <a:chExt cx="3890645" cy="533259"/>
          </a:xfrm>
        </p:grpSpPr>
        <p:sp>
          <p:nvSpPr>
            <p:cNvPr id="2" name="矩形 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5" name="矩形 4"/>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928370" y="1520825"/>
            <a:ext cx="10405745"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3" name="矩形 2"/>
          <p:cNvSpPr/>
          <p:nvPr/>
        </p:nvSpPr>
        <p:spPr>
          <a:xfrm>
            <a:off x="1366520" y="1834515"/>
            <a:ext cx="2741930"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（1）高压热水清洗机</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366520" y="2459990"/>
            <a:ext cx="6477000" cy="23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高压热水清洗机首先将自来水利用三相电机带动的柱塞泵经三级加压后，再经过加热器加热，最后由高压喷枪喷出。它将图中的全部装置配备在一个封闭的箱形小车上，主要由</a:t>
            </a:r>
            <a:r>
              <a:rPr sz="2000" dirty="0">
                <a:solidFill>
                  <a:srgbClr val="C00000"/>
                </a:solidFill>
                <a:latin typeface="Arial" panose="020B0604020202020204"/>
                <a:ea typeface="微软雅黑" panose="020B0503020204020204" pitchFamily="34" charset="-122"/>
                <a:sym typeface="Arial" panose="020B0604020202020204"/>
              </a:rPr>
              <a:t>供水机构、供油机构、加热机构、动力机构、控制机构和车体</a:t>
            </a:r>
            <a:r>
              <a:rPr sz="2000" dirty="0">
                <a:solidFill>
                  <a:srgbClr val="38465E"/>
                </a:solidFill>
                <a:latin typeface="Arial" panose="020B0604020202020204"/>
                <a:ea typeface="微软雅黑" panose="020B0503020204020204" pitchFamily="34" charset="-122"/>
                <a:sym typeface="Arial" panose="020B0604020202020204"/>
              </a:rPr>
              <a:t>等部分组成。</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pic>
        <p:nvPicPr>
          <p:cNvPr id="8" name="图片 7"/>
          <p:cNvPicPr>
            <a:picLocks noChangeAspect="1"/>
          </p:cNvPicPr>
          <p:nvPr/>
        </p:nvPicPr>
        <p:blipFill>
          <a:blip r:embed="rId1"/>
          <a:stretch>
            <a:fillRect/>
          </a:stretch>
        </p:blipFill>
        <p:spPr>
          <a:xfrm>
            <a:off x="8796655" y="2614295"/>
            <a:ext cx="2032000" cy="2245360"/>
          </a:xfrm>
          <a:prstGeom prst="rect">
            <a:avLst/>
          </a:prstGeom>
          <a:noFill/>
          <a:ln>
            <a:noFill/>
          </a:ln>
        </p:spPr>
      </p:pic>
      <p:grpSp>
        <p:nvGrpSpPr>
          <p:cNvPr id="2" name="组合 1"/>
          <p:cNvGrpSpPr/>
          <p:nvPr/>
        </p:nvGrpSpPr>
        <p:grpSpPr>
          <a:xfrm>
            <a:off x="0" y="214489"/>
            <a:ext cx="3890645" cy="533259"/>
            <a:chOff x="0" y="214489"/>
            <a:chExt cx="3890645" cy="533259"/>
          </a:xfrm>
        </p:grpSpPr>
        <p:sp>
          <p:nvSpPr>
            <p:cNvPr id="9" name="矩形 8"/>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0" name="五边形 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bldLvl="0" animBg="1"/>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928370" y="1520825"/>
            <a:ext cx="10405745"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3" name="矩形 2"/>
          <p:cNvSpPr/>
          <p:nvPr/>
        </p:nvSpPr>
        <p:spPr>
          <a:xfrm>
            <a:off x="1366520" y="1834515"/>
            <a:ext cx="2741930"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（2）高压冷水清洗机</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313180" y="2486025"/>
            <a:ext cx="7677150" cy="2707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高压冷水清洗机主要由柱塞式高压水泵、电机、机架、喷射胶管、吸水胶管、喷枪等部分组成。</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电机驱动高压水泵，水泵的偏心轴旋转而带动连杆、柱塞做直线运动，柱塞向后运动，出水阀关闭，进水阀打开，腔内吸入低压水；柱塞向前运动，出水阀打开，进水阀关闭，腔内压出高压水。出水压力的高低由调压阀控制，当关闭出水口时，由于瞬间的高压给卸荷阀一个压力脉冲， 卸荷阀工作，将高低压腔接通产生卸荷，从而使泵处于低功耗运行状态。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pic>
        <p:nvPicPr>
          <p:cNvPr id="8" name="图片 7"/>
          <p:cNvPicPr>
            <a:picLocks noChangeAspect="1"/>
          </p:cNvPicPr>
          <p:nvPr/>
        </p:nvPicPr>
        <p:blipFill>
          <a:blip r:embed="rId1"/>
          <a:stretch>
            <a:fillRect/>
          </a:stretch>
        </p:blipFill>
        <p:spPr>
          <a:xfrm>
            <a:off x="8919845" y="2875280"/>
            <a:ext cx="2183765" cy="1497965"/>
          </a:xfrm>
          <a:prstGeom prst="rect">
            <a:avLst/>
          </a:prstGeom>
          <a:noFill/>
          <a:ln>
            <a:noFill/>
          </a:ln>
        </p:spPr>
      </p:pic>
      <p:grpSp>
        <p:nvGrpSpPr>
          <p:cNvPr id="2" name="组合 1"/>
          <p:cNvGrpSpPr/>
          <p:nvPr/>
        </p:nvGrpSpPr>
        <p:grpSpPr>
          <a:xfrm>
            <a:off x="0" y="214489"/>
            <a:ext cx="3890645" cy="533259"/>
            <a:chOff x="0" y="214489"/>
            <a:chExt cx="3890645" cy="533259"/>
          </a:xfrm>
        </p:grpSpPr>
        <p:sp>
          <p:nvSpPr>
            <p:cNvPr id="9" name="矩形 8"/>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0" name="五边形 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bldLvl="0" animBg="1"/>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1943735"/>
            <a:ext cx="205041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泡沫清洗机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740" y="1513205"/>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2560320"/>
            <a:ext cx="6995795"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泡沫清洗机利用压缩空气在设备内部产生一定的压力，通过设备配置的系统，将设备内调配好的清洗液以泡沫状喷射到需要清洗的汽车车身表面，通过化学反应，起到去尘和去污的作用。 </a:t>
            </a:r>
            <a:endParaRPr sz="2000" dirty="0">
              <a:solidFill>
                <a:srgbClr val="38465E"/>
              </a:solidFill>
              <a:latin typeface="Arial" panose="020B0604020202020204"/>
              <a:ea typeface="微软雅黑" panose="020B0503020204020204" pitchFamily="34" charset="-122"/>
              <a:sym typeface="Arial" panose="020B0604020202020204"/>
            </a:endParaRPr>
          </a:p>
        </p:txBody>
      </p:sp>
      <p:pic>
        <p:nvPicPr>
          <p:cNvPr id="2" name="图片 1"/>
          <p:cNvPicPr>
            <a:picLocks noChangeAspect="1"/>
          </p:cNvPicPr>
          <p:nvPr/>
        </p:nvPicPr>
        <p:blipFill>
          <a:blip r:embed="rId1"/>
          <a:stretch>
            <a:fillRect/>
          </a:stretch>
        </p:blipFill>
        <p:spPr>
          <a:xfrm>
            <a:off x="8760460" y="2651760"/>
            <a:ext cx="2096770" cy="2037715"/>
          </a:xfrm>
          <a:prstGeom prst="rect">
            <a:avLst/>
          </a:prstGeom>
          <a:noFill/>
          <a:ln>
            <a:noFill/>
          </a:ln>
        </p:spPr>
      </p:pic>
      <p:grpSp>
        <p:nvGrpSpPr>
          <p:cNvPr id="17" name="组合 16"/>
          <p:cNvGrpSpPr/>
          <p:nvPr/>
        </p:nvGrpSpPr>
        <p:grpSpPr>
          <a:xfrm>
            <a:off x="0" y="214489"/>
            <a:ext cx="3890645" cy="533259"/>
            <a:chOff x="0" y="214489"/>
            <a:chExt cx="3890645" cy="533259"/>
          </a:xfrm>
        </p:grpSpPr>
        <p:sp>
          <p:nvSpPr>
            <p:cNvPr id="4" name="矩形 3"/>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5" name="五边形 4"/>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1943735"/>
            <a:ext cx="205041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空气压缩机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740" y="1513205"/>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2560320"/>
            <a:ext cx="6995795" cy="3014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空气压缩机分为单级式和双级式两种，其主要性能指标有：空气压力、每分钟的压缩空气量和消耗功率。单级式的输出压力为 0.7~0.8 MPa，而双级式则达到 1~3 MPa。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空气压缩机在汽车美容护理方面应用范围很广，主要用于泡沫清洗机、各种气动工具、车身油漆喷涂、发动机和变速器免拆清洗以及轮胎充气等。</a:t>
            </a:r>
            <a:endParaRPr sz="2000" dirty="0">
              <a:solidFill>
                <a:srgbClr val="38465E"/>
              </a:solidFill>
              <a:latin typeface="Arial" panose="020B0604020202020204"/>
              <a:ea typeface="微软雅黑" panose="020B0503020204020204" pitchFamily="34" charset="-122"/>
              <a:sym typeface="Arial" panose="020B0604020202020204"/>
            </a:endParaRPr>
          </a:p>
        </p:txBody>
      </p:sp>
      <p:pic>
        <p:nvPicPr>
          <p:cNvPr id="9" name="图片 8"/>
          <p:cNvPicPr>
            <a:picLocks noChangeAspect="1"/>
          </p:cNvPicPr>
          <p:nvPr/>
        </p:nvPicPr>
        <p:blipFill>
          <a:blip r:embed="rId1"/>
          <a:stretch>
            <a:fillRect/>
          </a:stretch>
        </p:blipFill>
        <p:spPr>
          <a:xfrm>
            <a:off x="8284210" y="2802255"/>
            <a:ext cx="2519680" cy="2031365"/>
          </a:xfrm>
          <a:prstGeom prst="rect">
            <a:avLst/>
          </a:prstGeom>
          <a:noFill/>
          <a:ln>
            <a:noFill/>
          </a:ln>
        </p:spPr>
      </p:pic>
      <p:grpSp>
        <p:nvGrpSpPr>
          <p:cNvPr id="17" name="组合 16"/>
          <p:cNvGrpSpPr/>
          <p:nvPr/>
        </p:nvGrpSpPr>
        <p:grpSpPr>
          <a:xfrm>
            <a:off x="0" y="214489"/>
            <a:ext cx="3890645" cy="533259"/>
            <a:chOff x="0" y="214489"/>
            <a:chExt cx="3890645" cy="533259"/>
          </a:xfrm>
        </p:grpSpPr>
        <p:sp>
          <p:nvSpPr>
            <p:cNvPr id="2" name="矩形 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6403" y="1399015"/>
            <a:ext cx="12989337" cy="4302566"/>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副标题 2"/>
          <p:cNvSpPr>
            <a:spLocks noGrp="1"/>
          </p:cNvSpPr>
          <p:nvPr>
            <p:ph idx="1"/>
          </p:nvPr>
        </p:nvSpPr>
        <p:spPr>
          <a:xfrm>
            <a:off x="824230" y="1901825"/>
            <a:ext cx="6782435" cy="3715385"/>
          </a:xfrm>
        </p:spPr>
        <p:txBody>
          <a:bodyPr>
            <a:noAutofit/>
          </a:bodyPr>
          <a:lstStyle/>
          <a:p>
            <a:pPr>
              <a:lnSpc>
                <a:spcPct val="100000"/>
              </a:lnSpc>
              <a:buClr>
                <a:schemeClr val="tx1">
                  <a:shade val="95000"/>
                </a:schemeClr>
              </a:buClr>
              <a:buNone/>
              <a:defRPr/>
            </a:pPr>
            <a:r>
              <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汽车清洁分为外部清洁和内部清洁。汽车外部清洁，</a:t>
            </a:r>
            <a:endPar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00000"/>
              </a:lnSpc>
              <a:buClr>
                <a:schemeClr val="tx1">
                  <a:shade val="95000"/>
                </a:schemeClr>
              </a:buClr>
              <a:buNone/>
              <a:defRPr/>
            </a:pPr>
            <a:r>
              <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就是平时所说的洗车，通过清洁冲洗，去除汽车表面泥沙、</a:t>
            </a:r>
            <a:endPar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00000"/>
              </a:lnSpc>
              <a:buClr>
                <a:schemeClr val="tx1">
                  <a:shade val="95000"/>
                </a:schemeClr>
              </a:buClr>
              <a:buNone/>
              <a:defRPr/>
            </a:pPr>
            <a:r>
              <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灰尘及其他一些附着物，使汽车保持车体整洁、美观；汽车</a:t>
            </a:r>
            <a:endPar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00000"/>
              </a:lnSpc>
              <a:buClr>
                <a:schemeClr val="tx1">
                  <a:shade val="95000"/>
                </a:schemeClr>
              </a:buClr>
              <a:buNone/>
              <a:defRPr/>
            </a:pPr>
            <a:r>
              <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内部清洁，就是对于内饰一些易脏污的地方，比如，车身顶</a:t>
            </a:r>
            <a:endPar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00000"/>
              </a:lnSpc>
              <a:buClr>
                <a:schemeClr val="tx1">
                  <a:shade val="95000"/>
                </a:schemeClr>
              </a:buClr>
              <a:buNone/>
              <a:defRPr/>
            </a:pPr>
            <a:r>
              <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棚、仪表板缝隙处、方向盘、座椅、地毯等饰件进行清洗和</a:t>
            </a:r>
            <a:endPar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00000"/>
              </a:lnSpc>
              <a:buClr>
                <a:schemeClr val="tx1">
                  <a:shade val="95000"/>
                </a:schemeClr>
              </a:buClr>
              <a:buNone/>
              <a:defRPr/>
            </a:pPr>
            <a:r>
              <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美容护理。作为新时代汽车行业从业者，大家应坚持以人民</a:t>
            </a:r>
            <a:endPar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00000"/>
              </a:lnSpc>
              <a:buClr>
                <a:schemeClr val="tx1">
                  <a:shade val="95000"/>
                </a:schemeClr>
              </a:buClr>
              <a:buNone/>
              <a:defRPr/>
            </a:pPr>
            <a:r>
              <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为中心的发展思想，加强与消费者的沟通和交流，了解他们</a:t>
            </a:r>
            <a:endPar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00000"/>
              </a:lnSpc>
              <a:buClr>
                <a:schemeClr val="tx1">
                  <a:shade val="95000"/>
                </a:schemeClr>
              </a:buClr>
              <a:buNone/>
              <a:defRPr/>
            </a:pPr>
            <a:r>
              <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的需求和反馈，不断改进和创新服务模式。</a:t>
            </a:r>
            <a:endPar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矩形 6"/>
          <p:cNvSpPr/>
          <p:nvPr/>
        </p:nvSpPr>
        <p:spPr>
          <a:xfrm>
            <a:off x="904875" y="594360"/>
            <a:ext cx="5481955" cy="521970"/>
          </a:xfrm>
          <a:prstGeom prst="rect">
            <a:avLst/>
          </a:prstGeom>
          <a:solidFill>
            <a:srgbClr val="C00000"/>
          </a:solidFill>
          <a:ln w="57150">
            <a:solidFill>
              <a:schemeClr val="bg1">
                <a:alpha val="55000"/>
              </a:schemeClr>
            </a:solidFill>
          </a:ln>
        </p:spPr>
        <p:txBody>
          <a:bodyPr wrap="square">
            <a:spAutoFit/>
          </a:bodyPr>
          <a:lstStyle/>
          <a:p>
            <a:pPr algn="ctr"/>
            <a:r>
              <a:rPr sz="2800" b="1" dirty="0">
                <a:solidFill>
                  <a:schemeClr val="bg1"/>
                </a:solidFill>
                <a:latin typeface="Arial" panose="020B0604020202020204"/>
                <a:ea typeface="微软雅黑" panose="020B0503020204020204" pitchFamily="34" charset="-122"/>
                <a:sym typeface="Arial" panose="020B0604020202020204"/>
              </a:rPr>
              <a:t>项目三 汽车清洁</a:t>
            </a:r>
            <a:endParaRPr sz="2800" b="1" dirty="0">
              <a:solidFill>
                <a:schemeClr val="bg1"/>
              </a:solidFill>
              <a:latin typeface="Arial" panose="020B0604020202020204"/>
              <a:ea typeface="微软雅黑" panose="020B0503020204020204" pitchFamily="34" charset="-122"/>
              <a:sym typeface="Arial" panose="020B0604020202020204"/>
            </a:endParaRPr>
          </a:p>
        </p:txBody>
      </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6445800" y="1523594"/>
            <a:ext cx="5961114" cy="3963210"/>
          </a:xfrm>
          <a:prstGeom prst="rect">
            <a:avLst/>
          </a:prstGeom>
        </p:spPr>
      </p:pic>
      <p:sp>
        <p:nvSpPr>
          <p:cNvPr id="6"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fade">
                                      <p:cBhvr>
                                        <p:cTn id="17" dur="1000"/>
                                        <p:tgtEl>
                                          <p:spTgt spid="4">
                                            <p:txEl>
                                              <p:pRg st="0" end="0"/>
                                            </p:txEl>
                                          </p:spTgt>
                                        </p:tgtEl>
                                      </p:cBhvr>
                                    </p:animEffect>
                                    <p:anim calcmode="lin" valueType="num">
                                      <p:cBhvr>
                                        <p:cTn id="1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1000"/>
                                        <p:tgtEl>
                                          <p:spTgt spid="4">
                                            <p:txEl>
                                              <p:pRg st="1" end="1"/>
                                            </p:txEl>
                                          </p:spTgt>
                                        </p:tgtEl>
                                      </p:cBhvr>
                                    </p:animEffect>
                                    <p:anim calcmode="lin" valueType="num">
                                      <p:cBhvr>
                                        <p:cTn id="2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4">
                                            <p:txEl>
                                              <p:pRg st="2" end="2"/>
                                            </p:txEl>
                                          </p:spTgt>
                                        </p:tgtEl>
                                        <p:attrNameLst>
                                          <p:attrName>style.visibility</p:attrName>
                                        </p:attrNameLst>
                                      </p:cBhvr>
                                      <p:to>
                                        <p:strVal val="visible"/>
                                      </p:to>
                                    </p:set>
                                    <p:animEffect transition="in" filter="fade">
                                      <p:cBhvr>
                                        <p:cTn id="31" dur="1000"/>
                                        <p:tgtEl>
                                          <p:spTgt spid="4">
                                            <p:txEl>
                                              <p:pRg st="2" end="2"/>
                                            </p:txEl>
                                          </p:spTgt>
                                        </p:tgtEl>
                                      </p:cBhvr>
                                    </p:animEffect>
                                    <p:anim calcmode="lin" valueType="num">
                                      <p:cBhvr>
                                        <p:cTn id="3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3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4">
                                            <p:txEl>
                                              <p:pRg st="3" end="3"/>
                                            </p:txEl>
                                          </p:spTgt>
                                        </p:tgtEl>
                                        <p:attrNameLst>
                                          <p:attrName>style.visibility</p:attrName>
                                        </p:attrNameLst>
                                      </p:cBhvr>
                                      <p:to>
                                        <p:strVal val="visible"/>
                                      </p:to>
                                    </p:set>
                                    <p:animEffect transition="in" filter="fade">
                                      <p:cBhvr>
                                        <p:cTn id="38" dur="1000"/>
                                        <p:tgtEl>
                                          <p:spTgt spid="4">
                                            <p:txEl>
                                              <p:pRg st="3" end="3"/>
                                            </p:txEl>
                                          </p:spTgt>
                                        </p:tgtEl>
                                      </p:cBhvr>
                                    </p:animEffect>
                                    <p:anim calcmode="lin" valueType="num">
                                      <p:cBhvr>
                                        <p:cTn id="39"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40"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4">
                                            <p:txEl>
                                              <p:pRg st="4" end="4"/>
                                            </p:txEl>
                                          </p:spTgt>
                                        </p:tgtEl>
                                        <p:attrNameLst>
                                          <p:attrName>style.visibility</p:attrName>
                                        </p:attrNameLst>
                                      </p:cBhvr>
                                      <p:to>
                                        <p:strVal val="visible"/>
                                      </p:to>
                                    </p:set>
                                    <p:animEffect transition="in" filter="fade">
                                      <p:cBhvr>
                                        <p:cTn id="45" dur="1000"/>
                                        <p:tgtEl>
                                          <p:spTgt spid="4">
                                            <p:txEl>
                                              <p:pRg st="4" end="4"/>
                                            </p:txEl>
                                          </p:spTgt>
                                        </p:tgtEl>
                                      </p:cBhvr>
                                    </p:animEffect>
                                    <p:anim calcmode="lin" valueType="num">
                                      <p:cBhvr>
                                        <p:cTn id="46"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47"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4">
                                            <p:txEl>
                                              <p:pRg st="5" end="5"/>
                                            </p:txEl>
                                          </p:spTgt>
                                        </p:tgtEl>
                                        <p:attrNameLst>
                                          <p:attrName>style.visibility</p:attrName>
                                        </p:attrNameLst>
                                      </p:cBhvr>
                                      <p:to>
                                        <p:strVal val="visible"/>
                                      </p:to>
                                    </p:set>
                                    <p:animEffect transition="in" filter="fade">
                                      <p:cBhvr>
                                        <p:cTn id="52" dur="1000"/>
                                        <p:tgtEl>
                                          <p:spTgt spid="4">
                                            <p:txEl>
                                              <p:pRg st="5" end="5"/>
                                            </p:txEl>
                                          </p:spTgt>
                                        </p:tgtEl>
                                      </p:cBhvr>
                                    </p:animEffect>
                                    <p:anim calcmode="lin" valueType="num">
                                      <p:cBhvr>
                                        <p:cTn id="53"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54"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4">
                                            <p:txEl>
                                              <p:pRg st="6" end="6"/>
                                            </p:txEl>
                                          </p:spTgt>
                                        </p:tgtEl>
                                        <p:attrNameLst>
                                          <p:attrName>style.visibility</p:attrName>
                                        </p:attrNameLst>
                                      </p:cBhvr>
                                      <p:to>
                                        <p:strVal val="visible"/>
                                      </p:to>
                                    </p:set>
                                    <p:animEffect transition="in" filter="fade">
                                      <p:cBhvr>
                                        <p:cTn id="59" dur="1000"/>
                                        <p:tgtEl>
                                          <p:spTgt spid="4">
                                            <p:txEl>
                                              <p:pRg st="6" end="6"/>
                                            </p:txEl>
                                          </p:spTgt>
                                        </p:tgtEl>
                                      </p:cBhvr>
                                    </p:animEffect>
                                    <p:anim calcmode="lin" valueType="num">
                                      <p:cBhvr>
                                        <p:cTn id="60"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61"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4">
                                            <p:txEl>
                                              <p:pRg st="7" end="7"/>
                                            </p:txEl>
                                          </p:spTgt>
                                        </p:tgtEl>
                                        <p:attrNameLst>
                                          <p:attrName>style.visibility</p:attrName>
                                        </p:attrNameLst>
                                      </p:cBhvr>
                                      <p:to>
                                        <p:strVal val="visible"/>
                                      </p:to>
                                    </p:set>
                                    <p:animEffect transition="in" filter="fade">
                                      <p:cBhvr>
                                        <p:cTn id="66" dur="1000"/>
                                        <p:tgtEl>
                                          <p:spTgt spid="4">
                                            <p:txEl>
                                              <p:pRg st="7" end="7"/>
                                            </p:txEl>
                                          </p:spTgt>
                                        </p:tgtEl>
                                      </p:cBhvr>
                                    </p:animEffect>
                                    <p:anim calcmode="lin" valueType="num">
                                      <p:cBhvr>
                                        <p:cTn id="67"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68"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9"/>
                                        </p:tgtEl>
                                        <p:attrNameLst>
                                          <p:attrName>style.visibility</p:attrName>
                                        </p:attrNameLst>
                                      </p:cBhvr>
                                      <p:to>
                                        <p:strVal val="visible"/>
                                      </p:to>
                                    </p:set>
                                    <p:animEffect transition="in" filter="fade">
                                      <p:cBhvr>
                                        <p:cTn id="7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uild="p"/>
      <p:bldP spid="7"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1943735"/>
            <a:ext cx="205041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水枪和气枪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740" y="1513205"/>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2560320"/>
            <a:ext cx="947610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水枪和气枪分别是与</a:t>
            </a:r>
            <a:r>
              <a:rPr sz="2000" dirty="0">
                <a:solidFill>
                  <a:srgbClr val="C00000"/>
                </a:solidFill>
                <a:latin typeface="Arial" panose="020B0604020202020204"/>
                <a:ea typeface="微软雅黑" panose="020B0503020204020204" pitchFamily="34" charset="-122"/>
                <a:sym typeface="Arial" panose="020B0604020202020204"/>
              </a:rPr>
              <a:t>高压清洗机和空气压缩机</a:t>
            </a:r>
            <a:r>
              <a:rPr sz="2000" dirty="0">
                <a:solidFill>
                  <a:srgbClr val="38465E"/>
                </a:solidFill>
                <a:latin typeface="Arial" panose="020B0604020202020204"/>
                <a:ea typeface="微软雅黑" panose="020B0503020204020204" pitchFamily="34" charset="-122"/>
                <a:sym typeface="Arial" panose="020B0604020202020204"/>
              </a:rPr>
              <a:t>配套使用的重要清洗设备。其种类很多：有的带快速接头，可作快速切换；有的带长短接杆，使用时方便快捷。 由于水枪和气枪承受的工作压力高，使用频繁，因此比较容易出现泄漏和损坏。</a:t>
            </a:r>
            <a:endParaRPr sz="2000" dirty="0">
              <a:solidFill>
                <a:srgbClr val="38465E"/>
              </a:solidFill>
              <a:latin typeface="Arial" panose="020B0604020202020204"/>
              <a:ea typeface="微软雅黑" panose="020B0503020204020204" pitchFamily="34" charset="-122"/>
              <a:sym typeface="Arial" panose="020B0604020202020204"/>
            </a:endParaRPr>
          </a:p>
        </p:txBody>
      </p:sp>
      <p:pic>
        <p:nvPicPr>
          <p:cNvPr id="10" name="图片 9"/>
          <p:cNvPicPr>
            <a:picLocks noChangeAspect="1"/>
          </p:cNvPicPr>
          <p:nvPr/>
        </p:nvPicPr>
        <p:blipFill>
          <a:blip r:embed="rId1"/>
          <a:stretch>
            <a:fillRect/>
          </a:stretch>
        </p:blipFill>
        <p:spPr>
          <a:xfrm>
            <a:off x="4427855" y="4036695"/>
            <a:ext cx="3222625" cy="1579245"/>
          </a:xfrm>
          <a:prstGeom prst="rect">
            <a:avLst/>
          </a:prstGeom>
          <a:noFill/>
          <a:ln>
            <a:noFill/>
          </a:ln>
        </p:spPr>
      </p:pic>
      <p:grpSp>
        <p:nvGrpSpPr>
          <p:cNvPr id="17" name="组合 16"/>
          <p:cNvGrpSpPr/>
          <p:nvPr/>
        </p:nvGrpSpPr>
        <p:grpSpPr>
          <a:xfrm>
            <a:off x="0" y="214489"/>
            <a:ext cx="3890645" cy="533259"/>
            <a:chOff x="0" y="214489"/>
            <a:chExt cx="3890645" cy="533259"/>
          </a:xfrm>
        </p:grpSpPr>
        <p:sp>
          <p:nvSpPr>
            <p:cNvPr id="2" name="矩形 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214489"/>
            <a:ext cx="3420533" cy="964424"/>
            <a:chOff x="0" y="214489"/>
            <a:chExt cx="3420533" cy="964424"/>
          </a:xfrm>
        </p:grpSpPr>
        <p:sp>
          <p:nvSpPr>
            <p:cNvPr id="8" name="矩形 7"/>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2" name="矩形 1"/>
          <p:cNvSpPr/>
          <p:nvPr/>
        </p:nvSpPr>
        <p:spPr>
          <a:xfrm>
            <a:off x="1095375" y="3842385"/>
            <a:ext cx="8956675" cy="81978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250315" y="395160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③清洁漆面应使用专用洁具，不可随意使用粗布、刷子等， 并注意清洁用具自身的清洁。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095375" y="3047365"/>
            <a:ext cx="8956675" cy="55753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250315" y="312991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②应使用专用洗车液，严禁使用洗衣粉、洗洁精、肥皂水等。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 name="矩形 2"/>
          <p:cNvSpPr/>
          <p:nvPr/>
        </p:nvSpPr>
        <p:spPr>
          <a:xfrm>
            <a:off x="1095375" y="1922145"/>
            <a:ext cx="8956675" cy="84772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250315" y="203136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①车身清洗应使用净水，不能用雨水、工业废水，否则会腐蚀漆面和金属。若采用循环水时，应对各环节严格把关，确保水质。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7" name="矩形 16"/>
          <p:cNvSpPr/>
          <p:nvPr/>
        </p:nvSpPr>
        <p:spPr>
          <a:xfrm>
            <a:off x="1095375" y="4914900"/>
            <a:ext cx="8956675" cy="59245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1" name="矩形 20"/>
          <p:cNvSpPr>
            <a:spLocks noChangeArrowheads="1"/>
          </p:cNvSpPr>
          <p:nvPr/>
        </p:nvSpPr>
        <p:spPr bwMode="auto">
          <a:xfrm>
            <a:off x="1250315" y="5024120"/>
            <a:ext cx="861187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④高压冲洗前，须检查车窗、前后盖板是否关闭良好。</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6" name="文本框 15"/>
          <p:cNvSpPr txBox="1"/>
          <p:nvPr/>
        </p:nvSpPr>
        <p:spPr>
          <a:xfrm>
            <a:off x="1095375" y="1143635"/>
            <a:ext cx="6096000" cy="460375"/>
          </a:xfrm>
          <a:prstGeom prst="rect">
            <a:avLst/>
          </a:prstGeom>
          <a:noFill/>
        </p:spPr>
        <p:txBody>
          <a:bodyPr wrap="square" rtlCol="0" anchor="t">
            <a:spAutoFit/>
          </a:bodyPr>
          <a:p>
            <a:pPr algn="l" eaLnBrk="1" hangingPunct="1">
              <a:spcBef>
                <a:spcPct val="20000"/>
              </a:spcBef>
            </a:pPr>
            <a:r>
              <a:rPr sz="2400" b="1" dirty="0">
                <a:solidFill>
                  <a:srgbClr val="38465E"/>
                </a:solidFill>
                <a:latin typeface="微软雅黑" panose="020B0503020204020204" pitchFamily="34" charset="-122"/>
                <a:ea typeface="微软雅黑" panose="020B0503020204020204" pitchFamily="34" charset="-122"/>
                <a:sym typeface="Arial" panose="020B0604020202020204"/>
              </a:rPr>
              <a:t>四、汽车清洗注意事项  </a:t>
            </a:r>
            <a:endParaRPr lang="zh-CN" altLang="en-US"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grpSp>
        <p:nvGrpSpPr>
          <p:cNvPr id="7" name="组合 6"/>
          <p:cNvGrpSpPr/>
          <p:nvPr/>
        </p:nvGrpSpPr>
        <p:grpSpPr>
          <a:xfrm>
            <a:off x="0" y="214489"/>
            <a:ext cx="3890645" cy="533259"/>
            <a:chOff x="0" y="214489"/>
            <a:chExt cx="3890645" cy="533259"/>
          </a:xfrm>
        </p:grpSpPr>
        <p:sp>
          <p:nvSpPr>
            <p:cNvPr id="12" name="矩形 1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3" name="五边形 1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4" name="矩形 13"/>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0-#ppt_w/2"/>
                                          </p:val>
                                        </p:tav>
                                        <p:tav tm="100000">
                                          <p:val>
                                            <p:strVal val="#ppt_x"/>
                                          </p:val>
                                        </p:tav>
                                      </p:tavLst>
                                    </p:anim>
                                    <p:anim calcmode="lin" valueType="num">
                                      <p:cBhvr additive="base">
                                        <p:cTn id="20" dur="500" fill="hold"/>
                                        <p:tgtEl>
                                          <p:spTgt spid="1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0-#ppt_w/2"/>
                                          </p:val>
                                        </p:tav>
                                        <p:tav tm="100000">
                                          <p:val>
                                            <p:strVal val="#ppt_x"/>
                                          </p:val>
                                        </p:tav>
                                      </p:tavLst>
                                    </p:anim>
                                    <p:anim calcmode="lin" valueType="num">
                                      <p:cBhvr additive="base">
                                        <p:cTn id="32" dur="500" fill="hold"/>
                                        <p:tgtEl>
                                          <p:spTgt spid="1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0-#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p:bldP spid="6" grpId="0" bldLvl="0" animBg="1"/>
      <p:bldP spid="18" grpId="0"/>
      <p:bldP spid="3" grpId="0" bldLvl="0" animBg="1"/>
      <p:bldP spid="11" grpId="0"/>
      <p:bldP spid="17" grpId="0" bldLvl="0" animBg="1"/>
      <p:bldP spid="2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214489"/>
            <a:ext cx="3420533" cy="964424"/>
            <a:chOff x="0" y="214489"/>
            <a:chExt cx="3420533" cy="964424"/>
          </a:xfrm>
        </p:grpSpPr>
        <p:sp>
          <p:nvSpPr>
            <p:cNvPr id="8" name="矩形 7"/>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15" name="矩形 14"/>
          <p:cNvSpPr/>
          <p:nvPr/>
        </p:nvSpPr>
        <p:spPr>
          <a:xfrm>
            <a:off x="1152525" y="1360170"/>
            <a:ext cx="8956675" cy="141478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Arial" panose="020B0604020202020204"/>
              <a:ea typeface="微软雅黑" panose="020B0503020204020204" pitchFamily="34" charset="-122"/>
              <a:sym typeface="Arial" panose="020B0604020202020204"/>
            </a:endParaRPr>
          </a:p>
        </p:txBody>
      </p:sp>
      <p:sp>
        <p:nvSpPr>
          <p:cNvPr id="16" name="矩形 15"/>
          <p:cNvSpPr>
            <a:spLocks noChangeArrowheads="1"/>
          </p:cNvSpPr>
          <p:nvPr/>
        </p:nvSpPr>
        <p:spPr bwMode="auto">
          <a:xfrm>
            <a:off x="1307465" y="147383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⑤高压冲洗时，水压不宜过高，一般不高于 7 MPa，且先用散雾状水流清洗全车，湿润后再用集中水流冲洗。对于调压式清洗机，在冲洗底盘时水压可调高一些，车身清洗时 , 水压调低一些。若水压和水流过大，污物颗粒会划伤漆面 , 而且水会经缝隙渗入车身内部，腐蚀部件。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 name="矩形 1"/>
          <p:cNvSpPr/>
          <p:nvPr/>
        </p:nvSpPr>
        <p:spPr>
          <a:xfrm>
            <a:off x="1152525" y="3863340"/>
            <a:ext cx="8956675" cy="80391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307465" y="397256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⑦在对车身静电、交通膜或旧蜡去除清洗时，清洗剂或开蜡水要在车身表面停留一段时间，时间长短，按使用说明规定执行。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152525" y="3068320"/>
            <a:ext cx="8956675" cy="55753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307465" y="317754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⑥使用调温式清洗机时，注意水温不宜过高，以免损伤漆面。</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7" name="矩形 6"/>
          <p:cNvSpPr/>
          <p:nvPr/>
        </p:nvSpPr>
        <p:spPr>
          <a:xfrm>
            <a:off x="1152525" y="5006340"/>
            <a:ext cx="8956675" cy="87439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9" name="矩形 18"/>
          <p:cNvSpPr>
            <a:spLocks noChangeArrowheads="1"/>
          </p:cNvSpPr>
          <p:nvPr/>
        </p:nvSpPr>
        <p:spPr bwMode="auto">
          <a:xfrm>
            <a:off x="1307465" y="511556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⑧若遇车身表面机油、沥青及特殊污物时，应使用专用清洗剂，切不可随意使用酸性或碱性清洗剂处理。 </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0645" cy="533259"/>
            <a:chOff x="0" y="214489"/>
            <a:chExt cx="3890645" cy="533259"/>
          </a:xfrm>
        </p:grpSpPr>
        <p:sp>
          <p:nvSpPr>
            <p:cNvPr id="3" name="矩形 2"/>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五边形 10"/>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0-#ppt_w/2"/>
                                          </p:val>
                                        </p:tav>
                                        <p:tav tm="100000">
                                          <p:val>
                                            <p:strVal val="#ppt_x"/>
                                          </p:val>
                                        </p:tav>
                                      </p:tavLst>
                                    </p:anim>
                                    <p:anim calcmode="lin" valueType="num">
                                      <p:cBhvr additive="base">
                                        <p:cTn id="24" dur="500" fill="hold"/>
                                        <p:tgtEl>
                                          <p:spTgt spid="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0-#ppt_w/2"/>
                                          </p:val>
                                        </p:tav>
                                        <p:tav tm="100000">
                                          <p:val>
                                            <p:strVal val="#ppt_x"/>
                                          </p:val>
                                        </p:tav>
                                      </p:tavLst>
                                    </p:anim>
                                    <p:anim calcmode="lin" valueType="num">
                                      <p:cBhvr additive="base">
                                        <p:cTn id="28" dur="500" fill="hold"/>
                                        <p:tgtEl>
                                          <p:spTgt spid="18"/>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0-#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0-#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p:bldP spid="2" grpId="0" bldLvl="0" animBg="1"/>
      <p:bldP spid="4" grpId="0"/>
      <p:bldP spid="6" grpId="0" bldLvl="0" animBg="1"/>
      <p:bldP spid="18" grpId="0"/>
      <p:bldP spid="7" grpId="0" bldLvl="0" animBg="1"/>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214489"/>
            <a:ext cx="3420533" cy="964424"/>
            <a:chOff x="0" y="214489"/>
            <a:chExt cx="3420533" cy="964424"/>
          </a:xfrm>
        </p:grpSpPr>
        <p:sp>
          <p:nvSpPr>
            <p:cNvPr id="8" name="矩形 7"/>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6" name="矩形 5"/>
          <p:cNvSpPr/>
          <p:nvPr/>
        </p:nvSpPr>
        <p:spPr>
          <a:xfrm>
            <a:off x="1152525" y="2453005"/>
            <a:ext cx="8956675" cy="55753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307465" y="256222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⑩不要在严寒中洗车，以防水滴在车身上结冰，造成漆层开裂。</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 name="矩形 2"/>
          <p:cNvSpPr/>
          <p:nvPr/>
        </p:nvSpPr>
        <p:spPr>
          <a:xfrm>
            <a:off x="1152525" y="1364615"/>
            <a:ext cx="8956675" cy="78676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307465" y="147383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⑨勿在烈日下或在发动机罩盖很热的情况下擦车身。一来车表水分蒸发快，干涸的水滴会留下斑点，影响清洗效果； 二来，热胀冷缩会使车漆变形、开裂。 </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0645" cy="533259"/>
            <a:chOff x="0" y="214489"/>
            <a:chExt cx="3890645" cy="533259"/>
          </a:xfrm>
        </p:grpSpPr>
        <p:sp>
          <p:nvSpPr>
            <p:cNvPr id="2" name="矩形 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7" name="矩形 6"/>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8" grpId="0"/>
      <p:bldP spid="3" grpId="0" bldLvl="0" animBg="1"/>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2252980"/>
            <a:ext cx="205041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一般清洗法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740" y="1822450"/>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2869565"/>
            <a:ext cx="9632950" cy="2553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所谓“一般清洗法”就是路旁洗车或自己动手洗车的统称，清洗步骤如下。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①先使用清水冲洗全车车身上所附着的污泥。先从车顶开始冲洗，使污物由上往下流出。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②冲完车顶后再冲前、后挡风玻璃上的污物，再冲左右两侧玻璃门窗。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③用高压水枪清洗车轮挡泥板内侧及凹缘处，并用手或布擦、挖凹缘内的积泥。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④使用高压水枪清洗减振器上的积泥。 </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sz="2400" b="1" dirty="0">
                <a:solidFill>
                  <a:srgbClr val="38465E"/>
                </a:solidFill>
                <a:latin typeface="微软雅黑" panose="020B0503020204020204" pitchFamily="34" charset="-122"/>
                <a:ea typeface="微软雅黑" panose="020B0503020204020204" pitchFamily="34" charset="-122"/>
                <a:sym typeface="Arial" panose="020B0604020202020204"/>
              </a:rPr>
              <a:t>五、汽车常用清洗方法</a:t>
            </a:r>
            <a:endParaRPr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grpSp>
        <p:nvGrpSpPr>
          <p:cNvPr id="17" name="组合 16"/>
          <p:cNvGrpSpPr/>
          <p:nvPr/>
        </p:nvGrpSpPr>
        <p:grpSpPr>
          <a:xfrm>
            <a:off x="0" y="214489"/>
            <a:ext cx="3890645" cy="533259"/>
            <a:chOff x="0" y="214489"/>
            <a:chExt cx="3890645" cy="533259"/>
          </a:xfrm>
        </p:grpSpPr>
        <p:sp>
          <p:nvSpPr>
            <p:cNvPr id="2" name="矩形 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5" name="矩形 4"/>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740" y="1513205"/>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857885" y="1921510"/>
            <a:ext cx="10066655" cy="3014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⑤用刷子及清水清洗前、后保险杠上的污泥，包括清洗后保险杠下方裙角、保险杠下方的气坝等。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⑥用布或刷子或海绵清洗轮圈护盖上的污泥。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⑦用高压水枪彻底清洗前挡泥板上的污泥。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⑧清洗后挡泥板、后保险杠与车身的接缝处。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⑨清洗后视镜与车窗接合处。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⑩用高压水枪喷洗后视镜及后车窗。 </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0645" cy="533259"/>
            <a:chOff x="0" y="214489"/>
            <a:chExt cx="3890645" cy="533259"/>
          </a:xfrm>
        </p:grpSpPr>
        <p:sp>
          <p:nvSpPr>
            <p:cNvPr id="3" name="矩形 2"/>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740" y="1513205"/>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857885" y="2054225"/>
            <a:ext cx="10066655" cy="2553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⑪用高压水枪清洗车身底盘下各车轴等处。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⑫清洗车轮时务必清除胎纹沟内的小石子，以免损坏轮胎。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⑬用毛巾配合清洗剂从车顶开始擦洗。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⑭全车用毛巾擦洗完后，用高压水枪全车冲洗干净，再用半湿性毛巾，由车顶、前挡风玻璃至后车窗擦干。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⑮擦干前发动机盖板，即完成清洗步骤。  </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0645" cy="533259"/>
            <a:chOff x="0" y="214489"/>
            <a:chExt cx="3890645" cy="533259"/>
          </a:xfrm>
        </p:grpSpPr>
        <p:sp>
          <p:nvSpPr>
            <p:cNvPr id="3" name="矩形 2"/>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1943735"/>
            <a:ext cx="205041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电动清洗法</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740" y="1513205"/>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942975" y="2639695"/>
            <a:ext cx="7568565" cy="23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电动清洗法分为半自动与全自动电动洗车两种。两者共同点为：驾驶员将待洗的汽车驶入洗车机的车道中，将发动机熄火，拉起手制动，驾驶员可离开车内也可留在车内，紧闭车门、车窗。不同点为半自动电动洗车需要人工操作洗车机上的功能按钮；全自动电动洗车只需洗车场工作人员或驾驶员按下机器上的启动按钮即可。</a:t>
            </a:r>
            <a:endParaRPr sz="2000" dirty="0">
              <a:solidFill>
                <a:srgbClr val="38465E"/>
              </a:solidFill>
              <a:latin typeface="Arial" panose="020B0604020202020204"/>
              <a:ea typeface="微软雅黑" panose="020B0503020204020204" pitchFamily="34" charset="-122"/>
              <a:sym typeface="Arial" panose="020B0604020202020204"/>
            </a:endParaRPr>
          </a:p>
        </p:txBody>
      </p:sp>
      <p:pic>
        <p:nvPicPr>
          <p:cNvPr id="11" name="图片 10"/>
          <p:cNvPicPr>
            <a:picLocks noChangeAspect="1"/>
          </p:cNvPicPr>
          <p:nvPr/>
        </p:nvPicPr>
        <p:blipFill>
          <a:blip r:embed="rId1"/>
          <a:srcRect r="49054"/>
          <a:stretch>
            <a:fillRect/>
          </a:stretch>
        </p:blipFill>
        <p:spPr>
          <a:xfrm>
            <a:off x="8818245" y="2404745"/>
            <a:ext cx="1818005" cy="1339215"/>
          </a:xfrm>
          <a:prstGeom prst="rect">
            <a:avLst/>
          </a:prstGeom>
          <a:noFill/>
          <a:ln>
            <a:noFill/>
          </a:ln>
        </p:spPr>
      </p:pic>
      <p:pic>
        <p:nvPicPr>
          <p:cNvPr id="4" name="图片 3"/>
          <p:cNvPicPr>
            <a:picLocks noChangeAspect="1"/>
          </p:cNvPicPr>
          <p:nvPr/>
        </p:nvPicPr>
        <p:blipFill>
          <a:blip r:embed="rId1"/>
          <a:srcRect l="51973"/>
          <a:stretch>
            <a:fillRect/>
          </a:stretch>
        </p:blipFill>
        <p:spPr>
          <a:xfrm>
            <a:off x="8818245" y="4066540"/>
            <a:ext cx="1864995" cy="1457960"/>
          </a:xfrm>
          <a:prstGeom prst="rect">
            <a:avLst/>
          </a:prstGeom>
          <a:noFill/>
          <a:ln>
            <a:noFill/>
          </a:ln>
        </p:spPr>
      </p:pic>
      <p:grpSp>
        <p:nvGrpSpPr>
          <p:cNvPr id="17" name="组合 16"/>
          <p:cNvGrpSpPr/>
          <p:nvPr/>
        </p:nvGrpSpPr>
        <p:grpSpPr>
          <a:xfrm>
            <a:off x="0" y="214489"/>
            <a:ext cx="3890645" cy="533259"/>
            <a:chOff x="0" y="214489"/>
            <a:chExt cx="3890645" cy="533259"/>
          </a:xfrm>
        </p:grpSpPr>
        <p:sp>
          <p:nvSpPr>
            <p:cNvPr id="2" name="矩形 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5" name="五边形 4"/>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6" name="矩形 5"/>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214489"/>
            <a:ext cx="3420533" cy="964424"/>
            <a:chOff x="0" y="214489"/>
            <a:chExt cx="3420533" cy="964424"/>
          </a:xfrm>
        </p:grpSpPr>
        <p:sp>
          <p:nvSpPr>
            <p:cNvPr id="8" name="矩形 7"/>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cxnSp>
        <p:nvCxnSpPr>
          <p:cNvPr id="19" name="直接连接符 18"/>
          <p:cNvCxnSpPr/>
          <p:nvPr/>
        </p:nvCxnSpPr>
        <p:spPr>
          <a:xfrm>
            <a:off x="1134217" y="1849123"/>
            <a:ext cx="8928735" cy="381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25" name="五边形 24"/>
          <p:cNvSpPr/>
          <p:nvPr/>
        </p:nvSpPr>
        <p:spPr>
          <a:xfrm>
            <a:off x="1032510" y="1487170"/>
            <a:ext cx="2146935" cy="370840"/>
          </a:xfrm>
          <a:prstGeom prst="homePlat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000" b="1" dirty="0">
                <a:latin typeface="Arial" panose="020B0604020202020204"/>
                <a:ea typeface="微软雅黑" panose="020B0503020204020204" pitchFamily="34" charset="-122"/>
                <a:sym typeface="Arial" panose="020B0604020202020204"/>
              </a:rPr>
              <a:t>（1）注意事项 </a:t>
            </a:r>
            <a:endParaRPr sz="2000" b="1" dirty="0">
              <a:latin typeface="Arial" panose="020B0604020202020204"/>
              <a:ea typeface="微软雅黑" panose="020B0503020204020204" pitchFamily="34" charset="-122"/>
              <a:sym typeface="Arial" panose="020B0604020202020204"/>
            </a:endParaRPr>
          </a:p>
        </p:txBody>
      </p:sp>
      <p:sp>
        <p:nvSpPr>
          <p:cNvPr id="2" name="矩形 1"/>
          <p:cNvSpPr/>
          <p:nvPr/>
        </p:nvSpPr>
        <p:spPr>
          <a:xfrm>
            <a:off x="1032510" y="4291965"/>
            <a:ext cx="8956675" cy="55753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187450" y="438086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③在未开始清洗前，先告诉清洗场人员，要不要加水蜡一起清洗。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032510" y="3052445"/>
            <a:ext cx="8956675" cy="103441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5" name="矩形 14"/>
          <p:cNvSpPr>
            <a:spLocks noChangeArrowheads="1"/>
          </p:cNvSpPr>
          <p:nvPr/>
        </p:nvSpPr>
        <p:spPr bwMode="auto">
          <a:xfrm>
            <a:off x="1187450" y="316166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②无论是半自动还是全自动洗车机，除应将车门、车窗紧闭外，车内最好不要有人滞留（因为有些车的防渗水功能不良，容易在清洗过程中渗水进入车内，人员易溅湿）。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6" name="矩形 15"/>
          <p:cNvSpPr/>
          <p:nvPr/>
        </p:nvSpPr>
        <p:spPr>
          <a:xfrm>
            <a:off x="1032510" y="2267585"/>
            <a:ext cx="8956675" cy="57848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7" name="矩形 16"/>
          <p:cNvSpPr>
            <a:spLocks noChangeArrowheads="1"/>
          </p:cNvSpPr>
          <p:nvPr/>
        </p:nvSpPr>
        <p:spPr bwMode="auto">
          <a:xfrm>
            <a:off x="1187450" y="237680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①将汽车驶入洗车道中所设计的位置。</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3" name="组合 2"/>
          <p:cNvGrpSpPr/>
          <p:nvPr/>
        </p:nvGrpSpPr>
        <p:grpSpPr>
          <a:xfrm>
            <a:off x="0" y="214489"/>
            <a:ext cx="3891360" cy="533259"/>
            <a:chOff x="0" y="214489"/>
            <a:chExt cx="3891360" cy="533259"/>
          </a:xfrm>
        </p:grpSpPr>
        <p:sp>
          <p:nvSpPr>
            <p:cNvPr id="7" name="矩形 6"/>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五边形 10"/>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13" name="矩形 12"/>
          <p:cNvSpPr/>
          <p:nvPr/>
        </p:nvSpPr>
        <p:spPr>
          <a:xfrm>
            <a:off x="1032510" y="5081905"/>
            <a:ext cx="8956675" cy="55753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187450" y="519112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④如果时间来不及用手工或机器打蜡，或因价位问题，建议用水蜡一次清洗解决。 </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14" name="组合 13"/>
          <p:cNvGrpSpPr/>
          <p:nvPr/>
        </p:nvGrpSpPr>
        <p:grpSpPr>
          <a:xfrm>
            <a:off x="0" y="214489"/>
            <a:ext cx="3890645" cy="533259"/>
            <a:chOff x="0" y="214489"/>
            <a:chExt cx="3890645" cy="533259"/>
          </a:xfrm>
        </p:grpSpPr>
        <p:sp>
          <p:nvSpPr>
            <p:cNvPr id="20" name="矩形 19"/>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1" name="五边形 20"/>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2" name="矩形 21"/>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0-#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0-#ppt_w/2"/>
                                          </p:val>
                                        </p:tav>
                                        <p:tav tm="100000">
                                          <p:val>
                                            <p:strVal val="#ppt_x"/>
                                          </p:val>
                                        </p:tav>
                                      </p:tavLst>
                                    </p:anim>
                                    <p:anim calcmode="lin" valueType="num">
                                      <p:cBhvr additive="base">
                                        <p:cTn id="24" dur="500" fill="hold"/>
                                        <p:tgtEl>
                                          <p:spTgt spid="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0-#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0-#ppt_w/2"/>
                                          </p:val>
                                        </p:tav>
                                        <p:tav tm="100000">
                                          <p:val>
                                            <p:strVal val="#ppt_x"/>
                                          </p:val>
                                        </p:tav>
                                      </p:tavLst>
                                    </p:anim>
                                    <p:anim calcmode="lin" valueType="num">
                                      <p:cBhvr additive="base">
                                        <p:cTn id="32" dur="500" fill="hold"/>
                                        <p:tgtEl>
                                          <p:spTgt spid="16"/>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0-#ppt_w/2"/>
                                          </p:val>
                                        </p:tav>
                                        <p:tav tm="100000">
                                          <p:val>
                                            <p:strVal val="#ppt_x"/>
                                          </p:val>
                                        </p:tav>
                                      </p:tavLst>
                                    </p:anim>
                                    <p:anim calcmode="lin" valueType="num">
                                      <p:cBhvr additive="base">
                                        <p:cTn id="36" dur="500" fill="hold"/>
                                        <p:tgtEl>
                                          <p:spTgt spid="17"/>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0-#ppt_w/2"/>
                                          </p:val>
                                        </p:tav>
                                        <p:tav tm="100000">
                                          <p:val>
                                            <p:strVal val="#ppt_x"/>
                                          </p:val>
                                        </p:tav>
                                      </p:tavLst>
                                    </p:anim>
                                    <p:anim calcmode="lin" valueType="num">
                                      <p:cBhvr additive="base">
                                        <p:cTn id="40" dur="500" fill="hold"/>
                                        <p:tgtEl>
                                          <p:spTgt spid="13"/>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0-#ppt_w/2"/>
                                          </p:val>
                                        </p:tav>
                                        <p:tav tm="100000">
                                          <p:val>
                                            <p:strVal val="#ppt_x"/>
                                          </p:val>
                                        </p:tav>
                                      </p:tavLst>
                                    </p:anim>
                                    <p:anim calcmode="lin" valueType="num">
                                      <p:cBhvr additive="base">
                                        <p:cTn id="44"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 grpId="0" bldLvl="0" animBg="1"/>
      <p:bldP spid="4" grpId="0"/>
      <p:bldP spid="6" grpId="0" bldLvl="0" animBg="1"/>
      <p:bldP spid="15" grpId="0"/>
      <p:bldP spid="16" grpId="0" bldLvl="0" animBg="1"/>
      <p:bldP spid="17" grpId="0"/>
      <p:bldP spid="13" grpId="0" bldLvl="0" animBg="1"/>
      <p:bldP spid="1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214489"/>
            <a:ext cx="3420533" cy="964424"/>
            <a:chOff x="0" y="214489"/>
            <a:chExt cx="3420533" cy="964424"/>
          </a:xfrm>
        </p:grpSpPr>
        <p:sp>
          <p:nvSpPr>
            <p:cNvPr id="8" name="矩形 7"/>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6" name="矩形 5"/>
          <p:cNvSpPr/>
          <p:nvPr/>
        </p:nvSpPr>
        <p:spPr>
          <a:xfrm>
            <a:off x="1124585" y="2691765"/>
            <a:ext cx="8956675" cy="85153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279525" y="2797810"/>
            <a:ext cx="853313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⑥因刚洗完车，车轮还是有水分，所以刚洗完的车子在刚启动行驶时应慢速行驶，使水分被地面逐渐吸收后再高速行驶，才不致使灰尘再度附着在车轮上。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 name="矩形 2"/>
          <p:cNvSpPr/>
          <p:nvPr/>
        </p:nvSpPr>
        <p:spPr>
          <a:xfrm>
            <a:off x="1124585" y="1280795"/>
            <a:ext cx="8956675" cy="110299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279525" y="1390015"/>
            <a:ext cx="8533130" cy="370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⑤营业性质的自动洗车场，其收费方式有很多种，大致可分为：大车或小车；车身的清洗或车身加室内的清洗；车身水蜡或车身手工打蜡或车身电动打蜡；车身美容或室内美容等多种方式。因各种洗车的价位差别很大，所以在洗车前要先问清楚。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7" name="矩形 16"/>
          <p:cNvSpPr/>
          <p:nvPr/>
        </p:nvSpPr>
        <p:spPr>
          <a:xfrm>
            <a:off x="1124585" y="5340350"/>
            <a:ext cx="8956675" cy="76009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1" name="矩形 20"/>
          <p:cNvSpPr>
            <a:spLocks noChangeArrowheads="1"/>
          </p:cNvSpPr>
          <p:nvPr/>
        </p:nvSpPr>
        <p:spPr bwMode="auto">
          <a:xfrm>
            <a:off x="1279525" y="5373370"/>
            <a:ext cx="861187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⑧使用电动洗车机时，因洗车机的清洗位置与汽车的高度有关，像出租车顶上的标牌高度，与后行李厢上的扰流板，须有人员加以照管。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4" name="矩形 13"/>
          <p:cNvSpPr/>
          <p:nvPr/>
        </p:nvSpPr>
        <p:spPr>
          <a:xfrm>
            <a:off x="1124585" y="3778250"/>
            <a:ext cx="8956675" cy="133858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5" name="矩形 14"/>
          <p:cNvSpPr>
            <a:spLocks noChangeArrowheads="1"/>
          </p:cNvSpPr>
          <p:nvPr/>
        </p:nvSpPr>
        <p:spPr bwMode="auto">
          <a:xfrm>
            <a:off x="1209040" y="3851275"/>
            <a:ext cx="9079865" cy="1330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⑦电动洗车的清洗媒介物不是我们常见的布、棉等质软、不易刮伤的工具，而是一种类似塑胶的长丝条。根据经验，长期使用电动洗车机来洗车，易使车身漆面损伤。所以目前这种洗车方式渐渐少了，大多改用人工洗车，一来可清除一些电动洗车无法清除的地方，如车轮弧内及凹缘；二来可发现一些受损的小痕迹，可立即补救，避免后遗症。 </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2" name="组合 1"/>
          <p:cNvGrpSpPr/>
          <p:nvPr/>
        </p:nvGrpSpPr>
        <p:grpSpPr>
          <a:xfrm>
            <a:off x="0" y="214489"/>
            <a:ext cx="3890645" cy="533259"/>
            <a:chOff x="0" y="214489"/>
            <a:chExt cx="3890645" cy="533259"/>
          </a:xfrm>
        </p:grpSpPr>
        <p:sp>
          <p:nvSpPr>
            <p:cNvPr id="4" name="矩形 3"/>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五边形 6"/>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0-#ppt_w/2"/>
                                          </p:val>
                                        </p:tav>
                                        <p:tav tm="100000">
                                          <p:val>
                                            <p:strVal val="#ppt_x"/>
                                          </p:val>
                                        </p:tav>
                                      </p:tavLst>
                                    </p:anim>
                                    <p:anim calcmode="lin" valueType="num">
                                      <p:cBhvr additive="base">
                                        <p:cTn id="24" dur="5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0-#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0-#ppt_w/2"/>
                                          </p:val>
                                        </p:tav>
                                        <p:tav tm="100000">
                                          <p:val>
                                            <p:strVal val="#ppt_x"/>
                                          </p:val>
                                        </p:tav>
                                      </p:tavLst>
                                    </p:anim>
                                    <p:anim calcmode="lin" valueType="num">
                                      <p:cBhvr additive="base">
                                        <p:cTn id="36"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8" grpId="0"/>
      <p:bldP spid="3" grpId="0" bldLvl="0" animBg="1"/>
      <p:bldP spid="11" grpId="0"/>
      <p:bldP spid="17" grpId="0" bldLvl="0" animBg="1"/>
      <p:bldP spid="21" grpId="0"/>
      <p:bldP spid="14" grpId="0" bldLvl="0" animBg="1"/>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281953"/>
            <a:ext cx="12192000" cy="4347882"/>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 name="平行四边形 1"/>
          <p:cNvSpPr/>
          <p:nvPr/>
        </p:nvSpPr>
        <p:spPr>
          <a:xfrm>
            <a:off x="905608" y="801510"/>
            <a:ext cx="5073162" cy="5260623"/>
          </a:xfrm>
          <a:prstGeom prst="parallelogram">
            <a:avLst>
              <a:gd name="adj" fmla="val 2838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79732" y="2131928"/>
            <a:ext cx="5816268" cy="4370510"/>
          </a:xfrm>
          <a:prstGeom prst="rect">
            <a:avLst/>
          </a:prstGeom>
        </p:spPr>
      </p:pic>
      <p:sp>
        <p:nvSpPr>
          <p:cNvPr id="7" name="矩形 6"/>
          <p:cNvSpPr/>
          <p:nvPr/>
        </p:nvSpPr>
        <p:spPr>
          <a:xfrm>
            <a:off x="1862230" y="1685385"/>
            <a:ext cx="2454793" cy="646331"/>
          </a:xfrm>
          <a:prstGeom prst="rect">
            <a:avLst/>
          </a:prstGeom>
          <a:solidFill>
            <a:srgbClr val="38465E"/>
          </a:solidFill>
        </p:spPr>
        <p:txBody>
          <a:bodyPr wrap="square">
            <a:spAutoFit/>
          </a:bodyPr>
          <a:lstStyle/>
          <a:p>
            <a:pPr algn="ctr"/>
            <a:r>
              <a:rPr lang="zh-CN" altLang="en-US" sz="3600" b="1" dirty="0">
                <a:solidFill>
                  <a:schemeClr val="bg1"/>
                </a:solidFill>
                <a:latin typeface="Arial" panose="020B0604020202020204"/>
                <a:ea typeface="微软雅黑" panose="020B0503020204020204" pitchFamily="34" charset="-122"/>
                <a:sym typeface="Arial" panose="020B0604020202020204"/>
              </a:rPr>
              <a:t>目   录</a:t>
            </a:r>
            <a:endParaRPr lang="zh-CN" altLang="en-US" sz="3600" b="1" dirty="0">
              <a:solidFill>
                <a:schemeClr val="bg1"/>
              </a:solidFill>
              <a:latin typeface="Arial" panose="020B0604020202020204"/>
              <a:ea typeface="微软雅黑" panose="020B0503020204020204" pitchFamily="34" charset="-122"/>
              <a:sym typeface="Arial" panose="020B0604020202020204"/>
            </a:endParaRPr>
          </a:p>
        </p:txBody>
      </p:sp>
      <p:sp>
        <p:nvSpPr>
          <p:cNvPr id="8" name="文本框 7"/>
          <p:cNvSpPr txBox="1"/>
          <p:nvPr/>
        </p:nvSpPr>
        <p:spPr>
          <a:xfrm>
            <a:off x="6884432" y="2499665"/>
            <a:ext cx="3978231" cy="608745"/>
          </a:xfrm>
          <a:prstGeom prst="rect">
            <a:avLst/>
          </a:prstGeom>
          <a:solidFill>
            <a:srgbClr val="C00000"/>
          </a:solidFill>
        </p:spPr>
        <p:txBody>
          <a:bodyPr vert="horz" lIns="91440" tIns="45720" rIns="91440" bIns="45720" rtlCol="0">
            <a:noAutofit/>
          </a:bodyPr>
          <a:lstStyle>
            <a:lvl1pPr marL="228600" indent="-228600">
              <a:lnSpc>
                <a:spcPct val="90000"/>
              </a:lnSpc>
              <a:spcBef>
                <a:spcPts val="1000"/>
              </a:spcBef>
              <a:buFont typeface="Arial" panose="020B0604020202020204" pitchFamily="34" charset="0"/>
              <a:buChar char="•"/>
              <a:defRPr sz="2800">
                <a:solidFill>
                  <a:srgbClr val="002060"/>
                </a:solidFill>
                <a:latin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lnSpc>
                <a:spcPct val="100000"/>
              </a:lnSpc>
            </a:pPr>
            <a:r>
              <a:rPr lang="zh-CN" altLang="en-US" sz="32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3200" b="1" dirty="0">
              <a:solidFill>
                <a:schemeClr val="bg1"/>
              </a:solidFill>
              <a:latin typeface="Arial" panose="020B0604020202020204"/>
              <a:ea typeface="微软雅黑" panose="020B0503020204020204" pitchFamily="34" charset="-122"/>
              <a:sym typeface="Arial" panose="020B0604020202020204"/>
            </a:endParaRPr>
          </a:p>
        </p:txBody>
      </p:sp>
      <p:sp>
        <p:nvSpPr>
          <p:cNvPr id="10" name="文本框 9"/>
          <p:cNvSpPr txBox="1"/>
          <p:nvPr/>
        </p:nvSpPr>
        <p:spPr>
          <a:xfrm>
            <a:off x="6884670" y="3954145"/>
            <a:ext cx="3978275" cy="584200"/>
          </a:xfrm>
          <a:prstGeom prst="rect">
            <a:avLst/>
          </a:prstGeom>
          <a:solidFill>
            <a:srgbClr val="C00000"/>
          </a:solidFill>
        </p:spPr>
        <p:txBody>
          <a:bodyPr vert="horz" lIns="91440" tIns="45720" rIns="91440" bIns="45720" rtlCol="0">
            <a:noAutofit/>
          </a:bodyPr>
          <a:lstStyle>
            <a:defPPr>
              <a:defRPr lang="zh-CN"/>
            </a:defPPr>
            <a:lvl1pPr marL="228600" indent="-228600" algn="ctr">
              <a:lnSpc>
                <a:spcPct val="90000"/>
              </a:lnSpc>
              <a:spcBef>
                <a:spcPts val="1000"/>
              </a:spcBef>
              <a:buFont typeface="Arial" panose="020B0604020202020204" pitchFamily="34" charset="0"/>
              <a:buChar char="•"/>
              <a:defRPr sz="3200" b="1">
                <a:solidFill>
                  <a:schemeClr val="bg1"/>
                </a:solidFill>
                <a:latin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00000"/>
              </a:lnSpc>
            </a:pPr>
            <a:r>
              <a:rPr lang="zh-CN" altLang="en-US" dirty="0">
                <a:latin typeface="Arial" panose="020B0604020202020204"/>
                <a:ea typeface="微软雅黑" panose="020B0503020204020204" pitchFamily="34" charset="-122"/>
                <a:sym typeface="Arial" panose="020B0604020202020204"/>
              </a:rPr>
              <a:t>汽车室内的清洁</a:t>
            </a:r>
            <a:endParaRPr lang="zh-CN" altLang="en-US" dirty="0">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6" presetClass="entr" presetSubtype="42"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outHorizont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randombar(horizontal)">
                                      <p:cBhvr>
                                        <p:cTn id="23" dur="500"/>
                                        <p:tgtEl>
                                          <p:spTgt spid="8"/>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randombar(horizontal)">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7" grpId="0" animBg="1"/>
      <p:bldP spid="8" grpId="0" bldLvl="0" animBg="1"/>
      <p:bldP spid="10"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214489"/>
            <a:ext cx="3420533" cy="964424"/>
            <a:chOff x="0" y="214489"/>
            <a:chExt cx="3420533" cy="964424"/>
          </a:xfrm>
        </p:grpSpPr>
        <p:sp>
          <p:nvSpPr>
            <p:cNvPr id="8" name="矩形 7"/>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cxnSp>
        <p:nvCxnSpPr>
          <p:cNvPr id="19" name="直接连接符 18"/>
          <p:cNvCxnSpPr/>
          <p:nvPr/>
        </p:nvCxnSpPr>
        <p:spPr>
          <a:xfrm>
            <a:off x="1134217" y="1419863"/>
            <a:ext cx="8928735" cy="381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25" name="五边形 24"/>
          <p:cNvSpPr/>
          <p:nvPr/>
        </p:nvSpPr>
        <p:spPr>
          <a:xfrm>
            <a:off x="1032510" y="1057910"/>
            <a:ext cx="2499995" cy="370840"/>
          </a:xfrm>
          <a:prstGeom prst="homePlat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000" b="1" dirty="0">
                <a:latin typeface="Arial" panose="020B0604020202020204"/>
                <a:ea typeface="微软雅黑" panose="020B0503020204020204" pitchFamily="34" charset="-122"/>
                <a:sym typeface="Arial" panose="020B0604020202020204"/>
              </a:rPr>
              <a:t>（2）电动洗车步骤 </a:t>
            </a:r>
            <a:endParaRPr sz="2000" b="1" dirty="0">
              <a:latin typeface="Arial" panose="020B0604020202020204"/>
              <a:ea typeface="微软雅黑" panose="020B0503020204020204" pitchFamily="34" charset="-122"/>
              <a:sym typeface="Arial" panose="020B0604020202020204"/>
            </a:endParaRPr>
          </a:p>
        </p:txBody>
      </p:sp>
      <p:sp>
        <p:nvSpPr>
          <p:cNvPr id="2" name="矩形 1"/>
          <p:cNvSpPr/>
          <p:nvPr/>
        </p:nvSpPr>
        <p:spPr>
          <a:xfrm>
            <a:off x="1032510" y="3074670"/>
            <a:ext cx="8956675" cy="55753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187450" y="316357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③人工清洗完毕后，汽车进入洗车机的内部。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032510" y="2381250"/>
            <a:ext cx="8956675" cy="52324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5" name="矩形 14"/>
          <p:cNvSpPr>
            <a:spLocks noChangeArrowheads="1"/>
          </p:cNvSpPr>
          <p:nvPr/>
        </p:nvSpPr>
        <p:spPr bwMode="auto">
          <a:xfrm>
            <a:off x="1187450" y="249047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②开始准备清洗（分人工及机器清洗）。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6" name="矩形 15"/>
          <p:cNvSpPr/>
          <p:nvPr/>
        </p:nvSpPr>
        <p:spPr>
          <a:xfrm>
            <a:off x="1032510" y="1641475"/>
            <a:ext cx="8956675" cy="57848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7" name="矩形 16"/>
          <p:cNvSpPr>
            <a:spLocks noChangeArrowheads="1"/>
          </p:cNvSpPr>
          <p:nvPr/>
        </p:nvSpPr>
        <p:spPr bwMode="auto">
          <a:xfrm>
            <a:off x="1187450" y="175069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①寻找汽车的脏污部分。 </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3" name="组合 2"/>
          <p:cNvGrpSpPr/>
          <p:nvPr/>
        </p:nvGrpSpPr>
        <p:grpSpPr>
          <a:xfrm>
            <a:off x="0" y="214489"/>
            <a:ext cx="3891360" cy="533259"/>
            <a:chOff x="0" y="214489"/>
            <a:chExt cx="3891360" cy="533259"/>
          </a:xfrm>
        </p:grpSpPr>
        <p:sp>
          <p:nvSpPr>
            <p:cNvPr id="7" name="矩形 6"/>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五边形 10"/>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13" name="矩形 12"/>
          <p:cNvSpPr/>
          <p:nvPr/>
        </p:nvSpPr>
        <p:spPr>
          <a:xfrm>
            <a:off x="1032510" y="3802380"/>
            <a:ext cx="8956675" cy="55753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187450" y="391160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④洗车机开始喷水，喷完水后，滚刷开始运转。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4" name="矩形 13"/>
          <p:cNvSpPr/>
          <p:nvPr/>
        </p:nvSpPr>
        <p:spPr>
          <a:xfrm>
            <a:off x="1032510" y="4529455"/>
            <a:ext cx="8956675" cy="55753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0" name="矩形 19"/>
          <p:cNvSpPr>
            <a:spLocks noChangeArrowheads="1"/>
          </p:cNvSpPr>
          <p:nvPr/>
        </p:nvSpPr>
        <p:spPr bwMode="auto">
          <a:xfrm>
            <a:off x="1187450" y="461835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⑤滚刷清洗车身后右侧、左侧及上侧。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1" name="矩形 20"/>
          <p:cNvSpPr/>
          <p:nvPr/>
        </p:nvSpPr>
        <p:spPr>
          <a:xfrm>
            <a:off x="1032510" y="5257800"/>
            <a:ext cx="8956675" cy="55753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2" name="矩形 21"/>
          <p:cNvSpPr>
            <a:spLocks noChangeArrowheads="1"/>
          </p:cNvSpPr>
          <p:nvPr/>
        </p:nvSpPr>
        <p:spPr bwMode="auto">
          <a:xfrm>
            <a:off x="1187450" y="536702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⑥清洗完成后开始喷水蜡，洗车机将水蜡来回擦拭在汽车表面上。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4" name="矩形 23"/>
          <p:cNvSpPr/>
          <p:nvPr/>
        </p:nvSpPr>
        <p:spPr>
          <a:xfrm>
            <a:off x="1035050" y="5978525"/>
            <a:ext cx="8956675" cy="55753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6" name="矩形 25"/>
          <p:cNvSpPr>
            <a:spLocks noChangeArrowheads="1"/>
          </p:cNvSpPr>
          <p:nvPr/>
        </p:nvSpPr>
        <p:spPr bwMode="auto">
          <a:xfrm>
            <a:off x="1189990" y="606742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⑦最后将车风干，即完成一次洗车。 </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23" name="组合 22"/>
          <p:cNvGrpSpPr/>
          <p:nvPr/>
        </p:nvGrpSpPr>
        <p:grpSpPr>
          <a:xfrm>
            <a:off x="0" y="214489"/>
            <a:ext cx="3890645" cy="533259"/>
            <a:chOff x="0" y="214489"/>
            <a:chExt cx="3890645" cy="533259"/>
          </a:xfrm>
        </p:grpSpPr>
        <p:sp>
          <p:nvSpPr>
            <p:cNvPr id="27" name="矩形 26"/>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8" name="五边形 27"/>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9" name="矩形 28"/>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0-#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0-#ppt_w/2"/>
                                          </p:val>
                                        </p:tav>
                                        <p:tav tm="100000">
                                          <p:val>
                                            <p:strVal val="#ppt_x"/>
                                          </p:val>
                                        </p:tav>
                                      </p:tavLst>
                                    </p:anim>
                                    <p:anim calcmode="lin" valueType="num">
                                      <p:cBhvr additive="base">
                                        <p:cTn id="24" dur="500" fill="hold"/>
                                        <p:tgtEl>
                                          <p:spTgt spid="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0-#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0-#ppt_w/2"/>
                                          </p:val>
                                        </p:tav>
                                        <p:tav tm="100000">
                                          <p:val>
                                            <p:strVal val="#ppt_x"/>
                                          </p:val>
                                        </p:tav>
                                      </p:tavLst>
                                    </p:anim>
                                    <p:anim calcmode="lin" valueType="num">
                                      <p:cBhvr additive="base">
                                        <p:cTn id="32" dur="500" fill="hold"/>
                                        <p:tgtEl>
                                          <p:spTgt spid="16"/>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0-#ppt_w/2"/>
                                          </p:val>
                                        </p:tav>
                                        <p:tav tm="100000">
                                          <p:val>
                                            <p:strVal val="#ppt_x"/>
                                          </p:val>
                                        </p:tav>
                                      </p:tavLst>
                                    </p:anim>
                                    <p:anim calcmode="lin" valueType="num">
                                      <p:cBhvr additive="base">
                                        <p:cTn id="36" dur="500" fill="hold"/>
                                        <p:tgtEl>
                                          <p:spTgt spid="17"/>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0-#ppt_w/2"/>
                                          </p:val>
                                        </p:tav>
                                        <p:tav tm="100000">
                                          <p:val>
                                            <p:strVal val="#ppt_x"/>
                                          </p:val>
                                        </p:tav>
                                      </p:tavLst>
                                    </p:anim>
                                    <p:anim calcmode="lin" valueType="num">
                                      <p:cBhvr additive="base">
                                        <p:cTn id="40" dur="500" fill="hold"/>
                                        <p:tgtEl>
                                          <p:spTgt spid="13"/>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0-#ppt_w/2"/>
                                          </p:val>
                                        </p:tav>
                                        <p:tav tm="100000">
                                          <p:val>
                                            <p:strVal val="#ppt_x"/>
                                          </p:val>
                                        </p:tav>
                                      </p:tavLst>
                                    </p:anim>
                                    <p:anim calcmode="lin" valueType="num">
                                      <p:cBhvr additive="base">
                                        <p:cTn id="44" dur="500" fill="hold"/>
                                        <p:tgtEl>
                                          <p:spTgt spid="18"/>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0-#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fill="hold"/>
                                        <p:tgtEl>
                                          <p:spTgt spid="20"/>
                                        </p:tgtEl>
                                        <p:attrNameLst>
                                          <p:attrName>ppt_x</p:attrName>
                                        </p:attrNameLst>
                                      </p:cBhvr>
                                      <p:tavLst>
                                        <p:tav tm="0">
                                          <p:val>
                                            <p:strVal val="0-#ppt_w/2"/>
                                          </p:val>
                                        </p:tav>
                                        <p:tav tm="100000">
                                          <p:val>
                                            <p:strVal val="#ppt_x"/>
                                          </p:val>
                                        </p:tav>
                                      </p:tavLst>
                                    </p:anim>
                                    <p:anim calcmode="lin" valueType="num">
                                      <p:cBhvr additive="base">
                                        <p:cTn id="52" dur="500" fill="hold"/>
                                        <p:tgtEl>
                                          <p:spTgt spid="20"/>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fill="hold"/>
                                        <p:tgtEl>
                                          <p:spTgt spid="21"/>
                                        </p:tgtEl>
                                        <p:attrNameLst>
                                          <p:attrName>ppt_x</p:attrName>
                                        </p:attrNameLst>
                                      </p:cBhvr>
                                      <p:tavLst>
                                        <p:tav tm="0">
                                          <p:val>
                                            <p:strVal val="0-#ppt_w/2"/>
                                          </p:val>
                                        </p:tav>
                                        <p:tav tm="100000">
                                          <p:val>
                                            <p:strVal val="#ppt_x"/>
                                          </p:val>
                                        </p:tav>
                                      </p:tavLst>
                                    </p:anim>
                                    <p:anim calcmode="lin" valueType="num">
                                      <p:cBhvr additive="base">
                                        <p:cTn id="56" dur="500" fill="hold"/>
                                        <p:tgtEl>
                                          <p:spTgt spid="21"/>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500" fill="hold"/>
                                        <p:tgtEl>
                                          <p:spTgt spid="22"/>
                                        </p:tgtEl>
                                        <p:attrNameLst>
                                          <p:attrName>ppt_x</p:attrName>
                                        </p:attrNameLst>
                                      </p:cBhvr>
                                      <p:tavLst>
                                        <p:tav tm="0">
                                          <p:val>
                                            <p:strVal val="0-#ppt_w/2"/>
                                          </p:val>
                                        </p:tav>
                                        <p:tav tm="100000">
                                          <p:val>
                                            <p:strVal val="#ppt_x"/>
                                          </p:val>
                                        </p:tav>
                                      </p:tavLst>
                                    </p:anim>
                                    <p:anim calcmode="lin" valueType="num">
                                      <p:cBhvr additive="base">
                                        <p:cTn id="60" dur="500" fill="hold"/>
                                        <p:tgtEl>
                                          <p:spTgt spid="22"/>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additive="base">
                                        <p:cTn id="63" dur="500" fill="hold"/>
                                        <p:tgtEl>
                                          <p:spTgt spid="24"/>
                                        </p:tgtEl>
                                        <p:attrNameLst>
                                          <p:attrName>ppt_x</p:attrName>
                                        </p:attrNameLst>
                                      </p:cBhvr>
                                      <p:tavLst>
                                        <p:tav tm="0">
                                          <p:val>
                                            <p:strVal val="0-#ppt_w/2"/>
                                          </p:val>
                                        </p:tav>
                                        <p:tav tm="100000">
                                          <p:val>
                                            <p:strVal val="#ppt_x"/>
                                          </p:val>
                                        </p:tav>
                                      </p:tavLst>
                                    </p:anim>
                                    <p:anim calcmode="lin" valueType="num">
                                      <p:cBhvr additive="base">
                                        <p:cTn id="64" dur="500" fill="hold"/>
                                        <p:tgtEl>
                                          <p:spTgt spid="24"/>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26"/>
                                        </p:tgtEl>
                                        <p:attrNameLst>
                                          <p:attrName>style.visibility</p:attrName>
                                        </p:attrNameLst>
                                      </p:cBhvr>
                                      <p:to>
                                        <p:strVal val="visible"/>
                                      </p:to>
                                    </p:set>
                                    <p:anim calcmode="lin" valueType="num">
                                      <p:cBhvr additive="base">
                                        <p:cTn id="67" dur="500" fill="hold"/>
                                        <p:tgtEl>
                                          <p:spTgt spid="26"/>
                                        </p:tgtEl>
                                        <p:attrNameLst>
                                          <p:attrName>ppt_x</p:attrName>
                                        </p:attrNameLst>
                                      </p:cBhvr>
                                      <p:tavLst>
                                        <p:tav tm="0">
                                          <p:val>
                                            <p:strVal val="0-#ppt_w/2"/>
                                          </p:val>
                                        </p:tav>
                                        <p:tav tm="100000">
                                          <p:val>
                                            <p:strVal val="#ppt_x"/>
                                          </p:val>
                                        </p:tav>
                                      </p:tavLst>
                                    </p:anim>
                                    <p:anim calcmode="lin" valueType="num">
                                      <p:cBhvr additive="base">
                                        <p:cTn id="6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 grpId="0" bldLvl="0" animBg="1"/>
      <p:bldP spid="4" grpId="0"/>
      <p:bldP spid="6" grpId="0" bldLvl="0" animBg="1"/>
      <p:bldP spid="15" grpId="0"/>
      <p:bldP spid="16" grpId="0" bldLvl="0" animBg="1"/>
      <p:bldP spid="17" grpId="0"/>
      <p:bldP spid="13" grpId="0" bldLvl="0" animBg="1"/>
      <p:bldP spid="18" grpId="0"/>
      <p:bldP spid="14" grpId="0" bldLvl="0" animBg="1"/>
      <p:bldP spid="20" grpId="0"/>
      <p:bldP spid="21" grpId="0" bldLvl="0" animBg="1"/>
      <p:bldP spid="22" grpId="0"/>
      <p:bldP spid="24" grpId="0" bldLvl="0" animBg="1"/>
      <p:bldP spid="2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316990" y="2783205"/>
            <a:ext cx="9370695" cy="23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清洗汽车、部件总成、零件以及上漆前表面脱脂和组装前清除零件上的工艺污垢（灰尘、刨屑、油膏等），都采用表面冲洗处理。</a:t>
            </a:r>
            <a:r>
              <a:rPr lang="zh-CN" altLang="en-US" sz="2000" dirty="0">
                <a:solidFill>
                  <a:srgbClr val="38465E"/>
                </a:solidFill>
                <a:latin typeface="Arial" panose="020B0604020202020204"/>
                <a:ea typeface="微软雅黑" panose="020B0503020204020204" pitchFamily="34" charset="-122"/>
                <a:sym typeface="Arial" panose="020B0604020202020204"/>
              </a:rPr>
              <a:t>液流冲洗就是洗涤液对污垢表面起机械理化的作用。</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根据冲洗的用途和方法，三种作用方式（机械的、热的和理化的）可以同时采用。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sp>
        <p:nvSpPr>
          <p:cNvPr id="13" name="矩形 12"/>
          <p:cNvSpPr/>
          <p:nvPr/>
        </p:nvSpPr>
        <p:spPr>
          <a:xfrm>
            <a:off x="1316990" y="2187575"/>
            <a:ext cx="2012315"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（1）液流冲洗 </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14" name="文本框 13"/>
          <p:cNvSpPr txBox="1"/>
          <p:nvPr/>
        </p:nvSpPr>
        <p:spPr>
          <a:xfrm>
            <a:off x="1079500" y="1142365"/>
            <a:ext cx="6096000" cy="460375"/>
          </a:xfrm>
          <a:prstGeom prst="rect">
            <a:avLst/>
          </a:prstGeom>
          <a:noFill/>
        </p:spPr>
        <p:txBody>
          <a:bodyPr wrap="square" rtlCol="0" anchor="t">
            <a:spAutoFit/>
          </a:bodyPr>
          <a:p>
            <a:r>
              <a:rPr lang="zh-CN" altLang="en-US" sz="2400" b="1" dirty="0">
                <a:solidFill>
                  <a:srgbClr val="C00000"/>
                </a:solidFill>
                <a:latin typeface="Arial" panose="020B0604020202020204"/>
                <a:ea typeface="微软雅黑" panose="020B0503020204020204" pitchFamily="34" charset="-122"/>
                <a:sym typeface="Arial" panose="020B0604020202020204"/>
              </a:rPr>
              <a:t>冲洗法</a:t>
            </a:r>
            <a:endParaRPr lang="zh-CN" altLang="en-US" sz="2400" b="1" dirty="0">
              <a:solidFill>
                <a:srgbClr val="C00000"/>
              </a:solidFill>
              <a:latin typeface="Arial" panose="020B0604020202020204"/>
              <a:ea typeface="微软雅黑" panose="020B0503020204020204" pitchFamily="34" charset="-122"/>
              <a:sym typeface="Arial" panose="020B0604020202020204"/>
            </a:endParaRPr>
          </a:p>
        </p:txBody>
      </p:sp>
      <p:sp>
        <p:nvSpPr>
          <p:cNvPr id="15" name="矩形 14"/>
          <p:cNvSpPr/>
          <p:nvPr/>
        </p:nvSpPr>
        <p:spPr>
          <a:xfrm>
            <a:off x="857885" y="1890395"/>
            <a:ext cx="10566400"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grpSp>
        <p:nvGrpSpPr>
          <p:cNvPr id="18" name="组合 17"/>
          <p:cNvGrpSpPr/>
          <p:nvPr/>
        </p:nvGrpSpPr>
        <p:grpSpPr>
          <a:xfrm>
            <a:off x="0" y="214489"/>
            <a:ext cx="3890645" cy="533259"/>
            <a:chOff x="0" y="214489"/>
            <a:chExt cx="3890645" cy="533259"/>
          </a:xfrm>
        </p:grpSpPr>
        <p:sp>
          <p:nvSpPr>
            <p:cNvPr id="19" name="矩形 18"/>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0" name="五边形 1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1" name="矩形 20"/>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0-#ppt_w/2"/>
                                          </p:val>
                                        </p:tav>
                                        <p:tav tm="100000">
                                          <p:val>
                                            <p:strVal val="#ppt_x"/>
                                          </p:val>
                                        </p:tav>
                                      </p:tavLst>
                                    </p:anim>
                                    <p:anim calcmode="lin" valueType="num">
                                      <p:cBhvr additive="base">
                                        <p:cTn id="17"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bldLvl="0" animBg="1"/>
      <p:bldP spid="15"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928370" y="1520825"/>
            <a:ext cx="10405745"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3" name="矩形 2"/>
          <p:cNvSpPr/>
          <p:nvPr/>
        </p:nvSpPr>
        <p:spPr>
          <a:xfrm>
            <a:off x="1366520" y="1834515"/>
            <a:ext cx="1939290"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（2）蒸汽冲洗 </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313180" y="2424430"/>
            <a:ext cx="9547860"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蒸汽冲洗法是指用温度为 90~100 ℃、压力为 0.5~2 MPa 的蒸汽流冲洗被清洗的表面。高温、大容量的洗涤液及液流冲击表面时产生的湍流运动，保证达到有效的清洗目的。这种方法可以彻底清洗尘埃及路上污泥的沉积物、润滑脂、润滑油及其分解物和残留覆盖层，同时也可清洗被化合物玷污的表面。蒸汽冲洗装置的效率取决于液流的能量。此能量表现为冲击到被清洗表面上的液流压力及量的大小，同时也取决于液流的温度和洗涤剂的活性。 </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1360" cy="533259"/>
            <a:chOff x="0" y="214489"/>
            <a:chExt cx="3891360" cy="533259"/>
          </a:xfrm>
        </p:grpSpPr>
        <p:sp>
          <p:nvSpPr>
            <p:cNvPr id="4" name="矩形 3"/>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5" name="五边形 4"/>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6" name="矩形 5"/>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2" name="组合 1"/>
          <p:cNvGrpSpPr/>
          <p:nvPr/>
        </p:nvGrpSpPr>
        <p:grpSpPr>
          <a:xfrm>
            <a:off x="0" y="214489"/>
            <a:ext cx="3890645" cy="533259"/>
            <a:chOff x="0" y="214489"/>
            <a:chExt cx="3890645" cy="533259"/>
          </a:xfrm>
        </p:grpSpPr>
        <p:sp>
          <p:nvSpPr>
            <p:cNvPr id="8" name="矩形 7"/>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bldLvl="0" animBg="1"/>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928370" y="1520825"/>
            <a:ext cx="10405745"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3" name="矩形 2"/>
          <p:cNvSpPr/>
          <p:nvPr/>
        </p:nvSpPr>
        <p:spPr>
          <a:xfrm>
            <a:off x="1366520" y="1834515"/>
            <a:ext cx="1983105"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（3）高压冲洗 </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313180" y="2486025"/>
            <a:ext cx="9256395"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高压冲洗是采用高压热水冲洗表面的方法。这种方法比蒸汽冲洗的效率更高，它具有清洗质量高及成本低，同时能保护漆层的特点。用高压冲洗表面的方法可以避免使用化学药品和试剂，因而能保护周围的环境。由于机械能量高度集中在液流中，所以不用化学药品和高温就能获得较好的效果。</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1360" cy="533259"/>
            <a:chOff x="0" y="214489"/>
            <a:chExt cx="3891360" cy="533259"/>
          </a:xfrm>
        </p:grpSpPr>
        <p:sp>
          <p:nvSpPr>
            <p:cNvPr id="4" name="矩形 3"/>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5" name="五边形 4"/>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6" name="矩形 5"/>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2" name="组合 1"/>
          <p:cNvGrpSpPr/>
          <p:nvPr/>
        </p:nvGrpSpPr>
        <p:grpSpPr>
          <a:xfrm>
            <a:off x="0" y="214489"/>
            <a:ext cx="3890645" cy="533259"/>
            <a:chOff x="0" y="214489"/>
            <a:chExt cx="3890645" cy="533259"/>
          </a:xfrm>
        </p:grpSpPr>
        <p:sp>
          <p:nvSpPr>
            <p:cNvPr id="8" name="矩形 7"/>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bldLvl="0" animBg="1"/>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1943735"/>
            <a:ext cx="205041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 浸入式清洗法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740" y="1513205"/>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2427605"/>
            <a:ext cx="9732010" cy="332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在汽车清洗中，浸入式清洗的方法主要是针对外形复杂并具有不同污垢的零件。 </a:t>
            </a: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主要是为了清除车架、驾驶室、钣金件和车身上的老漆（零件脱去防护层）以及清洗细小零件和标准件等。 在用冲洗法清洗时，洗涤剂溶液的起泡性会使合成洗涤剂的使用受到限制。洗槽时可以使用能起泡的溶液。此外，清洗时可以使溶液加热到 100 ℃，而在这种情况下如果用冲洗法，由于在离心泵内会产生气蚀现象，因此温度必须控制在一定范围内，即 85~90 ℃。浸入式清洗法包括</a:t>
            </a:r>
            <a:r>
              <a:rPr sz="2000" dirty="0">
                <a:solidFill>
                  <a:srgbClr val="C00000"/>
                </a:solidFill>
                <a:latin typeface="Arial" panose="020B0604020202020204"/>
                <a:ea typeface="微软雅黑" panose="020B0503020204020204" pitchFamily="34" charset="-122"/>
                <a:sym typeface="Arial" panose="020B0604020202020204"/>
              </a:rPr>
              <a:t>用压缩空气活化溶液清洗、用螺旋桨活化清洗、超声波式清洗</a:t>
            </a:r>
            <a:r>
              <a:rPr sz="2000" dirty="0">
                <a:solidFill>
                  <a:srgbClr val="38465E"/>
                </a:solidFill>
                <a:latin typeface="Arial" panose="020B0604020202020204"/>
                <a:ea typeface="微软雅黑" panose="020B0503020204020204" pitchFamily="34" charset="-122"/>
                <a:sym typeface="Arial" panose="020B0604020202020204"/>
              </a:rPr>
              <a:t>等。</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0645" cy="533259"/>
            <a:chOff x="0" y="214489"/>
            <a:chExt cx="3890645" cy="533259"/>
          </a:xfrm>
        </p:grpSpPr>
        <p:sp>
          <p:nvSpPr>
            <p:cNvPr id="2" name="矩形 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316990" y="2783205"/>
            <a:ext cx="9370695"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为了冲洗零件表面上的牢固污垢（积碳、水垢和油漆沉淀），在汽车美容企业中大量采用碎骨吹洗表面的方法。表面清洗在喷砂设备中进行，用速度为 30~50 m/s的压缩空气把碎骨喷向需清洗的表面，此时碎骨很容易破碎并除下油污，但又不会损伤被清洗的表面。</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碎骨按其尺寸分为三种等级——粗的、中等和细的。粗的碎骨用来除去最坚固的污垢（积碳、水垢），而中等的和细的碎骨则用于除去其他所有污垢。 </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13" name="矩形 12"/>
          <p:cNvSpPr/>
          <p:nvPr/>
        </p:nvSpPr>
        <p:spPr>
          <a:xfrm>
            <a:off x="1316990" y="2187575"/>
            <a:ext cx="2258695"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（1）碎骨清洗法</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14" name="文本框 13"/>
          <p:cNvSpPr txBox="1"/>
          <p:nvPr/>
        </p:nvSpPr>
        <p:spPr>
          <a:xfrm>
            <a:off x="1079500" y="1142365"/>
            <a:ext cx="6096000" cy="460375"/>
          </a:xfrm>
          <a:prstGeom prst="rect">
            <a:avLst/>
          </a:prstGeom>
          <a:noFill/>
        </p:spPr>
        <p:txBody>
          <a:bodyPr wrap="square" rtlCol="0" anchor="t">
            <a:spAutoFit/>
          </a:bodyPr>
          <a:p>
            <a:r>
              <a:rPr lang="zh-CN" altLang="en-US" sz="2400" b="1" dirty="0">
                <a:solidFill>
                  <a:srgbClr val="C00000"/>
                </a:solidFill>
                <a:latin typeface="Arial" panose="020B0604020202020204"/>
                <a:ea typeface="微软雅黑" panose="020B0503020204020204" pitchFamily="34" charset="-122"/>
                <a:sym typeface="Arial" panose="020B0604020202020204"/>
              </a:rPr>
              <a:t>机械清洗法 </a:t>
            </a:r>
            <a:endParaRPr lang="zh-CN" altLang="en-US" sz="2400" b="1" dirty="0">
              <a:solidFill>
                <a:srgbClr val="C00000"/>
              </a:solidFill>
              <a:latin typeface="Arial" panose="020B0604020202020204"/>
              <a:ea typeface="微软雅黑" panose="020B0503020204020204" pitchFamily="34" charset="-122"/>
              <a:sym typeface="Arial" panose="020B0604020202020204"/>
            </a:endParaRPr>
          </a:p>
        </p:txBody>
      </p:sp>
      <p:sp>
        <p:nvSpPr>
          <p:cNvPr id="15" name="矩形 14"/>
          <p:cNvSpPr/>
          <p:nvPr/>
        </p:nvSpPr>
        <p:spPr>
          <a:xfrm>
            <a:off x="857885" y="1890395"/>
            <a:ext cx="10566400"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grpSp>
        <p:nvGrpSpPr>
          <p:cNvPr id="18" name="组合 17"/>
          <p:cNvGrpSpPr/>
          <p:nvPr/>
        </p:nvGrpSpPr>
        <p:grpSpPr>
          <a:xfrm>
            <a:off x="0" y="214489"/>
            <a:ext cx="3890645" cy="533259"/>
            <a:chOff x="0" y="214489"/>
            <a:chExt cx="3890645" cy="533259"/>
          </a:xfrm>
        </p:grpSpPr>
        <p:sp>
          <p:nvSpPr>
            <p:cNvPr id="19" name="矩形 18"/>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0" name="五边形 1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1" name="矩形 20"/>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0-#ppt_w/2"/>
                                          </p:val>
                                        </p:tav>
                                        <p:tav tm="100000">
                                          <p:val>
                                            <p:strVal val="#ppt_x"/>
                                          </p:val>
                                        </p:tav>
                                      </p:tavLst>
                                    </p:anim>
                                    <p:anim calcmode="lin" valueType="num">
                                      <p:cBhvr additive="base">
                                        <p:cTn id="17"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bldLvl="0" animBg="1"/>
      <p:bldP spid="15"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928370" y="1520825"/>
            <a:ext cx="10405745"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3" name="矩形 2"/>
          <p:cNvSpPr/>
          <p:nvPr/>
        </p:nvSpPr>
        <p:spPr>
          <a:xfrm>
            <a:off x="1366520" y="1834515"/>
            <a:ext cx="2195195"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（2）用机具清洗</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313180" y="2486025"/>
            <a:ext cx="925639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机械方法清洗表面，特别在采用手工工具清洗时，是最简单和最容易做到的。它们适用于清除积聚的污泥、锈蚀产物、水垢和积碳。在小型修理中，刮片、金属刷、模块等手工工具，得到较为广泛的应用。 </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1360" cy="533259"/>
            <a:chOff x="0" y="214489"/>
            <a:chExt cx="3891360" cy="533259"/>
          </a:xfrm>
        </p:grpSpPr>
        <p:sp>
          <p:nvSpPr>
            <p:cNvPr id="4" name="矩形 3"/>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5" name="五边形 4"/>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6" name="矩形 5"/>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2" name="组合 1"/>
          <p:cNvGrpSpPr/>
          <p:nvPr/>
        </p:nvGrpSpPr>
        <p:grpSpPr>
          <a:xfrm>
            <a:off x="0" y="214489"/>
            <a:ext cx="3890645" cy="533259"/>
            <a:chOff x="0" y="214489"/>
            <a:chExt cx="3890645" cy="533259"/>
          </a:xfrm>
        </p:grpSpPr>
        <p:sp>
          <p:nvSpPr>
            <p:cNvPr id="8" name="矩形 7"/>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bldLvl="0" animBg="1"/>
      <p:bldP spid="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214489"/>
            <a:ext cx="3420533" cy="964424"/>
            <a:chOff x="0" y="214489"/>
            <a:chExt cx="3420533" cy="964424"/>
          </a:xfrm>
        </p:grpSpPr>
        <p:sp>
          <p:nvSpPr>
            <p:cNvPr id="8" name="矩形 7"/>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27" name="矩形 26"/>
          <p:cNvSpPr/>
          <p:nvPr>
            <p:custDataLst>
              <p:tags r:id="rId1"/>
            </p:custDataLst>
          </p:nvPr>
        </p:nvSpPr>
        <p:spPr>
          <a:xfrm>
            <a:off x="7164838" y="2116451"/>
            <a:ext cx="2223770" cy="3173095"/>
          </a:xfrm>
          <a:prstGeom prst="rect">
            <a:avLst/>
          </a:prstGeom>
        </p:spPr>
        <p:txBody>
          <a:bodyPr wrap="none" lIns="96384" tIns="48193" rIns="96384" bIns="48193">
            <a:spAutoFit/>
          </a:bodyPr>
          <a:lstStyle/>
          <a:p>
            <a:pPr algn="l"/>
            <a:r>
              <a:rPr sz="4000" b="1" dirty="0">
                <a:solidFill>
                  <a:schemeClr val="tx2">
                    <a:lumMod val="75000"/>
                  </a:schemeClr>
                </a:solidFill>
                <a:latin typeface="+mn-lt"/>
                <a:ea typeface="+mn-ea"/>
                <a:cs typeface="+mn-ea"/>
                <a:sym typeface="+mn-lt"/>
                <a:hlinkClick r:id="rId2" tooltip="" action="ppaction://hlinkfile"/>
              </a:rPr>
              <a:t>任务实施</a:t>
            </a:r>
            <a:endParaRPr sz="4000" b="1" dirty="0">
              <a:solidFill>
                <a:schemeClr val="tx2">
                  <a:lumMod val="75000"/>
                </a:schemeClr>
              </a:solidFill>
              <a:latin typeface="+mn-lt"/>
              <a:ea typeface="+mn-ea"/>
              <a:cs typeface="+mn-ea"/>
              <a:sym typeface="+mn-lt"/>
            </a:endParaRPr>
          </a:p>
          <a:p>
            <a:pPr algn="l"/>
            <a:endParaRPr sz="4000" b="1" dirty="0">
              <a:solidFill>
                <a:schemeClr val="tx2">
                  <a:lumMod val="75000"/>
                </a:schemeClr>
              </a:solidFill>
              <a:cs typeface="+mn-ea"/>
              <a:sym typeface="+mn-lt"/>
            </a:endParaRPr>
          </a:p>
          <a:p>
            <a:pPr algn="l"/>
            <a:r>
              <a:rPr sz="4000" b="1" dirty="0">
                <a:solidFill>
                  <a:schemeClr val="tx2">
                    <a:lumMod val="75000"/>
                  </a:schemeClr>
                </a:solidFill>
                <a:cs typeface="+mn-ea"/>
                <a:sym typeface="+mn-lt"/>
                <a:hlinkClick r:id="rId3" action="ppaction://hlinkfile"/>
              </a:rPr>
              <a:t>任务测评</a:t>
            </a:r>
            <a:endParaRPr sz="4000" b="1" dirty="0">
              <a:solidFill>
                <a:schemeClr val="tx2">
                  <a:lumMod val="75000"/>
                </a:schemeClr>
              </a:solidFill>
              <a:cs typeface="+mn-ea"/>
              <a:sym typeface="+mn-lt"/>
              <a:hlinkClick r:id="rId3" action="ppaction://hlinkfile"/>
            </a:endParaRPr>
          </a:p>
          <a:p>
            <a:pPr algn="l"/>
            <a:endParaRPr sz="4000" b="1" dirty="0">
              <a:solidFill>
                <a:schemeClr val="tx2">
                  <a:lumMod val="75000"/>
                </a:schemeClr>
              </a:solidFill>
              <a:cs typeface="+mn-ea"/>
              <a:sym typeface="+mn-lt"/>
              <a:hlinkClick r:id="rId3" action="ppaction://hlinkfile"/>
            </a:endParaRPr>
          </a:p>
          <a:p>
            <a:pPr algn="l"/>
            <a:r>
              <a:rPr sz="4000" b="1" dirty="0">
                <a:solidFill>
                  <a:schemeClr val="tx2">
                    <a:lumMod val="75000"/>
                  </a:schemeClr>
                </a:solidFill>
                <a:cs typeface="+mn-ea"/>
                <a:sym typeface="+mn-lt"/>
                <a:hlinkClick r:id="rId3" action="ppaction://hlinkfile"/>
              </a:rPr>
              <a:t>任务拓展</a:t>
            </a:r>
            <a:endParaRPr sz="4000" b="1" dirty="0">
              <a:solidFill>
                <a:schemeClr val="tx2">
                  <a:lumMod val="75000"/>
                </a:schemeClr>
              </a:solidFill>
              <a:latin typeface="+mn-lt"/>
              <a:ea typeface="+mn-ea"/>
              <a:cs typeface="+mn-ea"/>
              <a:sym typeface="+mn-lt"/>
              <a:hlinkClick r:id="rId3" action="ppaction://hlinkfile"/>
            </a:endParaRPr>
          </a:p>
        </p:txBody>
      </p:sp>
      <p:sp>
        <p:nvSpPr>
          <p:cNvPr id="40" name="Diamond 5"/>
          <p:cNvSpPr/>
          <p:nvPr>
            <p:custDataLst>
              <p:tags r:id="rId4"/>
            </p:custDataLst>
          </p:nvPr>
        </p:nvSpPr>
        <p:spPr>
          <a:xfrm>
            <a:off x="863331" y="1253491"/>
            <a:ext cx="5193569" cy="5194269"/>
          </a:xfrm>
          <a:prstGeom prst="diamond">
            <a:avLst/>
          </a:prstGeom>
          <a:solidFill>
            <a:srgbClr val="C00000"/>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zh-CN" altLang="en-US" sz="1400">
              <a:cs typeface="+mn-ea"/>
              <a:sym typeface="+mn-lt"/>
            </a:endParaRPr>
          </a:p>
        </p:txBody>
      </p:sp>
      <p:sp>
        <p:nvSpPr>
          <p:cNvPr id="41" name="Freeform 6"/>
          <p:cNvSpPr/>
          <p:nvPr>
            <p:custDataLst>
              <p:tags r:id="rId5"/>
            </p:custDataLst>
          </p:nvPr>
        </p:nvSpPr>
        <p:spPr>
          <a:xfrm>
            <a:off x="1356721" y="1746945"/>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6"/>
            <a:srcRect/>
            <a:stretch>
              <a:fillRect l="-44825" r="-1"/>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2" name="Freeform 7"/>
          <p:cNvSpPr/>
          <p:nvPr>
            <p:custDataLst>
              <p:tags r:id="rId7"/>
            </p:custDataLst>
          </p:nvPr>
        </p:nvSpPr>
        <p:spPr>
          <a:xfrm>
            <a:off x="3538021" y="1746945"/>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8"/>
            <a:srcRect/>
            <a:stretch>
              <a:fillRect r="-23810"/>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3" name="Freeform 8"/>
          <p:cNvSpPr/>
          <p:nvPr>
            <p:custDataLst>
              <p:tags r:id="rId9"/>
            </p:custDataLst>
          </p:nvPr>
        </p:nvSpPr>
        <p:spPr>
          <a:xfrm>
            <a:off x="1356721" y="3928538"/>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10"/>
            <a:srcRect/>
            <a:stretch>
              <a:fillRect l="-29460" r="-1"/>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4" name="Freeform 9"/>
          <p:cNvSpPr/>
          <p:nvPr>
            <p:custDataLst>
              <p:tags r:id="rId11"/>
            </p:custDataLst>
          </p:nvPr>
        </p:nvSpPr>
        <p:spPr>
          <a:xfrm>
            <a:off x="3538021" y="3928538"/>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12"/>
            <a:srcRect/>
            <a:stretch>
              <a:fillRect r="-64094"/>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grpSp>
        <p:nvGrpSpPr>
          <p:cNvPr id="17" name="组合 16"/>
          <p:cNvGrpSpPr/>
          <p:nvPr/>
        </p:nvGrpSpPr>
        <p:grpSpPr>
          <a:xfrm>
            <a:off x="0" y="214489"/>
            <a:ext cx="3891360" cy="533259"/>
            <a:chOff x="0" y="214489"/>
            <a:chExt cx="3891360" cy="533259"/>
          </a:xfrm>
        </p:grpSpPr>
        <p:sp>
          <p:nvSpPr>
            <p:cNvPr id="3" name="矩形 2"/>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4" name="组合 3"/>
          <p:cNvGrpSpPr/>
          <p:nvPr/>
        </p:nvGrpSpPr>
        <p:grpSpPr>
          <a:xfrm>
            <a:off x="0" y="214489"/>
            <a:ext cx="3890645" cy="533259"/>
            <a:chOff x="0" y="214489"/>
            <a:chExt cx="3890645" cy="533259"/>
          </a:xfrm>
        </p:grpSpPr>
        <p:sp>
          <p:nvSpPr>
            <p:cNvPr id="6" name="矩形 5"/>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五边形 6"/>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strVal val="#ppt_h"/>
                                          </p:val>
                                        </p:tav>
                                        <p:tav tm="100000">
                                          <p:val>
                                            <p:strVal val="#ppt_h"/>
                                          </p:val>
                                        </p:tav>
                                      </p:tavLst>
                                    </p:anim>
                                  </p:childTnLst>
                                </p:cTn>
                              </p:par>
                            </p:childTnLst>
                          </p:cTn>
                        </p:par>
                        <p:par>
                          <p:cTn id="9" fill="hold">
                            <p:stCondLst>
                              <p:cond delay="0"/>
                            </p:stCondLst>
                            <p:childTnLst>
                              <p:par>
                                <p:cTn id="10" presetID="53" presetClass="entr" presetSubtype="16" fill="hold"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animEffect transition="in" filter="fade">
                                      <p:cBhvr>
                                        <p:cTn id="14" dur="500"/>
                                        <p:tgtEl>
                                          <p:spTgt spid="40"/>
                                        </p:tgtEl>
                                      </p:cBhvr>
                                    </p:animEffect>
                                  </p:childTnLst>
                                </p:cTn>
                              </p:par>
                              <p:par>
                                <p:cTn id="15" presetID="53" presetClass="entr" presetSubtype="528" fill="hold" grpId="0" nodeType="withEffect">
                                  <p:stCondLst>
                                    <p:cond delay="500"/>
                                  </p:stCondLst>
                                  <p:childTnLst>
                                    <p:set>
                                      <p:cBhvr>
                                        <p:cTn id="16" dur="1" fill="hold">
                                          <p:stCondLst>
                                            <p:cond delay="0"/>
                                          </p:stCondLst>
                                        </p:cTn>
                                        <p:tgtEl>
                                          <p:spTgt spid="41"/>
                                        </p:tgtEl>
                                        <p:attrNameLst>
                                          <p:attrName>style.visibility</p:attrName>
                                        </p:attrNameLst>
                                      </p:cBhvr>
                                      <p:to>
                                        <p:strVal val="visible"/>
                                      </p:to>
                                    </p:set>
                                    <p:anim calcmode="lin" valueType="num">
                                      <p:cBhvr>
                                        <p:cTn id="17" dur="500" fill="hold"/>
                                        <p:tgtEl>
                                          <p:spTgt spid="41"/>
                                        </p:tgtEl>
                                        <p:attrNameLst>
                                          <p:attrName>ppt_w</p:attrName>
                                        </p:attrNameLst>
                                      </p:cBhvr>
                                      <p:tavLst>
                                        <p:tav tm="0">
                                          <p:val>
                                            <p:fltVal val="0"/>
                                          </p:val>
                                        </p:tav>
                                        <p:tav tm="100000">
                                          <p:val>
                                            <p:strVal val="#ppt_w"/>
                                          </p:val>
                                        </p:tav>
                                      </p:tavLst>
                                    </p:anim>
                                    <p:anim calcmode="lin" valueType="num">
                                      <p:cBhvr>
                                        <p:cTn id="18" dur="500" fill="hold"/>
                                        <p:tgtEl>
                                          <p:spTgt spid="41"/>
                                        </p:tgtEl>
                                        <p:attrNameLst>
                                          <p:attrName>ppt_h</p:attrName>
                                        </p:attrNameLst>
                                      </p:cBhvr>
                                      <p:tavLst>
                                        <p:tav tm="0">
                                          <p:val>
                                            <p:fltVal val="0"/>
                                          </p:val>
                                        </p:tav>
                                        <p:tav tm="100000">
                                          <p:val>
                                            <p:strVal val="#ppt_h"/>
                                          </p:val>
                                        </p:tav>
                                      </p:tavLst>
                                    </p:anim>
                                    <p:animEffect transition="in" filter="fade">
                                      <p:cBhvr>
                                        <p:cTn id="19" dur="500"/>
                                        <p:tgtEl>
                                          <p:spTgt spid="41"/>
                                        </p:tgtEl>
                                      </p:cBhvr>
                                    </p:animEffect>
                                    <p:anim calcmode="lin" valueType="num">
                                      <p:cBhvr>
                                        <p:cTn id="20" dur="500" fill="hold"/>
                                        <p:tgtEl>
                                          <p:spTgt spid="41"/>
                                        </p:tgtEl>
                                        <p:attrNameLst>
                                          <p:attrName>ppt_x</p:attrName>
                                        </p:attrNameLst>
                                      </p:cBhvr>
                                      <p:tavLst>
                                        <p:tav tm="0">
                                          <p:val>
                                            <p:fltVal val="0.5"/>
                                          </p:val>
                                        </p:tav>
                                        <p:tav tm="100000">
                                          <p:val>
                                            <p:strVal val="#ppt_x"/>
                                          </p:val>
                                        </p:tav>
                                      </p:tavLst>
                                    </p:anim>
                                    <p:anim calcmode="lin" valueType="num">
                                      <p:cBhvr>
                                        <p:cTn id="21" dur="500" fill="hold"/>
                                        <p:tgtEl>
                                          <p:spTgt spid="41"/>
                                        </p:tgtEl>
                                        <p:attrNameLst>
                                          <p:attrName>ppt_y</p:attrName>
                                        </p:attrNameLst>
                                      </p:cBhvr>
                                      <p:tavLst>
                                        <p:tav tm="0">
                                          <p:val>
                                            <p:fltVal val="0.5"/>
                                          </p:val>
                                        </p:tav>
                                        <p:tav tm="100000">
                                          <p:val>
                                            <p:strVal val="#ppt_y"/>
                                          </p:val>
                                        </p:tav>
                                      </p:tavLst>
                                    </p:anim>
                                  </p:childTnLst>
                                </p:cTn>
                              </p:par>
                              <p:par>
                                <p:cTn id="22" presetID="53" presetClass="entr" presetSubtype="528" fill="hold" grpId="0" nodeType="withEffect">
                                  <p:stCondLst>
                                    <p:cond delay="750"/>
                                  </p:stCondLst>
                                  <p:childTnLst>
                                    <p:set>
                                      <p:cBhvr>
                                        <p:cTn id="23" dur="1" fill="hold">
                                          <p:stCondLst>
                                            <p:cond delay="0"/>
                                          </p:stCondLst>
                                        </p:cTn>
                                        <p:tgtEl>
                                          <p:spTgt spid="42"/>
                                        </p:tgtEl>
                                        <p:attrNameLst>
                                          <p:attrName>style.visibility</p:attrName>
                                        </p:attrNameLst>
                                      </p:cBhvr>
                                      <p:to>
                                        <p:strVal val="visible"/>
                                      </p:to>
                                    </p:set>
                                    <p:anim calcmode="lin" valueType="num">
                                      <p:cBhvr>
                                        <p:cTn id="24" dur="500" fill="hold"/>
                                        <p:tgtEl>
                                          <p:spTgt spid="42"/>
                                        </p:tgtEl>
                                        <p:attrNameLst>
                                          <p:attrName>ppt_w</p:attrName>
                                        </p:attrNameLst>
                                      </p:cBhvr>
                                      <p:tavLst>
                                        <p:tav tm="0">
                                          <p:val>
                                            <p:fltVal val="0"/>
                                          </p:val>
                                        </p:tav>
                                        <p:tav tm="100000">
                                          <p:val>
                                            <p:strVal val="#ppt_w"/>
                                          </p:val>
                                        </p:tav>
                                      </p:tavLst>
                                    </p:anim>
                                    <p:anim calcmode="lin" valueType="num">
                                      <p:cBhvr>
                                        <p:cTn id="25" dur="500" fill="hold"/>
                                        <p:tgtEl>
                                          <p:spTgt spid="42"/>
                                        </p:tgtEl>
                                        <p:attrNameLst>
                                          <p:attrName>ppt_h</p:attrName>
                                        </p:attrNameLst>
                                      </p:cBhvr>
                                      <p:tavLst>
                                        <p:tav tm="0">
                                          <p:val>
                                            <p:fltVal val="0"/>
                                          </p:val>
                                        </p:tav>
                                        <p:tav tm="100000">
                                          <p:val>
                                            <p:strVal val="#ppt_h"/>
                                          </p:val>
                                        </p:tav>
                                      </p:tavLst>
                                    </p:anim>
                                    <p:animEffect transition="in" filter="fade">
                                      <p:cBhvr>
                                        <p:cTn id="26" dur="500"/>
                                        <p:tgtEl>
                                          <p:spTgt spid="42"/>
                                        </p:tgtEl>
                                      </p:cBhvr>
                                    </p:animEffect>
                                    <p:anim calcmode="lin" valueType="num">
                                      <p:cBhvr>
                                        <p:cTn id="27" dur="500" fill="hold"/>
                                        <p:tgtEl>
                                          <p:spTgt spid="42"/>
                                        </p:tgtEl>
                                        <p:attrNameLst>
                                          <p:attrName>ppt_x</p:attrName>
                                        </p:attrNameLst>
                                      </p:cBhvr>
                                      <p:tavLst>
                                        <p:tav tm="0">
                                          <p:val>
                                            <p:fltVal val="0.5"/>
                                          </p:val>
                                        </p:tav>
                                        <p:tav tm="100000">
                                          <p:val>
                                            <p:strVal val="#ppt_x"/>
                                          </p:val>
                                        </p:tav>
                                      </p:tavLst>
                                    </p:anim>
                                    <p:anim calcmode="lin" valueType="num">
                                      <p:cBhvr>
                                        <p:cTn id="28" dur="500" fill="hold"/>
                                        <p:tgtEl>
                                          <p:spTgt spid="42"/>
                                        </p:tgtEl>
                                        <p:attrNameLst>
                                          <p:attrName>ppt_y</p:attrName>
                                        </p:attrNameLst>
                                      </p:cBhvr>
                                      <p:tavLst>
                                        <p:tav tm="0">
                                          <p:val>
                                            <p:fltVal val="0.5"/>
                                          </p:val>
                                        </p:tav>
                                        <p:tav tm="100000">
                                          <p:val>
                                            <p:strVal val="#ppt_y"/>
                                          </p:val>
                                        </p:tav>
                                      </p:tavLst>
                                    </p:anim>
                                  </p:childTnLst>
                                </p:cTn>
                              </p:par>
                              <p:par>
                                <p:cTn id="29" presetID="53" presetClass="entr" presetSubtype="528" fill="hold" grpId="0" nodeType="withEffect">
                                  <p:stCondLst>
                                    <p:cond delay="1000"/>
                                  </p:stCondLst>
                                  <p:childTnLst>
                                    <p:set>
                                      <p:cBhvr>
                                        <p:cTn id="30" dur="1" fill="hold">
                                          <p:stCondLst>
                                            <p:cond delay="0"/>
                                          </p:stCondLst>
                                        </p:cTn>
                                        <p:tgtEl>
                                          <p:spTgt spid="44"/>
                                        </p:tgtEl>
                                        <p:attrNameLst>
                                          <p:attrName>style.visibility</p:attrName>
                                        </p:attrNameLst>
                                      </p:cBhvr>
                                      <p:to>
                                        <p:strVal val="visible"/>
                                      </p:to>
                                    </p:set>
                                    <p:anim calcmode="lin" valueType="num">
                                      <p:cBhvr>
                                        <p:cTn id="31" dur="500" fill="hold"/>
                                        <p:tgtEl>
                                          <p:spTgt spid="44"/>
                                        </p:tgtEl>
                                        <p:attrNameLst>
                                          <p:attrName>ppt_w</p:attrName>
                                        </p:attrNameLst>
                                      </p:cBhvr>
                                      <p:tavLst>
                                        <p:tav tm="0">
                                          <p:val>
                                            <p:fltVal val="0"/>
                                          </p:val>
                                        </p:tav>
                                        <p:tav tm="100000">
                                          <p:val>
                                            <p:strVal val="#ppt_w"/>
                                          </p:val>
                                        </p:tav>
                                      </p:tavLst>
                                    </p:anim>
                                    <p:anim calcmode="lin" valueType="num">
                                      <p:cBhvr>
                                        <p:cTn id="32" dur="500" fill="hold"/>
                                        <p:tgtEl>
                                          <p:spTgt spid="44"/>
                                        </p:tgtEl>
                                        <p:attrNameLst>
                                          <p:attrName>ppt_h</p:attrName>
                                        </p:attrNameLst>
                                      </p:cBhvr>
                                      <p:tavLst>
                                        <p:tav tm="0">
                                          <p:val>
                                            <p:fltVal val="0"/>
                                          </p:val>
                                        </p:tav>
                                        <p:tav tm="100000">
                                          <p:val>
                                            <p:strVal val="#ppt_h"/>
                                          </p:val>
                                        </p:tav>
                                      </p:tavLst>
                                    </p:anim>
                                    <p:animEffect transition="in" filter="fade">
                                      <p:cBhvr>
                                        <p:cTn id="33" dur="500"/>
                                        <p:tgtEl>
                                          <p:spTgt spid="44"/>
                                        </p:tgtEl>
                                      </p:cBhvr>
                                    </p:animEffect>
                                    <p:anim calcmode="lin" valueType="num">
                                      <p:cBhvr>
                                        <p:cTn id="34" dur="500" fill="hold"/>
                                        <p:tgtEl>
                                          <p:spTgt spid="44"/>
                                        </p:tgtEl>
                                        <p:attrNameLst>
                                          <p:attrName>ppt_x</p:attrName>
                                        </p:attrNameLst>
                                      </p:cBhvr>
                                      <p:tavLst>
                                        <p:tav tm="0">
                                          <p:val>
                                            <p:fltVal val="0.5"/>
                                          </p:val>
                                        </p:tav>
                                        <p:tav tm="100000">
                                          <p:val>
                                            <p:strVal val="#ppt_x"/>
                                          </p:val>
                                        </p:tav>
                                      </p:tavLst>
                                    </p:anim>
                                    <p:anim calcmode="lin" valueType="num">
                                      <p:cBhvr>
                                        <p:cTn id="35" dur="500" fill="hold"/>
                                        <p:tgtEl>
                                          <p:spTgt spid="44"/>
                                        </p:tgtEl>
                                        <p:attrNameLst>
                                          <p:attrName>ppt_y</p:attrName>
                                        </p:attrNameLst>
                                      </p:cBhvr>
                                      <p:tavLst>
                                        <p:tav tm="0">
                                          <p:val>
                                            <p:fltVal val="0.5"/>
                                          </p:val>
                                        </p:tav>
                                        <p:tav tm="100000">
                                          <p:val>
                                            <p:strVal val="#ppt_y"/>
                                          </p:val>
                                        </p:tav>
                                      </p:tavLst>
                                    </p:anim>
                                  </p:childTnLst>
                                </p:cTn>
                              </p:par>
                              <p:par>
                                <p:cTn id="36" presetID="53" presetClass="entr" presetSubtype="528" fill="hold" grpId="0" nodeType="withEffect">
                                  <p:stCondLst>
                                    <p:cond delay="1250"/>
                                  </p:stCondLst>
                                  <p:childTnLst>
                                    <p:set>
                                      <p:cBhvr>
                                        <p:cTn id="37" dur="1" fill="hold">
                                          <p:stCondLst>
                                            <p:cond delay="0"/>
                                          </p:stCondLst>
                                        </p:cTn>
                                        <p:tgtEl>
                                          <p:spTgt spid="43"/>
                                        </p:tgtEl>
                                        <p:attrNameLst>
                                          <p:attrName>style.visibility</p:attrName>
                                        </p:attrNameLst>
                                      </p:cBhvr>
                                      <p:to>
                                        <p:strVal val="visible"/>
                                      </p:to>
                                    </p:set>
                                    <p:anim calcmode="lin" valueType="num">
                                      <p:cBhvr>
                                        <p:cTn id="38" dur="500" fill="hold"/>
                                        <p:tgtEl>
                                          <p:spTgt spid="43"/>
                                        </p:tgtEl>
                                        <p:attrNameLst>
                                          <p:attrName>ppt_w</p:attrName>
                                        </p:attrNameLst>
                                      </p:cBhvr>
                                      <p:tavLst>
                                        <p:tav tm="0">
                                          <p:val>
                                            <p:fltVal val="0"/>
                                          </p:val>
                                        </p:tav>
                                        <p:tav tm="100000">
                                          <p:val>
                                            <p:strVal val="#ppt_w"/>
                                          </p:val>
                                        </p:tav>
                                      </p:tavLst>
                                    </p:anim>
                                    <p:anim calcmode="lin" valueType="num">
                                      <p:cBhvr>
                                        <p:cTn id="39" dur="500" fill="hold"/>
                                        <p:tgtEl>
                                          <p:spTgt spid="43"/>
                                        </p:tgtEl>
                                        <p:attrNameLst>
                                          <p:attrName>ppt_h</p:attrName>
                                        </p:attrNameLst>
                                      </p:cBhvr>
                                      <p:tavLst>
                                        <p:tav tm="0">
                                          <p:val>
                                            <p:fltVal val="0"/>
                                          </p:val>
                                        </p:tav>
                                        <p:tav tm="100000">
                                          <p:val>
                                            <p:strVal val="#ppt_h"/>
                                          </p:val>
                                        </p:tav>
                                      </p:tavLst>
                                    </p:anim>
                                    <p:animEffect transition="in" filter="fade">
                                      <p:cBhvr>
                                        <p:cTn id="40" dur="500"/>
                                        <p:tgtEl>
                                          <p:spTgt spid="43"/>
                                        </p:tgtEl>
                                      </p:cBhvr>
                                    </p:animEffect>
                                    <p:anim calcmode="lin" valueType="num">
                                      <p:cBhvr>
                                        <p:cTn id="41" dur="500" fill="hold"/>
                                        <p:tgtEl>
                                          <p:spTgt spid="43"/>
                                        </p:tgtEl>
                                        <p:attrNameLst>
                                          <p:attrName>ppt_x</p:attrName>
                                        </p:attrNameLst>
                                      </p:cBhvr>
                                      <p:tavLst>
                                        <p:tav tm="0">
                                          <p:val>
                                            <p:fltVal val="0.5"/>
                                          </p:val>
                                        </p:tav>
                                        <p:tav tm="100000">
                                          <p:val>
                                            <p:strVal val="#ppt_x"/>
                                          </p:val>
                                        </p:tav>
                                      </p:tavLst>
                                    </p:anim>
                                    <p:anim calcmode="lin" valueType="num">
                                      <p:cBhvr>
                                        <p:cTn id="42" dur="500" fill="hold"/>
                                        <p:tgtEl>
                                          <p:spTgt spid="4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1" grpId="0" bldLvl="0" animBg="1"/>
      <p:bldP spid="42" grpId="0" bldLvl="0" animBg="1"/>
      <p:bldP spid="43" grpId="0" bldLvl="0" animBg="1"/>
      <p:bldP spid="44"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1603023"/>
            <a:ext cx="11593689" cy="3826934"/>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cxnSp>
        <p:nvCxnSpPr>
          <p:cNvPr id="14" name="直接连接符 13"/>
          <p:cNvCxnSpPr/>
          <p:nvPr/>
        </p:nvCxnSpPr>
        <p:spPr>
          <a:xfrm>
            <a:off x="3248241" y="4815852"/>
            <a:ext cx="7546429"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368244" y="2323821"/>
            <a:ext cx="7426426"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平行四边形 10"/>
          <p:cNvSpPr/>
          <p:nvPr/>
        </p:nvSpPr>
        <p:spPr>
          <a:xfrm>
            <a:off x="905608" y="1380564"/>
            <a:ext cx="4429380" cy="4329953"/>
          </a:xfrm>
          <a:prstGeom prst="parallelogram">
            <a:avLst>
              <a:gd name="adj" fmla="val 2838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 name="矩形 5"/>
          <p:cNvSpPr/>
          <p:nvPr/>
        </p:nvSpPr>
        <p:spPr>
          <a:xfrm>
            <a:off x="5498862" y="3523026"/>
            <a:ext cx="5516880" cy="1014730"/>
          </a:xfrm>
          <a:prstGeom prst="rect">
            <a:avLst/>
          </a:prstGeom>
        </p:spPr>
        <p:txBody>
          <a:bodyPr wrap="none">
            <a:spAutoFit/>
          </a:bodyPr>
          <a:lstStyle/>
          <a:p>
            <a:pPr algn="l"/>
            <a:r>
              <a:rPr lang="zh-CN" altLang="en-US" sz="6000" b="1" dirty="0">
                <a:solidFill>
                  <a:schemeClr val="bg1"/>
                </a:solidFill>
                <a:latin typeface="Arial" panose="020B0604020202020204"/>
                <a:ea typeface="微软雅黑" panose="020B0503020204020204" pitchFamily="34" charset="-122"/>
                <a:sym typeface="Arial" panose="020B0604020202020204"/>
              </a:rPr>
              <a:t>汽车室内的清洁</a:t>
            </a:r>
            <a:endParaRPr lang="zh-CN" altLang="en-US" sz="6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p:nvPr/>
        </p:nvSpPr>
        <p:spPr>
          <a:xfrm>
            <a:off x="11593689" y="1603023"/>
            <a:ext cx="1192466" cy="3826934"/>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矩形 8"/>
          <p:cNvSpPr/>
          <p:nvPr/>
        </p:nvSpPr>
        <p:spPr>
          <a:xfrm>
            <a:off x="6380679" y="2600340"/>
            <a:ext cx="3112945" cy="645160"/>
          </a:xfrm>
          <a:prstGeom prst="rect">
            <a:avLst/>
          </a:prstGeom>
          <a:solidFill>
            <a:srgbClr val="C00000"/>
          </a:solidFill>
        </p:spPr>
        <p:txBody>
          <a:bodyPr wrap="square">
            <a:spAutoFit/>
          </a:bodyPr>
          <a:lstStyle/>
          <a:p>
            <a:pPr algn="ctr"/>
            <a:r>
              <a:rPr lang="zh-CN" altLang="en-US" sz="3600" b="1" dirty="0">
                <a:solidFill>
                  <a:schemeClr val="bg1"/>
                </a:solidFill>
                <a:latin typeface="Arial" panose="020B0604020202020204"/>
                <a:ea typeface="微软雅黑" panose="020B0503020204020204" pitchFamily="34" charset="-122"/>
                <a:sym typeface="Arial" panose="020B0604020202020204"/>
              </a:rPr>
              <a:t>任务二</a:t>
            </a:r>
            <a:r>
              <a:rPr lang="en-US" altLang="zh-CN" sz="3600" b="1" dirty="0">
                <a:solidFill>
                  <a:schemeClr val="bg1"/>
                </a:solidFill>
                <a:latin typeface="Arial" panose="020B0604020202020204"/>
                <a:ea typeface="微软雅黑" panose="020B0503020204020204" pitchFamily="34" charset="-122"/>
                <a:sym typeface="Arial" panose="020B0604020202020204"/>
              </a:rPr>
              <a:t> </a:t>
            </a:r>
            <a:endParaRPr lang="zh-CN" altLang="en-US" sz="3600" b="1" dirty="0">
              <a:solidFill>
                <a:schemeClr val="bg1"/>
              </a:solidFill>
              <a:latin typeface="Arial" panose="020B0604020202020204"/>
              <a:ea typeface="微软雅黑" panose="020B0503020204020204" pitchFamily="34" charset="-122"/>
              <a:sym typeface="Arial" panose="020B0604020202020204"/>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7261306">
            <a:off x="997077" y="2245116"/>
            <a:ext cx="3968403" cy="263836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par>
                                <p:cTn id="24" presetID="22" presetClass="entr" presetSubtype="8"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1" grpId="0" bldLvl="0" animBg="1"/>
      <p:bldP spid="6" grpId="0"/>
      <p:bldP spid="7" grpId="0" bldLvl="0" animBg="1"/>
      <p:bldP spid="9"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4"/>
          <p:cNvSpPr txBox="1">
            <a:spLocks noChangeArrowheads="1"/>
          </p:cNvSpPr>
          <p:nvPr/>
        </p:nvSpPr>
        <p:spPr bwMode="auto">
          <a:xfrm>
            <a:off x="1152083" y="1762063"/>
            <a:ext cx="9226820"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了解汽车室内清洁的主要作用。</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掌握汽车室内清洁的主要内容和清洁方法。</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3. 熟悉汽车室内清洁设备的选用。</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4. 熟悉汽车室内清洁用品及工具的选用。</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能使用不同设备对汽车室内进行清洁。</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会合理选用室内清洁工具及用品。</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保持良好的人际关系，通过协商解决问题。</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具有良好的职业道德和职业素养、工作态度和责任感。</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3. 关注客户体验，及时解决服务过程中的问题。</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4" name="Rectangle 6"/>
          <p:cNvSpPr>
            <a:spLocks noChangeArrowheads="1"/>
          </p:cNvSpPr>
          <p:nvPr/>
        </p:nvSpPr>
        <p:spPr bwMode="auto">
          <a:xfrm>
            <a:off x="1224280" y="1292860"/>
            <a:ext cx="1346200" cy="398780"/>
          </a:xfrm>
          <a:prstGeom prst="rect">
            <a:avLst/>
          </a:prstGeom>
          <a:solidFill>
            <a:srgbClr val="C00000"/>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sz="2000" b="1" dirty="0">
                <a:solidFill>
                  <a:schemeClr val="bg1"/>
                </a:solidFill>
                <a:latin typeface="Arial" panose="020B0604020202020204"/>
                <a:ea typeface="微软雅黑" panose="020B0503020204020204" pitchFamily="34" charset="-122"/>
                <a:sym typeface="Arial" panose="020B0604020202020204"/>
              </a:rPr>
              <a:t>知识目标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
        <p:nvSpPr>
          <p:cNvPr id="12" name="Rectangle 6"/>
          <p:cNvSpPr>
            <a:spLocks noChangeArrowheads="1"/>
          </p:cNvSpPr>
          <p:nvPr/>
        </p:nvSpPr>
        <p:spPr bwMode="auto">
          <a:xfrm>
            <a:off x="1224280" y="3383280"/>
            <a:ext cx="1346200" cy="398780"/>
          </a:xfrm>
          <a:prstGeom prst="rect">
            <a:avLst/>
          </a:prstGeom>
          <a:solidFill>
            <a:srgbClr val="38465E"/>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sz="2000" b="1" dirty="0">
                <a:solidFill>
                  <a:schemeClr val="bg1"/>
                </a:solidFill>
                <a:latin typeface="Arial" panose="020B0604020202020204"/>
                <a:ea typeface="微软雅黑" panose="020B0503020204020204" pitchFamily="34" charset="-122"/>
                <a:sym typeface="Arial" panose="020B0604020202020204"/>
              </a:rPr>
              <a:t>能力</a:t>
            </a:r>
            <a:r>
              <a:rPr sz="2000" b="1" dirty="0">
                <a:solidFill>
                  <a:schemeClr val="bg1"/>
                </a:solidFill>
                <a:latin typeface="Arial" panose="020B0604020202020204"/>
                <a:ea typeface="微软雅黑" panose="020B0503020204020204" pitchFamily="34" charset="-122"/>
                <a:sym typeface="Arial" panose="020B0604020202020204"/>
              </a:rPr>
              <a:t>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
        <p:nvSpPr>
          <p:cNvPr id="13" name="Rectangle 6"/>
          <p:cNvSpPr>
            <a:spLocks noChangeArrowheads="1"/>
          </p:cNvSpPr>
          <p:nvPr/>
        </p:nvSpPr>
        <p:spPr bwMode="auto">
          <a:xfrm>
            <a:off x="1224280" y="4613910"/>
            <a:ext cx="1346200" cy="398780"/>
          </a:xfrm>
          <a:prstGeom prst="rect">
            <a:avLst/>
          </a:prstGeom>
          <a:solidFill>
            <a:srgbClr val="C00000"/>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sz="2000" b="1" dirty="0">
                <a:solidFill>
                  <a:schemeClr val="bg1"/>
                </a:solidFill>
                <a:latin typeface="Arial" panose="020B0604020202020204"/>
                <a:ea typeface="微软雅黑" panose="020B0503020204020204" pitchFamily="34" charset="-122"/>
                <a:sym typeface="Arial" panose="020B0604020202020204"/>
              </a:rPr>
              <a:t>素养</a:t>
            </a:r>
            <a:r>
              <a:rPr sz="2000" b="1" dirty="0">
                <a:solidFill>
                  <a:schemeClr val="bg1"/>
                </a:solidFill>
                <a:latin typeface="Arial" panose="020B0604020202020204"/>
                <a:ea typeface="微软雅黑" panose="020B0503020204020204" pitchFamily="34" charset="-122"/>
                <a:sym typeface="Arial" panose="020B0604020202020204"/>
              </a:rPr>
              <a:t>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grpSp>
        <p:nvGrpSpPr>
          <p:cNvPr id="18" name="组合 17"/>
          <p:cNvGrpSpPr/>
          <p:nvPr/>
        </p:nvGrpSpPr>
        <p:grpSpPr>
          <a:xfrm>
            <a:off x="0" y="214489"/>
            <a:ext cx="3890645" cy="533259"/>
            <a:chOff x="0" y="214489"/>
            <a:chExt cx="3890645" cy="533259"/>
          </a:xfrm>
        </p:grpSpPr>
        <p:sp>
          <p:nvSpPr>
            <p:cNvPr id="19" name="矩形 18"/>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0" name="五边形 1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21" name="矩形 20"/>
            <p:cNvSpPr/>
            <p:nvPr/>
          </p:nvSpPr>
          <p:spPr>
            <a:xfrm>
              <a:off x="863680" y="225778"/>
              <a:ext cx="26720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汽车室内的清洁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p:cTn id="7" dur="500" fill="hold"/>
                                        <p:tgtEl>
                                          <p:spTgt spid="11267"/>
                                        </p:tgtEl>
                                        <p:attrNameLst>
                                          <p:attrName>ppt_w</p:attrName>
                                        </p:attrNameLst>
                                      </p:cBhvr>
                                      <p:tavLst>
                                        <p:tav tm="0">
                                          <p:val>
                                            <p:fltVal val="0"/>
                                          </p:val>
                                        </p:tav>
                                        <p:tav tm="100000">
                                          <p:val>
                                            <p:strVal val="#ppt_w"/>
                                          </p:val>
                                        </p:tav>
                                      </p:tavLst>
                                    </p:anim>
                                    <p:anim calcmode="lin" valueType="num">
                                      <p:cBhvr>
                                        <p:cTn id="8" dur="500" fill="hold"/>
                                        <p:tgtEl>
                                          <p:spTgt spid="11267"/>
                                        </p:tgtEl>
                                        <p:attrNameLst>
                                          <p:attrName>ppt_h</p:attrName>
                                        </p:attrNameLst>
                                      </p:cBhvr>
                                      <p:tavLst>
                                        <p:tav tm="0">
                                          <p:val>
                                            <p:fltVal val="0"/>
                                          </p:val>
                                        </p:tav>
                                        <p:tav tm="100000">
                                          <p:val>
                                            <p:strVal val="#ppt_h"/>
                                          </p:val>
                                        </p:tav>
                                      </p:tavLst>
                                    </p:anim>
                                    <p:animEffect transition="in" filter="fade">
                                      <p:cBhvr>
                                        <p:cTn id="9" dur="500"/>
                                        <p:tgtEl>
                                          <p:spTgt spid="11267"/>
                                        </p:tgtEl>
                                      </p:cBhvr>
                                    </p:animEffect>
                                  </p:childTnLst>
                                </p:cTn>
                              </p:par>
                              <p:par>
                                <p:cTn id="10" presetID="14" presetClass="entr" presetSubtype="1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randombar(horizontal)">
                                      <p:cBhvr>
                                        <p:cTn id="12" dur="500"/>
                                        <p:tgtEl>
                                          <p:spTgt spid="24"/>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24" grpId="0" bldLvl="0" animBg="1"/>
      <p:bldP spid="12" grpId="0" bldLvl="0" animBg="1"/>
      <p:bldP spid="13"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1603023"/>
            <a:ext cx="11593689" cy="3826934"/>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cxnSp>
        <p:nvCxnSpPr>
          <p:cNvPr id="14" name="直接连接符 13"/>
          <p:cNvCxnSpPr/>
          <p:nvPr/>
        </p:nvCxnSpPr>
        <p:spPr>
          <a:xfrm>
            <a:off x="3248241" y="4815852"/>
            <a:ext cx="7546429"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368244" y="2323821"/>
            <a:ext cx="7426426"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平行四边形 10"/>
          <p:cNvSpPr/>
          <p:nvPr/>
        </p:nvSpPr>
        <p:spPr>
          <a:xfrm>
            <a:off x="905608" y="1380564"/>
            <a:ext cx="4429380" cy="4329953"/>
          </a:xfrm>
          <a:prstGeom prst="parallelogram">
            <a:avLst>
              <a:gd name="adj" fmla="val 2838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 name="矩形 5"/>
          <p:cNvSpPr/>
          <p:nvPr/>
        </p:nvSpPr>
        <p:spPr>
          <a:xfrm>
            <a:off x="5335032" y="3564301"/>
            <a:ext cx="5516880" cy="1014730"/>
          </a:xfrm>
          <a:prstGeom prst="rect">
            <a:avLst/>
          </a:prstGeom>
        </p:spPr>
        <p:txBody>
          <a:bodyPr wrap="none">
            <a:spAutoFit/>
          </a:bodyPr>
          <a:lstStyle/>
          <a:p>
            <a:pPr algn="l"/>
            <a:r>
              <a:rPr lang="zh-CN" altLang="en-US" sz="60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6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p:nvPr/>
        </p:nvSpPr>
        <p:spPr>
          <a:xfrm>
            <a:off x="11593689" y="1603023"/>
            <a:ext cx="1192466" cy="3826934"/>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矩形 8"/>
          <p:cNvSpPr/>
          <p:nvPr/>
        </p:nvSpPr>
        <p:spPr>
          <a:xfrm>
            <a:off x="6380679" y="2600340"/>
            <a:ext cx="3112945" cy="645160"/>
          </a:xfrm>
          <a:prstGeom prst="rect">
            <a:avLst/>
          </a:prstGeom>
          <a:solidFill>
            <a:srgbClr val="C00000"/>
          </a:solidFill>
        </p:spPr>
        <p:txBody>
          <a:bodyPr wrap="square">
            <a:spAutoFit/>
          </a:bodyPr>
          <a:lstStyle/>
          <a:p>
            <a:pPr algn="ctr"/>
            <a:r>
              <a:rPr lang="zh-CN" altLang="en-US" sz="3600" b="1" dirty="0">
                <a:solidFill>
                  <a:schemeClr val="bg1"/>
                </a:solidFill>
                <a:latin typeface="Arial" panose="020B0604020202020204"/>
                <a:ea typeface="微软雅黑" panose="020B0503020204020204" pitchFamily="34" charset="-122"/>
                <a:sym typeface="Arial" panose="020B0604020202020204"/>
              </a:rPr>
              <a:t>任务一</a:t>
            </a:r>
            <a:r>
              <a:rPr lang="en-US" altLang="zh-CN" sz="3600" b="1" dirty="0">
                <a:solidFill>
                  <a:schemeClr val="bg1"/>
                </a:solidFill>
                <a:latin typeface="Arial" panose="020B0604020202020204"/>
                <a:ea typeface="微软雅黑" panose="020B0503020204020204" pitchFamily="34" charset="-122"/>
                <a:sym typeface="Arial" panose="020B0604020202020204"/>
              </a:rPr>
              <a:t> </a:t>
            </a:r>
            <a:endParaRPr lang="zh-CN" altLang="en-US" sz="3600" b="1" dirty="0">
              <a:solidFill>
                <a:schemeClr val="bg1"/>
              </a:solidFill>
              <a:latin typeface="Arial" panose="020B0604020202020204"/>
              <a:ea typeface="微软雅黑" panose="020B0503020204020204" pitchFamily="34" charset="-122"/>
              <a:sym typeface="Arial" panose="020B0604020202020204"/>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7261306">
            <a:off x="997077" y="2245116"/>
            <a:ext cx="3968403" cy="263836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par>
                                <p:cTn id="24" presetID="22" presetClass="entr" presetSubtype="8"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6" grpId="0"/>
      <p:bldP spid="7" grpId="0" animBg="1"/>
      <p:bldP spid="9"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53143" y="1600895"/>
            <a:ext cx="10949049" cy="43605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0" name="矩形 9"/>
          <p:cNvSpPr/>
          <p:nvPr/>
        </p:nvSpPr>
        <p:spPr>
          <a:xfrm>
            <a:off x="973778" y="1852551"/>
            <a:ext cx="10343406" cy="3842378"/>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Arial" panose="020B0604020202020204"/>
              <a:ea typeface="微软雅黑" panose="020B0503020204020204" pitchFamily="34" charset="-122"/>
              <a:sym typeface="Arial" panose="020B0604020202020204"/>
            </a:endParaRPr>
          </a:p>
        </p:txBody>
      </p:sp>
      <p:sp>
        <p:nvSpPr>
          <p:cNvPr id="23555" name="TextBox 4"/>
          <p:cNvSpPr txBox="1">
            <a:spLocks noChangeArrowheads="1"/>
          </p:cNvSpPr>
          <p:nvPr/>
        </p:nvSpPr>
        <p:spPr bwMode="auto">
          <a:xfrm>
            <a:off x="1448842" y="2350707"/>
            <a:ext cx="9393272"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b="1" dirty="0">
                <a:solidFill>
                  <a:schemeClr val="bg1"/>
                </a:solidFill>
                <a:latin typeface="Arial" panose="020B0604020202020204"/>
                <a:ea typeface="微软雅黑" panose="020B0503020204020204" pitchFamily="34" charset="-122"/>
                <a:sym typeface="Arial" panose="020B0604020202020204"/>
              </a:rPr>
              <a:t>      </a:t>
            </a:r>
            <a:r>
              <a:rPr sz="2000" b="1" dirty="0">
                <a:solidFill>
                  <a:schemeClr val="bg1"/>
                </a:solidFill>
                <a:latin typeface="Arial" panose="020B0604020202020204"/>
                <a:ea typeface="微软雅黑" panose="020B0503020204020204" pitchFamily="34" charset="-122"/>
                <a:sym typeface="Arial" panose="020B0604020202020204"/>
              </a:rPr>
              <a:t>某公司的陈先生对自己新买的汽车呵护有加，每天下班都对自己的爱车进行除</a:t>
            </a:r>
            <a:endParaRPr sz="2000" b="1" dirty="0">
              <a:solidFill>
                <a:schemeClr val="bg1"/>
              </a:solidFill>
              <a:latin typeface="Arial" panose="020B0604020202020204"/>
              <a:ea typeface="微软雅黑" panose="020B0503020204020204" pitchFamily="34" charset="-122"/>
              <a:sym typeface="Arial" panose="020B0604020202020204"/>
            </a:endParaRPr>
          </a:p>
          <a:p>
            <a:pPr eaLnBrk="1" hangingPunct="1">
              <a:lnSpc>
                <a:spcPct val="150000"/>
              </a:lnSpc>
            </a:pPr>
            <a:r>
              <a:rPr sz="2000" b="1" dirty="0">
                <a:solidFill>
                  <a:schemeClr val="bg1"/>
                </a:solidFill>
                <a:latin typeface="Arial" panose="020B0604020202020204"/>
                <a:ea typeface="微软雅黑" panose="020B0503020204020204" pitchFamily="34" charset="-122"/>
                <a:sym typeface="Arial" panose="020B0604020202020204"/>
              </a:rPr>
              <a:t>尘处理，还自购工具对车身进行清洗，使自己的爱车光鲜亮丽。可是，没过多长时</a:t>
            </a:r>
            <a:endParaRPr sz="2000" b="1" dirty="0">
              <a:solidFill>
                <a:schemeClr val="bg1"/>
              </a:solidFill>
              <a:latin typeface="Arial" panose="020B0604020202020204"/>
              <a:ea typeface="微软雅黑" panose="020B0503020204020204" pitchFamily="34" charset="-122"/>
              <a:sym typeface="Arial" panose="020B0604020202020204"/>
            </a:endParaRPr>
          </a:p>
          <a:p>
            <a:pPr eaLnBrk="1" hangingPunct="1">
              <a:lnSpc>
                <a:spcPct val="150000"/>
              </a:lnSpc>
            </a:pPr>
            <a:r>
              <a:rPr sz="2000" b="1" dirty="0">
                <a:solidFill>
                  <a:schemeClr val="bg1"/>
                </a:solidFill>
                <a:latin typeface="Arial" panose="020B0604020202020204"/>
                <a:ea typeface="微软雅黑" panose="020B0503020204020204" pitchFamily="34" charset="-122"/>
                <a:sym typeface="Arial" panose="020B0604020202020204"/>
              </a:rPr>
              <a:t>间，陈先生发现汽车虽然外表非常干净，但车内却逐渐不再让人满意，对于车的顶</a:t>
            </a:r>
            <a:endParaRPr sz="2000" b="1" dirty="0">
              <a:solidFill>
                <a:schemeClr val="bg1"/>
              </a:solidFill>
              <a:latin typeface="Arial" panose="020B0604020202020204"/>
              <a:ea typeface="微软雅黑" panose="020B0503020204020204" pitchFamily="34" charset="-122"/>
              <a:sym typeface="Arial" panose="020B0604020202020204"/>
            </a:endParaRPr>
          </a:p>
          <a:p>
            <a:pPr eaLnBrk="1" hangingPunct="1">
              <a:lnSpc>
                <a:spcPct val="150000"/>
              </a:lnSpc>
            </a:pPr>
            <a:r>
              <a:rPr sz="2000" b="1" dirty="0">
                <a:solidFill>
                  <a:schemeClr val="bg1"/>
                </a:solidFill>
                <a:latin typeface="Arial" panose="020B0604020202020204"/>
                <a:ea typeface="微软雅黑" panose="020B0503020204020204" pitchFamily="34" charset="-122"/>
                <a:sym typeface="Arial" panose="020B0604020202020204"/>
              </a:rPr>
              <a:t>棚、仪表板缝隙、车内异味等他也感到束手无策。作为一名专业的汽车美容人员的小李，需要怎样制作施工流程，如何选用各类工具、设备、用品来清洁内饰件，使汽车室内的脏污情况彻底消除。</a:t>
            </a:r>
            <a:endParaRPr sz="2000" b="1" dirty="0">
              <a:solidFill>
                <a:schemeClr val="bg1"/>
              </a:solidFill>
              <a:latin typeface="Arial" panose="020B0604020202020204"/>
              <a:ea typeface="微软雅黑" panose="020B0503020204020204" pitchFamily="34" charset="-122"/>
              <a:sym typeface="Arial" panose="020B0604020202020204"/>
            </a:endParaRPr>
          </a:p>
        </p:txBody>
      </p:sp>
      <p:grpSp>
        <p:nvGrpSpPr>
          <p:cNvPr id="18" name="组合 17"/>
          <p:cNvGrpSpPr/>
          <p:nvPr/>
        </p:nvGrpSpPr>
        <p:grpSpPr>
          <a:xfrm>
            <a:off x="0" y="214489"/>
            <a:ext cx="3890645" cy="533259"/>
            <a:chOff x="0" y="214489"/>
            <a:chExt cx="3890645" cy="533259"/>
          </a:xfrm>
        </p:grpSpPr>
        <p:sp>
          <p:nvSpPr>
            <p:cNvPr id="19" name="矩形 18"/>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0" name="五边形 1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21" name="矩形 20"/>
            <p:cNvSpPr/>
            <p:nvPr/>
          </p:nvSpPr>
          <p:spPr>
            <a:xfrm>
              <a:off x="863680" y="225778"/>
              <a:ext cx="26720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汽车室内的清洁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3555"/>
                                        </p:tgtEl>
                                        <p:attrNameLst>
                                          <p:attrName>style.visibility</p:attrName>
                                        </p:attrNameLst>
                                      </p:cBhvr>
                                      <p:to>
                                        <p:strVal val="visible"/>
                                      </p:to>
                                    </p:set>
                                    <p:animEffect transition="in" filter="randombar(horizontal)">
                                      <p:cBhvr>
                                        <p:cTn id="13" dur="500"/>
                                        <p:tgtEl>
                                          <p:spTgt spid="23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2355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95375" y="3143885"/>
            <a:ext cx="8956675" cy="52387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250315" y="319278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③座椅的清洁。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095375" y="2437130"/>
            <a:ext cx="8956675" cy="55753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250315" y="251968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②仪表板和方向盘的清洁。</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 name="矩形 2"/>
          <p:cNvSpPr/>
          <p:nvPr/>
        </p:nvSpPr>
        <p:spPr>
          <a:xfrm>
            <a:off x="1095375" y="1767205"/>
            <a:ext cx="8956675" cy="54800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250315" y="187642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①室内除尘。</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7" name="矩形 16"/>
          <p:cNvSpPr/>
          <p:nvPr/>
        </p:nvSpPr>
        <p:spPr>
          <a:xfrm>
            <a:off x="1095375" y="3809365"/>
            <a:ext cx="8956675" cy="59245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1" name="矩形 20"/>
          <p:cNvSpPr>
            <a:spLocks noChangeArrowheads="1"/>
          </p:cNvSpPr>
          <p:nvPr/>
        </p:nvSpPr>
        <p:spPr bwMode="auto">
          <a:xfrm>
            <a:off x="1250315" y="3918585"/>
            <a:ext cx="861187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④车身顶棚的清洁。</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6" name="文本框 15"/>
          <p:cNvSpPr txBox="1"/>
          <p:nvPr/>
        </p:nvSpPr>
        <p:spPr>
          <a:xfrm>
            <a:off x="1095375" y="1143635"/>
            <a:ext cx="6096000" cy="460375"/>
          </a:xfrm>
          <a:prstGeom prst="rect">
            <a:avLst/>
          </a:prstGeom>
          <a:noFill/>
        </p:spPr>
        <p:txBody>
          <a:bodyPr wrap="square" rtlCol="0" anchor="t">
            <a:spAutoFit/>
          </a:bodyPr>
          <a:p>
            <a:pPr algn="l" eaLnBrk="1" hangingPunct="1">
              <a:spcBef>
                <a:spcPct val="20000"/>
              </a:spcBef>
            </a:pPr>
            <a:r>
              <a:rPr sz="2400" b="1" dirty="0">
                <a:solidFill>
                  <a:srgbClr val="38465E"/>
                </a:solidFill>
                <a:latin typeface="微软雅黑" panose="020B0503020204020204" pitchFamily="34" charset="-122"/>
                <a:ea typeface="微软雅黑" panose="020B0503020204020204" pitchFamily="34" charset="-122"/>
                <a:sym typeface="Arial" panose="020B0604020202020204"/>
              </a:rPr>
              <a:t>一、汽车室内清洁的主要内容</a:t>
            </a:r>
            <a:endParaRPr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sp>
        <p:nvSpPr>
          <p:cNvPr id="7" name="矩形 6"/>
          <p:cNvSpPr/>
          <p:nvPr/>
        </p:nvSpPr>
        <p:spPr>
          <a:xfrm>
            <a:off x="1095375" y="5873115"/>
            <a:ext cx="8956675" cy="52387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2" name="矩形 11"/>
          <p:cNvSpPr/>
          <p:nvPr/>
        </p:nvSpPr>
        <p:spPr>
          <a:xfrm>
            <a:off x="1095375" y="5166360"/>
            <a:ext cx="8956675" cy="55753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3" name="矩形 12"/>
          <p:cNvSpPr>
            <a:spLocks noChangeArrowheads="1"/>
          </p:cNvSpPr>
          <p:nvPr/>
        </p:nvSpPr>
        <p:spPr bwMode="auto">
          <a:xfrm>
            <a:off x="1250315" y="524891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⑥空调系统的清洁。</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4" name="矩形 13"/>
          <p:cNvSpPr/>
          <p:nvPr/>
        </p:nvSpPr>
        <p:spPr>
          <a:xfrm>
            <a:off x="1095375" y="4496435"/>
            <a:ext cx="8956675" cy="54800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5" name="矩形 14"/>
          <p:cNvSpPr>
            <a:spLocks noChangeArrowheads="1"/>
          </p:cNvSpPr>
          <p:nvPr/>
        </p:nvSpPr>
        <p:spPr bwMode="auto">
          <a:xfrm>
            <a:off x="1250315" y="460565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⑤车内地毯的清洁。</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0" name="文本框 19"/>
          <p:cNvSpPr txBox="1"/>
          <p:nvPr/>
        </p:nvSpPr>
        <p:spPr>
          <a:xfrm>
            <a:off x="1250315" y="5927725"/>
            <a:ext cx="6096000" cy="368300"/>
          </a:xfrm>
          <a:prstGeom prst="rect">
            <a:avLst/>
          </a:prstGeom>
          <a:noFill/>
        </p:spPr>
        <p:txBody>
          <a:bodyPr wrap="square" rtlCol="0" anchor="t">
            <a:spAutoFit/>
          </a:bodyPr>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⑦车内消毒。</a:t>
            </a:r>
            <a:endParaRPr lang="zh-CN" altLang="en-US" dirty="0">
              <a:solidFill>
                <a:srgbClr val="38465E"/>
              </a:solidFill>
              <a:latin typeface="Arial" panose="020B0604020202020204"/>
              <a:ea typeface="微软雅黑" panose="020B0503020204020204" pitchFamily="34" charset="-122"/>
              <a:sym typeface="Arial" panose="020B0604020202020204"/>
            </a:endParaRPr>
          </a:p>
        </p:txBody>
      </p:sp>
      <p:grpSp>
        <p:nvGrpSpPr>
          <p:cNvPr id="19" name="组合 18"/>
          <p:cNvGrpSpPr/>
          <p:nvPr/>
        </p:nvGrpSpPr>
        <p:grpSpPr>
          <a:xfrm>
            <a:off x="0" y="214489"/>
            <a:ext cx="3890645" cy="533259"/>
            <a:chOff x="0" y="214489"/>
            <a:chExt cx="3890645" cy="533259"/>
          </a:xfrm>
        </p:grpSpPr>
        <p:sp>
          <p:nvSpPr>
            <p:cNvPr id="22" name="矩形 2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6720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汽车室内的清洁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0-#ppt_w/2"/>
                                          </p:val>
                                        </p:tav>
                                        <p:tav tm="100000">
                                          <p:val>
                                            <p:strVal val="#ppt_x"/>
                                          </p:val>
                                        </p:tav>
                                      </p:tavLst>
                                    </p:anim>
                                    <p:anim calcmode="lin" valueType="num">
                                      <p:cBhvr additive="base">
                                        <p:cTn id="20" dur="500" fill="hold"/>
                                        <p:tgtEl>
                                          <p:spTgt spid="1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0-#ppt_w/2"/>
                                          </p:val>
                                        </p:tav>
                                        <p:tav tm="100000">
                                          <p:val>
                                            <p:strVal val="#ppt_x"/>
                                          </p:val>
                                        </p:tav>
                                      </p:tavLst>
                                    </p:anim>
                                    <p:anim calcmode="lin" valueType="num">
                                      <p:cBhvr additive="base">
                                        <p:cTn id="32" dur="500" fill="hold"/>
                                        <p:tgtEl>
                                          <p:spTgt spid="1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0-#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0-#ppt_w/2"/>
                                          </p:val>
                                        </p:tav>
                                        <p:tav tm="100000">
                                          <p:val>
                                            <p:strVal val="#ppt_x"/>
                                          </p:val>
                                        </p:tav>
                                      </p:tavLst>
                                    </p:anim>
                                    <p:anim calcmode="lin" valueType="num">
                                      <p:cBhvr additive="base">
                                        <p:cTn id="40" dur="500" fill="hold"/>
                                        <p:tgtEl>
                                          <p:spTgt spid="7"/>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0-#ppt_w/2"/>
                                          </p:val>
                                        </p:tav>
                                        <p:tav tm="100000">
                                          <p:val>
                                            <p:strVal val="#ppt_x"/>
                                          </p:val>
                                        </p:tav>
                                      </p:tavLst>
                                    </p:anim>
                                    <p:anim calcmode="lin" valueType="num">
                                      <p:cBhvr additive="base">
                                        <p:cTn id="44" dur="500" fill="hold"/>
                                        <p:tgtEl>
                                          <p:spTgt spid="12"/>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fill="hold"/>
                                        <p:tgtEl>
                                          <p:spTgt spid="13"/>
                                        </p:tgtEl>
                                        <p:attrNameLst>
                                          <p:attrName>ppt_x</p:attrName>
                                        </p:attrNameLst>
                                      </p:cBhvr>
                                      <p:tavLst>
                                        <p:tav tm="0">
                                          <p:val>
                                            <p:strVal val="0-#ppt_w/2"/>
                                          </p:val>
                                        </p:tav>
                                        <p:tav tm="100000">
                                          <p:val>
                                            <p:strVal val="#ppt_x"/>
                                          </p:val>
                                        </p:tav>
                                      </p:tavLst>
                                    </p:anim>
                                    <p:anim calcmode="lin" valueType="num">
                                      <p:cBhvr additive="base">
                                        <p:cTn id="48" dur="500" fill="hold"/>
                                        <p:tgtEl>
                                          <p:spTgt spid="13"/>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0-#ppt_w/2"/>
                                          </p:val>
                                        </p:tav>
                                        <p:tav tm="100000">
                                          <p:val>
                                            <p:strVal val="#ppt_x"/>
                                          </p:val>
                                        </p:tav>
                                      </p:tavLst>
                                    </p:anim>
                                    <p:anim calcmode="lin" valueType="num">
                                      <p:cBhvr additive="base">
                                        <p:cTn id="52" dur="500" fill="hold"/>
                                        <p:tgtEl>
                                          <p:spTgt spid="14"/>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0-#ppt_w/2"/>
                                          </p:val>
                                        </p:tav>
                                        <p:tav tm="100000">
                                          <p:val>
                                            <p:strVal val="#ppt_x"/>
                                          </p:val>
                                        </p:tav>
                                      </p:tavLst>
                                    </p:anim>
                                    <p:anim calcmode="lin" valueType="num">
                                      <p:cBhvr additive="base">
                                        <p:cTn id="56"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p:bldP spid="6" grpId="0" bldLvl="0" animBg="1"/>
      <p:bldP spid="18" grpId="0"/>
      <p:bldP spid="3" grpId="0" bldLvl="0" animBg="1"/>
      <p:bldP spid="11" grpId="0"/>
      <p:bldP spid="17" grpId="0" bldLvl="0" animBg="1"/>
      <p:bldP spid="21" grpId="0"/>
      <p:bldP spid="7" grpId="0" bldLvl="0" animBg="1"/>
      <p:bldP spid="12" grpId="0" bldLvl="0" animBg="1"/>
      <p:bldP spid="13" grpId="0"/>
      <p:bldP spid="14" grpId="0" bldLvl="0" animBg="1"/>
      <p:bldP spid="1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0" y="214489"/>
            <a:ext cx="3420533" cy="533259"/>
            <a:chOff x="0" y="214489"/>
            <a:chExt cx="3420533" cy="533259"/>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740" y="1822450"/>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二、汽车室内清洁的主要作用</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sp>
        <p:nvSpPr>
          <p:cNvPr id="42" name="Freeform 5"/>
          <p:cNvSpPr/>
          <p:nvPr/>
        </p:nvSpPr>
        <p:spPr bwMode="auto">
          <a:xfrm>
            <a:off x="1411626" y="3304963"/>
            <a:ext cx="1713825" cy="15346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2">
              <a:lumMod val="50000"/>
            </a:schemeClr>
          </a:solidFill>
          <a:ln w="9525" cap="flat">
            <a:noFill/>
            <a:prstDash val="solid"/>
            <a:miter lim="800000"/>
          </a:ln>
        </p:spPr>
        <p:txBody>
          <a:bodyPr vert="horz" wrap="square" lIns="192382" tIns="96192" rIns="192382" bIns="96192" numCol="1" anchor="t" anchorCtr="0" compatLnSpc="1"/>
          <a:lstStyle/>
          <a:p>
            <a:endParaRPr lang="zh-CN" altLang="en-US">
              <a:latin typeface="+mn-lt"/>
              <a:ea typeface="+mn-ea"/>
              <a:cs typeface="+mn-ea"/>
              <a:sym typeface="+mn-lt"/>
            </a:endParaRPr>
          </a:p>
        </p:txBody>
      </p:sp>
      <p:sp>
        <p:nvSpPr>
          <p:cNvPr id="43" name="TextBox 58"/>
          <p:cNvSpPr txBox="1"/>
          <p:nvPr/>
        </p:nvSpPr>
        <p:spPr>
          <a:xfrm>
            <a:off x="1747362" y="3597856"/>
            <a:ext cx="1052393" cy="90741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en-US" altLang="zh-CN" sz="2950" b="1" dirty="0">
                <a:solidFill>
                  <a:schemeClr val="bg1"/>
                </a:solidFill>
                <a:sym typeface="Arial" panose="020B0604020202020204"/>
              </a:rPr>
              <a:t>主要作用</a:t>
            </a:r>
            <a:endParaRPr lang="en-US" altLang="zh-CN" sz="2950" b="1" dirty="0">
              <a:solidFill>
                <a:schemeClr val="bg1"/>
              </a:solidFill>
              <a:latin typeface="+mn-lt"/>
              <a:ea typeface="+mn-ea"/>
              <a:cs typeface="+mn-ea"/>
              <a:sym typeface="Arial" panose="020B0604020202020204"/>
            </a:endParaRPr>
          </a:p>
        </p:txBody>
      </p:sp>
      <p:sp>
        <p:nvSpPr>
          <p:cNvPr id="44" name="圆角矩形 59"/>
          <p:cNvSpPr/>
          <p:nvPr>
            <p:custDataLst>
              <p:tags r:id="rId1"/>
            </p:custDataLst>
          </p:nvPr>
        </p:nvSpPr>
        <p:spPr>
          <a:xfrm>
            <a:off x="4534502" y="2199013"/>
            <a:ext cx="5187410" cy="519557"/>
          </a:xfrm>
          <a:prstGeom prst="roundRect">
            <a:avLst>
              <a:gd name="adj" fmla="val 20638"/>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endParaRPr lang="zh-CN" altLang="en-US">
              <a:solidFill>
                <a:srgbClr val="C00000"/>
              </a:solidFill>
              <a:highlight>
                <a:srgbClr val="FF0000"/>
              </a:highlight>
              <a:cs typeface="+mn-ea"/>
              <a:sym typeface="+mn-lt"/>
            </a:endParaRPr>
          </a:p>
        </p:txBody>
      </p:sp>
      <p:sp>
        <p:nvSpPr>
          <p:cNvPr id="45" name="Freeform 5"/>
          <p:cNvSpPr/>
          <p:nvPr/>
        </p:nvSpPr>
        <p:spPr bwMode="auto">
          <a:xfrm>
            <a:off x="3562030" y="2309292"/>
            <a:ext cx="634105" cy="357533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bg2">
              <a:lumMod val="50000"/>
            </a:schemeClr>
          </a:solidFill>
          <a:ln>
            <a:noFill/>
          </a:ln>
        </p:spPr>
        <p:txBody>
          <a:bodyPr vert="horz" wrap="square" lIns="192382" tIns="96192" rIns="192382" bIns="96192" numCol="1" anchor="t" anchorCtr="0" compatLnSpc="1"/>
          <a:lstStyle/>
          <a:p>
            <a:endParaRPr lang="zh-CN" altLang="en-US">
              <a:latin typeface="+mn-lt"/>
              <a:ea typeface="+mn-ea"/>
              <a:cs typeface="+mn-ea"/>
              <a:sym typeface="+mn-lt"/>
            </a:endParaRPr>
          </a:p>
        </p:txBody>
      </p:sp>
      <p:sp>
        <p:nvSpPr>
          <p:cNvPr id="47" name="圆角矩形 62"/>
          <p:cNvSpPr/>
          <p:nvPr>
            <p:custDataLst>
              <p:tags r:id="rId2"/>
            </p:custDataLst>
          </p:nvPr>
        </p:nvSpPr>
        <p:spPr>
          <a:xfrm>
            <a:off x="4534502" y="3774731"/>
            <a:ext cx="5187410" cy="519557"/>
          </a:xfrm>
          <a:prstGeom prst="roundRect">
            <a:avLst>
              <a:gd name="adj" fmla="val 25274"/>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endParaRPr lang="zh-CN" altLang="en-US">
              <a:solidFill>
                <a:schemeClr val="tx1">
                  <a:lumMod val="75000"/>
                  <a:lumOff val="25000"/>
                </a:schemeClr>
              </a:solidFill>
              <a:cs typeface="+mn-ea"/>
              <a:sym typeface="+mn-lt"/>
            </a:endParaRPr>
          </a:p>
        </p:txBody>
      </p:sp>
      <p:sp>
        <p:nvSpPr>
          <p:cNvPr id="49" name="TextBox 64"/>
          <p:cNvSpPr txBox="1"/>
          <p:nvPr>
            <p:custDataLst>
              <p:tags r:id="rId3"/>
            </p:custDataLst>
          </p:nvPr>
        </p:nvSpPr>
        <p:spPr>
          <a:xfrm>
            <a:off x="4934257" y="2280677"/>
            <a:ext cx="4352897"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bg1"/>
                </a:solidFill>
                <a:latin typeface="+mn-lt"/>
                <a:ea typeface="+mn-ea"/>
                <a:cs typeface="+mn-ea"/>
                <a:sym typeface="+mn-lt"/>
              </a:rPr>
              <a:t>美化内饰环境</a:t>
            </a:r>
            <a:endParaRPr lang="zh-CN" altLang="en-US" sz="2000" dirty="0">
              <a:solidFill>
                <a:schemeClr val="bg1"/>
              </a:solidFill>
              <a:latin typeface="+mn-lt"/>
              <a:ea typeface="+mn-ea"/>
              <a:cs typeface="+mn-ea"/>
              <a:sym typeface="+mn-lt"/>
            </a:endParaRPr>
          </a:p>
        </p:txBody>
      </p:sp>
      <p:sp>
        <p:nvSpPr>
          <p:cNvPr id="51" name="TextBox 66"/>
          <p:cNvSpPr txBox="1"/>
          <p:nvPr>
            <p:custDataLst>
              <p:tags r:id="rId4"/>
            </p:custDataLst>
          </p:nvPr>
        </p:nvSpPr>
        <p:spPr>
          <a:xfrm>
            <a:off x="4934257" y="3843694"/>
            <a:ext cx="4352897"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bg1"/>
                </a:solidFill>
                <a:latin typeface="+mn-lt"/>
                <a:ea typeface="+mn-ea"/>
                <a:cs typeface="+mn-ea"/>
                <a:sym typeface="+mn-lt"/>
              </a:rPr>
              <a:t>有助于健康</a:t>
            </a:r>
            <a:endParaRPr lang="zh-CN" altLang="en-US" sz="2000" dirty="0">
              <a:solidFill>
                <a:schemeClr val="bg1"/>
              </a:solidFill>
              <a:latin typeface="+mn-lt"/>
              <a:ea typeface="+mn-ea"/>
              <a:cs typeface="+mn-ea"/>
              <a:sym typeface="+mn-lt"/>
            </a:endParaRPr>
          </a:p>
        </p:txBody>
      </p:sp>
      <p:sp>
        <p:nvSpPr>
          <p:cNvPr id="53" name="圆角矩形 68"/>
          <p:cNvSpPr/>
          <p:nvPr>
            <p:custDataLst>
              <p:tags r:id="rId5"/>
            </p:custDataLst>
          </p:nvPr>
        </p:nvSpPr>
        <p:spPr>
          <a:xfrm>
            <a:off x="4558734" y="5406118"/>
            <a:ext cx="5187410" cy="519557"/>
          </a:xfrm>
          <a:prstGeom prst="roundRect">
            <a:avLst>
              <a:gd name="adj" fmla="val 26820"/>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endParaRPr lang="zh-CN" altLang="en-US">
              <a:solidFill>
                <a:schemeClr val="tx1">
                  <a:lumMod val="75000"/>
                  <a:lumOff val="25000"/>
                </a:schemeClr>
              </a:solidFill>
              <a:cs typeface="+mn-ea"/>
              <a:sym typeface="+mn-lt"/>
            </a:endParaRPr>
          </a:p>
        </p:txBody>
      </p:sp>
      <p:sp>
        <p:nvSpPr>
          <p:cNvPr id="54" name="TextBox 69"/>
          <p:cNvSpPr txBox="1"/>
          <p:nvPr>
            <p:custDataLst>
              <p:tags r:id="rId6"/>
            </p:custDataLst>
          </p:nvPr>
        </p:nvSpPr>
        <p:spPr>
          <a:xfrm>
            <a:off x="4934257" y="5491402"/>
            <a:ext cx="4352897"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bg1"/>
                </a:solidFill>
                <a:latin typeface="+mn-lt"/>
                <a:ea typeface="+mn-ea"/>
                <a:cs typeface="+mn-ea"/>
                <a:sym typeface="+mn-lt"/>
              </a:rPr>
              <a:t>延长内饰件使用寿命</a:t>
            </a:r>
            <a:endParaRPr lang="zh-CN" altLang="en-US" sz="2000" dirty="0">
              <a:solidFill>
                <a:schemeClr val="bg1"/>
              </a:solidFill>
              <a:latin typeface="+mn-lt"/>
              <a:ea typeface="+mn-ea"/>
              <a:cs typeface="+mn-ea"/>
              <a:sym typeface="+mn-lt"/>
            </a:endParaRPr>
          </a:p>
        </p:txBody>
      </p:sp>
      <p:grpSp>
        <p:nvGrpSpPr>
          <p:cNvPr id="18" name="组合 17"/>
          <p:cNvGrpSpPr/>
          <p:nvPr/>
        </p:nvGrpSpPr>
        <p:grpSpPr>
          <a:xfrm>
            <a:off x="0" y="214489"/>
            <a:ext cx="3890645" cy="533259"/>
            <a:chOff x="0" y="214489"/>
            <a:chExt cx="3890645" cy="533259"/>
          </a:xfrm>
        </p:grpSpPr>
        <p:sp>
          <p:nvSpPr>
            <p:cNvPr id="19" name="矩形 18"/>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0" name="五边形 1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2" name="矩形 1"/>
            <p:cNvSpPr/>
            <p:nvPr/>
          </p:nvSpPr>
          <p:spPr>
            <a:xfrm>
              <a:off x="863680" y="225778"/>
              <a:ext cx="26720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汽车室内的清洁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par>
                          <p:cTn id="8" fill="hold">
                            <p:stCondLst>
                              <p:cond delay="2000"/>
                            </p:stCondLst>
                            <p:childTnLst>
                              <p:par>
                                <p:cTn id="9" presetID="45" presetClass="entr" presetSubtype="0"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fade">
                                      <p:cBhvr>
                                        <p:cTn id="11" dur="2000"/>
                                        <p:tgtEl>
                                          <p:spTgt spid="43"/>
                                        </p:tgtEl>
                                      </p:cBhvr>
                                    </p:animEffect>
                                    <p:anim calcmode="lin" valueType="num">
                                      <p:cBhvr>
                                        <p:cTn id="12" dur="2000" fill="hold"/>
                                        <p:tgtEl>
                                          <p:spTgt spid="43"/>
                                        </p:tgtEl>
                                        <p:attrNameLst>
                                          <p:attrName>ppt_w</p:attrName>
                                        </p:attrNameLst>
                                      </p:cBhvr>
                                      <p:tavLst>
                                        <p:tav tm="0" fmla="#ppt_w*sin(2.5*pi*$)">
                                          <p:val>
                                            <p:fltVal val="0"/>
                                          </p:val>
                                        </p:tav>
                                        <p:tav tm="100000">
                                          <p:val>
                                            <p:fltVal val="1"/>
                                          </p:val>
                                        </p:tav>
                                      </p:tavLst>
                                    </p:anim>
                                    <p:anim calcmode="lin" valueType="num">
                                      <p:cBhvr>
                                        <p:cTn id="13" dur="2000" fill="hold"/>
                                        <p:tgtEl>
                                          <p:spTgt spid="43"/>
                                        </p:tgtEl>
                                        <p:attrNameLst>
                                          <p:attrName>ppt_h</p:attrName>
                                        </p:attrNameLst>
                                      </p:cBhvr>
                                      <p:tavLst>
                                        <p:tav tm="0">
                                          <p:val>
                                            <p:strVal val="#ppt_h"/>
                                          </p:val>
                                        </p:tav>
                                        <p:tav tm="100000">
                                          <p:val>
                                            <p:strVal val="#ppt_h"/>
                                          </p:val>
                                        </p:tav>
                                      </p:tavLst>
                                    </p:anim>
                                  </p:childTnLst>
                                </p:cTn>
                              </p:par>
                              <p:par>
                                <p:cTn id="14" presetID="45" presetClass="entr" presetSubtype="0"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2000"/>
                                        <p:tgtEl>
                                          <p:spTgt spid="42"/>
                                        </p:tgtEl>
                                      </p:cBhvr>
                                    </p:animEffect>
                                    <p:anim calcmode="lin" valueType="num">
                                      <p:cBhvr>
                                        <p:cTn id="17" dur="2000" fill="hold"/>
                                        <p:tgtEl>
                                          <p:spTgt spid="42"/>
                                        </p:tgtEl>
                                        <p:attrNameLst>
                                          <p:attrName>ppt_w</p:attrName>
                                        </p:attrNameLst>
                                      </p:cBhvr>
                                      <p:tavLst>
                                        <p:tav tm="0" fmla="#ppt_w*sin(2.5*pi*$)">
                                          <p:val>
                                            <p:fltVal val="0"/>
                                          </p:val>
                                        </p:tav>
                                        <p:tav tm="100000">
                                          <p:val>
                                            <p:fltVal val="1"/>
                                          </p:val>
                                        </p:tav>
                                      </p:tavLst>
                                    </p:anim>
                                    <p:anim calcmode="lin" valueType="num">
                                      <p:cBhvr>
                                        <p:cTn id="18" dur="2000" fill="hold"/>
                                        <p:tgtEl>
                                          <p:spTgt spid="42"/>
                                        </p:tgtEl>
                                        <p:attrNameLst>
                                          <p:attrName>ppt_h</p:attrName>
                                        </p:attrNameLst>
                                      </p:cBhvr>
                                      <p:tavLst>
                                        <p:tav tm="0">
                                          <p:val>
                                            <p:strVal val="#ppt_h"/>
                                          </p:val>
                                        </p:tav>
                                        <p:tav tm="100000">
                                          <p:val>
                                            <p:strVal val="#ppt_h"/>
                                          </p:val>
                                        </p:tav>
                                      </p:tavLst>
                                    </p:anim>
                                  </p:childTnLst>
                                </p:cTn>
                              </p:par>
                            </p:childTnLst>
                          </p:cTn>
                        </p:par>
                        <p:par>
                          <p:cTn id="19" fill="hold">
                            <p:stCondLst>
                              <p:cond delay="4000"/>
                            </p:stCondLst>
                            <p:childTnLst>
                              <p:par>
                                <p:cTn id="20" presetID="16" presetClass="entr" presetSubtype="42" fill="hold" grpId="0" nodeType="after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barn(outHorizontal)">
                                      <p:cBhvr>
                                        <p:cTn id="22" dur="500"/>
                                        <p:tgtEl>
                                          <p:spTgt spid="45"/>
                                        </p:tgtEl>
                                      </p:cBhvr>
                                    </p:animEffect>
                                  </p:childTnLst>
                                </p:cTn>
                              </p:par>
                            </p:childTnLst>
                          </p:cTn>
                        </p:par>
                        <p:par>
                          <p:cTn id="23" fill="hold">
                            <p:stCondLst>
                              <p:cond delay="4500"/>
                            </p:stCondLst>
                            <p:childTnLst>
                              <p:par>
                                <p:cTn id="24" presetID="22" presetClass="entr" presetSubtype="8" fill="hold" grpId="0" nodeType="after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wipe(left)">
                                      <p:cBhvr>
                                        <p:cTn id="26" dur="500"/>
                                        <p:tgtEl>
                                          <p:spTgt spid="49"/>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wipe(left)">
                                      <p:cBhvr>
                                        <p:cTn id="29" dur="500"/>
                                        <p:tgtEl>
                                          <p:spTgt spid="44"/>
                                        </p:tgtEl>
                                      </p:cBhvr>
                                    </p:animEffect>
                                  </p:childTnLst>
                                </p:cTn>
                              </p:par>
                            </p:childTnLst>
                          </p:cTn>
                        </p:par>
                        <p:par>
                          <p:cTn id="30" fill="hold">
                            <p:stCondLst>
                              <p:cond delay="5000"/>
                            </p:stCondLst>
                            <p:childTnLst>
                              <p:par>
                                <p:cTn id="31" presetID="22" presetClass="entr" presetSubtype="8" fill="hold" grpId="0" nodeType="after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wipe(left)">
                                      <p:cBhvr>
                                        <p:cTn id="33" dur="500"/>
                                        <p:tgtEl>
                                          <p:spTgt spid="47"/>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wipe(left)">
                                      <p:cBhvr>
                                        <p:cTn id="36" dur="500"/>
                                        <p:tgtEl>
                                          <p:spTgt spid="51"/>
                                        </p:tgtEl>
                                      </p:cBhvr>
                                    </p:animEffect>
                                  </p:childTnLst>
                                </p:cTn>
                              </p:par>
                            </p:childTnLst>
                          </p:cTn>
                        </p:par>
                        <p:par>
                          <p:cTn id="37" fill="hold">
                            <p:stCondLst>
                              <p:cond delay="5500"/>
                            </p:stCondLst>
                            <p:childTnLst>
                              <p:par>
                                <p:cTn id="38" presetID="22" presetClass="entr" presetSubtype="8" fill="hold" grpId="0" nodeType="after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wipe(left)">
                                      <p:cBhvr>
                                        <p:cTn id="40" dur="500"/>
                                        <p:tgtEl>
                                          <p:spTgt spid="53"/>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wipe(left)">
                                      <p:cBhvr>
                                        <p:cTn id="4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42" grpId="0" bldLvl="0" animBg="1"/>
      <p:bldP spid="43" grpId="0"/>
      <p:bldP spid="44" grpId="0" bldLvl="0" animBg="1"/>
      <p:bldP spid="45" grpId="0" bldLvl="0" animBg="1"/>
      <p:bldP spid="47" grpId="0" bldLvl="0" animBg="1"/>
      <p:bldP spid="49" grpId="0"/>
      <p:bldP spid="51" grpId="0"/>
      <p:bldP spid="53" grpId="0" bldLvl="0" animBg="1"/>
      <p:bldP spid="5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2252980"/>
            <a:ext cx="172212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万用清洗剂</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740" y="1822450"/>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3011170"/>
            <a:ext cx="8574405" cy="2707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（1）产品特性</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万用清洗剂能够除去各种玻璃、漆面及金属制品上的污垢，清洗过后不会损伤制品，在使用过程中不会滴流。</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en-US" altLang="zh-CN" sz="2000" b="1" dirty="0">
                <a:solidFill>
                  <a:srgbClr val="38465E"/>
                </a:solidFill>
                <a:latin typeface="Arial" panose="020B0604020202020204"/>
                <a:ea typeface="微软雅黑" panose="020B0503020204020204" pitchFamily="34" charset="-122"/>
                <a:sym typeface="Arial" panose="020B0604020202020204"/>
              </a:rPr>
              <a:t>（2）使用方法</a:t>
            </a:r>
            <a:endParaRPr lang="en-US" altLang="zh-CN"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将清洗剂喷涂到脏污表面上，使泡沫停留1 min 左右，然后用干净的抹布擦拭干净。主要应用于汽车风窗玻璃，在使用过程中，不要等到泡沫全部干后才擦拭。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三、汽车室内清洁用品的选用</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pic>
        <p:nvPicPr>
          <p:cNvPr id="13" name="图片 12"/>
          <p:cNvPicPr>
            <a:picLocks noChangeAspect="1"/>
          </p:cNvPicPr>
          <p:nvPr/>
        </p:nvPicPr>
        <p:blipFill>
          <a:blip r:embed="rId1"/>
          <a:stretch>
            <a:fillRect/>
          </a:stretch>
        </p:blipFill>
        <p:spPr>
          <a:xfrm>
            <a:off x="9628505" y="3011170"/>
            <a:ext cx="1548130" cy="2357755"/>
          </a:xfrm>
          <a:prstGeom prst="rect">
            <a:avLst/>
          </a:prstGeom>
          <a:noFill/>
          <a:ln>
            <a:noFill/>
          </a:ln>
        </p:spPr>
      </p:pic>
      <p:grpSp>
        <p:nvGrpSpPr>
          <p:cNvPr id="18" name="组合 17"/>
          <p:cNvGrpSpPr/>
          <p:nvPr/>
        </p:nvGrpSpPr>
        <p:grpSpPr>
          <a:xfrm>
            <a:off x="0" y="214489"/>
            <a:ext cx="3890645" cy="533259"/>
            <a:chOff x="0" y="214489"/>
            <a:chExt cx="3890645" cy="533259"/>
          </a:xfrm>
        </p:grpSpPr>
        <p:sp>
          <p:nvSpPr>
            <p:cNvPr id="19" name="矩形 18"/>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0" name="五边形 1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2" name="矩形 1"/>
            <p:cNvSpPr/>
            <p:nvPr/>
          </p:nvSpPr>
          <p:spPr>
            <a:xfrm>
              <a:off x="863680" y="225778"/>
              <a:ext cx="26720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汽车室内的清洁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38250" y="1794193"/>
            <a:ext cx="281876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 车内仪表板清洗剂</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965835" y="2437130"/>
            <a:ext cx="7964170" cy="2991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lang="en-US" altLang="zh-CN" sz="2000" b="1" dirty="0">
                <a:solidFill>
                  <a:srgbClr val="38465E"/>
                </a:solidFill>
                <a:latin typeface="Arial" panose="020B0604020202020204"/>
                <a:ea typeface="微软雅黑" panose="020B0503020204020204" pitchFamily="34" charset="-122"/>
                <a:sym typeface="Arial" panose="020B0604020202020204"/>
              </a:rPr>
              <a:t>（1）产品特性</a:t>
            </a:r>
            <a:endParaRPr lang="en-US" altLang="zh-CN"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车内仪表板清洗剂能够保持车内人造革及真皮的光泽，不易沾染灰尘，一般含有柠檬香味，不会破坏漆面。</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en-US" altLang="zh-CN" sz="2000" b="1" dirty="0">
                <a:solidFill>
                  <a:srgbClr val="38465E"/>
                </a:solidFill>
                <a:latin typeface="Arial" panose="020B0604020202020204"/>
                <a:ea typeface="微软雅黑" panose="020B0503020204020204" pitchFamily="34" charset="-122"/>
                <a:sym typeface="Arial" panose="020B0604020202020204"/>
              </a:rPr>
              <a:t>（2）使用方法</a:t>
            </a:r>
            <a:endParaRPr lang="en-US" altLang="zh-CN"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将清洗剂喷涂到物体表面上，然后用软布擦净。主要适用于车门、仪表板，车内合成橡胶、塑料件，真皮制品。</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lang="en-US" altLang="zh-CN" sz="2000" dirty="0">
              <a:solidFill>
                <a:srgbClr val="38465E"/>
              </a:solidFill>
              <a:latin typeface="Arial" panose="020B0604020202020204"/>
              <a:ea typeface="微软雅黑" panose="020B0503020204020204" pitchFamily="34" charset="-122"/>
              <a:sym typeface="Arial" panose="020B0604020202020204"/>
            </a:endParaRPr>
          </a:p>
        </p:txBody>
      </p:sp>
      <p:sp>
        <p:nvSpPr>
          <p:cNvPr id="9" name="文本框 8"/>
          <p:cNvSpPr txBox="1"/>
          <p:nvPr/>
        </p:nvSpPr>
        <p:spPr>
          <a:xfrm>
            <a:off x="1323975" y="5228590"/>
            <a:ext cx="9528175" cy="398780"/>
          </a:xfrm>
          <a:prstGeom prst="rect">
            <a:avLst/>
          </a:prstGeom>
          <a:noFill/>
        </p:spPr>
        <p:txBody>
          <a:bodyPr wrap="square" rtlCol="0" anchor="t">
            <a:spAutoFit/>
          </a:bodyPr>
          <a:p>
            <a:pPr eaLnBrk="1" hangingPunct="1">
              <a:lnSpc>
                <a:spcPct val="100000"/>
              </a:lnSpc>
              <a:spcBef>
                <a:spcPct val="50000"/>
              </a:spcBef>
            </a:pPr>
            <a:r>
              <a:rPr lang="en-US" altLang="zh-CN" sz="2000" dirty="0">
                <a:solidFill>
                  <a:srgbClr val="C00000"/>
                </a:solidFill>
                <a:latin typeface="楷体" panose="02010609060101010101" charset="-122"/>
                <a:ea typeface="楷体" panose="02010609060101010101" charset="-122"/>
                <a:cs typeface="楷体" panose="02010609060101010101" charset="-122"/>
                <a:sym typeface="Arial" panose="020B0604020202020204"/>
              </a:rPr>
              <a:t>注意：此清洗剂为易燃物，不要靠近火源、热源，不可喷涂到转向盘、座椅支撑处。</a:t>
            </a:r>
            <a:endParaRPr lang="en-US" altLang="zh-CN" sz="2000" dirty="0">
              <a:solidFill>
                <a:srgbClr val="C00000"/>
              </a:solidFill>
              <a:latin typeface="楷体" panose="02010609060101010101" charset="-122"/>
              <a:ea typeface="楷体" panose="02010609060101010101" charset="-122"/>
              <a:cs typeface="楷体" panose="02010609060101010101" charset="-122"/>
              <a:sym typeface="Arial" panose="020B0604020202020204"/>
            </a:endParaRPr>
          </a:p>
        </p:txBody>
      </p:sp>
      <p:pic>
        <p:nvPicPr>
          <p:cNvPr id="14" name="图片 13"/>
          <p:cNvPicPr>
            <a:picLocks noChangeAspect="1"/>
          </p:cNvPicPr>
          <p:nvPr/>
        </p:nvPicPr>
        <p:blipFill>
          <a:blip r:embed="rId1"/>
          <a:stretch>
            <a:fillRect/>
          </a:stretch>
        </p:blipFill>
        <p:spPr>
          <a:xfrm>
            <a:off x="8930005" y="2383790"/>
            <a:ext cx="1743710" cy="2687955"/>
          </a:xfrm>
          <a:prstGeom prst="rect">
            <a:avLst/>
          </a:prstGeom>
          <a:noFill/>
          <a:ln>
            <a:noFill/>
          </a:ln>
        </p:spPr>
      </p:pic>
      <p:grpSp>
        <p:nvGrpSpPr>
          <p:cNvPr id="18" name="组合 17"/>
          <p:cNvGrpSpPr/>
          <p:nvPr/>
        </p:nvGrpSpPr>
        <p:grpSpPr>
          <a:xfrm>
            <a:off x="0" y="214489"/>
            <a:ext cx="3890645" cy="533259"/>
            <a:chOff x="0" y="214489"/>
            <a:chExt cx="3890645" cy="533259"/>
          </a:xfrm>
        </p:grpSpPr>
        <p:sp>
          <p:nvSpPr>
            <p:cNvPr id="19" name="矩形 18"/>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0" name="五边形 1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2" name="矩形 1"/>
            <p:cNvSpPr/>
            <p:nvPr/>
          </p:nvSpPr>
          <p:spPr>
            <a:xfrm>
              <a:off x="863680" y="225778"/>
              <a:ext cx="26720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汽车室内的清洁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38250" y="1794193"/>
            <a:ext cx="281876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 多功能清洁柔顺剂</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965835" y="2437130"/>
            <a:ext cx="7964170" cy="2991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b="1" dirty="0">
                <a:solidFill>
                  <a:srgbClr val="38465E"/>
                </a:solidFill>
                <a:latin typeface="Arial" panose="020B0604020202020204"/>
                <a:ea typeface="微软雅黑" panose="020B0503020204020204" pitchFamily="34" charset="-122"/>
                <a:sym typeface="Arial" panose="020B0604020202020204"/>
              </a:rPr>
              <a:t>       </a:t>
            </a:r>
            <a:r>
              <a:rPr lang="en-US" altLang="zh-CN" sz="2000" b="1" dirty="0">
                <a:solidFill>
                  <a:srgbClr val="38465E"/>
                </a:solidFill>
                <a:latin typeface="Arial" panose="020B0604020202020204"/>
                <a:ea typeface="微软雅黑" panose="020B0503020204020204" pitchFamily="34" charset="-122"/>
                <a:sym typeface="Arial" panose="020B0604020202020204"/>
              </a:rPr>
              <a:t>（1）产品特性</a:t>
            </a:r>
            <a:endParaRPr lang="en-US" altLang="zh-CN"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多功能清洁柔顺剂能对汽车室内及后备厢各部位进行清洗翻新， 并且去污力强，尤其对丝绒及地毯表面可起到清洁、柔顺、还原颜色、杀菌等作用。</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en-US" altLang="zh-CN" sz="2000" b="1" dirty="0">
                <a:solidFill>
                  <a:srgbClr val="38465E"/>
                </a:solidFill>
                <a:latin typeface="Arial" panose="020B0604020202020204"/>
                <a:ea typeface="微软雅黑" panose="020B0503020204020204" pitchFamily="34" charset="-122"/>
                <a:sym typeface="Arial" panose="020B0604020202020204"/>
              </a:rPr>
              <a:t>（2）使用方法</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可手工喷洒适量清洁柔顺剂至需要清洗部位，然后用软布轻轻擦拭。</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p:txBody>
      </p:sp>
      <p:pic>
        <p:nvPicPr>
          <p:cNvPr id="16" name="图片 14"/>
          <p:cNvPicPr>
            <a:picLocks noChangeAspect="1"/>
          </p:cNvPicPr>
          <p:nvPr/>
        </p:nvPicPr>
        <p:blipFill>
          <a:blip r:embed="rId1"/>
          <a:stretch>
            <a:fillRect/>
          </a:stretch>
        </p:blipFill>
        <p:spPr>
          <a:xfrm>
            <a:off x="9140825" y="2786380"/>
            <a:ext cx="1711325" cy="2062480"/>
          </a:xfrm>
          <a:prstGeom prst="rect">
            <a:avLst/>
          </a:prstGeom>
          <a:noFill/>
          <a:ln>
            <a:noFill/>
          </a:ln>
        </p:spPr>
      </p:pic>
      <p:grpSp>
        <p:nvGrpSpPr>
          <p:cNvPr id="18" name="组合 17"/>
          <p:cNvGrpSpPr/>
          <p:nvPr/>
        </p:nvGrpSpPr>
        <p:grpSpPr>
          <a:xfrm>
            <a:off x="0" y="214489"/>
            <a:ext cx="3890645" cy="533259"/>
            <a:chOff x="0" y="214489"/>
            <a:chExt cx="3890645" cy="533259"/>
          </a:xfrm>
        </p:grpSpPr>
        <p:sp>
          <p:nvSpPr>
            <p:cNvPr id="19" name="矩形 18"/>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0" name="五边形 1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2" name="矩形 1"/>
            <p:cNvSpPr/>
            <p:nvPr/>
          </p:nvSpPr>
          <p:spPr>
            <a:xfrm>
              <a:off x="863680" y="225778"/>
              <a:ext cx="26720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汽车室内的清洁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38250" y="1794193"/>
            <a:ext cx="281876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 多功能泡沫清洗剂</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965835" y="2437130"/>
            <a:ext cx="9719945" cy="2991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b="1" dirty="0">
                <a:solidFill>
                  <a:srgbClr val="38465E"/>
                </a:solidFill>
                <a:latin typeface="Arial" panose="020B0604020202020204"/>
                <a:ea typeface="微软雅黑" panose="020B0503020204020204" pitchFamily="34" charset="-122"/>
                <a:sym typeface="Arial" panose="020B0604020202020204"/>
              </a:rPr>
              <a:t>      </a:t>
            </a:r>
            <a:r>
              <a:rPr lang="en-US" altLang="zh-CN" sz="2000" b="1" dirty="0">
                <a:solidFill>
                  <a:srgbClr val="38465E"/>
                </a:solidFill>
                <a:latin typeface="Arial" panose="020B0604020202020204"/>
                <a:ea typeface="微软雅黑" panose="020B0503020204020204" pitchFamily="34" charset="-122"/>
                <a:sym typeface="Arial" panose="020B0604020202020204"/>
              </a:rPr>
              <a:t>（1）产品特性</a:t>
            </a:r>
            <a:endParaRPr lang="en-US" altLang="zh-CN"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多功能泡沫清洗剂泡沫丰富，去污能力强；能迅速分解油污，快速清除油渍； 可有效清洁人造革、丝绒、纤维，以及电镀制品等表面的污渍，使汽车顶棚、内壁、仪表板、座椅、地毯等内饰表面光洁如新。</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en-US" altLang="zh-CN" sz="2000" b="1" dirty="0">
                <a:solidFill>
                  <a:srgbClr val="38465E"/>
                </a:solidFill>
                <a:latin typeface="Arial" panose="020B0604020202020204"/>
                <a:ea typeface="微软雅黑" panose="020B0503020204020204" pitchFamily="34" charset="-122"/>
                <a:sym typeface="Arial" panose="020B0604020202020204"/>
              </a:rPr>
              <a:t>（2）使用方法</a:t>
            </a:r>
            <a:endParaRPr lang="en-US" altLang="zh-CN"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适用于手工清洗、擦拭，可用于车内皮革、绒毛表面、仪表台、转向盘、车内侧等部位的清洗护理。使用前应摇匀，在距离清洗部位10~20 cm 处均匀喷洒，同时让喷洒的泡沫在被清洁的表面作用30~40 s，然后用干净的湿布、海绵等擦拭，最后用干净的软布擦净即可。</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lang="en-US" altLang="zh-CN"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8" name="组合 17"/>
          <p:cNvGrpSpPr/>
          <p:nvPr/>
        </p:nvGrpSpPr>
        <p:grpSpPr>
          <a:xfrm>
            <a:off x="0" y="214489"/>
            <a:ext cx="3890645" cy="533259"/>
            <a:chOff x="0" y="214489"/>
            <a:chExt cx="3890645" cy="533259"/>
          </a:xfrm>
        </p:grpSpPr>
        <p:sp>
          <p:nvSpPr>
            <p:cNvPr id="19" name="矩形 18"/>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0" name="五边形 1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2" name="矩形 1"/>
            <p:cNvSpPr/>
            <p:nvPr/>
          </p:nvSpPr>
          <p:spPr>
            <a:xfrm>
              <a:off x="863680" y="225778"/>
              <a:ext cx="26720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汽车室内的清洁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38250" y="1794193"/>
            <a:ext cx="281876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 真皮清洗护理剂</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327785" y="2437130"/>
            <a:ext cx="9155430" cy="2991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lang="en-US" altLang="zh-CN" sz="2000" dirty="0">
                <a:solidFill>
                  <a:srgbClr val="38465E"/>
                </a:solidFill>
                <a:latin typeface="Arial" panose="020B0604020202020204"/>
                <a:ea typeface="微软雅黑" panose="020B0503020204020204" pitchFamily="34" charset="-122"/>
                <a:sym typeface="Arial" panose="020B0604020202020204"/>
              </a:rPr>
              <a:t>真皮清洗护理剂主要用于皮革制品的清洁与护理，清除污垢的同时能在皮革制品表面形成一层保护膜，起到抗老化、防水、防静电作用，延长皮革制品的使用寿命。</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p:txBody>
      </p:sp>
      <p:pic>
        <p:nvPicPr>
          <p:cNvPr id="2" name="图片 15"/>
          <p:cNvPicPr>
            <a:picLocks noChangeAspect="1"/>
          </p:cNvPicPr>
          <p:nvPr/>
        </p:nvPicPr>
        <p:blipFill>
          <a:blip r:embed="rId1"/>
          <a:stretch>
            <a:fillRect/>
          </a:stretch>
        </p:blipFill>
        <p:spPr>
          <a:xfrm>
            <a:off x="2327910" y="3969385"/>
            <a:ext cx="2505710" cy="1753870"/>
          </a:xfrm>
          <a:prstGeom prst="rect">
            <a:avLst/>
          </a:prstGeom>
          <a:noFill/>
          <a:ln>
            <a:noFill/>
          </a:ln>
        </p:spPr>
      </p:pic>
      <p:pic>
        <p:nvPicPr>
          <p:cNvPr id="18" name="图片 16"/>
          <p:cNvPicPr>
            <a:picLocks noChangeAspect="1"/>
          </p:cNvPicPr>
          <p:nvPr/>
        </p:nvPicPr>
        <p:blipFill>
          <a:blip r:embed="rId2"/>
          <a:stretch>
            <a:fillRect/>
          </a:stretch>
        </p:blipFill>
        <p:spPr>
          <a:xfrm>
            <a:off x="6134100" y="3969385"/>
            <a:ext cx="2613660" cy="1748155"/>
          </a:xfrm>
          <a:prstGeom prst="rect">
            <a:avLst/>
          </a:prstGeom>
          <a:noFill/>
          <a:ln>
            <a:noFill/>
          </a:ln>
        </p:spPr>
      </p:pic>
      <p:grpSp>
        <p:nvGrpSpPr>
          <p:cNvPr id="4" name="组合 3"/>
          <p:cNvGrpSpPr/>
          <p:nvPr/>
        </p:nvGrpSpPr>
        <p:grpSpPr>
          <a:xfrm>
            <a:off x="0" y="214489"/>
            <a:ext cx="3890645" cy="533259"/>
            <a:chOff x="0" y="214489"/>
            <a:chExt cx="3890645" cy="533259"/>
          </a:xfrm>
        </p:grpSpPr>
        <p:sp>
          <p:nvSpPr>
            <p:cNvPr id="19" name="矩形 18"/>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0" name="五边形 1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9" name="矩形 8"/>
            <p:cNvSpPr/>
            <p:nvPr/>
          </p:nvSpPr>
          <p:spPr>
            <a:xfrm>
              <a:off x="863680" y="225778"/>
              <a:ext cx="26720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汽车室内的清洁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38250" y="1794193"/>
            <a:ext cx="281876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 多功能泡沫清洗剂</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965835" y="2437130"/>
            <a:ext cx="9719945" cy="2991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b="1" dirty="0">
                <a:solidFill>
                  <a:srgbClr val="38465E"/>
                </a:solidFill>
                <a:latin typeface="Arial" panose="020B0604020202020204"/>
                <a:ea typeface="微软雅黑" panose="020B0503020204020204" pitchFamily="34" charset="-122"/>
                <a:sym typeface="Arial" panose="020B0604020202020204"/>
              </a:rPr>
              <a:t>      </a:t>
            </a:r>
            <a:r>
              <a:rPr lang="en-US" altLang="zh-CN" sz="2000" b="1" dirty="0">
                <a:solidFill>
                  <a:srgbClr val="38465E"/>
                </a:solidFill>
                <a:latin typeface="Arial" panose="020B0604020202020204"/>
                <a:ea typeface="微软雅黑" panose="020B0503020204020204" pitchFamily="34" charset="-122"/>
                <a:sym typeface="Arial" panose="020B0604020202020204"/>
              </a:rPr>
              <a:t>（1）风窗玻璃清洗剂的性能</a:t>
            </a:r>
            <a:endParaRPr lang="en-US" altLang="zh-CN"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b="1" dirty="0">
                <a:solidFill>
                  <a:srgbClr val="38465E"/>
                </a:solidFill>
                <a:latin typeface="Arial" panose="020B0604020202020204"/>
                <a:ea typeface="微软雅黑" panose="020B0503020204020204" pitchFamily="34" charset="-122"/>
                <a:sym typeface="Arial" panose="020B0604020202020204"/>
              </a:rPr>
              <a:t>      ①清洗性能。</a:t>
            </a:r>
            <a:r>
              <a:rPr lang="en-US" altLang="zh-CN" sz="2000" dirty="0">
                <a:solidFill>
                  <a:srgbClr val="38465E"/>
                </a:solidFill>
                <a:latin typeface="Arial" panose="020B0604020202020204"/>
                <a:ea typeface="微软雅黑" panose="020B0503020204020204" pitchFamily="34" charset="-122"/>
                <a:sym typeface="Arial" panose="020B0604020202020204"/>
              </a:rPr>
              <a:t> 风窗玻璃清洗剂由多种</a:t>
            </a:r>
            <a:r>
              <a:rPr lang="en-US" altLang="zh-CN" sz="2000" dirty="0">
                <a:solidFill>
                  <a:srgbClr val="C00000"/>
                </a:solidFill>
                <a:latin typeface="Arial" panose="020B0604020202020204"/>
                <a:ea typeface="微软雅黑" panose="020B0503020204020204" pitchFamily="34" charset="-122"/>
                <a:sym typeface="Arial" panose="020B0604020202020204"/>
              </a:rPr>
              <a:t>表面活性剂及添加剂</a:t>
            </a:r>
            <a:r>
              <a:rPr lang="en-US" altLang="zh-CN" sz="2000" dirty="0">
                <a:solidFill>
                  <a:srgbClr val="38465E"/>
                </a:solidFill>
                <a:latin typeface="Arial" panose="020B0604020202020204"/>
                <a:ea typeface="微软雅黑" panose="020B0503020204020204" pitchFamily="34" charset="-122"/>
                <a:sym typeface="Arial" panose="020B0604020202020204"/>
              </a:rPr>
              <a:t>复合配制而成。表面活性剂通常具有润湿、渗透、增溶等功能，能起到清洗去污的作用, 同时能够溶解极性较强的润滑油、润滑脂、汽油、柴油等大分子油脂类物质，还可以在汽车玻璃表面形成保护膜， 保持玻璃透明度。</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b="1" dirty="0">
                <a:solidFill>
                  <a:srgbClr val="38465E"/>
                </a:solidFill>
                <a:latin typeface="Arial" panose="020B0604020202020204"/>
                <a:ea typeface="微软雅黑" panose="020B0503020204020204" pitchFamily="34" charset="-122"/>
                <a:sym typeface="Arial" panose="020B0604020202020204"/>
              </a:rPr>
              <a:t>      ②防冻性能。</a:t>
            </a:r>
            <a:r>
              <a:rPr lang="en-US" altLang="zh-CN" sz="2000" dirty="0">
                <a:solidFill>
                  <a:srgbClr val="38465E"/>
                </a:solidFill>
                <a:latin typeface="Arial" panose="020B0604020202020204"/>
                <a:ea typeface="微软雅黑" panose="020B0503020204020204" pitchFamily="34" charset="-122"/>
                <a:sym typeface="Arial" panose="020B0604020202020204"/>
              </a:rPr>
              <a:t>清洗剂中的酒精、抗冻成分能显著降低液体的凝固点，从而起到防冻的作用， 能很快溶解冰霜。</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8" name="组合 17"/>
          <p:cNvGrpSpPr/>
          <p:nvPr/>
        </p:nvGrpSpPr>
        <p:grpSpPr>
          <a:xfrm>
            <a:off x="0" y="214489"/>
            <a:ext cx="3890645" cy="533259"/>
            <a:chOff x="0" y="214489"/>
            <a:chExt cx="3890645" cy="533259"/>
          </a:xfrm>
        </p:grpSpPr>
        <p:sp>
          <p:nvSpPr>
            <p:cNvPr id="19" name="矩形 18"/>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0" name="五边形 1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2" name="矩形 1"/>
            <p:cNvSpPr/>
            <p:nvPr/>
          </p:nvSpPr>
          <p:spPr>
            <a:xfrm>
              <a:off x="863680" y="225778"/>
              <a:ext cx="26720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汽车室内的清洁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179195" y="1863725"/>
            <a:ext cx="9719945" cy="2991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b="1" dirty="0">
                <a:solidFill>
                  <a:srgbClr val="38465E"/>
                </a:solidFill>
                <a:latin typeface="Arial" panose="020B0604020202020204"/>
                <a:ea typeface="微软雅黑" panose="020B0503020204020204" pitchFamily="34" charset="-122"/>
                <a:sym typeface="Arial" panose="020B0604020202020204"/>
              </a:rPr>
              <a:t>       </a:t>
            </a:r>
            <a:r>
              <a:rPr lang="en-US" altLang="zh-CN" sz="2000" b="1" dirty="0">
                <a:solidFill>
                  <a:srgbClr val="38465E"/>
                </a:solidFill>
                <a:latin typeface="Arial" panose="020B0604020202020204"/>
                <a:ea typeface="微软雅黑" panose="020B0503020204020204" pitchFamily="34" charset="-122"/>
                <a:sym typeface="Arial" panose="020B0604020202020204"/>
              </a:rPr>
              <a:t>③抗静电性能。</a:t>
            </a:r>
            <a:r>
              <a:rPr lang="en-US" altLang="zh-CN" sz="2000" dirty="0">
                <a:solidFill>
                  <a:srgbClr val="38465E"/>
                </a:solidFill>
                <a:latin typeface="Arial" panose="020B0604020202020204"/>
                <a:ea typeface="微软雅黑" panose="020B0503020204020204" pitchFamily="34" charset="-122"/>
                <a:sym typeface="Arial" panose="020B0604020202020204"/>
              </a:rPr>
              <a:t>用风窗玻璃清洗剂清洗后，吸附在玻璃表面的物质能消除玻璃表面的电荷，起到抗静电的作用。</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b="1" dirty="0">
                <a:solidFill>
                  <a:srgbClr val="38465E"/>
                </a:solidFill>
                <a:latin typeface="Arial" panose="020B0604020202020204"/>
                <a:ea typeface="微软雅黑" panose="020B0503020204020204" pitchFamily="34" charset="-122"/>
                <a:sym typeface="Arial" panose="020B0604020202020204"/>
              </a:rPr>
              <a:t>      ④润滑性能。</a:t>
            </a:r>
            <a:r>
              <a:rPr lang="en-US" altLang="zh-CN" sz="2000" dirty="0">
                <a:solidFill>
                  <a:srgbClr val="38465E"/>
                </a:solidFill>
                <a:latin typeface="Arial" panose="020B0604020202020204"/>
                <a:ea typeface="微软雅黑" panose="020B0503020204020204" pitchFamily="34" charset="-122"/>
                <a:sym typeface="Arial" panose="020B0604020202020204"/>
              </a:rPr>
              <a:t>风窗玻璃清洗剂中含有醇类化合物，黏度较大，可以起到润滑作用，减小刮水器与玻璃之间的摩擦，防止产生划痕。</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b="1" dirty="0">
                <a:solidFill>
                  <a:srgbClr val="38465E"/>
                </a:solidFill>
                <a:latin typeface="Arial" panose="020B0604020202020204"/>
                <a:ea typeface="微软雅黑" panose="020B0503020204020204" pitchFamily="34" charset="-122"/>
                <a:sym typeface="Arial" panose="020B0604020202020204"/>
              </a:rPr>
              <a:t>      ⑤防腐蚀性能。</a:t>
            </a:r>
            <a:r>
              <a:rPr lang="en-US" altLang="zh-CN" sz="2000" dirty="0">
                <a:solidFill>
                  <a:srgbClr val="38465E"/>
                </a:solidFill>
                <a:latin typeface="Arial" panose="020B0604020202020204"/>
                <a:ea typeface="微软雅黑" panose="020B0503020204020204" pitchFamily="34" charset="-122"/>
                <a:sym typeface="Arial" panose="020B0604020202020204"/>
              </a:rPr>
              <a:t>风窗玻璃清洗剂中含有多种缓蚀剂，对各种金属腐蚀性低，对汽车面漆、橡胶件等安全。</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b="1" dirty="0">
                <a:solidFill>
                  <a:srgbClr val="38465E"/>
                </a:solidFill>
                <a:latin typeface="Arial" panose="020B0604020202020204"/>
                <a:ea typeface="微软雅黑" panose="020B0503020204020204" pitchFamily="34" charset="-122"/>
                <a:sym typeface="Arial" panose="020B0604020202020204"/>
              </a:rPr>
              <a:t>     （2）使用方法</a:t>
            </a:r>
            <a:endParaRPr lang="en-US" altLang="zh-CN"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先将该清洗剂摇晃均匀，然后直接喷于风窗玻璃表面，再用洁净的海绵进行擦拭，或喷于海绵上直接擦拭。</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8" name="组合 17"/>
          <p:cNvGrpSpPr/>
          <p:nvPr/>
        </p:nvGrpSpPr>
        <p:grpSpPr>
          <a:xfrm>
            <a:off x="0" y="214489"/>
            <a:ext cx="3890645" cy="533259"/>
            <a:chOff x="0" y="214489"/>
            <a:chExt cx="3890645" cy="533259"/>
          </a:xfrm>
        </p:grpSpPr>
        <p:sp>
          <p:nvSpPr>
            <p:cNvPr id="19" name="矩形 18"/>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0" name="五边形 1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2" name="矩形 1"/>
            <p:cNvSpPr/>
            <p:nvPr/>
          </p:nvSpPr>
          <p:spPr>
            <a:xfrm>
              <a:off x="863680" y="225778"/>
              <a:ext cx="26720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汽车室内的清洁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4"/>
          <p:cNvSpPr txBox="1">
            <a:spLocks noChangeArrowheads="1"/>
          </p:cNvSpPr>
          <p:nvPr/>
        </p:nvSpPr>
        <p:spPr bwMode="auto">
          <a:xfrm>
            <a:off x="1153988" y="1542353"/>
            <a:ext cx="9226820"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了解汽车外部清洁的重要性。</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掌握汽车外部清洁注意事项。</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3. 熟悉汽车外部清洁常用方法。</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能正确选用汽车外部清洗用品及工具。</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能理解汽车外部清洗的意义。</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3. 会正确使用清洗设备。</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具备团队协作能力和责任心，认真负责，严于律己。</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穿着得体，使用适合工作场所的语言和礼仪。</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3. 懂得尊重他人的劳动成果。</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0645" cy="533259"/>
            <a:chOff x="0" y="214489"/>
            <a:chExt cx="3890645" cy="533259"/>
          </a:xfrm>
        </p:grpSpPr>
        <p:sp>
          <p:nvSpPr>
            <p:cNvPr id="3" name="矩形 2"/>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24" name="Rectangle 6"/>
          <p:cNvSpPr>
            <a:spLocks noChangeArrowheads="1"/>
          </p:cNvSpPr>
          <p:nvPr/>
        </p:nvSpPr>
        <p:spPr bwMode="auto">
          <a:xfrm>
            <a:off x="1224280" y="1090930"/>
            <a:ext cx="1346200" cy="398780"/>
          </a:xfrm>
          <a:prstGeom prst="rect">
            <a:avLst/>
          </a:prstGeom>
          <a:solidFill>
            <a:srgbClr val="C00000"/>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sz="2000" b="1" dirty="0">
                <a:solidFill>
                  <a:schemeClr val="bg1"/>
                </a:solidFill>
                <a:latin typeface="Arial" panose="020B0604020202020204"/>
                <a:ea typeface="微软雅黑" panose="020B0503020204020204" pitchFamily="34" charset="-122"/>
                <a:sym typeface="Arial" panose="020B0604020202020204"/>
              </a:rPr>
              <a:t>知识目标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
        <p:nvSpPr>
          <p:cNvPr id="12" name="Rectangle 6"/>
          <p:cNvSpPr>
            <a:spLocks noChangeArrowheads="1"/>
          </p:cNvSpPr>
          <p:nvPr/>
        </p:nvSpPr>
        <p:spPr bwMode="auto">
          <a:xfrm>
            <a:off x="1224280" y="2790825"/>
            <a:ext cx="1346200" cy="398780"/>
          </a:xfrm>
          <a:prstGeom prst="rect">
            <a:avLst/>
          </a:prstGeom>
          <a:solidFill>
            <a:srgbClr val="38465E"/>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sz="2000" b="1" dirty="0">
                <a:solidFill>
                  <a:schemeClr val="bg1"/>
                </a:solidFill>
                <a:latin typeface="Arial" panose="020B0604020202020204"/>
                <a:ea typeface="微软雅黑" panose="020B0503020204020204" pitchFamily="34" charset="-122"/>
                <a:sym typeface="Arial" panose="020B0604020202020204"/>
              </a:rPr>
              <a:t>能力</a:t>
            </a:r>
            <a:r>
              <a:rPr sz="2000" b="1" dirty="0">
                <a:solidFill>
                  <a:schemeClr val="bg1"/>
                </a:solidFill>
                <a:latin typeface="Arial" panose="020B0604020202020204"/>
                <a:ea typeface="微软雅黑" panose="020B0503020204020204" pitchFamily="34" charset="-122"/>
                <a:sym typeface="Arial" panose="020B0604020202020204"/>
              </a:rPr>
              <a:t>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
        <p:nvSpPr>
          <p:cNvPr id="13" name="Rectangle 6"/>
          <p:cNvSpPr>
            <a:spLocks noChangeArrowheads="1"/>
          </p:cNvSpPr>
          <p:nvPr/>
        </p:nvSpPr>
        <p:spPr bwMode="auto">
          <a:xfrm>
            <a:off x="1224280" y="4429125"/>
            <a:ext cx="1346200" cy="398780"/>
          </a:xfrm>
          <a:prstGeom prst="rect">
            <a:avLst/>
          </a:prstGeom>
          <a:solidFill>
            <a:srgbClr val="C00000"/>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sz="2000" b="1" dirty="0">
                <a:solidFill>
                  <a:schemeClr val="bg1"/>
                </a:solidFill>
                <a:latin typeface="Arial" panose="020B0604020202020204"/>
                <a:ea typeface="微软雅黑" panose="020B0503020204020204" pitchFamily="34" charset="-122"/>
                <a:sym typeface="Arial" panose="020B0604020202020204"/>
              </a:rPr>
              <a:t>素养</a:t>
            </a:r>
            <a:r>
              <a:rPr sz="2000" b="1" dirty="0">
                <a:solidFill>
                  <a:schemeClr val="bg1"/>
                </a:solidFill>
                <a:latin typeface="Arial" panose="020B0604020202020204"/>
                <a:ea typeface="微软雅黑" panose="020B0503020204020204" pitchFamily="34" charset="-122"/>
                <a:sym typeface="Arial" panose="020B0604020202020204"/>
              </a:rPr>
              <a:t>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p:cTn id="7" dur="500" fill="hold"/>
                                        <p:tgtEl>
                                          <p:spTgt spid="11267"/>
                                        </p:tgtEl>
                                        <p:attrNameLst>
                                          <p:attrName>ppt_w</p:attrName>
                                        </p:attrNameLst>
                                      </p:cBhvr>
                                      <p:tavLst>
                                        <p:tav tm="0">
                                          <p:val>
                                            <p:fltVal val="0"/>
                                          </p:val>
                                        </p:tav>
                                        <p:tav tm="100000">
                                          <p:val>
                                            <p:strVal val="#ppt_w"/>
                                          </p:val>
                                        </p:tav>
                                      </p:tavLst>
                                    </p:anim>
                                    <p:anim calcmode="lin" valueType="num">
                                      <p:cBhvr>
                                        <p:cTn id="8" dur="500" fill="hold"/>
                                        <p:tgtEl>
                                          <p:spTgt spid="11267"/>
                                        </p:tgtEl>
                                        <p:attrNameLst>
                                          <p:attrName>ppt_h</p:attrName>
                                        </p:attrNameLst>
                                      </p:cBhvr>
                                      <p:tavLst>
                                        <p:tav tm="0">
                                          <p:val>
                                            <p:fltVal val="0"/>
                                          </p:val>
                                        </p:tav>
                                        <p:tav tm="100000">
                                          <p:val>
                                            <p:strVal val="#ppt_h"/>
                                          </p:val>
                                        </p:tav>
                                      </p:tavLst>
                                    </p:anim>
                                    <p:animEffect transition="in" filter="fade">
                                      <p:cBhvr>
                                        <p:cTn id="9" dur="500"/>
                                        <p:tgtEl>
                                          <p:spTgt spid="11267"/>
                                        </p:tgtEl>
                                      </p:cBhvr>
                                    </p:animEffect>
                                  </p:childTnLst>
                                </p:cTn>
                              </p:par>
                              <p:par>
                                <p:cTn id="10" presetID="14" presetClass="entr" presetSubtype="1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randombar(horizontal)">
                                      <p:cBhvr>
                                        <p:cTn id="12" dur="500"/>
                                        <p:tgtEl>
                                          <p:spTgt spid="24"/>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24" grpId="0" bldLvl="0" animBg="1"/>
      <p:bldP spid="12" grpId="0" bldLvl="0" animBg="1"/>
      <p:bldP spid="13"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2252980"/>
            <a:ext cx="172212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真空吸尘器</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740" y="1822450"/>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2772410"/>
            <a:ext cx="7992110" cy="3169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吸尘器是一种能将尘埃、脏物及碎屑吸集起来的电器设备。用吸尘器可将内壁、地毯、 座椅及缝隙中的浮尘和脏物快速吸去。</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（1）结构</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吸尘器种类颇多，其基本结构都是由抽风机、储尘器（集尘袋）、吸尘管、吸风口等构成。</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lang="en-US" sz="2000" b="1"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（2）作用</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汽车美容装饰中用的吸尘器需要吸取车内较大的废物、纸屑、泥土，因此要求功率较大，吸力较强，以达到清除异物、尘土的目的。</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四、汽车室内清洁设备的选用</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pic>
        <p:nvPicPr>
          <p:cNvPr id="2" name="图片 1"/>
          <p:cNvPicPr>
            <a:picLocks noChangeAspect="1"/>
          </p:cNvPicPr>
          <p:nvPr/>
        </p:nvPicPr>
        <p:blipFill>
          <a:blip r:embed="rId1"/>
          <a:stretch>
            <a:fillRect/>
          </a:stretch>
        </p:blipFill>
        <p:spPr>
          <a:xfrm>
            <a:off x="8836660" y="2832735"/>
            <a:ext cx="2510155" cy="2294255"/>
          </a:xfrm>
          <a:prstGeom prst="rect">
            <a:avLst/>
          </a:prstGeom>
        </p:spPr>
      </p:pic>
      <p:grpSp>
        <p:nvGrpSpPr>
          <p:cNvPr id="18" name="组合 17"/>
          <p:cNvGrpSpPr/>
          <p:nvPr/>
        </p:nvGrpSpPr>
        <p:grpSpPr>
          <a:xfrm>
            <a:off x="0" y="214489"/>
            <a:ext cx="3890645" cy="533259"/>
            <a:chOff x="0" y="214489"/>
            <a:chExt cx="3890645" cy="533259"/>
          </a:xfrm>
        </p:grpSpPr>
        <p:sp>
          <p:nvSpPr>
            <p:cNvPr id="19" name="矩形 18"/>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0" name="五边形 1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9" name="矩形 8"/>
            <p:cNvSpPr/>
            <p:nvPr/>
          </p:nvSpPr>
          <p:spPr>
            <a:xfrm>
              <a:off x="863680" y="225778"/>
              <a:ext cx="26720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汽车室内的清洁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直接连接符 18"/>
          <p:cNvCxnSpPr/>
          <p:nvPr/>
        </p:nvCxnSpPr>
        <p:spPr>
          <a:xfrm>
            <a:off x="1134217" y="1849123"/>
            <a:ext cx="8928735" cy="381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25" name="五边形 24"/>
          <p:cNvSpPr/>
          <p:nvPr/>
        </p:nvSpPr>
        <p:spPr>
          <a:xfrm>
            <a:off x="1032510" y="1487170"/>
            <a:ext cx="2146935" cy="370840"/>
          </a:xfrm>
          <a:prstGeom prst="homePlat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hangingPunct="1">
              <a:lnSpc>
                <a:spcPct val="100000"/>
              </a:lnSpc>
              <a:spcBef>
                <a:spcPct val="50000"/>
              </a:spcBef>
            </a:pPr>
            <a:r>
              <a:rPr lang="en-US" altLang="zh-CN" sz="2000" b="1" dirty="0">
                <a:solidFill>
                  <a:schemeClr val="bg1"/>
                </a:solidFill>
                <a:latin typeface="Arial" panose="020B0604020202020204"/>
                <a:ea typeface="微软雅黑" panose="020B0503020204020204" pitchFamily="34" charset="-122"/>
                <a:sym typeface="Arial" panose="020B0604020202020204"/>
              </a:rPr>
              <a:t>（3）使用方法</a:t>
            </a:r>
            <a:endParaRPr lang="en-US" altLang="zh-CN" sz="2000" b="1" dirty="0">
              <a:solidFill>
                <a:schemeClr val="bg1"/>
              </a:solidFill>
              <a:latin typeface="Arial" panose="020B0604020202020204"/>
              <a:ea typeface="微软雅黑" panose="020B0503020204020204" pitchFamily="34" charset="-122"/>
              <a:sym typeface="Arial" panose="020B0604020202020204"/>
            </a:endParaRPr>
          </a:p>
        </p:txBody>
      </p:sp>
      <p:sp>
        <p:nvSpPr>
          <p:cNvPr id="2" name="矩形 1"/>
          <p:cNvSpPr/>
          <p:nvPr/>
        </p:nvSpPr>
        <p:spPr>
          <a:xfrm>
            <a:off x="1032510" y="4679315"/>
            <a:ext cx="8956675" cy="86741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187450" y="476821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③每次用完以后，先断开电源，然后将集尘袋中的灰尘清除干净，最后将各零件拆开并清理干净。</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032510" y="3363595"/>
            <a:ext cx="8956675" cy="103441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5" name="矩形 14"/>
          <p:cNvSpPr>
            <a:spLocks noChangeArrowheads="1"/>
          </p:cNvSpPr>
          <p:nvPr/>
        </p:nvSpPr>
        <p:spPr bwMode="auto">
          <a:xfrm>
            <a:off x="1187450" y="347281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②吸尘器在启动前，应先核对一下电源的电压和频率，当确认相符后，即可接通电源试用。试用中不应有异常噪声，使用10 min 左右电动机没有过热现象，方可投入正常使用。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6" name="矩形 15"/>
          <p:cNvSpPr/>
          <p:nvPr/>
        </p:nvSpPr>
        <p:spPr>
          <a:xfrm>
            <a:off x="1032510" y="2267585"/>
            <a:ext cx="8956675" cy="81661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7" name="矩形 16"/>
          <p:cNvSpPr>
            <a:spLocks noChangeArrowheads="1"/>
          </p:cNvSpPr>
          <p:nvPr/>
        </p:nvSpPr>
        <p:spPr bwMode="auto">
          <a:xfrm>
            <a:off x="1187450" y="237680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①在首次使用吸尘器时，应先将使用说明书仔细阅读，然后对照说明书检査各种附件是否齐全，再按说明书中讲述的步骤和方法将吸尘器各部件组装好。</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18" name="组合 17"/>
          <p:cNvGrpSpPr/>
          <p:nvPr/>
        </p:nvGrpSpPr>
        <p:grpSpPr>
          <a:xfrm>
            <a:off x="0" y="214489"/>
            <a:ext cx="3890645" cy="533259"/>
            <a:chOff x="0" y="214489"/>
            <a:chExt cx="3890645" cy="533259"/>
          </a:xfrm>
        </p:grpSpPr>
        <p:sp>
          <p:nvSpPr>
            <p:cNvPr id="13" name="矩形 12"/>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0" name="五边形 1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21" name="矩形 20"/>
            <p:cNvSpPr/>
            <p:nvPr/>
          </p:nvSpPr>
          <p:spPr>
            <a:xfrm>
              <a:off x="863680" y="225778"/>
              <a:ext cx="26720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汽车室内的清洁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0-#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0-#ppt_w/2"/>
                                          </p:val>
                                        </p:tav>
                                        <p:tav tm="100000">
                                          <p:val>
                                            <p:strVal val="#ppt_x"/>
                                          </p:val>
                                        </p:tav>
                                      </p:tavLst>
                                    </p:anim>
                                    <p:anim calcmode="lin" valueType="num">
                                      <p:cBhvr additive="base">
                                        <p:cTn id="24" dur="500" fill="hold"/>
                                        <p:tgtEl>
                                          <p:spTgt spid="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0-#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0-#ppt_w/2"/>
                                          </p:val>
                                        </p:tav>
                                        <p:tav tm="100000">
                                          <p:val>
                                            <p:strVal val="#ppt_x"/>
                                          </p:val>
                                        </p:tav>
                                      </p:tavLst>
                                    </p:anim>
                                    <p:anim calcmode="lin" valueType="num">
                                      <p:cBhvr additive="base">
                                        <p:cTn id="32" dur="500" fill="hold"/>
                                        <p:tgtEl>
                                          <p:spTgt spid="16"/>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0-#ppt_w/2"/>
                                          </p:val>
                                        </p:tav>
                                        <p:tav tm="100000">
                                          <p:val>
                                            <p:strVal val="#ppt_x"/>
                                          </p:val>
                                        </p:tav>
                                      </p:tavLst>
                                    </p:anim>
                                    <p:anim calcmode="lin" valueType="num">
                                      <p:cBhvr additive="base">
                                        <p:cTn id="3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 grpId="0" bldLvl="0" animBg="1"/>
      <p:bldP spid="4" grpId="0"/>
      <p:bldP spid="6" grpId="0" bldLvl="0" animBg="1"/>
      <p:bldP spid="15" grpId="0"/>
      <p:bldP spid="16" grpId="0" bldLvl="0" animBg="1"/>
      <p:bldP spid="1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直接连接符 18"/>
          <p:cNvCxnSpPr/>
          <p:nvPr/>
        </p:nvCxnSpPr>
        <p:spPr>
          <a:xfrm>
            <a:off x="1134217" y="1849123"/>
            <a:ext cx="8928735" cy="381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25" name="五边形 24"/>
          <p:cNvSpPr/>
          <p:nvPr/>
        </p:nvSpPr>
        <p:spPr>
          <a:xfrm>
            <a:off x="1032510" y="1487170"/>
            <a:ext cx="2146935" cy="370840"/>
          </a:xfrm>
          <a:prstGeom prst="homePlat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000" b="1" dirty="0">
                <a:latin typeface="Arial" panose="020B0604020202020204"/>
                <a:ea typeface="微软雅黑" panose="020B0503020204020204" pitchFamily="34" charset="-122"/>
                <a:sym typeface="Arial" panose="020B0604020202020204"/>
              </a:rPr>
              <a:t>（4）注意事项 </a:t>
            </a:r>
            <a:endParaRPr sz="2000" b="1" dirty="0">
              <a:latin typeface="Arial" panose="020B0604020202020204"/>
              <a:ea typeface="微软雅黑" panose="020B0503020204020204" pitchFamily="34" charset="-122"/>
              <a:sym typeface="Arial" panose="020B0604020202020204"/>
            </a:endParaRPr>
          </a:p>
        </p:txBody>
      </p:sp>
      <p:sp>
        <p:nvSpPr>
          <p:cNvPr id="2" name="矩形 1"/>
          <p:cNvSpPr/>
          <p:nvPr/>
        </p:nvSpPr>
        <p:spPr>
          <a:xfrm>
            <a:off x="1032510" y="3823970"/>
            <a:ext cx="8956675" cy="55753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187450" y="391287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③吸尘器电线的绝缘保护层要保护好，以免发生触电事故。</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032510" y="3052445"/>
            <a:ext cx="8956675" cy="54927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5" name="矩形 14"/>
          <p:cNvSpPr>
            <a:spLocks noChangeArrowheads="1"/>
          </p:cNvSpPr>
          <p:nvPr/>
        </p:nvSpPr>
        <p:spPr bwMode="auto">
          <a:xfrm>
            <a:off x="1187450" y="316166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②吸尘器在清理灰尘时，不要将手放在吸风口附近，以免发生危险。</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6" name="矩形 15"/>
          <p:cNvSpPr/>
          <p:nvPr/>
        </p:nvSpPr>
        <p:spPr>
          <a:xfrm>
            <a:off x="1032510" y="2267585"/>
            <a:ext cx="8956675" cy="57848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7" name="矩形 16"/>
          <p:cNvSpPr>
            <a:spLocks noChangeArrowheads="1"/>
          </p:cNvSpPr>
          <p:nvPr/>
        </p:nvSpPr>
        <p:spPr bwMode="auto">
          <a:xfrm>
            <a:off x="1187450" y="237680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①不要用吸尘器吸集金属碎屑，以防电动机损坏。</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3" name="矩形 12"/>
          <p:cNvSpPr/>
          <p:nvPr/>
        </p:nvSpPr>
        <p:spPr>
          <a:xfrm>
            <a:off x="1032510" y="4613910"/>
            <a:ext cx="8956675" cy="83883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187450" y="472313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④吸尘器每次使用完毕后，都要将集尘袋中的灰尘、杂物清理干净。有灰尘指示器的吸尘器，不能在满刻度状态下工作，若发现指示器接近满刻度，要停机清灰。</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14" name="组合 13"/>
          <p:cNvGrpSpPr/>
          <p:nvPr/>
        </p:nvGrpSpPr>
        <p:grpSpPr>
          <a:xfrm>
            <a:off x="0" y="214489"/>
            <a:ext cx="3890645" cy="533259"/>
            <a:chOff x="0" y="214489"/>
            <a:chExt cx="3890645" cy="533259"/>
          </a:xfrm>
        </p:grpSpPr>
        <p:sp>
          <p:nvSpPr>
            <p:cNvPr id="20" name="矩形 19"/>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1" name="五边形 20"/>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22" name="矩形 21"/>
            <p:cNvSpPr/>
            <p:nvPr/>
          </p:nvSpPr>
          <p:spPr>
            <a:xfrm>
              <a:off x="863680" y="225778"/>
              <a:ext cx="26720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汽车室内的清洁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0-#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0-#ppt_w/2"/>
                                          </p:val>
                                        </p:tav>
                                        <p:tav tm="100000">
                                          <p:val>
                                            <p:strVal val="#ppt_x"/>
                                          </p:val>
                                        </p:tav>
                                      </p:tavLst>
                                    </p:anim>
                                    <p:anim calcmode="lin" valueType="num">
                                      <p:cBhvr additive="base">
                                        <p:cTn id="24" dur="500" fill="hold"/>
                                        <p:tgtEl>
                                          <p:spTgt spid="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0-#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0-#ppt_w/2"/>
                                          </p:val>
                                        </p:tav>
                                        <p:tav tm="100000">
                                          <p:val>
                                            <p:strVal val="#ppt_x"/>
                                          </p:val>
                                        </p:tav>
                                      </p:tavLst>
                                    </p:anim>
                                    <p:anim calcmode="lin" valueType="num">
                                      <p:cBhvr additive="base">
                                        <p:cTn id="32" dur="500" fill="hold"/>
                                        <p:tgtEl>
                                          <p:spTgt spid="16"/>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0-#ppt_w/2"/>
                                          </p:val>
                                        </p:tav>
                                        <p:tav tm="100000">
                                          <p:val>
                                            <p:strVal val="#ppt_x"/>
                                          </p:val>
                                        </p:tav>
                                      </p:tavLst>
                                    </p:anim>
                                    <p:anim calcmode="lin" valueType="num">
                                      <p:cBhvr additive="base">
                                        <p:cTn id="36" dur="500" fill="hold"/>
                                        <p:tgtEl>
                                          <p:spTgt spid="17"/>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0-#ppt_w/2"/>
                                          </p:val>
                                        </p:tav>
                                        <p:tav tm="100000">
                                          <p:val>
                                            <p:strVal val="#ppt_x"/>
                                          </p:val>
                                        </p:tav>
                                      </p:tavLst>
                                    </p:anim>
                                    <p:anim calcmode="lin" valueType="num">
                                      <p:cBhvr additive="base">
                                        <p:cTn id="40" dur="500" fill="hold"/>
                                        <p:tgtEl>
                                          <p:spTgt spid="13"/>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0-#ppt_w/2"/>
                                          </p:val>
                                        </p:tav>
                                        <p:tav tm="100000">
                                          <p:val>
                                            <p:strVal val="#ppt_x"/>
                                          </p:val>
                                        </p:tav>
                                      </p:tavLst>
                                    </p:anim>
                                    <p:anim calcmode="lin" valueType="num">
                                      <p:cBhvr additive="base">
                                        <p:cTn id="44"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 grpId="0" bldLvl="0" animBg="1"/>
      <p:bldP spid="4" grpId="0"/>
      <p:bldP spid="6" grpId="0" bldLvl="0" animBg="1"/>
      <p:bldP spid="15" grpId="0"/>
      <p:bldP spid="16" grpId="0" bldLvl="0" animBg="1"/>
      <p:bldP spid="17" grpId="0"/>
      <p:bldP spid="13" grpId="0" bldLvl="0" animBg="1"/>
      <p:bldP spid="18"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38250" y="1794510"/>
            <a:ext cx="230759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 地毯脱水机</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965835" y="2437130"/>
            <a:ext cx="7355205" cy="2991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b="1" dirty="0">
                <a:solidFill>
                  <a:srgbClr val="38465E"/>
                </a:solidFill>
                <a:latin typeface="Arial" panose="020B0604020202020204"/>
                <a:ea typeface="微软雅黑" panose="020B0503020204020204" pitchFamily="34" charset="-122"/>
                <a:sym typeface="Arial" panose="020B0604020202020204"/>
              </a:rPr>
              <a:t>      </a:t>
            </a:r>
            <a:r>
              <a:rPr lang="en-US" altLang="zh-CN" sz="2000" b="1" dirty="0">
                <a:solidFill>
                  <a:srgbClr val="38465E"/>
                </a:solidFill>
                <a:latin typeface="Arial" panose="020B0604020202020204"/>
                <a:ea typeface="微软雅黑" panose="020B0503020204020204" pitchFamily="34" charset="-122"/>
                <a:sym typeface="Arial" panose="020B0604020202020204"/>
              </a:rPr>
              <a:t>（1）结构</a:t>
            </a:r>
            <a:endParaRPr lang="en-US" altLang="zh-CN"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地毯脱水机主要由内筒、外筒、支座、传动系统和控制板等构成。</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lang="en-US" altLang="zh-CN"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b="1" dirty="0">
                <a:solidFill>
                  <a:srgbClr val="38465E"/>
                </a:solidFill>
                <a:latin typeface="Arial" panose="020B0604020202020204"/>
                <a:ea typeface="微软雅黑" panose="020B0503020204020204" pitchFamily="34" charset="-122"/>
                <a:sym typeface="Arial" panose="020B0604020202020204"/>
              </a:rPr>
              <a:t>     （2）作用</a:t>
            </a:r>
            <a:endParaRPr lang="en-US" altLang="zh-CN"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地毯脱水机以地毯清洗和脱水为主，对其他待清洗物品，如座套、头套等，在清洗后也可用它脱水处理。</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p:txBody>
      </p:sp>
      <p:pic>
        <p:nvPicPr>
          <p:cNvPr id="2" name="图片 1"/>
          <p:cNvPicPr>
            <a:picLocks noChangeAspect="1"/>
          </p:cNvPicPr>
          <p:nvPr/>
        </p:nvPicPr>
        <p:blipFill>
          <a:blip r:embed="rId1"/>
          <a:stretch>
            <a:fillRect/>
          </a:stretch>
        </p:blipFill>
        <p:spPr>
          <a:xfrm>
            <a:off x="8321040" y="2743835"/>
            <a:ext cx="2847975" cy="2219325"/>
          </a:xfrm>
          <a:prstGeom prst="rect">
            <a:avLst/>
          </a:prstGeom>
        </p:spPr>
      </p:pic>
      <p:grpSp>
        <p:nvGrpSpPr>
          <p:cNvPr id="18" name="组合 17"/>
          <p:cNvGrpSpPr/>
          <p:nvPr/>
        </p:nvGrpSpPr>
        <p:grpSpPr>
          <a:xfrm>
            <a:off x="0" y="214489"/>
            <a:ext cx="3890645" cy="533259"/>
            <a:chOff x="0" y="214489"/>
            <a:chExt cx="3890645" cy="533259"/>
          </a:xfrm>
        </p:grpSpPr>
        <p:sp>
          <p:nvSpPr>
            <p:cNvPr id="19" name="矩形 18"/>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0" name="五边形 1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4" name="矩形 3"/>
            <p:cNvSpPr/>
            <p:nvPr/>
          </p:nvSpPr>
          <p:spPr>
            <a:xfrm>
              <a:off x="863680" y="225778"/>
              <a:ext cx="26720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汽车室内的清洁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直接连接符 18"/>
          <p:cNvCxnSpPr/>
          <p:nvPr/>
        </p:nvCxnSpPr>
        <p:spPr>
          <a:xfrm>
            <a:off x="1134217" y="1541148"/>
            <a:ext cx="8928735" cy="381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25" name="五边形 24"/>
          <p:cNvSpPr/>
          <p:nvPr/>
        </p:nvSpPr>
        <p:spPr>
          <a:xfrm>
            <a:off x="1032510" y="1179195"/>
            <a:ext cx="2146935" cy="370840"/>
          </a:xfrm>
          <a:prstGeom prst="homePlat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000" b="1" dirty="0">
                <a:latin typeface="Arial" panose="020B0604020202020204"/>
                <a:ea typeface="微软雅黑" panose="020B0503020204020204" pitchFamily="34" charset="-122"/>
                <a:sym typeface="Arial" panose="020B0604020202020204"/>
              </a:rPr>
              <a:t>（3）使用方法</a:t>
            </a:r>
            <a:endParaRPr sz="2000" b="1" dirty="0">
              <a:latin typeface="Arial" panose="020B0604020202020204"/>
              <a:ea typeface="微软雅黑" panose="020B0503020204020204" pitchFamily="34" charset="-122"/>
              <a:sym typeface="Arial" panose="020B0604020202020204"/>
            </a:endParaRPr>
          </a:p>
        </p:txBody>
      </p:sp>
      <p:sp>
        <p:nvSpPr>
          <p:cNvPr id="2" name="矩形 1"/>
          <p:cNvSpPr/>
          <p:nvPr/>
        </p:nvSpPr>
        <p:spPr>
          <a:xfrm>
            <a:off x="1032510" y="3515995"/>
            <a:ext cx="8956675" cy="80391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187450" y="360489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③滚筒转动，使地毯脱水，脱出的水经排水管排到下水道或回水池中（排水管一般采用透明材料制作，方便观察水是否排净）。</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032510" y="2744470"/>
            <a:ext cx="8956675" cy="54927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5" name="矩形 14"/>
          <p:cNvSpPr>
            <a:spLocks noChangeArrowheads="1"/>
          </p:cNvSpPr>
          <p:nvPr/>
        </p:nvSpPr>
        <p:spPr bwMode="auto">
          <a:xfrm>
            <a:off x="1187450" y="285369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②关闭盖门，放下外罩，启动脱水机工作。</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6" name="矩形 15"/>
          <p:cNvSpPr/>
          <p:nvPr/>
        </p:nvSpPr>
        <p:spPr>
          <a:xfrm>
            <a:off x="1032510" y="1959610"/>
            <a:ext cx="8956675" cy="57848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7" name="矩形 16"/>
          <p:cNvSpPr>
            <a:spLocks noChangeArrowheads="1"/>
          </p:cNvSpPr>
          <p:nvPr/>
        </p:nvSpPr>
        <p:spPr bwMode="auto">
          <a:xfrm>
            <a:off x="1187450" y="206883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①打开滚筒盖将洗过的湿地毯放进滚筒内。</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3" name="矩形 12"/>
          <p:cNvSpPr/>
          <p:nvPr/>
        </p:nvSpPr>
        <p:spPr>
          <a:xfrm>
            <a:off x="1032510" y="4566920"/>
            <a:ext cx="8956675" cy="54102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187450" y="467614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④脱水完成后，按动控制板上的停止按钮即可停机。</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4" name="矩形 13"/>
          <p:cNvSpPr/>
          <p:nvPr/>
        </p:nvSpPr>
        <p:spPr>
          <a:xfrm>
            <a:off x="1032510" y="5354955"/>
            <a:ext cx="8956675" cy="80391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0" name="矩形 19"/>
          <p:cNvSpPr>
            <a:spLocks noChangeArrowheads="1"/>
          </p:cNvSpPr>
          <p:nvPr/>
        </p:nvSpPr>
        <p:spPr bwMode="auto">
          <a:xfrm>
            <a:off x="1187450" y="544385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⑤停机后，先打开外罩，再打开滚筒盖门取出地毯，然后再关上滚筒盖门，盖上外罩。至此，便完成了地毯的脱水。</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890645" cy="533259"/>
            <a:chOff x="0" y="214489"/>
            <a:chExt cx="3890645" cy="533259"/>
          </a:xfrm>
        </p:grpSpPr>
        <p:sp>
          <p:nvSpPr>
            <p:cNvPr id="22" name="矩形 2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6720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汽车室内的清洁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0-#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0-#ppt_w/2"/>
                                          </p:val>
                                        </p:tav>
                                        <p:tav tm="100000">
                                          <p:val>
                                            <p:strVal val="#ppt_x"/>
                                          </p:val>
                                        </p:tav>
                                      </p:tavLst>
                                    </p:anim>
                                    <p:anim calcmode="lin" valueType="num">
                                      <p:cBhvr additive="base">
                                        <p:cTn id="24" dur="500" fill="hold"/>
                                        <p:tgtEl>
                                          <p:spTgt spid="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0-#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0-#ppt_w/2"/>
                                          </p:val>
                                        </p:tav>
                                        <p:tav tm="100000">
                                          <p:val>
                                            <p:strVal val="#ppt_x"/>
                                          </p:val>
                                        </p:tav>
                                      </p:tavLst>
                                    </p:anim>
                                    <p:anim calcmode="lin" valueType="num">
                                      <p:cBhvr additive="base">
                                        <p:cTn id="32" dur="500" fill="hold"/>
                                        <p:tgtEl>
                                          <p:spTgt spid="16"/>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0-#ppt_w/2"/>
                                          </p:val>
                                        </p:tav>
                                        <p:tav tm="100000">
                                          <p:val>
                                            <p:strVal val="#ppt_x"/>
                                          </p:val>
                                        </p:tav>
                                      </p:tavLst>
                                    </p:anim>
                                    <p:anim calcmode="lin" valueType="num">
                                      <p:cBhvr additive="base">
                                        <p:cTn id="36" dur="500" fill="hold"/>
                                        <p:tgtEl>
                                          <p:spTgt spid="17"/>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0-#ppt_w/2"/>
                                          </p:val>
                                        </p:tav>
                                        <p:tav tm="100000">
                                          <p:val>
                                            <p:strVal val="#ppt_x"/>
                                          </p:val>
                                        </p:tav>
                                      </p:tavLst>
                                    </p:anim>
                                    <p:anim calcmode="lin" valueType="num">
                                      <p:cBhvr additive="base">
                                        <p:cTn id="40" dur="500" fill="hold"/>
                                        <p:tgtEl>
                                          <p:spTgt spid="13"/>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0-#ppt_w/2"/>
                                          </p:val>
                                        </p:tav>
                                        <p:tav tm="100000">
                                          <p:val>
                                            <p:strVal val="#ppt_x"/>
                                          </p:val>
                                        </p:tav>
                                      </p:tavLst>
                                    </p:anim>
                                    <p:anim calcmode="lin" valueType="num">
                                      <p:cBhvr additive="base">
                                        <p:cTn id="44" dur="500" fill="hold"/>
                                        <p:tgtEl>
                                          <p:spTgt spid="18"/>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0-#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fill="hold"/>
                                        <p:tgtEl>
                                          <p:spTgt spid="20"/>
                                        </p:tgtEl>
                                        <p:attrNameLst>
                                          <p:attrName>ppt_x</p:attrName>
                                        </p:attrNameLst>
                                      </p:cBhvr>
                                      <p:tavLst>
                                        <p:tav tm="0">
                                          <p:val>
                                            <p:strVal val="0-#ppt_w/2"/>
                                          </p:val>
                                        </p:tav>
                                        <p:tav tm="100000">
                                          <p:val>
                                            <p:strVal val="#ppt_x"/>
                                          </p:val>
                                        </p:tav>
                                      </p:tavLst>
                                    </p:anim>
                                    <p:anim calcmode="lin" valueType="num">
                                      <p:cBhvr additive="base">
                                        <p:cTn id="52"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 grpId="0" bldLvl="0" animBg="1"/>
      <p:bldP spid="4" grpId="0"/>
      <p:bldP spid="6" grpId="0" bldLvl="0" animBg="1"/>
      <p:bldP spid="15" grpId="0"/>
      <p:bldP spid="16" grpId="0" bldLvl="0" animBg="1"/>
      <p:bldP spid="17" grpId="0"/>
      <p:bldP spid="13" grpId="0" bldLvl="0" animBg="1"/>
      <p:bldP spid="18" grpId="0"/>
      <p:bldP spid="14" grpId="0" bldLvl="0" animBg="1"/>
      <p:bldP spid="20"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38250" y="1794510"/>
            <a:ext cx="230759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 车用光触媒机</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965835" y="2437130"/>
            <a:ext cx="9844405" cy="2991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lang="en-US" altLang="zh-CN" sz="2000" dirty="0">
                <a:solidFill>
                  <a:srgbClr val="38465E"/>
                </a:solidFill>
                <a:latin typeface="Arial" panose="020B0604020202020204"/>
                <a:ea typeface="微软雅黑" panose="020B0503020204020204" pitchFamily="34" charset="-122"/>
                <a:sym typeface="Arial" panose="020B0604020202020204"/>
              </a:rPr>
              <a:t>在光照射下，光触媒能吸收带隙能量以上的光能，使其表面受到激励而产生电子和空穴。而这些电子和空穴具有很强的还原和氧化能力，能与水或容存的氧反应， 产生羟基自由基和超氧阴离子，因此可以将各种有害物质、恶臭物质分解或无害处理</a:t>
            </a:r>
            <a:r>
              <a:rPr lang="zh-CN" altLang="en-US" sz="2000" dirty="0">
                <a:solidFill>
                  <a:srgbClr val="38465E"/>
                </a:solidFill>
                <a:latin typeface="Arial" panose="020B0604020202020204"/>
                <a:ea typeface="微软雅黑" panose="020B0503020204020204" pitchFamily="34" charset="-122"/>
                <a:sym typeface="Arial" panose="020B0604020202020204"/>
              </a:rPr>
              <a:t>，</a:t>
            </a:r>
            <a:r>
              <a:rPr lang="en-US" altLang="zh-CN" sz="2000" dirty="0">
                <a:solidFill>
                  <a:srgbClr val="38465E"/>
                </a:solidFill>
                <a:latin typeface="Arial" panose="020B0604020202020204"/>
                <a:ea typeface="微软雅黑" panose="020B0503020204020204" pitchFamily="34" charset="-122"/>
                <a:sym typeface="Arial" panose="020B0604020202020204"/>
              </a:rPr>
              <a:t>来达到净化空气、抗污除臭的作用。</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8" name="组合 17"/>
          <p:cNvGrpSpPr/>
          <p:nvPr/>
        </p:nvGrpSpPr>
        <p:grpSpPr>
          <a:xfrm>
            <a:off x="0" y="214489"/>
            <a:ext cx="3890645" cy="533259"/>
            <a:chOff x="0" y="214489"/>
            <a:chExt cx="3890645" cy="533259"/>
          </a:xfrm>
        </p:grpSpPr>
        <p:sp>
          <p:nvSpPr>
            <p:cNvPr id="19" name="矩形 18"/>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0" name="五边形 1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2" name="矩形 1"/>
            <p:cNvSpPr/>
            <p:nvPr/>
          </p:nvSpPr>
          <p:spPr>
            <a:xfrm>
              <a:off x="863680" y="225778"/>
              <a:ext cx="26720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汽车室内的清洁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38250" y="1794510"/>
            <a:ext cx="230759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 高温蒸汽清洗机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965835" y="2437130"/>
            <a:ext cx="7003415" cy="2991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（1）结构</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高温蒸汽清洗机主要由电源开关、手柄、附件卡槽、水箱（蒸汽壶）、滚轮、蒸汽软管等组成。</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（2）作用</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蒸汽清洗机不仅具有较强的去污功能，而且还具有杀菌消毒的作用，可以清除顽固污渍、油渍等污物。</a:t>
            </a:r>
            <a:endParaRPr sz="2000" dirty="0">
              <a:solidFill>
                <a:srgbClr val="38465E"/>
              </a:solidFill>
              <a:latin typeface="Arial" panose="020B0604020202020204"/>
              <a:ea typeface="微软雅黑" panose="020B0503020204020204" pitchFamily="34" charset="-122"/>
              <a:sym typeface="Arial" panose="020B0604020202020204"/>
            </a:endParaRPr>
          </a:p>
        </p:txBody>
      </p:sp>
      <p:pic>
        <p:nvPicPr>
          <p:cNvPr id="2" name="图片 1"/>
          <p:cNvPicPr>
            <a:picLocks noChangeAspect="1"/>
          </p:cNvPicPr>
          <p:nvPr/>
        </p:nvPicPr>
        <p:blipFill>
          <a:blip r:embed="rId1"/>
          <a:stretch>
            <a:fillRect/>
          </a:stretch>
        </p:blipFill>
        <p:spPr>
          <a:xfrm>
            <a:off x="7783830" y="2783205"/>
            <a:ext cx="3419475" cy="2047875"/>
          </a:xfrm>
          <a:prstGeom prst="rect">
            <a:avLst/>
          </a:prstGeom>
        </p:spPr>
      </p:pic>
      <p:grpSp>
        <p:nvGrpSpPr>
          <p:cNvPr id="18" name="组合 17"/>
          <p:cNvGrpSpPr/>
          <p:nvPr/>
        </p:nvGrpSpPr>
        <p:grpSpPr>
          <a:xfrm>
            <a:off x="0" y="214489"/>
            <a:ext cx="3890645" cy="533259"/>
            <a:chOff x="0" y="214489"/>
            <a:chExt cx="3890645" cy="533259"/>
          </a:xfrm>
        </p:grpSpPr>
        <p:sp>
          <p:nvSpPr>
            <p:cNvPr id="19" name="矩形 18"/>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0" name="五边形 1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4" name="矩形 3"/>
            <p:cNvSpPr/>
            <p:nvPr/>
          </p:nvSpPr>
          <p:spPr>
            <a:xfrm>
              <a:off x="863680" y="225778"/>
              <a:ext cx="26720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汽车室内的清洁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直接连接符 18"/>
          <p:cNvCxnSpPr/>
          <p:nvPr/>
        </p:nvCxnSpPr>
        <p:spPr>
          <a:xfrm>
            <a:off x="1134217" y="1541148"/>
            <a:ext cx="8928735" cy="381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25" name="五边形 24"/>
          <p:cNvSpPr/>
          <p:nvPr/>
        </p:nvSpPr>
        <p:spPr>
          <a:xfrm>
            <a:off x="1032510" y="1179195"/>
            <a:ext cx="2146935" cy="370840"/>
          </a:xfrm>
          <a:prstGeom prst="homePlat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000" b="1" dirty="0">
                <a:latin typeface="Arial" panose="020B0604020202020204"/>
                <a:ea typeface="微软雅黑" panose="020B0503020204020204" pitchFamily="34" charset="-122"/>
                <a:sym typeface="Arial" panose="020B0604020202020204"/>
              </a:rPr>
              <a:t>（3）使用方法</a:t>
            </a:r>
            <a:endParaRPr sz="2000" b="1" dirty="0">
              <a:latin typeface="Arial" panose="020B0604020202020204"/>
              <a:ea typeface="微软雅黑" panose="020B0503020204020204" pitchFamily="34" charset="-122"/>
              <a:sym typeface="Arial" panose="020B0604020202020204"/>
            </a:endParaRPr>
          </a:p>
        </p:txBody>
      </p:sp>
      <p:sp>
        <p:nvSpPr>
          <p:cNvPr id="2" name="矩形 1"/>
          <p:cNvSpPr/>
          <p:nvPr>
            <p:custDataLst>
              <p:tags r:id="rId1"/>
            </p:custDataLst>
          </p:nvPr>
        </p:nvSpPr>
        <p:spPr>
          <a:xfrm>
            <a:off x="1032510" y="3515995"/>
            <a:ext cx="8956675" cy="80391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custDataLst>
              <p:tags r:id="rId2"/>
            </p:custDataLst>
          </p:nvPr>
        </p:nvSpPr>
        <p:spPr bwMode="auto">
          <a:xfrm>
            <a:off x="1187450" y="360489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③清洗</a:t>
            </a:r>
            <a:r>
              <a:rPr dirty="0">
                <a:solidFill>
                  <a:srgbClr val="38465E"/>
                </a:solidFill>
                <a:latin typeface="Arial" panose="020B0604020202020204"/>
                <a:ea typeface="微软雅黑" panose="020B0503020204020204" pitchFamily="34" charset="-122"/>
                <a:sym typeface="Arial" panose="020B0604020202020204"/>
              </a:rPr>
              <a:t>：选择适合车内结构的蒸汽喷头，并用半湿毛巾包裹，选择合适的温度， 然后将蒸汽喷嘴对准需清洁的部位，按下扳机即可进行清洗。</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custDataLst>
              <p:tags r:id="rId3"/>
            </p:custDataLst>
          </p:nvPr>
        </p:nvSpPr>
        <p:spPr>
          <a:xfrm>
            <a:off x="1032510" y="2744470"/>
            <a:ext cx="8956675" cy="54927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5" name="矩形 14"/>
          <p:cNvSpPr>
            <a:spLocks noChangeArrowheads="1"/>
          </p:cNvSpPr>
          <p:nvPr>
            <p:custDataLst>
              <p:tags r:id="rId4"/>
            </p:custDataLst>
          </p:nvPr>
        </p:nvSpPr>
        <p:spPr bwMode="auto">
          <a:xfrm>
            <a:off x="1187450" y="2853690"/>
            <a:ext cx="880110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②预热</a:t>
            </a:r>
            <a:r>
              <a:rPr dirty="0">
                <a:solidFill>
                  <a:srgbClr val="38465E"/>
                </a:solidFill>
                <a:latin typeface="Arial" panose="020B0604020202020204"/>
                <a:ea typeface="微软雅黑" panose="020B0503020204020204" pitchFamily="34" charset="-122"/>
                <a:sym typeface="Arial" panose="020B0604020202020204"/>
              </a:rPr>
              <a:t>：插上电源，开启开关按钮，预热10 min 左右，待工作指示灯亮起后便可使用。</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6" name="矩形 15"/>
          <p:cNvSpPr/>
          <p:nvPr/>
        </p:nvSpPr>
        <p:spPr>
          <a:xfrm>
            <a:off x="1032510" y="1959610"/>
            <a:ext cx="8956675" cy="57848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7" name="矩形 16"/>
          <p:cNvSpPr>
            <a:spLocks noChangeArrowheads="1"/>
          </p:cNvSpPr>
          <p:nvPr/>
        </p:nvSpPr>
        <p:spPr bwMode="auto">
          <a:xfrm>
            <a:off x="1187450" y="206883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①注水</a:t>
            </a:r>
            <a:r>
              <a:rPr dirty="0">
                <a:solidFill>
                  <a:srgbClr val="38465E"/>
                </a:solidFill>
                <a:latin typeface="Arial" panose="020B0604020202020204"/>
                <a:ea typeface="微软雅黑" panose="020B0503020204020204" pitchFamily="34" charset="-122"/>
                <a:sym typeface="Arial" panose="020B0604020202020204"/>
              </a:rPr>
              <a:t>：利用量筒或漏斗向蒸汽壶中注入适量的水，注水量应在0.6~1.5 L 之间。</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3" name="矩形 12"/>
          <p:cNvSpPr/>
          <p:nvPr>
            <p:custDataLst>
              <p:tags r:id="rId5"/>
            </p:custDataLst>
          </p:nvPr>
        </p:nvSpPr>
        <p:spPr>
          <a:xfrm>
            <a:off x="1032510" y="4532630"/>
            <a:ext cx="8956675" cy="55816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custDataLst>
              <p:tags r:id="rId6"/>
            </p:custDataLst>
          </p:nvPr>
        </p:nvSpPr>
        <p:spPr bwMode="auto">
          <a:xfrm>
            <a:off x="1187450" y="464185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④关机</a:t>
            </a:r>
            <a:r>
              <a:rPr dirty="0">
                <a:solidFill>
                  <a:srgbClr val="38465E"/>
                </a:solidFill>
                <a:latin typeface="Arial" panose="020B0604020202020204"/>
                <a:ea typeface="微软雅黑" panose="020B0503020204020204" pitchFamily="34" charset="-122"/>
                <a:sym typeface="Arial" panose="020B0604020202020204"/>
              </a:rPr>
              <a:t>：关闭清洁机时，先松开扳机，然后切断电源即可。</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14" name="组合 13"/>
          <p:cNvGrpSpPr/>
          <p:nvPr/>
        </p:nvGrpSpPr>
        <p:grpSpPr>
          <a:xfrm>
            <a:off x="0" y="214489"/>
            <a:ext cx="3890645" cy="533259"/>
            <a:chOff x="0" y="214489"/>
            <a:chExt cx="3890645" cy="533259"/>
          </a:xfrm>
        </p:grpSpPr>
        <p:sp>
          <p:nvSpPr>
            <p:cNvPr id="20" name="矩形 19"/>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1" name="五边形 20"/>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22" name="矩形 21"/>
            <p:cNvSpPr/>
            <p:nvPr/>
          </p:nvSpPr>
          <p:spPr>
            <a:xfrm>
              <a:off x="863680" y="225778"/>
              <a:ext cx="26720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汽车室内的清洁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0-#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0-#ppt_w/2"/>
                                          </p:val>
                                        </p:tav>
                                        <p:tav tm="100000">
                                          <p:val>
                                            <p:strVal val="#ppt_x"/>
                                          </p:val>
                                        </p:tav>
                                      </p:tavLst>
                                    </p:anim>
                                    <p:anim calcmode="lin" valueType="num">
                                      <p:cBhvr additive="base">
                                        <p:cTn id="24" dur="500" fill="hold"/>
                                        <p:tgtEl>
                                          <p:spTgt spid="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0-#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0-#ppt_w/2"/>
                                          </p:val>
                                        </p:tav>
                                        <p:tav tm="100000">
                                          <p:val>
                                            <p:strVal val="#ppt_x"/>
                                          </p:val>
                                        </p:tav>
                                      </p:tavLst>
                                    </p:anim>
                                    <p:anim calcmode="lin" valueType="num">
                                      <p:cBhvr additive="base">
                                        <p:cTn id="32" dur="500" fill="hold"/>
                                        <p:tgtEl>
                                          <p:spTgt spid="16"/>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0-#ppt_w/2"/>
                                          </p:val>
                                        </p:tav>
                                        <p:tav tm="100000">
                                          <p:val>
                                            <p:strVal val="#ppt_x"/>
                                          </p:val>
                                        </p:tav>
                                      </p:tavLst>
                                    </p:anim>
                                    <p:anim calcmode="lin" valueType="num">
                                      <p:cBhvr additive="base">
                                        <p:cTn id="36" dur="500" fill="hold"/>
                                        <p:tgtEl>
                                          <p:spTgt spid="17"/>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0-#ppt_w/2"/>
                                          </p:val>
                                        </p:tav>
                                        <p:tav tm="100000">
                                          <p:val>
                                            <p:strVal val="#ppt_x"/>
                                          </p:val>
                                        </p:tav>
                                      </p:tavLst>
                                    </p:anim>
                                    <p:anim calcmode="lin" valueType="num">
                                      <p:cBhvr additive="base">
                                        <p:cTn id="40" dur="500" fill="hold"/>
                                        <p:tgtEl>
                                          <p:spTgt spid="13"/>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0-#ppt_w/2"/>
                                          </p:val>
                                        </p:tav>
                                        <p:tav tm="100000">
                                          <p:val>
                                            <p:strVal val="#ppt_x"/>
                                          </p:val>
                                        </p:tav>
                                      </p:tavLst>
                                    </p:anim>
                                    <p:anim calcmode="lin" valueType="num">
                                      <p:cBhvr additive="base">
                                        <p:cTn id="44"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 grpId="0" bldLvl="0" animBg="1"/>
      <p:bldP spid="4" grpId="0"/>
      <p:bldP spid="6" grpId="0" bldLvl="0" animBg="1"/>
      <p:bldP spid="15" grpId="0"/>
      <p:bldP spid="16" grpId="0" bldLvl="0" animBg="1"/>
      <p:bldP spid="17" grpId="0"/>
      <p:bldP spid="13" grpId="0" bldLvl="0" animBg="1"/>
      <p:bldP spid="1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95375" y="3395345"/>
            <a:ext cx="8956675" cy="52387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250315" y="344424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③使用吸尘器吸汽车座椅表面及缝隙内的脏物，如下图所示。</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095375" y="2492375"/>
            <a:ext cx="8956675" cy="72580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250315" y="257492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②用吸尘器吸汽车仪表板、出风口、杂物箱、烟灰缸等处脏物和玻璃与仪表板的连接处。</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 name="矩形 2"/>
          <p:cNvSpPr/>
          <p:nvPr/>
        </p:nvSpPr>
        <p:spPr>
          <a:xfrm>
            <a:off x="1095375" y="1767205"/>
            <a:ext cx="8956675" cy="54800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250315" y="187642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①启动吸尘器，选用专用吸嘴，用吸尘器吸汽车顶棚灰尘及压条缝隙处的脏物。</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7" name="矩形 16"/>
          <p:cNvSpPr/>
          <p:nvPr/>
        </p:nvSpPr>
        <p:spPr>
          <a:xfrm>
            <a:off x="1095375" y="4123055"/>
            <a:ext cx="8956675" cy="59245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1" name="矩形 20"/>
          <p:cNvSpPr>
            <a:spLocks noChangeArrowheads="1"/>
          </p:cNvSpPr>
          <p:nvPr/>
        </p:nvSpPr>
        <p:spPr bwMode="auto">
          <a:xfrm>
            <a:off x="1250315" y="4232275"/>
            <a:ext cx="861187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④用吸尘器吸汽车门置物槽、开关槽、门缝隙和车窗玻璃缝隙的脏物，如下图所示。</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6" name="文本框 15"/>
          <p:cNvSpPr txBox="1"/>
          <p:nvPr/>
        </p:nvSpPr>
        <p:spPr>
          <a:xfrm>
            <a:off x="1095375" y="1143635"/>
            <a:ext cx="6096000" cy="460375"/>
          </a:xfrm>
          <a:prstGeom prst="rect">
            <a:avLst/>
          </a:prstGeom>
          <a:noFill/>
        </p:spPr>
        <p:txBody>
          <a:bodyPr wrap="square" rtlCol="0" anchor="t">
            <a:spAutoFit/>
          </a:bodyPr>
          <a:p>
            <a:pPr algn="l" eaLnBrk="1" hangingPunct="1">
              <a:spcBef>
                <a:spcPct val="20000"/>
              </a:spcBef>
            </a:pPr>
            <a:r>
              <a:rPr sz="2400" b="1" dirty="0">
                <a:solidFill>
                  <a:srgbClr val="38465E"/>
                </a:solidFill>
                <a:latin typeface="微软雅黑" panose="020B0503020204020204" pitchFamily="34" charset="-122"/>
                <a:ea typeface="微软雅黑" panose="020B0503020204020204" pitchFamily="34" charset="-122"/>
                <a:sym typeface="Arial" panose="020B0604020202020204"/>
              </a:rPr>
              <a:t>五、室内除尘</a:t>
            </a:r>
            <a:endParaRPr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sp>
        <p:nvSpPr>
          <p:cNvPr id="14" name="矩形 13"/>
          <p:cNvSpPr/>
          <p:nvPr/>
        </p:nvSpPr>
        <p:spPr>
          <a:xfrm>
            <a:off x="1095375" y="4919345"/>
            <a:ext cx="8956675" cy="54800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5" name="矩形 14"/>
          <p:cNvSpPr>
            <a:spLocks noChangeArrowheads="1"/>
          </p:cNvSpPr>
          <p:nvPr/>
        </p:nvSpPr>
        <p:spPr bwMode="auto">
          <a:xfrm>
            <a:off x="1250315" y="502856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⑤用吸尘器吸汽车地毯上下脏物及踏板缝隙脏物，如下图所示。</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2" name="文本框 21"/>
          <p:cNvSpPr txBox="1"/>
          <p:nvPr/>
        </p:nvSpPr>
        <p:spPr>
          <a:xfrm>
            <a:off x="1095375" y="5647055"/>
            <a:ext cx="10049510" cy="368300"/>
          </a:xfrm>
          <a:prstGeom prst="rect">
            <a:avLst/>
          </a:prstGeom>
          <a:noFill/>
        </p:spPr>
        <p:txBody>
          <a:bodyPr wrap="square" rtlCol="0" anchor="t">
            <a:spAutoFit/>
          </a:bodyPr>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吸尘结束后，可根据不同部位或不同材质，合理选择清洁用品，进行护理操作。</a:t>
            </a:r>
            <a:endParaRPr lang="zh-CN" altLang="en-US" dirty="0">
              <a:solidFill>
                <a:srgbClr val="38465E"/>
              </a:solidFill>
              <a:latin typeface="Arial" panose="020B0604020202020204"/>
              <a:ea typeface="微软雅黑" panose="020B0503020204020204" pitchFamily="34" charset="-122"/>
              <a:sym typeface="Arial" panose="020B0604020202020204"/>
            </a:endParaRPr>
          </a:p>
        </p:txBody>
      </p:sp>
      <p:grpSp>
        <p:nvGrpSpPr>
          <p:cNvPr id="7" name="组合 6"/>
          <p:cNvGrpSpPr/>
          <p:nvPr/>
        </p:nvGrpSpPr>
        <p:grpSpPr>
          <a:xfrm>
            <a:off x="0" y="214489"/>
            <a:ext cx="3890645" cy="533259"/>
            <a:chOff x="0" y="214489"/>
            <a:chExt cx="3890645" cy="533259"/>
          </a:xfrm>
        </p:grpSpPr>
        <p:sp>
          <p:nvSpPr>
            <p:cNvPr id="19" name="矩形 18"/>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0" name="五边形 1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26720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汽车室内的清洁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0-#ppt_w/2"/>
                                          </p:val>
                                        </p:tav>
                                        <p:tav tm="100000">
                                          <p:val>
                                            <p:strVal val="#ppt_x"/>
                                          </p:val>
                                        </p:tav>
                                      </p:tavLst>
                                    </p:anim>
                                    <p:anim calcmode="lin" valueType="num">
                                      <p:cBhvr additive="base">
                                        <p:cTn id="20" dur="500" fill="hold"/>
                                        <p:tgtEl>
                                          <p:spTgt spid="1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0-#ppt_w/2"/>
                                          </p:val>
                                        </p:tav>
                                        <p:tav tm="100000">
                                          <p:val>
                                            <p:strVal val="#ppt_x"/>
                                          </p:val>
                                        </p:tav>
                                      </p:tavLst>
                                    </p:anim>
                                    <p:anim calcmode="lin" valueType="num">
                                      <p:cBhvr additive="base">
                                        <p:cTn id="32" dur="500" fill="hold"/>
                                        <p:tgtEl>
                                          <p:spTgt spid="1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0-#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0-#ppt_w/2"/>
                                          </p:val>
                                        </p:tav>
                                        <p:tav tm="100000">
                                          <p:val>
                                            <p:strVal val="#ppt_x"/>
                                          </p:val>
                                        </p:tav>
                                      </p:tavLst>
                                    </p:anim>
                                    <p:anim calcmode="lin" valueType="num">
                                      <p:cBhvr additive="base">
                                        <p:cTn id="40" dur="500" fill="hold"/>
                                        <p:tgtEl>
                                          <p:spTgt spid="14"/>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0-#ppt_w/2"/>
                                          </p:val>
                                        </p:tav>
                                        <p:tav tm="100000">
                                          <p:val>
                                            <p:strVal val="#ppt_x"/>
                                          </p:val>
                                        </p:tav>
                                      </p:tavLst>
                                    </p:anim>
                                    <p:anim calcmode="lin" valueType="num">
                                      <p:cBhvr additive="base">
                                        <p:cTn id="44"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p:bldP spid="6" grpId="0" bldLvl="0" animBg="1"/>
      <p:bldP spid="18" grpId="0"/>
      <p:bldP spid="3" grpId="0" bldLvl="0" animBg="1"/>
      <p:bldP spid="11" grpId="0"/>
      <p:bldP spid="17" grpId="0" bldLvl="0" animBg="1"/>
      <p:bldP spid="21" grpId="0"/>
      <p:bldP spid="14" grpId="0" bldLvl="0" animBg="1"/>
      <p:bldP spid="1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4"/>
          <p:cNvSpPr txBox="1">
            <a:spLocks noChangeArrowheads="1"/>
          </p:cNvSpPr>
          <p:nvPr/>
        </p:nvSpPr>
        <p:spPr bwMode="auto">
          <a:xfrm>
            <a:off x="1054100" y="2555875"/>
            <a:ext cx="7284720" cy="2553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仪表板的表面分布着很多开关、孔洞、凹槽以及凸缘等，形状复杂，非常容易残留污物， 滋生细菌，应认真清洁。</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清洁方法一般是先用湿毛巾擦拭，如果个别部位积垢太多，无法清除时，可以喷洒皮革清洁剂，然后用毛巾擦除，再用沾有清水的毛巾擦拭，最后用麂皮吸去其上的水分。</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420533" cy="533259"/>
            <a:chOff x="0" y="214489"/>
            <a:chExt cx="3420533" cy="533259"/>
          </a:xfrm>
        </p:grpSpPr>
        <p:sp>
          <p:nvSpPr>
            <p:cNvPr id="3" name="矩形 2"/>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29" name="圆角矩形 28"/>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4" name="Rectangle 6"/>
          <p:cNvSpPr>
            <a:spLocks noChangeArrowheads="1"/>
          </p:cNvSpPr>
          <p:nvPr/>
        </p:nvSpPr>
        <p:spPr bwMode="auto">
          <a:xfrm>
            <a:off x="1181100" y="1766570"/>
            <a:ext cx="4171315" cy="460375"/>
          </a:xfrm>
          <a:prstGeom prst="rect">
            <a:avLst/>
          </a:prstGeom>
          <a:solidFill>
            <a:srgbClr val="38465E"/>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altLang="en-US" sz="2400" b="1" dirty="0">
                <a:solidFill>
                  <a:schemeClr val="bg1"/>
                </a:solidFill>
                <a:latin typeface="Arial" panose="020B0604020202020204"/>
                <a:ea typeface="微软雅黑" panose="020B0503020204020204" pitchFamily="34" charset="-122"/>
                <a:sym typeface="Arial" panose="020B0604020202020204"/>
              </a:rPr>
              <a:t>六、仪表板和方向盘的清洁</a:t>
            </a:r>
            <a:endParaRPr lang="zh-CN" altLang="en-US" sz="2400" b="1" dirty="0">
              <a:solidFill>
                <a:schemeClr val="bg1"/>
              </a:solidFill>
              <a:latin typeface="Arial" panose="020B0604020202020204"/>
              <a:ea typeface="微软雅黑" panose="020B0503020204020204" pitchFamily="34" charset="-122"/>
              <a:sym typeface="Arial" panose="020B0604020202020204"/>
            </a:endParaRPr>
          </a:p>
        </p:txBody>
      </p:sp>
      <p:pic>
        <p:nvPicPr>
          <p:cNvPr id="26" name="图片 24"/>
          <p:cNvPicPr>
            <a:picLocks noChangeAspect="1"/>
          </p:cNvPicPr>
          <p:nvPr/>
        </p:nvPicPr>
        <p:blipFill>
          <a:blip r:embed="rId1"/>
          <a:stretch>
            <a:fillRect/>
          </a:stretch>
        </p:blipFill>
        <p:spPr>
          <a:xfrm>
            <a:off x="8623300" y="3021330"/>
            <a:ext cx="2270760" cy="1706245"/>
          </a:xfrm>
          <a:prstGeom prst="rect">
            <a:avLst/>
          </a:prstGeom>
          <a:noFill/>
          <a:ln>
            <a:noFill/>
          </a:ln>
        </p:spPr>
      </p:pic>
      <p:grpSp>
        <p:nvGrpSpPr>
          <p:cNvPr id="18" name="组合 17"/>
          <p:cNvGrpSpPr/>
          <p:nvPr/>
        </p:nvGrpSpPr>
        <p:grpSpPr>
          <a:xfrm>
            <a:off x="0" y="214489"/>
            <a:ext cx="3890645" cy="533259"/>
            <a:chOff x="0" y="214489"/>
            <a:chExt cx="3890645" cy="533259"/>
          </a:xfrm>
        </p:grpSpPr>
        <p:sp>
          <p:nvSpPr>
            <p:cNvPr id="19" name="矩形 18"/>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0" name="五边形 1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21" name="矩形 20"/>
            <p:cNvSpPr/>
            <p:nvPr/>
          </p:nvSpPr>
          <p:spPr>
            <a:xfrm>
              <a:off x="863680" y="225778"/>
              <a:ext cx="26720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汽车室内的清洁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2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1267"/>
                                        </p:tgtEl>
                                        <p:attrNameLst>
                                          <p:attrName>style.visibility</p:attrName>
                                        </p:attrNameLst>
                                      </p:cBhvr>
                                      <p:to>
                                        <p:strVal val="visible"/>
                                      </p:to>
                                    </p:set>
                                    <p:anim calcmode="lin" valueType="num">
                                      <p:cBhvr>
                                        <p:cTn id="12" dur="500" fill="hold"/>
                                        <p:tgtEl>
                                          <p:spTgt spid="11267"/>
                                        </p:tgtEl>
                                        <p:attrNameLst>
                                          <p:attrName>ppt_w</p:attrName>
                                        </p:attrNameLst>
                                      </p:cBhvr>
                                      <p:tavLst>
                                        <p:tav tm="0">
                                          <p:val>
                                            <p:fltVal val="0"/>
                                          </p:val>
                                        </p:tav>
                                        <p:tav tm="100000">
                                          <p:val>
                                            <p:strVal val="#ppt_w"/>
                                          </p:val>
                                        </p:tav>
                                      </p:tavLst>
                                    </p:anim>
                                    <p:anim calcmode="lin" valueType="num">
                                      <p:cBhvr>
                                        <p:cTn id="13" dur="500" fill="hold"/>
                                        <p:tgtEl>
                                          <p:spTgt spid="11267"/>
                                        </p:tgtEl>
                                        <p:attrNameLst>
                                          <p:attrName>ppt_h</p:attrName>
                                        </p:attrNameLst>
                                      </p:cBhvr>
                                      <p:tavLst>
                                        <p:tav tm="0">
                                          <p:val>
                                            <p:fltVal val="0"/>
                                          </p:val>
                                        </p:tav>
                                        <p:tav tm="100000">
                                          <p:val>
                                            <p:strVal val="#ppt_h"/>
                                          </p:val>
                                        </p:tav>
                                      </p:tavLst>
                                    </p:anim>
                                    <p:animEffect transition="in" filter="fade">
                                      <p:cBhvr>
                                        <p:cTn id="14" dur="500"/>
                                        <p:tgtEl>
                                          <p:spTgt spid="11267"/>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randombar(horizontal)">
                                      <p:cBhvr>
                                        <p:cTn id="1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29" grpId="0" bldLvl="0" animBg="1"/>
      <p:bldP spid="24"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53143" y="1600895"/>
            <a:ext cx="10949049" cy="43605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0" name="矩形 9"/>
          <p:cNvSpPr/>
          <p:nvPr/>
        </p:nvSpPr>
        <p:spPr>
          <a:xfrm>
            <a:off x="973778" y="1852551"/>
            <a:ext cx="10343406" cy="3842378"/>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555" name="TextBox 4"/>
          <p:cNvSpPr txBox="1">
            <a:spLocks noChangeArrowheads="1"/>
          </p:cNvSpPr>
          <p:nvPr/>
        </p:nvSpPr>
        <p:spPr bwMode="auto">
          <a:xfrm>
            <a:off x="1532027" y="2503107"/>
            <a:ext cx="9393272"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b="1" dirty="0">
                <a:solidFill>
                  <a:schemeClr val="bg1"/>
                </a:solidFill>
                <a:latin typeface="Arial" panose="020B0604020202020204"/>
                <a:ea typeface="微软雅黑" panose="020B0503020204020204" pitchFamily="34" charset="-122"/>
                <a:sym typeface="Arial" panose="020B0604020202020204"/>
              </a:rPr>
              <a:t>       </a:t>
            </a:r>
            <a:r>
              <a:rPr sz="2000" b="1" dirty="0">
                <a:solidFill>
                  <a:schemeClr val="bg1"/>
                </a:solidFill>
                <a:latin typeface="Arial" panose="020B0604020202020204"/>
                <a:ea typeface="微软雅黑" panose="020B0503020204020204" pitchFamily="34" charset="-122"/>
                <a:sym typeface="Arial" panose="020B0604020202020204"/>
              </a:rPr>
              <a:t>汽车外部是最容易受到尘埃、泥污、油污及酸性物质的污染的，如果不及时</a:t>
            </a:r>
            <a:endParaRPr sz="2000" b="1" dirty="0">
              <a:solidFill>
                <a:schemeClr val="bg1"/>
              </a:solidFill>
              <a:latin typeface="Arial" panose="020B0604020202020204"/>
              <a:ea typeface="微软雅黑" panose="020B0503020204020204" pitchFamily="34" charset="-122"/>
              <a:sym typeface="Arial" panose="020B0604020202020204"/>
            </a:endParaRPr>
          </a:p>
          <a:p>
            <a:pPr eaLnBrk="1" hangingPunct="1">
              <a:lnSpc>
                <a:spcPct val="150000"/>
              </a:lnSpc>
            </a:pPr>
            <a:r>
              <a:rPr sz="2000" b="1" dirty="0">
                <a:solidFill>
                  <a:schemeClr val="bg1"/>
                </a:solidFill>
                <a:latin typeface="Arial" panose="020B0604020202020204"/>
                <a:ea typeface="微软雅黑" panose="020B0503020204020204" pitchFamily="34" charset="-122"/>
                <a:sym typeface="Arial" panose="020B0604020202020204"/>
              </a:rPr>
              <a:t>清理，会对车身漆面造成不可估量的后果，比如车身漆面失去光泽、漆面腐蚀老化</a:t>
            </a:r>
            <a:endParaRPr sz="2000" b="1" dirty="0">
              <a:solidFill>
                <a:schemeClr val="bg1"/>
              </a:solidFill>
              <a:latin typeface="Arial" panose="020B0604020202020204"/>
              <a:ea typeface="微软雅黑" panose="020B0503020204020204" pitchFamily="34" charset="-122"/>
              <a:sym typeface="Arial" panose="020B0604020202020204"/>
            </a:endParaRPr>
          </a:p>
          <a:p>
            <a:pPr eaLnBrk="1" hangingPunct="1">
              <a:lnSpc>
                <a:spcPct val="150000"/>
              </a:lnSpc>
            </a:pPr>
            <a:r>
              <a:rPr sz="2000" b="1" dirty="0">
                <a:solidFill>
                  <a:schemeClr val="bg1"/>
                </a:solidFill>
                <a:latin typeface="Arial" panose="020B0604020202020204"/>
                <a:ea typeface="微软雅黑" panose="020B0503020204020204" pitchFamily="34" charset="-122"/>
                <a:sym typeface="Arial" panose="020B0604020202020204"/>
              </a:rPr>
              <a:t>等。所以，要定期给汽车清洗及合理选用清洁剂。小李按照客户需要进行汽车外部</a:t>
            </a:r>
            <a:endParaRPr sz="2000" b="1" dirty="0">
              <a:solidFill>
                <a:schemeClr val="bg1"/>
              </a:solidFill>
              <a:latin typeface="Arial" panose="020B0604020202020204"/>
              <a:ea typeface="微软雅黑" panose="020B0503020204020204" pitchFamily="34" charset="-122"/>
              <a:sym typeface="Arial" panose="020B0604020202020204"/>
            </a:endParaRPr>
          </a:p>
          <a:p>
            <a:pPr eaLnBrk="1" hangingPunct="1">
              <a:lnSpc>
                <a:spcPct val="150000"/>
              </a:lnSpc>
            </a:pPr>
            <a:r>
              <a:rPr sz="2000" b="1" dirty="0">
                <a:solidFill>
                  <a:schemeClr val="bg1"/>
                </a:solidFill>
                <a:latin typeface="Arial" panose="020B0604020202020204"/>
                <a:ea typeface="微软雅黑" panose="020B0503020204020204" pitchFamily="34" charset="-122"/>
                <a:sym typeface="Arial" panose="020B0604020202020204"/>
              </a:rPr>
              <a:t>清洁。</a:t>
            </a:r>
            <a:endParaRPr sz="2000" b="1" dirty="0">
              <a:solidFill>
                <a:schemeClr val="bg1"/>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1360" cy="533259"/>
            <a:chOff x="0" y="214489"/>
            <a:chExt cx="3891360" cy="533259"/>
          </a:xfrm>
        </p:grpSpPr>
        <p:sp>
          <p:nvSpPr>
            <p:cNvPr id="3" name="矩形 2"/>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0276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4" name="组合 3"/>
          <p:cNvGrpSpPr/>
          <p:nvPr/>
        </p:nvGrpSpPr>
        <p:grpSpPr>
          <a:xfrm>
            <a:off x="0" y="214489"/>
            <a:ext cx="3890645" cy="533259"/>
            <a:chOff x="0" y="214489"/>
            <a:chExt cx="3890645" cy="533259"/>
          </a:xfrm>
        </p:grpSpPr>
        <p:sp>
          <p:nvSpPr>
            <p:cNvPr id="5" name="矩形 4"/>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6" name="五边形 5"/>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7" name="矩形 6"/>
            <p:cNvSpPr/>
            <p:nvPr/>
          </p:nvSpPr>
          <p:spPr>
            <a:xfrm>
              <a:off x="863680" y="225778"/>
              <a:ext cx="26720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3555"/>
                                        </p:tgtEl>
                                        <p:attrNameLst>
                                          <p:attrName>style.visibility</p:attrName>
                                        </p:attrNameLst>
                                      </p:cBhvr>
                                      <p:to>
                                        <p:strVal val="visible"/>
                                      </p:to>
                                    </p:set>
                                    <p:animEffect transition="in" filter="randombar(horizontal)">
                                      <p:cBhvr>
                                        <p:cTn id="13" dur="500"/>
                                        <p:tgtEl>
                                          <p:spTgt spid="23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2355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4"/>
          <p:cNvSpPr txBox="1">
            <a:spLocks noChangeArrowheads="1"/>
          </p:cNvSpPr>
          <p:nvPr/>
        </p:nvSpPr>
        <p:spPr bwMode="auto">
          <a:xfrm>
            <a:off x="948055" y="1638300"/>
            <a:ext cx="7284720" cy="3938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仪表板上还附有许多塑料、电镀或桃木之类的装饰件，不同的材料要选用不同的清洁剂。仪表板清洁后可喷涂一层皮草（或塑料）保护剂，3~5 min 后再用绒布擦拭，即能起到很好的保护作用。最后喷涂一层上光剂，能保持表面光亮，也不容易沾染灰尘，并且容易擦拭。</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方向盘因为经常用手握，很容易弄脏，如果黏手就会影响驾驶心态，清洁时只要用水擦拭就可以了。如果再加一点清洁剂就更加容易去污，但注意要用毛巾擦洗干净。</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420533" cy="533259"/>
            <a:chOff x="0" y="214489"/>
            <a:chExt cx="3420533" cy="533259"/>
          </a:xfrm>
        </p:grpSpPr>
        <p:sp>
          <p:nvSpPr>
            <p:cNvPr id="3" name="矩形 2"/>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29" name="圆角矩形 28"/>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pic>
        <p:nvPicPr>
          <p:cNvPr id="27" name="图片 25"/>
          <p:cNvPicPr>
            <a:picLocks noChangeAspect="1"/>
          </p:cNvPicPr>
          <p:nvPr/>
        </p:nvPicPr>
        <p:blipFill>
          <a:blip r:embed="rId1"/>
          <a:stretch>
            <a:fillRect/>
          </a:stretch>
        </p:blipFill>
        <p:spPr>
          <a:xfrm>
            <a:off x="8513445" y="1724660"/>
            <a:ext cx="2040890" cy="1343660"/>
          </a:xfrm>
          <a:prstGeom prst="rect">
            <a:avLst/>
          </a:prstGeom>
          <a:noFill/>
          <a:ln>
            <a:noFill/>
          </a:ln>
        </p:spPr>
      </p:pic>
      <p:pic>
        <p:nvPicPr>
          <p:cNvPr id="28" name="图片 26"/>
          <p:cNvPicPr>
            <a:picLocks noChangeAspect="1"/>
          </p:cNvPicPr>
          <p:nvPr/>
        </p:nvPicPr>
        <p:blipFill>
          <a:blip r:embed="rId2"/>
          <a:stretch>
            <a:fillRect/>
          </a:stretch>
        </p:blipFill>
        <p:spPr>
          <a:xfrm>
            <a:off x="8513445" y="3323590"/>
            <a:ext cx="2038985" cy="1120775"/>
          </a:xfrm>
          <a:prstGeom prst="rect">
            <a:avLst/>
          </a:prstGeom>
          <a:noFill/>
          <a:ln>
            <a:noFill/>
          </a:ln>
        </p:spPr>
      </p:pic>
      <p:pic>
        <p:nvPicPr>
          <p:cNvPr id="4" name="图片 27"/>
          <p:cNvPicPr>
            <a:picLocks noChangeAspect="1"/>
          </p:cNvPicPr>
          <p:nvPr/>
        </p:nvPicPr>
        <p:blipFill>
          <a:blip r:embed="rId3"/>
          <a:stretch>
            <a:fillRect/>
          </a:stretch>
        </p:blipFill>
        <p:spPr>
          <a:xfrm>
            <a:off x="8513445" y="4699635"/>
            <a:ext cx="2040255" cy="1064895"/>
          </a:xfrm>
          <a:prstGeom prst="rect">
            <a:avLst/>
          </a:prstGeom>
          <a:noFill/>
          <a:ln>
            <a:noFill/>
          </a:ln>
        </p:spPr>
      </p:pic>
      <p:grpSp>
        <p:nvGrpSpPr>
          <p:cNvPr id="18" name="组合 17"/>
          <p:cNvGrpSpPr/>
          <p:nvPr/>
        </p:nvGrpSpPr>
        <p:grpSpPr>
          <a:xfrm>
            <a:off x="0" y="214489"/>
            <a:ext cx="3890645" cy="533259"/>
            <a:chOff x="0" y="214489"/>
            <a:chExt cx="3890645" cy="533259"/>
          </a:xfrm>
        </p:grpSpPr>
        <p:sp>
          <p:nvSpPr>
            <p:cNvPr id="19" name="矩形 18"/>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0" name="五边形 1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21" name="矩形 20"/>
            <p:cNvSpPr/>
            <p:nvPr/>
          </p:nvSpPr>
          <p:spPr>
            <a:xfrm>
              <a:off x="863680" y="225778"/>
              <a:ext cx="26720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汽车室内的清洁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2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1267"/>
                                        </p:tgtEl>
                                        <p:attrNameLst>
                                          <p:attrName>style.visibility</p:attrName>
                                        </p:attrNameLst>
                                      </p:cBhvr>
                                      <p:to>
                                        <p:strVal val="visible"/>
                                      </p:to>
                                    </p:set>
                                    <p:anim calcmode="lin" valueType="num">
                                      <p:cBhvr>
                                        <p:cTn id="12" dur="500" fill="hold"/>
                                        <p:tgtEl>
                                          <p:spTgt spid="11267"/>
                                        </p:tgtEl>
                                        <p:attrNameLst>
                                          <p:attrName>ppt_w</p:attrName>
                                        </p:attrNameLst>
                                      </p:cBhvr>
                                      <p:tavLst>
                                        <p:tav tm="0">
                                          <p:val>
                                            <p:fltVal val="0"/>
                                          </p:val>
                                        </p:tav>
                                        <p:tav tm="100000">
                                          <p:val>
                                            <p:strVal val="#ppt_w"/>
                                          </p:val>
                                        </p:tav>
                                      </p:tavLst>
                                    </p:anim>
                                    <p:anim calcmode="lin" valueType="num">
                                      <p:cBhvr>
                                        <p:cTn id="13" dur="500" fill="hold"/>
                                        <p:tgtEl>
                                          <p:spTgt spid="11267"/>
                                        </p:tgtEl>
                                        <p:attrNameLst>
                                          <p:attrName>ppt_h</p:attrName>
                                        </p:attrNameLst>
                                      </p:cBhvr>
                                      <p:tavLst>
                                        <p:tav tm="0">
                                          <p:val>
                                            <p:fltVal val="0"/>
                                          </p:val>
                                        </p:tav>
                                        <p:tav tm="100000">
                                          <p:val>
                                            <p:strVal val="#ppt_h"/>
                                          </p:val>
                                        </p:tav>
                                      </p:tavLst>
                                    </p:anim>
                                    <p:animEffect transition="in" filter="fade">
                                      <p:cBhvr>
                                        <p:cTn id="14" dur="5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29" grpId="0" bldLvl="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2253615"/>
            <a:ext cx="238442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织物面料的座椅</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740" y="1822450"/>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2869565"/>
            <a:ext cx="9306560"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为了保持座椅表面干净，可以使用长毛的刷子和吸力强的吸尘器配合，一边刷座椅表面一边用吸尘器的吸口把污物吸出来，接缝处是灰尘容易堆积的地方，可用手拨开再用吸尘器吸。对于个别严重脏污的部位，可重点喷涂清洁剂，用软刷轻轻擦拭，然后再用干毛巾或麂皮吸干，也可用蒸汽机进行高温消毒。</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七、座椅的清洁</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sp>
        <p:nvSpPr>
          <p:cNvPr id="20" name="五边形 19"/>
          <p:cNvSpPr/>
          <p:nvPr/>
        </p:nvSpPr>
        <p:spPr>
          <a:xfrm>
            <a:off x="0" y="214630"/>
            <a:ext cx="857885" cy="519430"/>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grpSp>
        <p:nvGrpSpPr>
          <p:cNvPr id="9" name="组合 8"/>
          <p:cNvGrpSpPr/>
          <p:nvPr/>
        </p:nvGrpSpPr>
        <p:grpSpPr>
          <a:xfrm>
            <a:off x="0" y="214489"/>
            <a:ext cx="3890645" cy="533259"/>
            <a:chOff x="0" y="214489"/>
            <a:chExt cx="3890645" cy="533259"/>
          </a:xfrm>
        </p:grpSpPr>
        <p:sp>
          <p:nvSpPr>
            <p:cNvPr id="10" name="矩形 9"/>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12" name="五边形 1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3" name="矩形 12"/>
            <p:cNvSpPr/>
            <p:nvPr/>
          </p:nvSpPr>
          <p:spPr>
            <a:xfrm>
              <a:off x="863680" y="225778"/>
              <a:ext cx="26720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汽车室内的清洁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38250" y="1794510"/>
            <a:ext cx="230759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 皮革面料的座椅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965835" y="2437130"/>
            <a:ext cx="7003415" cy="2991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皮革的表面比较光滑，用湿毛巾擦拭后，看起来似乎很干净，但是真皮表面分布有许多毛孔，人造革的表面分布有许多细纹，其上积聚的油污和细菌是无法擦掉的。</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在清洗的时候应合理选用清洗剂，如错用清洗剂可能会造成皮革表面褪色和老化，甚至龟裂。</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清洗完成后再喷涂一层渗透力强的皮革保护剂，能起到很好的保护颜色、恢复柔软、防止龟裂的作用，喷涂后3~5 min 再用绒布擦干即可。最后喷涂一层光亮剂，使座椅的色泽更为鲜艳。</a:t>
            </a:r>
            <a:endParaRPr sz="2000" dirty="0">
              <a:solidFill>
                <a:srgbClr val="38465E"/>
              </a:solidFill>
              <a:latin typeface="Arial" panose="020B0604020202020204"/>
              <a:ea typeface="微软雅黑" panose="020B0503020204020204" pitchFamily="34" charset="-122"/>
              <a:sym typeface="Arial" panose="020B0604020202020204"/>
            </a:endParaRPr>
          </a:p>
        </p:txBody>
      </p:sp>
      <p:pic>
        <p:nvPicPr>
          <p:cNvPr id="30" name="图片 28"/>
          <p:cNvPicPr>
            <a:picLocks noChangeAspect="1"/>
          </p:cNvPicPr>
          <p:nvPr/>
        </p:nvPicPr>
        <p:blipFill>
          <a:blip r:embed="rId1"/>
          <a:srcRect r="50500"/>
          <a:stretch>
            <a:fillRect/>
          </a:stretch>
        </p:blipFill>
        <p:spPr>
          <a:xfrm>
            <a:off x="8564245" y="2224405"/>
            <a:ext cx="1992630" cy="1597660"/>
          </a:xfrm>
          <a:prstGeom prst="rect">
            <a:avLst/>
          </a:prstGeom>
          <a:noFill/>
          <a:ln>
            <a:noFill/>
          </a:ln>
        </p:spPr>
      </p:pic>
      <p:pic>
        <p:nvPicPr>
          <p:cNvPr id="4" name="图片 28"/>
          <p:cNvPicPr>
            <a:picLocks noChangeAspect="1"/>
          </p:cNvPicPr>
          <p:nvPr/>
        </p:nvPicPr>
        <p:blipFill>
          <a:blip r:embed="rId1"/>
          <a:srcRect l="50750"/>
          <a:stretch>
            <a:fillRect/>
          </a:stretch>
        </p:blipFill>
        <p:spPr>
          <a:xfrm>
            <a:off x="8564245" y="4219575"/>
            <a:ext cx="1993265" cy="1605915"/>
          </a:xfrm>
          <a:prstGeom prst="rect">
            <a:avLst/>
          </a:prstGeom>
          <a:noFill/>
          <a:ln>
            <a:noFill/>
          </a:ln>
        </p:spPr>
      </p:pic>
      <p:grpSp>
        <p:nvGrpSpPr>
          <p:cNvPr id="9" name="组合 8"/>
          <p:cNvGrpSpPr/>
          <p:nvPr/>
        </p:nvGrpSpPr>
        <p:grpSpPr>
          <a:xfrm>
            <a:off x="0" y="214489"/>
            <a:ext cx="3890645" cy="533259"/>
            <a:chOff x="0" y="214489"/>
            <a:chExt cx="3890645" cy="533259"/>
          </a:xfrm>
        </p:grpSpPr>
        <p:sp>
          <p:nvSpPr>
            <p:cNvPr id="10" name="矩形 9"/>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12" name="五边形 1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3" name="矩形 12"/>
            <p:cNvSpPr/>
            <p:nvPr/>
          </p:nvSpPr>
          <p:spPr>
            <a:xfrm>
              <a:off x="863680" y="225778"/>
              <a:ext cx="26720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汽车室内的清洁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4"/>
          <p:cNvSpPr txBox="1">
            <a:spLocks noChangeArrowheads="1"/>
          </p:cNvSpPr>
          <p:nvPr/>
        </p:nvSpPr>
        <p:spPr bwMode="auto">
          <a:xfrm>
            <a:off x="1054100" y="2423795"/>
            <a:ext cx="9994265"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车身顶棚多用毛料或纤维绒布制作，沾染的油污不多，主要是吸附了较多的灰尘、人体的汗渍、烟味和细菌，因此，对顶棚要经常用鸡毛掸掸去灰尘。在清洁车身顶棚时，应先用吸尘器进行大面积清洁，然后根据顶棚的材料选择清洁剂进行清洁。必须注意的是顶棚内的填充物是辐热吸音材质，具有很强的吸水能力，清洁时一定要用稍干一些的擦布，污染严重时可用丝绒清洗剂进行清洗，再用蒸汽机进行消毒，最后喷涂丝绒保护剂和光亮剂。</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420533" cy="533259"/>
            <a:chOff x="0" y="214489"/>
            <a:chExt cx="3420533" cy="533259"/>
          </a:xfrm>
        </p:grpSpPr>
        <p:sp>
          <p:nvSpPr>
            <p:cNvPr id="3" name="矩形 2"/>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29" name="圆角矩形 28"/>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4" name="Rectangle 6"/>
          <p:cNvSpPr>
            <a:spLocks noChangeArrowheads="1"/>
          </p:cNvSpPr>
          <p:nvPr/>
        </p:nvSpPr>
        <p:spPr bwMode="auto">
          <a:xfrm>
            <a:off x="1181100" y="1766570"/>
            <a:ext cx="3430270" cy="460375"/>
          </a:xfrm>
          <a:prstGeom prst="rect">
            <a:avLst/>
          </a:prstGeom>
          <a:solidFill>
            <a:srgbClr val="38465E"/>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altLang="en-US" sz="2400" b="1" dirty="0">
                <a:solidFill>
                  <a:schemeClr val="bg1"/>
                </a:solidFill>
                <a:latin typeface="Arial" panose="020B0604020202020204"/>
                <a:ea typeface="微软雅黑" panose="020B0503020204020204" pitchFamily="34" charset="-122"/>
                <a:sym typeface="Arial" panose="020B0604020202020204"/>
              </a:rPr>
              <a:t>八、车身顶棚的清洁</a:t>
            </a:r>
            <a:endParaRPr lang="zh-CN" altLang="en-US" sz="2400" b="1" dirty="0">
              <a:solidFill>
                <a:schemeClr val="bg1"/>
              </a:solidFill>
              <a:latin typeface="Arial" panose="020B0604020202020204"/>
              <a:ea typeface="微软雅黑" panose="020B0503020204020204" pitchFamily="34" charset="-122"/>
              <a:sym typeface="Arial" panose="020B0604020202020204"/>
            </a:endParaRPr>
          </a:p>
        </p:txBody>
      </p:sp>
      <p:pic>
        <p:nvPicPr>
          <p:cNvPr id="31" name="图片 29"/>
          <p:cNvPicPr>
            <a:picLocks noChangeAspect="1"/>
          </p:cNvPicPr>
          <p:nvPr/>
        </p:nvPicPr>
        <p:blipFill>
          <a:blip r:embed="rId1"/>
          <a:stretch>
            <a:fillRect/>
          </a:stretch>
        </p:blipFill>
        <p:spPr>
          <a:xfrm>
            <a:off x="4324985" y="4558665"/>
            <a:ext cx="3187700" cy="1366520"/>
          </a:xfrm>
          <a:prstGeom prst="rect">
            <a:avLst/>
          </a:prstGeom>
          <a:noFill/>
          <a:ln>
            <a:noFill/>
          </a:ln>
        </p:spPr>
      </p:pic>
      <p:grpSp>
        <p:nvGrpSpPr>
          <p:cNvPr id="18" name="组合 17"/>
          <p:cNvGrpSpPr/>
          <p:nvPr/>
        </p:nvGrpSpPr>
        <p:grpSpPr>
          <a:xfrm>
            <a:off x="0" y="214489"/>
            <a:ext cx="3890645" cy="533259"/>
            <a:chOff x="0" y="214489"/>
            <a:chExt cx="3890645" cy="533259"/>
          </a:xfrm>
        </p:grpSpPr>
        <p:sp>
          <p:nvSpPr>
            <p:cNvPr id="19" name="矩形 18"/>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0" name="五边形 1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21" name="矩形 20"/>
            <p:cNvSpPr/>
            <p:nvPr/>
          </p:nvSpPr>
          <p:spPr>
            <a:xfrm>
              <a:off x="863680" y="225778"/>
              <a:ext cx="26720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汽车室内的清洁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2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1267"/>
                                        </p:tgtEl>
                                        <p:attrNameLst>
                                          <p:attrName>style.visibility</p:attrName>
                                        </p:attrNameLst>
                                      </p:cBhvr>
                                      <p:to>
                                        <p:strVal val="visible"/>
                                      </p:to>
                                    </p:set>
                                    <p:anim calcmode="lin" valueType="num">
                                      <p:cBhvr>
                                        <p:cTn id="12" dur="500" fill="hold"/>
                                        <p:tgtEl>
                                          <p:spTgt spid="11267"/>
                                        </p:tgtEl>
                                        <p:attrNameLst>
                                          <p:attrName>ppt_w</p:attrName>
                                        </p:attrNameLst>
                                      </p:cBhvr>
                                      <p:tavLst>
                                        <p:tav tm="0">
                                          <p:val>
                                            <p:fltVal val="0"/>
                                          </p:val>
                                        </p:tav>
                                        <p:tav tm="100000">
                                          <p:val>
                                            <p:strVal val="#ppt_w"/>
                                          </p:val>
                                        </p:tav>
                                      </p:tavLst>
                                    </p:anim>
                                    <p:anim calcmode="lin" valueType="num">
                                      <p:cBhvr>
                                        <p:cTn id="13" dur="500" fill="hold"/>
                                        <p:tgtEl>
                                          <p:spTgt spid="11267"/>
                                        </p:tgtEl>
                                        <p:attrNameLst>
                                          <p:attrName>ppt_h</p:attrName>
                                        </p:attrNameLst>
                                      </p:cBhvr>
                                      <p:tavLst>
                                        <p:tav tm="0">
                                          <p:val>
                                            <p:fltVal val="0"/>
                                          </p:val>
                                        </p:tav>
                                        <p:tav tm="100000">
                                          <p:val>
                                            <p:strVal val="#ppt_h"/>
                                          </p:val>
                                        </p:tav>
                                      </p:tavLst>
                                    </p:anim>
                                    <p:animEffect transition="in" filter="fade">
                                      <p:cBhvr>
                                        <p:cTn id="14" dur="500"/>
                                        <p:tgtEl>
                                          <p:spTgt spid="11267"/>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randombar(horizontal)">
                                      <p:cBhvr>
                                        <p:cTn id="1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29" grpId="0" bldLvl="0" animBg="1"/>
      <p:bldP spid="24" grpId="0" bldLvl="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2254250"/>
            <a:ext cx="335597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 可拆卸地毯的清洗护理</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740" y="1822450"/>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2869565"/>
            <a:ext cx="9306560"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地毯取下后用泡沫清洗液或专用地毯清洗液清洗，再用清水冲洗干净，然后置于专用脱水机内，脱水后放回车内即可。</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九、车身地毯的清洁</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pic>
        <p:nvPicPr>
          <p:cNvPr id="32" name="图片 30"/>
          <p:cNvPicPr>
            <a:picLocks noChangeAspect="1"/>
          </p:cNvPicPr>
          <p:nvPr/>
        </p:nvPicPr>
        <p:blipFill>
          <a:blip r:embed="rId1"/>
          <a:stretch>
            <a:fillRect/>
          </a:stretch>
        </p:blipFill>
        <p:spPr>
          <a:xfrm>
            <a:off x="4603115" y="4300220"/>
            <a:ext cx="2534285" cy="1478915"/>
          </a:xfrm>
          <a:prstGeom prst="rect">
            <a:avLst/>
          </a:prstGeom>
          <a:noFill/>
          <a:ln>
            <a:noFill/>
          </a:ln>
        </p:spPr>
      </p:pic>
      <p:grpSp>
        <p:nvGrpSpPr>
          <p:cNvPr id="9" name="组合 8"/>
          <p:cNvGrpSpPr/>
          <p:nvPr/>
        </p:nvGrpSpPr>
        <p:grpSpPr>
          <a:xfrm>
            <a:off x="0" y="214489"/>
            <a:ext cx="3420533" cy="533259"/>
            <a:chOff x="0" y="214489"/>
            <a:chExt cx="3420533" cy="533259"/>
          </a:xfrm>
        </p:grpSpPr>
        <p:sp>
          <p:nvSpPr>
            <p:cNvPr id="10" name="矩形 9"/>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12" name="五边形 1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3" name="矩形 12"/>
            <p:cNvSpPr/>
            <p:nvPr/>
          </p:nvSpPr>
          <p:spPr>
            <a:xfrm>
              <a:off x="863680" y="225778"/>
              <a:ext cx="23164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14" name="组合 13"/>
          <p:cNvGrpSpPr/>
          <p:nvPr/>
        </p:nvGrpSpPr>
        <p:grpSpPr>
          <a:xfrm>
            <a:off x="0" y="214489"/>
            <a:ext cx="3890645" cy="533259"/>
            <a:chOff x="0" y="214489"/>
            <a:chExt cx="3890645" cy="533259"/>
          </a:xfrm>
        </p:grpSpPr>
        <p:sp>
          <p:nvSpPr>
            <p:cNvPr id="15" name="矩形 14"/>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16" name="五边形 15"/>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25" name="矩形 24"/>
            <p:cNvSpPr/>
            <p:nvPr/>
          </p:nvSpPr>
          <p:spPr>
            <a:xfrm>
              <a:off x="863680" y="225778"/>
              <a:ext cx="26720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汽车室内的清洁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38250" y="1794828"/>
            <a:ext cx="300926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 固定地毯的清洗护理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965835" y="2437130"/>
            <a:ext cx="7003415" cy="2991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首先使用吸尘器对地毯全面除尘，然后对沾有油渍、果汁等顽固污渍部位采用专用清洗剂进行处理，再将多功能泡沫清洁剂均匀喷洒在地毯上，约等30 s 后用吸尘器进行清理即可。</a:t>
            </a:r>
            <a:endParaRPr sz="2000" dirty="0">
              <a:solidFill>
                <a:srgbClr val="38465E"/>
              </a:solidFill>
              <a:latin typeface="Arial" panose="020B0604020202020204"/>
              <a:ea typeface="微软雅黑" panose="020B0503020204020204" pitchFamily="34" charset="-122"/>
              <a:sym typeface="Arial" panose="020B0604020202020204"/>
            </a:endParaRPr>
          </a:p>
        </p:txBody>
      </p:sp>
      <p:pic>
        <p:nvPicPr>
          <p:cNvPr id="33" name="图片 31"/>
          <p:cNvPicPr>
            <a:picLocks noChangeAspect="1"/>
          </p:cNvPicPr>
          <p:nvPr/>
        </p:nvPicPr>
        <p:blipFill>
          <a:blip r:embed="rId1"/>
          <a:stretch>
            <a:fillRect/>
          </a:stretch>
        </p:blipFill>
        <p:spPr>
          <a:xfrm>
            <a:off x="7915910" y="2609850"/>
            <a:ext cx="3143250" cy="1638300"/>
          </a:xfrm>
          <a:prstGeom prst="rect">
            <a:avLst/>
          </a:prstGeom>
          <a:noFill/>
          <a:ln>
            <a:noFill/>
          </a:ln>
        </p:spPr>
      </p:pic>
      <p:sp>
        <p:nvSpPr>
          <p:cNvPr id="2" name="文本框 1"/>
          <p:cNvSpPr txBox="1"/>
          <p:nvPr/>
        </p:nvSpPr>
        <p:spPr>
          <a:xfrm>
            <a:off x="1115060" y="4667250"/>
            <a:ext cx="9335135" cy="1014730"/>
          </a:xfrm>
          <a:prstGeom prst="rect">
            <a:avLst/>
          </a:prstGeom>
          <a:noFill/>
        </p:spPr>
        <p:txBody>
          <a:bodyPr wrap="square" rtlCol="0" anchor="t">
            <a:spAutoFit/>
          </a:bodyPr>
          <a:p>
            <a:pPr eaLnBrk="1" hangingPunct="1">
              <a:lnSpc>
                <a:spcPct val="150000"/>
              </a:lnSpc>
              <a:spcBef>
                <a:spcPct val="50000"/>
              </a:spcBef>
            </a:pPr>
            <a:r>
              <a:rPr sz="2000" dirty="0">
                <a:solidFill>
                  <a:srgbClr val="C00000"/>
                </a:solidFill>
                <a:latin typeface="华文楷体" panose="02010600040101010101" charset="-122"/>
                <a:ea typeface="华文楷体" panose="02010600040101010101" charset="-122"/>
                <a:cs typeface="华文楷体" panose="02010600040101010101" charset="-122"/>
                <a:sym typeface="Arial" panose="020B0604020202020204"/>
              </a:rPr>
              <a:t>注意：固定地毯不能用水清洗。因为固定地毯大多固装在底板上，无法拆卸晾晒， 若用水清洗很难干燥。因此，固定地毯不能用水清洗，应采用专用清洁剂进行干洗。</a:t>
            </a:r>
            <a:endParaRPr lang="zh-CN" altLang="en-US" sz="2000" dirty="0">
              <a:solidFill>
                <a:srgbClr val="C00000"/>
              </a:solidFill>
              <a:latin typeface="华文楷体" panose="02010600040101010101" charset="-122"/>
              <a:ea typeface="华文楷体" panose="02010600040101010101" charset="-122"/>
              <a:cs typeface="华文楷体" panose="02010600040101010101" charset="-122"/>
              <a:sym typeface="Arial" panose="020B0604020202020204"/>
            </a:endParaRPr>
          </a:p>
        </p:txBody>
      </p:sp>
      <p:grpSp>
        <p:nvGrpSpPr>
          <p:cNvPr id="9" name="组合 8"/>
          <p:cNvGrpSpPr/>
          <p:nvPr/>
        </p:nvGrpSpPr>
        <p:grpSpPr>
          <a:xfrm>
            <a:off x="0" y="214489"/>
            <a:ext cx="3420533" cy="533259"/>
            <a:chOff x="0" y="214489"/>
            <a:chExt cx="3420533" cy="533259"/>
          </a:xfrm>
        </p:grpSpPr>
        <p:sp>
          <p:nvSpPr>
            <p:cNvPr id="10" name="矩形 9"/>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2" name="五边形 1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3" name="矩形 12"/>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14" name="组合 13"/>
          <p:cNvGrpSpPr/>
          <p:nvPr/>
        </p:nvGrpSpPr>
        <p:grpSpPr>
          <a:xfrm>
            <a:off x="0" y="214489"/>
            <a:ext cx="3890645" cy="533259"/>
            <a:chOff x="0" y="214489"/>
            <a:chExt cx="3890645" cy="533259"/>
          </a:xfrm>
        </p:grpSpPr>
        <p:sp>
          <p:nvSpPr>
            <p:cNvPr id="15" name="矩形 14"/>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16" name="五边形 15"/>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25" name="矩形 24"/>
            <p:cNvSpPr/>
            <p:nvPr/>
          </p:nvSpPr>
          <p:spPr>
            <a:xfrm>
              <a:off x="863680" y="225778"/>
              <a:ext cx="26720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汽车室内的清洁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4"/>
          <p:cNvSpPr txBox="1">
            <a:spLocks noChangeArrowheads="1"/>
          </p:cNvSpPr>
          <p:nvPr/>
        </p:nvSpPr>
        <p:spPr bwMode="auto">
          <a:xfrm>
            <a:off x="1054100" y="2423795"/>
            <a:ext cx="9994265" cy="23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空调系统的进出风口和控制面板均为塑料制品，清洁时，要先了解车辆进出风口和进气滤网（有的车型无进气滤网）的位置，用真空吸尘器对各进出风口吸尘，然后取下进气滤网，拍去灰尘，用湿毛巾擦去进出风口的灰尘和污垢。对于个别沾有油污的部分，可喷涂塑料清洁剂后用毛巾或海绵擦拭。</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完成对空调系统的清洁后，应启动发动机，开启空调系统，将控制开关置于内循环和最大出风量，在进出风口处喷洒空气消毒剂进行杀菌和除异味，最后再喷洒空气清新剂。</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29" name="圆角矩形 28"/>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4" name="Rectangle 6"/>
          <p:cNvSpPr>
            <a:spLocks noChangeArrowheads="1"/>
          </p:cNvSpPr>
          <p:nvPr/>
        </p:nvSpPr>
        <p:spPr bwMode="auto">
          <a:xfrm>
            <a:off x="1181100" y="1766570"/>
            <a:ext cx="3430270" cy="460375"/>
          </a:xfrm>
          <a:prstGeom prst="rect">
            <a:avLst/>
          </a:prstGeom>
          <a:solidFill>
            <a:srgbClr val="38465E"/>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altLang="en-US" sz="2400" b="1" dirty="0">
                <a:solidFill>
                  <a:schemeClr val="bg1"/>
                </a:solidFill>
                <a:latin typeface="Arial" panose="020B0604020202020204"/>
                <a:ea typeface="微软雅黑" panose="020B0503020204020204" pitchFamily="34" charset="-122"/>
                <a:sym typeface="Arial" panose="020B0604020202020204"/>
              </a:rPr>
              <a:t>十、空调系统的清洁</a:t>
            </a:r>
            <a:endParaRPr lang="zh-CN" altLang="en-US" sz="2400" b="1" dirty="0">
              <a:solidFill>
                <a:schemeClr val="bg1"/>
              </a:solidFill>
              <a:latin typeface="Arial" panose="020B0604020202020204"/>
              <a:ea typeface="微软雅黑" panose="020B0503020204020204" pitchFamily="34" charset="-122"/>
              <a:sym typeface="Arial" panose="020B0604020202020204"/>
            </a:endParaRPr>
          </a:p>
        </p:txBody>
      </p:sp>
      <p:pic>
        <p:nvPicPr>
          <p:cNvPr id="34" name="图片 32"/>
          <p:cNvPicPr>
            <a:picLocks noChangeAspect="1"/>
          </p:cNvPicPr>
          <p:nvPr/>
        </p:nvPicPr>
        <p:blipFill>
          <a:blip r:embed="rId1"/>
          <a:stretch>
            <a:fillRect/>
          </a:stretch>
        </p:blipFill>
        <p:spPr>
          <a:xfrm>
            <a:off x="3420745" y="4559935"/>
            <a:ext cx="4882515" cy="1441450"/>
          </a:xfrm>
          <a:prstGeom prst="rect">
            <a:avLst/>
          </a:prstGeom>
          <a:noFill/>
          <a:ln>
            <a:noFill/>
          </a:ln>
        </p:spPr>
      </p:pic>
      <p:grpSp>
        <p:nvGrpSpPr>
          <p:cNvPr id="13" name="组合 12"/>
          <p:cNvGrpSpPr/>
          <p:nvPr/>
        </p:nvGrpSpPr>
        <p:grpSpPr>
          <a:xfrm>
            <a:off x="0" y="214489"/>
            <a:ext cx="3420533" cy="533259"/>
            <a:chOff x="0" y="214489"/>
            <a:chExt cx="3420533" cy="533259"/>
          </a:xfrm>
        </p:grpSpPr>
        <p:sp>
          <p:nvSpPr>
            <p:cNvPr id="14" name="矩形 13"/>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5" name="五边形 14"/>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6" name="矩形 15"/>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22" name="组合 21"/>
          <p:cNvGrpSpPr/>
          <p:nvPr/>
        </p:nvGrpSpPr>
        <p:grpSpPr>
          <a:xfrm>
            <a:off x="0" y="214489"/>
            <a:ext cx="3890645" cy="533259"/>
            <a:chOff x="0" y="214489"/>
            <a:chExt cx="3890645" cy="533259"/>
          </a:xfrm>
        </p:grpSpPr>
        <p:sp>
          <p:nvSpPr>
            <p:cNvPr id="23" name="矩形 22"/>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5" name="五边形 24"/>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26" name="矩形 25"/>
            <p:cNvSpPr/>
            <p:nvPr/>
          </p:nvSpPr>
          <p:spPr>
            <a:xfrm>
              <a:off x="863680" y="225778"/>
              <a:ext cx="26720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汽车室内的清洁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2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1267"/>
                                        </p:tgtEl>
                                        <p:attrNameLst>
                                          <p:attrName>style.visibility</p:attrName>
                                        </p:attrNameLst>
                                      </p:cBhvr>
                                      <p:to>
                                        <p:strVal val="visible"/>
                                      </p:to>
                                    </p:set>
                                    <p:anim calcmode="lin" valueType="num">
                                      <p:cBhvr>
                                        <p:cTn id="12" dur="500" fill="hold"/>
                                        <p:tgtEl>
                                          <p:spTgt spid="11267"/>
                                        </p:tgtEl>
                                        <p:attrNameLst>
                                          <p:attrName>ppt_w</p:attrName>
                                        </p:attrNameLst>
                                      </p:cBhvr>
                                      <p:tavLst>
                                        <p:tav tm="0">
                                          <p:val>
                                            <p:fltVal val="0"/>
                                          </p:val>
                                        </p:tav>
                                        <p:tav tm="100000">
                                          <p:val>
                                            <p:strVal val="#ppt_w"/>
                                          </p:val>
                                        </p:tav>
                                      </p:tavLst>
                                    </p:anim>
                                    <p:anim calcmode="lin" valueType="num">
                                      <p:cBhvr>
                                        <p:cTn id="13" dur="500" fill="hold"/>
                                        <p:tgtEl>
                                          <p:spTgt spid="11267"/>
                                        </p:tgtEl>
                                        <p:attrNameLst>
                                          <p:attrName>ppt_h</p:attrName>
                                        </p:attrNameLst>
                                      </p:cBhvr>
                                      <p:tavLst>
                                        <p:tav tm="0">
                                          <p:val>
                                            <p:fltVal val="0"/>
                                          </p:val>
                                        </p:tav>
                                        <p:tav tm="100000">
                                          <p:val>
                                            <p:strVal val="#ppt_h"/>
                                          </p:val>
                                        </p:tav>
                                      </p:tavLst>
                                    </p:anim>
                                    <p:animEffect transition="in" filter="fade">
                                      <p:cBhvr>
                                        <p:cTn id="14" dur="500"/>
                                        <p:tgtEl>
                                          <p:spTgt spid="11267"/>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randombar(horizontal)">
                                      <p:cBhvr>
                                        <p:cTn id="1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29" grpId="0" bldLvl="0" animBg="1"/>
      <p:bldP spid="24" grpId="0" bldLvl="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2254250"/>
            <a:ext cx="335597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 可拆卸地毯的清洗护理</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0" y="214630"/>
            <a:ext cx="857885" cy="519430"/>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740" y="1822450"/>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2869565"/>
            <a:ext cx="9306560"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地毯取下后用泡沫清洗液或专用地毯清洗液清洗，再用清水冲洗干净，然后置于专用脱水机内，脱水后放回车内即可。</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九、车身地毯的清洁</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pic>
        <p:nvPicPr>
          <p:cNvPr id="32" name="图片 30"/>
          <p:cNvPicPr>
            <a:picLocks noChangeAspect="1"/>
          </p:cNvPicPr>
          <p:nvPr/>
        </p:nvPicPr>
        <p:blipFill>
          <a:blip r:embed="rId1"/>
          <a:stretch>
            <a:fillRect/>
          </a:stretch>
        </p:blipFill>
        <p:spPr>
          <a:xfrm>
            <a:off x="4603115" y="4300220"/>
            <a:ext cx="2534285" cy="1478915"/>
          </a:xfrm>
          <a:prstGeom prst="rect">
            <a:avLst/>
          </a:prstGeom>
          <a:noFill/>
          <a:ln>
            <a:noFill/>
          </a:ln>
        </p:spPr>
      </p:pic>
      <p:grpSp>
        <p:nvGrpSpPr>
          <p:cNvPr id="2" name="组合 1"/>
          <p:cNvGrpSpPr/>
          <p:nvPr/>
        </p:nvGrpSpPr>
        <p:grpSpPr>
          <a:xfrm>
            <a:off x="0" y="214489"/>
            <a:ext cx="3420533" cy="533259"/>
            <a:chOff x="0" y="214489"/>
            <a:chExt cx="3420533" cy="533259"/>
          </a:xfrm>
        </p:grpSpPr>
        <p:sp>
          <p:nvSpPr>
            <p:cNvPr id="9" name="矩形 8"/>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0" name="五边形 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18" name="组合 17"/>
          <p:cNvGrpSpPr/>
          <p:nvPr/>
        </p:nvGrpSpPr>
        <p:grpSpPr>
          <a:xfrm>
            <a:off x="0" y="214489"/>
            <a:ext cx="3890645" cy="533259"/>
            <a:chOff x="0" y="214489"/>
            <a:chExt cx="3890645" cy="533259"/>
          </a:xfrm>
        </p:grpSpPr>
        <p:sp>
          <p:nvSpPr>
            <p:cNvPr id="19" name="矩形 18"/>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0" name="五边形 1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3" name="矩形 12"/>
            <p:cNvSpPr/>
            <p:nvPr/>
          </p:nvSpPr>
          <p:spPr>
            <a:xfrm>
              <a:off x="863680" y="225778"/>
              <a:ext cx="26720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汽车室内的清洁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86740" y="1822450"/>
            <a:ext cx="10904855" cy="4530090"/>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十一、车内消毒  </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sp>
        <p:nvSpPr>
          <p:cNvPr id="42" name="Freeform 5"/>
          <p:cNvSpPr/>
          <p:nvPr/>
        </p:nvSpPr>
        <p:spPr bwMode="auto">
          <a:xfrm>
            <a:off x="1411626" y="3304963"/>
            <a:ext cx="1713825" cy="15346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2">
              <a:lumMod val="50000"/>
            </a:schemeClr>
          </a:solidFill>
          <a:ln w="9525" cap="flat">
            <a:noFill/>
            <a:prstDash val="solid"/>
            <a:miter lim="800000"/>
          </a:ln>
        </p:spPr>
        <p:txBody>
          <a:bodyPr vert="horz" wrap="square" lIns="192382" tIns="96192" rIns="192382" bIns="96192" numCol="1" anchor="t" anchorCtr="0" compatLnSpc="1"/>
          <a:lstStyle/>
          <a:p>
            <a:endParaRPr lang="zh-CN" altLang="en-US">
              <a:latin typeface="+mn-lt"/>
              <a:ea typeface="+mn-ea"/>
              <a:cs typeface="+mn-ea"/>
              <a:sym typeface="+mn-lt"/>
            </a:endParaRPr>
          </a:p>
        </p:txBody>
      </p:sp>
      <p:sp>
        <p:nvSpPr>
          <p:cNvPr id="43" name="TextBox 58"/>
          <p:cNvSpPr txBox="1"/>
          <p:nvPr/>
        </p:nvSpPr>
        <p:spPr>
          <a:xfrm>
            <a:off x="1747362" y="3597856"/>
            <a:ext cx="1052393" cy="90741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en-US" altLang="zh-CN" sz="2950" b="1" dirty="0">
                <a:solidFill>
                  <a:schemeClr val="bg1"/>
                </a:solidFill>
                <a:sym typeface="Arial" panose="020B0604020202020204"/>
              </a:rPr>
              <a:t>车内消毒</a:t>
            </a:r>
            <a:endParaRPr lang="en-US" altLang="zh-CN" sz="2950" b="1" dirty="0">
              <a:solidFill>
                <a:schemeClr val="bg1"/>
              </a:solidFill>
              <a:latin typeface="+mn-lt"/>
              <a:ea typeface="+mn-ea"/>
              <a:cs typeface="+mn-ea"/>
              <a:sym typeface="Arial" panose="020B0604020202020204"/>
            </a:endParaRPr>
          </a:p>
        </p:txBody>
      </p:sp>
      <p:sp>
        <p:nvSpPr>
          <p:cNvPr id="44" name="圆角矩形 59"/>
          <p:cNvSpPr/>
          <p:nvPr>
            <p:custDataLst>
              <p:tags r:id="rId1"/>
            </p:custDataLst>
          </p:nvPr>
        </p:nvSpPr>
        <p:spPr>
          <a:xfrm>
            <a:off x="4534502" y="2199013"/>
            <a:ext cx="5187410" cy="519557"/>
          </a:xfrm>
          <a:prstGeom prst="roundRect">
            <a:avLst>
              <a:gd name="adj" fmla="val 20638"/>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endParaRPr lang="zh-CN" altLang="en-US">
              <a:solidFill>
                <a:srgbClr val="C00000"/>
              </a:solidFill>
              <a:highlight>
                <a:srgbClr val="FF0000"/>
              </a:highlight>
              <a:cs typeface="+mn-ea"/>
              <a:sym typeface="+mn-lt"/>
            </a:endParaRPr>
          </a:p>
        </p:txBody>
      </p:sp>
      <p:sp>
        <p:nvSpPr>
          <p:cNvPr id="45" name="Freeform 5"/>
          <p:cNvSpPr/>
          <p:nvPr/>
        </p:nvSpPr>
        <p:spPr bwMode="auto">
          <a:xfrm>
            <a:off x="3562030" y="2309292"/>
            <a:ext cx="634105" cy="357533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bg2">
              <a:lumMod val="50000"/>
            </a:schemeClr>
          </a:solidFill>
          <a:ln>
            <a:noFill/>
          </a:ln>
        </p:spPr>
        <p:txBody>
          <a:bodyPr vert="horz" wrap="square" lIns="192382" tIns="96192" rIns="192382" bIns="96192" numCol="1" anchor="t" anchorCtr="0" compatLnSpc="1"/>
          <a:lstStyle/>
          <a:p>
            <a:endParaRPr lang="zh-CN" altLang="en-US">
              <a:latin typeface="+mn-lt"/>
              <a:ea typeface="+mn-ea"/>
              <a:cs typeface="+mn-ea"/>
              <a:sym typeface="+mn-lt"/>
            </a:endParaRPr>
          </a:p>
        </p:txBody>
      </p:sp>
      <p:sp>
        <p:nvSpPr>
          <p:cNvPr id="47" name="圆角矩形 62"/>
          <p:cNvSpPr/>
          <p:nvPr>
            <p:custDataLst>
              <p:tags r:id="rId2"/>
            </p:custDataLst>
          </p:nvPr>
        </p:nvSpPr>
        <p:spPr>
          <a:xfrm>
            <a:off x="4540852" y="2909861"/>
            <a:ext cx="5187410" cy="519557"/>
          </a:xfrm>
          <a:prstGeom prst="roundRect">
            <a:avLst>
              <a:gd name="adj" fmla="val 25274"/>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endParaRPr lang="zh-CN" altLang="en-US">
              <a:solidFill>
                <a:schemeClr val="tx1">
                  <a:lumMod val="75000"/>
                  <a:lumOff val="25000"/>
                </a:schemeClr>
              </a:solidFill>
              <a:cs typeface="+mn-ea"/>
              <a:sym typeface="+mn-lt"/>
            </a:endParaRPr>
          </a:p>
        </p:txBody>
      </p:sp>
      <p:sp>
        <p:nvSpPr>
          <p:cNvPr id="49" name="TextBox 64"/>
          <p:cNvSpPr txBox="1"/>
          <p:nvPr>
            <p:custDataLst>
              <p:tags r:id="rId3"/>
            </p:custDataLst>
          </p:nvPr>
        </p:nvSpPr>
        <p:spPr>
          <a:xfrm>
            <a:off x="4934257" y="2280677"/>
            <a:ext cx="4352897"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bg1"/>
                </a:solidFill>
                <a:latin typeface="+mn-lt"/>
                <a:ea typeface="+mn-ea"/>
                <a:cs typeface="+mn-ea"/>
                <a:sym typeface="+mn-lt"/>
              </a:rPr>
              <a:t>化学消毒</a:t>
            </a:r>
            <a:endParaRPr lang="zh-CN" altLang="en-US" sz="2000" dirty="0">
              <a:solidFill>
                <a:schemeClr val="bg1"/>
              </a:solidFill>
              <a:latin typeface="+mn-lt"/>
              <a:ea typeface="+mn-ea"/>
              <a:cs typeface="+mn-ea"/>
              <a:sym typeface="+mn-lt"/>
            </a:endParaRPr>
          </a:p>
        </p:txBody>
      </p:sp>
      <p:sp>
        <p:nvSpPr>
          <p:cNvPr id="51" name="TextBox 66"/>
          <p:cNvSpPr txBox="1"/>
          <p:nvPr>
            <p:custDataLst>
              <p:tags r:id="rId4"/>
            </p:custDataLst>
          </p:nvPr>
        </p:nvSpPr>
        <p:spPr>
          <a:xfrm>
            <a:off x="4940607" y="2978824"/>
            <a:ext cx="4352897"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bg1"/>
                </a:solidFill>
                <a:latin typeface="+mn-lt"/>
                <a:ea typeface="+mn-ea"/>
                <a:cs typeface="+mn-ea"/>
                <a:sym typeface="+mn-lt"/>
              </a:rPr>
              <a:t>臭氧消毒</a:t>
            </a:r>
            <a:endParaRPr lang="zh-CN" altLang="en-US" sz="2000" dirty="0">
              <a:solidFill>
                <a:schemeClr val="bg1"/>
              </a:solidFill>
              <a:latin typeface="+mn-lt"/>
              <a:ea typeface="+mn-ea"/>
              <a:cs typeface="+mn-ea"/>
              <a:sym typeface="+mn-lt"/>
            </a:endParaRPr>
          </a:p>
        </p:txBody>
      </p:sp>
      <p:sp>
        <p:nvSpPr>
          <p:cNvPr id="53" name="圆角矩形 68"/>
          <p:cNvSpPr/>
          <p:nvPr>
            <p:custDataLst>
              <p:tags r:id="rId5"/>
            </p:custDataLst>
          </p:nvPr>
        </p:nvSpPr>
        <p:spPr>
          <a:xfrm>
            <a:off x="4534604" y="3607798"/>
            <a:ext cx="5187410" cy="519557"/>
          </a:xfrm>
          <a:prstGeom prst="roundRect">
            <a:avLst>
              <a:gd name="adj" fmla="val 26820"/>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endParaRPr lang="zh-CN" altLang="en-US">
              <a:solidFill>
                <a:schemeClr val="tx1">
                  <a:lumMod val="75000"/>
                  <a:lumOff val="25000"/>
                </a:schemeClr>
              </a:solidFill>
              <a:cs typeface="+mn-ea"/>
              <a:sym typeface="+mn-lt"/>
            </a:endParaRPr>
          </a:p>
        </p:txBody>
      </p:sp>
      <p:sp>
        <p:nvSpPr>
          <p:cNvPr id="54" name="TextBox 69"/>
          <p:cNvSpPr txBox="1"/>
          <p:nvPr>
            <p:custDataLst>
              <p:tags r:id="rId6"/>
            </p:custDataLst>
          </p:nvPr>
        </p:nvSpPr>
        <p:spPr>
          <a:xfrm>
            <a:off x="4910127" y="3693082"/>
            <a:ext cx="4352897"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bg1"/>
                </a:solidFill>
                <a:latin typeface="+mn-lt"/>
                <a:ea typeface="+mn-ea"/>
                <a:cs typeface="+mn-ea"/>
                <a:sym typeface="+mn-lt"/>
              </a:rPr>
              <a:t>蒸汽消毒</a:t>
            </a:r>
            <a:endParaRPr lang="zh-CN" altLang="en-US" sz="2000" dirty="0">
              <a:solidFill>
                <a:schemeClr val="bg1"/>
              </a:solidFill>
              <a:latin typeface="+mn-lt"/>
              <a:ea typeface="+mn-ea"/>
              <a:cs typeface="+mn-ea"/>
              <a:sym typeface="+mn-lt"/>
            </a:endParaRPr>
          </a:p>
        </p:txBody>
      </p:sp>
      <p:sp>
        <p:nvSpPr>
          <p:cNvPr id="2" name="圆角矩形 62"/>
          <p:cNvSpPr/>
          <p:nvPr>
            <p:custDataLst>
              <p:tags r:id="rId7"/>
            </p:custDataLst>
          </p:nvPr>
        </p:nvSpPr>
        <p:spPr>
          <a:xfrm>
            <a:off x="4540852" y="4318926"/>
            <a:ext cx="5187410" cy="519557"/>
          </a:xfrm>
          <a:prstGeom prst="roundRect">
            <a:avLst>
              <a:gd name="adj" fmla="val 25274"/>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endParaRPr lang="zh-CN" altLang="en-US">
              <a:solidFill>
                <a:schemeClr val="tx1">
                  <a:lumMod val="75000"/>
                  <a:lumOff val="25000"/>
                </a:schemeClr>
              </a:solidFill>
              <a:cs typeface="+mn-ea"/>
              <a:sym typeface="+mn-lt"/>
            </a:endParaRPr>
          </a:p>
        </p:txBody>
      </p:sp>
      <p:sp>
        <p:nvSpPr>
          <p:cNvPr id="3" name="TextBox 66"/>
          <p:cNvSpPr txBox="1"/>
          <p:nvPr>
            <p:custDataLst>
              <p:tags r:id="rId8"/>
            </p:custDataLst>
          </p:nvPr>
        </p:nvSpPr>
        <p:spPr>
          <a:xfrm>
            <a:off x="4940607" y="4387889"/>
            <a:ext cx="4352897"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bg1"/>
                </a:solidFill>
                <a:latin typeface="+mn-lt"/>
                <a:ea typeface="+mn-ea"/>
                <a:cs typeface="+mn-ea"/>
                <a:sym typeface="+mn-lt"/>
              </a:rPr>
              <a:t>离子消毒</a:t>
            </a:r>
            <a:endParaRPr lang="zh-CN" altLang="en-US" sz="2000" dirty="0">
              <a:solidFill>
                <a:schemeClr val="bg1"/>
              </a:solidFill>
              <a:latin typeface="+mn-lt"/>
              <a:ea typeface="+mn-ea"/>
              <a:cs typeface="+mn-ea"/>
              <a:sym typeface="+mn-lt"/>
            </a:endParaRPr>
          </a:p>
        </p:txBody>
      </p:sp>
      <p:sp>
        <p:nvSpPr>
          <p:cNvPr id="8" name="圆角矩形 68"/>
          <p:cNvSpPr/>
          <p:nvPr>
            <p:custDataLst>
              <p:tags r:id="rId9"/>
            </p:custDataLst>
          </p:nvPr>
        </p:nvSpPr>
        <p:spPr>
          <a:xfrm>
            <a:off x="4534604" y="5016863"/>
            <a:ext cx="5187410" cy="519557"/>
          </a:xfrm>
          <a:prstGeom prst="roundRect">
            <a:avLst>
              <a:gd name="adj" fmla="val 26820"/>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endParaRPr lang="zh-CN" altLang="en-US">
              <a:solidFill>
                <a:schemeClr val="tx1">
                  <a:lumMod val="75000"/>
                  <a:lumOff val="25000"/>
                </a:schemeClr>
              </a:solidFill>
              <a:cs typeface="+mn-ea"/>
              <a:sym typeface="+mn-lt"/>
            </a:endParaRPr>
          </a:p>
        </p:txBody>
      </p:sp>
      <p:sp>
        <p:nvSpPr>
          <p:cNvPr id="9" name="TextBox 69"/>
          <p:cNvSpPr txBox="1"/>
          <p:nvPr>
            <p:custDataLst>
              <p:tags r:id="rId10"/>
            </p:custDataLst>
          </p:nvPr>
        </p:nvSpPr>
        <p:spPr>
          <a:xfrm>
            <a:off x="4910127" y="5102147"/>
            <a:ext cx="4352897"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bg1"/>
                </a:solidFill>
                <a:latin typeface="+mn-lt"/>
                <a:ea typeface="+mn-ea"/>
                <a:cs typeface="+mn-ea"/>
                <a:sym typeface="+mn-lt"/>
              </a:rPr>
              <a:t>光触媒消毒</a:t>
            </a:r>
            <a:endParaRPr lang="zh-CN" altLang="en-US" sz="2000" dirty="0">
              <a:solidFill>
                <a:schemeClr val="bg1"/>
              </a:solidFill>
              <a:latin typeface="+mn-lt"/>
              <a:ea typeface="+mn-ea"/>
              <a:cs typeface="+mn-ea"/>
              <a:sym typeface="+mn-lt"/>
            </a:endParaRPr>
          </a:p>
        </p:txBody>
      </p:sp>
      <p:sp>
        <p:nvSpPr>
          <p:cNvPr id="10" name="圆角矩形 62"/>
          <p:cNvSpPr/>
          <p:nvPr>
            <p:custDataLst>
              <p:tags r:id="rId11"/>
            </p:custDataLst>
          </p:nvPr>
        </p:nvSpPr>
        <p:spPr>
          <a:xfrm>
            <a:off x="4517992" y="5727991"/>
            <a:ext cx="5187410" cy="519557"/>
          </a:xfrm>
          <a:prstGeom prst="roundRect">
            <a:avLst>
              <a:gd name="adj" fmla="val 25274"/>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endParaRPr lang="zh-CN" altLang="en-US">
              <a:solidFill>
                <a:schemeClr val="tx1">
                  <a:lumMod val="75000"/>
                  <a:lumOff val="25000"/>
                </a:schemeClr>
              </a:solidFill>
              <a:cs typeface="+mn-ea"/>
              <a:sym typeface="+mn-lt"/>
            </a:endParaRPr>
          </a:p>
        </p:txBody>
      </p:sp>
      <p:sp>
        <p:nvSpPr>
          <p:cNvPr id="12" name="TextBox 66"/>
          <p:cNvSpPr txBox="1"/>
          <p:nvPr>
            <p:custDataLst>
              <p:tags r:id="rId12"/>
            </p:custDataLst>
          </p:nvPr>
        </p:nvSpPr>
        <p:spPr>
          <a:xfrm>
            <a:off x="4917747" y="5796954"/>
            <a:ext cx="4352897"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bg1"/>
                </a:solidFill>
                <a:latin typeface="+mn-lt"/>
                <a:ea typeface="+mn-ea"/>
                <a:cs typeface="+mn-ea"/>
                <a:sym typeface="+mn-lt"/>
              </a:rPr>
              <a:t>活性炭消毒 </a:t>
            </a:r>
            <a:endParaRPr lang="zh-CN" altLang="en-US" sz="2000" dirty="0">
              <a:solidFill>
                <a:schemeClr val="bg1"/>
              </a:solidFill>
              <a:latin typeface="+mn-lt"/>
              <a:ea typeface="+mn-ea"/>
              <a:cs typeface="+mn-ea"/>
              <a:sym typeface="+mn-lt"/>
            </a:endParaRPr>
          </a:p>
        </p:txBody>
      </p:sp>
      <p:grpSp>
        <p:nvGrpSpPr>
          <p:cNvPr id="13" name="组合 12"/>
          <p:cNvGrpSpPr/>
          <p:nvPr/>
        </p:nvGrpSpPr>
        <p:grpSpPr>
          <a:xfrm>
            <a:off x="0" y="214489"/>
            <a:ext cx="3420533" cy="533259"/>
            <a:chOff x="0" y="214489"/>
            <a:chExt cx="3420533" cy="533259"/>
          </a:xfrm>
        </p:grpSpPr>
        <p:sp>
          <p:nvSpPr>
            <p:cNvPr id="14" name="矩形 13"/>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5" name="五边形 14"/>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6" name="矩形 15"/>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18" name="组合 17"/>
          <p:cNvGrpSpPr/>
          <p:nvPr/>
        </p:nvGrpSpPr>
        <p:grpSpPr>
          <a:xfrm>
            <a:off x="0" y="214489"/>
            <a:ext cx="3890645" cy="533259"/>
            <a:chOff x="0" y="214489"/>
            <a:chExt cx="3890645" cy="533259"/>
          </a:xfrm>
        </p:grpSpPr>
        <p:sp>
          <p:nvSpPr>
            <p:cNvPr id="19" name="矩形 18"/>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0" name="五边形 1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25" name="矩形 24"/>
            <p:cNvSpPr/>
            <p:nvPr/>
          </p:nvSpPr>
          <p:spPr>
            <a:xfrm>
              <a:off x="863680" y="225778"/>
              <a:ext cx="26720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汽车室内的清洁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par>
                          <p:cTn id="8" fill="hold">
                            <p:stCondLst>
                              <p:cond delay="2000"/>
                            </p:stCondLst>
                            <p:childTnLst>
                              <p:par>
                                <p:cTn id="9" presetID="45" presetClass="entr" presetSubtype="0"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fade">
                                      <p:cBhvr>
                                        <p:cTn id="11" dur="2000"/>
                                        <p:tgtEl>
                                          <p:spTgt spid="43"/>
                                        </p:tgtEl>
                                      </p:cBhvr>
                                    </p:animEffect>
                                    <p:anim calcmode="lin" valueType="num">
                                      <p:cBhvr>
                                        <p:cTn id="12" dur="2000" fill="hold"/>
                                        <p:tgtEl>
                                          <p:spTgt spid="43"/>
                                        </p:tgtEl>
                                        <p:attrNameLst>
                                          <p:attrName>ppt_w</p:attrName>
                                        </p:attrNameLst>
                                      </p:cBhvr>
                                      <p:tavLst>
                                        <p:tav tm="0" fmla="#ppt_w*sin(2.5*pi*$)">
                                          <p:val>
                                            <p:fltVal val="0"/>
                                          </p:val>
                                        </p:tav>
                                        <p:tav tm="100000">
                                          <p:val>
                                            <p:fltVal val="1"/>
                                          </p:val>
                                        </p:tav>
                                      </p:tavLst>
                                    </p:anim>
                                    <p:anim calcmode="lin" valueType="num">
                                      <p:cBhvr>
                                        <p:cTn id="13" dur="2000" fill="hold"/>
                                        <p:tgtEl>
                                          <p:spTgt spid="43"/>
                                        </p:tgtEl>
                                        <p:attrNameLst>
                                          <p:attrName>ppt_h</p:attrName>
                                        </p:attrNameLst>
                                      </p:cBhvr>
                                      <p:tavLst>
                                        <p:tav tm="0">
                                          <p:val>
                                            <p:strVal val="#ppt_h"/>
                                          </p:val>
                                        </p:tav>
                                        <p:tav tm="100000">
                                          <p:val>
                                            <p:strVal val="#ppt_h"/>
                                          </p:val>
                                        </p:tav>
                                      </p:tavLst>
                                    </p:anim>
                                  </p:childTnLst>
                                </p:cTn>
                              </p:par>
                              <p:par>
                                <p:cTn id="14" presetID="45" presetClass="entr" presetSubtype="0"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2000"/>
                                        <p:tgtEl>
                                          <p:spTgt spid="42"/>
                                        </p:tgtEl>
                                      </p:cBhvr>
                                    </p:animEffect>
                                    <p:anim calcmode="lin" valueType="num">
                                      <p:cBhvr>
                                        <p:cTn id="17" dur="2000" fill="hold"/>
                                        <p:tgtEl>
                                          <p:spTgt spid="42"/>
                                        </p:tgtEl>
                                        <p:attrNameLst>
                                          <p:attrName>ppt_w</p:attrName>
                                        </p:attrNameLst>
                                      </p:cBhvr>
                                      <p:tavLst>
                                        <p:tav tm="0" fmla="#ppt_w*sin(2.5*pi*$)">
                                          <p:val>
                                            <p:fltVal val="0"/>
                                          </p:val>
                                        </p:tav>
                                        <p:tav tm="100000">
                                          <p:val>
                                            <p:fltVal val="1"/>
                                          </p:val>
                                        </p:tav>
                                      </p:tavLst>
                                    </p:anim>
                                    <p:anim calcmode="lin" valueType="num">
                                      <p:cBhvr>
                                        <p:cTn id="18" dur="2000" fill="hold"/>
                                        <p:tgtEl>
                                          <p:spTgt spid="42"/>
                                        </p:tgtEl>
                                        <p:attrNameLst>
                                          <p:attrName>ppt_h</p:attrName>
                                        </p:attrNameLst>
                                      </p:cBhvr>
                                      <p:tavLst>
                                        <p:tav tm="0">
                                          <p:val>
                                            <p:strVal val="#ppt_h"/>
                                          </p:val>
                                        </p:tav>
                                        <p:tav tm="100000">
                                          <p:val>
                                            <p:strVal val="#ppt_h"/>
                                          </p:val>
                                        </p:tav>
                                      </p:tavLst>
                                    </p:anim>
                                  </p:childTnLst>
                                </p:cTn>
                              </p:par>
                            </p:childTnLst>
                          </p:cTn>
                        </p:par>
                        <p:par>
                          <p:cTn id="19" fill="hold">
                            <p:stCondLst>
                              <p:cond delay="4000"/>
                            </p:stCondLst>
                            <p:childTnLst>
                              <p:par>
                                <p:cTn id="20" presetID="16" presetClass="entr" presetSubtype="42" fill="hold" grpId="0" nodeType="after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barn(outHorizontal)">
                                      <p:cBhvr>
                                        <p:cTn id="22" dur="500"/>
                                        <p:tgtEl>
                                          <p:spTgt spid="45"/>
                                        </p:tgtEl>
                                      </p:cBhvr>
                                    </p:animEffect>
                                  </p:childTnLst>
                                </p:cTn>
                              </p:par>
                            </p:childTnLst>
                          </p:cTn>
                        </p:par>
                        <p:par>
                          <p:cTn id="23" fill="hold">
                            <p:stCondLst>
                              <p:cond delay="4500"/>
                            </p:stCondLst>
                            <p:childTnLst>
                              <p:par>
                                <p:cTn id="24" presetID="22" presetClass="entr" presetSubtype="8" fill="hold" grpId="0" nodeType="after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wipe(left)">
                                      <p:cBhvr>
                                        <p:cTn id="26" dur="500"/>
                                        <p:tgtEl>
                                          <p:spTgt spid="49"/>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wipe(left)">
                                      <p:cBhvr>
                                        <p:cTn id="29" dur="500"/>
                                        <p:tgtEl>
                                          <p:spTgt spid="44"/>
                                        </p:tgtEl>
                                      </p:cBhvr>
                                    </p:animEffect>
                                  </p:childTnLst>
                                </p:cTn>
                              </p:par>
                            </p:childTnLst>
                          </p:cTn>
                        </p:par>
                        <p:par>
                          <p:cTn id="30" fill="hold">
                            <p:stCondLst>
                              <p:cond delay="5000"/>
                            </p:stCondLst>
                            <p:childTnLst>
                              <p:par>
                                <p:cTn id="31" presetID="22" presetClass="entr" presetSubtype="8" fill="hold" grpId="0" nodeType="after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wipe(left)">
                                      <p:cBhvr>
                                        <p:cTn id="33" dur="500"/>
                                        <p:tgtEl>
                                          <p:spTgt spid="47"/>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wipe(left)">
                                      <p:cBhvr>
                                        <p:cTn id="36" dur="500"/>
                                        <p:tgtEl>
                                          <p:spTgt spid="51"/>
                                        </p:tgtEl>
                                      </p:cBhvr>
                                    </p:animEffect>
                                  </p:childTnLst>
                                </p:cTn>
                              </p:par>
                            </p:childTnLst>
                          </p:cTn>
                        </p:par>
                        <p:par>
                          <p:cTn id="37" fill="hold">
                            <p:stCondLst>
                              <p:cond delay="5500"/>
                            </p:stCondLst>
                            <p:childTnLst>
                              <p:par>
                                <p:cTn id="38" presetID="22" presetClass="entr" presetSubtype="8" fill="hold" grpId="0" nodeType="after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wipe(left)">
                                      <p:cBhvr>
                                        <p:cTn id="40" dur="500"/>
                                        <p:tgtEl>
                                          <p:spTgt spid="53"/>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wipe(left)">
                                      <p:cBhvr>
                                        <p:cTn id="43" dur="500"/>
                                        <p:tgtEl>
                                          <p:spTgt spid="54"/>
                                        </p:tgtEl>
                                      </p:cBhvr>
                                    </p:animEffect>
                                  </p:childTnLst>
                                </p:cTn>
                              </p:par>
                            </p:childTnLst>
                          </p:cTn>
                        </p:par>
                        <p:par>
                          <p:cTn id="44" fill="hold">
                            <p:stCondLst>
                              <p:cond delay="6000"/>
                            </p:stCondLst>
                            <p:childTnLst>
                              <p:par>
                                <p:cTn id="45" presetID="22" presetClass="entr" presetSubtype="8" fill="hold" grpId="0" nodeType="after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ipe(left)">
                                      <p:cBhvr>
                                        <p:cTn id="47" dur="500"/>
                                        <p:tgtEl>
                                          <p:spTgt spid="2"/>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wipe(left)">
                                      <p:cBhvr>
                                        <p:cTn id="50" dur="500"/>
                                        <p:tgtEl>
                                          <p:spTgt spid="3"/>
                                        </p:tgtEl>
                                      </p:cBhvr>
                                    </p:animEffect>
                                  </p:childTnLst>
                                </p:cTn>
                              </p:par>
                            </p:childTnLst>
                          </p:cTn>
                        </p:par>
                        <p:par>
                          <p:cTn id="51" fill="hold">
                            <p:stCondLst>
                              <p:cond delay="6500"/>
                            </p:stCondLst>
                            <p:childTnLst>
                              <p:par>
                                <p:cTn id="52" presetID="22" presetClass="entr" presetSubtype="8"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wipe(left)">
                                      <p:cBhvr>
                                        <p:cTn id="54" dur="500"/>
                                        <p:tgtEl>
                                          <p:spTgt spid="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wipe(left)">
                                      <p:cBhvr>
                                        <p:cTn id="57" dur="500"/>
                                        <p:tgtEl>
                                          <p:spTgt spid="9"/>
                                        </p:tgtEl>
                                      </p:cBhvr>
                                    </p:animEffect>
                                  </p:childTnLst>
                                </p:cTn>
                              </p:par>
                            </p:childTnLst>
                          </p:cTn>
                        </p:par>
                        <p:par>
                          <p:cTn id="58" fill="hold">
                            <p:stCondLst>
                              <p:cond delay="7000"/>
                            </p:stCondLst>
                            <p:childTnLst>
                              <p:par>
                                <p:cTn id="59" presetID="22" presetClass="entr" presetSubtype="8"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wipe(left)">
                                      <p:cBhvr>
                                        <p:cTn id="61" dur="500"/>
                                        <p:tgtEl>
                                          <p:spTgt spid="10"/>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wipe(left)">
                                      <p:cBhvr>
                                        <p:cTn id="6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42" grpId="0" bldLvl="0" animBg="1"/>
      <p:bldP spid="43" grpId="0"/>
      <p:bldP spid="44" grpId="0" bldLvl="0" animBg="1"/>
      <p:bldP spid="45" grpId="0" bldLvl="0" animBg="1"/>
      <p:bldP spid="47" grpId="0" bldLvl="0" animBg="1"/>
      <p:bldP spid="49" grpId="0"/>
      <p:bldP spid="51" grpId="0"/>
      <p:bldP spid="53" grpId="0" bldLvl="0" animBg="1"/>
      <p:bldP spid="54" grpId="0"/>
      <p:bldP spid="2" grpId="0" bldLvl="0" animBg="1"/>
      <p:bldP spid="3" grpId="0"/>
      <p:bldP spid="8" grpId="0" bldLvl="0" animBg="1"/>
      <p:bldP spid="9" grpId="0"/>
      <p:bldP spid="10" grpId="0" bldLvl="0" animBg="1"/>
      <p:bldP spid="1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86740" y="1822450"/>
            <a:ext cx="10904855" cy="4530090"/>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十二、汽车内部清洁注意事项  </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sp>
        <p:nvSpPr>
          <p:cNvPr id="13" name="TextBox 5"/>
          <p:cNvSpPr txBox="1"/>
          <p:nvPr/>
        </p:nvSpPr>
        <p:spPr>
          <a:xfrm>
            <a:off x="6083935" y="4558665"/>
            <a:ext cx="3677285" cy="460375"/>
          </a:xfrm>
          <a:prstGeom prst="rect">
            <a:avLst/>
          </a:prstGeom>
          <a:solidFill>
            <a:srgbClr val="38465E"/>
          </a:solidFill>
        </p:spPr>
        <p:txBody>
          <a:bodyPr wrap="square">
            <a:spAutoFit/>
          </a:bodyPr>
          <a:lstStyle>
            <a:defPPr>
              <a:defRPr lang="zh-CN"/>
            </a:defPPr>
            <a:lvl1pPr>
              <a:defRPr sz="2400" b="1">
                <a:solidFill>
                  <a:schemeClr val="bg1"/>
                </a:solidFill>
                <a:latin typeface="+mj-ea"/>
              </a:defRPr>
            </a:lvl1pPr>
          </a:lstStyle>
          <a:p>
            <a:pPr algn="ctr"/>
            <a:r>
              <a:rPr dirty="0">
                <a:latin typeface="Arial" panose="020B0604020202020204"/>
                <a:ea typeface="微软雅黑" panose="020B0503020204020204" pitchFamily="34" charset="-122"/>
                <a:sym typeface="Arial" panose="020B0604020202020204"/>
              </a:rPr>
              <a:t>对不熟悉的产品应先试用</a:t>
            </a:r>
            <a:endParaRPr dirty="0">
              <a:latin typeface="Arial" panose="020B0604020202020204"/>
              <a:ea typeface="微软雅黑" panose="020B0503020204020204" pitchFamily="34" charset="-122"/>
              <a:sym typeface="Arial" panose="020B0604020202020204"/>
            </a:endParaRPr>
          </a:p>
        </p:txBody>
      </p:sp>
      <p:sp>
        <p:nvSpPr>
          <p:cNvPr id="14" name="矩形 13"/>
          <p:cNvSpPr/>
          <p:nvPr/>
        </p:nvSpPr>
        <p:spPr>
          <a:xfrm>
            <a:off x="6054725" y="2559050"/>
            <a:ext cx="3705225" cy="460375"/>
          </a:xfrm>
          <a:prstGeom prst="rect">
            <a:avLst/>
          </a:prstGeom>
          <a:solidFill>
            <a:srgbClr val="38465E"/>
          </a:solidFill>
        </p:spPr>
        <p:txBody>
          <a:bodyPr wrap="square">
            <a:spAutoFit/>
          </a:bodyPr>
          <a:lstStyle/>
          <a:p>
            <a:pPr algn="ctr">
              <a:defRPr/>
            </a:pPr>
            <a:r>
              <a:rPr lang="zh-CN" altLang="en-US" sz="2400" b="1" dirty="0">
                <a:solidFill>
                  <a:schemeClr val="bg1"/>
                </a:solidFill>
                <a:latin typeface="Arial" panose="020B0604020202020204"/>
                <a:ea typeface="微软雅黑" panose="020B0503020204020204" pitchFamily="34" charset="-122"/>
                <a:sym typeface="Arial" panose="020B0604020202020204"/>
              </a:rPr>
              <a:t>使用适当的清洁剂</a:t>
            </a:r>
            <a:endParaRPr lang="zh-CN" altLang="en-US" sz="2400" b="1" dirty="0">
              <a:solidFill>
                <a:schemeClr val="bg1"/>
              </a:solidFill>
              <a:latin typeface="Arial" panose="020B0604020202020204"/>
              <a:ea typeface="微软雅黑" panose="020B0503020204020204" pitchFamily="34" charset="-122"/>
              <a:sym typeface="Arial" panose="020B0604020202020204"/>
            </a:endParaRPr>
          </a:p>
        </p:txBody>
      </p:sp>
      <p:sp>
        <p:nvSpPr>
          <p:cNvPr id="15" name="矩形 14"/>
          <p:cNvSpPr/>
          <p:nvPr/>
        </p:nvSpPr>
        <p:spPr>
          <a:xfrm>
            <a:off x="6083935" y="3474085"/>
            <a:ext cx="3676015" cy="829945"/>
          </a:xfrm>
          <a:prstGeom prst="rect">
            <a:avLst/>
          </a:prstGeom>
          <a:solidFill>
            <a:srgbClr val="38465E"/>
          </a:solidFill>
        </p:spPr>
        <p:txBody>
          <a:bodyPr wrap="square">
            <a:spAutoFit/>
          </a:bodyPr>
          <a:lstStyle/>
          <a:p>
            <a:pPr algn="ctr"/>
            <a:r>
              <a:rPr lang="zh-CN" altLang="en-US" sz="2400" b="1" dirty="0">
                <a:solidFill>
                  <a:schemeClr val="bg1"/>
                </a:solidFill>
                <a:latin typeface="Arial" panose="020B0604020202020204"/>
                <a:ea typeface="微软雅黑" panose="020B0503020204020204" pitchFamily="34" charset="-122"/>
                <a:sym typeface="Arial" panose="020B0604020202020204"/>
              </a:rPr>
              <a:t>切勿随意混合或加温使用内饰清洁用品</a:t>
            </a:r>
            <a:endParaRPr lang="zh-CN" altLang="en-US" sz="2400" b="1" dirty="0">
              <a:solidFill>
                <a:schemeClr val="bg1"/>
              </a:solidFill>
              <a:latin typeface="Arial" panose="020B0604020202020204"/>
              <a:ea typeface="微软雅黑" panose="020B0503020204020204" pitchFamily="34" charset="-122"/>
              <a:sym typeface="Arial" panose="020B0604020202020204"/>
            </a:endParaRPr>
          </a:p>
        </p:txBody>
      </p:sp>
      <p:grpSp>
        <p:nvGrpSpPr>
          <p:cNvPr id="16" name="组合 15"/>
          <p:cNvGrpSpPr/>
          <p:nvPr/>
        </p:nvGrpSpPr>
        <p:grpSpPr>
          <a:xfrm>
            <a:off x="1711921" y="2558926"/>
            <a:ext cx="3244770" cy="3101477"/>
            <a:chOff x="1141773" y="3147718"/>
            <a:chExt cx="3244770" cy="3101477"/>
          </a:xfrm>
        </p:grpSpPr>
        <p:sp>
          <p:nvSpPr>
            <p:cNvPr id="18" name="椭圆 17"/>
            <p:cNvSpPr/>
            <p:nvPr/>
          </p:nvSpPr>
          <p:spPr>
            <a:xfrm>
              <a:off x="1285066" y="3147718"/>
              <a:ext cx="3101477" cy="3101477"/>
            </a:xfrm>
            <a:prstGeom prst="ellipse">
              <a:avLst/>
            </a:prstGeom>
            <a:noFill/>
            <a:ln>
              <a:solidFill>
                <a:srgbClr val="38465E"/>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9" name="椭圆 18"/>
            <p:cNvSpPr/>
            <p:nvPr/>
          </p:nvSpPr>
          <p:spPr>
            <a:xfrm>
              <a:off x="1141773" y="3292991"/>
              <a:ext cx="2810933" cy="2810933"/>
            </a:xfrm>
            <a:prstGeom prst="ellips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pic>
          <p:nvPicPr>
            <p:cNvPr id="20" name="图片 1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697903" y="3370936"/>
              <a:ext cx="1630492" cy="2790256"/>
            </a:xfrm>
            <a:prstGeom prst="rect">
              <a:avLst/>
            </a:prstGeom>
          </p:spPr>
        </p:pic>
      </p:grpSp>
      <p:cxnSp>
        <p:nvCxnSpPr>
          <p:cNvPr id="25" name="直接箭头连接符 24"/>
          <p:cNvCxnSpPr/>
          <p:nvPr/>
        </p:nvCxnSpPr>
        <p:spPr>
          <a:xfrm flipV="1">
            <a:off x="4818914" y="2929736"/>
            <a:ext cx="1060450" cy="544195"/>
          </a:xfrm>
          <a:prstGeom prst="straightConnector1">
            <a:avLst/>
          </a:prstGeom>
          <a:ln>
            <a:solidFill>
              <a:srgbClr val="38465E"/>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flipV="1">
            <a:off x="4971588" y="3883192"/>
            <a:ext cx="934085" cy="219075"/>
          </a:xfrm>
          <a:prstGeom prst="straightConnector1">
            <a:avLst/>
          </a:prstGeom>
          <a:ln>
            <a:solidFill>
              <a:srgbClr val="38465E"/>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a:xfrm>
            <a:off x="4899851" y="4606617"/>
            <a:ext cx="1032510" cy="132080"/>
          </a:xfrm>
          <a:prstGeom prst="straightConnector1">
            <a:avLst/>
          </a:prstGeom>
          <a:ln>
            <a:solidFill>
              <a:srgbClr val="38465E"/>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a:xfrm>
            <a:off x="4643654" y="5091911"/>
            <a:ext cx="1261745" cy="459105"/>
          </a:xfrm>
          <a:prstGeom prst="straightConnector1">
            <a:avLst/>
          </a:prstGeom>
          <a:ln>
            <a:solidFill>
              <a:srgbClr val="38465E"/>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6069330" y="5274945"/>
            <a:ext cx="3691255" cy="460375"/>
          </a:xfrm>
          <a:prstGeom prst="rect">
            <a:avLst/>
          </a:prstGeom>
          <a:solidFill>
            <a:srgbClr val="38465E"/>
          </a:solidFill>
        </p:spPr>
        <p:txBody>
          <a:bodyPr wrap="square">
            <a:spAutoFit/>
          </a:bodyPr>
          <a:p>
            <a:pPr algn="ctr">
              <a:defRPr/>
            </a:pPr>
            <a:r>
              <a:rPr lang="zh-CN" altLang="en-US" sz="2400" b="1" dirty="0">
                <a:solidFill>
                  <a:schemeClr val="bg1"/>
                </a:solidFill>
                <a:latin typeface="Arial" panose="020B0604020202020204"/>
                <a:ea typeface="微软雅黑" panose="020B0503020204020204" pitchFamily="34" charset="-122"/>
                <a:sym typeface="Arial" panose="020B0604020202020204"/>
              </a:rPr>
              <a:t>不要用水冲洗车身内部</a:t>
            </a:r>
            <a:endParaRPr lang="zh-CN" altLang="en-US" sz="2400" b="1" dirty="0">
              <a:solidFill>
                <a:schemeClr val="bg1"/>
              </a:solidFill>
              <a:latin typeface="Arial" panose="020B0604020202020204"/>
              <a:ea typeface="微软雅黑" panose="020B0503020204020204" pitchFamily="34" charset="-122"/>
              <a:sym typeface="Arial" panose="020B0604020202020204"/>
            </a:endParaRPr>
          </a:p>
        </p:txBody>
      </p:sp>
      <p:grpSp>
        <p:nvGrpSpPr>
          <p:cNvPr id="2" name="组合 1"/>
          <p:cNvGrpSpPr/>
          <p:nvPr/>
        </p:nvGrpSpPr>
        <p:grpSpPr>
          <a:xfrm>
            <a:off x="0" y="214489"/>
            <a:ext cx="3420533" cy="533259"/>
            <a:chOff x="0" y="214489"/>
            <a:chExt cx="3420533" cy="533259"/>
          </a:xfrm>
        </p:grpSpPr>
        <p:sp>
          <p:nvSpPr>
            <p:cNvPr id="3" name="矩形 2"/>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五边形 7"/>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9" name="矩形 8"/>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10" name="组合 9"/>
          <p:cNvGrpSpPr/>
          <p:nvPr/>
        </p:nvGrpSpPr>
        <p:grpSpPr>
          <a:xfrm>
            <a:off x="0" y="214489"/>
            <a:ext cx="3890645" cy="533259"/>
            <a:chOff x="0" y="214489"/>
            <a:chExt cx="3890645" cy="533259"/>
          </a:xfrm>
        </p:grpSpPr>
        <p:sp>
          <p:nvSpPr>
            <p:cNvPr id="12" name="矩形 1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7" name="五边形 26"/>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29" name="矩形 28"/>
            <p:cNvSpPr/>
            <p:nvPr/>
          </p:nvSpPr>
          <p:spPr>
            <a:xfrm>
              <a:off x="863680" y="225778"/>
              <a:ext cx="26720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汽车室内的清洁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0-#ppt_w/2"/>
                                          </p:val>
                                        </p:tav>
                                        <p:tav tm="100000">
                                          <p:val>
                                            <p:strVal val="#ppt_x"/>
                                          </p:val>
                                        </p:tav>
                                      </p:tavLst>
                                    </p:anim>
                                    <p:anim calcmode="lin" valueType="num">
                                      <p:cBhvr additive="base">
                                        <p:cTn id="17" dur="500" fill="hold"/>
                                        <p:tgtEl>
                                          <p:spTgt spid="14"/>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0-#ppt_w/2"/>
                                          </p:val>
                                        </p:tav>
                                        <p:tav tm="100000">
                                          <p:val>
                                            <p:strVal val="#ppt_x"/>
                                          </p:val>
                                        </p:tav>
                                      </p:tavLst>
                                    </p:anim>
                                    <p:anim calcmode="lin" valueType="num">
                                      <p:cBhvr additive="base">
                                        <p:cTn id="21" dur="500" fill="hold"/>
                                        <p:tgtEl>
                                          <p:spTgt spid="15"/>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fill="hold"/>
                                        <p:tgtEl>
                                          <p:spTgt spid="16"/>
                                        </p:tgtEl>
                                        <p:attrNameLst>
                                          <p:attrName>ppt_x</p:attrName>
                                        </p:attrNameLst>
                                      </p:cBhvr>
                                      <p:tavLst>
                                        <p:tav tm="0">
                                          <p:val>
                                            <p:strVal val="0-#ppt_w/2"/>
                                          </p:val>
                                        </p:tav>
                                        <p:tav tm="100000">
                                          <p:val>
                                            <p:strVal val="#ppt_x"/>
                                          </p:val>
                                        </p:tav>
                                      </p:tavLst>
                                    </p:anim>
                                    <p:anim calcmode="lin" valueType="num">
                                      <p:cBhvr additive="base">
                                        <p:cTn id="25" dur="500" fill="hold"/>
                                        <p:tgtEl>
                                          <p:spTgt spid="16"/>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500" fill="hold"/>
                                        <p:tgtEl>
                                          <p:spTgt spid="25"/>
                                        </p:tgtEl>
                                        <p:attrNameLst>
                                          <p:attrName>ppt_x</p:attrName>
                                        </p:attrNameLst>
                                      </p:cBhvr>
                                      <p:tavLst>
                                        <p:tav tm="0">
                                          <p:val>
                                            <p:strVal val="0-#ppt_w/2"/>
                                          </p:val>
                                        </p:tav>
                                        <p:tav tm="100000">
                                          <p:val>
                                            <p:strVal val="#ppt_x"/>
                                          </p:val>
                                        </p:tav>
                                      </p:tavLst>
                                    </p:anim>
                                    <p:anim calcmode="lin" valueType="num">
                                      <p:cBhvr additive="base">
                                        <p:cTn id="29" dur="500" fill="hold"/>
                                        <p:tgtEl>
                                          <p:spTgt spid="25"/>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fill="hold"/>
                                        <p:tgtEl>
                                          <p:spTgt spid="26"/>
                                        </p:tgtEl>
                                        <p:attrNameLst>
                                          <p:attrName>ppt_x</p:attrName>
                                        </p:attrNameLst>
                                      </p:cBhvr>
                                      <p:tavLst>
                                        <p:tav tm="0">
                                          <p:val>
                                            <p:strVal val="0-#ppt_w/2"/>
                                          </p:val>
                                        </p:tav>
                                        <p:tav tm="100000">
                                          <p:val>
                                            <p:strVal val="#ppt_x"/>
                                          </p:val>
                                        </p:tav>
                                      </p:tavLst>
                                    </p:anim>
                                    <p:anim calcmode="lin" valueType="num">
                                      <p:cBhvr additive="base">
                                        <p:cTn id="33" dur="500" fill="hold"/>
                                        <p:tgtEl>
                                          <p:spTgt spid="26"/>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500" fill="hold"/>
                                        <p:tgtEl>
                                          <p:spTgt spid="28"/>
                                        </p:tgtEl>
                                        <p:attrNameLst>
                                          <p:attrName>ppt_x</p:attrName>
                                        </p:attrNameLst>
                                      </p:cBhvr>
                                      <p:tavLst>
                                        <p:tav tm="0">
                                          <p:val>
                                            <p:strVal val="0-#ppt_w/2"/>
                                          </p:val>
                                        </p:tav>
                                        <p:tav tm="100000">
                                          <p:val>
                                            <p:strVal val="#ppt_x"/>
                                          </p:val>
                                        </p:tav>
                                      </p:tavLst>
                                    </p:anim>
                                    <p:anim calcmode="lin" valueType="num">
                                      <p:cBhvr additive="base">
                                        <p:cTn id="37" dur="500" fill="hold"/>
                                        <p:tgtEl>
                                          <p:spTgt spid="28"/>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additive="base">
                                        <p:cTn id="40" dur="500" fill="hold"/>
                                        <p:tgtEl>
                                          <p:spTgt spid="38"/>
                                        </p:tgtEl>
                                        <p:attrNameLst>
                                          <p:attrName>ppt_x</p:attrName>
                                        </p:attrNameLst>
                                      </p:cBhvr>
                                      <p:tavLst>
                                        <p:tav tm="0">
                                          <p:val>
                                            <p:strVal val="0-#ppt_w/2"/>
                                          </p:val>
                                        </p:tav>
                                        <p:tav tm="100000">
                                          <p:val>
                                            <p:strVal val="#ppt_x"/>
                                          </p:val>
                                        </p:tav>
                                      </p:tavLst>
                                    </p:anim>
                                    <p:anim calcmode="lin" valueType="num">
                                      <p:cBhvr additive="base">
                                        <p:cTn id="41" dur="500" fill="hold"/>
                                        <p:tgtEl>
                                          <p:spTgt spid="38"/>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39"/>
                                        </p:tgtEl>
                                        <p:attrNameLst>
                                          <p:attrName>style.visibility</p:attrName>
                                        </p:attrNameLst>
                                      </p:cBhvr>
                                      <p:to>
                                        <p:strVal val="visible"/>
                                      </p:to>
                                    </p:set>
                                    <p:anim calcmode="lin" valueType="num">
                                      <p:cBhvr additive="base">
                                        <p:cTn id="44" dur="500" fill="hold"/>
                                        <p:tgtEl>
                                          <p:spTgt spid="39"/>
                                        </p:tgtEl>
                                        <p:attrNameLst>
                                          <p:attrName>ppt_x</p:attrName>
                                        </p:attrNameLst>
                                      </p:cBhvr>
                                      <p:tavLst>
                                        <p:tav tm="0">
                                          <p:val>
                                            <p:strVal val="0-#ppt_w/2"/>
                                          </p:val>
                                        </p:tav>
                                        <p:tav tm="100000">
                                          <p:val>
                                            <p:strVal val="#ppt_x"/>
                                          </p:val>
                                        </p:tav>
                                      </p:tavLst>
                                    </p:anim>
                                    <p:anim calcmode="lin" valueType="num">
                                      <p:cBhvr additive="base">
                                        <p:cTn id="45"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3" grpId="0" bldLvl="0" animBg="1"/>
      <p:bldP spid="14" grpId="0" bldLvl="0" animBg="1"/>
      <p:bldP spid="15" grpId="0" bldLvl="0" animBg="1"/>
      <p:bldP spid="39"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2252980"/>
            <a:ext cx="290512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车外部清洗的重要性</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740" y="1822450"/>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3011170"/>
            <a:ext cx="6737985" cy="23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汽车在使用过程中，其表面会受到风吹、日晒、雨淋等自然侵蚀，使表面逐渐沉积灰尘和各类污物。如果这些污垢不及时清除，不仅影响汽车的外观，还会诱发锈蚀和损伤。因此，汽车清洗对保持车容美观、延长车辆使用寿命有着重要作用。</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lang="zh-CN" altLang="en-US" sz="2400" b="1" dirty="0">
                <a:solidFill>
                  <a:srgbClr val="38465E"/>
                </a:solidFill>
                <a:latin typeface="微软雅黑" panose="020B0503020204020204" pitchFamily="34" charset="-122"/>
                <a:ea typeface="微软雅黑" panose="020B0503020204020204" pitchFamily="34" charset="-122"/>
                <a:sym typeface="Arial" panose="020B0604020202020204"/>
              </a:rPr>
              <a:t>一</a:t>
            </a: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、汽车外部清洁</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pic>
        <p:nvPicPr>
          <p:cNvPr id="6" name="图片 5"/>
          <p:cNvPicPr/>
          <p:nvPr/>
        </p:nvPicPr>
        <p:blipFill>
          <a:blip r:embed="rId1"/>
          <a:stretch>
            <a:fillRect/>
          </a:stretch>
        </p:blipFill>
        <p:spPr>
          <a:xfrm>
            <a:off x="7590790" y="3074035"/>
            <a:ext cx="3796030" cy="2146935"/>
          </a:xfrm>
          <a:prstGeom prst="rect">
            <a:avLst/>
          </a:prstGeom>
        </p:spPr>
      </p:pic>
      <p:grpSp>
        <p:nvGrpSpPr>
          <p:cNvPr id="17" name="组合 16"/>
          <p:cNvGrpSpPr/>
          <p:nvPr/>
        </p:nvGrpSpPr>
        <p:grpSpPr>
          <a:xfrm>
            <a:off x="0" y="214489"/>
            <a:ext cx="3890645" cy="533259"/>
            <a:chOff x="0" y="214489"/>
            <a:chExt cx="3890645" cy="533259"/>
          </a:xfrm>
        </p:grpSpPr>
        <p:sp>
          <p:nvSpPr>
            <p:cNvPr id="2" name="矩形 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5" name="矩形 4"/>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custDataLst>
              <p:tags r:id="rId1"/>
            </p:custDataLst>
          </p:nvPr>
        </p:nvSpPr>
        <p:spPr>
          <a:xfrm>
            <a:off x="7164838" y="2116451"/>
            <a:ext cx="2223770" cy="3173095"/>
          </a:xfrm>
          <a:prstGeom prst="rect">
            <a:avLst/>
          </a:prstGeom>
        </p:spPr>
        <p:txBody>
          <a:bodyPr wrap="none" lIns="96384" tIns="48193" rIns="96384" bIns="48193">
            <a:spAutoFit/>
          </a:bodyPr>
          <a:lstStyle/>
          <a:p>
            <a:pPr algn="l"/>
            <a:r>
              <a:rPr sz="4000" b="1" dirty="0">
                <a:solidFill>
                  <a:schemeClr val="tx2">
                    <a:lumMod val="75000"/>
                  </a:schemeClr>
                </a:solidFill>
                <a:latin typeface="+mn-lt"/>
                <a:ea typeface="+mn-ea"/>
                <a:cs typeface="+mn-ea"/>
                <a:sym typeface="+mn-lt"/>
                <a:hlinkClick r:id="rId2" tooltip="" action="ppaction://hlinkfile"/>
              </a:rPr>
              <a:t>任务实施</a:t>
            </a:r>
            <a:endParaRPr sz="4000" b="1" dirty="0">
              <a:solidFill>
                <a:schemeClr val="tx2">
                  <a:lumMod val="75000"/>
                </a:schemeClr>
              </a:solidFill>
              <a:latin typeface="+mn-lt"/>
              <a:ea typeface="+mn-ea"/>
              <a:cs typeface="+mn-ea"/>
              <a:sym typeface="+mn-lt"/>
            </a:endParaRPr>
          </a:p>
          <a:p>
            <a:pPr algn="l"/>
            <a:endParaRPr sz="4000" b="1" dirty="0">
              <a:solidFill>
                <a:schemeClr val="tx2">
                  <a:lumMod val="75000"/>
                </a:schemeClr>
              </a:solidFill>
              <a:cs typeface="+mn-ea"/>
              <a:sym typeface="+mn-lt"/>
            </a:endParaRPr>
          </a:p>
          <a:p>
            <a:pPr algn="l"/>
            <a:r>
              <a:rPr sz="4000" b="1" dirty="0">
                <a:solidFill>
                  <a:schemeClr val="tx2">
                    <a:lumMod val="75000"/>
                  </a:schemeClr>
                </a:solidFill>
                <a:cs typeface="+mn-ea"/>
                <a:sym typeface="+mn-lt"/>
                <a:hlinkClick r:id="rId3" tooltip="" action="ppaction://hlinkfile"/>
              </a:rPr>
              <a:t>任务测评</a:t>
            </a:r>
            <a:endParaRPr sz="4000" b="1" dirty="0">
              <a:solidFill>
                <a:schemeClr val="tx2">
                  <a:lumMod val="75000"/>
                </a:schemeClr>
              </a:solidFill>
              <a:cs typeface="+mn-ea"/>
              <a:sym typeface="+mn-lt"/>
              <a:hlinkClick r:id="rId3" tooltip="" action="ppaction://hlinkfile"/>
            </a:endParaRPr>
          </a:p>
          <a:p>
            <a:pPr algn="l"/>
            <a:endParaRPr sz="4000" b="1" dirty="0">
              <a:solidFill>
                <a:schemeClr val="tx2">
                  <a:lumMod val="75000"/>
                </a:schemeClr>
              </a:solidFill>
              <a:cs typeface="+mn-ea"/>
              <a:sym typeface="+mn-lt"/>
              <a:hlinkClick r:id="rId3" tooltip="" action="ppaction://hlinkfile"/>
            </a:endParaRPr>
          </a:p>
          <a:p>
            <a:pPr algn="l"/>
            <a:r>
              <a:rPr sz="4000" b="1" dirty="0">
                <a:solidFill>
                  <a:schemeClr val="tx2">
                    <a:lumMod val="75000"/>
                  </a:schemeClr>
                </a:solidFill>
                <a:cs typeface="+mn-ea"/>
                <a:sym typeface="+mn-lt"/>
                <a:hlinkClick r:id="rId3" tooltip="" action="ppaction://hlinkfile"/>
              </a:rPr>
              <a:t>任务拓展</a:t>
            </a:r>
            <a:endParaRPr sz="4000" b="1" dirty="0">
              <a:solidFill>
                <a:schemeClr val="tx2">
                  <a:lumMod val="75000"/>
                </a:schemeClr>
              </a:solidFill>
              <a:latin typeface="+mn-lt"/>
              <a:ea typeface="+mn-ea"/>
              <a:cs typeface="+mn-ea"/>
              <a:sym typeface="+mn-lt"/>
            </a:endParaRPr>
          </a:p>
        </p:txBody>
      </p:sp>
      <p:sp>
        <p:nvSpPr>
          <p:cNvPr id="40" name="Diamond 5"/>
          <p:cNvSpPr/>
          <p:nvPr>
            <p:custDataLst>
              <p:tags r:id="rId4"/>
            </p:custDataLst>
          </p:nvPr>
        </p:nvSpPr>
        <p:spPr>
          <a:xfrm>
            <a:off x="863331" y="1253491"/>
            <a:ext cx="5193569" cy="5194269"/>
          </a:xfrm>
          <a:prstGeom prst="diamond">
            <a:avLst/>
          </a:prstGeom>
          <a:solidFill>
            <a:srgbClr val="C00000"/>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zh-CN" altLang="en-US" sz="1400">
              <a:cs typeface="+mn-ea"/>
              <a:sym typeface="+mn-lt"/>
            </a:endParaRPr>
          </a:p>
        </p:txBody>
      </p:sp>
      <p:sp>
        <p:nvSpPr>
          <p:cNvPr id="41" name="Freeform 6"/>
          <p:cNvSpPr/>
          <p:nvPr>
            <p:custDataLst>
              <p:tags r:id="rId5"/>
            </p:custDataLst>
          </p:nvPr>
        </p:nvSpPr>
        <p:spPr>
          <a:xfrm>
            <a:off x="1356721" y="1746945"/>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6"/>
            <a:srcRect/>
            <a:stretch>
              <a:fillRect l="-44825" r="-1"/>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2" name="Freeform 7"/>
          <p:cNvSpPr/>
          <p:nvPr>
            <p:custDataLst>
              <p:tags r:id="rId7"/>
            </p:custDataLst>
          </p:nvPr>
        </p:nvSpPr>
        <p:spPr>
          <a:xfrm>
            <a:off x="3538021" y="1746945"/>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8"/>
            <a:srcRect/>
            <a:stretch>
              <a:fillRect r="-23810"/>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3" name="Freeform 8"/>
          <p:cNvSpPr/>
          <p:nvPr>
            <p:custDataLst>
              <p:tags r:id="rId9"/>
            </p:custDataLst>
          </p:nvPr>
        </p:nvSpPr>
        <p:spPr>
          <a:xfrm>
            <a:off x="1356721" y="3928538"/>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10"/>
            <a:srcRect/>
            <a:stretch>
              <a:fillRect l="-29460" r="-1"/>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4" name="Freeform 9"/>
          <p:cNvSpPr/>
          <p:nvPr>
            <p:custDataLst>
              <p:tags r:id="rId11"/>
            </p:custDataLst>
          </p:nvPr>
        </p:nvSpPr>
        <p:spPr>
          <a:xfrm>
            <a:off x="3538021" y="3928538"/>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12"/>
            <a:srcRect/>
            <a:stretch>
              <a:fillRect r="-64094"/>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grpSp>
        <p:nvGrpSpPr>
          <p:cNvPr id="4" name="组合 3"/>
          <p:cNvGrpSpPr/>
          <p:nvPr/>
        </p:nvGrpSpPr>
        <p:grpSpPr>
          <a:xfrm>
            <a:off x="0" y="214489"/>
            <a:ext cx="3420533" cy="533259"/>
            <a:chOff x="0" y="214489"/>
            <a:chExt cx="3420533" cy="533259"/>
          </a:xfrm>
        </p:grpSpPr>
        <p:sp>
          <p:nvSpPr>
            <p:cNvPr id="6" name="矩形 5"/>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五边形 6"/>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18" name="组合 17"/>
          <p:cNvGrpSpPr/>
          <p:nvPr/>
        </p:nvGrpSpPr>
        <p:grpSpPr>
          <a:xfrm>
            <a:off x="0" y="214489"/>
            <a:ext cx="3890645" cy="533259"/>
            <a:chOff x="0" y="214489"/>
            <a:chExt cx="3890645" cy="533259"/>
          </a:xfrm>
        </p:grpSpPr>
        <p:sp>
          <p:nvSpPr>
            <p:cNvPr id="19" name="矩形 18"/>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0" name="五边形 1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21" name="矩形 20"/>
            <p:cNvSpPr/>
            <p:nvPr/>
          </p:nvSpPr>
          <p:spPr>
            <a:xfrm>
              <a:off x="863680" y="225778"/>
              <a:ext cx="26720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汽车室内的清洁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strVal val="#ppt_h"/>
                                          </p:val>
                                        </p:tav>
                                        <p:tav tm="100000">
                                          <p:val>
                                            <p:strVal val="#ppt_h"/>
                                          </p:val>
                                        </p:tav>
                                      </p:tavLst>
                                    </p:anim>
                                  </p:childTnLst>
                                </p:cTn>
                              </p:par>
                            </p:childTnLst>
                          </p:cTn>
                        </p:par>
                        <p:par>
                          <p:cTn id="9" fill="hold">
                            <p:stCondLst>
                              <p:cond delay="0"/>
                            </p:stCondLst>
                            <p:childTnLst>
                              <p:par>
                                <p:cTn id="10" presetID="53" presetClass="entr" presetSubtype="16" fill="hold"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animEffect transition="in" filter="fade">
                                      <p:cBhvr>
                                        <p:cTn id="14" dur="500"/>
                                        <p:tgtEl>
                                          <p:spTgt spid="40"/>
                                        </p:tgtEl>
                                      </p:cBhvr>
                                    </p:animEffect>
                                  </p:childTnLst>
                                </p:cTn>
                              </p:par>
                              <p:par>
                                <p:cTn id="15" presetID="53" presetClass="entr" presetSubtype="528" fill="hold" grpId="0" nodeType="withEffect">
                                  <p:stCondLst>
                                    <p:cond delay="500"/>
                                  </p:stCondLst>
                                  <p:childTnLst>
                                    <p:set>
                                      <p:cBhvr>
                                        <p:cTn id="16" dur="1" fill="hold">
                                          <p:stCondLst>
                                            <p:cond delay="0"/>
                                          </p:stCondLst>
                                        </p:cTn>
                                        <p:tgtEl>
                                          <p:spTgt spid="41"/>
                                        </p:tgtEl>
                                        <p:attrNameLst>
                                          <p:attrName>style.visibility</p:attrName>
                                        </p:attrNameLst>
                                      </p:cBhvr>
                                      <p:to>
                                        <p:strVal val="visible"/>
                                      </p:to>
                                    </p:set>
                                    <p:anim calcmode="lin" valueType="num">
                                      <p:cBhvr>
                                        <p:cTn id="17" dur="500" fill="hold"/>
                                        <p:tgtEl>
                                          <p:spTgt spid="41"/>
                                        </p:tgtEl>
                                        <p:attrNameLst>
                                          <p:attrName>ppt_w</p:attrName>
                                        </p:attrNameLst>
                                      </p:cBhvr>
                                      <p:tavLst>
                                        <p:tav tm="0">
                                          <p:val>
                                            <p:fltVal val="0"/>
                                          </p:val>
                                        </p:tav>
                                        <p:tav tm="100000">
                                          <p:val>
                                            <p:strVal val="#ppt_w"/>
                                          </p:val>
                                        </p:tav>
                                      </p:tavLst>
                                    </p:anim>
                                    <p:anim calcmode="lin" valueType="num">
                                      <p:cBhvr>
                                        <p:cTn id="18" dur="500" fill="hold"/>
                                        <p:tgtEl>
                                          <p:spTgt spid="41"/>
                                        </p:tgtEl>
                                        <p:attrNameLst>
                                          <p:attrName>ppt_h</p:attrName>
                                        </p:attrNameLst>
                                      </p:cBhvr>
                                      <p:tavLst>
                                        <p:tav tm="0">
                                          <p:val>
                                            <p:fltVal val="0"/>
                                          </p:val>
                                        </p:tav>
                                        <p:tav tm="100000">
                                          <p:val>
                                            <p:strVal val="#ppt_h"/>
                                          </p:val>
                                        </p:tav>
                                      </p:tavLst>
                                    </p:anim>
                                    <p:animEffect transition="in" filter="fade">
                                      <p:cBhvr>
                                        <p:cTn id="19" dur="500"/>
                                        <p:tgtEl>
                                          <p:spTgt spid="41"/>
                                        </p:tgtEl>
                                      </p:cBhvr>
                                    </p:animEffect>
                                    <p:anim calcmode="lin" valueType="num">
                                      <p:cBhvr>
                                        <p:cTn id="20" dur="500" fill="hold"/>
                                        <p:tgtEl>
                                          <p:spTgt spid="41"/>
                                        </p:tgtEl>
                                        <p:attrNameLst>
                                          <p:attrName>ppt_x</p:attrName>
                                        </p:attrNameLst>
                                      </p:cBhvr>
                                      <p:tavLst>
                                        <p:tav tm="0">
                                          <p:val>
                                            <p:fltVal val="0.5"/>
                                          </p:val>
                                        </p:tav>
                                        <p:tav tm="100000">
                                          <p:val>
                                            <p:strVal val="#ppt_x"/>
                                          </p:val>
                                        </p:tav>
                                      </p:tavLst>
                                    </p:anim>
                                    <p:anim calcmode="lin" valueType="num">
                                      <p:cBhvr>
                                        <p:cTn id="21" dur="500" fill="hold"/>
                                        <p:tgtEl>
                                          <p:spTgt spid="41"/>
                                        </p:tgtEl>
                                        <p:attrNameLst>
                                          <p:attrName>ppt_y</p:attrName>
                                        </p:attrNameLst>
                                      </p:cBhvr>
                                      <p:tavLst>
                                        <p:tav tm="0">
                                          <p:val>
                                            <p:fltVal val="0.5"/>
                                          </p:val>
                                        </p:tav>
                                        <p:tav tm="100000">
                                          <p:val>
                                            <p:strVal val="#ppt_y"/>
                                          </p:val>
                                        </p:tav>
                                      </p:tavLst>
                                    </p:anim>
                                  </p:childTnLst>
                                </p:cTn>
                              </p:par>
                              <p:par>
                                <p:cTn id="22" presetID="53" presetClass="entr" presetSubtype="528" fill="hold" grpId="0" nodeType="withEffect">
                                  <p:stCondLst>
                                    <p:cond delay="750"/>
                                  </p:stCondLst>
                                  <p:childTnLst>
                                    <p:set>
                                      <p:cBhvr>
                                        <p:cTn id="23" dur="1" fill="hold">
                                          <p:stCondLst>
                                            <p:cond delay="0"/>
                                          </p:stCondLst>
                                        </p:cTn>
                                        <p:tgtEl>
                                          <p:spTgt spid="42"/>
                                        </p:tgtEl>
                                        <p:attrNameLst>
                                          <p:attrName>style.visibility</p:attrName>
                                        </p:attrNameLst>
                                      </p:cBhvr>
                                      <p:to>
                                        <p:strVal val="visible"/>
                                      </p:to>
                                    </p:set>
                                    <p:anim calcmode="lin" valueType="num">
                                      <p:cBhvr>
                                        <p:cTn id="24" dur="500" fill="hold"/>
                                        <p:tgtEl>
                                          <p:spTgt spid="42"/>
                                        </p:tgtEl>
                                        <p:attrNameLst>
                                          <p:attrName>ppt_w</p:attrName>
                                        </p:attrNameLst>
                                      </p:cBhvr>
                                      <p:tavLst>
                                        <p:tav tm="0">
                                          <p:val>
                                            <p:fltVal val="0"/>
                                          </p:val>
                                        </p:tav>
                                        <p:tav tm="100000">
                                          <p:val>
                                            <p:strVal val="#ppt_w"/>
                                          </p:val>
                                        </p:tav>
                                      </p:tavLst>
                                    </p:anim>
                                    <p:anim calcmode="lin" valueType="num">
                                      <p:cBhvr>
                                        <p:cTn id="25" dur="500" fill="hold"/>
                                        <p:tgtEl>
                                          <p:spTgt spid="42"/>
                                        </p:tgtEl>
                                        <p:attrNameLst>
                                          <p:attrName>ppt_h</p:attrName>
                                        </p:attrNameLst>
                                      </p:cBhvr>
                                      <p:tavLst>
                                        <p:tav tm="0">
                                          <p:val>
                                            <p:fltVal val="0"/>
                                          </p:val>
                                        </p:tav>
                                        <p:tav tm="100000">
                                          <p:val>
                                            <p:strVal val="#ppt_h"/>
                                          </p:val>
                                        </p:tav>
                                      </p:tavLst>
                                    </p:anim>
                                    <p:animEffect transition="in" filter="fade">
                                      <p:cBhvr>
                                        <p:cTn id="26" dur="500"/>
                                        <p:tgtEl>
                                          <p:spTgt spid="42"/>
                                        </p:tgtEl>
                                      </p:cBhvr>
                                    </p:animEffect>
                                    <p:anim calcmode="lin" valueType="num">
                                      <p:cBhvr>
                                        <p:cTn id="27" dur="500" fill="hold"/>
                                        <p:tgtEl>
                                          <p:spTgt spid="42"/>
                                        </p:tgtEl>
                                        <p:attrNameLst>
                                          <p:attrName>ppt_x</p:attrName>
                                        </p:attrNameLst>
                                      </p:cBhvr>
                                      <p:tavLst>
                                        <p:tav tm="0">
                                          <p:val>
                                            <p:fltVal val="0.5"/>
                                          </p:val>
                                        </p:tav>
                                        <p:tav tm="100000">
                                          <p:val>
                                            <p:strVal val="#ppt_x"/>
                                          </p:val>
                                        </p:tav>
                                      </p:tavLst>
                                    </p:anim>
                                    <p:anim calcmode="lin" valueType="num">
                                      <p:cBhvr>
                                        <p:cTn id="28" dur="500" fill="hold"/>
                                        <p:tgtEl>
                                          <p:spTgt spid="42"/>
                                        </p:tgtEl>
                                        <p:attrNameLst>
                                          <p:attrName>ppt_y</p:attrName>
                                        </p:attrNameLst>
                                      </p:cBhvr>
                                      <p:tavLst>
                                        <p:tav tm="0">
                                          <p:val>
                                            <p:fltVal val="0.5"/>
                                          </p:val>
                                        </p:tav>
                                        <p:tav tm="100000">
                                          <p:val>
                                            <p:strVal val="#ppt_y"/>
                                          </p:val>
                                        </p:tav>
                                      </p:tavLst>
                                    </p:anim>
                                  </p:childTnLst>
                                </p:cTn>
                              </p:par>
                              <p:par>
                                <p:cTn id="29" presetID="53" presetClass="entr" presetSubtype="528" fill="hold" grpId="0" nodeType="withEffect">
                                  <p:stCondLst>
                                    <p:cond delay="1000"/>
                                  </p:stCondLst>
                                  <p:childTnLst>
                                    <p:set>
                                      <p:cBhvr>
                                        <p:cTn id="30" dur="1" fill="hold">
                                          <p:stCondLst>
                                            <p:cond delay="0"/>
                                          </p:stCondLst>
                                        </p:cTn>
                                        <p:tgtEl>
                                          <p:spTgt spid="44"/>
                                        </p:tgtEl>
                                        <p:attrNameLst>
                                          <p:attrName>style.visibility</p:attrName>
                                        </p:attrNameLst>
                                      </p:cBhvr>
                                      <p:to>
                                        <p:strVal val="visible"/>
                                      </p:to>
                                    </p:set>
                                    <p:anim calcmode="lin" valueType="num">
                                      <p:cBhvr>
                                        <p:cTn id="31" dur="500" fill="hold"/>
                                        <p:tgtEl>
                                          <p:spTgt spid="44"/>
                                        </p:tgtEl>
                                        <p:attrNameLst>
                                          <p:attrName>ppt_w</p:attrName>
                                        </p:attrNameLst>
                                      </p:cBhvr>
                                      <p:tavLst>
                                        <p:tav tm="0">
                                          <p:val>
                                            <p:fltVal val="0"/>
                                          </p:val>
                                        </p:tav>
                                        <p:tav tm="100000">
                                          <p:val>
                                            <p:strVal val="#ppt_w"/>
                                          </p:val>
                                        </p:tav>
                                      </p:tavLst>
                                    </p:anim>
                                    <p:anim calcmode="lin" valueType="num">
                                      <p:cBhvr>
                                        <p:cTn id="32" dur="500" fill="hold"/>
                                        <p:tgtEl>
                                          <p:spTgt spid="44"/>
                                        </p:tgtEl>
                                        <p:attrNameLst>
                                          <p:attrName>ppt_h</p:attrName>
                                        </p:attrNameLst>
                                      </p:cBhvr>
                                      <p:tavLst>
                                        <p:tav tm="0">
                                          <p:val>
                                            <p:fltVal val="0"/>
                                          </p:val>
                                        </p:tav>
                                        <p:tav tm="100000">
                                          <p:val>
                                            <p:strVal val="#ppt_h"/>
                                          </p:val>
                                        </p:tav>
                                      </p:tavLst>
                                    </p:anim>
                                    <p:animEffect transition="in" filter="fade">
                                      <p:cBhvr>
                                        <p:cTn id="33" dur="500"/>
                                        <p:tgtEl>
                                          <p:spTgt spid="44"/>
                                        </p:tgtEl>
                                      </p:cBhvr>
                                    </p:animEffect>
                                    <p:anim calcmode="lin" valueType="num">
                                      <p:cBhvr>
                                        <p:cTn id="34" dur="500" fill="hold"/>
                                        <p:tgtEl>
                                          <p:spTgt spid="44"/>
                                        </p:tgtEl>
                                        <p:attrNameLst>
                                          <p:attrName>ppt_x</p:attrName>
                                        </p:attrNameLst>
                                      </p:cBhvr>
                                      <p:tavLst>
                                        <p:tav tm="0">
                                          <p:val>
                                            <p:fltVal val="0.5"/>
                                          </p:val>
                                        </p:tav>
                                        <p:tav tm="100000">
                                          <p:val>
                                            <p:strVal val="#ppt_x"/>
                                          </p:val>
                                        </p:tav>
                                      </p:tavLst>
                                    </p:anim>
                                    <p:anim calcmode="lin" valueType="num">
                                      <p:cBhvr>
                                        <p:cTn id="35" dur="500" fill="hold"/>
                                        <p:tgtEl>
                                          <p:spTgt spid="44"/>
                                        </p:tgtEl>
                                        <p:attrNameLst>
                                          <p:attrName>ppt_y</p:attrName>
                                        </p:attrNameLst>
                                      </p:cBhvr>
                                      <p:tavLst>
                                        <p:tav tm="0">
                                          <p:val>
                                            <p:fltVal val="0.5"/>
                                          </p:val>
                                        </p:tav>
                                        <p:tav tm="100000">
                                          <p:val>
                                            <p:strVal val="#ppt_y"/>
                                          </p:val>
                                        </p:tav>
                                      </p:tavLst>
                                    </p:anim>
                                  </p:childTnLst>
                                </p:cTn>
                              </p:par>
                              <p:par>
                                <p:cTn id="36" presetID="53" presetClass="entr" presetSubtype="528" fill="hold" grpId="0" nodeType="withEffect">
                                  <p:stCondLst>
                                    <p:cond delay="1250"/>
                                  </p:stCondLst>
                                  <p:childTnLst>
                                    <p:set>
                                      <p:cBhvr>
                                        <p:cTn id="37" dur="1" fill="hold">
                                          <p:stCondLst>
                                            <p:cond delay="0"/>
                                          </p:stCondLst>
                                        </p:cTn>
                                        <p:tgtEl>
                                          <p:spTgt spid="43"/>
                                        </p:tgtEl>
                                        <p:attrNameLst>
                                          <p:attrName>style.visibility</p:attrName>
                                        </p:attrNameLst>
                                      </p:cBhvr>
                                      <p:to>
                                        <p:strVal val="visible"/>
                                      </p:to>
                                    </p:set>
                                    <p:anim calcmode="lin" valueType="num">
                                      <p:cBhvr>
                                        <p:cTn id="38" dur="500" fill="hold"/>
                                        <p:tgtEl>
                                          <p:spTgt spid="43"/>
                                        </p:tgtEl>
                                        <p:attrNameLst>
                                          <p:attrName>ppt_w</p:attrName>
                                        </p:attrNameLst>
                                      </p:cBhvr>
                                      <p:tavLst>
                                        <p:tav tm="0">
                                          <p:val>
                                            <p:fltVal val="0"/>
                                          </p:val>
                                        </p:tav>
                                        <p:tav tm="100000">
                                          <p:val>
                                            <p:strVal val="#ppt_w"/>
                                          </p:val>
                                        </p:tav>
                                      </p:tavLst>
                                    </p:anim>
                                    <p:anim calcmode="lin" valueType="num">
                                      <p:cBhvr>
                                        <p:cTn id="39" dur="500" fill="hold"/>
                                        <p:tgtEl>
                                          <p:spTgt spid="43"/>
                                        </p:tgtEl>
                                        <p:attrNameLst>
                                          <p:attrName>ppt_h</p:attrName>
                                        </p:attrNameLst>
                                      </p:cBhvr>
                                      <p:tavLst>
                                        <p:tav tm="0">
                                          <p:val>
                                            <p:fltVal val="0"/>
                                          </p:val>
                                        </p:tav>
                                        <p:tav tm="100000">
                                          <p:val>
                                            <p:strVal val="#ppt_h"/>
                                          </p:val>
                                        </p:tav>
                                      </p:tavLst>
                                    </p:anim>
                                    <p:animEffect transition="in" filter="fade">
                                      <p:cBhvr>
                                        <p:cTn id="40" dur="500"/>
                                        <p:tgtEl>
                                          <p:spTgt spid="43"/>
                                        </p:tgtEl>
                                      </p:cBhvr>
                                    </p:animEffect>
                                    <p:anim calcmode="lin" valueType="num">
                                      <p:cBhvr>
                                        <p:cTn id="41" dur="500" fill="hold"/>
                                        <p:tgtEl>
                                          <p:spTgt spid="43"/>
                                        </p:tgtEl>
                                        <p:attrNameLst>
                                          <p:attrName>ppt_x</p:attrName>
                                        </p:attrNameLst>
                                      </p:cBhvr>
                                      <p:tavLst>
                                        <p:tav tm="0">
                                          <p:val>
                                            <p:fltVal val="0.5"/>
                                          </p:val>
                                        </p:tav>
                                        <p:tav tm="100000">
                                          <p:val>
                                            <p:strVal val="#ppt_x"/>
                                          </p:val>
                                        </p:tav>
                                      </p:tavLst>
                                    </p:anim>
                                    <p:anim calcmode="lin" valueType="num">
                                      <p:cBhvr>
                                        <p:cTn id="42" dur="500" fill="hold"/>
                                        <p:tgtEl>
                                          <p:spTgt spid="4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1" grpId="0" bldLvl="0" animBg="1"/>
      <p:bldP spid="42" grpId="0" bldLvl="0" animBg="1"/>
      <p:bldP spid="43" grpId="0" bldLvl="0" animBg="1"/>
      <p:bldP spid="44"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316990" y="2743835"/>
            <a:ext cx="9370695" cy="2707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外部沉积物可以分为</a:t>
            </a:r>
            <a:r>
              <a:rPr lang="zh-CN" altLang="en-US" sz="2000" dirty="0">
                <a:solidFill>
                  <a:srgbClr val="C00000"/>
                </a:solidFill>
                <a:latin typeface="Arial" panose="020B0604020202020204"/>
                <a:ea typeface="微软雅黑" panose="020B0503020204020204" pitchFamily="34" charset="-122"/>
                <a:sym typeface="Arial" panose="020B0604020202020204"/>
              </a:rPr>
              <a:t>尘埃、沉积物和油腻沉积物</a:t>
            </a:r>
            <a:r>
              <a:rPr lang="zh-CN" altLang="en-US" sz="2000" dirty="0">
                <a:solidFill>
                  <a:srgbClr val="38465E"/>
                </a:solidFill>
                <a:latin typeface="Arial" panose="020B0604020202020204"/>
                <a:ea typeface="微软雅黑" panose="020B0503020204020204" pitchFamily="34" charset="-122"/>
                <a:sym typeface="Arial" panose="020B0604020202020204"/>
              </a:rPr>
              <a:t>。大气中经常含有一定数量的尘埃，在运动着的车辆附近，当尘埃的颗粒度为 5~30 mm 时，尘埃的含量就达到0.05 g/m3 左右。当尘埃颗粒的含量增加时，它在金属表面的凝聚和沉积也就加快。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pPr>
            <a:r>
              <a:rPr lang="zh-CN" altLang="en-US" sz="2000" dirty="0">
                <a:solidFill>
                  <a:srgbClr val="38465E"/>
                </a:solidFill>
                <a:latin typeface="Arial" panose="020B0604020202020204"/>
                <a:ea typeface="微软雅黑" panose="020B0503020204020204" pitchFamily="34" charset="-122"/>
                <a:sym typeface="Arial" panose="020B0604020202020204"/>
              </a:rPr>
              <a:t>在潮湿的空气中，由于吸附的水膜会提高尘粒间的附着力，从而使尘粒加速凝聚，尘粒固着在表面上牢固程度取决于</a:t>
            </a:r>
            <a:r>
              <a:rPr lang="zh-CN" altLang="en-US" sz="2000" dirty="0">
                <a:solidFill>
                  <a:srgbClr val="C00000"/>
                </a:solidFill>
                <a:latin typeface="Arial" panose="020B0604020202020204"/>
                <a:ea typeface="微软雅黑" panose="020B0503020204020204" pitchFamily="34" charset="-122"/>
                <a:sym typeface="Arial" panose="020B0604020202020204"/>
              </a:rPr>
              <a:t>表面的清洁程度、尘粒的大小和空气的湿度</a:t>
            </a:r>
            <a:r>
              <a:rPr lang="zh-CN" altLang="en-US" sz="2000" dirty="0">
                <a:solidFill>
                  <a:srgbClr val="38465E"/>
                </a:solidFill>
                <a:latin typeface="Arial" panose="020B0604020202020204"/>
                <a:ea typeface="微软雅黑" panose="020B0503020204020204" pitchFamily="34" charset="-122"/>
                <a:sym typeface="Arial" panose="020B0604020202020204"/>
              </a:rPr>
              <a:t>。</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pP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9" name="组合 8"/>
          <p:cNvGrpSpPr/>
          <p:nvPr/>
        </p:nvGrpSpPr>
        <p:grpSpPr>
          <a:xfrm>
            <a:off x="0" y="214489"/>
            <a:ext cx="3420533" cy="533259"/>
            <a:chOff x="0" y="214489"/>
            <a:chExt cx="3420533" cy="533259"/>
          </a:xfrm>
        </p:grpSpPr>
        <p:sp>
          <p:nvSpPr>
            <p:cNvPr id="10" name="矩形 9"/>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五边形 10"/>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13" name="矩形 12"/>
          <p:cNvSpPr/>
          <p:nvPr/>
        </p:nvSpPr>
        <p:spPr>
          <a:xfrm>
            <a:off x="1316990" y="2187575"/>
            <a:ext cx="2235200"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（1）外部沉积物 </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14" name="文本框 13"/>
          <p:cNvSpPr txBox="1"/>
          <p:nvPr/>
        </p:nvSpPr>
        <p:spPr>
          <a:xfrm>
            <a:off x="1079500" y="1089660"/>
            <a:ext cx="6096000" cy="460375"/>
          </a:xfrm>
          <a:prstGeom prst="rect">
            <a:avLst/>
          </a:prstGeom>
          <a:noFill/>
        </p:spPr>
        <p:txBody>
          <a:bodyPr wrap="square" rtlCol="0" anchor="t">
            <a:spAutoFit/>
          </a:bodyPr>
          <a:p>
            <a:r>
              <a:rPr lang="zh-CN" altLang="en-US" sz="2400" b="1" dirty="0">
                <a:solidFill>
                  <a:srgbClr val="C00000"/>
                </a:solidFill>
                <a:latin typeface="Arial" panose="020B0604020202020204"/>
                <a:ea typeface="微软雅黑" panose="020B0503020204020204" pitchFamily="34" charset="-122"/>
                <a:sym typeface="Arial" panose="020B0604020202020204"/>
              </a:rPr>
              <a:t>汽车车表污渍的形成及其危害</a:t>
            </a:r>
            <a:endParaRPr lang="zh-CN" altLang="en-US" sz="2400" b="1" dirty="0">
              <a:solidFill>
                <a:srgbClr val="C00000"/>
              </a:solidFill>
              <a:latin typeface="Arial" panose="020B0604020202020204"/>
              <a:ea typeface="微软雅黑" panose="020B0503020204020204" pitchFamily="34" charset="-122"/>
              <a:sym typeface="Arial" panose="020B0604020202020204"/>
            </a:endParaRPr>
          </a:p>
        </p:txBody>
      </p:sp>
      <p:sp>
        <p:nvSpPr>
          <p:cNvPr id="15" name="矩形 14"/>
          <p:cNvSpPr/>
          <p:nvPr/>
        </p:nvSpPr>
        <p:spPr>
          <a:xfrm>
            <a:off x="857885" y="1890395"/>
            <a:ext cx="10566400"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0" y="214630"/>
            <a:ext cx="857885" cy="519430"/>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grpSp>
        <p:nvGrpSpPr>
          <p:cNvPr id="5" name="组合 4"/>
          <p:cNvGrpSpPr/>
          <p:nvPr/>
        </p:nvGrpSpPr>
        <p:grpSpPr>
          <a:xfrm>
            <a:off x="0" y="214489"/>
            <a:ext cx="3890645" cy="533259"/>
            <a:chOff x="0" y="214489"/>
            <a:chExt cx="3890645" cy="533259"/>
          </a:xfrm>
        </p:grpSpPr>
        <p:sp>
          <p:nvSpPr>
            <p:cNvPr id="6" name="矩形 5"/>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五边形 7"/>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6" name="矩形 15"/>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0-#ppt_w/2"/>
                                          </p:val>
                                        </p:tav>
                                        <p:tav tm="100000">
                                          <p:val>
                                            <p:strVal val="#ppt_x"/>
                                          </p:val>
                                        </p:tav>
                                      </p:tavLst>
                                    </p:anim>
                                    <p:anim calcmode="lin" valueType="num">
                                      <p:cBhvr additive="base">
                                        <p:cTn id="17"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bldLvl="0" animBg="1"/>
      <p:bldP spid="15"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928370" y="1520825"/>
            <a:ext cx="10405745"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3" name="矩形 2"/>
          <p:cNvSpPr/>
          <p:nvPr/>
        </p:nvSpPr>
        <p:spPr>
          <a:xfrm>
            <a:off x="1366520" y="1834515"/>
            <a:ext cx="2949575"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（2）润滑材料的残留物 </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366520" y="2447290"/>
            <a:ext cx="937069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润滑残留物是发动机最常见的污垢。在使用汽车时，润滑油经受急剧变化，发生</a:t>
            </a:r>
            <a:r>
              <a:rPr lang="zh-CN" altLang="en-US" sz="2000" dirty="0">
                <a:solidFill>
                  <a:srgbClr val="C00000"/>
                </a:solidFill>
                <a:latin typeface="Arial" panose="020B0604020202020204"/>
                <a:ea typeface="微软雅黑" panose="020B0503020204020204" pitchFamily="34" charset="-122"/>
                <a:sym typeface="Arial" panose="020B0604020202020204"/>
              </a:rPr>
              <a:t>“老化”过程、氧化和聚合</a:t>
            </a:r>
            <a:r>
              <a:rPr lang="zh-CN" altLang="en-US" sz="2000" dirty="0">
                <a:solidFill>
                  <a:srgbClr val="38465E"/>
                </a:solidFill>
                <a:latin typeface="Arial" panose="020B0604020202020204"/>
                <a:ea typeface="微软雅黑" panose="020B0503020204020204" pitchFamily="34" charset="-122"/>
                <a:sym typeface="Arial" panose="020B0604020202020204"/>
              </a:rPr>
              <a:t>。但要从长期工作的润滑油介质中的零件表面上清除润滑油残留物是比较困难的。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6" name="组合 5"/>
          <p:cNvGrpSpPr/>
          <p:nvPr/>
        </p:nvGrpSpPr>
        <p:grpSpPr>
          <a:xfrm>
            <a:off x="0" y="214489"/>
            <a:ext cx="3890645" cy="533259"/>
            <a:chOff x="0" y="214489"/>
            <a:chExt cx="3890645" cy="533259"/>
          </a:xfrm>
        </p:grpSpPr>
        <p:sp>
          <p:nvSpPr>
            <p:cNvPr id="8" name="矩形 7"/>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3" name="五边形 1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4" name="矩形 13"/>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bldLvl="0" animBg="1"/>
      <p:bldP spid="7" grpId="0"/>
    </p:bldLst>
  </p:timing>
</p:sld>
</file>

<file path=ppt/tags/tag1.xml><?xml version="1.0" encoding="utf-8"?>
<p:tagLst xmlns:p="http://schemas.openxmlformats.org/presentationml/2006/main">
  <p:tag name="KSO_WM_DIAGRAM_VIRTUALLY_FRAME" val="{&quot;height&quot;:343.15,&quot;left&quot;:45.5,&quot;top&quot;:115.85,&quot;width&quot;:868}"/>
</p:tagLst>
</file>

<file path=ppt/tags/tag10.xml><?xml version="1.0" encoding="utf-8"?>
<p:tagLst xmlns:p="http://schemas.openxmlformats.org/presentationml/2006/main">
  <p:tag name="KSO_WM_DIAGRAM_VIRTUALLY_FRAME" val="{&quot;height&quot;:357.95,&quot;left&quot;:45.5,&quot;top&quot;:115.85,&quot;width&quot;:868}"/>
</p:tagLst>
</file>

<file path=ppt/tags/tag11.xml><?xml version="1.0" encoding="utf-8"?>
<p:tagLst xmlns:p="http://schemas.openxmlformats.org/presentationml/2006/main">
  <p:tag name="KSO_WM_DIAGRAM_VIRTUALLY_FRAME" val="{&quot;height&quot;:357.95,&quot;left&quot;:45.5,&quot;top&quot;:115.85,&quot;width&quot;:868}"/>
</p:tagLst>
</file>

<file path=ppt/tags/tag12.xml><?xml version="1.0" encoding="utf-8"?>
<p:tagLst xmlns:p="http://schemas.openxmlformats.org/presentationml/2006/main">
  <p:tag name="KSO_WM_DIAGRAM_VIRTUALLY_FRAME" val="{&quot;height&quot;:357.95,&quot;left&quot;:45.5,&quot;top&quot;:115.85,&quot;width&quot;:868}"/>
</p:tagLst>
</file>

<file path=ppt/tags/tag13.xml><?xml version="1.0" encoding="utf-8"?>
<p:tagLst xmlns:p="http://schemas.openxmlformats.org/presentationml/2006/main">
  <p:tag name="KSO_WM_DIAGRAM_VIRTUALLY_FRAME" val="{&quot;height&quot;:286.45362204724415,&quot;left&quot;:128.94535433070865,&quot;top&quot;:168.74968503937006,&quot;width&quot;:754.1808661417323}"/>
</p:tagLst>
</file>

<file path=ppt/tags/tag14.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15.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16.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17.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18.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19.xml><?xml version="1.0" encoding="utf-8"?>
<p:tagLst xmlns:p="http://schemas.openxmlformats.org/presentationml/2006/main">
  <p:tag name="KSO_WM_DIAGRAM_VIRTUALLY_FRAME" val="{&quot;height&quot;:320.33795275590546,&quot;left&quot;:357.04740157480313,&quot;top&quot;:173.15062992125985,&quot;width&quot;:468.0655118110235}"/>
</p:tagLst>
</file>

<file path=ppt/tags/tag2.xml><?xml version="1.0" encoding="utf-8"?>
<p:tagLst xmlns:p="http://schemas.openxmlformats.org/presentationml/2006/main">
  <p:tag name="KSO_WM_DIAGRAM_VIRTUALLY_FRAME" val="{&quot;height&quot;:343.15,&quot;left&quot;:45.5,&quot;top&quot;:115.85,&quot;width&quot;:868}"/>
</p:tagLst>
</file>

<file path=ppt/tags/tag20.xml><?xml version="1.0" encoding="utf-8"?>
<p:tagLst xmlns:p="http://schemas.openxmlformats.org/presentationml/2006/main">
  <p:tag name="KSO_WM_DIAGRAM_VIRTUALLY_FRAME" val="{&quot;height&quot;:320.33795275590546,&quot;left&quot;:357.04740157480313,&quot;top&quot;:173.15062992125985,&quot;width&quot;:468.0655118110235}"/>
</p:tagLst>
</file>

<file path=ppt/tags/tag21.xml><?xml version="1.0" encoding="utf-8"?>
<p:tagLst xmlns:p="http://schemas.openxmlformats.org/presentationml/2006/main">
  <p:tag name="KSO_WM_DIAGRAM_VIRTUALLY_FRAME" val="{&quot;height&quot;:320.33795275590546,&quot;left&quot;:357.04740157480313,&quot;top&quot;:173.15062992125985,&quot;width&quot;:468.0655118110235}"/>
</p:tagLst>
</file>

<file path=ppt/tags/tag22.xml><?xml version="1.0" encoding="utf-8"?>
<p:tagLst xmlns:p="http://schemas.openxmlformats.org/presentationml/2006/main">
  <p:tag name="KSO_WM_DIAGRAM_VIRTUALLY_FRAME" val="{&quot;height&quot;:320.33795275590546,&quot;left&quot;:357.04740157480313,&quot;top&quot;:173.15062992125985,&quot;width&quot;:468.0655118110235}"/>
</p:tagLst>
</file>

<file path=ppt/tags/tag23.xml><?xml version="1.0" encoding="utf-8"?>
<p:tagLst xmlns:p="http://schemas.openxmlformats.org/presentationml/2006/main">
  <p:tag name="KSO_WM_DIAGRAM_VIRTUALLY_FRAME" val="{&quot;height&quot;:320.33795275590546,&quot;left&quot;:357.04740157480313,&quot;top&quot;:173.15062992125985,&quot;width&quot;:468.0655118110235}"/>
</p:tagLst>
</file>

<file path=ppt/tags/tag24.xml><?xml version="1.0" encoding="utf-8"?>
<p:tagLst xmlns:p="http://schemas.openxmlformats.org/presentationml/2006/main">
  <p:tag name="KSO_WM_DIAGRAM_VIRTUALLY_FRAME" val="{&quot;height&quot;:320.33795275590546,&quot;left&quot;:357.04740157480313,&quot;top&quot;:173.15062992125985,&quot;width&quot;:468.0655118110235}"/>
</p:tagLst>
</file>

<file path=ppt/tags/tag25.xml><?xml version="1.0" encoding="utf-8"?>
<p:tagLst xmlns:p="http://schemas.openxmlformats.org/presentationml/2006/main">
  <p:tag name="KSO_WM_DIAGRAM_VIRTUALLY_FRAME" val="{&quot;height&quot;:268.85,&quot;left&quot;:81.3,&quot;top&quot;:216.1,&quot;width&quot;:705.25}"/>
</p:tagLst>
</file>

<file path=ppt/tags/tag26.xml><?xml version="1.0" encoding="utf-8"?>
<p:tagLst xmlns:p="http://schemas.openxmlformats.org/presentationml/2006/main">
  <p:tag name="KSO_WM_DIAGRAM_VIRTUALLY_FRAME" val="{&quot;height&quot;:268.85,&quot;left&quot;:81.3,&quot;top&quot;:216.1,&quot;width&quot;:705.25}"/>
</p:tagLst>
</file>

<file path=ppt/tags/tag27.xml><?xml version="1.0" encoding="utf-8"?>
<p:tagLst xmlns:p="http://schemas.openxmlformats.org/presentationml/2006/main">
  <p:tag name="KSO_WM_DIAGRAM_VIRTUALLY_FRAME" val="{&quot;height&quot;:268.85,&quot;left&quot;:81.3,&quot;top&quot;:216.1,&quot;width&quot;:705.25}"/>
</p:tagLst>
</file>

<file path=ppt/tags/tag28.xml><?xml version="1.0" encoding="utf-8"?>
<p:tagLst xmlns:p="http://schemas.openxmlformats.org/presentationml/2006/main">
  <p:tag name="KSO_WM_DIAGRAM_VIRTUALLY_FRAME" val="{&quot;height&quot;:268.85,&quot;left&quot;:81.3,&quot;top&quot;:216.1,&quot;width&quot;:705.25}"/>
</p:tagLst>
</file>

<file path=ppt/tags/tag29.xml><?xml version="1.0" encoding="utf-8"?>
<p:tagLst xmlns:p="http://schemas.openxmlformats.org/presentationml/2006/main">
  <p:tag name="KSO_WM_DIAGRAM_VIRTUALLY_FRAME" val="{&quot;height&quot;:268.85,&quot;left&quot;:81.3,&quot;top&quot;:216.1,&quot;width&quot;:705.25}"/>
</p:tagLst>
</file>

<file path=ppt/tags/tag3.xml><?xml version="1.0" encoding="utf-8"?>
<p:tagLst xmlns:p="http://schemas.openxmlformats.org/presentationml/2006/main">
  <p:tag name="KSO_WM_DIAGRAM_VIRTUALLY_FRAME" val="{&quot;height&quot;:343.15,&quot;left&quot;:45.5,&quot;top&quot;:115.85,&quot;width&quot;:868}"/>
</p:tagLst>
</file>

<file path=ppt/tags/tag30.xml><?xml version="1.0" encoding="utf-8"?>
<p:tagLst xmlns:p="http://schemas.openxmlformats.org/presentationml/2006/main">
  <p:tag name="KSO_WM_DIAGRAM_VIRTUALLY_FRAME" val="{&quot;height&quot;:268.85,&quot;left&quot;:81.3,&quot;top&quot;:216.1,&quot;width&quot;:705.25}"/>
</p:tagLst>
</file>

<file path=ppt/tags/tag31.xml><?xml version="1.0" encoding="utf-8"?>
<p:tagLst xmlns:p="http://schemas.openxmlformats.org/presentationml/2006/main">
  <p:tag name="KSO_WM_DIAGRAM_VIRTUALLY_FRAME" val="{&quot;height&quot;:320.33795275590546,&quot;left&quot;:357.04740157480313,&quot;top&quot;:173.15062992125985,&quot;width&quot;:468.0655118110235}"/>
</p:tagLst>
</file>

<file path=ppt/tags/tag32.xml><?xml version="1.0" encoding="utf-8"?>
<p:tagLst xmlns:p="http://schemas.openxmlformats.org/presentationml/2006/main">
  <p:tag name="KSO_WM_DIAGRAM_VIRTUALLY_FRAME" val="{&quot;height&quot;:320.33795275590546,&quot;left&quot;:357.04740157480313,&quot;top&quot;:173.15062992125985,&quot;width&quot;:468.0655118110235}"/>
</p:tagLst>
</file>

<file path=ppt/tags/tag33.xml><?xml version="1.0" encoding="utf-8"?>
<p:tagLst xmlns:p="http://schemas.openxmlformats.org/presentationml/2006/main">
  <p:tag name="KSO_WM_DIAGRAM_VIRTUALLY_FRAME" val="{&quot;height&quot;:320.33795275590546,&quot;left&quot;:357.04740157480313,&quot;top&quot;:173.15062992125985,&quot;width&quot;:468.0655118110235}"/>
</p:tagLst>
</file>

<file path=ppt/tags/tag34.xml><?xml version="1.0" encoding="utf-8"?>
<p:tagLst xmlns:p="http://schemas.openxmlformats.org/presentationml/2006/main">
  <p:tag name="KSO_WM_DIAGRAM_VIRTUALLY_FRAME" val="{&quot;height&quot;:320.33795275590546,&quot;left&quot;:357.04740157480313,&quot;top&quot;:173.15062992125985,&quot;width&quot;:468.0655118110235}"/>
</p:tagLst>
</file>

<file path=ppt/tags/tag35.xml><?xml version="1.0" encoding="utf-8"?>
<p:tagLst xmlns:p="http://schemas.openxmlformats.org/presentationml/2006/main">
  <p:tag name="KSO_WM_DIAGRAM_VIRTUALLY_FRAME" val="{&quot;height&quot;:320.33795275590546,&quot;left&quot;:357.04740157480313,&quot;top&quot;:173.15062992125985,&quot;width&quot;:468.0655118110235}"/>
</p:tagLst>
</file>

<file path=ppt/tags/tag36.xml><?xml version="1.0" encoding="utf-8"?>
<p:tagLst xmlns:p="http://schemas.openxmlformats.org/presentationml/2006/main">
  <p:tag name="KSO_WM_DIAGRAM_VIRTUALLY_FRAME" val="{&quot;height&quot;:320.33795275590546,&quot;left&quot;:357.04740157480313,&quot;top&quot;:173.15062992125985,&quot;width&quot;:468.0655118110235}"/>
</p:tagLst>
</file>

<file path=ppt/tags/tag37.xml><?xml version="1.0" encoding="utf-8"?>
<p:tagLst xmlns:p="http://schemas.openxmlformats.org/presentationml/2006/main">
  <p:tag name="KSO_WM_DIAGRAM_VIRTUALLY_FRAME" val="{&quot;height&quot;:320.33795275590546,&quot;left&quot;:357.04740157480313,&quot;top&quot;:173.15062992125985,&quot;width&quot;:468.0655118110235}"/>
</p:tagLst>
</file>

<file path=ppt/tags/tag38.xml><?xml version="1.0" encoding="utf-8"?>
<p:tagLst xmlns:p="http://schemas.openxmlformats.org/presentationml/2006/main">
  <p:tag name="KSO_WM_DIAGRAM_VIRTUALLY_FRAME" val="{&quot;height&quot;:320.33795275590546,&quot;left&quot;:357.04740157480313,&quot;top&quot;:173.15062992125985,&quot;width&quot;:468.0655118110235}"/>
</p:tagLst>
</file>

<file path=ppt/tags/tag39.xml><?xml version="1.0" encoding="utf-8"?>
<p:tagLst xmlns:p="http://schemas.openxmlformats.org/presentationml/2006/main">
  <p:tag name="KSO_WM_DIAGRAM_VIRTUALLY_FRAME" val="{&quot;height&quot;:320.33795275590546,&quot;left&quot;:357.04740157480313,&quot;top&quot;:173.15062992125985,&quot;width&quot;:468.0655118110235}"/>
</p:tagLst>
</file>

<file path=ppt/tags/tag4.xml><?xml version="1.0" encoding="utf-8"?>
<p:tagLst xmlns:p="http://schemas.openxmlformats.org/presentationml/2006/main">
  <p:tag name="KSO_WM_DIAGRAM_VIRTUALLY_FRAME" val="{&quot;height&quot;:343.15,&quot;left&quot;:45.5,&quot;top&quot;:115.85,&quot;width&quot;:868}"/>
</p:tagLst>
</file>

<file path=ppt/tags/tag40.xml><?xml version="1.0" encoding="utf-8"?>
<p:tagLst xmlns:p="http://schemas.openxmlformats.org/presentationml/2006/main">
  <p:tag name="KSO_WM_DIAGRAM_VIRTUALLY_FRAME" val="{&quot;height&quot;:320.33795275590546,&quot;left&quot;:357.04740157480313,&quot;top&quot;:173.15062992125985,&quot;width&quot;:468.0655118110235}"/>
</p:tagLst>
</file>

<file path=ppt/tags/tag41.xml><?xml version="1.0" encoding="utf-8"?>
<p:tagLst xmlns:p="http://schemas.openxmlformats.org/presentationml/2006/main">
  <p:tag name="KSO_WM_DIAGRAM_VIRTUALLY_FRAME" val="{&quot;height&quot;:320.33795275590546,&quot;left&quot;:357.04740157480313,&quot;top&quot;:173.15062992125985,&quot;width&quot;:468.0655118110235}"/>
</p:tagLst>
</file>

<file path=ppt/tags/tag42.xml><?xml version="1.0" encoding="utf-8"?>
<p:tagLst xmlns:p="http://schemas.openxmlformats.org/presentationml/2006/main">
  <p:tag name="KSO_WM_DIAGRAM_VIRTUALLY_FRAME" val="{&quot;height&quot;:320.33795275590546,&quot;left&quot;:357.04740157480313,&quot;top&quot;:173.15062992125985,&quot;width&quot;:468.0655118110235}"/>
</p:tagLst>
</file>

<file path=ppt/tags/tag43.xml><?xml version="1.0" encoding="utf-8"?>
<p:tagLst xmlns:p="http://schemas.openxmlformats.org/presentationml/2006/main">
  <p:tag name="KSO_WM_DIAGRAM_VIRTUALLY_FRAME" val="{&quot;height&quot;:286.45362204724415,&quot;left&quot;:128.94535433070865,&quot;top&quot;:168.74968503937006,&quot;width&quot;:754.1808661417323}"/>
</p:tagLst>
</file>

<file path=ppt/tags/tag44.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45.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46.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47.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48.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49.xml><?xml version="1.0" encoding="utf-8"?>
<p:tagLst xmlns:p="http://schemas.openxmlformats.org/presentationml/2006/main">
  <p:tag name="ISPRING_PRESENTATION_TITLE" val="案例——他为什么没有被重用？"/>
  <p:tag name="commondata" val="eyJoZGlkIjoiNzE0MzAwZWMyYmM4OTBhMTI3ZTBjMmUzYWZmMTA5MDkifQ=="/>
</p:tagLst>
</file>

<file path=ppt/tags/tag5.xml><?xml version="1.0" encoding="utf-8"?>
<p:tagLst xmlns:p="http://schemas.openxmlformats.org/presentationml/2006/main">
  <p:tag name="KSO_WM_DIAGRAM_VIRTUALLY_FRAME" val="{&quot;height&quot;:343.15,&quot;left&quot;:45.5,&quot;top&quot;:115.85,&quot;width&quot;:868}"/>
</p:tagLst>
</file>

<file path=ppt/tags/tag6.xml><?xml version="1.0" encoding="utf-8"?>
<p:tagLst xmlns:p="http://schemas.openxmlformats.org/presentationml/2006/main">
  <p:tag name="KSO_WM_DIAGRAM_VIRTUALLY_FRAME" val="{&quot;height&quot;:343.15,&quot;left&quot;:45.5,&quot;top&quot;:115.85,&quot;width&quot;:868}"/>
</p:tagLst>
</file>

<file path=ppt/tags/tag7.xml><?xml version="1.0" encoding="utf-8"?>
<p:tagLst xmlns:p="http://schemas.openxmlformats.org/presentationml/2006/main">
  <p:tag name="KSO_WM_DIAGRAM_VIRTUALLY_FRAME" val="{&quot;height&quot;:357.95,&quot;left&quot;:45.5,&quot;top&quot;:115.85,&quot;width&quot;:868}"/>
</p:tagLst>
</file>

<file path=ppt/tags/tag8.xml><?xml version="1.0" encoding="utf-8"?>
<p:tagLst xmlns:p="http://schemas.openxmlformats.org/presentationml/2006/main">
  <p:tag name="KSO_WM_DIAGRAM_VIRTUALLY_FRAME" val="{&quot;height&quot;:357.95,&quot;left&quot;:45.5,&quot;top&quot;:115.85,&quot;width&quot;:868}"/>
</p:tagLst>
</file>

<file path=ppt/tags/tag9.xml><?xml version="1.0" encoding="utf-8"?>
<p:tagLst xmlns:p="http://schemas.openxmlformats.org/presentationml/2006/main">
  <p:tag name="KSO_WM_DIAGRAM_VIRTUALLY_FRAME" val="{&quot;height&quot;:357.95,&quot;left&quot;:45.5,&quot;top&quot;:115.85,&quot;width&quot;:868}"/>
</p:tagLst>
</file>

<file path=ppt/theme/theme1.xml><?xml version="1.0" encoding="utf-8"?>
<a:theme xmlns:a="http://schemas.openxmlformats.org/drawingml/2006/main" name="第一PPT，www.1ppt.com">
  <a:themeElements>
    <a:clrScheme na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808080"/>
      </a:hlink>
      <a:folHlink>
        <a:srgbClr val="0D0D0D"/>
      </a:folHlink>
    </a:clrScheme>
    <a:fontScheme name="自定义 4">
      <a:majorFont>
        <a:latin typeface="Garamond"/>
        <a:ea typeface="思源黑体 CN Bold"/>
        <a:cs typeface=""/>
      </a:majorFont>
      <a:minorFont>
        <a:latin typeface="Garamond"/>
        <a:ea typeface="等线"/>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第一PPT，www.1ppt.com">
  <a:themeElements>
    <a:clrScheme name="自定义 241">
      <a:dk1>
        <a:sysClr val="windowText" lastClr="000000"/>
      </a:dk1>
      <a:lt1>
        <a:sysClr val="window" lastClr="FFFFFF"/>
      </a:lt1>
      <a:dk2>
        <a:srgbClr val="44546A"/>
      </a:dk2>
      <a:lt2>
        <a:srgbClr val="E7E6E6"/>
      </a:lt2>
      <a:accent1>
        <a:srgbClr val="C00000"/>
      </a:accent1>
      <a:accent2>
        <a:srgbClr val="3F3F3F"/>
      </a:accent2>
      <a:accent3>
        <a:srgbClr val="C00000"/>
      </a:accent3>
      <a:accent4>
        <a:srgbClr val="3F3F3F"/>
      </a:accent4>
      <a:accent5>
        <a:srgbClr val="C00000"/>
      </a:accent5>
      <a:accent6>
        <a:srgbClr val="3F3F3F"/>
      </a:accent6>
      <a:hlink>
        <a:srgbClr val="C00000"/>
      </a:hlink>
      <a:folHlink>
        <a:srgbClr val="3F3F3F"/>
      </a:folHlink>
    </a:clrScheme>
    <a:fontScheme name="oje1tpzd">
      <a:majorFont>
        <a:latin typeface="印品黑体"/>
        <a:ea typeface="微软雅黑"/>
        <a:cs typeface=""/>
      </a:majorFont>
      <a:minorFont>
        <a:latin typeface="印品黑体"/>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灰色</Template>
  <TotalTime>0</TotalTime>
  <Words>11844</Words>
  <Application>WPS 演示</Application>
  <PresentationFormat>宽屏</PresentationFormat>
  <Paragraphs>945</Paragraphs>
  <Slides>70</Slides>
  <Notes>32</Notes>
  <HiddenSlides>0</HiddenSlides>
  <MMClips>0</MMClips>
  <ScaleCrop>false</ScaleCrop>
  <HeadingPairs>
    <vt:vector size="6" baseType="variant">
      <vt:variant>
        <vt:lpstr>已用的字体</vt:lpstr>
      </vt:variant>
      <vt:variant>
        <vt:i4>17</vt:i4>
      </vt:variant>
      <vt:variant>
        <vt:lpstr>主题</vt:lpstr>
      </vt:variant>
      <vt:variant>
        <vt:i4>3</vt:i4>
      </vt:variant>
      <vt:variant>
        <vt:lpstr>幻灯片标题</vt:lpstr>
      </vt:variant>
      <vt:variant>
        <vt:i4>70</vt:i4>
      </vt:variant>
    </vt:vector>
  </HeadingPairs>
  <TitlesOfParts>
    <vt:vector size="90" baseType="lpstr">
      <vt:lpstr>Arial</vt:lpstr>
      <vt:lpstr>宋体</vt:lpstr>
      <vt:lpstr>Wingdings</vt:lpstr>
      <vt:lpstr>微软雅黑</vt:lpstr>
      <vt:lpstr>Arial</vt:lpstr>
      <vt:lpstr>优设标题黑</vt:lpstr>
      <vt:lpstr>黑体</vt:lpstr>
      <vt:lpstr>【何尼玛】卷来卷去</vt:lpstr>
      <vt:lpstr>Arial Unicode MS</vt:lpstr>
      <vt:lpstr>思源黑体 CN Bold</vt:lpstr>
      <vt:lpstr>Garamond</vt:lpstr>
      <vt:lpstr>等线</vt:lpstr>
      <vt:lpstr>Calibri</vt:lpstr>
      <vt:lpstr>楷体</vt:lpstr>
      <vt:lpstr>华文楷体</vt:lpstr>
      <vt:lpstr>印品黑体</vt:lpstr>
      <vt:lpstr>MS UI Gothic</vt:lpstr>
      <vt:lpstr>第一PPT，www.1ppt.com</vt:lpstr>
      <vt:lpstr>自定义设计方案</vt:lpstr>
      <vt:lpstr>1_第一PPT，www.1ppt.com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乘车礼仪</dc:title>
  <dc:creator>第一PPT</dc:creator>
  <cp:keywords>www.1ppt.com</cp:keywords>
  <dc:description>www.1ppt.com</dc:description>
  <cp:lastModifiedBy>甜心巧克力</cp:lastModifiedBy>
  <cp:revision>403</cp:revision>
  <dcterms:created xsi:type="dcterms:W3CDTF">2019-01-10T06:26:00Z</dcterms:created>
  <dcterms:modified xsi:type="dcterms:W3CDTF">2024-09-29T09:39:40Z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BBD7ED49AAEE450E9075D87EE1D9A075_13</vt:lpwstr>
  </property>
  <property fmtid="{D5CDD505-2E9C-101B-9397-08002B2CF9AE}" pid="3" name="KSOProductBuildVer">
    <vt:lpwstr>2052-12.1.0.18276</vt:lpwstr>
  </property>
</Properties>
</file>