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5" r:id="rId3"/>
  </p:sldMasterIdLst>
  <p:notesMasterIdLst>
    <p:notesMasterId r:id="rId5"/>
  </p:notesMasterIdLst>
  <p:sldIdLst>
    <p:sldId id="319" r:id="rId4"/>
    <p:sldId id="263" r:id="rId6"/>
    <p:sldId id="301" r:id="rId7"/>
    <p:sldId id="298" r:id="rId8"/>
    <p:sldId id="265" r:id="rId9"/>
    <p:sldId id="353" r:id="rId10"/>
    <p:sldId id="352" r:id="rId11"/>
    <p:sldId id="266" r:id="rId12"/>
    <p:sldId id="359" r:id="rId13"/>
    <p:sldId id="360" r:id="rId14"/>
    <p:sldId id="364" r:id="rId15"/>
    <p:sldId id="362" r:id="rId16"/>
    <p:sldId id="366" r:id="rId17"/>
    <p:sldId id="367" r:id="rId18"/>
    <p:sldId id="368" r:id="rId19"/>
    <p:sldId id="369" r:id="rId20"/>
    <p:sldId id="370" r:id="rId21"/>
    <p:sldId id="372" r:id="rId22"/>
    <p:sldId id="374" r:id="rId23"/>
    <p:sldId id="373" r:id="rId24"/>
    <p:sldId id="376" r:id="rId25"/>
    <p:sldId id="377" r:id="rId26"/>
    <p:sldId id="378" r:id="rId27"/>
    <p:sldId id="379" r:id="rId28"/>
    <p:sldId id="371" r:id="rId29"/>
    <p:sldId id="380" r:id="rId30"/>
    <p:sldId id="405" r:id="rId31"/>
    <p:sldId id="381" r:id="rId32"/>
    <p:sldId id="382" r:id="rId33"/>
    <p:sldId id="383" r:id="rId34"/>
    <p:sldId id="384" r:id="rId35"/>
    <p:sldId id="385" r:id="rId36"/>
    <p:sldId id="391" r:id="rId37"/>
    <p:sldId id="392" r:id="rId38"/>
    <p:sldId id="393" r:id="rId39"/>
    <p:sldId id="396" r:id="rId40"/>
    <p:sldId id="398" r:id="rId41"/>
    <p:sldId id="400" r:id="rId42"/>
    <p:sldId id="401" r:id="rId43"/>
    <p:sldId id="402" r:id="rId44"/>
    <p:sldId id="403" r:id="rId45"/>
    <p:sldId id="407" r:id="rId46"/>
    <p:sldId id="305" r:id="rId47"/>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userDrawn="1">
          <p15:clr>
            <a:srgbClr val="A4A3A4"/>
          </p15:clr>
        </p15:guide>
        <p15:guide id="2" pos="38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C00000"/>
    <a:srgbClr val="38465E"/>
    <a:srgbClr val="00A3FF"/>
    <a:srgbClr val="FEC000"/>
    <a:srgbClr val="0A0A0A"/>
    <a:srgbClr val="AEAEAE"/>
    <a:srgbClr val="393939"/>
    <a:srgbClr val="BF0001"/>
    <a:srgbClr val="837B83"/>
    <a:srgbClr val="FF28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2" autoAdjust="0"/>
    <p:restoredTop sz="94660"/>
  </p:normalViewPr>
  <p:slideViewPr>
    <p:cSldViewPr snapToGrid="0" showGuides="1">
      <p:cViewPr>
        <p:scale>
          <a:sx n="75" d="100"/>
          <a:sy n="75" d="100"/>
        </p:scale>
        <p:origin x="1104" y="690"/>
      </p:cViewPr>
      <p:guideLst>
        <p:guide orient="horz" pos="2141"/>
        <p:guide pos="38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1" Type="http://schemas.openxmlformats.org/officeDocument/2006/relationships/tags" Target="tags/tag42.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6170C9-80A2-4062-B4FA-ADF8ECE941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AF8AA-BF9C-449B-897D-7BAD2E6998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D1421-232F-45F9-8974-78E48B232568}"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E58828-8B76-48AD-9951-30C302B2DE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3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2.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2.xml"/><Relationship Id="rId2" Type="http://schemas.openxmlformats.org/officeDocument/2006/relationships/image" Target="../media/image12.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image" Target="../media/image14.jpeg"/><Relationship Id="rId7" Type="http://schemas.openxmlformats.org/officeDocument/2006/relationships/tags" Target="../tags/tag15.xml"/><Relationship Id="rId6" Type="http://schemas.openxmlformats.org/officeDocument/2006/relationships/image" Target="../media/image13.jpeg"/><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hyperlink" Target="&#20219;&#21153;&#19968;%20&#27773;&#36710;&#32654;&#23481;&#35748;&#30693;.doc" TargetMode="External"/><Relationship Id="rId2" Type="http://schemas.openxmlformats.org/officeDocument/2006/relationships/hyperlink" Target="&#20219;&#21153;&#19968;%20&#27773;&#36710;&#32654;&#23481;&#35748;&#30693;.pdf" TargetMode="External"/><Relationship Id="rId14" Type="http://schemas.openxmlformats.org/officeDocument/2006/relationships/notesSlide" Target="../notesSlides/notesSlide27.xml"/><Relationship Id="rId13" Type="http://schemas.openxmlformats.org/officeDocument/2006/relationships/slideLayout" Target="../slideLayouts/slideLayout2.xml"/><Relationship Id="rId12" Type="http://schemas.openxmlformats.org/officeDocument/2006/relationships/image" Target="../media/image16.jpeg"/><Relationship Id="rId11" Type="http://schemas.openxmlformats.org/officeDocument/2006/relationships/tags" Target="../tags/tag17.xml"/><Relationship Id="rId10" Type="http://schemas.openxmlformats.org/officeDocument/2006/relationships/image" Target="../media/image15.jpeg"/><Relationship Id="rId1" Type="http://schemas.openxmlformats.org/officeDocument/2006/relationships/tags" Target="../tags/tag1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32.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34.xml.rels><?xml version="1.0" encoding="UTF-8" standalone="yes"?>
<Relationships xmlns="http://schemas.openxmlformats.org/package/2006/relationships"><Relationship Id="rId8" Type="http://schemas.openxmlformats.org/officeDocument/2006/relationships/notesSlide" Target="../notesSlides/notesSlide34.xml"/><Relationship Id="rId7" Type="http://schemas.openxmlformats.org/officeDocument/2006/relationships/slideLayout" Target="../slideLayouts/slideLayout32.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2.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36.xml"/><Relationship Id="rId7" Type="http://schemas.openxmlformats.org/officeDocument/2006/relationships/slideLayout" Target="../slideLayouts/slideLayout32.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tags" Target="../tags/tag40.xml"/><Relationship Id="rId7" Type="http://schemas.openxmlformats.org/officeDocument/2006/relationships/image" Target="../media/image14.jpeg"/><Relationship Id="rId6" Type="http://schemas.openxmlformats.org/officeDocument/2006/relationships/tags" Target="../tags/tag39.xml"/><Relationship Id="rId5" Type="http://schemas.openxmlformats.org/officeDocument/2006/relationships/image" Target="../media/image13.jpeg"/><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hyperlink" Target="&#20219;&#21153;&#20108;%20&#27773;&#36710;&#35013;&#39280;&#35748;&#30693;.pdf" TargetMode="External"/><Relationship Id="rId13" Type="http://schemas.openxmlformats.org/officeDocument/2006/relationships/notesSlide" Target="../notesSlides/notesSlide42.xml"/><Relationship Id="rId12" Type="http://schemas.openxmlformats.org/officeDocument/2006/relationships/slideLayout" Target="../slideLayouts/slideLayout2.xml"/><Relationship Id="rId11" Type="http://schemas.openxmlformats.org/officeDocument/2006/relationships/image" Target="../media/image16.jpeg"/><Relationship Id="rId10" Type="http://schemas.openxmlformats.org/officeDocument/2006/relationships/tags" Target="../tags/tag41.xml"/><Relationship Id="rId1" Type="http://schemas.openxmlformats.org/officeDocument/2006/relationships/tags" Target="../tags/tag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2.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2.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1649"/>
            <a:ext cx="12192000" cy="4547099"/>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平行四边形 19"/>
          <p:cNvSpPr/>
          <p:nvPr/>
        </p:nvSpPr>
        <p:spPr>
          <a:xfrm>
            <a:off x="905608" y="948266"/>
            <a:ext cx="5073162" cy="5113867"/>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0392" y="2052898"/>
            <a:ext cx="8098152" cy="4049075"/>
          </a:xfrm>
          <a:prstGeom prst="rect">
            <a:avLst/>
          </a:prstGeom>
        </p:spPr>
      </p:pic>
      <p:sp>
        <p:nvSpPr>
          <p:cNvPr id="9" name="矩形 8"/>
          <p:cNvSpPr/>
          <p:nvPr/>
        </p:nvSpPr>
        <p:spPr>
          <a:xfrm>
            <a:off x="6245766" y="1938999"/>
            <a:ext cx="5516880" cy="1938020"/>
          </a:xfrm>
          <a:prstGeom prst="rect">
            <a:avLst/>
          </a:prstGeom>
        </p:spPr>
        <p:txBody>
          <a:bodyPr wrap="none">
            <a:spAutoFit/>
          </a:bodyPr>
          <a:lstStyle/>
          <a:p>
            <a:pPr algn="l"/>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汽车美容与装饰</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a:p>
            <a:pPr algn="ctr"/>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图解教程</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p:txBody>
      </p:sp>
      <p:sp>
        <p:nvSpPr>
          <p:cNvPr id="16" name="文本框 15"/>
          <p:cNvSpPr txBox="1"/>
          <p:nvPr/>
        </p:nvSpPr>
        <p:spPr>
          <a:xfrm>
            <a:off x="6807436" y="4723301"/>
            <a:ext cx="9956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主讲人：</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9388025" y="4723301"/>
            <a:ext cx="7924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时间：</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outHorizontal)">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9" grpId="0"/>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31419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给汽车以全面的养护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55875"/>
            <a:ext cx="706628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除可使车体表面清洁、保护汽车并及时修复损伤面以外，还可以通过对汽车室内各部位及主要配置如行李舱、汽车空调等进行清理护理，消除异味、大大延长内饰件在使用周期内的使用舒适性。特别是对底盘及发动机的内、外部护理，可极大地改善其散热效果，减少各运动副之间的磨损，使汽车内部机械运转更加顺畅，有效延长汽车的使用寿命。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rcRect l="10089"/>
          <a:stretch>
            <a:fillRect/>
          </a:stretch>
        </p:blipFill>
        <p:spPr>
          <a:xfrm>
            <a:off x="8200390" y="2806700"/>
            <a:ext cx="3089275" cy="2057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3923"/>
            <a:ext cx="37331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根据汽车的服务部位分类</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zh-CN" altLang="en-US" sz="2400" b="1" dirty="0">
                <a:solidFill>
                  <a:srgbClr val="38465E"/>
                </a:solidFill>
                <a:latin typeface="微软雅黑" panose="020B0503020204020204" pitchFamily="34" charset="-122"/>
                <a:ea typeface="微软雅黑" panose="020B0503020204020204" pitchFamily="34" charset="-122"/>
                <a:sym typeface="Arial" panose="020B0604020202020204"/>
              </a:rPr>
              <a:t>三</a:t>
            </a: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、汽车美容的分类</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6" name="TextBox 5"/>
          <p:cNvSpPr txBox="1"/>
          <p:nvPr/>
        </p:nvSpPr>
        <p:spPr>
          <a:xfrm>
            <a:off x="6376103" y="5038484"/>
            <a:ext cx="3510492"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dirty="0">
                <a:latin typeface="Arial" panose="020B0604020202020204"/>
                <a:ea typeface="微软雅黑" panose="020B0503020204020204" pitchFamily="34" charset="-122"/>
                <a:sym typeface="Arial" panose="020B0604020202020204"/>
              </a:rPr>
              <a:t>漆面美容</a:t>
            </a:r>
            <a:endParaRPr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6361206" y="3191620"/>
            <a:ext cx="3525389" cy="460375"/>
          </a:xfrm>
          <a:prstGeom prst="rect">
            <a:avLst/>
          </a:prstGeom>
          <a:solidFill>
            <a:srgbClr val="38465E"/>
          </a:solidFill>
        </p:spPr>
        <p:txBody>
          <a:bodyPr wrap="square">
            <a:spAutoFit/>
          </a:bodyPr>
          <a:lstStyle/>
          <a:p>
            <a:pPr algn="ctr">
              <a:defRPr/>
            </a:pPr>
            <a:r>
              <a:rPr lang="zh-CN" altLang="en-US" sz="2400" b="1" dirty="0">
                <a:solidFill>
                  <a:schemeClr val="bg1"/>
                </a:solidFill>
                <a:latin typeface="Arial" panose="020B0604020202020204"/>
                <a:ea typeface="微软雅黑" panose="020B0503020204020204" pitchFamily="34" charset="-122"/>
                <a:sym typeface="Arial" panose="020B0604020202020204"/>
              </a:rPr>
              <a:t>车身美容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6376103" y="4170079"/>
            <a:ext cx="3510492" cy="460375"/>
          </a:xfrm>
          <a:prstGeom prst="rect">
            <a:avLst/>
          </a:prstGeom>
          <a:solidFill>
            <a:srgbClr val="38465E"/>
          </a:solidFill>
        </p:spPr>
        <p:txBody>
          <a:bodyPr wrap="square">
            <a:spAutoFit/>
          </a:bodyPr>
          <a:lstStyle/>
          <a:p>
            <a:pPr algn="ctr"/>
            <a:r>
              <a:rPr lang="zh-CN" altLang="en-US" sz="2400" b="1" dirty="0">
                <a:solidFill>
                  <a:schemeClr val="bg1"/>
                </a:solidFill>
                <a:latin typeface="Arial" panose="020B0604020202020204"/>
                <a:ea typeface="微软雅黑" panose="020B0503020204020204" pitchFamily="34" charset="-122"/>
                <a:sym typeface="Arial" panose="020B0604020202020204"/>
              </a:rPr>
              <a:t>内饰美容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2033231" y="2875156"/>
            <a:ext cx="3244770" cy="3101477"/>
            <a:chOff x="1141773" y="3147718"/>
            <a:chExt cx="3244770" cy="3101477"/>
          </a:xfrm>
        </p:grpSpPr>
        <p:sp>
          <p:nvSpPr>
            <p:cNvPr id="18" name="椭圆 17"/>
            <p:cNvSpPr/>
            <p:nvPr/>
          </p:nvSpPr>
          <p:spPr>
            <a:xfrm>
              <a:off x="1285066" y="3147718"/>
              <a:ext cx="3101477" cy="3101477"/>
            </a:xfrm>
            <a:prstGeom prst="ellipse">
              <a:avLst/>
            </a:prstGeom>
            <a:noFill/>
            <a:ln>
              <a:solidFill>
                <a:srgbClr val="38465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椭圆 4"/>
            <p:cNvSpPr/>
            <p:nvPr/>
          </p:nvSpPr>
          <p:spPr>
            <a:xfrm>
              <a:off x="1141773" y="3292991"/>
              <a:ext cx="2810933" cy="2810933"/>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Arial" panose="020B0604020202020204"/>
                  <a:ea typeface="微软雅黑" panose="020B0503020204020204" pitchFamily="34" charset="-122"/>
                  <a:sym typeface="Arial" panose="020B0604020202020204"/>
                </a:rPr>
                <a:t>汽车美容</a:t>
              </a:r>
              <a:endParaRPr lang="zh-CN" altLang="en-US" sz="3200" b="1">
                <a:latin typeface="Arial" panose="020B0604020202020204"/>
                <a:ea typeface="微软雅黑" panose="020B0503020204020204" pitchFamily="34" charset="-122"/>
                <a:sym typeface="Arial" panose="020B0604020202020204"/>
              </a:endParaRPr>
            </a:p>
          </p:txBody>
        </p:sp>
      </p:grpSp>
      <p:cxnSp>
        <p:nvCxnSpPr>
          <p:cNvPr id="10" name="直接箭头连接符 9"/>
          <p:cNvCxnSpPr/>
          <p:nvPr/>
        </p:nvCxnSpPr>
        <p:spPr>
          <a:xfrm flipV="1">
            <a:off x="5140224" y="3551579"/>
            <a:ext cx="899865" cy="238582"/>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5292898" y="4418497"/>
            <a:ext cx="870836" cy="0"/>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5165281" y="5053022"/>
            <a:ext cx="899865" cy="238582"/>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0-#ppt_w/2"/>
                                          </p:val>
                                        </p:tav>
                                        <p:tav tm="100000">
                                          <p:val>
                                            <p:strVal val="#ppt_x"/>
                                          </p:val>
                                        </p:tav>
                                      </p:tavLst>
                                    </p:anim>
                                    <p:anim calcmode="lin" valueType="num">
                                      <p:cBhvr additive="base">
                                        <p:cTn id="4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6" grpId="0" bldLvl="0" animBg="1"/>
      <p:bldP spid="9"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376103" y="4976889"/>
            <a:ext cx="3510492"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dirty="0">
                <a:latin typeface="Arial" panose="020B0604020202020204"/>
                <a:ea typeface="微软雅黑" panose="020B0503020204020204" pitchFamily="34" charset="-122"/>
                <a:sym typeface="Arial" panose="020B0604020202020204"/>
              </a:rPr>
              <a:t>修复性美容 </a:t>
            </a:r>
            <a:r>
              <a:rPr lang="zh-CN" altLang="en-US" dirty="0">
                <a:latin typeface="Arial" panose="020B0604020202020204"/>
                <a:ea typeface="微软雅黑" panose="020B0503020204020204" pitchFamily="34" charset="-122"/>
                <a:sym typeface="Arial" panose="020B0604020202020204"/>
              </a:rPr>
              <a:t> </a:t>
            </a:r>
            <a:endParaRPr lang="zh-CN" altLang="en-US" dirty="0">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9" name="矩形 8"/>
          <p:cNvSpPr/>
          <p:nvPr/>
        </p:nvSpPr>
        <p:spPr>
          <a:xfrm>
            <a:off x="6361206" y="3330050"/>
            <a:ext cx="3525389" cy="460375"/>
          </a:xfrm>
          <a:prstGeom prst="rect">
            <a:avLst/>
          </a:prstGeom>
          <a:solidFill>
            <a:srgbClr val="38465E"/>
          </a:solidFill>
        </p:spPr>
        <p:txBody>
          <a:bodyPr wrap="square">
            <a:spAutoFit/>
          </a:bodyPr>
          <a:lstStyle/>
          <a:p>
            <a:pPr algn="ctr">
              <a:defRPr/>
            </a:pPr>
            <a:r>
              <a:rPr lang="zh-CN" altLang="en-US" sz="2400" b="1" dirty="0">
                <a:solidFill>
                  <a:schemeClr val="bg1"/>
                </a:solidFill>
                <a:latin typeface="Arial" panose="020B0604020202020204"/>
                <a:ea typeface="微软雅黑" panose="020B0503020204020204" pitchFamily="34" charset="-122"/>
                <a:sym typeface="Arial" panose="020B0604020202020204"/>
              </a:rPr>
              <a:t>护理性美容</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7" name="组合 6"/>
          <p:cNvGrpSpPr/>
          <p:nvPr/>
        </p:nvGrpSpPr>
        <p:grpSpPr>
          <a:xfrm>
            <a:off x="2033231" y="2875156"/>
            <a:ext cx="3244770" cy="3101477"/>
            <a:chOff x="1141773" y="3147718"/>
            <a:chExt cx="3244770" cy="3101477"/>
          </a:xfrm>
        </p:grpSpPr>
        <p:sp>
          <p:nvSpPr>
            <p:cNvPr id="18" name="椭圆 17"/>
            <p:cNvSpPr/>
            <p:nvPr/>
          </p:nvSpPr>
          <p:spPr>
            <a:xfrm>
              <a:off x="1285066" y="3147718"/>
              <a:ext cx="3101477" cy="3101477"/>
            </a:xfrm>
            <a:prstGeom prst="ellipse">
              <a:avLst/>
            </a:prstGeom>
            <a:noFill/>
            <a:ln>
              <a:solidFill>
                <a:srgbClr val="38465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椭圆 4"/>
            <p:cNvSpPr/>
            <p:nvPr/>
          </p:nvSpPr>
          <p:spPr>
            <a:xfrm>
              <a:off x="1141773" y="3292991"/>
              <a:ext cx="2810933" cy="2810933"/>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Arial" panose="020B0604020202020204"/>
                  <a:ea typeface="微软雅黑" panose="020B0503020204020204" pitchFamily="34" charset="-122"/>
                  <a:sym typeface="Arial" panose="020B0604020202020204"/>
                </a:rPr>
                <a:t>汽车美容</a:t>
              </a:r>
              <a:endParaRPr lang="zh-CN" altLang="en-US" sz="3200" b="1">
                <a:latin typeface="Arial" panose="020B0604020202020204"/>
                <a:ea typeface="微软雅黑" panose="020B0503020204020204" pitchFamily="34" charset="-122"/>
                <a:sym typeface="Arial" panose="020B0604020202020204"/>
              </a:endParaRPr>
            </a:p>
          </p:txBody>
        </p:sp>
      </p:grpSp>
      <p:cxnSp>
        <p:nvCxnSpPr>
          <p:cNvPr id="10" name="直接箭头连接符 9"/>
          <p:cNvCxnSpPr/>
          <p:nvPr/>
        </p:nvCxnSpPr>
        <p:spPr>
          <a:xfrm flipV="1">
            <a:off x="5152924" y="3608729"/>
            <a:ext cx="899865" cy="238582"/>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5165281" y="5053022"/>
            <a:ext cx="873125" cy="144780"/>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Rectangle 4"/>
          <p:cNvSpPr>
            <a:spLocks noChangeArrowheads="1"/>
          </p:cNvSpPr>
          <p:nvPr/>
        </p:nvSpPr>
        <p:spPr bwMode="auto">
          <a:xfrm>
            <a:off x="1247140" y="1744028"/>
            <a:ext cx="37331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根据汽车美容的性质分类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29" grpId="0" bldLvl="0" animBg="1"/>
      <p:bldP spid="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376103" y="4976889"/>
            <a:ext cx="3510492"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dirty="0">
                <a:latin typeface="Arial" panose="020B0604020202020204"/>
                <a:ea typeface="微软雅黑" panose="020B0503020204020204" pitchFamily="34" charset="-122"/>
                <a:sym typeface="Arial" panose="020B0604020202020204"/>
              </a:rPr>
              <a:t>专业汽车美容  </a:t>
            </a:r>
            <a:r>
              <a:rPr lang="zh-CN" altLang="en-US" dirty="0">
                <a:latin typeface="Arial" panose="020B0604020202020204"/>
                <a:ea typeface="微软雅黑" panose="020B0503020204020204" pitchFamily="34" charset="-122"/>
                <a:sym typeface="Arial" panose="020B0604020202020204"/>
              </a:rPr>
              <a:t> </a:t>
            </a:r>
            <a:endParaRPr lang="zh-CN" altLang="en-US" dirty="0">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9" name="矩形 8"/>
          <p:cNvSpPr/>
          <p:nvPr/>
        </p:nvSpPr>
        <p:spPr>
          <a:xfrm>
            <a:off x="6361206" y="3330050"/>
            <a:ext cx="3525389" cy="460375"/>
          </a:xfrm>
          <a:prstGeom prst="rect">
            <a:avLst/>
          </a:prstGeom>
          <a:solidFill>
            <a:srgbClr val="38465E"/>
          </a:solidFill>
        </p:spPr>
        <p:txBody>
          <a:bodyPr wrap="square">
            <a:spAutoFit/>
          </a:bodyPr>
          <a:lstStyle/>
          <a:p>
            <a:pPr algn="ctr">
              <a:defRPr/>
            </a:pPr>
            <a:r>
              <a:rPr lang="zh-CN" altLang="en-US" sz="2400" b="1" dirty="0">
                <a:solidFill>
                  <a:schemeClr val="bg1"/>
                </a:solidFill>
                <a:latin typeface="Arial" panose="020B0604020202020204"/>
                <a:ea typeface="微软雅黑" panose="020B0503020204020204" pitchFamily="34" charset="-122"/>
                <a:sym typeface="Arial" panose="020B0604020202020204"/>
              </a:rPr>
              <a:t>一般汽车美容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7" name="组合 6"/>
          <p:cNvGrpSpPr/>
          <p:nvPr/>
        </p:nvGrpSpPr>
        <p:grpSpPr>
          <a:xfrm>
            <a:off x="2033231" y="2875156"/>
            <a:ext cx="3244770" cy="3101477"/>
            <a:chOff x="1141773" y="3147718"/>
            <a:chExt cx="3244770" cy="3101477"/>
          </a:xfrm>
        </p:grpSpPr>
        <p:sp>
          <p:nvSpPr>
            <p:cNvPr id="18" name="椭圆 17"/>
            <p:cNvSpPr/>
            <p:nvPr/>
          </p:nvSpPr>
          <p:spPr>
            <a:xfrm>
              <a:off x="1285066" y="3147718"/>
              <a:ext cx="3101477" cy="3101477"/>
            </a:xfrm>
            <a:prstGeom prst="ellipse">
              <a:avLst/>
            </a:prstGeom>
            <a:noFill/>
            <a:ln>
              <a:solidFill>
                <a:srgbClr val="38465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椭圆 4"/>
            <p:cNvSpPr/>
            <p:nvPr/>
          </p:nvSpPr>
          <p:spPr>
            <a:xfrm>
              <a:off x="1141773" y="3292991"/>
              <a:ext cx="2810933" cy="2810933"/>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Arial" panose="020B0604020202020204"/>
                  <a:ea typeface="微软雅黑" panose="020B0503020204020204" pitchFamily="34" charset="-122"/>
                  <a:sym typeface="Arial" panose="020B0604020202020204"/>
                </a:rPr>
                <a:t>汽车美容</a:t>
              </a:r>
              <a:endParaRPr lang="zh-CN" altLang="en-US" sz="3200" b="1">
                <a:latin typeface="Arial" panose="020B0604020202020204"/>
                <a:ea typeface="微软雅黑" panose="020B0503020204020204" pitchFamily="34" charset="-122"/>
                <a:sym typeface="Arial" panose="020B0604020202020204"/>
              </a:endParaRPr>
            </a:p>
          </p:txBody>
        </p:sp>
      </p:grpSp>
      <p:cxnSp>
        <p:nvCxnSpPr>
          <p:cNvPr id="10" name="直接箭头连接符 9"/>
          <p:cNvCxnSpPr/>
          <p:nvPr/>
        </p:nvCxnSpPr>
        <p:spPr>
          <a:xfrm flipV="1">
            <a:off x="5152924" y="3608729"/>
            <a:ext cx="899865" cy="238582"/>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5165281" y="5053022"/>
            <a:ext cx="873125" cy="144780"/>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Rectangle 4"/>
          <p:cNvSpPr>
            <a:spLocks noChangeArrowheads="1"/>
          </p:cNvSpPr>
          <p:nvPr/>
        </p:nvSpPr>
        <p:spPr bwMode="auto">
          <a:xfrm>
            <a:off x="1247140" y="1744028"/>
            <a:ext cx="39185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根据汽车的实际美容程度分类</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29" grpId="0" bldLvl="0" animBg="1"/>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863600" y="2190750"/>
            <a:ext cx="281686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预防与处理相结合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702945" y="2737485"/>
            <a:ext cx="52108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养护要以预防为主，即在汽车漆膜及其他物面出现损伤之前就要进行必要的养护作业，预防损伤的发生。一旦出现损伤应及时进行处理，恢复原来的状态。因此，汽车美容养护应坚持预防与处理相结合的原则。</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四、汽车美容养护的原则</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9" name="Rectangle 4"/>
          <p:cNvSpPr>
            <a:spLocks noChangeArrowheads="1"/>
          </p:cNvSpPr>
          <p:nvPr/>
        </p:nvSpPr>
        <p:spPr bwMode="auto">
          <a:xfrm>
            <a:off x="6560185" y="2192020"/>
            <a:ext cx="38227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车主护理与专业护理相结合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nvSpPr>
        <p:spPr>
          <a:xfrm>
            <a:off x="6283325" y="182308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nvSpPr>
        <p:spPr bwMode="auto">
          <a:xfrm>
            <a:off x="6399530" y="2738120"/>
            <a:ext cx="52108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养护中有很多经常性的维护作业，如除尘、清洗、检查等，这些简单的养护作业，只要车主掌握了一定的汽车美容养护知识，完全可以自己完成。但是有很多美容养护项目车主无法完成，尤其是汽车漆面或内饰物面出现问题时，必须进行专业养护。</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230"/>
            <a:ext cx="38144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单项养护与全套养护相结合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386330"/>
            <a:ext cx="521081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汽车美容养护作业的项目和内容很多，在作业中应根据汽车自身状况有针对性地选择，进行某些单项养护就能解决问题时，不必进行全套养护，这样不仅能节省费用，同时对汽车本身也是有利的。</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0865"/>
            <a:ext cx="38227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局部养护与全车养护相结合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965"/>
            <a:ext cx="5210810" cy="179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汽车漆膜局部出现损伤时，只要对局部进行</a:t>
            </a: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处理即可；只有在全车漆膜绝大部分出现损伤时，才有必要进行全车漆膜处理。在实际工作中应根据实际需要决定养护的面积。</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931481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与装饰行业经常要进行清洗、护理、漆面涂装等作业，期间接触清洗剂、面漆、底漆等酸、碱性溶液和有毒物质的机会较多，所以一定要严格遵守安全操作规范，避免人员和设备损伤，确保施工安全和施工人员身体健康。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480885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五、汽车美容作业安全操作规范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5" name="图片 4"/>
          <p:cNvPicPr/>
          <p:nvPr/>
        </p:nvPicPr>
        <p:blipFill>
          <a:blip r:embed="rId1"/>
          <a:srcRect b="6013"/>
          <a:stretch>
            <a:fillRect/>
          </a:stretch>
        </p:blipFill>
        <p:spPr>
          <a:xfrm>
            <a:off x="1468120" y="4205605"/>
            <a:ext cx="2617470" cy="151320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08597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307465" y="21951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①施工人员必须熟悉施工现场及其周围环境，了解水、电、气开关的位置及救护器材的位置，掌握常用器材的使用方法，以备应急。</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38022" y="175577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838200" y="1328738"/>
            <a:ext cx="407924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清洗、护理作业安全操作规范</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52525" y="324802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33572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②施工人员必须熟悉施工安全技术，掌握清洗剂的使用方法和常见的急救方法。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411924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228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③注意用电安全。地线必须可靠接地，防止漏电。使用电器时要严防触电，不要用湿手和湿物接触开关。施工结束后，要及时切断电源。</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2" name="矩形 21"/>
          <p:cNvSpPr/>
          <p:nvPr/>
        </p:nvSpPr>
        <p:spPr>
          <a:xfrm>
            <a:off x="1152525" y="5260340"/>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矩形 23"/>
          <p:cNvSpPr>
            <a:spLocks noChangeArrowheads="1"/>
          </p:cNvSpPr>
          <p:nvPr/>
        </p:nvSpPr>
        <p:spPr bwMode="auto">
          <a:xfrm>
            <a:off x="1307465" y="53695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④现场施工人员直接接触酸、碱溶液时，应穿工作服、胶靴，戴防腐蚀手套，必要时应戴防毒口罩。 </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0-#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P spid="22" grpId="0" bldLvl="0" animBg="1"/>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1087120" y="1370965"/>
            <a:ext cx="73945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42060" y="14801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⑤清洗、护理作业现场必须整洁有序，严禁烟火。</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custDataLst>
              <p:tags r:id="rId1"/>
            </p:custDataLst>
          </p:nvPr>
        </p:nvSpPr>
        <p:spPr>
          <a:xfrm>
            <a:off x="1087120" y="2339340"/>
            <a:ext cx="7393940"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矩形 13"/>
          <p:cNvSpPr>
            <a:spLocks noChangeArrowheads="1"/>
          </p:cNvSpPr>
          <p:nvPr>
            <p:custDataLst>
              <p:tags r:id="rId2"/>
            </p:custDataLst>
          </p:nvPr>
        </p:nvSpPr>
        <p:spPr bwMode="auto">
          <a:xfrm>
            <a:off x="1242060" y="2448560"/>
            <a:ext cx="716470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⑥清洗、护理作业现场应有消防设备、管路，要有充足的水源和电源，确保施工安全。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8" name="矩形 17"/>
          <p:cNvSpPr/>
          <p:nvPr>
            <p:custDataLst>
              <p:tags r:id="rId3"/>
            </p:custDataLst>
          </p:nvPr>
        </p:nvSpPr>
        <p:spPr>
          <a:xfrm>
            <a:off x="1087120" y="3585210"/>
            <a:ext cx="739330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custDataLst>
              <p:tags r:id="rId4"/>
            </p:custDataLst>
          </p:nvPr>
        </p:nvSpPr>
        <p:spPr bwMode="auto">
          <a:xfrm>
            <a:off x="1242060" y="3694430"/>
            <a:ext cx="723900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⑦施工安全工作要有专人负责，定期检查，并不断总结安全施工的经验，确保安全施工。</a:t>
            </a:r>
            <a:endParaRPr dirty="0">
              <a:solidFill>
                <a:srgbClr val="38465E"/>
              </a:solidFill>
              <a:latin typeface="Arial" panose="020B0604020202020204"/>
              <a:ea typeface="微软雅黑" panose="020B0503020204020204" pitchFamily="34" charset="-122"/>
              <a:sym typeface="Arial" panose="020B0604020202020204"/>
            </a:endParaRPr>
          </a:p>
        </p:txBody>
      </p:sp>
      <p:pic>
        <p:nvPicPr>
          <p:cNvPr id="23" name="图片 22"/>
          <p:cNvPicPr>
            <a:picLocks noChangeAspect="1"/>
          </p:cNvPicPr>
          <p:nvPr/>
        </p:nvPicPr>
        <p:blipFill>
          <a:blip r:embed="rId5"/>
          <a:stretch>
            <a:fillRect/>
          </a:stretch>
        </p:blipFill>
        <p:spPr>
          <a:xfrm>
            <a:off x="9021445" y="933450"/>
            <a:ext cx="1974850" cy="2025015"/>
          </a:xfrm>
          <a:prstGeom prst="rect">
            <a:avLst/>
          </a:prstGeom>
        </p:spPr>
      </p:pic>
      <p:pic>
        <p:nvPicPr>
          <p:cNvPr id="25" name="图片 24"/>
          <p:cNvPicPr>
            <a:picLocks noChangeAspect="1"/>
          </p:cNvPicPr>
          <p:nvPr/>
        </p:nvPicPr>
        <p:blipFill>
          <a:blip r:embed="rId6"/>
          <a:stretch>
            <a:fillRect/>
          </a:stretch>
        </p:blipFill>
        <p:spPr>
          <a:xfrm>
            <a:off x="9029700" y="3429000"/>
            <a:ext cx="1958340" cy="1929130"/>
          </a:xfrm>
          <a:prstGeom prst="rect">
            <a:avLst/>
          </a:prstGeom>
        </p:spPr>
      </p:pic>
      <p:sp>
        <p:nvSpPr>
          <p:cNvPr id="27" name="文本框 26"/>
          <p:cNvSpPr txBox="1"/>
          <p:nvPr/>
        </p:nvSpPr>
        <p:spPr>
          <a:xfrm>
            <a:off x="1242060" y="4777740"/>
            <a:ext cx="7348220" cy="368300"/>
          </a:xfrm>
          <a:prstGeom prst="rect">
            <a:avLst/>
          </a:prstGeom>
          <a:noFill/>
        </p:spPr>
        <p:txBody>
          <a:bodyPr wrap="square" rtlCol="0" anchor="t">
            <a:spAutoFit/>
          </a:bodyPr>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常见的清洗、护理用品，如</a:t>
            </a:r>
            <a:r>
              <a:rPr lang="zh-CN" altLang="en-US" b="1" dirty="0">
                <a:solidFill>
                  <a:srgbClr val="BF0001"/>
                </a:solidFill>
                <a:latin typeface="Arial" panose="020B0604020202020204"/>
                <a:ea typeface="微软雅黑" panose="020B0503020204020204" pitchFamily="34" charset="-122"/>
                <a:sym typeface="Arial" panose="020B0604020202020204"/>
              </a:rPr>
              <a:t>过滤式呼吸器和化学品防护手套</a:t>
            </a:r>
            <a:r>
              <a:rPr b="1" dirty="0">
                <a:solidFill>
                  <a:srgbClr val="38465E"/>
                </a:solidFill>
                <a:latin typeface="Arial" panose="020B0604020202020204"/>
                <a:ea typeface="微软雅黑" panose="020B0503020204020204" pitchFamily="34" charset="-122"/>
                <a:sym typeface="Arial" panose="020B0604020202020204"/>
              </a:rPr>
              <a:t>如图所示。</a:t>
            </a:r>
            <a:r>
              <a:rPr dirty="0">
                <a:solidFill>
                  <a:srgbClr val="38465E"/>
                </a:solidFill>
                <a:latin typeface="Arial" panose="020B0604020202020204"/>
                <a:ea typeface="微软雅黑" panose="020B0503020204020204" pitchFamily="34" charset="-122"/>
                <a:sym typeface="Arial" panose="020B0604020202020204"/>
              </a:rPr>
              <a:t>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13" grpId="0" bldLvl="0" animBg="1"/>
      <p:bldP spid="14" grpId="0"/>
      <p:bldP spid="18" grpId="0" bldLvl="0" animBg="1"/>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37414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漆面修补作业安全操作规范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55875"/>
            <a:ext cx="696722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漆面修补作业条件较差，操作者大多在充满有机溶剂挥发气体的环境中作业，不安全因素较多，操作者应熟知本工种作业特点和所使用工具、设备的合理操作方法，保证安全施工</a:t>
            </a:r>
            <a:r>
              <a:rPr lang="zh-CN" sz="2000" b="1" dirty="0">
                <a:solidFill>
                  <a:srgbClr val="38465E"/>
                </a:solidFill>
                <a:latin typeface="Arial" panose="020B0604020202020204"/>
                <a:ea typeface="微软雅黑" panose="020B0503020204020204" pitchFamily="34" charset="-122"/>
                <a:sym typeface="Arial" panose="020B0604020202020204"/>
              </a:rPr>
              <a:t>。</a:t>
            </a:r>
            <a:r>
              <a:rPr sz="2000" b="1" dirty="0">
                <a:solidFill>
                  <a:srgbClr val="38465E"/>
                </a:solidFill>
                <a:latin typeface="Arial" panose="020B0604020202020204"/>
                <a:ea typeface="微软雅黑" panose="020B0503020204020204" pitchFamily="34" charset="-122"/>
                <a:sym typeface="Arial" panose="020B0604020202020204"/>
              </a:rPr>
              <a:t>漆面修补作业的防护用品，如防</a:t>
            </a:r>
            <a:r>
              <a:rPr sz="2000" b="1" dirty="0">
                <a:solidFill>
                  <a:srgbClr val="C00000"/>
                </a:solidFill>
                <a:latin typeface="Arial" panose="020B0604020202020204"/>
                <a:ea typeface="微软雅黑" panose="020B0503020204020204" pitchFamily="34" charset="-122"/>
                <a:sym typeface="Arial" panose="020B0604020202020204"/>
              </a:rPr>
              <a:t>漆雾眼角和防尘口罩</a:t>
            </a:r>
            <a:r>
              <a:rPr sz="2000" b="1" dirty="0">
                <a:solidFill>
                  <a:srgbClr val="38465E"/>
                </a:solidFill>
                <a:latin typeface="Arial" panose="020B0604020202020204"/>
                <a:ea typeface="微软雅黑" panose="020B0503020204020204" pitchFamily="34" charset="-122"/>
                <a:sym typeface="Arial" panose="020B0604020202020204"/>
              </a:rPr>
              <a:t>如图所示。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136255" y="2162175"/>
            <a:ext cx="2620010" cy="1336040"/>
          </a:xfrm>
          <a:prstGeom prst="rect">
            <a:avLst/>
          </a:prstGeom>
        </p:spPr>
      </p:pic>
      <p:pic>
        <p:nvPicPr>
          <p:cNvPr id="4" name="图片 3"/>
          <p:cNvPicPr>
            <a:picLocks noChangeAspect="1"/>
          </p:cNvPicPr>
          <p:nvPr/>
        </p:nvPicPr>
        <p:blipFill>
          <a:blip r:embed="rId2"/>
          <a:stretch>
            <a:fillRect/>
          </a:stretch>
        </p:blipFill>
        <p:spPr>
          <a:xfrm>
            <a:off x="8315325" y="3819525"/>
            <a:ext cx="2156460" cy="17659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403" y="1399015"/>
            <a:ext cx="12989337" cy="4302566"/>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副标题 2"/>
          <p:cNvSpPr>
            <a:spLocks noGrp="1"/>
          </p:cNvSpPr>
          <p:nvPr>
            <p:ph idx="1"/>
          </p:nvPr>
        </p:nvSpPr>
        <p:spPr>
          <a:xfrm>
            <a:off x="904627" y="1901582"/>
            <a:ext cx="6413760" cy="2138362"/>
          </a:xfrm>
        </p:spPr>
        <p:txBody>
          <a:bodyPr>
            <a:noAutofit/>
          </a:bodyPr>
          <a:lstStyle/>
          <a:p>
            <a:pPr>
              <a:lnSpc>
                <a:spcPct val="150000"/>
              </a:lnSpc>
              <a:buClr>
                <a:schemeClr val="tx1">
                  <a:shade val="95000"/>
                </a:schemeClr>
              </a:buClr>
              <a:buNone/>
              <a:defRPr/>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lang="en-US" altLang="zh-CN" sz="2000" b="1" dirty="0">
                <a:solidFill>
                  <a:schemeClr val="bg1"/>
                </a:solidFill>
                <a:latin typeface="Arial" panose="020B0604020202020204"/>
                <a:ea typeface="微软雅黑" panose="020B0503020204020204" pitchFamily="34" charset="-122"/>
                <a:sym typeface="Arial" panose="020B0604020202020204"/>
              </a:rPr>
              <a:t>        </a:t>
            </a:r>
            <a:r>
              <a:rPr lang="zh-CN" altLang="en-US" sz="2000" b="1" dirty="0">
                <a:solidFill>
                  <a:schemeClr val="bg1"/>
                </a:solidFill>
                <a:latin typeface="Arial" panose="020B0604020202020204"/>
                <a:ea typeface="微软雅黑" panose="020B0503020204020204" pitchFamily="34" charset="-122"/>
                <a:sym typeface="Arial" panose="020B0604020202020204"/>
              </a:rPr>
              <a:t>汽车美容与装饰是工业经济高速发展、汽车文化日益深入人心和消费观念不断进步的必然产物。本项目介绍了汽车美容与装饰的发展前景，分析了用车的各种环境，阐述了汽车美容的类型及作用，讲解了汽车美容与装饰的发展现状及趋势。汽车美容与装饰作为汽车使用中不可或缺的一部分，不仅关乎车辆的美观，更与人们的健康、安全和生活品质息息相关。</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904875" y="594360"/>
            <a:ext cx="5481955" cy="521970"/>
          </a:xfrm>
          <a:prstGeom prst="rect">
            <a:avLst/>
          </a:prstGeom>
          <a:solidFill>
            <a:srgbClr val="C00000"/>
          </a:solidFill>
          <a:ln w="57150">
            <a:solidFill>
              <a:schemeClr val="bg1">
                <a:alpha val="55000"/>
              </a:schemeClr>
            </a:solidFill>
          </a:ln>
        </p:spPr>
        <p:txBody>
          <a:bodyPr wrap="square">
            <a:spAutoFit/>
          </a:bodyPr>
          <a:lstStyle/>
          <a:p>
            <a:pPr algn="ctr"/>
            <a:r>
              <a:rPr lang="zh-CN" altLang="en-US" sz="2800" b="1" dirty="0">
                <a:solidFill>
                  <a:schemeClr val="bg1"/>
                </a:solidFill>
                <a:latin typeface="Arial" panose="020B0604020202020204"/>
                <a:ea typeface="微软雅黑" panose="020B0503020204020204" pitchFamily="34" charset="-122"/>
                <a:sym typeface="Arial" panose="020B0604020202020204"/>
              </a:rPr>
              <a:t>项目一</a:t>
            </a:r>
            <a:r>
              <a:rPr lang="en-US" altLang="zh-CN" sz="2800" b="1" dirty="0">
                <a:solidFill>
                  <a:schemeClr val="bg1"/>
                </a:solidFill>
                <a:latin typeface="Arial" panose="020B0604020202020204"/>
                <a:ea typeface="微软雅黑" panose="020B0503020204020204" pitchFamily="34" charset="-122"/>
                <a:sym typeface="Arial" panose="020B0604020202020204"/>
              </a:rPr>
              <a:t>  </a:t>
            </a:r>
            <a:r>
              <a:rPr lang="zh-CN" altLang="en-US" sz="2800" b="1" dirty="0">
                <a:solidFill>
                  <a:schemeClr val="bg1"/>
                </a:solidFill>
                <a:latin typeface="Arial" panose="020B0604020202020204"/>
                <a:ea typeface="微软雅黑" panose="020B0503020204020204" pitchFamily="34" charset="-122"/>
                <a:sym typeface="Arial" panose="020B0604020202020204"/>
              </a:rPr>
              <a:t>汽车美容与装饰认知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6445800" y="1523594"/>
            <a:ext cx="5961114" cy="3963210"/>
          </a:xfrm>
          <a:prstGeom prst="rect">
            <a:avLst/>
          </a:prstGeom>
        </p:spPr>
      </p:pic>
      <p:sp>
        <p:nvSpPr>
          <p:cNvPr id="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413000"/>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307465" y="25222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②操作前，根据作业要求穿好工作服和鞋，戴好工作帽、口罩、手套、鞋罩和防毒面具等，不允许操作人员穿着工作服离开作业场所。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52525" y="1360170"/>
            <a:ext cx="8956675" cy="79311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14693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①施工环境必须有良好的通风条件，若在室内施工（特别是喷涂时），要有良好的通风设备。</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4446270"/>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5554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④在用钢丝刷、锉刀、气动工具和电动工具进行金属表面处理时，需佩戴防护眼镜，以免损伤眼睛。如粉尘较多，应戴防护口罩，以防呼吸道感染。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2" name="矩形 11"/>
          <p:cNvSpPr/>
          <p:nvPr/>
        </p:nvSpPr>
        <p:spPr>
          <a:xfrm>
            <a:off x="1152525" y="357505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矩形 12"/>
          <p:cNvSpPr>
            <a:spLocks noChangeArrowheads="1"/>
          </p:cNvSpPr>
          <p:nvPr/>
        </p:nvSpPr>
        <p:spPr bwMode="auto">
          <a:xfrm>
            <a:off x="1307465" y="36842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③打磨施工中应注意物面有无突出毛刺，以防划伤手指。 </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12" grpId="0" bldLvl="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7" name="矩形 16"/>
          <p:cNvSpPr/>
          <p:nvPr/>
        </p:nvSpPr>
        <p:spPr>
          <a:xfrm>
            <a:off x="1124585" y="4513580"/>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79525" y="462280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⑧施工场地的易燃品应随时清除，并严禁烟火。涂料库要隔绝火源，并备有消 防用品，要有严禁烟火的标志。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2" name="矩形 11"/>
          <p:cNvSpPr/>
          <p:nvPr/>
        </p:nvSpPr>
        <p:spPr>
          <a:xfrm>
            <a:off x="1124585" y="365252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矩形 12"/>
          <p:cNvSpPr>
            <a:spLocks noChangeArrowheads="1"/>
          </p:cNvSpPr>
          <p:nvPr/>
        </p:nvSpPr>
        <p:spPr bwMode="auto">
          <a:xfrm>
            <a:off x="1279525" y="3761740"/>
            <a:ext cx="895604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⑦有毒气体可能会附着在皮肤上，因此在施工完毕后，一定要用肥皂清洗脸部和手部。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24585" y="1426210"/>
            <a:ext cx="8956675" cy="10610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79525" y="15354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⑤酸、碱溶液要严格保管，小心使用。搬运酸、碱溶液应使用专用工具，严禁肩扛、手抱。用氢氧化钠清除旧漆膜时，必须佩戴防护手套和防护眼镜，穿戴乳胶（或塑料）围裙和鞋罩。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24585" y="562737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79525" y="57365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⑨工作结束后打扫施工场地，用过的残漆、废纸、线头、废砂纸等要随时清理。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279146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29006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⑥登高作业时，凳子要牢固，放置要平稳、不得晃动，严禁穿拖鞋登高作业。</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0-#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0-#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1" grpId="0"/>
      <p:bldP spid="12" grpId="0" bldLvl="0" animBg="1"/>
      <p:bldP spid="13" grpId="0"/>
      <p:bldP spid="2" grpId="0" bldLvl="0" animBg="1"/>
      <p:bldP spid="4" grpId="0"/>
      <p:bldP spid="6" grpId="0" bldLvl="0" animBg="1"/>
      <p:bldP spid="7" grpId="0"/>
      <p:bldP spid="14" grpId="0" bldLvl="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405255" y="2823210"/>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大部分清洗剂、护理用品、涂料及溶剂都有毒性，而喷涂时所形成的喷雾、涂膜以及在干燥过程中挥发出来的气体，如果通过人的呼吸道或皮肤渗入人体，可能会对人体神经系统和血液系统产生刺激作用，可能会导致头昏、头痛、失眠、乏力和记忆力减退等症状。这些有害气体还能造成人体血液系统的损伤，引起白细胞减少、血小板和红细胞含量降低，还可能使人出现皮肤干燥、瘙痒等症状。为防止发生中毒事故，应采取以下有效的预防措施。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405255" y="2275840"/>
            <a:ext cx="1393190" cy="419100"/>
          </a:xfrm>
          <a:prstGeom prst="rect">
            <a:avLst/>
          </a:prstGeom>
          <a:solidFill>
            <a:srgbClr val="38465E"/>
          </a:solidFill>
        </p:spPr>
        <p:txBody>
          <a:bodyPr wrap="square">
            <a:noAutofit/>
          </a:bodyPr>
          <a:p>
            <a:pPr algn="l">
              <a:defRPr/>
            </a:pPr>
            <a:r>
              <a:rPr lang="zh-CN" altLang="en-US" sz="2000" b="1" dirty="0">
                <a:solidFill>
                  <a:schemeClr val="bg1"/>
                </a:solidFill>
                <a:latin typeface="Arial" panose="020B0604020202020204"/>
                <a:ea typeface="微软雅黑" panose="020B0503020204020204" pitchFamily="34" charset="-122"/>
                <a:sym typeface="Arial" panose="020B0604020202020204"/>
              </a:rPr>
              <a:t>（</a:t>
            </a:r>
            <a:r>
              <a:rPr lang="en-US" altLang="zh-CN" sz="2000" b="1" dirty="0">
                <a:solidFill>
                  <a:schemeClr val="bg1"/>
                </a:solidFill>
                <a:latin typeface="Arial" panose="020B0604020202020204"/>
                <a:ea typeface="微软雅黑" panose="020B0503020204020204" pitchFamily="34" charset="-122"/>
                <a:sym typeface="Arial" panose="020B0604020202020204"/>
              </a:rPr>
              <a:t>1</a:t>
            </a:r>
            <a:r>
              <a:rPr lang="zh-CN" altLang="en-US" sz="2000" b="1" dirty="0">
                <a:solidFill>
                  <a:schemeClr val="bg1"/>
                </a:solidFill>
                <a:latin typeface="Arial" panose="020B0604020202020204"/>
                <a:ea typeface="微软雅黑" panose="020B0503020204020204" pitchFamily="34" charset="-122"/>
                <a:sym typeface="Arial" panose="020B0604020202020204"/>
              </a:rPr>
              <a:t>）防毒</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089660"/>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施工过程中的安全预防措施</a:t>
            </a:r>
            <a:r>
              <a:rPr lang="zh-CN" altLang="en-US" sz="2200" b="1" dirty="0">
                <a:solidFill>
                  <a:srgbClr val="C00000"/>
                </a:solidFill>
                <a:latin typeface="Arial" panose="020B0604020202020204"/>
                <a:ea typeface="微软雅黑" panose="020B0503020204020204" pitchFamily="34" charset="-122"/>
                <a:sym typeface="Arial" panose="020B0604020202020204"/>
              </a:rPr>
              <a:t>  </a:t>
            </a:r>
            <a:endParaRPr lang="zh-CN" altLang="en-US" sz="22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1152525" y="1360170"/>
            <a:ext cx="8956675" cy="155511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①控制空气中有毒物质的浓度。</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●施工场所应有良好的通风和排风换气设备，使空气流通，加速有害气体的散发，使空气中有害气体浓度不超过安全规定的浓度。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●在采用暖风的情况下，一般不采用循环风。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391858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027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③新鲜空气吸入点和废气排放点之间的距离在水平方向上不小于 10 m。</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12356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2327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②含有毒成分的尘雾和气体应经过净化处理后排入大气，排气管应超出屋顶 1 m。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2525" y="471424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矩形 18"/>
          <p:cNvSpPr>
            <a:spLocks noChangeArrowheads="1"/>
          </p:cNvSpPr>
          <p:nvPr/>
        </p:nvSpPr>
        <p:spPr bwMode="auto">
          <a:xfrm>
            <a:off x="1307465" y="48234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④对于毒性大、有害物质含量高的涂料严禁用喷涂法涂装。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0" name="矩形 19"/>
          <p:cNvSpPr/>
          <p:nvPr/>
        </p:nvSpPr>
        <p:spPr>
          <a:xfrm>
            <a:off x="1152525" y="5539740"/>
            <a:ext cx="8956675" cy="7334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矩形 21"/>
          <p:cNvSpPr>
            <a:spLocks noChangeArrowheads="1"/>
          </p:cNvSpPr>
          <p:nvPr/>
        </p:nvSpPr>
        <p:spPr bwMode="auto">
          <a:xfrm>
            <a:off x="1307465" y="56191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⑤涂装人员在操作时，应穿戴好各种防护用具，如专用工作服、手套、面具、口罩和鞋帽等。</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0-#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2" grpId="0" bldLvl="0" animBg="1"/>
      <p:bldP spid="4" grpId="0"/>
      <p:bldP spid="6" grpId="0" bldLvl="0" animBg="1"/>
      <p:bldP spid="18" grpId="0"/>
      <p:bldP spid="7" grpId="0" bldLvl="0" animBg="1"/>
      <p:bldP spid="19" grpId="0"/>
      <p:bldP spid="20" grpId="0" bldLvl="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298323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0924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⑧操作前穿戴好劳动保护用品，使用有空气净化器的头罩或面罩。</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18821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2974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⑦控制有毒涂料的尘雾和气体外逸扩散。</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⑥限制使用有毒涂料和溶剂，尽量使用无毒或毒性低的涂料和溶剂。</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3778250"/>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388747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⑨施工时，如果感到头痛、眩晕、心悸、恶心，应立即离开工作场所，到通风处呼吸新鲜空气，严重时应及时治疗。</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2" name="矩形 11"/>
          <p:cNvSpPr/>
          <p:nvPr/>
        </p:nvSpPr>
        <p:spPr>
          <a:xfrm>
            <a:off x="1152525" y="4879340"/>
            <a:ext cx="8956675" cy="10763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矩形 12"/>
          <p:cNvSpPr>
            <a:spLocks noChangeArrowheads="1"/>
          </p:cNvSpPr>
          <p:nvPr/>
        </p:nvSpPr>
        <p:spPr bwMode="auto">
          <a:xfrm>
            <a:off x="1307465" y="498856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⑩长期接触漆雾和有机溶剂挥发气体的人员，在不知不觉中也会发生慢性中毒，因此有关部门应对施工人员定期进行体检，发现有中毒迹象，应调离工作，避免其再次与有机溶剂接触。 </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P spid="12" grpId="0" bldLvl="0" animBg="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134217" y="184912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487170"/>
            <a:ext cx="167386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Arial" panose="020B0604020202020204"/>
                <a:ea typeface="微软雅黑" panose="020B0503020204020204" pitchFamily="34" charset="-122"/>
                <a:sym typeface="Arial" panose="020B0604020202020204"/>
              </a:rPr>
              <a:t>（</a:t>
            </a:r>
            <a:r>
              <a:rPr lang="en-US" altLang="zh-CN" sz="2000" b="1" dirty="0">
                <a:latin typeface="Arial" panose="020B0604020202020204"/>
                <a:ea typeface="微软雅黑" panose="020B0503020204020204" pitchFamily="34" charset="-122"/>
                <a:sym typeface="Arial" panose="020B0604020202020204"/>
              </a:rPr>
              <a:t>2</a:t>
            </a:r>
            <a:r>
              <a:rPr lang="zh-CN" altLang="en-US" sz="2000" b="1" dirty="0">
                <a:latin typeface="Arial" panose="020B0604020202020204"/>
                <a:ea typeface="微软雅黑" panose="020B0503020204020204" pitchFamily="34" charset="-122"/>
                <a:sym typeface="Arial" panose="020B0604020202020204"/>
              </a:rPr>
              <a:t>）</a:t>
            </a:r>
            <a:r>
              <a:rPr lang="zh-CN" altLang="en-US" sz="2000" b="1" dirty="0">
                <a:latin typeface="Arial" panose="020B0604020202020204"/>
                <a:ea typeface="微软雅黑" panose="020B0503020204020204" pitchFamily="34" charset="-122"/>
                <a:sym typeface="Arial" panose="020B0604020202020204"/>
              </a:rPr>
              <a:t>防火</a:t>
            </a:r>
            <a:endParaRPr lang="zh-CN" altLang="en-US"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411162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42208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③严禁吸烟。施工场所严禁吸烟，并在施工场所显眼处设立“严禁吸烟”的标志。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3091180"/>
            <a:ext cx="8956675" cy="7772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320040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②按防爆等级规定安装电器。能产生电火花的电器和仪表不得在施工场所使用。禁装闸刀开关，配电盘、熔断器、普通电动机及照明开关应安装在室外。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226758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376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①完善防火设施。涂装车间所有结构件应采用耐火材料制成，并通风良好。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1032510" y="496379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187450" y="50730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④防止冲击火花。涂装过程中应尽量避免敲打、碰撞、冲击、摩擦等操作。</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0-#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0-#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29" grpId="0" bldLvl="0" animBg="1"/>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3289300"/>
            <a:ext cx="8956675" cy="71564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3610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⑦备足灭火器材。 施工场所必须备有足够的灭火器、黄沙及其他灭火工具，并定期检查更换。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188210"/>
            <a:ext cx="8956675" cy="75438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2180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⑥谨防自燃。 浸有油性涂料或溶剂的棉纱、碎布等擦拭物必须放在指定地点，禁止乱丢乱放。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⑤严防静电产生。 施工场所的设备、管道、容器都应安装地线，防止静电产生。</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4396740"/>
            <a:ext cx="8956675" cy="10871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50596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⑧及时灭火。 当可燃物遇明火发生燃烧时，应使用扑盖物罩上，或使用灭火器扑灭。若发生较大火灾，应及时报警，立即切断电源，关闭运转的设备和邻近车间门窗，防止火势蔓延。</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bg1">
                    <a:lumMod val="65000"/>
                  </a:schemeClr>
                </a:solidFill>
                <a:latin typeface="+mn-lt"/>
                <a:ea typeface="+mn-ea"/>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rPr>
              <a:t>任务实施</a:t>
            </a:r>
            <a:endParaRPr sz="4000" b="1" dirty="0">
              <a:solidFill>
                <a:schemeClr val="bg1">
                  <a:lumMod val="65000"/>
                </a:schemeClr>
              </a:solidFill>
              <a:latin typeface="+mn-lt"/>
              <a:ea typeface="+mn-ea"/>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endParaRPr>
          </a:p>
          <a:p>
            <a:pPr algn="l"/>
            <a:endParaRPr sz="4000" b="1" dirty="0">
              <a:solidFill>
                <a:schemeClr val="bg1">
                  <a:lumMod val="65000"/>
                </a:schemeClr>
              </a:solidFill>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endParaRPr>
          </a:p>
          <a:p>
            <a:pPr algn="l"/>
            <a:r>
              <a:rPr sz="4000" b="1" dirty="0">
                <a:solidFill>
                  <a:schemeClr val="bg1">
                    <a:lumMod val="65000"/>
                  </a:schemeClr>
                </a:solidFill>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rPr>
              <a:t>任务测评</a:t>
            </a:r>
            <a:endParaRPr sz="4000" b="1" dirty="0">
              <a:solidFill>
                <a:schemeClr val="bg1">
                  <a:lumMod val="65000"/>
                </a:schemeClr>
              </a:solidFill>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endParaRPr>
          </a:p>
          <a:p>
            <a:pPr algn="l"/>
            <a:endParaRPr sz="4000" b="1" dirty="0">
              <a:solidFill>
                <a:schemeClr val="bg1">
                  <a:lumMod val="65000"/>
                </a:schemeClr>
              </a:solidFill>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endParaRPr>
          </a:p>
          <a:p>
            <a:pPr algn="l"/>
            <a:r>
              <a:rPr sz="4000" b="1" dirty="0">
                <a:solidFill>
                  <a:schemeClr val="bg1">
                    <a:lumMod val="65000"/>
                  </a:schemeClr>
                </a:solidFill>
                <a:cs typeface="+mn-ea"/>
                <a:sym typeface="+mn-lt"/>
                <a:hlinkClick r:id="rId2" action="ppaction://hlinkfile">
                  <a:extLst>
                    <a:ext uri="{DAF060AB-1E55-43B9-8AAB-6FB025537F2F}">
                      <wpsdc:hlinkClr xmlns:wpsdc="http://www.wps.cn/officeDocument/2017/drawingmlCustomData" val="7C7C7C"/>
                      <wpsdc:folHlinkClr xmlns:wpsdc="http://www.wps.cn/officeDocument/2017/drawingmlCustomData" val="0D0D0D"/>
                      <wpsdc:hlinkUnderline xmlns:wpsdc="http://www.wps.cn/officeDocument/2017/drawingmlCustomData" val="1"/>
                    </a:ext>
                  </a:extLst>
                </a:hlinkClick>
              </a:rPr>
              <a:t>任务拓展</a:t>
            </a:r>
            <a:endParaRPr sz="4000" b="1" dirty="0">
              <a:solidFill>
                <a:schemeClr val="bg1">
                  <a:lumMod val="65000"/>
                </a:schemeClr>
              </a:solidFill>
              <a:latin typeface="+mn-lt"/>
              <a:ea typeface="+mn-ea"/>
              <a:cs typeface="+mn-ea"/>
              <a:sym typeface="+mn-lt"/>
              <a:hlinkClick r:id="rId3" tooltip="" action="ppaction://hlinkfile"/>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608717" y="3564301"/>
            <a:ext cx="4754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任务二</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50679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1. 了解汽车装饰的定义。</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2. 掌握汽车装饰的分类。</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3. 熟悉汽车装饰的发展现状。</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1. 能够理解汽车装饰的意义。</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2. 能够独立完成简单的汽车外表装饰。</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1. 重视安全生产，增强环保意识。</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2. 遵守相关法律法规和行业规定，忠于职守，诚实守信。</a:t>
            </a:r>
            <a:endParaRPr b="1"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3759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07340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68566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81953"/>
            <a:ext cx="12192000" cy="4347882"/>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平行四边形 1"/>
          <p:cNvSpPr/>
          <p:nvPr/>
        </p:nvSpPr>
        <p:spPr>
          <a:xfrm>
            <a:off x="905608" y="801510"/>
            <a:ext cx="5073162" cy="526062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732" y="2131928"/>
            <a:ext cx="5816268" cy="4370510"/>
          </a:xfrm>
          <a:prstGeom prst="rect">
            <a:avLst/>
          </a:prstGeom>
        </p:spPr>
      </p:pic>
      <p:sp>
        <p:nvSpPr>
          <p:cNvPr id="7" name="矩形 6"/>
          <p:cNvSpPr/>
          <p:nvPr/>
        </p:nvSpPr>
        <p:spPr>
          <a:xfrm>
            <a:off x="1862230" y="1685385"/>
            <a:ext cx="2454793" cy="646331"/>
          </a:xfrm>
          <a:prstGeom prst="rect">
            <a:avLst/>
          </a:prstGeom>
          <a:solidFill>
            <a:srgbClr val="38465E"/>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目   录</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sp>
        <p:nvSpPr>
          <p:cNvPr id="8" name="文本框 7"/>
          <p:cNvSpPr txBox="1"/>
          <p:nvPr/>
        </p:nvSpPr>
        <p:spPr>
          <a:xfrm>
            <a:off x="6884432" y="2499665"/>
            <a:ext cx="3978231" cy="60874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6884987" y="3954243"/>
            <a:ext cx="3978230" cy="584491"/>
          </a:xfrm>
          <a:prstGeom prst="rect">
            <a:avLst/>
          </a:prstGeom>
          <a:solidFill>
            <a:srgbClr val="C00000"/>
          </a:solidFill>
        </p:spPr>
        <p:txBody>
          <a:bodyPr vert="horz" lIns="91440" tIns="45720" rIns="91440" bIns="45720" rtlCol="0">
            <a:noAutofit/>
          </a:bodyPr>
          <a:lstStyle>
            <a:defPPr>
              <a:defRPr lang="zh-CN"/>
            </a:defPPr>
            <a:lvl1pPr marL="228600" indent="-228600" algn="ctr">
              <a:lnSpc>
                <a:spcPct val="90000"/>
              </a:lnSpc>
              <a:spcBef>
                <a:spcPts val="1000"/>
              </a:spcBef>
              <a:buFont typeface="Arial" panose="020B0604020202020204" pitchFamily="34" charset="0"/>
              <a:buChar char="•"/>
              <a:defRPr sz="3200" b="1">
                <a:solidFill>
                  <a:schemeClr val="bg1"/>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Arial" panose="020B0604020202020204"/>
                <a:ea typeface="微软雅黑" panose="020B0503020204020204" pitchFamily="34" charset="-122"/>
                <a:sym typeface="Arial" panose="020B0604020202020204"/>
              </a:rPr>
              <a:t>汽车装饰认知</a:t>
            </a:r>
            <a:endParaRPr lang="zh-CN" altLang="en-US" dirty="0">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8" grpId="0" bldLvl="0" animBg="1"/>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王先生在网上订购了一台全新的汽车，刚刚提车时，对自己的爱车内饰以及外</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表都很满意。但经过一段时间，他渐渐地对汽车内饰及外表产生了厌恶感。于是他去汽车装饰店面咨询了小李汽车装饰方面的知识。</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533259"/>
            <a:chOff x="0" y="214489"/>
            <a:chExt cx="3420533" cy="533259"/>
          </a:xfrm>
        </p:grpSpPr>
        <p:sp>
          <p:nvSpPr>
            <p:cNvPr id="6" name="矩形 5"/>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931481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汽车装饰是指在不改变汽车本身的功能和结构的前提下，通过增加或者替换一些附属的物品，提高汽车表面和室内的美观性、实用性、舒适性。所增加或者替换的附属物品，叫作装饰品或者装饰件。广义的汽车装饰还包括汽车改装、汽车美容等。</a:t>
            </a:r>
            <a:r>
              <a:rPr lang="en-US" altLang="zh-CN"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11582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一、汽车装饰</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10521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协调</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931481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装饰材料的颜色必须和汽车的颜色相协调，不可盲目追求高品质、高价位，以免弄巧成拙。比如，黑色的车身应配以浅茶色的太阳膜等。再如车内色调的配置可以是深色的车内部配以浅色的座套及棕色的地毯，浅色的车内部配以深色的座套和茶色的地毯等。这样，整个车内空间就会显得豪华、大方。</a:t>
            </a:r>
            <a:r>
              <a:rPr lang="en-US" altLang="zh-CN" sz="2000" b="1" dirty="0">
                <a:solidFill>
                  <a:srgbClr val="38465E"/>
                </a:solidFill>
                <a:latin typeface="Arial" panose="020B0604020202020204"/>
                <a:ea typeface="微软雅黑" panose="020B0503020204020204" pitchFamily="34" charset="-122"/>
                <a:sym typeface="Arial" panose="020B0604020202020204"/>
              </a:rPr>
              <a:t>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二、汽车装饰的要素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230"/>
            <a:ext cx="10299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实用</a:t>
            </a:r>
            <a:r>
              <a:rPr lang="zh-CN" altLang="en-US" sz="2200" b="1" dirty="0">
                <a:solidFill>
                  <a:schemeClr val="bg1"/>
                </a:solidFill>
                <a:latin typeface="Arial" panose="020B0604020202020204"/>
                <a:ea typeface="微软雅黑" panose="020B0503020204020204" pitchFamily="34" charset="-122"/>
                <a:sym typeface="Arial" panose="020B0604020202020204"/>
              </a:rPr>
              <a:t>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386330"/>
            <a:ext cx="52108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根据车内空间的大小，尽可能地选用一些能充分体现车主个性的小巧、美观、实用的饰物，如茶杯、香水瓶、报时器等。根据实用原则，还可以配置一些坐垫、背垫等。同时还应做到车内所有饰物易于拆装，便于清洗和更换。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0865"/>
            <a:ext cx="10598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整洁</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965"/>
            <a:ext cx="521081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车内所有装饰物品应做到干净、卫生、摆放有序，这样会给人一种轻松、舒适的感觉。</a:t>
            </a:r>
            <a:r>
              <a:rPr lang="en-US" altLang="zh-CN" sz="2400" b="1" dirty="0">
                <a:solidFill>
                  <a:srgbClr val="38465E"/>
                </a:solidFill>
                <a:latin typeface="Arial" panose="020B0604020202020204"/>
                <a:ea typeface="微软雅黑" panose="020B0503020204020204" pitchFamily="34" charset="-122"/>
                <a:sym typeface="Arial" panose="020B0604020202020204"/>
              </a:rPr>
              <a:t>  </a:t>
            </a:r>
            <a:endParaRPr lang="en-US" altLang="zh-CN" sz="24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230"/>
            <a:ext cx="10299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安全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386330"/>
            <a:ext cx="52108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安全主要是指车内饰物不得有碍驾驶员安全行车或乘员的安全。比如，在车内前后挡风玻璃上不宜张贴大面积的宣传标语或其他图画，也不宜吊挂过长、过大、过重的饰物，前门玻璃粘贴太阳膜时，应不影响驾驶员观看后视镜。 </a:t>
            </a:r>
            <a:endParaRPr sz="2000" b="1"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0865"/>
            <a:ext cx="10598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舒适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965"/>
            <a:ext cx="521081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车内饰物的色彩和质感，要符合车主的审美观，因为只有舒适的环境，才会给车主带来舒畅的心情。 </a:t>
            </a:r>
            <a:endParaRPr sz="20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217360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汽车外部装饰</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47140" y="3011170"/>
            <a:ext cx="9314815"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①汽车漆面的特种喷涂装饰。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②彩条及保护膜装饰。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③车顶天窗装饰。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④汽车风窗装饰。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三、汽车装饰的分类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 name="Text Box 4"/>
          <p:cNvSpPr txBox="1">
            <a:spLocks noChangeArrowheads="1"/>
          </p:cNvSpPr>
          <p:nvPr/>
        </p:nvSpPr>
        <p:spPr bwMode="auto">
          <a:xfrm>
            <a:off x="5593715" y="3011170"/>
            <a:ext cx="9314815" cy="1783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⑤车身大包围装饰。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⑥车身局部装饰。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⑦车轮装饰。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⑧底盘喷塑保护装饰。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rcRect t="5530" b="8464"/>
          <a:stretch>
            <a:fillRect/>
          </a:stretch>
        </p:blipFill>
        <p:spPr>
          <a:xfrm>
            <a:off x="8308340" y="2844165"/>
            <a:ext cx="2640965" cy="22713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548"/>
            <a:ext cx="216789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汽车内部装饰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474595"/>
            <a:ext cx="5210810"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①汽车顶棚内衬的装饰。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②侧围内护板和门内护板的装饰。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③仪表板的装饰。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④座椅的装饰。</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⑤地板的装饰。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⑥内饰精品的装饰。</a:t>
            </a:r>
            <a:endParaRPr sz="2000" b="1"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1500"/>
            <a:ext cx="145605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其他装饰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965"/>
            <a:ext cx="521081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其他装饰包括各种车载电子电器设备、通信和智能设备，以及防盗防护设备等。</a:t>
            </a:r>
            <a:endParaRPr sz="20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30206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汽车装饰的发展现状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931481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随着经济的发展，人们的汽车占有量越来越大，这就为汽车养护美容企业的发展提供了良好的市场。由此，那些分布范围广泛、零配件质量上乘、能快速而准确地诊断出汽车的问题且维修水平很高的汽车维护企业受到人们的广泛青睐。可见，在中国汽车市场中，汽车装饰已成为其不可或缺的一部分。可是从整体来看，这一行业的市场秩序并不算好。近几年来汽车用品市场开始与国际接轨，相关产品或者服务的价格呈现出明显的变化趋势。 </a:t>
            </a:r>
            <a:endParaRPr sz="2000" b="1"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四、汽车装饰的发展现状及趋势</a:t>
            </a: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26055" cy="419100"/>
          </a:xfrm>
          <a:prstGeom prst="rect">
            <a:avLst/>
          </a:prstGeom>
          <a:solidFill>
            <a:srgbClr val="38465E"/>
          </a:solidFill>
        </p:spPr>
        <p:txBody>
          <a:bodyPr wrap="square">
            <a:noAutofit/>
          </a:bodyPr>
          <a:p>
            <a:pPr algn="l">
              <a:defRPr/>
            </a:pPr>
            <a:r>
              <a:rPr lang="zh-CN" altLang="en-US" sz="2000" b="1" dirty="0">
                <a:solidFill>
                  <a:schemeClr val="bg1"/>
                </a:solidFill>
                <a:latin typeface="Arial" panose="020B0604020202020204"/>
                <a:ea typeface="微软雅黑" panose="020B0503020204020204" pitchFamily="34" charset="-122"/>
                <a:sym typeface="Arial" panose="020B0604020202020204"/>
              </a:rPr>
              <a:t>（</a:t>
            </a:r>
            <a:r>
              <a:rPr lang="en-US" altLang="zh-CN" sz="2000" b="1" dirty="0">
                <a:solidFill>
                  <a:schemeClr val="bg1"/>
                </a:solidFill>
                <a:latin typeface="Arial" panose="020B0604020202020204"/>
                <a:ea typeface="微软雅黑" panose="020B0503020204020204" pitchFamily="34" charset="-122"/>
                <a:sym typeface="Arial" panose="020B0604020202020204"/>
              </a:rPr>
              <a:t>1</a:t>
            </a:r>
            <a:r>
              <a:rPr lang="zh-CN" altLang="en-US" sz="2000" b="1" dirty="0">
                <a:solidFill>
                  <a:schemeClr val="bg1"/>
                </a:solidFill>
                <a:latin typeface="Arial" panose="020B0604020202020204"/>
                <a:ea typeface="微软雅黑" panose="020B0503020204020204" pitchFamily="34" charset="-122"/>
                <a:sym typeface="Arial" panose="020B0604020202020204"/>
              </a:rPr>
              <a:t>）正确的经营方式 </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大部分清洗剂、护理用品、涂料及溶剂都有毒性，而喷涂时所形成的喷雾、涂膜以及在干燥过程中挥发出来的气体，如果通过人的呼吸道或皮肤渗入人体，可能会对人体神经系统和血液系统产生刺激作用，可能会导致头昏、头痛、失眠、乏力和记忆力减退等症状。这些有害气体还能造成人体血液系统的损伤，引起白细胞减少、血小板和红细胞含量降低，还可能使人出现皮肤干燥、瘙痒等症状。为防止发生中毒事故，应采取以下有效的预防措施。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456946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（2）打造过硬的产品质量和服务质量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对任何一家企业来说，优质的产品或服务是其生存和发展的根本保障，因此，汽车美容企业应该不断提高产品质量和服务水平，使消费者的满意度越来越高。顾客为自己的汽车做美容养护往往需要多次消费，汽车美容企业应该看到这一点，重视提高自己的产品质量和服务水平。汽车美容企业也要在价格上增加透明度，这样既可以使消费者明白自己的花费细节，也可以有效促成消费者进行下一次消费。 </a:t>
            </a:r>
            <a:r>
              <a:rPr lang="zh-CN" altLang="en-US"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608717" y="3564301"/>
            <a:ext cx="4754880" cy="193802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a:p>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任务一</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6" grpId="0"/>
      <p:bldP spid="7" grpId="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2605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（3）提供个性化装饰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据调查，中国汽车产销量早在 2008 年就已经突破 930 万辆，目前中国私人汽车的占有量已经超过一亿辆。随着我国私人汽车的占有量不断增多，人们对汽车的看法也逐渐发生转变。人们不再满足于汽车出厂时的设计，而是希望把自己的汽车改装成自己喜欢的或是更加符合自己需要的样子。如今，人们追求汽车的个性化，对汽车进行装饰、美容就可以帮助人们实现这一目标。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327152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（4）全方位汽车服务项目</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从事汽车装饰美容服务的企业通过与国外相关企业合作，不断提高自身素质，已经在汽车装饰、美容、维修和养护等各方面具有一定的优势。这些企业不断更新技术和提高服务质量，招聘培养专业素质较高的技师和经营人才，并为客户提供全方位 服务，从而有效稳定客户群，减少客户流失。在日常经营中，一切从客户需要出发，以吸引更多的潜在客户到来。</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533259"/>
            <a:chOff x="0" y="214489"/>
            <a:chExt cx="3420533" cy="533259"/>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rPr>
              <a:t>任务实施</a:t>
            </a:r>
            <a:endParaRPr sz="4000" b="1" dirty="0">
              <a:solidFill>
                <a:schemeClr val="tx2">
                  <a:lumMod val="75000"/>
                </a:schemeClr>
              </a:solidFill>
              <a:latin typeface="+mn-lt"/>
              <a:ea typeface="+mn-ea"/>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a:p>
            <a:pPr algn="l"/>
            <a:endParaRPr sz="4000" b="1" dirty="0">
              <a:solidFill>
                <a:schemeClr val="tx2">
                  <a:lumMod val="75000"/>
                </a:schemeClr>
              </a:solidFill>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a:p>
            <a:pPr algn="l"/>
            <a:r>
              <a:rPr sz="4000" b="1" dirty="0">
                <a:solidFill>
                  <a:schemeClr val="tx2">
                    <a:lumMod val="75000"/>
                  </a:schemeClr>
                </a:solidFill>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rPr>
              <a:t>任务测评</a:t>
            </a:r>
            <a:endParaRPr sz="4000" b="1" dirty="0">
              <a:solidFill>
                <a:schemeClr val="tx2">
                  <a:lumMod val="75000"/>
                </a:schemeClr>
              </a:solidFill>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a:p>
            <a:pPr algn="l"/>
            <a:endParaRPr sz="4000" b="1" dirty="0">
              <a:solidFill>
                <a:schemeClr val="tx2">
                  <a:lumMod val="75000"/>
                </a:schemeClr>
              </a:solidFill>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a:p>
            <a:pPr algn="l"/>
            <a:r>
              <a:rPr sz="4000" b="1" dirty="0">
                <a:solidFill>
                  <a:schemeClr val="tx2">
                    <a:lumMod val="75000"/>
                  </a:schemeClr>
                </a:solidFill>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rPr>
              <a:t>任务拓展</a:t>
            </a:r>
            <a:endParaRPr sz="4000" b="1" dirty="0">
              <a:solidFill>
                <a:schemeClr val="tx2">
                  <a:lumMod val="75000"/>
                </a:schemeClr>
              </a:solidFill>
              <a:latin typeface="+mn-lt"/>
              <a:ea typeface="+mn-ea"/>
              <a:cs typeface="+mn-ea"/>
              <a:sym typeface="+mn-lt"/>
              <a:hlinkClick r:id="rId2"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p:txBody>
      </p:sp>
      <p:sp>
        <p:nvSpPr>
          <p:cNvPr id="40" name="Diamond 5"/>
          <p:cNvSpPr/>
          <p:nvPr>
            <p:custDataLst>
              <p:tags r:id="rId3"/>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4"/>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5"/>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6"/>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7"/>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8"/>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9"/>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0"/>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1"/>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圆角矩形 49"/>
          <p:cNvSpPr/>
          <p:nvPr/>
        </p:nvSpPr>
        <p:spPr>
          <a:xfrm>
            <a:off x="1833723" y="1116282"/>
            <a:ext cx="8616564" cy="1169720"/>
          </a:xfrm>
          <a:prstGeom prst="roundRect">
            <a:avLst>
              <a:gd name="adj" fmla="val 4437"/>
            </a:avLst>
          </a:prstGeom>
          <a:solidFill>
            <a:srgbClr val="38465E"/>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4" name="圆角矩形 53"/>
          <p:cNvSpPr/>
          <p:nvPr/>
        </p:nvSpPr>
        <p:spPr>
          <a:xfrm>
            <a:off x="1833723" y="2911231"/>
            <a:ext cx="8616564" cy="1093446"/>
          </a:xfrm>
          <a:prstGeom prst="roundRect">
            <a:avLst>
              <a:gd name="adj" fmla="val 4437"/>
            </a:avLst>
          </a:prstGeom>
          <a:solidFill>
            <a:srgbClr val="BF0001"/>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5" name="圆角矩形 54"/>
          <p:cNvSpPr/>
          <p:nvPr/>
        </p:nvSpPr>
        <p:spPr>
          <a:xfrm>
            <a:off x="1833723" y="4376058"/>
            <a:ext cx="8616564" cy="1324096"/>
          </a:xfrm>
          <a:prstGeom prst="roundRect">
            <a:avLst>
              <a:gd name="adj" fmla="val 4437"/>
            </a:avLst>
          </a:prstGeom>
          <a:solidFill>
            <a:srgbClr val="38465E"/>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6" name="Rectangle 4"/>
          <p:cNvSpPr>
            <a:spLocks noChangeArrowheads="1"/>
          </p:cNvSpPr>
          <p:nvPr/>
        </p:nvSpPr>
        <p:spPr bwMode="auto">
          <a:xfrm>
            <a:off x="2345253" y="1356780"/>
            <a:ext cx="78794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chemeClr val="bg1"/>
                </a:solidFill>
                <a:latin typeface="Arial" panose="020B0604020202020204"/>
                <a:ea typeface="微软雅黑" panose="020B0503020204020204" pitchFamily="34" charset="-122"/>
                <a:sym typeface="Arial" panose="020B0604020202020204"/>
              </a:rPr>
              <a:t>1.</a:t>
            </a:r>
            <a:r>
              <a:rPr lang="zh-CN" altLang="en-US" b="1" dirty="0">
                <a:solidFill>
                  <a:schemeClr val="bg1"/>
                </a:solidFill>
                <a:latin typeface="Arial" panose="020B0604020202020204"/>
                <a:ea typeface="微软雅黑" panose="020B0503020204020204" pitchFamily="34" charset="-122"/>
                <a:sym typeface="Arial" panose="020B0604020202020204"/>
              </a:rPr>
              <a:t>乘坐主人驾驶的轿车时，最重要的是不能令前排座空着。一定要有一个人坐在那里，以示相伴。</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
        <p:nvSpPr>
          <p:cNvPr id="58" name="Rectangle 4"/>
          <p:cNvSpPr>
            <a:spLocks noChangeArrowheads="1"/>
          </p:cNvSpPr>
          <p:nvPr/>
        </p:nvSpPr>
        <p:spPr bwMode="auto">
          <a:xfrm>
            <a:off x="2238375" y="3201577"/>
            <a:ext cx="72409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bg1"/>
                </a:solidFill>
                <a:latin typeface="Arial" panose="020B0604020202020204"/>
                <a:ea typeface="微软雅黑" panose="020B0503020204020204" pitchFamily="34" charset="-122"/>
                <a:sym typeface="Arial" panose="020B0604020202020204"/>
              </a:rPr>
              <a:t> </a:t>
            </a:r>
            <a:r>
              <a:rPr lang="en-US" altLang="zh-CN" b="1" dirty="0">
                <a:solidFill>
                  <a:schemeClr val="bg1"/>
                </a:solidFill>
                <a:latin typeface="Arial" panose="020B0604020202020204"/>
                <a:ea typeface="微软雅黑" panose="020B0503020204020204" pitchFamily="34" charset="-122"/>
                <a:sym typeface="Arial" panose="020B0604020202020204"/>
              </a:rPr>
              <a:t>2.</a:t>
            </a:r>
            <a:r>
              <a:rPr lang="zh-CN" altLang="en-US" b="1" dirty="0">
                <a:solidFill>
                  <a:schemeClr val="bg1"/>
                </a:solidFill>
                <a:latin typeface="Arial" panose="020B0604020202020204"/>
                <a:ea typeface="微软雅黑" panose="020B0503020204020204" pitchFamily="34" charset="-122"/>
                <a:sym typeface="Arial" panose="020B0604020202020204"/>
              </a:rPr>
              <a:t>先生驾驶自己的轿车时，则其夫人一般应坐在副驾驶座上</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
        <p:nvSpPr>
          <p:cNvPr id="60" name="Rectangle 4"/>
          <p:cNvSpPr>
            <a:spLocks noChangeArrowheads="1"/>
          </p:cNvSpPr>
          <p:nvPr/>
        </p:nvSpPr>
        <p:spPr bwMode="auto">
          <a:xfrm>
            <a:off x="2345253" y="4771990"/>
            <a:ext cx="77901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chemeClr val="bg1"/>
                </a:solidFill>
                <a:latin typeface="Arial" panose="020B0604020202020204"/>
                <a:ea typeface="微软雅黑" panose="020B0503020204020204" pitchFamily="34" charset="-122"/>
                <a:sym typeface="Arial" panose="020B0604020202020204"/>
              </a:rPr>
              <a:t> </a:t>
            </a:r>
            <a:r>
              <a:rPr lang="en-US" altLang="zh-CN" b="1" dirty="0">
                <a:solidFill>
                  <a:schemeClr val="bg1"/>
                </a:solidFill>
                <a:latin typeface="Arial" panose="020B0604020202020204"/>
                <a:ea typeface="微软雅黑" panose="020B0503020204020204" pitchFamily="34" charset="-122"/>
                <a:sym typeface="Arial" panose="020B0604020202020204"/>
              </a:rPr>
              <a:t>3.</a:t>
            </a:r>
            <a:r>
              <a:rPr lang="zh-CN" altLang="en-US" b="1" dirty="0">
                <a:solidFill>
                  <a:schemeClr val="bg1"/>
                </a:solidFill>
                <a:latin typeface="Arial" panose="020B0604020202020204"/>
                <a:ea typeface="微软雅黑" panose="020B0503020204020204" pitchFamily="34" charset="-122"/>
                <a:sym typeface="Arial" panose="020B0604020202020204"/>
              </a:rPr>
              <a:t>主人驾车送其友人夫妇回家时，由友人之中的男士，一定要坐在副驾驶座上，与主人相伴，而不宜形影不离地与其夫人坐在后排，那将是失礼之至</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cxnSp>
        <p:nvCxnSpPr>
          <p:cNvPr id="3" name="直接连接符 2"/>
          <p:cNvCxnSpPr/>
          <p:nvPr/>
        </p:nvCxnSpPr>
        <p:spPr>
          <a:xfrm>
            <a:off x="2838203" y="2161384"/>
            <a:ext cx="0" cy="890575"/>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9084624" y="2161384"/>
            <a:ext cx="0" cy="890575"/>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9084624" y="3635699"/>
            <a:ext cx="0" cy="890575"/>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2838203" y="3791867"/>
            <a:ext cx="0" cy="786099"/>
          </a:xfrm>
          <a:prstGeom prst="line">
            <a:avLst/>
          </a:prstGeom>
          <a:ln>
            <a:solidFill>
              <a:srgbClr val="BF0001"/>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765617" y="2059960"/>
            <a:ext cx="145172" cy="145172"/>
          </a:xfrm>
          <a:prstGeom prst="ellipse">
            <a:avLst/>
          </a:prstGeom>
          <a:solidFill>
            <a:schemeClr val="bg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4" name="椭圆 63"/>
          <p:cNvSpPr/>
          <p:nvPr/>
        </p:nvSpPr>
        <p:spPr>
          <a:xfrm>
            <a:off x="2765617" y="2945926"/>
            <a:ext cx="145172" cy="145172"/>
          </a:xfrm>
          <a:prstGeom prst="ellipse">
            <a:avLst/>
          </a:prstGeom>
          <a:solidFill>
            <a:schemeClr val="bg1"/>
          </a:solidFill>
          <a:ln>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5" name="椭圆 64"/>
          <p:cNvSpPr/>
          <p:nvPr/>
        </p:nvSpPr>
        <p:spPr>
          <a:xfrm>
            <a:off x="9012038" y="2945926"/>
            <a:ext cx="145172" cy="145172"/>
          </a:xfrm>
          <a:prstGeom prst="ellipse">
            <a:avLst/>
          </a:prstGeom>
          <a:solidFill>
            <a:schemeClr val="bg1"/>
          </a:solidFill>
          <a:ln>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6" name="椭圆 65"/>
          <p:cNvSpPr/>
          <p:nvPr/>
        </p:nvSpPr>
        <p:spPr>
          <a:xfrm>
            <a:off x="9023914" y="2059960"/>
            <a:ext cx="145172" cy="145172"/>
          </a:xfrm>
          <a:prstGeom prst="ellipse">
            <a:avLst/>
          </a:prstGeom>
          <a:solidFill>
            <a:schemeClr val="bg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7" name="椭圆 66"/>
          <p:cNvSpPr/>
          <p:nvPr/>
        </p:nvSpPr>
        <p:spPr>
          <a:xfrm>
            <a:off x="2765617" y="3692000"/>
            <a:ext cx="145172" cy="145172"/>
          </a:xfrm>
          <a:prstGeom prst="ellipse">
            <a:avLst/>
          </a:prstGeom>
          <a:solidFill>
            <a:schemeClr val="bg1"/>
          </a:solidFill>
          <a:ln>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8" name="椭圆 67"/>
          <p:cNvSpPr/>
          <p:nvPr/>
        </p:nvSpPr>
        <p:spPr>
          <a:xfrm>
            <a:off x="2765617" y="4518512"/>
            <a:ext cx="145172" cy="145172"/>
          </a:xfrm>
          <a:prstGeom prst="ellipse">
            <a:avLst/>
          </a:prstGeom>
          <a:solidFill>
            <a:schemeClr val="bg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9" name="椭圆 68"/>
          <p:cNvSpPr/>
          <p:nvPr/>
        </p:nvSpPr>
        <p:spPr>
          <a:xfrm>
            <a:off x="9012038" y="4518512"/>
            <a:ext cx="145172" cy="145172"/>
          </a:xfrm>
          <a:prstGeom prst="ellipse">
            <a:avLst/>
          </a:prstGeom>
          <a:solidFill>
            <a:schemeClr val="bg1"/>
          </a:solidFill>
          <a:ln>
            <a:solidFill>
              <a:srgbClr val="BF0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0" name="椭圆 69"/>
          <p:cNvSpPr/>
          <p:nvPr/>
        </p:nvSpPr>
        <p:spPr>
          <a:xfrm>
            <a:off x="9023914" y="3692000"/>
            <a:ext cx="145172" cy="145172"/>
          </a:xfrm>
          <a:prstGeom prst="ellipse">
            <a:avLst/>
          </a:prstGeom>
          <a:solidFill>
            <a:schemeClr val="bg1"/>
          </a:solidFill>
          <a:ln>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文本框 6"/>
          <p:cNvSpPr txBox="1"/>
          <p:nvPr/>
        </p:nvSpPr>
        <p:spPr>
          <a:xfrm>
            <a:off x="1735673" y="334445"/>
            <a:ext cx="1005403" cy="584775"/>
          </a:xfrm>
          <a:prstGeom prst="rect">
            <a:avLst/>
          </a:prstGeom>
          <a:noFill/>
        </p:spPr>
        <p:txBody>
          <a:bodyPr wrap="none" rtlCol="0">
            <a:spAutoFit/>
          </a:bodyPr>
          <a:lstStyle/>
          <a:p>
            <a:r>
              <a:rPr lang="zh-CN" altLang="en-US" sz="3200" b="1" dirty="0">
                <a:solidFill>
                  <a:srgbClr val="BF0001"/>
                </a:solidFill>
                <a:latin typeface="Arial" panose="020B0604020202020204"/>
                <a:ea typeface="微软雅黑" panose="020B0503020204020204" pitchFamily="34" charset="-122"/>
                <a:sym typeface="Arial" panose="020B0604020202020204"/>
              </a:rPr>
              <a:t>注意</a:t>
            </a:r>
            <a:endParaRPr lang="zh-CN" altLang="en-US" sz="3200" b="1" dirty="0">
              <a:solidFill>
                <a:srgbClr val="BF000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4"/>
                                        </p:tgtEl>
                                        <p:attrNameLst>
                                          <p:attrName>style.visibility</p:attrName>
                                        </p:attrNameLst>
                                      </p:cBhvr>
                                      <p:to>
                                        <p:strVal val="visible"/>
                                      </p:to>
                                    </p:set>
                                    <p:animEffect transition="in" filter="fade">
                                      <p:cBhvr>
                                        <p:cTn id="10" dur="500"/>
                                        <p:tgtEl>
                                          <p:spTgt spid="5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fade">
                                      <p:cBhvr>
                                        <p:cTn id="28" dur="500"/>
                                        <p:tgtEl>
                                          <p:spTgt spid="61"/>
                                        </p:tgtEl>
                                      </p:cBhvr>
                                    </p:animEffect>
                                  </p:childTnLst>
                                </p:cTn>
                              </p:par>
                              <p:par>
                                <p:cTn id="29" presetID="10" presetClass="entr" presetSubtype="0"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par>
                                <p:cTn id="32" presetID="10" presetClass="entr" presetSubtype="0" fill="hold" nodeType="with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fade">
                                      <p:cBhvr>
                                        <p:cTn id="46" dur="500"/>
                                        <p:tgtEl>
                                          <p:spTgt spid="6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500"/>
                                        <p:tgtEl>
                                          <p:spTgt spid="6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500"/>
                                        <p:tgtEl>
                                          <p:spTgt spid="6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500"/>
                                        <p:tgtEl>
                                          <p:spTgt spid="7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4" grpId="0" animBg="1"/>
      <p:bldP spid="55" grpId="0" animBg="1"/>
      <p:bldP spid="56" grpId="0"/>
      <p:bldP spid="58" grpId="0"/>
      <p:bldP spid="60" grpId="0"/>
      <p:bldP spid="4" grpId="0" animBg="1"/>
      <p:bldP spid="64" grpId="0" animBg="1"/>
      <p:bldP spid="65" grpId="0" animBg="1"/>
      <p:bldP spid="66" grpId="0" animBg="1"/>
      <p:bldP spid="67" grpId="0" animBg="1"/>
      <p:bldP spid="68" grpId="0" animBg="1"/>
      <p:bldP spid="69" grpId="0" animBg="1"/>
      <p:bldP spid="70"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436308"/>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了解汽车美容的定义。</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掌握汽车美容安全操作规程。</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掌握汽车美容的作用。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熟悉汽车美容的分类。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能利用汽车美容的原则来合理实施美容项目。</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会按照安全操作规范对汽车实施美容作业。</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会区分一般美容与专业美容。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培养良好的职业道德。</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关注汽车技术和行业动态，了解最新发展动态。</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3759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07340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74726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solidFill>
                  <a:schemeClr val="bg1"/>
                </a:solidFill>
                <a:latin typeface="Arial" panose="020B0604020202020204"/>
                <a:ea typeface="微软雅黑" panose="020B0503020204020204" pitchFamily="34" charset="-122"/>
                <a:sym typeface="Arial" panose="020B0604020202020204"/>
              </a:rPr>
              <a:t>       </a:t>
            </a:r>
            <a:r>
              <a:rPr b="1" dirty="0">
                <a:solidFill>
                  <a:schemeClr val="bg1"/>
                </a:solidFill>
                <a:latin typeface="Arial" panose="020B0604020202020204"/>
                <a:ea typeface="微软雅黑" panose="020B0503020204020204" pitchFamily="34" charset="-122"/>
                <a:sym typeface="Arial" panose="020B0604020202020204"/>
              </a:rPr>
              <a:t>小李是一名新入职的汽车装饰工，今天师傅向他提出了几个问题：“汽车美容</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是保护汽车外表面和内表面不受侵蚀的一种有效途径，它不仅能够起到美化作用，还</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能够起到保护作用，各种美容又可以分为一般美容和专业美容两大类，那么二者具</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体有何区别？汽车美容的原则又是什么？在进行汽车美容项目时需要注意哪些安全</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规程？”</a:t>
            </a:r>
            <a:endParaRPr b="1" dirty="0">
              <a:solidFill>
                <a:schemeClr val="bg1"/>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533259"/>
            <a:chOff x="0" y="214489"/>
            <a:chExt cx="3420533" cy="533259"/>
          </a:xfrm>
        </p:grpSpPr>
        <p:sp>
          <p:nvSpPr>
            <p:cNvPr id="6" name="矩形 5"/>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677354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所谓的汽车美容，是指针对汽车各部位不同材质所需的保养条件，采用不同性质的汽车美容护理产品及施工工艺，对汽车进行全新保养护理。这些产品是采用高科技手段及优等化工原料制成的，不仅能使汽车光彩亮丽，更能让旧车彻底翻新，并长久保持艳丽的光彩。</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11582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一、汽车美容</a:t>
            </a:r>
            <a:endParaRPr lang="en-US" altLang="zh-CN" sz="2400" b="1" dirty="0">
              <a:solidFill>
                <a:srgbClr val="38465E"/>
              </a:solidFill>
              <a:latin typeface="Arial" panose="020B0604020202020204"/>
              <a:ea typeface="微软雅黑" panose="020B0503020204020204" pitchFamily="34" charset="-122"/>
              <a:sym typeface="Arial" panose="020B0604020202020204"/>
            </a:endParaRPr>
          </a:p>
        </p:txBody>
      </p:sp>
      <p:sp>
        <p:nvSpPr>
          <p:cNvPr id="8" name="矩形 7"/>
          <p:cNvSpPr/>
          <p:nvPr/>
        </p:nvSpPr>
        <p:spPr bwMode="auto">
          <a:xfrm>
            <a:off x="7774940" y="2747010"/>
            <a:ext cx="3365500" cy="1962785"/>
          </a:xfrm>
          <a:prstGeom prst="rect">
            <a:avLst/>
          </a:prstGeom>
          <a:blipFill>
            <a:blip r:embed="rId1"/>
            <a:stretch>
              <a:fillRect/>
            </a:stretch>
          </a:blipFill>
          <a:ln w="9525" cap="flat" cmpd="sng" algn="ctr">
            <a:noFill/>
            <a:prstDash val="solid"/>
            <a:round/>
            <a:headEnd type="none" w="med" len="med"/>
            <a:tailEnd type="none" w="med" len="med"/>
          </a:ln>
          <a:effectLst/>
        </p:spPr>
        <p:txBody>
          <a:bodyPr vert="horz" wrap="square" lIns="96380" tIns="48191" rIns="96380" bIns="48191" numCol="1" rtlCol="0" anchor="t" anchorCtr="0" compatLnSpc="1"/>
          <a:p>
            <a:pPr defTabSz="963930"/>
            <a:endParaRPr lang="zh-CN" altLang="en-US" sz="1545"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P spid="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290512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保持车体表面清洁</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673798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美容是集清洗、打蜡、除尘、翻新、漆面处理于一身的养护过程。它不仅可以清除车身表面的尘土、鸟粪、沥青等污染物，防止漆面受到腐蚀，而且还可以通过漆面研磨去除表面氧化层，抛光后使车体表面清洁。同时，打蜡能使车身光彩亮丽的视觉效果保持更长久。</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二、汽车美容的作用</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12" name="图片 11"/>
          <p:cNvPicPr/>
          <p:nvPr/>
        </p:nvPicPr>
        <p:blipFill>
          <a:blip r:embed="rId1"/>
          <a:stretch>
            <a:fillRect/>
          </a:stretch>
        </p:blipFill>
        <p:spPr>
          <a:xfrm>
            <a:off x="7729855" y="3081655"/>
            <a:ext cx="3441700" cy="20624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40328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保护汽车并及时修复损伤面</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55875"/>
            <a:ext cx="931481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汽车因焦油、刮痕、碰撞等原因，致使车体表面出现斑点、划痕，特别是局部出现破损或严重老化时，如不进行修复处理，不仅影响车体表面的美观，也必将造成车体表面损伤的扩大。通过</a:t>
            </a:r>
            <a:r>
              <a:rPr sz="2000" dirty="0">
                <a:solidFill>
                  <a:srgbClr val="C00000"/>
                </a:solidFill>
                <a:latin typeface="Arial" panose="020B0604020202020204"/>
                <a:ea typeface="微软雅黑" panose="020B0503020204020204" pitchFamily="34" charset="-122"/>
                <a:sym typeface="Arial" panose="020B0604020202020204"/>
              </a:rPr>
              <a:t>漆面斑点与划痕处理、汽车涂层的局部修补与整体翻新</a:t>
            </a:r>
            <a:r>
              <a:rPr sz="2000" dirty="0">
                <a:solidFill>
                  <a:srgbClr val="38465E"/>
                </a:solidFill>
                <a:latin typeface="Arial" panose="020B0604020202020204"/>
                <a:ea typeface="微软雅黑" panose="020B0503020204020204" pitchFamily="34" charset="-122"/>
                <a:sym typeface="Arial" panose="020B0604020202020204"/>
              </a:rPr>
              <a:t>，能有效防止车辆表面损伤程度的扩大。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tags/tag1.xml><?xml version="1.0" encoding="utf-8"?>
<p:tagLst xmlns:p="http://schemas.openxmlformats.org/presentationml/2006/main">
  <p:tag name="KSO_WM_DIAGRAM_VIRTUALLY_FRAME" val="{&quot;height&quot;:343.15,&quot;left&quot;:45.5,&quot;top&quot;:115.85,&quot;width&quot;:868}"/>
</p:tagLst>
</file>

<file path=ppt/tags/tag10.xml><?xml version="1.0" encoding="utf-8"?>
<p:tagLst xmlns:p="http://schemas.openxmlformats.org/presentationml/2006/main">
  <p:tag name="KSO_WM_DIAGRAM_VIRTUALLY_FRAME" val="{&quot;height&quot;:164.9,&quot;left&quot;:85.6,&quot;top&quot;:184.2,&quot;width&quot;:582.2}"/>
</p:tagLst>
</file>

<file path=ppt/tags/tag11.xml><?xml version="1.0" encoding="utf-8"?>
<p:tagLst xmlns:p="http://schemas.openxmlformats.org/presentationml/2006/main">
  <p:tag name="KSO_WM_DIAGRAM_VIRTUALLY_FRAME" val="{&quot;height&quot;:164.9,&quot;left&quot;:85.6,&quot;top&quot;:184.2,&quot;width&quot;:582.2}"/>
</p:tagLst>
</file>

<file path=ppt/tags/tag12.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13.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4.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8.xml><?xml version="1.0" encoding="utf-8"?>
<p:tagLst xmlns:p="http://schemas.openxmlformats.org/presentationml/2006/main">
  <p:tag name="KSO_WM_DIAGRAM_VIRTUALLY_FRAME" val="{&quot;height&quot;:343.15,&quot;left&quot;:45.5,&quot;top&quot;:115.85,&quot;width&quot;:868}"/>
</p:tagLst>
</file>

<file path=ppt/tags/tag19.xml><?xml version="1.0" encoding="utf-8"?>
<p:tagLst xmlns:p="http://schemas.openxmlformats.org/presentationml/2006/main">
  <p:tag name="KSO_WM_DIAGRAM_VIRTUALLY_FRAME" val="{&quot;height&quot;:343.15,&quot;left&quot;:45.5,&quot;top&quot;:115.85,&quot;width&quot;:868}"/>
</p:tagLst>
</file>

<file path=ppt/tags/tag2.xml><?xml version="1.0" encoding="utf-8"?>
<p:tagLst xmlns:p="http://schemas.openxmlformats.org/presentationml/2006/main">
  <p:tag name="KSO_WM_DIAGRAM_VIRTUALLY_FRAME" val="{&quot;height&quot;:343.15,&quot;left&quot;:45.5,&quot;top&quot;:115.85,&quot;width&quot;:868}"/>
</p:tagLst>
</file>

<file path=ppt/tags/tag20.xml><?xml version="1.0" encoding="utf-8"?>
<p:tagLst xmlns:p="http://schemas.openxmlformats.org/presentationml/2006/main">
  <p:tag name="KSO_WM_DIAGRAM_VIRTUALLY_FRAME" val="{&quot;height&quot;:343.15,&quot;left&quot;:45.5,&quot;top&quot;:115.85,&quot;width&quot;:868}"/>
</p:tagLst>
</file>

<file path=ppt/tags/tag21.xml><?xml version="1.0" encoding="utf-8"?>
<p:tagLst xmlns:p="http://schemas.openxmlformats.org/presentationml/2006/main">
  <p:tag name="KSO_WM_DIAGRAM_VIRTUALLY_FRAME" val="{&quot;height&quot;:343.15,&quot;left&quot;:45.5,&quot;top&quot;:115.85,&quot;width&quot;:868}"/>
</p:tagLst>
</file>

<file path=ppt/tags/tag22.xml><?xml version="1.0" encoding="utf-8"?>
<p:tagLst xmlns:p="http://schemas.openxmlformats.org/presentationml/2006/main">
  <p:tag name="KSO_WM_DIAGRAM_VIRTUALLY_FRAME" val="{&quot;height&quot;:343.15,&quot;left&quot;:45.5,&quot;top&quot;:115.85,&quot;width&quot;:868}"/>
</p:tagLst>
</file>

<file path=ppt/tags/tag23.xml><?xml version="1.0" encoding="utf-8"?>
<p:tagLst xmlns:p="http://schemas.openxmlformats.org/presentationml/2006/main">
  <p:tag name="KSO_WM_DIAGRAM_VIRTUALLY_FRAME" val="{&quot;height&quot;:343.15,&quot;left&quot;:45.5,&quot;top&quot;:115.85,&quot;width&quot;:868}"/>
</p:tagLst>
</file>

<file path=ppt/tags/tag24.xml><?xml version="1.0" encoding="utf-8"?>
<p:tagLst xmlns:p="http://schemas.openxmlformats.org/presentationml/2006/main">
  <p:tag name="KSO_WM_DIAGRAM_VIRTUALLY_FRAME" val="{&quot;height&quot;:343.15,&quot;left&quot;:45.5,&quot;top&quot;:115.85,&quot;width&quot;:868}"/>
</p:tagLst>
</file>

<file path=ppt/tags/tag25.xml><?xml version="1.0" encoding="utf-8"?>
<p:tagLst xmlns:p="http://schemas.openxmlformats.org/presentationml/2006/main">
  <p:tag name="KSO_WM_DIAGRAM_VIRTUALLY_FRAME" val="{&quot;height&quot;:343.15,&quot;left&quot;:45.5,&quot;top&quot;:115.85,&quot;width&quot;:868}"/>
</p:tagLst>
</file>

<file path=ppt/tags/tag26.xml><?xml version="1.0" encoding="utf-8"?>
<p:tagLst xmlns:p="http://schemas.openxmlformats.org/presentationml/2006/main">
  <p:tag name="KSO_WM_DIAGRAM_VIRTUALLY_FRAME" val="{&quot;height&quot;:343.15,&quot;left&quot;:45.5,&quot;top&quot;:115.85,&quot;width&quot;:868}"/>
</p:tagLst>
</file>

<file path=ppt/tags/tag27.xml><?xml version="1.0" encoding="utf-8"?>
<p:tagLst xmlns:p="http://schemas.openxmlformats.org/presentationml/2006/main">
  <p:tag name="KSO_WM_DIAGRAM_VIRTUALLY_FRAME" val="{&quot;height&quot;:343.15,&quot;left&quot;:45.5,&quot;top&quot;:115.85,&quot;width&quot;:868}"/>
</p:tagLst>
</file>

<file path=ppt/tags/tag28.xml><?xml version="1.0" encoding="utf-8"?>
<p:tagLst xmlns:p="http://schemas.openxmlformats.org/presentationml/2006/main">
  <p:tag name="KSO_WM_DIAGRAM_VIRTUALLY_FRAME" val="{&quot;height&quot;:343.15,&quot;left&quot;:45.5,&quot;top&quot;:115.85,&quot;width&quot;:868}"/>
</p:tagLst>
</file>

<file path=ppt/tags/tag29.xml><?xml version="1.0" encoding="utf-8"?>
<p:tagLst xmlns:p="http://schemas.openxmlformats.org/presentationml/2006/main">
  <p:tag name="KSO_WM_DIAGRAM_VIRTUALLY_FRAME" val="{&quot;height&quot;:343.15,&quot;left&quot;:45.5,&quot;top&quot;:115.85,&quot;width&quot;:868}"/>
</p:tagLst>
</file>

<file path=ppt/tags/tag3.xml><?xml version="1.0" encoding="utf-8"?>
<p:tagLst xmlns:p="http://schemas.openxmlformats.org/presentationml/2006/main">
  <p:tag name="KSO_WM_DIAGRAM_VIRTUALLY_FRAME" val="{&quot;height&quot;:343.15,&quot;left&quot;:45.5,&quot;top&quot;:115.85,&quot;width&quot;:868}"/>
</p:tagLst>
</file>

<file path=ppt/tags/tag30.xml><?xml version="1.0" encoding="utf-8"?>
<p:tagLst xmlns:p="http://schemas.openxmlformats.org/presentationml/2006/main">
  <p:tag name="KSO_WM_DIAGRAM_VIRTUALLY_FRAME" val="{&quot;height&quot;:357.95,&quot;left&quot;:45.5,&quot;top&quot;:115.85,&quot;width&quot;:868}"/>
</p:tagLst>
</file>

<file path=ppt/tags/tag31.xml><?xml version="1.0" encoding="utf-8"?>
<p:tagLst xmlns:p="http://schemas.openxmlformats.org/presentationml/2006/main">
  <p:tag name="KSO_WM_DIAGRAM_VIRTUALLY_FRAME" val="{&quot;height&quot;:357.95,&quot;left&quot;:45.5,&quot;top&quot;:115.85,&quot;width&quot;:868}"/>
</p:tagLst>
</file>

<file path=ppt/tags/tag32.xml><?xml version="1.0" encoding="utf-8"?>
<p:tagLst xmlns:p="http://schemas.openxmlformats.org/presentationml/2006/main">
  <p:tag name="KSO_WM_DIAGRAM_VIRTUALLY_FRAME" val="{&quot;height&quot;:357.95,&quot;left&quot;:45.5,&quot;top&quot;:115.85,&quot;width&quot;:868}"/>
</p:tagLst>
</file>

<file path=ppt/tags/tag33.xml><?xml version="1.0" encoding="utf-8"?>
<p:tagLst xmlns:p="http://schemas.openxmlformats.org/presentationml/2006/main">
  <p:tag name="KSO_WM_DIAGRAM_VIRTUALLY_FRAME" val="{&quot;height&quot;:357.95,&quot;left&quot;:45.5,&quot;top&quot;:115.85,&quot;width&quot;:868}"/>
</p:tagLst>
</file>

<file path=ppt/tags/tag34.xml><?xml version="1.0" encoding="utf-8"?>
<p:tagLst xmlns:p="http://schemas.openxmlformats.org/presentationml/2006/main">
  <p:tag name="KSO_WM_DIAGRAM_VIRTUALLY_FRAME" val="{&quot;height&quot;:357.95,&quot;left&quot;:45.5,&quot;top&quot;:115.85,&quot;width&quot;:868}"/>
</p:tagLst>
</file>

<file path=ppt/tags/tag35.xml><?xml version="1.0" encoding="utf-8"?>
<p:tagLst xmlns:p="http://schemas.openxmlformats.org/presentationml/2006/main">
  <p:tag name="KSO_WM_DIAGRAM_VIRTUALLY_FRAME" val="{&quot;height&quot;:357.95,&quot;left&quot;:45.5,&quot;top&quot;:115.85,&quot;width&quot;:868}"/>
</p:tagLst>
</file>

<file path=ppt/tags/tag36.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3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xml><?xml version="1.0" encoding="utf-8"?>
<p:tagLst xmlns:p="http://schemas.openxmlformats.org/presentationml/2006/main">
  <p:tag name="KSO_WM_DIAGRAM_VIRTUALLY_FRAME" val="{&quot;height&quot;:343.15,&quot;left&quot;:45.5,&quot;top&quot;:115.85,&quot;width&quot;:868}"/>
</p:tagLst>
</file>

<file path=ppt/tags/tag4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2.xml><?xml version="1.0" encoding="utf-8"?>
<p:tagLst xmlns:p="http://schemas.openxmlformats.org/presentationml/2006/main">
  <p:tag name="ISPRING_PRESENTATION_TITLE" val="案例——他为什么没有被重用？"/>
  <p:tag name="commondata" val="eyJoZGlkIjoiNzE0MzAwZWMyYmM4OTBhMTI3ZTBjMmUzYWZmMTA5MDkifQ=="/>
</p:tagLst>
</file>

<file path=ppt/tags/tag5.xml><?xml version="1.0" encoding="utf-8"?>
<p:tagLst xmlns:p="http://schemas.openxmlformats.org/presentationml/2006/main">
  <p:tag name="KSO_WM_DIAGRAM_VIRTUALLY_FRAME" val="{&quot;height&quot;:343.15,&quot;left&quot;:45.5,&quot;top&quot;:115.85,&quot;width&quot;:868}"/>
</p:tagLst>
</file>

<file path=ppt/tags/tag6.xml><?xml version="1.0" encoding="utf-8"?>
<p:tagLst xmlns:p="http://schemas.openxmlformats.org/presentationml/2006/main">
  <p:tag name="KSO_WM_DIAGRAM_VIRTUALLY_FRAME" val="{&quot;height&quot;:343.15,&quot;left&quot;:45.5,&quot;top&quot;:115.85,&quot;width&quot;:868}"/>
</p:tagLst>
</file>

<file path=ppt/tags/tag7.xml><?xml version="1.0" encoding="utf-8"?>
<p:tagLst xmlns:p="http://schemas.openxmlformats.org/presentationml/2006/main">
  <p:tag name="KSO_WM_DIAGRAM_VIRTUALLY_FRAME" val="{&quot;height&quot;:343.15,&quot;left&quot;:45.5,&quot;top&quot;:115.85,&quot;width&quot;:868}"/>
</p:tagLst>
</file>

<file path=ppt/tags/tag8.xml><?xml version="1.0" encoding="utf-8"?>
<p:tagLst xmlns:p="http://schemas.openxmlformats.org/presentationml/2006/main">
  <p:tag name="KSO_WM_DIAGRAM_VIRTUALLY_FRAME" val="{&quot;height&quot;:164.9,&quot;left&quot;:85.6,&quot;top&quot;:184.2,&quot;width&quot;:582.2}"/>
</p:tagLst>
</file>

<file path=ppt/tags/tag9.xml><?xml version="1.0" encoding="utf-8"?>
<p:tagLst xmlns:p="http://schemas.openxmlformats.org/presentationml/2006/main">
  <p:tag name="KSO_WM_DIAGRAM_VIRTUALLY_FRAME" val="{&quot;height&quot;:164.9,&quot;left&quot;:85.6,&quot;top&quot;:184.2,&quot;width&quot;:582.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Garamond"/>
        <a:ea typeface="思源黑体 CN Bold"/>
        <a:cs typeface=""/>
      </a:majorFont>
      <a:minorFont>
        <a:latin typeface="Garamond"/>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灰色</Template>
  <TotalTime>0</TotalTime>
  <Words>6404</Words>
  <Application>WPS 演示</Application>
  <PresentationFormat>宽屏</PresentationFormat>
  <Paragraphs>492</Paragraphs>
  <Slides>43</Slides>
  <Notes>32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43</vt:i4>
      </vt:variant>
    </vt:vector>
  </HeadingPairs>
  <TitlesOfParts>
    <vt:vector size="59" baseType="lpstr">
      <vt:lpstr>Arial</vt:lpstr>
      <vt:lpstr>宋体</vt:lpstr>
      <vt:lpstr>Wingdings</vt:lpstr>
      <vt:lpstr>微软雅黑</vt:lpstr>
      <vt:lpstr>Arial</vt:lpstr>
      <vt:lpstr>优设标题黑</vt:lpstr>
      <vt:lpstr>黑体</vt:lpstr>
      <vt:lpstr>【何尼玛】卷来卷去</vt:lpstr>
      <vt:lpstr>Arial Unicode MS</vt:lpstr>
      <vt:lpstr>思源黑体 CN Bold</vt:lpstr>
      <vt:lpstr>Garamond</vt:lpstr>
      <vt:lpstr>等线</vt:lpstr>
      <vt:lpstr>Calibri</vt:lpstr>
      <vt:lpstr>MS UI Gothic</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乘车礼仪</dc:title>
  <dc:creator>第一PPT</dc:creator>
  <cp:keywords>www.1ppt.com</cp:keywords>
  <dc:description>www.1ppt.com</dc:description>
  <cp:lastModifiedBy>甜心巧克力</cp:lastModifiedBy>
  <cp:revision>166</cp:revision>
  <dcterms:created xsi:type="dcterms:W3CDTF">2019-01-10T06:26:00Z</dcterms:created>
  <dcterms:modified xsi:type="dcterms:W3CDTF">2024-09-29T09:36:22Z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135C997148D244E793F38D7E39AAA25B_13</vt:lpwstr>
  </property>
  <property fmtid="{D5CDD505-2E9C-101B-9397-08002B2CF9AE}" pid="3" name="KSOProductBuildVer">
    <vt:lpwstr>2052-12.1.0.18276</vt:lpwstr>
  </property>
</Properties>
</file>