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media/image35.svg" ContentType="image/svg+xml"/>
  <Override PartName="/ppt/media/image37.svg" ContentType="image/svg+xml"/>
  <Override PartName="/ppt/media/image39.svg" ContentType="image/svg+xml"/>
  <Override PartName="/ppt/media/image41.svg" ContentType="image/svg+xml"/>
  <Override PartName="/ppt/media/image49.svg" ContentType="image/svg+xml"/>
  <Override PartName="/ppt/media/image51.svg" ContentType="image/svg+xml"/>
  <Override PartName="/ppt/media/image5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8"/>
  </p:notesMasterIdLst>
  <p:sldIdLst>
    <p:sldId id="263" r:id="rId3"/>
    <p:sldId id="280" r:id="rId4"/>
    <p:sldId id="296" r:id="rId5"/>
    <p:sldId id="417" r:id="rId6"/>
    <p:sldId id="313" r:id="rId7"/>
    <p:sldId id="314" r:id="rId9"/>
    <p:sldId id="507" r:id="rId10"/>
    <p:sldId id="508" r:id="rId11"/>
    <p:sldId id="509" r:id="rId12"/>
    <p:sldId id="510" r:id="rId13"/>
    <p:sldId id="511" r:id="rId14"/>
    <p:sldId id="512" r:id="rId15"/>
    <p:sldId id="513" r:id="rId16"/>
    <p:sldId id="514" r:id="rId17"/>
    <p:sldId id="479" r:id="rId18"/>
    <p:sldId id="516" r:id="rId19"/>
    <p:sldId id="517" r:id="rId20"/>
    <p:sldId id="518" r:id="rId21"/>
    <p:sldId id="519" r:id="rId22"/>
    <p:sldId id="520" r:id="rId23"/>
    <p:sldId id="521" r:id="rId24"/>
    <p:sldId id="551" r:id="rId25"/>
    <p:sldId id="552" r:id="rId26"/>
    <p:sldId id="553" r:id="rId27"/>
    <p:sldId id="554" r:id="rId28"/>
    <p:sldId id="555" r:id="rId29"/>
    <p:sldId id="556" r:id="rId30"/>
    <p:sldId id="557" r:id="rId31"/>
    <p:sldId id="558" r:id="rId32"/>
    <p:sldId id="420" r:id="rId33"/>
    <p:sldId id="488" r:id="rId34"/>
    <p:sldId id="489" r:id="rId35"/>
    <p:sldId id="490" r:id="rId36"/>
    <p:sldId id="475" r:id="rId37"/>
    <p:sldId id="560" r:id="rId38"/>
    <p:sldId id="562" r:id="rId39"/>
    <p:sldId id="563" r:id="rId40"/>
    <p:sldId id="566" r:id="rId41"/>
    <p:sldId id="567" r:id="rId42"/>
    <p:sldId id="568" r:id="rId43"/>
    <p:sldId id="569" r:id="rId44"/>
    <p:sldId id="570" r:id="rId45"/>
    <p:sldId id="571" r:id="rId46"/>
    <p:sldId id="504" r:id="rId47"/>
    <p:sldId id="403" r:id="rId48"/>
  </p:sldIdLst>
  <p:sldSz cx="12192000" cy="6858000"/>
  <p:notesSz cx="6858000" cy="9144000"/>
  <p:embeddedFontLst>
    <p:embeddedFont>
      <p:font typeface="黑体" panose="02010609060101010101" pitchFamily="49" charset="-122"/>
      <p:regular r:id="rId52"/>
    </p:embeddedFont>
    <p:embeddedFont>
      <p:font typeface="微软雅黑" panose="020B0503020204020204" pitchFamily="34" charset="-122"/>
      <p:regular r:id="rId53"/>
    </p:embeddedFont>
    <p:embeddedFont>
      <p:font typeface="Calibri" panose="020F0502020204030204" charset="0"/>
      <p:regular r:id="rId54"/>
      <p:bold r:id="rId55"/>
      <p:italic r:id="rId56"/>
      <p:boldItalic r:id="rId57"/>
    </p:embeddedFont>
  </p:embeddedFontLst>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219BDE"/>
    <a:srgbClr val="90D2ED"/>
    <a:srgbClr val="004191"/>
    <a:srgbClr val="0090DD"/>
    <a:srgbClr val="930BE9"/>
    <a:srgbClr val="3991D0"/>
    <a:srgbClr val="011665"/>
    <a:srgbClr val="6DE0FD"/>
    <a:srgbClr val="43B1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8" Type="http://schemas.openxmlformats.org/officeDocument/2006/relationships/tags" Target="tags/tag118.xml"/><Relationship Id="rId57" Type="http://schemas.openxmlformats.org/officeDocument/2006/relationships/font" Target="fonts/font6.fntdata"/><Relationship Id="rId56" Type="http://schemas.openxmlformats.org/officeDocument/2006/relationships/font" Target="fonts/font5.fntdata"/><Relationship Id="rId55" Type="http://schemas.openxmlformats.org/officeDocument/2006/relationships/font" Target="fonts/font4.fntdata"/><Relationship Id="rId54" Type="http://schemas.openxmlformats.org/officeDocument/2006/relationships/font" Target="fonts/font3.fntdata"/><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image" Target="../media/image13.jpeg"/><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image" Target="../media/image12.jpeg"/><Relationship Id="rId31" Type="http://schemas.openxmlformats.org/officeDocument/2006/relationships/slideLayout" Target="../slideLayouts/slideLayout2.xml"/><Relationship Id="rId30" Type="http://schemas.openxmlformats.org/officeDocument/2006/relationships/tags" Target="../tags/tag51.xml"/><Relationship Id="rId3" Type="http://schemas.openxmlformats.org/officeDocument/2006/relationships/tags" Target="../tags/tag29.xml"/><Relationship Id="rId29" Type="http://schemas.openxmlformats.org/officeDocument/2006/relationships/tags" Target="../tags/tag50.xml"/><Relationship Id="rId28" Type="http://schemas.openxmlformats.org/officeDocument/2006/relationships/tags" Target="../tags/tag49.xml"/><Relationship Id="rId27" Type="http://schemas.openxmlformats.org/officeDocument/2006/relationships/tags" Target="../tags/tag48.xml"/><Relationship Id="rId26" Type="http://schemas.openxmlformats.org/officeDocument/2006/relationships/tags" Target="../tags/tag47.xml"/><Relationship Id="rId25" Type="http://schemas.openxmlformats.org/officeDocument/2006/relationships/image" Target="../media/image16.jpeg"/><Relationship Id="rId24" Type="http://schemas.openxmlformats.org/officeDocument/2006/relationships/tags" Target="../tags/tag46.xml"/><Relationship Id="rId23" Type="http://schemas.openxmlformats.org/officeDocument/2006/relationships/tags" Target="../tags/tag45.xml"/><Relationship Id="rId22" Type="http://schemas.openxmlformats.org/officeDocument/2006/relationships/image" Target="../media/image15.jpeg"/><Relationship Id="rId21" Type="http://schemas.openxmlformats.org/officeDocument/2006/relationships/tags" Target="../tags/tag44.xml"/><Relationship Id="rId20" Type="http://schemas.openxmlformats.org/officeDocument/2006/relationships/tags" Target="../tags/tag43.xml"/><Relationship Id="rId2" Type="http://schemas.openxmlformats.org/officeDocument/2006/relationships/tags" Target="../tags/tag28.xml"/><Relationship Id="rId19" Type="http://schemas.openxmlformats.org/officeDocument/2006/relationships/tags" Target="../tags/tag42.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image" Target="../media/image14.jpeg"/><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8.xml"/><Relationship Id="rId7" Type="http://schemas.openxmlformats.org/officeDocument/2006/relationships/image" Target="../media/image17.jpeg"/><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17.jpeg"/></Relationships>
</file>

<file path=ppt/slides/_rels/slide35.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0" Type="http://schemas.openxmlformats.org/officeDocument/2006/relationships/slideLayout" Target="../slideLayouts/slideLayout2.xml"/><Relationship Id="rId1" Type="http://schemas.openxmlformats.org/officeDocument/2006/relationships/tags" Target="../tags/tag59.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image" Target="../media/image17.jpeg"/><Relationship Id="rId1" Type="http://schemas.openxmlformats.org/officeDocument/2006/relationships/image" Target="../media/image33.jpeg"/></Relationships>
</file>

<file path=ppt/slides/_rels/slide37.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7" Type="http://schemas.openxmlformats.org/officeDocument/2006/relationships/slideLayout" Target="../slideLayouts/slideLayout2.xml"/><Relationship Id="rId36" Type="http://schemas.openxmlformats.org/officeDocument/2006/relationships/tags" Target="../tags/tag96.xml"/><Relationship Id="rId35" Type="http://schemas.openxmlformats.org/officeDocument/2006/relationships/image" Target="../media/image41.svg"/><Relationship Id="rId34" Type="http://schemas.openxmlformats.org/officeDocument/2006/relationships/image" Target="../media/image40.png"/><Relationship Id="rId33" Type="http://schemas.openxmlformats.org/officeDocument/2006/relationships/tags" Target="../tags/tag95.xml"/><Relationship Id="rId32" Type="http://schemas.openxmlformats.org/officeDocument/2006/relationships/image" Target="../media/image39.svg"/><Relationship Id="rId31" Type="http://schemas.openxmlformats.org/officeDocument/2006/relationships/image" Target="../media/image38.png"/><Relationship Id="rId30" Type="http://schemas.openxmlformats.org/officeDocument/2006/relationships/tags" Target="../tags/tag94.xml"/><Relationship Id="rId3" Type="http://schemas.openxmlformats.org/officeDocument/2006/relationships/tags" Target="../tags/tag71.xml"/><Relationship Id="rId29" Type="http://schemas.openxmlformats.org/officeDocument/2006/relationships/image" Target="../media/image37.svg"/><Relationship Id="rId28" Type="http://schemas.openxmlformats.org/officeDocument/2006/relationships/image" Target="../media/image36.png"/><Relationship Id="rId27" Type="http://schemas.openxmlformats.org/officeDocument/2006/relationships/tags" Target="../tags/tag93.xml"/><Relationship Id="rId26" Type="http://schemas.openxmlformats.org/officeDocument/2006/relationships/image" Target="../media/image35.svg"/><Relationship Id="rId25" Type="http://schemas.openxmlformats.org/officeDocument/2006/relationships/image" Target="../media/image34.png"/><Relationship Id="rId24" Type="http://schemas.openxmlformats.org/officeDocument/2006/relationships/tags" Target="../tags/tag92.xml"/><Relationship Id="rId23" Type="http://schemas.openxmlformats.org/officeDocument/2006/relationships/tags" Target="../tags/tag91.xml"/><Relationship Id="rId22" Type="http://schemas.openxmlformats.org/officeDocument/2006/relationships/tags" Target="../tags/tag90.xml"/><Relationship Id="rId21" Type="http://schemas.openxmlformats.org/officeDocument/2006/relationships/tags" Target="../tags/tag89.xml"/><Relationship Id="rId20" Type="http://schemas.openxmlformats.org/officeDocument/2006/relationships/tags" Target="../tags/tag88.xml"/><Relationship Id="rId2" Type="http://schemas.openxmlformats.org/officeDocument/2006/relationships/tags" Target="../tags/tag70.xml"/><Relationship Id="rId19" Type="http://schemas.openxmlformats.org/officeDocument/2006/relationships/tags" Target="../tags/tag87.xml"/><Relationship Id="rId18" Type="http://schemas.openxmlformats.org/officeDocument/2006/relationships/tags" Target="../tags/tag86.xml"/><Relationship Id="rId17" Type="http://schemas.openxmlformats.org/officeDocument/2006/relationships/tags" Target="../tags/tag85.xml"/><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6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image" Target="../media/image4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9.xml"/><Relationship Id="rId1" Type="http://schemas.openxmlformats.org/officeDocument/2006/relationships/image" Target="../media/image43.jpe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0.xml"/><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image" Target="../media/image44.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1.xml"/><Relationship Id="rId1" Type="http://schemas.openxmlformats.org/officeDocument/2006/relationships/image" Target="../media/image47.jpeg"/></Relationships>
</file>

<file path=ppt/slides/_rels/slide43.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image" Target="../media/image49.svg"/><Relationship Id="rId6" Type="http://schemas.openxmlformats.org/officeDocument/2006/relationships/image" Target="../media/image48.png"/><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3" Type="http://schemas.openxmlformats.org/officeDocument/2006/relationships/slideLayout" Target="../slideLayouts/slideLayout2.xml"/><Relationship Id="rId22" Type="http://schemas.openxmlformats.org/officeDocument/2006/relationships/tags" Target="../tags/tag117.xml"/><Relationship Id="rId21" Type="http://schemas.openxmlformats.org/officeDocument/2006/relationships/tags" Target="../tags/tag116.xml"/><Relationship Id="rId20" Type="http://schemas.openxmlformats.org/officeDocument/2006/relationships/tags" Target="../tags/tag115.xml"/><Relationship Id="rId2" Type="http://schemas.openxmlformats.org/officeDocument/2006/relationships/tags" Target="../tags/tag103.xml"/><Relationship Id="rId19" Type="http://schemas.openxmlformats.org/officeDocument/2006/relationships/tags" Target="../tags/tag114.xml"/><Relationship Id="rId18" Type="http://schemas.openxmlformats.org/officeDocument/2006/relationships/tags" Target="../tags/tag113.xml"/><Relationship Id="rId17" Type="http://schemas.openxmlformats.org/officeDocument/2006/relationships/tags" Target="../tags/tag112.xml"/><Relationship Id="rId16" Type="http://schemas.openxmlformats.org/officeDocument/2006/relationships/tags" Target="../tags/tag111.xml"/><Relationship Id="rId15" Type="http://schemas.openxmlformats.org/officeDocument/2006/relationships/image" Target="../media/image53.svg"/><Relationship Id="rId14" Type="http://schemas.openxmlformats.org/officeDocument/2006/relationships/image" Target="../media/image52.png"/><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image" Target="../media/image51.svg"/><Relationship Id="rId10" Type="http://schemas.openxmlformats.org/officeDocument/2006/relationships/image" Target="../media/image50.png"/><Relationship Id="rId1" Type="http://schemas.openxmlformats.org/officeDocument/2006/relationships/tags" Target="../tags/tag102.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2.jpeg"/><Relationship Id="rId3" Type="http://schemas.openxmlformats.org/officeDocument/2006/relationships/tags" Target="../tags/tag9.xml"/><Relationship Id="rId21" Type="http://schemas.openxmlformats.org/officeDocument/2006/relationships/slideLayout" Target="../slideLayouts/slideLayout2.xml"/><Relationship Id="rId20" Type="http://schemas.openxmlformats.org/officeDocument/2006/relationships/tags" Target="../tags/tag22.xml"/><Relationship Id="rId2" Type="http://schemas.openxmlformats.org/officeDocument/2006/relationships/tags" Target="../tags/tag8.xml"/><Relationship Id="rId19" Type="http://schemas.openxmlformats.org/officeDocument/2006/relationships/image" Target="../media/image5.jpeg"/><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image" Target="../media/image4.jpeg"/><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57" name="Group 15"/>
          <p:cNvGrpSpPr/>
          <p:nvPr/>
        </p:nvGrpSpPr>
        <p:grpSpPr>
          <a:xfrm>
            <a:off x="1194752" y="108769"/>
            <a:ext cx="10809135" cy="1239841"/>
            <a:chOff x="814298" y="3603943"/>
            <a:chExt cx="10809135" cy="1239841"/>
          </a:xfrm>
        </p:grpSpPr>
        <p:sp>
          <p:nvSpPr>
            <p:cNvPr id="58" name="Oval 58"/>
            <p:cNvSpPr>
              <a:spLocks noChangeArrowheads="1"/>
            </p:cNvSpPr>
            <p:nvPr/>
          </p:nvSpPr>
          <p:spPr bwMode="auto">
            <a:xfrm>
              <a:off x="2519653" y="4608849"/>
              <a:ext cx="72644"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9" name="Oval 59"/>
            <p:cNvSpPr>
              <a:spLocks noChangeArrowheads="1"/>
            </p:cNvSpPr>
            <p:nvPr/>
          </p:nvSpPr>
          <p:spPr bwMode="auto">
            <a:xfrm>
              <a:off x="4933869" y="4743624"/>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0" name="Oval 60"/>
            <p:cNvSpPr>
              <a:spLocks noChangeArrowheads="1"/>
            </p:cNvSpPr>
            <p:nvPr/>
          </p:nvSpPr>
          <p:spPr bwMode="auto">
            <a:xfrm>
              <a:off x="5415075" y="3921423"/>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1" name="Oval 61"/>
            <p:cNvSpPr>
              <a:spLocks noChangeArrowheads="1"/>
            </p:cNvSpPr>
            <p:nvPr/>
          </p:nvSpPr>
          <p:spPr bwMode="auto">
            <a:xfrm>
              <a:off x="814298" y="4182814"/>
              <a:ext cx="72644"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2" name="Oval 62"/>
            <p:cNvSpPr>
              <a:spLocks noChangeArrowheads="1"/>
            </p:cNvSpPr>
            <p:nvPr/>
          </p:nvSpPr>
          <p:spPr bwMode="auto">
            <a:xfrm>
              <a:off x="1949695" y="4214689"/>
              <a:ext cx="7533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3" name="Oval 63"/>
            <p:cNvSpPr>
              <a:spLocks noChangeArrowheads="1"/>
            </p:cNvSpPr>
            <p:nvPr/>
          </p:nvSpPr>
          <p:spPr bwMode="auto">
            <a:xfrm>
              <a:off x="3917805" y="4007520"/>
              <a:ext cx="76680" cy="73989"/>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4" name="Oval 64"/>
            <p:cNvSpPr>
              <a:spLocks noChangeArrowheads="1"/>
            </p:cNvSpPr>
            <p:nvPr/>
          </p:nvSpPr>
          <p:spPr bwMode="auto">
            <a:xfrm>
              <a:off x="7754634" y="4693116"/>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5" name="Oval 65"/>
            <p:cNvSpPr>
              <a:spLocks noChangeArrowheads="1"/>
            </p:cNvSpPr>
            <p:nvPr/>
          </p:nvSpPr>
          <p:spPr bwMode="auto">
            <a:xfrm>
              <a:off x="6117299" y="4625688"/>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6" name="Oval 66"/>
            <p:cNvSpPr>
              <a:spLocks noChangeArrowheads="1"/>
            </p:cNvSpPr>
            <p:nvPr/>
          </p:nvSpPr>
          <p:spPr bwMode="auto">
            <a:xfrm>
              <a:off x="9675018" y="4768450"/>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7" name="Oval 67"/>
            <p:cNvSpPr>
              <a:spLocks noChangeArrowheads="1"/>
            </p:cNvSpPr>
            <p:nvPr/>
          </p:nvSpPr>
          <p:spPr bwMode="auto">
            <a:xfrm>
              <a:off x="1189625" y="4272535"/>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8" name="Oval 68"/>
            <p:cNvSpPr>
              <a:spLocks noChangeArrowheads="1"/>
            </p:cNvSpPr>
            <p:nvPr/>
          </p:nvSpPr>
          <p:spPr bwMode="auto">
            <a:xfrm>
              <a:off x="6664818" y="3816493"/>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69"/>
            <p:cNvSpPr>
              <a:spLocks noChangeArrowheads="1"/>
            </p:cNvSpPr>
            <p:nvPr/>
          </p:nvSpPr>
          <p:spPr bwMode="auto">
            <a:xfrm>
              <a:off x="11226976" y="4275707"/>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Oval 70"/>
            <p:cNvSpPr>
              <a:spLocks noChangeArrowheads="1"/>
            </p:cNvSpPr>
            <p:nvPr/>
          </p:nvSpPr>
          <p:spPr bwMode="auto">
            <a:xfrm>
              <a:off x="10592967" y="360394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1"/>
            <p:cNvSpPr>
              <a:spLocks noChangeArrowheads="1"/>
            </p:cNvSpPr>
            <p:nvPr/>
          </p:nvSpPr>
          <p:spPr bwMode="auto">
            <a:xfrm>
              <a:off x="9224973" y="392142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2" name="Oval 72"/>
            <p:cNvSpPr>
              <a:spLocks noChangeArrowheads="1"/>
            </p:cNvSpPr>
            <p:nvPr/>
          </p:nvSpPr>
          <p:spPr bwMode="auto">
            <a:xfrm>
              <a:off x="7267601" y="4033708"/>
              <a:ext cx="76680"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3" name="Oval 73"/>
            <p:cNvSpPr>
              <a:spLocks noChangeArrowheads="1"/>
            </p:cNvSpPr>
            <p:nvPr/>
          </p:nvSpPr>
          <p:spPr bwMode="auto">
            <a:xfrm>
              <a:off x="8406483" y="4471768"/>
              <a:ext cx="7264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4" name="Oval 74"/>
            <p:cNvSpPr>
              <a:spLocks noChangeArrowheads="1"/>
            </p:cNvSpPr>
            <p:nvPr/>
          </p:nvSpPr>
          <p:spPr bwMode="auto">
            <a:xfrm>
              <a:off x="2841598" y="4281114"/>
              <a:ext cx="7264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5" name="Oval 75"/>
            <p:cNvSpPr>
              <a:spLocks noChangeArrowheads="1"/>
            </p:cNvSpPr>
            <p:nvPr/>
          </p:nvSpPr>
          <p:spPr bwMode="auto">
            <a:xfrm>
              <a:off x="4025425" y="4214689"/>
              <a:ext cx="76680"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6" name="Oval 76"/>
            <p:cNvSpPr>
              <a:spLocks noChangeArrowheads="1"/>
            </p:cNvSpPr>
            <p:nvPr/>
          </p:nvSpPr>
          <p:spPr bwMode="auto">
            <a:xfrm>
              <a:off x="11549444" y="3846089"/>
              <a:ext cx="73989"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7" name="Oval 77"/>
            <p:cNvSpPr>
              <a:spLocks noChangeArrowheads="1"/>
            </p:cNvSpPr>
            <p:nvPr/>
          </p:nvSpPr>
          <p:spPr bwMode="auto">
            <a:xfrm>
              <a:off x="6738807" y="4421859"/>
              <a:ext cx="7533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8" name="Oval 78"/>
            <p:cNvSpPr>
              <a:spLocks noChangeArrowheads="1"/>
            </p:cNvSpPr>
            <p:nvPr/>
          </p:nvSpPr>
          <p:spPr bwMode="auto">
            <a:xfrm>
              <a:off x="10421719" y="4214689"/>
              <a:ext cx="76680"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9" name="Oval 79"/>
            <p:cNvSpPr>
              <a:spLocks noChangeArrowheads="1"/>
            </p:cNvSpPr>
            <p:nvPr/>
          </p:nvSpPr>
          <p:spPr bwMode="auto">
            <a:xfrm>
              <a:off x="7895232" y="3739406"/>
              <a:ext cx="73989"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81" name="文本框 80"/>
          <p:cNvSpPr txBox="1"/>
          <p:nvPr/>
        </p:nvSpPr>
        <p:spPr>
          <a:xfrm>
            <a:off x="1211580" y="1395095"/>
            <a:ext cx="10528300" cy="2122805"/>
          </a:xfrm>
          <a:prstGeom prst="rect">
            <a:avLst/>
          </a:prstGeom>
          <a:noFill/>
        </p:spPr>
        <p:txBody>
          <a:bodyPr wrap="none" rtlCol="0" anchor="t">
            <a:spAutoFit/>
          </a:bodyPr>
          <a:p>
            <a:r>
              <a:rPr lang="zh-CN" altLang="zh-CN" sz="6600" b="1" spc="100" smtClean="0">
                <a:solidFill>
                  <a:srgbClr val="002060"/>
                </a:solidFill>
                <a:uFillTx/>
                <a:latin typeface="微软雅黑" panose="020B0503020204020204" pitchFamily="34" charset="-122"/>
                <a:ea typeface="微软雅黑" panose="020B0503020204020204" pitchFamily="34" charset="-122"/>
                <a:sym typeface="+mn-ea"/>
              </a:rPr>
              <a:t>大学生创业基础</a:t>
            </a:r>
            <a:endParaRPr lang="zh-CN" altLang="zh-CN" sz="6600" b="1" spc="100" smtClean="0">
              <a:solidFill>
                <a:srgbClr val="002060"/>
              </a:solidFill>
              <a:uFillTx/>
              <a:latin typeface="微软雅黑" panose="020B0503020204020204" pitchFamily="34" charset="-122"/>
              <a:ea typeface="微软雅黑" panose="020B0503020204020204" pitchFamily="34" charset="-122"/>
              <a:sym typeface="+mn-ea"/>
            </a:endParaRPr>
          </a:p>
          <a:p>
            <a:r>
              <a:rPr lang="en-US" altLang="zh-CN" sz="6600" b="1" spc="100" smtClean="0">
                <a:solidFill>
                  <a:srgbClr val="002060"/>
                </a:solidFill>
                <a:uFillTx/>
                <a:latin typeface="微软雅黑" panose="020B0503020204020204" pitchFamily="34" charset="-122"/>
                <a:ea typeface="微软雅黑" panose="020B0503020204020204" pitchFamily="34" charset="-122"/>
                <a:sym typeface="+mn-ea"/>
              </a:rPr>
              <a:t>——</a:t>
            </a:r>
            <a:r>
              <a:rPr lang="zh-CN" altLang="en-US" sz="6600" b="1" spc="100" smtClean="0">
                <a:solidFill>
                  <a:srgbClr val="002060"/>
                </a:solidFill>
                <a:uFillTx/>
                <a:latin typeface="微软雅黑" panose="020B0503020204020204" pitchFamily="34" charset="-122"/>
                <a:ea typeface="微软雅黑" panose="020B0503020204020204" pitchFamily="34" charset="-122"/>
                <a:sym typeface="+mn-ea"/>
              </a:rPr>
              <a:t>原理与方法（慕课版）</a:t>
            </a:r>
            <a:endParaRPr lang="zh-CN" altLang="en-US" sz="6600" b="1" spc="100" smtClean="0">
              <a:solidFill>
                <a:srgbClr val="002060"/>
              </a:solidFill>
              <a:uFillTx/>
              <a:latin typeface="微软雅黑" panose="020B0503020204020204" pitchFamily="34" charset="-122"/>
              <a:ea typeface="微软雅黑" panose="020B0503020204020204" pitchFamily="34" charset="-122"/>
              <a:sym typeface="+mn-ea"/>
            </a:endParaRPr>
          </a:p>
        </p:txBody>
      </p:sp>
      <p:sp>
        <p:nvSpPr>
          <p:cNvPr id="308" name="任意多边形 307"/>
          <p:cNvSpPr/>
          <p:nvPr/>
        </p:nvSpPr>
        <p:spPr>
          <a:xfrm rot="7260000">
            <a:off x="1423035" y="3494405"/>
            <a:ext cx="4512310" cy="585787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19050" y="3859530"/>
            <a:ext cx="6097905" cy="3013710"/>
            <a:chOff x="30" y="6078"/>
            <a:chExt cx="9603" cy="4746"/>
          </a:xfrm>
        </p:grpSpPr>
        <p:grpSp>
          <p:nvGrpSpPr>
            <p:cNvPr id="7" name="组合 6"/>
            <p:cNvGrpSpPr/>
            <p:nvPr/>
          </p:nvGrpSpPr>
          <p:grpSpPr>
            <a:xfrm>
              <a:off x="2673" y="6079"/>
              <a:ext cx="6961" cy="3134"/>
              <a:chOff x="2673" y="6079"/>
              <a:chExt cx="6961" cy="3134"/>
            </a:xfrm>
          </p:grpSpPr>
          <p:cxnSp>
            <p:nvCxnSpPr>
              <p:cNvPr id="310" name="直接连接符 309"/>
              <p:cNvCxnSpPr/>
              <p:nvPr/>
            </p:nvCxnSpPr>
            <p:spPr>
              <a:xfrm rot="5400000" flipH="1">
                <a:off x="5442" y="502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5400000" flipH="1">
                <a:off x="5411" y="44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5400000" flipH="1">
                <a:off x="5411" y="38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5400000" flipH="1">
                <a:off x="5411" y="334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8" name="任意多边形 87"/>
            <p:cNvSpPr/>
            <p:nvPr/>
          </p:nvSpPr>
          <p:spPr>
            <a:xfrm>
              <a:off x="30" y="6078"/>
              <a:ext cx="5840" cy="4746"/>
            </a:xfrm>
            <a:custGeom>
              <a:avLst/>
              <a:gdLst>
                <a:gd name="connsiteX0" fmla="*/ 0 w 5840"/>
                <a:gd name="connsiteY0" fmla="*/ 4701 h 4701"/>
                <a:gd name="connsiteX1" fmla="*/ 5840 w 5840"/>
                <a:gd name="connsiteY1" fmla="*/ 0 h 4701"/>
                <a:gd name="connsiteX2" fmla="*/ 3517 w 5840"/>
                <a:gd name="connsiteY2" fmla="*/ 4671 h 4701"/>
                <a:gd name="connsiteX3" fmla="*/ 0 w 5840"/>
                <a:gd name="connsiteY3" fmla="*/ 4701 h 4701"/>
              </a:gdLst>
              <a:ahLst/>
              <a:cxnLst>
                <a:cxn ang="0">
                  <a:pos x="connsiteX0" y="connsiteY0"/>
                </a:cxn>
                <a:cxn ang="0">
                  <a:pos x="connsiteX1" y="connsiteY1"/>
                </a:cxn>
                <a:cxn ang="0">
                  <a:pos x="connsiteX2" y="connsiteY2"/>
                </a:cxn>
                <a:cxn ang="0">
                  <a:pos x="connsiteX3" y="connsiteY3"/>
                </a:cxn>
              </a:cxnLst>
              <a:rect l="l" t="t" r="r" b="b"/>
              <a:pathLst>
                <a:path w="5840" h="4701">
                  <a:moveTo>
                    <a:pt x="0" y="4701"/>
                  </a:moveTo>
                  <a:lnTo>
                    <a:pt x="5840" y="0"/>
                  </a:lnTo>
                  <a:lnTo>
                    <a:pt x="3517" y="4671"/>
                  </a:lnTo>
                  <a:lnTo>
                    <a:pt x="0" y="4701"/>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1209020" y="100965"/>
            <a:ext cx="821055" cy="395605"/>
            <a:chOff x="17519" y="159"/>
            <a:chExt cx="1293" cy="623"/>
          </a:xfrm>
        </p:grpSpPr>
        <p:sp>
          <p:nvSpPr>
            <p:cNvPr id="4"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2" name="文本框 1"/>
          <p:cNvSpPr txBox="1"/>
          <p:nvPr/>
        </p:nvSpPr>
        <p:spPr>
          <a:xfrm>
            <a:off x="7054850" y="4639310"/>
            <a:ext cx="4064000" cy="706755"/>
          </a:xfrm>
          <a:prstGeom prst="rect">
            <a:avLst/>
          </a:prstGeom>
          <a:noFill/>
        </p:spPr>
        <p:txBody>
          <a:bodyPr wrap="square" rtlCol="0">
            <a:spAutoFit/>
          </a:bodyPr>
          <a:p>
            <a:r>
              <a:rPr lang="zh-CN" altLang="en-US" sz="2000">
                <a:solidFill>
                  <a:srgbClr val="0070C0"/>
                </a:solidFill>
              </a:rPr>
              <a:t>授课教师：</a:t>
            </a:r>
            <a:endParaRPr lang="zh-CN" altLang="en-US" sz="2000">
              <a:solidFill>
                <a:srgbClr val="0070C0"/>
              </a:solidFill>
            </a:endParaRPr>
          </a:p>
          <a:p>
            <a:r>
              <a:rPr lang="zh-CN" altLang="en-US" sz="2000">
                <a:solidFill>
                  <a:srgbClr val="0070C0"/>
                </a:solidFill>
              </a:rPr>
              <a:t>授课时间：</a:t>
            </a:r>
            <a:endParaRPr lang="zh-CN" altLang="en-US" sz="200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二、创业计划书的形成与要求</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755015"/>
            <a:ext cx="11417935" cy="2715895"/>
          </a:xfrm>
          <a:prstGeom prst="rect">
            <a:avLst/>
          </a:prstGeom>
          <a:noFill/>
        </p:spPr>
        <p:txBody>
          <a:bodyPr wrap="square" rtlCol="0">
            <a:noAutofit/>
          </a:bodyPr>
          <a:p>
            <a:r>
              <a:rPr lang="zh-CN" altLang="en-US" sz="2400"/>
              <a:t>（一）创业计划书的形成</a:t>
            </a:r>
            <a:endParaRPr lang="zh-CN" altLang="en-US" sz="2400"/>
          </a:p>
          <a:p>
            <a:r>
              <a:rPr sz="2400">
                <a:highlight>
                  <a:srgbClr val="FFFF00"/>
                </a:highlight>
                <a:sym typeface="+mn-ea"/>
              </a:rPr>
              <a:t>4．方案起草</a:t>
            </a:r>
            <a:endParaRPr sz="2400">
              <a:highlight>
                <a:srgbClr val="FFFF00"/>
              </a:highlight>
              <a:sym typeface="+mn-ea"/>
            </a:endParaRPr>
          </a:p>
          <a:p>
            <a:r>
              <a:rPr sz="2400">
                <a:sym typeface="+mn-ea"/>
              </a:rPr>
              <a:t>收集到足够的信息后，创业者便可开始起草创业计划书。由于创业计划书包含的内</a:t>
            </a:r>
            <a:endParaRPr sz="2400">
              <a:sym typeface="+mn-ea"/>
            </a:endParaRPr>
          </a:p>
          <a:p>
            <a:r>
              <a:rPr sz="2400">
                <a:sym typeface="+mn-ea"/>
              </a:rPr>
              <a:t>容较多，为避免出现混乱和错误，创业者在制订计划时可制作一个任务表，在表格中将各部分任务做细化处理，标明其先后顺序、负责人等。</a:t>
            </a:r>
            <a:endParaRPr sz="2400">
              <a:sym typeface="+mn-ea"/>
            </a:endParaRPr>
          </a:p>
          <a:p>
            <a:endParaRPr sz="2400">
              <a:sym typeface="+mn-ea"/>
            </a:endParaRPr>
          </a:p>
          <a:p>
            <a:r>
              <a:rPr sz="2400">
                <a:sym typeface="+mn-ea"/>
              </a:rPr>
              <a:t>为确保创业计划书的准确性和专业性，大学生创业者在撰写创业计划书的过程中可以咨询教师和同学的意见，还可以咨询专业顾问和律师的意见，从而使创业计划书语义明确，易于理解。</a:t>
            </a:r>
            <a:endParaRPr sz="2400">
              <a:sym typeface="+mn-ea"/>
            </a:endParaRPr>
          </a:p>
        </p:txBody>
      </p:sp>
      <p:pic>
        <p:nvPicPr>
          <p:cNvPr id="5" name="https://photo-static-api.fotomore.com/creative/vcg/veer/400/new/VCG41N675825950.jpg?uid=386&amp;timestamp=1724662020&amp;sign=44514252e0e6b1c2ac93f2551184e6e7" descr="企业财务会计"/>
          <p:cNvPicPr>
            <a:picLocks noChangeAspect="1"/>
          </p:cNvPicPr>
          <p:nvPr/>
        </p:nvPicPr>
        <p:blipFill>
          <a:blip r:embed="rId1"/>
          <a:stretch>
            <a:fillRect/>
          </a:stretch>
        </p:blipFill>
        <p:spPr>
          <a:xfrm>
            <a:off x="4019550" y="4174490"/>
            <a:ext cx="3430270" cy="229044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二、创业计划书的形成与要求</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87350" y="779780"/>
            <a:ext cx="11417935" cy="2715895"/>
          </a:xfrm>
          <a:prstGeom prst="rect">
            <a:avLst/>
          </a:prstGeom>
          <a:noFill/>
        </p:spPr>
        <p:txBody>
          <a:bodyPr wrap="square" rtlCol="0">
            <a:noAutofit/>
          </a:bodyPr>
          <a:p>
            <a:r>
              <a:rPr lang="zh-CN" altLang="en-US" sz="2400"/>
              <a:t>（一）创业计划书的形成</a:t>
            </a:r>
            <a:endParaRPr lang="zh-CN" altLang="en-US" sz="2400"/>
          </a:p>
          <a:p>
            <a:r>
              <a:rPr sz="2400">
                <a:highlight>
                  <a:srgbClr val="FFFF00"/>
                </a:highlight>
                <a:sym typeface="+mn-ea"/>
              </a:rPr>
              <a:t>5．整体修饰</a:t>
            </a:r>
            <a:endParaRPr sz="2400">
              <a:highlight>
                <a:srgbClr val="FFFF00"/>
              </a:highlight>
              <a:sym typeface="+mn-ea"/>
            </a:endParaRPr>
          </a:p>
          <a:p>
            <a:pPr>
              <a:lnSpc>
                <a:spcPct val="120000"/>
              </a:lnSpc>
              <a:spcBef>
                <a:spcPts val="0"/>
              </a:spcBef>
              <a:spcAft>
                <a:spcPts val="0"/>
              </a:spcAft>
            </a:pPr>
            <a:r>
              <a:rPr sz="2400">
                <a:sym typeface="+mn-ea"/>
              </a:rPr>
              <a:t>在撰写创业计划书时，大学生创业者要注意控制篇幅，简要的创业计划书一般为</a:t>
            </a:r>
            <a:endParaRPr sz="2400">
              <a:sym typeface="+mn-ea"/>
            </a:endParaRPr>
          </a:p>
          <a:p>
            <a:pPr>
              <a:lnSpc>
                <a:spcPct val="120000"/>
              </a:lnSpc>
              <a:spcBef>
                <a:spcPts val="0"/>
              </a:spcBef>
              <a:spcAft>
                <a:spcPts val="0"/>
              </a:spcAft>
            </a:pPr>
            <a:r>
              <a:rPr sz="2400">
                <a:sym typeface="+mn-ea"/>
              </a:rPr>
              <a:t>4～10页，内容翔实的创业计划书一般在35页左右。创业计划书的封面既要简洁，还要别出心裁，能够使阅读者眼前一亮。</a:t>
            </a:r>
            <a:endParaRPr sz="2400">
              <a:sym typeface="+mn-ea"/>
            </a:endParaRPr>
          </a:p>
        </p:txBody>
      </p:sp>
      <p:pic>
        <p:nvPicPr>
          <p:cNvPr id="4" name="https://photo-static-api.fotomore.com/creative/vcg/400/version23/VCG21gic2702631.jpg?uid=386&amp;timestamp=1724662106&amp;sign=55b4add30f9fcc01a7d4940857fdf2a9" descr="建筑师和建筑图纸"/>
          <p:cNvPicPr>
            <a:picLocks noChangeAspect="1"/>
          </p:cNvPicPr>
          <p:nvPr/>
        </p:nvPicPr>
        <p:blipFill>
          <a:blip r:embed="rId1"/>
          <a:stretch>
            <a:fillRect/>
          </a:stretch>
        </p:blipFill>
        <p:spPr>
          <a:xfrm>
            <a:off x="3578860" y="3329940"/>
            <a:ext cx="3871595" cy="258064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二、创业计划书的形成与要求</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67080"/>
            <a:ext cx="11417935" cy="2715895"/>
          </a:xfrm>
          <a:prstGeom prst="rect">
            <a:avLst/>
          </a:prstGeom>
          <a:noFill/>
        </p:spPr>
        <p:txBody>
          <a:bodyPr wrap="square" rtlCol="0">
            <a:noAutofit/>
          </a:bodyPr>
          <a:p>
            <a:r>
              <a:rPr lang="zh-CN" altLang="en-US" sz="2400"/>
              <a:t>（一）创业计划书的形成</a:t>
            </a:r>
            <a:endParaRPr lang="zh-CN" altLang="en-US" sz="2400"/>
          </a:p>
          <a:p>
            <a:r>
              <a:rPr sz="2400">
                <a:highlight>
                  <a:srgbClr val="FFFF00"/>
                </a:highlight>
                <a:sym typeface="+mn-ea"/>
              </a:rPr>
              <a:t>6．文档检查</a:t>
            </a:r>
            <a:endParaRPr sz="2400">
              <a:highlight>
                <a:srgbClr val="FFFF00"/>
              </a:highlight>
              <a:sym typeface="+mn-ea"/>
            </a:endParaRPr>
          </a:p>
          <a:p>
            <a:r>
              <a:rPr sz="2400">
                <a:sym typeface="+mn-ea"/>
              </a:rPr>
              <a:t>完成创业计划书后，大学生创业者还要检查其文本和内容，以确保创业计划书的</a:t>
            </a:r>
            <a:endParaRPr sz="2400">
              <a:sym typeface="+mn-ea"/>
            </a:endParaRPr>
          </a:p>
          <a:p>
            <a:r>
              <a:rPr sz="2400">
                <a:sym typeface="+mn-ea"/>
              </a:rPr>
              <a:t>准确和美观。</a:t>
            </a:r>
            <a:r>
              <a:rPr sz="2400">
                <a:solidFill>
                  <a:srgbClr val="FF0000"/>
                </a:solidFill>
                <a:sym typeface="+mn-ea"/>
              </a:rPr>
              <a:t>文本的检查</a:t>
            </a:r>
            <a:r>
              <a:rPr sz="2400">
                <a:sym typeface="+mn-ea"/>
              </a:rPr>
              <a:t>主要查看文字描述、语言措辞、数据运算等是否准确，表格图形、材料引用、数据处理等是否合理，格式排版是否美观。</a:t>
            </a:r>
            <a:r>
              <a:rPr sz="2400">
                <a:solidFill>
                  <a:srgbClr val="FF0000"/>
                </a:solidFill>
                <a:sym typeface="+mn-ea"/>
              </a:rPr>
              <a:t>内容检查</a:t>
            </a:r>
            <a:r>
              <a:rPr sz="2400">
                <a:sym typeface="+mn-ea"/>
              </a:rPr>
              <a:t>则是从投资者的角度进行审视，对创业计划书所反映内容的</a:t>
            </a:r>
            <a:r>
              <a:rPr sz="2400">
                <a:solidFill>
                  <a:srgbClr val="FF0000"/>
                </a:solidFill>
                <a:sym typeface="+mn-ea"/>
              </a:rPr>
              <a:t>完整性、科学性和合理性</a:t>
            </a:r>
            <a:r>
              <a:rPr sz="2400">
                <a:sym typeface="+mn-ea"/>
              </a:rPr>
              <a:t>等进行核查。</a:t>
            </a:r>
            <a:endParaRPr sz="2400">
              <a:sym typeface="+mn-ea"/>
            </a:endParaRPr>
          </a:p>
        </p:txBody>
      </p:sp>
      <p:pic>
        <p:nvPicPr>
          <p:cNvPr id="5" name="https://photo-static-api.fotomore.com/creative/vcg/400/version23/VCG41171311228.jpg?uid=386&amp;timestamp=1724662258&amp;sign=06a2bb6776af069c5fe4a569bf5964b7" descr="会计工作"/>
          <p:cNvPicPr>
            <a:picLocks noChangeAspect="1"/>
          </p:cNvPicPr>
          <p:nvPr/>
        </p:nvPicPr>
        <p:blipFill>
          <a:blip r:embed="rId1"/>
          <a:stretch>
            <a:fillRect/>
          </a:stretch>
        </p:blipFill>
        <p:spPr>
          <a:xfrm>
            <a:off x="3705860" y="3429000"/>
            <a:ext cx="3915410" cy="26098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6352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二、创业计划书的形成与要求</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9555" y="771525"/>
            <a:ext cx="11417935" cy="2715895"/>
          </a:xfrm>
          <a:prstGeom prst="rect">
            <a:avLst/>
          </a:prstGeom>
          <a:noFill/>
        </p:spPr>
        <p:txBody>
          <a:bodyPr wrap="square" rtlCol="0">
            <a:noAutofit/>
          </a:bodyPr>
          <a:p>
            <a:r>
              <a:rPr lang="zh-CN" altLang="en-US" sz="2400"/>
              <a:t>（一）创业计划书的形成</a:t>
            </a:r>
            <a:endParaRPr lang="zh-CN" altLang="en-US" sz="2400"/>
          </a:p>
          <a:p>
            <a:endParaRPr sz="2400">
              <a:sym typeface="+mn-ea"/>
            </a:endParaRPr>
          </a:p>
          <a:p>
            <a:r>
              <a:rPr sz="2400">
                <a:sym typeface="+mn-ea"/>
              </a:rPr>
              <a:t>检查内容应包含五个方面。</a:t>
            </a:r>
            <a:endParaRPr sz="2400">
              <a:sym typeface="+mn-ea"/>
            </a:endParaRPr>
          </a:p>
        </p:txBody>
      </p:sp>
      <p:sp>
        <p:nvSpPr>
          <p:cNvPr id="4" name="椭圆 3"/>
          <p:cNvSpPr/>
          <p:nvPr/>
        </p:nvSpPr>
        <p:spPr>
          <a:xfrm>
            <a:off x="477520" y="2583180"/>
            <a:ext cx="2914650" cy="2638425"/>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文档检查内容</a:t>
            </a:r>
            <a:endParaRPr lang="zh-CN" altLang="en-US" sz="2400"/>
          </a:p>
        </p:txBody>
      </p:sp>
      <p:cxnSp>
        <p:nvCxnSpPr>
          <p:cNvPr id="6" name="直接箭头连接符 5"/>
          <p:cNvCxnSpPr>
            <a:endCxn id="12" idx="1"/>
          </p:cNvCxnSpPr>
          <p:nvPr/>
        </p:nvCxnSpPr>
        <p:spPr>
          <a:xfrm flipV="1">
            <a:off x="2870200" y="2238375"/>
            <a:ext cx="3340735" cy="63055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7" name="直接箭头连接符 6"/>
          <p:cNvCxnSpPr>
            <a:endCxn id="18" idx="1"/>
          </p:cNvCxnSpPr>
          <p:nvPr>
            <p:custDataLst>
              <p:tags r:id="rId1"/>
            </p:custDataLst>
          </p:nvPr>
        </p:nvCxnSpPr>
        <p:spPr>
          <a:xfrm flipV="1">
            <a:off x="3162935" y="2931160"/>
            <a:ext cx="3016885" cy="47561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8" name="直接箭头连接符 7"/>
          <p:cNvCxnSpPr/>
          <p:nvPr>
            <p:custDataLst>
              <p:tags r:id="rId2"/>
            </p:custDataLst>
          </p:nvPr>
        </p:nvCxnSpPr>
        <p:spPr>
          <a:xfrm flipV="1">
            <a:off x="3116580" y="3606165"/>
            <a:ext cx="2994025" cy="39941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9" name="直接箭头连接符 8"/>
          <p:cNvCxnSpPr/>
          <p:nvPr>
            <p:custDataLst>
              <p:tags r:id="rId3"/>
            </p:custDataLst>
          </p:nvPr>
        </p:nvCxnSpPr>
        <p:spPr>
          <a:xfrm>
            <a:off x="2948940" y="4475480"/>
            <a:ext cx="3116580" cy="1930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0" name="直接箭头连接符 9"/>
          <p:cNvCxnSpPr>
            <a:endCxn id="21" idx="1"/>
          </p:cNvCxnSpPr>
          <p:nvPr>
            <p:custDataLst>
              <p:tags r:id="rId4"/>
            </p:custDataLst>
          </p:nvPr>
        </p:nvCxnSpPr>
        <p:spPr>
          <a:xfrm>
            <a:off x="2948940" y="4871085"/>
            <a:ext cx="3146425" cy="8851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2" name="文本框 11"/>
          <p:cNvSpPr txBox="1"/>
          <p:nvPr/>
        </p:nvSpPr>
        <p:spPr>
          <a:xfrm>
            <a:off x="6210935" y="2007870"/>
            <a:ext cx="6096000" cy="460375"/>
          </a:xfrm>
          <a:prstGeom prst="rect">
            <a:avLst/>
          </a:prstGeom>
          <a:noFill/>
        </p:spPr>
        <p:txBody>
          <a:bodyPr wrap="square" rtlCol="0" anchor="t">
            <a:spAutoFit/>
          </a:bodyPr>
          <a:p>
            <a:r>
              <a:rPr lang="zh-CN" altLang="en-US" sz="2400">
                <a:solidFill>
                  <a:srgbClr val="0070C0"/>
                </a:solidFill>
              </a:rPr>
              <a:t>是否能体现出创业者的信心和决心</a:t>
            </a:r>
            <a:endParaRPr lang="zh-CN" altLang="en-US" sz="2400">
              <a:solidFill>
                <a:srgbClr val="0070C0"/>
              </a:solidFill>
            </a:endParaRPr>
          </a:p>
        </p:txBody>
      </p:sp>
      <p:sp>
        <p:nvSpPr>
          <p:cNvPr id="18" name="文本框 17"/>
          <p:cNvSpPr txBox="1"/>
          <p:nvPr/>
        </p:nvSpPr>
        <p:spPr>
          <a:xfrm>
            <a:off x="6179820" y="2700655"/>
            <a:ext cx="5560695" cy="460375"/>
          </a:xfrm>
          <a:prstGeom prst="rect">
            <a:avLst/>
          </a:prstGeom>
          <a:noFill/>
        </p:spPr>
        <p:txBody>
          <a:bodyPr wrap="square" rtlCol="0">
            <a:spAutoFit/>
          </a:bodyPr>
          <a:p>
            <a:r>
              <a:rPr lang="zh-CN" altLang="en-US" sz="2400">
                <a:solidFill>
                  <a:srgbClr val="FFC000"/>
                </a:solidFill>
              </a:rPr>
              <a:t>是否能打消投资者对产品或服务的顾虑</a:t>
            </a:r>
            <a:endParaRPr lang="zh-CN" altLang="en-US" sz="2400">
              <a:solidFill>
                <a:srgbClr val="FFC000"/>
              </a:solidFill>
            </a:endParaRPr>
          </a:p>
        </p:txBody>
      </p:sp>
      <p:sp>
        <p:nvSpPr>
          <p:cNvPr id="19" name="文本框 18"/>
          <p:cNvSpPr txBox="1"/>
          <p:nvPr/>
        </p:nvSpPr>
        <p:spPr>
          <a:xfrm>
            <a:off x="6095365" y="3352800"/>
            <a:ext cx="6011545" cy="829945"/>
          </a:xfrm>
          <a:prstGeom prst="rect">
            <a:avLst/>
          </a:prstGeom>
          <a:noFill/>
        </p:spPr>
        <p:txBody>
          <a:bodyPr wrap="square" rtlCol="0">
            <a:spAutoFit/>
          </a:bodyPr>
          <a:p>
            <a:r>
              <a:rPr lang="zh-CN" altLang="en-US" sz="2400">
                <a:solidFill>
                  <a:srgbClr val="0070C0"/>
                </a:solidFill>
              </a:rPr>
              <a:t>是否能体现出创业者已经进行过完整的市场分析</a:t>
            </a:r>
            <a:endParaRPr lang="zh-CN" altLang="en-US" sz="2400">
              <a:solidFill>
                <a:srgbClr val="0070C0"/>
              </a:solidFill>
            </a:endParaRPr>
          </a:p>
        </p:txBody>
      </p:sp>
      <p:sp>
        <p:nvSpPr>
          <p:cNvPr id="20" name="文本框 19"/>
          <p:cNvSpPr txBox="1"/>
          <p:nvPr/>
        </p:nvSpPr>
        <p:spPr>
          <a:xfrm>
            <a:off x="6095365" y="4439285"/>
            <a:ext cx="5781040" cy="829945"/>
          </a:xfrm>
          <a:prstGeom prst="rect">
            <a:avLst/>
          </a:prstGeom>
          <a:noFill/>
        </p:spPr>
        <p:txBody>
          <a:bodyPr wrap="square" rtlCol="0">
            <a:spAutoFit/>
          </a:bodyPr>
          <a:p>
            <a:r>
              <a:rPr lang="zh-CN" altLang="en-US" sz="2400">
                <a:solidFill>
                  <a:srgbClr val="FFC000"/>
                </a:solidFill>
              </a:rPr>
              <a:t>是否能准确地传达项目意图，并能被投资者所领会</a:t>
            </a:r>
            <a:endParaRPr lang="zh-CN" altLang="en-US" sz="2400">
              <a:solidFill>
                <a:srgbClr val="FFC000"/>
              </a:solidFill>
            </a:endParaRPr>
          </a:p>
        </p:txBody>
      </p:sp>
      <p:sp>
        <p:nvSpPr>
          <p:cNvPr id="21" name="文本框 20"/>
          <p:cNvSpPr txBox="1"/>
          <p:nvPr/>
        </p:nvSpPr>
        <p:spPr>
          <a:xfrm>
            <a:off x="6095365" y="5525770"/>
            <a:ext cx="5645150" cy="460375"/>
          </a:xfrm>
          <a:prstGeom prst="rect">
            <a:avLst/>
          </a:prstGeom>
          <a:noFill/>
        </p:spPr>
        <p:txBody>
          <a:bodyPr wrap="square" rtlCol="0">
            <a:spAutoFit/>
          </a:bodyPr>
          <a:p>
            <a:r>
              <a:rPr lang="zh-CN" altLang="en-US" sz="2400">
                <a:solidFill>
                  <a:srgbClr val="0070C0"/>
                </a:solidFill>
              </a:rPr>
              <a:t>是否能体现出企业偿还负债的能力</a:t>
            </a:r>
            <a:endParaRPr lang="zh-CN" altLang="en-US" sz="2400">
              <a:solidFill>
                <a:srgbClr val="0070C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二、创业计划书的形成与要求</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1046480"/>
            <a:ext cx="11417935" cy="2715895"/>
          </a:xfrm>
          <a:prstGeom prst="rect">
            <a:avLst/>
          </a:prstGeom>
          <a:noFill/>
        </p:spPr>
        <p:txBody>
          <a:bodyPr wrap="square" rtlCol="0">
            <a:noAutofit/>
          </a:bodyPr>
          <a:p>
            <a:r>
              <a:rPr lang="zh-CN" altLang="en-US" sz="2400"/>
              <a:t>（二）创业计划书的要求</a:t>
            </a:r>
            <a:endParaRPr lang="zh-CN" altLang="en-US" sz="2400"/>
          </a:p>
          <a:p>
            <a:r>
              <a:rPr sz="2400">
                <a:sym typeface="+mn-ea"/>
              </a:rPr>
              <a:t>若想完成一份专业的创业计划书，应做到以下几点。</a:t>
            </a:r>
            <a:endParaRPr sz="2400">
              <a:sym typeface="+mn-ea"/>
            </a:endParaRPr>
          </a:p>
        </p:txBody>
      </p:sp>
      <p:sp>
        <p:nvSpPr>
          <p:cNvPr id="107" name="圆角矩形 106"/>
          <p:cNvSpPr/>
          <p:nvPr>
            <p:custDataLst>
              <p:tags r:id="rId1"/>
            </p:custDataLst>
          </p:nvPr>
        </p:nvSpPr>
        <p:spPr>
          <a:xfrm>
            <a:off x="1419225" y="2720965"/>
            <a:ext cx="2661581" cy="1344388"/>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11" name="矩形 10"/>
          <p:cNvSpPr/>
          <p:nvPr>
            <p:custDataLst>
              <p:tags r:id="rId2"/>
            </p:custDataLst>
          </p:nvPr>
        </p:nvSpPr>
        <p:spPr>
          <a:xfrm>
            <a:off x="1627610" y="3257110"/>
            <a:ext cx="2245188" cy="281696"/>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1"/>
                </a:solidFill>
                <a:latin typeface="+mn-ea"/>
                <a:cs typeface="+mn-ea"/>
              </a:rPr>
              <a:t>1．创新的思路</a:t>
            </a:r>
            <a:endParaRPr lang="zh-CN" altLang="en-US" sz="2400" b="1">
              <a:solidFill>
                <a:schemeClr val="accent1"/>
              </a:solidFill>
              <a:latin typeface="+mn-ea"/>
              <a:cs typeface="+mn-ea"/>
            </a:endParaRPr>
          </a:p>
        </p:txBody>
      </p:sp>
      <p:pic>
        <p:nvPicPr>
          <p:cNvPr id="124" name="图片 123" descr="C:/Users/NYX/Downloads/7967204_广州城市天际线科技时尚未来道路公路.jpg7967204_广州城市天际线科技时尚未来道路公路"/>
          <p:cNvPicPr>
            <a:picLocks noChangeAspect="1"/>
          </p:cNvPicPr>
          <p:nvPr>
            <p:custDataLst>
              <p:tags r:id="rId3"/>
            </p:custDataLst>
          </p:nvPr>
        </p:nvPicPr>
        <p:blipFill>
          <a:blip r:embed="rId4"/>
          <a:srcRect/>
          <a:stretch>
            <a:fillRect/>
          </a:stretch>
        </p:blipFill>
        <p:spPr>
          <a:xfrm>
            <a:off x="2327442" y="2141220"/>
            <a:ext cx="845247" cy="845247"/>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32" name="圆角矩形 131"/>
          <p:cNvSpPr/>
          <p:nvPr>
            <p:custDataLst>
              <p:tags r:id="rId5"/>
            </p:custDataLst>
          </p:nvPr>
        </p:nvSpPr>
        <p:spPr>
          <a:xfrm>
            <a:off x="4315429" y="2720965"/>
            <a:ext cx="2676719" cy="1344388"/>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24" name="矩形 23"/>
          <p:cNvSpPr/>
          <p:nvPr>
            <p:custDataLst>
              <p:tags r:id="rId6"/>
            </p:custDataLst>
          </p:nvPr>
        </p:nvSpPr>
        <p:spPr>
          <a:xfrm>
            <a:off x="4531383" y="3246593"/>
            <a:ext cx="2245187" cy="292165"/>
          </a:xfrm>
          <a:prstGeom prst="rect">
            <a:avLst/>
          </a:prstGeom>
          <a:noFill/>
        </p:spPr>
        <p:txBody>
          <a:bodyPr wrap="square" lIns="0" tIns="0" rIns="0" bIns="0" rtlCol="0" anchor="b" anchorCtr="0">
            <a:noAutofit/>
          </a:bodyPr>
          <a:p>
            <a:pPr algn="ctr">
              <a:spcBef>
                <a:spcPct val="0"/>
              </a:spcBef>
              <a:spcAft>
                <a:spcPct val="0"/>
              </a:spcAft>
            </a:pPr>
            <a:r>
              <a:rPr lang="zh-CN" altLang="en-US" sz="2400" b="1" dirty="0">
                <a:solidFill>
                  <a:schemeClr val="accent1"/>
                </a:solidFill>
                <a:latin typeface="+mn-ea"/>
                <a:cs typeface="+mn-ea"/>
              </a:rPr>
              <a:t>2．清晰的结构</a:t>
            </a:r>
            <a:endParaRPr lang="zh-CN" altLang="en-US" sz="2400" b="1" dirty="0">
              <a:solidFill>
                <a:schemeClr val="accent1"/>
              </a:solidFill>
              <a:latin typeface="+mn-ea"/>
              <a:cs typeface="+mn-ea"/>
            </a:endParaRPr>
          </a:p>
        </p:txBody>
      </p:sp>
      <p:pic>
        <p:nvPicPr>
          <p:cNvPr id="135" name="图片 134" descr="C:/Users/NYX/Downloads/8081799_中国南京新街口城市建筑群.jpg8081799_中国南京新街口城市建筑群"/>
          <p:cNvPicPr>
            <a:picLocks noChangeAspect="1"/>
          </p:cNvPicPr>
          <p:nvPr>
            <p:custDataLst>
              <p:tags r:id="rId7"/>
            </p:custDataLst>
          </p:nvPr>
        </p:nvPicPr>
        <p:blipFill>
          <a:blip r:embed="rId8"/>
          <a:srcRect/>
          <a:stretch>
            <a:fillRect/>
          </a:stretch>
        </p:blipFill>
        <p:spPr>
          <a:xfrm>
            <a:off x="5231214" y="2141220"/>
            <a:ext cx="845247" cy="845247"/>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37" name="圆角矩形 136"/>
          <p:cNvSpPr/>
          <p:nvPr>
            <p:custDataLst>
              <p:tags r:id="rId9"/>
            </p:custDataLst>
          </p:nvPr>
        </p:nvSpPr>
        <p:spPr>
          <a:xfrm>
            <a:off x="7227274" y="2720965"/>
            <a:ext cx="2661580" cy="1344388"/>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26" name="矩形 25"/>
          <p:cNvSpPr/>
          <p:nvPr>
            <p:custDataLst>
              <p:tags r:id="rId10"/>
            </p:custDataLst>
          </p:nvPr>
        </p:nvSpPr>
        <p:spPr>
          <a:xfrm>
            <a:off x="7435215" y="3246755"/>
            <a:ext cx="2245360" cy="292100"/>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1"/>
                </a:solidFill>
                <a:latin typeface="+mn-ea"/>
                <a:cs typeface="+mn-ea"/>
              </a:rPr>
              <a:t>3．统一的格式</a:t>
            </a:r>
            <a:endParaRPr lang="zh-CN" altLang="en-US" sz="2400" b="1">
              <a:solidFill>
                <a:schemeClr val="accent1"/>
              </a:solidFill>
              <a:latin typeface="+mn-ea"/>
              <a:cs typeface="+mn-ea"/>
            </a:endParaRPr>
          </a:p>
        </p:txBody>
      </p:sp>
      <p:pic>
        <p:nvPicPr>
          <p:cNvPr id="140" name="图片 139" descr="C:/Users/NYX/Downloads/7968544_上海都市黄昏观.jpg7968544_上海都市黄昏观"/>
          <p:cNvPicPr>
            <a:picLocks noChangeAspect="1"/>
          </p:cNvPicPr>
          <p:nvPr>
            <p:custDataLst>
              <p:tags r:id="rId11"/>
            </p:custDataLst>
          </p:nvPr>
        </p:nvPicPr>
        <p:blipFill>
          <a:blip r:embed="rId12"/>
          <a:srcRect/>
          <a:stretch>
            <a:fillRect/>
          </a:stretch>
        </p:blipFill>
        <p:spPr>
          <a:xfrm>
            <a:off x="8134987" y="2141220"/>
            <a:ext cx="845247" cy="845247"/>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25" name="圆角矩形 124"/>
          <p:cNvSpPr/>
          <p:nvPr>
            <p:custDataLst>
              <p:tags r:id="rId13"/>
            </p:custDataLst>
          </p:nvPr>
        </p:nvSpPr>
        <p:spPr>
          <a:xfrm>
            <a:off x="2671051" y="2893527"/>
            <a:ext cx="158484" cy="158484"/>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28" name="任意多边形 27"/>
          <p:cNvSpPr>
            <a:spLocks noChangeAspect="1"/>
          </p:cNvSpPr>
          <p:nvPr>
            <p:custDataLst>
              <p:tags r:id="rId14"/>
            </p:custDataLst>
          </p:nvPr>
        </p:nvSpPr>
        <p:spPr>
          <a:xfrm rot="8100000">
            <a:off x="2710407" y="2939947"/>
            <a:ext cx="79242" cy="47074"/>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9" name="圆角矩形 124"/>
          <p:cNvSpPr/>
          <p:nvPr>
            <p:custDataLst>
              <p:tags r:id="rId15"/>
            </p:custDataLst>
          </p:nvPr>
        </p:nvSpPr>
        <p:spPr>
          <a:xfrm>
            <a:off x="5574823" y="2893527"/>
            <a:ext cx="158484" cy="158484"/>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30" name="任意多边形 18"/>
          <p:cNvSpPr>
            <a:spLocks noChangeAspect="1"/>
          </p:cNvSpPr>
          <p:nvPr>
            <p:custDataLst>
              <p:tags r:id="rId16"/>
            </p:custDataLst>
          </p:nvPr>
        </p:nvSpPr>
        <p:spPr>
          <a:xfrm rot="8100000">
            <a:off x="5614179" y="2939947"/>
            <a:ext cx="79242" cy="47074"/>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1" name="圆角矩形 124"/>
          <p:cNvSpPr/>
          <p:nvPr>
            <p:custDataLst>
              <p:tags r:id="rId17"/>
            </p:custDataLst>
          </p:nvPr>
        </p:nvSpPr>
        <p:spPr>
          <a:xfrm>
            <a:off x="8478595" y="2893527"/>
            <a:ext cx="158484" cy="158484"/>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32" name="任意多边形 18"/>
          <p:cNvSpPr>
            <a:spLocks noChangeAspect="1"/>
          </p:cNvSpPr>
          <p:nvPr>
            <p:custDataLst>
              <p:tags r:id="rId18"/>
            </p:custDataLst>
          </p:nvPr>
        </p:nvSpPr>
        <p:spPr>
          <a:xfrm rot="8100000">
            <a:off x="8517951" y="2939947"/>
            <a:ext cx="79242" cy="47074"/>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3" name="圆角矩形 32"/>
          <p:cNvSpPr/>
          <p:nvPr>
            <p:custDataLst>
              <p:tags r:id="rId19"/>
            </p:custDataLst>
          </p:nvPr>
        </p:nvSpPr>
        <p:spPr>
          <a:xfrm>
            <a:off x="2853704" y="4710465"/>
            <a:ext cx="2663150" cy="1344388"/>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35" name="矩形 34"/>
          <p:cNvSpPr/>
          <p:nvPr>
            <p:custDataLst>
              <p:tags r:id="rId20"/>
            </p:custDataLst>
          </p:nvPr>
        </p:nvSpPr>
        <p:spPr>
          <a:xfrm>
            <a:off x="3063240" y="5342890"/>
            <a:ext cx="2245360" cy="248920"/>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1"/>
                </a:solidFill>
                <a:latin typeface="+mn-ea"/>
                <a:cs typeface="+mn-ea"/>
              </a:rPr>
              <a:t>4．客观的说理</a:t>
            </a:r>
            <a:endParaRPr lang="zh-CN" altLang="en-US" sz="2400" b="1">
              <a:solidFill>
                <a:schemeClr val="accent1"/>
              </a:solidFill>
              <a:latin typeface="+mn-ea"/>
              <a:cs typeface="+mn-ea"/>
            </a:endParaRPr>
          </a:p>
        </p:txBody>
      </p:sp>
      <p:pic>
        <p:nvPicPr>
          <p:cNvPr id="36" name="图片 35" descr="C:/Users/NYX/Downloads/7967970_从下往上看的纽约摩天大楼.jpg7967970_从下往上看的纽约摩天大楼"/>
          <p:cNvPicPr>
            <a:picLocks noChangeAspect="1"/>
          </p:cNvPicPr>
          <p:nvPr>
            <p:custDataLst>
              <p:tags r:id="rId21"/>
            </p:custDataLst>
          </p:nvPr>
        </p:nvPicPr>
        <p:blipFill>
          <a:blip r:embed="rId22"/>
          <a:srcRect/>
          <a:stretch>
            <a:fillRect/>
          </a:stretch>
        </p:blipFill>
        <p:spPr>
          <a:xfrm>
            <a:off x="3762930" y="4130216"/>
            <a:ext cx="845247" cy="845247"/>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47" name="圆角矩形 146"/>
          <p:cNvSpPr/>
          <p:nvPr>
            <p:custDataLst>
              <p:tags r:id="rId23"/>
            </p:custDataLst>
          </p:nvPr>
        </p:nvSpPr>
        <p:spPr>
          <a:xfrm>
            <a:off x="5791282" y="4710465"/>
            <a:ext cx="2663150" cy="1344388"/>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pic>
        <p:nvPicPr>
          <p:cNvPr id="150" name="图片 149" descr="C:/Users/NYX/Downloads/7965859_现代，豪华公寓大楼.jpg7965859_现代，豪华公寓大楼"/>
          <p:cNvPicPr>
            <a:picLocks noChangeAspect="1"/>
          </p:cNvPicPr>
          <p:nvPr>
            <p:custDataLst>
              <p:tags r:id="rId24"/>
            </p:custDataLst>
          </p:nvPr>
        </p:nvPicPr>
        <p:blipFill>
          <a:blip r:embed="rId25"/>
          <a:srcRect/>
          <a:stretch>
            <a:fillRect/>
          </a:stretch>
        </p:blipFill>
        <p:spPr>
          <a:xfrm>
            <a:off x="6700003" y="4130216"/>
            <a:ext cx="845247" cy="845247"/>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8" name="矩形 37"/>
          <p:cNvSpPr/>
          <p:nvPr>
            <p:custDataLst>
              <p:tags r:id="rId26"/>
            </p:custDataLst>
          </p:nvPr>
        </p:nvSpPr>
        <p:spPr>
          <a:xfrm>
            <a:off x="6000172" y="5342855"/>
            <a:ext cx="2245187" cy="250429"/>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1"/>
                </a:solidFill>
                <a:latin typeface="+mn-ea"/>
                <a:cs typeface="+mn-ea"/>
              </a:rPr>
              <a:t>5．直观的表达</a:t>
            </a:r>
            <a:endParaRPr lang="zh-CN" altLang="en-US" sz="2400" b="1">
              <a:solidFill>
                <a:schemeClr val="accent1"/>
              </a:solidFill>
              <a:latin typeface="+mn-ea"/>
              <a:cs typeface="+mn-ea"/>
            </a:endParaRPr>
          </a:p>
        </p:txBody>
      </p:sp>
      <p:sp>
        <p:nvSpPr>
          <p:cNvPr id="42" name="圆角矩形 124"/>
          <p:cNvSpPr/>
          <p:nvPr>
            <p:custDataLst>
              <p:tags r:id="rId27"/>
            </p:custDataLst>
          </p:nvPr>
        </p:nvSpPr>
        <p:spPr>
          <a:xfrm>
            <a:off x="4106034" y="4887063"/>
            <a:ext cx="158484" cy="158484"/>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43" name="任意多边形 18"/>
          <p:cNvSpPr>
            <a:spLocks noChangeAspect="1"/>
          </p:cNvSpPr>
          <p:nvPr>
            <p:custDataLst>
              <p:tags r:id="rId28"/>
            </p:custDataLst>
          </p:nvPr>
        </p:nvSpPr>
        <p:spPr>
          <a:xfrm rot="8100000">
            <a:off x="4145390" y="4933483"/>
            <a:ext cx="79242" cy="47074"/>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4" name="圆角矩形 124"/>
          <p:cNvSpPr/>
          <p:nvPr>
            <p:custDataLst>
              <p:tags r:id="rId29"/>
            </p:custDataLst>
          </p:nvPr>
        </p:nvSpPr>
        <p:spPr>
          <a:xfrm>
            <a:off x="7043612" y="4887063"/>
            <a:ext cx="158484" cy="158484"/>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45" name="任意多边形 18"/>
          <p:cNvSpPr>
            <a:spLocks noChangeAspect="1"/>
          </p:cNvSpPr>
          <p:nvPr>
            <p:custDataLst>
              <p:tags r:id="rId30"/>
            </p:custDataLst>
          </p:nvPr>
        </p:nvSpPr>
        <p:spPr>
          <a:xfrm rot="8100000">
            <a:off x="7082968" y="4933483"/>
            <a:ext cx="79242" cy="47074"/>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1588770" y="3697605"/>
            <a:ext cx="6096000" cy="829945"/>
          </a:xfrm>
          <a:prstGeom prst="rect">
            <a:avLst/>
          </a:prstGeom>
          <a:noFill/>
        </p:spPr>
        <p:txBody>
          <a:bodyPr wrap="square" rtlCol="0" anchor="t">
            <a:spAutoFit/>
          </a:bodyPr>
          <a:p>
            <a:r>
              <a:rPr lang="zh-CN" altLang="en-US" sz="2400" b="1">
                <a:solidFill>
                  <a:srgbClr val="002060"/>
                </a:solidFill>
              </a:rPr>
              <a:t>撰写创业计划书还有其他要求吗？请跟同学一起讨论一下吧。</a:t>
            </a:r>
            <a:endParaRPr lang="zh-CN" altLang="en-US" sz="2400" b="1">
              <a:solidFill>
                <a:srgbClr val="002060"/>
              </a:solidFill>
            </a:endParaRPr>
          </a:p>
        </p:txBody>
      </p:sp>
      <p:sp>
        <p:nvSpPr>
          <p:cNvPr id="9" name="圆角矩形 8"/>
          <p:cNvSpPr/>
          <p:nvPr/>
        </p:nvSpPr>
        <p:spPr>
          <a:xfrm>
            <a:off x="743585" y="233045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9555" y="802640"/>
            <a:ext cx="11417935" cy="2715895"/>
          </a:xfrm>
          <a:prstGeom prst="rect">
            <a:avLst/>
          </a:prstGeom>
          <a:noFill/>
        </p:spPr>
        <p:txBody>
          <a:bodyPr wrap="square" rtlCol="0">
            <a:noAutofit/>
          </a:bodyPr>
          <a:p>
            <a:r>
              <a:rPr lang="zh-CN" altLang="en-US" sz="2400"/>
              <a:t>（一）封面</a:t>
            </a:r>
            <a:endParaRPr lang="zh-CN" altLang="en-US" sz="2400"/>
          </a:p>
        </p:txBody>
      </p:sp>
      <p:sp>
        <p:nvSpPr>
          <p:cNvPr id="4" name="文本框 3"/>
          <p:cNvSpPr txBox="1"/>
          <p:nvPr/>
        </p:nvSpPr>
        <p:spPr>
          <a:xfrm>
            <a:off x="541020" y="1246505"/>
            <a:ext cx="10206355" cy="2676525"/>
          </a:xfrm>
          <a:prstGeom prst="rect">
            <a:avLst/>
          </a:prstGeom>
          <a:noFill/>
        </p:spPr>
        <p:txBody>
          <a:bodyPr wrap="square" rtlCol="0" anchor="t">
            <a:spAutoFit/>
          </a:bodyPr>
          <a:p>
            <a:r>
              <a:rPr lang="zh-CN" altLang="en-US" sz="2400"/>
              <a:t>封面是创业计划书的门面，所以封面的设计要有艺术性和美感，这样才能给阅读者留下良好的第一印象。</a:t>
            </a:r>
            <a:endParaRPr lang="zh-CN" altLang="en-US" sz="2400"/>
          </a:p>
          <a:p>
            <a:endParaRPr lang="zh-CN" altLang="en-US" sz="2400"/>
          </a:p>
          <a:p>
            <a:r>
              <a:rPr lang="zh-CN" altLang="en-US" sz="2400"/>
              <a:t>封面应包括</a:t>
            </a:r>
            <a:r>
              <a:rPr lang="zh-CN" altLang="en-US" sz="2400">
                <a:solidFill>
                  <a:srgbClr val="FF0000"/>
                </a:solidFill>
              </a:rPr>
              <a:t>项目名称、企业名称（或团队名称）、项目负责人、联系方式、日期等</a:t>
            </a:r>
            <a:r>
              <a:rPr lang="zh-CN" altLang="en-US" sz="2400"/>
              <a:t>，其中项目名称应使用醒目的字号和字体。</a:t>
            </a:r>
            <a:endParaRPr lang="zh-CN" altLang="en-US" sz="2400"/>
          </a:p>
          <a:p>
            <a:endParaRPr lang="zh-CN" altLang="en-US" sz="2400"/>
          </a:p>
          <a:p>
            <a:r>
              <a:rPr lang="zh-CN" altLang="en-US" sz="2400"/>
              <a:t>如果企业已经有自己的Logo，也可印在封面上。</a:t>
            </a:r>
            <a:endParaRPr lang="zh-CN" altLang="en-US" sz="2400"/>
          </a:p>
        </p:txBody>
      </p:sp>
      <p:pic>
        <p:nvPicPr>
          <p:cNvPr id="5" name="https://photo-static-api.fotomore.com/creative/vcg/400/new/VCG41N1247272655.jpg?uid=386&amp;timestamp=1724663738&amp;sign=f24a14fc2160362b70abd648044a64ee" descr="书封面模型，模板平铺"/>
          <p:cNvPicPr>
            <a:picLocks noChangeAspect="1"/>
          </p:cNvPicPr>
          <p:nvPr/>
        </p:nvPicPr>
        <p:blipFill>
          <a:blip r:embed="rId1"/>
          <a:stretch>
            <a:fillRect/>
          </a:stretch>
        </p:blipFill>
        <p:spPr>
          <a:xfrm>
            <a:off x="3973195" y="4249420"/>
            <a:ext cx="3342005" cy="222948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62635"/>
            <a:ext cx="11417935" cy="2715895"/>
          </a:xfrm>
          <a:prstGeom prst="rect">
            <a:avLst/>
          </a:prstGeom>
          <a:noFill/>
        </p:spPr>
        <p:txBody>
          <a:bodyPr wrap="square" rtlCol="0">
            <a:noAutofit/>
          </a:bodyPr>
          <a:p>
            <a:r>
              <a:rPr lang="zh-CN" altLang="en-US" sz="2400"/>
              <a:t>（二）保密须知</a:t>
            </a:r>
            <a:endParaRPr lang="zh-CN" altLang="en-US" sz="2400"/>
          </a:p>
        </p:txBody>
      </p:sp>
      <p:sp>
        <p:nvSpPr>
          <p:cNvPr id="4" name="文本框 3"/>
          <p:cNvSpPr txBox="1"/>
          <p:nvPr/>
        </p:nvSpPr>
        <p:spPr>
          <a:xfrm>
            <a:off x="541020" y="1311275"/>
            <a:ext cx="10745470" cy="1568450"/>
          </a:xfrm>
          <a:prstGeom prst="rect">
            <a:avLst/>
          </a:prstGeom>
          <a:noFill/>
        </p:spPr>
        <p:txBody>
          <a:bodyPr wrap="square" rtlCol="0" anchor="t">
            <a:spAutoFit/>
          </a:bodyPr>
          <a:p>
            <a:r>
              <a:rPr lang="zh-CN" altLang="en-US" sz="2400"/>
              <a:t>创业计划书属于</a:t>
            </a:r>
            <a:r>
              <a:rPr lang="zh-CN" altLang="en-US" sz="2400">
                <a:solidFill>
                  <a:srgbClr val="FF0000"/>
                </a:solidFill>
              </a:rPr>
              <a:t>商业机密</a:t>
            </a:r>
            <a:r>
              <a:rPr lang="zh-CN" altLang="en-US" sz="2400"/>
              <a:t>，其所有权属于该企业或团队。未经创业计划书所有人同意，其他任何人不得将全部或部分计划进行复制、影印、泄露或散布给他人。为了保证内容的安全，创业计划书必须有明确的</a:t>
            </a:r>
            <a:r>
              <a:rPr lang="zh-CN" altLang="en-US" sz="2400">
                <a:solidFill>
                  <a:srgbClr val="FF0000"/>
                </a:solidFill>
              </a:rPr>
              <a:t>保密须知</a:t>
            </a:r>
            <a:r>
              <a:rPr lang="zh-CN" altLang="en-US" sz="2400"/>
              <a:t>。保密须知可以放在封面最下方简单标示，也可放在次页单独成页并列出说明。</a:t>
            </a:r>
            <a:endParaRPr lang="zh-CN" altLang="en-US" sz="2400"/>
          </a:p>
        </p:txBody>
      </p:sp>
      <p:pic>
        <p:nvPicPr>
          <p:cNvPr id="5" name="https://photo-static-api.fotomore.com/creative/vcg/veer/400/new/VCG41N618210722.jpg?uid=386&amp;timestamp=1724663809&amp;sign=906bab3656d9ade79c3c5883244e523b" descr="文件"/>
          <p:cNvPicPr>
            <a:picLocks noChangeAspect="1"/>
          </p:cNvPicPr>
          <p:nvPr/>
        </p:nvPicPr>
        <p:blipFill>
          <a:blip r:embed="rId1"/>
          <a:stretch>
            <a:fillRect/>
          </a:stretch>
        </p:blipFill>
        <p:spPr>
          <a:xfrm>
            <a:off x="3548380" y="3271520"/>
            <a:ext cx="3747135" cy="273748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0" y="1099820"/>
            <a:ext cx="11417935" cy="2715895"/>
          </a:xfrm>
          <a:prstGeom prst="rect">
            <a:avLst/>
          </a:prstGeom>
          <a:noFill/>
        </p:spPr>
        <p:txBody>
          <a:bodyPr wrap="square" rtlCol="0">
            <a:noAutofit/>
          </a:bodyPr>
          <a:p>
            <a:endParaRPr lang="zh-CN" altLang="en-US"/>
          </a:p>
        </p:txBody>
      </p:sp>
      <p:sp>
        <p:nvSpPr>
          <p:cNvPr id="4" name="文本框 3"/>
          <p:cNvSpPr txBox="1"/>
          <p:nvPr/>
        </p:nvSpPr>
        <p:spPr>
          <a:xfrm>
            <a:off x="321945" y="767080"/>
            <a:ext cx="11095990" cy="1568450"/>
          </a:xfrm>
          <a:prstGeom prst="rect">
            <a:avLst/>
          </a:prstGeom>
          <a:noFill/>
        </p:spPr>
        <p:txBody>
          <a:bodyPr wrap="square" rtlCol="0" anchor="t">
            <a:spAutoFit/>
          </a:bodyPr>
          <a:p>
            <a:r>
              <a:rPr lang="zh-CN" altLang="en-US" sz="2400"/>
              <a:t>（三）目录</a:t>
            </a:r>
            <a:endParaRPr lang="zh-CN" altLang="en-US" sz="2400"/>
          </a:p>
          <a:p>
            <a:r>
              <a:rPr lang="zh-CN" altLang="en-US" sz="2400"/>
              <a:t>目录是创业计划书的索引，用来标明</a:t>
            </a:r>
            <a:r>
              <a:rPr lang="zh-CN" altLang="en-US" sz="2400">
                <a:solidFill>
                  <a:srgbClr val="FF0000"/>
                </a:solidFill>
              </a:rPr>
              <a:t>主要内容及页码</a:t>
            </a:r>
            <a:r>
              <a:rPr lang="zh-CN" altLang="en-US" sz="2400"/>
              <a:t>。目录中的大、小标题应</a:t>
            </a:r>
            <a:r>
              <a:rPr lang="zh-CN" altLang="en-US" sz="2400">
                <a:solidFill>
                  <a:srgbClr val="FF0000"/>
                </a:solidFill>
              </a:rPr>
              <a:t>按正文内容顺序逐级排列</a:t>
            </a:r>
            <a:r>
              <a:rPr lang="zh-CN" altLang="en-US" sz="2400"/>
              <a:t>，不能出现小标题套大标题的情况。另外，为保证目录的简洁性和直观性，不宜出现多级标题，以显示到二级或三级标题为佳。</a:t>
            </a:r>
            <a:endParaRPr lang="zh-CN" altLang="en-US" sz="2400"/>
          </a:p>
        </p:txBody>
      </p:sp>
      <p:pic>
        <p:nvPicPr>
          <p:cNvPr id="6" name="https://photo-static-api.fotomore.com/creative/vcg/veer/400/new/VCG41N502057051.jpg?uid=386&amp;timestamp=1724663891&amp;sign=34c5d246fc8668f975a9340cda9c0c7a" descr="电子学习"/>
          <p:cNvPicPr>
            <a:picLocks noChangeAspect="1"/>
          </p:cNvPicPr>
          <p:nvPr/>
        </p:nvPicPr>
        <p:blipFill>
          <a:blip r:embed="rId1"/>
          <a:stretch>
            <a:fillRect/>
          </a:stretch>
        </p:blipFill>
        <p:spPr>
          <a:xfrm>
            <a:off x="3761740" y="3139440"/>
            <a:ext cx="3503295" cy="337883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0" y="1099820"/>
            <a:ext cx="11417935" cy="2715895"/>
          </a:xfrm>
          <a:prstGeom prst="rect">
            <a:avLst/>
          </a:prstGeom>
          <a:noFill/>
        </p:spPr>
        <p:txBody>
          <a:bodyPr wrap="square" rtlCol="0">
            <a:noAutofit/>
          </a:bodyPr>
          <a:p>
            <a:endParaRPr lang="zh-CN" altLang="en-US"/>
          </a:p>
        </p:txBody>
      </p:sp>
      <p:sp>
        <p:nvSpPr>
          <p:cNvPr id="4" name="文本框 3"/>
          <p:cNvSpPr txBox="1"/>
          <p:nvPr/>
        </p:nvSpPr>
        <p:spPr>
          <a:xfrm>
            <a:off x="240030" y="767080"/>
            <a:ext cx="11046460" cy="1938020"/>
          </a:xfrm>
          <a:prstGeom prst="rect">
            <a:avLst/>
          </a:prstGeom>
          <a:noFill/>
        </p:spPr>
        <p:txBody>
          <a:bodyPr wrap="square" rtlCol="0" anchor="t">
            <a:spAutoFit/>
          </a:bodyPr>
          <a:p>
            <a:r>
              <a:rPr lang="zh-CN" altLang="en-US" sz="2400"/>
              <a:t>（四）摘要</a:t>
            </a:r>
            <a:endParaRPr lang="zh-CN" altLang="en-US" sz="2400"/>
          </a:p>
          <a:p>
            <a:r>
              <a:rPr lang="zh-CN" altLang="en-US" sz="2400"/>
              <a:t>摘要又称计划摘要，列在创业计划书正文前，是创业计划书的精华，往往在计划书撰写的最后阶段完成。摘要篇幅一般在2～5页，摘要</a:t>
            </a:r>
            <a:r>
              <a:rPr lang="zh-CN" altLang="en-US" sz="2400">
                <a:solidFill>
                  <a:srgbClr val="FF0000"/>
                </a:solidFill>
              </a:rPr>
              <a:t>内容要全面且精简</a:t>
            </a:r>
            <a:r>
              <a:rPr lang="zh-CN" altLang="en-US" sz="2400"/>
              <a:t>，</a:t>
            </a:r>
            <a:r>
              <a:rPr lang="zh-CN" altLang="en-US" sz="2400">
                <a:solidFill>
                  <a:srgbClr val="FF0000"/>
                </a:solidFill>
              </a:rPr>
              <a:t>涵盖计划书的要点</a:t>
            </a:r>
            <a:r>
              <a:rPr lang="zh-CN" altLang="en-US" sz="2400"/>
              <a:t>，</a:t>
            </a:r>
            <a:r>
              <a:rPr lang="zh-CN" altLang="en-US" sz="2400">
                <a:solidFill>
                  <a:srgbClr val="FF0000"/>
                </a:solidFill>
              </a:rPr>
              <a:t>图文并茂</a:t>
            </a:r>
            <a:r>
              <a:rPr lang="zh-CN" altLang="en-US" sz="2400">
                <a:solidFill>
                  <a:schemeClr val="tx1"/>
                </a:solidFill>
              </a:rPr>
              <a:t>，</a:t>
            </a:r>
            <a:r>
              <a:rPr lang="zh-CN" altLang="en-US" sz="2400">
                <a:solidFill>
                  <a:srgbClr val="FF0000"/>
                </a:solidFill>
              </a:rPr>
              <a:t>重点突出</a:t>
            </a:r>
            <a:r>
              <a:rPr lang="zh-CN" altLang="en-US" sz="2400"/>
              <a:t>，要既能吸引阅读者的兴趣，又能让阅读者迅速评审判断。</a:t>
            </a:r>
            <a:endParaRPr lang="zh-CN" altLang="en-US" sz="2400"/>
          </a:p>
        </p:txBody>
      </p:sp>
      <p:pic>
        <p:nvPicPr>
          <p:cNvPr id="5" name="https://photo-static-api.fotomore.com/creative/vcg/400/new/VCG211315318222.jpg?uid=386&amp;timestamp=1724664081&amp;sign=2d50b4297eb375d6a255195615347ae7" descr="上面直接拍摄的打开的书与铅笔在白色的背景"/>
          <p:cNvPicPr>
            <a:picLocks noChangeAspect="1"/>
          </p:cNvPicPr>
          <p:nvPr/>
        </p:nvPicPr>
        <p:blipFill>
          <a:blip r:embed="rId1"/>
          <a:stretch>
            <a:fillRect/>
          </a:stretch>
        </p:blipFill>
        <p:spPr>
          <a:xfrm>
            <a:off x="3565525" y="3429000"/>
            <a:ext cx="4087495" cy="272669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488" cy="677"/>
            </a:xfrm>
            <a:prstGeom prst="rect">
              <a:avLst/>
            </a:prstGeom>
            <a:noFill/>
          </p:spPr>
          <p:txBody>
            <a:bodyPr wrap="none" rtlCol="0" anchor="t">
              <a:spAutoFit/>
            </a:bodyPr>
            <a:p>
              <a:endParaRPr lang="en-US"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2" name="组合 1"/>
          <p:cNvGrpSpPr/>
          <p:nvPr/>
        </p:nvGrpSpPr>
        <p:grpSpPr>
          <a:xfrm>
            <a:off x="321945" y="496570"/>
            <a:ext cx="11345545" cy="2868295"/>
            <a:chOff x="1158" y="250"/>
            <a:chExt cx="17867" cy="4517"/>
          </a:xfrm>
        </p:grpSpPr>
        <p:sp>
          <p:nvSpPr>
            <p:cNvPr id="5" name="文本框 4"/>
            <p:cNvSpPr txBox="1"/>
            <p:nvPr/>
          </p:nvSpPr>
          <p:spPr>
            <a:xfrm>
              <a:off x="8181" y="250"/>
              <a:ext cx="3291" cy="1452"/>
            </a:xfrm>
            <a:prstGeom prst="rect">
              <a:avLst/>
            </a:prstGeom>
            <a:noFill/>
          </p:spPr>
          <p:txBody>
            <a:bodyPr wrap="square" rtlCol="0">
              <a:spAutoFit/>
            </a:bodyPr>
            <a:p>
              <a:r>
                <a:rPr lang="zh-CN" altLang="zh-CN" sz="5400">
                  <a:latin typeface="+mj-ea"/>
                  <a:ea typeface="+mj-ea"/>
                  <a:cs typeface="+mj-ea"/>
                </a:rPr>
                <a:t>目 录</a:t>
              </a:r>
              <a:endParaRPr lang="zh-CN" altLang="zh-CN" sz="5400">
                <a:latin typeface="+mj-ea"/>
                <a:ea typeface="+mj-ea"/>
                <a:cs typeface="+mj-ea"/>
              </a:endParaRPr>
            </a:p>
          </p:txBody>
        </p:sp>
        <p:grpSp>
          <p:nvGrpSpPr>
            <p:cNvPr id="9" name="组合 8"/>
            <p:cNvGrpSpPr/>
            <p:nvPr/>
          </p:nvGrpSpPr>
          <p:grpSpPr>
            <a:xfrm>
              <a:off x="1158" y="1134"/>
              <a:ext cx="17867" cy="3633"/>
              <a:chOff x="1175" y="1552"/>
              <a:chExt cx="17867" cy="3633"/>
            </a:xfrm>
          </p:grpSpPr>
          <p:sp>
            <p:nvSpPr>
              <p:cNvPr id="14" name="文本框 13"/>
              <p:cNvSpPr txBox="1"/>
              <p:nvPr/>
            </p:nvSpPr>
            <p:spPr>
              <a:xfrm>
                <a:off x="1175" y="1552"/>
                <a:ext cx="7872"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模块一</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萌动——产生创业愿望</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模块二</a:t>
                </a:r>
                <a:r>
                  <a:rPr lang="en-US" altLang="zh-CN" sz="2200" smtClean="0">
                    <a:solidFill>
                      <a:schemeClr val="tx1"/>
                    </a:solidFill>
                    <a:latin typeface="微软雅黑" panose="020B0503020204020204" pitchFamily="34" charset="-122"/>
                    <a:ea typeface="微软雅黑" panose="020B0503020204020204" pitchFamily="34" charset="-122"/>
                  </a:rPr>
                  <a:t> 厚积——练习创新</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752" y="1552"/>
                <a:ext cx="8290"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模块六</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构建——设计商业模式</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模块七</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整合——获取创业资源</a:t>
                </a:r>
                <a:endParaRPr lang="zh-CN" altLang="en-US" sz="2200" smtClean="0">
                  <a:solidFill>
                    <a:schemeClr val="tx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8032" y="1511"/>
              <a:ext cx="3169" cy="725"/>
            </a:xfrm>
            <a:prstGeom prst="rect">
              <a:avLst/>
            </a:prstGeom>
            <a:noFill/>
          </p:spPr>
          <p:txBody>
            <a:bodyPr wrap="square" rtlCol="0">
              <a:spAutoFit/>
            </a:bodyPr>
            <a:p>
              <a:r>
                <a:rPr lang="en-US" altLang="zh-CN" sz="2400" spc="140">
                  <a:solidFill>
                    <a:schemeClr val="tx1"/>
                  </a:solidFill>
                  <a:uFillTx/>
                  <a:latin typeface="+mj-ea"/>
                  <a:ea typeface="+mj-ea"/>
                </a:rPr>
                <a:t>CONTENTS</a:t>
              </a:r>
              <a:endParaRPr lang="en-US" altLang="zh-CN" sz="2400" spc="140">
                <a:solidFill>
                  <a:schemeClr val="tx1"/>
                </a:solidFill>
                <a:uFillTx/>
                <a:latin typeface="+mj-ea"/>
                <a:ea typeface="+mj-ea"/>
              </a:endParaRPr>
            </a:p>
          </p:txBody>
        </p:sp>
      </p:grpSp>
      <p:sp>
        <p:nvSpPr>
          <p:cNvPr id="3" name="文本框 2"/>
          <p:cNvSpPr txBox="1"/>
          <p:nvPr>
            <p:custDataLst>
              <p:tags r:id="rId1"/>
            </p:custDataLst>
          </p:nvPr>
        </p:nvSpPr>
        <p:spPr>
          <a:xfrm>
            <a:off x="321945" y="3257550"/>
            <a:ext cx="5448935" cy="3322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模块三</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蜕变——成为合格创业者</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模块四</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审慎——认识创业机会与风险</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6403340" y="3180715"/>
            <a:ext cx="4998720" cy="2306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模块八</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筹谋——编制创业计划</a:t>
            </a:r>
            <a:endParaRPr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模块九</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创立——创办新企业</a:t>
            </a:r>
            <a:endParaRPr sz="2200" smtClean="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3"/>
            </p:custDataLst>
          </p:nvPr>
        </p:nvSpPr>
        <p:spPr>
          <a:xfrm>
            <a:off x="321945" y="5275580"/>
            <a:ext cx="10887075" cy="1198880"/>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模块五</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齐心——组建创业团队</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400" b="1" smtClean="0">
                <a:solidFill>
                  <a:schemeClr val="tx1"/>
                </a:solidFill>
                <a:latin typeface="微软雅黑" panose="020B0503020204020204" pitchFamily="34" charset="-122"/>
                <a:ea typeface="微软雅黑" panose="020B0503020204020204" pitchFamily="34" charset="-122"/>
              </a:rPr>
              <a:t>模块十</a:t>
            </a:r>
            <a:r>
              <a:rPr lang="en-US" altLang="zh-CN" sz="2200" smtClean="0">
                <a:solidFill>
                  <a:schemeClr val="tx1"/>
                </a:solidFill>
                <a:latin typeface="微软雅黑" panose="020B0503020204020204" pitchFamily="34" charset="-122"/>
                <a:ea typeface="微软雅黑" panose="020B0503020204020204" pitchFamily="34" charset="-122"/>
              </a:rPr>
              <a:t> 精进——管理初创企业</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6" name="流程图: 决策 15"/>
          <p:cNvSpPr/>
          <p:nvPr/>
        </p:nvSpPr>
        <p:spPr>
          <a:xfrm>
            <a:off x="6517640" y="6209030"/>
            <a:ext cx="90805" cy="90170"/>
          </a:xfrm>
          <a:prstGeom prst="flowChartDecision">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0" y="1099820"/>
            <a:ext cx="11417935" cy="2715895"/>
          </a:xfrm>
          <a:prstGeom prst="rect">
            <a:avLst/>
          </a:prstGeom>
          <a:noFill/>
        </p:spPr>
        <p:txBody>
          <a:bodyPr wrap="square" rtlCol="0">
            <a:noAutofit/>
          </a:bodyPr>
          <a:p>
            <a:endParaRPr lang="zh-CN" altLang="en-US"/>
          </a:p>
        </p:txBody>
      </p:sp>
      <p:sp>
        <p:nvSpPr>
          <p:cNvPr id="4" name="文本框 3"/>
          <p:cNvSpPr txBox="1"/>
          <p:nvPr/>
        </p:nvSpPr>
        <p:spPr>
          <a:xfrm>
            <a:off x="321945" y="822960"/>
            <a:ext cx="11095990" cy="2306955"/>
          </a:xfrm>
          <a:prstGeom prst="rect">
            <a:avLst/>
          </a:prstGeom>
          <a:noFill/>
        </p:spPr>
        <p:txBody>
          <a:bodyPr wrap="square" rtlCol="0" anchor="t">
            <a:spAutoFit/>
          </a:bodyPr>
          <a:p>
            <a:r>
              <a:rPr lang="zh-CN" altLang="en-US" sz="2400"/>
              <a:t>（五）正文</a:t>
            </a:r>
            <a:endParaRPr lang="zh-CN" altLang="en-US" sz="2400"/>
          </a:p>
          <a:p>
            <a:r>
              <a:rPr lang="zh-CN" altLang="en-US" sz="2400"/>
              <a:t>正文是创业计划书的主体部分，是整个计划书的</a:t>
            </a:r>
            <a:r>
              <a:rPr lang="zh-CN" altLang="en-US" sz="2400">
                <a:solidFill>
                  <a:srgbClr val="FF0000"/>
                </a:solidFill>
              </a:rPr>
              <a:t>重点</a:t>
            </a:r>
            <a:r>
              <a:rPr lang="zh-CN" altLang="en-US" sz="2400"/>
              <a:t>。一份内容翔实的计划书，正文一般在15～25页，主要内容包括项目描述、企业概况、行业与市场分析、商业模式、战略及营销策略、财务规划、项目总结与展望等方面，具体内容可针对项目情况及投资对象适当调整。正文撰写要做到</a:t>
            </a:r>
            <a:r>
              <a:rPr lang="zh-CN" altLang="en-US" sz="2400">
                <a:solidFill>
                  <a:srgbClr val="FF0000"/>
                </a:solidFill>
              </a:rPr>
              <a:t>语言精练，表意明确，数据表格准确，图片清晰</a:t>
            </a:r>
            <a:r>
              <a:rPr lang="zh-CN" altLang="en-US" sz="2400"/>
              <a:t>，不使用容易产生歧义的语句。</a:t>
            </a:r>
            <a:endParaRPr lang="zh-CN" altLang="en-US" sz="2400"/>
          </a:p>
        </p:txBody>
      </p:sp>
      <p:pic>
        <p:nvPicPr>
          <p:cNvPr id="6" name="https://photo-static-api.fotomore.com/creative/vcg/400/version23/VCG4196892355.jpg?uid=386&amp;timestamp=1724664139&amp;sign=63e7e879fd7d5a7641e373b3cbe1e454" descr="书"/>
          <p:cNvPicPr>
            <a:picLocks noChangeAspect="1"/>
          </p:cNvPicPr>
          <p:nvPr/>
        </p:nvPicPr>
        <p:blipFill>
          <a:blip r:embed="rId1"/>
          <a:stretch>
            <a:fillRect/>
          </a:stretch>
        </p:blipFill>
        <p:spPr>
          <a:xfrm>
            <a:off x="3777615" y="3699510"/>
            <a:ext cx="4403090" cy="293497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2620"/>
            <a:chOff x="0" y="159"/>
            <a:chExt cx="18945" cy="1012"/>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0" y="1012825"/>
            <a:ext cx="11417935" cy="2715895"/>
          </a:xfrm>
          <a:prstGeom prst="rect">
            <a:avLst/>
          </a:prstGeom>
          <a:noFill/>
        </p:spPr>
        <p:txBody>
          <a:bodyPr wrap="square" rtlCol="0">
            <a:noAutofit/>
          </a:bodyPr>
          <a:p>
            <a:endParaRPr lang="zh-CN" altLang="en-US"/>
          </a:p>
        </p:txBody>
      </p:sp>
      <p:sp>
        <p:nvSpPr>
          <p:cNvPr id="4" name="文本框 3"/>
          <p:cNvSpPr txBox="1"/>
          <p:nvPr/>
        </p:nvSpPr>
        <p:spPr>
          <a:xfrm>
            <a:off x="321945" y="1145540"/>
            <a:ext cx="10408920" cy="829945"/>
          </a:xfrm>
          <a:prstGeom prst="rect">
            <a:avLst/>
          </a:prstGeom>
          <a:noFill/>
        </p:spPr>
        <p:txBody>
          <a:bodyPr wrap="square" rtlCol="0" anchor="t">
            <a:spAutoFit/>
          </a:bodyPr>
          <a:p>
            <a:r>
              <a:rPr lang="zh-CN" altLang="en-US" sz="2400">
                <a:highlight>
                  <a:srgbClr val="FFFF00"/>
                </a:highlight>
              </a:rPr>
              <a:t>1．项目描述</a:t>
            </a:r>
            <a:endParaRPr lang="zh-CN" altLang="en-US" sz="2400">
              <a:highlight>
                <a:srgbClr val="FFFF00"/>
              </a:highlight>
            </a:endParaRPr>
          </a:p>
          <a:p>
            <a:r>
              <a:rPr lang="zh-CN" altLang="en-US" sz="2400"/>
              <a:t>项目描述又称</a:t>
            </a:r>
            <a:r>
              <a:rPr lang="zh-CN" altLang="en-US" sz="2400">
                <a:solidFill>
                  <a:srgbClr val="FF0000"/>
                </a:solidFill>
              </a:rPr>
              <a:t>项目简介</a:t>
            </a:r>
            <a:r>
              <a:rPr lang="zh-CN" altLang="en-US" sz="2400"/>
              <a:t>，是创业者对整个创业项目的总体阐述。</a:t>
            </a:r>
            <a:endParaRPr lang="zh-CN" altLang="en-US" sz="2400"/>
          </a:p>
        </p:txBody>
      </p:sp>
      <p:sp>
        <p:nvSpPr>
          <p:cNvPr id="5" name="文本框 4"/>
          <p:cNvSpPr txBox="1"/>
          <p:nvPr/>
        </p:nvSpPr>
        <p:spPr>
          <a:xfrm>
            <a:off x="3091180" y="2334895"/>
            <a:ext cx="7856220" cy="4399915"/>
          </a:xfrm>
          <a:prstGeom prst="rect">
            <a:avLst/>
          </a:prstGeom>
          <a:noFill/>
        </p:spPr>
        <p:txBody>
          <a:bodyPr wrap="square" rtlCol="0" anchor="t">
            <a:spAutoFit/>
          </a:bodyPr>
          <a:p>
            <a:r>
              <a:rPr lang="zh-CN" altLang="en-US" sz="2000" b="1">
                <a:solidFill>
                  <a:srgbClr val="0070C0"/>
                </a:solidFill>
              </a:rPr>
              <a:t>项目宗旨</a:t>
            </a:r>
            <a:r>
              <a:rPr lang="zh-CN" altLang="en-US" sz="2000">
                <a:solidFill>
                  <a:srgbClr val="0070C0"/>
                </a:solidFill>
              </a:rPr>
              <a:t>：项目旨在解决的问题及达成的目标。</a:t>
            </a:r>
            <a:endParaRPr lang="zh-CN" altLang="en-US" sz="2000">
              <a:solidFill>
                <a:srgbClr val="0070C0"/>
              </a:solidFill>
            </a:endParaRPr>
          </a:p>
          <a:p>
            <a:endParaRPr lang="zh-CN" altLang="en-US" sz="2000"/>
          </a:p>
          <a:p>
            <a:r>
              <a:rPr lang="zh-CN" altLang="en-US" sz="2000" b="1">
                <a:solidFill>
                  <a:srgbClr val="FFC000"/>
                </a:solidFill>
              </a:rPr>
              <a:t>项目背景</a:t>
            </a:r>
            <a:r>
              <a:rPr lang="zh-CN" altLang="en-US" sz="2000">
                <a:solidFill>
                  <a:srgbClr val="FFC000"/>
                </a:solidFill>
              </a:rPr>
              <a:t>：项目形成的背景及现实依据。</a:t>
            </a:r>
            <a:endParaRPr lang="zh-CN" altLang="en-US" sz="2000">
              <a:solidFill>
                <a:srgbClr val="FFC000"/>
              </a:solidFill>
            </a:endParaRPr>
          </a:p>
          <a:p>
            <a:endParaRPr lang="zh-CN" altLang="en-US" sz="2000"/>
          </a:p>
          <a:p>
            <a:r>
              <a:rPr lang="zh-CN" altLang="en-US" sz="2000" b="1">
                <a:solidFill>
                  <a:srgbClr val="0070C0"/>
                </a:solidFill>
              </a:rPr>
              <a:t>项目规划</a:t>
            </a:r>
            <a:r>
              <a:rPr lang="zh-CN" altLang="en-US" sz="2000">
                <a:solidFill>
                  <a:srgbClr val="0070C0"/>
                </a:solidFill>
              </a:rPr>
              <a:t>：项目的发展前景及未来规划。</a:t>
            </a:r>
            <a:endParaRPr lang="zh-CN" altLang="en-US" sz="2000">
              <a:solidFill>
                <a:srgbClr val="0070C0"/>
              </a:solidFill>
            </a:endParaRPr>
          </a:p>
          <a:p>
            <a:endParaRPr lang="zh-CN" altLang="en-US" sz="2000"/>
          </a:p>
          <a:p>
            <a:r>
              <a:rPr lang="zh-CN" altLang="en-US" sz="2000" b="1">
                <a:solidFill>
                  <a:srgbClr val="FFC000"/>
                </a:solidFill>
              </a:rPr>
              <a:t>目标人群</a:t>
            </a:r>
            <a:r>
              <a:rPr lang="zh-CN" altLang="en-US" sz="2000">
                <a:solidFill>
                  <a:srgbClr val="FFC000"/>
                </a:solidFill>
              </a:rPr>
              <a:t>：项目服务的人群。</a:t>
            </a:r>
            <a:endParaRPr lang="zh-CN" altLang="en-US" sz="2000">
              <a:solidFill>
                <a:srgbClr val="FFC000"/>
              </a:solidFill>
            </a:endParaRPr>
          </a:p>
          <a:p>
            <a:endParaRPr lang="zh-CN" altLang="en-US" sz="2000">
              <a:solidFill>
                <a:srgbClr val="FFC000"/>
              </a:solidFill>
            </a:endParaRPr>
          </a:p>
          <a:p>
            <a:r>
              <a:rPr lang="zh-CN" altLang="en-US" sz="2000" b="1">
                <a:solidFill>
                  <a:srgbClr val="0070C0"/>
                </a:solidFill>
              </a:rPr>
              <a:t>项目成果及进展</a:t>
            </a:r>
            <a:r>
              <a:rPr lang="zh-CN" altLang="en-US" sz="2000">
                <a:solidFill>
                  <a:srgbClr val="0070C0"/>
                </a:solidFill>
              </a:rPr>
              <a:t>：项目取得的成绩及目前的发展情况。</a:t>
            </a:r>
            <a:endParaRPr lang="zh-CN" altLang="en-US" sz="2000">
              <a:solidFill>
                <a:srgbClr val="0070C0"/>
              </a:solidFill>
            </a:endParaRPr>
          </a:p>
          <a:p>
            <a:endParaRPr lang="zh-CN" altLang="en-US" sz="2000"/>
          </a:p>
          <a:p>
            <a:r>
              <a:rPr lang="zh-CN" altLang="en-US" sz="2000" b="1">
                <a:solidFill>
                  <a:srgbClr val="FFC000"/>
                </a:solidFill>
              </a:rPr>
              <a:t>产品</a:t>
            </a:r>
            <a:r>
              <a:rPr lang="en-US" altLang="zh-CN" sz="2000" b="1">
                <a:solidFill>
                  <a:srgbClr val="FFC000"/>
                </a:solidFill>
              </a:rPr>
              <a:t>/</a:t>
            </a:r>
            <a:r>
              <a:rPr lang="zh-CN" altLang="en-US" sz="2000" b="1">
                <a:solidFill>
                  <a:srgbClr val="FFC000"/>
                </a:solidFill>
              </a:rPr>
              <a:t>服务介绍</a:t>
            </a:r>
            <a:r>
              <a:rPr lang="zh-CN" altLang="en-US" sz="2000">
                <a:solidFill>
                  <a:srgbClr val="FFC000"/>
                </a:solidFill>
              </a:rPr>
              <a:t>：产品</a:t>
            </a:r>
            <a:r>
              <a:rPr lang="en-US" altLang="zh-CN" sz="2000">
                <a:solidFill>
                  <a:srgbClr val="FFC000"/>
                </a:solidFill>
              </a:rPr>
              <a:t>/</a:t>
            </a:r>
            <a:r>
              <a:rPr lang="zh-CN" altLang="en-US" sz="2000">
                <a:solidFill>
                  <a:srgbClr val="FFC000"/>
                </a:solidFill>
              </a:rPr>
              <a:t>服务的名称、性能、特性、市场竞争力、研发过程、成本分析等。</a:t>
            </a:r>
            <a:endParaRPr lang="zh-CN" altLang="en-US" sz="2000">
              <a:solidFill>
                <a:srgbClr val="FFC000"/>
              </a:solidFill>
            </a:endParaRPr>
          </a:p>
          <a:p>
            <a:endParaRPr lang="zh-CN" altLang="en-US" sz="2000" b="1"/>
          </a:p>
          <a:p>
            <a:r>
              <a:rPr lang="zh-CN" altLang="en-US" sz="2000" b="1">
                <a:solidFill>
                  <a:srgbClr val="0070C0"/>
                </a:solidFill>
              </a:rPr>
              <a:t>项目创新点</a:t>
            </a:r>
            <a:r>
              <a:rPr lang="zh-CN" altLang="en-US" sz="2000">
                <a:solidFill>
                  <a:srgbClr val="0070C0"/>
                </a:solidFill>
              </a:rPr>
              <a:t>：区别于同类项目的创新点及优势。</a:t>
            </a:r>
            <a:endParaRPr lang="zh-CN" altLang="en-US" sz="2000">
              <a:solidFill>
                <a:srgbClr val="0070C0"/>
              </a:solidFill>
            </a:endParaRPr>
          </a:p>
        </p:txBody>
      </p:sp>
      <p:sp>
        <p:nvSpPr>
          <p:cNvPr id="6" name="文本框 5"/>
          <p:cNvSpPr txBox="1"/>
          <p:nvPr/>
        </p:nvSpPr>
        <p:spPr>
          <a:xfrm>
            <a:off x="765175" y="4150360"/>
            <a:ext cx="4064000" cy="460375"/>
          </a:xfrm>
          <a:prstGeom prst="rect">
            <a:avLst/>
          </a:prstGeom>
          <a:noFill/>
        </p:spPr>
        <p:txBody>
          <a:bodyPr wrap="square" rtlCol="0">
            <a:spAutoFit/>
          </a:bodyPr>
          <a:p>
            <a:r>
              <a:rPr lang="zh-CN" altLang="en-US" sz="2400"/>
              <a:t>项目描述</a:t>
            </a:r>
            <a:endParaRPr lang="zh-CN" altLang="en-US" sz="2400"/>
          </a:p>
        </p:txBody>
      </p:sp>
      <p:sp>
        <p:nvSpPr>
          <p:cNvPr id="7" name="左大括号 6"/>
          <p:cNvSpPr/>
          <p:nvPr/>
        </p:nvSpPr>
        <p:spPr>
          <a:xfrm>
            <a:off x="2609215" y="2334895"/>
            <a:ext cx="375920" cy="4244340"/>
          </a:xfrm>
          <a:prstGeom prst="leftBrace">
            <a:avLst/>
          </a:prstGeom>
          <a:ln w="28575" cmpd="sng">
            <a:solidFill>
              <a:schemeClr val="accent1">
                <a:shade val="50000"/>
              </a:schemeClr>
            </a:solidFill>
            <a:prstDash val="solid"/>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8" name="文本框 7"/>
          <p:cNvSpPr txBox="1"/>
          <p:nvPr/>
        </p:nvSpPr>
        <p:spPr>
          <a:xfrm>
            <a:off x="56515" y="680085"/>
            <a:ext cx="6096000" cy="460375"/>
          </a:xfrm>
          <a:prstGeom prst="rect">
            <a:avLst/>
          </a:prstGeom>
          <a:noFill/>
        </p:spPr>
        <p:txBody>
          <a:bodyPr wrap="square" rtlCol="0" anchor="t">
            <a:spAutoFit/>
          </a:bodyPr>
          <a:p>
            <a:r>
              <a:rPr lang="zh-CN" altLang="en-US" sz="2400">
                <a:sym typeface="+mn-ea"/>
              </a:rPr>
              <a:t>（五）正文</a:t>
            </a:r>
            <a:endParaRPr lang="zh-CN" altLang="en-US" sz="2400">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0" y="1012825"/>
            <a:ext cx="11417935" cy="2715895"/>
          </a:xfrm>
          <a:prstGeom prst="rect">
            <a:avLst/>
          </a:prstGeom>
          <a:noFill/>
        </p:spPr>
        <p:txBody>
          <a:bodyPr wrap="square" rtlCol="0">
            <a:noAutofit/>
          </a:bodyPr>
          <a:p>
            <a:endParaRPr lang="zh-CN" altLang="en-US"/>
          </a:p>
        </p:txBody>
      </p:sp>
      <p:sp>
        <p:nvSpPr>
          <p:cNvPr id="4" name="文本框 3"/>
          <p:cNvSpPr txBox="1"/>
          <p:nvPr/>
        </p:nvSpPr>
        <p:spPr>
          <a:xfrm>
            <a:off x="541020" y="1279525"/>
            <a:ext cx="11032490" cy="1568450"/>
          </a:xfrm>
          <a:prstGeom prst="rect">
            <a:avLst/>
          </a:prstGeom>
          <a:noFill/>
        </p:spPr>
        <p:txBody>
          <a:bodyPr wrap="square" rtlCol="0" anchor="t">
            <a:spAutoFit/>
          </a:bodyPr>
          <a:p>
            <a:r>
              <a:rPr lang="zh-CN" altLang="en-US" sz="2400">
                <a:highlight>
                  <a:srgbClr val="FFFF00"/>
                </a:highlight>
              </a:rPr>
              <a:t>2．企业概况</a:t>
            </a:r>
            <a:endParaRPr lang="zh-CN" altLang="en-US" sz="2400">
              <a:highlight>
                <a:srgbClr val="FFFF00"/>
              </a:highlight>
            </a:endParaRPr>
          </a:p>
          <a:p>
            <a:r>
              <a:rPr lang="zh-CN" altLang="en-US" sz="2400"/>
              <a:t>企业概况是对创业团队成立或拟成立企业的总体情况说明，明确阐述</a:t>
            </a:r>
            <a:r>
              <a:rPr lang="zh-CN" altLang="en-US" sz="2400">
                <a:solidFill>
                  <a:srgbClr val="FF0000"/>
                </a:solidFill>
              </a:rPr>
              <a:t>企业发展简史、业务范围、成立背景、发展的立足点及企业理念、经营思路和战略目标</a:t>
            </a:r>
            <a:r>
              <a:rPr lang="zh-CN" altLang="en-US" sz="2400"/>
              <a:t>等。此外，企业的组织结构和团队优势也是企业概况中应重点介绍的内容。</a:t>
            </a:r>
            <a:endParaRPr lang="zh-CN" altLang="en-US" sz="2400"/>
          </a:p>
        </p:txBody>
      </p:sp>
      <p:pic>
        <p:nvPicPr>
          <p:cNvPr id="8" name="https://photo-static-api.fotomore.com/creative/vcg/400/version23/VCG41182444113.jpg?uid=386&amp;timestamp=1724720230&amp;sign=82a83ba25c755e094d87869cf3bb16c7" descr="办公大楼外观"/>
          <p:cNvPicPr>
            <a:picLocks noChangeAspect="1"/>
          </p:cNvPicPr>
          <p:nvPr/>
        </p:nvPicPr>
        <p:blipFill>
          <a:blip r:embed="rId1"/>
          <a:stretch>
            <a:fillRect/>
          </a:stretch>
        </p:blipFill>
        <p:spPr>
          <a:xfrm>
            <a:off x="3393440" y="3822065"/>
            <a:ext cx="4173855" cy="2315210"/>
          </a:xfrm>
          <a:prstGeom prst="rect">
            <a:avLst/>
          </a:prstGeom>
        </p:spPr>
      </p:pic>
      <p:sp>
        <p:nvSpPr>
          <p:cNvPr id="9" name="文本框 8"/>
          <p:cNvSpPr txBox="1"/>
          <p:nvPr/>
        </p:nvSpPr>
        <p:spPr>
          <a:xfrm>
            <a:off x="56515" y="680085"/>
            <a:ext cx="6096000" cy="460375"/>
          </a:xfrm>
          <a:prstGeom prst="rect">
            <a:avLst/>
          </a:prstGeom>
          <a:noFill/>
        </p:spPr>
        <p:txBody>
          <a:bodyPr wrap="square" rtlCol="0" anchor="t">
            <a:spAutoFit/>
          </a:bodyPr>
          <a:p>
            <a:r>
              <a:rPr lang="zh-CN" altLang="en-US" sz="2400">
                <a:sym typeface="+mn-ea"/>
              </a:rPr>
              <a:t>（五）正文</a:t>
            </a:r>
            <a:endParaRPr lang="zh-CN" altLang="en-US" sz="2400">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0" y="1012825"/>
            <a:ext cx="11417935" cy="2715895"/>
          </a:xfrm>
          <a:prstGeom prst="rect">
            <a:avLst/>
          </a:prstGeom>
          <a:noFill/>
        </p:spPr>
        <p:txBody>
          <a:bodyPr wrap="square" rtlCol="0">
            <a:noAutofit/>
          </a:bodyPr>
          <a:p>
            <a:endParaRPr lang="zh-CN" altLang="en-US"/>
          </a:p>
        </p:txBody>
      </p:sp>
      <p:sp>
        <p:nvSpPr>
          <p:cNvPr id="4" name="文本框 3"/>
          <p:cNvSpPr txBox="1"/>
          <p:nvPr/>
        </p:nvSpPr>
        <p:spPr>
          <a:xfrm>
            <a:off x="541020" y="1288415"/>
            <a:ext cx="10668000" cy="1938020"/>
          </a:xfrm>
          <a:prstGeom prst="rect">
            <a:avLst/>
          </a:prstGeom>
          <a:noFill/>
        </p:spPr>
        <p:txBody>
          <a:bodyPr wrap="square" rtlCol="0" anchor="t">
            <a:spAutoFit/>
          </a:bodyPr>
          <a:p>
            <a:r>
              <a:rPr lang="zh-CN" altLang="en-US" sz="2400">
                <a:highlight>
                  <a:srgbClr val="FFFF00"/>
                </a:highlight>
              </a:rPr>
              <a:t>3．行业与市场分析</a:t>
            </a:r>
            <a:endParaRPr lang="zh-CN" altLang="en-US" sz="2400">
              <a:highlight>
                <a:srgbClr val="FFFF00"/>
              </a:highlight>
            </a:endParaRPr>
          </a:p>
          <a:p>
            <a:r>
              <a:rPr lang="zh-CN" altLang="en-US" sz="2400"/>
              <a:t>行业与市场分析是整个创业计划书的重点内容，该部分主要论证创业者能否在行业中攫取较大的市场份额并从容应对竞争，即判断创业项目能否成功的依据。</a:t>
            </a:r>
            <a:endParaRPr lang="zh-CN" altLang="en-US" sz="2400"/>
          </a:p>
          <a:p>
            <a:endParaRPr lang="zh-CN" altLang="en-US" sz="2400"/>
          </a:p>
          <a:p>
            <a:r>
              <a:rPr lang="zh-CN" altLang="en-US" sz="2400"/>
              <a:t>行业与市场分析主要从以下四点进行阐述：</a:t>
            </a:r>
            <a:endParaRPr lang="zh-CN" altLang="en-US" sz="2400"/>
          </a:p>
        </p:txBody>
      </p:sp>
      <p:graphicFrame>
        <p:nvGraphicFramePr>
          <p:cNvPr id="5" name="表格 4"/>
          <p:cNvGraphicFramePr/>
          <p:nvPr/>
        </p:nvGraphicFramePr>
        <p:xfrm>
          <a:off x="264160" y="3303270"/>
          <a:ext cx="11766550" cy="3200400"/>
        </p:xfrm>
        <a:graphic>
          <a:graphicData uri="http://schemas.openxmlformats.org/drawingml/2006/table">
            <a:tbl>
              <a:tblPr firstRow="1" bandRow="1">
                <a:tableStyleId>{5C22544A-7EE6-4342-B048-85BDC9FD1C3A}</a:tableStyleId>
              </a:tblPr>
              <a:tblGrid>
                <a:gridCol w="1946275"/>
                <a:gridCol w="9820275"/>
              </a:tblGrid>
              <a:tr h="381000">
                <a:tc>
                  <a:txBody>
                    <a:bodyPr/>
                    <a:p>
                      <a:pPr>
                        <a:buNone/>
                      </a:pPr>
                      <a:r>
                        <a:rPr lang="zh-CN" altLang="en-US" sz="2000"/>
                        <a:t>分析要点</a:t>
                      </a:r>
                      <a:endParaRPr lang="zh-CN" altLang="en-US" sz="2000"/>
                    </a:p>
                  </a:txBody>
                  <a:tcPr/>
                </a:tc>
                <a:tc>
                  <a:txBody>
                    <a:bodyPr/>
                    <a:p>
                      <a:pPr>
                        <a:buNone/>
                      </a:pPr>
                      <a:r>
                        <a:rPr lang="zh-CN" altLang="en-US" sz="2000"/>
                        <a:t>主要内容</a:t>
                      </a:r>
                      <a:endParaRPr lang="zh-CN" altLang="en-US" sz="2000"/>
                    </a:p>
                  </a:txBody>
                  <a:tcPr/>
                </a:tc>
              </a:tr>
              <a:tr h="381000">
                <a:tc>
                  <a:txBody>
                    <a:bodyPr/>
                    <a:p>
                      <a:pPr>
                        <a:buNone/>
                      </a:pPr>
                      <a:r>
                        <a:rPr lang="zh-CN" altLang="en-US" sz="2000"/>
                        <a:t>市场可行性</a:t>
                      </a:r>
                      <a:endParaRPr lang="zh-CN" altLang="en-US" sz="2000"/>
                    </a:p>
                  </a:txBody>
                  <a:tcPr/>
                </a:tc>
                <a:tc>
                  <a:txBody>
                    <a:bodyPr/>
                    <a:p>
                      <a:pPr>
                        <a:buNone/>
                      </a:pPr>
                      <a:r>
                        <a:rPr lang="zh-CN" altLang="en-US" sz="2000"/>
                        <a:t>对行业市场进行调研，了解市场需求及顾客购买准则，了解同类产品的主要经营模式和特点，寻找自身产品优势及项目实施的可能性</a:t>
                      </a:r>
                      <a:endParaRPr lang="zh-CN" altLang="en-US" sz="2000"/>
                    </a:p>
                  </a:txBody>
                  <a:tcPr/>
                </a:tc>
              </a:tr>
              <a:tr h="381000">
                <a:tc>
                  <a:txBody>
                    <a:bodyPr/>
                    <a:p>
                      <a:pPr>
                        <a:buNone/>
                      </a:pPr>
                      <a:r>
                        <a:rPr lang="zh-CN" altLang="en-US" sz="2000"/>
                        <a:t>技术可行性</a:t>
                      </a:r>
                      <a:endParaRPr lang="zh-CN" altLang="en-US" sz="2000"/>
                    </a:p>
                  </a:txBody>
                  <a:tcPr/>
                </a:tc>
                <a:tc>
                  <a:txBody>
                    <a:bodyPr/>
                    <a:p>
                      <a:pPr>
                        <a:buNone/>
                      </a:pPr>
                      <a:r>
                        <a:rPr lang="zh-CN" altLang="en-US" sz="2000"/>
                        <a:t>分析产品或服务所依赖的技术有哪些优势及劣势，如何充分发挥优势，尽可能消除劣势带来的影响，为产品或服务提供良好的技术支持</a:t>
                      </a:r>
                      <a:endParaRPr lang="zh-CN" altLang="en-US" sz="2000"/>
                    </a:p>
                  </a:txBody>
                  <a:tcPr/>
                </a:tc>
              </a:tr>
              <a:tr h="381000">
                <a:tc>
                  <a:txBody>
                    <a:bodyPr/>
                    <a:p>
                      <a:pPr>
                        <a:buNone/>
                      </a:pPr>
                      <a:r>
                        <a:rPr lang="zh-CN" altLang="en-US" sz="2000"/>
                        <a:t>政策可行性</a:t>
                      </a:r>
                      <a:endParaRPr lang="zh-CN" altLang="en-US" sz="2000"/>
                    </a:p>
                  </a:txBody>
                  <a:tcPr/>
                </a:tc>
                <a:tc>
                  <a:txBody>
                    <a:bodyPr/>
                    <a:p>
                      <a:pPr>
                        <a:buNone/>
                      </a:pPr>
                      <a:r>
                        <a:rPr lang="zh-CN" altLang="en-US" sz="2000"/>
                        <a:t>对国家及地方政策进行分析，寻找支持项目的有利政策，利用政策优势，将政策作为产品发展的催化剂，推动产品的发展与项目的实施</a:t>
                      </a:r>
                      <a:endParaRPr lang="zh-CN" altLang="en-US" sz="2000"/>
                    </a:p>
                  </a:txBody>
                  <a:tcPr/>
                </a:tc>
              </a:tr>
              <a:tr h="381000">
                <a:tc>
                  <a:txBody>
                    <a:bodyPr/>
                    <a:p>
                      <a:pPr>
                        <a:buNone/>
                      </a:pPr>
                      <a:r>
                        <a:rPr lang="zh-CN" altLang="en-US" sz="2000"/>
                        <a:t>竞争</a:t>
                      </a:r>
                      <a:endParaRPr lang="zh-CN" altLang="en-US" sz="2000"/>
                    </a:p>
                  </a:txBody>
                  <a:tcPr/>
                </a:tc>
                <a:tc>
                  <a:txBody>
                    <a:bodyPr/>
                    <a:p>
                      <a:pPr>
                        <a:buNone/>
                      </a:pPr>
                      <a:r>
                        <a:rPr lang="zh-CN" altLang="en-US" sz="2000"/>
                        <a:t>对现有的和潜在的竞争者及替代产品、供应商、市场进入的障碍、竞争优势和战胜对手的方法等进行分析</a:t>
                      </a:r>
                      <a:endParaRPr lang="zh-CN" altLang="en-US" sz="2000"/>
                    </a:p>
                  </a:txBody>
                  <a:tcPr/>
                </a:tc>
              </a:tr>
            </a:tbl>
          </a:graphicData>
        </a:graphic>
      </p:graphicFrame>
      <p:sp>
        <p:nvSpPr>
          <p:cNvPr id="6" name="文本框 5"/>
          <p:cNvSpPr txBox="1"/>
          <p:nvPr/>
        </p:nvSpPr>
        <p:spPr>
          <a:xfrm>
            <a:off x="240030" y="797560"/>
            <a:ext cx="6096000" cy="460375"/>
          </a:xfrm>
          <a:prstGeom prst="rect">
            <a:avLst/>
          </a:prstGeom>
          <a:noFill/>
        </p:spPr>
        <p:txBody>
          <a:bodyPr wrap="square" rtlCol="0" anchor="t">
            <a:spAutoFit/>
          </a:bodyPr>
          <a:p>
            <a:r>
              <a:rPr lang="zh-CN" altLang="en-US" sz="2400">
                <a:sym typeface="+mn-ea"/>
              </a:rPr>
              <a:t>（五）正文</a:t>
            </a:r>
            <a:endParaRPr lang="zh-CN" altLang="en-US" sz="240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0" y="1012825"/>
            <a:ext cx="11417935" cy="2715895"/>
          </a:xfrm>
          <a:prstGeom prst="rect">
            <a:avLst/>
          </a:prstGeom>
          <a:noFill/>
        </p:spPr>
        <p:txBody>
          <a:bodyPr wrap="square" rtlCol="0">
            <a:noAutofit/>
          </a:bodyPr>
          <a:p>
            <a:endParaRPr lang="zh-CN" altLang="en-US"/>
          </a:p>
        </p:txBody>
      </p:sp>
      <p:sp>
        <p:nvSpPr>
          <p:cNvPr id="4" name="文本框 3"/>
          <p:cNvSpPr txBox="1"/>
          <p:nvPr/>
        </p:nvSpPr>
        <p:spPr>
          <a:xfrm>
            <a:off x="408305" y="1135380"/>
            <a:ext cx="11010265" cy="2306955"/>
          </a:xfrm>
          <a:prstGeom prst="rect">
            <a:avLst/>
          </a:prstGeom>
          <a:noFill/>
        </p:spPr>
        <p:txBody>
          <a:bodyPr wrap="square" rtlCol="0" anchor="t">
            <a:spAutoFit/>
          </a:bodyPr>
          <a:p>
            <a:r>
              <a:rPr lang="zh-CN" altLang="en-US" sz="2400">
                <a:highlight>
                  <a:srgbClr val="FFFF00"/>
                </a:highlight>
              </a:rPr>
              <a:t>4．商业模式</a:t>
            </a:r>
            <a:endParaRPr lang="zh-CN" altLang="en-US" sz="2400">
              <a:highlight>
                <a:srgbClr val="FFFF00"/>
              </a:highlight>
            </a:endParaRPr>
          </a:p>
          <a:p>
            <a:r>
              <a:rPr lang="zh-CN" altLang="en-US" sz="2400"/>
              <a:t>商业模式是一种让消费者和企业双赢的方式。企业的内部结构、合作伙伴、经营模式、盈利模式等都要确定下来，通过为消费者提供服务、创造价值，使企业持续盈利。</a:t>
            </a:r>
            <a:endParaRPr lang="zh-CN" altLang="en-US" sz="2400"/>
          </a:p>
          <a:p>
            <a:r>
              <a:rPr lang="zh-CN" altLang="en-US" sz="2400"/>
              <a:t>创业计划书中对商业模式的描述主要从</a:t>
            </a:r>
            <a:r>
              <a:rPr lang="zh-CN" altLang="en-US" sz="2400">
                <a:solidFill>
                  <a:srgbClr val="FF0000"/>
                </a:solidFill>
              </a:rPr>
              <a:t>产品（服务）价值的定位、目标客户的分析、盈利模式的阐述</a:t>
            </a:r>
            <a:r>
              <a:rPr lang="zh-CN" altLang="en-US" sz="2400"/>
              <a:t>等方面展开。</a:t>
            </a:r>
            <a:endParaRPr lang="zh-CN" altLang="en-US" sz="2400"/>
          </a:p>
        </p:txBody>
      </p:sp>
      <p:pic>
        <p:nvPicPr>
          <p:cNvPr id="7" name="https://photo-static-api.fotomore.com/creative/vcg/400/new/VCG41N849220866.jpg?uid=386&amp;timestamp=1724720582&amp;sign=fb04511777cc649dbb207d662b595be5" descr="阿拉木图一家大型购物中心的室内设计和装饰"/>
          <p:cNvPicPr>
            <a:picLocks noChangeAspect="1"/>
          </p:cNvPicPr>
          <p:nvPr/>
        </p:nvPicPr>
        <p:blipFill>
          <a:blip r:embed="rId1"/>
          <a:stretch>
            <a:fillRect/>
          </a:stretch>
        </p:blipFill>
        <p:spPr>
          <a:xfrm>
            <a:off x="3942715" y="3636645"/>
            <a:ext cx="3706495" cy="2749550"/>
          </a:xfrm>
          <a:prstGeom prst="rect">
            <a:avLst/>
          </a:prstGeom>
        </p:spPr>
      </p:pic>
      <p:sp>
        <p:nvSpPr>
          <p:cNvPr id="8" name="文本框 7"/>
          <p:cNvSpPr txBox="1"/>
          <p:nvPr/>
        </p:nvSpPr>
        <p:spPr>
          <a:xfrm>
            <a:off x="0" y="675005"/>
            <a:ext cx="6096000" cy="460375"/>
          </a:xfrm>
          <a:prstGeom prst="rect">
            <a:avLst/>
          </a:prstGeom>
          <a:noFill/>
        </p:spPr>
        <p:txBody>
          <a:bodyPr wrap="square" rtlCol="0" anchor="t">
            <a:spAutoFit/>
          </a:bodyPr>
          <a:p>
            <a:r>
              <a:rPr lang="zh-CN" altLang="en-US" sz="2400">
                <a:sym typeface="+mn-ea"/>
              </a:rPr>
              <a:t>（五）正文</a:t>
            </a:r>
            <a:endParaRPr lang="zh-CN" altLang="en-US" sz="2400">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0" y="1012825"/>
            <a:ext cx="11417935" cy="2715895"/>
          </a:xfrm>
          <a:prstGeom prst="rect">
            <a:avLst/>
          </a:prstGeom>
          <a:noFill/>
        </p:spPr>
        <p:txBody>
          <a:bodyPr wrap="square" rtlCol="0">
            <a:noAutofit/>
          </a:bodyPr>
          <a:p>
            <a:endParaRPr lang="zh-CN" altLang="en-US"/>
          </a:p>
        </p:txBody>
      </p:sp>
      <p:sp>
        <p:nvSpPr>
          <p:cNvPr id="4" name="文本框 3"/>
          <p:cNvSpPr txBox="1"/>
          <p:nvPr/>
        </p:nvSpPr>
        <p:spPr>
          <a:xfrm>
            <a:off x="408305" y="1154430"/>
            <a:ext cx="11009630" cy="2676525"/>
          </a:xfrm>
          <a:prstGeom prst="rect">
            <a:avLst/>
          </a:prstGeom>
          <a:noFill/>
        </p:spPr>
        <p:txBody>
          <a:bodyPr wrap="square" rtlCol="0" anchor="t">
            <a:spAutoFit/>
          </a:bodyPr>
          <a:p>
            <a:r>
              <a:rPr lang="zh-CN" altLang="en-US" sz="2400">
                <a:highlight>
                  <a:srgbClr val="FFFF00"/>
                </a:highlight>
              </a:rPr>
              <a:t>5．战略及营销策略</a:t>
            </a:r>
            <a:endParaRPr lang="zh-CN" altLang="en-US" sz="2400">
              <a:highlight>
                <a:srgbClr val="FFFF00"/>
              </a:highlight>
            </a:endParaRPr>
          </a:p>
          <a:p>
            <a:r>
              <a:rPr lang="zh-CN" altLang="en-US" sz="2400"/>
              <a:t>营销策略是创业计划书中最具挑战性的部分，主要是对企业和产品的宣传方式及产品的销售方式等的探索。创业者必须</a:t>
            </a:r>
            <a:r>
              <a:rPr lang="zh-CN" altLang="en-US" sz="2400">
                <a:solidFill>
                  <a:srgbClr val="FF0000"/>
                </a:solidFill>
              </a:rPr>
              <a:t>制定低成本、高效率的营销策略组合</a:t>
            </a:r>
            <a:r>
              <a:rPr lang="zh-CN" altLang="en-US" sz="2400"/>
              <a:t>，尽快将创业项目的产品（服务）推广开来。</a:t>
            </a:r>
            <a:endParaRPr lang="zh-CN" altLang="en-US" sz="2400"/>
          </a:p>
          <a:p>
            <a:endParaRPr lang="zh-CN" altLang="en-US" sz="2400"/>
          </a:p>
          <a:p>
            <a:r>
              <a:rPr lang="zh-CN" altLang="en-US" sz="2400"/>
              <a:t>对于大学生创业者来说，可选择</a:t>
            </a:r>
            <a:r>
              <a:rPr lang="zh-CN" altLang="en-US" sz="2400">
                <a:solidFill>
                  <a:srgbClr val="FF0000"/>
                </a:solidFill>
              </a:rPr>
              <a:t>线上营销与线下营销</a:t>
            </a:r>
            <a:r>
              <a:rPr lang="zh-CN" altLang="en-US" sz="2400"/>
              <a:t>相结合的方式来进行产品营销。</a:t>
            </a:r>
            <a:endParaRPr lang="zh-CN" altLang="en-US" sz="2400"/>
          </a:p>
        </p:txBody>
      </p:sp>
      <p:pic>
        <p:nvPicPr>
          <p:cNvPr id="6" name="https://photo-static-api.fotomore.com/creative/vcg/400/new/VCG41N1159017873.jpg?uid=386&amp;timestamp=1724720734&amp;sign=127d2c31903c584eb97e6a2ee84d39f7" descr="商业女性使用手机分析数据和经济增长曲线图。技术、数字营销和网络连接。"/>
          <p:cNvPicPr>
            <a:picLocks noChangeAspect="1"/>
          </p:cNvPicPr>
          <p:nvPr/>
        </p:nvPicPr>
        <p:blipFill>
          <a:blip r:embed="rId1"/>
          <a:stretch>
            <a:fillRect/>
          </a:stretch>
        </p:blipFill>
        <p:spPr>
          <a:xfrm>
            <a:off x="4144010" y="4066540"/>
            <a:ext cx="3538220" cy="2360295"/>
          </a:xfrm>
          <a:prstGeom prst="rect">
            <a:avLst/>
          </a:prstGeom>
        </p:spPr>
      </p:pic>
      <p:sp>
        <p:nvSpPr>
          <p:cNvPr id="8" name="文本框 7"/>
          <p:cNvSpPr txBox="1"/>
          <p:nvPr/>
        </p:nvSpPr>
        <p:spPr>
          <a:xfrm>
            <a:off x="240030" y="767080"/>
            <a:ext cx="6096000" cy="460375"/>
          </a:xfrm>
          <a:prstGeom prst="rect">
            <a:avLst/>
          </a:prstGeom>
          <a:noFill/>
        </p:spPr>
        <p:txBody>
          <a:bodyPr wrap="square" rtlCol="0" anchor="t">
            <a:spAutoFit/>
          </a:bodyPr>
          <a:p>
            <a:r>
              <a:rPr lang="zh-CN" altLang="en-US" sz="2400">
                <a:sym typeface="+mn-ea"/>
              </a:rPr>
              <a:t>（五）正文</a:t>
            </a:r>
            <a:endParaRPr lang="zh-CN" altLang="en-US" sz="2400">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solidFill>
                  <a:schemeClr val="tx1"/>
                </a:solidFill>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solidFill>
                <a:schemeClr val="tx1"/>
              </a:solidFill>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1628120" y="-278130"/>
            <a:ext cx="11417935" cy="2715895"/>
          </a:xfrm>
          <a:prstGeom prst="rect">
            <a:avLst/>
          </a:prstGeom>
          <a:noFill/>
        </p:spPr>
        <p:txBody>
          <a:bodyPr wrap="square" rtlCol="0">
            <a:noAutofit/>
          </a:bodyPr>
          <a:p>
            <a:endParaRPr lang="zh-CN" altLang="en-US"/>
          </a:p>
        </p:txBody>
      </p:sp>
      <p:sp>
        <p:nvSpPr>
          <p:cNvPr id="4" name="文本框 3"/>
          <p:cNvSpPr txBox="1"/>
          <p:nvPr/>
        </p:nvSpPr>
        <p:spPr>
          <a:xfrm>
            <a:off x="541020" y="1099820"/>
            <a:ext cx="10744835" cy="2306955"/>
          </a:xfrm>
          <a:prstGeom prst="rect">
            <a:avLst/>
          </a:prstGeom>
          <a:noFill/>
        </p:spPr>
        <p:txBody>
          <a:bodyPr wrap="square" rtlCol="0" anchor="t">
            <a:spAutoFit/>
          </a:bodyPr>
          <a:p>
            <a:r>
              <a:rPr lang="zh-CN" altLang="en-US" sz="2400">
                <a:highlight>
                  <a:srgbClr val="FFFF00"/>
                </a:highlight>
              </a:rPr>
              <a:t>6．财务规划</a:t>
            </a:r>
            <a:endParaRPr lang="zh-CN" altLang="en-US" sz="2400">
              <a:highlight>
                <a:srgbClr val="FFFF00"/>
              </a:highlight>
            </a:endParaRPr>
          </a:p>
          <a:p>
            <a:r>
              <a:rPr lang="zh-CN" altLang="en-US" sz="2400"/>
              <a:t>财务规划能帮助创业者完善生产管理、控制成本支出、规避财务风险、审视创业项目的投入与产出。财务规划还能让投资者清晰地看到创业项目的关键财务指标情况，以此判断项目是否值得投资。财务规划的重点是</a:t>
            </a:r>
            <a:r>
              <a:rPr lang="zh-CN" altLang="en-US" sz="2400">
                <a:solidFill>
                  <a:srgbClr val="FF0000"/>
                </a:solidFill>
              </a:rPr>
              <a:t>现金流量表、预计利润表及资产负债表的编制，以及营业收入、成本分析</a:t>
            </a:r>
            <a:r>
              <a:rPr lang="zh-CN" altLang="en-US" sz="2400"/>
              <a:t>等内容。财务规划的内容越详细、越充分，越容易引起投资者的注意，从而提高融资成功的概率。</a:t>
            </a:r>
            <a:endParaRPr lang="zh-CN" altLang="en-US" sz="2400"/>
          </a:p>
        </p:txBody>
      </p:sp>
      <p:pic>
        <p:nvPicPr>
          <p:cNvPr id="5" name="https://photo-static-api.fotomore.com/creative/vcg/400/version23/VCG41184606118.jpg?uid=386&amp;timestamp=1724720800&amp;sign=aa17889b26a4d0423396857d859450f6" descr="财务数据分析"/>
          <p:cNvPicPr>
            <a:picLocks noChangeAspect="1"/>
          </p:cNvPicPr>
          <p:nvPr/>
        </p:nvPicPr>
        <p:blipFill>
          <a:blip r:embed="rId1"/>
          <a:stretch>
            <a:fillRect/>
          </a:stretch>
        </p:blipFill>
        <p:spPr>
          <a:xfrm>
            <a:off x="3434080" y="3486150"/>
            <a:ext cx="4347210" cy="2891790"/>
          </a:xfrm>
          <a:prstGeom prst="rect">
            <a:avLst/>
          </a:prstGeom>
        </p:spPr>
      </p:pic>
      <p:sp>
        <p:nvSpPr>
          <p:cNvPr id="8" name="文本框 7"/>
          <p:cNvSpPr txBox="1"/>
          <p:nvPr/>
        </p:nvSpPr>
        <p:spPr>
          <a:xfrm>
            <a:off x="0" y="675005"/>
            <a:ext cx="6096000" cy="460375"/>
          </a:xfrm>
          <a:prstGeom prst="rect">
            <a:avLst/>
          </a:prstGeom>
          <a:noFill/>
        </p:spPr>
        <p:txBody>
          <a:bodyPr wrap="square" rtlCol="0" anchor="t">
            <a:spAutoFit/>
          </a:bodyPr>
          <a:p>
            <a:r>
              <a:rPr lang="zh-CN" altLang="en-US" sz="2400">
                <a:sym typeface="+mn-ea"/>
              </a:rPr>
              <a:t>（五）正文</a:t>
            </a:r>
            <a:endParaRPr lang="zh-CN" altLang="en-US" sz="240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1628120" y="-278130"/>
            <a:ext cx="11417935" cy="2715895"/>
          </a:xfrm>
          <a:prstGeom prst="rect">
            <a:avLst/>
          </a:prstGeom>
          <a:noFill/>
        </p:spPr>
        <p:txBody>
          <a:bodyPr wrap="square" rtlCol="0">
            <a:noAutofit/>
          </a:bodyPr>
          <a:p>
            <a:endParaRPr lang="zh-CN" altLang="en-US"/>
          </a:p>
        </p:txBody>
      </p:sp>
      <p:sp>
        <p:nvSpPr>
          <p:cNvPr id="4" name="文本框 3"/>
          <p:cNvSpPr txBox="1"/>
          <p:nvPr/>
        </p:nvSpPr>
        <p:spPr>
          <a:xfrm>
            <a:off x="408305" y="1135380"/>
            <a:ext cx="10877550" cy="1198880"/>
          </a:xfrm>
          <a:prstGeom prst="rect">
            <a:avLst/>
          </a:prstGeom>
          <a:noFill/>
        </p:spPr>
        <p:txBody>
          <a:bodyPr wrap="square" rtlCol="0" anchor="t">
            <a:spAutoFit/>
          </a:bodyPr>
          <a:p>
            <a:r>
              <a:rPr lang="zh-CN" altLang="en-US" sz="2400">
                <a:highlight>
                  <a:srgbClr val="FFFF00"/>
                </a:highlight>
              </a:rPr>
              <a:t>7．项目总结与展望</a:t>
            </a:r>
            <a:endParaRPr lang="zh-CN" altLang="en-US" sz="2400">
              <a:highlight>
                <a:srgbClr val="FFFF00"/>
              </a:highlight>
            </a:endParaRPr>
          </a:p>
          <a:p>
            <a:r>
              <a:rPr lang="zh-CN" altLang="en-US" sz="2400"/>
              <a:t>这部分要对创业项目进行总结，明确现阶段的主要成果和存在的问题，制订企业的中长期计划，规划企业发展前景。</a:t>
            </a:r>
            <a:endParaRPr lang="zh-CN" altLang="en-US" sz="2400"/>
          </a:p>
        </p:txBody>
      </p:sp>
      <p:pic>
        <p:nvPicPr>
          <p:cNvPr id="6" name="https://photo-static-api.fotomore.com/creative/vcg/400/new/VCG211101835839.jpg?uid=386&amp;timestamp=1724720866&amp;sign=cf79d660e7a0ec7cdc6f2174d4628c32" descr="平均销售报告。近距离观察商人绘图屏幕上的市场信息图"/>
          <p:cNvPicPr>
            <a:picLocks noChangeAspect="1"/>
          </p:cNvPicPr>
          <p:nvPr/>
        </p:nvPicPr>
        <p:blipFill>
          <a:blip r:embed="rId1"/>
          <a:stretch>
            <a:fillRect/>
          </a:stretch>
        </p:blipFill>
        <p:spPr>
          <a:xfrm>
            <a:off x="3216910" y="2761615"/>
            <a:ext cx="5101590" cy="3061335"/>
          </a:xfrm>
          <a:prstGeom prst="rect">
            <a:avLst/>
          </a:prstGeom>
        </p:spPr>
      </p:pic>
      <p:sp>
        <p:nvSpPr>
          <p:cNvPr id="8" name="文本框 7"/>
          <p:cNvSpPr txBox="1"/>
          <p:nvPr/>
        </p:nvSpPr>
        <p:spPr>
          <a:xfrm>
            <a:off x="105410" y="675005"/>
            <a:ext cx="6096000" cy="460375"/>
          </a:xfrm>
          <a:prstGeom prst="rect">
            <a:avLst/>
          </a:prstGeom>
          <a:noFill/>
        </p:spPr>
        <p:txBody>
          <a:bodyPr wrap="square" rtlCol="0" anchor="t">
            <a:spAutoFit/>
          </a:bodyPr>
          <a:p>
            <a:r>
              <a:rPr lang="zh-CN" altLang="en-US" sz="2400">
                <a:sym typeface="+mn-ea"/>
              </a:rPr>
              <a:t>（五）正文</a:t>
            </a:r>
            <a:endParaRPr lang="zh-CN" altLang="en-US" sz="2400">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三、创业计划书的结构与撰写要点</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1628120" y="-278130"/>
            <a:ext cx="11417935" cy="2715895"/>
          </a:xfrm>
          <a:prstGeom prst="rect">
            <a:avLst/>
          </a:prstGeom>
          <a:noFill/>
        </p:spPr>
        <p:txBody>
          <a:bodyPr wrap="square" rtlCol="0">
            <a:noAutofit/>
          </a:bodyPr>
          <a:p>
            <a:endParaRPr lang="zh-CN" altLang="en-US"/>
          </a:p>
        </p:txBody>
      </p:sp>
      <p:sp>
        <p:nvSpPr>
          <p:cNvPr id="4" name="文本框 3"/>
          <p:cNvSpPr txBox="1"/>
          <p:nvPr/>
        </p:nvSpPr>
        <p:spPr>
          <a:xfrm>
            <a:off x="591820" y="802640"/>
            <a:ext cx="10694035" cy="1938020"/>
          </a:xfrm>
          <a:prstGeom prst="rect">
            <a:avLst/>
          </a:prstGeom>
          <a:noFill/>
        </p:spPr>
        <p:txBody>
          <a:bodyPr wrap="square" rtlCol="0" anchor="t">
            <a:spAutoFit/>
          </a:bodyPr>
          <a:p>
            <a:r>
              <a:rPr lang="zh-CN" altLang="en-US" sz="2400"/>
              <a:t>（六）附录</a:t>
            </a:r>
            <a:endParaRPr lang="zh-CN" altLang="en-US" sz="2400"/>
          </a:p>
          <a:p>
            <a:r>
              <a:rPr lang="zh-CN" altLang="en-US" sz="2400"/>
              <a:t>附录是对正文涉及的相关数据和资料的补充。一些不宜在正文部分进行过多描述的，或不能在一个层面详细展示的，一般放在附录中以供参考。附录内容不宜过长，通常包括</a:t>
            </a:r>
            <a:r>
              <a:rPr lang="zh-CN" altLang="en-US" sz="2400">
                <a:solidFill>
                  <a:srgbClr val="FF0000"/>
                </a:solidFill>
              </a:rPr>
              <a:t>专业证书或专利授权证书、相关的调查问卷、荣誉证书、营业执照</a:t>
            </a:r>
            <a:r>
              <a:rPr lang="zh-CN" altLang="en-US" sz="2400"/>
              <a:t>等。</a:t>
            </a:r>
            <a:endParaRPr lang="zh-CN" altLang="en-US" sz="2400"/>
          </a:p>
        </p:txBody>
      </p:sp>
      <p:pic>
        <p:nvPicPr>
          <p:cNvPr id="5" name="https://photo-static-api.fotomore.com/creative/vcg/400/version23/VCG41625059250.jpg?uid=386&amp;timestamp=1724720970&amp;sign=bd05a721cea4317471f95d83706fcd08" descr="白色封面杂志和空白屏幕手机，平铺桌面"/>
          <p:cNvPicPr>
            <a:picLocks noChangeAspect="1"/>
          </p:cNvPicPr>
          <p:nvPr/>
        </p:nvPicPr>
        <p:blipFill>
          <a:blip r:embed="rId1"/>
          <a:stretch>
            <a:fillRect/>
          </a:stretch>
        </p:blipFill>
        <p:spPr>
          <a:xfrm>
            <a:off x="2999740" y="3290570"/>
            <a:ext cx="4406265" cy="294195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83210"/>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四、大学生创业计划书中的常见问题</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1628120" y="-278130"/>
            <a:ext cx="11417935" cy="2715895"/>
          </a:xfrm>
          <a:prstGeom prst="rect">
            <a:avLst/>
          </a:prstGeom>
          <a:noFill/>
        </p:spPr>
        <p:txBody>
          <a:bodyPr wrap="square" rtlCol="0">
            <a:noAutofit/>
          </a:bodyPr>
          <a:p>
            <a:endParaRPr lang="zh-CN" altLang="en-US"/>
          </a:p>
        </p:txBody>
      </p:sp>
      <p:sp>
        <p:nvSpPr>
          <p:cNvPr id="8" name="矩形 7"/>
          <p:cNvSpPr/>
          <p:nvPr>
            <p:custDataLst>
              <p:tags r:id="rId1"/>
            </p:custDataLst>
          </p:nvPr>
        </p:nvSpPr>
        <p:spPr>
          <a:xfrm>
            <a:off x="2086610" y="1976120"/>
            <a:ext cx="9000000" cy="461742"/>
          </a:xfrm>
          <a:prstGeom prst="rect">
            <a:avLst/>
          </a:prstGeom>
          <a:noFill/>
        </p:spPr>
        <p:txBody>
          <a:bodyPr wrap="square" lIns="0" tIns="0" rIns="0" bIns="0" rtlCol="0" anchor="ctr" anchorCtr="0">
            <a:noAutofit/>
          </a:bodyPr>
          <a:p>
            <a:pPr algn="just">
              <a:spcBef>
                <a:spcPct val="0"/>
              </a:spcBef>
              <a:spcAft>
                <a:spcPct val="0"/>
              </a:spcAft>
            </a:pPr>
            <a:r>
              <a:rPr lang="zh-CN" altLang="en-US" sz="2400" b="1">
                <a:solidFill>
                  <a:schemeClr val="accent1"/>
                </a:solidFill>
                <a:latin typeface="+mn-ea"/>
                <a:cs typeface="+mn-ea"/>
                <a:sym typeface="+mn-ea"/>
              </a:rPr>
              <a:t>（一）过多描述技术内容</a:t>
            </a:r>
            <a:endParaRPr lang="zh-CN" altLang="en-US" sz="2400" b="1">
              <a:solidFill>
                <a:schemeClr val="accent1"/>
              </a:solidFill>
              <a:latin typeface="+mn-ea"/>
              <a:cs typeface="+mn-ea"/>
              <a:sym typeface="+mn-ea"/>
            </a:endParaRPr>
          </a:p>
        </p:txBody>
      </p:sp>
      <p:sp>
        <p:nvSpPr>
          <p:cNvPr id="9" name="矩形 8"/>
          <p:cNvSpPr/>
          <p:nvPr>
            <p:custDataLst>
              <p:tags r:id="rId2"/>
            </p:custDataLst>
          </p:nvPr>
        </p:nvSpPr>
        <p:spPr>
          <a:xfrm>
            <a:off x="1195705" y="1858010"/>
            <a:ext cx="579600" cy="5796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1" name="矩形 10"/>
          <p:cNvSpPr/>
          <p:nvPr>
            <p:custDataLst>
              <p:tags r:id="rId3"/>
            </p:custDataLst>
          </p:nvPr>
        </p:nvSpPr>
        <p:spPr>
          <a:xfrm>
            <a:off x="2094865" y="3154045"/>
            <a:ext cx="9000000" cy="461742"/>
          </a:xfrm>
          <a:prstGeom prst="rect">
            <a:avLst/>
          </a:prstGeom>
          <a:noFill/>
        </p:spPr>
        <p:txBody>
          <a:bodyPr wrap="square" lIns="0" tIns="0" rIns="0" bIns="0" rtlCol="0" anchor="ctr" anchorCtr="0">
            <a:noAutofit/>
          </a:bodyPr>
          <a:p>
            <a:pPr algn="just">
              <a:spcBef>
                <a:spcPct val="0"/>
              </a:spcBef>
              <a:spcAft>
                <a:spcPct val="0"/>
              </a:spcAft>
            </a:pPr>
            <a:r>
              <a:rPr lang="zh-CN" altLang="en-US" sz="2400" b="1">
                <a:solidFill>
                  <a:schemeClr val="accent2"/>
                </a:solidFill>
                <a:latin typeface="+mn-ea"/>
                <a:cs typeface="+mn-ea"/>
                <a:sym typeface="+mn-ea"/>
              </a:rPr>
              <a:t>（二）不够实事求是</a:t>
            </a:r>
            <a:endParaRPr lang="zh-CN" altLang="en-US" sz="2400" b="1">
              <a:solidFill>
                <a:schemeClr val="accent2"/>
              </a:solidFill>
              <a:latin typeface="+mn-ea"/>
              <a:cs typeface="+mn-ea"/>
              <a:sym typeface="+mn-ea"/>
            </a:endParaRPr>
          </a:p>
        </p:txBody>
      </p:sp>
      <p:sp>
        <p:nvSpPr>
          <p:cNvPr id="12" name="矩形 11"/>
          <p:cNvSpPr/>
          <p:nvPr>
            <p:custDataLst>
              <p:tags r:id="rId4"/>
            </p:custDataLst>
          </p:nvPr>
        </p:nvSpPr>
        <p:spPr>
          <a:xfrm>
            <a:off x="1195705" y="3035935"/>
            <a:ext cx="579600" cy="5796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9" name="矩形 18"/>
          <p:cNvSpPr/>
          <p:nvPr>
            <p:custDataLst>
              <p:tags r:id="rId5"/>
            </p:custDataLst>
          </p:nvPr>
        </p:nvSpPr>
        <p:spPr>
          <a:xfrm>
            <a:off x="2094865" y="4278630"/>
            <a:ext cx="9000000" cy="461742"/>
          </a:xfrm>
          <a:prstGeom prst="rect">
            <a:avLst/>
          </a:prstGeom>
          <a:noFill/>
        </p:spPr>
        <p:txBody>
          <a:bodyPr wrap="square" lIns="0" tIns="0" rIns="0" bIns="0" rtlCol="0" anchor="ctr" anchorCtr="0">
            <a:noAutofit/>
          </a:bodyPr>
          <a:p>
            <a:pPr algn="just">
              <a:spcBef>
                <a:spcPct val="0"/>
              </a:spcBef>
              <a:spcAft>
                <a:spcPct val="0"/>
              </a:spcAft>
            </a:pPr>
            <a:r>
              <a:rPr lang="zh-CN" altLang="en-US" sz="2400" b="1">
                <a:solidFill>
                  <a:schemeClr val="accent1"/>
                </a:solidFill>
                <a:latin typeface="+mn-ea"/>
                <a:cs typeface="+mn-ea"/>
                <a:sym typeface="+mn-ea"/>
              </a:rPr>
              <a:t>（三）行业和市场分析不够真实</a:t>
            </a:r>
            <a:endParaRPr lang="zh-CN" altLang="en-US" sz="2400" b="1">
              <a:solidFill>
                <a:schemeClr val="accent1"/>
              </a:solidFill>
              <a:latin typeface="+mn-ea"/>
              <a:cs typeface="+mn-ea"/>
              <a:sym typeface="+mn-ea"/>
            </a:endParaRPr>
          </a:p>
        </p:txBody>
      </p:sp>
      <p:sp>
        <p:nvSpPr>
          <p:cNvPr id="20" name="矩形 19"/>
          <p:cNvSpPr/>
          <p:nvPr>
            <p:custDataLst>
              <p:tags r:id="rId6"/>
            </p:custDataLst>
          </p:nvPr>
        </p:nvSpPr>
        <p:spPr>
          <a:xfrm>
            <a:off x="1195705" y="4219575"/>
            <a:ext cx="579600" cy="5796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1" name="矩形 20"/>
          <p:cNvSpPr/>
          <p:nvPr/>
        </p:nvSpPr>
        <p:spPr>
          <a:xfrm>
            <a:off x="9310370" y="-3175"/>
            <a:ext cx="3209925" cy="6864350"/>
          </a:xfrm>
          <a:prstGeom prst="rect">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8"/>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模块八</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1914525" y="2242820"/>
            <a:ext cx="9370695" cy="1004570"/>
          </a:xfrm>
          <a:prstGeom prst="rect">
            <a:avLst/>
          </a:prstGeom>
          <a:noFill/>
        </p:spPr>
        <p:txBody>
          <a:bodyPr wrap="square" rtlCol="0">
            <a:spAutoFit/>
          </a:bodyPr>
          <a:p>
            <a:pPr indent="0" algn="l">
              <a:lnSpc>
                <a:spcPct val="90000"/>
              </a:lnSpc>
              <a:buNone/>
            </a:pPr>
            <a:r>
              <a:rPr sz="6600" b="1" smtClean="0">
                <a:solidFill>
                  <a:srgbClr val="002060"/>
                </a:solidFill>
                <a:latin typeface="微软雅黑" panose="020B0503020204020204" pitchFamily="34" charset="-122"/>
                <a:ea typeface="微软雅黑" panose="020B0503020204020204" pitchFamily="34" charset="-122"/>
                <a:sym typeface="+mn-ea"/>
              </a:rPr>
              <a:t>筹谋——编制创业计划</a:t>
            </a:r>
            <a:endParaRPr lang="zh-CN" altLang="en-US" sz="6600" b="1" smtClean="0">
              <a:solidFill>
                <a:srgbClr val="00206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1510665" y="3570605"/>
            <a:ext cx="6096000" cy="829945"/>
          </a:xfrm>
          <a:prstGeom prst="rect">
            <a:avLst/>
          </a:prstGeom>
          <a:noFill/>
        </p:spPr>
        <p:txBody>
          <a:bodyPr wrap="square" rtlCol="0" anchor="t">
            <a:spAutoFit/>
          </a:bodyPr>
          <a:p>
            <a:r>
              <a:rPr lang="zh-CN" altLang="en-US" sz="2400" b="1">
                <a:solidFill>
                  <a:srgbClr val="002060"/>
                </a:solidFill>
              </a:rPr>
              <a:t>你认为在撰写创业计划书的过程中还需要做好哪些事情，避免哪些问题？</a:t>
            </a:r>
            <a:endParaRPr lang="zh-CN" altLang="en-US" sz="2400" b="1">
              <a:solidFill>
                <a:srgbClr val="002060"/>
              </a:solidFill>
            </a:endParaRPr>
          </a:p>
        </p:txBody>
      </p:sp>
      <p:sp>
        <p:nvSpPr>
          <p:cNvPr id="9" name="圆角矩形 8"/>
          <p:cNvSpPr/>
          <p:nvPr/>
        </p:nvSpPr>
        <p:spPr>
          <a:xfrm>
            <a:off x="743585" y="233045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52183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latin typeface="微软雅黑" panose="020B0503020204020204" pitchFamily="34" charset="-122"/>
                <a:ea typeface="微软雅黑" panose="020B0503020204020204" pitchFamily="34" charset="-122"/>
                <a:cs typeface="微软雅黑" panose="020B0503020204020204" pitchFamily="34" charset="-122"/>
                <a:sym typeface="+mn-ea"/>
              </a:rPr>
              <a:t>撰写项目计划书 </a:t>
            </a:r>
            <a:endParaRPr lang="zh-CN" altLang="en-US" sz="24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任务二</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655060" y="250698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了解项目路演</a:t>
            </a:r>
            <a:endParaRPr lang="zh-CN" altLang="en-US" sz="6000" b="1" smtClean="0">
              <a:solidFill>
                <a:srgbClr val="002060"/>
              </a:solidFill>
              <a:latin typeface="+mj-ea"/>
              <a:ea typeface="+mj-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877060"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江岭：对路演真诚以待</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（1）你从江岭的路演经历中获得了怎样的启发？</a:t>
            </a:r>
            <a:endParaRPr lang="zh-CN" altLang="en-US" sz="2400"/>
          </a:p>
          <a:p>
            <a:pPr algn="l"/>
            <a:endParaRPr lang="zh-CN" altLang="en-US" sz="2400"/>
          </a:p>
          <a:p>
            <a:pPr algn="l"/>
            <a:r>
              <a:rPr lang="zh-CN" altLang="en-US" sz="2400"/>
              <a:t>（2）你认为路演时如何做好路演技巧与项目的融合？</a:t>
            </a:r>
            <a:endParaRPr lang="zh-CN" altLang="en-US" sz="24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一、项目路演的常见模式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541020" y="2345690"/>
            <a:ext cx="7593965" cy="460375"/>
          </a:xfrm>
          <a:prstGeom prst="rect">
            <a:avLst/>
          </a:prstGeom>
          <a:noFill/>
        </p:spPr>
        <p:txBody>
          <a:bodyPr wrap="square" rtlCol="0">
            <a:spAutoFit/>
          </a:bodyPr>
          <a:p>
            <a:r>
              <a:rPr lang="zh-CN" altLang="en-US" sz="2400"/>
              <a:t>（一）商业路演</a:t>
            </a:r>
            <a:endParaRPr lang="zh-CN" altLang="en-US" sz="2400"/>
          </a:p>
        </p:txBody>
      </p:sp>
      <p:sp>
        <p:nvSpPr>
          <p:cNvPr id="4" name="文本框 3"/>
          <p:cNvSpPr txBox="1"/>
          <p:nvPr/>
        </p:nvSpPr>
        <p:spPr>
          <a:xfrm>
            <a:off x="786130" y="956945"/>
            <a:ext cx="8081645" cy="1198880"/>
          </a:xfrm>
          <a:prstGeom prst="rect">
            <a:avLst/>
          </a:prstGeom>
        </p:spPr>
        <p:txBody>
          <a:bodyPr wrap="square">
            <a:spAutoFit/>
          </a:bodyPr>
          <a:p>
            <a:r>
              <a:rPr lang="zh-CN" altLang="en-US" sz="2400">
                <a:solidFill>
                  <a:srgbClr val="231F20"/>
                </a:solidFill>
                <a:latin typeface="方正书宋_GBK"/>
                <a:ea typeface="方正书宋_GBK"/>
              </a:rPr>
              <a:t>项目路演就是</a:t>
            </a:r>
            <a:r>
              <a:rPr lang="zh-CN" altLang="en-US" sz="2400">
                <a:solidFill>
                  <a:srgbClr val="FF0000"/>
                </a:solidFill>
                <a:latin typeface="方正书宋_GBK"/>
                <a:ea typeface="方正书宋_GBK"/>
              </a:rPr>
              <a:t>创业者向投资者讲解项目内容、发展规划和融资计划的过程</a:t>
            </a:r>
            <a:r>
              <a:rPr lang="zh-CN" altLang="en-US" sz="2400">
                <a:solidFill>
                  <a:srgbClr val="231F20"/>
                </a:solidFill>
                <a:latin typeface="方正书宋_GBK"/>
                <a:ea typeface="方正书宋_GBK"/>
              </a:rPr>
              <a:t>。目前， 大学生创业者常用的项目路演模式有以下两类。</a:t>
            </a:r>
            <a:endParaRPr lang="zh-CN" altLang="en-US" sz="2400">
              <a:solidFill>
                <a:srgbClr val="231F20"/>
              </a:solidFill>
              <a:latin typeface="方正书宋_GBK"/>
              <a:ea typeface="方正书宋_GBK"/>
            </a:endParaRPr>
          </a:p>
        </p:txBody>
      </p:sp>
      <p:sp>
        <p:nvSpPr>
          <p:cNvPr id="5" name="文本框 4"/>
          <p:cNvSpPr txBox="1"/>
          <p:nvPr/>
        </p:nvSpPr>
        <p:spPr>
          <a:xfrm>
            <a:off x="786130" y="2858135"/>
            <a:ext cx="8980805" cy="46037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商业路演，即用于商业行业的路演，其主要目的是</a:t>
            </a:r>
            <a:r>
              <a:rPr lang="zh-CN" altLang="en-US" sz="2400">
                <a:solidFill>
                  <a:srgbClr val="FF0000"/>
                </a:solidFill>
                <a:latin typeface="微软雅黑" panose="020B0503020204020204" pitchFamily="34" charset="-122"/>
                <a:ea typeface="微软雅黑" panose="020B0503020204020204" pitchFamily="34" charset="-122"/>
              </a:rPr>
              <a:t>吸引投资</a:t>
            </a:r>
            <a:r>
              <a:rPr lang="zh-CN" altLang="en-US" sz="2400">
                <a:solidFill>
                  <a:srgbClr val="231F20"/>
                </a:solidFill>
                <a:latin typeface="微软雅黑" panose="020B0503020204020204" pitchFamily="34" charset="-122"/>
                <a:ea typeface="微软雅黑" panose="020B0503020204020204" pitchFamily="34" charset="-122"/>
              </a:rPr>
              <a:t>。</a:t>
            </a:r>
            <a:endParaRPr lang="zh-CN" altLang="en-US" sz="2400">
              <a:solidFill>
                <a:srgbClr val="231F20"/>
              </a:solidFill>
              <a:latin typeface="微软雅黑" panose="020B0503020204020204" pitchFamily="34" charset="-122"/>
              <a:ea typeface="微软雅黑" panose="020B0503020204020204" pitchFamily="34" charset="-122"/>
            </a:endParaRPr>
          </a:p>
        </p:txBody>
      </p:sp>
      <p:pic>
        <p:nvPicPr>
          <p:cNvPr id="9" name="https://photo-static-api.fotomore.com/creative/vcg/400/new/VCG41N1205189936.jpg?uid=386&amp;timestamp=1724722854&amp;sign=b509ccd8ae4d977617bbe4267ca267f4" descr="出席研讨会的商务人士"/>
          <p:cNvPicPr>
            <a:picLocks noChangeAspect="1"/>
          </p:cNvPicPr>
          <p:nvPr/>
        </p:nvPicPr>
        <p:blipFill>
          <a:blip r:embed="rId2"/>
          <a:stretch>
            <a:fillRect/>
          </a:stretch>
        </p:blipFill>
        <p:spPr>
          <a:xfrm>
            <a:off x="2245995" y="3550285"/>
            <a:ext cx="4183380" cy="267525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一、项目路演的常见模式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 name="文本框 5"/>
          <p:cNvSpPr txBox="1"/>
          <p:nvPr/>
        </p:nvSpPr>
        <p:spPr>
          <a:xfrm>
            <a:off x="240030" y="893445"/>
            <a:ext cx="6096000" cy="460375"/>
          </a:xfrm>
          <a:prstGeom prst="rect">
            <a:avLst/>
          </a:prstGeom>
          <a:noFill/>
        </p:spPr>
        <p:txBody>
          <a:bodyPr wrap="square" rtlCol="0" anchor="t">
            <a:spAutoFit/>
          </a:bodyPr>
          <a:p>
            <a:r>
              <a:rPr lang="zh-CN" altLang="en-US" sz="2400">
                <a:sym typeface="+mn-ea"/>
              </a:rPr>
              <a:t>（一）商业路演</a:t>
            </a:r>
            <a:endParaRPr lang="zh-CN" altLang="en-US" sz="2400">
              <a:sym typeface="+mn-ea"/>
            </a:endParaRPr>
          </a:p>
        </p:txBody>
      </p:sp>
      <p:sp>
        <p:nvSpPr>
          <p:cNvPr id="11" name="直角三角形 10"/>
          <p:cNvSpPr/>
          <p:nvPr>
            <p:custDataLst>
              <p:tags r:id="rId1"/>
            </p:custDataLst>
          </p:nvPr>
        </p:nvSpPr>
        <p:spPr>
          <a:xfrm flipH="1" flipV="1">
            <a:off x="681673" y="3800158"/>
            <a:ext cx="190840" cy="392332"/>
          </a:xfrm>
          <a:prstGeom prst="rtTriangle">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6" name="直角三角形 55"/>
          <p:cNvSpPr/>
          <p:nvPr>
            <p:custDataLst>
              <p:tags r:id="rId2"/>
            </p:custDataLst>
          </p:nvPr>
        </p:nvSpPr>
        <p:spPr>
          <a:xfrm flipH="1" flipV="1">
            <a:off x="6341428" y="3800158"/>
            <a:ext cx="190840" cy="392332"/>
          </a:xfrm>
          <a:prstGeom prst="rtTriangl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 name="矩形: 圆角 3"/>
          <p:cNvSpPr/>
          <p:nvPr>
            <p:custDataLst>
              <p:tags r:id="rId3"/>
            </p:custDataLst>
          </p:nvPr>
        </p:nvSpPr>
        <p:spPr>
          <a:xfrm>
            <a:off x="6532245" y="3418840"/>
            <a:ext cx="5152390" cy="2880360"/>
          </a:xfrm>
          <a:prstGeom prst="roundRect">
            <a:avLst>
              <a:gd name="adj" fmla="val 8073"/>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288000" tIns="180000" rIns="288000" bIns="0" numCol="1" spcCol="0" rtlCol="0" fromWordArt="0" anchor="ctr" anchorCtr="0" forceAA="0" compatLnSpc="1">
            <a:noAutofit/>
          </a:bodyPr>
          <a:p>
            <a:pPr>
              <a:lnSpc>
                <a:spcPct val="130000"/>
              </a:lnSpc>
            </a:pPr>
            <a:r>
              <a:rPr lang="zh-CN" altLang="zh-CN" sz="2400">
                <a:solidFill>
                  <a:srgbClr val="262626"/>
                </a:solidFill>
                <a:latin typeface="微软雅黑" panose="020B0503020204020204" pitchFamily="34" charset="-122"/>
                <a:ea typeface="微软雅黑" panose="020B0503020204020204" pitchFamily="34" charset="-122"/>
              </a:rPr>
              <a:t>观众是定向邀请的投资界专业人</a:t>
            </a:r>
            <a:endParaRPr lang="zh-CN" altLang="zh-CN" sz="2400">
              <a:solidFill>
                <a:srgbClr val="262626"/>
              </a:solidFill>
              <a:latin typeface="微软雅黑" panose="020B0503020204020204" pitchFamily="34" charset="-122"/>
              <a:ea typeface="微软雅黑" panose="020B0503020204020204" pitchFamily="34" charset="-122"/>
            </a:endParaRPr>
          </a:p>
          <a:p>
            <a:pPr>
              <a:lnSpc>
                <a:spcPct val="130000"/>
              </a:lnSpc>
            </a:pPr>
            <a:r>
              <a:rPr lang="zh-CN" altLang="zh-CN" sz="2400">
                <a:solidFill>
                  <a:srgbClr val="262626"/>
                </a:solidFill>
                <a:latin typeface="微软雅黑" panose="020B0503020204020204" pitchFamily="34" charset="-122"/>
                <a:ea typeface="微软雅黑" panose="020B0503020204020204" pitchFamily="34" charset="-122"/>
              </a:rPr>
              <a:t>士或对路演项目有投资意向的人士，路演人是创业者本人或创业团队的核心人物，创业者需要按照既定的规则进行演讲和答辩。</a:t>
            </a:r>
            <a:endParaRPr lang="zh-CN" altLang="zh-CN" sz="2400">
              <a:solidFill>
                <a:srgbClr val="262626"/>
              </a:solidFill>
              <a:latin typeface="微软雅黑" panose="020B0503020204020204" pitchFamily="34" charset="-122"/>
              <a:ea typeface="微软雅黑" panose="020B0503020204020204" pitchFamily="34" charset="-122"/>
            </a:endParaRPr>
          </a:p>
        </p:txBody>
      </p:sp>
      <p:sp>
        <p:nvSpPr>
          <p:cNvPr id="8" name="矩形: 圆角 7"/>
          <p:cNvSpPr/>
          <p:nvPr>
            <p:custDataLst>
              <p:tags r:id="rId4"/>
            </p:custDataLst>
          </p:nvPr>
        </p:nvSpPr>
        <p:spPr>
          <a:xfrm>
            <a:off x="839470" y="3414395"/>
            <a:ext cx="5152390" cy="2885440"/>
          </a:xfrm>
          <a:prstGeom prst="roundRect">
            <a:avLst>
              <a:gd name="adj" fmla="val 8073"/>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288000" tIns="180000" rIns="288000" bIns="0" numCol="1" spcCol="0" rtlCol="0" fromWordArt="0" anchor="ctr" anchorCtr="0" forceAA="0" compatLnSpc="1">
            <a:noAutofit/>
          </a:bodyPr>
          <a:p>
            <a:pPr>
              <a:lnSpc>
                <a:spcPct val="130000"/>
              </a:lnSpc>
            </a:pPr>
            <a:r>
              <a:rPr lang="zh-CN" altLang="zh-CN" sz="2400" dirty="0">
                <a:solidFill>
                  <a:srgbClr val="262626"/>
                </a:solidFill>
                <a:latin typeface="微软雅黑" panose="020B0503020204020204" pitchFamily="34" charset="-122"/>
                <a:ea typeface="微软雅黑" panose="020B0503020204020204" pitchFamily="34" charset="-122"/>
              </a:rPr>
              <a:t>开放式商业路演一般是在开放的公共场所进行，任何有兴趣观看的人都可以观看路演。</a:t>
            </a:r>
            <a:endParaRPr lang="zh-CN" altLang="zh-CN" sz="2400" dirty="0">
              <a:solidFill>
                <a:srgbClr val="262626"/>
              </a:solidFill>
              <a:latin typeface="微软雅黑" panose="020B0503020204020204" pitchFamily="34" charset="-122"/>
              <a:ea typeface="微软雅黑" panose="020B0503020204020204" pitchFamily="34" charset="-122"/>
            </a:endParaRPr>
          </a:p>
        </p:txBody>
      </p:sp>
      <p:sp>
        <p:nvSpPr>
          <p:cNvPr id="10" name="矩形: 单圆角 12"/>
          <p:cNvSpPr/>
          <p:nvPr>
            <p:custDataLst>
              <p:tags r:id="rId5"/>
            </p:custDataLst>
          </p:nvPr>
        </p:nvSpPr>
        <p:spPr>
          <a:xfrm>
            <a:off x="681673" y="2942273"/>
            <a:ext cx="3811300" cy="631008"/>
          </a:xfrm>
          <a:prstGeom prst="round1Rect">
            <a:avLst/>
          </a:prstGeom>
          <a:gradFill flip="none" rotWithShape="1">
            <a:gsLst>
              <a:gs pos="100000">
                <a:schemeClr val="accent1">
                  <a:alpha val="100000"/>
                </a:schemeClr>
              </a:gs>
              <a:gs pos="0">
                <a:schemeClr val="accent1">
                  <a:lumMod val="70000"/>
                  <a:lumOff val="30000"/>
                  <a:alpha val="100000"/>
                </a:schemeClr>
              </a:gs>
            </a:gsLst>
            <a:lin ang="0" scaled="1"/>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indent="452755">
              <a:spcBef>
                <a:spcPct val="0"/>
              </a:spcBef>
              <a:spcAft>
                <a:spcPct val="0"/>
              </a:spcAft>
            </a:pPr>
            <a:r>
              <a:rPr lang="zh-CN" altLang="en-US" sz="2600" b="1">
                <a:solidFill>
                  <a:schemeClr val="lt1">
                    <a:lumMod val="100000"/>
                  </a:schemeClr>
                </a:solidFill>
                <a:latin typeface="+mn-ea"/>
                <a:cs typeface="+mn-ea"/>
                <a:sym typeface="+mn-ea"/>
              </a:rPr>
              <a:t>1．开放式</a:t>
            </a:r>
            <a:endParaRPr lang="zh-CN" altLang="en-US" sz="2600" b="1">
              <a:solidFill>
                <a:schemeClr val="lt1">
                  <a:lumMod val="100000"/>
                </a:schemeClr>
              </a:solidFill>
              <a:latin typeface="+mn-ea"/>
              <a:cs typeface="+mn-ea"/>
              <a:sym typeface="+mn-ea"/>
            </a:endParaRPr>
          </a:p>
        </p:txBody>
      </p:sp>
      <p:sp>
        <p:nvSpPr>
          <p:cNvPr id="18" name="矩形 17"/>
          <p:cNvSpPr/>
          <p:nvPr>
            <p:custDataLst>
              <p:tags r:id="rId6"/>
            </p:custDataLst>
          </p:nvPr>
        </p:nvSpPr>
        <p:spPr>
          <a:xfrm>
            <a:off x="3382328" y="2845753"/>
            <a:ext cx="915616" cy="890492"/>
          </a:xfrm>
          <a:prstGeom prst="rect">
            <a:avLst/>
          </a:prstGeom>
          <a:noFill/>
        </p:spPr>
        <p:txBody>
          <a:bodyPr wrap="none" lIns="0" tIns="0" rIns="0" bIns="0" rtlCol="0" anchor="b">
            <a:noAutofit/>
          </a:bodyPr>
          <a:p>
            <a:pPr algn="ctr">
              <a:spcBef>
                <a:spcPct val="0"/>
              </a:spcBef>
              <a:spcAft>
                <a:spcPct val="0"/>
              </a:spcAft>
            </a:pPr>
            <a:r>
              <a:rPr lang="en-US" altLang="zh-CN" sz="6600" b="1" dirty="0">
                <a:ln w="12700">
                  <a:solidFill>
                    <a:schemeClr val="accent1"/>
                  </a:solidFill>
                </a:ln>
                <a:solidFill>
                  <a:srgbClr val="FFFFFF"/>
                </a:solidFill>
                <a:latin typeface="+mn-ea"/>
                <a:cs typeface="+mn-ea"/>
                <a:sym typeface="+mn-ea"/>
              </a:rPr>
              <a:t>A</a:t>
            </a:r>
            <a:endParaRPr lang="en-US" altLang="zh-CN" sz="6600" b="1" dirty="0">
              <a:ln w="12700">
                <a:solidFill>
                  <a:schemeClr val="accent1"/>
                </a:solidFill>
              </a:ln>
              <a:solidFill>
                <a:srgbClr val="FFFFFF"/>
              </a:solidFill>
              <a:latin typeface="+mn-ea"/>
              <a:cs typeface="+mn-ea"/>
              <a:sym typeface="+mn-ea"/>
            </a:endParaRPr>
          </a:p>
        </p:txBody>
      </p:sp>
      <p:sp>
        <p:nvSpPr>
          <p:cNvPr id="19" name="矩形: 单圆角 15"/>
          <p:cNvSpPr/>
          <p:nvPr>
            <p:custDataLst>
              <p:tags r:id="rId7"/>
            </p:custDataLst>
          </p:nvPr>
        </p:nvSpPr>
        <p:spPr>
          <a:xfrm>
            <a:off x="6341428" y="2941638"/>
            <a:ext cx="3811300" cy="631008"/>
          </a:xfrm>
          <a:prstGeom prst="round1Rect">
            <a:avLst/>
          </a:prstGeom>
          <a:gradFill flip="none" rotWithShape="1">
            <a:gsLst>
              <a:gs pos="100000">
                <a:schemeClr val="accent2">
                  <a:alpha val="100000"/>
                </a:schemeClr>
              </a:gs>
              <a:gs pos="0">
                <a:schemeClr val="accent2">
                  <a:lumMod val="70000"/>
                  <a:lumOff val="30000"/>
                  <a:alpha val="100000"/>
                </a:schemeClr>
              </a:gs>
            </a:gsLst>
            <a:lin ang="0" scaled="1"/>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indent="452755">
              <a:spcBef>
                <a:spcPct val="0"/>
              </a:spcBef>
              <a:spcAft>
                <a:spcPct val="0"/>
              </a:spcAft>
            </a:pPr>
            <a:r>
              <a:rPr lang="zh-CN" altLang="en-US" sz="2600" b="1">
                <a:solidFill>
                  <a:schemeClr val="lt1">
                    <a:lumMod val="100000"/>
                  </a:schemeClr>
                </a:solidFill>
                <a:latin typeface="+mn-ea"/>
                <a:cs typeface="+mn-ea"/>
                <a:sym typeface="+mn-ea"/>
              </a:rPr>
              <a:t>2．封闭式</a:t>
            </a:r>
            <a:endParaRPr lang="zh-CN" altLang="en-US" sz="2600" b="1">
              <a:solidFill>
                <a:schemeClr val="lt1">
                  <a:lumMod val="100000"/>
                </a:schemeClr>
              </a:solidFill>
              <a:latin typeface="+mn-ea"/>
              <a:cs typeface="+mn-ea"/>
              <a:sym typeface="+mn-ea"/>
            </a:endParaRPr>
          </a:p>
        </p:txBody>
      </p:sp>
      <p:sp>
        <p:nvSpPr>
          <p:cNvPr id="59" name="矩形 58"/>
          <p:cNvSpPr/>
          <p:nvPr>
            <p:custDataLst>
              <p:tags r:id="rId8"/>
            </p:custDataLst>
          </p:nvPr>
        </p:nvSpPr>
        <p:spPr>
          <a:xfrm>
            <a:off x="9041448" y="2845753"/>
            <a:ext cx="915616" cy="890492"/>
          </a:xfrm>
          <a:prstGeom prst="rect">
            <a:avLst/>
          </a:prstGeom>
          <a:noFill/>
        </p:spPr>
        <p:txBody>
          <a:bodyPr wrap="none" lIns="0" tIns="0" rIns="0" bIns="0" rtlCol="0" anchor="b">
            <a:noAutofit/>
          </a:bodyPr>
          <a:p>
            <a:pPr algn="ctr">
              <a:spcBef>
                <a:spcPct val="0"/>
              </a:spcBef>
              <a:spcAft>
                <a:spcPct val="0"/>
              </a:spcAft>
            </a:pPr>
            <a:r>
              <a:rPr lang="en-US" altLang="zh-CN" sz="6600" b="1" dirty="0">
                <a:ln w="12700">
                  <a:solidFill>
                    <a:schemeClr val="accent2"/>
                  </a:solidFill>
                </a:ln>
                <a:solidFill>
                  <a:srgbClr val="FFFFFF"/>
                </a:solidFill>
                <a:latin typeface="+mn-ea"/>
                <a:cs typeface="+mn-ea"/>
                <a:sym typeface="+mn-ea"/>
              </a:rPr>
              <a:t>B</a:t>
            </a:r>
            <a:endParaRPr lang="en-US" altLang="zh-CN" sz="6600" b="1" dirty="0">
              <a:ln w="12700">
                <a:solidFill>
                  <a:schemeClr val="accent2"/>
                </a:solidFill>
              </a:ln>
              <a:solidFill>
                <a:srgbClr val="FFFFFF"/>
              </a:solidFill>
              <a:latin typeface="+mn-ea"/>
              <a:cs typeface="+mn-ea"/>
              <a:sym typeface="+mn-ea"/>
            </a:endParaRPr>
          </a:p>
        </p:txBody>
      </p:sp>
      <p:sp>
        <p:nvSpPr>
          <p:cNvPr id="20" name="文本框 19"/>
          <p:cNvSpPr txBox="1"/>
          <p:nvPr/>
        </p:nvSpPr>
        <p:spPr>
          <a:xfrm>
            <a:off x="541020" y="1353820"/>
            <a:ext cx="8240395" cy="460375"/>
          </a:xfrm>
          <a:prstGeom prst="rect">
            <a:avLst/>
          </a:prstGeom>
        </p:spPr>
        <p:txBody>
          <a:bodyPr wrap="square">
            <a:spAutoFit/>
          </a:bodyPr>
          <a:p>
            <a:r>
              <a:rPr lang="zh-CN" altLang="en-US" sz="2400">
                <a:solidFill>
                  <a:srgbClr val="231F20"/>
                </a:solidFill>
                <a:latin typeface="方正书宋_GBK"/>
                <a:ea typeface="方正书宋_GBK"/>
              </a:rPr>
              <a:t>人们广泛采用的商业路演主要有以下两种形式。</a:t>
            </a:r>
            <a:endParaRPr lang="zh-CN" altLang="en-US" sz="2400">
              <a:solidFill>
                <a:srgbClr val="231F20"/>
              </a:solidFill>
              <a:latin typeface="方正书宋_GBK"/>
              <a:ea typeface="方正书宋_GBK"/>
            </a:endParaRPr>
          </a:p>
        </p:txBody>
      </p:sp>
    </p:spTree>
    <p:custDataLst>
      <p:tags r:id="rId9"/>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一、项目路演的常见模式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 name="文本框 5"/>
          <p:cNvSpPr txBox="1"/>
          <p:nvPr/>
        </p:nvSpPr>
        <p:spPr>
          <a:xfrm>
            <a:off x="240030" y="893445"/>
            <a:ext cx="6096000" cy="460375"/>
          </a:xfrm>
          <a:prstGeom prst="rect">
            <a:avLst/>
          </a:prstGeom>
          <a:noFill/>
        </p:spPr>
        <p:txBody>
          <a:bodyPr wrap="square" rtlCol="0" anchor="t">
            <a:spAutoFit/>
          </a:bodyPr>
          <a:p>
            <a:r>
              <a:rPr lang="zh-CN" altLang="en-US" sz="2400">
                <a:sym typeface="+mn-ea"/>
              </a:rPr>
              <a:t>（二）比赛路演</a:t>
            </a:r>
            <a:endParaRPr lang="zh-CN" altLang="en-US" sz="2400">
              <a:sym typeface="+mn-ea"/>
            </a:endParaRPr>
          </a:p>
        </p:txBody>
      </p:sp>
      <p:sp>
        <p:nvSpPr>
          <p:cNvPr id="20" name="文本框 19"/>
          <p:cNvSpPr txBox="1"/>
          <p:nvPr/>
        </p:nvSpPr>
        <p:spPr>
          <a:xfrm>
            <a:off x="541020" y="1353820"/>
            <a:ext cx="8240395" cy="1198880"/>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比赛路演就是以比赛形式进行的路演。比赛路演的核心目的是通过比赛使参赛者对创新创业有深刻的认识，鼓励更多的人</a:t>
            </a:r>
            <a:r>
              <a:rPr lang="zh-CN" altLang="en-US" sz="2400">
                <a:solidFill>
                  <a:srgbClr val="FF0000"/>
                </a:solidFill>
                <a:latin typeface="微软雅黑" panose="020B0503020204020204" pitchFamily="34" charset="-122"/>
                <a:ea typeface="微软雅黑" panose="020B0503020204020204" pitchFamily="34" charset="-122"/>
              </a:rPr>
              <a:t>积极创新、勇于创业，增强创业的自信心。</a:t>
            </a:r>
            <a:endParaRPr lang="zh-CN" altLang="en-US" sz="2400">
              <a:solidFill>
                <a:srgbClr val="FF0000"/>
              </a:solidFill>
              <a:latin typeface="微软雅黑" panose="020B0503020204020204" pitchFamily="34" charset="-122"/>
              <a:ea typeface="微软雅黑" panose="020B0503020204020204" pitchFamily="34" charset="-122"/>
            </a:endParaRPr>
          </a:p>
        </p:txBody>
      </p:sp>
      <p:pic>
        <p:nvPicPr>
          <p:cNvPr id="3" name="https://photo-static-api.fotomore.com/creative/vcg/veer/400/new/VCG41N652284640.jpg?uid=386&amp;timestamp=1724723180&amp;sign=20e0d11f8ec694eb109f22955a21b202" descr="发表演讲"/>
          <p:cNvPicPr>
            <a:picLocks noChangeAspect="1"/>
          </p:cNvPicPr>
          <p:nvPr/>
        </p:nvPicPr>
        <p:blipFill>
          <a:blip r:embed="rId1"/>
          <a:stretch>
            <a:fillRect/>
          </a:stretch>
        </p:blipFill>
        <p:spPr>
          <a:xfrm>
            <a:off x="2444750" y="3429000"/>
            <a:ext cx="4375150" cy="2509520"/>
          </a:xfrm>
          <a:prstGeom prst="rect">
            <a:avLst/>
          </a:prstGeom>
        </p:spPr>
      </p:pic>
      <p:sp>
        <p:nvSpPr>
          <p:cNvPr id="12" name="矩形 11"/>
          <p:cNvSpPr/>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二、项目路演的准备工作</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 name="文本框 5"/>
          <p:cNvSpPr txBox="1"/>
          <p:nvPr/>
        </p:nvSpPr>
        <p:spPr>
          <a:xfrm>
            <a:off x="240030" y="893445"/>
            <a:ext cx="6096000" cy="460375"/>
          </a:xfrm>
          <a:prstGeom prst="rect">
            <a:avLst/>
          </a:prstGeom>
          <a:noFill/>
        </p:spPr>
        <p:txBody>
          <a:bodyPr wrap="square" rtlCol="0" anchor="t">
            <a:spAutoFit/>
          </a:bodyPr>
          <a:p>
            <a:r>
              <a:rPr lang="zh-CN" altLang="en-US" sz="2400">
                <a:sym typeface="+mn-ea"/>
              </a:rPr>
              <a:t>（一）路演稿的准备</a:t>
            </a:r>
            <a:endParaRPr lang="zh-CN" altLang="en-US" sz="2400">
              <a:sym typeface="+mn-ea"/>
            </a:endParaRPr>
          </a:p>
        </p:txBody>
      </p:sp>
      <p:cxnSp>
        <p:nvCxnSpPr>
          <p:cNvPr id="50" name="直接连接符 49"/>
          <p:cNvCxnSpPr/>
          <p:nvPr>
            <p:custDataLst>
              <p:tags r:id="rId1"/>
            </p:custDataLst>
          </p:nvPr>
        </p:nvCxnSpPr>
        <p:spPr>
          <a:xfrm>
            <a:off x="1966278" y="5978843"/>
            <a:ext cx="381635" cy="0"/>
          </a:xfrm>
          <a:prstGeom prst="line">
            <a:avLst/>
          </a:prstGeom>
          <a:ln w="44450" cap="rnd">
            <a:solidFill>
              <a:schemeClr val="accent1"/>
            </a:solidFill>
          </a:ln>
        </p:spPr>
        <p:style>
          <a:lnRef idx="2">
            <a:schemeClr val="accent1"/>
          </a:lnRef>
          <a:fillRef idx="0">
            <a:srgbClr val="FFFFFF"/>
          </a:fillRef>
          <a:effectRef idx="0">
            <a:srgbClr val="FFFFFF"/>
          </a:effectRef>
          <a:fontRef idx="minor">
            <a:schemeClr val="tx1"/>
          </a:fontRef>
        </p:style>
      </p:cxnSp>
      <p:sp>
        <p:nvSpPr>
          <p:cNvPr id="60" name="圆角矩形 59"/>
          <p:cNvSpPr/>
          <p:nvPr>
            <p:custDataLst>
              <p:tags r:id="rId2"/>
            </p:custDataLst>
          </p:nvPr>
        </p:nvSpPr>
        <p:spPr>
          <a:xfrm>
            <a:off x="865188" y="2164398"/>
            <a:ext cx="2584450" cy="4013835"/>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8" name="矩形 27"/>
          <p:cNvSpPr/>
          <p:nvPr>
            <p:custDataLst>
              <p:tags r:id="rId3"/>
            </p:custDataLst>
          </p:nvPr>
        </p:nvSpPr>
        <p:spPr>
          <a:xfrm>
            <a:off x="1036638" y="3334068"/>
            <a:ext cx="2240915" cy="2335530"/>
          </a:xfrm>
          <a:prstGeom prst="rect">
            <a:avLst/>
          </a:prstGeom>
        </p:spPr>
        <p:txBody>
          <a:bodyPr wrap="square" lIns="0" tIns="0" rIns="0" bIns="0">
            <a:noAutofit/>
          </a:bodyPr>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a:t>
            </a:r>
            <a:r>
              <a:rPr lang="en-US" altLang="zh-CN" sz="2000" dirty="0">
                <a:ln>
                  <a:noFill/>
                  <a:prstDash val="sysDot"/>
                </a:ln>
                <a:solidFill>
                  <a:schemeClr val="tx1">
                    <a:lumMod val="85000"/>
                    <a:lumOff val="15000"/>
                  </a:schemeClr>
                </a:solidFill>
                <a:latin typeface="+mn-ea"/>
                <a:cs typeface="+mn-ea"/>
              </a:rPr>
              <a:t>1</a:t>
            </a:r>
            <a:r>
              <a:rPr lang="zh-CN" altLang="en-US" sz="2000" dirty="0">
                <a:ln>
                  <a:noFill/>
                  <a:prstDash val="sysDot"/>
                </a:ln>
                <a:solidFill>
                  <a:schemeClr val="tx1">
                    <a:lumMod val="85000"/>
                    <a:lumOff val="15000"/>
                  </a:schemeClr>
                </a:solidFill>
                <a:latin typeface="+mn-ea"/>
                <a:cs typeface="+mn-ea"/>
              </a:rPr>
              <a:t>）说明项目内容</a:t>
            </a:r>
            <a:endParaRPr lang="zh-CN" altLang="en-US" sz="20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a:t>
            </a:r>
            <a:r>
              <a:rPr lang="en-US" altLang="zh-CN" sz="2000" dirty="0">
                <a:ln>
                  <a:noFill/>
                  <a:prstDash val="sysDot"/>
                </a:ln>
                <a:solidFill>
                  <a:schemeClr val="tx1">
                    <a:lumMod val="85000"/>
                    <a:lumOff val="15000"/>
                  </a:schemeClr>
                </a:solidFill>
                <a:latin typeface="+mn-ea"/>
                <a:cs typeface="+mn-ea"/>
              </a:rPr>
              <a:t>2</a:t>
            </a:r>
            <a:r>
              <a:rPr lang="zh-CN" altLang="en-US" sz="2000" dirty="0">
                <a:ln>
                  <a:noFill/>
                  <a:prstDash val="sysDot"/>
                </a:ln>
                <a:solidFill>
                  <a:schemeClr val="tx1">
                    <a:lumMod val="85000"/>
                    <a:lumOff val="15000"/>
                  </a:schemeClr>
                </a:solidFill>
                <a:latin typeface="+mn-ea"/>
                <a:cs typeface="+mn-ea"/>
              </a:rPr>
              <a:t>）展示市场潜力</a:t>
            </a:r>
            <a:endParaRPr lang="zh-CN" altLang="en-US" sz="20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a:t>
            </a:r>
            <a:r>
              <a:rPr lang="en-US" altLang="zh-CN" sz="2000" dirty="0">
                <a:ln>
                  <a:noFill/>
                  <a:prstDash val="sysDot"/>
                </a:ln>
                <a:solidFill>
                  <a:schemeClr val="tx1">
                    <a:lumMod val="85000"/>
                    <a:lumOff val="15000"/>
                  </a:schemeClr>
                </a:solidFill>
                <a:latin typeface="+mn-ea"/>
                <a:cs typeface="+mn-ea"/>
              </a:rPr>
              <a:t>3</a:t>
            </a:r>
            <a:r>
              <a:rPr lang="zh-CN" altLang="en-US" sz="2000" dirty="0">
                <a:ln>
                  <a:noFill/>
                  <a:prstDash val="sysDot"/>
                </a:ln>
                <a:solidFill>
                  <a:schemeClr val="tx1">
                    <a:lumMod val="85000"/>
                    <a:lumOff val="15000"/>
                  </a:schemeClr>
                </a:solidFill>
                <a:latin typeface="+mn-ea"/>
                <a:cs typeface="+mn-ea"/>
              </a:rPr>
              <a:t>）说明项目增长潜力</a:t>
            </a:r>
            <a:endParaRPr lang="zh-CN" altLang="en-US" sz="2000" dirty="0">
              <a:ln>
                <a:noFill/>
                <a:prstDash val="sysDot"/>
              </a:ln>
              <a:solidFill>
                <a:schemeClr val="tx1">
                  <a:lumMod val="85000"/>
                  <a:lumOff val="15000"/>
                </a:schemeClr>
              </a:solidFill>
              <a:latin typeface="+mn-ea"/>
              <a:cs typeface="+mn-ea"/>
            </a:endParaRPr>
          </a:p>
        </p:txBody>
      </p:sp>
      <p:sp>
        <p:nvSpPr>
          <p:cNvPr id="29" name="矩形 28"/>
          <p:cNvSpPr/>
          <p:nvPr>
            <p:custDataLst>
              <p:tags r:id="rId4"/>
            </p:custDataLst>
          </p:nvPr>
        </p:nvSpPr>
        <p:spPr>
          <a:xfrm>
            <a:off x="1032828" y="2740978"/>
            <a:ext cx="2249170" cy="44259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1"/>
                </a:solidFill>
                <a:latin typeface="+mn-ea"/>
                <a:cs typeface="+mn-ea"/>
              </a:rPr>
              <a:t>项目介绍</a:t>
            </a:r>
            <a:endParaRPr lang="zh-CN" altLang="en-US" sz="2000" b="1" kern="0">
              <a:solidFill>
                <a:schemeClr val="accent1"/>
              </a:solidFill>
              <a:latin typeface="+mn-ea"/>
              <a:cs typeface="+mn-ea"/>
            </a:endParaRPr>
          </a:p>
        </p:txBody>
      </p:sp>
      <p:sp>
        <p:nvSpPr>
          <p:cNvPr id="67" name="椭圆 66"/>
          <p:cNvSpPr/>
          <p:nvPr>
            <p:custDataLst>
              <p:tags r:id="rId5"/>
            </p:custDataLst>
          </p:nvPr>
        </p:nvSpPr>
        <p:spPr>
          <a:xfrm>
            <a:off x="1774508" y="1753553"/>
            <a:ext cx="765175" cy="765175"/>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8" name="椭圆 67"/>
          <p:cNvSpPr/>
          <p:nvPr>
            <p:custDataLst>
              <p:tags r:id="rId6"/>
            </p:custDataLst>
          </p:nvPr>
        </p:nvSpPr>
        <p:spPr>
          <a:xfrm>
            <a:off x="1800543" y="1752918"/>
            <a:ext cx="713105" cy="71310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30" name="直接连接符 29"/>
          <p:cNvCxnSpPr/>
          <p:nvPr>
            <p:custDataLst>
              <p:tags r:id="rId7"/>
            </p:custDataLst>
          </p:nvPr>
        </p:nvCxnSpPr>
        <p:spPr>
          <a:xfrm>
            <a:off x="4689158" y="5978843"/>
            <a:ext cx="381635" cy="0"/>
          </a:xfrm>
          <a:prstGeom prst="line">
            <a:avLst/>
          </a:prstGeom>
          <a:ln w="44450" cap="rnd">
            <a:solidFill>
              <a:schemeClr val="accent2"/>
            </a:solidFill>
          </a:ln>
        </p:spPr>
        <p:style>
          <a:lnRef idx="2">
            <a:schemeClr val="accent1"/>
          </a:lnRef>
          <a:fillRef idx="0">
            <a:srgbClr val="FFFFFF"/>
          </a:fillRef>
          <a:effectRef idx="0">
            <a:srgbClr val="FFFFFF"/>
          </a:effectRef>
          <a:fontRef idx="minor">
            <a:schemeClr val="tx1"/>
          </a:fontRef>
        </p:style>
      </p:cxnSp>
      <p:sp>
        <p:nvSpPr>
          <p:cNvPr id="61" name="圆角矩形 60"/>
          <p:cNvSpPr/>
          <p:nvPr>
            <p:custDataLst>
              <p:tags r:id="rId8"/>
            </p:custDataLst>
          </p:nvPr>
        </p:nvSpPr>
        <p:spPr>
          <a:xfrm>
            <a:off x="3587433" y="2164398"/>
            <a:ext cx="2584450" cy="4013835"/>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4" name="椭圆 73"/>
          <p:cNvSpPr/>
          <p:nvPr>
            <p:custDataLst>
              <p:tags r:id="rId9"/>
            </p:custDataLst>
          </p:nvPr>
        </p:nvSpPr>
        <p:spPr>
          <a:xfrm>
            <a:off x="4497388" y="1753553"/>
            <a:ext cx="765175" cy="765175"/>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5" name="椭圆 74"/>
          <p:cNvSpPr/>
          <p:nvPr>
            <p:custDataLst>
              <p:tags r:id="rId10"/>
            </p:custDataLst>
          </p:nvPr>
        </p:nvSpPr>
        <p:spPr>
          <a:xfrm>
            <a:off x="4523423" y="1752918"/>
            <a:ext cx="713105" cy="71310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1" name="矩形 30"/>
          <p:cNvSpPr/>
          <p:nvPr>
            <p:custDataLst>
              <p:tags r:id="rId11"/>
            </p:custDataLst>
          </p:nvPr>
        </p:nvSpPr>
        <p:spPr>
          <a:xfrm>
            <a:off x="3759518" y="3334068"/>
            <a:ext cx="2240915" cy="2335530"/>
          </a:xfrm>
          <a:prstGeom prst="rect">
            <a:avLst/>
          </a:prstGeom>
        </p:spPr>
        <p:txBody>
          <a:bodyPr wrap="square" lIns="0" tIns="0" rIns="0" bIns="0">
            <a:noAutofit/>
          </a:bodyPr>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a:t>
            </a:r>
            <a:r>
              <a:rPr lang="en-US" altLang="zh-CN" sz="2000">
                <a:ln>
                  <a:noFill/>
                  <a:prstDash val="sysDot"/>
                </a:ln>
                <a:solidFill>
                  <a:schemeClr val="tx1">
                    <a:lumMod val="85000"/>
                    <a:lumOff val="15000"/>
                  </a:schemeClr>
                </a:solidFill>
                <a:latin typeface="+mn-ea"/>
                <a:cs typeface="+mn-ea"/>
              </a:rPr>
              <a:t>1</a:t>
            </a:r>
            <a:r>
              <a:rPr lang="zh-CN" altLang="en-US" sz="2000">
                <a:ln>
                  <a:noFill/>
                  <a:prstDash val="sysDot"/>
                </a:ln>
                <a:solidFill>
                  <a:schemeClr val="tx1">
                    <a:lumMod val="85000"/>
                    <a:lumOff val="15000"/>
                  </a:schemeClr>
                </a:solidFill>
                <a:latin typeface="+mn-ea"/>
                <a:cs typeface="+mn-ea"/>
              </a:rPr>
              <a:t>）阐明项目解决的行业痛点</a:t>
            </a:r>
            <a:endParaRPr lang="zh-CN" altLang="en-US" sz="200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a:t>
            </a:r>
            <a:r>
              <a:rPr lang="en-US" altLang="zh-CN" sz="2000">
                <a:ln>
                  <a:noFill/>
                  <a:prstDash val="sysDot"/>
                </a:ln>
                <a:solidFill>
                  <a:schemeClr val="tx1">
                    <a:lumMod val="85000"/>
                    <a:lumOff val="15000"/>
                  </a:schemeClr>
                </a:solidFill>
                <a:latin typeface="+mn-ea"/>
                <a:cs typeface="+mn-ea"/>
              </a:rPr>
              <a:t>2</a:t>
            </a:r>
            <a:r>
              <a:rPr lang="zh-CN" altLang="en-US" sz="2000">
                <a:ln>
                  <a:noFill/>
                  <a:prstDash val="sysDot"/>
                </a:ln>
                <a:solidFill>
                  <a:schemeClr val="tx1">
                    <a:lumMod val="85000"/>
                    <a:lumOff val="15000"/>
                  </a:schemeClr>
                </a:solidFill>
                <a:latin typeface="+mn-ea"/>
                <a:cs typeface="+mn-ea"/>
              </a:rPr>
              <a:t>）梳理竞争优势</a:t>
            </a:r>
            <a:endParaRPr lang="zh-CN" altLang="en-US" sz="200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a:t>
            </a:r>
            <a:r>
              <a:rPr lang="en-US" altLang="zh-CN" sz="2000">
                <a:ln>
                  <a:noFill/>
                  <a:prstDash val="sysDot"/>
                </a:ln>
                <a:solidFill>
                  <a:schemeClr val="tx1">
                    <a:lumMod val="85000"/>
                    <a:lumOff val="15000"/>
                  </a:schemeClr>
                </a:solidFill>
                <a:latin typeface="+mn-ea"/>
                <a:cs typeface="+mn-ea"/>
              </a:rPr>
              <a:t>3</a:t>
            </a:r>
            <a:r>
              <a:rPr lang="zh-CN" altLang="en-US" sz="2000">
                <a:ln>
                  <a:noFill/>
                  <a:prstDash val="sysDot"/>
                </a:ln>
                <a:solidFill>
                  <a:schemeClr val="tx1">
                    <a:lumMod val="85000"/>
                    <a:lumOff val="15000"/>
                  </a:schemeClr>
                </a:solidFill>
                <a:latin typeface="+mn-ea"/>
                <a:cs typeface="+mn-ea"/>
              </a:rPr>
              <a:t>）介绍团队成员</a:t>
            </a:r>
            <a:endParaRPr lang="zh-CN" altLang="en-US" sz="200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a:t>
            </a:r>
            <a:r>
              <a:rPr lang="en-US" altLang="zh-CN" sz="2000">
                <a:ln>
                  <a:noFill/>
                  <a:prstDash val="sysDot"/>
                </a:ln>
                <a:solidFill>
                  <a:schemeClr val="tx1">
                    <a:lumMod val="85000"/>
                    <a:lumOff val="15000"/>
                  </a:schemeClr>
                </a:solidFill>
                <a:latin typeface="+mn-ea"/>
                <a:cs typeface="+mn-ea"/>
              </a:rPr>
              <a:t>4</a:t>
            </a:r>
            <a:r>
              <a:rPr lang="zh-CN" altLang="en-US" sz="2000">
                <a:ln>
                  <a:noFill/>
                  <a:prstDash val="sysDot"/>
                </a:ln>
                <a:solidFill>
                  <a:schemeClr val="tx1">
                    <a:lumMod val="85000"/>
                    <a:lumOff val="15000"/>
                  </a:schemeClr>
                </a:solidFill>
                <a:latin typeface="+mn-ea"/>
                <a:cs typeface="+mn-ea"/>
              </a:rPr>
              <a:t>）提出融资需求</a:t>
            </a:r>
            <a:endParaRPr lang="zh-CN" altLang="en-US" sz="2000">
              <a:ln>
                <a:noFill/>
                <a:prstDash val="sysDot"/>
              </a:ln>
              <a:solidFill>
                <a:schemeClr val="tx1">
                  <a:lumMod val="85000"/>
                  <a:lumOff val="15000"/>
                </a:schemeClr>
              </a:solidFill>
              <a:latin typeface="+mn-ea"/>
              <a:cs typeface="+mn-ea"/>
            </a:endParaRPr>
          </a:p>
        </p:txBody>
      </p:sp>
      <p:sp>
        <p:nvSpPr>
          <p:cNvPr id="32" name="矩形 31"/>
          <p:cNvSpPr/>
          <p:nvPr>
            <p:custDataLst>
              <p:tags r:id="rId12"/>
            </p:custDataLst>
          </p:nvPr>
        </p:nvSpPr>
        <p:spPr>
          <a:xfrm>
            <a:off x="3755073" y="2740978"/>
            <a:ext cx="2249170" cy="44259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2"/>
                </a:solidFill>
                <a:latin typeface="+mn-ea"/>
                <a:cs typeface="+mn-ea"/>
              </a:rPr>
              <a:t>项目展示</a:t>
            </a:r>
            <a:endParaRPr lang="zh-CN" altLang="en-US" sz="2000" b="1" kern="0">
              <a:solidFill>
                <a:schemeClr val="accent2"/>
              </a:solidFill>
              <a:latin typeface="+mn-ea"/>
              <a:cs typeface="+mn-ea"/>
            </a:endParaRPr>
          </a:p>
        </p:txBody>
      </p:sp>
      <p:cxnSp>
        <p:nvCxnSpPr>
          <p:cNvPr id="51" name="直接连接符 50"/>
          <p:cNvCxnSpPr/>
          <p:nvPr>
            <p:custDataLst>
              <p:tags r:id="rId13"/>
            </p:custDataLst>
          </p:nvPr>
        </p:nvCxnSpPr>
        <p:spPr>
          <a:xfrm>
            <a:off x="7411403" y="5978843"/>
            <a:ext cx="381635" cy="0"/>
          </a:xfrm>
          <a:prstGeom prst="line">
            <a:avLst/>
          </a:prstGeom>
          <a:ln w="44450" cap="rnd">
            <a:solidFill>
              <a:schemeClr val="accent1"/>
            </a:solidFill>
          </a:ln>
        </p:spPr>
        <p:style>
          <a:lnRef idx="2">
            <a:schemeClr val="accent1"/>
          </a:lnRef>
          <a:fillRef idx="0">
            <a:srgbClr val="FFFFFF"/>
          </a:fillRef>
          <a:effectRef idx="0">
            <a:srgbClr val="FFFFFF"/>
          </a:effectRef>
          <a:fontRef idx="minor">
            <a:schemeClr val="tx1"/>
          </a:fontRef>
        </p:style>
      </p:cxnSp>
      <p:sp>
        <p:nvSpPr>
          <p:cNvPr id="33" name="圆角矩形 32"/>
          <p:cNvSpPr/>
          <p:nvPr>
            <p:custDataLst>
              <p:tags r:id="rId14"/>
            </p:custDataLst>
          </p:nvPr>
        </p:nvSpPr>
        <p:spPr>
          <a:xfrm>
            <a:off x="6309678" y="2164398"/>
            <a:ext cx="2584450" cy="4013835"/>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4" name="椭圆 33"/>
          <p:cNvSpPr/>
          <p:nvPr>
            <p:custDataLst>
              <p:tags r:id="rId15"/>
            </p:custDataLst>
          </p:nvPr>
        </p:nvSpPr>
        <p:spPr>
          <a:xfrm>
            <a:off x="7219633" y="1753553"/>
            <a:ext cx="765175" cy="765175"/>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1" name="椭圆 80"/>
          <p:cNvSpPr/>
          <p:nvPr>
            <p:custDataLst>
              <p:tags r:id="rId16"/>
            </p:custDataLst>
          </p:nvPr>
        </p:nvSpPr>
        <p:spPr>
          <a:xfrm>
            <a:off x="7245668" y="1752918"/>
            <a:ext cx="713105" cy="71310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5" name="矩形 34"/>
          <p:cNvSpPr/>
          <p:nvPr>
            <p:custDataLst>
              <p:tags r:id="rId17"/>
            </p:custDataLst>
          </p:nvPr>
        </p:nvSpPr>
        <p:spPr>
          <a:xfrm>
            <a:off x="6481763" y="3334068"/>
            <a:ext cx="2240915" cy="2335530"/>
          </a:xfrm>
          <a:prstGeom prst="rect">
            <a:avLst/>
          </a:prstGeom>
        </p:spPr>
        <p:txBody>
          <a:bodyPr wrap="square" lIns="0" tIns="0" rIns="0" bIns="0">
            <a:noAutofit/>
          </a:bodyPr>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a:t>
            </a:r>
            <a:r>
              <a:rPr lang="en-US" altLang="zh-CN" sz="2000" dirty="0">
                <a:ln>
                  <a:noFill/>
                  <a:prstDash val="sysDot"/>
                </a:ln>
                <a:solidFill>
                  <a:schemeClr val="tx1">
                    <a:lumMod val="85000"/>
                    <a:lumOff val="15000"/>
                  </a:schemeClr>
                </a:solidFill>
                <a:latin typeface="+mn-ea"/>
                <a:cs typeface="+mn-ea"/>
              </a:rPr>
              <a:t>1</a:t>
            </a:r>
            <a:r>
              <a:rPr lang="zh-CN" altLang="en-US" sz="2000" dirty="0">
                <a:ln>
                  <a:noFill/>
                  <a:prstDash val="sysDot"/>
                </a:ln>
                <a:solidFill>
                  <a:schemeClr val="tx1">
                    <a:lumMod val="85000"/>
                    <a:lumOff val="15000"/>
                  </a:schemeClr>
                </a:solidFill>
                <a:latin typeface="+mn-ea"/>
                <a:cs typeface="+mn-ea"/>
              </a:rPr>
              <a:t>）概括核心内容</a:t>
            </a:r>
            <a:endParaRPr lang="zh-CN" altLang="en-US" sz="20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a:t>
            </a:r>
            <a:r>
              <a:rPr lang="en-US" altLang="zh-CN" sz="2000" dirty="0">
                <a:ln>
                  <a:noFill/>
                  <a:prstDash val="sysDot"/>
                </a:ln>
                <a:solidFill>
                  <a:schemeClr val="tx1">
                    <a:lumMod val="85000"/>
                    <a:lumOff val="15000"/>
                  </a:schemeClr>
                </a:solidFill>
                <a:latin typeface="+mn-ea"/>
                <a:cs typeface="+mn-ea"/>
              </a:rPr>
              <a:t>2</a:t>
            </a:r>
            <a:r>
              <a:rPr lang="zh-CN" altLang="en-US" sz="2000" dirty="0">
                <a:ln>
                  <a:noFill/>
                  <a:prstDash val="sysDot"/>
                </a:ln>
                <a:solidFill>
                  <a:schemeClr val="tx1">
                    <a:lumMod val="85000"/>
                    <a:lumOff val="15000"/>
                  </a:schemeClr>
                </a:solidFill>
                <a:latin typeface="+mn-ea"/>
                <a:cs typeface="+mn-ea"/>
              </a:rPr>
              <a:t>）梳理路演稿逻辑关系和核心数据</a:t>
            </a:r>
            <a:endParaRPr lang="zh-CN" altLang="en-US" sz="2000" dirty="0">
              <a:ln>
                <a:noFill/>
                <a:prstDash val="sysDot"/>
              </a:ln>
              <a:solidFill>
                <a:schemeClr val="tx1">
                  <a:lumMod val="85000"/>
                  <a:lumOff val="15000"/>
                </a:schemeClr>
              </a:solidFill>
              <a:latin typeface="+mn-ea"/>
              <a:cs typeface="+mn-ea"/>
            </a:endParaRPr>
          </a:p>
        </p:txBody>
      </p:sp>
      <p:sp>
        <p:nvSpPr>
          <p:cNvPr id="36" name="矩形 35"/>
          <p:cNvSpPr/>
          <p:nvPr>
            <p:custDataLst>
              <p:tags r:id="rId18"/>
            </p:custDataLst>
          </p:nvPr>
        </p:nvSpPr>
        <p:spPr>
          <a:xfrm>
            <a:off x="6477318" y="2740978"/>
            <a:ext cx="2249170" cy="44259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1"/>
                </a:solidFill>
                <a:latin typeface="+mn-ea"/>
                <a:cs typeface="+mn-ea"/>
              </a:rPr>
              <a:t>重点标注</a:t>
            </a:r>
            <a:endParaRPr lang="zh-CN" altLang="en-US" sz="2000" b="1" kern="0">
              <a:solidFill>
                <a:schemeClr val="accent1"/>
              </a:solidFill>
              <a:latin typeface="+mn-ea"/>
              <a:cs typeface="+mn-ea"/>
            </a:endParaRPr>
          </a:p>
        </p:txBody>
      </p:sp>
      <p:sp>
        <p:nvSpPr>
          <p:cNvPr id="63" name="圆角矩形 62"/>
          <p:cNvSpPr/>
          <p:nvPr>
            <p:custDataLst>
              <p:tags r:id="rId19"/>
            </p:custDataLst>
          </p:nvPr>
        </p:nvSpPr>
        <p:spPr>
          <a:xfrm>
            <a:off x="9031923" y="2164398"/>
            <a:ext cx="2584450" cy="4013835"/>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6" name="椭圆 85"/>
          <p:cNvSpPr/>
          <p:nvPr>
            <p:custDataLst>
              <p:tags r:id="rId20"/>
            </p:custDataLst>
          </p:nvPr>
        </p:nvSpPr>
        <p:spPr>
          <a:xfrm>
            <a:off x="9941878" y="1753553"/>
            <a:ext cx="765175" cy="765175"/>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7" name="椭圆 86"/>
          <p:cNvSpPr/>
          <p:nvPr>
            <p:custDataLst>
              <p:tags r:id="rId21"/>
            </p:custDataLst>
          </p:nvPr>
        </p:nvSpPr>
        <p:spPr>
          <a:xfrm>
            <a:off x="9967913" y="1752918"/>
            <a:ext cx="713105" cy="71310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38" name="矩形 37"/>
          <p:cNvSpPr/>
          <p:nvPr>
            <p:custDataLst>
              <p:tags r:id="rId22"/>
            </p:custDataLst>
          </p:nvPr>
        </p:nvSpPr>
        <p:spPr>
          <a:xfrm>
            <a:off x="9204008" y="2869883"/>
            <a:ext cx="2240915" cy="2335530"/>
          </a:xfrm>
          <a:prstGeom prst="rect">
            <a:avLst/>
          </a:prstGeom>
        </p:spPr>
        <p:txBody>
          <a:bodyPr wrap="square" lIns="0" tIns="0" rIns="0" bIns="0">
            <a:noAutofit/>
          </a:bodyPr>
          <a:p>
            <a:pPr algn="l">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主要从以下几个方面展开：（</a:t>
            </a:r>
            <a:r>
              <a:rPr lang="en-US" altLang="zh-CN" sz="2000" dirty="0">
                <a:ln>
                  <a:noFill/>
                  <a:prstDash val="sysDot"/>
                </a:ln>
                <a:solidFill>
                  <a:schemeClr val="tx1">
                    <a:lumMod val="85000"/>
                    <a:lumOff val="15000"/>
                  </a:schemeClr>
                </a:solidFill>
                <a:latin typeface="+mn-ea"/>
                <a:cs typeface="+mn-ea"/>
              </a:rPr>
              <a:t>1</a:t>
            </a:r>
            <a:r>
              <a:rPr lang="zh-CN" altLang="en-US" sz="2000" dirty="0">
                <a:ln>
                  <a:noFill/>
                  <a:prstDash val="sysDot"/>
                </a:ln>
                <a:solidFill>
                  <a:schemeClr val="tx1">
                    <a:lumMod val="85000"/>
                    <a:lumOff val="15000"/>
                  </a:schemeClr>
                </a:solidFill>
                <a:latin typeface="+mn-ea"/>
                <a:cs typeface="+mn-ea"/>
              </a:rPr>
              <a:t>）商业模式是什么？（</a:t>
            </a:r>
            <a:r>
              <a:rPr lang="en-US" altLang="zh-CN" sz="2000" dirty="0">
                <a:ln>
                  <a:noFill/>
                  <a:prstDash val="sysDot"/>
                </a:ln>
                <a:solidFill>
                  <a:schemeClr val="tx1">
                    <a:lumMod val="85000"/>
                    <a:lumOff val="15000"/>
                  </a:schemeClr>
                </a:solidFill>
                <a:latin typeface="+mn-ea"/>
                <a:cs typeface="+mn-ea"/>
              </a:rPr>
              <a:t>2</a:t>
            </a:r>
            <a:r>
              <a:rPr lang="zh-CN" altLang="en-US" sz="2000" dirty="0">
                <a:ln>
                  <a:noFill/>
                  <a:prstDash val="sysDot"/>
                </a:ln>
                <a:solidFill>
                  <a:schemeClr val="tx1">
                    <a:lumMod val="85000"/>
                    <a:lumOff val="15000"/>
                  </a:schemeClr>
                </a:solidFill>
                <a:latin typeface="+mn-ea"/>
                <a:cs typeface="+mn-ea"/>
              </a:rPr>
              <a:t>）如何满足用户需求？</a:t>
            </a:r>
            <a:endParaRPr lang="zh-CN" altLang="en-US" sz="20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a:t>
            </a:r>
            <a:r>
              <a:rPr lang="en-US" altLang="zh-CN" sz="2000" dirty="0">
                <a:ln>
                  <a:noFill/>
                  <a:prstDash val="sysDot"/>
                </a:ln>
                <a:solidFill>
                  <a:schemeClr val="tx1">
                    <a:lumMod val="85000"/>
                    <a:lumOff val="15000"/>
                  </a:schemeClr>
                </a:solidFill>
                <a:latin typeface="+mn-ea"/>
                <a:cs typeface="+mn-ea"/>
              </a:rPr>
              <a:t>3</a:t>
            </a:r>
            <a:r>
              <a:rPr lang="zh-CN" altLang="en-US" sz="2000" dirty="0">
                <a:ln>
                  <a:noFill/>
                  <a:prstDash val="sysDot"/>
                </a:ln>
                <a:solidFill>
                  <a:schemeClr val="tx1">
                    <a:lumMod val="85000"/>
                    <a:lumOff val="15000"/>
                  </a:schemeClr>
                </a:solidFill>
                <a:latin typeface="+mn-ea"/>
                <a:cs typeface="+mn-ea"/>
              </a:rPr>
              <a:t>）营销计划是什么？（</a:t>
            </a:r>
            <a:r>
              <a:rPr lang="en-US" altLang="zh-CN" sz="2000" dirty="0">
                <a:ln>
                  <a:noFill/>
                  <a:prstDash val="sysDot"/>
                </a:ln>
                <a:solidFill>
                  <a:schemeClr val="tx1">
                    <a:lumMod val="85000"/>
                    <a:lumOff val="15000"/>
                  </a:schemeClr>
                </a:solidFill>
                <a:latin typeface="+mn-ea"/>
                <a:cs typeface="+mn-ea"/>
              </a:rPr>
              <a:t>4</a:t>
            </a:r>
            <a:r>
              <a:rPr lang="zh-CN" altLang="en-US" sz="2000" dirty="0">
                <a:ln>
                  <a:noFill/>
                  <a:prstDash val="sysDot"/>
                </a:ln>
                <a:solidFill>
                  <a:schemeClr val="tx1">
                    <a:lumMod val="85000"/>
                    <a:lumOff val="15000"/>
                  </a:schemeClr>
                </a:solidFill>
                <a:latin typeface="+mn-ea"/>
                <a:cs typeface="+mn-ea"/>
              </a:rPr>
              <a:t>）如何使用融资资金？</a:t>
            </a:r>
            <a:endParaRPr lang="zh-CN" altLang="en-US" sz="2000" dirty="0">
              <a:ln>
                <a:noFill/>
                <a:prstDash val="sysDot"/>
              </a:ln>
              <a:solidFill>
                <a:schemeClr val="tx1">
                  <a:lumMod val="85000"/>
                  <a:lumOff val="15000"/>
                </a:schemeClr>
              </a:solidFill>
              <a:latin typeface="+mn-ea"/>
              <a:cs typeface="+mn-ea"/>
            </a:endParaRPr>
          </a:p>
        </p:txBody>
      </p:sp>
      <p:sp>
        <p:nvSpPr>
          <p:cNvPr id="39" name="矩形 38"/>
          <p:cNvSpPr/>
          <p:nvPr>
            <p:custDataLst>
              <p:tags r:id="rId23"/>
            </p:custDataLst>
          </p:nvPr>
        </p:nvSpPr>
        <p:spPr>
          <a:xfrm>
            <a:off x="9199563" y="2427288"/>
            <a:ext cx="2249170" cy="44259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2"/>
                </a:solidFill>
                <a:latin typeface="+mn-ea"/>
                <a:cs typeface="+mn-ea"/>
              </a:rPr>
              <a:t>提问准备</a:t>
            </a:r>
            <a:endParaRPr lang="zh-CN" altLang="en-US" sz="2000" b="1" kern="0">
              <a:solidFill>
                <a:schemeClr val="accent2"/>
              </a:solidFill>
              <a:latin typeface="+mn-ea"/>
              <a:cs typeface="+mn-ea"/>
            </a:endParaRPr>
          </a:p>
        </p:txBody>
      </p:sp>
      <p:pic>
        <p:nvPicPr>
          <p:cNvPr id="40" name="图形 30" descr="333438303937363b333438313038303bd7e9d6afbcdcb9b9"/>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2012633" y="1965643"/>
            <a:ext cx="288290" cy="288290"/>
          </a:xfrm>
          <a:prstGeom prst="rect">
            <a:avLst/>
          </a:prstGeom>
        </p:spPr>
      </p:pic>
      <p:pic>
        <p:nvPicPr>
          <p:cNvPr id="41" name="图形 31" descr="333438303937363b333438313039323bcfeec4bfbcc6bbae"/>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717733" y="1947228"/>
            <a:ext cx="323850" cy="323850"/>
          </a:xfrm>
          <a:prstGeom prst="rect">
            <a:avLst/>
          </a:prstGeom>
        </p:spPr>
      </p:pic>
      <p:pic>
        <p:nvPicPr>
          <p:cNvPr id="42" name="图形 32" descr="333438303937363b333438313037333bcad0b3a1bebad5f9"/>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7439978" y="1947228"/>
            <a:ext cx="323850" cy="323850"/>
          </a:xfrm>
          <a:prstGeom prst="rect">
            <a:avLst/>
          </a:prstGeom>
        </p:spPr>
      </p:pic>
      <p:pic>
        <p:nvPicPr>
          <p:cNvPr id="43" name="图形 33" descr="333438303937363b333438313038383bcfeec4bfd0a7c2ca"/>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10162223" y="1947228"/>
            <a:ext cx="323850" cy="323850"/>
          </a:xfrm>
          <a:prstGeom prst="rect">
            <a:avLst/>
          </a:prstGeom>
        </p:spPr>
      </p:pic>
    </p:spTree>
    <p:custDataLst>
      <p:tags r:id="rId36"/>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二、项目路演的准备工作</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 name="文本框 5"/>
          <p:cNvSpPr txBox="1"/>
          <p:nvPr/>
        </p:nvSpPr>
        <p:spPr>
          <a:xfrm>
            <a:off x="240030" y="893445"/>
            <a:ext cx="6096000" cy="460375"/>
          </a:xfrm>
          <a:prstGeom prst="rect">
            <a:avLst/>
          </a:prstGeom>
          <a:noFill/>
        </p:spPr>
        <p:txBody>
          <a:bodyPr wrap="square" rtlCol="0" anchor="t">
            <a:spAutoFit/>
          </a:bodyPr>
          <a:p>
            <a:r>
              <a:rPr lang="zh-CN" altLang="en-US" sz="2400">
                <a:sym typeface="+mn-ea"/>
              </a:rPr>
              <a:t>（二）路演PPT的准备</a:t>
            </a:r>
            <a:endParaRPr lang="zh-CN" altLang="en-US" sz="2400">
              <a:sym typeface="+mn-ea"/>
            </a:endParaRPr>
          </a:p>
        </p:txBody>
      </p:sp>
      <p:sp>
        <p:nvSpPr>
          <p:cNvPr id="3" name="文本框 2"/>
          <p:cNvSpPr txBox="1"/>
          <p:nvPr/>
        </p:nvSpPr>
        <p:spPr>
          <a:xfrm>
            <a:off x="1095375" y="1503680"/>
            <a:ext cx="10572115" cy="4523105"/>
          </a:xfrm>
          <a:prstGeom prst="rect">
            <a:avLst/>
          </a:prstGeom>
        </p:spPr>
        <p:txBody>
          <a:bodyPr wrap="square">
            <a:spAutoFit/>
          </a:bodyPr>
          <a:p>
            <a:r>
              <a:rPr lang="en-US" altLang="zh-CN"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PPT</a:t>
            </a:r>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制作注意事项如下</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）版式设计、色彩风格要</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统一</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。色彩使用</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不要超过四种</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，字体运用不要超过三种（创业者所要展示的项目跟艺术相关时除外）。</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）多用</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图片</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表达内容，切忌使用过多的文字。路演更注重的是演讲，如果</a:t>
            </a:r>
            <a:r>
              <a:rPr lang="en-US" altLang="zh-CN"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PPT </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的内容太多，不仅难以使投资者抓住重点，还会影响演讲效果。</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）在话题承接的地方可以使用</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过渡页或问句</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引入下一个话题，以吸引投资者的注意。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）注重</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篇幅适宜</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，根据路演时长设置页数。</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三、项目路演</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 name="文本框 5"/>
          <p:cNvSpPr txBox="1"/>
          <p:nvPr/>
        </p:nvSpPr>
        <p:spPr>
          <a:xfrm>
            <a:off x="321945" y="1572260"/>
            <a:ext cx="6096000" cy="460375"/>
          </a:xfrm>
          <a:prstGeom prst="rect">
            <a:avLst/>
          </a:prstGeom>
          <a:noFill/>
        </p:spPr>
        <p:txBody>
          <a:bodyPr wrap="square" rtlCol="0" anchor="t">
            <a:spAutoFit/>
          </a:bodyPr>
          <a:p>
            <a:r>
              <a:rPr lang="zh-CN" altLang="en-US" sz="2400">
                <a:sym typeface="+mn-ea"/>
              </a:rPr>
              <a:t>（一）项目路演的演讲技巧</a:t>
            </a:r>
            <a:endParaRPr lang="zh-CN" altLang="en-US" sz="2400">
              <a:sym typeface="+mn-ea"/>
            </a:endParaRPr>
          </a:p>
        </p:txBody>
      </p:sp>
      <p:sp>
        <p:nvSpPr>
          <p:cNvPr id="4" name="文本框 3"/>
          <p:cNvSpPr txBox="1"/>
          <p:nvPr/>
        </p:nvSpPr>
        <p:spPr>
          <a:xfrm>
            <a:off x="541020" y="791210"/>
            <a:ext cx="11198225" cy="82994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项目路演包括演讲和答辩两个核心环节。这两个环节都有严格的时间限制，如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 + 5</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7 + 5</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7 + 3</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等。</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660400" y="2032635"/>
            <a:ext cx="10256520" cy="1568450"/>
          </a:xfrm>
          <a:prstGeom prst="rect">
            <a:avLst/>
          </a:prstGeom>
        </p:spPr>
        <p:txBody>
          <a:bodyPr wrap="square">
            <a:spAutoFit/>
          </a:bodyPr>
          <a:p>
            <a:r>
              <a:rPr lang="en-US" altLang="zh-CN" sz="2400" b="1">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．表现积极自信 </a:t>
            </a:r>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latin typeface="方正书宋_GBK"/>
                <a:ea typeface="方正书宋_GBK"/>
              </a:rPr>
              <a:t>路演时，创业者应衣着整洁，精神面貌良好，表现出对路演的重视及对投资者的尊重。在向投资者推介自己的项目时，创业者要表现出充满激情、积极向上的个人状态，要展现出对自己项目的信心及为项目付出努力的决心。</a:t>
            </a:r>
            <a:endParaRPr lang="zh-CN" altLang="en-US" sz="2400">
              <a:solidFill>
                <a:srgbClr val="231F20"/>
              </a:solidFill>
              <a:latin typeface="方正书宋_GBK"/>
              <a:ea typeface="方正书宋_GBK"/>
            </a:endParaRPr>
          </a:p>
        </p:txBody>
      </p:sp>
      <p:pic>
        <p:nvPicPr>
          <p:cNvPr id="8" name="https://photo-static-api.fotomore.com/creative/vcg/400/version23/VCG21973c84da0.jpg?uid=386&amp;timestamp=1724724802&amp;sign=dd600b674054be6ba9a12deaedc7e712" descr="商务团队"/>
          <p:cNvPicPr>
            <a:picLocks noChangeAspect="1"/>
          </p:cNvPicPr>
          <p:nvPr/>
        </p:nvPicPr>
        <p:blipFill>
          <a:blip r:embed="rId1"/>
          <a:stretch>
            <a:fillRect/>
          </a:stretch>
        </p:blipFill>
        <p:spPr>
          <a:xfrm>
            <a:off x="3488055" y="3734435"/>
            <a:ext cx="4069715" cy="2712720"/>
          </a:xfrm>
          <a:prstGeom prst="rect">
            <a:avLst/>
          </a:prstGeom>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任务一</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249930" y="2499995"/>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撰写创业计划书</a:t>
            </a:r>
            <a:endParaRPr lang="zh-CN" altLang="en-US" sz="6000" b="1" smtClean="0">
              <a:solidFill>
                <a:srgbClr val="00206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三、项目路演</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 name="文本框 5"/>
          <p:cNvSpPr txBox="1"/>
          <p:nvPr/>
        </p:nvSpPr>
        <p:spPr>
          <a:xfrm>
            <a:off x="240030" y="893445"/>
            <a:ext cx="6096000" cy="460375"/>
          </a:xfrm>
          <a:prstGeom prst="rect">
            <a:avLst/>
          </a:prstGeom>
          <a:noFill/>
        </p:spPr>
        <p:txBody>
          <a:bodyPr wrap="square" rtlCol="0" anchor="t">
            <a:spAutoFit/>
          </a:bodyPr>
          <a:p>
            <a:r>
              <a:rPr lang="zh-CN" altLang="en-US" sz="2400">
                <a:sym typeface="+mn-ea"/>
              </a:rPr>
              <a:t>（一）项目路演的演讲技巧</a:t>
            </a:r>
            <a:endParaRPr lang="zh-CN" altLang="en-US" sz="2400">
              <a:sym typeface="+mn-ea"/>
            </a:endParaRPr>
          </a:p>
        </p:txBody>
      </p:sp>
      <p:sp>
        <p:nvSpPr>
          <p:cNvPr id="5" name="文本框 4"/>
          <p:cNvSpPr txBox="1"/>
          <p:nvPr/>
        </p:nvSpPr>
        <p:spPr>
          <a:xfrm>
            <a:off x="541020" y="1353820"/>
            <a:ext cx="10256520" cy="2676525"/>
          </a:xfrm>
          <a:prstGeom prst="rect">
            <a:avLst/>
          </a:prstGeom>
        </p:spPr>
        <p:txBody>
          <a:bodyPr wrap="square">
            <a:spAutoFit/>
          </a:bodyPr>
          <a:p>
            <a:r>
              <a:rPr sz="2400">
                <a:solidFill>
                  <a:srgbClr val="231F20"/>
                </a:solidFill>
                <a:highlight>
                  <a:srgbClr val="FFFF00"/>
                </a:highlight>
              </a:rPr>
              <a:t>2．表达清楚流畅</a:t>
            </a:r>
            <a:endParaRPr sz="2400">
              <a:solidFill>
                <a:srgbClr val="231F20"/>
              </a:solidFill>
              <a:highlight>
                <a:srgbClr val="FFFF00"/>
              </a:highlight>
            </a:endParaRPr>
          </a:p>
          <a:p>
            <a:r>
              <a:rPr sz="2400">
                <a:solidFill>
                  <a:srgbClr val="231F20"/>
                </a:solidFill>
              </a:rPr>
              <a:t>这里的表达指创业者的口语表达和内容表达。</a:t>
            </a:r>
            <a:endParaRPr sz="2400">
              <a:solidFill>
                <a:srgbClr val="231F20"/>
              </a:solidFill>
            </a:endParaRPr>
          </a:p>
          <a:p>
            <a:r>
              <a:rPr sz="2400">
                <a:solidFill>
                  <a:srgbClr val="FF0000"/>
                </a:solidFill>
              </a:rPr>
              <a:t>（1）口语表达</a:t>
            </a:r>
            <a:r>
              <a:rPr sz="2400">
                <a:solidFill>
                  <a:srgbClr val="231F20"/>
                </a:solidFill>
              </a:rPr>
              <a:t>。创业者在演讲时必须做到发音准确、吐字清晰、语速得当、声情并茂、抑扬顿挫。</a:t>
            </a:r>
            <a:endParaRPr sz="2400">
              <a:solidFill>
                <a:srgbClr val="231F20"/>
              </a:solidFill>
            </a:endParaRPr>
          </a:p>
          <a:p>
            <a:endParaRPr sz="2400">
              <a:solidFill>
                <a:srgbClr val="231F20"/>
              </a:solidFill>
            </a:endParaRPr>
          </a:p>
          <a:p>
            <a:r>
              <a:rPr sz="2400">
                <a:solidFill>
                  <a:srgbClr val="FF0000"/>
                </a:solidFill>
              </a:rPr>
              <a:t>（2）内容表达</a:t>
            </a:r>
            <a:r>
              <a:rPr sz="2400">
                <a:solidFill>
                  <a:srgbClr val="231F20"/>
                </a:solidFill>
              </a:rPr>
              <a:t>。演讲稿语言应是通俗易懂的书面语，与正式的专业文章相比，它更通俗、活泼，但要比口语更规范、纯正。</a:t>
            </a:r>
            <a:endParaRPr sz="2400">
              <a:solidFill>
                <a:srgbClr val="231F20"/>
              </a:solidFill>
            </a:endParaRPr>
          </a:p>
        </p:txBody>
      </p:sp>
      <p:pic>
        <p:nvPicPr>
          <p:cNvPr id="3" name="https://photo-static-api.fotomore.com/creative/vcg/veer/400/new/VCG41N157734150.jpg?uid=386&amp;timestamp=1724724935&amp;sign=e733d3693d790e9f772e6356fb8f47f3" descr="演讲"/>
          <p:cNvPicPr>
            <a:picLocks noChangeAspect="1"/>
          </p:cNvPicPr>
          <p:nvPr/>
        </p:nvPicPr>
        <p:blipFill>
          <a:blip r:embed="rId1"/>
          <a:stretch>
            <a:fillRect/>
          </a:stretch>
        </p:blipFill>
        <p:spPr>
          <a:xfrm>
            <a:off x="3669030" y="4030345"/>
            <a:ext cx="3710940" cy="2447290"/>
          </a:xfrm>
          <a:prstGeom prst="rect">
            <a:avLst/>
          </a:prstGeom>
        </p:spPr>
      </p:pic>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79540"/>
            <a:chOff x="0" y="159"/>
            <a:chExt cx="18945" cy="10204"/>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三、项目路演</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 name="文本框 5"/>
          <p:cNvSpPr txBox="1"/>
          <p:nvPr/>
        </p:nvSpPr>
        <p:spPr>
          <a:xfrm>
            <a:off x="240030" y="893445"/>
            <a:ext cx="6096000" cy="460375"/>
          </a:xfrm>
          <a:prstGeom prst="rect">
            <a:avLst/>
          </a:prstGeom>
          <a:noFill/>
        </p:spPr>
        <p:txBody>
          <a:bodyPr wrap="square" rtlCol="0" anchor="t">
            <a:spAutoFit/>
          </a:bodyPr>
          <a:p>
            <a:r>
              <a:rPr lang="zh-CN" altLang="en-US" sz="2400">
                <a:sym typeface="+mn-ea"/>
              </a:rPr>
              <a:t>（一）项目路演的演讲技巧</a:t>
            </a:r>
            <a:endParaRPr lang="zh-CN" altLang="en-US" sz="2400">
              <a:sym typeface="+mn-ea"/>
            </a:endParaRPr>
          </a:p>
        </p:txBody>
      </p:sp>
      <p:sp>
        <p:nvSpPr>
          <p:cNvPr id="5" name="文本框 4"/>
          <p:cNvSpPr txBox="1"/>
          <p:nvPr/>
        </p:nvSpPr>
        <p:spPr>
          <a:xfrm>
            <a:off x="541020" y="1353820"/>
            <a:ext cx="10995025" cy="2306955"/>
          </a:xfrm>
          <a:prstGeom prst="rect">
            <a:avLst/>
          </a:prstGeom>
        </p:spPr>
        <p:txBody>
          <a:bodyPr wrap="square">
            <a:spAutoFit/>
          </a:bodyPr>
          <a:p>
            <a:r>
              <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3．动作配合协调</a:t>
            </a:r>
            <a:endParaRPr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a:p>
            <a:r>
              <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演讲时，创业者的手势应以自然为主，每做一个手势，都要简单精练、清楚明了。</a:t>
            </a:r>
            <a:endPar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endPar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r>
              <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演讲中必不可少的手势有以下三种。</a:t>
            </a:r>
            <a:endPar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endPar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endParaRPr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https://photo-static-api.fotomore.com/creative/vcg/veer/400/new/VCG41N636766354.jpg?uid=386&amp;timestamp=1724725123&amp;sign=5fd49060a42ee30dc249b169c326468a" descr="手和食指放在白色"/>
          <p:cNvPicPr>
            <a:picLocks noChangeAspect="1"/>
          </p:cNvPicPr>
          <p:nvPr/>
        </p:nvPicPr>
        <p:blipFill>
          <a:blip r:embed="rId1"/>
          <a:stretch>
            <a:fillRect/>
          </a:stretch>
        </p:blipFill>
        <p:spPr>
          <a:xfrm>
            <a:off x="1351280" y="3310255"/>
            <a:ext cx="1294765" cy="1944370"/>
          </a:xfrm>
          <a:prstGeom prst="rect">
            <a:avLst/>
          </a:prstGeom>
        </p:spPr>
      </p:pic>
      <p:pic>
        <p:nvPicPr>
          <p:cNvPr id="8" name="https://photo-static-api.fotomore.com/creative/vcg/400/version23/VCG41183525714.jpg?uid=386&amp;timestamp=1724725152&amp;sign=b5679cca6e2525856c2236d44264f434" descr="孤立的手,拳头"/>
          <p:cNvPicPr>
            <a:picLocks noChangeAspect="1"/>
          </p:cNvPicPr>
          <p:nvPr/>
        </p:nvPicPr>
        <p:blipFill>
          <a:blip r:embed="rId2"/>
          <a:stretch>
            <a:fillRect/>
          </a:stretch>
        </p:blipFill>
        <p:spPr>
          <a:xfrm>
            <a:off x="4735195" y="3561080"/>
            <a:ext cx="1005840" cy="1827530"/>
          </a:xfrm>
          <a:prstGeom prst="rect">
            <a:avLst/>
          </a:prstGeom>
        </p:spPr>
      </p:pic>
      <p:pic>
        <p:nvPicPr>
          <p:cNvPr id="9" name="https://photo-static-api.fotomore.com/creative/vcg/400/new/VCG41N2162756192.jpg?uid=386&amp;timestamp=1724725217&amp;sign=c53c4a68e413b08c887c832f8d9cb148" descr="一个手拿念珠，双手合十的男人"/>
          <p:cNvPicPr>
            <a:picLocks noChangeAspect="1"/>
          </p:cNvPicPr>
          <p:nvPr/>
        </p:nvPicPr>
        <p:blipFill>
          <a:blip r:embed="rId3"/>
          <a:stretch>
            <a:fillRect/>
          </a:stretch>
        </p:blipFill>
        <p:spPr>
          <a:xfrm>
            <a:off x="7478395" y="3561080"/>
            <a:ext cx="2741295" cy="1827530"/>
          </a:xfrm>
          <a:prstGeom prst="rect">
            <a:avLst/>
          </a:prstGeom>
        </p:spPr>
      </p:pic>
      <p:sp>
        <p:nvSpPr>
          <p:cNvPr id="10" name="文本框 9"/>
          <p:cNvSpPr txBox="1"/>
          <p:nvPr/>
        </p:nvSpPr>
        <p:spPr>
          <a:xfrm>
            <a:off x="1168400" y="5574665"/>
            <a:ext cx="6096000" cy="460375"/>
          </a:xfrm>
          <a:prstGeom prst="rect">
            <a:avLst/>
          </a:prstGeom>
          <a:noFill/>
        </p:spPr>
        <p:txBody>
          <a:bodyPr wrap="square" rtlCol="0" anchor="t">
            <a:spAutoFit/>
          </a:bodyPr>
          <a:p>
            <a:r>
              <a:rPr sz="2400">
                <a:solidFill>
                  <a:srgbClr val="231F20"/>
                </a:solidFill>
                <a:sym typeface="+mn-ea"/>
              </a:rPr>
              <a:t>（1）强调的手势</a:t>
            </a:r>
            <a:endParaRPr lang="zh-CN" altLang="en-US" sz="2400">
              <a:solidFill>
                <a:srgbClr val="231F20"/>
              </a:solidFill>
              <a:sym typeface="+mn-ea"/>
            </a:endParaRPr>
          </a:p>
        </p:txBody>
      </p:sp>
      <p:sp>
        <p:nvSpPr>
          <p:cNvPr id="11" name="文本框 10"/>
          <p:cNvSpPr txBox="1"/>
          <p:nvPr/>
        </p:nvSpPr>
        <p:spPr>
          <a:xfrm>
            <a:off x="4121785" y="5576570"/>
            <a:ext cx="6096000" cy="460375"/>
          </a:xfrm>
          <a:prstGeom prst="rect">
            <a:avLst/>
          </a:prstGeom>
          <a:noFill/>
        </p:spPr>
        <p:txBody>
          <a:bodyPr wrap="square" rtlCol="0" anchor="t">
            <a:spAutoFit/>
          </a:bodyPr>
          <a:p>
            <a:r>
              <a:rPr sz="2400">
                <a:solidFill>
                  <a:srgbClr val="231F20"/>
                </a:solidFill>
                <a:sym typeface="+mn-ea"/>
              </a:rPr>
              <a:t>（2）信心的手势</a:t>
            </a:r>
            <a:endParaRPr lang="zh-CN" altLang="en-US" sz="2400">
              <a:solidFill>
                <a:srgbClr val="231F20"/>
              </a:solidFill>
              <a:sym typeface="+mn-ea"/>
            </a:endParaRPr>
          </a:p>
        </p:txBody>
      </p:sp>
      <p:sp>
        <p:nvSpPr>
          <p:cNvPr id="12" name="文本框 11"/>
          <p:cNvSpPr txBox="1"/>
          <p:nvPr/>
        </p:nvSpPr>
        <p:spPr>
          <a:xfrm>
            <a:off x="7478395" y="5576570"/>
            <a:ext cx="6096000" cy="460375"/>
          </a:xfrm>
          <a:prstGeom prst="rect">
            <a:avLst/>
          </a:prstGeom>
          <a:noFill/>
        </p:spPr>
        <p:txBody>
          <a:bodyPr wrap="square" rtlCol="0" anchor="t">
            <a:spAutoFit/>
          </a:bodyPr>
          <a:p>
            <a:r>
              <a:rPr sz="2400">
                <a:solidFill>
                  <a:srgbClr val="231F20"/>
                </a:solidFill>
                <a:sym typeface="+mn-ea"/>
              </a:rPr>
              <a:t>（3）致谢的手势</a:t>
            </a:r>
            <a:endParaRPr lang="zh-CN" altLang="en-US" sz="2400">
              <a:solidFill>
                <a:srgbClr val="231F20"/>
              </a:solidFill>
              <a:sym typeface="+mn-ea"/>
            </a:endParaRPr>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79540"/>
            <a:chOff x="0" y="159"/>
            <a:chExt cx="18945" cy="10204"/>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三、项目路演</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 name="文本框 5"/>
          <p:cNvSpPr txBox="1"/>
          <p:nvPr/>
        </p:nvSpPr>
        <p:spPr>
          <a:xfrm>
            <a:off x="240030" y="893445"/>
            <a:ext cx="6096000" cy="460375"/>
          </a:xfrm>
          <a:prstGeom prst="rect">
            <a:avLst/>
          </a:prstGeom>
          <a:noFill/>
        </p:spPr>
        <p:txBody>
          <a:bodyPr wrap="square" rtlCol="0" anchor="t">
            <a:spAutoFit/>
          </a:bodyPr>
          <a:p>
            <a:r>
              <a:rPr lang="zh-CN" altLang="en-US" sz="2400">
                <a:sym typeface="+mn-ea"/>
              </a:rPr>
              <a:t>（一）项目路演的演讲技巧</a:t>
            </a:r>
            <a:endParaRPr lang="zh-CN" altLang="en-US" sz="2400">
              <a:sym typeface="+mn-ea"/>
            </a:endParaRPr>
          </a:p>
        </p:txBody>
      </p:sp>
      <p:sp>
        <p:nvSpPr>
          <p:cNvPr id="5" name="文本框 4"/>
          <p:cNvSpPr txBox="1"/>
          <p:nvPr/>
        </p:nvSpPr>
        <p:spPr>
          <a:xfrm>
            <a:off x="671830" y="1354455"/>
            <a:ext cx="10256520" cy="1938020"/>
          </a:xfrm>
          <a:prstGeom prst="rect">
            <a:avLst/>
          </a:prstGeom>
        </p:spPr>
        <p:txBody>
          <a:bodyPr wrap="square">
            <a:spAutoFit/>
          </a:bodyPr>
          <a:p>
            <a:r>
              <a:rPr sz="2400">
                <a:solidFill>
                  <a:srgbClr val="231F20"/>
                </a:solidFill>
                <a:highlight>
                  <a:srgbClr val="FFFF00"/>
                </a:highlight>
              </a:rPr>
              <a:t>4．与观众眼神交流</a:t>
            </a:r>
            <a:endParaRPr sz="2400">
              <a:solidFill>
                <a:srgbClr val="231F20"/>
              </a:solidFill>
              <a:highlight>
                <a:srgbClr val="FFFF00"/>
              </a:highlight>
            </a:endParaRPr>
          </a:p>
          <a:p>
            <a:r>
              <a:rPr sz="2400">
                <a:solidFill>
                  <a:srgbClr val="231F20"/>
                </a:solidFill>
              </a:rPr>
              <a:t>在演讲过程中，最忌出现气氛沉闷、冷场、观众注意力转移的现象。因此，创业者一定要时不时地与台下观众进行交流。由于路演时间有限，演讲中与观众直接展开言语交流是不现实的，因此更常用的是与观众保持眼神交流。</a:t>
            </a:r>
            <a:endParaRPr sz="2400">
              <a:solidFill>
                <a:srgbClr val="231F20"/>
              </a:solidFill>
            </a:endParaRPr>
          </a:p>
          <a:p>
            <a:endParaRPr sz="2400">
              <a:solidFill>
                <a:srgbClr val="231F20"/>
              </a:solidFill>
            </a:endParaRPr>
          </a:p>
        </p:txBody>
      </p:sp>
      <p:pic>
        <p:nvPicPr>
          <p:cNvPr id="3" name="https://photo-static-api.fotomore.com/creative/vcg/400/version23/VCG41492144721.jpg?uid=386&amp;timestamp=1724725767&amp;sign=f9f62c0f37d8cac00972f0d2cc31faee" descr="看着美丽的眼睛"/>
          <p:cNvPicPr>
            <a:picLocks noChangeAspect="1"/>
          </p:cNvPicPr>
          <p:nvPr/>
        </p:nvPicPr>
        <p:blipFill>
          <a:blip r:embed="rId1"/>
          <a:stretch>
            <a:fillRect/>
          </a:stretch>
        </p:blipFill>
        <p:spPr>
          <a:xfrm>
            <a:off x="3700780" y="3797935"/>
            <a:ext cx="3409950" cy="2277110"/>
          </a:xfrm>
          <a:prstGeom prst="rect">
            <a:avLst/>
          </a:prstGeom>
        </p:spPr>
      </p:pic>
    </p:spTree>
    <p:custDataLst>
      <p:tags r:id="rId2"/>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79540"/>
            <a:chOff x="0" y="159"/>
            <a:chExt cx="18945" cy="10204"/>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三、项目路演</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 name="文本框 5"/>
          <p:cNvSpPr txBox="1"/>
          <p:nvPr/>
        </p:nvSpPr>
        <p:spPr>
          <a:xfrm>
            <a:off x="240030" y="893445"/>
            <a:ext cx="6096000" cy="460375"/>
          </a:xfrm>
          <a:prstGeom prst="rect">
            <a:avLst/>
          </a:prstGeom>
          <a:noFill/>
        </p:spPr>
        <p:txBody>
          <a:bodyPr wrap="square" rtlCol="0" anchor="t">
            <a:spAutoFit/>
          </a:bodyPr>
          <a:p>
            <a:r>
              <a:rPr lang="zh-CN" altLang="en-US" sz="2400">
                <a:sym typeface="+mn-ea"/>
              </a:rPr>
              <a:t>（二）项目路演答辩的注意事项</a:t>
            </a:r>
            <a:endParaRPr lang="zh-CN" altLang="en-US" sz="2400">
              <a:sym typeface="+mn-ea"/>
            </a:endParaRPr>
          </a:p>
        </p:txBody>
      </p:sp>
      <p:sp>
        <p:nvSpPr>
          <p:cNvPr id="233" name="立方体 232"/>
          <p:cNvSpPr/>
          <p:nvPr>
            <p:custDataLst>
              <p:tags r:id="rId1"/>
            </p:custDataLst>
          </p:nvPr>
        </p:nvSpPr>
        <p:spPr>
          <a:xfrm>
            <a:off x="621348" y="2743518"/>
            <a:ext cx="3491839" cy="1764047"/>
          </a:xfrm>
          <a:prstGeom prst="cube">
            <a:avLst>
              <a:gd name="adj" fmla="val 1164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sp>
        <p:nvSpPr>
          <p:cNvPr id="262" name="矩形 261"/>
          <p:cNvSpPr/>
          <p:nvPr>
            <p:custDataLst>
              <p:tags r:id="rId2"/>
            </p:custDataLst>
          </p:nvPr>
        </p:nvSpPr>
        <p:spPr>
          <a:xfrm>
            <a:off x="759143" y="3042603"/>
            <a:ext cx="3053964" cy="13624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lt1"/>
              </a:solidFill>
              <a:latin typeface="+mn-ea"/>
            </a:endParaRPr>
          </a:p>
        </p:txBody>
      </p:sp>
      <p:sp>
        <p:nvSpPr>
          <p:cNvPr id="433" name="立方体 432"/>
          <p:cNvSpPr/>
          <p:nvPr>
            <p:custDataLst>
              <p:tags r:id="rId3"/>
            </p:custDataLst>
          </p:nvPr>
        </p:nvSpPr>
        <p:spPr>
          <a:xfrm>
            <a:off x="4351973" y="2743518"/>
            <a:ext cx="3491839" cy="1764047"/>
          </a:xfrm>
          <a:prstGeom prst="cube">
            <a:avLst>
              <a:gd name="adj" fmla="val 1164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sp>
        <p:nvSpPr>
          <p:cNvPr id="434" name="矩形 433"/>
          <p:cNvSpPr/>
          <p:nvPr>
            <p:custDataLst>
              <p:tags r:id="rId4"/>
            </p:custDataLst>
          </p:nvPr>
        </p:nvSpPr>
        <p:spPr>
          <a:xfrm>
            <a:off x="4489133" y="3042603"/>
            <a:ext cx="3053964" cy="13624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lt1"/>
                </a:solidFill>
                <a:latin typeface="+mn-ea"/>
              </a:rPr>
              <a:t>2．确认问题，真诚回应</a:t>
            </a:r>
            <a:endParaRPr lang="en-US" altLang="zh-CN" dirty="0">
              <a:solidFill>
                <a:schemeClr val="lt1"/>
              </a:solidFill>
              <a:latin typeface="+mn-ea"/>
            </a:endParaRPr>
          </a:p>
        </p:txBody>
      </p:sp>
      <p:pic>
        <p:nvPicPr>
          <p:cNvPr id="18" name="图片 19" descr="343435383036303b343532343136343bcfeec4bfb7b6cea7"/>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3071813" y="3663633"/>
            <a:ext cx="741177" cy="741177"/>
          </a:xfrm>
          <a:prstGeom prst="rect">
            <a:avLst/>
          </a:prstGeom>
        </p:spPr>
      </p:pic>
      <p:sp>
        <p:nvSpPr>
          <p:cNvPr id="446" name="立方体 445"/>
          <p:cNvSpPr/>
          <p:nvPr>
            <p:custDataLst>
              <p:tags r:id="rId8"/>
            </p:custDataLst>
          </p:nvPr>
        </p:nvSpPr>
        <p:spPr>
          <a:xfrm>
            <a:off x="8079423" y="2743518"/>
            <a:ext cx="3491839" cy="1764047"/>
          </a:xfrm>
          <a:prstGeom prst="cube">
            <a:avLst>
              <a:gd name="adj" fmla="val 1164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pic>
        <p:nvPicPr>
          <p:cNvPr id="19" name="图片 11" descr="343439383331313b343532303032373bbfcdbba7b5b5b0b8"/>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801803" y="3687763"/>
            <a:ext cx="690923" cy="690923"/>
          </a:xfrm>
          <a:prstGeom prst="rect">
            <a:avLst/>
          </a:prstGeom>
        </p:spPr>
      </p:pic>
      <p:sp>
        <p:nvSpPr>
          <p:cNvPr id="447" name="矩形 446"/>
          <p:cNvSpPr/>
          <p:nvPr>
            <p:custDataLst>
              <p:tags r:id="rId12"/>
            </p:custDataLst>
          </p:nvPr>
        </p:nvSpPr>
        <p:spPr>
          <a:xfrm>
            <a:off x="8216583" y="3042603"/>
            <a:ext cx="3053964" cy="13624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lt1"/>
              </a:solidFill>
              <a:latin typeface="+mn-ea"/>
            </a:endParaRPr>
          </a:p>
        </p:txBody>
      </p:sp>
      <p:pic>
        <p:nvPicPr>
          <p:cNvPr id="20" name="图片 21" descr="343439383331313b343532303033363bd3aad2b5ccfcc5e4d6c3"/>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0527348" y="3689668"/>
            <a:ext cx="692179" cy="692179"/>
          </a:xfrm>
          <a:prstGeom prst="rect">
            <a:avLst/>
          </a:prstGeom>
        </p:spPr>
      </p:pic>
      <p:sp>
        <p:nvSpPr>
          <p:cNvPr id="4" name="矩形 3"/>
          <p:cNvSpPr/>
          <p:nvPr>
            <p:custDataLst>
              <p:tags r:id="rId16"/>
            </p:custDataLst>
          </p:nvPr>
        </p:nvSpPr>
        <p:spPr>
          <a:xfrm>
            <a:off x="997268" y="3180398"/>
            <a:ext cx="2680583" cy="1127456"/>
          </a:xfrm>
          <a:prstGeom prst="rect">
            <a:avLst/>
          </a:prstGeom>
          <a:noFill/>
        </p:spPr>
        <p:txBody>
          <a:bodyPr wrap="square" lIns="71755" tIns="71755" bIns="46990">
            <a:noAutofit/>
          </a:bodyPr>
          <a:p>
            <a:pPr>
              <a:lnSpc>
                <a:spcPct val="120000"/>
              </a:lnSpc>
              <a:spcBef>
                <a:spcPct val="0"/>
              </a:spcBef>
              <a:spcAft>
                <a:spcPct val="0"/>
              </a:spcAft>
            </a:pPr>
            <a:r>
              <a:rPr lang="zh-CN" altLang="en-US" sz="2400" kern="100" dirty="0">
                <a:solidFill>
                  <a:schemeClr val="dk1">
                    <a:lumMod val="100000"/>
                  </a:schemeClr>
                </a:solidFill>
                <a:latin typeface="+mn-ea"/>
                <a:cs typeface="+mn-ea"/>
                <a:sym typeface="+mn-ea"/>
              </a:rPr>
              <a:t>1．态度积极，果敢自信</a:t>
            </a:r>
            <a:endParaRPr lang="zh-CN" altLang="en-US" sz="2400" kern="100" dirty="0">
              <a:solidFill>
                <a:schemeClr val="dk1">
                  <a:lumMod val="100000"/>
                </a:schemeClr>
              </a:solidFill>
              <a:latin typeface="+mn-ea"/>
              <a:cs typeface="+mn-ea"/>
              <a:sym typeface="+mn-ea"/>
            </a:endParaRPr>
          </a:p>
        </p:txBody>
      </p:sp>
      <p:sp>
        <p:nvSpPr>
          <p:cNvPr id="15" name="矩形 14"/>
          <p:cNvSpPr/>
          <p:nvPr>
            <p:custDataLst>
              <p:tags r:id="rId17"/>
            </p:custDataLst>
          </p:nvPr>
        </p:nvSpPr>
        <p:spPr>
          <a:xfrm>
            <a:off x="4724083" y="3180398"/>
            <a:ext cx="2680583" cy="1127456"/>
          </a:xfrm>
          <a:prstGeom prst="rect">
            <a:avLst/>
          </a:prstGeom>
          <a:noFill/>
        </p:spPr>
        <p:txBody>
          <a:bodyPr wrap="square" lIns="71755" tIns="71755" bIns="46990">
            <a:noAutofit/>
          </a:bodyPr>
          <a:p>
            <a:pPr>
              <a:lnSpc>
                <a:spcPct val="120000"/>
              </a:lnSpc>
              <a:spcBef>
                <a:spcPct val="0"/>
              </a:spcBef>
              <a:spcAft>
                <a:spcPct val="0"/>
              </a:spcAft>
            </a:pPr>
            <a:r>
              <a:rPr lang="zh-CN" altLang="en-US" sz="2400" kern="100">
                <a:solidFill>
                  <a:schemeClr val="dk1">
                    <a:lumMod val="100000"/>
                  </a:schemeClr>
                </a:solidFill>
                <a:latin typeface="+mn-ea"/>
                <a:cs typeface="+mn-ea"/>
                <a:sym typeface="+mn-ea"/>
              </a:rPr>
              <a:t>2．确认问题，真诚回应</a:t>
            </a:r>
            <a:endParaRPr lang="zh-CN" altLang="en-US" sz="2400" kern="100">
              <a:solidFill>
                <a:schemeClr val="dk1">
                  <a:lumMod val="100000"/>
                </a:schemeClr>
              </a:solidFill>
              <a:latin typeface="+mn-ea"/>
              <a:cs typeface="+mn-ea"/>
              <a:sym typeface="+mn-ea"/>
            </a:endParaRPr>
          </a:p>
        </p:txBody>
      </p:sp>
      <p:sp>
        <p:nvSpPr>
          <p:cNvPr id="16" name="矩形 15"/>
          <p:cNvSpPr/>
          <p:nvPr>
            <p:custDataLst>
              <p:tags r:id="rId18"/>
            </p:custDataLst>
          </p:nvPr>
        </p:nvSpPr>
        <p:spPr>
          <a:xfrm>
            <a:off x="8410893" y="3180398"/>
            <a:ext cx="2680583" cy="1127456"/>
          </a:xfrm>
          <a:prstGeom prst="rect">
            <a:avLst/>
          </a:prstGeom>
          <a:noFill/>
        </p:spPr>
        <p:txBody>
          <a:bodyPr wrap="square" lIns="71755" tIns="71755" bIns="46990">
            <a:noAutofit/>
          </a:bodyPr>
          <a:p>
            <a:pPr>
              <a:lnSpc>
                <a:spcPct val="120000"/>
              </a:lnSpc>
              <a:spcBef>
                <a:spcPct val="0"/>
              </a:spcBef>
              <a:spcAft>
                <a:spcPct val="0"/>
              </a:spcAft>
            </a:pPr>
            <a:r>
              <a:rPr lang="zh-CN" altLang="en-US" sz="2400" kern="100" dirty="0">
                <a:solidFill>
                  <a:schemeClr val="dk1">
                    <a:lumMod val="100000"/>
                  </a:schemeClr>
                </a:solidFill>
                <a:latin typeface="+mn-ea"/>
                <a:cs typeface="+mn-ea"/>
                <a:sym typeface="+mn-ea"/>
              </a:rPr>
              <a:t>3．有理有据，注重礼仪</a:t>
            </a:r>
            <a:endParaRPr lang="zh-CN" altLang="en-US" sz="2400" kern="100" dirty="0">
              <a:solidFill>
                <a:schemeClr val="dk1">
                  <a:lumMod val="100000"/>
                </a:schemeClr>
              </a:solidFill>
              <a:latin typeface="+mn-ea"/>
              <a:cs typeface="+mn-ea"/>
              <a:sym typeface="+mn-ea"/>
            </a:endParaRPr>
          </a:p>
        </p:txBody>
      </p:sp>
      <p:sp>
        <p:nvSpPr>
          <p:cNvPr id="438" name="立方体 437"/>
          <p:cNvSpPr/>
          <p:nvPr>
            <p:custDataLst>
              <p:tags r:id="rId19"/>
            </p:custDataLst>
          </p:nvPr>
        </p:nvSpPr>
        <p:spPr>
          <a:xfrm>
            <a:off x="4638358" y="2351723"/>
            <a:ext cx="598940" cy="543857"/>
          </a:xfrm>
          <a:prstGeom prst="cube">
            <a:avLst>
              <a:gd name="adj" fmla="val 12058"/>
            </a:avLst>
          </a:prstGeom>
          <a:gradFill>
            <a:gsLst>
              <a:gs pos="0">
                <a:schemeClr val="accent2">
                  <a:lumMod val="10000"/>
                  <a:lumOff val="90000"/>
                  <a:alpha val="100000"/>
                </a:schemeClr>
              </a:gs>
              <a:gs pos="0">
                <a:schemeClr val="accent2">
                  <a:lumMod val="10000"/>
                  <a:lumOff val="9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r>
              <a:rPr lang="en-US" altLang="zh-CN" sz="2000" b="1" dirty="0">
                <a:solidFill>
                  <a:schemeClr val="accent2"/>
                </a:solidFill>
                <a:latin typeface="+mn-ea"/>
                <a:cs typeface="+mn-ea"/>
                <a:sym typeface="+mn-ea"/>
              </a:rPr>
              <a:t>02</a:t>
            </a:r>
            <a:endParaRPr lang="en-US" altLang="zh-CN" sz="2000" b="1" dirty="0">
              <a:solidFill>
                <a:schemeClr val="accent2"/>
              </a:solidFill>
              <a:latin typeface="+mn-ea"/>
              <a:cs typeface="+mn-ea"/>
              <a:sym typeface="+mn-ea"/>
            </a:endParaRPr>
          </a:p>
        </p:txBody>
      </p:sp>
      <p:sp>
        <p:nvSpPr>
          <p:cNvPr id="243" name="立方体 242"/>
          <p:cNvSpPr/>
          <p:nvPr>
            <p:custDataLst>
              <p:tags r:id="rId20"/>
            </p:custDataLst>
          </p:nvPr>
        </p:nvSpPr>
        <p:spPr>
          <a:xfrm>
            <a:off x="908368" y="2351723"/>
            <a:ext cx="598940" cy="543857"/>
          </a:xfrm>
          <a:prstGeom prst="cube">
            <a:avLst>
              <a:gd name="adj" fmla="val 12058"/>
            </a:avLst>
          </a:prstGeom>
          <a:gradFill>
            <a:gsLst>
              <a:gs pos="0">
                <a:schemeClr val="accent1">
                  <a:lumMod val="10000"/>
                  <a:lumOff val="90000"/>
                  <a:alpha val="100000"/>
                </a:schemeClr>
              </a:gs>
              <a:gs pos="0">
                <a:schemeClr val="accent1">
                  <a:lumMod val="10000"/>
                  <a:lumOff val="9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r>
              <a:rPr lang="en-US" altLang="zh-CN" sz="2000" b="1" dirty="0">
                <a:solidFill>
                  <a:schemeClr val="accent1"/>
                </a:solidFill>
                <a:latin typeface="+mn-ea"/>
                <a:cs typeface="+mn-ea"/>
                <a:sym typeface="+mn-ea"/>
              </a:rPr>
              <a:t>01</a:t>
            </a:r>
            <a:endParaRPr lang="en-US" altLang="zh-CN" sz="2000" b="1" dirty="0">
              <a:solidFill>
                <a:schemeClr val="accent1"/>
              </a:solidFill>
              <a:latin typeface="+mn-ea"/>
              <a:cs typeface="+mn-ea"/>
              <a:sym typeface="+mn-ea"/>
            </a:endParaRPr>
          </a:p>
        </p:txBody>
      </p:sp>
      <p:sp>
        <p:nvSpPr>
          <p:cNvPr id="451" name="立方体 450"/>
          <p:cNvSpPr/>
          <p:nvPr>
            <p:custDataLst>
              <p:tags r:id="rId21"/>
            </p:custDataLst>
          </p:nvPr>
        </p:nvSpPr>
        <p:spPr>
          <a:xfrm>
            <a:off x="8365808" y="2351723"/>
            <a:ext cx="598940" cy="543857"/>
          </a:xfrm>
          <a:prstGeom prst="cube">
            <a:avLst>
              <a:gd name="adj" fmla="val 12058"/>
            </a:avLst>
          </a:prstGeom>
          <a:gradFill>
            <a:gsLst>
              <a:gs pos="0">
                <a:schemeClr val="accent1">
                  <a:lumMod val="10000"/>
                  <a:lumOff val="90000"/>
                  <a:alpha val="100000"/>
                </a:schemeClr>
              </a:gs>
              <a:gs pos="0">
                <a:schemeClr val="accent1">
                  <a:lumMod val="10000"/>
                  <a:lumOff val="9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r>
              <a:rPr lang="en-US" altLang="zh-CN" sz="2000" b="1">
                <a:solidFill>
                  <a:schemeClr val="accent1"/>
                </a:solidFill>
                <a:latin typeface="+mn-ea"/>
                <a:cs typeface="+mn-ea"/>
                <a:sym typeface="+mn-ea"/>
              </a:rPr>
              <a:t>03</a:t>
            </a:r>
            <a:endParaRPr lang="en-US" altLang="zh-CN" sz="2000" b="1">
              <a:solidFill>
                <a:schemeClr val="accent1"/>
              </a:solidFill>
              <a:latin typeface="+mn-ea"/>
              <a:cs typeface="+mn-ea"/>
              <a:sym typeface="+mn-ea"/>
            </a:endParaRPr>
          </a:p>
        </p:txBody>
      </p:sp>
    </p:spTree>
    <p:custDataLst>
      <p:tags r:id="rId2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58787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latin typeface="微软雅黑" panose="020B0503020204020204" pitchFamily="34" charset="-122"/>
                <a:ea typeface="微软雅黑" panose="020B0503020204020204" pitchFamily="34" charset="-122"/>
                <a:cs typeface="微软雅黑" panose="020B0503020204020204" pitchFamily="34" charset="-122"/>
                <a:sym typeface="+mn-ea"/>
              </a:rPr>
              <a:t>模拟项目路演</a:t>
            </a:r>
            <a:r>
              <a:rPr lang="zh-CN" sz="2400" b="1"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4504690" y="2508250"/>
            <a:ext cx="3239770"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微软雅黑" panose="020B0503020204020204" pitchFamily="34" charset="-122"/>
                <a:ea typeface="微软雅黑" panose="020B0503020204020204" pitchFamily="34" charset="-122"/>
              </a:rPr>
              <a:t>感谢</a:t>
            </a:r>
            <a:r>
              <a:rPr lang="zh-CN" altLang="en-US" sz="6000" b="1" smtClean="0">
                <a:solidFill>
                  <a:srgbClr val="002060"/>
                </a:solidFill>
                <a:latin typeface="微软雅黑" panose="020B0503020204020204" pitchFamily="34" charset="-122"/>
                <a:ea typeface="微软雅黑" panose="020B0503020204020204" pitchFamily="34" charset="-122"/>
              </a:rPr>
              <a:t>观看！</a:t>
            </a:r>
            <a:endParaRPr lang="zh-CN" altLang="en-US" sz="6000" b="1" smtClean="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877060"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用创业计划打动投资者</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（1）“九笑”创业项目的成功对你有什么启发？</a:t>
            </a:r>
            <a:endParaRPr lang="zh-CN" altLang="en-US" sz="2400"/>
          </a:p>
          <a:p>
            <a:pPr algn="l"/>
            <a:endParaRPr lang="zh-CN" altLang="en-US" sz="2400"/>
          </a:p>
          <a:p>
            <a:pPr algn="l"/>
            <a:r>
              <a:rPr lang="zh-CN" altLang="en-US" sz="2400"/>
              <a:t>（2）你认为创业计划对一个企业是否重要？为什么？</a:t>
            </a:r>
            <a:endParaRPr lang="zh-CN"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一、创业计划书的作用</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8" name="圆角矩形 7"/>
          <p:cNvSpPr/>
          <p:nvPr>
            <p:custDataLst>
              <p:tags r:id="rId1"/>
            </p:custDataLst>
          </p:nvPr>
        </p:nvSpPr>
        <p:spPr>
          <a:xfrm>
            <a:off x="454025" y="2449195"/>
            <a:ext cx="2683510" cy="3338195"/>
          </a:xfrm>
          <a:prstGeom prst="roundRect">
            <a:avLst>
              <a:gd name="adj" fmla="val 11165"/>
            </a:avLst>
          </a:prstGeom>
          <a:solidFill>
            <a:srgbClr val="FFFFFF"/>
          </a:solidFill>
          <a:ln w="12700" cap="flat">
            <a:gradFill>
              <a:gsLst>
                <a:gs pos="0">
                  <a:schemeClr val="accent1">
                    <a:lumMod val="20000"/>
                    <a:lumOff val="80000"/>
                  </a:schemeClr>
                </a:gs>
                <a:gs pos="100000">
                  <a:schemeClr val="accent1">
                    <a:lumMod val="60000"/>
                    <a:lumOff val="40000"/>
                  </a:schemeClr>
                </a:gs>
              </a:gsLst>
              <a:lin ang="16200000" scaled="1"/>
            </a:gradFill>
            <a:prstDash val="solid"/>
            <a:miter/>
          </a:ln>
          <a:effectLst>
            <a:outerShdw blurRad="127000" dist="266700" dir="4080000" sx="90000" sy="90000" algn="tl" rotWithShape="0">
              <a:schemeClr val="accent1">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序号"/>
          <p:cNvSpPr txBox="1"/>
          <p:nvPr>
            <p:custDataLst>
              <p:tags r:id="rId2"/>
            </p:custDataLst>
          </p:nvPr>
        </p:nvSpPr>
        <p:spPr>
          <a:xfrm>
            <a:off x="1013460" y="3502343"/>
            <a:ext cx="1609725" cy="639445"/>
          </a:xfrm>
          <a:prstGeom prst="rect">
            <a:avLst/>
          </a:prstGeom>
          <a:noFill/>
        </p:spPr>
        <p:txBody>
          <a:bodyPr wrap="none" lIns="0" tIns="0" rIns="0" bIns="0" rtlCol="0" anchor="t" anchorCtr="0">
            <a:noAutofit/>
          </a:bodyPr>
          <a:lstStyle/>
          <a:p>
            <a:pPr algn="ctr">
              <a:spcBef>
                <a:spcPct val="0"/>
              </a:spcBef>
              <a:spcAft>
                <a:spcPct val="0"/>
              </a:spcAft>
            </a:pPr>
            <a:r>
              <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rPr>
              <a:t>01</a:t>
            </a:r>
            <a:endPar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endParaRPr>
          </a:p>
        </p:txBody>
      </p:sp>
      <p:pic>
        <p:nvPicPr>
          <p:cNvPr id="50" name="图片 49" descr="C:/Users/NYX/Desktop/商务/Snipaste_2023-11-17_15-54-27.jpgSnipaste_2023-11-17_15-54-27"/>
          <p:cNvPicPr/>
          <p:nvPr>
            <p:custDataLst>
              <p:tags r:id="rId3"/>
            </p:custDataLst>
          </p:nvPr>
        </p:nvPicPr>
        <p:blipFill rotWithShape="1">
          <a:blip r:embed="rId4"/>
          <a:srcRect/>
          <a:stretch>
            <a:fillRect/>
          </a:stretch>
        </p:blipFill>
        <p:spPr>
          <a:xfrm>
            <a:off x="546735" y="1593533"/>
            <a:ext cx="2588400" cy="1899920"/>
          </a:xfrm>
          <a:prstGeom prst="round2SameRect">
            <a:avLst/>
          </a:prstGeom>
          <a:ln w="9525" cap="flat" cmpd="sng" algn="ctr">
            <a:gradFill flip="none" rotWithShape="1">
              <a:gsLst>
                <a:gs pos="0">
                  <a:schemeClr val="accent1">
                    <a:lumMod val="20000"/>
                    <a:lumOff val="80000"/>
                  </a:schemeClr>
                </a:gs>
                <a:gs pos="100000">
                  <a:schemeClr val="accent1">
                    <a:lumMod val="60000"/>
                    <a:lumOff val="40000"/>
                  </a:schemeClr>
                </a:gs>
              </a:gsLst>
              <a:lin ang="16200000" scaled="1"/>
              <a:tileRect/>
            </a:gradFill>
            <a:prstDash val="solid"/>
            <a:round/>
            <a:headEnd type="none" w="med" len="med"/>
            <a:tailEnd type="none" w="med" len="med"/>
          </a:ln>
        </p:spPr>
      </p:pic>
      <p:sp>
        <p:nvSpPr>
          <p:cNvPr id="9" name="标题"/>
          <p:cNvSpPr txBox="1"/>
          <p:nvPr>
            <p:custDataLst>
              <p:tags r:id="rId5"/>
            </p:custDataLst>
          </p:nvPr>
        </p:nvSpPr>
        <p:spPr>
          <a:xfrm>
            <a:off x="23495" y="4389120"/>
            <a:ext cx="3253740" cy="463550"/>
          </a:xfrm>
          <a:prstGeom prst="rect">
            <a:avLst/>
          </a:prstGeom>
          <a:noFill/>
          <a:ln>
            <a:noFill/>
          </a:ln>
        </p:spPr>
        <p:txBody>
          <a:bodyPr wrap="square" lIns="0" tIns="0" rIns="0" bIns="0" rtlCol="0" anchor="b">
            <a:noAutofit/>
          </a:bodyPr>
          <a:lstStyle/>
          <a:p>
            <a:pPr algn="ctr">
              <a:spcBef>
                <a:spcPct val="0"/>
              </a:spcBef>
              <a:spcAft>
                <a:spcPct val="0"/>
              </a:spcAft>
            </a:pPr>
            <a:r>
              <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rPr>
              <a:t>（一）整理创业思路</a:t>
            </a:r>
            <a:endPar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endParaRPr>
          </a:p>
        </p:txBody>
      </p:sp>
      <p:sp>
        <p:nvSpPr>
          <p:cNvPr id="10" name="圆角矩形 9"/>
          <p:cNvSpPr/>
          <p:nvPr>
            <p:custDataLst>
              <p:tags r:id="rId6"/>
            </p:custDataLst>
          </p:nvPr>
        </p:nvSpPr>
        <p:spPr>
          <a:xfrm>
            <a:off x="8598535" y="2449195"/>
            <a:ext cx="2730500" cy="3338195"/>
          </a:xfrm>
          <a:prstGeom prst="roundRect">
            <a:avLst>
              <a:gd name="adj" fmla="val 10875"/>
            </a:avLst>
          </a:prstGeom>
          <a:solidFill>
            <a:srgbClr val="FFFFFF"/>
          </a:solidFill>
          <a:ln w="12700" cap="flat">
            <a:gradFill>
              <a:gsLst>
                <a:gs pos="0">
                  <a:schemeClr val="accent1">
                    <a:lumMod val="20000"/>
                    <a:lumOff val="80000"/>
                  </a:schemeClr>
                </a:gs>
                <a:gs pos="100000">
                  <a:schemeClr val="accent1">
                    <a:lumMod val="60000"/>
                    <a:lumOff val="40000"/>
                  </a:schemeClr>
                </a:gs>
              </a:gsLst>
              <a:lin ang="16200000" scaled="1"/>
            </a:gradFill>
            <a:prstDash val="solid"/>
            <a:miter/>
          </a:ln>
          <a:effectLst>
            <a:outerShdw blurRad="127000" dist="266700" dir="4080000" sx="90000" sy="90000" algn="tl" rotWithShape="0">
              <a:schemeClr val="accent1">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1" name="序号"/>
          <p:cNvSpPr txBox="1"/>
          <p:nvPr>
            <p:custDataLst>
              <p:tags r:id="rId7"/>
            </p:custDataLst>
          </p:nvPr>
        </p:nvSpPr>
        <p:spPr>
          <a:xfrm>
            <a:off x="9204960" y="3502343"/>
            <a:ext cx="1609725" cy="639445"/>
          </a:xfrm>
          <a:prstGeom prst="rect">
            <a:avLst/>
          </a:prstGeom>
          <a:noFill/>
        </p:spPr>
        <p:txBody>
          <a:bodyPr wrap="none" lIns="0" tIns="0" rIns="0" bIns="0" rtlCol="0" anchor="t" anchorCtr="0">
            <a:noAutofit/>
          </a:bodyPr>
          <a:lstStyle/>
          <a:p>
            <a:pPr algn="ctr">
              <a:spcBef>
                <a:spcPct val="0"/>
              </a:spcBef>
              <a:spcAft>
                <a:spcPct val="0"/>
              </a:spcAft>
            </a:pPr>
            <a:r>
              <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rPr>
              <a:t>04</a:t>
            </a:r>
            <a:endPar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endParaRPr>
          </a:p>
        </p:txBody>
      </p:sp>
      <p:pic>
        <p:nvPicPr>
          <p:cNvPr id="18" name="图片 17" descr="C:/Users/NYX/Desktop/商务/Snipaste_2023-11-17_15-51-34.jpgSnipaste_2023-11-17_15-51-34"/>
          <p:cNvPicPr/>
          <p:nvPr>
            <p:custDataLst>
              <p:tags r:id="rId8"/>
            </p:custDataLst>
          </p:nvPr>
        </p:nvPicPr>
        <p:blipFill rotWithShape="1">
          <a:blip r:embed="rId9"/>
          <a:srcRect/>
          <a:stretch>
            <a:fillRect/>
          </a:stretch>
        </p:blipFill>
        <p:spPr>
          <a:xfrm>
            <a:off x="8742680" y="1593533"/>
            <a:ext cx="2584800" cy="1899920"/>
          </a:xfrm>
          <a:prstGeom prst="round2SameRect">
            <a:avLst/>
          </a:prstGeom>
          <a:ln w="9525" cap="flat" cmpd="sng" algn="ctr">
            <a:gradFill flip="none" rotWithShape="1">
              <a:gsLst>
                <a:gs pos="0">
                  <a:schemeClr val="accent1">
                    <a:lumMod val="20000"/>
                    <a:lumOff val="80000"/>
                  </a:schemeClr>
                </a:gs>
                <a:gs pos="100000">
                  <a:schemeClr val="accent1">
                    <a:lumMod val="60000"/>
                    <a:lumOff val="40000"/>
                  </a:schemeClr>
                </a:gs>
              </a:gsLst>
              <a:lin ang="16200000" scaled="1"/>
              <a:tileRect/>
            </a:gradFill>
            <a:prstDash val="solid"/>
            <a:round/>
            <a:headEnd type="none" w="med" len="med"/>
            <a:tailEnd type="none" w="med" len="med"/>
          </a:ln>
        </p:spPr>
      </p:pic>
      <p:sp>
        <p:nvSpPr>
          <p:cNvPr id="20" name="标题"/>
          <p:cNvSpPr txBox="1"/>
          <p:nvPr>
            <p:custDataLst>
              <p:tags r:id="rId10"/>
            </p:custDataLst>
          </p:nvPr>
        </p:nvSpPr>
        <p:spPr>
          <a:xfrm>
            <a:off x="8598535" y="4389120"/>
            <a:ext cx="2762885" cy="463550"/>
          </a:xfrm>
          <a:prstGeom prst="rect">
            <a:avLst/>
          </a:prstGeom>
          <a:noFill/>
        </p:spPr>
        <p:txBody>
          <a:bodyPr wrap="square" lIns="0" tIns="0" rIns="0" bIns="0" rtlCol="0" anchor="b">
            <a:noAutofit/>
          </a:bodyPr>
          <a:lstStyle/>
          <a:p>
            <a:pPr algn="ctr">
              <a:spcBef>
                <a:spcPct val="0"/>
              </a:spcBef>
              <a:spcAft>
                <a:spcPct val="0"/>
              </a:spcAft>
            </a:pPr>
            <a:r>
              <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rPr>
              <a:t>（四）凝聚创业人才</a:t>
            </a:r>
            <a:endPar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endParaRPr>
          </a:p>
        </p:txBody>
      </p:sp>
      <p:sp>
        <p:nvSpPr>
          <p:cNvPr id="21" name="圆角矩形 20"/>
          <p:cNvSpPr/>
          <p:nvPr>
            <p:custDataLst>
              <p:tags r:id="rId11"/>
            </p:custDataLst>
          </p:nvPr>
        </p:nvSpPr>
        <p:spPr>
          <a:xfrm>
            <a:off x="5876290" y="2449195"/>
            <a:ext cx="2722245" cy="3338195"/>
          </a:xfrm>
          <a:prstGeom prst="roundRect">
            <a:avLst>
              <a:gd name="adj" fmla="val 9708"/>
            </a:avLst>
          </a:prstGeom>
          <a:solidFill>
            <a:srgbClr val="FFFFFF"/>
          </a:solidFill>
          <a:ln w="12700" cap="flat">
            <a:gradFill>
              <a:gsLst>
                <a:gs pos="0">
                  <a:schemeClr val="accent1">
                    <a:lumMod val="20000"/>
                    <a:lumOff val="80000"/>
                  </a:schemeClr>
                </a:gs>
                <a:gs pos="100000">
                  <a:schemeClr val="accent1">
                    <a:lumMod val="60000"/>
                    <a:lumOff val="40000"/>
                  </a:schemeClr>
                </a:gs>
              </a:gsLst>
              <a:lin ang="16200000" scaled="1"/>
            </a:gradFill>
            <a:prstDash val="solid"/>
            <a:miter/>
          </a:ln>
          <a:effectLst>
            <a:outerShdw blurRad="127000" dist="266700" dir="4080000" sx="90000" sy="90000" algn="tl" rotWithShape="0">
              <a:schemeClr val="accent1">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22" name="序号"/>
          <p:cNvSpPr txBox="1"/>
          <p:nvPr>
            <p:custDataLst>
              <p:tags r:id="rId12"/>
            </p:custDataLst>
          </p:nvPr>
        </p:nvSpPr>
        <p:spPr>
          <a:xfrm>
            <a:off x="6474460" y="3502343"/>
            <a:ext cx="1609725" cy="639445"/>
          </a:xfrm>
          <a:prstGeom prst="rect">
            <a:avLst/>
          </a:prstGeom>
          <a:noFill/>
        </p:spPr>
        <p:txBody>
          <a:bodyPr wrap="none" lIns="0" tIns="0" rIns="0" bIns="0" rtlCol="0" anchor="t" anchorCtr="0">
            <a:noAutofit/>
          </a:bodyPr>
          <a:lstStyle/>
          <a:p>
            <a:pPr algn="ctr">
              <a:spcBef>
                <a:spcPct val="0"/>
              </a:spcBef>
              <a:spcAft>
                <a:spcPct val="0"/>
              </a:spcAft>
            </a:pPr>
            <a:r>
              <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rPr>
              <a:t>03</a:t>
            </a:r>
            <a:endPar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endParaRPr>
          </a:p>
        </p:txBody>
      </p:sp>
      <p:pic>
        <p:nvPicPr>
          <p:cNvPr id="24" name="图片 23" descr="C:/Users/NYX/Desktop/商务/Snipaste_2023-11-17_15-54-20.jpgSnipaste_2023-11-17_15-54-20"/>
          <p:cNvPicPr/>
          <p:nvPr>
            <p:custDataLst>
              <p:tags r:id="rId13"/>
            </p:custDataLst>
          </p:nvPr>
        </p:nvPicPr>
        <p:blipFill rotWithShape="1">
          <a:blip r:embed="rId14"/>
          <a:srcRect/>
          <a:stretch>
            <a:fillRect/>
          </a:stretch>
        </p:blipFill>
        <p:spPr>
          <a:xfrm>
            <a:off x="6012180" y="1593533"/>
            <a:ext cx="2588400" cy="1899920"/>
          </a:xfrm>
          <a:prstGeom prst="round2SameRect">
            <a:avLst/>
          </a:prstGeom>
          <a:ln w="9525" cap="flat" cmpd="sng" algn="ctr">
            <a:gradFill flip="none" rotWithShape="1">
              <a:gsLst>
                <a:gs pos="0">
                  <a:schemeClr val="accent1">
                    <a:lumMod val="20000"/>
                    <a:lumOff val="80000"/>
                  </a:schemeClr>
                </a:gs>
                <a:gs pos="100000">
                  <a:schemeClr val="accent1">
                    <a:lumMod val="60000"/>
                    <a:lumOff val="40000"/>
                  </a:schemeClr>
                </a:gs>
              </a:gsLst>
              <a:lin ang="16200000" scaled="1"/>
              <a:tileRect/>
            </a:gradFill>
            <a:prstDash val="solid"/>
            <a:round/>
            <a:headEnd type="none" w="med" len="med"/>
            <a:tailEnd type="none" w="med" len="med"/>
          </a:ln>
        </p:spPr>
      </p:pic>
      <p:sp>
        <p:nvSpPr>
          <p:cNvPr id="26" name="标题"/>
          <p:cNvSpPr txBox="1"/>
          <p:nvPr>
            <p:custDataLst>
              <p:tags r:id="rId15"/>
            </p:custDataLst>
          </p:nvPr>
        </p:nvSpPr>
        <p:spPr>
          <a:xfrm>
            <a:off x="5680710" y="4412615"/>
            <a:ext cx="2848610" cy="463550"/>
          </a:xfrm>
          <a:prstGeom prst="rect">
            <a:avLst/>
          </a:prstGeom>
          <a:noFill/>
        </p:spPr>
        <p:txBody>
          <a:bodyPr wrap="square" lIns="0" tIns="0" rIns="0" bIns="0" rtlCol="0" anchor="b">
            <a:noAutofit/>
          </a:bodyPr>
          <a:lstStyle/>
          <a:p>
            <a:pPr algn="ctr">
              <a:spcBef>
                <a:spcPct val="0"/>
              </a:spcBef>
              <a:spcAft>
                <a:spcPct val="0"/>
              </a:spcAft>
            </a:pPr>
            <a:r>
              <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rPr>
              <a:t>（三）缓解创业焦虑</a:t>
            </a:r>
            <a:endPar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endParaRPr>
          </a:p>
        </p:txBody>
      </p:sp>
      <p:sp>
        <p:nvSpPr>
          <p:cNvPr id="28" name="圆角矩形 27"/>
          <p:cNvSpPr/>
          <p:nvPr>
            <p:custDataLst>
              <p:tags r:id="rId16"/>
            </p:custDataLst>
          </p:nvPr>
        </p:nvSpPr>
        <p:spPr>
          <a:xfrm>
            <a:off x="3129915" y="2449195"/>
            <a:ext cx="2738120" cy="3338195"/>
          </a:xfrm>
          <a:prstGeom prst="roundRect">
            <a:avLst>
              <a:gd name="adj" fmla="val 11458"/>
            </a:avLst>
          </a:prstGeom>
          <a:solidFill>
            <a:srgbClr val="FFFFFF"/>
          </a:solidFill>
          <a:ln w="12700" cap="flat">
            <a:gradFill>
              <a:gsLst>
                <a:gs pos="0">
                  <a:schemeClr val="accent1">
                    <a:lumMod val="20000"/>
                    <a:lumOff val="80000"/>
                  </a:schemeClr>
                </a:gs>
                <a:gs pos="100000">
                  <a:schemeClr val="accent1">
                    <a:lumMod val="60000"/>
                    <a:lumOff val="40000"/>
                  </a:schemeClr>
                </a:gs>
              </a:gsLst>
              <a:lin ang="16200000" scaled="1"/>
            </a:gradFill>
            <a:prstDash val="solid"/>
            <a:miter/>
          </a:ln>
          <a:effectLst>
            <a:outerShdw blurRad="127000" dist="266700" dir="4080000" sx="90000" sy="90000" algn="tl" rotWithShape="0">
              <a:schemeClr val="accent1">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ym typeface="+mn-ea"/>
            </a:endParaRPr>
          </a:p>
        </p:txBody>
      </p:sp>
      <p:sp>
        <p:nvSpPr>
          <p:cNvPr id="29" name="序号"/>
          <p:cNvSpPr txBox="1"/>
          <p:nvPr>
            <p:custDataLst>
              <p:tags r:id="rId17"/>
            </p:custDataLst>
          </p:nvPr>
        </p:nvSpPr>
        <p:spPr>
          <a:xfrm>
            <a:off x="3743960" y="3502343"/>
            <a:ext cx="1609725" cy="639445"/>
          </a:xfrm>
          <a:prstGeom prst="rect">
            <a:avLst/>
          </a:prstGeom>
          <a:noFill/>
        </p:spPr>
        <p:txBody>
          <a:bodyPr wrap="none" lIns="0" tIns="0" rIns="0" bIns="0" rtlCol="0" anchor="t" anchorCtr="0">
            <a:noAutofit/>
          </a:bodyPr>
          <a:lstStyle/>
          <a:p>
            <a:pPr algn="ctr">
              <a:spcBef>
                <a:spcPct val="0"/>
              </a:spcBef>
              <a:spcAft>
                <a:spcPct val="0"/>
              </a:spcAft>
            </a:pPr>
            <a:r>
              <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rPr>
              <a:t>02</a:t>
            </a:r>
            <a:endPar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endParaRPr>
          </a:p>
        </p:txBody>
      </p:sp>
      <p:pic>
        <p:nvPicPr>
          <p:cNvPr id="30" name="图片 29" descr="C:/Users/NYX/Desktop/商务/Snipaste_2023-11-17_15-54-11.jpgSnipaste_2023-11-17_15-54-11"/>
          <p:cNvPicPr/>
          <p:nvPr>
            <p:custDataLst>
              <p:tags r:id="rId18"/>
            </p:custDataLst>
          </p:nvPr>
        </p:nvPicPr>
        <p:blipFill rotWithShape="1">
          <a:blip r:embed="rId19"/>
          <a:srcRect/>
          <a:stretch>
            <a:fillRect/>
          </a:stretch>
        </p:blipFill>
        <p:spPr>
          <a:xfrm>
            <a:off x="3277235" y="1593533"/>
            <a:ext cx="2588400" cy="1899920"/>
          </a:xfrm>
          <a:prstGeom prst="round2SameRect">
            <a:avLst/>
          </a:prstGeom>
          <a:ln w="9525" cap="flat" cmpd="sng" algn="ctr">
            <a:gradFill flip="none" rotWithShape="1">
              <a:gsLst>
                <a:gs pos="0">
                  <a:schemeClr val="accent1">
                    <a:lumMod val="20000"/>
                    <a:lumOff val="80000"/>
                  </a:schemeClr>
                </a:gs>
                <a:gs pos="100000">
                  <a:schemeClr val="accent1">
                    <a:lumMod val="60000"/>
                    <a:lumOff val="40000"/>
                  </a:schemeClr>
                </a:gs>
              </a:gsLst>
              <a:lin ang="16200000" scaled="1"/>
              <a:tileRect/>
            </a:gradFill>
            <a:prstDash val="solid"/>
            <a:round/>
            <a:headEnd type="none" w="med" len="med"/>
            <a:tailEnd type="none" w="med" len="med"/>
          </a:ln>
        </p:spPr>
      </p:pic>
      <p:sp>
        <p:nvSpPr>
          <p:cNvPr id="32" name="标题"/>
          <p:cNvSpPr txBox="1"/>
          <p:nvPr>
            <p:custDataLst>
              <p:tags r:id="rId20"/>
            </p:custDataLst>
          </p:nvPr>
        </p:nvSpPr>
        <p:spPr>
          <a:xfrm>
            <a:off x="2930525" y="4412615"/>
            <a:ext cx="2945765" cy="463550"/>
          </a:xfrm>
          <a:prstGeom prst="rect">
            <a:avLst/>
          </a:prstGeom>
          <a:noFill/>
        </p:spPr>
        <p:txBody>
          <a:bodyPr wrap="square" lIns="0" tIns="0" rIns="0" bIns="0" rtlCol="0" anchor="b">
            <a:noAutofit/>
          </a:bodyPr>
          <a:lstStyle/>
          <a:p>
            <a:pPr algn="ctr">
              <a:spcBef>
                <a:spcPct val="0"/>
              </a:spcBef>
              <a:spcAft>
                <a:spcPct val="0"/>
              </a:spcAft>
            </a:pPr>
            <a:r>
              <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rPr>
              <a:t>（二）筹集创业资金</a:t>
            </a:r>
            <a:endPar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二、创业计划书的形成与要求</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19480"/>
            <a:ext cx="11417935" cy="2715895"/>
          </a:xfrm>
          <a:prstGeom prst="rect">
            <a:avLst/>
          </a:prstGeom>
          <a:noFill/>
        </p:spPr>
        <p:txBody>
          <a:bodyPr wrap="square" rtlCol="0">
            <a:noAutofit/>
          </a:bodyPr>
          <a:p>
            <a:r>
              <a:rPr lang="zh-CN" altLang="en-US" sz="2400"/>
              <a:t>（一）创业计划书的形成</a:t>
            </a:r>
            <a:endParaRPr lang="zh-CN" altLang="en-US" sz="2400"/>
          </a:p>
          <a:p>
            <a:r>
              <a:rPr lang="en-US" altLang="zh-CN" sz="2400">
                <a:sym typeface="+mn-ea"/>
              </a:rPr>
              <a:t>  </a:t>
            </a:r>
            <a:r>
              <a:rPr lang="en-US" altLang="zh-CN" sz="2400">
                <a:highlight>
                  <a:srgbClr val="FFFF00"/>
                </a:highlight>
                <a:sym typeface="+mn-ea"/>
              </a:rPr>
              <a:t> </a:t>
            </a:r>
            <a:r>
              <a:rPr lang="zh-CN" altLang="en-US" sz="2400">
                <a:highlight>
                  <a:srgbClr val="FFFF00"/>
                </a:highlight>
                <a:sym typeface="+mn-ea"/>
              </a:rPr>
              <a:t>1．创业构思</a:t>
            </a:r>
            <a:endParaRPr lang="zh-CN" altLang="en-US" sz="2400"/>
          </a:p>
          <a:p>
            <a:pPr>
              <a:lnSpc>
                <a:spcPct val="120000"/>
              </a:lnSpc>
              <a:spcBef>
                <a:spcPts val="0"/>
              </a:spcBef>
              <a:spcAft>
                <a:spcPts val="0"/>
              </a:spcAft>
            </a:pPr>
            <a:r>
              <a:rPr lang="zh-CN" altLang="en-US" sz="2400">
                <a:sym typeface="+mn-ea"/>
              </a:rPr>
              <a:t>创业构思是创业计划书的灵魂，一个优秀的创业构思对初创企业的成功起着至关重要的作用，如果构思有误，将直接导致企业无法运营，创业计划书也只是一纸空文。因此，大学生创业者在撰写创业计划书前，一定要多方总结、冷静分析、谨慎决策、实地考察，从而使创业构思全面、准确、客观。</a:t>
            </a:r>
            <a:endParaRPr lang="zh-CN" altLang="en-US" sz="2400"/>
          </a:p>
          <a:p>
            <a:endParaRPr lang="zh-CN" altLang="en-US" sz="2400"/>
          </a:p>
          <a:p>
            <a:endParaRPr lang="zh-CN" altLang="en-US" sz="2400"/>
          </a:p>
          <a:p>
            <a:endParaRPr lang="zh-CN" altLang="en-US" sz="2400"/>
          </a:p>
          <a:p>
            <a:endParaRPr lang="zh-CN" altLang="en-US" sz="2400"/>
          </a:p>
        </p:txBody>
      </p:sp>
      <p:pic>
        <p:nvPicPr>
          <p:cNvPr id="4" name="https://photo-static-api.fotomore.com/creative/vcg/400/new/VCG211101918312.jpg?uid=386&amp;timestamp=1724661821&amp;sign=e8e776ccdcd387e2b1958425da316ee6" descr="建立你的业务团队。俯视图的人手绘网络策略"/>
          <p:cNvPicPr>
            <a:picLocks noChangeAspect="1"/>
          </p:cNvPicPr>
          <p:nvPr/>
        </p:nvPicPr>
        <p:blipFill>
          <a:blip r:embed="rId1"/>
          <a:stretch>
            <a:fillRect/>
          </a:stretch>
        </p:blipFill>
        <p:spPr>
          <a:xfrm>
            <a:off x="3735070" y="3635375"/>
            <a:ext cx="4121785" cy="28854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二、创业计划书的形成与要求</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1046480"/>
            <a:ext cx="11417935" cy="2715895"/>
          </a:xfrm>
          <a:prstGeom prst="rect">
            <a:avLst/>
          </a:prstGeom>
          <a:noFill/>
        </p:spPr>
        <p:txBody>
          <a:bodyPr wrap="square" rtlCol="0">
            <a:noAutofit/>
          </a:bodyPr>
          <a:p>
            <a:r>
              <a:rPr lang="zh-CN" altLang="en-US" sz="2400"/>
              <a:t>（一）创业计划书的形成</a:t>
            </a:r>
            <a:endParaRPr lang="zh-CN" altLang="en-US" sz="2400"/>
          </a:p>
          <a:p>
            <a:r>
              <a:rPr lang="en-US" altLang="zh-CN" sz="2400">
                <a:sym typeface="+mn-ea"/>
              </a:rPr>
              <a:t> </a:t>
            </a:r>
            <a:r>
              <a:rPr sz="2400">
                <a:highlight>
                  <a:srgbClr val="FFFF00"/>
                </a:highlight>
                <a:sym typeface="+mn-ea"/>
              </a:rPr>
              <a:t>2．市场调研</a:t>
            </a:r>
            <a:endParaRPr sz="2400">
              <a:highlight>
                <a:srgbClr val="FFFF00"/>
              </a:highlight>
              <a:sym typeface="+mn-ea"/>
            </a:endParaRPr>
          </a:p>
          <a:p>
            <a:r>
              <a:rPr sz="2400">
                <a:sym typeface="+mn-ea"/>
              </a:rPr>
              <a:t>市场调研又称市场调查，即</a:t>
            </a:r>
            <a:r>
              <a:rPr sz="2400">
                <a:solidFill>
                  <a:srgbClr val="FF0000"/>
                </a:solidFill>
                <a:sym typeface="+mn-ea"/>
              </a:rPr>
              <a:t>通过科学的方法，有计划、有目的</a:t>
            </a:r>
            <a:r>
              <a:rPr sz="2400">
                <a:sym typeface="+mn-ea"/>
              </a:rPr>
              <a:t>地收集、整理、分析</a:t>
            </a:r>
            <a:endParaRPr sz="2400">
              <a:sym typeface="+mn-ea"/>
            </a:endParaRPr>
          </a:p>
          <a:p>
            <a:r>
              <a:rPr sz="2400">
                <a:sym typeface="+mn-ea"/>
              </a:rPr>
              <a:t>有关资源、信息和资料。市场调研是创业者获取创业信息最直接的方式，市场调研的结果是创业计划落实和细化的重要参考，可为创业者制定营销策略和企业运营方案提供有效依据。因此，市场调研应</a:t>
            </a:r>
            <a:r>
              <a:rPr sz="2400">
                <a:solidFill>
                  <a:srgbClr val="FF0000"/>
                </a:solidFill>
                <a:sym typeface="+mn-ea"/>
              </a:rPr>
              <a:t>详尽、具体、全面，数据应真实可信</a:t>
            </a:r>
            <a:r>
              <a:rPr sz="2400">
                <a:sym typeface="+mn-ea"/>
              </a:rPr>
              <a:t>。</a:t>
            </a:r>
            <a:endParaRPr sz="2400">
              <a:sym typeface="+mn-ea"/>
            </a:endParaRPr>
          </a:p>
          <a:p>
            <a:endParaRPr lang="zh-CN" altLang="en-US" sz="2400"/>
          </a:p>
          <a:p>
            <a:endParaRPr lang="zh-CN" altLang="en-US" sz="2400"/>
          </a:p>
          <a:p>
            <a:endParaRPr lang="zh-CN" altLang="en-US" sz="2400"/>
          </a:p>
        </p:txBody>
      </p:sp>
      <p:pic>
        <p:nvPicPr>
          <p:cNvPr id="5" name="https://photo-static-api.fotomore.com/creative/vcg/400/new/VCG41N1439896504.jpg?uid=386&amp;timestamp=1724661878&amp;sign=64f6198064b4628809a6a1e66ce00580" descr="用复选框和笔的客户体验概念。"/>
          <p:cNvPicPr>
            <a:picLocks noChangeAspect="1"/>
          </p:cNvPicPr>
          <p:nvPr/>
        </p:nvPicPr>
        <p:blipFill>
          <a:blip r:embed="rId1"/>
          <a:stretch>
            <a:fillRect/>
          </a:stretch>
        </p:blipFill>
        <p:spPr>
          <a:xfrm>
            <a:off x="3640455" y="3429000"/>
            <a:ext cx="3983355" cy="29876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13397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二、创业计划书的形成与要求</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767080"/>
            <a:ext cx="11417935" cy="2715895"/>
          </a:xfrm>
          <a:prstGeom prst="rect">
            <a:avLst/>
          </a:prstGeom>
          <a:noFill/>
        </p:spPr>
        <p:txBody>
          <a:bodyPr wrap="square" rtlCol="0">
            <a:noAutofit/>
          </a:bodyPr>
          <a:p>
            <a:r>
              <a:rPr lang="zh-CN" altLang="en-US" sz="2400"/>
              <a:t>（一）创业计划书的形成</a:t>
            </a:r>
            <a:endParaRPr lang="zh-CN" altLang="en-US" sz="2400"/>
          </a:p>
          <a:p>
            <a:r>
              <a:rPr sz="2400">
                <a:highlight>
                  <a:srgbClr val="FFFF00"/>
                </a:highlight>
                <a:sym typeface="+mn-ea"/>
              </a:rPr>
              <a:t>3．经验学习</a:t>
            </a:r>
            <a:endParaRPr sz="2400">
              <a:highlight>
                <a:srgbClr val="FFFF00"/>
              </a:highlight>
              <a:sym typeface="+mn-ea"/>
            </a:endParaRPr>
          </a:p>
          <a:p>
            <a:r>
              <a:rPr sz="2400">
                <a:sym typeface="+mn-ea"/>
              </a:rPr>
              <a:t>大学生创业者大多没有撰写创业计划书的经验，可以先通过网络或书刊收集较为优</a:t>
            </a:r>
            <a:endParaRPr sz="2400">
              <a:sym typeface="+mn-ea"/>
            </a:endParaRPr>
          </a:p>
          <a:p>
            <a:r>
              <a:rPr sz="2400">
                <a:sym typeface="+mn-ea"/>
              </a:rPr>
              <a:t>秀的创业计划书范文、模板及相关资料，研究其写作方法、写作内容及写作技巧，对优点加以记录，难点加以查证，在此基础上进行总结与分析，为自己编写创业计划书做足功课。</a:t>
            </a:r>
            <a:endParaRPr sz="2400">
              <a:sym typeface="+mn-ea"/>
            </a:endParaRPr>
          </a:p>
          <a:p>
            <a:endParaRPr lang="zh-CN" altLang="en-US" sz="2400"/>
          </a:p>
          <a:p>
            <a:endParaRPr lang="zh-CN" altLang="en-US" sz="2400"/>
          </a:p>
        </p:txBody>
      </p:sp>
      <p:pic>
        <p:nvPicPr>
          <p:cNvPr id="4" name="https://photo-static-api.fotomore.com/creative/vcg/400/new/VCG41N928343484.jpg?uid=386&amp;timestamp=1724661933&amp;sign=52e07f77134046289dcc41228afd0cfc" descr="自学的学生"/>
          <p:cNvPicPr>
            <a:picLocks noChangeAspect="1"/>
          </p:cNvPicPr>
          <p:nvPr/>
        </p:nvPicPr>
        <p:blipFill>
          <a:blip r:embed="rId1"/>
          <a:stretch>
            <a:fillRect/>
          </a:stretch>
        </p:blipFill>
        <p:spPr>
          <a:xfrm>
            <a:off x="3705860" y="3429000"/>
            <a:ext cx="4100195" cy="2733040"/>
          </a:xfrm>
          <a:prstGeom prst="rect">
            <a:avLst/>
          </a:prstGeom>
        </p:spPr>
      </p:pic>
    </p:spTree>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18_3*l_h_a*1_1_1"/>
  <p:tag name="KSO_WM_TEMPLATE_CATEGORY" val="diagram"/>
  <p:tag name="KSO_WM_TEMPLATE_INDEX" val="2023241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添加标题"/>
  <p:tag name="KSO_WM_DIAGRAM_USE_COLOR_VALUE" val="{&quot;color_scheme&quot;:1,&quot;color_type&quot;:1,&quot;theme_color_indexes&quot;:[]}"/>
</p:tagLst>
</file>

<file path=ppt/tags/tag100.xml><?xml version="1.0" encoding="utf-8"?>
<p:tagLst xmlns:p="http://schemas.openxmlformats.org/presentationml/2006/main">
  <p:tag name="RESOURCE_RECORD_KEY" val="{&quot;65&quot;:[20184553],&quot;70&quot;:[3319344,3330518,3322237]}"/>
</p:tagLst>
</file>

<file path=ppt/tags/tag101.xml><?xml version="1.0" encoding="utf-8"?>
<p:tagLst xmlns:p="http://schemas.openxmlformats.org/presentationml/2006/main">
  <p:tag name="RESOURCE_RECORD_KEY" val="{&quot;65&quot;:[20184553],&quot;70&quot;:[3319344,3330518,3322237]}"/>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1_2"/>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1_3"/>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COLOR_TRICK" val="2"/>
  <p:tag name="KSO_WM_DIAGRAM_USE_COLOR_VALUE" val="{&quot;color_scheme&quot;:1,&quot;color_type&quot;:1,&quot;theme_color_indexes&quot;:[5,6,5,6,5,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2_2"/>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400000005960464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1"/>
  <p:tag name="KSO_WM_UNIT_FILL_FORE_SCHEMECOLOR_INDEX" val="7"/>
  <p:tag name="KSO_WM_UNIT_FILL_FORE_SCHEMECOLOR_INDEX_BRIGHTNESS" val="0.4"/>
  <p:tag name="KSO_WM_DIAGRAM_USE_COLOR_VALUE" val="{&quot;color_scheme&quot;:1,&quot;color_type&quot;:1,&quot;theme_color_indexes&quot;:[5,6,5,6,5,6]}"/>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2_3"/>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COLOR_TRICK" val="2"/>
  <p:tag name="KSO_WM_DIAGRAM_USE_COLOR_VALUE" val="{&quot;color_scheme&quot;:1,&quot;color_type&quot;:1,&quot;theme_color_indexes&quot;:[5,6,5,6,5,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311_2*l_h_x*1_1_1"/>
  <p:tag name="KSO_WM_TEMPLATE_CATEGORY" val="diagram"/>
  <p:tag name="KSO_WM_TEMPLATE_INDEX" val="20231311"/>
  <p:tag name="KSO_WM_UNIT_LAYERLEVEL" val="1_1_1"/>
  <p:tag name="KSO_WM_TAG_VERSION" val="3.0"/>
  <p:tag name="KSO_WM_BEAUTIFY_FLAG" val="#wm#"/>
  <p:tag name="KSO_WM_DIAGRAM_VERSION" val="3"/>
  <p:tag name="KSO_WM_DIAGRAM_COLOR_TEXT_CAN_REMOVE" val="n"/>
  <p:tag name="KSO_WM_UNIT_VALUE" val="206*206"/>
  <p:tag name="KSO_WM_UNIT_TYPE" val="l_h_x"/>
  <p:tag name="KSO_WM_UNIT_INDEX" val="1_1_1"/>
  <p:tag name="KSO_WM_DIAGRAM_MAX_ITEMCNT" val="6"/>
  <p:tag name="KSO_WM_DIAGRAM_MIN_ITEMCNT" val="2"/>
  <p:tag name="KSO_WM_DIAGRAM_VIRTUALLY_FRAME" val="{&quot;height&quot;:372.19329833984375,&quot;left&quot;:48.92503937007874,&quot;top&quot;:83.95405949149544,&quot;width&quot;:862.1979527559055}"/>
  <p:tag name="KSO_WM_DIAGRAM_COLOR_TRICK" val="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3_2"/>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311_2*l_h_x*1_2_1"/>
  <p:tag name="KSO_WM_TEMPLATE_CATEGORY" val="diagram"/>
  <p:tag name="KSO_WM_TEMPLATE_INDEX" val="20231311"/>
  <p:tag name="KSO_WM_UNIT_LAYERLEVEL" val="1_1_1"/>
  <p:tag name="KSO_WM_TAG_VERSION" val="3.0"/>
  <p:tag name="KSO_WM_BEAUTIFY_FLAG" val="#wm#"/>
  <p:tag name="KSO_WM_DIAGRAM_VERSION" val="3"/>
  <p:tag name="KSO_WM_DIAGRAM_COLOR_TEXT_CAN_REMOVE" val="n"/>
  <p:tag name="KSO_WM_UNIT_VALUE" val="192*206"/>
  <p:tag name="KSO_WM_UNIT_TYPE" val="l_h_x"/>
  <p:tag name="KSO_WM_UNIT_INDEX" val="1_2_1"/>
  <p:tag name="KSO_WM_DIAGRAM_MAX_ITEMCNT" val="6"/>
  <p:tag name="KSO_WM_DIAGRAM_MIN_ITEMCNT" val="2"/>
  <p:tag name="KSO_WM_DIAGRAM_VIRTUALLY_FRAME" val="{&quot;height&quot;:372.19329833984375,&quot;left&quot;:48.92503937007874,&quot;top&quot;:83.95405949149544,&quot;width&quot;:862.1979527559055}"/>
  <p:tag name="KSO_WM_DIAGRAM_COLOR_TRICK" val="2"/>
  <p:tag name="KSO_WM_DIAGRAM_COLOR_MATCH_VALUE" val="{&quot;shape&quot;:{&quot;fill&quot;:{&quot;gradient&quot;:[{&quot;brightness&quot;:0.800000011920929,&quot;colorType&quot;:1,&quot;foreColorIndex&quot;:7,&quot;pos&quot;:0,&quot;transparency&quot;:0},{&quot;brightness&quot;:0.800000011920929,&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3_3"/>
  <p:tag name="KSO_WM_TEMPLATE_CATEGORY" val="diagram"/>
  <p:tag name="KSO_WM_TEMPLATE_INDEX" val="20231311"/>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COLOR_TRICK" val="2"/>
  <p:tag name="KSO_WM_DIAGRAM_USE_COLOR_VALUE" val="{&quot;color_scheme&quot;:1,&quot;color_type&quot;:1,&quot;theme_color_indexes&quot;:[5,6,5,6,5,6]}"/>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2418_3*l_h_i*1_4_2"/>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311_2*l_h_x*1_3_1"/>
  <p:tag name="KSO_WM_TEMPLATE_CATEGORY" val="diagram"/>
  <p:tag name="KSO_WM_TEMPLATE_INDEX" val="20231311"/>
  <p:tag name="KSO_WM_UNIT_LAYERLEVEL" val="1_1_1"/>
  <p:tag name="KSO_WM_TAG_VERSION" val="3.0"/>
  <p:tag name="KSO_WM_BEAUTIFY_FLAG" val="#wm#"/>
  <p:tag name="KSO_WM_DIAGRAM_VERSION" val="3"/>
  <p:tag name="KSO_WM_DIAGRAM_COLOR_TEXT_CAN_REMOVE" val="n"/>
  <p:tag name="KSO_WM_UNIT_VALUE" val="192*206"/>
  <p:tag name="KSO_WM_UNIT_TYPE" val="l_h_x"/>
  <p:tag name="KSO_WM_UNIT_INDEX" val="1_3_1"/>
  <p:tag name="KSO_WM_DIAGRAM_MAX_ITEMCNT" val="6"/>
  <p:tag name="KSO_WM_DIAGRAM_MIN_ITEMCNT" val="2"/>
  <p:tag name="KSO_WM_DIAGRAM_VIRTUALLY_FRAME" val="{&quot;height&quot;:372.19329833984375,&quot;left&quot;:48.92503937007874,&quot;top&quot;:83.95405949149544,&quot;width&quot;:862.1979527559055}"/>
  <p:tag name="KSO_WM_DIAGRAM_COLOR_TRICK" val="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f*1_1_1"/>
  <p:tag name="KSO_WM_TEMPLATE_CATEGORY" val="diagram"/>
  <p:tag name="KSO_WM_TEMPLATE_INDEX" val="20231311"/>
  <p:tag name="KSO_WM_UNIT_LAYERLEVEL" val="1_1_1"/>
  <p:tag name="KSO_WM_TAG_VERSION" val="3.0"/>
  <p:tag name="KSO_WM_BEAUTIFY_FLAG" val="#wm#"/>
  <p:tag name="KSO_WM_UNIT_SUBTYPE" val="a"/>
  <p:tag name="KSO_WM_UNIT_NOCLEAR" val="0"/>
  <p:tag name="KSO_WM_UNIT_VALUE" val="45"/>
  <p:tag name="KSO_WM_DIAGRAM_GROUP_CODE" val="l1-1"/>
  <p:tag name="KSO_WM_UNIT_TYPE" val="l_h_f"/>
  <p:tag name="KSO_WM_UNIT_INDEX" val="1_1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单击此处输入您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f*1_2_1"/>
  <p:tag name="KSO_WM_TEMPLATE_CATEGORY" val="diagram"/>
  <p:tag name="KSO_WM_TEMPLATE_INDEX" val="20231311"/>
  <p:tag name="KSO_WM_UNIT_LAYERLEVEL" val="1_1_1"/>
  <p:tag name="KSO_WM_TAG_VERSION" val="3.0"/>
  <p:tag name="KSO_WM_BEAUTIFY_FLAG" val="#wm#"/>
  <p:tag name="KSO_WM_UNIT_SUBTYPE" val="a"/>
  <p:tag name="KSO_WM_UNIT_NOCLEAR" val="0"/>
  <p:tag name="KSO_WM_UNIT_VALUE" val="45"/>
  <p:tag name="KSO_WM_DIAGRAM_GROUP_CODE" val="l1-1"/>
  <p:tag name="KSO_WM_UNIT_TYPE" val="l_h_f"/>
  <p:tag name="KSO_WM_UNIT_INDEX" val="1_2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单击此处输入您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f*1_3_1"/>
  <p:tag name="KSO_WM_TEMPLATE_CATEGORY" val="diagram"/>
  <p:tag name="KSO_WM_TEMPLATE_INDEX" val="20231311"/>
  <p:tag name="KSO_WM_UNIT_LAYERLEVEL" val="1_1_1"/>
  <p:tag name="KSO_WM_TAG_VERSION" val="3.0"/>
  <p:tag name="KSO_WM_BEAUTIFY_FLAG" val="#wm#"/>
  <p:tag name="KSO_WM_UNIT_SUBTYPE" val="a"/>
  <p:tag name="KSO_WM_UNIT_NOCLEAR" val="0"/>
  <p:tag name="KSO_WM_UNIT_VALUE" val="45"/>
  <p:tag name="KSO_WM_DIAGRAM_GROUP_CODE" val="l1-1"/>
  <p:tag name="KSO_WM_UNIT_TYPE" val="l_h_f"/>
  <p:tag name="KSO_WM_UNIT_INDEX" val="1_3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单击此处输入您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2_1"/>
  <p:tag name="KSO_WM_TEMPLATE_CATEGORY" val="diagram"/>
  <p:tag name="KSO_WM_TEMPLATE_INDEX" val="20231311"/>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gradient&quot;:[{&quot;brightness&quot;:0.8999999761581421,&quot;colorType&quot;:1,&quot;foreColorIndex&quot;:7,&quot;pos&quot;:0,&quot;transparency&quot;:0},{&quot;brightness&quot;:0.8999999761581421,&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COLOR_TRICK" val="2"/>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1_1"/>
  <p:tag name="KSO_WM_TEMPLATE_CATEGORY" val="diagram"/>
  <p:tag name="KSO_WM_TEMPLATE_INDEX" val="20231311"/>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gradient&quot;:[{&quot;brightness&quot;:0.8999999761581421,&quot;colorType&quot;:1,&quot;foreColorIndex&quot;:5,&quot;pos&quot;:0,&quot;transparency&quot;:0},{&quot;brightness&quot;:0.8999999761581421,&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COLOR_TRICK" val="2"/>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311_2*l_h_i*1_3_1"/>
  <p:tag name="KSO_WM_TEMPLATE_CATEGORY" val="diagram"/>
  <p:tag name="KSO_WM_TEMPLATE_INDEX" val="20231311"/>
  <p:tag name="KSO_WM_UNIT_LAYERLEVEL" val="1_1_1"/>
  <p:tag name="KSO_WM_TAG_VERSION" val="3.0"/>
  <p:tag name="KSO_WM_BEAUTIFY_FLAG" val="#wm#"/>
  <p:tag name="KSO_WM_DIAGRAM_GROUP_CODE" val="l1-1"/>
  <p:tag name="KSO_WM_UNIT_SUBTYPE" val="d"/>
  <p:tag name="KSO_WM_UNIT_TYPE" val="l_h_i"/>
  <p:tag name="KSO_WM_UNIT_INDEX" val="1_3_1"/>
  <p:tag name="KSO_WM_DIAGRAM_VERSION" val="3"/>
  <p:tag name="KSO_WM_DIAGRAM_COLOR_TEXT_CAN_REMOVE" val="n"/>
  <p:tag name="KSO_WM_DIAGRAM_MAX_ITEMCNT" val="6"/>
  <p:tag name="KSO_WM_DIAGRAM_MIN_ITEMCNT" val="2"/>
  <p:tag name="KSO_WM_DIAGRAM_VIRTUALLY_FRAME" val="{&quot;height&quot;:372.19329833984375,&quot;left&quot;:48.92503937007874,&quot;top&quot;:83.95405949149544,&quot;width&quot;:862.1979527559055}"/>
  <p:tag name="KSO_WM_DIAGRAM_COLOR_MATCH_VALUE" val="{&quot;shape&quot;:{&quot;fill&quot;:{&quot;gradient&quot;:[{&quot;brightness&quot;:0.8999999761581421,&quot;colorType&quot;:1,&quot;foreColorIndex&quot;:5,&quot;pos&quot;:0,&quot;transparency&quot;:0},{&quot;brightness&quot;:0.8999999761581421,&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COLOR_TRICK" val="2"/>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17.xml><?xml version="1.0" encoding="utf-8"?>
<p:tagLst xmlns:p="http://schemas.openxmlformats.org/presentationml/2006/main">
  <p:tag name="RESOURCE_RECORD_KEY" val="{&quot;65&quot;:[20184553],&quot;70&quot;:[3319344,3330518,3322237,3316002]}"/>
</p:tagLst>
</file>

<file path=ppt/tags/tag118.xml><?xml version="1.0" encoding="utf-8"?>
<p:tagLst xmlns:p="http://schemas.openxmlformats.org/presentationml/2006/main">
  <p:tag name="commondata" val="eyJjb3VudCI6MTQsImhkaWQiOiIyNTU0ZGUyMGZjZjBhZGIyNmM2MDJkMGM4YmRkZTZjZCIsInVzZXJDb3VudCI6MTR9"/>
  <p:tag name="resource_record_key" val="{&quot;65&quot;:[20184553],&quot;70&quot;:[3314290,3322013,3322203,3312652,3318633,3323960,3319362,3322229,3319542,3324683,3321634,3319540,3321434,3319344,3330518,3322237,331600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2418_3*l_h_i*1_4_1"/>
  <p:tag name="KSO_WM_TEMPLATE_CATEGORY" val="diagram"/>
  <p:tag name="KSO_WM_TEMPLATE_INDEX" val="2023241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quot;transparency&quot;:0.80000001192092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04"/>
  <p:tag name="KSO_WM_DIAGRAM_USE_COLOR_VALUE" val="{&quot;color_scheme&quot;:1,&quot;color_type&quot;:1,&quot;theme_color_indexes&quot;:[]}"/>
</p:tagLst>
</file>

<file path=ppt/tags/tag13.xml><?xml version="1.0" encoding="utf-8"?>
<p:tagLst xmlns:p="http://schemas.openxmlformats.org/presentationml/2006/main">
  <p:tag name="KSO_WM_BEAUTIFY_FLAG" val="#wm#"/>
  <p:tag name="KSO_WM_UNIT_VALUE" val="527*717"/>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2418_3*l_h_d*1_4_1"/>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2418_3*l_h_a*1_4_1"/>
  <p:tag name="KSO_WM_TEMPLATE_CATEGORY" val="diagram"/>
  <p:tag name="KSO_WM_TEMPLATE_INDEX" val="2023241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添加标题"/>
  <p:tag name="KSO_WM_DIAGRAM_USE_COLOR_VALUE" val="{&quot;color_scheme&quot;:1,&quot;color_type&quot;:1,&quot;theme_color_indexes&quot;:[]}"/>
</p:tagLst>
</file>

<file path=ppt/tags/tag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2418_3*l_h_i*1_3_2"/>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18_3*l_h_i*1_3_1"/>
  <p:tag name="KSO_WM_TEMPLATE_CATEGORY" val="diagram"/>
  <p:tag name="KSO_WM_TEMPLATE_INDEX" val="2023241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quot;transparency&quot;:0.80000001192092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03"/>
  <p:tag name="KSO_WM_DIAGRAM_USE_COLOR_VALUE" val="{&quot;color_scheme&quot;:1,&quot;color_type&quot;:1,&quot;theme_color_indexes&quot;:[]}"/>
</p:tagLst>
</file>

<file path=ppt/tags/tag17.xml><?xml version="1.0" encoding="utf-8"?>
<p:tagLst xmlns:p="http://schemas.openxmlformats.org/presentationml/2006/main">
  <p:tag name="KSO_WM_BEAUTIFY_FLAG" val="#wm#"/>
  <p:tag name="KSO_WM_UNIT_VALUE" val="527*718"/>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18_3*l_h_d*1_3_1"/>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18_3*l_h_a*1_3_1"/>
  <p:tag name="KSO_WM_TEMPLATE_CATEGORY" val="diagram"/>
  <p:tag name="KSO_WM_TEMPLATE_INDEX" val="2023241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添加标题"/>
  <p:tag name="KSO_WM_DIAGRAM_USE_COLOR_VALUE" val="{&quot;color_scheme&quot;:1,&quot;color_type&quot;:1,&quot;theme_color_indexes&quot;:[]}"/>
</p:tagLst>
</file>

<file path=ppt/tags/tag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18_3*l_h_i*1_2_2"/>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18_3*l_h_i*1_2_1"/>
  <p:tag name="KSO_WM_TEMPLATE_CATEGORY" val="diagram"/>
  <p:tag name="KSO_WM_TEMPLATE_INDEX" val="2023241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quot;transparency&quot;:0.80000001192092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02"/>
  <p:tag name="KSO_WM_DIAGRAM_USE_COLOR_VALUE" val="{&quot;color_scheme&quot;:1,&quot;color_type&quot;:1,&quot;theme_color_indexes&quot;:[]}"/>
</p:tagLst>
</file>

<file path=ppt/tags/tag21.xml><?xml version="1.0" encoding="utf-8"?>
<p:tagLst xmlns:p="http://schemas.openxmlformats.org/presentationml/2006/main">
  <p:tag name="KSO_WM_BEAUTIFY_FLAG" val="#wm#"/>
  <p:tag name="KSO_WM_UNIT_VALUE" val="527*718"/>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18_3*l_h_d*1_2_1"/>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18_3*l_h_a*1_2_1"/>
  <p:tag name="KSO_WM_TEMPLATE_CATEGORY" val="diagram"/>
  <p:tag name="KSO_WM_TEMPLATE_INDEX" val="2023241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添加标题"/>
  <p:tag name="KSO_WM_DIAGRAM_USE_COLOR_VALUE" val="{&quot;color_scheme&quot;:1,&quot;color_type&quot;:1,&quot;theme_color_indexes&quot;:[]}"/>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1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14_4*l_h_a*1_1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4*l_h_d*1_1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1_1"/>
  <p:tag name="KSO_WM_UNIT_VALUE" val="295*295"/>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2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14_4*l_h_a*1_2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4*l_h_d*1_2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2_1"/>
  <p:tag name="KSO_WM_UNIT_VALUE" val="295*295"/>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3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3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14_4*l_h_a*1_3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4*l_h_d*1_3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3_1"/>
  <p:tag name="KSO_WM_UNIT_VALUE" val="295*295"/>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36.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1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37.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1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38.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2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39.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2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3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41.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3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4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4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14_4*l_h_a*1_4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4*l_h_d*1_4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4_1"/>
  <p:tag name="KSO_WM_UNIT_VALUE" val="295*295"/>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4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5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5_1"/>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4*l_h_d*1_5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5_1"/>
  <p:tag name="KSO_WM_UNIT_VALUE" val="295*295"/>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714_4*l_h_a*1_5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48.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4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49.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4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5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3"/>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51.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4*l_h_i*1_5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2"/>
  <p:tag name="KSO_WM_DIAGRAM_MAX_ITEMCNT" val="6"/>
  <p:tag name="KSO_WM_DIAGRAM_MIN_ITEMCNT" val="2"/>
  <p:tag name="KSO_WM_DIAGRAM_VIRTUALLY_FRAME" val="{&quot;height&quot;:387.81118774414057,&quot;left&quot;:24.98295013187435,&quot;top&quot;:128.77444549800845,&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765625,&quot;left&quot;:93.39999577079234,&quot;top&quot;:107.609326171875,&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DIAGRAM_USE_COLOR_VALUE" val="{&quot;color_scheme&quot;:1,&quot;color_type&quot;:1,&quot;theme_color_indexes&quot;:[5,6,5,6,5,6]}"/>
</p:tagLst>
</file>

<file path=ppt/tags/tag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765625,&quot;left&quot;:93.39999577079234,&quot;top&quot;:107.609326171875,&quot;width&quot;:780.21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 name="KSO_WM_DIAGRAM_USE_COLOR_VALUE" val="{&quot;color_scheme&quot;:1,&quot;color_type&quot;:1,&quot;theme_color_indexes&quot;:[5,6,5,6,5,6]}"/>
</p:tagLst>
</file>

<file path=ppt/tags/tag5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765625,&quot;left&quot;:93.39999577079234,&quot;top&quot;:107.609326171875,&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DIAGRAM_USE_COLOR_VALUE" val="{&quot;color_scheme&quot;:1,&quot;color_type&quot;:1,&quot;theme_color_indexes&quot;:[5,6,5,6,5,6]}"/>
</p:tagLst>
</file>

<file path=ppt/tags/tag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765625,&quot;left&quot;:93.39999577079234,&quot;top&quot;:107.609326171875,&quot;width&quot;:780.21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 name="KSO_WM_DIAGRAM_USE_COLOR_VALUE" val="{&quot;color_scheme&quot;:1,&quot;color_type&quot;:1,&quot;theme_color_indexes&quot;:[5,6,5,6,5,6]}"/>
</p:tagLst>
</file>

<file path=ppt/tags/tag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765625,&quot;left&quot;:93.39999577079234,&quot;top&quot;:107.609326171875,&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DIAGRAM_USE_COLOR_VALUE" val="{&quot;color_scheme&quot;:1,&quot;color_type&quot;:1,&quot;theme_color_indexes&quot;:[5,6,5,6,5,6]}"/>
</p:tagLst>
</file>

<file path=ppt/tags/tag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765625,&quot;left&quot;:93.39999577079234,&quot;top&quot;:107.609326171875,&quot;width&quot;:780.21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DIAGRAM_USE_COLOR_VALUE" val="{&quot;color_scheme&quot;:1,&quot;color_type&quot;:1,&quot;theme_color_indexes&quot;:[5,6,5,6,5,6]}"/>
</p:tagLst>
</file>

<file path=ppt/tags/tag58.xml><?xml version="1.0" encoding="utf-8"?>
<p:tagLst xmlns:p="http://schemas.openxmlformats.org/presentationml/2006/main">
  <p:tag name="RESOURCE_RECORD_KEY" val="{&quot;65&quot;:[20184553],&quot;70&quot;:[3321434]}"/>
</p:tagLst>
</file>

<file path=ppt/tags/tag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684_1*l_h_i*1_1_4"/>
  <p:tag name="KSO_WM_TEMPLATE_CATEGORY" val="diagram"/>
  <p:tag name="KSO_WM_TEMPLATE_INDEX" val="20231684"/>
  <p:tag name="KSO_WM_UNIT_LAYERLEVEL" val="1_1_1"/>
  <p:tag name="KSO_WM_TAG_VERSION" val="3.0"/>
  <p:tag name="KSO_WM_BEAUTIFY_FLAG" val="#wm#"/>
  <p:tag name="KSO_WM_DIAGRAM_MAX_ITEMCNT" val="6"/>
  <p:tag name="KSO_WM_DIAGRAM_MIN_ITEMCNT" val="2"/>
  <p:tag name="KSO_WM_DIAGRAM_VIRTUALLY_FRAME" val="{&quot;height&quot;:380.95001220703125,&quot;left&quot;:53.67503937007873,&quot;top&quot;:141.18940334530325,&quot;width&quot;:866.37496062992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684_1*l_h_i*1_2_3"/>
  <p:tag name="KSO_WM_TEMPLATE_CATEGORY" val="diagram"/>
  <p:tag name="KSO_WM_TEMPLATE_INDEX" val="20231684"/>
  <p:tag name="KSO_WM_UNIT_LAYERLEVEL" val="1_1_1"/>
  <p:tag name="KSO_WM_TAG_VERSION" val="3.0"/>
  <p:tag name="KSO_WM_BEAUTIFY_FLAG" val="#wm#"/>
  <p:tag name="KSO_WM_DIAGRAM_MAX_ITEMCNT" val="6"/>
  <p:tag name="KSO_WM_DIAGRAM_MIN_ITEMCNT" val="2"/>
  <p:tag name="KSO_WM_DIAGRAM_VIRTUALLY_FRAME" val="{&quot;height&quot;:380.95001220703125,&quot;left&quot;:53.67503937007873,&quot;top&quot;:141.18940334530325,&quot;width&quot;:866.37496062992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4_1*l_h_f*1_2_1"/>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0.95001220703125,&quot;left&quot;:53.67503937007873,&quot;top&quot;:141.18940334530325,&quot;width&quot;:866.374960629921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输入你的智能图形项正文，文字是您思想的提炼，请尽量言简意赅"/>
  <p:tag name="KSO_WM_UNIT_LINE_FORE_SCHEMECOLOR_INDEX" val="5"/>
  <p:tag name="KSO_WM_DIAGRAM_USE_COLOR_VALUE" val="{&quot;color_scheme&quot;:1,&quot;color_type&quot;:1,&quot;theme_color_indexes&quot;:[5,6,5,6,5,6]}"/>
</p:tagLst>
</file>

<file path=ppt/tags/tag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4_1*l_h_f*1_1_1"/>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0.95001220703125,&quot;left&quot;:53.67503937007873,&quot;top&quot;:141.18940334530325,&quot;width&quot;:866.374960629921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输入你的智能图形项正文，文字是您思想的提炼，请尽量言简意赅"/>
  <p:tag name="KSO_WM_UNIT_LINE_FORE_SCHEMECOLOR_INDEX" val="5"/>
  <p:tag name="KSO_WM_DIAGRAM_USE_COLOR_VALUE" val="{&quot;color_scheme&quot;:1,&quot;color_type&quot;:1,&quot;theme_color_indexes&quot;:[5,6,5,6,5,6]}"/>
</p:tagLst>
</file>

<file path=ppt/tags/tag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4_1*l_h_a*1_1_1"/>
  <p:tag name="KSO_WM_TEMPLATE_CATEGORY" val="diagram"/>
  <p:tag name="KSO_WM_TEMPLATE_INDEX" val="20231684"/>
  <p:tag name="KSO_WM_UNIT_LAYERLEVEL" val="1_1_1"/>
  <p:tag name="KSO_WM_TAG_VERSION" val="3.0"/>
  <p:tag name="KSO_WM_DIAGRAM_VERSION" val="3"/>
  <p:tag name="KSO_WM_DIAGRAM_COLOR_TRICK" val="1"/>
  <p:tag name="KSO_WM_DIAGRAM_COLOR_TEXT_CAN_REMOVE" val="n"/>
  <p:tag name="KSO_WM_DIAGRAM_GROUP_CODE" val="l1-1"/>
  <p:tag name="KSO_WM_BEAUTIFY_FLAG" val="#wm#"/>
  <p:tag name="KSO_WM_DIAGRAM_MAX_ITEMCNT" val="6"/>
  <p:tag name="KSO_WM_DIAGRAM_MIN_ITEMCNT" val="2"/>
  <p:tag name="KSO_WM_DIAGRAM_VIRTUALLY_FRAME" val="{&quot;height&quot;:380.95001220703125,&quot;left&quot;:53.67503937007873,&quot;top&quot;:141.18940334530325,&quot;width&quot;:866.3749606299212}"/>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84_1*l_h_i*1_1_1"/>
  <p:tag name="KSO_WM_TEMPLATE_CATEGORY" val="diagram"/>
  <p:tag name="KSO_WM_TEMPLATE_INDEX" val="20231684"/>
  <p:tag name="KSO_WM_UNIT_LAYERLEVEL" val="1_1_1"/>
  <p:tag name="KSO_WM_TAG_VERSION" val="3.0"/>
  <p:tag name="KSO_WM_BEAUTIFY_FLAG" val="#wm#"/>
  <p:tag name="KSO_WM_UNIT_TEXT_FILL_TYPE" val="1"/>
  <p:tag name="KSO_WM_DIAGRAM_MAX_ITEMCNT" val="6"/>
  <p:tag name="KSO_WM_DIAGRAM_MIN_ITEMCNT" val="2"/>
  <p:tag name="KSO_WM_DIAGRAM_VIRTUALLY_FRAME" val="{&quot;height&quot;:380.95001220703125,&quot;left&quot;:53.67503937007873,&quot;top&quot;:141.18940334530325,&quot;width&quot;:866.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A"/>
  <p:tag name="KSO_WM_DIAGRAM_USE_COLOR_VALUE" val="{&quot;color_scheme&quot;:1,&quot;color_type&quot;:1,&quot;theme_color_indexes&quot;:[5,6,5,6,5,6]}"/>
</p:tagLst>
</file>

<file path=ppt/tags/tag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4_1*l_h_a*1_2_1"/>
  <p:tag name="KSO_WM_TEMPLATE_CATEGORY" val="diagram"/>
  <p:tag name="KSO_WM_TEMPLATE_INDEX" val="20231684"/>
  <p:tag name="KSO_WM_UNIT_LAYERLEVEL" val="1_1_1"/>
  <p:tag name="KSO_WM_TAG_VERSION" val="3.0"/>
  <p:tag name="KSO_WM_DIAGRAM_VERSION" val="3"/>
  <p:tag name="KSO_WM_DIAGRAM_COLOR_TRICK" val="1"/>
  <p:tag name="KSO_WM_DIAGRAM_COLOR_TEXT_CAN_REMOVE" val="n"/>
  <p:tag name="KSO_WM_DIAGRAM_GROUP_CODE" val="l1-1"/>
  <p:tag name="KSO_WM_BEAUTIFY_FLAG" val="#wm#"/>
  <p:tag name="KSO_WM_DIAGRAM_MAX_ITEMCNT" val="6"/>
  <p:tag name="KSO_WM_DIAGRAM_MIN_ITEMCNT" val="2"/>
  <p:tag name="KSO_WM_DIAGRAM_VIRTUALLY_FRAME" val="{&quot;height&quot;:380.95001220703125,&quot;left&quot;:53.67503937007873,&quot;top&quot;:141.18940334530325,&quot;width&quot;:866.3749606299212}"/>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84_1*l_h_i*1_2_1"/>
  <p:tag name="KSO_WM_TEMPLATE_CATEGORY" val="diagram"/>
  <p:tag name="KSO_WM_TEMPLATE_INDEX" val="20231684"/>
  <p:tag name="KSO_WM_UNIT_LAYERLEVEL" val="1_1_1"/>
  <p:tag name="KSO_WM_TAG_VERSION" val="3.0"/>
  <p:tag name="KSO_WM_BEAUTIFY_FLAG" val="#wm#"/>
  <p:tag name="KSO_WM_UNIT_TEXT_FILL_TYPE" val="1"/>
  <p:tag name="KSO_WM_DIAGRAM_MAX_ITEMCNT" val="6"/>
  <p:tag name="KSO_WM_DIAGRAM_MIN_ITEMCNT" val="2"/>
  <p:tag name="KSO_WM_DIAGRAM_VIRTUALLY_FRAME" val="{&quot;height&quot;:380.95001220703125,&quot;left&quot;:53.67503937007873,&quot;top&quot;:141.18940334530325,&quot;width&quot;:866.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B"/>
  <p:tag name="KSO_WM_DIAGRAM_USE_COLOR_VALUE" val="{&quot;color_scheme&quot;:1,&quot;color_type&quot;:1,&quot;theme_color_indexes&quot;:[5,6,5,6,5,6]}"/>
</p:tagLst>
</file>

<file path=ppt/tags/tag67.xml><?xml version="1.0" encoding="utf-8"?>
<p:tagLst xmlns:p="http://schemas.openxmlformats.org/presentationml/2006/main">
  <p:tag name="RESOURCE_RECORD_KEY" val="{&quot;65&quot;:[20184553],&quot;70&quot;:[3319344]}"/>
</p:tagLst>
</file>

<file path=ppt/tags/tag68.xml><?xml version="1.0" encoding="utf-8"?>
<p:tagLst xmlns:p="http://schemas.openxmlformats.org/presentationml/2006/main">
  <p:tag name="RESOURCE_RECORD_KEY" val="{&quot;65&quot;:[20184553],&quot;70&quot;:[3319344]}"/>
</p:tagLst>
</file>

<file path=ppt/tags/tag69.xml><?xml version="1.0" encoding="utf-8"?>
<p:tagLst xmlns:p="http://schemas.openxmlformats.org/presentationml/2006/main">
  <p:tag name="KSO_WM_BEAUTIFY_FLAG" val="#wm#"/>
  <p:tag name="KSO_WM_DIAGRAM_VIRTUALLY_FRAME" val="{&quot;height&quot;:376.54998779296875,&quot;left&quot;:68.12503937007874,&quot;top&quot;:123.9750454735944,&quot;width&quot;:846.55}"/>
  <p:tag name="KSO_WM_UNIT_HIGHLIGHT" val="0"/>
  <p:tag name="KSO_WM_UNIT_COMPATIBLE" val="0"/>
  <p:tag name="KSO_WM_UNIT_DIAGRAM_ISNUMVISUAL" val="0"/>
  <p:tag name="KSO_WM_UNIT_DIAGRAM_ISREFERUNIT" val="0"/>
  <p:tag name="KSO_WM_UNIT_ID" val="diagram20233205_3*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18_3*l_h_i*1_1_2"/>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70.xml><?xml version="1.0" encoding="utf-8"?>
<p:tagLst xmlns:p="http://schemas.openxmlformats.org/presentationml/2006/main">
  <p:tag name="KSO_WM_DIAGRAM_VIRTUALLY_FRAME" val="{&quot;height&quot;:376.54998779296875,&quot;left&quot;:68.12503937007874,&quot;top&quot;:123.9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71.xml><?xml version="1.0" encoding="utf-8"?>
<p:tagLst xmlns:p="http://schemas.openxmlformats.org/presentationml/2006/main">
  <p:tag name="KSO_WM_BEAUTIFY_FLAG" val="#wm#"/>
  <p:tag name="KSO_WM_DIAGRAM_VIRTUALLY_FRAME" val="{&quot;height&quot;:376.54998779296875,&quot;left&quot;:68.12503937007874,&quot;top&quot;:123.9750454735944,&quot;width&quot;:846.55}"/>
  <p:tag name="KSO_WM_UNIT_HIGHLIGHT" val="0"/>
  <p:tag name="KSO_WM_UNIT_COMPATIBLE" val="0"/>
  <p:tag name="KSO_WM_UNIT_DIAGRAM_ISNUMVISUAL" val="0"/>
  <p:tag name="KSO_WM_UNIT_DIAGRAM_ISREFERUNIT" val="0"/>
  <p:tag name="KSO_WM_UNIT_ID" val="diagram20233205_3*l_h_f*1_1_1"/>
  <p:tag name="KSO_WM_TEMPLATE_CATEGORY" val="diagram"/>
  <p:tag name="KSO_WM_TEMPLATE_INDEX" val="20233205"/>
  <p:tag name="KSO_WM_UNIT_LAYERLEVEL" val="1_1_1"/>
  <p:tag name="KSO_WM_TAG_VERSION" val="3.0"/>
  <p:tag name="KSO_WM_DIAGRAM_GROUP_CODE" val="l1-1"/>
  <p:tag name="KSO_WM_UNIT_SUBTYPE" val="a"/>
  <p:tag name="KSO_WM_UNIT_NOCLEAR" val="0"/>
  <p:tag name="KSO_WM_UNIT_TYPE" val="l_h_f"/>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3*l_h_a*1_1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68.12503937007874,&quot;top&quot;:123.9750454735944,&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73.xml><?xml version="1.0" encoding="utf-8"?>
<p:tagLst xmlns:p="http://schemas.openxmlformats.org/presentationml/2006/main">
  <p:tag name="KSO_WM_BEAUTIFY_FLAG" val="#wm#"/>
  <p:tag name="KSO_WM_DIAGRAM_VIRTUALLY_FRAME" val="{&quot;height&quot;:376.54998779296875,&quot;left&quot;:68.12503937007874,&quot;top&quot;:123.9750454735944,&quot;width&quot;:846.55}"/>
  <p:tag name="KSO_WM_UNIT_HIGHLIGHT" val="0"/>
  <p:tag name="KSO_WM_UNIT_COMPATIBLE" val="0"/>
  <p:tag name="KSO_WM_UNIT_DIAGRAM_ISNUMVISUAL" val="0"/>
  <p:tag name="KSO_WM_UNIT_DIAGRAM_ISREFERUNIT" val="0"/>
  <p:tag name="KSO_WM_UNIT_ID" val="diagram20233205_3*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4.xml><?xml version="1.0" encoding="utf-8"?>
<p:tagLst xmlns:p="http://schemas.openxmlformats.org/presentationml/2006/main">
  <p:tag name="KSO_WM_DIAGRAM_VIRTUALLY_FRAME" val="{&quot;height&quot;:376.54998779296875,&quot;left&quot;:68.12503937007874,&quot;top&quot;:123.9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5.xml><?xml version="1.0" encoding="utf-8"?>
<p:tagLst xmlns:p="http://schemas.openxmlformats.org/presentationml/2006/main">
  <p:tag name="KSO_WM_BEAUTIFY_FLAG" val="#wm#"/>
  <p:tag name="KSO_WM_DIAGRAM_VIRTUALLY_FRAME" val="{&quot;height&quot;:376.54998779296875,&quot;left&quot;:68.12503937007874,&quot;top&quot;:123.9750454735944,&quot;width&quot;:846.55}"/>
  <p:tag name="KSO_WM_UNIT_HIGHLIGHT" val="0"/>
  <p:tag name="KSO_WM_UNIT_COMPATIBLE" val="0"/>
  <p:tag name="KSO_WM_UNIT_DIAGRAM_ISNUMVISUAL" val="0"/>
  <p:tag name="KSO_WM_UNIT_DIAGRAM_ISREFERUNIT" val="0"/>
  <p:tag name="KSO_WM_UNIT_ID" val="diagram20233205_3*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6.xml><?xml version="1.0" encoding="utf-8"?>
<p:tagLst xmlns:p="http://schemas.openxmlformats.org/presentationml/2006/main">
  <p:tag name="KSO_WM_DIAGRAM_VIRTUALLY_FRAME" val="{&quot;height&quot;:376.54998779296875,&quot;left&quot;:68.12503937007874,&quot;top&quot;:123.9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77.xml><?xml version="1.0" encoding="utf-8"?>
<p:tagLst xmlns:p="http://schemas.openxmlformats.org/presentationml/2006/main">
  <p:tag name="KSO_WM_BEAUTIFY_FLAG" val="#wm#"/>
  <p:tag name="KSO_WM_DIAGRAM_VIRTUALLY_FRAME" val="{&quot;height&quot;:376.54998779296875,&quot;left&quot;:68.12503937007874,&quot;top&quot;:123.9750454735944,&quot;width&quot;:846.55}"/>
  <p:tag name="KSO_WM_UNIT_HIGHLIGHT" val="0"/>
  <p:tag name="KSO_WM_UNIT_COMPATIBLE" val="0"/>
  <p:tag name="KSO_WM_UNIT_DIAGRAM_ISNUMVISUAL" val="0"/>
  <p:tag name="KSO_WM_UNIT_DIAGRAM_ISREFERUNIT" val="0"/>
  <p:tag name="KSO_WM_UNIT_ID" val="diagram20233205_3*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8.xml><?xml version="1.0" encoding="utf-8"?>
<p:tagLst xmlns:p="http://schemas.openxmlformats.org/presentationml/2006/main">
  <p:tag name="KSO_WM_DIAGRAM_VIRTUALLY_FRAME" val="{&quot;height&quot;:376.54998779296875,&quot;left&quot;:68.12503937007874,&quot;top&quot;:123.9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9.xml><?xml version="1.0" encoding="utf-8"?>
<p:tagLst xmlns:p="http://schemas.openxmlformats.org/presentationml/2006/main">
  <p:tag name="KSO_WM_BEAUTIFY_FLAG" val="#wm#"/>
  <p:tag name="KSO_WM_DIAGRAM_VIRTUALLY_FRAME" val="{&quot;height&quot;:376.54998779296875,&quot;left&quot;:68.12503937007874,&quot;top&quot;:123.9750454735944,&quot;width&quot;:846.55}"/>
  <p:tag name="KSO_WM_UNIT_HIGHLIGHT" val="0"/>
  <p:tag name="KSO_WM_UNIT_COMPATIBLE" val="0"/>
  <p:tag name="KSO_WM_UNIT_DIAGRAM_ISNUMVISUAL" val="0"/>
  <p:tag name="KSO_WM_UNIT_DIAGRAM_ISREFERUNIT" val="0"/>
  <p:tag name="KSO_WM_UNIT_ID" val="diagram20233205_3*l_h_f*1_2_1"/>
  <p:tag name="KSO_WM_TEMPLATE_CATEGORY" val="diagram"/>
  <p:tag name="KSO_WM_TEMPLATE_INDEX" val="20233205"/>
  <p:tag name="KSO_WM_UNIT_LAYERLEVEL" val="1_1_1"/>
  <p:tag name="KSO_WM_TAG_VERSION" val="3.0"/>
  <p:tag name="KSO_WM_DIAGRAM_GROUP_CODE" val="l1-1"/>
  <p:tag name="KSO_WM_UNIT_SUBTYPE" val="a"/>
  <p:tag name="KSO_WM_UNIT_NOCLEAR" val="0"/>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18_3*l_h_i*1_1_1"/>
  <p:tag name="KSO_WM_TEMPLATE_CATEGORY" val="diagram"/>
  <p:tag name="KSO_WM_TEMPLATE_INDEX" val="2023241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quot;transparency&quot;:0.80000001192092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01"/>
  <p:tag name="KSO_WM_DIAGRAM_USE_COLOR_VALUE" val="{&quot;color_scheme&quot;:1,&quot;color_type&quot;:1,&quot;theme_color_indexes&quot;:[]}"/>
</p:tagLst>
</file>

<file path=ppt/tags/tag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3*l_h_a*1_2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68.12503937007874,&quot;top&quot;:123.9750454735944,&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81.xml><?xml version="1.0" encoding="utf-8"?>
<p:tagLst xmlns:p="http://schemas.openxmlformats.org/presentationml/2006/main">
  <p:tag name="KSO_WM_BEAUTIFY_FLAG" val="#wm#"/>
  <p:tag name="KSO_WM_DIAGRAM_VIRTUALLY_FRAME" val="{&quot;height&quot;:376.54998779296875,&quot;left&quot;:68.12503937007874,&quot;top&quot;:123.9750454735944,&quot;width&quot;:846.55}"/>
  <p:tag name="KSO_WM_UNIT_HIGHLIGHT" val="0"/>
  <p:tag name="KSO_WM_UNIT_COMPATIBLE" val="0"/>
  <p:tag name="KSO_WM_UNIT_DIAGRAM_ISNUMVISUAL" val="0"/>
  <p:tag name="KSO_WM_UNIT_DIAGRAM_ISREFERUNIT" val="0"/>
  <p:tag name="KSO_WM_UNIT_ID" val="diagram20233205_3*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2.xml><?xml version="1.0" encoding="utf-8"?>
<p:tagLst xmlns:p="http://schemas.openxmlformats.org/presentationml/2006/main">
  <p:tag name="KSO_WM_DIAGRAM_VIRTUALLY_FRAME" val="{&quot;height&quot;:376.54998779296875,&quot;left&quot;:68.12503937007874,&quot;top&quot;:123.9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83.xml><?xml version="1.0" encoding="utf-8"?>
<p:tagLst xmlns:p="http://schemas.openxmlformats.org/presentationml/2006/main">
  <p:tag name="KSO_WM_BEAUTIFY_FLAG" val="#wm#"/>
  <p:tag name="KSO_WM_DIAGRAM_VIRTUALLY_FRAME" val="{&quot;height&quot;:376.54998779296875,&quot;left&quot;:68.12503937007874,&quot;top&quot;:123.9750454735944,&quot;width&quot;:846.55}"/>
  <p:tag name="KSO_WM_UNIT_HIGHLIGHT" val="0"/>
  <p:tag name="KSO_WM_UNIT_COMPATIBLE" val="0"/>
  <p:tag name="KSO_WM_UNIT_DIAGRAM_ISNUMVISUAL" val="0"/>
  <p:tag name="KSO_WM_UNIT_DIAGRAM_ISREFERUNIT" val="0"/>
  <p:tag name="KSO_WM_UNIT_ID" val="diagram20233205_3*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4.xml><?xml version="1.0" encoding="utf-8"?>
<p:tagLst xmlns:p="http://schemas.openxmlformats.org/presentationml/2006/main">
  <p:tag name="KSO_WM_DIAGRAM_VIRTUALLY_FRAME" val="{&quot;height&quot;:376.54998779296875,&quot;left&quot;:68.12503937007874,&quot;top&quot;:123.9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5.xml><?xml version="1.0" encoding="utf-8"?>
<p:tagLst xmlns:p="http://schemas.openxmlformats.org/presentationml/2006/main">
  <p:tag name="KSO_WM_BEAUTIFY_FLAG" val="#wm#"/>
  <p:tag name="KSO_WM_DIAGRAM_VIRTUALLY_FRAME" val="{&quot;height&quot;:376.54998779296875,&quot;left&quot;:68.12503937007874,&quot;top&quot;:123.9750454735944,&quot;width&quot;:846.55}"/>
  <p:tag name="KSO_WM_UNIT_HIGHLIGHT" val="0"/>
  <p:tag name="KSO_WM_UNIT_COMPATIBLE" val="0"/>
  <p:tag name="KSO_WM_UNIT_DIAGRAM_ISNUMVISUAL" val="0"/>
  <p:tag name="KSO_WM_UNIT_DIAGRAM_ISREFERUNIT" val="0"/>
  <p:tag name="KSO_WM_UNIT_ID" val="diagram20233205_3*l_h_f*1_3_1"/>
  <p:tag name="KSO_WM_TEMPLATE_CATEGORY" val="diagram"/>
  <p:tag name="KSO_WM_TEMPLATE_INDEX" val="20233205"/>
  <p:tag name="KSO_WM_UNIT_LAYERLEVEL" val="1_1_1"/>
  <p:tag name="KSO_WM_TAG_VERSION" val="3.0"/>
  <p:tag name="KSO_WM_DIAGRAM_GROUP_CODE" val="l1-1"/>
  <p:tag name="KSO_WM_UNIT_SUBTYPE" val="a"/>
  <p:tag name="KSO_WM_UNIT_NOCLEAR" val="0"/>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3*l_h_a*1_3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68.12503937007874,&quot;top&quot;:123.9750454735944,&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87.xml><?xml version="1.0" encoding="utf-8"?>
<p:tagLst xmlns:p="http://schemas.openxmlformats.org/presentationml/2006/main">
  <p:tag name="KSO_WM_DIAGRAM_VIRTUALLY_FRAME" val="{&quot;height&quot;:376.54998779296875,&quot;left&quot;:68.12503937007874,&quot;top&quot;:123.9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4_1"/>
  <p:tag name="KSO_WM_TEMPLATE_CATEGORY" val="diagram"/>
  <p:tag name="KSO_WM_TEMPLATE_INDEX" val="20233205"/>
  <p:tag name="KSO_WM_UNIT_LAYERLEVEL" val="1_1_1"/>
  <p:tag name="KSO_WM_TAG_VERSION" val="3.0"/>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88.xml><?xml version="1.0" encoding="utf-8"?>
<p:tagLst xmlns:p="http://schemas.openxmlformats.org/presentationml/2006/main">
  <p:tag name="KSO_WM_BEAUTIFY_FLAG" val="#wm#"/>
  <p:tag name="KSO_WM_DIAGRAM_VIRTUALLY_FRAME" val="{&quot;height&quot;:376.54998779296875,&quot;left&quot;:68.12503937007874,&quot;top&quot;:123.9750454735944,&quot;width&quot;:846.55}"/>
  <p:tag name="KSO_WM_UNIT_HIGHLIGHT" val="0"/>
  <p:tag name="KSO_WM_UNIT_COMPATIBLE" val="0"/>
  <p:tag name="KSO_WM_UNIT_DIAGRAM_ISNUMVISUAL" val="0"/>
  <p:tag name="KSO_WM_UNIT_DIAGRAM_ISREFERUNIT" val="0"/>
  <p:tag name="KSO_WM_UNIT_ID" val="diagram20233205_3*l_h_i*1_4_2"/>
  <p:tag name="KSO_WM_TEMPLATE_CATEGORY" val="diagram"/>
  <p:tag name="KSO_WM_TEMPLATE_INDEX" val="20233205"/>
  <p:tag name="KSO_WM_UNIT_LAYERLEVEL" val="1_1_1"/>
  <p:tag name="KSO_WM_TAG_VERSION" val="3.0"/>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xml><?xml version="1.0" encoding="utf-8"?>
<p:tagLst xmlns:p="http://schemas.openxmlformats.org/presentationml/2006/main">
  <p:tag name="KSO_WM_DIAGRAM_VIRTUALLY_FRAME" val="{&quot;height&quot;:376.54998779296875,&quot;left&quot;:68.12503937007874,&quot;top&quot;:123.9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4_3"/>
  <p:tag name="KSO_WM_TEMPLATE_CATEGORY" val="diagram"/>
  <p:tag name="KSO_WM_TEMPLATE_INDEX" val="20233205"/>
  <p:tag name="KSO_WM_UNIT_LAYERLEVEL" val="1_1_1"/>
  <p:tag name="KSO_WM_TAG_VERSION" val="3.0"/>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xml><?xml version="1.0" encoding="utf-8"?>
<p:tagLst xmlns:p="http://schemas.openxmlformats.org/presentationml/2006/main">
  <p:tag name="KSO_WM_BEAUTIFY_FLAG" val="#wm#"/>
  <p:tag name="KSO_WM_UNIT_VALUE" val="527*718"/>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18_3*l_h_d*1_1_1"/>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1.85,&quot;top&quot;:120.40464309812532,&quot;width&quot;:892.75}"/>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90.xml><?xml version="1.0" encoding="utf-8"?>
<p:tagLst xmlns:p="http://schemas.openxmlformats.org/presentationml/2006/main">
  <p:tag name="KSO_WM_BEAUTIFY_FLAG" val="#wm#"/>
  <p:tag name="KSO_WM_DIAGRAM_VIRTUALLY_FRAME" val="{&quot;height&quot;:376.54998779296875,&quot;left&quot;:68.12503937007874,&quot;top&quot;:123.9750454735944,&quot;width&quot;:846.55}"/>
  <p:tag name="KSO_WM_UNIT_HIGHLIGHT" val="0"/>
  <p:tag name="KSO_WM_UNIT_COMPATIBLE" val="0"/>
  <p:tag name="KSO_WM_UNIT_DIAGRAM_ISNUMVISUAL" val="0"/>
  <p:tag name="KSO_WM_UNIT_DIAGRAM_ISREFERUNIT" val="0"/>
  <p:tag name="KSO_WM_UNIT_ID" val="diagram20233205_3*l_h_f*1_4_1"/>
  <p:tag name="KSO_WM_TEMPLATE_CATEGORY" val="diagram"/>
  <p:tag name="KSO_WM_TEMPLATE_INDEX" val="20233205"/>
  <p:tag name="KSO_WM_UNIT_LAYERLEVEL" val="1_1_1"/>
  <p:tag name="KSO_WM_TAG_VERSION" val="3.0"/>
  <p:tag name="KSO_WM_DIAGRAM_GROUP_CODE" val="l1-1"/>
  <p:tag name="KSO_WM_UNIT_SUBTYPE" val="a"/>
  <p:tag name="KSO_WM_UNIT_NOCLEAR" val="0"/>
  <p:tag name="KSO_WM_UNIT_TYPE" val="l_h_f"/>
  <p:tag name="KSO_WM_UNIT_INDEX" val="1_4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5_3*l_h_a*1_4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68.12503937007874,&quot;top&quot;:123.9750454735944,&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5_3*l_h_x*1_1_1"/>
  <p:tag name="KSO_WM_TEMPLATE_CATEGORY" val="diagram"/>
  <p:tag name="KSO_WM_TEMPLATE_INDEX" val="20233205"/>
  <p:tag name="KSO_WM_UNIT_LAYERLEVEL" val="1_1_1"/>
  <p:tag name="KSO_WM_TAG_VERSION" val="3.0"/>
  <p:tag name="KSO_WM_BEAUTIFY_FLAG" val="#wm#"/>
  <p:tag name="KSO_WM_DIAGRAM_GROUP_CODE" val="l1-1"/>
  <p:tag name="KSO_WM_UNIT_VALUE" val="80*69"/>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68.12503937007874,&quot;top&quot;:123.9750454735944,&quot;width&quot;:846.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93.xml><?xml version="1.0" encoding="utf-8"?>
<p:tagLst xmlns:p="http://schemas.openxmlformats.org/presentationml/2006/main">
  <p:tag name="KSO_WM_DIAGRAM_VIRTUALLY_FRAME" val="{&quot;height&quot;:376.54998779296875,&quot;left&quot;:68.12503937007874,&quot;top&quot;:123.9750454735944,&quot;width&quot;:846.55}"/>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3*l_h_x*1_2_1"/>
  <p:tag name="KSO_WM_TEMPLATE_CATEGORY" val="diagram"/>
  <p:tag name="KSO_WM_TEMPLATE_INDEX" val="2023320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5_3*l_h_x*1_3_1"/>
  <p:tag name="KSO_WM_TEMPLATE_CATEGORY" val="diagram"/>
  <p:tag name="KSO_WM_TEMPLATE_INDEX" val="20233205"/>
  <p:tag name="KSO_WM_UNIT_LAYERLEVEL" val="1_1_1"/>
  <p:tag name="KSO_WM_TAG_VERSION" val="3.0"/>
  <p:tag name="KSO_WM_BEAUTIFY_FLAG" val="#wm#"/>
  <p:tag name="KSO_WM_DIAGRAM_GROUP_CODE" val="l1-1"/>
  <p:tag name="KSO_WM_UNIT_VALUE" val="64*80"/>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68.12503937007874,&quot;top&quot;:123.9750454735944,&quot;width&quot;:846.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05_3*l_h_x*1_4_1"/>
  <p:tag name="KSO_WM_TEMPLATE_CATEGORY" val="diagram"/>
  <p:tag name="KSO_WM_TEMPLATE_INDEX" val="20233205"/>
  <p:tag name="KSO_WM_UNIT_LAYERLEVEL" val="1_1_1"/>
  <p:tag name="KSO_WM_TAG_VERSION" val="3.0"/>
  <p:tag name="KSO_WM_BEAUTIFY_FLAG" val="#wm#"/>
  <p:tag name="KSO_WM_UNIT_VALUE" val="80*80"/>
  <p:tag name="KSO_WM_UNIT_TYPE" val="l_h_x"/>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68.12503937007874,&quot;top&quot;:123.9750454735944,&quot;width&quot;:846.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96.xml><?xml version="1.0" encoding="utf-8"?>
<p:tagLst xmlns:p="http://schemas.openxmlformats.org/presentationml/2006/main">
  <p:tag name="RESOURCE_RECORD_KEY" val="{&quot;65&quot;:[20184553],&quot;70&quot;:[3319344,3330518,3322237]}"/>
</p:tagLst>
</file>

<file path=ppt/tags/tag97.xml><?xml version="1.0" encoding="utf-8"?>
<p:tagLst xmlns:p="http://schemas.openxmlformats.org/presentationml/2006/main">
  <p:tag name="RESOURCE_RECORD_KEY" val="{&quot;65&quot;:[20184553],&quot;70&quot;:[3319344,3330518,3322237]}"/>
</p:tagLst>
</file>

<file path=ppt/tags/tag98.xml><?xml version="1.0" encoding="utf-8"?>
<p:tagLst xmlns:p="http://schemas.openxmlformats.org/presentationml/2006/main">
  <p:tag name="RESOURCE_RECORD_KEY" val="{&quot;65&quot;:[20184553],&quot;70&quot;:[3319344,3330518,3322237]}"/>
</p:tagLst>
</file>

<file path=ppt/tags/tag99.xml><?xml version="1.0" encoding="utf-8"?>
<p:tagLst xmlns:p="http://schemas.openxmlformats.org/presentationml/2006/main">
  <p:tag name="RESOURCE_RECORD_KEY" val="{&quot;65&quot;:[20184553],&quot;70&quot;:[3319344,3330518,3322237]}"/>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5585</Words>
  <Application>WPS 演示</Application>
  <PresentationFormat>宽屏</PresentationFormat>
  <Paragraphs>541</Paragraphs>
  <Slides>45</Slides>
  <Notes>31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45</vt:i4>
      </vt:variant>
    </vt:vector>
  </HeadingPairs>
  <TitlesOfParts>
    <vt:vector size="55" baseType="lpstr">
      <vt:lpstr>Arial</vt:lpstr>
      <vt:lpstr>宋体</vt:lpstr>
      <vt:lpstr>Wingdings</vt:lpstr>
      <vt:lpstr>黑体</vt:lpstr>
      <vt:lpstr>微软雅黑</vt:lpstr>
      <vt:lpstr>Wingdings</vt:lpstr>
      <vt:lpstr>Arial Unicode MS</vt:lpstr>
      <vt:lpstr>Calibri</vt:lpstr>
      <vt:lpstr>方正书宋_GBK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p:lastModifiedBy>
  <cp:revision>1340</cp:revision>
  <dcterms:created xsi:type="dcterms:W3CDTF">2018-03-01T02:03:00Z</dcterms:created>
  <dcterms:modified xsi:type="dcterms:W3CDTF">2024-08-30T01:47:59Z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KSOTemplateUUID">
    <vt:lpwstr>v1.0_mb_0SkFKsC0bdYDVskyyL722A==</vt:lpwstr>
  </property>
  <property fmtid="{D5CDD505-2E9C-101B-9397-08002B2CF9AE}" pid="4" name="ICV">
    <vt:lpwstr>3BCD17CE0D704CBFBEEAC52F551019AB_11</vt:lpwstr>
  </property>
</Properties>
</file>