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media/image21.svg" ContentType="image/svg+xml"/>
  <Override PartName="/ppt/media/image23.svg" ContentType="image/svg+xml"/>
  <Override PartName="/ppt/media/image25.svg" ContentType="image/svg+xml"/>
  <Override PartName="/ppt/media/image3.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5.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8"/>
  </p:notesMasterIdLst>
  <p:sldIdLst>
    <p:sldId id="263" r:id="rId3"/>
    <p:sldId id="280" r:id="rId4"/>
    <p:sldId id="296" r:id="rId5"/>
    <p:sldId id="417" r:id="rId6"/>
    <p:sldId id="313" r:id="rId7"/>
    <p:sldId id="314" r:id="rId9"/>
    <p:sldId id="507" r:id="rId10"/>
    <p:sldId id="508" r:id="rId11"/>
    <p:sldId id="509" r:id="rId12"/>
    <p:sldId id="510" r:id="rId13"/>
    <p:sldId id="512" r:id="rId14"/>
    <p:sldId id="513" r:id="rId15"/>
    <p:sldId id="514" r:id="rId16"/>
    <p:sldId id="515" r:id="rId17"/>
    <p:sldId id="475" r:id="rId18"/>
    <p:sldId id="516" r:id="rId19"/>
    <p:sldId id="517" r:id="rId20"/>
    <p:sldId id="518" r:id="rId21"/>
    <p:sldId id="476" r:id="rId22"/>
    <p:sldId id="479" r:id="rId23"/>
    <p:sldId id="477" r:id="rId24"/>
    <p:sldId id="521" r:id="rId25"/>
    <p:sldId id="522" r:id="rId26"/>
    <p:sldId id="524" r:id="rId27"/>
    <p:sldId id="525" r:id="rId28"/>
    <p:sldId id="528" r:id="rId29"/>
    <p:sldId id="504" r:id="rId30"/>
    <p:sldId id="489" r:id="rId31"/>
    <p:sldId id="490" r:id="rId32"/>
    <p:sldId id="478" r:id="rId33"/>
    <p:sldId id="556" r:id="rId34"/>
    <p:sldId id="557" r:id="rId35"/>
    <p:sldId id="558" r:id="rId36"/>
    <p:sldId id="560" r:id="rId37"/>
    <p:sldId id="561" r:id="rId38"/>
    <p:sldId id="562" r:id="rId39"/>
    <p:sldId id="563" r:id="rId40"/>
    <p:sldId id="564" r:id="rId41"/>
    <p:sldId id="566" r:id="rId42"/>
    <p:sldId id="567" r:id="rId43"/>
    <p:sldId id="568" r:id="rId44"/>
    <p:sldId id="569" r:id="rId45"/>
    <p:sldId id="570" r:id="rId46"/>
    <p:sldId id="571" r:id="rId47"/>
    <p:sldId id="572" r:id="rId48"/>
    <p:sldId id="573" r:id="rId49"/>
    <p:sldId id="574" r:id="rId50"/>
    <p:sldId id="575" r:id="rId51"/>
    <p:sldId id="576" r:id="rId52"/>
    <p:sldId id="577" r:id="rId53"/>
    <p:sldId id="580" r:id="rId54"/>
    <p:sldId id="581" r:id="rId55"/>
    <p:sldId id="582" r:id="rId56"/>
    <p:sldId id="583" r:id="rId57"/>
    <p:sldId id="584" r:id="rId58"/>
    <p:sldId id="585" r:id="rId59"/>
    <p:sldId id="586" r:id="rId60"/>
    <p:sldId id="587" r:id="rId61"/>
    <p:sldId id="588" r:id="rId62"/>
    <p:sldId id="590" r:id="rId63"/>
    <p:sldId id="591" r:id="rId64"/>
    <p:sldId id="593" r:id="rId65"/>
    <p:sldId id="594" r:id="rId66"/>
    <p:sldId id="595" r:id="rId67"/>
    <p:sldId id="596" r:id="rId68"/>
    <p:sldId id="597" r:id="rId69"/>
    <p:sldId id="598" r:id="rId70"/>
    <p:sldId id="599" r:id="rId71"/>
    <p:sldId id="600" r:id="rId72"/>
    <p:sldId id="601" r:id="rId73"/>
    <p:sldId id="602" r:id="rId74"/>
    <p:sldId id="488" r:id="rId75"/>
    <p:sldId id="403" r:id="rId76"/>
  </p:sldIdLst>
  <p:sldSz cx="12192000" cy="6858000"/>
  <p:notesSz cx="6858000" cy="9144000"/>
  <p:embeddedFontLst>
    <p:embeddedFont>
      <p:font typeface="黑体" panose="02010609060101010101" pitchFamily="49" charset="-122"/>
      <p:regular r:id="rId80"/>
    </p:embeddedFont>
    <p:embeddedFont>
      <p:font typeface="微软雅黑" panose="020B0503020204020204" pitchFamily="34" charset="-122"/>
      <p:regular r:id="rId81"/>
    </p:embeddedFont>
    <p:embeddedFont>
      <p:font typeface="Calibri" panose="020F0502020204030204" charset="0"/>
      <p:regular r:id="rId82"/>
      <p:bold r:id="rId83"/>
      <p:italic r:id="rId84"/>
      <p:boldItalic r:id="rId85"/>
    </p:embeddedFont>
  </p:embeddedFontLst>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219BDE"/>
    <a:srgbClr val="90D2ED"/>
    <a:srgbClr val="004191"/>
    <a:srgbClr val="0090DD"/>
    <a:srgbClr val="930BE9"/>
    <a:srgbClr val="3991D0"/>
    <a:srgbClr val="011665"/>
    <a:srgbClr val="6DE0FD"/>
    <a:srgbClr val="43B1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6" Type="http://schemas.openxmlformats.org/officeDocument/2006/relationships/tags" Target="tags/tag151.xml"/><Relationship Id="rId85" Type="http://schemas.openxmlformats.org/officeDocument/2006/relationships/font" Target="fonts/font6.fntdata"/><Relationship Id="rId84" Type="http://schemas.openxmlformats.org/officeDocument/2006/relationships/font" Target="fonts/font5.fntdata"/><Relationship Id="rId83" Type="http://schemas.openxmlformats.org/officeDocument/2006/relationships/font" Target="fonts/font4.fntdata"/><Relationship Id="rId82" Type="http://schemas.openxmlformats.org/officeDocument/2006/relationships/font" Target="fonts/font3.fntdata"/><Relationship Id="rId81" Type="http://schemas.openxmlformats.org/officeDocument/2006/relationships/font" Target="fonts/font2.fntdata"/><Relationship Id="rId80" Type="http://schemas.openxmlformats.org/officeDocument/2006/relationships/font" Target="fonts/font1.fntdata"/><Relationship Id="rId8" Type="http://schemas.openxmlformats.org/officeDocument/2006/relationships/notesMaster" Target="notesMasters/notesMaster1.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1" Type="http://schemas.openxmlformats.org/officeDocument/2006/relationships/slideLayout" Target="../slideLayouts/slideLayout2.xml"/><Relationship Id="rId30" Type="http://schemas.openxmlformats.org/officeDocument/2006/relationships/tags" Target="../tags/tag50.xml"/><Relationship Id="rId3" Type="http://schemas.openxmlformats.org/officeDocument/2006/relationships/tags" Target="../tags/tag23.xml"/><Relationship Id="rId29" Type="http://schemas.openxmlformats.org/officeDocument/2006/relationships/tags" Target="../tags/tag49.xml"/><Relationship Id="rId28" Type="http://schemas.openxmlformats.org/officeDocument/2006/relationships/tags" Target="../tags/tag48.xml"/><Relationship Id="rId27" Type="http://schemas.openxmlformats.org/officeDocument/2006/relationships/tags" Target="../tags/tag47.xml"/><Relationship Id="rId26" Type="http://schemas.openxmlformats.org/officeDocument/2006/relationships/tags" Target="../tags/tag46.xml"/><Relationship Id="rId25" Type="http://schemas.openxmlformats.org/officeDocument/2006/relationships/tags" Target="../tags/tag45.xml"/><Relationship Id="rId24" Type="http://schemas.openxmlformats.org/officeDocument/2006/relationships/tags" Target="../tags/tag44.xml"/><Relationship Id="rId23" Type="http://schemas.openxmlformats.org/officeDocument/2006/relationships/tags" Target="../tags/tag43.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0" Type="http://schemas.openxmlformats.org/officeDocument/2006/relationships/slideLayout" Target="../slideLayouts/slideLayout2.xml"/><Relationship Id="rId2" Type="http://schemas.openxmlformats.org/officeDocument/2006/relationships/tags" Target="../tags/tag51.xml"/><Relationship Id="rId19" Type="http://schemas.openxmlformats.org/officeDocument/2006/relationships/image" Target="../media/image25.svg"/><Relationship Id="rId18" Type="http://schemas.openxmlformats.org/officeDocument/2006/relationships/image" Target="../media/image24.png"/><Relationship Id="rId17" Type="http://schemas.openxmlformats.org/officeDocument/2006/relationships/tags" Target="../tags/tag62.xml"/><Relationship Id="rId16" Type="http://schemas.openxmlformats.org/officeDocument/2006/relationships/image" Target="../media/image23.svg"/><Relationship Id="rId15" Type="http://schemas.openxmlformats.org/officeDocument/2006/relationships/image" Target="../media/image22.png"/><Relationship Id="rId14" Type="http://schemas.openxmlformats.org/officeDocument/2006/relationships/tags" Target="../tags/tag61.xml"/><Relationship Id="rId13" Type="http://schemas.openxmlformats.org/officeDocument/2006/relationships/image" Target="../media/image21.svg"/><Relationship Id="rId12" Type="http://schemas.openxmlformats.org/officeDocument/2006/relationships/image" Target="../media/image20.png"/><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image" Target="../media/image27.png"/><Relationship Id="rId12" Type="http://schemas.openxmlformats.org/officeDocument/2006/relationships/notesSlide" Target="../notesSlides/notesSlide2.xml"/><Relationship Id="rId11" Type="http://schemas.openxmlformats.org/officeDocument/2006/relationships/slideLayout" Target="../slideLayouts/slideLayout2.xml"/><Relationship Id="rId10" Type="http://schemas.openxmlformats.org/officeDocument/2006/relationships/image" Target="../media/image28.jpeg"/><Relationship Id="rId1" Type="http://schemas.openxmlformats.org/officeDocument/2006/relationships/tags" Target="../tags/tag6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26.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image" Target="../media/image30.png"/><Relationship Id="rId3" Type="http://schemas.openxmlformats.org/officeDocument/2006/relationships/tags" Target="../tags/tag82.xml"/><Relationship Id="rId2" Type="http://schemas.openxmlformats.org/officeDocument/2006/relationships/tags" Target="../tags/tag81.xml"/><Relationship Id="rId18" Type="http://schemas.openxmlformats.org/officeDocument/2006/relationships/slideLayout" Target="../slideLayouts/slideLayout2.xml"/><Relationship Id="rId17" Type="http://schemas.openxmlformats.org/officeDocument/2006/relationships/tags" Target="../tags/tag93.xml"/><Relationship Id="rId16" Type="http://schemas.openxmlformats.org/officeDocument/2006/relationships/image" Target="../media/image32.png"/><Relationship Id="rId15" Type="http://schemas.openxmlformats.org/officeDocument/2006/relationships/tags" Target="../tags/tag92.xml"/><Relationship Id="rId14" Type="http://schemas.openxmlformats.org/officeDocument/2006/relationships/image" Target="../media/image31.png"/><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80.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image" Target="../media/image43.svg"/><Relationship Id="rId8" Type="http://schemas.openxmlformats.org/officeDocument/2006/relationships/image" Target="../media/image42.png"/><Relationship Id="rId7" Type="http://schemas.openxmlformats.org/officeDocument/2006/relationships/image" Target="../media/image41.svg"/><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 Id="rId3" Type="http://schemas.openxmlformats.org/officeDocument/2006/relationships/image" Target="../media/image37.svg"/><Relationship Id="rId2" Type="http://schemas.openxmlformats.org/officeDocument/2006/relationships/image" Target="../media/image36.png"/><Relationship Id="rId10" Type="http://schemas.openxmlformats.org/officeDocument/2006/relationships/slideLayout" Target="../slideLayouts/slideLayout2.xml"/><Relationship Id="rId1" Type="http://schemas.openxmlformats.org/officeDocument/2006/relationships/image" Target="../media/image15.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jpeg"/><Relationship Id="rId1" Type="http://schemas.openxmlformats.org/officeDocument/2006/relationships/image" Target="../media/image15.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image" Target="../media/image15.jpeg"/></Relationships>
</file>

<file path=ppt/slides/_rels/slide33.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0" Type="http://schemas.openxmlformats.org/officeDocument/2006/relationships/slideLayout" Target="../slideLayouts/slideLayout2.xml"/><Relationship Id="rId1" Type="http://schemas.openxmlformats.org/officeDocument/2006/relationships/tags" Target="../tags/tag9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jpeg"/><Relationship Id="rId1" Type="http://schemas.openxmlformats.org/officeDocument/2006/relationships/image" Target="../media/image48.jpeg"/></Relationships>
</file>

<file path=ppt/slides/_rels/slide38.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2" Type="http://schemas.openxmlformats.org/officeDocument/2006/relationships/slideLayout" Target="../slideLayouts/slideLayout2.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4.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image" Target="../media/image51.svg"/><Relationship Id="rId1" Type="http://schemas.openxmlformats.org/officeDocument/2006/relationships/image" Target="../media/image5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3.svg"/><Relationship Id="rId4" Type="http://schemas.openxmlformats.org/officeDocument/2006/relationships/image" Target="../media/image52.png"/><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tags" Target="../tags/tag12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7.svg"/><Relationship Id="rId1" Type="http://schemas.openxmlformats.org/officeDocument/2006/relationships/image" Target="../media/image56.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3.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1.jpeg"/><Relationship Id="rId1" Type="http://schemas.openxmlformats.org/officeDocument/2006/relationships/tags" Target="../tags/tag1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media/image63.jpeg"/><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image" Target="../media/image62.jpeg"/><Relationship Id="rId3" Type="http://schemas.openxmlformats.org/officeDocument/2006/relationships/tags" Target="../tags/tag127.xml"/><Relationship Id="rId2" Type="http://schemas.openxmlformats.org/officeDocument/2006/relationships/tags" Target="../tags/tag126.xml"/><Relationship Id="rId16" Type="http://schemas.openxmlformats.org/officeDocument/2006/relationships/slideLayout" Target="../slideLayouts/slideLayout2.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image" Target="../media/image64.jpeg"/><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5.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image" Target="../media/image3.svg"/><Relationship Id="rId4" Type="http://schemas.openxmlformats.org/officeDocument/2006/relationships/image" Target="../media/image2.png"/><Relationship Id="rId3" Type="http://schemas.openxmlformats.org/officeDocument/2006/relationships/tags" Target="../tags/tag9.xml"/><Relationship Id="rId21" Type="http://schemas.openxmlformats.org/officeDocument/2006/relationships/slideLayout" Target="../slideLayouts/slideLayout2.xml"/><Relationship Id="rId20" Type="http://schemas.openxmlformats.org/officeDocument/2006/relationships/tags" Target="../tags/tag20.xml"/><Relationship Id="rId2" Type="http://schemas.openxmlformats.org/officeDocument/2006/relationships/tags" Target="../tags/tag8.xml"/><Relationship Id="rId19" Type="http://schemas.openxmlformats.org/officeDocument/2006/relationships/image" Target="../media/image7.svg"/><Relationship Id="rId18" Type="http://schemas.openxmlformats.org/officeDocument/2006/relationships/image" Target="../media/image6.png"/><Relationship Id="rId17" Type="http://schemas.openxmlformats.org/officeDocument/2006/relationships/tags" Target="../tags/tag19.xml"/><Relationship Id="rId16" Type="http://schemas.openxmlformats.org/officeDocument/2006/relationships/image" Target="../media/image5.svg"/><Relationship Id="rId15" Type="http://schemas.openxmlformats.org/officeDocument/2006/relationships/image" Target="../media/image4.png"/><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image" Target="../media/image66.jpeg"/><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image" Target="../media/image65.jpeg"/><Relationship Id="rId3" Type="http://schemas.openxmlformats.org/officeDocument/2006/relationships/tags" Target="../tags/tag140.xml"/><Relationship Id="rId2" Type="http://schemas.openxmlformats.org/officeDocument/2006/relationships/tags" Target="../tags/tag139.xml"/><Relationship Id="rId16" Type="http://schemas.openxmlformats.org/officeDocument/2006/relationships/slideLayout" Target="../slideLayouts/slideLayout2.xml"/><Relationship Id="rId15" Type="http://schemas.openxmlformats.org/officeDocument/2006/relationships/image" Target="../media/image69.jpeg"/><Relationship Id="rId14" Type="http://schemas.openxmlformats.org/officeDocument/2006/relationships/tags" Target="../tags/tag147.xml"/><Relationship Id="rId13" Type="http://schemas.openxmlformats.org/officeDocument/2006/relationships/image" Target="../media/image68.jpeg"/><Relationship Id="rId12" Type="http://schemas.openxmlformats.org/officeDocument/2006/relationships/tags" Target="../tags/tag146.xml"/><Relationship Id="rId11" Type="http://schemas.openxmlformats.org/officeDocument/2006/relationships/image" Target="../media/image67.jpeg"/><Relationship Id="rId10" Type="http://schemas.openxmlformats.org/officeDocument/2006/relationships/tags" Target="../tags/tag145.xml"/><Relationship Id="rId1" Type="http://schemas.openxmlformats.org/officeDocument/2006/relationships/tags" Target="../tags/tag138.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5.jpeg"/><Relationship Id="rId2" Type="http://schemas.openxmlformats.org/officeDocument/2006/relationships/tags" Target="../tags/tag149.xml"/><Relationship Id="rId1" Type="http://schemas.openxmlformats.org/officeDocument/2006/relationships/tags" Target="../tags/tag148.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0.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1.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2.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4.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5.jpeg"/></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57" name="Group 15"/>
          <p:cNvGrpSpPr/>
          <p:nvPr/>
        </p:nvGrpSpPr>
        <p:grpSpPr>
          <a:xfrm>
            <a:off x="1194752" y="108769"/>
            <a:ext cx="10809135" cy="1239841"/>
            <a:chOff x="814298" y="3603943"/>
            <a:chExt cx="10809135" cy="1239841"/>
          </a:xfrm>
        </p:grpSpPr>
        <p:sp>
          <p:nvSpPr>
            <p:cNvPr id="58" name="Oval 58"/>
            <p:cNvSpPr>
              <a:spLocks noChangeArrowheads="1"/>
            </p:cNvSpPr>
            <p:nvPr/>
          </p:nvSpPr>
          <p:spPr bwMode="auto">
            <a:xfrm>
              <a:off x="2519653" y="4608849"/>
              <a:ext cx="72644"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9" name="Oval 59"/>
            <p:cNvSpPr>
              <a:spLocks noChangeArrowheads="1"/>
            </p:cNvSpPr>
            <p:nvPr/>
          </p:nvSpPr>
          <p:spPr bwMode="auto">
            <a:xfrm>
              <a:off x="4933869" y="4743624"/>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0" name="Oval 60"/>
            <p:cNvSpPr>
              <a:spLocks noChangeArrowheads="1"/>
            </p:cNvSpPr>
            <p:nvPr/>
          </p:nvSpPr>
          <p:spPr bwMode="auto">
            <a:xfrm>
              <a:off x="5415075" y="3921423"/>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1" name="Oval 61"/>
            <p:cNvSpPr>
              <a:spLocks noChangeArrowheads="1"/>
            </p:cNvSpPr>
            <p:nvPr/>
          </p:nvSpPr>
          <p:spPr bwMode="auto">
            <a:xfrm>
              <a:off x="814298" y="4182814"/>
              <a:ext cx="72644"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2" name="Oval 62"/>
            <p:cNvSpPr>
              <a:spLocks noChangeArrowheads="1"/>
            </p:cNvSpPr>
            <p:nvPr/>
          </p:nvSpPr>
          <p:spPr bwMode="auto">
            <a:xfrm>
              <a:off x="1949695" y="4214689"/>
              <a:ext cx="7533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3" name="Oval 63"/>
            <p:cNvSpPr>
              <a:spLocks noChangeArrowheads="1"/>
            </p:cNvSpPr>
            <p:nvPr/>
          </p:nvSpPr>
          <p:spPr bwMode="auto">
            <a:xfrm>
              <a:off x="3917805" y="4007520"/>
              <a:ext cx="76680" cy="73989"/>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4" name="Oval 64"/>
            <p:cNvSpPr>
              <a:spLocks noChangeArrowheads="1"/>
            </p:cNvSpPr>
            <p:nvPr/>
          </p:nvSpPr>
          <p:spPr bwMode="auto">
            <a:xfrm>
              <a:off x="7754634" y="4693116"/>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5" name="Oval 65"/>
            <p:cNvSpPr>
              <a:spLocks noChangeArrowheads="1"/>
            </p:cNvSpPr>
            <p:nvPr/>
          </p:nvSpPr>
          <p:spPr bwMode="auto">
            <a:xfrm>
              <a:off x="6117299" y="4625688"/>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6" name="Oval 66"/>
            <p:cNvSpPr>
              <a:spLocks noChangeArrowheads="1"/>
            </p:cNvSpPr>
            <p:nvPr/>
          </p:nvSpPr>
          <p:spPr bwMode="auto">
            <a:xfrm>
              <a:off x="9675018" y="4768450"/>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7" name="Oval 67"/>
            <p:cNvSpPr>
              <a:spLocks noChangeArrowheads="1"/>
            </p:cNvSpPr>
            <p:nvPr/>
          </p:nvSpPr>
          <p:spPr bwMode="auto">
            <a:xfrm>
              <a:off x="1189625" y="4272535"/>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8" name="Oval 68"/>
            <p:cNvSpPr>
              <a:spLocks noChangeArrowheads="1"/>
            </p:cNvSpPr>
            <p:nvPr/>
          </p:nvSpPr>
          <p:spPr bwMode="auto">
            <a:xfrm>
              <a:off x="6664818" y="3816493"/>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69"/>
            <p:cNvSpPr>
              <a:spLocks noChangeArrowheads="1"/>
            </p:cNvSpPr>
            <p:nvPr/>
          </p:nvSpPr>
          <p:spPr bwMode="auto">
            <a:xfrm>
              <a:off x="11226976" y="4275707"/>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Oval 70"/>
            <p:cNvSpPr>
              <a:spLocks noChangeArrowheads="1"/>
            </p:cNvSpPr>
            <p:nvPr/>
          </p:nvSpPr>
          <p:spPr bwMode="auto">
            <a:xfrm>
              <a:off x="10592967" y="360394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1"/>
            <p:cNvSpPr>
              <a:spLocks noChangeArrowheads="1"/>
            </p:cNvSpPr>
            <p:nvPr/>
          </p:nvSpPr>
          <p:spPr bwMode="auto">
            <a:xfrm>
              <a:off x="9224973" y="392142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2" name="Oval 72"/>
            <p:cNvSpPr>
              <a:spLocks noChangeArrowheads="1"/>
            </p:cNvSpPr>
            <p:nvPr/>
          </p:nvSpPr>
          <p:spPr bwMode="auto">
            <a:xfrm>
              <a:off x="7267601" y="4033708"/>
              <a:ext cx="76680"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3" name="Oval 73"/>
            <p:cNvSpPr>
              <a:spLocks noChangeArrowheads="1"/>
            </p:cNvSpPr>
            <p:nvPr/>
          </p:nvSpPr>
          <p:spPr bwMode="auto">
            <a:xfrm>
              <a:off x="8406483" y="4471768"/>
              <a:ext cx="7264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4" name="Oval 74"/>
            <p:cNvSpPr>
              <a:spLocks noChangeArrowheads="1"/>
            </p:cNvSpPr>
            <p:nvPr/>
          </p:nvSpPr>
          <p:spPr bwMode="auto">
            <a:xfrm>
              <a:off x="2841598" y="4281114"/>
              <a:ext cx="7264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5" name="Oval 75"/>
            <p:cNvSpPr>
              <a:spLocks noChangeArrowheads="1"/>
            </p:cNvSpPr>
            <p:nvPr/>
          </p:nvSpPr>
          <p:spPr bwMode="auto">
            <a:xfrm>
              <a:off x="4025425" y="4214689"/>
              <a:ext cx="76680"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6" name="Oval 76"/>
            <p:cNvSpPr>
              <a:spLocks noChangeArrowheads="1"/>
            </p:cNvSpPr>
            <p:nvPr/>
          </p:nvSpPr>
          <p:spPr bwMode="auto">
            <a:xfrm>
              <a:off x="11549444" y="3846089"/>
              <a:ext cx="73989"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7" name="Oval 77"/>
            <p:cNvSpPr>
              <a:spLocks noChangeArrowheads="1"/>
            </p:cNvSpPr>
            <p:nvPr/>
          </p:nvSpPr>
          <p:spPr bwMode="auto">
            <a:xfrm>
              <a:off x="6738807" y="4421859"/>
              <a:ext cx="7533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8" name="Oval 78"/>
            <p:cNvSpPr>
              <a:spLocks noChangeArrowheads="1"/>
            </p:cNvSpPr>
            <p:nvPr/>
          </p:nvSpPr>
          <p:spPr bwMode="auto">
            <a:xfrm>
              <a:off x="10421719" y="4214689"/>
              <a:ext cx="76680"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9" name="Oval 79"/>
            <p:cNvSpPr>
              <a:spLocks noChangeArrowheads="1"/>
            </p:cNvSpPr>
            <p:nvPr/>
          </p:nvSpPr>
          <p:spPr bwMode="auto">
            <a:xfrm>
              <a:off x="7895232" y="3739406"/>
              <a:ext cx="73989"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81" name="文本框 80"/>
          <p:cNvSpPr txBox="1"/>
          <p:nvPr/>
        </p:nvSpPr>
        <p:spPr>
          <a:xfrm>
            <a:off x="1211580" y="1395095"/>
            <a:ext cx="10528300" cy="2122805"/>
          </a:xfrm>
          <a:prstGeom prst="rect">
            <a:avLst/>
          </a:prstGeom>
          <a:noFill/>
        </p:spPr>
        <p:txBody>
          <a:bodyPr wrap="none" rtlCol="0" anchor="t">
            <a:spAutoFit/>
          </a:bodyPr>
          <a:p>
            <a:r>
              <a:rPr lang="zh-CN" altLang="zh-CN" sz="6600" b="1" spc="100" smtClean="0">
                <a:solidFill>
                  <a:srgbClr val="002060"/>
                </a:solidFill>
                <a:uFillTx/>
                <a:latin typeface="微软雅黑" panose="020B0503020204020204" pitchFamily="34" charset="-122"/>
                <a:ea typeface="微软雅黑" panose="020B0503020204020204" pitchFamily="34" charset="-122"/>
                <a:sym typeface="+mn-ea"/>
              </a:rPr>
              <a:t>大学生创业基础</a:t>
            </a:r>
            <a:endParaRPr lang="zh-CN" altLang="zh-CN" sz="6600" b="1" spc="100" smtClean="0">
              <a:solidFill>
                <a:srgbClr val="002060"/>
              </a:solidFill>
              <a:uFillTx/>
              <a:latin typeface="微软雅黑" panose="020B0503020204020204" pitchFamily="34" charset="-122"/>
              <a:ea typeface="微软雅黑" panose="020B0503020204020204" pitchFamily="34" charset="-122"/>
              <a:sym typeface="+mn-ea"/>
            </a:endParaRPr>
          </a:p>
          <a:p>
            <a:r>
              <a:rPr lang="en-US" altLang="zh-CN" sz="6600" b="1" spc="100" smtClean="0">
                <a:solidFill>
                  <a:srgbClr val="002060"/>
                </a:solidFill>
                <a:uFillTx/>
                <a:latin typeface="微软雅黑" panose="020B0503020204020204" pitchFamily="34" charset="-122"/>
                <a:ea typeface="微软雅黑" panose="020B0503020204020204" pitchFamily="34" charset="-122"/>
                <a:sym typeface="+mn-ea"/>
              </a:rPr>
              <a:t>——</a:t>
            </a:r>
            <a:r>
              <a:rPr lang="zh-CN" altLang="en-US" sz="6600" b="1" spc="100" smtClean="0">
                <a:solidFill>
                  <a:srgbClr val="002060"/>
                </a:solidFill>
                <a:uFillTx/>
                <a:latin typeface="微软雅黑" panose="020B0503020204020204" pitchFamily="34" charset="-122"/>
                <a:ea typeface="微软雅黑" panose="020B0503020204020204" pitchFamily="34" charset="-122"/>
                <a:sym typeface="+mn-ea"/>
              </a:rPr>
              <a:t>原理与方法（慕课版）</a:t>
            </a:r>
            <a:endParaRPr lang="zh-CN" altLang="en-US" sz="6600" b="1" spc="100" smtClean="0">
              <a:solidFill>
                <a:srgbClr val="002060"/>
              </a:solidFill>
              <a:uFillTx/>
              <a:latin typeface="微软雅黑" panose="020B0503020204020204" pitchFamily="34" charset="-122"/>
              <a:ea typeface="微软雅黑" panose="020B0503020204020204" pitchFamily="34" charset="-122"/>
              <a:sym typeface="+mn-ea"/>
            </a:endParaRPr>
          </a:p>
        </p:txBody>
      </p:sp>
      <p:sp>
        <p:nvSpPr>
          <p:cNvPr id="308" name="任意多边形 307"/>
          <p:cNvSpPr/>
          <p:nvPr/>
        </p:nvSpPr>
        <p:spPr>
          <a:xfrm rot="7260000">
            <a:off x="1423035" y="3494405"/>
            <a:ext cx="4512310" cy="585787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19050" y="3859530"/>
            <a:ext cx="6097905" cy="3013710"/>
            <a:chOff x="30" y="6078"/>
            <a:chExt cx="9603" cy="4746"/>
          </a:xfrm>
        </p:grpSpPr>
        <p:grpSp>
          <p:nvGrpSpPr>
            <p:cNvPr id="7" name="组合 6"/>
            <p:cNvGrpSpPr/>
            <p:nvPr/>
          </p:nvGrpSpPr>
          <p:grpSpPr>
            <a:xfrm>
              <a:off x="2673" y="6079"/>
              <a:ext cx="6961" cy="3134"/>
              <a:chOff x="2673" y="6079"/>
              <a:chExt cx="6961" cy="3134"/>
            </a:xfrm>
          </p:grpSpPr>
          <p:cxnSp>
            <p:nvCxnSpPr>
              <p:cNvPr id="310" name="直接连接符 309"/>
              <p:cNvCxnSpPr/>
              <p:nvPr/>
            </p:nvCxnSpPr>
            <p:spPr>
              <a:xfrm rot="5400000" flipH="1">
                <a:off x="5442" y="502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5400000" flipH="1">
                <a:off x="5411" y="44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5400000" flipH="1">
                <a:off x="5411" y="38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5400000" flipH="1">
                <a:off x="5411" y="334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8" name="任意多边形 87"/>
            <p:cNvSpPr/>
            <p:nvPr/>
          </p:nvSpPr>
          <p:spPr>
            <a:xfrm>
              <a:off x="30" y="6078"/>
              <a:ext cx="5840" cy="4746"/>
            </a:xfrm>
            <a:custGeom>
              <a:avLst/>
              <a:gdLst>
                <a:gd name="connsiteX0" fmla="*/ 0 w 5840"/>
                <a:gd name="connsiteY0" fmla="*/ 4701 h 4701"/>
                <a:gd name="connsiteX1" fmla="*/ 5840 w 5840"/>
                <a:gd name="connsiteY1" fmla="*/ 0 h 4701"/>
                <a:gd name="connsiteX2" fmla="*/ 3517 w 5840"/>
                <a:gd name="connsiteY2" fmla="*/ 4671 h 4701"/>
                <a:gd name="connsiteX3" fmla="*/ 0 w 5840"/>
                <a:gd name="connsiteY3" fmla="*/ 4701 h 4701"/>
              </a:gdLst>
              <a:ahLst/>
              <a:cxnLst>
                <a:cxn ang="0">
                  <a:pos x="connsiteX0" y="connsiteY0"/>
                </a:cxn>
                <a:cxn ang="0">
                  <a:pos x="connsiteX1" y="connsiteY1"/>
                </a:cxn>
                <a:cxn ang="0">
                  <a:pos x="connsiteX2" y="connsiteY2"/>
                </a:cxn>
                <a:cxn ang="0">
                  <a:pos x="connsiteX3" y="connsiteY3"/>
                </a:cxn>
              </a:cxnLst>
              <a:rect l="l" t="t" r="r" b="b"/>
              <a:pathLst>
                <a:path w="5840" h="4701">
                  <a:moveTo>
                    <a:pt x="0" y="4701"/>
                  </a:moveTo>
                  <a:lnTo>
                    <a:pt x="5840" y="0"/>
                  </a:lnTo>
                  <a:lnTo>
                    <a:pt x="3517" y="4671"/>
                  </a:lnTo>
                  <a:lnTo>
                    <a:pt x="0" y="4701"/>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1209020" y="100965"/>
            <a:ext cx="821055" cy="395605"/>
            <a:chOff x="17519" y="159"/>
            <a:chExt cx="1293" cy="623"/>
          </a:xfrm>
        </p:grpSpPr>
        <p:sp>
          <p:nvSpPr>
            <p:cNvPr id="4"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2" name="文本框 1"/>
          <p:cNvSpPr txBox="1"/>
          <p:nvPr/>
        </p:nvSpPr>
        <p:spPr>
          <a:xfrm>
            <a:off x="7054850" y="4639310"/>
            <a:ext cx="4064000" cy="706755"/>
          </a:xfrm>
          <a:prstGeom prst="rect">
            <a:avLst/>
          </a:prstGeom>
          <a:noFill/>
        </p:spPr>
        <p:txBody>
          <a:bodyPr wrap="square" rtlCol="0">
            <a:spAutoFit/>
          </a:bodyPr>
          <a:p>
            <a:r>
              <a:rPr lang="zh-CN" altLang="en-US" sz="2000">
                <a:solidFill>
                  <a:srgbClr val="0070C0"/>
                </a:solidFill>
              </a:rPr>
              <a:t>授课教师：</a:t>
            </a:r>
            <a:endParaRPr lang="zh-CN" altLang="en-US" sz="2000">
              <a:solidFill>
                <a:srgbClr val="0070C0"/>
              </a:solidFill>
            </a:endParaRPr>
          </a:p>
          <a:p>
            <a:r>
              <a:rPr lang="zh-CN" altLang="en-US" sz="2000">
                <a:solidFill>
                  <a:srgbClr val="0070C0"/>
                </a:solidFill>
              </a:rPr>
              <a:t>授课时间：</a:t>
            </a:r>
            <a:endParaRPr lang="zh-CN" altLang="en-US" sz="200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一、识别创业资源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（二）非核心资源</a:t>
            </a:r>
            <a:endParaRPr lang="zh-CN" altLang="en-US" sz="2400"/>
          </a:p>
        </p:txBody>
      </p:sp>
      <p:sp>
        <p:nvSpPr>
          <p:cNvPr id="30" name="任意多边形: 形状 29"/>
          <p:cNvSpPr/>
          <p:nvPr>
            <p:custDataLst>
              <p:tags r:id="rId1"/>
            </p:custDataLst>
          </p:nvPr>
        </p:nvSpPr>
        <p:spPr>
          <a:xfrm>
            <a:off x="9696450" y="4551998"/>
            <a:ext cx="1786066" cy="204239"/>
          </a:xfrm>
          <a:custGeom>
            <a:avLst/>
            <a:gdLst>
              <a:gd name="connsiteX0" fmla="*/ 42022 w 1786066"/>
              <a:gd name="connsiteY0" fmla="*/ 0 h 204239"/>
              <a:gd name="connsiteX1" fmla="*/ 1786066 w 1786066"/>
              <a:gd name="connsiteY1" fmla="*/ 0 h 204239"/>
              <a:gd name="connsiteX2" fmla="*/ 1744045 w 1786066"/>
              <a:gd name="connsiteY2" fmla="*/ 204239 h 204239"/>
              <a:gd name="connsiteX3" fmla="*/ 0 w 1786066"/>
              <a:gd name="connsiteY3" fmla="*/ 204239 h 204239"/>
            </a:gdLst>
            <a:ahLst/>
            <a:cxnLst>
              <a:cxn ang="0">
                <a:pos x="connsiteX0" y="connsiteY0"/>
              </a:cxn>
              <a:cxn ang="0">
                <a:pos x="connsiteX1" y="connsiteY1"/>
              </a:cxn>
              <a:cxn ang="0">
                <a:pos x="connsiteX2" y="connsiteY2"/>
              </a:cxn>
              <a:cxn ang="0">
                <a:pos x="connsiteX3" y="connsiteY3"/>
              </a:cxn>
            </a:cxnLst>
            <a:rect l="l" t="t" r="r" b="b"/>
            <a:pathLst>
              <a:path w="1786066" h="204239">
                <a:moveTo>
                  <a:pt x="42022" y="0"/>
                </a:moveTo>
                <a:lnTo>
                  <a:pt x="1786066" y="0"/>
                </a:lnTo>
                <a:lnTo>
                  <a:pt x="1744045" y="204239"/>
                </a:lnTo>
                <a:lnTo>
                  <a:pt x="0" y="204239"/>
                </a:lnTo>
                <a:close/>
              </a:path>
            </a:pathLst>
          </a:custGeom>
          <a:gradFill>
            <a:gsLst>
              <a:gs pos="44000">
                <a:schemeClr val="accent1">
                  <a:lumMod val="40000"/>
                  <a:lumOff val="60000"/>
                </a:schemeClr>
              </a:gs>
              <a:gs pos="0">
                <a:schemeClr val="accent1">
                  <a:lumMod val="20000"/>
                  <a:lumOff val="80000"/>
                  <a:alpha val="0"/>
                </a:schemeClr>
              </a:gs>
              <a:gs pos="88000">
                <a:schemeClr val="accent1"/>
              </a:gs>
            </a:gsLst>
            <a:lin ang="114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1" name="任意多边形: 形状 30"/>
          <p:cNvSpPr/>
          <p:nvPr>
            <p:custDataLst>
              <p:tags r:id="rId2"/>
            </p:custDataLst>
          </p:nvPr>
        </p:nvSpPr>
        <p:spPr>
          <a:xfrm>
            <a:off x="9738360" y="2757488"/>
            <a:ext cx="578034" cy="1793616"/>
          </a:xfrm>
          <a:custGeom>
            <a:avLst/>
            <a:gdLst>
              <a:gd name="connsiteX0" fmla="*/ 369030 w 578034"/>
              <a:gd name="connsiteY0" fmla="*/ 0 h 1793616"/>
              <a:gd name="connsiteX1" fmla="*/ 578034 w 578034"/>
              <a:gd name="connsiteY1" fmla="*/ 0 h 1793616"/>
              <a:gd name="connsiteX2" fmla="*/ 209004 w 578034"/>
              <a:gd name="connsiteY2" fmla="*/ 1793616 h 1793616"/>
              <a:gd name="connsiteX3" fmla="*/ 0 w 578034"/>
              <a:gd name="connsiteY3" fmla="*/ 1793616 h 1793616"/>
            </a:gdLst>
            <a:ahLst/>
            <a:cxnLst>
              <a:cxn ang="0">
                <a:pos x="connsiteX0" y="connsiteY0"/>
              </a:cxn>
              <a:cxn ang="0">
                <a:pos x="connsiteX1" y="connsiteY1"/>
              </a:cxn>
              <a:cxn ang="0">
                <a:pos x="connsiteX2" y="connsiteY2"/>
              </a:cxn>
              <a:cxn ang="0">
                <a:pos x="connsiteX3" y="connsiteY3"/>
              </a:cxn>
            </a:cxnLst>
            <a:rect l="l" t="t" r="r" b="b"/>
            <a:pathLst>
              <a:path w="578034" h="1793616">
                <a:moveTo>
                  <a:pt x="369030" y="0"/>
                </a:moveTo>
                <a:lnTo>
                  <a:pt x="578034" y="0"/>
                </a:lnTo>
                <a:lnTo>
                  <a:pt x="209004" y="1793616"/>
                </a:lnTo>
                <a:lnTo>
                  <a:pt x="0" y="1793616"/>
                </a:lnTo>
                <a:close/>
              </a:path>
            </a:pathLst>
          </a:custGeom>
          <a:gradFill>
            <a:gsLst>
              <a:gs pos="31000">
                <a:schemeClr val="accent1">
                  <a:lumMod val="40000"/>
                  <a:lumOff val="60000"/>
                </a:schemeClr>
              </a:gs>
              <a:gs pos="66000">
                <a:schemeClr val="accent1">
                  <a:lumMod val="60000"/>
                  <a:lumOff val="40000"/>
                </a:schemeClr>
              </a:gs>
              <a:gs pos="0">
                <a:schemeClr val="accent1">
                  <a:lumMod val="20000"/>
                  <a:lumOff val="80000"/>
                  <a:alpha val="0"/>
                </a:schemeClr>
              </a:gs>
              <a:gs pos="100000">
                <a:schemeClr val="accent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3" name="任意多边形: 形状 32"/>
          <p:cNvSpPr/>
          <p:nvPr>
            <p:custDataLst>
              <p:tags r:id="rId3"/>
            </p:custDataLst>
          </p:nvPr>
        </p:nvSpPr>
        <p:spPr>
          <a:xfrm>
            <a:off x="711200" y="4551998"/>
            <a:ext cx="1786066" cy="204239"/>
          </a:xfrm>
          <a:custGeom>
            <a:avLst/>
            <a:gdLst>
              <a:gd name="connsiteX0" fmla="*/ 42022 w 1786066"/>
              <a:gd name="connsiteY0" fmla="*/ 0 h 204239"/>
              <a:gd name="connsiteX1" fmla="*/ 1786066 w 1786066"/>
              <a:gd name="connsiteY1" fmla="*/ 0 h 204239"/>
              <a:gd name="connsiteX2" fmla="*/ 1744045 w 1786066"/>
              <a:gd name="connsiteY2" fmla="*/ 204239 h 204239"/>
              <a:gd name="connsiteX3" fmla="*/ 0 w 1786066"/>
              <a:gd name="connsiteY3" fmla="*/ 204239 h 204239"/>
            </a:gdLst>
            <a:ahLst/>
            <a:cxnLst>
              <a:cxn ang="0">
                <a:pos x="connsiteX0" y="connsiteY0"/>
              </a:cxn>
              <a:cxn ang="0">
                <a:pos x="connsiteX1" y="connsiteY1"/>
              </a:cxn>
              <a:cxn ang="0">
                <a:pos x="connsiteX2" y="connsiteY2"/>
              </a:cxn>
              <a:cxn ang="0">
                <a:pos x="connsiteX3" y="connsiteY3"/>
              </a:cxn>
            </a:cxnLst>
            <a:rect l="l" t="t" r="r" b="b"/>
            <a:pathLst>
              <a:path w="1786066" h="204239">
                <a:moveTo>
                  <a:pt x="42022" y="0"/>
                </a:moveTo>
                <a:lnTo>
                  <a:pt x="1786066" y="0"/>
                </a:lnTo>
                <a:lnTo>
                  <a:pt x="1744045" y="204239"/>
                </a:lnTo>
                <a:lnTo>
                  <a:pt x="0" y="204239"/>
                </a:lnTo>
                <a:close/>
              </a:path>
            </a:pathLst>
          </a:custGeom>
          <a:gradFill>
            <a:gsLst>
              <a:gs pos="44000">
                <a:schemeClr val="accent1">
                  <a:lumMod val="40000"/>
                  <a:lumOff val="60000"/>
                </a:schemeClr>
              </a:gs>
              <a:gs pos="0">
                <a:schemeClr val="accent1">
                  <a:lumMod val="20000"/>
                  <a:lumOff val="80000"/>
                  <a:alpha val="0"/>
                </a:schemeClr>
              </a:gs>
              <a:gs pos="88000">
                <a:schemeClr val="accent1"/>
              </a:gs>
            </a:gsLst>
            <a:lin ang="114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4" name="任意多边形: 形状 33"/>
          <p:cNvSpPr/>
          <p:nvPr>
            <p:custDataLst>
              <p:tags r:id="rId4"/>
            </p:custDataLst>
          </p:nvPr>
        </p:nvSpPr>
        <p:spPr>
          <a:xfrm>
            <a:off x="755015" y="2757488"/>
            <a:ext cx="578034" cy="1793616"/>
          </a:xfrm>
          <a:custGeom>
            <a:avLst/>
            <a:gdLst>
              <a:gd name="connsiteX0" fmla="*/ 369030 w 578034"/>
              <a:gd name="connsiteY0" fmla="*/ 0 h 1793616"/>
              <a:gd name="connsiteX1" fmla="*/ 578034 w 578034"/>
              <a:gd name="connsiteY1" fmla="*/ 0 h 1793616"/>
              <a:gd name="connsiteX2" fmla="*/ 209004 w 578034"/>
              <a:gd name="connsiteY2" fmla="*/ 1793616 h 1793616"/>
              <a:gd name="connsiteX3" fmla="*/ 0 w 578034"/>
              <a:gd name="connsiteY3" fmla="*/ 1793616 h 1793616"/>
            </a:gdLst>
            <a:ahLst/>
            <a:cxnLst>
              <a:cxn ang="0">
                <a:pos x="connsiteX0" y="connsiteY0"/>
              </a:cxn>
              <a:cxn ang="0">
                <a:pos x="connsiteX1" y="connsiteY1"/>
              </a:cxn>
              <a:cxn ang="0">
                <a:pos x="connsiteX2" y="connsiteY2"/>
              </a:cxn>
              <a:cxn ang="0">
                <a:pos x="connsiteX3" y="connsiteY3"/>
              </a:cxn>
            </a:cxnLst>
            <a:rect l="l" t="t" r="r" b="b"/>
            <a:pathLst>
              <a:path w="578034" h="1793616">
                <a:moveTo>
                  <a:pt x="369030" y="0"/>
                </a:moveTo>
                <a:lnTo>
                  <a:pt x="578034" y="0"/>
                </a:lnTo>
                <a:lnTo>
                  <a:pt x="209004" y="1793616"/>
                </a:lnTo>
                <a:lnTo>
                  <a:pt x="0" y="1793616"/>
                </a:lnTo>
                <a:close/>
              </a:path>
            </a:pathLst>
          </a:custGeom>
          <a:gradFill>
            <a:gsLst>
              <a:gs pos="31000">
                <a:schemeClr val="accent1">
                  <a:lumMod val="40000"/>
                  <a:lumOff val="60000"/>
                </a:schemeClr>
              </a:gs>
              <a:gs pos="66000">
                <a:schemeClr val="accent1">
                  <a:lumMod val="60000"/>
                  <a:lumOff val="40000"/>
                </a:schemeClr>
              </a:gs>
              <a:gs pos="0">
                <a:schemeClr val="accent1">
                  <a:lumMod val="20000"/>
                  <a:lumOff val="80000"/>
                  <a:alpha val="0"/>
                </a:schemeClr>
              </a:gs>
              <a:gs pos="100000">
                <a:schemeClr val="accent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直角三角形 11"/>
          <p:cNvSpPr/>
          <p:nvPr>
            <p:custDataLst>
              <p:tags r:id="rId5"/>
            </p:custDataLst>
          </p:nvPr>
        </p:nvSpPr>
        <p:spPr>
          <a:xfrm rot="10800000">
            <a:off x="6351270" y="2757488"/>
            <a:ext cx="148200" cy="86902"/>
          </a:xfrm>
          <a:custGeom>
            <a:avLst/>
            <a:gdLst>
              <a:gd name="connsiteX0" fmla="*/ 0 w 239791"/>
              <a:gd name="connsiteY0" fmla="*/ 89522 h 89522"/>
              <a:gd name="connsiteX1" fmla="*/ 0 w 239791"/>
              <a:gd name="connsiteY1" fmla="*/ 0 h 89522"/>
              <a:gd name="connsiteX2" fmla="*/ 239791 w 239791"/>
              <a:gd name="connsiteY2" fmla="*/ 89522 h 89522"/>
              <a:gd name="connsiteX3" fmla="*/ 0 w 239791"/>
              <a:gd name="connsiteY3" fmla="*/ 89522 h 89522"/>
              <a:gd name="connsiteX0-1" fmla="*/ 0 w 263371"/>
              <a:gd name="connsiteY0-2" fmla="*/ 89522 h 89522"/>
              <a:gd name="connsiteX1-3" fmla="*/ 23580 w 263371"/>
              <a:gd name="connsiteY1-4" fmla="*/ 0 h 89522"/>
              <a:gd name="connsiteX2-5" fmla="*/ 263371 w 263371"/>
              <a:gd name="connsiteY2-6" fmla="*/ 89522 h 89522"/>
              <a:gd name="connsiteX3-7" fmla="*/ 0 w 263371"/>
              <a:gd name="connsiteY3-8" fmla="*/ 89522 h 89522"/>
              <a:gd name="connsiteX0-9" fmla="*/ 0 w 263371"/>
              <a:gd name="connsiteY0-10" fmla="*/ 86902 h 86902"/>
              <a:gd name="connsiteX1-11" fmla="*/ 34060 w 263371"/>
              <a:gd name="connsiteY1-12" fmla="*/ 0 h 86902"/>
              <a:gd name="connsiteX2-13" fmla="*/ 263371 w 263371"/>
              <a:gd name="connsiteY2-14" fmla="*/ 86902 h 86902"/>
              <a:gd name="connsiteX3-15" fmla="*/ 0 w 263371"/>
              <a:gd name="connsiteY3-16" fmla="*/ 86902 h 86902"/>
              <a:gd name="connsiteX0-17" fmla="*/ 0 w 255511"/>
              <a:gd name="connsiteY0-18" fmla="*/ 84282 h 86902"/>
              <a:gd name="connsiteX1-19" fmla="*/ 26200 w 255511"/>
              <a:gd name="connsiteY1-20" fmla="*/ 0 h 86902"/>
              <a:gd name="connsiteX2-21" fmla="*/ 255511 w 255511"/>
              <a:gd name="connsiteY2-22" fmla="*/ 86902 h 86902"/>
              <a:gd name="connsiteX3-23" fmla="*/ 0 w 255511"/>
              <a:gd name="connsiteY3-24" fmla="*/ 84282 h 86902"/>
              <a:gd name="connsiteX0-25" fmla="*/ 0 w 261144"/>
              <a:gd name="connsiteY0-26" fmla="*/ 84282 h 86902"/>
              <a:gd name="connsiteX1-27" fmla="*/ 31833 w 261144"/>
              <a:gd name="connsiteY1-28" fmla="*/ 0 h 86902"/>
              <a:gd name="connsiteX2-29" fmla="*/ 261144 w 261144"/>
              <a:gd name="connsiteY2-30" fmla="*/ 86902 h 86902"/>
              <a:gd name="connsiteX3-31" fmla="*/ 0 w 261144"/>
              <a:gd name="connsiteY3-32" fmla="*/ 84282 h 86902"/>
            </a:gdLst>
            <a:ahLst/>
            <a:cxnLst>
              <a:cxn ang="0">
                <a:pos x="connsiteX0-1" y="connsiteY0-2"/>
              </a:cxn>
              <a:cxn ang="0">
                <a:pos x="connsiteX1-3" y="connsiteY1-4"/>
              </a:cxn>
              <a:cxn ang="0">
                <a:pos x="connsiteX2-5" y="connsiteY2-6"/>
              </a:cxn>
              <a:cxn ang="0">
                <a:pos x="connsiteX3-7" y="connsiteY3-8"/>
              </a:cxn>
            </a:cxnLst>
            <a:rect l="l" t="t" r="r" b="b"/>
            <a:pathLst>
              <a:path w="261144" h="86902">
                <a:moveTo>
                  <a:pt x="0" y="84282"/>
                </a:moveTo>
                <a:lnTo>
                  <a:pt x="31833" y="0"/>
                </a:lnTo>
                <a:lnTo>
                  <a:pt x="261144" y="86902"/>
                </a:lnTo>
                <a:lnTo>
                  <a:pt x="0" y="8428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矩形 46"/>
          <p:cNvSpPr/>
          <p:nvPr>
            <p:custDataLst>
              <p:tags r:id="rId6"/>
            </p:custDataLst>
          </p:nvPr>
        </p:nvSpPr>
        <p:spPr>
          <a:xfrm>
            <a:off x="3101340" y="3556000"/>
            <a:ext cx="1824355" cy="12001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oAutofit/>
          </a:bodyPr>
          <a:p>
            <a:pPr>
              <a:lnSpc>
                <a:spcPct val="130000"/>
              </a:lnSpc>
            </a:pPr>
            <a:r>
              <a:rPr lang="zh-CN" altLang="en-US" sz="2400" kern="0" dirty="0">
                <a:solidFill>
                  <a:schemeClr val="tx1">
                    <a:lumMod val="85000"/>
                    <a:lumOff val="15000"/>
                  </a:schemeClr>
                </a:solidFill>
                <a:latin typeface="+中文正文" charset="0"/>
                <a:sym typeface="+mn-ea"/>
              </a:rPr>
              <a:t>资金资源</a:t>
            </a:r>
            <a:endParaRPr lang="zh-CN" altLang="en-US" sz="2400" kern="0" dirty="0">
              <a:solidFill>
                <a:schemeClr val="tx1">
                  <a:lumMod val="85000"/>
                  <a:lumOff val="15000"/>
                </a:schemeClr>
              </a:solidFill>
              <a:latin typeface="+中文正文" charset="0"/>
              <a:sym typeface="+mn-ea"/>
            </a:endParaRPr>
          </a:p>
        </p:txBody>
      </p:sp>
      <p:sp>
        <p:nvSpPr>
          <p:cNvPr id="6" name="平行四边形 67"/>
          <p:cNvSpPr/>
          <p:nvPr>
            <p:custDataLst>
              <p:tags r:id="rId7"/>
            </p:custDataLst>
          </p:nvPr>
        </p:nvSpPr>
        <p:spPr>
          <a:xfrm>
            <a:off x="2731770" y="2102168"/>
            <a:ext cx="1338316" cy="645222"/>
          </a:xfrm>
          <a:custGeom>
            <a:avLst/>
            <a:gdLst>
              <a:gd name="connsiteX0" fmla="*/ 0 w 1183753"/>
              <a:gd name="connsiteY0" fmla="*/ 645222 h 645222"/>
              <a:gd name="connsiteX1" fmla="*/ 136729 w 1183753"/>
              <a:gd name="connsiteY1" fmla="*/ 0 h 645222"/>
              <a:gd name="connsiteX2" fmla="*/ 1183753 w 1183753"/>
              <a:gd name="connsiteY2" fmla="*/ 0 h 645222"/>
              <a:gd name="connsiteX3" fmla="*/ 1047024 w 1183753"/>
              <a:gd name="connsiteY3" fmla="*/ 645222 h 645222"/>
              <a:gd name="connsiteX4" fmla="*/ 0 w 1183753"/>
              <a:gd name="connsiteY4" fmla="*/ 645222 h 645222"/>
              <a:gd name="connsiteX0-1" fmla="*/ 0 w 1183753"/>
              <a:gd name="connsiteY0-2" fmla="*/ 645222 h 645222"/>
              <a:gd name="connsiteX1-3" fmla="*/ 136729 w 1183753"/>
              <a:gd name="connsiteY1-4" fmla="*/ 0 h 645222"/>
              <a:gd name="connsiteX2-5" fmla="*/ 1183753 w 1183753"/>
              <a:gd name="connsiteY2-6" fmla="*/ 0 h 645222"/>
              <a:gd name="connsiteX3-7" fmla="*/ 1117336 w 1183753"/>
              <a:gd name="connsiteY3-8" fmla="*/ 327395 h 645222"/>
              <a:gd name="connsiteX4-9" fmla="*/ 1047024 w 1183753"/>
              <a:gd name="connsiteY4-10" fmla="*/ 645222 h 645222"/>
              <a:gd name="connsiteX5" fmla="*/ 0 w 1183753"/>
              <a:gd name="connsiteY5" fmla="*/ 645222 h 645222"/>
              <a:gd name="connsiteX0-11" fmla="*/ 0 w 1296406"/>
              <a:gd name="connsiteY0-12" fmla="*/ 645222 h 645222"/>
              <a:gd name="connsiteX1-13" fmla="*/ 136729 w 1296406"/>
              <a:gd name="connsiteY1-14" fmla="*/ 0 h 645222"/>
              <a:gd name="connsiteX2-15" fmla="*/ 1183753 w 1296406"/>
              <a:gd name="connsiteY2-16" fmla="*/ 0 h 645222"/>
              <a:gd name="connsiteX3-17" fmla="*/ 1296406 w 1296406"/>
              <a:gd name="connsiteY3-18" fmla="*/ 335015 h 645222"/>
              <a:gd name="connsiteX4-19" fmla="*/ 1047024 w 1296406"/>
              <a:gd name="connsiteY4-20" fmla="*/ 645222 h 645222"/>
              <a:gd name="connsiteX5-21" fmla="*/ 0 w 1296406"/>
              <a:gd name="connsiteY5-22" fmla="*/ 645222 h 645222"/>
              <a:gd name="connsiteX0-23" fmla="*/ 0 w 1338316"/>
              <a:gd name="connsiteY0-24" fmla="*/ 645222 h 645222"/>
              <a:gd name="connsiteX1-25" fmla="*/ 136729 w 1338316"/>
              <a:gd name="connsiteY1-26" fmla="*/ 0 h 645222"/>
              <a:gd name="connsiteX2-27" fmla="*/ 1183753 w 1338316"/>
              <a:gd name="connsiteY2-28" fmla="*/ 0 h 645222"/>
              <a:gd name="connsiteX3-29" fmla="*/ 1338316 w 1338316"/>
              <a:gd name="connsiteY3-30" fmla="*/ 331205 h 645222"/>
              <a:gd name="connsiteX4-31" fmla="*/ 1047024 w 1338316"/>
              <a:gd name="connsiteY4-32" fmla="*/ 645222 h 645222"/>
              <a:gd name="connsiteX5-33" fmla="*/ 0 w 1338316"/>
              <a:gd name="connsiteY5-34" fmla="*/ 645222 h 6452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38316" h="645222">
                <a:moveTo>
                  <a:pt x="0" y="645222"/>
                </a:moveTo>
                <a:lnTo>
                  <a:pt x="136729" y="0"/>
                </a:lnTo>
                <a:lnTo>
                  <a:pt x="1183753" y="0"/>
                </a:lnTo>
                <a:lnTo>
                  <a:pt x="1338316" y="331205"/>
                </a:lnTo>
                <a:lnTo>
                  <a:pt x="1047024" y="645222"/>
                </a:lnTo>
                <a:lnTo>
                  <a:pt x="0" y="645222"/>
                </a:lnTo>
                <a:close/>
              </a:path>
            </a:pathLst>
          </a:custGeom>
          <a:gradFill>
            <a:gsLst>
              <a:gs pos="0">
                <a:schemeClr val="accent1">
                  <a:lumMod val="60000"/>
                  <a:lumOff val="40000"/>
                </a:schemeClr>
              </a:gs>
              <a:gs pos="65000">
                <a:schemeClr val="accent1"/>
              </a:gs>
            </a:gsLst>
            <a:lin ang="108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360000" tIns="0" rIns="72000" bIns="0" rtlCol="0" anchor="ctr">
            <a:noAutofit/>
          </a:bodyPr>
          <a:p>
            <a:pPr algn="ctr"/>
            <a:r>
              <a:rPr lang="en-US" altLang="zh-CN" sz="3200" b="1" i="1" kern="0">
                <a:solidFill>
                  <a:schemeClr val="lt1">
                    <a:lumMod val="100000"/>
                  </a:schemeClr>
                </a:solidFill>
                <a:cs typeface="+mn-lt"/>
              </a:rPr>
              <a:t>02</a:t>
            </a:r>
            <a:endParaRPr lang="en-US" altLang="zh-CN" sz="3200" b="1" i="1" kern="0" dirty="0">
              <a:solidFill>
                <a:schemeClr val="lt1">
                  <a:lumMod val="100000"/>
                </a:schemeClr>
              </a:solidFill>
              <a:cs typeface="+mn-lt"/>
            </a:endParaRPr>
          </a:p>
        </p:txBody>
      </p:sp>
      <p:sp>
        <p:nvSpPr>
          <p:cNvPr id="81" name="直角三角形 11"/>
          <p:cNvSpPr/>
          <p:nvPr>
            <p:custDataLst>
              <p:tags r:id="rId8"/>
            </p:custDataLst>
          </p:nvPr>
        </p:nvSpPr>
        <p:spPr>
          <a:xfrm rot="10800000">
            <a:off x="2748280" y="2757488"/>
            <a:ext cx="148200" cy="86902"/>
          </a:xfrm>
          <a:custGeom>
            <a:avLst/>
            <a:gdLst>
              <a:gd name="connsiteX0" fmla="*/ 0 w 239791"/>
              <a:gd name="connsiteY0" fmla="*/ 89522 h 89522"/>
              <a:gd name="connsiteX1" fmla="*/ 0 w 239791"/>
              <a:gd name="connsiteY1" fmla="*/ 0 h 89522"/>
              <a:gd name="connsiteX2" fmla="*/ 239791 w 239791"/>
              <a:gd name="connsiteY2" fmla="*/ 89522 h 89522"/>
              <a:gd name="connsiteX3" fmla="*/ 0 w 239791"/>
              <a:gd name="connsiteY3" fmla="*/ 89522 h 89522"/>
              <a:gd name="connsiteX0-1" fmla="*/ 0 w 263371"/>
              <a:gd name="connsiteY0-2" fmla="*/ 89522 h 89522"/>
              <a:gd name="connsiteX1-3" fmla="*/ 23580 w 263371"/>
              <a:gd name="connsiteY1-4" fmla="*/ 0 h 89522"/>
              <a:gd name="connsiteX2-5" fmla="*/ 263371 w 263371"/>
              <a:gd name="connsiteY2-6" fmla="*/ 89522 h 89522"/>
              <a:gd name="connsiteX3-7" fmla="*/ 0 w 263371"/>
              <a:gd name="connsiteY3-8" fmla="*/ 89522 h 89522"/>
              <a:gd name="connsiteX0-9" fmla="*/ 0 w 263371"/>
              <a:gd name="connsiteY0-10" fmla="*/ 86902 h 86902"/>
              <a:gd name="connsiteX1-11" fmla="*/ 34060 w 263371"/>
              <a:gd name="connsiteY1-12" fmla="*/ 0 h 86902"/>
              <a:gd name="connsiteX2-13" fmla="*/ 263371 w 263371"/>
              <a:gd name="connsiteY2-14" fmla="*/ 86902 h 86902"/>
              <a:gd name="connsiteX3-15" fmla="*/ 0 w 263371"/>
              <a:gd name="connsiteY3-16" fmla="*/ 86902 h 86902"/>
              <a:gd name="connsiteX0-17" fmla="*/ 0 w 255511"/>
              <a:gd name="connsiteY0-18" fmla="*/ 84282 h 86902"/>
              <a:gd name="connsiteX1-19" fmla="*/ 26200 w 255511"/>
              <a:gd name="connsiteY1-20" fmla="*/ 0 h 86902"/>
              <a:gd name="connsiteX2-21" fmla="*/ 255511 w 255511"/>
              <a:gd name="connsiteY2-22" fmla="*/ 86902 h 86902"/>
              <a:gd name="connsiteX3-23" fmla="*/ 0 w 255511"/>
              <a:gd name="connsiteY3-24" fmla="*/ 84282 h 86902"/>
              <a:gd name="connsiteX0-25" fmla="*/ 0 w 261144"/>
              <a:gd name="connsiteY0-26" fmla="*/ 84282 h 86902"/>
              <a:gd name="connsiteX1-27" fmla="*/ 31833 w 261144"/>
              <a:gd name="connsiteY1-28" fmla="*/ 0 h 86902"/>
              <a:gd name="connsiteX2-29" fmla="*/ 261144 w 261144"/>
              <a:gd name="connsiteY2-30" fmla="*/ 86902 h 86902"/>
              <a:gd name="connsiteX3-31" fmla="*/ 0 w 261144"/>
              <a:gd name="connsiteY3-32" fmla="*/ 84282 h 86902"/>
            </a:gdLst>
            <a:ahLst/>
            <a:cxnLst>
              <a:cxn ang="0">
                <a:pos x="connsiteX0-1" y="connsiteY0-2"/>
              </a:cxn>
              <a:cxn ang="0">
                <a:pos x="connsiteX1-3" y="connsiteY1-4"/>
              </a:cxn>
              <a:cxn ang="0">
                <a:pos x="connsiteX2-5" y="connsiteY2-6"/>
              </a:cxn>
              <a:cxn ang="0">
                <a:pos x="connsiteX3-7" y="connsiteY3-8"/>
              </a:cxn>
            </a:cxnLst>
            <a:rect l="l" t="t" r="r" b="b"/>
            <a:pathLst>
              <a:path w="261144" h="86902">
                <a:moveTo>
                  <a:pt x="0" y="84282"/>
                </a:moveTo>
                <a:lnTo>
                  <a:pt x="31833" y="0"/>
                </a:lnTo>
                <a:lnTo>
                  <a:pt x="261144" y="86902"/>
                </a:lnTo>
                <a:lnTo>
                  <a:pt x="0" y="8428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6" name="直角三角形 11"/>
          <p:cNvSpPr/>
          <p:nvPr>
            <p:custDataLst>
              <p:tags r:id="rId9"/>
            </p:custDataLst>
          </p:nvPr>
        </p:nvSpPr>
        <p:spPr>
          <a:xfrm rot="10800000">
            <a:off x="4549775" y="2757488"/>
            <a:ext cx="148200" cy="86902"/>
          </a:xfrm>
          <a:custGeom>
            <a:avLst/>
            <a:gdLst>
              <a:gd name="connsiteX0" fmla="*/ 0 w 239791"/>
              <a:gd name="connsiteY0" fmla="*/ 89522 h 89522"/>
              <a:gd name="connsiteX1" fmla="*/ 0 w 239791"/>
              <a:gd name="connsiteY1" fmla="*/ 0 h 89522"/>
              <a:gd name="connsiteX2" fmla="*/ 239791 w 239791"/>
              <a:gd name="connsiteY2" fmla="*/ 89522 h 89522"/>
              <a:gd name="connsiteX3" fmla="*/ 0 w 239791"/>
              <a:gd name="connsiteY3" fmla="*/ 89522 h 89522"/>
              <a:gd name="connsiteX0-1" fmla="*/ 0 w 263371"/>
              <a:gd name="connsiteY0-2" fmla="*/ 89522 h 89522"/>
              <a:gd name="connsiteX1-3" fmla="*/ 23580 w 263371"/>
              <a:gd name="connsiteY1-4" fmla="*/ 0 h 89522"/>
              <a:gd name="connsiteX2-5" fmla="*/ 263371 w 263371"/>
              <a:gd name="connsiteY2-6" fmla="*/ 89522 h 89522"/>
              <a:gd name="connsiteX3-7" fmla="*/ 0 w 263371"/>
              <a:gd name="connsiteY3-8" fmla="*/ 89522 h 89522"/>
              <a:gd name="connsiteX0-9" fmla="*/ 0 w 263371"/>
              <a:gd name="connsiteY0-10" fmla="*/ 86902 h 86902"/>
              <a:gd name="connsiteX1-11" fmla="*/ 34060 w 263371"/>
              <a:gd name="connsiteY1-12" fmla="*/ 0 h 86902"/>
              <a:gd name="connsiteX2-13" fmla="*/ 263371 w 263371"/>
              <a:gd name="connsiteY2-14" fmla="*/ 86902 h 86902"/>
              <a:gd name="connsiteX3-15" fmla="*/ 0 w 263371"/>
              <a:gd name="connsiteY3-16" fmla="*/ 86902 h 86902"/>
              <a:gd name="connsiteX0-17" fmla="*/ 0 w 255511"/>
              <a:gd name="connsiteY0-18" fmla="*/ 84282 h 86902"/>
              <a:gd name="connsiteX1-19" fmla="*/ 26200 w 255511"/>
              <a:gd name="connsiteY1-20" fmla="*/ 0 h 86902"/>
              <a:gd name="connsiteX2-21" fmla="*/ 255511 w 255511"/>
              <a:gd name="connsiteY2-22" fmla="*/ 86902 h 86902"/>
              <a:gd name="connsiteX3-23" fmla="*/ 0 w 255511"/>
              <a:gd name="connsiteY3-24" fmla="*/ 84282 h 86902"/>
              <a:gd name="connsiteX0-25" fmla="*/ 0 w 261144"/>
              <a:gd name="connsiteY0-26" fmla="*/ 84282 h 86902"/>
              <a:gd name="connsiteX1-27" fmla="*/ 31833 w 261144"/>
              <a:gd name="connsiteY1-28" fmla="*/ 0 h 86902"/>
              <a:gd name="connsiteX2-29" fmla="*/ 261144 w 261144"/>
              <a:gd name="connsiteY2-30" fmla="*/ 86902 h 86902"/>
              <a:gd name="connsiteX3-31" fmla="*/ 0 w 261144"/>
              <a:gd name="connsiteY3-32" fmla="*/ 84282 h 86902"/>
            </a:gdLst>
            <a:ahLst/>
            <a:cxnLst>
              <a:cxn ang="0">
                <a:pos x="connsiteX0-1" y="connsiteY0-2"/>
              </a:cxn>
              <a:cxn ang="0">
                <a:pos x="connsiteX1-3" y="connsiteY1-4"/>
              </a:cxn>
              <a:cxn ang="0">
                <a:pos x="connsiteX2-5" y="connsiteY2-6"/>
              </a:cxn>
              <a:cxn ang="0">
                <a:pos x="connsiteX3-7" y="connsiteY3-8"/>
              </a:cxn>
            </a:cxnLst>
            <a:rect l="l" t="t" r="r" b="b"/>
            <a:pathLst>
              <a:path w="261144" h="86902">
                <a:moveTo>
                  <a:pt x="0" y="84282"/>
                </a:moveTo>
                <a:lnTo>
                  <a:pt x="31833" y="0"/>
                </a:lnTo>
                <a:lnTo>
                  <a:pt x="261144" y="86902"/>
                </a:lnTo>
                <a:lnTo>
                  <a:pt x="0" y="8428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custDataLst>
              <p:tags r:id="rId10"/>
            </p:custDataLst>
          </p:nvPr>
        </p:nvSpPr>
        <p:spPr>
          <a:xfrm>
            <a:off x="4784725" y="3556000"/>
            <a:ext cx="1714500" cy="12001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oAutofit/>
          </a:bodyPr>
          <a:p>
            <a:pPr>
              <a:lnSpc>
                <a:spcPct val="130000"/>
              </a:lnSpc>
            </a:pPr>
            <a:r>
              <a:rPr lang="zh-CN" altLang="en-US" sz="2400" kern="0" dirty="0">
                <a:solidFill>
                  <a:schemeClr val="tx1">
                    <a:lumMod val="85000"/>
                    <a:lumOff val="15000"/>
                  </a:schemeClr>
                </a:solidFill>
                <a:latin typeface="+中文正文" charset="0"/>
                <a:sym typeface="+mn-ea"/>
              </a:rPr>
              <a:t>场地资源</a:t>
            </a:r>
            <a:endParaRPr lang="zh-CN" altLang="en-US" sz="2400" kern="0" dirty="0">
              <a:solidFill>
                <a:schemeClr val="tx1">
                  <a:lumMod val="85000"/>
                  <a:lumOff val="15000"/>
                </a:schemeClr>
              </a:solidFill>
              <a:latin typeface="+中文正文" charset="0"/>
              <a:sym typeface="+mn-ea"/>
            </a:endParaRPr>
          </a:p>
        </p:txBody>
      </p:sp>
      <p:sp>
        <p:nvSpPr>
          <p:cNvPr id="65" name="平行四边形 67"/>
          <p:cNvSpPr/>
          <p:nvPr>
            <p:custDataLst>
              <p:tags r:id="rId11"/>
            </p:custDataLst>
          </p:nvPr>
        </p:nvSpPr>
        <p:spPr>
          <a:xfrm>
            <a:off x="4532630" y="2102168"/>
            <a:ext cx="1338316" cy="645222"/>
          </a:xfrm>
          <a:custGeom>
            <a:avLst/>
            <a:gdLst>
              <a:gd name="connsiteX0" fmla="*/ 0 w 1183753"/>
              <a:gd name="connsiteY0" fmla="*/ 645222 h 645222"/>
              <a:gd name="connsiteX1" fmla="*/ 136729 w 1183753"/>
              <a:gd name="connsiteY1" fmla="*/ 0 h 645222"/>
              <a:gd name="connsiteX2" fmla="*/ 1183753 w 1183753"/>
              <a:gd name="connsiteY2" fmla="*/ 0 h 645222"/>
              <a:gd name="connsiteX3" fmla="*/ 1047024 w 1183753"/>
              <a:gd name="connsiteY3" fmla="*/ 645222 h 645222"/>
              <a:gd name="connsiteX4" fmla="*/ 0 w 1183753"/>
              <a:gd name="connsiteY4" fmla="*/ 645222 h 645222"/>
              <a:gd name="connsiteX0-1" fmla="*/ 0 w 1183753"/>
              <a:gd name="connsiteY0-2" fmla="*/ 645222 h 645222"/>
              <a:gd name="connsiteX1-3" fmla="*/ 136729 w 1183753"/>
              <a:gd name="connsiteY1-4" fmla="*/ 0 h 645222"/>
              <a:gd name="connsiteX2-5" fmla="*/ 1183753 w 1183753"/>
              <a:gd name="connsiteY2-6" fmla="*/ 0 h 645222"/>
              <a:gd name="connsiteX3-7" fmla="*/ 1117336 w 1183753"/>
              <a:gd name="connsiteY3-8" fmla="*/ 327395 h 645222"/>
              <a:gd name="connsiteX4-9" fmla="*/ 1047024 w 1183753"/>
              <a:gd name="connsiteY4-10" fmla="*/ 645222 h 645222"/>
              <a:gd name="connsiteX5" fmla="*/ 0 w 1183753"/>
              <a:gd name="connsiteY5" fmla="*/ 645222 h 645222"/>
              <a:gd name="connsiteX0-11" fmla="*/ 0 w 1296406"/>
              <a:gd name="connsiteY0-12" fmla="*/ 645222 h 645222"/>
              <a:gd name="connsiteX1-13" fmla="*/ 136729 w 1296406"/>
              <a:gd name="connsiteY1-14" fmla="*/ 0 h 645222"/>
              <a:gd name="connsiteX2-15" fmla="*/ 1183753 w 1296406"/>
              <a:gd name="connsiteY2-16" fmla="*/ 0 h 645222"/>
              <a:gd name="connsiteX3-17" fmla="*/ 1296406 w 1296406"/>
              <a:gd name="connsiteY3-18" fmla="*/ 335015 h 645222"/>
              <a:gd name="connsiteX4-19" fmla="*/ 1047024 w 1296406"/>
              <a:gd name="connsiteY4-20" fmla="*/ 645222 h 645222"/>
              <a:gd name="connsiteX5-21" fmla="*/ 0 w 1296406"/>
              <a:gd name="connsiteY5-22" fmla="*/ 645222 h 645222"/>
              <a:gd name="connsiteX0-23" fmla="*/ 0 w 1338316"/>
              <a:gd name="connsiteY0-24" fmla="*/ 645222 h 645222"/>
              <a:gd name="connsiteX1-25" fmla="*/ 136729 w 1338316"/>
              <a:gd name="connsiteY1-26" fmla="*/ 0 h 645222"/>
              <a:gd name="connsiteX2-27" fmla="*/ 1183753 w 1338316"/>
              <a:gd name="connsiteY2-28" fmla="*/ 0 h 645222"/>
              <a:gd name="connsiteX3-29" fmla="*/ 1338316 w 1338316"/>
              <a:gd name="connsiteY3-30" fmla="*/ 331205 h 645222"/>
              <a:gd name="connsiteX4-31" fmla="*/ 1047024 w 1338316"/>
              <a:gd name="connsiteY4-32" fmla="*/ 645222 h 645222"/>
              <a:gd name="connsiteX5-33" fmla="*/ 0 w 1338316"/>
              <a:gd name="connsiteY5-34" fmla="*/ 645222 h 6452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38316" h="645222">
                <a:moveTo>
                  <a:pt x="0" y="645222"/>
                </a:moveTo>
                <a:lnTo>
                  <a:pt x="136729" y="0"/>
                </a:lnTo>
                <a:lnTo>
                  <a:pt x="1183753" y="0"/>
                </a:lnTo>
                <a:lnTo>
                  <a:pt x="1338316" y="331205"/>
                </a:lnTo>
                <a:lnTo>
                  <a:pt x="1047024" y="645222"/>
                </a:lnTo>
                <a:lnTo>
                  <a:pt x="0" y="645222"/>
                </a:lnTo>
                <a:close/>
              </a:path>
            </a:pathLst>
          </a:custGeom>
          <a:gradFill>
            <a:gsLst>
              <a:gs pos="0">
                <a:schemeClr val="accent1">
                  <a:lumMod val="60000"/>
                  <a:lumOff val="40000"/>
                </a:schemeClr>
              </a:gs>
              <a:gs pos="65000">
                <a:schemeClr val="accent1"/>
              </a:gs>
            </a:gsLst>
            <a:lin ang="108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360000" tIns="0" rIns="72000" bIns="0" rtlCol="0" anchor="ctr">
            <a:noAutofit/>
          </a:bodyPr>
          <a:p>
            <a:pPr algn="ctr"/>
            <a:r>
              <a:rPr lang="en-US" altLang="zh-CN" sz="3200" b="1" i="1" kern="0">
                <a:solidFill>
                  <a:schemeClr val="lt1">
                    <a:lumMod val="100000"/>
                  </a:schemeClr>
                </a:solidFill>
                <a:cs typeface="+mn-lt"/>
              </a:rPr>
              <a:t>03</a:t>
            </a:r>
            <a:endParaRPr lang="en-US" altLang="zh-CN" sz="3200" b="1" i="1" kern="0" dirty="0">
              <a:solidFill>
                <a:schemeClr val="lt1">
                  <a:lumMod val="100000"/>
                </a:schemeClr>
              </a:solidFill>
              <a:cs typeface="+mn-lt"/>
            </a:endParaRPr>
          </a:p>
        </p:txBody>
      </p:sp>
      <p:sp>
        <p:nvSpPr>
          <p:cNvPr id="44" name="矩形 43"/>
          <p:cNvSpPr/>
          <p:nvPr>
            <p:custDataLst>
              <p:tags r:id="rId12"/>
            </p:custDataLst>
          </p:nvPr>
        </p:nvSpPr>
        <p:spPr>
          <a:xfrm>
            <a:off x="6499225" y="3556000"/>
            <a:ext cx="1912620" cy="12001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oAutofit/>
          </a:bodyPr>
          <a:p>
            <a:pPr>
              <a:lnSpc>
                <a:spcPct val="130000"/>
              </a:lnSpc>
            </a:pPr>
            <a:r>
              <a:rPr lang="zh-CN" altLang="en-US" sz="2400" kern="0" dirty="0">
                <a:solidFill>
                  <a:schemeClr val="tx1">
                    <a:lumMod val="85000"/>
                    <a:lumOff val="15000"/>
                  </a:schemeClr>
                </a:solidFill>
                <a:latin typeface="+中文正文" charset="0"/>
                <a:sym typeface="+mn-ea"/>
              </a:rPr>
              <a:t>信息资源</a:t>
            </a:r>
            <a:endParaRPr lang="zh-CN" altLang="en-US" sz="2400" kern="0" dirty="0">
              <a:solidFill>
                <a:schemeClr val="tx1">
                  <a:lumMod val="85000"/>
                  <a:lumOff val="15000"/>
                </a:schemeClr>
              </a:solidFill>
              <a:latin typeface="+中文正文" charset="0"/>
              <a:sym typeface="+mn-ea"/>
            </a:endParaRPr>
          </a:p>
        </p:txBody>
      </p:sp>
      <p:sp>
        <p:nvSpPr>
          <p:cNvPr id="70" name="平行四边形 67"/>
          <p:cNvSpPr/>
          <p:nvPr>
            <p:custDataLst>
              <p:tags r:id="rId13"/>
            </p:custDataLst>
          </p:nvPr>
        </p:nvSpPr>
        <p:spPr>
          <a:xfrm>
            <a:off x="6334125" y="2102168"/>
            <a:ext cx="1338316" cy="645222"/>
          </a:xfrm>
          <a:custGeom>
            <a:avLst/>
            <a:gdLst>
              <a:gd name="connsiteX0" fmla="*/ 0 w 1183753"/>
              <a:gd name="connsiteY0" fmla="*/ 645222 h 645222"/>
              <a:gd name="connsiteX1" fmla="*/ 136729 w 1183753"/>
              <a:gd name="connsiteY1" fmla="*/ 0 h 645222"/>
              <a:gd name="connsiteX2" fmla="*/ 1183753 w 1183753"/>
              <a:gd name="connsiteY2" fmla="*/ 0 h 645222"/>
              <a:gd name="connsiteX3" fmla="*/ 1047024 w 1183753"/>
              <a:gd name="connsiteY3" fmla="*/ 645222 h 645222"/>
              <a:gd name="connsiteX4" fmla="*/ 0 w 1183753"/>
              <a:gd name="connsiteY4" fmla="*/ 645222 h 645222"/>
              <a:gd name="connsiteX0-1" fmla="*/ 0 w 1183753"/>
              <a:gd name="connsiteY0-2" fmla="*/ 645222 h 645222"/>
              <a:gd name="connsiteX1-3" fmla="*/ 136729 w 1183753"/>
              <a:gd name="connsiteY1-4" fmla="*/ 0 h 645222"/>
              <a:gd name="connsiteX2-5" fmla="*/ 1183753 w 1183753"/>
              <a:gd name="connsiteY2-6" fmla="*/ 0 h 645222"/>
              <a:gd name="connsiteX3-7" fmla="*/ 1117336 w 1183753"/>
              <a:gd name="connsiteY3-8" fmla="*/ 327395 h 645222"/>
              <a:gd name="connsiteX4-9" fmla="*/ 1047024 w 1183753"/>
              <a:gd name="connsiteY4-10" fmla="*/ 645222 h 645222"/>
              <a:gd name="connsiteX5" fmla="*/ 0 w 1183753"/>
              <a:gd name="connsiteY5" fmla="*/ 645222 h 645222"/>
              <a:gd name="connsiteX0-11" fmla="*/ 0 w 1296406"/>
              <a:gd name="connsiteY0-12" fmla="*/ 645222 h 645222"/>
              <a:gd name="connsiteX1-13" fmla="*/ 136729 w 1296406"/>
              <a:gd name="connsiteY1-14" fmla="*/ 0 h 645222"/>
              <a:gd name="connsiteX2-15" fmla="*/ 1183753 w 1296406"/>
              <a:gd name="connsiteY2-16" fmla="*/ 0 h 645222"/>
              <a:gd name="connsiteX3-17" fmla="*/ 1296406 w 1296406"/>
              <a:gd name="connsiteY3-18" fmla="*/ 335015 h 645222"/>
              <a:gd name="connsiteX4-19" fmla="*/ 1047024 w 1296406"/>
              <a:gd name="connsiteY4-20" fmla="*/ 645222 h 645222"/>
              <a:gd name="connsiteX5-21" fmla="*/ 0 w 1296406"/>
              <a:gd name="connsiteY5-22" fmla="*/ 645222 h 645222"/>
              <a:gd name="connsiteX0-23" fmla="*/ 0 w 1338316"/>
              <a:gd name="connsiteY0-24" fmla="*/ 645222 h 645222"/>
              <a:gd name="connsiteX1-25" fmla="*/ 136729 w 1338316"/>
              <a:gd name="connsiteY1-26" fmla="*/ 0 h 645222"/>
              <a:gd name="connsiteX2-27" fmla="*/ 1183753 w 1338316"/>
              <a:gd name="connsiteY2-28" fmla="*/ 0 h 645222"/>
              <a:gd name="connsiteX3-29" fmla="*/ 1338316 w 1338316"/>
              <a:gd name="connsiteY3-30" fmla="*/ 331205 h 645222"/>
              <a:gd name="connsiteX4-31" fmla="*/ 1047024 w 1338316"/>
              <a:gd name="connsiteY4-32" fmla="*/ 645222 h 645222"/>
              <a:gd name="connsiteX5-33" fmla="*/ 0 w 1338316"/>
              <a:gd name="connsiteY5-34" fmla="*/ 645222 h 6452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38316" h="645222">
                <a:moveTo>
                  <a:pt x="0" y="645222"/>
                </a:moveTo>
                <a:lnTo>
                  <a:pt x="136729" y="0"/>
                </a:lnTo>
                <a:lnTo>
                  <a:pt x="1183753" y="0"/>
                </a:lnTo>
                <a:lnTo>
                  <a:pt x="1338316" y="331205"/>
                </a:lnTo>
                <a:lnTo>
                  <a:pt x="1047024" y="645222"/>
                </a:lnTo>
                <a:lnTo>
                  <a:pt x="0" y="645222"/>
                </a:lnTo>
                <a:close/>
              </a:path>
            </a:pathLst>
          </a:custGeom>
          <a:gradFill>
            <a:gsLst>
              <a:gs pos="0">
                <a:schemeClr val="accent1">
                  <a:lumMod val="60000"/>
                  <a:lumOff val="40000"/>
                </a:schemeClr>
              </a:gs>
              <a:gs pos="65000">
                <a:schemeClr val="accent1"/>
              </a:gs>
            </a:gsLst>
            <a:lin ang="108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360000" tIns="0" rIns="72000" bIns="0" rtlCol="0" anchor="ctr">
            <a:noAutofit/>
          </a:bodyPr>
          <a:p>
            <a:pPr algn="ctr"/>
            <a:r>
              <a:rPr lang="en-US" altLang="zh-CN" sz="3200" b="1" i="1" kern="0" dirty="0">
                <a:solidFill>
                  <a:schemeClr val="lt1">
                    <a:lumMod val="100000"/>
                  </a:schemeClr>
                </a:solidFill>
                <a:cs typeface="+mn-lt"/>
              </a:rPr>
              <a:t>04</a:t>
            </a:r>
            <a:endParaRPr lang="en-US" altLang="zh-CN" sz="3200" b="1" i="1" kern="0" dirty="0">
              <a:solidFill>
                <a:schemeClr val="lt1">
                  <a:lumMod val="100000"/>
                </a:schemeClr>
              </a:solidFill>
              <a:cs typeface="+mn-lt"/>
            </a:endParaRPr>
          </a:p>
        </p:txBody>
      </p:sp>
      <p:sp>
        <p:nvSpPr>
          <p:cNvPr id="41" name="矩形 40"/>
          <p:cNvSpPr/>
          <p:nvPr>
            <p:custDataLst>
              <p:tags r:id="rId14"/>
            </p:custDataLst>
          </p:nvPr>
        </p:nvSpPr>
        <p:spPr>
          <a:xfrm>
            <a:off x="8411845" y="3556000"/>
            <a:ext cx="1582420" cy="12001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oAutofit/>
          </a:bodyPr>
          <a:p>
            <a:pPr>
              <a:lnSpc>
                <a:spcPct val="130000"/>
              </a:lnSpc>
            </a:pPr>
            <a:r>
              <a:rPr lang="zh-CN" altLang="en-US" sz="2400" kern="0" dirty="0">
                <a:solidFill>
                  <a:schemeClr val="tx1">
                    <a:lumMod val="85000"/>
                    <a:lumOff val="15000"/>
                  </a:schemeClr>
                </a:solidFill>
                <a:latin typeface="+中文正文" charset="0"/>
                <a:sym typeface="+mn-ea"/>
              </a:rPr>
              <a:t>文化资源</a:t>
            </a:r>
            <a:endParaRPr lang="zh-CN" altLang="en-US" sz="2400" kern="0" dirty="0">
              <a:solidFill>
                <a:schemeClr val="tx1">
                  <a:lumMod val="85000"/>
                  <a:lumOff val="15000"/>
                </a:schemeClr>
              </a:solidFill>
              <a:latin typeface="+中文正文" charset="0"/>
              <a:sym typeface="+mn-ea"/>
            </a:endParaRPr>
          </a:p>
        </p:txBody>
      </p:sp>
      <p:sp>
        <p:nvSpPr>
          <p:cNvPr id="76" name="平行四边形 67"/>
          <p:cNvSpPr/>
          <p:nvPr>
            <p:custDataLst>
              <p:tags r:id="rId15"/>
            </p:custDataLst>
          </p:nvPr>
        </p:nvSpPr>
        <p:spPr>
          <a:xfrm>
            <a:off x="8135620" y="2102168"/>
            <a:ext cx="1338316" cy="645222"/>
          </a:xfrm>
          <a:custGeom>
            <a:avLst/>
            <a:gdLst>
              <a:gd name="connsiteX0" fmla="*/ 0 w 1183753"/>
              <a:gd name="connsiteY0" fmla="*/ 645222 h 645222"/>
              <a:gd name="connsiteX1" fmla="*/ 136729 w 1183753"/>
              <a:gd name="connsiteY1" fmla="*/ 0 h 645222"/>
              <a:gd name="connsiteX2" fmla="*/ 1183753 w 1183753"/>
              <a:gd name="connsiteY2" fmla="*/ 0 h 645222"/>
              <a:gd name="connsiteX3" fmla="*/ 1047024 w 1183753"/>
              <a:gd name="connsiteY3" fmla="*/ 645222 h 645222"/>
              <a:gd name="connsiteX4" fmla="*/ 0 w 1183753"/>
              <a:gd name="connsiteY4" fmla="*/ 645222 h 645222"/>
              <a:gd name="connsiteX0-1" fmla="*/ 0 w 1183753"/>
              <a:gd name="connsiteY0-2" fmla="*/ 645222 h 645222"/>
              <a:gd name="connsiteX1-3" fmla="*/ 136729 w 1183753"/>
              <a:gd name="connsiteY1-4" fmla="*/ 0 h 645222"/>
              <a:gd name="connsiteX2-5" fmla="*/ 1183753 w 1183753"/>
              <a:gd name="connsiteY2-6" fmla="*/ 0 h 645222"/>
              <a:gd name="connsiteX3-7" fmla="*/ 1117336 w 1183753"/>
              <a:gd name="connsiteY3-8" fmla="*/ 327395 h 645222"/>
              <a:gd name="connsiteX4-9" fmla="*/ 1047024 w 1183753"/>
              <a:gd name="connsiteY4-10" fmla="*/ 645222 h 645222"/>
              <a:gd name="connsiteX5" fmla="*/ 0 w 1183753"/>
              <a:gd name="connsiteY5" fmla="*/ 645222 h 645222"/>
              <a:gd name="connsiteX0-11" fmla="*/ 0 w 1296406"/>
              <a:gd name="connsiteY0-12" fmla="*/ 645222 h 645222"/>
              <a:gd name="connsiteX1-13" fmla="*/ 136729 w 1296406"/>
              <a:gd name="connsiteY1-14" fmla="*/ 0 h 645222"/>
              <a:gd name="connsiteX2-15" fmla="*/ 1183753 w 1296406"/>
              <a:gd name="connsiteY2-16" fmla="*/ 0 h 645222"/>
              <a:gd name="connsiteX3-17" fmla="*/ 1296406 w 1296406"/>
              <a:gd name="connsiteY3-18" fmla="*/ 335015 h 645222"/>
              <a:gd name="connsiteX4-19" fmla="*/ 1047024 w 1296406"/>
              <a:gd name="connsiteY4-20" fmla="*/ 645222 h 645222"/>
              <a:gd name="connsiteX5-21" fmla="*/ 0 w 1296406"/>
              <a:gd name="connsiteY5-22" fmla="*/ 645222 h 645222"/>
              <a:gd name="connsiteX0-23" fmla="*/ 0 w 1338316"/>
              <a:gd name="connsiteY0-24" fmla="*/ 645222 h 645222"/>
              <a:gd name="connsiteX1-25" fmla="*/ 136729 w 1338316"/>
              <a:gd name="connsiteY1-26" fmla="*/ 0 h 645222"/>
              <a:gd name="connsiteX2-27" fmla="*/ 1183753 w 1338316"/>
              <a:gd name="connsiteY2-28" fmla="*/ 0 h 645222"/>
              <a:gd name="connsiteX3-29" fmla="*/ 1338316 w 1338316"/>
              <a:gd name="connsiteY3-30" fmla="*/ 331205 h 645222"/>
              <a:gd name="connsiteX4-31" fmla="*/ 1047024 w 1338316"/>
              <a:gd name="connsiteY4-32" fmla="*/ 645222 h 645222"/>
              <a:gd name="connsiteX5-33" fmla="*/ 0 w 1338316"/>
              <a:gd name="connsiteY5-34" fmla="*/ 645222 h 6452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38316" h="645222">
                <a:moveTo>
                  <a:pt x="0" y="645222"/>
                </a:moveTo>
                <a:lnTo>
                  <a:pt x="136729" y="0"/>
                </a:lnTo>
                <a:lnTo>
                  <a:pt x="1183753" y="0"/>
                </a:lnTo>
                <a:lnTo>
                  <a:pt x="1338316" y="331205"/>
                </a:lnTo>
                <a:lnTo>
                  <a:pt x="1047024" y="645222"/>
                </a:lnTo>
                <a:lnTo>
                  <a:pt x="0" y="645222"/>
                </a:lnTo>
                <a:close/>
              </a:path>
            </a:pathLst>
          </a:custGeom>
          <a:gradFill>
            <a:gsLst>
              <a:gs pos="0">
                <a:schemeClr val="accent1">
                  <a:lumMod val="60000"/>
                  <a:lumOff val="40000"/>
                </a:schemeClr>
              </a:gs>
              <a:gs pos="65000">
                <a:schemeClr val="accent1"/>
              </a:gs>
            </a:gsLst>
            <a:lin ang="108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360000" tIns="0" rIns="72000" bIns="0" rtlCol="0" anchor="ctr">
            <a:noAutofit/>
          </a:bodyPr>
          <a:p>
            <a:pPr algn="ctr"/>
            <a:r>
              <a:rPr lang="en-US" altLang="zh-CN" sz="3200" b="1" i="1" kern="0">
                <a:solidFill>
                  <a:schemeClr val="lt1">
                    <a:lumMod val="100000"/>
                  </a:schemeClr>
                </a:solidFill>
                <a:cs typeface="+mn-lt"/>
              </a:rPr>
              <a:t>05</a:t>
            </a:r>
            <a:endParaRPr lang="en-US" altLang="zh-CN" sz="3200" b="1" i="1" kern="0" dirty="0">
              <a:solidFill>
                <a:schemeClr val="lt1">
                  <a:lumMod val="100000"/>
                </a:schemeClr>
              </a:solidFill>
              <a:cs typeface="+mn-lt"/>
            </a:endParaRPr>
          </a:p>
        </p:txBody>
      </p:sp>
      <p:sp>
        <p:nvSpPr>
          <p:cNvPr id="77" name="直角三角形 11"/>
          <p:cNvSpPr/>
          <p:nvPr>
            <p:custDataLst>
              <p:tags r:id="rId16"/>
            </p:custDataLst>
          </p:nvPr>
        </p:nvSpPr>
        <p:spPr>
          <a:xfrm rot="10800000">
            <a:off x="8152130" y="2757488"/>
            <a:ext cx="148200" cy="86902"/>
          </a:xfrm>
          <a:custGeom>
            <a:avLst/>
            <a:gdLst>
              <a:gd name="connsiteX0" fmla="*/ 0 w 239791"/>
              <a:gd name="connsiteY0" fmla="*/ 89522 h 89522"/>
              <a:gd name="connsiteX1" fmla="*/ 0 w 239791"/>
              <a:gd name="connsiteY1" fmla="*/ 0 h 89522"/>
              <a:gd name="connsiteX2" fmla="*/ 239791 w 239791"/>
              <a:gd name="connsiteY2" fmla="*/ 89522 h 89522"/>
              <a:gd name="connsiteX3" fmla="*/ 0 w 239791"/>
              <a:gd name="connsiteY3" fmla="*/ 89522 h 89522"/>
              <a:gd name="connsiteX0-1" fmla="*/ 0 w 263371"/>
              <a:gd name="connsiteY0-2" fmla="*/ 89522 h 89522"/>
              <a:gd name="connsiteX1-3" fmla="*/ 23580 w 263371"/>
              <a:gd name="connsiteY1-4" fmla="*/ 0 h 89522"/>
              <a:gd name="connsiteX2-5" fmla="*/ 263371 w 263371"/>
              <a:gd name="connsiteY2-6" fmla="*/ 89522 h 89522"/>
              <a:gd name="connsiteX3-7" fmla="*/ 0 w 263371"/>
              <a:gd name="connsiteY3-8" fmla="*/ 89522 h 89522"/>
              <a:gd name="connsiteX0-9" fmla="*/ 0 w 263371"/>
              <a:gd name="connsiteY0-10" fmla="*/ 86902 h 86902"/>
              <a:gd name="connsiteX1-11" fmla="*/ 34060 w 263371"/>
              <a:gd name="connsiteY1-12" fmla="*/ 0 h 86902"/>
              <a:gd name="connsiteX2-13" fmla="*/ 263371 w 263371"/>
              <a:gd name="connsiteY2-14" fmla="*/ 86902 h 86902"/>
              <a:gd name="connsiteX3-15" fmla="*/ 0 w 263371"/>
              <a:gd name="connsiteY3-16" fmla="*/ 86902 h 86902"/>
              <a:gd name="connsiteX0-17" fmla="*/ 0 w 255511"/>
              <a:gd name="connsiteY0-18" fmla="*/ 84282 h 86902"/>
              <a:gd name="connsiteX1-19" fmla="*/ 26200 w 255511"/>
              <a:gd name="connsiteY1-20" fmla="*/ 0 h 86902"/>
              <a:gd name="connsiteX2-21" fmla="*/ 255511 w 255511"/>
              <a:gd name="connsiteY2-22" fmla="*/ 86902 h 86902"/>
              <a:gd name="connsiteX3-23" fmla="*/ 0 w 255511"/>
              <a:gd name="connsiteY3-24" fmla="*/ 84282 h 86902"/>
              <a:gd name="connsiteX0-25" fmla="*/ 0 w 261144"/>
              <a:gd name="connsiteY0-26" fmla="*/ 84282 h 86902"/>
              <a:gd name="connsiteX1-27" fmla="*/ 31833 w 261144"/>
              <a:gd name="connsiteY1-28" fmla="*/ 0 h 86902"/>
              <a:gd name="connsiteX2-29" fmla="*/ 261144 w 261144"/>
              <a:gd name="connsiteY2-30" fmla="*/ 86902 h 86902"/>
              <a:gd name="connsiteX3-31" fmla="*/ 0 w 261144"/>
              <a:gd name="connsiteY3-32" fmla="*/ 84282 h 86902"/>
            </a:gdLst>
            <a:ahLst/>
            <a:cxnLst>
              <a:cxn ang="0">
                <a:pos x="connsiteX0-1" y="connsiteY0-2"/>
              </a:cxn>
              <a:cxn ang="0">
                <a:pos x="connsiteX1-3" y="connsiteY1-4"/>
              </a:cxn>
              <a:cxn ang="0">
                <a:pos x="connsiteX2-5" y="connsiteY2-6"/>
              </a:cxn>
              <a:cxn ang="0">
                <a:pos x="connsiteX3-7" y="connsiteY3-8"/>
              </a:cxn>
            </a:cxnLst>
            <a:rect l="l" t="t" r="r" b="b"/>
            <a:pathLst>
              <a:path w="261144" h="86902">
                <a:moveTo>
                  <a:pt x="0" y="84282"/>
                </a:moveTo>
                <a:lnTo>
                  <a:pt x="31833" y="0"/>
                </a:lnTo>
                <a:lnTo>
                  <a:pt x="261144" y="86902"/>
                </a:lnTo>
                <a:lnTo>
                  <a:pt x="0" y="8428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矩形 37"/>
          <p:cNvSpPr/>
          <p:nvPr>
            <p:custDataLst>
              <p:tags r:id="rId17"/>
            </p:custDataLst>
          </p:nvPr>
        </p:nvSpPr>
        <p:spPr>
          <a:xfrm>
            <a:off x="1240790" y="3556000"/>
            <a:ext cx="1784985" cy="12001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oAutofit/>
          </a:bodyPr>
          <a:p>
            <a:pPr>
              <a:lnSpc>
                <a:spcPct val="130000"/>
              </a:lnSpc>
            </a:pPr>
            <a:r>
              <a:rPr lang="zh-CN" altLang="en-US" sz="2400" kern="0" dirty="0">
                <a:solidFill>
                  <a:schemeClr val="tx1">
                    <a:lumMod val="85000"/>
                    <a:lumOff val="15000"/>
                  </a:schemeClr>
                </a:solidFill>
                <a:latin typeface="+中文正文" charset="0"/>
                <a:sym typeface="+mn-ea"/>
              </a:rPr>
              <a:t>政策资源</a:t>
            </a:r>
            <a:endParaRPr lang="zh-CN" altLang="en-US" sz="2400" kern="0" dirty="0">
              <a:solidFill>
                <a:schemeClr val="tx1">
                  <a:lumMod val="85000"/>
                  <a:lumOff val="15000"/>
                </a:schemeClr>
              </a:solidFill>
              <a:latin typeface="+中文正文" charset="0"/>
              <a:sym typeface="+mn-ea"/>
            </a:endParaRPr>
          </a:p>
        </p:txBody>
      </p:sp>
      <p:sp>
        <p:nvSpPr>
          <p:cNvPr id="92" name="平行四边形 67"/>
          <p:cNvSpPr/>
          <p:nvPr>
            <p:custDataLst>
              <p:tags r:id="rId18"/>
            </p:custDataLst>
          </p:nvPr>
        </p:nvSpPr>
        <p:spPr>
          <a:xfrm>
            <a:off x="930275" y="2102168"/>
            <a:ext cx="1338316" cy="645222"/>
          </a:xfrm>
          <a:custGeom>
            <a:avLst/>
            <a:gdLst>
              <a:gd name="connsiteX0" fmla="*/ 0 w 1183753"/>
              <a:gd name="connsiteY0" fmla="*/ 645222 h 645222"/>
              <a:gd name="connsiteX1" fmla="*/ 136729 w 1183753"/>
              <a:gd name="connsiteY1" fmla="*/ 0 h 645222"/>
              <a:gd name="connsiteX2" fmla="*/ 1183753 w 1183753"/>
              <a:gd name="connsiteY2" fmla="*/ 0 h 645222"/>
              <a:gd name="connsiteX3" fmla="*/ 1047024 w 1183753"/>
              <a:gd name="connsiteY3" fmla="*/ 645222 h 645222"/>
              <a:gd name="connsiteX4" fmla="*/ 0 w 1183753"/>
              <a:gd name="connsiteY4" fmla="*/ 645222 h 645222"/>
              <a:gd name="connsiteX0-1" fmla="*/ 0 w 1183753"/>
              <a:gd name="connsiteY0-2" fmla="*/ 645222 h 645222"/>
              <a:gd name="connsiteX1-3" fmla="*/ 136729 w 1183753"/>
              <a:gd name="connsiteY1-4" fmla="*/ 0 h 645222"/>
              <a:gd name="connsiteX2-5" fmla="*/ 1183753 w 1183753"/>
              <a:gd name="connsiteY2-6" fmla="*/ 0 h 645222"/>
              <a:gd name="connsiteX3-7" fmla="*/ 1117336 w 1183753"/>
              <a:gd name="connsiteY3-8" fmla="*/ 327395 h 645222"/>
              <a:gd name="connsiteX4-9" fmla="*/ 1047024 w 1183753"/>
              <a:gd name="connsiteY4-10" fmla="*/ 645222 h 645222"/>
              <a:gd name="connsiteX5" fmla="*/ 0 w 1183753"/>
              <a:gd name="connsiteY5" fmla="*/ 645222 h 645222"/>
              <a:gd name="connsiteX0-11" fmla="*/ 0 w 1296406"/>
              <a:gd name="connsiteY0-12" fmla="*/ 645222 h 645222"/>
              <a:gd name="connsiteX1-13" fmla="*/ 136729 w 1296406"/>
              <a:gd name="connsiteY1-14" fmla="*/ 0 h 645222"/>
              <a:gd name="connsiteX2-15" fmla="*/ 1183753 w 1296406"/>
              <a:gd name="connsiteY2-16" fmla="*/ 0 h 645222"/>
              <a:gd name="connsiteX3-17" fmla="*/ 1296406 w 1296406"/>
              <a:gd name="connsiteY3-18" fmla="*/ 335015 h 645222"/>
              <a:gd name="connsiteX4-19" fmla="*/ 1047024 w 1296406"/>
              <a:gd name="connsiteY4-20" fmla="*/ 645222 h 645222"/>
              <a:gd name="connsiteX5-21" fmla="*/ 0 w 1296406"/>
              <a:gd name="connsiteY5-22" fmla="*/ 645222 h 645222"/>
              <a:gd name="connsiteX0-23" fmla="*/ 0 w 1338316"/>
              <a:gd name="connsiteY0-24" fmla="*/ 645222 h 645222"/>
              <a:gd name="connsiteX1-25" fmla="*/ 136729 w 1338316"/>
              <a:gd name="connsiteY1-26" fmla="*/ 0 h 645222"/>
              <a:gd name="connsiteX2-27" fmla="*/ 1183753 w 1338316"/>
              <a:gd name="connsiteY2-28" fmla="*/ 0 h 645222"/>
              <a:gd name="connsiteX3-29" fmla="*/ 1338316 w 1338316"/>
              <a:gd name="connsiteY3-30" fmla="*/ 331205 h 645222"/>
              <a:gd name="connsiteX4-31" fmla="*/ 1047024 w 1338316"/>
              <a:gd name="connsiteY4-32" fmla="*/ 645222 h 645222"/>
              <a:gd name="connsiteX5-33" fmla="*/ 0 w 1338316"/>
              <a:gd name="connsiteY5-34" fmla="*/ 645222 h 6452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38316" h="645222">
                <a:moveTo>
                  <a:pt x="0" y="645222"/>
                </a:moveTo>
                <a:lnTo>
                  <a:pt x="136729" y="0"/>
                </a:lnTo>
                <a:lnTo>
                  <a:pt x="1183753" y="0"/>
                </a:lnTo>
                <a:lnTo>
                  <a:pt x="1338316" y="331205"/>
                </a:lnTo>
                <a:lnTo>
                  <a:pt x="1047024" y="645222"/>
                </a:lnTo>
                <a:lnTo>
                  <a:pt x="0" y="645222"/>
                </a:lnTo>
                <a:close/>
              </a:path>
            </a:pathLst>
          </a:custGeom>
          <a:gradFill>
            <a:gsLst>
              <a:gs pos="0">
                <a:schemeClr val="accent1">
                  <a:lumMod val="60000"/>
                  <a:lumOff val="40000"/>
                </a:schemeClr>
              </a:gs>
              <a:gs pos="65000">
                <a:schemeClr val="accent1"/>
              </a:gs>
            </a:gsLst>
            <a:lin ang="108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360000" tIns="0" rIns="72000" bIns="0" rtlCol="0" anchor="ctr">
            <a:noAutofit/>
          </a:bodyPr>
          <a:p>
            <a:pPr algn="ctr"/>
            <a:r>
              <a:rPr lang="en-US" altLang="zh-CN" sz="3200" b="1" i="1" kern="0" dirty="0">
                <a:solidFill>
                  <a:schemeClr val="lt1">
                    <a:lumMod val="100000"/>
                  </a:schemeClr>
                </a:solidFill>
                <a:cs typeface="+mn-lt"/>
              </a:rPr>
              <a:t>01</a:t>
            </a:r>
            <a:endParaRPr lang="en-US" altLang="zh-CN" sz="3200" b="1" i="1" kern="0" dirty="0">
              <a:solidFill>
                <a:schemeClr val="lt1">
                  <a:lumMod val="100000"/>
                </a:schemeClr>
              </a:solidFill>
              <a:cs typeface="+mn-lt"/>
            </a:endParaRPr>
          </a:p>
        </p:txBody>
      </p:sp>
      <p:sp>
        <p:nvSpPr>
          <p:cNvPr id="97" name="直角三角形 11"/>
          <p:cNvSpPr/>
          <p:nvPr>
            <p:custDataLst>
              <p:tags r:id="rId19"/>
            </p:custDataLst>
          </p:nvPr>
        </p:nvSpPr>
        <p:spPr>
          <a:xfrm rot="10800000">
            <a:off x="946785" y="2757488"/>
            <a:ext cx="148200" cy="86902"/>
          </a:xfrm>
          <a:custGeom>
            <a:avLst/>
            <a:gdLst>
              <a:gd name="connsiteX0" fmla="*/ 0 w 239791"/>
              <a:gd name="connsiteY0" fmla="*/ 89522 h 89522"/>
              <a:gd name="connsiteX1" fmla="*/ 0 w 239791"/>
              <a:gd name="connsiteY1" fmla="*/ 0 h 89522"/>
              <a:gd name="connsiteX2" fmla="*/ 239791 w 239791"/>
              <a:gd name="connsiteY2" fmla="*/ 89522 h 89522"/>
              <a:gd name="connsiteX3" fmla="*/ 0 w 239791"/>
              <a:gd name="connsiteY3" fmla="*/ 89522 h 89522"/>
              <a:gd name="connsiteX0-1" fmla="*/ 0 w 263371"/>
              <a:gd name="connsiteY0-2" fmla="*/ 89522 h 89522"/>
              <a:gd name="connsiteX1-3" fmla="*/ 23580 w 263371"/>
              <a:gd name="connsiteY1-4" fmla="*/ 0 h 89522"/>
              <a:gd name="connsiteX2-5" fmla="*/ 263371 w 263371"/>
              <a:gd name="connsiteY2-6" fmla="*/ 89522 h 89522"/>
              <a:gd name="connsiteX3-7" fmla="*/ 0 w 263371"/>
              <a:gd name="connsiteY3-8" fmla="*/ 89522 h 89522"/>
              <a:gd name="connsiteX0-9" fmla="*/ 0 w 263371"/>
              <a:gd name="connsiteY0-10" fmla="*/ 86902 h 86902"/>
              <a:gd name="connsiteX1-11" fmla="*/ 34060 w 263371"/>
              <a:gd name="connsiteY1-12" fmla="*/ 0 h 86902"/>
              <a:gd name="connsiteX2-13" fmla="*/ 263371 w 263371"/>
              <a:gd name="connsiteY2-14" fmla="*/ 86902 h 86902"/>
              <a:gd name="connsiteX3-15" fmla="*/ 0 w 263371"/>
              <a:gd name="connsiteY3-16" fmla="*/ 86902 h 86902"/>
              <a:gd name="connsiteX0-17" fmla="*/ 0 w 255511"/>
              <a:gd name="connsiteY0-18" fmla="*/ 84282 h 86902"/>
              <a:gd name="connsiteX1-19" fmla="*/ 26200 w 255511"/>
              <a:gd name="connsiteY1-20" fmla="*/ 0 h 86902"/>
              <a:gd name="connsiteX2-21" fmla="*/ 255511 w 255511"/>
              <a:gd name="connsiteY2-22" fmla="*/ 86902 h 86902"/>
              <a:gd name="connsiteX3-23" fmla="*/ 0 w 255511"/>
              <a:gd name="connsiteY3-24" fmla="*/ 84282 h 86902"/>
              <a:gd name="connsiteX0-25" fmla="*/ 0 w 261144"/>
              <a:gd name="connsiteY0-26" fmla="*/ 84282 h 86902"/>
              <a:gd name="connsiteX1-27" fmla="*/ 31833 w 261144"/>
              <a:gd name="connsiteY1-28" fmla="*/ 0 h 86902"/>
              <a:gd name="connsiteX2-29" fmla="*/ 261144 w 261144"/>
              <a:gd name="connsiteY2-30" fmla="*/ 86902 h 86902"/>
              <a:gd name="connsiteX3-31" fmla="*/ 0 w 261144"/>
              <a:gd name="connsiteY3-32" fmla="*/ 84282 h 86902"/>
            </a:gdLst>
            <a:ahLst/>
            <a:cxnLst>
              <a:cxn ang="0">
                <a:pos x="connsiteX0-1" y="connsiteY0-2"/>
              </a:cxn>
              <a:cxn ang="0">
                <a:pos x="connsiteX1-3" y="connsiteY1-4"/>
              </a:cxn>
              <a:cxn ang="0">
                <a:pos x="connsiteX2-5" y="connsiteY2-6"/>
              </a:cxn>
              <a:cxn ang="0">
                <a:pos x="connsiteX3-7" y="connsiteY3-8"/>
              </a:cxn>
            </a:cxnLst>
            <a:rect l="l" t="t" r="r" b="b"/>
            <a:pathLst>
              <a:path w="261144" h="86902">
                <a:moveTo>
                  <a:pt x="0" y="84282"/>
                </a:moveTo>
                <a:lnTo>
                  <a:pt x="31833" y="0"/>
                </a:lnTo>
                <a:lnTo>
                  <a:pt x="261144" y="86902"/>
                </a:lnTo>
                <a:lnTo>
                  <a:pt x="0" y="8428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custDataLst>
              <p:tags r:id="rId20"/>
            </p:custDataLst>
          </p:nvPr>
        </p:nvSpPr>
        <p:spPr>
          <a:xfrm>
            <a:off x="10298430" y="3556000"/>
            <a:ext cx="1657985" cy="12001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oAutofit/>
          </a:bodyPr>
          <a:p>
            <a:pPr>
              <a:lnSpc>
                <a:spcPct val="130000"/>
              </a:lnSpc>
            </a:pPr>
            <a:r>
              <a:rPr lang="zh-CN" altLang="en-US" sz="2400" kern="0" dirty="0">
                <a:solidFill>
                  <a:schemeClr val="tx1">
                    <a:lumMod val="85000"/>
                    <a:lumOff val="15000"/>
                  </a:schemeClr>
                </a:solidFill>
                <a:latin typeface="+中文正文" charset="0"/>
                <a:sym typeface="+mn-ea"/>
              </a:rPr>
              <a:t>品牌资源</a:t>
            </a:r>
            <a:endParaRPr lang="zh-CN" altLang="en-US" sz="2400" kern="0" dirty="0">
              <a:solidFill>
                <a:schemeClr val="tx1">
                  <a:lumMod val="85000"/>
                  <a:lumOff val="15000"/>
                </a:schemeClr>
              </a:solidFill>
              <a:latin typeface="+中文正文" charset="0"/>
              <a:sym typeface="+mn-ea"/>
            </a:endParaRPr>
          </a:p>
        </p:txBody>
      </p:sp>
      <p:sp>
        <p:nvSpPr>
          <p:cNvPr id="110" name="平行四边形 67"/>
          <p:cNvSpPr/>
          <p:nvPr>
            <p:custDataLst>
              <p:tags r:id="rId21"/>
            </p:custDataLst>
          </p:nvPr>
        </p:nvSpPr>
        <p:spPr>
          <a:xfrm>
            <a:off x="9937115" y="2102168"/>
            <a:ext cx="1338316" cy="645222"/>
          </a:xfrm>
          <a:custGeom>
            <a:avLst/>
            <a:gdLst>
              <a:gd name="connsiteX0" fmla="*/ 0 w 1183753"/>
              <a:gd name="connsiteY0" fmla="*/ 645222 h 645222"/>
              <a:gd name="connsiteX1" fmla="*/ 136729 w 1183753"/>
              <a:gd name="connsiteY1" fmla="*/ 0 h 645222"/>
              <a:gd name="connsiteX2" fmla="*/ 1183753 w 1183753"/>
              <a:gd name="connsiteY2" fmla="*/ 0 h 645222"/>
              <a:gd name="connsiteX3" fmla="*/ 1047024 w 1183753"/>
              <a:gd name="connsiteY3" fmla="*/ 645222 h 645222"/>
              <a:gd name="connsiteX4" fmla="*/ 0 w 1183753"/>
              <a:gd name="connsiteY4" fmla="*/ 645222 h 645222"/>
              <a:gd name="connsiteX0-1" fmla="*/ 0 w 1183753"/>
              <a:gd name="connsiteY0-2" fmla="*/ 645222 h 645222"/>
              <a:gd name="connsiteX1-3" fmla="*/ 136729 w 1183753"/>
              <a:gd name="connsiteY1-4" fmla="*/ 0 h 645222"/>
              <a:gd name="connsiteX2-5" fmla="*/ 1183753 w 1183753"/>
              <a:gd name="connsiteY2-6" fmla="*/ 0 h 645222"/>
              <a:gd name="connsiteX3-7" fmla="*/ 1117336 w 1183753"/>
              <a:gd name="connsiteY3-8" fmla="*/ 327395 h 645222"/>
              <a:gd name="connsiteX4-9" fmla="*/ 1047024 w 1183753"/>
              <a:gd name="connsiteY4-10" fmla="*/ 645222 h 645222"/>
              <a:gd name="connsiteX5" fmla="*/ 0 w 1183753"/>
              <a:gd name="connsiteY5" fmla="*/ 645222 h 645222"/>
              <a:gd name="connsiteX0-11" fmla="*/ 0 w 1296406"/>
              <a:gd name="connsiteY0-12" fmla="*/ 645222 h 645222"/>
              <a:gd name="connsiteX1-13" fmla="*/ 136729 w 1296406"/>
              <a:gd name="connsiteY1-14" fmla="*/ 0 h 645222"/>
              <a:gd name="connsiteX2-15" fmla="*/ 1183753 w 1296406"/>
              <a:gd name="connsiteY2-16" fmla="*/ 0 h 645222"/>
              <a:gd name="connsiteX3-17" fmla="*/ 1296406 w 1296406"/>
              <a:gd name="connsiteY3-18" fmla="*/ 335015 h 645222"/>
              <a:gd name="connsiteX4-19" fmla="*/ 1047024 w 1296406"/>
              <a:gd name="connsiteY4-20" fmla="*/ 645222 h 645222"/>
              <a:gd name="connsiteX5-21" fmla="*/ 0 w 1296406"/>
              <a:gd name="connsiteY5-22" fmla="*/ 645222 h 645222"/>
              <a:gd name="connsiteX0-23" fmla="*/ 0 w 1338316"/>
              <a:gd name="connsiteY0-24" fmla="*/ 645222 h 645222"/>
              <a:gd name="connsiteX1-25" fmla="*/ 136729 w 1338316"/>
              <a:gd name="connsiteY1-26" fmla="*/ 0 h 645222"/>
              <a:gd name="connsiteX2-27" fmla="*/ 1183753 w 1338316"/>
              <a:gd name="connsiteY2-28" fmla="*/ 0 h 645222"/>
              <a:gd name="connsiteX3-29" fmla="*/ 1338316 w 1338316"/>
              <a:gd name="connsiteY3-30" fmla="*/ 331205 h 645222"/>
              <a:gd name="connsiteX4-31" fmla="*/ 1047024 w 1338316"/>
              <a:gd name="connsiteY4-32" fmla="*/ 645222 h 645222"/>
              <a:gd name="connsiteX5-33" fmla="*/ 0 w 1338316"/>
              <a:gd name="connsiteY5-34" fmla="*/ 645222 h 6452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38316" h="645222">
                <a:moveTo>
                  <a:pt x="0" y="645222"/>
                </a:moveTo>
                <a:lnTo>
                  <a:pt x="136729" y="0"/>
                </a:lnTo>
                <a:lnTo>
                  <a:pt x="1183753" y="0"/>
                </a:lnTo>
                <a:lnTo>
                  <a:pt x="1338316" y="331205"/>
                </a:lnTo>
                <a:lnTo>
                  <a:pt x="1047024" y="645222"/>
                </a:lnTo>
                <a:lnTo>
                  <a:pt x="0" y="645222"/>
                </a:lnTo>
                <a:close/>
              </a:path>
            </a:pathLst>
          </a:custGeom>
          <a:gradFill>
            <a:gsLst>
              <a:gs pos="0">
                <a:schemeClr val="accent1">
                  <a:lumMod val="60000"/>
                  <a:lumOff val="40000"/>
                </a:schemeClr>
              </a:gs>
              <a:gs pos="65000">
                <a:schemeClr val="accent1"/>
              </a:gs>
            </a:gsLst>
            <a:lin ang="108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360000" tIns="0" rIns="72000" bIns="0" rtlCol="0" anchor="ctr">
            <a:noAutofit/>
          </a:bodyPr>
          <a:p>
            <a:pPr algn="ctr"/>
            <a:r>
              <a:rPr lang="en-US" altLang="zh-CN" sz="3200" b="1" i="1" kern="0">
                <a:solidFill>
                  <a:schemeClr val="lt1">
                    <a:lumMod val="100000"/>
                  </a:schemeClr>
                </a:solidFill>
                <a:cs typeface="+mn-lt"/>
              </a:rPr>
              <a:t>06</a:t>
            </a:r>
            <a:endParaRPr lang="en-US" altLang="zh-CN" sz="3200" b="1" i="1" kern="0" dirty="0">
              <a:solidFill>
                <a:schemeClr val="lt1">
                  <a:lumMod val="100000"/>
                </a:schemeClr>
              </a:solidFill>
              <a:cs typeface="+mn-lt"/>
            </a:endParaRPr>
          </a:p>
        </p:txBody>
      </p:sp>
      <p:sp>
        <p:nvSpPr>
          <p:cNvPr id="111" name="直角三角形 11"/>
          <p:cNvSpPr/>
          <p:nvPr>
            <p:custDataLst>
              <p:tags r:id="rId22"/>
            </p:custDataLst>
          </p:nvPr>
        </p:nvSpPr>
        <p:spPr>
          <a:xfrm rot="10800000">
            <a:off x="9953625" y="2757488"/>
            <a:ext cx="148200" cy="86902"/>
          </a:xfrm>
          <a:custGeom>
            <a:avLst/>
            <a:gdLst>
              <a:gd name="connsiteX0" fmla="*/ 0 w 239791"/>
              <a:gd name="connsiteY0" fmla="*/ 89522 h 89522"/>
              <a:gd name="connsiteX1" fmla="*/ 0 w 239791"/>
              <a:gd name="connsiteY1" fmla="*/ 0 h 89522"/>
              <a:gd name="connsiteX2" fmla="*/ 239791 w 239791"/>
              <a:gd name="connsiteY2" fmla="*/ 89522 h 89522"/>
              <a:gd name="connsiteX3" fmla="*/ 0 w 239791"/>
              <a:gd name="connsiteY3" fmla="*/ 89522 h 89522"/>
              <a:gd name="connsiteX0-1" fmla="*/ 0 w 263371"/>
              <a:gd name="connsiteY0-2" fmla="*/ 89522 h 89522"/>
              <a:gd name="connsiteX1-3" fmla="*/ 23580 w 263371"/>
              <a:gd name="connsiteY1-4" fmla="*/ 0 h 89522"/>
              <a:gd name="connsiteX2-5" fmla="*/ 263371 w 263371"/>
              <a:gd name="connsiteY2-6" fmla="*/ 89522 h 89522"/>
              <a:gd name="connsiteX3-7" fmla="*/ 0 w 263371"/>
              <a:gd name="connsiteY3-8" fmla="*/ 89522 h 89522"/>
              <a:gd name="connsiteX0-9" fmla="*/ 0 w 263371"/>
              <a:gd name="connsiteY0-10" fmla="*/ 86902 h 86902"/>
              <a:gd name="connsiteX1-11" fmla="*/ 34060 w 263371"/>
              <a:gd name="connsiteY1-12" fmla="*/ 0 h 86902"/>
              <a:gd name="connsiteX2-13" fmla="*/ 263371 w 263371"/>
              <a:gd name="connsiteY2-14" fmla="*/ 86902 h 86902"/>
              <a:gd name="connsiteX3-15" fmla="*/ 0 w 263371"/>
              <a:gd name="connsiteY3-16" fmla="*/ 86902 h 86902"/>
              <a:gd name="connsiteX0-17" fmla="*/ 0 w 255511"/>
              <a:gd name="connsiteY0-18" fmla="*/ 84282 h 86902"/>
              <a:gd name="connsiteX1-19" fmla="*/ 26200 w 255511"/>
              <a:gd name="connsiteY1-20" fmla="*/ 0 h 86902"/>
              <a:gd name="connsiteX2-21" fmla="*/ 255511 w 255511"/>
              <a:gd name="connsiteY2-22" fmla="*/ 86902 h 86902"/>
              <a:gd name="connsiteX3-23" fmla="*/ 0 w 255511"/>
              <a:gd name="connsiteY3-24" fmla="*/ 84282 h 86902"/>
              <a:gd name="connsiteX0-25" fmla="*/ 0 w 261144"/>
              <a:gd name="connsiteY0-26" fmla="*/ 84282 h 86902"/>
              <a:gd name="connsiteX1-27" fmla="*/ 31833 w 261144"/>
              <a:gd name="connsiteY1-28" fmla="*/ 0 h 86902"/>
              <a:gd name="connsiteX2-29" fmla="*/ 261144 w 261144"/>
              <a:gd name="connsiteY2-30" fmla="*/ 86902 h 86902"/>
              <a:gd name="connsiteX3-31" fmla="*/ 0 w 261144"/>
              <a:gd name="connsiteY3-32" fmla="*/ 84282 h 86902"/>
            </a:gdLst>
            <a:ahLst/>
            <a:cxnLst>
              <a:cxn ang="0">
                <a:pos x="connsiteX0-1" y="connsiteY0-2"/>
              </a:cxn>
              <a:cxn ang="0">
                <a:pos x="connsiteX1-3" y="connsiteY1-4"/>
              </a:cxn>
              <a:cxn ang="0">
                <a:pos x="connsiteX2-5" y="connsiteY2-6"/>
              </a:cxn>
              <a:cxn ang="0">
                <a:pos x="connsiteX3-7" y="connsiteY3-8"/>
              </a:cxn>
            </a:cxnLst>
            <a:rect l="l" t="t" r="r" b="b"/>
            <a:pathLst>
              <a:path w="261144" h="86902">
                <a:moveTo>
                  <a:pt x="0" y="84282"/>
                </a:moveTo>
                <a:lnTo>
                  <a:pt x="31833" y="0"/>
                </a:lnTo>
                <a:lnTo>
                  <a:pt x="261144" y="86902"/>
                </a:lnTo>
                <a:lnTo>
                  <a:pt x="0" y="8428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任意多边形: 形状 48"/>
          <p:cNvSpPr/>
          <p:nvPr>
            <p:custDataLst>
              <p:tags r:id="rId23"/>
            </p:custDataLst>
          </p:nvPr>
        </p:nvSpPr>
        <p:spPr>
          <a:xfrm>
            <a:off x="7900035" y="4551998"/>
            <a:ext cx="1786066" cy="204239"/>
          </a:xfrm>
          <a:custGeom>
            <a:avLst/>
            <a:gdLst>
              <a:gd name="connsiteX0" fmla="*/ 42022 w 1786066"/>
              <a:gd name="connsiteY0" fmla="*/ 0 h 204239"/>
              <a:gd name="connsiteX1" fmla="*/ 1786066 w 1786066"/>
              <a:gd name="connsiteY1" fmla="*/ 0 h 204239"/>
              <a:gd name="connsiteX2" fmla="*/ 1744045 w 1786066"/>
              <a:gd name="connsiteY2" fmla="*/ 204239 h 204239"/>
              <a:gd name="connsiteX3" fmla="*/ 0 w 1786066"/>
              <a:gd name="connsiteY3" fmla="*/ 204239 h 204239"/>
            </a:gdLst>
            <a:ahLst/>
            <a:cxnLst>
              <a:cxn ang="0">
                <a:pos x="connsiteX0" y="connsiteY0"/>
              </a:cxn>
              <a:cxn ang="0">
                <a:pos x="connsiteX1" y="connsiteY1"/>
              </a:cxn>
              <a:cxn ang="0">
                <a:pos x="connsiteX2" y="connsiteY2"/>
              </a:cxn>
              <a:cxn ang="0">
                <a:pos x="connsiteX3" y="connsiteY3"/>
              </a:cxn>
            </a:cxnLst>
            <a:rect l="l" t="t" r="r" b="b"/>
            <a:pathLst>
              <a:path w="1786066" h="204239">
                <a:moveTo>
                  <a:pt x="42022" y="0"/>
                </a:moveTo>
                <a:lnTo>
                  <a:pt x="1786066" y="0"/>
                </a:lnTo>
                <a:lnTo>
                  <a:pt x="1744045" y="204239"/>
                </a:lnTo>
                <a:lnTo>
                  <a:pt x="0" y="204239"/>
                </a:lnTo>
                <a:close/>
              </a:path>
            </a:pathLst>
          </a:custGeom>
          <a:gradFill>
            <a:gsLst>
              <a:gs pos="44000">
                <a:schemeClr val="accent1">
                  <a:lumMod val="40000"/>
                  <a:lumOff val="60000"/>
                </a:schemeClr>
              </a:gs>
              <a:gs pos="0">
                <a:schemeClr val="accent1">
                  <a:lumMod val="20000"/>
                  <a:lumOff val="80000"/>
                  <a:alpha val="0"/>
                </a:schemeClr>
              </a:gs>
              <a:gs pos="88000">
                <a:schemeClr val="accent1"/>
              </a:gs>
            </a:gsLst>
            <a:lin ang="114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3" name="任意多边形: 形状 52"/>
          <p:cNvSpPr/>
          <p:nvPr>
            <p:custDataLst>
              <p:tags r:id="rId24"/>
            </p:custDataLst>
          </p:nvPr>
        </p:nvSpPr>
        <p:spPr>
          <a:xfrm>
            <a:off x="7941310" y="2757488"/>
            <a:ext cx="578034" cy="1793616"/>
          </a:xfrm>
          <a:custGeom>
            <a:avLst/>
            <a:gdLst>
              <a:gd name="connsiteX0" fmla="*/ 369030 w 578034"/>
              <a:gd name="connsiteY0" fmla="*/ 0 h 1793616"/>
              <a:gd name="connsiteX1" fmla="*/ 578034 w 578034"/>
              <a:gd name="connsiteY1" fmla="*/ 0 h 1793616"/>
              <a:gd name="connsiteX2" fmla="*/ 209004 w 578034"/>
              <a:gd name="connsiteY2" fmla="*/ 1793616 h 1793616"/>
              <a:gd name="connsiteX3" fmla="*/ 0 w 578034"/>
              <a:gd name="connsiteY3" fmla="*/ 1793616 h 1793616"/>
            </a:gdLst>
            <a:ahLst/>
            <a:cxnLst>
              <a:cxn ang="0">
                <a:pos x="connsiteX0" y="connsiteY0"/>
              </a:cxn>
              <a:cxn ang="0">
                <a:pos x="connsiteX1" y="connsiteY1"/>
              </a:cxn>
              <a:cxn ang="0">
                <a:pos x="connsiteX2" y="connsiteY2"/>
              </a:cxn>
              <a:cxn ang="0">
                <a:pos x="connsiteX3" y="connsiteY3"/>
              </a:cxn>
            </a:cxnLst>
            <a:rect l="l" t="t" r="r" b="b"/>
            <a:pathLst>
              <a:path w="578034" h="1793616">
                <a:moveTo>
                  <a:pt x="369030" y="0"/>
                </a:moveTo>
                <a:lnTo>
                  <a:pt x="578034" y="0"/>
                </a:lnTo>
                <a:lnTo>
                  <a:pt x="209004" y="1793616"/>
                </a:lnTo>
                <a:lnTo>
                  <a:pt x="0" y="1793616"/>
                </a:lnTo>
                <a:close/>
              </a:path>
            </a:pathLst>
          </a:custGeom>
          <a:gradFill>
            <a:gsLst>
              <a:gs pos="31000">
                <a:schemeClr val="accent1">
                  <a:lumMod val="40000"/>
                  <a:lumOff val="60000"/>
                </a:schemeClr>
              </a:gs>
              <a:gs pos="66000">
                <a:schemeClr val="accent1">
                  <a:lumMod val="60000"/>
                  <a:lumOff val="40000"/>
                </a:schemeClr>
              </a:gs>
              <a:gs pos="0">
                <a:schemeClr val="accent1">
                  <a:lumMod val="20000"/>
                  <a:lumOff val="80000"/>
                  <a:alpha val="0"/>
                </a:schemeClr>
              </a:gs>
              <a:gs pos="100000">
                <a:schemeClr val="accent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7" name="任意多边形: 形状 36"/>
          <p:cNvSpPr/>
          <p:nvPr>
            <p:custDataLst>
              <p:tags r:id="rId25"/>
            </p:custDataLst>
          </p:nvPr>
        </p:nvSpPr>
        <p:spPr>
          <a:xfrm>
            <a:off x="2507615" y="4551998"/>
            <a:ext cx="1786066" cy="204239"/>
          </a:xfrm>
          <a:custGeom>
            <a:avLst/>
            <a:gdLst>
              <a:gd name="connsiteX0" fmla="*/ 42022 w 1786066"/>
              <a:gd name="connsiteY0" fmla="*/ 0 h 204239"/>
              <a:gd name="connsiteX1" fmla="*/ 1786066 w 1786066"/>
              <a:gd name="connsiteY1" fmla="*/ 0 h 204239"/>
              <a:gd name="connsiteX2" fmla="*/ 1744045 w 1786066"/>
              <a:gd name="connsiteY2" fmla="*/ 204239 h 204239"/>
              <a:gd name="connsiteX3" fmla="*/ 0 w 1786066"/>
              <a:gd name="connsiteY3" fmla="*/ 204239 h 204239"/>
            </a:gdLst>
            <a:ahLst/>
            <a:cxnLst>
              <a:cxn ang="0">
                <a:pos x="connsiteX0" y="connsiteY0"/>
              </a:cxn>
              <a:cxn ang="0">
                <a:pos x="connsiteX1" y="connsiteY1"/>
              </a:cxn>
              <a:cxn ang="0">
                <a:pos x="connsiteX2" y="connsiteY2"/>
              </a:cxn>
              <a:cxn ang="0">
                <a:pos x="connsiteX3" y="connsiteY3"/>
              </a:cxn>
            </a:cxnLst>
            <a:rect l="l" t="t" r="r" b="b"/>
            <a:pathLst>
              <a:path w="1786066" h="204239">
                <a:moveTo>
                  <a:pt x="42022" y="0"/>
                </a:moveTo>
                <a:lnTo>
                  <a:pt x="1786066" y="0"/>
                </a:lnTo>
                <a:lnTo>
                  <a:pt x="1744045" y="204239"/>
                </a:lnTo>
                <a:lnTo>
                  <a:pt x="0" y="204239"/>
                </a:lnTo>
                <a:close/>
              </a:path>
            </a:pathLst>
          </a:custGeom>
          <a:gradFill>
            <a:gsLst>
              <a:gs pos="44000">
                <a:schemeClr val="accent1">
                  <a:lumMod val="40000"/>
                  <a:lumOff val="60000"/>
                </a:schemeClr>
              </a:gs>
              <a:gs pos="0">
                <a:schemeClr val="accent1">
                  <a:lumMod val="20000"/>
                  <a:lumOff val="80000"/>
                  <a:alpha val="0"/>
                </a:schemeClr>
              </a:gs>
              <a:gs pos="88000">
                <a:schemeClr val="accent1"/>
              </a:gs>
            </a:gsLst>
            <a:lin ang="114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3" name="任意多边形: 形状 42"/>
          <p:cNvSpPr/>
          <p:nvPr>
            <p:custDataLst>
              <p:tags r:id="rId26"/>
            </p:custDataLst>
          </p:nvPr>
        </p:nvSpPr>
        <p:spPr>
          <a:xfrm>
            <a:off x="2551430" y="2757488"/>
            <a:ext cx="578034" cy="1793616"/>
          </a:xfrm>
          <a:custGeom>
            <a:avLst/>
            <a:gdLst>
              <a:gd name="connsiteX0" fmla="*/ 369030 w 578034"/>
              <a:gd name="connsiteY0" fmla="*/ 0 h 1793616"/>
              <a:gd name="connsiteX1" fmla="*/ 578034 w 578034"/>
              <a:gd name="connsiteY1" fmla="*/ 0 h 1793616"/>
              <a:gd name="connsiteX2" fmla="*/ 209004 w 578034"/>
              <a:gd name="connsiteY2" fmla="*/ 1793616 h 1793616"/>
              <a:gd name="connsiteX3" fmla="*/ 0 w 578034"/>
              <a:gd name="connsiteY3" fmla="*/ 1793616 h 1793616"/>
            </a:gdLst>
            <a:ahLst/>
            <a:cxnLst>
              <a:cxn ang="0">
                <a:pos x="connsiteX0" y="connsiteY0"/>
              </a:cxn>
              <a:cxn ang="0">
                <a:pos x="connsiteX1" y="connsiteY1"/>
              </a:cxn>
              <a:cxn ang="0">
                <a:pos x="connsiteX2" y="connsiteY2"/>
              </a:cxn>
              <a:cxn ang="0">
                <a:pos x="connsiteX3" y="connsiteY3"/>
              </a:cxn>
            </a:cxnLst>
            <a:rect l="l" t="t" r="r" b="b"/>
            <a:pathLst>
              <a:path w="578034" h="1793616">
                <a:moveTo>
                  <a:pt x="369030" y="0"/>
                </a:moveTo>
                <a:lnTo>
                  <a:pt x="578034" y="0"/>
                </a:lnTo>
                <a:lnTo>
                  <a:pt x="209004" y="1793616"/>
                </a:lnTo>
                <a:lnTo>
                  <a:pt x="0" y="1793616"/>
                </a:lnTo>
                <a:close/>
              </a:path>
            </a:pathLst>
          </a:custGeom>
          <a:gradFill>
            <a:gsLst>
              <a:gs pos="31000">
                <a:schemeClr val="accent1">
                  <a:lumMod val="40000"/>
                  <a:lumOff val="60000"/>
                </a:schemeClr>
              </a:gs>
              <a:gs pos="66000">
                <a:schemeClr val="accent1">
                  <a:lumMod val="60000"/>
                  <a:lumOff val="40000"/>
                </a:schemeClr>
              </a:gs>
              <a:gs pos="0">
                <a:schemeClr val="accent1">
                  <a:lumMod val="20000"/>
                  <a:lumOff val="80000"/>
                  <a:alpha val="0"/>
                </a:schemeClr>
              </a:gs>
              <a:gs pos="100000">
                <a:schemeClr val="accent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1" name="任意多边形: 形状 50"/>
          <p:cNvSpPr/>
          <p:nvPr>
            <p:custDataLst>
              <p:tags r:id="rId27"/>
            </p:custDataLst>
          </p:nvPr>
        </p:nvSpPr>
        <p:spPr>
          <a:xfrm>
            <a:off x="4306570" y="4551998"/>
            <a:ext cx="1786066" cy="204239"/>
          </a:xfrm>
          <a:custGeom>
            <a:avLst/>
            <a:gdLst>
              <a:gd name="connsiteX0" fmla="*/ 42022 w 1786066"/>
              <a:gd name="connsiteY0" fmla="*/ 0 h 204239"/>
              <a:gd name="connsiteX1" fmla="*/ 1786066 w 1786066"/>
              <a:gd name="connsiteY1" fmla="*/ 0 h 204239"/>
              <a:gd name="connsiteX2" fmla="*/ 1744045 w 1786066"/>
              <a:gd name="connsiteY2" fmla="*/ 204239 h 204239"/>
              <a:gd name="connsiteX3" fmla="*/ 0 w 1786066"/>
              <a:gd name="connsiteY3" fmla="*/ 204239 h 204239"/>
            </a:gdLst>
            <a:ahLst/>
            <a:cxnLst>
              <a:cxn ang="0">
                <a:pos x="connsiteX0" y="connsiteY0"/>
              </a:cxn>
              <a:cxn ang="0">
                <a:pos x="connsiteX1" y="connsiteY1"/>
              </a:cxn>
              <a:cxn ang="0">
                <a:pos x="connsiteX2" y="connsiteY2"/>
              </a:cxn>
              <a:cxn ang="0">
                <a:pos x="connsiteX3" y="connsiteY3"/>
              </a:cxn>
            </a:cxnLst>
            <a:rect l="l" t="t" r="r" b="b"/>
            <a:pathLst>
              <a:path w="1786066" h="204239">
                <a:moveTo>
                  <a:pt x="42022" y="0"/>
                </a:moveTo>
                <a:lnTo>
                  <a:pt x="1786066" y="0"/>
                </a:lnTo>
                <a:lnTo>
                  <a:pt x="1744045" y="204239"/>
                </a:lnTo>
                <a:lnTo>
                  <a:pt x="0" y="204239"/>
                </a:lnTo>
                <a:close/>
              </a:path>
            </a:pathLst>
          </a:custGeom>
          <a:gradFill>
            <a:gsLst>
              <a:gs pos="44000">
                <a:schemeClr val="accent1">
                  <a:lumMod val="40000"/>
                  <a:lumOff val="60000"/>
                </a:schemeClr>
              </a:gs>
              <a:gs pos="0">
                <a:schemeClr val="accent1">
                  <a:lumMod val="20000"/>
                  <a:lumOff val="80000"/>
                  <a:alpha val="0"/>
                </a:schemeClr>
              </a:gs>
              <a:gs pos="88000">
                <a:schemeClr val="accent1"/>
              </a:gs>
            </a:gsLst>
            <a:lin ang="114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2" name="任意多边形: 形状 51"/>
          <p:cNvSpPr/>
          <p:nvPr>
            <p:custDataLst>
              <p:tags r:id="rId28"/>
            </p:custDataLst>
          </p:nvPr>
        </p:nvSpPr>
        <p:spPr>
          <a:xfrm>
            <a:off x="4347845" y="2757488"/>
            <a:ext cx="578034" cy="1793616"/>
          </a:xfrm>
          <a:custGeom>
            <a:avLst/>
            <a:gdLst>
              <a:gd name="connsiteX0" fmla="*/ 369030 w 578034"/>
              <a:gd name="connsiteY0" fmla="*/ 0 h 1793616"/>
              <a:gd name="connsiteX1" fmla="*/ 578034 w 578034"/>
              <a:gd name="connsiteY1" fmla="*/ 0 h 1793616"/>
              <a:gd name="connsiteX2" fmla="*/ 209004 w 578034"/>
              <a:gd name="connsiteY2" fmla="*/ 1793616 h 1793616"/>
              <a:gd name="connsiteX3" fmla="*/ 0 w 578034"/>
              <a:gd name="connsiteY3" fmla="*/ 1793616 h 1793616"/>
            </a:gdLst>
            <a:ahLst/>
            <a:cxnLst>
              <a:cxn ang="0">
                <a:pos x="connsiteX0" y="connsiteY0"/>
              </a:cxn>
              <a:cxn ang="0">
                <a:pos x="connsiteX1" y="connsiteY1"/>
              </a:cxn>
              <a:cxn ang="0">
                <a:pos x="connsiteX2" y="connsiteY2"/>
              </a:cxn>
              <a:cxn ang="0">
                <a:pos x="connsiteX3" y="connsiteY3"/>
              </a:cxn>
            </a:cxnLst>
            <a:rect l="l" t="t" r="r" b="b"/>
            <a:pathLst>
              <a:path w="578034" h="1793616">
                <a:moveTo>
                  <a:pt x="369030" y="0"/>
                </a:moveTo>
                <a:lnTo>
                  <a:pt x="578034" y="0"/>
                </a:lnTo>
                <a:lnTo>
                  <a:pt x="209004" y="1793616"/>
                </a:lnTo>
                <a:lnTo>
                  <a:pt x="0" y="1793616"/>
                </a:lnTo>
                <a:close/>
              </a:path>
            </a:pathLst>
          </a:custGeom>
          <a:gradFill>
            <a:gsLst>
              <a:gs pos="31000">
                <a:schemeClr val="accent1">
                  <a:lumMod val="40000"/>
                  <a:lumOff val="60000"/>
                </a:schemeClr>
              </a:gs>
              <a:gs pos="66000">
                <a:schemeClr val="accent1">
                  <a:lumMod val="60000"/>
                  <a:lumOff val="40000"/>
                </a:schemeClr>
              </a:gs>
              <a:gs pos="0">
                <a:schemeClr val="accent1">
                  <a:lumMod val="20000"/>
                  <a:lumOff val="80000"/>
                  <a:alpha val="0"/>
                </a:schemeClr>
              </a:gs>
              <a:gs pos="100000">
                <a:schemeClr val="accent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5" name="任意多边形: 形状 54"/>
          <p:cNvSpPr/>
          <p:nvPr>
            <p:custDataLst>
              <p:tags r:id="rId29"/>
            </p:custDataLst>
          </p:nvPr>
        </p:nvSpPr>
        <p:spPr>
          <a:xfrm>
            <a:off x="6102350" y="4551998"/>
            <a:ext cx="1786066" cy="204239"/>
          </a:xfrm>
          <a:custGeom>
            <a:avLst/>
            <a:gdLst>
              <a:gd name="connsiteX0" fmla="*/ 42022 w 1786066"/>
              <a:gd name="connsiteY0" fmla="*/ 0 h 204239"/>
              <a:gd name="connsiteX1" fmla="*/ 1786066 w 1786066"/>
              <a:gd name="connsiteY1" fmla="*/ 0 h 204239"/>
              <a:gd name="connsiteX2" fmla="*/ 1744045 w 1786066"/>
              <a:gd name="connsiteY2" fmla="*/ 204239 h 204239"/>
              <a:gd name="connsiteX3" fmla="*/ 0 w 1786066"/>
              <a:gd name="connsiteY3" fmla="*/ 204239 h 204239"/>
            </a:gdLst>
            <a:ahLst/>
            <a:cxnLst>
              <a:cxn ang="0">
                <a:pos x="connsiteX0" y="connsiteY0"/>
              </a:cxn>
              <a:cxn ang="0">
                <a:pos x="connsiteX1" y="connsiteY1"/>
              </a:cxn>
              <a:cxn ang="0">
                <a:pos x="connsiteX2" y="connsiteY2"/>
              </a:cxn>
              <a:cxn ang="0">
                <a:pos x="connsiteX3" y="connsiteY3"/>
              </a:cxn>
            </a:cxnLst>
            <a:rect l="l" t="t" r="r" b="b"/>
            <a:pathLst>
              <a:path w="1786066" h="204239">
                <a:moveTo>
                  <a:pt x="42022" y="0"/>
                </a:moveTo>
                <a:lnTo>
                  <a:pt x="1786066" y="0"/>
                </a:lnTo>
                <a:lnTo>
                  <a:pt x="1744045" y="204239"/>
                </a:lnTo>
                <a:lnTo>
                  <a:pt x="0" y="204239"/>
                </a:lnTo>
                <a:close/>
              </a:path>
            </a:pathLst>
          </a:custGeom>
          <a:gradFill>
            <a:gsLst>
              <a:gs pos="44000">
                <a:schemeClr val="accent1">
                  <a:lumMod val="40000"/>
                  <a:lumOff val="60000"/>
                </a:schemeClr>
              </a:gs>
              <a:gs pos="0">
                <a:schemeClr val="accent1">
                  <a:lumMod val="20000"/>
                  <a:lumOff val="80000"/>
                  <a:alpha val="0"/>
                </a:schemeClr>
              </a:gs>
              <a:gs pos="88000">
                <a:schemeClr val="accent1"/>
              </a:gs>
            </a:gsLst>
            <a:lin ang="11400000" scaled="0"/>
          </a:gradFill>
          <a:ln>
            <a:noFill/>
          </a:ln>
          <a:effectLst>
            <a:outerShdw blurRad="50800" dist="38100" dir="6000000" algn="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6" name="任意多边形: 形状 55"/>
          <p:cNvSpPr/>
          <p:nvPr>
            <p:custDataLst>
              <p:tags r:id="rId30"/>
            </p:custDataLst>
          </p:nvPr>
        </p:nvSpPr>
        <p:spPr>
          <a:xfrm>
            <a:off x="6144895" y="2757488"/>
            <a:ext cx="578034" cy="1793616"/>
          </a:xfrm>
          <a:custGeom>
            <a:avLst/>
            <a:gdLst>
              <a:gd name="connsiteX0" fmla="*/ 369030 w 578034"/>
              <a:gd name="connsiteY0" fmla="*/ 0 h 1793616"/>
              <a:gd name="connsiteX1" fmla="*/ 578034 w 578034"/>
              <a:gd name="connsiteY1" fmla="*/ 0 h 1793616"/>
              <a:gd name="connsiteX2" fmla="*/ 209004 w 578034"/>
              <a:gd name="connsiteY2" fmla="*/ 1793616 h 1793616"/>
              <a:gd name="connsiteX3" fmla="*/ 0 w 578034"/>
              <a:gd name="connsiteY3" fmla="*/ 1793616 h 1793616"/>
            </a:gdLst>
            <a:ahLst/>
            <a:cxnLst>
              <a:cxn ang="0">
                <a:pos x="connsiteX0" y="connsiteY0"/>
              </a:cxn>
              <a:cxn ang="0">
                <a:pos x="connsiteX1" y="connsiteY1"/>
              </a:cxn>
              <a:cxn ang="0">
                <a:pos x="connsiteX2" y="connsiteY2"/>
              </a:cxn>
              <a:cxn ang="0">
                <a:pos x="connsiteX3" y="connsiteY3"/>
              </a:cxn>
            </a:cxnLst>
            <a:rect l="l" t="t" r="r" b="b"/>
            <a:pathLst>
              <a:path w="578034" h="1793616">
                <a:moveTo>
                  <a:pt x="369030" y="0"/>
                </a:moveTo>
                <a:lnTo>
                  <a:pt x="578034" y="0"/>
                </a:lnTo>
                <a:lnTo>
                  <a:pt x="209004" y="1793616"/>
                </a:lnTo>
                <a:lnTo>
                  <a:pt x="0" y="1793616"/>
                </a:lnTo>
                <a:close/>
              </a:path>
            </a:pathLst>
          </a:custGeom>
          <a:gradFill>
            <a:gsLst>
              <a:gs pos="31000">
                <a:schemeClr val="accent1">
                  <a:lumMod val="40000"/>
                  <a:lumOff val="60000"/>
                </a:schemeClr>
              </a:gs>
              <a:gs pos="66000">
                <a:schemeClr val="accent1">
                  <a:lumMod val="60000"/>
                  <a:lumOff val="40000"/>
                </a:schemeClr>
              </a:gs>
              <a:gs pos="0">
                <a:schemeClr val="accent1">
                  <a:lumMod val="20000"/>
                  <a:lumOff val="80000"/>
                  <a:alpha val="0"/>
                </a:schemeClr>
              </a:gs>
              <a:gs pos="100000">
                <a:schemeClr val="accent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二、获取创业资源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 name="文本框 6"/>
          <p:cNvSpPr txBox="1"/>
          <p:nvPr/>
        </p:nvSpPr>
        <p:spPr>
          <a:xfrm>
            <a:off x="1168400" y="974090"/>
            <a:ext cx="10040620" cy="1198880"/>
          </a:xfrm>
          <a:prstGeom prst="rect">
            <a:avLst/>
          </a:prstGeom>
          <a:noFill/>
        </p:spPr>
        <p:txBody>
          <a:bodyPr wrap="square" rtlCol="0" anchor="t">
            <a:spAutoFit/>
          </a:bodyPr>
          <a:p>
            <a:r>
              <a:rPr lang="zh-CN" altLang="en-US" sz="2400"/>
              <a:t>（一）内生</a:t>
            </a:r>
            <a:endParaRPr lang="zh-CN" altLang="en-US" sz="2400"/>
          </a:p>
          <a:p>
            <a:r>
              <a:rPr lang="zh-CN" altLang="en-US" sz="2400"/>
              <a:t>资源内生是指企业内部逐渐培育和发展所需创业资源，如企业内部的技术研发、厂房建设和企业内部培训等。</a:t>
            </a:r>
            <a:endParaRPr lang="zh-CN" altLang="en-US" sz="2400"/>
          </a:p>
        </p:txBody>
      </p:sp>
      <p:pic>
        <p:nvPicPr>
          <p:cNvPr id="9" name="https://photo-static-api.fotomore.com/creative/vcg/400/version23/VCG41168649619.jpg?uid=386&amp;timestamp=1724399857&amp;sign=8cce868d20f3b51517954a8e301d99be" descr="技术员将芯片放在散焦电路板上"/>
          <p:cNvPicPr>
            <a:picLocks noChangeAspect="1"/>
          </p:cNvPicPr>
          <p:nvPr/>
        </p:nvPicPr>
        <p:blipFill>
          <a:blip r:embed="rId1"/>
          <a:stretch>
            <a:fillRect/>
          </a:stretch>
        </p:blipFill>
        <p:spPr>
          <a:xfrm>
            <a:off x="3631565" y="3438525"/>
            <a:ext cx="4284345" cy="28606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二、获取创业资源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 name="文本框 6"/>
          <p:cNvSpPr txBox="1"/>
          <p:nvPr/>
        </p:nvSpPr>
        <p:spPr>
          <a:xfrm>
            <a:off x="1240790" y="1090295"/>
            <a:ext cx="9416415" cy="1568450"/>
          </a:xfrm>
          <a:prstGeom prst="rect">
            <a:avLst/>
          </a:prstGeom>
          <a:noFill/>
        </p:spPr>
        <p:txBody>
          <a:bodyPr wrap="square" rtlCol="0" anchor="t">
            <a:spAutoFit/>
          </a:bodyPr>
          <a:p>
            <a:r>
              <a:rPr lang="zh-CN" altLang="en-US" sz="2400"/>
              <a:t>（二）引进</a:t>
            </a:r>
            <a:endParaRPr lang="zh-CN" altLang="en-US" sz="2400"/>
          </a:p>
          <a:p>
            <a:r>
              <a:rPr lang="zh-CN" altLang="en-US" sz="2400"/>
              <a:t>资源引进是指发挥企业信誉，通过商业创意、发展战略、前景预测等方式，吸引外部的物质资源、技术资源、人力资源和资金资源，从而增强企业整体资源。</a:t>
            </a:r>
            <a:endParaRPr lang="zh-CN" altLang="en-US" sz="2400"/>
          </a:p>
        </p:txBody>
      </p:sp>
      <p:pic>
        <p:nvPicPr>
          <p:cNvPr id="4" name="https://photo-static-api.fotomore.com/creative/vcg/400/new/VCG41N912978492.jpg?uid=386&amp;timestamp=1724399934&amp;sign=6ef1956a4d4f1a7f8de4ef4ec364f831" descr="To know your business you’ve got to know the details"/>
          <p:cNvPicPr>
            <a:picLocks noChangeAspect="1"/>
          </p:cNvPicPr>
          <p:nvPr/>
        </p:nvPicPr>
        <p:blipFill>
          <a:blip r:embed="rId1"/>
          <a:stretch>
            <a:fillRect/>
          </a:stretch>
        </p:blipFill>
        <p:spPr>
          <a:xfrm>
            <a:off x="3555365" y="3643630"/>
            <a:ext cx="4095115" cy="273431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二、获取创业资源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 name="文本框 6"/>
          <p:cNvSpPr txBox="1"/>
          <p:nvPr/>
        </p:nvSpPr>
        <p:spPr>
          <a:xfrm>
            <a:off x="922020" y="1136650"/>
            <a:ext cx="9806940" cy="1938020"/>
          </a:xfrm>
          <a:prstGeom prst="rect">
            <a:avLst/>
          </a:prstGeom>
          <a:noFill/>
        </p:spPr>
        <p:txBody>
          <a:bodyPr wrap="square" rtlCol="0" anchor="t">
            <a:spAutoFit/>
          </a:bodyPr>
          <a:p>
            <a:r>
              <a:rPr lang="zh-CN" altLang="en-US" sz="2400"/>
              <a:t>（三）购买</a:t>
            </a:r>
            <a:endParaRPr lang="zh-CN" altLang="en-US" sz="2400"/>
          </a:p>
          <a:p>
            <a:r>
              <a:rPr lang="zh-CN" altLang="en-US" sz="2400"/>
              <a:t>购买是运用资金从市场购入所需的外部资源，如厂房、生产设施、办公设备、专利技术、人才等。购买是创业资源集聚的主要方式，原因在于通过市场购买资源方便快捷，且建立在交易双方达成意向的基础上，平等交易，各取所需。</a:t>
            </a:r>
            <a:endParaRPr lang="zh-CN" altLang="en-US" sz="2400"/>
          </a:p>
        </p:txBody>
      </p:sp>
      <p:pic>
        <p:nvPicPr>
          <p:cNvPr id="6" name="https://photo-static-api.fotomore.com/creative/vcg/400/new/VCG41N1030374190.jpg?uid=386&amp;timestamp=1724400379&amp;sign=55cbcd6e667fac95dbbd50f2ea768b55" descr="通过ipad、iphone、电脑等数字设备从互联网上购买产品，进行网上购物并将产品交付给顾客。"/>
          <p:cNvPicPr>
            <a:picLocks noChangeAspect="1"/>
          </p:cNvPicPr>
          <p:nvPr/>
        </p:nvPicPr>
        <p:blipFill>
          <a:blip r:embed="rId1"/>
          <a:stretch>
            <a:fillRect/>
          </a:stretch>
        </p:blipFill>
        <p:spPr>
          <a:xfrm>
            <a:off x="3656965" y="3767455"/>
            <a:ext cx="3909695" cy="261048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二、获取创业资源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 name="文本框 6"/>
          <p:cNvSpPr txBox="1"/>
          <p:nvPr/>
        </p:nvSpPr>
        <p:spPr>
          <a:xfrm>
            <a:off x="1240790" y="1175385"/>
            <a:ext cx="9879330" cy="1198880"/>
          </a:xfrm>
          <a:prstGeom prst="rect">
            <a:avLst/>
          </a:prstGeom>
          <a:noFill/>
        </p:spPr>
        <p:txBody>
          <a:bodyPr wrap="square" rtlCol="0" anchor="t">
            <a:spAutoFit/>
          </a:bodyPr>
          <a:p>
            <a:r>
              <a:rPr lang="zh-CN" altLang="en-US" sz="2400"/>
              <a:t>（四）联盟</a:t>
            </a:r>
            <a:endParaRPr lang="zh-CN" altLang="en-US" sz="2400"/>
          </a:p>
          <a:p>
            <a:r>
              <a:rPr lang="zh-CN" altLang="en-US" sz="2400"/>
              <a:t>联盟是指企业与其他组织的有机联合，对尚不能独立开发的资源实行共同开发。企业通过联盟可以获取一些难以购买的无形资源。</a:t>
            </a:r>
            <a:endParaRPr lang="zh-CN" altLang="en-US" sz="2400"/>
          </a:p>
        </p:txBody>
      </p:sp>
      <p:pic>
        <p:nvPicPr>
          <p:cNvPr id="4" name="https://photo-static-api.fotomore.com/creative/vcg/400/new/VCG41484556648.jpg?uid=386&amp;timestamp=1724400433&amp;sign=acba8e2b5ded83eda99d9571f1b14e0c" descr="有团结就有胜利"/>
          <p:cNvPicPr>
            <a:picLocks noChangeAspect="1"/>
          </p:cNvPicPr>
          <p:nvPr/>
        </p:nvPicPr>
        <p:blipFill>
          <a:blip r:embed="rId1"/>
          <a:stretch>
            <a:fillRect/>
          </a:stretch>
        </p:blipFill>
        <p:spPr>
          <a:xfrm>
            <a:off x="3282315" y="3254375"/>
            <a:ext cx="4474210" cy="256667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三、整合创业资源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76630"/>
            <a:ext cx="8449310" cy="1938020"/>
          </a:xfrm>
          <a:prstGeom prst="rect">
            <a:avLst/>
          </a:prstGeom>
          <a:noFill/>
        </p:spPr>
        <p:txBody>
          <a:bodyPr wrap="square" rtlCol="0">
            <a:spAutoFit/>
          </a:bodyPr>
          <a:p>
            <a:r>
              <a:rPr lang="zh-CN" altLang="en-US" sz="2400"/>
              <a:t>（一）技术资源的整合策略</a:t>
            </a:r>
            <a:endParaRPr lang="zh-CN" altLang="en-US" sz="2400"/>
          </a:p>
          <a:p>
            <a:r>
              <a:rPr lang="zh-CN" altLang="en-US" sz="2400"/>
              <a:t>技术资源是创业的核心竞争力，有效利用技术资源能使企业快速度过初创期。技术资源的整合策略包括选择和应用能使企业更强大、更具竞争力的技术，并将技术资源广泛运用在各个领域。</a:t>
            </a:r>
            <a:endParaRPr lang="zh-CN" altLang="en-US" sz="2400"/>
          </a:p>
        </p:txBody>
      </p:sp>
      <p:pic>
        <p:nvPicPr>
          <p:cNvPr id="4" name="https://photo-static-api.fotomore.com/creative/vcg/400/version23/VCG41166103292.jpg?uid=386&amp;timestamp=1724401791&amp;sign=e4937572c7f8ec6346bd3b1eed0882ce" descr="组装电路板。"/>
          <p:cNvPicPr>
            <a:picLocks noChangeAspect="1"/>
          </p:cNvPicPr>
          <p:nvPr/>
        </p:nvPicPr>
        <p:blipFill>
          <a:blip r:embed="rId2"/>
          <a:stretch>
            <a:fillRect/>
          </a:stretch>
        </p:blipFill>
        <p:spPr>
          <a:xfrm>
            <a:off x="2107565" y="3119120"/>
            <a:ext cx="4878070" cy="325691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三、整合创业资源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76630"/>
            <a:ext cx="8449310" cy="1938020"/>
          </a:xfrm>
          <a:prstGeom prst="rect">
            <a:avLst/>
          </a:prstGeom>
          <a:noFill/>
        </p:spPr>
        <p:txBody>
          <a:bodyPr wrap="square" rtlCol="0">
            <a:spAutoFit/>
          </a:bodyPr>
          <a:p>
            <a:r>
              <a:rPr lang="zh-CN" altLang="en-US" sz="2400"/>
              <a:t>（二）人力资源的整合策略</a:t>
            </a:r>
            <a:endParaRPr lang="zh-CN" altLang="en-US" sz="2400"/>
          </a:p>
          <a:p>
            <a:r>
              <a:rPr lang="zh-CN" altLang="en-US" sz="2400"/>
              <a:t>人力资源整合指的是对现存的、已开发的人力资源进行结构性的优化、重组，以释放其最大能量。人力资源整合可以采取整体规划人才、有序组织人才、优化人才配置和合理运用人才等方式，通常具有群体性。</a:t>
            </a:r>
            <a:endParaRPr lang="zh-CN" altLang="en-US" sz="2400"/>
          </a:p>
        </p:txBody>
      </p:sp>
      <p:pic>
        <p:nvPicPr>
          <p:cNvPr id="5" name="https://photo-static-api.fotomore.com/creative/vcg/400/new/VCG41N898212112.jpg?uid=386&amp;timestamp=1724401831&amp;sign=e73c75d64e99080f8a950a2408dc2ed4" descr="商人剪影聚焦-选择"/>
          <p:cNvPicPr>
            <a:picLocks noChangeAspect="1"/>
          </p:cNvPicPr>
          <p:nvPr/>
        </p:nvPicPr>
        <p:blipFill>
          <a:blip r:embed="rId2"/>
          <a:stretch>
            <a:fillRect/>
          </a:stretch>
        </p:blipFill>
        <p:spPr>
          <a:xfrm>
            <a:off x="2816225" y="3440430"/>
            <a:ext cx="4476115" cy="298323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三、整合创业资源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76630"/>
            <a:ext cx="8449310" cy="3415030"/>
          </a:xfrm>
          <a:prstGeom prst="rect">
            <a:avLst/>
          </a:prstGeom>
          <a:noFill/>
        </p:spPr>
        <p:txBody>
          <a:bodyPr wrap="square" rtlCol="0">
            <a:spAutoFit/>
          </a:bodyPr>
          <a:p>
            <a:r>
              <a:rPr lang="zh-CN" altLang="en-US" sz="2400"/>
              <a:t>（三）资金资源的整合策略</a:t>
            </a:r>
            <a:endParaRPr lang="zh-CN" altLang="en-US" sz="2400"/>
          </a:p>
          <a:p>
            <a:r>
              <a:rPr lang="zh-CN" altLang="en-US" sz="2400"/>
              <a:t>资金资源因行业、组织及商业类型的不同而不同，创业者首先要判断出对企业至关重要的关键点，明确企业大部分的收益、资金的来源及支出，随后将销售预测、费用预算与关键利润及利润率的控制结合起来，构建整个企业强大的控制系统。</a:t>
            </a:r>
            <a:endParaRPr lang="zh-CN" altLang="en-US" sz="2400"/>
          </a:p>
          <a:p>
            <a:endParaRPr lang="zh-CN" altLang="en-US" sz="2400"/>
          </a:p>
          <a:p>
            <a:r>
              <a:rPr lang="zh-CN" altLang="en-US" sz="2400"/>
              <a:t>整合资金资源有助于保障企业的持续发展，并能在一定程度上增加企业利润。创业者应当养成资金资源整合的习惯，实时监管企业的资金流动并与市场进行对比。</a:t>
            </a:r>
            <a:endParaRPr lang="zh-CN" altLang="en-US" sz="2400"/>
          </a:p>
        </p:txBody>
      </p:sp>
      <p:pic>
        <p:nvPicPr>
          <p:cNvPr id="4" name="https://photo-static-api.fotomore.com/creative/vcg/veer/400/new/VCG41N818100836.jpg?uid=386&amp;timestamp=1724401970&amp;sign=dd2d0d69bbf3c34678ecdf5be2664860" descr="概念硬币在玻璃瓶和生长树在自然的背景下，商业投资增长的概念"/>
          <p:cNvPicPr>
            <a:picLocks noChangeAspect="1"/>
          </p:cNvPicPr>
          <p:nvPr/>
        </p:nvPicPr>
        <p:blipFill>
          <a:blip r:embed="rId2"/>
          <a:stretch>
            <a:fillRect/>
          </a:stretch>
        </p:blipFill>
        <p:spPr>
          <a:xfrm>
            <a:off x="3046730" y="4391660"/>
            <a:ext cx="3895090" cy="263715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三、整合创业资源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76630"/>
            <a:ext cx="8449310" cy="1568450"/>
          </a:xfrm>
          <a:prstGeom prst="rect">
            <a:avLst/>
          </a:prstGeom>
          <a:noFill/>
        </p:spPr>
        <p:txBody>
          <a:bodyPr wrap="square" rtlCol="0">
            <a:spAutoFit/>
          </a:bodyPr>
          <a:p>
            <a:r>
              <a:rPr lang="zh-CN" altLang="en-US" sz="2400"/>
              <a:t>（四）信息资源的整合策略</a:t>
            </a:r>
            <a:endParaRPr lang="zh-CN" altLang="en-US" sz="2400"/>
          </a:p>
          <a:p>
            <a:r>
              <a:rPr lang="zh-CN" altLang="en-US" sz="2400"/>
              <a:t>整合信息资源的关键在于快速筛选有效信息，包括竞争对手、合作伙伴、客户、行业和政府等与市场环境有关的变化信息。只有时刻跟进信息，才能做到“知己知彼，百战不殆”。</a:t>
            </a:r>
            <a:endParaRPr lang="zh-CN" altLang="en-US" sz="2400"/>
          </a:p>
        </p:txBody>
      </p:sp>
      <p:pic>
        <p:nvPicPr>
          <p:cNvPr id="5" name="https://photo-static-api.fotomore.com/creative/vcg/veer/400/new/VCG41N696901634.jpg?uid=386&amp;timestamp=1724402134&amp;sign=99826fcc6e094896fd21227e87e87760" descr="电子邮件概念与笔记本在黑板上"/>
          <p:cNvPicPr>
            <a:picLocks noChangeAspect="1"/>
          </p:cNvPicPr>
          <p:nvPr/>
        </p:nvPicPr>
        <p:blipFill>
          <a:blip r:embed="rId2"/>
          <a:stretch>
            <a:fillRect/>
          </a:stretch>
        </p:blipFill>
        <p:spPr>
          <a:xfrm>
            <a:off x="2370455" y="3481705"/>
            <a:ext cx="4351655" cy="290068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四、利用创业资源</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（一）充分利用创业政策</a:t>
            </a:r>
            <a:endParaRPr lang="zh-CN" altLang="en-US" sz="2400"/>
          </a:p>
        </p:txBody>
      </p:sp>
      <p:sp>
        <p:nvSpPr>
          <p:cNvPr id="7" name="文本框 6"/>
          <p:cNvSpPr txBox="1"/>
          <p:nvPr/>
        </p:nvSpPr>
        <p:spPr>
          <a:xfrm>
            <a:off x="1081405" y="1337945"/>
            <a:ext cx="6096000" cy="460375"/>
          </a:xfrm>
          <a:prstGeom prst="rect">
            <a:avLst/>
          </a:prstGeom>
          <a:noFill/>
        </p:spPr>
        <p:txBody>
          <a:bodyPr wrap="square" rtlCol="0" anchor="t">
            <a:spAutoFit/>
          </a:bodyPr>
          <a:p>
            <a:r>
              <a:rPr lang="zh-CN" altLang="en-US" sz="2400"/>
              <a:t>大学生可利用的创业政策有以下几种。</a:t>
            </a:r>
            <a:endParaRPr lang="zh-CN" altLang="en-US" sz="2400"/>
          </a:p>
        </p:txBody>
      </p:sp>
      <p:sp>
        <p:nvSpPr>
          <p:cNvPr id="26" name="任意多边形: 形状 25"/>
          <p:cNvSpPr/>
          <p:nvPr>
            <p:custDataLst>
              <p:tags r:id="rId2"/>
            </p:custDataLst>
          </p:nvPr>
        </p:nvSpPr>
        <p:spPr>
          <a:xfrm rot="1800000">
            <a:off x="3738563" y="2730500"/>
            <a:ext cx="1407795" cy="1403985"/>
          </a:xfrm>
          <a:custGeom>
            <a:avLst/>
            <a:gdLst>
              <a:gd name="connsiteX0" fmla="*/ 391846 w 1566997"/>
              <a:gd name="connsiteY0" fmla="*/ 105136 h 1562312"/>
              <a:gd name="connsiteX1" fmla="*/ 986232 w 1566997"/>
              <a:gd name="connsiteY1" fmla="*/ 26884 h 1562312"/>
              <a:gd name="connsiteX2" fmla="*/ 1540113 w 1566997"/>
              <a:gd name="connsiteY2" fmla="*/ 986232 h 1562312"/>
              <a:gd name="connsiteX3" fmla="*/ 1507033 w 1566997"/>
              <a:gd name="connsiteY3" fmla="*/ 1086688 h 1562312"/>
              <a:gd name="connsiteX4" fmla="*/ 1232431 w 1566997"/>
              <a:gd name="connsiteY4" fmla="*/ 1562312 h 1562312"/>
              <a:gd name="connsiteX5" fmla="*/ 704554 w 1566997"/>
              <a:gd name="connsiteY5" fmla="*/ 1562312 h 1562312"/>
              <a:gd name="connsiteX6" fmla="*/ 580764 w 1566997"/>
              <a:gd name="connsiteY6" fmla="*/ 1540113 h 1562312"/>
              <a:gd name="connsiteX7" fmla="*/ 26884 w 1566997"/>
              <a:gd name="connsiteY7" fmla="*/ 580764 h 1562312"/>
              <a:gd name="connsiteX8" fmla="*/ 391846 w 1566997"/>
              <a:gd name="connsiteY8" fmla="*/ 105136 h 15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6997" h="1562312">
                <a:moveTo>
                  <a:pt x="391846" y="105136"/>
                </a:moveTo>
                <a:cubicBezTo>
                  <a:pt x="565453" y="4904"/>
                  <a:pt x="777299" y="-29099"/>
                  <a:pt x="986232" y="26884"/>
                </a:cubicBezTo>
                <a:cubicBezTo>
                  <a:pt x="1404099" y="138851"/>
                  <a:pt x="1652080" y="568366"/>
                  <a:pt x="1540113" y="986232"/>
                </a:cubicBezTo>
                <a:lnTo>
                  <a:pt x="1507033" y="1086688"/>
                </a:lnTo>
                <a:lnTo>
                  <a:pt x="1232431" y="1562312"/>
                </a:lnTo>
                <a:lnTo>
                  <a:pt x="704554" y="1562312"/>
                </a:lnTo>
                <a:lnTo>
                  <a:pt x="580764" y="1540113"/>
                </a:lnTo>
                <a:cubicBezTo>
                  <a:pt x="162897" y="1428146"/>
                  <a:pt x="-85083" y="998630"/>
                  <a:pt x="26884" y="580764"/>
                </a:cubicBezTo>
                <a:cubicBezTo>
                  <a:pt x="82867" y="371831"/>
                  <a:pt x="218237" y="205368"/>
                  <a:pt x="391846" y="105136"/>
                </a:cubicBezTo>
                <a:close/>
              </a:path>
            </a:pathLst>
          </a:custGeom>
          <a:gradFill>
            <a:gsLst>
              <a:gs pos="25000">
                <a:schemeClr val="accent1">
                  <a:lumMod val="60000"/>
                  <a:lumOff val="40000"/>
                </a:schemeClr>
              </a:gs>
              <a:gs pos="90000">
                <a:schemeClr val="accent1">
                  <a:alpha val="100000"/>
                </a:schemeClr>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28" name="任意多边形: 形状 27"/>
          <p:cNvSpPr/>
          <p:nvPr>
            <p:custDataLst>
              <p:tags r:id="rId3"/>
            </p:custDataLst>
          </p:nvPr>
        </p:nvSpPr>
        <p:spPr>
          <a:xfrm rot="9000000">
            <a:off x="4448493" y="3969385"/>
            <a:ext cx="1407795" cy="1403985"/>
          </a:xfrm>
          <a:custGeom>
            <a:avLst/>
            <a:gdLst>
              <a:gd name="connsiteX0" fmla="*/ 391846 w 1566997"/>
              <a:gd name="connsiteY0" fmla="*/ 105136 h 1562312"/>
              <a:gd name="connsiteX1" fmla="*/ 986232 w 1566997"/>
              <a:gd name="connsiteY1" fmla="*/ 26884 h 1562312"/>
              <a:gd name="connsiteX2" fmla="*/ 1540113 w 1566997"/>
              <a:gd name="connsiteY2" fmla="*/ 986232 h 1562312"/>
              <a:gd name="connsiteX3" fmla="*/ 1507033 w 1566997"/>
              <a:gd name="connsiteY3" fmla="*/ 1086688 h 1562312"/>
              <a:gd name="connsiteX4" fmla="*/ 1232431 w 1566997"/>
              <a:gd name="connsiteY4" fmla="*/ 1562312 h 1562312"/>
              <a:gd name="connsiteX5" fmla="*/ 704554 w 1566997"/>
              <a:gd name="connsiteY5" fmla="*/ 1562312 h 1562312"/>
              <a:gd name="connsiteX6" fmla="*/ 580764 w 1566997"/>
              <a:gd name="connsiteY6" fmla="*/ 1540113 h 1562312"/>
              <a:gd name="connsiteX7" fmla="*/ 26884 w 1566997"/>
              <a:gd name="connsiteY7" fmla="*/ 580764 h 1562312"/>
              <a:gd name="connsiteX8" fmla="*/ 391846 w 1566997"/>
              <a:gd name="connsiteY8" fmla="*/ 105136 h 15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6997" h="1562312">
                <a:moveTo>
                  <a:pt x="391846" y="105136"/>
                </a:moveTo>
                <a:cubicBezTo>
                  <a:pt x="565453" y="4904"/>
                  <a:pt x="777299" y="-29099"/>
                  <a:pt x="986232" y="26884"/>
                </a:cubicBezTo>
                <a:cubicBezTo>
                  <a:pt x="1404099" y="138851"/>
                  <a:pt x="1652080" y="568366"/>
                  <a:pt x="1540113" y="986232"/>
                </a:cubicBezTo>
                <a:lnTo>
                  <a:pt x="1507033" y="1086688"/>
                </a:lnTo>
                <a:lnTo>
                  <a:pt x="1232431" y="1562312"/>
                </a:lnTo>
                <a:lnTo>
                  <a:pt x="704554" y="1562312"/>
                </a:lnTo>
                <a:lnTo>
                  <a:pt x="580764" y="1540113"/>
                </a:lnTo>
                <a:cubicBezTo>
                  <a:pt x="162897" y="1428146"/>
                  <a:pt x="-85083" y="998630"/>
                  <a:pt x="26884" y="580764"/>
                </a:cubicBezTo>
                <a:cubicBezTo>
                  <a:pt x="82867" y="371831"/>
                  <a:pt x="218237" y="205368"/>
                  <a:pt x="391846" y="105136"/>
                </a:cubicBezTo>
                <a:close/>
              </a:path>
            </a:pathLst>
          </a:custGeom>
          <a:gradFill>
            <a:gsLst>
              <a:gs pos="25000">
                <a:schemeClr val="accent2">
                  <a:lumMod val="60000"/>
                  <a:lumOff val="40000"/>
                </a:schemeClr>
              </a:gs>
              <a:gs pos="90000">
                <a:schemeClr val="accent2"/>
              </a:gs>
            </a:gsLst>
            <a:lin ang="2700000" scaled="0"/>
          </a:gradFill>
          <a:ln>
            <a:noFill/>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29" name="任意多边形: 形状 28"/>
          <p:cNvSpPr/>
          <p:nvPr>
            <p:custDataLst>
              <p:tags r:id="rId4"/>
            </p:custDataLst>
          </p:nvPr>
        </p:nvSpPr>
        <p:spPr>
          <a:xfrm rot="16200000">
            <a:off x="3026728" y="3967480"/>
            <a:ext cx="1408430" cy="1403985"/>
          </a:xfrm>
          <a:custGeom>
            <a:avLst/>
            <a:gdLst>
              <a:gd name="connsiteX0" fmla="*/ 391846 w 1566997"/>
              <a:gd name="connsiteY0" fmla="*/ 105136 h 1562312"/>
              <a:gd name="connsiteX1" fmla="*/ 986232 w 1566997"/>
              <a:gd name="connsiteY1" fmla="*/ 26884 h 1562312"/>
              <a:gd name="connsiteX2" fmla="*/ 1540113 w 1566997"/>
              <a:gd name="connsiteY2" fmla="*/ 986232 h 1562312"/>
              <a:gd name="connsiteX3" fmla="*/ 1507033 w 1566997"/>
              <a:gd name="connsiteY3" fmla="*/ 1086688 h 1562312"/>
              <a:gd name="connsiteX4" fmla="*/ 1232431 w 1566997"/>
              <a:gd name="connsiteY4" fmla="*/ 1562312 h 1562312"/>
              <a:gd name="connsiteX5" fmla="*/ 704554 w 1566997"/>
              <a:gd name="connsiteY5" fmla="*/ 1562312 h 1562312"/>
              <a:gd name="connsiteX6" fmla="*/ 580764 w 1566997"/>
              <a:gd name="connsiteY6" fmla="*/ 1540113 h 1562312"/>
              <a:gd name="connsiteX7" fmla="*/ 26884 w 1566997"/>
              <a:gd name="connsiteY7" fmla="*/ 580764 h 1562312"/>
              <a:gd name="connsiteX8" fmla="*/ 391846 w 1566997"/>
              <a:gd name="connsiteY8" fmla="*/ 105136 h 15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6997" h="1562312">
                <a:moveTo>
                  <a:pt x="391846" y="105136"/>
                </a:moveTo>
                <a:cubicBezTo>
                  <a:pt x="565453" y="4904"/>
                  <a:pt x="777299" y="-29099"/>
                  <a:pt x="986232" y="26884"/>
                </a:cubicBezTo>
                <a:cubicBezTo>
                  <a:pt x="1404099" y="138851"/>
                  <a:pt x="1652080" y="568366"/>
                  <a:pt x="1540113" y="986232"/>
                </a:cubicBezTo>
                <a:lnTo>
                  <a:pt x="1507033" y="1086688"/>
                </a:lnTo>
                <a:lnTo>
                  <a:pt x="1232431" y="1562312"/>
                </a:lnTo>
                <a:lnTo>
                  <a:pt x="704554" y="1562312"/>
                </a:lnTo>
                <a:lnTo>
                  <a:pt x="580764" y="1540113"/>
                </a:lnTo>
                <a:cubicBezTo>
                  <a:pt x="162897" y="1428146"/>
                  <a:pt x="-85083" y="998630"/>
                  <a:pt x="26884" y="580764"/>
                </a:cubicBezTo>
                <a:cubicBezTo>
                  <a:pt x="82867" y="371831"/>
                  <a:pt x="218237" y="205368"/>
                  <a:pt x="391846" y="105136"/>
                </a:cubicBezTo>
                <a:close/>
              </a:path>
            </a:pathLst>
          </a:custGeom>
          <a:gradFill>
            <a:gsLst>
              <a:gs pos="25000">
                <a:schemeClr val="accent3">
                  <a:lumMod val="60000"/>
                  <a:lumOff val="40000"/>
                </a:schemeClr>
              </a:gs>
              <a:gs pos="90000">
                <a:schemeClr val="accent3"/>
              </a:gs>
            </a:gsLst>
            <a:lin ang="2700000" scaled="0"/>
          </a:gradFill>
          <a:ln>
            <a:noFill/>
          </a:ln>
          <a:effectLst>
            <a:outerShdw blurRad="50800" dist="38100" dir="8100000" algn="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10" name="弧形 9"/>
          <p:cNvSpPr/>
          <p:nvPr>
            <p:custDataLst>
              <p:tags r:id="rId5"/>
            </p:custDataLst>
          </p:nvPr>
        </p:nvSpPr>
        <p:spPr>
          <a:xfrm rot="8396489">
            <a:off x="3636963" y="2580005"/>
            <a:ext cx="1600200" cy="1600200"/>
          </a:xfrm>
          <a:prstGeom prst="arc">
            <a:avLst>
              <a:gd name="adj1" fmla="val 21295306"/>
              <a:gd name="adj2" fmla="val 10336717"/>
            </a:avLst>
          </a:prstGeom>
          <a:ln w="12700">
            <a:gradFill>
              <a:gsLst>
                <a:gs pos="79000">
                  <a:schemeClr val="accent1">
                    <a:alpha val="0"/>
                  </a:schemeClr>
                </a:gs>
                <a:gs pos="0">
                  <a:schemeClr val="accent1">
                    <a:alpha val="50000"/>
                  </a:schemeClr>
                </a:gs>
              </a:gsLst>
              <a:lin ang="0" scaled="1"/>
            </a:gra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1" name="弧形 10"/>
          <p:cNvSpPr/>
          <p:nvPr>
            <p:custDataLst>
              <p:tags r:id="rId6"/>
            </p:custDataLst>
          </p:nvPr>
        </p:nvSpPr>
        <p:spPr>
          <a:xfrm rot="15600000">
            <a:off x="4405948" y="3959860"/>
            <a:ext cx="1600200" cy="1600200"/>
          </a:xfrm>
          <a:prstGeom prst="arc">
            <a:avLst>
              <a:gd name="adj1" fmla="val 3248781"/>
              <a:gd name="adj2" fmla="val 9734539"/>
            </a:avLst>
          </a:prstGeom>
          <a:ln w="12700">
            <a:gradFill>
              <a:gsLst>
                <a:gs pos="79000">
                  <a:schemeClr val="accent2">
                    <a:alpha val="0"/>
                  </a:schemeClr>
                </a:gs>
                <a:gs pos="0">
                  <a:schemeClr val="accent2">
                    <a:alpha val="50000"/>
                  </a:schemeClr>
                </a:gs>
              </a:gsLst>
              <a:lin ang="0" scaled="1"/>
            </a:gradFill>
            <a:prstDash val="sysDot"/>
            <a:tail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ym typeface="+mn-ea"/>
            </a:endParaRPr>
          </a:p>
        </p:txBody>
      </p:sp>
      <p:sp>
        <p:nvSpPr>
          <p:cNvPr id="4" name="弧形 3"/>
          <p:cNvSpPr/>
          <p:nvPr>
            <p:custDataLst>
              <p:tags r:id="rId7"/>
            </p:custDataLst>
          </p:nvPr>
        </p:nvSpPr>
        <p:spPr>
          <a:xfrm>
            <a:off x="2833053" y="3965575"/>
            <a:ext cx="1600200" cy="1600200"/>
          </a:xfrm>
          <a:prstGeom prst="arc">
            <a:avLst>
              <a:gd name="adj1" fmla="val 3248781"/>
              <a:gd name="adj2" fmla="val 9734539"/>
            </a:avLst>
          </a:prstGeom>
          <a:ln w="12700">
            <a:gradFill>
              <a:gsLst>
                <a:gs pos="79000">
                  <a:schemeClr val="accent3">
                    <a:alpha val="0"/>
                  </a:schemeClr>
                </a:gs>
                <a:gs pos="0">
                  <a:schemeClr val="accent3">
                    <a:alpha val="50000"/>
                  </a:schemeClr>
                </a:gs>
              </a:gsLst>
              <a:lin ang="0" scaled="1"/>
            </a:gradFill>
            <a:prstDash val="sysDot"/>
            <a:tail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ym typeface="+mn-ea"/>
            </a:endParaRPr>
          </a:p>
        </p:txBody>
      </p:sp>
      <p:sp>
        <p:nvSpPr>
          <p:cNvPr id="8" name="矩形 7"/>
          <p:cNvSpPr/>
          <p:nvPr>
            <p:custDataLst>
              <p:tags r:id="rId8"/>
            </p:custDataLst>
          </p:nvPr>
        </p:nvSpPr>
        <p:spPr>
          <a:xfrm>
            <a:off x="5402898" y="2100580"/>
            <a:ext cx="3135600" cy="407035"/>
          </a:xfrm>
          <a:prstGeom prst="rect">
            <a:avLst/>
          </a:prstGeom>
          <a:noFill/>
        </p:spPr>
        <p:txBody>
          <a:bodyPr wrap="square" lIns="0" tIns="0" rIns="0" bIns="0" rtlCol="0" anchor="b" anchorCtr="0">
            <a:noAutofit/>
          </a:bodyPr>
          <a:lstStyle/>
          <a:p>
            <a:pPr>
              <a:spcBef>
                <a:spcPct val="0"/>
              </a:spcBef>
              <a:spcAft>
                <a:spcPct val="0"/>
              </a:spcAft>
            </a:pPr>
            <a:r>
              <a:rPr lang="zh-CN" altLang="en-US" sz="2400" b="1" dirty="0">
                <a:solidFill>
                  <a:schemeClr val="accent1"/>
                </a:solidFill>
                <a:latin typeface="+mn-ea"/>
                <a:cs typeface="+mn-ea"/>
                <a:sym typeface="+mn-ea"/>
              </a:rPr>
              <a:t>1．创业基金</a:t>
            </a:r>
            <a:endParaRPr lang="zh-CN" altLang="en-US" sz="2400" b="1" dirty="0">
              <a:solidFill>
                <a:schemeClr val="accent1"/>
              </a:solidFill>
              <a:latin typeface="+mn-ea"/>
              <a:cs typeface="+mn-ea"/>
              <a:sym typeface="+mn-ea"/>
            </a:endParaRPr>
          </a:p>
        </p:txBody>
      </p:sp>
      <p:sp>
        <p:nvSpPr>
          <p:cNvPr id="18" name="矩形 17"/>
          <p:cNvSpPr/>
          <p:nvPr>
            <p:custDataLst>
              <p:tags r:id="rId9"/>
            </p:custDataLst>
          </p:nvPr>
        </p:nvSpPr>
        <p:spPr>
          <a:xfrm>
            <a:off x="6309678" y="4283710"/>
            <a:ext cx="3135600" cy="447969"/>
          </a:xfrm>
          <a:prstGeom prst="rect">
            <a:avLst/>
          </a:prstGeom>
          <a:noFill/>
        </p:spPr>
        <p:txBody>
          <a:bodyPr wrap="square" lIns="0" tIns="0" rIns="0" bIns="0" rtlCol="0" anchor="b" anchorCtr="0">
            <a:noAutofit/>
          </a:bodyPr>
          <a:lstStyle/>
          <a:p>
            <a:pPr>
              <a:spcBef>
                <a:spcPct val="0"/>
              </a:spcBef>
              <a:spcAft>
                <a:spcPct val="0"/>
              </a:spcAft>
            </a:pPr>
            <a:r>
              <a:rPr lang="zh-CN" altLang="en-US" sz="2400" b="1" dirty="0">
                <a:solidFill>
                  <a:schemeClr val="accent2"/>
                </a:solidFill>
                <a:latin typeface="+mn-ea"/>
                <a:cs typeface="+mn-ea"/>
                <a:sym typeface="+mn-ea"/>
              </a:rPr>
              <a:t>3．税费减免</a:t>
            </a:r>
            <a:endParaRPr lang="zh-CN" altLang="en-US" sz="2400" b="1" dirty="0">
              <a:solidFill>
                <a:schemeClr val="accent2"/>
              </a:solidFill>
              <a:latin typeface="+mn-ea"/>
              <a:cs typeface="+mn-ea"/>
              <a:sym typeface="+mn-ea"/>
            </a:endParaRPr>
          </a:p>
        </p:txBody>
      </p:sp>
      <p:sp>
        <p:nvSpPr>
          <p:cNvPr id="24" name="矩形 23"/>
          <p:cNvSpPr/>
          <p:nvPr>
            <p:custDataLst>
              <p:tags r:id="rId10"/>
            </p:custDataLst>
          </p:nvPr>
        </p:nvSpPr>
        <p:spPr>
          <a:xfrm>
            <a:off x="-585787" y="3711575"/>
            <a:ext cx="3135600" cy="447969"/>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3"/>
                </a:solidFill>
                <a:latin typeface="+mn-ea"/>
                <a:cs typeface="+mn-ea"/>
                <a:sym typeface="+mn-ea"/>
              </a:rPr>
              <a:t>2．孵化基地</a:t>
            </a:r>
            <a:endParaRPr lang="zh-CN" altLang="en-US" sz="2400" b="1" dirty="0">
              <a:solidFill>
                <a:schemeClr val="accent3"/>
              </a:solidFill>
              <a:latin typeface="+mn-ea"/>
              <a:cs typeface="+mn-ea"/>
              <a:sym typeface="+mn-ea"/>
            </a:endParaRPr>
          </a:p>
        </p:txBody>
      </p:sp>
      <p:pic>
        <p:nvPicPr>
          <p:cNvPr id="30" name="图片 15" descr="343439383331313b343532303033313bd3a6d3c3c9ccb3c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600133" y="4528185"/>
            <a:ext cx="288000" cy="288000"/>
          </a:xfrm>
          <a:prstGeom prst="rect">
            <a:avLst/>
          </a:prstGeom>
        </p:spPr>
      </p:pic>
      <p:pic>
        <p:nvPicPr>
          <p:cNvPr id="31" name="图片 23" descr="343439383331313b343532303034303bcffacadb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329748" y="3291205"/>
            <a:ext cx="288000" cy="288000"/>
          </a:xfrm>
          <a:prstGeom prst="rect">
            <a:avLst/>
          </a:prstGeom>
        </p:spPr>
      </p:pic>
      <p:pic>
        <p:nvPicPr>
          <p:cNvPr id="32" name="图片 16" descr="343439383331313b343532303033323bd3a6d3c3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011103" y="4530090"/>
            <a:ext cx="288000" cy="28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488" cy="677"/>
            </a:xfrm>
            <a:prstGeom prst="rect">
              <a:avLst/>
            </a:prstGeom>
            <a:noFill/>
          </p:spPr>
          <p:txBody>
            <a:bodyPr wrap="none" rtlCol="0" anchor="t">
              <a:spAutoFit/>
            </a:bodyPr>
            <a:p>
              <a:endParaRPr lang="en-US"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2" name="组合 1"/>
          <p:cNvGrpSpPr/>
          <p:nvPr/>
        </p:nvGrpSpPr>
        <p:grpSpPr>
          <a:xfrm>
            <a:off x="321945" y="496570"/>
            <a:ext cx="11345545" cy="2868295"/>
            <a:chOff x="1158" y="250"/>
            <a:chExt cx="17867" cy="4517"/>
          </a:xfrm>
        </p:grpSpPr>
        <p:sp>
          <p:nvSpPr>
            <p:cNvPr id="5" name="文本框 4"/>
            <p:cNvSpPr txBox="1"/>
            <p:nvPr/>
          </p:nvSpPr>
          <p:spPr>
            <a:xfrm>
              <a:off x="8181" y="250"/>
              <a:ext cx="3291" cy="1452"/>
            </a:xfrm>
            <a:prstGeom prst="rect">
              <a:avLst/>
            </a:prstGeom>
            <a:noFill/>
          </p:spPr>
          <p:txBody>
            <a:bodyPr wrap="square" rtlCol="0">
              <a:spAutoFit/>
            </a:bodyPr>
            <a:p>
              <a:r>
                <a:rPr lang="zh-CN" altLang="zh-CN" sz="5400">
                  <a:latin typeface="+mj-ea"/>
                  <a:ea typeface="+mj-ea"/>
                  <a:cs typeface="+mj-ea"/>
                </a:rPr>
                <a:t>目 录</a:t>
              </a:r>
              <a:endParaRPr lang="zh-CN" altLang="zh-CN" sz="5400">
                <a:latin typeface="+mj-ea"/>
                <a:ea typeface="+mj-ea"/>
                <a:cs typeface="+mj-ea"/>
              </a:endParaRPr>
            </a:p>
          </p:txBody>
        </p:sp>
        <p:grpSp>
          <p:nvGrpSpPr>
            <p:cNvPr id="9" name="组合 8"/>
            <p:cNvGrpSpPr/>
            <p:nvPr/>
          </p:nvGrpSpPr>
          <p:grpSpPr>
            <a:xfrm>
              <a:off x="1158" y="1134"/>
              <a:ext cx="17867" cy="3633"/>
              <a:chOff x="1175" y="1552"/>
              <a:chExt cx="17867" cy="3633"/>
            </a:xfrm>
          </p:grpSpPr>
          <p:sp>
            <p:nvSpPr>
              <p:cNvPr id="14" name="文本框 13"/>
              <p:cNvSpPr txBox="1"/>
              <p:nvPr/>
            </p:nvSpPr>
            <p:spPr>
              <a:xfrm>
                <a:off x="1175" y="1552"/>
                <a:ext cx="7872"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模块一</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萌动——产生创业愿望</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模块二</a:t>
                </a:r>
                <a:r>
                  <a:rPr lang="en-US" altLang="zh-CN" sz="2200" smtClean="0">
                    <a:solidFill>
                      <a:schemeClr val="tx1"/>
                    </a:solidFill>
                    <a:latin typeface="微软雅黑" panose="020B0503020204020204" pitchFamily="34" charset="-122"/>
                    <a:ea typeface="微软雅黑" panose="020B0503020204020204" pitchFamily="34" charset="-122"/>
                  </a:rPr>
                  <a:t> 厚积——练习创新</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752" y="1552"/>
                <a:ext cx="8290"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模块六</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构建——设计商业模式</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模块七</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整合——获取创业资源</a:t>
                </a:r>
                <a:endParaRPr lang="zh-CN" altLang="en-US" sz="2200" smtClean="0">
                  <a:solidFill>
                    <a:schemeClr val="tx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032" y="1511"/>
              <a:ext cx="3169" cy="725"/>
            </a:xfrm>
            <a:prstGeom prst="rect">
              <a:avLst/>
            </a:prstGeom>
            <a:noFill/>
          </p:spPr>
          <p:txBody>
            <a:bodyPr wrap="square" rtlCol="0">
              <a:spAutoFit/>
            </a:bodyPr>
            <a:p>
              <a:r>
                <a:rPr lang="en-US" altLang="zh-CN" sz="2400" spc="140">
                  <a:solidFill>
                    <a:schemeClr val="tx1"/>
                  </a:solidFill>
                  <a:uFillTx/>
                  <a:latin typeface="+mj-ea"/>
                  <a:ea typeface="+mj-ea"/>
                </a:rPr>
                <a:t>CONTENTS</a:t>
              </a:r>
              <a:endParaRPr lang="en-US" altLang="zh-CN" sz="2400" spc="140">
                <a:solidFill>
                  <a:schemeClr val="tx1"/>
                </a:solidFill>
                <a:uFillTx/>
                <a:latin typeface="+mj-ea"/>
                <a:ea typeface="+mj-ea"/>
              </a:endParaRPr>
            </a:p>
          </p:txBody>
        </p:sp>
      </p:grpSp>
      <p:sp>
        <p:nvSpPr>
          <p:cNvPr id="3" name="文本框 2"/>
          <p:cNvSpPr txBox="1"/>
          <p:nvPr>
            <p:custDataLst>
              <p:tags r:id="rId1"/>
            </p:custDataLst>
          </p:nvPr>
        </p:nvSpPr>
        <p:spPr>
          <a:xfrm>
            <a:off x="321945" y="3257550"/>
            <a:ext cx="5448935" cy="3322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模块三</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蜕变——成为合格创业者</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模块四</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审慎——认识创业机会与风险</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6403340" y="3180715"/>
            <a:ext cx="4998720" cy="2306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模块八</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筹谋——编制创业计划</a:t>
            </a:r>
            <a:endParaRPr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模块九</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创立——创办新企业</a:t>
            </a:r>
            <a:endParaRPr sz="2200" smtClean="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3"/>
            </p:custDataLst>
          </p:nvPr>
        </p:nvSpPr>
        <p:spPr>
          <a:xfrm>
            <a:off x="321945" y="5275580"/>
            <a:ext cx="10887075" cy="1198880"/>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模块五</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齐心——组建创业团队</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400" b="1" smtClean="0">
                <a:solidFill>
                  <a:schemeClr val="tx1"/>
                </a:solidFill>
                <a:latin typeface="微软雅黑" panose="020B0503020204020204" pitchFamily="34" charset="-122"/>
                <a:ea typeface="微软雅黑" panose="020B0503020204020204" pitchFamily="34" charset="-122"/>
              </a:rPr>
              <a:t>模块十</a:t>
            </a:r>
            <a:r>
              <a:rPr lang="en-US" altLang="zh-CN" sz="2200" smtClean="0">
                <a:solidFill>
                  <a:schemeClr val="tx1"/>
                </a:solidFill>
                <a:latin typeface="微软雅黑" panose="020B0503020204020204" pitchFamily="34" charset="-122"/>
                <a:ea typeface="微软雅黑" panose="020B0503020204020204" pitchFamily="34" charset="-122"/>
              </a:rPr>
              <a:t> 精进——管理初创企业</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6" name="流程图: 决策 15"/>
          <p:cNvSpPr/>
          <p:nvPr/>
        </p:nvSpPr>
        <p:spPr>
          <a:xfrm>
            <a:off x="6517640" y="6209030"/>
            <a:ext cx="90805" cy="90170"/>
          </a:xfrm>
          <a:prstGeom prst="flowChartDecision">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829945"/>
          </a:xfrm>
          <a:prstGeom prst="rect">
            <a:avLst/>
          </a:prstGeom>
          <a:noFill/>
        </p:spPr>
        <p:txBody>
          <a:bodyPr wrap="square" rtlCol="0" anchor="t">
            <a:spAutoFit/>
          </a:bodyPr>
          <a:p>
            <a:r>
              <a:rPr lang="zh-CN" altLang="en-US" sz="2400"/>
              <a:t>互动</a:t>
            </a:r>
            <a:endParaRPr lang="zh-CN" altLang="en-US" sz="2400"/>
          </a:p>
          <a:p>
            <a:r>
              <a:rPr lang="zh-CN" altLang="en-US" sz="2400"/>
              <a:t>讨论</a:t>
            </a:r>
            <a:endParaRPr lang="zh-CN" altLang="en-US" sz="2400"/>
          </a:p>
        </p:txBody>
      </p:sp>
      <p:sp>
        <p:nvSpPr>
          <p:cNvPr id="7" name="文本框 6"/>
          <p:cNvSpPr txBox="1"/>
          <p:nvPr/>
        </p:nvSpPr>
        <p:spPr>
          <a:xfrm>
            <a:off x="1880870" y="3929380"/>
            <a:ext cx="6096000" cy="829945"/>
          </a:xfrm>
          <a:prstGeom prst="rect">
            <a:avLst/>
          </a:prstGeom>
          <a:noFill/>
        </p:spPr>
        <p:txBody>
          <a:bodyPr wrap="square" rtlCol="0" anchor="t">
            <a:spAutoFit/>
          </a:bodyPr>
          <a:p>
            <a:r>
              <a:rPr lang="zh-CN" altLang="en-US" sz="2400" b="1">
                <a:solidFill>
                  <a:srgbClr val="002060"/>
                </a:solidFill>
              </a:rPr>
              <a:t>说一说你知道的创业政策，这些政策可以帮助你合理利用哪些资源？</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93470" cy="90233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四、利用创业资源</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（二）步步为营投入资源</a:t>
            </a:r>
            <a:endParaRPr lang="zh-CN" altLang="en-US" sz="2400"/>
          </a:p>
        </p:txBody>
      </p:sp>
      <p:sp>
        <p:nvSpPr>
          <p:cNvPr id="7" name="文本框 6"/>
          <p:cNvSpPr txBox="1"/>
          <p:nvPr/>
        </p:nvSpPr>
        <p:spPr>
          <a:xfrm>
            <a:off x="541655" y="1381760"/>
            <a:ext cx="8447405" cy="829945"/>
          </a:xfrm>
          <a:prstGeom prst="rect">
            <a:avLst/>
          </a:prstGeom>
          <a:noFill/>
        </p:spPr>
        <p:txBody>
          <a:bodyPr wrap="square" rtlCol="0" anchor="t">
            <a:spAutoFit/>
          </a:bodyPr>
          <a:p>
            <a:r>
              <a:rPr lang="zh-CN" altLang="en-US" sz="2400"/>
              <a:t>步步为营投入资源是指创业者在创业过程中分多个阶段投入资源，并在每个阶段投入最有限的资源。</a:t>
            </a:r>
            <a:endParaRPr lang="zh-CN" altLang="en-US" sz="2400"/>
          </a:p>
        </p:txBody>
      </p:sp>
      <p:sp>
        <p:nvSpPr>
          <p:cNvPr id="4" name="圆角矩形 3"/>
          <p:cNvSpPr/>
          <p:nvPr/>
        </p:nvSpPr>
        <p:spPr>
          <a:xfrm>
            <a:off x="541020" y="3109595"/>
            <a:ext cx="3746500" cy="3619500"/>
          </a:xfrm>
          <a:prstGeom prst="roundRec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5" name="圆角矩形 4"/>
          <p:cNvSpPr/>
          <p:nvPr>
            <p:custDataLst>
              <p:tags r:id="rId2"/>
            </p:custDataLst>
          </p:nvPr>
        </p:nvSpPr>
        <p:spPr>
          <a:xfrm>
            <a:off x="4935855" y="3119755"/>
            <a:ext cx="3712210" cy="3594735"/>
          </a:xfrm>
          <a:prstGeom prst="roundRec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9" name="文本框 8"/>
          <p:cNvSpPr txBox="1"/>
          <p:nvPr/>
        </p:nvSpPr>
        <p:spPr>
          <a:xfrm>
            <a:off x="597535" y="2279650"/>
            <a:ext cx="8850630" cy="829945"/>
          </a:xfrm>
          <a:prstGeom prst="rect">
            <a:avLst/>
          </a:prstGeom>
          <a:noFill/>
        </p:spPr>
        <p:txBody>
          <a:bodyPr wrap="square" rtlCol="0" anchor="t">
            <a:spAutoFit/>
          </a:bodyPr>
          <a:p>
            <a:r>
              <a:rPr lang="zh-CN" altLang="en-US" sz="2400"/>
              <a:t>在实践中，步步为营投入资源的表现形式有成本最小化和自力更生两种。</a:t>
            </a:r>
            <a:endParaRPr lang="zh-CN" altLang="en-US" sz="2400"/>
          </a:p>
        </p:txBody>
      </p:sp>
      <p:sp>
        <p:nvSpPr>
          <p:cNvPr id="10" name="文本框 9"/>
          <p:cNvSpPr txBox="1"/>
          <p:nvPr/>
        </p:nvSpPr>
        <p:spPr>
          <a:xfrm>
            <a:off x="683895" y="3290570"/>
            <a:ext cx="3603625" cy="3438525"/>
          </a:xfrm>
          <a:prstGeom prst="rect">
            <a:avLst/>
          </a:prstGeom>
          <a:noFill/>
        </p:spPr>
        <p:txBody>
          <a:bodyPr wrap="square" rtlCol="0">
            <a:noAutofit/>
          </a:bodyPr>
          <a:p>
            <a:r>
              <a:rPr lang="zh-CN" altLang="en-US" sz="2400">
                <a:highlight>
                  <a:srgbClr val="FFFF00"/>
                </a:highlight>
              </a:rPr>
              <a:t>1．成本最小化</a:t>
            </a:r>
            <a:endParaRPr lang="zh-CN" altLang="en-US" sz="2400">
              <a:highlight>
                <a:srgbClr val="FFFF00"/>
              </a:highlight>
            </a:endParaRPr>
          </a:p>
          <a:p>
            <a:r>
              <a:rPr lang="zh-CN" altLang="en-US" sz="2400"/>
              <a:t>成本最小化即尽力降低资源的使用量和管理成本，其措施多种多样。创业者要有原则地管理成本，始终保持产品质量的高标准、严要求，同时坚守道德底线，绝不做损害他人或企业名誉的事。</a:t>
            </a:r>
            <a:endParaRPr lang="zh-CN" altLang="en-US" sz="2400"/>
          </a:p>
        </p:txBody>
      </p:sp>
      <p:sp>
        <p:nvSpPr>
          <p:cNvPr id="11" name="文本框 10"/>
          <p:cNvSpPr txBox="1"/>
          <p:nvPr/>
        </p:nvSpPr>
        <p:spPr>
          <a:xfrm>
            <a:off x="5140325" y="3290570"/>
            <a:ext cx="3455035" cy="3559810"/>
          </a:xfrm>
          <a:prstGeom prst="rect">
            <a:avLst/>
          </a:prstGeom>
          <a:noFill/>
        </p:spPr>
        <p:txBody>
          <a:bodyPr wrap="square" rtlCol="0">
            <a:noAutofit/>
          </a:bodyPr>
          <a:p>
            <a:r>
              <a:rPr lang="zh-CN" altLang="en-US" sz="2400">
                <a:highlight>
                  <a:srgbClr val="FFFF00"/>
                </a:highlight>
              </a:rPr>
              <a:t>2．自力更生</a:t>
            </a:r>
            <a:endParaRPr lang="zh-CN" altLang="en-US" sz="2400">
              <a:highlight>
                <a:srgbClr val="FFFF00"/>
              </a:highlight>
            </a:endParaRPr>
          </a:p>
          <a:p>
            <a:r>
              <a:rPr lang="zh-CN" altLang="en-US" sz="2400"/>
              <a:t>自力更生的最大意义是降低经营风险和加强创业者对企业的控制。为了实现自力更生，创业者应最大限度地减少对外部资源的依赖，同时最大限度地发挥企业内部资源的作用。</a:t>
            </a:r>
            <a:endParaRPr lang="zh-CN"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四、利用创业资源</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（三）发挥资源的杠杆效应</a:t>
            </a:r>
            <a:endParaRPr lang="zh-CN" altLang="en-US" sz="2400"/>
          </a:p>
        </p:txBody>
      </p:sp>
      <p:sp>
        <p:nvSpPr>
          <p:cNvPr id="7" name="文本框 6"/>
          <p:cNvSpPr txBox="1"/>
          <p:nvPr/>
        </p:nvSpPr>
        <p:spPr>
          <a:xfrm>
            <a:off x="675640" y="1381760"/>
            <a:ext cx="8299450" cy="1938020"/>
          </a:xfrm>
          <a:prstGeom prst="rect">
            <a:avLst/>
          </a:prstGeom>
          <a:noFill/>
        </p:spPr>
        <p:txBody>
          <a:bodyPr wrap="square" rtlCol="0" anchor="t">
            <a:spAutoFit/>
          </a:bodyPr>
          <a:p>
            <a:r>
              <a:rPr lang="zh-CN" altLang="en-US" sz="2400"/>
              <a:t>通俗地说，发挥资源的杠杆效应就是以尽可能少的付出获取尽可能多的回报，实现以小博大、借力打力。</a:t>
            </a:r>
            <a:endParaRPr lang="zh-CN" altLang="en-US" sz="2400"/>
          </a:p>
          <a:p>
            <a:endParaRPr lang="zh-CN" altLang="en-US" sz="2400"/>
          </a:p>
          <a:p>
            <a:r>
              <a:rPr lang="zh-CN" altLang="en-US" sz="2400"/>
              <a:t>对创业者来说，容易产生杠杆效应的资源主要包括人力资源和社会资源等非物质资源。</a:t>
            </a:r>
            <a:endParaRPr lang="zh-CN" altLang="en-US" sz="2400"/>
          </a:p>
        </p:txBody>
      </p:sp>
      <p:pic>
        <p:nvPicPr>
          <p:cNvPr id="6" name="https://photo-static-api.fotomore.com/creative/vcg/veer/400/new/VCG41N697390034.jpg?uid=386&amp;timestamp=1724404032&amp;sign=c4540f4d6d3d9aec2cbb30c277740ad3" descr="社交媒体网络，搜索专业人员，就业理念。"/>
          <p:cNvPicPr>
            <a:picLocks noChangeAspect="1"/>
          </p:cNvPicPr>
          <p:nvPr/>
        </p:nvPicPr>
        <p:blipFill>
          <a:blip r:embed="rId2"/>
          <a:stretch>
            <a:fillRect/>
          </a:stretch>
        </p:blipFill>
        <p:spPr>
          <a:xfrm>
            <a:off x="3067685" y="3842385"/>
            <a:ext cx="3655060" cy="2436495"/>
          </a:xfrm>
          <a:prstGeom prst="rect">
            <a:avLst/>
          </a:prstGeom>
        </p:spPr>
      </p:pic>
      <p:sp>
        <p:nvSpPr>
          <p:cNvPr id="4" name="文本框 3"/>
          <p:cNvSpPr txBox="1"/>
          <p:nvPr/>
        </p:nvSpPr>
        <p:spPr>
          <a:xfrm>
            <a:off x="6549390" y="1568450"/>
            <a:ext cx="4064000" cy="368300"/>
          </a:xfrm>
          <a:prstGeom prst="rect">
            <a:avLst/>
          </a:prstGeom>
          <a:noFill/>
        </p:spPr>
        <p:txBody>
          <a:bodyPr wrap="square" rtlCol="0">
            <a:spAutoFit/>
          </a:bodyPr>
          <a:p>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2620"/>
            <a:chOff x="0" y="159"/>
            <a:chExt cx="18945" cy="1012"/>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四、利用创业资源</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（三）发挥资源的杠杆效应</a:t>
            </a:r>
            <a:endParaRPr lang="zh-CN" altLang="en-US" sz="2400"/>
          </a:p>
        </p:txBody>
      </p:sp>
      <p:pic>
        <p:nvPicPr>
          <p:cNvPr id="4" name="图片 3"/>
          <p:cNvPicPr>
            <a:picLocks noChangeAspect="1"/>
          </p:cNvPicPr>
          <p:nvPr>
            <p:custDataLst>
              <p:tags r:id="rId1"/>
            </p:custDataLst>
          </p:nvPr>
        </p:nvPicPr>
        <p:blipFill>
          <a:blip r:embed="rId2"/>
          <a:srcRect/>
          <a:stretch>
            <a:fillRect/>
          </a:stretch>
        </p:blipFill>
        <p:spPr>
          <a:xfrm>
            <a:off x="8112760" y="3123248"/>
            <a:ext cx="1033200" cy="10332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5" name="矩形 4"/>
          <p:cNvSpPr/>
          <p:nvPr>
            <p:custDataLst>
              <p:tags r:id="rId3"/>
            </p:custDataLst>
          </p:nvPr>
        </p:nvSpPr>
        <p:spPr>
          <a:xfrm>
            <a:off x="1570355" y="4865053"/>
            <a:ext cx="3975802" cy="126682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2400" dirty="0">
                <a:solidFill>
                  <a:schemeClr val="tx1">
                    <a:lumMod val="85000"/>
                    <a:lumOff val="15000"/>
                  </a:schemeClr>
                </a:solidFill>
                <a:latin typeface="+mn-ea"/>
                <a:cs typeface="+mn-ea"/>
              </a:rPr>
              <a:t>创业者的人力资源由一般人力资源与特殊人力资源构成。</a:t>
            </a:r>
            <a:endParaRPr lang="zh-CN" altLang="en-US" sz="2400" dirty="0">
              <a:solidFill>
                <a:schemeClr val="tx1">
                  <a:lumMod val="85000"/>
                  <a:lumOff val="15000"/>
                </a:schemeClr>
              </a:solidFill>
              <a:latin typeface="+mn-ea"/>
              <a:cs typeface="+mn-ea"/>
            </a:endParaRPr>
          </a:p>
        </p:txBody>
      </p:sp>
      <p:sp>
        <p:nvSpPr>
          <p:cNvPr id="8" name="矩形 7"/>
          <p:cNvSpPr/>
          <p:nvPr>
            <p:custDataLst>
              <p:tags r:id="rId4"/>
            </p:custDataLst>
          </p:nvPr>
        </p:nvSpPr>
        <p:spPr>
          <a:xfrm>
            <a:off x="1570355" y="4156393"/>
            <a:ext cx="3975202" cy="368300"/>
          </a:xfrm>
          <a:prstGeom prst="rect">
            <a:avLst/>
          </a:prstGeom>
          <a:noFill/>
        </p:spPr>
        <p:txBody>
          <a:bodyPr wrap="square" lIns="0" tIns="0" rIns="0" bIns="0" rtlCol="0" anchor="ctr" anchorCtr="0">
            <a:noAutofit/>
          </a:bodyPr>
          <a:p>
            <a:pPr algn="ctr">
              <a:spcBef>
                <a:spcPct val="0"/>
              </a:spcBef>
              <a:spcAft>
                <a:spcPct val="0"/>
              </a:spcAft>
            </a:pPr>
            <a:r>
              <a:rPr lang="zh-CN" altLang="en-US" sz="2400" b="1" dirty="0">
                <a:solidFill>
                  <a:schemeClr val="accent1"/>
                </a:solidFill>
                <a:latin typeface="+mn-ea"/>
                <a:cs typeface="+mn-ea"/>
              </a:rPr>
              <a:t>1．人力资源</a:t>
            </a:r>
            <a:endParaRPr lang="zh-CN" altLang="en-US" sz="2400" b="1" dirty="0">
              <a:solidFill>
                <a:schemeClr val="accent1"/>
              </a:solidFill>
              <a:latin typeface="+mn-ea"/>
              <a:cs typeface="+mn-ea"/>
            </a:endParaRPr>
          </a:p>
        </p:txBody>
      </p:sp>
      <p:sp>
        <p:nvSpPr>
          <p:cNvPr id="9" name="矩形 8"/>
          <p:cNvSpPr/>
          <p:nvPr>
            <p:custDataLst>
              <p:tags r:id="rId5"/>
            </p:custDataLst>
          </p:nvPr>
        </p:nvSpPr>
        <p:spPr>
          <a:xfrm>
            <a:off x="6398895" y="4555490"/>
            <a:ext cx="4886960" cy="126682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2400" dirty="0">
                <a:solidFill>
                  <a:schemeClr val="tx1">
                    <a:lumMod val="85000"/>
                    <a:lumOff val="15000"/>
                  </a:schemeClr>
                </a:solidFill>
                <a:latin typeface="+mn-ea"/>
                <a:cs typeface="+mn-ea"/>
              </a:rPr>
              <a:t>社会资源是来自、嵌入并浮现在个体关系网络之中的真实或潜在资源的综合，它有助于个体开展目的性行动，并为个体带来行为优势。</a:t>
            </a:r>
            <a:endParaRPr lang="zh-CN" altLang="en-US" sz="2400" dirty="0">
              <a:solidFill>
                <a:schemeClr val="tx1">
                  <a:lumMod val="85000"/>
                  <a:lumOff val="15000"/>
                </a:schemeClr>
              </a:solidFill>
              <a:latin typeface="+mn-ea"/>
              <a:cs typeface="+mn-ea"/>
            </a:endParaRPr>
          </a:p>
        </p:txBody>
      </p:sp>
      <p:sp>
        <p:nvSpPr>
          <p:cNvPr id="10" name="矩形 9"/>
          <p:cNvSpPr/>
          <p:nvPr>
            <p:custDataLst>
              <p:tags r:id="rId6"/>
            </p:custDataLst>
          </p:nvPr>
        </p:nvSpPr>
        <p:spPr>
          <a:xfrm>
            <a:off x="6642100" y="4171633"/>
            <a:ext cx="3975202" cy="368300"/>
          </a:xfrm>
          <a:prstGeom prst="rect">
            <a:avLst/>
          </a:prstGeom>
          <a:noFill/>
        </p:spPr>
        <p:txBody>
          <a:bodyPr wrap="square" lIns="0" tIns="0" rIns="0" bIns="0" rtlCol="0" anchor="ctr" anchorCtr="0">
            <a:noAutofit/>
          </a:bodyPr>
          <a:p>
            <a:pPr algn="ctr">
              <a:spcBef>
                <a:spcPct val="0"/>
              </a:spcBef>
              <a:spcAft>
                <a:spcPct val="0"/>
              </a:spcAft>
            </a:pPr>
            <a:r>
              <a:rPr lang="zh-CN" altLang="en-US" sz="2400" b="1" dirty="0">
                <a:solidFill>
                  <a:schemeClr val="accent1"/>
                </a:solidFill>
                <a:latin typeface="+mn-ea"/>
                <a:cs typeface="+mn-ea"/>
              </a:rPr>
              <a:t>2．社会资源</a:t>
            </a:r>
            <a:endParaRPr lang="zh-CN" altLang="en-US" sz="2400" b="1" dirty="0">
              <a:solidFill>
                <a:schemeClr val="accent1"/>
              </a:solidFill>
              <a:latin typeface="+mn-ea"/>
              <a:cs typeface="+mn-ea"/>
            </a:endParaRPr>
          </a:p>
        </p:txBody>
      </p:sp>
      <p:sp>
        <p:nvSpPr>
          <p:cNvPr id="11" name="任意多边形: 形状 5"/>
          <p:cNvSpPr/>
          <p:nvPr>
            <p:custDataLst>
              <p:tags r:id="rId7"/>
            </p:custDataLst>
          </p:nvPr>
        </p:nvSpPr>
        <p:spPr>
          <a:xfrm>
            <a:off x="1024890" y="2293303"/>
            <a:ext cx="5066498" cy="521970"/>
          </a:xfrm>
          <a:custGeom>
            <a:avLst/>
            <a:gdLst>
              <a:gd name="connsiteX0" fmla="*/ 86997 w 5066498"/>
              <a:gd name="connsiteY0" fmla="*/ 0 h 521970"/>
              <a:gd name="connsiteX1" fmla="*/ 4866541 w 5066498"/>
              <a:gd name="connsiteY1" fmla="*/ 0 h 521970"/>
              <a:gd name="connsiteX2" fmla="*/ 4868617 w 5066498"/>
              <a:gd name="connsiteY2" fmla="*/ 419 h 521970"/>
              <a:gd name="connsiteX3" fmla="*/ 5066498 w 5066498"/>
              <a:gd name="connsiteY3" fmla="*/ 419 h 521970"/>
              <a:gd name="connsiteX4" fmla="*/ 5066498 w 5066498"/>
              <a:gd name="connsiteY4" fmla="*/ 521552 h 521970"/>
              <a:gd name="connsiteX5" fmla="*/ 4868612 w 5066498"/>
              <a:gd name="connsiteY5" fmla="*/ 521552 h 521970"/>
              <a:gd name="connsiteX6" fmla="*/ 4866541 w 5066498"/>
              <a:gd name="connsiteY6" fmla="*/ 521970 h 521970"/>
              <a:gd name="connsiteX7" fmla="*/ 86997 w 5066498"/>
              <a:gd name="connsiteY7" fmla="*/ 521970 h 521970"/>
              <a:gd name="connsiteX8" fmla="*/ 0 w 5066498"/>
              <a:gd name="connsiteY8" fmla="*/ 434973 h 521970"/>
              <a:gd name="connsiteX9" fmla="*/ 0 w 5066498"/>
              <a:gd name="connsiteY9" fmla="*/ 86997 h 521970"/>
              <a:gd name="connsiteX10" fmla="*/ 86997 w 5066498"/>
              <a:gd name="connsiteY10" fmla="*/ 0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6498" h="521970">
                <a:moveTo>
                  <a:pt x="86997" y="0"/>
                </a:moveTo>
                <a:lnTo>
                  <a:pt x="4866541" y="0"/>
                </a:lnTo>
                <a:lnTo>
                  <a:pt x="4868617" y="419"/>
                </a:lnTo>
                <a:lnTo>
                  <a:pt x="5066498" y="419"/>
                </a:lnTo>
                <a:lnTo>
                  <a:pt x="5066498" y="521552"/>
                </a:lnTo>
                <a:lnTo>
                  <a:pt x="4868612" y="521552"/>
                </a:lnTo>
                <a:lnTo>
                  <a:pt x="4866541" y="521970"/>
                </a:lnTo>
                <a:lnTo>
                  <a:pt x="86997" y="521970"/>
                </a:lnTo>
                <a:cubicBezTo>
                  <a:pt x="38950" y="521970"/>
                  <a:pt x="0" y="483020"/>
                  <a:pt x="0" y="434973"/>
                </a:cubicBezTo>
                <a:lnTo>
                  <a:pt x="0" y="86997"/>
                </a:lnTo>
                <a:cubicBezTo>
                  <a:pt x="0" y="38950"/>
                  <a:pt x="38950" y="0"/>
                  <a:pt x="86997"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400" b="1" dirty="0">
                <a:solidFill>
                  <a:srgbClr val="FFFFFF"/>
                </a:solidFill>
                <a:uFillTx/>
                <a:latin typeface="+mn-ea"/>
                <a:cs typeface="+mn-ea"/>
                <a:sym typeface="+mn-ea"/>
              </a:rPr>
              <a:t>01</a:t>
            </a:r>
            <a:endParaRPr lang="en-US" altLang="zh-CN" sz="2400" b="1" dirty="0">
              <a:solidFill>
                <a:srgbClr val="FFFFFF"/>
              </a:solidFill>
              <a:uFillTx/>
              <a:latin typeface="+mn-ea"/>
              <a:cs typeface="+mn-ea"/>
              <a:sym typeface="+mn-ea"/>
            </a:endParaRPr>
          </a:p>
        </p:txBody>
      </p:sp>
      <p:sp>
        <p:nvSpPr>
          <p:cNvPr id="18" name="任意多边形: 形状 6"/>
          <p:cNvSpPr/>
          <p:nvPr>
            <p:custDataLst>
              <p:tags r:id="rId8"/>
            </p:custDataLst>
          </p:nvPr>
        </p:nvSpPr>
        <p:spPr>
          <a:xfrm>
            <a:off x="6091555" y="2293303"/>
            <a:ext cx="5076357" cy="521970"/>
          </a:xfrm>
          <a:custGeom>
            <a:avLst/>
            <a:gdLst>
              <a:gd name="connsiteX0" fmla="*/ 209817 w 5076357"/>
              <a:gd name="connsiteY0" fmla="*/ 0 h 521970"/>
              <a:gd name="connsiteX1" fmla="*/ 4989360 w 5076357"/>
              <a:gd name="connsiteY1" fmla="*/ 0 h 521970"/>
              <a:gd name="connsiteX2" fmla="*/ 5076357 w 5076357"/>
              <a:gd name="connsiteY2" fmla="*/ 86997 h 521970"/>
              <a:gd name="connsiteX3" fmla="*/ 5076357 w 5076357"/>
              <a:gd name="connsiteY3" fmla="*/ 434973 h 521970"/>
              <a:gd name="connsiteX4" fmla="*/ 4989360 w 5076357"/>
              <a:gd name="connsiteY4" fmla="*/ 521970 h 521970"/>
              <a:gd name="connsiteX5" fmla="*/ 209817 w 5076357"/>
              <a:gd name="connsiteY5" fmla="*/ 521970 h 521970"/>
              <a:gd name="connsiteX6" fmla="*/ 207747 w 5076357"/>
              <a:gd name="connsiteY6" fmla="*/ 521552 h 521970"/>
              <a:gd name="connsiteX7" fmla="*/ 0 w 5076357"/>
              <a:gd name="connsiteY7" fmla="*/ 521552 h 521970"/>
              <a:gd name="connsiteX8" fmla="*/ 0 w 5076357"/>
              <a:gd name="connsiteY8" fmla="*/ 419 h 521970"/>
              <a:gd name="connsiteX9" fmla="*/ 207742 w 5076357"/>
              <a:gd name="connsiteY9" fmla="*/ 419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6357" h="521970">
                <a:moveTo>
                  <a:pt x="209817" y="0"/>
                </a:moveTo>
                <a:lnTo>
                  <a:pt x="4989360" y="0"/>
                </a:lnTo>
                <a:cubicBezTo>
                  <a:pt x="5037407" y="0"/>
                  <a:pt x="5076357" y="38950"/>
                  <a:pt x="5076357" y="86997"/>
                </a:cubicBezTo>
                <a:lnTo>
                  <a:pt x="5076357" y="434973"/>
                </a:lnTo>
                <a:cubicBezTo>
                  <a:pt x="5076357" y="483020"/>
                  <a:pt x="5037407" y="521970"/>
                  <a:pt x="4989360" y="521970"/>
                </a:cubicBezTo>
                <a:lnTo>
                  <a:pt x="209817" y="521970"/>
                </a:lnTo>
                <a:lnTo>
                  <a:pt x="207747" y="521552"/>
                </a:lnTo>
                <a:lnTo>
                  <a:pt x="0" y="521552"/>
                </a:lnTo>
                <a:lnTo>
                  <a:pt x="0" y="419"/>
                </a:lnTo>
                <a:lnTo>
                  <a:pt x="207742" y="419"/>
                </a:lnTo>
                <a:close/>
              </a:path>
            </a:pathLst>
          </a:cu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2400" b="1">
                <a:solidFill>
                  <a:srgbClr val="FFFFFF"/>
                </a:solidFill>
                <a:uFillTx/>
                <a:latin typeface="+mn-ea"/>
                <a:cs typeface="+mn-ea"/>
                <a:sym typeface="+mn-ea"/>
              </a:rPr>
              <a:t>02</a:t>
            </a:r>
            <a:endParaRPr lang="en-US" altLang="zh-CN" sz="2400" b="1">
              <a:solidFill>
                <a:srgbClr val="FFFFFF"/>
              </a:solidFill>
              <a:uFillTx/>
              <a:latin typeface="+mn-ea"/>
              <a:cs typeface="+mn-ea"/>
              <a:sym typeface="+mn-ea"/>
            </a:endParaRPr>
          </a:p>
        </p:txBody>
      </p:sp>
      <p:pic>
        <p:nvPicPr>
          <p:cNvPr id="19" name="图片 18"/>
          <p:cNvPicPr>
            <a:picLocks noChangeAspect="1"/>
          </p:cNvPicPr>
          <p:nvPr>
            <p:custDataLst>
              <p:tags r:id="rId9"/>
            </p:custDataLst>
          </p:nvPr>
        </p:nvPicPr>
        <p:blipFill>
          <a:blip r:embed="rId10"/>
          <a:srcRect/>
          <a:stretch>
            <a:fillRect/>
          </a:stretch>
        </p:blipFill>
        <p:spPr>
          <a:xfrm>
            <a:off x="3041650" y="3123248"/>
            <a:ext cx="1033200" cy="10332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0" name="文本框 19"/>
          <p:cNvSpPr txBox="1"/>
          <p:nvPr/>
        </p:nvSpPr>
        <p:spPr>
          <a:xfrm>
            <a:off x="541020" y="1530350"/>
            <a:ext cx="6583680" cy="460375"/>
          </a:xfrm>
          <a:prstGeom prst="rect">
            <a:avLst/>
          </a:prstGeom>
          <a:noFill/>
        </p:spPr>
        <p:txBody>
          <a:bodyPr wrap="square" rtlCol="0">
            <a:spAutoFit/>
          </a:bodyPr>
          <a:p>
            <a:r>
              <a:rPr lang="zh-CN" altLang="en-US" sz="2400"/>
              <a:t>容易产生杠杆效应的资源主要包括：</a:t>
            </a:r>
            <a:endParaRPr lang="zh-CN" altLang="en-US" sz="24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四、利用创业资源</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（四）创造性拼凑资源</a:t>
            </a:r>
            <a:endParaRPr lang="zh-CN" altLang="en-US" sz="2400"/>
          </a:p>
        </p:txBody>
      </p:sp>
      <p:sp>
        <p:nvSpPr>
          <p:cNvPr id="7" name="文本框 6"/>
          <p:cNvSpPr txBox="1"/>
          <p:nvPr/>
        </p:nvSpPr>
        <p:spPr>
          <a:xfrm>
            <a:off x="541020" y="1475740"/>
            <a:ext cx="8187055" cy="1568450"/>
          </a:xfrm>
          <a:prstGeom prst="rect">
            <a:avLst/>
          </a:prstGeom>
          <a:noFill/>
        </p:spPr>
        <p:txBody>
          <a:bodyPr wrap="square" rtlCol="0" anchor="t">
            <a:spAutoFit/>
          </a:bodyPr>
          <a:p>
            <a:r>
              <a:rPr lang="zh-CN" altLang="en-US" sz="2400"/>
              <a:t>创造性拼凑需要有选择地拼凑，有所为有所不为。但创业者应避免多方面、长期地使用拼凑方法，以使企业逐步走向正规化，拓展新的市场和顾客群，得到进一步成长。许多成功的创业者会选择性地进行创造性拼凑。</a:t>
            </a:r>
            <a:endParaRPr lang="zh-CN" altLang="en-US" sz="2400"/>
          </a:p>
        </p:txBody>
      </p:sp>
      <p:pic>
        <p:nvPicPr>
          <p:cNvPr id="4" name="https://photo-static-api.fotomore.com/creative/vcg/400/version23/VCG41497991746.jpg?uid=386&amp;timestamp=1724404032&amp;sign=c4540f4d6d3d9aec2cbb30c277740ad3" descr="商人在他的网络上添加社交朋友"/>
          <p:cNvPicPr>
            <a:picLocks noChangeAspect="1"/>
          </p:cNvPicPr>
          <p:nvPr/>
        </p:nvPicPr>
        <p:blipFill>
          <a:blip r:embed="rId2"/>
          <a:stretch>
            <a:fillRect/>
          </a:stretch>
        </p:blipFill>
        <p:spPr>
          <a:xfrm>
            <a:off x="2204085" y="3844925"/>
            <a:ext cx="5426710" cy="262382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四、利用创业资源</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（四）创造性拼凑资源</a:t>
            </a:r>
            <a:endParaRPr lang="zh-CN" altLang="en-US" sz="2400"/>
          </a:p>
        </p:txBody>
      </p:sp>
      <p:sp>
        <p:nvSpPr>
          <p:cNvPr id="28" name="对象6"/>
          <p:cNvSpPr/>
          <p:nvPr>
            <p:custDataLst>
              <p:tags r:id="rId1"/>
            </p:custDataLst>
          </p:nvPr>
        </p:nvSpPr>
        <p:spPr>
          <a:xfrm>
            <a:off x="675323" y="1926908"/>
            <a:ext cx="4086040" cy="4048800"/>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lIns="0" tIns="0" rIns="0" bIns="0">
            <a:noAutofit/>
          </a:bodyPr>
          <a:p>
            <a:endParaRPr lang="zh-CN" altLang="en-US" dirty="0">
              <a:latin typeface="+mn-ea"/>
            </a:endParaRPr>
          </a:p>
        </p:txBody>
      </p:sp>
      <p:sp>
        <p:nvSpPr>
          <p:cNvPr id="30" name="对象1"/>
          <p:cNvSpPr/>
          <p:nvPr>
            <p:custDataLst>
              <p:tags r:id="rId2"/>
            </p:custDataLst>
          </p:nvPr>
        </p:nvSpPr>
        <p:spPr>
          <a:xfrm>
            <a:off x="5164138" y="3371533"/>
            <a:ext cx="6325344" cy="1143000"/>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a:lnSpc>
                <a:spcPct val="150000"/>
              </a:lnSpc>
              <a:spcBef>
                <a:spcPct val="0"/>
              </a:spcBef>
              <a:spcAft>
                <a:spcPct val="0"/>
              </a:spcAft>
            </a:pPr>
            <a:r>
              <a:rPr lang="zh-CN" altLang="en-US" sz="2400">
                <a:solidFill>
                  <a:schemeClr val="tx1">
                    <a:lumMod val="85000"/>
                    <a:lumOff val="15000"/>
                  </a:schemeClr>
                </a:solidFill>
                <a:latin typeface="+mn-ea"/>
                <a:cs typeface="+mn-ea"/>
                <a:sym typeface="+mn-ea"/>
              </a:rPr>
              <a:t>2．整合资源用于新目的</a:t>
            </a:r>
            <a:endParaRPr lang="zh-CN" altLang="en-US" sz="2400">
              <a:solidFill>
                <a:schemeClr val="tx1">
                  <a:lumMod val="85000"/>
                  <a:lumOff val="15000"/>
                </a:schemeClr>
              </a:solidFill>
              <a:latin typeface="+mn-ea"/>
              <a:cs typeface="+mn-ea"/>
              <a:sym typeface="+mn-ea"/>
            </a:endParaRPr>
          </a:p>
        </p:txBody>
      </p:sp>
      <p:sp>
        <p:nvSpPr>
          <p:cNvPr id="31" name="对象2"/>
          <p:cNvSpPr/>
          <p:nvPr>
            <p:custDataLst>
              <p:tags r:id="rId3"/>
            </p:custDataLst>
          </p:nvPr>
        </p:nvSpPr>
        <p:spPr>
          <a:xfrm>
            <a:off x="3983673" y="2089468"/>
            <a:ext cx="7487791" cy="1132205"/>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2400" dirty="0">
                <a:solidFill>
                  <a:schemeClr val="tx1">
                    <a:lumMod val="85000"/>
                    <a:lumOff val="15000"/>
                  </a:schemeClr>
                </a:solidFill>
                <a:latin typeface="+mn-ea"/>
                <a:cs typeface="+mn-ea"/>
                <a:sym typeface="+mn-ea"/>
              </a:rPr>
              <a:t>1．利用身边已有的资源</a:t>
            </a:r>
            <a:endParaRPr lang="zh-CN" altLang="en-US" sz="2400" dirty="0">
              <a:solidFill>
                <a:schemeClr val="tx1">
                  <a:lumMod val="85000"/>
                  <a:lumOff val="15000"/>
                </a:schemeClr>
              </a:solidFill>
              <a:latin typeface="+mn-ea"/>
              <a:cs typeface="+mn-ea"/>
              <a:sym typeface="+mn-ea"/>
            </a:endParaRPr>
          </a:p>
        </p:txBody>
      </p:sp>
      <p:sp>
        <p:nvSpPr>
          <p:cNvPr id="32" name="对象3"/>
          <p:cNvSpPr/>
          <p:nvPr>
            <p:custDataLst>
              <p:tags r:id="rId4"/>
            </p:custDataLst>
          </p:nvPr>
        </p:nvSpPr>
        <p:spPr>
          <a:xfrm>
            <a:off x="3970973" y="4664393"/>
            <a:ext cx="7487791" cy="114300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2400">
                <a:solidFill>
                  <a:schemeClr val="tx1">
                    <a:lumMod val="85000"/>
                    <a:lumOff val="15000"/>
                  </a:schemeClr>
                </a:solidFill>
                <a:latin typeface="+mn-ea"/>
                <a:cs typeface="+mn-ea"/>
                <a:sym typeface="+mn-ea"/>
              </a:rPr>
              <a:t>3．将就使用</a:t>
            </a:r>
            <a:endParaRPr lang="zh-CN" altLang="en-US" sz="2400">
              <a:solidFill>
                <a:schemeClr val="tx1">
                  <a:lumMod val="85000"/>
                  <a:lumOff val="15000"/>
                </a:schemeClr>
              </a:solidFill>
              <a:latin typeface="+mn-ea"/>
              <a:cs typeface="+mn-ea"/>
              <a:sym typeface="+mn-ea"/>
            </a:endParaRPr>
          </a:p>
        </p:txBody>
      </p:sp>
      <p:sp>
        <p:nvSpPr>
          <p:cNvPr id="33" name="对象5"/>
          <p:cNvSpPr/>
          <p:nvPr>
            <p:custDataLst>
              <p:tags r:id="rId5"/>
            </p:custDataLst>
          </p:nvPr>
        </p:nvSpPr>
        <p:spPr>
          <a:xfrm>
            <a:off x="3960813" y="1749743"/>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latin typeface="+mn-ea"/>
                <a:cs typeface="+mn-ea"/>
                <a:sym typeface="+mn-ea"/>
              </a:rPr>
              <a:t>01</a:t>
            </a:r>
            <a:endParaRPr lang="en-US" altLang="zh-CN" sz="2400" b="1">
              <a:latin typeface="+mn-ea"/>
              <a:cs typeface="+mn-ea"/>
              <a:sym typeface="+mn-ea"/>
            </a:endParaRPr>
          </a:p>
        </p:txBody>
      </p:sp>
      <p:sp>
        <p:nvSpPr>
          <p:cNvPr id="34" name="对象6"/>
          <p:cNvSpPr/>
          <p:nvPr>
            <p:custDataLst>
              <p:tags r:id="rId6"/>
            </p:custDataLst>
          </p:nvPr>
        </p:nvSpPr>
        <p:spPr>
          <a:xfrm>
            <a:off x="4986338" y="3588068"/>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latin typeface="+mn-ea"/>
                <a:cs typeface="+mn-ea"/>
                <a:sym typeface="+mn-ea"/>
              </a:rPr>
              <a:t>02</a:t>
            </a:r>
            <a:endParaRPr lang="en-US" altLang="zh-CN" sz="2400" b="1">
              <a:latin typeface="+mn-ea"/>
              <a:cs typeface="+mn-ea"/>
              <a:sym typeface="+mn-ea"/>
            </a:endParaRPr>
          </a:p>
        </p:txBody>
      </p:sp>
      <p:sp>
        <p:nvSpPr>
          <p:cNvPr id="35" name="对象7"/>
          <p:cNvSpPr/>
          <p:nvPr>
            <p:custDataLst>
              <p:tags r:id="rId7"/>
            </p:custDataLst>
          </p:nvPr>
        </p:nvSpPr>
        <p:spPr>
          <a:xfrm>
            <a:off x="3960813" y="5421313"/>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latin typeface="+mn-ea"/>
                <a:cs typeface="+mn-ea"/>
                <a:sym typeface="+mn-ea"/>
              </a:rPr>
              <a:t>03</a:t>
            </a:r>
            <a:endParaRPr lang="en-US" altLang="zh-CN" sz="2400" b="1">
              <a:latin typeface="+mn-ea"/>
              <a:cs typeface="+mn-ea"/>
              <a:sym typeface="+mn-ea"/>
            </a:endParaRPr>
          </a:p>
        </p:txBody>
      </p:sp>
      <p:sp>
        <p:nvSpPr>
          <p:cNvPr id="36" name="对象12"/>
          <p:cNvSpPr>
            <a:spLocks noChangeAspect="1"/>
          </p:cNvSpPr>
          <p:nvPr>
            <p:custDataLst>
              <p:tags r:id="rId8"/>
            </p:custDataLst>
          </p:nvPr>
        </p:nvSpPr>
        <p:spPr>
          <a:xfrm>
            <a:off x="1124268" y="2384743"/>
            <a:ext cx="3188409" cy="3132620"/>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p>
            <a:pPr algn="ctr">
              <a:spcBef>
                <a:spcPct val="0"/>
              </a:spcBef>
              <a:spcAft>
                <a:spcPct val="0"/>
              </a:spcAft>
            </a:pPr>
            <a:r>
              <a:rPr lang="zh-CN" altLang="en-US" sz="2700">
                <a:sym typeface="+mn-ea"/>
              </a:rPr>
              <a:t>利用创造性拼凑需注意以下三点</a:t>
            </a:r>
            <a:endParaRPr lang="zh-CN" altLang="en-US" sz="2700" b="1">
              <a:solidFill>
                <a:schemeClr val="accent1"/>
              </a:solidFill>
              <a:latin typeface="+mn-ea"/>
              <a:cs typeface="+mn-ea"/>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sym typeface="+mn-ea"/>
              </a:rPr>
              <a:t>四、利用创业资源</a:t>
            </a:r>
            <a:endParaRPr altLang="zh-CN" sz="2400">
              <a:highlight>
                <a:srgbClr val="C0C0C0"/>
              </a:highlight>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（五）提高资源的利用效率</a:t>
            </a:r>
            <a:endParaRPr lang="zh-CN" altLang="en-US" sz="2400"/>
          </a:p>
        </p:txBody>
      </p:sp>
      <p:cxnSp>
        <p:nvCxnSpPr>
          <p:cNvPr id="5" name="直接连接符 4"/>
          <p:cNvCxnSpPr/>
          <p:nvPr>
            <p:custDataLst>
              <p:tags r:id="rId1"/>
            </p:custDataLst>
          </p:nvPr>
        </p:nvCxnSpPr>
        <p:spPr>
          <a:xfrm>
            <a:off x="3352800" y="3285490"/>
            <a:ext cx="190800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2"/>
            </p:custDataLst>
          </p:nvPr>
        </p:nvSpPr>
        <p:spPr>
          <a:xfrm>
            <a:off x="825500" y="4740275"/>
            <a:ext cx="3142615" cy="407670"/>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rPr>
              <a:t>1．合理配置人才</a:t>
            </a:r>
            <a:endParaRPr lang="zh-CN" altLang="en-US" sz="2000" b="1" dirty="0">
              <a:solidFill>
                <a:schemeClr val="accent1"/>
              </a:solidFill>
              <a:latin typeface="+mn-ea"/>
              <a:cs typeface="+mn-ea"/>
            </a:endParaRPr>
          </a:p>
        </p:txBody>
      </p:sp>
      <p:pic>
        <p:nvPicPr>
          <p:cNvPr id="6" name="图片 5" descr="32313538333630393b32313538333731303bbdbbd7f7d2b5"/>
          <p:cNvPicPr>
            <a:picLocks noChangeAspect="1"/>
          </p:cNvPicPr>
          <p:nvPr>
            <p:custDataLst>
              <p:tags r:id="rId3"/>
            </p:custDataLst>
          </p:nvPr>
        </p:nvPicPr>
        <p:blipFill>
          <a:blip r:embed="rId4"/>
          <a:stretch>
            <a:fillRect/>
          </a:stretch>
        </p:blipFill>
        <p:spPr>
          <a:xfrm>
            <a:off x="2134235" y="3037205"/>
            <a:ext cx="525600" cy="525600"/>
          </a:xfrm>
          <a:prstGeom prst="rect">
            <a:avLst/>
          </a:prstGeom>
        </p:spPr>
      </p:pic>
      <p:sp>
        <p:nvSpPr>
          <p:cNvPr id="10" name="弧形 9"/>
          <p:cNvSpPr/>
          <p:nvPr>
            <p:custDataLst>
              <p:tags r:id="rId5"/>
            </p:custDataLst>
          </p:nvPr>
        </p:nvSpPr>
        <p:spPr>
          <a:xfrm>
            <a:off x="1438275" y="2327275"/>
            <a:ext cx="1916430" cy="1916430"/>
          </a:xfrm>
          <a:prstGeom prst="arc">
            <a:avLst>
              <a:gd name="adj1" fmla="val 6375916"/>
              <a:gd name="adj2" fmla="val 4453969"/>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6"/>
            </p:custDataLst>
          </p:nvPr>
        </p:nvSpPr>
        <p:spPr>
          <a:xfrm>
            <a:off x="2128520" y="3945255"/>
            <a:ext cx="536575" cy="536575"/>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a:solidFill>
                  <a:schemeClr val="tx1">
                    <a:lumMod val="85000"/>
                    <a:lumOff val="15000"/>
                  </a:schemeClr>
                </a:solidFill>
                <a:latin typeface="+mn-ea"/>
                <a:cs typeface="+mn-ea"/>
                <a:sym typeface="+mn-ea"/>
              </a:rPr>
              <a:t>1</a:t>
            </a:r>
            <a:endParaRPr lang="en-US" altLang="zh-CN">
              <a:solidFill>
                <a:schemeClr val="tx1">
                  <a:lumMod val="85000"/>
                  <a:lumOff val="15000"/>
                </a:schemeClr>
              </a:solidFill>
              <a:latin typeface="+mn-ea"/>
              <a:cs typeface="+mn-ea"/>
              <a:sym typeface="+mn-ea"/>
            </a:endParaRPr>
          </a:p>
        </p:txBody>
      </p:sp>
      <p:sp>
        <p:nvSpPr>
          <p:cNvPr id="19" name="矩形 18"/>
          <p:cNvSpPr/>
          <p:nvPr>
            <p:custDataLst>
              <p:tags r:id="rId7"/>
            </p:custDataLst>
          </p:nvPr>
        </p:nvSpPr>
        <p:spPr>
          <a:xfrm>
            <a:off x="4761230" y="4740275"/>
            <a:ext cx="2928620" cy="407670"/>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rPr>
              <a:t>2．重复利用资源</a:t>
            </a:r>
            <a:endParaRPr lang="zh-CN" altLang="en-US" sz="2000" b="1" dirty="0">
              <a:solidFill>
                <a:schemeClr val="accent1"/>
              </a:solidFill>
              <a:latin typeface="+mn-ea"/>
              <a:cs typeface="+mn-ea"/>
            </a:endParaRPr>
          </a:p>
        </p:txBody>
      </p:sp>
      <p:sp>
        <p:nvSpPr>
          <p:cNvPr id="20" name="弧形 19"/>
          <p:cNvSpPr/>
          <p:nvPr>
            <p:custDataLst>
              <p:tags r:id="rId8"/>
            </p:custDataLst>
          </p:nvPr>
        </p:nvSpPr>
        <p:spPr>
          <a:xfrm>
            <a:off x="5267325" y="2327275"/>
            <a:ext cx="1916430" cy="1916430"/>
          </a:xfrm>
          <a:prstGeom prst="arc">
            <a:avLst>
              <a:gd name="adj1" fmla="val 6375851"/>
              <a:gd name="adj2" fmla="val 4457771"/>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椭圆 20"/>
          <p:cNvSpPr/>
          <p:nvPr>
            <p:custDataLst>
              <p:tags r:id="rId9"/>
            </p:custDataLst>
          </p:nvPr>
        </p:nvSpPr>
        <p:spPr>
          <a:xfrm>
            <a:off x="5957570" y="3945255"/>
            <a:ext cx="536575" cy="536575"/>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a:solidFill>
                  <a:schemeClr val="tx1">
                    <a:lumMod val="85000"/>
                    <a:lumOff val="15000"/>
                  </a:schemeClr>
                </a:solidFill>
                <a:latin typeface="+mn-ea"/>
                <a:cs typeface="+mn-ea"/>
                <a:sym typeface="+mn-ea"/>
              </a:rPr>
              <a:t>2</a:t>
            </a:r>
            <a:endParaRPr lang="en-US" altLang="zh-CN">
              <a:solidFill>
                <a:schemeClr val="tx1">
                  <a:lumMod val="85000"/>
                  <a:lumOff val="15000"/>
                </a:schemeClr>
              </a:solidFill>
              <a:latin typeface="+mn-ea"/>
              <a:cs typeface="+mn-ea"/>
              <a:sym typeface="+mn-ea"/>
            </a:endParaRPr>
          </a:p>
        </p:txBody>
      </p:sp>
      <p:sp>
        <p:nvSpPr>
          <p:cNvPr id="24" name="矩形 23"/>
          <p:cNvSpPr/>
          <p:nvPr>
            <p:custDataLst>
              <p:tags r:id="rId10"/>
            </p:custDataLst>
          </p:nvPr>
        </p:nvSpPr>
        <p:spPr>
          <a:xfrm>
            <a:off x="8483600" y="4740275"/>
            <a:ext cx="3145154" cy="407670"/>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rPr>
              <a:t>3．合理安排工作时间</a:t>
            </a:r>
            <a:endParaRPr lang="zh-CN" altLang="en-US" sz="2000" b="1" dirty="0">
              <a:solidFill>
                <a:schemeClr val="accent1"/>
              </a:solidFill>
              <a:latin typeface="+mn-ea"/>
              <a:cs typeface="+mn-ea"/>
            </a:endParaRPr>
          </a:p>
        </p:txBody>
      </p:sp>
      <p:sp>
        <p:nvSpPr>
          <p:cNvPr id="25" name="弧形 24"/>
          <p:cNvSpPr/>
          <p:nvPr>
            <p:custDataLst>
              <p:tags r:id="rId11"/>
            </p:custDataLst>
          </p:nvPr>
        </p:nvSpPr>
        <p:spPr>
          <a:xfrm>
            <a:off x="9097645" y="2327275"/>
            <a:ext cx="1916430" cy="1916430"/>
          </a:xfrm>
          <a:prstGeom prst="arc">
            <a:avLst>
              <a:gd name="adj1" fmla="val 6392578"/>
              <a:gd name="adj2" fmla="val 4437989"/>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椭圆 25"/>
          <p:cNvSpPr/>
          <p:nvPr>
            <p:custDataLst>
              <p:tags r:id="rId12"/>
            </p:custDataLst>
          </p:nvPr>
        </p:nvSpPr>
        <p:spPr>
          <a:xfrm>
            <a:off x="9787890" y="3945255"/>
            <a:ext cx="536575" cy="536575"/>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a:solidFill>
                  <a:schemeClr val="tx1">
                    <a:lumMod val="85000"/>
                    <a:lumOff val="15000"/>
                  </a:schemeClr>
                </a:solidFill>
                <a:latin typeface="+mn-ea"/>
                <a:cs typeface="+mn-ea"/>
                <a:sym typeface="+mn-ea"/>
              </a:rPr>
              <a:t>3</a:t>
            </a:r>
            <a:endParaRPr lang="en-US" altLang="zh-CN">
              <a:solidFill>
                <a:schemeClr val="tx1">
                  <a:lumMod val="85000"/>
                  <a:lumOff val="15000"/>
                </a:schemeClr>
              </a:solidFill>
              <a:latin typeface="+mn-ea"/>
              <a:cs typeface="+mn-ea"/>
              <a:sym typeface="+mn-ea"/>
            </a:endParaRPr>
          </a:p>
        </p:txBody>
      </p:sp>
      <p:pic>
        <p:nvPicPr>
          <p:cNvPr id="28" name="图片 13" descr="32313538333630393b32313538333732303bcad5b2d8bfceb3cc"/>
          <p:cNvPicPr>
            <a:picLocks noChangeAspect="1"/>
          </p:cNvPicPr>
          <p:nvPr>
            <p:custDataLst>
              <p:tags r:id="rId13"/>
            </p:custDataLst>
          </p:nvPr>
        </p:nvPicPr>
        <p:blipFill>
          <a:blip r:embed="rId14"/>
          <a:stretch>
            <a:fillRect/>
          </a:stretch>
        </p:blipFill>
        <p:spPr>
          <a:xfrm>
            <a:off x="9766300" y="3033395"/>
            <a:ext cx="579600" cy="579600"/>
          </a:xfrm>
          <a:prstGeom prst="rect">
            <a:avLst/>
          </a:prstGeom>
        </p:spPr>
      </p:pic>
      <p:pic>
        <p:nvPicPr>
          <p:cNvPr id="29" name="图片 14" descr="32313538333630393b32313538333732313bb6fac2f3"/>
          <p:cNvPicPr>
            <a:picLocks noChangeAspect="1"/>
          </p:cNvPicPr>
          <p:nvPr>
            <p:custDataLst>
              <p:tags r:id="rId15"/>
            </p:custDataLst>
          </p:nvPr>
        </p:nvPicPr>
        <p:blipFill>
          <a:blip r:embed="rId16"/>
          <a:stretch>
            <a:fillRect/>
          </a:stretch>
        </p:blipFill>
        <p:spPr>
          <a:xfrm>
            <a:off x="5935980" y="2996565"/>
            <a:ext cx="579600" cy="579600"/>
          </a:xfrm>
          <a:prstGeom prst="rect">
            <a:avLst/>
          </a:prstGeom>
        </p:spPr>
      </p:pic>
      <p:cxnSp>
        <p:nvCxnSpPr>
          <p:cNvPr id="30" name="直接连接符 29"/>
          <p:cNvCxnSpPr/>
          <p:nvPr>
            <p:custDataLst>
              <p:tags r:id="rId17"/>
            </p:custDataLst>
          </p:nvPr>
        </p:nvCxnSpPr>
        <p:spPr>
          <a:xfrm>
            <a:off x="7190105" y="3285490"/>
            <a:ext cx="190800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58787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ea typeface="微软雅黑" panose="020B0503020204020204" pitchFamily="34" charset="-122"/>
                <a:cs typeface="+mn-lt"/>
                <a:sym typeface="+mn-ea"/>
              </a:rPr>
              <a:t>模拟企业资源整合</a:t>
            </a:r>
            <a:r>
              <a:rPr lang="zh-CN" sz="2400" b="1" smtClean="0">
                <a:ea typeface="微软雅黑" panose="020B0503020204020204" pitchFamily="34" charset="-122"/>
                <a:cs typeface="+mn-lt"/>
                <a:sym typeface="+mn-ea"/>
              </a:rPr>
              <a:t> </a:t>
            </a:r>
            <a:r>
              <a:rPr sz="2400" smtClean="0">
                <a:ea typeface="微软雅黑" panose="020B0503020204020204" pitchFamily="34" charset="-122"/>
                <a:cs typeface="+mn-lt"/>
                <a:sym typeface="+mn-ea"/>
              </a:rPr>
              <a:t>  </a:t>
            </a:r>
            <a:endParaRPr lang="zh-CN" altLang="en-US" sz="2400" b="1" smtClean="0">
              <a:solidFill>
                <a:schemeClr val="tx1"/>
              </a:solidFill>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任务二</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985260" y="209296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了解创业资金</a:t>
            </a:r>
            <a:endParaRPr lang="zh-CN" altLang="en-US" sz="6000" b="1" smtClean="0">
              <a:solidFill>
                <a:srgbClr val="002060"/>
              </a:solidFill>
              <a:latin typeface="+mj-ea"/>
              <a:ea typeface="+mj-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377315"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“Keep”app创始人的融资故事</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（1）在融资过程中，默默无闻的王宁团队凭借什么获得了投资者的青睐？</a:t>
            </a:r>
            <a:endParaRPr lang="zh-CN" altLang="en-US" sz="2400"/>
          </a:p>
          <a:p>
            <a:pPr algn="l"/>
            <a:endParaRPr lang="zh-CN" altLang="en-US" sz="2400"/>
          </a:p>
          <a:p>
            <a:pPr algn="l"/>
            <a:r>
              <a:rPr lang="zh-CN" altLang="en-US" sz="2400"/>
              <a:t>（2）你认为王宁主要的融资动机是什么？</a:t>
            </a:r>
            <a:endParaRPr lang="zh-CN" altLang="en-US"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模块七</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1915160" y="2358390"/>
            <a:ext cx="9370695" cy="1004570"/>
          </a:xfrm>
          <a:prstGeom prst="rect">
            <a:avLst/>
          </a:prstGeom>
          <a:noFill/>
        </p:spPr>
        <p:txBody>
          <a:bodyPr wrap="square" rtlCol="0">
            <a:spAutoFit/>
          </a:bodyPr>
          <a:p>
            <a:pPr indent="0" algn="l">
              <a:lnSpc>
                <a:spcPct val="90000"/>
              </a:lnSpc>
              <a:buNone/>
            </a:pPr>
            <a:r>
              <a:rPr lang="zh-CN" altLang="en-US" sz="6600" b="1" smtClean="0">
                <a:solidFill>
                  <a:srgbClr val="002060"/>
                </a:solidFill>
                <a:latin typeface="微软雅黑" panose="020B0503020204020204" pitchFamily="34" charset="-122"/>
                <a:ea typeface="微软雅黑" panose="020B0503020204020204" pitchFamily="34" charset="-122"/>
                <a:sym typeface="+mn-ea"/>
              </a:rPr>
              <a:t>整合——获取创业资源</a:t>
            </a:r>
            <a:endParaRPr lang="zh-CN" altLang="en-US" sz="6600" b="1" smtClean="0">
              <a:solidFill>
                <a:srgbClr val="00206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（一）资金</a:t>
            </a:r>
            <a:endParaRPr lang="zh-CN" altLang="en-US" sz="2400"/>
          </a:p>
        </p:txBody>
      </p:sp>
      <p:sp>
        <p:nvSpPr>
          <p:cNvPr id="4" name="文本框 3"/>
          <p:cNvSpPr txBox="1"/>
          <p:nvPr/>
        </p:nvSpPr>
        <p:spPr>
          <a:xfrm>
            <a:off x="965835" y="1763395"/>
            <a:ext cx="8190230" cy="4649470"/>
          </a:xfrm>
          <a:prstGeom prst="rect">
            <a:avLst/>
          </a:prstGeom>
          <a:noFill/>
        </p:spPr>
        <p:txBody>
          <a:bodyPr wrap="square" rtlCol="0">
            <a:noAutofit/>
          </a:bodyPr>
          <a:p>
            <a:r>
              <a:rPr lang="zh-CN" altLang="en-US" sz="2400"/>
              <a:t>（1）资金是垫支于社会再生产过程，用于创造新价值，并增加社会剩余产品价值的媒介价值。</a:t>
            </a:r>
            <a:endParaRPr lang="zh-CN" altLang="en-US" sz="2400"/>
          </a:p>
          <a:p>
            <a:endParaRPr lang="zh-CN" altLang="en-US" sz="2400"/>
          </a:p>
          <a:p>
            <a:r>
              <a:rPr lang="zh-CN" altLang="en-US" sz="2400"/>
              <a:t>（2）资金是以货币表现，用来进行周转，满足创造社会物质财富需要的价值，它体现着以资料公有制为基础的社会主义生产关系。</a:t>
            </a:r>
            <a:endParaRPr lang="zh-CN" altLang="en-US" sz="2400"/>
          </a:p>
          <a:p>
            <a:endParaRPr lang="zh-CN" altLang="en-US" sz="2400"/>
          </a:p>
          <a:p>
            <a:r>
              <a:rPr lang="zh-CN" altLang="en-US" sz="2400"/>
              <a:t>（3）资金是用于社会主义扩大再生产过程中有价值的物资和货币。</a:t>
            </a:r>
            <a:endParaRPr lang="zh-CN" altLang="en-US" sz="2400"/>
          </a:p>
          <a:p>
            <a:endParaRPr lang="zh-CN" altLang="en-US" sz="2400"/>
          </a:p>
          <a:p>
            <a:endParaRPr lang="zh-CN" altLang="en-US" sz="2400"/>
          </a:p>
          <a:p>
            <a:r>
              <a:rPr lang="zh-CN" altLang="en-US" sz="2400"/>
              <a:t>（4）资金是国民经济中财产物资的货币表现。</a:t>
            </a:r>
            <a:endParaRPr lang="zh-CN" altLang="en-US" sz="2400"/>
          </a:p>
        </p:txBody>
      </p:sp>
      <p:pic>
        <p:nvPicPr>
          <p:cNvPr id="8" name="图片 7" descr="资金"/>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9540" y="1763395"/>
            <a:ext cx="784860" cy="784860"/>
          </a:xfrm>
          <a:prstGeom prst="rect">
            <a:avLst/>
          </a:prstGeom>
        </p:spPr>
      </p:pic>
      <p:pic>
        <p:nvPicPr>
          <p:cNvPr id="9" name="图片 8" descr="资金"/>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0030" y="3163570"/>
            <a:ext cx="692785" cy="692785"/>
          </a:xfrm>
          <a:prstGeom prst="rect">
            <a:avLst/>
          </a:prstGeom>
        </p:spPr>
      </p:pic>
      <p:pic>
        <p:nvPicPr>
          <p:cNvPr id="11" name="图片 10" descr="资金"/>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0030" y="5638165"/>
            <a:ext cx="775335" cy="775335"/>
          </a:xfrm>
          <a:prstGeom prst="rect">
            <a:avLst/>
          </a:prstGeom>
        </p:spPr>
      </p:pic>
      <p:pic>
        <p:nvPicPr>
          <p:cNvPr id="18" name="图片 17" descr="资金管理"/>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8280" y="4471670"/>
            <a:ext cx="706120" cy="70612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（一）资金</a:t>
            </a:r>
            <a:endParaRPr lang="zh-CN" altLang="en-US" sz="2400"/>
          </a:p>
        </p:txBody>
      </p:sp>
      <p:sp>
        <p:nvSpPr>
          <p:cNvPr id="5" name="文本框 4"/>
          <p:cNvSpPr txBox="1"/>
          <p:nvPr/>
        </p:nvSpPr>
        <p:spPr>
          <a:xfrm>
            <a:off x="541655" y="1628140"/>
            <a:ext cx="7987665" cy="1863725"/>
          </a:xfrm>
          <a:prstGeom prst="rect">
            <a:avLst/>
          </a:prstGeom>
          <a:noFill/>
        </p:spPr>
        <p:txBody>
          <a:bodyPr wrap="square" rtlCol="0" anchor="t">
            <a:spAutoFit/>
          </a:bodyPr>
          <a:p>
            <a:pPr>
              <a:lnSpc>
                <a:spcPct val="120000"/>
              </a:lnSpc>
              <a:spcBef>
                <a:spcPts val="0"/>
              </a:spcBef>
              <a:spcAft>
                <a:spcPts val="0"/>
              </a:spcAft>
            </a:pPr>
            <a:r>
              <a:rPr lang="zh-CN" altLang="en-US" sz="2400"/>
              <a:t>资金是社会主义公有资产的价值形态，是社会主义国家和企业扩大再生产、满足全社会劳动者日益增长的物质和文化需要的手段，体现了国家、企业、劳动者三者在根本利益一致基础上的关系。</a:t>
            </a:r>
            <a:endParaRPr lang="zh-CN" altLang="en-US" sz="2400"/>
          </a:p>
        </p:txBody>
      </p:sp>
      <p:pic>
        <p:nvPicPr>
          <p:cNvPr id="6" name="https://photo-static-api.fotomore.com/creative/vcg/400/new/VCG41N1201627353.jpg?uid=386&amp;timestamp=1724655531&amp;sign=658f98d656274bddf394097c51b53c6a" descr="未来的全球网络概念适合世界金融技术经济趋势"/>
          <p:cNvPicPr>
            <a:picLocks noChangeAspect="1"/>
          </p:cNvPicPr>
          <p:nvPr/>
        </p:nvPicPr>
        <p:blipFill>
          <a:blip r:embed="rId2"/>
          <a:stretch>
            <a:fillRect/>
          </a:stretch>
        </p:blipFill>
        <p:spPr>
          <a:xfrm>
            <a:off x="2696845" y="3810635"/>
            <a:ext cx="3677285" cy="24511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（一）资金</a:t>
            </a:r>
            <a:endParaRPr lang="zh-CN" altLang="en-US" sz="2400"/>
          </a:p>
        </p:txBody>
      </p:sp>
      <p:sp>
        <p:nvSpPr>
          <p:cNvPr id="4" name="文本框 3"/>
          <p:cNvSpPr txBox="1"/>
          <p:nvPr/>
        </p:nvSpPr>
        <p:spPr>
          <a:xfrm>
            <a:off x="662305" y="1536065"/>
            <a:ext cx="7518400" cy="829945"/>
          </a:xfrm>
          <a:prstGeom prst="rect">
            <a:avLst/>
          </a:prstGeom>
          <a:noFill/>
        </p:spPr>
        <p:txBody>
          <a:bodyPr wrap="square" rtlCol="0">
            <a:spAutoFit/>
          </a:bodyPr>
          <a:p>
            <a:r>
              <a:rPr lang="zh-CN" altLang="en-US" sz="2400">
                <a:highlight>
                  <a:srgbClr val="FFFF00"/>
                </a:highlight>
              </a:rPr>
              <a:t>1.资金的投入</a:t>
            </a:r>
            <a:endParaRPr lang="zh-CN" altLang="en-US" sz="2400">
              <a:highlight>
                <a:srgbClr val="FFFF00"/>
              </a:highlight>
            </a:endParaRPr>
          </a:p>
          <a:p>
            <a:r>
              <a:rPr lang="zh-CN" altLang="en-US" sz="2400"/>
              <a:t>资金的投入是指资金的取得，是资金运动的起点。</a:t>
            </a:r>
            <a:endParaRPr lang="zh-CN" altLang="en-US" sz="2400"/>
          </a:p>
        </p:txBody>
      </p:sp>
      <p:sp>
        <p:nvSpPr>
          <p:cNvPr id="6" name="文本框 5"/>
          <p:cNvSpPr txBox="1"/>
          <p:nvPr/>
        </p:nvSpPr>
        <p:spPr>
          <a:xfrm>
            <a:off x="1580515" y="2520315"/>
            <a:ext cx="6948805" cy="1938020"/>
          </a:xfrm>
          <a:prstGeom prst="rect">
            <a:avLst/>
          </a:prstGeom>
          <a:noFill/>
        </p:spPr>
        <p:txBody>
          <a:bodyPr wrap="square" rtlCol="0">
            <a:spAutoFit/>
          </a:bodyPr>
          <a:p>
            <a:r>
              <a:rPr lang="zh-CN" altLang="en-US" sz="2400"/>
              <a:t>投资者投入的资金</a:t>
            </a:r>
            <a:r>
              <a:rPr lang="en-US" altLang="zh-CN" sz="2400"/>
              <a:t>                  企业的所有者权益 </a:t>
            </a:r>
            <a:endParaRPr lang="zh-CN" altLang="en-US" sz="2400"/>
          </a:p>
          <a:p>
            <a:endParaRPr lang="zh-CN" altLang="en-US" sz="2400"/>
          </a:p>
          <a:p>
            <a:endParaRPr lang="zh-CN" altLang="en-US" sz="2400"/>
          </a:p>
          <a:p>
            <a:r>
              <a:rPr lang="zh-CN" altLang="en-US" sz="2400"/>
              <a:t>债权人提供的资金</a:t>
            </a:r>
            <a:r>
              <a:rPr lang="en-US" altLang="zh-CN" sz="2400"/>
              <a:t>                 债权人权益（形成企业的负债）</a:t>
            </a:r>
            <a:endParaRPr lang="en-US" altLang="zh-CN" sz="2400"/>
          </a:p>
        </p:txBody>
      </p:sp>
      <p:sp>
        <p:nvSpPr>
          <p:cNvPr id="7" name="左大括号 6"/>
          <p:cNvSpPr/>
          <p:nvPr/>
        </p:nvSpPr>
        <p:spPr>
          <a:xfrm>
            <a:off x="1474470" y="2668270"/>
            <a:ext cx="75565" cy="1382395"/>
          </a:xfrm>
          <a:prstGeom prst="leftBrace">
            <a:avLst/>
          </a:prstGeom>
          <a:ln w="28575" cmpd="sng">
            <a:solidFill>
              <a:schemeClr val="accent1">
                <a:shade val="50000"/>
              </a:schemeClr>
            </a:solidFill>
            <a:prstDash val="solid"/>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文本框 7"/>
          <p:cNvSpPr txBox="1"/>
          <p:nvPr/>
        </p:nvSpPr>
        <p:spPr>
          <a:xfrm>
            <a:off x="1240790" y="4919980"/>
            <a:ext cx="7154545" cy="1198880"/>
          </a:xfrm>
          <a:prstGeom prst="rect">
            <a:avLst/>
          </a:prstGeom>
          <a:noFill/>
        </p:spPr>
        <p:txBody>
          <a:bodyPr wrap="square" rtlCol="0" anchor="t">
            <a:spAutoFit/>
          </a:bodyPr>
          <a:p>
            <a:r>
              <a:rPr lang="zh-CN" altLang="en-US" sz="2400"/>
              <a:t>投入企业的资金在形成企业的所有者权益和负债的同时形成企业的资产，一部分构成</a:t>
            </a:r>
            <a:r>
              <a:rPr lang="zh-CN" altLang="en-US" sz="2400">
                <a:solidFill>
                  <a:srgbClr val="FF0000"/>
                </a:solidFill>
              </a:rPr>
              <a:t>流动资产</a:t>
            </a:r>
            <a:r>
              <a:rPr lang="zh-CN" altLang="en-US" sz="2400"/>
              <a:t>，另一部分构成</a:t>
            </a:r>
            <a:r>
              <a:rPr lang="zh-CN" altLang="en-US" sz="2400">
                <a:solidFill>
                  <a:srgbClr val="FF0000"/>
                </a:solidFill>
              </a:rPr>
              <a:t>非流动资产</a:t>
            </a:r>
            <a:r>
              <a:rPr lang="zh-CN" altLang="en-US" sz="2400"/>
              <a:t>。</a:t>
            </a:r>
            <a:endParaRPr lang="zh-CN" altLang="en-US" sz="2400"/>
          </a:p>
        </p:txBody>
      </p:sp>
      <p:cxnSp>
        <p:nvCxnSpPr>
          <p:cNvPr id="9" name="直接连接符 8"/>
          <p:cNvCxnSpPr/>
          <p:nvPr/>
        </p:nvCxnSpPr>
        <p:spPr>
          <a:xfrm>
            <a:off x="4206875" y="2806700"/>
            <a:ext cx="1351280" cy="0"/>
          </a:xfrm>
          <a:prstGeom prst="line">
            <a:avLst/>
          </a:prstGeom>
        </p:spPr>
        <p:style>
          <a:lnRef idx="2">
            <a:schemeClr val="accent1"/>
          </a:lnRef>
          <a:fillRef idx="0">
            <a:srgbClr val="FFFFFF"/>
          </a:fillRef>
          <a:effectRef idx="0">
            <a:srgbClr val="FFFFFF"/>
          </a:effectRef>
          <a:fontRef idx="minor">
            <a:schemeClr val="tx1"/>
          </a:fontRef>
        </p:style>
      </p:cxnSp>
      <p:cxnSp>
        <p:nvCxnSpPr>
          <p:cNvPr id="10" name="直接连接符 9"/>
          <p:cNvCxnSpPr/>
          <p:nvPr>
            <p:custDataLst>
              <p:tags r:id="rId2"/>
            </p:custDataLst>
          </p:nvPr>
        </p:nvCxnSpPr>
        <p:spPr>
          <a:xfrm>
            <a:off x="4142105" y="3863340"/>
            <a:ext cx="1351280" cy="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（一）资金</a:t>
            </a:r>
            <a:endParaRPr lang="zh-CN" altLang="en-US" sz="2400"/>
          </a:p>
        </p:txBody>
      </p:sp>
      <p:sp>
        <p:nvSpPr>
          <p:cNvPr id="4" name="文本框 3"/>
          <p:cNvSpPr txBox="1"/>
          <p:nvPr/>
        </p:nvSpPr>
        <p:spPr>
          <a:xfrm>
            <a:off x="574040" y="1506220"/>
            <a:ext cx="10357485" cy="1198880"/>
          </a:xfrm>
          <a:prstGeom prst="rect">
            <a:avLst/>
          </a:prstGeom>
          <a:noFill/>
        </p:spPr>
        <p:txBody>
          <a:bodyPr wrap="square" rtlCol="0">
            <a:spAutoFit/>
          </a:bodyPr>
          <a:p>
            <a:r>
              <a:rPr lang="zh-CN" altLang="en-US" sz="2400"/>
              <a:t>资金的循环与周转是资金运动的主要组成部分，企业将资金运用于生产经营过程就形成了资金的循环与周转，分为供应过程、生产过程、销售过程三个阶段：</a:t>
            </a:r>
            <a:endParaRPr lang="zh-CN" altLang="en-US" sz="2400"/>
          </a:p>
        </p:txBody>
      </p:sp>
      <p:sp>
        <p:nvSpPr>
          <p:cNvPr id="5" name="矩形 4"/>
          <p:cNvSpPr/>
          <p:nvPr>
            <p:custDataLst>
              <p:tags r:id="rId1"/>
            </p:custDataLst>
          </p:nvPr>
        </p:nvSpPr>
        <p:spPr>
          <a:xfrm>
            <a:off x="1116648" y="3250248"/>
            <a:ext cx="10257366" cy="495384"/>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400">
                <a:ln>
                  <a:noFill/>
                  <a:prstDash val="sysDot"/>
                </a:ln>
                <a:solidFill>
                  <a:schemeClr val="tx1">
                    <a:lumMod val="85000"/>
                    <a:lumOff val="15000"/>
                  </a:schemeClr>
                </a:solidFill>
                <a:latin typeface="+mn-ea"/>
                <a:cs typeface="+mn-ea"/>
              </a:rPr>
              <a:t>供应过程是生产的准备过程。</a:t>
            </a:r>
            <a:endParaRPr lang="zh-CN" altLang="en-US" sz="2400">
              <a:ln>
                <a:noFill/>
                <a:prstDash val="sysDot"/>
              </a:ln>
              <a:solidFill>
                <a:schemeClr val="tx1">
                  <a:lumMod val="85000"/>
                  <a:lumOff val="15000"/>
                </a:schemeClr>
              </a:solidFill>
              <a:latin typeface="+mn-ea"/>
              <a:cs typeface="+mn-ea"/>
            </a:endParaRPr>
          </a:p>
        </p:txBody>
      </p:sp>
      <p:sp>
        <p:nvSpPr>
          <p:cNvPr id="9" name="矩形 8"/>
          <p:cNvSpPr/>
          <p:nvPr>
            <p:custDataLst>
              <p:tags r:id="rId2"/>
            </p:custDataLst>
          </p:nvPr>
        </p:nvSpPr>
        <p:spPr>
          <a:xfrm>
            <a:off x="1116648" y="2829243"/>
            <a:ext cx="10257366" cy="367708"/>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供应过程</a:t>
            </a:r>
            <a:endParaRPr lang="zh-CN" altLang="en-US" sz="2400" b="1">
              <a:solidFill>
                <a:schemeClr val="accent1"/>
              </a:solidFill>
              <a:latin typeface="+mn-ea"/>
              <a:cs typeface="+mn-ea"/>
            </a:endParaRPr>
          </a:p>
        </p:txBody>
      </p:sp>
      <p:sp>
        <p:nvSpPr>
          <p:cNvPr id="11" name="矩形 10"/>
          <p:cNvSpPr/>
          <p:nvPr>
            <p:custDataLst>
              <p:tags r:id="rId3"/>
            </p:custDataLst>
          </p:nvPr>
        </p:nvSpPr>
        <p:spPr>
          <a:xfrm>
            <a:off x="1116648" y="4603433"/>
            <a:ext cx="10257366" cy="495384"/>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400">
                <a:ln>
                  <a:noFill/>
                  <a:prstDash val="sysDot"/>
                </a:ln>
                <a:solidFill>
                  <a:schemeClr val="tx1">
                    <a:lumMod val="85000"/>
                    <a:lumOff val="15000"/>
                  </a:schemeClr>
                </a:solidFill>
                <a:latin typeface="+mn-ea"/>
                <a:cs typeface="+mn-ea"/>
              </a:rPr>
              <a:t>生产过程既是产品的制造过程，又是资产的耗费过程。</a:t>
            </a:r>
            <a:endParaRPr lang="zh-CN" altLang="en-US" sz="2400">
              <a:ln>
                <a:noFill/>
                <a:prstDash val="sysDot"/>
              </a:ln>
              <a:solidFill>
                <a:schemeClr val="tx1">
                  <a:lumMod val="85000"/>
                  <a:lumOff val="15000"/>
                </a:schemeClr>
              </a:solidFill>
              <a:latin typeface="+mn-ea"/>
              <a:cs typeface="+mn-ea"/>
            </a:endParaRPr>
          </a:p>
        </p:txBody>
      </p:sp>
      <p:sp>
        <p:nvSpPr>
          <p:cNvPr id="10" name="矩形 9"/>
          <p:cNvSpPr/>
          <p:nvPr>
            <p:custDataLst>
              <p:tags r:id="rId4"/>
            </p:custDataLst>
          </p:nvPr>
        </p:nvSpPr>
        <p:spPr>
          <a:xfrm>
            <a:off x="1116648" y="4182428"/>
            <a:ext cx="10257366" cy="367708"/>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生产过程</a:t>
            </a:r>
            <a:endParaRPr lang="zh-CN" altLang="en-US" sz="2400" b="1">
              <a:solidFill>
                <a:schemeClr val="accent1"/>
              </a:solidFill>
              <a:latin typeface="+mn-ea"/>
              <a:cs typeface="+mn-ea"/>
            </a:endParaRPr>
          </a:p>
        </p:txBody>
      </p:sp>
      <p:sp>
        <p:nvSpPr>
          <p:cNvPr id="18" name="矩形 17"/>
          <p:cNvSpPr/>
          <p:nvPr>
            <p:custDataLst>
              <p:tags r:id="rId5"/>
            </p:custDataLst>
          </p:nvPr>
        </p:nvSpPr>
        <p:spPr>
          <a:xfrm>
            <a:off x="1116648" y="5952808"/>
            <a:ext cx="10257366" cy="495384"/>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400">
                <a:ln>
                  <a:noFill/>
                  <a:prstDash val="sysDot"/>
                </a:ln>
                <a:solidFill>
                  <a:schemeClr val="tx1">
                    <a:lumMod val="85000"/>
                    <a:lumOff val="15000"/>
                  </a:schemeClr>
                </a:solidFill>
                <a:latin typeface="+mn-ea"/>
                <a:cs typeface="+mn-ea"/>
              </a:rPr>
              <a:t>销售过程是产品价值的实现过程。</a:t>
            </a:r>
            <a:endParaRPr lang="zh-CN" altLang="en-US" sz="2400">
              <a:ln>
                <a:noFill/>
                <a:prstDash val="sysDot"/>
              </a:ln>
              <a:solidFill>
                <a:schemeClr val="tx1">
                  <a:lumMod val="85000"/>
                  <a:lumOff val="15000"/>
                </a:schemeClr>
              </a:solidFill>
              <a:latin typeface="+mn-ea"/>
              <a:cs typeface="+mn-ea"/>
            </a:endParaRPr>
          </a:p>
        </p:txBody>
      </p:sp>
      <p:sp>
        <p:nvSpPr>
          <p:cNvPr id="19" name="矩形 18"/>
          <p:cNvSpPr/>
          <p:nvPr>
            <p:custDataLst>
              <p:tags r:id="rId6"/>
            </p:custDataLst>
          </p:nvPr>
        </p:nvSpPr>
        <p:spPr>
          <a:xfrm>
            <a:off x="1116648" y="5535613"/>
            <a:ext cx="10257366" cy="367708"/>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销售过程</a:t>
            </a:r>
            <a:endParaRPr lang="zh-CN" altLang="en-US" sz="2400" b="1">
              <a:solidFill>
                <a:schemeClr val="accent1"/>
              </a:solidFill>
              <a:latin typeface="+mn-ea"/>
              <a:cs typeface="+mn-ea"/>
            </a:endParaRPr>
          </a:p>
        </p:txBody>
      </p:sp>
      <p:sp>
        <p:nvSpPr>
          <p:cNvPr id="20" name="矩形 19"/>
          <p:cNvSpPr/>
          <p:nvPr>
            <p:custDataLst>
              <p:tags r:id="rId7"/>
            </p:custDataLst>
          </p:nvPr>
        </p:nvSpPr>
        <p:spPr>
          <a:xfrm>
            <a:off x="573723" y="2829243"/>
            <a:ext cx="387888" cy="3888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21" name="矩形 20"/>
          <p:cNvSpPr/>
          <p:nvPr>
            <p:custDataLst>
              <p:tags r:id="rId8"/>
            </p:custDataLst>
          </p:nvPr>
        </p:nvSpPr>
        <p:spPr>
          <a:xfrm>
            <a:off x="573723" y="4182428"/>
            <a:ext cx="387888" cy="3888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22" name="矩形 21"/>
          <p:cNvSpPr/>
          <p:nvPr>
            <p:custDataLst>
              <p:tags r:id="rId9"/>
            </p:custDataLst>
          </p:nvPr>
        </p:nvSpPr>
        <p:spPr>
          <a:xfrm>
            <a:off x="573723" y="5535613"/>
            <a:ext cx="387888" cy="3888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（一）资金</a:t>
            </a:r>
            <a:endParaRPr lang="zh-CN" altLang="en-US" sz="2400"/>
          </a:p>
        </p:txBody>
      </p:sp>
      <p:sp>
        <p:nvSpPr>
          <p:cNvPr id="4" name="文本框 3"/>
          <p:cNvSpPr txBox="1"/>
          <p:nvPr/>
        </p:nvSpPr>
        <p:spPr>
          <a:xfrm>
            <a:off x="592455" y="1536065"/>
            <a:ext cx="10693400" cy="1568450"/>
          </a:xfrm>
          <a:prstGeom prst="rect">
            <a:avLst/>
          </a:prstGeom>
          <a:noFill/>
        </p:spPr>
        <p:txBody>
          <a:bodyPr wrap="square" rtlCol="0">
            <a:spAutoFit/>
          </a:bodyPr>
          <a:p>
            <a:r>
              <a:rPr lang="zh-CN" altLang="en-US" sz="2400"/>
              <a:t>资金的循环：随着生产经营活动的进行，企业的资金从货币资金形态开始，依次经过供应过程、生产过程和销售过程三个阶段，分别表现为储备资金、生产资金、成品资金等不同的存在形态，最后又回到货币资金形态，这种运动过程称为资金的循环。</a:t>
            </a:r>
            <a:endParaRPr lang="zh-CN" altLang="en-US" sz="2400"/>
          </a:p>
        </p:txBody>
      </p:sp>
      <p:pic>
        <p:nvPicPr>
          <p:cNvPr id="6" name="https://photo-static-api.fotomore.com/creative/vcg/veer/400/new/VCG41N514070388.jpg?uid=386&amp;timestamp=1724636892&amp;sign=1d4c3f90d4edb647dc17171b9dad9a82" descr="玻璃罐装硬币，省钱理念"/>
          <p:cNvPicPr>
            <a:picLocks noChangeAspect="1"/>
          </p:cNvPicPr>
          <p:nvPr/>
        </p:nvPicPr>
        <p:blipFill>
          <a:blip r:embed="rId1"/>
          <a:stretch>
            <a:fillRect/>
          </a:stretch>
        </p:blipFill>
        <p:spPr>
          <a:xfrm>
            <a:off x="2571115" y="3333115"/>
            <a:ext cx="5822315" cy="352742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（一）资金</a:t>
            </a:r>
            <a:endParaRPr lang="zh-CN" altLang="en-US" sz="2400"/>
          </a:p>
        </p:txBody>
      </p:sp>
      <p:sp>
        <p:nvSpPr>
          <p:cNvPr id="4" name="文本框 3"/>
          <p:cNvSpPr txBox="1"/>
          <p:nvPr/>
        </p:nvSpPr>
        <p:spPr>
          <a:xfrm>
            <a:off x="655955" y="1459230"/>
            <a:ext cx="10345420" cy="1568450"/>
          </a:xfrm>
          <a:prstGeom prst="rect">
            <a:avLst/>
          </a:prstGeom>
          <a:noFill/>
        </p:spPr>
        <p:txBody>
          <a:bodyPr wrap="square" rtlCol="0">
            <a:spAutoFit/>
          </a:bodyPr>
          <a:p>
            <a:r>
              <a:rPr lang="zh-CN" altLang="en-US" sz="2400">
                <a:highlight>
                  <a:srgbClr val="FFFF00"/>
                </a:highlight>
              </a:rPr>
              <a:t>2.资金的退出</a:t>
            </a:r>
            <a:endParaRPr lang="zh-CN" altLang="en-US" sz="2400">
              <a:highlight>
                <a:srgbClr val="FFFF00"/>
              </a:highlight>
            </a:endParaRPr>
          </a:p>
          <a:p>
            <a:endParaRPr lang="zh-CN" altLang="en-US" sz="2400"/>
          </a:p>
          <a:p>
            <a:r>
              <a:rPr lang="zh-CN" altLang="en-US" sz="2400"/>
              <a:t>资金的退出是指资金离开本企业，退出资金的循环与周转，主要包括偿还各项债务、上交各项税金，以及向所有者分配利润等。</a:t>
            </a:r>
            <a:endParaRPr lang="zh-CN" altLang="en-US" sz="2400"/>
          </a:p>
        </p:txBody>
      </p:sp>
      <p:pic>
        <p:nvPicPr>
          <p:cNvPr id="7" name="https://photo-static-api.fotomore.com/creative/vcg/400/version23/VCG41547124491.jpg?uid=386&amp;timestamp=1724638011&amp;sign=316a4a12d4650504268dfb1277508f7e" descr="税单，铅笔和用正楷写的“Tax”"/>
          <p:cNvPicPr>
            <a:picLocks noChangeAspect="1"/>
          </p:cNvPicPr>
          <p:nvPr/>
        </p:nvPicPr>
        <p:blipFill>
          <a:blip r:embed="rId1"/>
          <a:stretch>
            <a:fillRect/>
          </a:stretch>
        </p:blipFill>
        <p:spPr>
          <a:xfrm>
            <a:off x="3583940" y="3475355"/>
            <a:ext cx="3714750" cy="247586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（二）创业资金</a:t>
            </a:r>
            <a:endParaRPr lang="zh-CN" altLang="en-US" sz="2400"/>
          </a:p>
        </p:txBody>
      </p:sp>
      <p:sp>
        <p:nvSpPr>
          <p:cNvPr id="4" name="文本框 3"/>
          <p:cNvSpPr txBox="1"/>
          <p:nvPr/>
        </p:nvSpPr>
        <p:spPr>
          <a:xfrm>
            <a:off x="743585" y="1562735"/>
            <a:ext cx="10346055" cy="1198880"/>
          </a:xfrm>
          <a:prstGeom prst="rect">
            <a:avLst/>
          </a:prstGeom>
          <a:noFill/>
        </p:spPr>
        <p:txBody>
          <a:bodyPr wrap="square" rtlCol="0">
            <a:spAutoFit/>
          </a:bodyPr>
          <a:p>
            <a:r>
              <a:rPr lang="zh-CN" altLang="en-US" sz="2400"/>
              <a:t>创业资金是指创业者在创业前期的资本投入。创业资金包括提高创业者能力的就业培训、场地租用、店铺租赁、店面装修、店面展示商品所需资金，以及数量不等的流动资金。</a:t>
            </a:r>
            <a:endParaRPr lang="zh-CN" altLang="en-US" sz="2400"/>
          </a:p>
        </p:txBody>
      </p:sp>
      <p:pic>
        <p:nvPicPr>
          <p:cNvPr id="5" name="https://photo-static-api.fotomore.com/creative/vcg/400/new/VCG211393708916.jpg?uid=386&amp;timestamp=1724639225&amp;sign=e69c1c426ab875326dcb0a58f0292152" descr="箱子和中国日元或日本人民币的钱袋，乌克兰"/>
          <p:cNvPicPr>
            <a:picLocks noChangeAspect="1"/>
          </p:cNvPicPr>
          <p:nvPr/>
        </p:nvPicPr>
        <p:blipFill>
          <a:blip r:embed="rId1"/>
          <a:stretch>
            <a:fillRect/>
          </a:stretch>
        </p:blipFill>
        <p:spPr>
          <a:xfrm>
            <a:off x="3349625" y="3366135"/>
            <a:ext cx="4756150" cy="288734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（二）创业资金</a:t>
            </a:r>
            <a:endParaRPr lang="zh-CN" altLang="en-US" sz="2400"/>
          </a:p>
        </p:txBody>
      </p:sp>
      <p:sp>
        <p:nvSpPr>
          <p:cNvPr id="4" name="文本框 3"/>
          <p:cNvSpPr txBox="1"/>
          <p:nvPr/>
        </p:nvSpPr>
        <p:spPr>
          <a:xfrm>
            <a:off x="1135380" y="1562735"/>
            <a:ext cx="7518400" cy="460375"/>
          </a:xfrm>
          <a:prstGeom prst="rect">
            <a:avLst/>
          </a:prstGeom>
          <a:noFill/>
        </p:spPr>
        <p:txBody>
          <a:bodyPr wrap="square" rtlCol="0">
            <a:spAutoFit/>
          </a:bodyPr>
          <a:p>
            <a:r>
              <a:rPr lang="zh-CN" altLang="en-US" sz="2400">
                <a:highlight>
                  <a:srgbClr val="FFFF00"/>
                </a:highlight>
              </a:rPr>
              <a:t>1.资金来源方式</a:t>
            </a:r>
            <a:endParaRPr lang="zh-CN" altLang="en-US" sz="2400">
              <a:highlight>
                <a:srgbClr val="FFFF00"/>
              </a:highlight>
            </a:endParaRPr>
          </a:p>
        </p:txBody>
      </p:sp>
      <p:sp>
        <p:nvSpPr>
          <p:cNvPr id="5" name="文本框 4"/>
          <p:cNvSpPr txBox="1"/>
          <p:nvPr/>
        </p:nvSpPr>
        <p:spPr>
          <a:xfrm>
            <a:off x="1516380" y="2088515"/>
            <a:ext cx="9968865" cy="3784600"/>
          </a:xfrm>
          <a:prstGeom prst="rect">
            <a:avLst/>
          </a:prstGeom>
          <a:noFill/>
        </p:spPr>
        <p:txBody>
          <a:bodyPr wrap="square" rtlCol="0" anchor="t">
            <a:spAutoFit/>
          </a:bodyPr>
          <a:p>
            <a:r>
              <a:rPr lang="zh-CN" altLang="en-US" sz="2400"/>
              <a:t>（1）自筹资金</a:t>
            </a:r>
            <a:r>
              <a:rPr lang="en-US" altLang="zh-CN" sz="2400"/>
              <a:t>                                     </a:t>
            </a:r>
            <a:r>
              <a:rPr lang="zh-CN" altLang="en-US" sz="2400">
                <a:sym typeface="+mn-ea"/>
              </a:rPr>
              <a:t>（2）社会筹资</a:t>
            </a:r>
            <a:endParaRPr lang="zh-CN" altLang="en-US" sz="2400"/>
          </a:p>
          <a:p>
            <a:r>
              <a:rPr lang="en-US" altLang="zh-CN" sz="2400"/>
              <a:t>                             </a:t>
            </a:r>
            <a:endParaRPr lang="zh-CN" altLang="en-US" sz="2400"/>
          </a:p>
          <a:p>
            <a:endParaRPr lang="zh-CN" altLang="en-US" sz="2400"/>
          </a:p>
          <a:p>
            <a:endParaRPr lang="zh-CN" altLang="en-US" sz="2400"/>
          </a:p>
          <a:p>
            <a:endParaRPr lang="zh-CN" altLang="en-US" sz="2400"/>
          </a:p>
          <a:p>
            <a:endParaRPr lang="zh-CN" altLang="en-US" sz="2400"/>
          </a:p>
          <a:p>
            <a:endParaRPr lang="zh-CN" altLang="en-US" sz="2400"/>
          </a:p>
          <a:p>
            <a:endParaRPr lang="zh-CN" altLang="en-US" sz="2400"/>
          </a:p>
          <a:p>
            <a:endParaRPr lang="zh-CN" altLang="en-US" sz="2400"/>
          </a:p>
          <a:p>
            <a:endParaRPr lang="zh-CN" altLang="en-US" sz="2400"/>
          </a:p>
        </p:txBody>
      </p:sp>
      <p:pic>
        <p:nvPicPr>
          <p:cNvPr id="6" name="https://photo-static-api.fotomore.com/creative/vcg/400/new/VCG41N923766082.jpg?uid=386&amp;timestamp=1724639355&amp;sign=9d0e92ca099e406dbf077e8edddc9ea7" descr="商业女性思维账户"/>
          <p:cNvPicPr>
            <a:picLocks noChangeAspect="1"/>
          </p:cNvPicPr>
          <p:nvPr/>
        </p:nvPicPr>
        <p:blipFill>
          <a:blip r:embed="rId1"/>
          <a:stretch>
            <a:fillRect/>
          </a:stretch>
        </p:blipFill>
        <p:spPr>
          <a:xfrm>
            <a:off x="1516380" y="2910840"/>
            <a:ext cx="3460750" cy="2306955"/>
          </a:xfrm>
          <a:prstGeom prst="rect">
            <a:avLst/>
          </a:prstGeom>
        </p:spPr>
      </p:pic>
      <p:pic>
        <p:nvPicPr>
          <p:cNvPr id="8" name="https://photo-static-api.fotomore.com/creative/vcg/veer/400/new/VCG41N640267784.jpg?uid=386&amp;timestamp=1724639454&amp;sign=953f3132dce866d90c005ca932e9b54b" descr="银行大楼"/>
          <p:cNvPicPr>
            <a:picLocks noChangeAspect="1"/>
          </p:cNvPicPr>
          <p:nvPr/>
        </p:nvPicPr>
        <p:blipFill>
          <a:blip r:embed="rId2"/>
          <a:stretch>
            <a:fillRect/>
          </a:stretch>
        </p:blipFill>
        <p:spPr>
          <a:xfrm>
            <a:off x="6505575" y="2910840"/>
            <a:ext cx="3460115" cy="232791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（二）创业资金</a:t>
            </a:r>
            <a:endParaRPr lang="zh-CN" altLang="en-US" sz="2400"/>
          </a:p>
        </p:txBody>
      </p:sp>
      <p:sp>
        <p:nvSpPr>
          <p:cNvPr id="4" name="文本框 3"/>
          <p:cNvSpPr txBox="1"/>
          <p:nvPr/>
        </p:nvSpPr>
        <p:spPr>
          <a:xfrm>
            <a:off x="541020" y="1381760"/>
            <a:ext cx="7518400" cy="460375"/>
          </a:xfrm>
          <a:prstGeom prst="rect">
            <a:avLst/>
          </a:prstGeom>
          <a:noFill/>
        </p:spPr>
        <p:txBody>
          <a:bodyPr wrap="square" rtlCol="0">
            <a:spAutoFit/>
          </a:bodyPr>
          <a:p>
            <a:r>
              <a:rPr lang="zh-CN" altLang="en-US" sz="2400">
                <a:highlight>
                  <a:srgbClr val="FFFF00"/>
                </a:highlight>
              </a:rPr>
              <a:t>2.银行借贷种类</a:t>
            </a:r>
            <a:endParaRPr lang="zh-CN" altLang="en-US" sz="2400">
              <a:highlight>
                <a:srgbClr val="FFFF00"/>
              </a:highlight>
            </a:endParaRPr>
          </a:p>
        </p:txBody>
      </p:sp>
      <p:sp>
        <p:nvSpPr>
          <p:cNvPr id="65" name="对象1"/>
          <p:cNvSpPr/>
          <p:nvPr>
            <p:custDataLst>
              <p:tags r:id="rId1"/>
            </p:custDataLst>
          </p:nvPr>
        </p:nvSpPr>
        <p:spPr>
          <a:xfrm flipH="1">
            <a:off x="636270" y="3429318"/>
            <a:ext cx="3886520" cy="1360355"/>
          </a:xfrm>
          <a:custGeom>
            <a:avLst/>
            <a:gdLst/>
            <a:ahLst/>
            <a:cxnLst/>
            <a:rect l="l" t="t" r="r" b="b"/>
            <a:pathLst>
              <a:path w="3950208" h="1399032">
                <a:moveTo>
                  <a:pt x="420624" y="54864"/>
                </a:moveTo>
                <a:cubicBezTo>
                  <a:pt x="438912" y="18288"/>
                  <a:pt x="484632" y="0"/>
                  <a:pt x="521208" y="0"/>
                </a:cubicBezTo>
                <a:lnTo>
                  <a:pt x="3950208" y="0"/>
                </a:lnTo>
                <a:lnTo>
                  <a:pt x="3950208" y="1399032"/>
                </a:lnTo>
                <a:lnTo>
                  <a:pt x="521208" y="1399032"/>
                </a:lnTo>
                <a:cubicBezTo>
                  <a:pt x="484632" y="1399032"/>
                  <a:pt x="438912" y="1380744"/>
                  <a:pt x="420624" y="1344168"/>
                </a:cubicBezTo>
                <a:lnTo>
                  <a:pt x="18288" y="768096"/>
                </a:lnTo>
                <a:cubicBezTo>
                  <a:pt x="-9144" y="731520"/>
                  <a:pt x="-9144" y="667512"/>
                  <a:pt x="18288" y="621792"/>
                </a:cubicBezTo>
                <a:lnTo>
                  <a:pt x="420624" y="54864"/>
                </a:lnTo>
              </a:path>
            </a:pathLst>
          </a:custGeom>
          <a:noFill/>
          <a:ln w="12700">
            <a:gradFill>
              <a:gsLst>
                <a:gs pos="0">
                  <a:schemeClr val="accent6">
                    <a:lumMod val="40000"/>
                    <a:lumOff val="60000"/>
                    <a:alpha val="60000"/>
                  </a:schemeClr>
                </a:gs>
                <a:gs pos="100000">
                  <a:schemeClr val="accent6">
                    <a:lumMod val="20000"/>
                    <a:lumOff val="80000"/>
                    <a:alpha val="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24000" tIns="0" rIns="648000" numCol="1" spcCol="0" rtlCol="0" fromWordArt="0" anchor="ctr" anchorCtr="1" forceAA="0" compatLnSpc="1">
            <a:noAutofit/>
          </a:bodyPr>
          <a:p>
            <a:pPr indent="0" algn="r" fontAlgn="auto">
              <a:lnSpc>
                <a:spcPct val="150000"/>
              </a:lnSpc>
              <a:spcBef>
                <a:spcPct val="0"/>
              </a:spcBef>
              <a:spcAft>
                <a:spcPct val="0"/>
              </a:spcAft>
            </a:pPr>
            <a:r>
              <a:rPr lang="zh-CN" altLang="en-US" sz="2400">
                <a:ln>
                  <a:noFill/>
                  <a:prstDash val="sysDot"/>
                </a:ln>
                <a:solidFill>
                  <a:schemeClr val="tx1">
                    <a:lumMod val="85000"/>
                    <a:lumOff val="15000"/>
                  </a:schemeClr>
                </a:solidFill>
                <a:latin typeface="+mn-ea"/>
                <a:cs typeface="+mn-ea"/>
                <a:sym typeface="+mn-ea"/>
              </a:rPr>
              <a:t>（5）政策性贷款。</a:t>
            </a:r>
            <a:endParaRPr lang="zh-CN" altLang="en-US" sz="2400">
              <a:ln>
                <a:noFill/>
                <a:prstDash val="sysDot"/>
              </a:ln>
              <a:solidFill>
                <a:schemeClr val="tx1">
                  <a:lumMod val="85000"/>
                  <a:lumOff val="15000"/>
                </a:schemeClr>
              </a:solidFill>
              <a:latin typeface="+mn-ea"/>
              <a:cs typeface="+mn-ea"/>
              <a:sym typeface="+mn-ea"/>
            </a:endParaRPr>
          </a:p>
        </p:txBody>
      </p:sp>
      <p:sp>
        <p:nvSpPr>
          <p:cNvPr id="67" name="对象2"/>
          <p:cNvSpPr/>
          <p:nvPr>
            <p:custDataLst>
              <p:tags r:id="rId2"/>
            </p:custDataLst>
          </p:nvPr>
        </p:nvSpPr>
        <p:spPr>
          <a:xfrm flipH="1">
            <a:off x="1186180" y="5188903"/>
            <a:ext cx="3841003" cy="1360355"/>
          </a:xfrm>
          <a:custGeom>
            <a:avLst/>
            <a:gdLst/>
            <a:ahLst/>
            <a:cxnLst/>
            <a:rect l="l" t="t" r="r" b="b"/>
            <a:pathLst>
              <a:path w="3950208" h="1399032">
                <a:moveTo>
                  <a:pt x="420624" y="54864"/>
                </a:moveTo>
                <a:cubicBezTo>
                  <a:pt x="438912" y="18288"/>
                  <a:pt x="484632" y="0"/>
                  <a:pt x="521208" y="0"/>
                </a:cubicBezTo>
                <a:lnTo>
                  <a:pt x="3950208" y="0"/>
                </a:lnTo>
                <a:lnTo>
                  <a:pt x="3950208" y="1399032"/>
                </a:lnTo>
                <a:lnTo>
                  <a:pt x="521208" y="1399032"/>
                </a:lnTo>
                <a:cubicBezTo>
                  <a:pt x="484632" y="1399032"/>
                  <a:pt x="438912" y="1380744"/>
                  <a:pt x="420624" y="1344168"/>
                </a:cubicBezTo>
                <a:lnTo>
                  <a:pt x="18288" y="768096"/>
                </a:lnTo>
                <a:cubicBezTo>
                  <a:pt x="-9144" y="731520"/>
                  <a:pt x="-9144" y="667512"/>
                  <a:pt x="18288" y="621792"/>
                </a:cubicBezTo>
                <a:lnTo>
                  <a:pt x="420624" y="54864"/>
                </a:lnTo>
              </a:path>
            </a:pathLst>
          </a:custGeom>
          <a:noFill/>
          <a:ln w="12700">
            <a:gradFill>
              <a:gsLst>
                <a:gs pos="0">
                  <a:schemeClr val="accent6">
                    <a:lumMod val="40000"/>
                    <a:lumOff val="60000"/>
                    <a:alpha val="60000"/>
                  </a:schemeClr>
                </a:gs>
                <a:gs pos="100000">
                  <a:schemeClr val="accent6">
                    <a:lumMod val="20000"/>
                    <a:lumOff val="80000"/>
                    <a:alpha val="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24000" tIns="0" rIns="648000" numCol="1" spcCol="0" rtlCol="0" fromWordArt="0" anchor="ctr" anchorCtr="1" forceAA="0" compatLnSpc="1">
            <a:noAutofit/>
          </a:bodyPr>
          <a:p>
            <a:pPr indent="0" algn="r" fontAlgn="auto">
              <a:lnSpc>
                <a:spcPct val="150000"/>
              </a:lnSpc>
              <a:spcBef>
                <a:spcPct val="0"/>
              </a:spcBef>
              <a:spcAft>
                <a:spcPct val="0"/>
              </a:spcAft>
            </a:pPr>
            <a:r>
              <a:rPr lang="zh-CN" altLang="en-US" sz="2400">
                <a:ln>
                  <a:noFill/>
                  <a:prstDash val="sysDot"/>
                </a:ln>
                <a:solidFill>
                  <a:schemeClr val="tx1">
                    <a:lumMod val="85000"/>
                    <a:lumOff val="15000"/>
                  </a:schemeClr>
                </a:solidFill>
                <a:latin typeface="+mn-ea"/>
                <a:cs typeface="+mn-ea"/>
                <a:sym typeface="+mn-ea"/>
              </a:rPr>
              <a:t>（4）贴现贷款。</a:t>
            </a:r>
            <a:endParaRPr lang="zh-CN" altLang="en-US" sz="2400">
              <a:ln>
                <a:noFill/>
                <a:prstDash val="sysDot"/>
              </a:ln>
              <a:solidFill>
                <a:schemeClr val="tx1">
                  <a:lumMod val="85000"/>
                  <a:lumOff val="15000"/>
                </a:schemeClr>
              </a:solidFill>
              <a:latin typeface="+mn-ea"/>
              <a:cs typeface="+mn-ea"/>
              <a:sym typeface="+mn-ea"/>
            </a:endParaRPr>
          </a:p>
        </p:txBody>
      </p:sp>
      <p:sp>
        <p:nvSpPr>
          <p:cNvPr id="73" name="对象5"/>
          <p:cNvSpPr/>
          <p:nvPr>
            <p:custDataLst>
              <p:tags r:id="rId3"/>
            </p:custDataLst>
          </p:nvPr>
        </p:nvSpPr>
        <p:spPr>
          <a:xfrm flipH="1">
            <a:off x="6913245" y="5193983"/>
            <a:ext cx="3841003" cy="1360355"/>
          </a:xfrm>
          <a:custGeom>
            <a:avLst/>
            <a:gdLst/>
            <a:ahLst/>
            <a:cxnLst/>
            <a:rect l="l" t="t" r="r" b="b"/>
            <a:pathLst>
              <a:path w="3950208" h="1399032">
                <a:moveTo>
                  <a:pt x="3529584" y="54864"/>
                </a:moveTo>
                <a:cubicBezTo>
                  <a:pt x="3502152" y="18288"/>
                  <a:pt x="3465576" y="0"/>
                  <a:pt x="3429000" y="0"/>
                </a:cubicBezTo>
                <a:lnTo>
                  <a:pt x="0" y="0"/>
                </a:lnTo>
                <a:lnTo>
                  <a:pt x="0" y="1399032"/>
                </a:lnTo>
                <a:lnTo>
                  <a:pt x="3429000" y="1399032"/>
                </a:lnTo>
                <a:cubicBezTo>
                  <a:pt x="3465576" y="1399032"/>
                  <a:pt x="3502152" y="1380744"/>
                  <a:pt x="3529584" y="1344168"/>
                </a:cubicBezTo>
                <a:lnTo>
                  <a:pt x="3922776" y="768096"/>
                </a:lnTo>
                <a:cubicBezTo>
                  <a:pt x="3959352" y="731520"/>
                  <a:pt x="3959352" y="667512"/>
                  <a:pt x="3922776" y="621792"/>
                </a:cubicBezTo>
                <a:lnTo>
                  <a:pt x="3529584" y="54864"/>
                </a:lnTo>
              </a:path>
            </a:pathLst>
          </a:custGeom>
          <a:noFill/>
          <a:ln w="12700">
            <a:gradFill>
              <a:gsLst>
                <a:gs pos="0">
                  <a:schemeClr val="accent6">
                    <a:lumMod val="40000"/>
                    <a:lumOff val="60000"/>
                    <a:alpha val="60000"/>
                  </a:schemeClr>
                </a:gs>
                <a:gs pos="100000">
                  <a:schemeClr val="accent6">
                    <a:lumMod val="20000"/>
                    <a:lumOff val="80000"/>
                    <a:alpha val="0"/>
                  </a:schemeClr>
                </a:gs>
              </a:gsLst>
              <a:lin ang="108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648000" tIns="0" rIns="323850" numCol="1" spcCol="0" rtlCol="0" fromWordArt="0" anchor="ctr" anchorCtr="1" forceAA="0" compatLnSpc="1">
            <a:noAutofit/>
          </a:bodyPr>
          <a:p>
            <a:pPr indent="0" fontAlgn="auto">
              <a:lnSpc>
                <a:spcPct val="150000"/>
              </a:lnSpc>
              <a:spcBef>
                <a:spcPct val="0"/>
              </a:spcBef>
              <a:spcAft>
                <a:spcPct val="0"/>
              </a:spcAft>
            </a:pPr>
            <a:r>
              <a:rPr lang="zh-CN" altLang="en-US" sz="2400">
                <a:ln>
                  <a:noFill/>
                  <a:prstDash val="sysDot"/>
                </a:ln>
                <a:solidFill>
                  <a:schemeClr val="tx1">
                    <a:lumMod val="85000"/>
                    <a:lumOff val="15000"/>
                  </a:schemeClr>
                </a:solidFill>
                <a:latin typeface="+mn-ea"/>
                <a:cs typeface="+mn-ea"/>
                <a:sym typeface="+mn-ea"/>
              </a:rPr>
              <a:t>（3）担保贷款。</a:t>
            </a:r>
            <a:endParaRPr lang="zh-CN" altLang="en-US" sz="2400">
              <a:ln>
                <a:noFill/>
                <a:prstDash val="sysDot"/>
              </a:ln>
              <a:solidFill>
                <a:schemeClr val="tx1">
                  <a:lumMod val="85000"/>
                  <a:lumOff val="15000"/>
                </a:schemeClr>
              </a:solidFill>
              <a:latin typeface="+mn-ea"/>
              <a:cs typeface="+mn-ea"/>
              <a:sym typeface="+mn-ea"/>
            </a:endParaRPr>
          </a:p>
        </p:txBody>
      </p:sp>
      <p:sp>
        <p:nvSpPr>
          <p:cNvPr id="75" name="对象6"/>
          <p:cNvSpPr/>
          <p:nvPr>
            <p:custDataLst>
              <p:tags r:id="rId4"/>
            </p:custDataLst>
          </p:nvPr>
        </p:nvSpPr>
        <p:spPr>
          <a:xfrm flipH="1">
            <a:off x="7534910" y="3427413"/>
            <a:ext cx="3901390" cy="1360355"/>
          </a:xfrm>
          <a:custGeom>
            <a:avLst/>
            <a:gdLst/>
            <a:ahLst/>
            <a:cxnLst/>
            <a:rect l="l" t="t" r="r" b="b"/>
            <a:pathLst>
              <a:path w="3950208" h="1399032">
                <a:moveTo>
                  <a:pt x="3529584" y="54864"/>
                </a:moveTo>
                <a:cubicBezTo>
                  <a:pt x="3502152" y="18288"/>
                  <a:pt x="3465576" y="0"/>
                  <a:pt x="3429000" y="0"/>
                </a:cubicBezTo>
                <a:lnTo>
                  <a:pt x="0" y="0"/>
                </a:lnTo>
                <a:lnTo>
                  <a:pt x="0" y="1399032"/>
                </a:lnTo>
                <a:lnTo>
                  <a:pt x="3429000" y="1399032"/>
                </a:lnTo>
                <a:cubicBezTo>
                  <a:pt x="3465576" y="1399032"/>
                  <a:pt x="3502152" y="1380744"/>
                  <a:pt x="3529584" y="1344168"/>
                </a:cubicBezTo>
                <a:lnTo>
                  <a:pt x="3922776" y="768096"/>
                </a:lnTo>
                <a:cubicBezTo>
                  <a:pt x="3959352" y="731520"/>
                  <a:pt x="3959352" y="667512"/>
                  <a:pt x="3922776" y="621792"/>
                </a:cubicBezTo>
                <a:lnTo>
                  <a:pt x="3529584" y="54864"/>
                </a:lnTo>
              </a:path>
            </a:pathLst>
          </a:custGeom>
          <a:noFill/>
          <a:ln w="12700">
            <a:gradFill>
              <a:gsLst>
                <a:gs pos="0">
                  <a:schemeClr val="accent6">
                    <a:lumMod val="40000"/>
                    <a:lumOff val="60000"/>
                    <a:alpha val="60000"/>
                  </a:schemeClr>
                </a:gs>
                <a:gs pos="100000">
                  <a:schemeClr val="accent6">
                    <a:lumMod val="20000"/>
                    <a:lumOff val="80000"/>
                    <a:alpha val="0"/>
                  </a:schemeClr>
                </a:gs>
              </a:gsLst>
              <a:lin ang="108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648000" tIns="0" rIns="323850" numCol="1" spcCol="0" rtlCol="0" fromWordArt="0" anchor="ctr" anchorCtr="1" forceAA="0" compatLnSpc="1">
            <a:noAutofit/>
          </a:bodyPr>
          <a:p>
            <a:pPr indent="0" fontAlgn="auto">
              <a:lnSpc>
                <a:spcPct val="150000"/>
              </a:lnSpc>
              <a:spcBef>
                <a:spcPct val="0"/>
              </a:spcBef>
              <a:spcAft>
                <a:spcPct val="0"/>
              </a:spcAft>
            </a:pPr>
            <a:r>
              <a:rPr lang="zh-CN" altLang="en-US" sz="2400">
                <a:ln>
                  <a:noFill/>
                  <a:prstDash val="sysDot"/>
                </a:ln>
                <a:solidFill>
                  <a:schemeClr val="tx1">
                    <a:lumMod val="85000"/>
                    <a:lumOff val="15000"/>
                  </a:schemeClr>
                </a:solidFill>
                <a:latin typeface="+mn-ea"/>
                <a:cs typeface="+mn-ea"/>
                <a:sym typeface="+mn-ea"/>
              </a:rPr>
              <a:t>（2）信用贷款。</a:t>
            </a:r>
            <a:endParaRPr lang="zh-CN" altLang="en-US" sz="2400">
              <a:ln>
                <a:noFill/>
                <a:prstDash val="sysDot"/>
              </a:ln>
              <a:solidFill>
                <a:schemeClr val="tx1">
                  <a:lumMod val="85000"/>
                  <a:lumOff val="15000"/>
                </a:schemeClr>
              </a:solidFill>
              <a:latin typeface="+mn-ea"/>
              <a:cs typeface="+mn-ea"/>
              <a:sym typeface="+mn-ea"/>
            </a:endParaRPr>
          </a:p>
        </p:txBody>
      </p:sp>
      <p:sp>
        <p:nvSpPr>
          <p:cNvPr id="7" name="对象7"/>
          <p:cNvSpPr/>
          <p:nvPr>
            <p:custDataLst>
              <p:tags r:id="rId5"/>
            </p:custDataLst>
          </p:nvPr>
        </p:nvSpPr>
        <p:spPr>
          <a:xfrm>
            <a:off x="4208145" y="3778568"/>
            <a:ext cx="635932" cy="635932"/>
          </a:xfrm>
          <a:prstGeom prst="ellipse">
            <a:avLst/>
          </a:prstGeom>
          <a:solidFill>
            <a:schemeClr val="accent6"/>
          </a:solidFill>
          <a:ln>
            <a:solidFill>
              <a:schemeClr val="accent6">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05</a:t>
            </a:r>
            <a:endParaRPr lang="en-US" b="1" dirty="0">
              <a:solidFill>
                <a:schemeClr val="lt1"/>
              </a:solidFill>
              <a:latin typeface="+mn-ea"/>
              <a:cs typeface="+mn-ea"/>
              <a:sym typeface="+mn-ea"/>
            </a:endParaRPr>
          </a:p>
        </p:txBody>
      </p:sp>
      <p:sp>
        <p:nvSpPr>
          <p:cNvPr id="9" name="对象7"/>
          <p:cNvSpPr/>
          <p:nvPr>
            <p:custDataLst>
              <p:tags r:id="rId6"/>
            </p:custDataLst>
          </p:nvPr>
        </p:nvSpPr>
        <p:spPr>
          <a:xfrm>
            <a:off x="4780280" y="5539423"/>
            <a:ext cx="635932" cy="635932"/>
          </a:xfrm>
          <a:prstGeom prst="ellipse">
            <a:avLst/>
          </a:prstGeom>
          <a:solidFill>
            <a:schemeClr val="accent6"/>
          </a:solidFill>
          <a:ln>
            <a:solidFill>
              <a:schemeClr val="accent6">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04</a:t>
            </a:r>
            <a:endParaRPr lang="en-US" b="1" dirty="0">
              <a:solidFill>
                <a:schemeClr val="lt1"/>
              </a:solidFill>
              <a:latin typeface="+mn-ea"/>
              <a:cs typeface="+mn-ea"/>
              <a:sym typeface="+mn-ea"/>
            </a:endParaRPr>
          </a:p>
        </p:txBody>
      </p:sp>
      <p:sp>
        <p:nvSpPr>
          <p:cNvPr id="11" name="对象7"/>
          <p:cNvSpPr/>
          <p:nvPr>
            <p:custDataLst>
              <p:tags r:id="rId7"/>
            </p:custDataLst>
          </p:nvPr>
        </p:nvSpPr>
        <p:spPr>
          <a:xfrm>
            <a:off x="6631305" y="5539423"/>
            <a:ext cx="635932" cy="635932"/>
          </a:xfrm>
          <a:prstGeom prst="ellipse">
            <a:avLst/>
          </a:prstGeom>
          <a:solidFill>
            <a:schemeClr val="accent6"/>
          </a:solidFill>
          <a:ln>
            <a:solidFill>
              <a:schemeClr val="accent6">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03</a:t>
            </a:r>
            <a:endParaRPr lang="en-US" b="1" dirty="0">
              <a:solidFill>
                <a:schemeClr val="lt1"/>
              </a:solidFill>
              <a:latin typeface="+mn-ea"/>
              <a:cs typeface="+mn-ea"/>
              <a:sym typeface="+mn-ea"/>
            </a:endParaRPr>
          </a:p>
        </p:txBody>
      </p:sp>
      <p:sp>
        <p:nvSpPr>
          <p:cNvPr id="18" name="对象7"/>
          <p:cNvSpPr/>
          <p:nvPr>
            <p:custDataLst>
              <p:tags r:id="rId8"/>
            </p:custDataLst>
          </p:nvPr>
        </p:nvSpPr>
        <p:spPr>
          <a:xfrm>
            <a:off x="7203440" y="3778568"/>
            <a:ext cx="635932" cy="635932"/>
          </a:xfrm>
          <a:prstGeom prst="ellipse">
            <a:avLst/>
          </a:prstGeom>
          <a:solidFill>
            <a:schemeClr val="accent6"/>
          </a:solidFill>
          <a:ln>
            <a:solidFill>
              <a:schemeClr val="accent6">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02</a:t>
            </a:r>
            <a:endParaRPr lang="en-US" b="1" dirty="0">
              <a:solidFill>
                <a:schemeClr val="lt1"/>
              </a:solidFill>
              <a:latin typeface="+mn-ea"/>
              <a:cs typeface="+mn-ea"/>
              <a:sym typeface="+mn-ea"/>
            </a:endParaRPr>
          </a:p>
        </p:txBody>
      </p:sp>
      <p:sp>
        <p:nvSpPr>
          <p:cNvPr id="19" name="任意多边形: 形状 17"/>
          <p:cNvSpPr/>
          <p:nvPr>
            <p:custDataLst>
              <p:tags r:id="rId9"/>
            </p:custDataLst>
          </p:nvPr>
        </p:nvSpPr>
        <p:spPr>
          <a:xfrm>
            <a:off x="4968240" y="3458528"/>
            <a:ext cx="2133159" cy="2038936"/>
          </a:xfrm>
          <a:custGeom>
            <a:avLst/>
            <a:gdLst>
              <a:gd name="connsiteX0" fmla="*/ 31671 w 2129137"/>
              <a:gd name="connsiteY0" fmla="*/ 726156 h 2029639"/>
              <a:gd name="connsiteX1" fmla="*/ 1021759 w 2129137"/>
              <a:gd name="connsiteY1" fmla="*/ 5814 h 2029639"/>
              <a:gd name="connsiteX2" fmla="*/ 1111410 w 2129137"/>
              <a:gd name="connsiteY2" fmla="*/ 5823 h 2029639"/>
              <a:gd name="connsiteX3" fmla="*/ 2101498 w 2129137"/>
              <a:gd name="connsiteY3" fmla="*/ 726165 h 2029639"/>
              <a:gd name="connsiteX4" fmla="*/ 2129137 w 2129137"/>
              <a:gd name="connsiteY4" fmla="*/ 811298 h 2029639"/>
              <a:gd name="connsiteX5" fmla="*/ 1750922 w 2129137"/>
              <a:gd name="connsiteY5" fmla="*/ 1976947 h 2029639"/>
              <a:gd name="connsiteX6" fmla="*/ 1678436 w 2129137"/>
              <a:gd name="connsiteY6" fmla="*/ 2029639 h 2029639"/>
              <a:gd name="connsiteX7" fmla="*/ 454698 w 2129137"/>
              <a:gd name="connsiteY7" fmla="*/ 2029639 h 2029639"/>
              <a:gd name="connsiteX8" fmla="*/ 382236 w 2129137"/>
              <a:gd name="connsiteY8" fmla="*/ 1976954 h 2029639"/>
              <a:gd name="connsiteX9" fmla="*/ 4021 w 2129137"/>
              <a:gd name="connsiteY9" fmla="*/ 811305 h 2029639"/>
              <a:gd name="connsiteX10" fmla="*/ 31671 w 2129137"/>
              <a:gd name="connsiteY10" fmla="*/ 726156 h 2029639"/>
              <a:gd name="connsiteX0-1" fmla="*/ 31671 w 2129137"/>
              <a:gd name="connsiteY0-2" fmla="*/ 726156 h 2029639"/>
              <a:gd name="connsiteX1-3" fmla="*/ 1021759 w 2129137"/>
              <a:gd name="connsiteY1-4" fmla="*/ 5814 h 2029639"/>
              <a:gd name="connsiteX2-5" fmla="*/ 1111410 w 2129137"/>
              <a:gd name="connsiteY2-6" fmla="*/ 5823 h 2029639"/>
              <a:gd name="connsiteX3-7" fmla="*/ 2101498 w 2129137"/>
              <a:gd name="connsiteY3-8" fmla="*/ 726165 h 2029639"/>
              <a:gd name="connsiteX4-9" fmla="*/ 2129137 w 2129137"/>
              <a:gd name="connsiteY4-10" fmla="*/ 811298 h 2029639"/>
              <a:gd name="connsiteX5-11" fmla="*/ 1750922 w 2129137"/>
              <a:gd name="connsiteY5-12" fmla="*/ 1976947 h 2029639"/>
              <a:gd name="connsiteX6-13" fmla="*/ 1678436 w 2129137"/>
              <a:gd name="connsiteY6-14" fmla="*/ 2029639 h 2029639"/>
              <a:gd name="connsiteX7-15" fmla="*/ 454698 w 2129137"/>
              <a:gd name="connsiteY7-16" fmla="*/ 2029639 h 2029639"/>
              <a:gd name="connsiteX8-17" fmla="*/ 382236 w 2129137"/>
              <a:gd name="connsiteY8-18" fmla="*/ 1976954 h 2029639"/>
              <a:gd name="connsiteX9-19" fmla="*/ 4021 w 2129137"/>
              <a:gd name="connsiteY9-20" fmla="*/ 811305 h 2029639"/>
              <a:gd name="connsiteX10-21" fmla="*/ 31671 w 2129137"/>
              <a:gd name="connsiteY10-22" fmla="*/ 726156 h 2029639"/>
              <a:gd name="connsiteX0-23" fmla="*/ 31671 w 2129137"/>
              <a:gd name="connsiteY0-24" fmla="*/ 726159 h 2029642"/>
              <a:gd name="connsiteX1-25" fmla="*/ 1021759 w 2129137"/>
              <a:gd name="connsiteY1-26" fmla="*/ 5817 h 2029642"/>
              <a:gd name="connsiteX2-27" fmla="*/ 1111410 w 2129137"/>
              <a:gd name="connsiteY2-28" fmla="*/ 5826 h 2029642"/>
              <a:gd name="connsiteX3-29" fmla="*/ 2101498 w 2129137"/>
              <a:gd name="connsiteY3-30" fmla="*/ 726168 h 2029642"/>
              <a:gd name="connsiteX4-31" fmla="*/ 2129137 w 2129137"/>
              <a:gd name="connsiteY4-32" fmla="*/ 811301 h 2029642"/>
              <a:gd name="connsiteX5-33" fmla="*/ 1750922 w 2129137"/>
              <a:gd name="connsiteY5-34" fmla="*/ 1976950 h 2029642"/>
              <a:gd name="connsiteX6-35" fmla="*/ 1678436 w 2129137"/>
              <a:gd name="connsiteY6-36" fmla="*/ 2029642 h 2029642"/>
              <a:gd name="connsiteX7-37" fmla="*/ 454698 w 2129137"/>
              <a:gd name="connsiteY7-38" fmla="*/ 2029642 h 2029642"/>
              <a:gd name="connsiteX8-39" fmla="*/ 382236 w 2129137"/>
              <a:gd name="connsiteY8-40" fmla="*/ 1976957 h 2029642"/>
              <a:gd name="connsiteX9-41" fmla="*/ 4021 w 2129137"/>
              <a:gd name="connsiteY9-42" fmla="*/ 811308 h 2029642"/>
              <a:gd name="connsiteX10-43" fmla="*/ 31671 w 2129137"/>
              <a:gd name="connsiteY10-44" fmla="*/ 726159 h 2029642"/>
              <a:gd name="connsiteX0-45" fmla="*/ 31671 w 2129137"/>
              <a:gd name="connsiteY0-46" fmla="*/ 735453 h 2038936"/>
              <a:gd name="connsiteX1-47" fmla="*/ 1021759 w 2129137"/>
              <a:gd name="connsiteY1-48" fmla="*/ 15111 h 2038936"/>
              <a:gd name="connsiteX2-49" fmla="*/ 1111410 w 2129137"/>
              <a:gd name="connsiteY2-50" fmla="*/ 15120 h 2038936"/>
              <a:gd name="connsiteX3-51" fmla="*/ 2101498 w 2129137"/>
              <a:gd name="connsiteY3-52" fmla="*/ 735462 h 2038936"/>
              <a:gd name="connsiteX4-53" fmla="*/ 2129137 w 2129137"/>
              <a:gd name="connsiteY4-54" fmla="*/ 820595 h 2038936"/>
              <a:gd name="connsiteX5-55" fmla="*/ 1750922 w 2129137"/>
              <a:gd name="connsiteY5-56" fmla="*/ 1986244 h 2038936"/>
              <a:gd name="connsiteX6-57" fmla="*/ 1678436 w 2129137"/>
              <a:gd name="connsiteY6-58" fmla="*/ 2038936 h 2038936"/>
              <a:gd name="connsiteX7-59" fmla="*/ 454698 w 2129137"/>
              <a:gd name="connsiteY7-60" fmla="*/ 2038936 h 2038936"/>
              <a:gd name="connsiteX8-61" fmla="*/ 382236 w 2129137"/>
              <a:gd name="connsiteY8-62" fmla="*/ 1986251 h 2038936"/>
              <a:gd name="connsiteX9-63" fmla="*/ 4021 w 2129137"/>
              <a:gd name="connsiteY9-64" fmla="*/ 820602 h 2038936"/>
              <a:gd name="connsiteX10-65" fmla="*/ 31671 w 2129137"/>
              <a:gd name="connsiteY10-66" fmla="*/ 735453 h 2038936"/>
              <a:gd name="connsiteX0-67" fmla="*/ 31671 w 2129137"/>
              <a:gd name="connsiteY0-68" fmla="*/ 735453 h 2038936"/>
              <a:gd name="connsiteX1-69" fmla="*/ 1021759 w 2129137"/>
              <a:gd name="connsiteY1-70" fmla="*/ 15111 h 2038936"/>
              <a:gd name="connsiteX2-71" fmla="*/ 1111410 w 2129137"/>
              <a:gd name="connsiteY2-72" fmla="*/ 15120 h 2038936"/>
              <a:gd name="connsiteX3-73" fmla="*/ 2101498 w 2129137"/>
              <a:gd name="connsiteY3-74" fmla="*/ 735462 h 2038936"/>
              <a:gd name="connsiteX4-75" fmla="*/ 2129137 w 2129137"/>
              <a:gd name="connsiteY4-76" fmla="*/ 820595 h 2038936"/>
              <a:gd name="connsiteX5-77" fmla="*/ 1750922 w 2129137"/>
              <a:gd name="connsiteY5-78" fmla="*/ 1986244 h 2038936"/>
              <a:gd name="connsiteX6-79" fmla="*/ 1678436 w 2129137"/>
              <a:gd name="connsiteY6-80" fmla="*/ 2038936 h 2038936"/>
              <a:gd name="connsiteX7-81" fmla="*/ 454698 w 2129137"/>
              <a:gd name="connsiteY7-82" fmla="*/ 2038936 h 2038936"/>
              <a:gd name="connsiteX8-83" fmla="*/ 382236 w 2129137"/>
              <a:gd name="connsiteY8-84" fmla="*/ 1986251 h 2038936"/>
              <a:gd name="connsiteX9-85" fmla="*/ 4021 w 2129137"/>
              <a:gd name="connsiteY9-86" fmla="*/ 820602 h 2038936"/>
              <a:gd name="connsiteX10-87" fmla="*/ 31671 w 2129137"/>
              <a:gd name="connsiteY10-88" fmla="*/ 735453 h 2038936"/>
              <a:gd name="connsiteX0-89" fmla="*/ 31671 w 2129137"/>
              <a:gd name="connsiteY0-90" fmla="*/ 735453 h 2038936"/>
              <a:gd name="connsiteX1-91" fmla="*/ 1021759 w 2129137"/>
              <a:gd name="connsiteY1-92" fmla="*/ 15111 h 2038936"/>
              <a:gd name="connsiteX2-93" fmla="*/ 1111410 w 2129137"/>
              <a:gd name="connsiteY2-94" fmla="*/ 15120 h 2038936"/>
              <a:gd name="connsiteX3-95" fmla="*/ 2101498 w 2129137"/>
              <a:gd name="connsiteY3-96" fmla="*/ 735462 h 2038936"/>
              <a:gd name="connsiteX4-97" fmla="*/ 2129137 w 2129137"/>
              <a:gd name="connsiteY4-98" fmla="*/ 820595 h 2038936"/>
              <a:gd name="connsiteX5-99" fmla="*/ 1750922 w 2129137"/>
              <a:gd name="connsiteY5-100" fmla="*/ 1986244 h 2038936"/>
              <a:gd name="connsiteX6-101" fmla="*/ 1678436 w 2129137"/>
              <a:gd name="connsiteY6-102" fmla="*/ 2038936 h 2038936"/>
              <a:gd name="connsiteX7-103" fmla="*/ 454698 w 2129137"/>
              <a:gd name="connsiteY7-104" fmla="*/ 2038936 h 2038936"/>
              <a:gd name="connsiteX8-105" fmla="*/ 382236 w 2129137"/>
              <a:gd name="connsiteY8-106" fmla="*/ 1986251 h 2038936"/>
              <a:gd name="connsiteX9-107" fmla="*/ 4021 w 2129137"/>
              <a:gd name="connsiteY9-108" fmla="*/ 820602 h 2038936"/>
              <a:gd name="connsiteX10-109" fmla="*/ 31671 w 2129137"/>
              <a:gd name="connsiteY10-110" fmla="*/ 735453 h 2038936"/>
              <a:gd name="connsiteX0-111" fmla="*/ 31671 w 2129137"/>
              <a:gd name="connsiteY0-112" fmla="*/ 735453 h 2038936"/>
              <a:gd name="connsiteX1-113" fmla="*/ 1021759 w 2129137"/>
              <a:gd name="connsiteY1-114" fmla="*/ 15111 h 2038936"/>
              <a:gd name="connsiteX2-115" fmla="*/ 1111410 w 2129137"/>
              <a:gd name="connsiteY2-116" fmla="*/ 15120 h 2038936"/>
              <a:gd name="connsiteX3-117" fmla="*/ 2101498 w 2129137"/>
              <a:gd name="connsiteY3-118" fmla="*/ 735462 h 2038936"/>
              <a:gd name="connsiteX4-119" fmla="*/ 2129137 w 2129137"/>
              <a:gd name="connsiteY4-120" fmla="*/ 820595 h 2038936"/>
              <a:gd name="connsiteX5-121" fmla="*/ 1750922 w 2129137"/>
              <a:gd name="connsiteY5-122" fmla="*/ 1986244 h 2038936"/>
              <a:gd name="connsiteX6-123" fmla="*/ 1678436 w 2129137"/>
              <a:gd name="connsiteY6-124" fmla="*/ 2038936 h 2038936"/>
              <a:gd name="connsiteX7-125" fmla="*/ 454698 w 2129137"/>
              <a:gd name="connsiteY7-126" fmla="*/ 2038936 h 2038936"/>
              <a:gd name="connsiteX8-127" fmla="*/ 382236 w 2129137"/>
              <a:gd name="connsiteY8-128" fmla="*/ 1986251 h 2038936"/>
              <a:gd name="connsiteX9-129" fmla="*/ 4021 w 2129137"/>
              <a:gd name="connsiteY9-130" fmla="*/ 820602 h 2038936"/>
              <a:gd name="connsiteX10-131" fmla="*/ 31671 w 2129137"/>
              <a:gd name="connsiteY10-132" fmla="*/ 735453 h 2038936"/>
              <a:gd name="connsiteX0-133" fmla="*/ 31671 w 2133159"/>
              <a:gd name="connsiteY0-134" fmla="*/ 735453 h 2038936"/>
              <a:gd name="connsiteX1-135" fmla="*/ 1021759 w 2133159"/>
              <a:gd name="connsiteY1-136" fmla="*/ 15111 h 2038936"/>
              <a:gd name="connsiteX2-137" fmla="*/ 1111410 w 2133159"/>
              <a:gd name="connsiteY2-138" fmla="*/ 15120 h 2038936"/>
              <a:gd name="connsiteX3-139" fmla="*/ 2101498 w 2133159"/>
              <a:gd name="connsiteY3-140" fmla="*/ 735462 h 2038936"/>
              <a:gd name="connsiteX4-141" fmla="*/ 2129137 w 2133159"/>
              <a:gd name="connsiteY4-142" fmla="*/ 820595 h 2038936"/>
              <a:gd name="connsiteX5-143" fmla="*/ 1750922 w 2133159"/>
              <a:gd name="connsiteY5-144" fmla="*/ 1986244 h 2038936"/>
              <a:gd name="connsiteX6-145" fmla="*/ 1678436 w 2133159"/>
              <a:gd name="connsiteY6-146" fmla="*/ 2038936 h 2038936"/>
              <a:gd name="connsiteX7-147" fmla="*/ 454698 w 2133159"/>
              <a:gd name="connsiteY7-148" fmla="*/ 2038936 h 2038936"/>
              <a:gd name="connsiteX8-149" fmla="*/ 382236 w 2133159"/>
              <a:gd name="connsiteY8-150" fmla="*/ 1986251 h 2038936"/>
              <a:gd name="connsiteX9-151" fmla="*/ 4021 w 2133159"/>
              <a:gd name="connsiteY9-152" fmla="*/ 820602 h 2038936"/>
              <a:gd name="connsiteX10-153" fmla="*/ 31671 w 2133159"/>
              <a:gd name="connsiteY10-154" fmla="*/ 735453 h 2038936"/>
              <a:gd name="connsiteX0-155" fmla="*/ 31671 w 2133159"/>
              <a:gd name="connsiteY0-156" fmla="*/ 735453 h 2038936"/>
              <a:gd name="connsiteX1-157" fmla="*/ 1021759 w 2133159"/>
              <a:gd name="connsiteY1-158" fmla="*/ 15111 h 2038936"/>
              <a:gd name="connsiteX2-159" fmla="*/ 1111410 w 2133159"/>
              <a:gd name="connsiteY2-160" fmla="*/ 15120 h 2038936"/>
              <a:gd name="connsiteX3-161" fmla="*/ 2101498 w 2133159"/>
              <a:gd name="connsiteY3-162" fmla="*/ 735462 h 2038936"/>
              <a:gd name="connsiteX4-163" fmla="*/ 2129137 w 2133159"/>
              <a:gd name="connsiteY4-164" fmla="*/ 820595 h 2038936"/>
              <a:gd name="connsiteX5-165" fmla="*/ 1750922 w 2133159"/>
              <a:gd name="connsiteY5-166" fmla="*/ 1986244 h 2038936"/>
              <a:gd name="connsiteX6-167" fmla="*/ 1678436 w 2133159"/>
              <a:gd name="connsiteY6-168" fmla="*/ 2038936 h 2038936"/>
              <a:gd name="connsiteX7-169" fmla="*/ 454698 w 2133159"/>
              <a:gd name="connsiteY7-170" fmla="*/ 2038936 h 2038936"/>
              <a:gd name="connsiteX8-171" fmla="*/ 382236 w 2133159"/>
              <a:gd name="connsiteY8-172" fmla="*/ 1986251 h 2038936"/>
              <a:gd name="connsiteX9-173" fmla="*/ 4021 w 2133159"/>
              <a:gd name="connsiteY9-174" fmla="*/ 820602 h 2038936"/>
              <a:gd name="connsiteX10-175" fmla="*/ 31671 w 2133159"/>
              <a:gd name="connsiteY10-176" fmla="*/ 735453 h 2038936"/>
              <a:gd name="connsiteX0-177" fmla="*/ 31671 w 2133159"/>
              <a:gd name="connsiteY0-178" fmla="*/ 735453 h 2038936"/>
              <a:gd name="connsiteX1-179" fmla="*/ 1021759 w 2133159"/>
              <a:gd name="connsiteY1-180" fmla="*/ 15111 h 2038936"/>
              <a:gd name="connsiteX2-181" fmla="*/ 1111410 w 2133159"/>
              <a:gd name="connsiteY2-182" fmla="*/ 15120 h 2038936"/>
              <a:gd name="connsiteX3-183" fmla="*/ 2101498 w 2133159"/>
              <a:gd name="connsiteY3-184" fmla="*/ 735462 h 2038936"/>
              <a:gd name="connsiteX4-185" fmla="*/ 2129137 w 2133159"/>
              <a:gd name="connsiteY4-186" fmla="*/ 820595 h 2038936"/>
              <a:gd name="connsiteX5-187" fmla="*/ 1750922 w 2133159"/>
              <a:gd name="connsiteY5-188" fmla="*/ 1986244 h 2038936"/>
              <a:gd name="connsiteX6-189" fmla="*/ 1678436 w 2133159"/>
              <a:gd name="connsiteY6-190" fmla="*/ 2038936 h 2038936"/>
              <a:gd name="connsiteX7-191" fmla="*/ 454698 w 2133159"/>
              <a:gd name="connsiteY7-192" fmla="*/ 2038936 h 2038936"/>
              <a:gd name="connsiteX8-193" fmla="*/ 382236 w 2133159"/>
              <a:gd name="connsiteY8-194" fmla="*/ 1986251 h 2038936"/>
              <a:gd name="connsiteX9-195" fmla="*/ 4021 w 2133159"/>
              <a:gd name="connsiteY9-196" fmla="*/ 820602 h 2038936"/>
              <a:gd name="connsiteX10-197" fmla="*/ 31671 w 2133159"/>
              <a:gd name="connsiteY10-198" fmla="*/ 735453 h 2038936"/>
              <a:gd name="connsiteX0-199" fmla="*/ 31671 w 2133159"/>
              <a:gd name="connsiteY0-200" fmla="*/ 735453 h 2038936"/>
              <a:gd name="connsiteX1-201" fmla="*/ 1021759 w 2133159"/>
              <a:gd name="connsiteY1-202" fmla="*/ 15111 h 2038936"/>
              <a:gd name="connsiteX2-203" fmla="*/ 1111410 w 2133159"/>
              <a:gd name="connsiteY2-204" fmla="*/ 15120 h 2038936"/>
              <a:gd name="connsiteX3-205" fmla="*/ 2101498 w 2133159"/>
              <a:gd name="connsiteY3-206" fmla="*/ 735462 h 2038936"/>
              <a:gd name="connsiteX4-207" fmla="*/ 2129137 w 2133159"/>
              <a:gd name="connsiteY4-208" fmla="*/ 820595 h 2038936"/>
              <a:gd name="connsiteX5-209" fmla="*/ 1750922 w 2133159"/>
              <a:gd name="connsiteY5-210" fmla="*/ 1986244 h 2038936"/>
              <a:gd name="connsiteX6-211" fmla="*/ 1678436 w 2133159"/>
              <a:gd name="connsiteY6-212" fmla="*/ 2038936 h 2038936"/>
              <a:gd name="connsiteX7-213" fmla="*/ 454698 w 2133159"/>
              <a:gd name="connsiteY7-214" fmla="*/ 2038936 h 2038936"/>
              <a:gd name="connsiteX8-215" fmla="*/ 382236 w 2133159"/>
              <a:gd name="connsiteY8-216" fmla="*/ 1986251 h 2038936"/>
              <a:gd name="connsiteX9-217" fmla="*/ 4021 w 2133159"/>
              <a:gd name="connsiteY9-218" fmla="*/ 820602 h 2038936"/>
              <a:gd name="connsiteX10-219" fmla="*/ 31671 w 2133159"/>
              <a:gd name="connsiteY10-220" fmla="*/ 735453 h 2038936"/>
              <a:gd name="connsiteX0-221" fmla="*/ 31671 w 2133159"/>
              <a:gd name="connsiteY0-222" fmla="*/ 735453 h 2038936"/>
              <a:gd name="connsiteX1-223" fmla="*/ 1021759 w 2133159"/>
              <a:gd name="connsiteY1-224" fmla="*/ 15111 h 2038936"/>
              <a:gd name="connsiteX2-225" fmla="*/ 1111410 w 2133159"/>
              <a:gd name="connsiteY2-226" fmla="*/ 15120 h 2038936"/>
              <a:gd name="connsiteX3-227" fmla="*/ 2101498 w 2133159"/>
              <a:gd name="connsiteY3-228" fmla="*/ 735462 h 2038936"/>
              <a:gd name="connsiteX4-229" fmla="*/ 2129137 w 2133159"/>
              <a:gd name="connsiteY4-230" fmla="*/ 820595 h 2038936"/>
              <a:gd name="connsiteX5-231" fmla="*/ 1750922 w 2133159"/>
              <a:gd name="connsiteY5-232" fmla="*/ 1986244 h 2038936"/>
              <a:gd name="connsiteX6-233" fmla="*/ 1678436 w 2133159"/>
              <a:gd name="connsiteY6-234" fmla="*/ 2038936 h 2038936"/>
              <a:gd name="connsiteX7-235" fmla="*/ 454698 w 2133159"/>
              <a:gd name="connsiteY7-236" fmla="*/ 2038936 h 2038936"/>
              <a:gd name="connsiteX8-237" fmla="*/ 382236 w 2133159"/>
              <a:gd name="connsiteY8-238" fmla="*/ 1986251 h 2038936"/>
              <a:gd name="connsiteX9-239" fmla="*/ 4021 w 2133159"/>
              <a:gd name="connsiteY9-240" fmla="*/ 820602 h 2038936"/>
              <a:gd name="connsiteX10-241" fmla="*/ 31671 w 2133159"/>
              <a:gd name="connsiteY10-242" fmla="*/ 735453 h 2038936"/>
              <a:gd name="connsiteX0-243" fmla="*/ 31671 w 2133159"/>
              <a:gd name="connsiteY0-244" fmla="*/ 735453 h 2038936"/>
              <a:gd name="connsiteX1-245" fmla="*/ 1021759 w 2133159"/>
              <a:gd name="connsiteY1-246" fmla="*/ 15111 h 2038936"/>
              <a:gd name="connsiteX2-247" fmla="*/ 1111410 w 2133159"/>
              <a:gd name="connsiteY2-248" fmla="*/ 15120 h 2038936"/>
              <a:gd name="connsiteX3-249" fmla="*/ 2101498 w 2133159"/>
              <a:gd name="connsiteY3-250" fmla="*/ 735462 h 2038936"/>
              <a:gd name="connsiteX4-251" fmla="*/ 2129137 w 2133159"/>
              <a:gd name="connsiteY4-252" fmla="*/ 820595 h 2038936"/>
              <a:gd name="connsiteX5-253" fmla="*/ 1750922 w 2133159"/>
              <a:gd name="connsiteY5-254" fmla="*/ 1986244 h 2038936"/>
              <a:gd name="connsiteX6-255" fmla="*/ 1678436 w 2133159"/>
              <a:gd name="connsiteY6-256" fmla="*/ 2038936 h 2038936"/>
              <a:gd name="connsiteX7-257" fmla="*/ 454698 w 2133159"/>
              <a:gd name="connsiteY7-258" fmla="*/ 2038936 h 2038936"/>
              <a:gd name="connsiteX8-259" fmla="*/ 382236 w 2133159"/>
              <a:gd name="connsiteY8-260" fmla="*/ 1986251 h 2038936"/>
              <a:gd name="connsiteX9-261" fmla="*/ 4021 w 2133159"/>
              <a:gd name="connsiteY9-262" fmla="*/ 820602 h 2038936"/>
              <a:gd name="connsiteX10-263" fmla="*/ 31671 w 2133159"/>
              <a:gd name="connsiteY10-264" fmla="*/ 735453 h 2038936"/>
              <a:gd name="connsiteX0-265" fmla="*/ 31671 w 2133159"/>
              <a:gd name="connsiteY0-266" fmla="*/ 735453 h 2038936"/>
              <a:gd name="connsiteX1-267" fmla="*/ 1021759 w 2133159"/>
              <a:gd name="connsiteY1-268" fmla="*/ 15111 h 2038936"/>
              <a:gd name="connsiteX2-269" fmla="*/ 1111410 w 2133159"/>
              <a:gd name="connsiteY2-270" fmla="*/ 15120 h 2038936"/>
              <a:gd name="connsiteX3-271" fmla="*/ 2101498 w 2133159"/>
              <a:gd name="connsiteY3-272" fmla="*/ 735462 h 2038936"/>
              <a:gd name="connsiteX4-273" fmla="*/ 2129137 w 2133159"/>
              <a:gd name="connsiteY4-274" fmla="*/ 820595 h 2038936"/>
              <a:gd name="connsiteX5-275" fmla="*/ 1750922 w 2133159"/>
              <a:gd name="connsiteY5-276" fmla="*/ 1986244 h 2038936"/>
              <a:gd name="connsiteX6-277" fmla="*/ 1678436 w 2133159"/>
              <a:gd name="connsiteY6-278" fmla="*/ 2038936 h 2038936"/>
              <a:gd name="connsiteX7-279" fmla="*/ 454698 w 2133159"/>
              <a:gd name="connsiteY7-280" fmla="*/ 2038936 h 2038936"/>
              <a:gd name="connsiteX8-281" fmla="*/ 382236 w 2133159"/>
              <a:gd name="connsiteY8-282" fmla="*/ 1986251 h 2038936"/>
              <a:gd name="connsiteX9-283" fmla="*/ 4021 w 2133159"/>
              <a:gd name="connsiteY9-284" fmla="*/ 820602 h 2038936"/>
              <a:gd name="connsiteX10-285" fmla="*/ 31671 w 2133159"/>
              <a:gd name="connsiteY10-286" fmla="*/ 735453 h 2038936"/>
              <a:gd name="connsiteX0-287" fmla="*/ 31671 w 2133159"/>
              <a:gd name="connsiteY0-288" fmla="*/ 735453 h 2038936"/>
              <a:gd name="connsiteX1-289" fmla="*/ 1021759 w 2133159"/>
              <a:gd name="connsiteY1-290" fmla="*/ 15111 h 2038936"/>
              <a:gd name="connsiteX2-291" fmla="*/ 1111410 w 2133159"/>
              <a:gd name="connsiteY2-292" fmla="*/ 15120 h 2038936"/>
              <a:gd name="connsiteX3-293" fmla="*/ 2101498 w 2133159"/>
              <a:gd name="connsiteY3-294" fmla="*/ 735462 h 2038936"/>
              <a:gd name="connsiteX4-295" fmla="*/ 2129137 w 2133159"/>
              <a:gd name="connsiteY4-296" fmla="*/ 820595 h 2038936"/>
              <a:gd name="connsiteX5-297" fmla="*/ 1750922 w 2133159"/>
              <a:gd name="connsiteY5-298" fmla="*/ 1986244 h 2038936"/>
              <a:gd name="connsiteX6-299" fmla="*/ 1678436 w 2133159"/>
              <a:gd name="connsiteY6-300" fmla="*/ 2038936 h 2038936"/>
              <a:gd name="connsiteX7-301" fmla="*/ 454698 w 2133159"/>
              <a:gd name="connsiteY7-302" fmla="*/ 2038936 h 2038936"/>
              <a:gd name="connsiteX8-303" fmla="*/ 382236 w 2133159"/>
              <a:gd name="connsiteY8-304" fmla="*/ 1986251 h 2038936"/>
              <a:gd name="connsiteX9-305" fmla="*/ 4021 w 2133159"/>
              <a:gd name="connsiteY9-306" fmla="*/ 820602 h 2038936"/>
              <a:gd name="connsiteX10-307" fmla="*/ 31671 w 2133159"/>
              <a:gd name="connsiteY10-308" fmla="*/ 735453 h 2038936"/>
              <a:gd name="connsiteX0-309" fmla="*/ 31671 w 2133159"/>
              <a:gd name="connsiteY0-310" fmla="*/ 735453 h 2038936"/>
              <a:gd name="connsiteX1-311" fmla="*/ 1021759 w 2133159"/>
              <a:gd name="connsiteY1-312" fmla="*/ 15111 h 2038936"/>
              <a:gd name="connsiteX2-313" fmla="*/ 1111410 w 2133159"/>
              <a:gd name="connsiteY2-314" fmla="*/ 15120 h 2038936"/>
              <a:gd name="connsiteX3-315" fmla="*/ 2101498 w 2133159"/>
              <a:gd name="connsiteY3-316" fmla="*/ 735462 h 2038936"/>
              <a:gd name="connsiteX4-317" fmla="*/ 2129137 w 2133159"/>
              <a:gd name="connsiteY4-318" fmla="*/ 820595 h 2038936"/>
              <a:gd name="connsiteX5-319" fmla="*/ 1750922 w 2133159"/>
              <a:gd name="connsiteY5-320" fmla="*/ 1986244 h 2038936"/>
              <a:gd name="connsiteX6-321" fmla="*/ 1678436 w 2133159"/>
              <a:gd name="connsiteY6-322" fmla="*/ 2038936 h 2038936"/>
              <a:gd name="connsiteX7-323" fmla="*/ 454698 w 2133159"/>
              <a:gd name="connsiteY7-324" fmla="*/ 2038936 h 2038936"/>
              <a:gd name="connsiteX8-325" fmla="*/ 382236 w 2133159"/>
              <a:gd name="connsiteY8-326" fmla="*/ 1986251 h 2038936"/>
              <a:gd name="connsiteX9-327" fmla="*/ 4021 w 2133159"/>
              <a:gd name="connsiteY9-328" fmla="*/ 820602 h 2038936"/>
              <a:gd name="connsiteX10-329" fmla="*/ 31671 w 2133159"/>
              <a:gd name="connsiteY10-330" fmla="*/ 735453 h 2038936"/>
              <a:gd name="connsiteX0-331" fmla="*/ 31671 w 2133159"/>
              <a:gd name="connsiteY0-332" fmla="*/ 735453 h 2038936"/>
              <a:gd name="connsiteX1-333" fmla="*/ 1021759 w 2133159"/>
              <a:gd name="connsiteY1-334" fmla="*/ 15111 h 2038936"/>
              <a:gd name="connsiteX2-335" fmla="*/ 1111410 w 2133159"/>
              <a:gd name="connsiteY2-336" fmla="*/ 15120 h 2038936"/>
              <a:gd name="connsiteX3-337" fmla="*/ 2101498 w 2133159"/>
              <a:gd name="connsiteY3-338" fmla="*/ 735462 h 2038936"/>
              <a:gd name="connsiteX4-339" fmla="*/ 2129137 w 2133159"/>
              <a:gd name="connsiteY4-340" fmla="*/ 820595 h 2038936"/>
              <a:gd name="connsiteX5-341" fmla="*/ 1750922 w 2133159"/>
              <a:gd name="connsiteY5-342" fmla="*/ 1986244 h 2038936"/>
              <a:gd name="connsiteX6-343" fmla="*/ 1678436 w 2133159"/>
              <a:gd name="connsiteY6-344" fmla="*/ 2038936 h 2038936"/>
              <a:gd name="connsiteX7-345" fmla="*/ 454698 w 2133159"/>
              <a:gd name="connsiteY7-346" fmla="*/ 2038936 h 2038936"/>
              <a:gd name="connsiteX8-347" fmla="*/ 382236 w 2133159"/>
              <a:gd name="connsiteY8-348" fmla="*/ 1986251 h 2038936"/>
              <a:gd name="connsiteX9-349" fmla="*/ 4021 w 2133159"/>
              <a:gd name="connsiteY9-350" fmla="*/ 820602 h 2038936"/>
              <a:gd name="connsiteX10-351" fmla="*/ 31671 w 2133159"/>
              <a:gd name="connsiteY10-352" fmla="*/ 735453 h 2038936"/>
              <a:gd name="connsiteX0-353" fmla="*/ 31671 w 2133159"/>
              <a:gd name="connsiteY0-354" fmla="*/ 735453 h 2038936"/>
              <a:gd name="connsiteX1-355" fmla="*/ 1021759 w 2133159"/>
              <a:gd name="connsiteY1-356" fmla="*/ 15111 h 2038936"/>
              <a:gd name="connsiteX2-357" fmla="*/ 1111410 w 2133159"/>
              <a:gd name="connsiteY2-358" fmla="*/ 15120 h 2038936"/>
              <a:gd name="connsiteX3-359" fmla="*/ 2101498 w 2133159"/>
              <a:gd name="connsiteY3-360" fmla="*/ 735462 h 2038936"/>
              <a:gd name="connsiteX4-361" fmla="*/ 2129137 w 2133159"/>
              <a:gd name="connsiteY4-362" fmla="*/ 820595 h 2038936"/>
              <a:gd name="connsiteX5-363" fmla="*/ 1750922 w 2133159"/>
              <a:gd name="connsiteY5-364" fmla="*/ 1986244 h 2038936"/>
              <a:gd name="connsiteX6-365" fmla="*/ 1678436 w 2133159"/>
              <a:gd name="connsiteY6-366" fmla="*/ 2038936 h 2038936"/>
              <a:gd name="connsiteX7-367" fmla="*/ 454698 w 2133159"/>
              <a:gd name="connsiteY7-368" fmla="*/ 2038936 h 2038936"/>
              <a:gd name="connsiteX8-369" fmla="*/ 382236 w 2133159"/>
              <a:gd name="connsiteY8-370" fmla="*/ 1986251 h 2038936"/>
              <a:gd name="connsiteX9-371" fmla="*/ 4021 w 2133159"/>
              <a:gd name="connsiteY9-372" fmla="*/ 820602 h 2038936"/>
              <a:gd name="connsiteX10-373" fmla="*/ 31671 w 2133159"/>
              <a:gd name="connsiteY10-374" fmla="*/ 735453 h 2038936"/>
              <a:gd name="connsiteX0-375" fmla="*/ 31671 w 2133159"/>
              <a:gd name="connsiteY0-376" fmla="*/ 735453 h 2038936"/>
              <a:gd name="connsiteX1-377" fmla="*/ 1021759 w 2133159"/>
              <a:gd name="connsiteY1-378" fmla="*/ 15111 h 2038936"/>
              <a:gd name="connsiteX2-379" fmla="*/ 1111410 w 2133159"/>
              <a:gd name="connsiteY2-380" fmla="*/ 15120 h 2038936"/>
              <a:gd name="connsiteX3-381" fmla="*/ 2101498 w 2133159"/>
              <a:gd name="connsiteY3-382" fmla="*/ 735462 h 2038936"/>
              <a:gd name="connsiteX4-383" fmla="*/ 2129137 w 2133159"/>
              <a:gd name="connsiteY4-384" fmla="*/ 820595 h 2038936"/>
              <a:gd name="connsiteX5-385" fmla="*/ 1750922 w 2133159"/>
              <a:gd name="connsiteY5-386" fmla="*/ 1986244 h 2038936"/>
              <a:gd name="connsiteX6-387" fmla="*/ 1678436 w 2133159"/>
              <a:gd name="connsiteY6-388" fmla="*/ 2038936 h 2038936"/>
              <a:gd name="connsiteX7-389" fmla="*/ 454698 w 2133159"/>
              <a:gd name="connsiteY7-390" fmla="*/ 2038936 h 2038936"/>
              <a:gd name="connsiteX8-391" fmla="*/ 382236 w 2133159"/>
              <a:gd name="connsiteY8-392" fmla="*/ 1986251 h 2038936"/>
              <a:gd name="connsiteX9-393" fmla="*/ 4021 w 2133159"/>
              <a:gd name="connsiteY9-394" fmla="*/ 820602 h 2038936"/>
              <a:gd name="connsiteX10-395" fmla="*/ 31671 w 2133159"/>
              <a:gd name="connsiteY10-396" fmla="*/ 735453 h 20389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133159" h="2038936">
                <a:moveTo>
                  <a:pt x="31671" y="735453"/>
                </a:moveTo>
                <a:cubicBezTo>
                  <a:pt x="59314" y="715341"/>
                  <a:pt x="994057" y="35266"/>
                  <a:pt x="1021759" y="15111"/>
                </a:cubicBezTo>
                <a:cubicBezTo>
                  <a:pt x="1049461" y="-5044"/>
                  <a:pt x="1083707" y="-5034"/>
                  <a:pt x="1111410" y="15120"/>
                </a:cubicBezTo>
                <a:cubicBezTo>
                  <a:pt x="1139112" y="35275"/>
                  <a:pt x="2073855" y="715350"/>
                  <a:pt x="2101498" y="735462"/>
                </a:cubicBezTo>
                <a:cubicBezTo>
                  <a:pt x="2129140" y="755574"/>
                  <a:pt x="2139688" y="788079"/>
                  <a:pt x="2129137" y="820595"/>
                </a:cubicBezTo>
                <a:cubicBezTo>
                  <a:pt x="2118587" y="853111"/>
                  <a:pt x="1761486" y="1953685"/>
                  <a:pt x="1750922" y="1986244"/>
                </a:cubicBezTo>
                <a:cubicBezTo>
                  <a:pt x="1740357" y="2018803"/>
                  <a:pt x="1712666" y="2038936"/>
                  <a:pt x="1678436" y="2038936"/>
                </a:cubicBezTo>
                <a:cubicBezTo>
                  <a:pt x="1644206" y="2038936"/>
                  <a:pt x="488928" y="2038936"/>
                  <a:pt x="454698" y="2038936"/>
                </a:cubicBezTo>
                <a:cubicBezTo>
                  <a:pt x="420468" y="2038936"/>
                  <a:pt x="392801" y="2018810"/>
                  <a:pt x="382236" y="1986251"/>
                </a:cubicBezTo>
                <a:cubicBezTo>
                  <a:pt x="371672" y="1953692"/>
                  <a:pt x="14571" y="853118"/>
                  <a:pt x="4021" y="820602"/>
                </a:cubicBezTo>
                <a:cubicBezTo>
                  <a:pt x="-6530" y="788086"/>
                  <a:pt x="4028" y="755565"/>
                  <a:pt x="31671" y="735453"/>
                </a:cubicBezTo>
                <a:close/>
              </a:path>
            </a:pathLst>
          </a:custGeom>
          <a:noFill/>
          <a:ln w="25400">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square" lIns="594783" tIns="830843" rIns="617074" bIns="564065" anchor="ctr" anchorCtr="1">
            <a:noAutofit/>
          </a:bodyPr>
          <a:p>
            <a:pPr marL="0" algn="ctr" rtl="0" eaLnBrk="1" latinLnBrk="0" hangingPunct="1">
              <a:spcBef>
                <a:spcPts val="0"/>
              </a:spcBef>
              <a:spcAft>
                <a:spcPts val="0"/>
              </a:spcAft>
            </a:pPr>
            <a:r>
              <a:rPr lang="zh-CN" altLang="en-US">
                <a:sym typeface="+mn-ea"/>
              </a:rPr>
              <a:t>2.银行借贷种类</a:t>
            </a:r>
            <a:endParaRPr lang="zh-CN" altLang="zh-CN" b="1" kern="1200" dirty="0">
              <a:solidFill>
                <a:schemeClr val="accent6"/>
              </a:solidFill>
              <a:effectLst/>
              <a:latin typeface="+mn-ea"/>
              <a:cs typeface="+mn-ea"/>
              <a:sym typeface="+mn-ea"/>
            </a:endParaRPr>
          </a:p>
        </p:txBody>
      </p:sp>
      <p:sp>
        <p:nvSpPr>
          <p:cNvPr id="21" name="任意多边形: 形状 18"/>
          <p:cNvSpPr/>
          <p:nvPr>
            <p:custDataLst>
              <p:tags r:id="rId10"/>
            </p:custDataLst>
          </p:nvPr>
        </p:nvSpPr>
        <p:spPr>
          <a:xfrm>
            <a:off x="3412490" y="1841818"/>
            <a:ext cx="5241544" cy="1184694"/>
          </a:xfrm>
          <a:custGeom>
            <a:avLst/>
            <a:gdLst>
              <a:gd name="connsiteX0" fmla="*/ 114308 w 5241544"/>
              <a:gd name="connsiteY0" fmla="*/ 0 h 1108948"/>
              <a:gd name="connsiteX1" fmla="*/ 5127236 w 5241544"/>
              <a:gd name="connsiteY1" fmla="*/ 0 h 1108948"/>
              <a:gd name="connsiteX2" fmla="*/ 5241544 w 5241544"/>
              <a:gd name="connsiteY2" fmla="*/ 114308 h 1108948"/>
              <a:gd name="connsiteX3" fmla="*/ 5241544 w 5241544"/>
              <a:gd name="connsiteY3" fmla="*/ 830925 h 1108948"/>
              <a:gd name="connsiteX4" fmla="*/ 5134809 w 5241544"/>
              <a:gd name="connsiteY4" fmla="*/ 944942 h 1108948"/>
              <a:gd name="connsiteX5" fmla="*/ 2665278 w 5241544"/>
              <a:gd name="connsiteY5" fmla="*/ 1108850 h 1108948"/>
              <a:gd name="connsiteX6" fmla="*/ 2650399 w 5241544"/>
              <a:gd name="connsiteY6" fmla="*/ 1108862 h 1108948"/>
              <a:gd name="connsiteX7" fmla="*/ 106992 w 5241544"/>
              <a:gd name="connsiteY7" fmla="*/ 944761 h 1108948"/>
              <a:gd name="connsiteX8" fmla="*/ 0 w 5241544"/>
              <a:gd name="connsiteY8" fmla="*/ 830704 h 1108948"/>
              <a:gd name="connsiteX9" fmla="*/ 0 w 5241544"/>
              <a:gd name="connsiteY9" fmla="*/ 114271 h 1108948"/>
              <a:gd name="connsiteX10" fmla="*/ 114308 w 5241544"/>
              <a:gd name="connsiteY10" fmla="*/ 0 h 1108948"/>
              <a:gd name="connsiteX0-1" fmla="*/ 114308 w 5241544"/>
              <a:gd name="connsiteY0-2" fmla="*/ 0 h 1108948"/>
              <a:gd name="connsiteX1-3" fmla="*/ 5127236 w 5241544"/>
              <a:gd name="connsiteY1-4" fmla="*/ 0 h 1108948"/>
              <a:gd name="connsiteX2-5" fmla="*/ 5241544 w 5241544"/>
              <a:gd name="connsiteY2-6" fmla="*/ 114308 h 1108948"/>
              <a:gd name="connsiteX3-7" fmla="*/ 5241544 w 5241544"/>
              <a:gd name="connsiteY3-8" fmla="*/ 830925 h 1108948"/>
              <a:gd name="connsiteX4-9" fmla="*/ 5134809 w 5241544"/>
              <a:gd name="connsiteY4-10" fmla="*/ 944942 h 1108948"/>
              <a:gd name="connsiteX5-11" fmla="*/ 2665278 w 5241544"/>
              <a:gd name="connsiteY5-12" fmla="*/ 1108850 h 1108948"/>
              <a:gd name="connsiteX6-13" fmla="*/ 2650399 w 5241544"/>
              <a:gd name="connsiteY6-14" fmla="*/ 1108862 h 1108948"/>
              <a:gd name="connsiteX7-15" fmla="*/ 106992 w 5241544"/>
              <a:gd name="connsiteY7-16" fmla="*/ 944761 h 1108948"/>
              <a:gd name="connsiteX8-17" fmla="*/ 0 w 5241544"/>
              <a:gd name="connsiteY8-18" fmla="*/ 830704 h 1108948"/>
              <a:gd name="connsiteX9-19" fmla="*/ 0 w 5241544"/>
              <a:gd name="connsiteY9-20" fmla="*/ 114271 h 1108948"/>
              <a:gd name="connsiteX10-21" fmla="*/ 114308 w 5241544"/>
              <a:gd name="connsiteY10-22" fmla="*/ 0 h 1108948"/>
              <a:gd name="connsiteX0-23" fmla="*/ 114308 w 5241544"/>
              <a:gd name="connsiteY0-24" fmla="*/ 0 h 1108948"/>
              <a:gd name="connsiteX1-25" fmla="*/ 5127236 w 5241544"/>
              <a:gd name="connsiteY1-26" fmla="*/ 0 h 1108948"/>
              <a:gd name="connsiteX2-27" fmla="*/ 5241544 w 5241544"/>
              <a:gd name="connsiteY2-28" fmla="*/ 114308 h 1108948"/>
              <a:gd name="connsiteX3-29" fmla="*/ 5241544 w 5241544"/>
              <a:gd name="connsiteY3-30" fmla="*/ 830925 h 1108948"/>
              <a:gd name="connsiteX4-31" fmla="*/ 5134809 w 5241544"/>
              <a:gd name="connsiteY4-32" fmla="*/ 944942 h 1108948"/>
              <a:gd name="connsiteX5-33" fmla="*/ 2665278 w 5241544"/>
              <a:gd name="connsiteY5-34" fmla="*/ 1108850 h 1108948"/>
              <a:gd name="connsiteX6-35" fmla="*/ 2650399 w 5241544"/>
              <a:gd name="connsiteY6-36" fmla="*/ 1108862 h 1108948"/>
              <a:gd name="connsiteX7-37" fmla="*/ 106992 w 5241544"/>
              <a:gd name="connsiteY7-38" fmla="*/ 944761 h 1108948"/>
              <a:gd name="connsiteX8-39" fmla="*/ 0 w 5241544"/>
              <a:gd name="connsiteY8-40" fmla="*/ 830704 h 1108948"/>
              <a:gd name="connsiteX9-41" fmla="*/ 0 w 5241544"/>
              <a:gd name="connsiteY9-42" fmla="*/ 114271 h 1108948"/>
              <a:gd name="connsiteX10-43" fmla="*/ 114308 w 5241544"/>
              <a:gd name="connsiteY10-44" fmla="*/ 0 h 1108948"/>
              <a:gd name="connsiteX0-45" fmla="*/ 114308 w 5241544"/>
              <a:gd name="connsiteY0-46" fmla="*/ 0 h 1108948"/>
              <a:gd name="connsiteX1-47" fmla="*/ 5127236 w 5241544"/>
              <a:gd name="connsiteY1-48" fmla="*/ 0 h 1108948"/>
              <a:gd name="connsiteX2-49" fmla="*/ 5241544 w 5241544"/>
              <a:gd name="connsiteY2-50" fmla="*/ 114308 h 1108948"/>
              <a:gd name="connsiteX3-51" fmla="*/ 5241544 w 5241544"/>
              <a:gd name="connsiteY3-52" fmla="*/ 830925 h 1108948"/>
              <a:gd name="connsiteX4-53" fmla="*/ 5134809 w 5241544"/>
              <a:gd name="connsiteY4-54" fmla="*/ 944942 h 1108948"/>
              <a:gd name="connsiteX5-55" fmla="*/ 2665278 w 5241544"/>
              <a:gd name="connsiteY5-56" fmla="*/ 1108850 h 1108948"/>
              <a:gd name="connsiteX6-57" fmla="*/ 2650399 w 5241544"/>
              <a:gd name="connsiteY6-58" fmla="*/ 1108862 h 1108948"/>
              <a:gd name="connsiteX7-59" fmla="*/ 106992 w 5241544"/>
              <a:gd name="connsiteY7-60" fmla="*/ 944761 h 1108948"/>
              <a:gd name="connsiteX8-61" fmla="*/ 0 w 5241544"/>
              <a:gd name="connsiteY8-62" fmla="*/ 830704 h 1108948"/>
              <a:gd name="connsiteX9-63" fmla="*/ 0 w 5241544"/>
              <a:gd name="connsiteY9-64" fmla="*/ 114271 h 1108948"/>
              <a:gd name="connsiteX10-65" fmla="*/ 114308 w 5241544"/>
              <a:gd name="connsiteY10-66" fmla="*/ 0 h 1108948"/>
              <a:gd name="connsiteX0-67" fmla="*/ 114308 w 5241544"/>
              <a:gd name="connsiteY0-68" fmla="*/ 0 h 1108948"/>
              <a:gd name="connsiteX1-69" fmla="*/ 5127236 w 5241544"/>
              <a:gd name="connsiteY1-70" fmla="*/ 0 h 1108948"/>
              <a:gd name="connsiteX2-71" fmla="*/ 5241544 w 5241544"/>
              <a:gd name="connsiteY2-72" fmla="*/ 114308 h 1108948"/>
              <a:gd name="connsiteX3-73" fmla="*/ 5241544 w 5241544"/>
              <a:gd name="connsiteY3-74" fmla="*/ 830925 h 1108948"/>
              <a:gd name="connsiteX4-75" fmla="*/ 5134809 w 5241544"/>
              <a:gd name="connsiteY4-76" fmla="*/ 944942 h 1108948"/>
              <a:gd name="connsiteX5-77" fmla="*/ 2665278 w 5241544"/>
              <a:gd name="connsiteY5-78" fmla="*/ 1108850 h 1108948"/>
              <a:gd name="connsiteX6-79" fmla="*/ 2650399 w 5241544"/>
              <a:gd name="connsiteY6-80" fmla="*/ 1108862 h 1108948"/>
              <a:gd name="connsiteX7-81" fmla="*/ 106992 w 5241544"/>
              <a:gd name="connsiteY7-82" fmla="*/ 944761 h 1108948"/>
              <a:gd name="connsiteX8-83" fmla="*/ 0 w 5241544"/>
              <a:gd name="connsiteY8-84" fmla="*/ 830704 h 1108948"/>
              <a:gd name="connsiteX9-85" fmla="*/ 0 w 5241544"/>
              <a:gd name="connsiteY9-86" fmla="*/ 114271 h 1108948"/>
              <a:gd name="connsiteX10-87" fmla="*/ 114308 w 5241544"/>
              <a:gd name="connsiteY10-88" fmla="*/ 0 h 1108948"/>
              <a:gd name="connsiteX0-89" fmla="*/ 114308 w 5241544"/>
              <a:gd name="connsiteY0-90" fmla="*/ 0 h 1108948"/>
              <a:gd name="connsiteX1-91" fmla="*/ 5127236 w 5241544"/>
              <a:gd name="connsiteY1-92" fmla="*/ 0 h 1108948"/>
              <a:gd name="connsiteX2-93" fmla="*/ 5241544 w 5241544"/>
              <a:gd name="connsiteY2-94" fmla="*/ 114308 h 1108948"/>
              <a:gd name="connsiteX3-95" fmla="*/ 5241544 w 5241544"/>
              <a:gd name="connsiteY3-96" fmla="*/ 830925 h 1108948"/>
              <a:gd name="connsiteX4-97" fmla="*/ 5134809 w 5241544"/>
              <a:gd name="connsiteY4-98" fmla="*/ 944942 h 1108948"/>
              <a:gd name="connsiteX5-99" fmla="*/ 2665278 w 5241544"/>
              <a:gd name="connsiteY5-100" fmla="*/ 1108850 h 1108948"/>
              <a:gd name="connsiteX6-101" fmla="*/ 2650399 w 5241544"/>
              <a:gd name="connsiteY6-102" fmla="*/ 1108862 h 1108948"/>
              <a:gd name="connsiteX7-103" fmla="*/ 106992 w 5241544"/>
              <a:gd name="connsiteY7-104" fmla="*/ 944761 h 1108948"/>
              <a:gd name="connsiteX8-105" fmla="*/ 0 w 5241544"/>
              <a:gd name="connsiteY8-106" fmla="*/ 830704 h 1108948"/>
              <a:gd name="connsiteX9-107" fmla="*/ 0 w 5241544"/>
              <a:gd name="connsiteY9-108" fmla="*/ 114271 h 1108948"/>
              <a:gd name="connsiteX10-109" fmla="*/ 114308 w 5241544"/>
              <a:gd name="connsiteY10-110" fmla="*/ 0 h 1108948"/>
              <a:gd name="connsiteX0-111" fmla="*/ 114308 w 5241544"/>
              <a:gd name="connsiteY0-112" fmla="*/ 0 h 1108948"/>
              <a:gd name="connsiteX1-113" fmla="*/ 5127236 w 5241544"/>
              <a:gd name="connsiteY1-114" fmla="*/ 0 h 1108948"/>
              <a:gd name="connsiteX2-115" fmla="*/ 5241544 w 5241544"/>
              <a:gd name="connsiteY2-116" fmla="*/ 114308 h 1108948"/>
              <a:gd name="connsiteX3-117" fmla="*/ 5241544 w 5241544"/>
              <a:gd name="connsiteY3-118" fmla="*/ 830925 h 1108948"/>
              <a:gd name="connsiteX4-119" fmla="*/ 5134809 w 5241544"/>
              <a:gd name="connsiteY4-120" fmla="*/ 944942 h 1108948"/>
              <a:gd name="connsiteX5-121" fmla="*/ 2665278 w 5241544"/>
              <a:gd name="connsiteY5-122" fmla="*/ 1108850 h 1108948"/>
              <a:gd name="connsiteX6-123" fmla="*/ 2650399 w 5241544"/>
              <a:gd name="connsiteY6-124" fmla="*/ 1108862 h 1108948"/>
              <a:gd name="connsiteX7-125" fmla="*/ 106992 w 5241544"/>
              <a:gd name="connsiteY7-126" fmla="*/ 944761 h 1108948"/>
              <a:gd name="connsiteX8-127" fmla="*/ 0 w 5241544"/>
              <a:gd name="connsiteY8-128" fmla="*/ 830704 h 1108948"/>
              <a:gd name="connsiteX9-129" fmla="*/ 0 w 5241544"/>
              <a:gd name="connsiteY9-130" fmla="*/ 114271 h 1108948"/>
              <a:gd name="connsiteX10-131" fmla="*/ 114308 w 5241544"/>
              <a:gd name="connsiteY10-132" fmla="*/ 0 h 1108948"/>
              <a:gd name="connsiteX0-133" fmla="*/ 114308 w 5241544"/>
              <a:gd name="connsiteY0-134" fmla="*/ 0 h 1108948"/>
              <a:gd name="connsiteX1-135" fmla="*/ 5127236 w 5241544"/>
              <a:gd name="connsiteY1-136" fmla="*/ 0 h 1108948"/>
              <a:gd name="connsiteX2-137" fmla="*/ 5241544 w 5241544"/>
              <a:gd name="connsiteY2-138" fmla="*/ 114308 h 1108948"/>
              <a:gd name="connsiteX3-139" fmla="*/ 5241544 w 5241544"/>
              <a:gd name="connsiteY3-140" fmla="*/ 830925 h 1108948"/>
              <a:gd name="connsiteX4-141" fmla="*/ 5134809 w 5241544"/>
              <a:gd name="connsiteY4-142" fmla="*/ 944942 h 1108948"/>
              <a:gd name="connsiteX5-143" fmla="*/ 2665278 w 5241544"/>
              <a:gd name="connsiteY5-144" fmla="*/ 1108850 h 1108948"/>
              <a:gd name="connsiteX6-145" fmla="*/ 2650399 w 5241544"/>
              <a:gd name="connsiteY6-146" fmla="*/ 1108862 h 1108948"/>
              <a:gd name="connsiteX7-147" fmla="*/ 106992 w 5241544"/>
              <a:gd name="connsiteY7-148" fmla="*/ 944761 h 1108948"/>
              <a:gd name="connsiteX8-149" fmla="*/ 0 w 5241544"/>
              <a:gd name="connsiteY8-150" fmla="*/ 830704 h 1108948"/>
              <a:gd name="connsiteX9-151" fmla="*/ 0 w 5241544"/>
              <a:gd name="connsiteY9-152" fmla="*/ 114271 h 1108948"/>
              <a:gd name="connsiteX10-153" fmla="*/ 114308 w 5241544"/>
              <a:gd name="connsiteY10-154" fmla="*/ 0 h 1108948"/>
              <a:gd name="connsiteX0-155" fmla="*/ 114308 w 5241544"/>
              <a:gd name="connsiteY0-156" fmla="*/ 0 h 1108948"/>
              <a:gd name="connsiteX1-157" fmla="*/ 5127236 w 5241544"/>
              <a:gd name="connsiteY1-158" fmla="*/ 0 h 1108948"/>
              <a:gd name="connsiteX2-159" fmla="*/ 5241544 w 5241544"/>
              <a:gd name="connsiteY2-160" fmla="*/ 114308 h 1108948"/>
              <a:gd name="connsiteX3-161" fmla="*/ 5241544 w 5241544"/>
              <a:gd name="connsiteY3-162" fmla="*/ 830925 h 1108948"/>
              <a:gd name="connsiteX4-163" fmla="*/ 5134809 w 5241544"/>
              <a:gd name="connsiteY4-164" fmla="*/ 944942 h 1108948"/>
              <a:gd name="connsiteX5-165" fmla="*/ 2665278 w 5241544"/>
              <a:gd name="connsiteY5-166" fmla="*/ 1108850 h 1108948"/>
              <a:gd name="connsiteX6-167" fmla="*/ 2650399 w 5241544"/>
              <a:gd name="connsiteY6-168" fmla="*/ 1108862 h 1108948"/>
              <a:gd name="connsiteX7-169" fmla="*/ 106992 w 5241544"/>
              <a:gd name="connsiteY7-170" fmla="*/ 944761 h 1108948"/>
              <a:gd name="connsiteX8-171" fmla="*/ 0 w 5241544"/>
              <a:gd name="connsiteY8-172" fmla="*/ 830704 h 1108948"/>
              <a:gd name="connsiteX9-173" fmla="*/ 0 w 5241544"/>
              <a:gd name="connsiteY9-174" fmla="*/ 114271 h 1108948"/>
              <a:gd name="connsiteX10-175" fmla="*/ 114308 w 5241544"/>
              <a:gd name="connsiteY10-176" fmla="*/ 0 h 1108948"/>
              <a:gd name="connsiteX0-177" fmla="*/ 114308 w 5241544"/>
              <a:gd name="connsiteY0-178" fmla="*/ 0 h 1108948"/>
              <a:gd name="connsiteX1-179" fmla="*/ 5127236 w 5241544"/>
              <a:gd name="connsiteY1-180" fmla="*/ 0 h 1108948"/>
              <a:gd name="connsiteX2-181" fmla="*/ 5241544 w 5241544"/>
              <a:gd name="connsiteY2-182" fmla="*/ 114308 h 1108948"/>
              <a:gd name="connsiteX3-183" fmla="*/ 5241544 w 5241544"/>
              <a:gd name="connsiteY3-184" fmla="*/ 830925 h 1108948"/>
              <a:gd name="connsiteX4-185" fmla="*/ 5134809 w 5241544"/>
              <a:gd name="connsiteY4-186" fmla="*/ 944942 h 1108948"/>
              <a:gd name="connsiteX5-187" fmla="*/ 2665278 w 5241544"/>
              <a:gd name="connsiteY5-188" fmla="*/ 1108850 h 1108948"/>
              <a:gd name="connsiteX6-189" fmla="*/ 2650399 w 5241544"/>
              <a:gd name="connsiteY6-190" fmla="*/ 1108862 h 1108948"/>
              <a:gd name="connsiteX7-191" fmla="*/ 106992 w 5241544"/>
              <a:gd name="connsiteY7-192" fmla="*/ 944761 h 1108948"/>
              <a:gd name="connsiteX8-193" fmla="*/ 0 w 5241544"/>
              <a:gd name="connsiteY8-194" fmla="*/ 830704 h 1108948"/>
              <a:gd name="connsiteX9-195" fmla="*/ 0 w 5241544"/>
              <a:gd name="connsiteY9-196" fmla="*/ 114271 h 1108948"/>
              <a:gd name="connsiteX10-197" fmla="*/ 114308 w 5241544"/>
              <a:gd name="connsiteY10-198" fmla="*/ 0 h 1108948"/>
              <a:gd name="connsiteX0-199" fmla="*/ 114308 w 5241544"/>
              <a:gd name="connsiteY0-200" fmla="*/ 0 h 1108947"/>
              <a:gd name="connsiteX1-201" fmla="*/ 5127236 w 5241544"/>
              <a:gd name="connsiteY1-202" fmla="*/ 0 h 1108947"/>
              <a:gd name="connsiteX2-203" fmla="*/ 5241544 w 5241544"/>
              <a:gd name="connsiteY2-204" fmla="*/ 114308 h 1108947"/>
              <a:gd name="connsiteX3-205" fmla="*/ 5241544 w 5241544"/>
              <a:gd name="connsiteY3-206" fmla="*/ 830925 h 1108947"/>
              <a:gd name="connsiteX4-207" fmla="*/ 5134809 w 5241544"/>
              <a:gd name="connsiteY4-208" fmla="*/ 944942 h 1108947"/>
              <a:gd name="connsiteX5-209" fmla="*/ 2665278 w 5241544"/>
              <a:gd name="connsiteY5-210" fmla="*/ 1108850 h 1108947"/>
              <a:gd name="connsiteX6-211" fmla="*/ 2650399 w 5241544"/>
              <a:gd name="connsiteY6-212" fmla="*/ 1108862 h 1108947"/>
              <a:gd name="connsiteX7-213" fmla="*/ 106992 w 5241544"/>
              <a:gd name="connsiteY7-214" fmla="*/ 944761 h 1108947"/>
              <a:gd name="connsiteX8-215" fmla="*/ 0 w 5241544"/>
              <a:gd name="connsiteY8-216" fmla="*/ 830704 h 1108947"/>
              <a:gd name="connsiteX9-217" fmla="*/ 0 w 5241544"/>
              <a:gd name="connsiteY9-218" fmla="*/ 114271 h 1108947"/>
              <a:gd name="connsiteX10-219" fmla="*/ 114308 w 5241544"/>
              <a:gd name="connsiteY10-220" fmla="*/ 0 h 1108947"/>
              <a:gd name="connsiteX0-221" fmla="*/ 114308 w 5241544"/>
              <a:gd name="connsiteY0-222" fmla="*/ 0 h 1109100"/>
              <a:gd name="connsiteX1-223" fmla="*/ 5127236 w 5241544"/>
              <a:gd name="connsiteY1-224" fmla="*/ 0 h 1109100"/>
              <a:gd name="connsiteX2-225" fmla="*/ 5241544 w 5241544"/>
              <a:gd name="connsiteY2-226" fmla="*/ 114308 h 1109100"/>
              <a:gd name="connsiteX3-227" fmla="*/ 5241544 w 5241544"/>
              <a:gd name="connsiteY3-228" fmla="*/ 830925 h 1109100"/>
              <a:gd name="connsiteX4-229" fmla="*/ 5134809 w 5241544"/>
              <a:gd name="connsiteY4-230" fmla="*/ 944942 h 1109100"/>
              <a:gd name="connsiteX5-231" fmla="*/ 2665278 w 5241544"/>
              <a:gd name="connsiteY5-232" fmla="*/ 1108850 h 1109100"/>
              <a:gd name="connsiteX6-233" fmla="*/ 2650399 w 5241544"/>
              <a:gd name="connsiteY6-234" fmla="*/ 1108862 h 1109100"/>
              <a:gd name="connsiteX7-235" fmla="*/ 106992 w 5241544"/>
              <a:gd name="connsiteY7-236" fmla="*/ 944761 h 1109100"/>
              <a:gd name="connsiteX8-237" fmla="*/ 0 w 5241544"/>
              <a:gd name="connsiteY8-238" fmla="*/ 830704 h 1109100"/>
              <a:gd name="connsiteX9-239" fmla="*/ 0 w 5241544"/>
              <a:gd name="connsiteY9-240" fmla="*/ 114271 h 1109100"/>
              <a:gd name="connsiteX10-241" fmla="*/ 114308 w 5241544"/>
              <a:gd name="connsiteY10-242" fmla="*/ 0 h 1109100"/>
              <a:gd name="connsiteX0-243" fmla="*/ 114308 w 5241544"/>
              <a:gd name="connsiteY0-244" fmla="*/ 0 h 1109100"/>
              <a:gd name="connsiteX1-245" fmla="*/ 5127236 w 5241544"/>
              <a:gd name="connsiteY1-246" fmla="*/ 0 h 1109100"/>
              <a:gd name="connsiteX2-247" fmla="*/ 5241544 w 5241544"/>
              <a:gd name="connsiteY2-248" fmla="*/ 114308 h 1109100"/>
              <a:gd name="connsiteX3-249" fmla="*/ 5241544 w 5241544"/>
              <a:gd name="connsiteY3-250" fmla="*/ 830925 h 1109100"/>
              <a:gd name="connsiteX4-251" fmla="*/ 5134809 w 5241544"/>
              <a:gd name="connsiteY4-252" fmla="*/ 944942 h 1109100"/>
              <a:gd name="connsiteX5-253" fmla="*/ 2665278 w 5241544"/>
              <a:gd name="connsiteY5-254" fmla="*/ 1108850 h 1109100"/>
              <a:gd name="connsiteX6-255" fmla="*/ 2650399 w 5241544"/>
              <a:gd name="connsiteY6-256" fmla="*/ 1108862 h 1109100"/>
              <a:gd name="connsiteX7-257" fmla="*/ 106992 w 5241544"/>
              <a:gd name="connsiteY7-258" fmla="*/ 944761 h 1109100"/>
              <a:gd name="connsiteX8-259" fmla="*/ 0 w 5241544"/>
              <a:gd name="connsiteY8-260" fmla="*/ 830704 h 1109100"/>
              <a:gd name="connsiteX9-261" fmla="*/ 0 w 5241544"/>
              <a:gd name="connsiteY9-262" fmla="*/ 114271 h 1109100"/>
              <a:gd name="connsiteX10-263" fmla="*/ 114308 w 5241544"/>
              <a:gd name="connsiteY10-264" fmla="*/ 0 h 1109100"/>
              <a:gd name="connsiteX0-265" fmla="*/ 114308 w 5241544"/>
              <a:gd name="connsiteY0-266" fmla="*/ 0 h 1109100"/>
              <a:gd name="connsiteX1-267" fmla="*/ 5127236 w 5241544"/>
              <a:gd name="connsiteY1-268" fmla="*/ 0 h 1109100"/>
              <a:gd name="connsiteX2-269" fmla="*/ 5241544 w 5241544"/>
              <a:gd name="connsiteY2-270" fmla="*/ 114308 h 1109100"/>
              <a:gd name="connsiteX3-271" fmla="*/ 5241544 w 5241544"/>
              <a:gd name="connsiteY3-272" fmla="*/ 830925 h 1109100"/>
              <a:gd name="connsiteX4-273" fmla="*/ 5134809 w 5241544"/>
              <a:gd name="connsiteY4-274" fmla="*/ 944942 h 1109100"/>
              <a:gd name="connsiteX5-275" fmla="*/ 2665278 w 5241544"/>
              <a:gd name="connsiteY5-276" fmla="*/ 1108850 h 1109100"/>
              <a:gd name="connsiteX6-277" fmla="*/ 2650399 w 5241544"/>
              <a:gd name="connsiteY6-278" fmla="*/ 1108862 h 1109100"/>
              <a:gd name="connsiteX7-279" fmla="*/ 106992 w 5241544"/>
              <a:gd name="connsiteY7-280" fmla="*/ 944761 h 1109100"/>
              <a:gd name="connsiteX8-281" fmla="*/ 0 w 5241544"/>
              <a:gd name="connsiteY8-282" fmla="*/ 830704 h 1109100"/>
              <a:gd name="connsiteX9-283" fmla="*/ 0 w 5241544"/>
              <a:gd name="connsiteY9-284" fmla="*/ 114271 h 1109100"/>
              <a:gd name="connsiteX10-285" fmla="*/ 114308 w 5241544"/>
              <a:gd name="connsiteY10-286" fmla="*/ 0 h 1109100"/>
              <a:gd name="connsiteX0-287" fmla="*/ 114308 w 5241544"/>
              <a:gd name="connsiteY0-288" fmla="*/ 0 h 1109100"/>
              <a:gd name="connsiteX1-289" fmla="*/ 5127236 w 5241544"/>
              <a:gd name="connsiteY1-290" fmla="*/ 0 h 1109100"/>
              <a:gd name="connsiteX2-291" fmla="*/ 5241544 w 5241544"/>
              <a:gd name="connsiteY2-292" fmla="*/ 114308 h 1109100"/>
              <a:gd name="connsiteX3-293" fmla="*/ 5241544 w 5241544"/>
              <a:gd name="connsiteY3-294" fmla="*/ 830925 h 1109100"/>
              <a:gd name="connsiteX4-295" fmla="*/ 5134809 w 5241544"/>
              <a:gd name="connsiteY4-296" fmla="*/ 944942 h 1109100"/>
              <a:gd name="connsiteX5-297" fmla="*/ 2665278 w 5241544"/>
              <a:gd name="connsiteY5-298" fmla="*/ 1108850 h 1109100"/>
              <a:gd name="connsiteX6-299" fmla="*/ 2650399 w 5241544"/>
              <a:gd name="connsiteY6-300" fmla="*/ 1108862 h 1109100"/>
              <a:gd name="connsiteX7-301" fmla="*/ 106992 w 5241544"/>
              <a:gd name="connsiteY7-302" fmla="*/ 944761 h 1109100"/>
              <a:gd name="connsiteX8-303" fmla="*/ 0 w 5241544"/>
              <a:gd name="connsiteY8-304" fmla="*/ 830704 h 1109100"/>
              <a:gd name="connsiteX9-305" fmla="*/ 0 w 5241544"/>
              <a:gd name="connsiteY9-306" fmla="*/ 114271 h 1109100"/>
              <a:gd name="connsiteX10-307" fmla="*/ 114308 w 5241544"/>
              <a:gd name="connsiteY10-308" fmla="*/ 0 h 1109100"/>
              <a:gd name="connsiteX0-309" fmla="*/ 114308 w 5241544"/>
              <a:gd name="connsiteY0-310" fmla="*/ 0 h 1109100"/>
              <a:gd name="connsiteX1-311" fmla="*/ 5127236 w 5241544"/>
              <a:gd name="connsiteY1-312" fmla="*/ 0 h 1109100"/>
              <a:gd name="connsiteX2-313" fmla="*/ 5241544 w 5241544"/>
              <a:gd name="connsiteY2-314" fmla="*/ 114308 h 1109100"/>
              <a:gd name="connsiteX3-315" fmla="*/ 5241544 w 5241544"/>
              <a:gd name="connsiteY3-316" fmla="*/ 830925 h 1109100"/>
              <a:gd name="connsiteX4-317" fmla="*/ 5134809 w 5241544"/>
              <a:gd name="connsiteY4-318" fmla="*/ 944942 h 1109100"/>
              <a:gd name="connsiteX5-319" fmla="*/ 2665278 w 5241544"/>
              <a:gd name="connsiteY5-320" fmla="*/ 1108850 h 1109100"/>
              <a:gd name="connsiteX6-321" fmla="*/ 2650399 w 5241544"/>
              <a:gd name="connsiteY6-322" fmla="*/ 1108862 h 1109100"/>
              <a:gd name="connsiteX7-323" fmla="*/ 106992 w 5241544"/>
              <a:gd name="connsiteY7-324" fmla="*/ 944761 h 1109100"/>
              <a:gd name="connsiteX8-325" fmla="*/ 0 w 5241544"/>
              <a:gd name="connsiteY8-326" fmla="*/ 830704 h 1109100"/>
              <a:gd name="connsiteX9-327" fmla="*/ 0 w 5241544"/>
              <a:gd name="connsiteY9-328" fmla="*/ 114271 h 1109100"/>
              <a:gd name="connsiteX10-329" fmla="*/ 114308 w 5241544"/>
              <a:gd name="connsiteY10-330" fmla="*/ 0 h 1109100"/>
              <a:gd name="connsiteX0-331" fmla="*/ 114308 w 5241544"/>
              <a:gd name="connsiteY0-332" fmla="*/ 0 h 1109100"/>
              <a:gd name="connsiteX1-333" fmla="*/ 5127236 w 5241544"/>
              <a:gd name="connsiteY1-334" fmla="*/ 0 h 1109100"/>
              <a:gd name="connsiteX2-335" fmla="*/ 5241544 w 5241544"/>
              <a:gd name="connsiteY2-336" fmla="*/ 114308 h 1109100"/>
              <a:gd name="connsiteX3-337" fmla="*/ 5241544 w 5241544"/>
              <a:gd name="connsiteY3-338" fmla="*/ 830925 h 1109100"/>
              <a:gd name="connsiteX4-339" fmla="*/ 5134809 w 5241544"/>
              <a:gd name="connsiteY4-340" fmla="*/ 944942 h 1109100"/>
              <a:gd name="connsiteX5-341" fmla="*/ 2665278 w 5241544"/>
              <a:gd name="connsiteY5-342" fmla="*/ 1108850 h 1109100"/>
              <a:gd name="connsiteX6-343" fmla="*/ 2650399 w 5241544"/>
              <a:gd name="connsiteY6-344" fmla="*/ 1108862 h 1109100"/>
              <a:gd name="connsiteX7-345" fmla="*/ 106992 w 5241544"/>
              <a:gd name="connsiteY7-346" fmla="*/ 944761 h 1109100"/>
              <a:gd name="connsiteX8-347" fmla="*/ 0 w 5241544"/>
              <a:gd name="connsiteY8-348" fmla="*/ 830704 h 1109100"/>
              <a:gd name="connsiteX9-349" fmla="*/ 0 w 5241544"/>
              <a:gd name="connsiteY9-350" fmla="*/ 114271 h 1109100"/>
              <a:gd name="connsiteX10-351" fmla="*/ 114308 w 5241544"/>
              <a:gd name="connsiteY10-352" fmla="*/ 0 h 1109100"/>
              <a:gd name="connsiteX0-353" fmla="*/ 114308 w 5241544"/>
              <a:gd name="connsiteY0-354" fmla="*/ 0 h 1109100"/>
              <a:gd name="connsiteX1-355" fmla="*/ 5127236 w 5241544"/>
              <a:gd name="connsiteY1-356" fmla="*/ 0 h 1109100"/>
              <a:gd name="connsiteX2-357" fmla="*/ 5241544 w 5241544"/>
              <a:gd name="connsiteY2-358" fmla="*/ 114308 h 1109100"/>
              <a:gd name="connsiteX3-359" fmla="*/ 5241544 w 5241544"/>
              <a:gd name="connsiteY3-360" fmla="*/ 830925 h 1109100"/>
              <a:gd name="connsiteX4-361" fmla="*/ 5134809 w 5241544"/>
              <a:gd name="connsiteY4-362" fmla="*/ 944942 h 1109100"/>
              <a:gd name="connsiteX5-363" fmla="*/ 2665278 w 5241544"/>
              <a:gd name="connsiteY5-364" fmla="*/ 1108850 h 1109100"/>
              <a:gd name="connsiteX6-365" fmla="*/ 2650399 w 5241544"/>
              <a:gd name="connsiteY6-366" fmla="*/ 1108862 h 1109100"/>
              <a:gd name="connsiteX7-367" fmla="*/ 106992 w 5241544"/>
              <a:gd name="connsiteY7-368" fmla="*/ 944761 h 1109100"/>
              <a:gd name="connsiteX8-369" fmla="*/ 0 w 5241544"/>
              <a:gd name="connsiteY8-370" fmla="*/ 830704 h 1109100"/>
              <a:gd name="connsiteX9-371" fmla="*/ 0 w 5241544"/>
              <a:gd name="connsiteY9-372" fmla="*/ 114271 h 1109100"/>
              <a:gd name="connsiteX10-373" fmla="*/ 114308 w 5241544"/>
              <a:gd name="connsiteY10-374" fmla="*/ 0 h 1109100"/>
              <a:gd name="connsiteX0-375" fmla="*/ 114308 w 5241544"/>
              <a:gd name="connsiteY0-376" fmla="*/ 0 h 1109100"/>
              <a:gd name="connsiteX1-377" fmla="*/ 5127236 w 5241544"/>
              <a:gd name="connsiteY1-378" fmla="*/ 0 h 1109100"/>
              <a:gd name="connsiteX2-379" fmla="*/ 5241544 w 5241544"/>
              <a:gd name="connsiteY2-380" fmla="*/ 114308 h 1109100"/>
              <a:gd name="connsiteX3-381" fmla="*/ 5241544 w 5241544"/>
              <a:gd name="connsiteY3-382" fmla="*/ 830925 h 1109100"/>
              <a:gd name="connsiteX4-383" fmla="*/ 5134809 w 5241544"/>
              <a:gd name="connsiteY4-384" fmla="*/ 944942 h 1109100"/>
              <a:gd name="connsiteX5-385" fmla="*/ 2665278 w 5241544"/>
              <a:gd name="connsiteY5-386" fmla="*/ 1108850 h 1109100"/>
              <a:gd name="connsiteX6-387" fmla="*/ 2650399 w 5241544"/>
              <a:gd name="connsiteY6-388" fmla="*/ 1108862 h 1109100"/>
              <a:gd name="connsiteX7-389" fmla="*/ 106992 w 5241544"/>
              <a:gd name="connsiteY7-390" fmla="*/ 944761 h 1109100"/>
              <a:gd name="connsiteX8-391" fmla="*/ 0 w 5241544"/>
              <a:gd name="connsiteY8-392" fmla="*/ 830704 h 1109100"/>
              <a:gd name="connsiteX9-393" fmla="*/ 0 w 5241544"/>
              <a:gd name="connsiteY9-394" fmla="*/ 114271 h 1109100"/>
              <a:gd name="connsiteX10-395" fmla="*/ 114308 w 5241544"/>
              <a:gd name="connsiteY10-396" fmla="*/ 0 h 1109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241544" h="1109100">
                <a:moveTo>
                  <a:pt x="114308" y="0"/>
                </a:moveTo>
                <a:cubicBezTo>
                  <a:pt x="181267" y="0"/>
                  <a:pt x="5060277" y="0"/>
                  <a:pt x="5127236" y="0"/>
                </a:cubicBezTo>
                <a:cubicBezTo>
                  <a:pt x="5194195" y="0"/>
                  <a:pt x="5241544" y="47349"/>
                  <a:pt x="5241544" y="114308"/>
                </a:cubicBezTo>
                <a:cubicBezTo>
                  <a:pt x="5241544" y="181267"/>
                  <a:pt x="5241544" y="767434"/>
                  <a:pt x="5241544" y="830925"/>
                </a:cubicBezTo>
                <a:cubicBezTo>
                  <a:pt x="5241544" y="894416"/>
                  <a:pt x="5198160" y="940737"/>
                  <a:pt x="5134809" y="944942"/>
                </a:cubicBezTo>
                <a:cubicBezTo>
                  <a:pt x="5071457" y="949147"/>
                  <a:pt x="2670243" y="1108521"/>
                  <a:pt x="2665278" y="1108850"/>
                </a:cubicBezTo>
                <a:cubicBezTo>
                  <a:pt x="2660313" y="1109180"/>
                  <a:pt x="2655364" y="1109184"/>
                  <a:pt x="2650399" y="1108862"/>
                </a:cubicBezTo>
                <a:cubicBezTo>
                  <a:pt x="2645433" y="1108542"/>
                  <a:pt x="170439" y="948855"/>
                  <a:pt x="106992" y="944761"/>
                </a:cubicBezTo>
                <a:cubicBezTo>
                  <a:pt x="43545" y="940667"/>
                  <a:pt x="0" y="894283"/>
                  <a:pt x="0" y="830704"/>
                </a:cubicBezTo>
                <a:cubicBezTo>
                  <a:pt x="0" y="767125"/>
                  <a:pt x="0" y="181230"/>
                  <a:pt x="0" y="114271"/>
                </a:cubicBezTo>
                <a:cubicBezTo>
                  <a:pt x="0" y="47312"/>
                  <a:pt x="47349" y="0"/>
                  <a:pt x="114308" y="0"/>
                </a:cubicBezTo>
                <a:close/>
              </a:path>
            </a:pathLst>
          </a:custGeom>
          <a:noFill/>
          <a:ln w="12700">
            <a:gradFill>
              <a:gsLst>
                <a:gs pos="100000">
                  <a:schemeClr val="accent6">
                    <a:lumMod val="40000"/>
                    <a:lumOff val="60000"/>
                    <a:alpha val="60000"/>
                  </a:schemeClr>
                </a:gs>
                <a:gs pos="0">
                  <a:schemeClr val="accent6">
                    <a:lumMod val="20000"/>
                    <a:lumOff val="80000"/>
                    <a:alpha val="0"/>
                  </a:schemeClr>
                </a:gs>
              </a:gsLst>
              <a:lin ang="54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08000" tIns="0" rIns="108000" bIns="432000" numCol="1" spcCol="0" rtlCol="0" fromWordArt="0" anchor="b" anchorCtr="1" forceAA="0" compatLnSpc="1">
            <a:noAutofit/>
          </a:bodyPr>
          <a:p>
            <a:pPr algn="just">
              <a:lnSpc>
                <a:spcPct val="150000"/>
              </a:lnSpc>
              <a:spcBef>
                <a:spcPct val="0"/>
              </a:spcBef>
              <a:spcAft>
                <a:spcPct val="0"/>
              </a:spcAft>
            </a:pPr>
            <a:r>
              <a:rPr lang="zh-CN" altLang="en-US" sz="2400">
                <a:ln>
                  <a:noFill/>
                  <a:prstDash val="sysDot"/>
                </a:ln>
                <a:solidFill>
                  <a:schemeClr val="tx1">
                    <a:lumMod val="85000"/>
                    <a:lumOff val="15000"/>
                  </a:schemeClr>
                </a:solidFill>
                <a:latin typeface="+mn-ea"/>
                <a:cs typeface="+mn-ea"/>
                <a:sym typeface="+mn-ea"/>
              </a:rPr>
              <a:t>（1）抵押贷款。</a:t>
            </a:r>
            <a:endParaRPr lang="zh-CN" altLang="en-US" sz="2400">
              <a:ln>
                <a:noFill/>
                <a:prstDash val="sysDot"/>
              </a:ln>
              <a:solidFill>
                <a:schemeClr val="tx1">
                  <a:lumMod val="85000"/>
                  <a:lumOff val="15000"/>
                </a:schemeClr>
              </a:solidFill>
              <a:latin typeface="+mn-ea"/>
              <a:cs typeface="+mn-ea"/>
              <a:sym typeface="+mn-ea"/>
            </a:endParaRPr>
          </a:p>
        </p:txBody>
      </p:sp>
      <p:sp>
        <p:nvSpPr>
          <p:cNvPr id="22" name="对象7"/>
          <p:cNvSpPr/>
          <p:nvPr>
            <p:custDataLst>
              <p:tags r:id="rId11"/>
            </p:custDataLst>
          </p:nvPr>
        </p:nvSpPr>
        <p:spPr>
          <a:xfrm>
            <a:off x="5705475" y="2690178"/>
            <a:ext cx="635932" cy="635932"/>
          </a:xfrm>
          <a:prstGeom prst="ellipse">
            <a:avLst/>
          </a:prstGeom>
          <a:solidFill>
            <a:schemeClr val="accent6"/>
          </a:solidFill>
          <a:ln>
            <a:solidFill>
              <a:schemeClr val="accent6">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01</a:t>
            </a:r>
            <a:endParaRPr lang="en-US" b="1" dirty="0">
              <a:solidFill>
                <a:schemeClr val="lt1"/>
              </a:solidFill>
              <a:latin typeface="+mn-ea"/>
              <a:cs typeface="+mn-ea"/>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（二）创业资金</a:t>
            </a:r>
            <a:endParaRPr lang="zh-CN" altLang="en-US" sz="2400"/>
          </a:p>
        </p:txBody>
      </p:sp>
      <p:sp>
        <p:nvSpPr>
          <p:cNvPr id="4" name="文本框 3"/>
          <p:cNvSpPr txBox="1"/>
          <p:nvPr/>
        </p:nvSpPr>
        <p:spPr>
          <a:xfrm>
            <a:off x="628015" y="1440180"/>
            <a:ext cx="7518400" cy="460375"/>
          </a:xfrm>
          <a:prstGeom prst="rect">
            <a:avLst/>
          </a:prstGeom>
          <a:noFill/>
        </p:spPr>
        <p:txBody>
          <a:bodyPr wrap="square" rtlCol="0">
            <a:spAutoFit/>
          </a:bodyPr>
          <a:p>
            <a:r>
              <a:rPr lang="zh-CN" altLang="en-US" sz="2400">
                <a:highlight>
                  <a:srgbClr val="FFFF00"/>
                </a:highlight>
              </a:rPr>
              <a:t>3.银行贷款申请条件</a:t>
            </a:r>
            <a:endParaRPr lang="zh-CN" altLang="en-US" sz="2400">
              <a:highlight>
                <a:srgbClr val="FFFF00"/>
              </a:highlight>
            </a:endParaRPr>
          </a:p>
        </p:txBody>
      </p:sp>
      <p:sp>
        <p:nvSpPr>
          <p:cNvPr id="5" name="文本框 4"/>
          <p:cNvSpPr txBox="1"/>
          <p:nvPr/>
        </p:nvSpPr>
        <p:spPr>
          <a:xfrm>
            <a:off x="433070" y="1956435"/>
            <a:ext cx="6096000" cy="460375"/>
          </a:xfrm>
          <a:prstGeom prst="rect">
            <a:avLst/>
          </a:prstGeom>
          <a:noFill/>
        </p:spPr>
        <p:txBody>
          <a:bodyPr wrap="square" rtlCol="0" anchor="t">
            <a:spAutoFit/>
          </a:bodyPr>
          <a:p>
            <a:r>
              <a:rPr lang="zh-CN" altLang="en-US" sz="2400"/>
              <a:t>（1）银行对贷款申请者的要求。</a:t>
            </a:r>
            <a:endParaRPr lang="zh-CN" altLang="en-US" sz="2400"/>
          </a:p>
        </p:txBody>
      </p:sp>
      <p:pic>
        <p:nvPicPr>
          <p:cNvPr id="6" name="图片 5" descr="商人"/>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39970" y="3284220"/>
            <a:ext cx="1943100" cy="1943100"/>
          </a:xfrm>
          <a:prstGeom prst="rect">
            <a:avLst/>
          </a:prstGeom>
        </p:spPr>
      </p:pic>
      <p:sp>
        <p:nvSpPr>
          <p:cNvPr id="8" name="文本框 7"/>
          <p:cNvSpPr txBox="1"/>
          <p:nvPr/>
        </p:nvSpPr>
        <p:spPr>
          <a:xfrm>
            <a:off x="124460" y="2827655"/>
            <a:ext cx="3698240" cy="1568450"/>
          </a:xfrm>
          <a:prstGeom prst="rect">
            <a:avLst/>
          </a:prstGeom>
          <a:noFill/>
        </p:spPr>
        <p:txBody>
          <a:bodyPr wrap="square" rtlCol="0" anchor="t">
            <a:spAutoFit/>
          </a:bodyPr>
          <a:p>
            <a:r>
              <a:rPr lang="zh-CN" altLang="en-US" sz="2400"/>
              <a:t>①年满18周岁，具有合法有效身份证明和贷款行所</a:t>
            </a:r>
            <a:endParaRPr lang="zh-CN" altLang="en-US" sz="2400"/>
          </a:p>
          <a:p>
            <a:r>
              <a:rPr lang="zh-CN" altLang="en-US" sz="2400"/>
              <a:t>在地合法居住证明，有固定的住所或营业场所；</a:t>
            </a:r>
            <a:endParaRPr lang="zh-CN" altLang="en-US" sz="2400"/>
          </a:p>
        </p:txBody>
      </p:sp>
      <p:sp>
        <p:nvSpPr>
          <p:cNvPr id="10" name="文本框 9"/>
          <p:cNvSpPr txBox="1"/>
          <p:nvPr/>
        </p:nvSpPr>
        <p:spPr>
          <a:xfrm>
            <a:off x="124460" y="4649470"/>
            <a:ext cx="3954145" cy="1938020"/>
          </a:xfrm>
          <a:prstGeom prst="rect">
            <a:avLst/>
          </a:prstGeom>
          <a:noFill/>
        </p:spPr>
        <p:txBody>
          <a:bodyPr wrap="square" rtlCol="0" anchor="t">
            <a:spAutoFit/>
          </a:bodyPr>
          <a:p>
            <a:r>
              <a:rPr lang="zh-CN" altLang="en-US" sz="2400"/>
              <a:t>②持有工商行政管理机关核发的营业执照及相关行业的经营许可证，从事正当的生产经营活动，有稳定的收入和还本付息的能力；</a:t>
            </a:r>
            <a:endParaRPr lang="zh-CN" altLang="en-US" sz="2400"/>
          </a:p>
        </p:txBody>
      </p:sp>
      <p:sp>
        <p:nvSpPr>
          <p:cNvPr id="12" name="文本框 11"/>
          <p:cNvSpPr txBox="1"/>
          <p:nvPr/>
        </p:nvSpPr>
        <p:spPr>
          <a:xfrm>
            <a:off x="7733665" y="2586355"/>
            <a:ext cx="3624580" cy="829945"/>
          </a:xfrm>
          <a:prstGeom prst="rect">
            <a:avLst/>
          </a:prstGeom>
          <a:noFill/>
        </p:spPr>
        <p:txBody>
          <a:bodyPr wrap="square" rtlCol="0" anchor="t">
            <a:spAutoFit/>
          </a:bodyPr>
          <a:p>
            <a:r>
              <a:rPr lang="zh-CN" altLang="en-US" sz="2400"/>
              <a:t>③借款人投资项目已有一定的自有资金；</a:t>
            </a:r>
            <a:endParaRPr lang="zh-CN" altLang="en-US" sz="2400"/>
          </a:p>
        </p:txBody>
      </p:sp>
      <p:sp>
        <p:nvSpPr>
          <p:cNvPr id="24" name="文本框 23"/>
          <p:cNvSpPr txBox="1"/>
          <p:nvPr/>
        </p:nvSpPr>
        <p:spPr>
          <a:xfrm>
            <a:off x="7800340" y="3658870"/>
            <a:ext cx="3776345" cy="1568450"/>
          </a:xfrm>
          <a:prstGeom prst="rect">
            <a:avLst/>
          </a:prstGeom>
          <a:noFill/>
        </p:spPr>
        <p:txBody>
          <a:bodyPr wrap="square" rtlCol="0" anchor="t">
            <a:spAutoFit/>
          </a:bodyPr>
          <a:p>
            <a:r>
              <a:rPr lang="zh-CN" altLang="en-US" sz="2400"/>
              <a:t>④贷款用途符合国家有关法律和本行信贷政策规</a:t>
            </a:r>
            <a:endParaRPr lang="zh-CN" altLang="en-US" sz="2400"/>
          </a:p>
          <a:p>
            <a:r>
              <a:rPr lang="zh-CN" altLang="en-US" sz="2400"/>
              <a:t>定，不允许用于股本权益性投资；</a:t>
            </a:r>
            <a:endParaRPr lang="zh-CN" altLang="en-US" sz="2400"/>
          </a:p>
        </p:txBody>
      </p:sp>
      <p:sp>
        <p:nvSpPr>
          <p:cNvPr id="25" name="文本框 24"/>
          <p:cNvSpPr txBox="1"/>
          <p:nvPr/>
        </p:nvSpPr>
        <p:spPr>
          <a:xfrm>
            <a:off x="7830185" y="5469890"/>
            <a:ext cx="3378835" cy="829945"/>
          </a:xfrm>
          <a:prstGeom prst="rect">
            <a:avLst/>
          </a:prstGeom>
          <a:noFill/>
        </p:spPr>
        <p:txBody>
          <a:bodyPr wrap="square" rtlCol="0" anchor="t">
            <a:spAutoFit/>
          </a:bodyPr>
          <a:p>
            <a:r>
              <a:rPr lang="zh-CN" altLang="en-US" sz="2400"/>
              <a:t>⑤在本行开立结算账户，营业收入经过本行结算。</a:t>
            </a:r>
            <a:endParaRPr lang="zh-CN" altLang="en-US" sz="2400"/>
          </a:p>
        </p:txBody>
      </p:sp>
      <p:cxnSp>
        <p:nvCxnSpPr>
          <p:cNvPr id="26" name="直接箭头连接符 25"/>
          <p:cNvCxnSpPr/>
          <p:nvPr/>
        </p:nvCxnSpPr>
        <p:spPr>
          <a:xfrm flipH="1" flipV="1">
            <a:off x="3592195" y="3514725"/>
            <a:ext cx="1397635" cy="42926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8" name="直接箭头连接符 27"/>
          <p:cNvCxnSpPr/>
          <p:nvPr>
            <p:custDataLst>
              <p:tags r:id="rId3"/>
            </p:custDataLst>
          </p:nvPr>
        </p:nvCxnSpPr>
        <p:spPr>
          <a:xfrm flipH="1">
            <a:off x="4015740" y="4911725"/>
            <a:ext cx="758825" cy="3943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9" name="直接箭头连接符 28"/>
          <p:cNvCxnSpPr>
            <a:endCxn id="12" idx="1"/>
          </p:cNvCxnSpPr>
          <p:nvPr>
            <p:custDataLst>
              <p:tags r:id="rId4"/>
            </p:custDataLst>
          </p:nvPr>
        </p:nvCxnSpPr>
        <p:spPr>
          <a:xfrm flipV="1">
            <a:off x="6529070" y="3001645"/>
            <a:ext cx="1204595" cy="88836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30" name="直接箭头连接符 29"/>
          <p:cNvCxnSpPr/>
          <p:nvPr>
            <p:custDataLst>
              <p:tags r:id="rId5"/>
            </p:custDataLst>
          </p:nvPr>
        </p:nvCxnSpPr>
        <p:spPr>
          <a:xfrm flipV="1">
            <a:off x="6816725" y="4074160"/>
            <a:ext cx="968375" cy="76073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31" name="直接箭头连接符 30"/>
          <p:cNvCxnSpPr/>
          <p:nvPr>
            <p:custDataLst>
              <p:tags r:id="rId6"/>
            </p:custDataLst>
          </p:nvPr>
        </p:nvCxnSpPr>
        <p:spPr>
          <a:xfrm>
            <a:off x="6663690" y="5326380"/>
            <a:ext cx="997585" cy="30670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任务一</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3630295" y="272669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筹备创业资源</a:t>
            </a:r>
            <a:endParaRPr lang="zh-CN" altLang="en-US" sz="6000" b="1" smtClean="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（二）创业资金</a:t>
            </a:r>
            <a:endParaRPr lang="zh-CN" altLang="en-US" sz="2400"/>
          </a:p>
        </p:txBody>
      </p:sp>
      <p:sp>
        <p:nvSpPr>
          <p:cNvPr id="4" name="文本框 3"/>
          <p:cNvSpPr txBox="1"/>
          <p:nvPr/>
        </p:nvSpPr>
        <p:spPr>
          <a:xfrm>
            <a:off x="541020" y="1381760"/>
            <a:ext cx="7518400" cy="460375"/>
          </a:xfrm>
          <a:prstGeom prst="rect">
            <a:avLst/>
          </a:prstGeom>
          <a:noFill/>
        </p:spPr>
        <p:txBody>
          <a:bodyPr wrap="square" rtlCol="0">
            <a:spAutoFit/>
          </a:bodyPr>
          <a:p>
            <a:r>
              <a:rPr lang="zh-CN" altLang="en-US" sz="2400">
                <a:highlight>
                  <a:srgbClr val="FFFF00"/>
                </a:highlight>
              </a:rPr>
              <a:t>3.银行贷款申请条件</a:t>
            </a:r>
            <a:endParaRPr lang="zh-CN" altLang="en-US" sz="2400">
              <a:highlight>
                <a:srgbClr val="FFFF00"/>
              </a:highlight>
            </a:endParaRPr>
          </a:p>
        </p:txBody>
      </p:sp>
      <p:sp>
        <p:nvSpPr>
          <p:cNvPr id="5" name="文本框 4"/>
          <p:cNvSpPr txBox="1"/>
          <p:nvPr/>
        </p:nvSpPr>
        <p:spPr>
          <a:xfrm>
            <a:off x="433070" y="1948815"/>
            <a:ext cx="6096000" cy="460375"/>
          </a:xfrm>
          <a:prstGeom prst="rect">
            <a:avLst/>
          </a:prstGeom>
          <a:noFill/>
        </p:spPr>
        <p:txBody>
          <a:bodyPr wrap="square" rtlCol="0" anchor="t">
            <a:spAutoFit/>
          </a:bodyPr>
          <a:p>
            <a:r>
              <a:rPr lang="zh-CN" altLang="en-US" sz="2400"/>
              <a:t>（2）贷款申请者需提供的申请资料。</a:t>
            </a:r>
            <a:endParaRPr lang="zh-CN" altLang="en-US" sz="2400"/>
          </a:p>
        </p:txBody>
      </p:sp>
      <p:sp>
        <p:nvSpPr>
          <p:cNvPr id="8" name="文本框 7"/>
          <p:cNvSpPr txBox="1"/>
          <p:nvPr/>
        </p:nvSpPr>
        <p:spPr>
          <a:xfrm>
            <a:off x="240030" y="2515870"/>
            <a:ext cx="3352165" cy="1938020"/>
          </a:xfrm>
          <a:prstGeom prst="rect">
            <a:avLst/>
          </a:prstGeom>
          <a:noFill/>
        </p:spPr>
        <p:txBody>
          <a:bodyPr wrap="square" rtlCol="0" anchor="t">
            <a:spAutoFit/>
          </a:bodyPr>
          <a:p>
            <a:r>
              <a:rPr lang="zh-CN" altLang="en-US" sz="2400"/>
              <a:t>①借款人及配偶的身份证件（包括居民身份证、户口簿或其他有效居住证原件）和婚姻状况证明；</a:t>
            </a:r>
            <a:endParaRPr lang="zh-CN" altLang="en-US" sz="2400"/>
          </a:p>
        </p:txBody>
      </p:sp>
      <p:sp>
        <p:nvSpPr>
          <p:cNvPr id="10" name="文本框 9"/>
          <p:cNvSpPr txBox="1"/>
          <p:nvPr/>
        </p:nvSpPr>
        <p:spPr>
          <a:xfrm>
            <a:off x="321945" y="4649470"/>
            <a:ext cx="3316605" cy="1198880"/>
          </a:xfrm>
          <a:prstGeom prst="rect">
            <a:avLst/>
          </a:prstGeom>
          <a:noFill/>
        </p:spPr>
        <p:txBody>
          <a:bodyPr wrap="square" rtlCol="0" anchor="t">
            <a:spAutoFit/>
          </a:bodyPr>
          <a:p>
            <a:r>
              <a:rPr lang="zh-CN" altLang="en-US" sz="2400"/>
              <a:t>②个人或家庭收入及财产状况等还款能力证明文件；</a:t>
            </a:r>
            <a:endParaRPr lang="zh-CN" altLang="en-US" sz="2400"/>
          </a:p>
        </p:txBody>
      </p:sp>
      <p:sp>
        <p:nvSpPr>
          <p:cNvPr id="12" name="文本框 11"/>
          <p:cNvSpPr txBox="1"/>
          <p:nvPr/>
        </p:nvSpPr>
        <p:spPr>
          <a:xfrm>
            <a:off x="7690485" y="2456815"/>
            <a:ext cx="3624580" cy="1568450"/>
          </a:xfrm>
          <a:prstGeom prst="rect">
            <a:avLst/>
          </a:prstGeom>
          <a:noFill/>
        </p:spPr>
        <p:txBody>
          <a:bodyPr wrap="square" rtlCol="0" anchor="t">
            <a:spAutoFit/>
          </a:bodyPr>
          <a:p>
            <a:r>
              <a:rPr lang="zh-CN" altLang="en-US" sz="2400"/>
              <a:t>③营业执照及相关行业的经营许可证，贷款用途中的相关协议、合同或其他资料；</a:t>
            </a:r>
            <a:endParaRPr lang="zh-CN" altLang="en-US" sz="2400"/>
          </a:p>
        </p:txBody>
      </p:sp>
      <p:sp>
        <p:nvSpPr>
          <p:cNvPr id="24" name="文本框 23"/>
          <p:cNvSpPr txBox="1"/>
          <p:nvPr/>
        </p:nvSpPr>
        <p:spPr>
          <a:xfrm>
            <a:off x="7661275" y="4164330"/>
            <a:ext cx="3776345" cy="2306955"/>
          </a:xfrm>
          <a:prstGeom prst="rect">
            <a:avLst/>
          </a:prstGeom>
          <a:noFill/>
        </p:spPr>
        <p:txBody>
          <a:bodyPr wrap="square" rtlCol="0" anchor="t">
            <a:spAutoFit/>
          </a:bodyPr>
          <a:p>
            <a:r>
              <a:rPr lang="zh-CN" altLang="en-US" sz="2400"/>
              <a:t>④担保材料：抵押品或质押品的权属凭证和清单、有权处分人同意抵（质）押的证明、银行认可的评估部门出具的抵（质）押物估价报告。</a:t>
            </a:r>
            <a:endParaRPr lang="zh-CN" altLang="en-US" sz="2400"/>
          </a:p>
        </p:txBody>
      </p:sp>
      <p:cxnSp>
        <p:nvCxnSpPr>
          <p:cNvPr id="26" name="直接箭头连接符 25"/>
          <p:cNvCxnSpPr/>
          <p:nvPr/>
        </p:nvCxnSpPr>
        <p:spPr>
          <a:xfrm flipH="1" flipV="1">
            <a:off x="3592195" y="3514725"/>
            <a:ext cx="1397635" cy="42926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8" name="直接箭头连接符 27"/>
          <p:cNvCxnSpPr/>
          <p:nvPr>
            <p:custDataLst>
              <p:tags r:id="rId1"/>
            </p:custDataLst>
          </p:nvPr>
        </p:nvCxnSpPr>
        <p:spPr>
          <a:xfrm flipH="1">
            <a:off x="3684270" y="4911725"/>
            <a:ext cx="1090295" cy="58356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9" name="直接箭头连接符 28"/>
          <p:cNvCxnSpPr/>
          <p:nvPr>
            <p:custDataLst>
              <p:tags r:id="rId2"/>
            </p:custDataLst>
          </p:nvPr>
        </p:nvCxnSpPr>
        <p:spPr>
          <a:xfrm flipV="1">
            <a:off x="6529070" y="2928620"/>
            <a:ext cx="1038860" cy="9613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30" name="直接箭头连接符 29"/>
          <p:cNvCxnSpPr/>
          <p:nvPr>
            <p:custDataLst>
              <p:tags r:id="rId3"/>
            </p:custDataLst>
          </p:nvPr>
        </p:nvCxnSpPr>
        <p:spPr>
          <a:xfrm flipV="1">
            <a:off x="6816725" y="4466590"/>
            <a:ext cx="906145" cy="3683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pic>
        <p:nvPicPr>
          <p:cNvPr id="7" name="图片 6" descr="资料"/>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58030" y="3374390"/>
            <a:ext cx="2258695" cy="225869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（二）创业资金</a:t>
            </a:r>
            <a:endParaRPr lang="zh-CN" altLang="en-US" sz="2400"/>
          </a:p>
        </p:txBody>
      </p:sp>
      <p:sp>
        <p:nvSpPr>
          <p:cNvPr id="4" name="文本框 3"/>
          <p:cNvSpPr txBox="1"/>
          <p:nvPr/>
        </p:nvSpPr>
        <p:spPr>
          <a:xfrm>
            <a:off x="642620" y="1562735"/>
            <a:ext cx="7518400" cy="460375"/>
          </a:xfrm>
          <a:prstGeom prst="rect">
            <a:avLst/>
          </a:prstGeom>
          <a:noFill/>
        </p:spPr>
        <p:txBody>
          <a:bodyPr wrap="square" rtlCol="0">
            <a:spAutoFit/>
          </a:bodyPr>
          <a:p>
            <a:r>
              <a:rPr lang="zh-CN" altLang="en-US" sz="2400">
                <a:highlight>
                  <a:srgbClr val="FFFF00"/>
                </a:highlight>
              </a:rPr>
              <a:t>4.其他借贷方式</a:t>
            </a:r>
            <a:endParaRPr lang="zh-CN" altLang="en-US" sz="2400">
              <a:highlight>
                <a:srgbClr val="FFFF00"/>
              </a:highlight>
            </a:endParaRPr>
          </a:p>
        </p:txBody>
      </p:sp>
      <p:sp>
        <p:nvSpPr>
          <p:cNvPr id="5" name="文本框 4"/>
          <p:cNvSpPr txBox="1"/>
          <p:nvPr/>
        </p:nvSpPr>
        <p:spPr>
          <a:xfrm>
            <a:off x="1240790" y="2112010"/>
            <a:ext cx="6096000" cy="460375"/>
          </a:xfrm>
          <a:prstGeom prst="rect">
            <a:avLst/>
          </a:prstGeom>
          <a:noFill/>
        </p:spPr>
        <p:txBody>
          <a:bodyPr wrap="square" rtlCol="0" anchor="t">
            <a:spAutoFit/>
          </a:bodyPr>
          <a:p>
            <a:r>
              <a:rPr lang="zh-CN" altLang="en-US" sz="2400"/>
              <a:t>很多中小型借贷公司提供无质押借贷。</a:t>
            </a:r>
            <a:endParaRPr lang="zh-CN" altLang="en-US" sz="2400"/>
          </a:p>
        </p:txBody>
      </p:sp>
      <p:cxnSp>
        <p:nvCxnSpPr>
          <p:cNvPr id="6" name="直接箭头连接符 5"/>
          <p:cNvCxnSpPr/>
          <p:nvPr/>
        </p:nvCxnSpPr>
        <p:spPr>
          <a:xfrm flipH="1">
            <a:off x="2130425" y="2710815"/>
            <a:ext cx="1015365" cy="89916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9" name="直接箭头连接符 8"/>
          <p:cNvCxnSpPr/>
          <p:nvPr>
            <p:custDataLst>
              <p:tags r:id="rId1"/>
            </p:custDataLst>
          </p:nvPr>
        </p:nvCxnSpPr>
        <p:spPr>
          <a:xfrm>
            <a:off x="5001260" y="2797810"/>
            <a:ext cx="1087755" cy="88455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1" name="文本框 10"/>
          <p:cNvSpPr txBox="1"/>
          <p:nvPr/>
        </p:nvSpPr>
        <p:spPr>
          <a:xfrm>
            <a:off x="642620" y="3930650"/>
            <a:ext cx="6096000" cy="460375"/>
          </a:xfrm>
          <a:prstGeom prst="rect">
            <a:avLst/>
          </a:prstGeom>
          <a:noFill/>
        </p:spPr>
        <p:txBody>
          <a:bodyPr wrap="square" rtlCol="0" anchor="t">
            <a:spAutoFit/>
          </a:bodyPr>
          <a:p>
            <a:r>
              <a:rPr lang="zh-CN" altLang="en-US" sz="2400"/>
              <a:t>优点是手续简单、时间短</a:t>
            </a:r>
            <a:endParaRPr lang="zh-CN" altLang="en-US" sz="2400"/>
          </a:p>
        </p:txBody>
      </p:sp>
      <p:sp>
        <p:nvSpPr>
          <p:cNvPr id="18" name="文本框 17"/>
          <p:cNvSpPr txBox="1"/>
          <p:nvPr/>
        </p:nvSpPr>
        <p:spPr>
          <a:xfrm>
            <a:off x="5113020" y="3917315"/>
            <a:ext cx="6096000" cy="829945"/>
          </a:xfrm>
          <a:prstGeom prst="rect">
            <a:avLst/>
          </a:prstGeom>
          <a:noFill/>
        </p:spPr>
        <p:txBody>
          <a:bodyPr wrap="square" rtlCol="0" anchor="t">
            <a:spAutoFit/>
          </a:bodyPr>
          <a:p>
            <a:r>
              <a:rPr lang="zh-CN" altLang="en-US" sz="2400"/>
              <a:t>缺点是借贷利率高，利息从贷款本金里直接扣除，到期还本即可。</a:t>
            </a:r>
            <a:endParaRPr lang="zh-CN" altLang="en-US" sz="2400"/>
          </a:p>
        </p:txBody>
      </p:sp>
      <p:sp>
        <p:nvSpPr>
          <p:cNvPr id="19" name="文本框 18"/>
          <p:cNvSpPr txBox="1"/>
          <p:nvPr/>
        </p:nvSpPr>
        <p:spPr>
          <a:xfrm>
            <a:off x="2040890" y="5540375"/>
            <a:ext cx="8980805" cy="829945"/>
          </a:xfrm>
          <a:prstGeom prst="rect">
            <a:avLst/>
          </a:prstGeom>
          <a:noFill/>
        </p:spPr>
        <p:txBody>
          <a:bodyPr wrap="square" rtlCol="0" anchor="t">
            <a:spAutoFit/>
          </a:bodyPr>
          <a:p>
            <a:r>
              <a:rPr lang="zh-CN" altLang="en-US" sz="2400">
                <a:solidFill>
                  <a:srgbClr val="FF0000"/>
                </a:solidFill>
              </a:rPr>
              <a:t>网络上提供创业咨询、资金借贷的公司很多，但信誉良莠不齐，须谨慎甄别。</a:t>
            </a:r>
            <a:endParaRPr lang="zh-CN" altLang="en-US" sz="2400">
              <a:solidFill>
                <a:srgbClr val="FF0000"/>
              </a:solidFill>
            </a:endParaRPr>
          </a:p>
        </p:txBody>
      </p:sp>
      <p:pic>
        <p:nvPicPr>
          <p:cNvPr id="20" name="图片 19" descr="注意危险"/>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575" y="5424170"/>
            <a:ext cx="914400" cy="9144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（二）创业资金</a:t>
            </a:r>
            <a:endParaRPr lang="zh-CN" altLang="en-US" sz="2400"/>
          </a:p>
        </p:txBody>
      </p:sp>
      <p:sp>
        <p:nvSpPr>
          <p:cNvPr id="4" name="文本框 3"/>
          <p:cNvSpPr txBox="1"/>
          <p:nvPr/>
        </p:nvSpPr>
        <p:spPr>
          <a:xfrm>
            <a:off x="541020" y="1562735"/>
            <a:ext cx="7518400" cy="460375"/>
          </a:xfrm>
          <a:prstGeom prst="rect">
            <a:avLst/>
          </a:prstGeom>
          <a:noFill/>
        </p:spPr>
        <p:txBody>
          <a:bodyPr wrap="square" rtlCol="0">
            <a:spAutoFit/>
          </a:bodyPr>
          <a:p>
            <a:r>
              <a:rPr lang="zh-CN" altLang="en-US" sz="2400">
                <a:highlight>
                  <a:srgbClr val="FFFF00"/>
                </a:highlight>
              </a:rPr>
              <a:t>5.风险控制</a:t>
            </a:r>
            <a:endParaRPr lang="zh-CN" altLang="en-US" sz="2400">
              <a:highlight>
                <a:srgbClr val="FFFF00"/>
              </a:highlight>
            </a:endParaRPr>
          </a:p>
        </p:txBody>
      </p:sp>
      <p:sp>
        <p:nvSpPr>
          <p:cNvPr id="5" name="文本框 4"/>
          <p:cNvSpPr txBox="1"/>
          <p:nvPr/>
        </p:nvSpPr>
        <p:spPr>
          <a:xfrm>
            <a:off x="683260" y="2113280"/>
            <a:ext cx="10525125" cy="829945"/>
          </a:xfrm>
          <a:prstGeom prst="rect">
            <a:avLst/>
          </a:prstGeom>
          <a:noFill/>
        </p:spPr>
        <p:txBody>
          <a:bodyPr wrap="square" rtlCol="0" anchor="t">
            <a:spAutoFit/>
          </a:bodyPr>
          <a:p>
            <a:r>
              <a:rPr lang="zh-CN" altLang="en-US" sz="2400"/>
              <a:t>创业有风险。将风险降到最低是每个创业者的追求。降低创业风险需要注意以下几点。</a:t>
            </a:r>
            <a:endParaRPr lang="zh-CN" altLang="en-US" sz="2400"/>
          </a:p>
        </p:txBody>
      </p:sp>
      <p:pic>
        <p:nvPicPr>
          <p:cNvPr id="7" name="图片 6" descr="注意"/>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01870" y="3429000"/>
            <a:ext cx="1897380" cy="1897380"/>
          </a:xfrm>
          <a:prstGeom prst="rect">
            <a:avLst/>
          </a:prstGeom>
        </p:spPr>
      </p:pic>
      <p:sp>
        <p:nvSpPr>
          <p:cNvPr id="8" name="文本框 7"/>
          <p:cNvSpPr txBox="1"/>
          <p:nvPr/>
        </p:nvSpPr>
        <p:spPr>
          <a:xfrm>
            <a:off x="437515" y="3566160"/>
            <a:ext cx="4646295" cy="829945"/>
          </a:xfrm>
          <a:prstGeom prst="rect">
            <a:avLst/>
          </a:prstGeom>
          <a:noFill/>
        </p:spPr>
        <p:txBody>
          <a:bodyPr wrap="square" rtlCol="0" anchor="t">
            <a:spAutoFit/>
          </a:bodyPr>
          <a:p>
            <a:r>
              <a:rPr lang="zh-CN" altLang="en-US" sz="2400">
                <a:solidFill>
                  <a:srgbClr val="FF0000"/>
                </a:solidFill>
              </a:rPr>
              <a:t>（1）</a:t>
            </a:r>
            <a:r>
              <a:rPr lang="zh-CN" altLang="en-US" sz="2400"/>
              <a:t>创业前需要对产业市场环境有综合的了解。</a:t>
            </a:r>
            <a:endParaRPr lang="zh-CN" altLang="en-US" sz="2400"/>
          </a:p>
        </p:txBody>
      </p:sp>
      <p:sp>
        <p:nvSpPr>
          <p:cNvPr id="10" name="文本框 9"/>
          <p:cNvSpPr txBox="1"/>
          <p:nvPr/>
        </p:nvSpPr>
        <p:spPr>
          <a:xfrm>
            <a:off x="652780" y="4773930"/>
            <a:ext cx="3557270" cy="829945"/>
          </a:xfrm>
          <a:prstGeom prst="rect">
            <a:avLst/>
          </a:prstGeom>
          <a:noFill/>
        </p:spPr>
        <p:txBody>
          <a:bodyPr wrap="square" rtlCol="0" anchor="t">
            <a:spAutoFit/>
          </a:bodyPr>
          <a:p>
            <a:r>
              <a:rPr lang="zh-CN" altLang="en-US" sz="2400">
                <a:solidFill>
                  <a:srgbClr val="FF0000"/>
                </a:solidFill>
              </a:rPr>
              <a:t>（2）</a:t>
            </a:r>
            <a:r>
              <a:rPr lang="zh-CN" altLang="en-US" sz="2400"/>
              <a:t>创业要注重行业的创新。</a:t>
            </a:r>
            <a:endParaRPr lang="zh-CN" altLang="en-US" sz="2400"/>
          </a:p>
        </p:txBody>
      </p:sp>
      <p:sp>
        <p:nvSpPr>
          <p:cNvPr id="12" name="文本框 11"/>
          <p:cNvSpPr txBox="1"/>
          <p:nvPr/>
        </p:nvSpPr>
        <p:spPr>
          <a:xfrm>
            <a:off x="6297295" y="3536950"/>
            <a:ext cx="6096000" cy="460375"/>
          </a:xfrm>
          <a:prstGeom prst="rect">
            <a:avLst/>
          </a:prstGeom>
          <a:noFill/>
        </p:spPr>
        <p:txBody>
          <a:bodyPr wrap="square" rtlCol="0" anchor="t">
            <a:spAutoFit/>
          </a:bodyPr>
          <a:p>
            <a:r>
              <a:rPr lang="zh-CN" altLang="en-US" sz="2400">
                <a:solidFill>
                  <a:srgbClr val="FF0000"/>
                </a:solidFill>
              </a:rPr>
              <a:t>（3）</a:t>
            </a:r>
            <a:r>
              <a:rPr lang="zh-CN" altLang="en-US" sz="2400"/>
              <a:t>创业必须做好长期作战准备。</a:t>
            </a:r>
            <a:endParaRPr lang="zh-CN" altLang="en-US" sz="2400"/>
          </a:p>
        </p:txBody>
      </p:sp>
      <p:sp>
        <p:nvSpPr>
          <p:cNvPr id="21" name="文本框 20"/>
          <p:cNvSpPr txBox="1"/>
          <p:nvPr/>
        </p:nvSpPr>
        <p:spPr>
          <a:xfrm>
            <a:off x="6487160" y="4773930"/>
            <a:ext cx="6096000" cy="460375"/>
          </a:xfrm>
          <a:prstGeom prst="rect">
            <a:avLst/>
          </a:prstGeom>
          <a:noFill/>
        </p:spPr>
        <p:txBody>
          <a:bodyPr wrap="square" rtlCol="0" anchor="t">
            <a:spAutoFit/>
          </a:bodyPr>
          <a:p>
            <a:r>
              <a:rPr lang="zh-CN" altLang="en-US" sz="2400">
                <a:solidFill>
                  <a:srgbClr val="FF0000"/>
                </a:solidFill>
              </a:rPr>
              <a:t>（4）</a:t>
            </a:r>
            <a:r>
              <a:rPr lang="zh-CN" altLang="en-US" sz="2400"/>
              <a:t>要调适好创业角色冲突。</a:t>
            </a:r>
            <a:endParaRPr lang="zh-CN" altLang="en-US" sz="24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一、资金概述</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（二）创业资金</a:t>
            </a:r>
            <a:endParaRPr lang="zh-CN" altLang="en-US" sz="2400"/>
          </a:p>
        </p:txBody>
      </p:sp>
      <p:sp>
        <p:nvSpPr>
          <p:cNvPr id="4" name="文本框 3"/>
          <p:cNvSpPr txBox="1"/>
          <p:nvPr/>
        </p:nvSpPr>
        <p:spPr>
          <a:xfrm>
            <a:off x="541020" y="1536065"/>
            <a:ext cx="10504805" cy="829945"/>
          </a:xfrm>
          <a:prstGeom prst="rect">
            <a:avLst/>
          </a:prstGeom>
          <a:noFill/>
        </p:spPr>
        <p:txBody>
          <a:bodyPr wrap="square" rtlCol="0">
            <a:spAutoFit/>
          </a:bodyPr>
          <a:p>
            <a:r>
              <a:rPr lang="zh-CN" altLang="en-US" sz="2400">
                <a:highlight>
                  <a:srgbClr val="FFFF00"/>
                </a:highlight>
              </a:rPr>
              <a:t>6.国家资金扶持</a:t>
            </a:r>
            <a:endParaRPr lang="zh-CN" altLang="en-US" sz="2400">
              <a:highlight>
                <a:srgbClr val="FFFF00"/>
              </a:highlight>
            </a:endParaRPr>
          </a:p>
          <a:p>
            <a:r>
              <a:rPr lang="zh-CN" altLang="en-US" sz="2400"/>
              <a:t>创业者可以根据国家相关创业资金扶持政策申请创业补助与信贷资金等。</a:t>
            </a:r>
            <a:endParaRPr lang="zh-CN" altLang="en-US" sz="2400"/>
          </a:p>
        </p:txBody>
      </p:sp>
      <p:pic>
        <p:nvPicPr>
          <p:cNvPr id="6" name="https://photo-static-api.fotomore.com/creative/vcg/veer/400/new/VCG41N641300354.jpg?uid=386&amp;timestamp=1724641346&amp;sign=d2e448543883aba50baccc45dbc73323" descr="减少支持家庭的措施"/>
          <p:cNvPicPr>
            <a:picLocks noChangeAspect="1"/>
          </p:cNvPicPr>
          <p:nvPr/>
        </p:nvPicPr>
        <p:blipFill>
          <a:blip r:embed="rId1"/>
          <a:stretch>
            <a:fillRect/>
          </a:stretch>
        </p:blipFill>
        <p:spPr>
          <a:xfrm>
            <a:off x="3446780" y="3003550"/>
            <a:ext cx="4782185" cy="319214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二、创业所需资金的类别</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（一）资金的类别</a:t>
            </a:r>
            <a:endParaRPr lang="zh-CN" altLang="en-US" sz="2400"/>
          </a:p>
        </p:txBody>
      </p:sp>
      <p:sp>
        <p:nvSpPr>
          <p:cNvPr id="4" name="文本框 3"/>
          <p:cNvSpPr txBox="1"/>
          <p:nvPr/>
        </p:nvSpPr>
        <p:spPr>
          <a:xfrm>
            <a:off x="628015" y="1534795"/>
            <a:ext cx="10657205" cy="3969385"/>
          </a:xfrm>
          <a:prstGeom prst="rect">
            <a:avLst/>
          </a:prstGeom>
          <a:noFill/>
        </p:spPr>
        <p:txBody>
          <a:bodyPr wrap="square" rtlCol="0">
            <a:spAutoFit/>
          </a:bodyPr>
          <a:p>
            <a:pPr>
              <a:lnSpc>
                <a:spcPct val="150000"/>
              </a:lnSpc>
            </a:pPr>
            <a:r>
              <a:rPr lang="zh-CN" altLang="en-US" sz="2400">
                <a:solidFill>
                  <a:srgbClr val="FF0000"/>
                </a:solidFill>
              </a:rPr>
              <a:t>（1）按分配的形式</a:t>
            </a:r>
            <a:r>
              <a:rPr lang="zh-CN" altLang="en-US" sz="2400"/>
              <a:t>，资金可分为通过财政收支形式分配的财政资金和通过银行信贷形式分配的信贷资金。</a:t>
            </a:r>
            <a:endParaRPr lang="zh-CN" altLang="en-US" sz="2400"/>
          </a:p>
          <a:p>
            <a:pPr>
              <a:lnSpc>
                <a:spcPct val="150000"/>
              </a:lnSpc>
            </a:pPr>
            <a:r>
              <a:rPr lang="zh-CN" altLang="en-US" sz="2400">
                <a:solidFill>
                  <a:srgbClr val="FF0000"/>
                </a:solidFill>
              </a:rPr>
              <a:t>（2）按来源</a:t>
            </a:r>
            <a:r>
              <a:rPr lang="zh-CN" altLang="en-US" sz="2400"/>
              <a:t>，企业的资金可以分为股权资金和债权资金。股权资金是投资者投入企业的资金；债权资金则是从各种渠道借入的资金。</a:t>
            </a:r>
            <a:endParaRPr lang="zh-CN" altLang="en-US" sz="2400"/>
          </a:p>
          <a:p>
            <a:pPr>
              <a:lnSpc>
                <a:spcPct val="150000"/>
              </a:lnSpc>
            </a:pPr>
            <a:r>
              <a:rPr lang="zh-CN" altLang="en-US" sz="2400">
                <a:solidFill>
                  <a:srgbClr val="FF0000"/>
                </a:solidFill>
              </a:rPr>
              <a:t>（3）按用途</a:t>
            </a:r>
            <a:r>
              <a:rPr lang="zh-CN" altLang="en-US" sz="2400"/>
              <a:t>，资金可分为用于投资建设的资金和用于生产经营活动的资金。</a:t>
            </a:r>
            <a:endParaRPr lang="zh-CN" altLang="en-US" sz="2400"/>
          </a:p>
          <a:p>
            <a:pPr>
              <a:lnSpc>
                <a:spcPct val="150000"/>
              </a:lnSpc>
            </a:pPr>
            <a:r>
              <a:rPr lang="zh-CN" altLang="en-US" sz="2400">
                <a:solidFill>
                  <a:srgbClr val="FF0000"/>
                </a:solidFill>
              </a:rPr>
              <a:t>（4）按再生产过程中的周转情况</a:t>
            </a:r>
            <a:r>
              <a:rPr lang="zh-CN" altLang="en-US" sz="2400"/>
              <a:t>，资金可以分为流动资金和非流动资金。</a:t>
            </a:r>
            <a:endParaRPr lang="zh-CN" altLang="en-US" sz="2400"/>
          </a:p>
          <a:p>
            <a:pPr>
              <a:lnSpc>
                <a:spcPct val="150000"/>
              </a:lnSpc>
            </a:pPr>
            <a:r>
              <a:rPr lang="zh-CN" altLang="en-US" sz="2400">
                <a:solidFill>
                  <a:srgbClr val="FF0000"/>
                </a:solidFill>
              </a:rPr>
              <a:t>（5）按投入企业的时间段</a:t>
            </a:r>
            <a:r>
              <a:rPr lang="zh-CN" altLang="en-US" sz="2400"/>
              <a:t>，资金可以分为开业筹备期资金和试营业期资金。</a:t>
            </a:r>
            <a:endParaRPr lang="zh-CN" altLang="en-US" sz="24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二、创业所需资金的类别</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（二）创业者在筹备期和试营业期资金需求类别</a:t>
            </a:r>
            <a:endParaRPr lang="zh-CN" altLang="en-US" sz="2400"/>
          </a:p>
        </p:txBody>
      </p:sp>
      <p:sp>
        <p:nvSpPr>
          <p:cNvPr id="4" name="文本框 3"/>
          <p:cNvSpPr txBox="1"/>
          <p:nvPr/>
        </p:nvSpPr>
        <p:spPr>
          <a:xfrm>
            <a:off x="1135380" y="1562735"/>
            <a:ext cx="9681210" cy="2676525"/>
          </a:xfrm>
          <a:prstGeom prst="rect">
            <a:avLst/>
          </a:prstGeom>
          <a:noFill/>
        </p:spPr>
        <p:txBody>
          <a:bodyPr wrap="square" rtlCol="0">
            <a:spAutoFit/>
          </a:bodyPr>
          <a:p>
            <a:r>
              <a:rPr lang="zh-CN" altLang="en-US" sz="2400">
                <a:highlight>
                  <a:srgbClr val="FFFF00"/>
                </a:highlight>
              </a:rPr>
              <a:t>开业筹备期资金需求</a:t>
            </a:r>
            <a:r>
              <a:rPr lang="zh-CN" altLang="en-US" sz="2400"/>
              <a:t>是在企业开业之前，发生在企业筹办期间的各种支出。开业筹备期资金需求按照性质又可分为创业开办费用和创业其他支出。</a:t>
            </a:r>
            <a:endParaRPr lang="zh-CN" altLang="en-US" sz="2400"/>
          </a:p>
          <a:p>
            <a:endParaRPr lang="zh-CN" altLang="en-US" sz="2400"/>
          </a:p>
          <a:p>
            <a:endParaRPr lang="zh-CN" altLang="en-US" sz="2400"/>
          </a:p>
          <a:p>
            <a:r>
              <a:rPr lang="zh-CN" altLang="en-US" sz="2400">
                <a:highlight>
                  <a:srgbClr val="FFFF00"/>
                </a:highlight>
              </a:rPr>
              <a:t>试营业期资金需求</a:t>
            </a:r>
            <a:r>
              <a:rPr lang="zh-CN" altLang="en-US" sz="2400"/>
              <a:t>是企业从开始经营之日起到企业能够做到资金收支平衡为止的时期内，投资者需继续向企业追加的投资。</a:t>
            </a:r>
            <a:endParaRPr lang="zh-CN" altLang="en-US" sz="2400"/>
          </a:p>
        </p:txBody>
      </p:sp>
      <p:pic>
        <p:nvPicPr>
          <p:cNvPr id="5" name="https://photo-static-api.fotomore.com/creative/vcg/400/version23/VCG41184920300.jpg?uid=386&amp;timestamp=1724644084&amp;sign=b7d7617ce4eda190808ef550d0927a39" descr="钱柜上的房子"/>
          <p:cNvPicPr>
            <a:picLocks noChangeAspect="1"/>
          </p:cNvPicPr>
          <p:nvPr/>
        </p:nvPicPr>
        <p:blipFill>
          <a:blip r:embed="rId1"/>
          <a:stretch>
            <a:fillRect/>
          </a:stretch>
        </p:blipFill>
        <p:spPr>
          <a:xfrm>
            <a:off x="3432175" y="4218940"/>
            <a:ext cx="3824605" cy="263906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三、创业资金需求量预测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1654175"/>
            <a:ext cx="7593965" cy="460375"/>
          </a:xfrm>
          <a:prstGeom prst="rect">
            <a:avLst/>
          </a:prstGeom>
          <a:noFill/>
        </p:spPr>
        <p:txBody>
          <a:bodyPr wrap="square" rtlCol="0">
            <a:spAutoFit/>
          </a:bodyPr>
          <a:p>
            <a:r>
              <a:rPr lang="zh-CN" altLang="en-US" sz="2400"/>
              <a:t>（一）创业资金需求量预测的意义</a:t>
            </a:r>
            <a:endParaRPr lang="zh-CN" altLang="en-US" sz="2400"/>
          </a:p>
        </p:txBody>
      </p:sp>
      <p:sp>
        <p:nvSpPr>
          <p:cNvPr id="4" name="文本框 3"/>
          <p:cNvSpPr txBox="1"/>
          <p:nvPr/>
        </p:nvSpPr>
        <p:spPr>
          <a:xfrm>
            <a:off x="541020" y="2171700"/>
            <a:ext cx="10998200" cy="3046095"/>
          </a:xfrm>
          <a:prstGeom prst="rect">
            <a:avLst/>
          </a:prstGeom>
          <a:noFill/>
        </p:spPr>
        <p:txBody>
          <a:bodyPr wrap="square" rtlCol="0">
            <a:spAutoFit/>
          </a:bodyPr>
          <a:p>
            <a:r>
              <a:rPr lang="zh-CN" altLang="en-US" sz="2400">
                <a:solidFill>
                  <a:srgbClr val="FF0000"/>
                </a:solidFill>
              </a:rPr>
              <a:t>（1）</a:t>
            </a:r>
            <a:r>
              <a:rPr lang="zh-CN" altLang="en-US" sz="2400"/>
              <a:t>创办中小企业可能会遇见很多问题，其中最重要的问题是资金不能正常流</a:t>
            </a:r>
            <a:endParaRPr lang="zh-CN" altLang="en-US" sz="2400"/>
          </a:p>
          <a:p>
            <a:r>
              <a:rPr lang="zh-CN" altLang="en-US" sz="2400"/>
              <a:t>通。</a:t>
            </a:r>
            <a:endParaRPr lang="zh-CN" altLang="en-US" sz="2400"/>
          </a:p>
          <a:p>
            <a:endParaRPr lang="zh-CN" altLang="en-US" sz="2400">
              <a:solidFill>
                <a:srgbClr val="FF0000"/>
              </a:solidFill>
            </a:endParaRPr>
          </a:p>
          <a:p>
            <a:r>
              <a:rPr lang="zh-CN" altLang="en-US" sz="2400">
                <a:solidFill>
                  <a:srgbClr val="FF0000"/>
                </a:solidFill>
              </a:rPr>
              <a:t>（2）</a:t>
            </a:r>
            <a:r>
              <a:rPr lang="zh-CN" altLang="en-US" sz="2400"/>
              <a:t>创业者对自己能力的过度自信，或对企业经营的盲目乐观，常会将开业筹备期的时间估计得过短，或忽略开业筹备期，导致对创办企业所需的资金数额估计不足，引起企业运营初期的资金周转困难，并最终导致企业无法继续运营。</a:t>
            </a:r>
            <a:endParaRPr lang="zh-CN" altLang="en-US" sz="2400"/>
          </a:p>
          <a:p>
            <a:endParaRPr lang="zh-CN" altLang="en-US" sz="2400"/>
          </a:p>
          <a:p>
            <a:r>
              <a:rPr lang="zh-CN" altLang="en-US" sz="2400">
                <a:solidFill>
                  <a:srgbClr val="FF0000"/>
                </a:solidFill>
              </a:rPr>
              <a:t>（3）</a:t>
            </a:r>
            <a:r>
              <a:rPr lang="zh-CN" altLang="en-US" sz="2400"/>
              <a:t>创业者应为企业的顺利开办和持续经营筹集足额的创业资金。</a:t>
            </a:r>
            <a:endParaRPr lang="zh-CN" altLang="en-US" sz="2400"/>
          </a:p>
        </p:txBody>
      </p:sp>
      <p:sp>
        <p:nvSpPr>
          <p:cNvPr id="6" name="文本框 5"/>
          <p:cNvSpPr txBox="1"/>
          <p:nvPr/>
        </p:nvSpPr>
        <p:spPr>
          <a:xfrm>
            <a:off x="941705" y="810895"/>
            <a:ext cx="10725785" cy="829945"/>
          </a:xfrm>
          <a:prstGeom prst="rect">
            <a:avLst/>
          </a:prstGeom>
          <a:noFill/>
        </p:spPr>
        <p:txBody>
          <a:bodyPr wrap="square" rtlCol="0">
            <a:spAutoFit/>
          </a:bodyPr>
          <a:p>
            <a:r>
              <a:rPr lang="zh-CN" altLang="en-US" sz="2400"/>
              <a:t>创业资金需求量预测是指根据创办企业拟生产经营规模的规划，对创业筹备期和试营业期所需资金的估计和推测。</a:t>
            </a:r>
            <a:endParaRPr lang="zh-CN" altLang="en-US" sz="24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三、创业资金需求量预测</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1654175"/>
            <a:ext cx="7593965" cy="460375"/>
          </a:xfrm>
          <a:prstGeom prst="rect">
            <a:avLst/>
          </a:prstGeom>
          <a:noFill/>
        </p:spPr>
        <p:txBody>
          <a:bodyPr wrap="square" rtlCol="0">
            <a:spAutoFit/>
          </a:bodyPr>
          <a:p>
            <a:r>
              <a:rPr lang="zh-CN" altLang="en-US" sz="2400"/>
              <a:t>（二）创业资金需求量预测的内容</a:t>
            </a:r>
            <a:endParaRPr lang="zh-CN" altLang="en-US" sz="2400"/>
          </a:p>
        </p:txBody>
      </p:sp>
      <p:sp>
        <p:nvSpPr>
          <p:cNvPr id="4" name="文本框 3"/>
          <p:cNvSpPr txBox="1"/>
          <p:nvPr/>
        </p:nvSpPr>
        <p:spPr>
          <a:xfrm>
            <a:off x="641985" y="2312670"/>
            <a:ext cx="10780395" cy="1568450"/>
          </a:xfrm>
          <a:prstGeom prst="rect">
            <a:avLst/>
          </a:prstGeom>
          <a:noFill/>
        </p:spPr>
        <p:txBody>
          <a:bodyPr wrap="square" rtlCol="0">
            <a:spAutoFit/>
          </a:bodyPr>
          <a:p>
            <a:r>
              <a:rPr lang="zh-CN" altLang="en-US" sz="2400"/>
              <a:t>创业者必须认识到，除了一些小微零售商店外，大部分企业会采用商业信用的方式开展延期结算与预付采购款等业务活动。企业的性质决定了可能会发生一些赊销的业务，这就意味着企业实现的主营业务收入与其他业务收入在很大程度上无法在当期收到现款，导致现金流入与预测的销售收入不匹配。</a:t>
            </a:r>
            <a:endParaRPr lang="zh-CN" altLang="en-US" sz="2400"/>
          </a:p>
        </p:txBody>
      </p:sp>
      <p:sp>
        <p:nvSpPr>
          <p:cNvPr id="6" name="文本框 5"/>
          <p:cNvSpPr txBox="1"/>
          <p:nvPr/>
        </p:nvSpPr>
        <p:spPr>
          <a:xfrm>
            <a:off x="941705" y="767080"/>
            <a:ext cx="10725785" cy="829945"/>
          </a:xfrm>
          <a:prstGeom prst="rect">
            <a:avLst/>
          </a:prstGeom>
          <a:noFill/>
        </p:spPr>
        <p:txBody>
          <a:bodyPr wrap="square" rtlCol="0">
            <a:spAutoFit/>
          </a:bodyPr>
          <a:p>
            <a:r>
              <a:rPr lang="zh-CN" altLang="en-US" sz="2400"/>
              <a:t>创业资金需求量预测是指根据创办企业拟生产经营规模的规划，对创业筹备期和试营业期所需资金的估计和推测。</a:t>
            </a:r>
            <a:endParaRPr lang="zh-CN" altLang="en-US" sz="2400"/>
          </a:p>
        </p:txBody>
      </p:sp>
      <p:pic>
        <p:nvPicPr>
          <p:cNvPr id="5" name="https://photo-static-api.fotomore.com/creative/vcg/400/new/VCG41N840031624.jpg?uid=386&amp;timestamp=1724656514&amp;sign=1d5aebedb74ecd5d6ba2a0096e10fdd4" descr="借记卡的挂锁的高角度视图"/>
          <p:cNvPicPr>
            <a:picLocks noChangeAspect="1"/>
          </p:cNvPicPr>
          <p:nvPr/>
        </p:nvPicPr>
        <p:blipFill>
          <a:blip r:embed="rId1"/>
          <a:stretch>
            <a:fillRect/>
          </a:stretch>
        </p:blipFill>
        <p:spPr>
          <a:xfrm>
            <a:off x="4114800" y="4045585"/>
            <a:ext cx="3801110" cy="253809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541020" y="743585"/>
            <a:ext cx="9918700" cy="460375"/>
          </a:xfrm>
          <a:prstGeom prst="rect">
            <a:avLst/>
          </a:prstGeom>
          <a:noFill/>
        </p:spPr>
        <p:txBody>
          <a:bodyPr wrap="square" rtlCol="0">
            <a:spAutoFit/>
          </a:bodyPr>
          <a:p>
            <a:r>
              <a:rPr lang="zh-CN" altLang="en-US" sz="2400"/>
              <a:t>创业者可以从哪些渠道获得所需资金？如何增加获得创业资金的概率呢？</a:t>
            </a:r>
            <a:endParaRPr lang="zh-CN" altLang="en-US" sz="2400"/>
          </a:p>
        </p:txBody>
      </p:sp>
      <p:sp>
        <p:nvSpPr>
          <p:cNvPr id="5" name="文本框 4"/>
          <p:cNvSpPr txBox="1"/>
          <p:nvPr/>
        </p:nvSpPr>
        <p:spPr>
          <a:xfrm>
            <a:off x="321945" y="1591945"/>
            <a:ext cx="6096000" cy="829945"/>
          </a:xfrm>
          <a:prstGeom prst="rect">
            <a:avLst/>
          </a:prstGeom>
          <a:noFill/>
        </p:spPr>
        <p:txBody>
          <a:bodyPr wrap="square" rtlCol="0" anchor="t">
            <a:spAutoFit/>
          </a:bodyPr>
          <a:p>
            <a:r>
              <a:rPr lang="zh-CN" altLang="en-US" sz="2400"/>
              <a:t>（一）股权融资</a:t>
            </a:r>
            <a:endParaRPr lang="zh-CN" altLang="en-US" sz="2400"/>
          </a:p>
          <a:p>
            <a:r>
              <a:rPr lang="en-US" altLang="zh-CN" sz="2400">
                <a:highlight>
                  <a:srgbClr val="FFFF00"/>
                </a:highlight>
              </a:rPr>
              <a:t>  </a:t>
            </a:r>
            <a:r>
              <a:rPr lang="zh-CN" altLang="en-US" sz="2400">
                <a:highlight>
                  <a:srgbClr val="FFFF00"/>
                </a:highlight>
              </a:rPr>
              <a:t>1．融资渠道</a:t>
            </a:r>
            <a:endParaRPr lang="zh-CN" altLang="en-US" sz="2400">
              <a:highlight>
                <a:srgbClr val="FFFF00"/>
              </a:highlight>
            </a:endParaRPr>
          </a:p>
        </p:txBody>
      </p:sp>
      <p:sp>
        <p:nvSpPr>
          <p:cNvPr id="7" name="文本框 6"/>
          <p:cNvSpPr txBox="1"/>
          <p:nvPr/>
        </p:nvSpPr>
        <p:spPr>
          <a:xfrm>
            <a:off x="842645" y="2569845"/>
            <a:ext cx="9617075" cy="3415030"/>
          </a:xfrm>
          <a:prstGeom prst="rect">
            <a:avLst/>
          </a:prstGeom>
          <a:noFill/>
        </p:spPr>
        <p:txBody>
          <a:bodyPr wrap="square" rtlCol="0" anchor="t">
            <a:spAutoFit/>
          </a:bodyPr>
          <a:p>
            <a:r>
              <a:rPr lang="zh-CN" altLang="en-US" sz="2400"/>
              <a:t>按融资的渠道来划分，股权融资主要有两大类：</a:t>
            </a:r>
            <a:endParaRPr lang="zh-CN" altLang="en-US" sz="2400"/>
          </a:p>
          <a:p>
            <a:endParaRPr lang="zh-CN" altLang="en-US" sz="2400"/>
          </a:p>
          <a:p>
            <a:r>
              <a:rPr lang="zh-CN" altLang="en-US" sz="2400">
                <a:solidFill>
                  <a:srgbClr val="FF0000"/>
                </a:solidFill>
              </a:rPr>
              <a:t>公开市场发售</a:t>
            </a:r>
            <a:r>
              <a:rPr lang="en-US" altLang="zh-CN" sz="2400"/>
              <a:t>                                  通过股票市场向公众投资者发行</a:t>
            </a:r>
            <a:endParaRPr lang="en-US" altLang="zh-CN" sz="2400"/>
          </a:p>
          <a:p>
            <a:r>
              <a:rPr lang="en-US" altLang="zh-CN" sz="2400"/>
              <a:t>                                                        企业的股票来募集资金。</a:t>
            </a:r>
            <a:endParaRPr lang="en-US" altLang="zh-CN" sz="2400"/>
          </a:p>
          <a:p>
            <a:endParaRPr lang="zh-CN" altLang="en-US" sz="2400"/>
          </a:p>
          <a:p>
            <a:r>
              <a:rPr lang="zh-CN" altLang="en-US" sz="2400">
                <a:solidFill>
                  <a:srgbClr val="FF0000"/>
                </a:solidFill>
              </a:rPr>
              <a:t>私募发售</a:t>
            </a:r>
            <a:r>
              <a:rPr lang="en-US" altLang="zh-CN" sz="2400"/>
              <a:t>                                         企业自行寻找特定的投资者，吸</a:t>
            </a:r>
            <a:endParaRPr lang="en-US" altLang="zh-CN" sz="2400"/>
          </a:p>
          <a:p>
            <a:r>
              <a:rPr lang="en-US" altLang="zh-CN" sz="2400"/>
              <a:t>                                                        引其通过增资入股企业的融资方</a:t>
            </a:r>
            <a:endParaRPr lang="en-US" altLang="zh-CN" sz="2400"/>
          </a:p>
          <a:p>
            <a:r>
              <a:rPr lang="en-US" altLang="zh-CN" sz="2400"/>
              <a:t>                                                        式，私募是中小民营企业进行股</a:t>
            </a:r>
            <a:endParaRPr lang="en-US" altLang="zh-CN" sz="2400"/>
          </a:p>
          <a:p>
            <a:r>
              <a:rPr lang="en-US" altLang="zh-CN" sz="2400"/>
              <a:t>                                                      权融资的主要方式。</a:t>
            </a:r>
            <a:endParaRPr lang="en-US" altLang="zh-CN" sz="2400"/>
          </a:p>
        </p:txBody>
      </p:sp>
      <p:cxnSp>
        <p:nvCxnSpPr>
          <p:cNvPr id="8" name="直接箭头连接符 7"/>
          <p:cNvCxnSpPr/>
          <p:nvPr/>
        </p:nvCxnSpPr>
        <p:spPr>
          <a:xfrm>
            <a:off x="3307080" y="3516630"/>
            <a:ext cx="1986280" cy="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9" name="直接箭头连接符 8"/>
          <p:cNvCxnSpPr/>
          <p:nvPr>
            <p:custDataLst>
              <p:tags r:id="rId1"/>
            </p:custDataLst>
          </p:nvPr>
        </p:nvCxnSpPr>
        <p:spPr>
          <a:xfrm flipV="1">
            <a:off x="3104515" y="4627880"/>
            <a:ext cx="1986915" cy="254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541020" y="913130"/>
            <a:ext cx="6096000" cy="1198880"/>
          </a:xfrm>
          <a:prstGeom prst="rect">
            <a:avLst/>
          </a:prstGeom>
          <a:noFill/>
        </p:spPr>
        <p:txBody>
          <a:bodyPr wrap="square" rtlCol="0" anchor="t">
            <a:spAutoFit/>
          </a:bodyPr>
          <a:p>
            <a:r>
              <a:rPr lang="zh-CN" altLang="en-US" sz="2400">
                <a:sym typeface="+mn-ea"/>
              </a:rPr>
              <a:t>（一）股权融资</a:t>
            </a:r>
            <a:endParaRPr lang="zh-CN" altLang="en-US" sz="2400"/>
          </a:p>
          <a:p>
            <a:endParaRPr lang="zh-CN" altLang="en-US" sz="2400"/>
          </a:p>
          <a:p>
            <a:r>
              <a:rPr lang="zh-CN" altLang="en-US" sz="2400"/>
              <a:t>实业公司私募发售融资方式：</a:t>
            </a:r>
            <a:endParaRPr lang="zh-CN" altLang="en-US" sz="2400"/>
          </a:p>
        </p:txBody>
      </p:sp>
      <p:pic>
        <p:nvPicPr>
          <p:cNvPr id="6" name="图片 5"/>
          <p:cNvPicPr>
            <a:picLocks noChangeAspect="1"/>
          </p:cNvPicPr>
          <p:nvPr>
            <p:custDataLst>
              <p:tags r:id="rId1"/>
            </p:custDataLst>
          </p:nvPr>
        </p:nvPicPr>
        <p:blipFill>
          <a:blip r:embed="rId2"/>
          <a:stretch>
            <a:fillRect/>
          </a:stretch>
        </p:blipFill>
        <p:spPr>
          <a:xfrm>
            <a:off x="1553845" y="2545080"/>
            <a:ext cx="9264015" cy="339979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768350" y="1149985"/>
            <a:ext cx="713422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罗旌贵：自主搭建资源，打开创业局面</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（1）罗旌贵的创业故事使你对创业资源有了怎样的理解？你认为创业资</a:t>
            </a:r>
            <a:endParaRPr lang="zh-CN" altLang="en-US" sz="2400"/>
          </a:p>
          <a:p>
            <a:pPr algn="l"/>
            <a:r>
              <a:rPr lang="zh-CN" altLang="en-US" sz="2400"/>
              <a:t>源都有哪些？</a:t>
            </a:r>
            <a:endParaRPr lang="zh-CN" altLang="en-US" sz="2400"/>
          </a:p>
          <a:p>
            <a:pPr algn="l"/>
            <a:endParaRPr lang="zh-CN" altLang="en-US" sz="2400"/>
          </a:p>
          <a:p>
            <a:pPr algn="l"/>
            <a:r>
              <a:rPr lang="zh-CN" altLang="en-US" sz="2400"/>
              <a:t>（2）怎样获取创业资源？获取到的创业资源又该如何利用？</a:t>
            </a:r>
            <a:endParaRPr lang="zh-CN" altLang="en-US" sz="24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541020" y="900430"/>
            <a:ext cx="6096000" cy="1198880"/>
          </a:xfrm>
          <a:prstGeom prst="rect">
            <a:avLst/>
          </a:prstGeom>
          <a:noFill/>
        </p:spPr>
        <p:txBody>
          <a:bodyPr wrap="square" rtlCol="0" anchor="t">
            <a:spAutoFit/>
          </a:bodyPr>
          <a:p>
            <a:r>
              <a:rPr lang="zh-CN" altLang="en-US" sz="2400">
                <a:sym typeface="+mn-ea"/>
              </a:rPr>
              <a:t>（一）股权融资</a:t>
            </a:r>
            <a:endParaRPr lang="zh-CN" altLang="en-US" sz="2400"/>
          </a:p>
          <a:p>
            <a:endParaRPr lang="zh-CN" altLang="en-US" sz="2400"/>
          </a:p>
          <a:p>
            <a:r>
              <a:rPr lang="zh-CN" altLang="en-US" sz="2400"/>
              <a:t>几种主要的融资渠道。</a:t>
            </a:r>
            <a:endParaRPr lang="zh-CN" altLang="en-US" sz="2400"/>
          </a:p>
        </p:txBody>
      </p:sp>
      <p:sp>
        <p:nvSpPr>
          <p:cNvPr id="22" name="圆角矩形 21"/>
          <p:cNvSpPr/>
          <p:nvPr>
            <p:custDataLst>
              <p:tags r:id="rId1"/>
            </p:custDataLst>
          </p:nvPr>
        </p:nvSpPr>
        <p:spPr>
          <a:xfrm>
            <a:off x="749300" y="3275013"/>
            <a:ext cx="3474085" cy="3338195"/>
          </a:xfrm>
          <a:prstGeom prst="roundRect">
            <a:avLst>
              <a:gd name="adj" fmla="val 9440"/>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24" name="序号"/>
          <p:cNvSpPr txBox="1"/>
          <p:nvPr>
            <p:custDataLst>
              <p:tags r:id="rId2"/>
            </p:custDataLst>
          </p:nvPr>
        </p:nvSpPr>
        <p:spPr>
          <a:xfrm>
            <a:off x="1679575" y="4319588"/>
            <a:ext cx="1609725" cy="857250"/>
          </a:xfrm>
          <a:prstGeom prst="rect">
            <a:avLst/>
          </a:prstGeom>
          <a:noFill/>
        </p:spPr>
        <p:txBody>
          <a:bodyPr wrap="none" lIns="0" tIns="0" rIns="0" bIns="0" rtlCol="0" anchor="t" anchorCtr="0">
            <a:noAutofit/>
          </a:bodyPr>
          <a:lstStyle/>
          <a:p>
            <a:pPr algn="ctr">
              <a:spcBef>
                <a:spcPct val="0"/>
              </a:spcBef>
              <a:spcAft>
                <a:spcPct val="0"/>
              </a:spcAft>
            </a:pPr>
            <a:r>
              <a:rPr lang="en-US" sz="66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01</a:t>
            </a:r>
            <a:endParaRPr lang="en-US" sz="66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50" name="图片 49" descr="C:/Users/NYX/Desktop/商务/Snipaste_2023-11-17_15-54-27.jpgSnipaste_2023-11-17_15-54-27"/>
          <p:cNvPicPr/>
          <p:nvPr>
            <p:custDataLst>
              <p:tags r:id="rId3"/>
            </p:custDataLst>
          </p:nvPr>
        </p:nvPicPr>
        <p:blipFill rotWithShape="1">
          <a:blip r:embed="rId4"/>
          <a:srcRect/>
          <a:stretch>
            <a:fillRect/>
          </a:stretch>
        </p:blipFill>
        <p:spPr>
          <a:xfrm>
            <a:off x="751840" y="2419668"/>
            <a:ext cx="34704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31" name="圆角矩形 30"/>
          <p:cNvSpPr/>
          <p:nvPr>
            <p:custDataLst>
              <p:tags r:id="rId5"/>
            </p:custDataLst>
          </p:nvPr>
        </p:nvSpPr>
        <p:spPr>
          <a:xfrm>
            <a:off x="4402455" y="3275013"/>
            <a:ext cx="3474085" cy="3338195"/>
          </a:xfrm>
          <a:prstGeom prst="roundRect">
            <a:avLst>
              <a:gd name="adj" fmla="val 10119"/>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47" name="序号"/>
          <p:cNvSpPr txBox="1"/>
          <p:nvPr>
            <p:custDataLst>
              <p:tags r:id="rId6"/>
            </p:custDataLst>
          </p:nvPr>
        </p:nvSpPr>
        <p:spPr>
          <a:xfrm>
            <a:off x="5332730" y="4319588"/>
            <a:ext cx="1609725" cy="857250"/>
          </a:xfrm>
          <a:prstGeom prst="rect">
            <a:avLst/>
          </a:prstGeom>
          <a:noFill/>
        </p:spPr>
        <p:txBody>
          <a:bodyPr wrap="none" lIns="0" tIns="0" rIns="0" bIns="0" rtlCol="0" anchor="t" anchorCtr="0">
            <a:noAutofit/>
          </a:bodyPr>
          <a:lstStyle/>
          <a:p>
            <a:pPr algn="ctr">
              <a:spcBef>
                <a:spcPct val="0"/>
              </a:spcBef>
              <a:spcAft>
                <a:spcPct val="0"/>
              </a:spcAft>
            </a:pPr>
            <a:r>
              <a:rPr lang="en-US" sz="6600" b="1">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02</a:t>
            </a:r>
            <a:endParaRPr lang="en-US" sz="6600" b="1">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48" name="图片 47" descr="C:/Users/NYX/Desktop/商务/Snipaste_2023-11-17_15-54-11.jpgSnipaste_2023-11-17_15-54-11"/>
          <p:cNvPicPr/>
          <p:nvPr>
            <p:custDataLst>
              <p:tags r:id="rId7"/>
            </p:custDataLst>
          </p:nvPr>
        </p:nvPicPr>
        <p:blipFill rotWithShape="1">
          <a:blip r:embed="rId8"/>
          <a:srcRect/>
          <a:stretch>
            <a:fillRect/>
          </a:stretch>
        </p:blipFill>
        <p:spPr>
          <a:xfrm>
            <a:off x="4404995" y="2419668"/>
            <a:ext cx="34704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52" name="圆角矩形 51"/>
          <p:cNvSpPr/>
          <p:nvPr>
            <p:custDataLst>
              <p:tags r:id="rId9"/>
            </p:custDataLst>
          </p:nvPr>
        </p:nvSpPr>
        <p:spPr>
          <a:xfrm>
            <a:off x="8055610" y="3275013"/>
            <a:ext cx="3474085" cy="3338195"/>
          </a:xfrm>
          <a:prstGeom prst="roundRect">
            <a:avLst>
              <a:gd name="adj" fmla="val 9892"/>
            </a:avLst>
          </a:prstGeom>
          <a:solidFill>
            <a:srgbClr val="FFFFFF"/>
          </a:solidFill>
          <a:ln w="12700" cap="flat">
            <a:gradFill>
              <a:gsLst>
                <a:gs pos="0">
                  <a:schemeClr val="accent1">
                    <a:lumMod val="20000"/>
                    <a:lumOff val="80000"/>
                  </a:schemeClr>
                </a:gs>
                <a:gs pos="100000">
                  <a:schemeClr val="accent1">
                    <a:lumMod val="60000"/>
                    <a:lumOff val="40000"/>
                  </a:schemeClr>
                </a:gs>
              </a:gsLst>
              <a:lin ang="16200000" scaled="1"/>
            </a:gradFill>
            <a:prstDash val="solid"/>
            <a:miter/>
          </a:ln>
          <a:effectLst>
            <a:outerShdw blurRad="127000" dist="266700" dir="4080000" sx="90000" sy="90000" algn="tl" rotWithShape="0">
              <a:schemeClr val="accent1">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53" name="序号"/>
          <p:cNvSpPr txBox="1"/>
          <p:nvPr>
            <p:custDataLst>
              <p:tags r:id="rId10"/>
            </p:custDataLst>
          </p:nvPr>
        </p:nvSpPr>
        <p:spPr>
          <a:xfrm>
            <a:off x="8985885" y="4319588"/>
            <a:ext cx="1609725" cy="857250"/>
          </a:xfrm>
          <a:prstGeom prst="rect">
            <a:avLst/>
          </a:prstGeom>
          <a:noFill/>
        </p:spPr>
        <p:txBody>
          <a:bodyPr wrap="none" lIns="0" tIns="0" rIns="0" bIns="0" rtlCol="0" anchor="t" anchorCtr="0">
            <a:noAutofit/>
          </a:bodyPr>
          <a:lstStyle/>
          <a:p>
            <a:pPr algn="ctr">
              <a:spcBef>
                <a:spcPct val="0"/>
              </a:spcBef>
              <a:spcAft>
                <a:spcPct val="0"/>
              </a:spcAft>
            </a:pPr>
            <a:r>
              <a:rPr lang="en-US" sz="66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rPr>
              <a:t>03</a:t>
            </a:r>
            <a:endParaRPr lang="en-US" sz="6600" b="1" dirty="0">
              <a:gradFill>
                <a:gsLst>
                  <a:gs pos="0">
                    <a:schemeClr val="accent1">
                      <a:lumMod val="60000"/>
                      <a:lumOff val="40000"/>
                      <a:alpha val="20000"/>
                    </a:schemeClr>
                  </a:gs>
                  <a:gs pos="100000">
                    <a:schemeClr val="accent1">
                      <a:lumMod val="60000"/>
                      <a:lumOff val="40000"/>
                      <a:alpha val="0"/>
                    </a:schemeClr>
                  </a:gs>
                </a:gsLst>
                <a:lin ang="5400000" scaled="0"/>
              </a:gradFill>
              <a:latin typeface="+mn-ea"/>
              <a:cs typeface="+mn-ea"/>
              <a:sym typeface="+mn-ea"/>
            </a:endParaRPr>
          </a:p>
        </p:txBody>
      </p:sp>
      <p:pic>
        <p:nvPicPr>
          <p:cNvPr id="54" name="图片 53" descr="C:/Users/NYX/Desktop/商务/Snipaste_2023-11-17_15-54-20.jpgSnipaste_2023-11-17_15-54-20"/>
          <p:cNvPicPr/>
          <p:nvPr>
            <p:custDataLst>
              <p:tags r:id="rId11"/>
            </p:custDataLst>
          </p:nvPr>
        </p:nvPicPr>
        <p:blipFill rotWithShape="1">
          <a:blip r:embed="rId12"/>
          <a:srcRect/>
          <a:stretch>
            <a:fillRect/>
          </a:stretch>
        </p:blipFill>
        <p:spPr>
          <a:xfrm>
            <a:off x="8058150" y="2419668"/>
            <a:ext cx="3466800" cy="1899920"/>
          </a:xfrm>
          <a:prstGeom prst="round2SameRect">
            <a:avLst/>
          </a:prstGeom>
          <a:ln w="9525" cap="flat" cmpd="sng" algn="ctr">
            <a:gradFill flip="none" rotWithShape="1">
              <a:gsLst>
                <a:gs pos="0">
                  <a:schemeClr val="accent1">
                    <a:lumMod val="20000"/>
                    <a:lumOff val="80000"/>
                  </a:schemeClr>
                </a:gs>
                <a:gs pos="100000">
                  <a:schemeClr val="accent1">
                    <a:lumMod val="60000"/>
                    <a:lumOff val="40000"/>
                  </a:schemeClr>
                </a:gs>
              </a:gsLst>
              <a:lin ang="16200000" scaled="1"/>
              <a:tileRect/>
            </a:gradFill>
            <a:prstDash val="solid"/>
            <a:round/>
            <a:headEnd type="none" w="med" len="med"/>
            <a:tailEnd type="none" w="med" len="med"/>
          </a:ln>
        </p:spPr>
      </p:pic>
      <p:sp>
        <p:nvSpPr>
          <p:cNvPr id="28" name="标题"/>
          <p:cNvSpPr txBox="1"/>
          <p:nvPr>
            <p:custDataLst>
              <p:tags r:id="rId13"/>
            </p:custDataLst>
          </p:nvPr>
        </p:nvSpPr>
        <p:spPr>
          <a:xfrm>
            <a:off x="947420" y="4611688"/>
            <a:ext cx="3100705" cy="463550"/>
          </a:xfrm>
          <a:prstGeom prst="rect">
            <a:avLst/>
          </a:prstGeom>
          <a:noFill/>
        </p:spPr>
        <p:txBody>
          <a:bodyPr wrap="square" lIns="0" tIns="0" rIns="0" bIns="0" rtlCol="0" anchor="b">
            <a:noAutofit/>
          </a:bodyPr>
          <a:lstStyle/>
          <a:p>
            <a:pPr algn="ctr">
              <a:spcBef>
                <a:spcPct val="0"/>
              </a:spcBef>
              <a:spcAft>
                <a:spcPct val="0"/>
              </a:spcAft>
            </a:pPr>
            <a:r>
              <a:rPr lang="zh-CN" altLang="en-US" sz="2400" b="1">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（1）个人投资</a:t>
            </a:r>
            <a:endParaRPr lang="zh-CN" altLang="en-US" sz="2400" b="1">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
        <p:nvSpPr>
          <p:cNvPr id="49" name="标题"/>
          <p:cNvSpPr txBox="1"/>
          <p:nvPr>
            <p:custDataLst>
              <p:tags r:id="rId14"/>
            </p:custDataLst>
          </p:nvPr>
        </p:nvSpPr>
        <p:spPr>
          <a:xfrm>
            <a:off x="4600575" y="4611688"/>
            <a:ext cx="3100705" cy="463550"/>
          </a:xfrm>
          <a:prstGeom prst="rect">
            <a:avLst/>
          </a:prstGeom>
          <a:noFill/>
        </p:spPr>
        <p:txBody>
          <a:bodyPr wrap="square" lIns="0" tIns="0" rIns="0" bIns="0" rtlCol="0" anchor="b">
            <a:noAutofit/>
          </a:bodyPr>
          <a:lstStyle/>
          <a:p>
            <a:pPr algn="ctr">
              <a:spcBef>
                <a:spcPct val="0"/>
              </a:spcBef>
              <a:spcAft>
                <a:spcPct val="0"/>
              </a:spcAft>
            </a:pPr>
            <a:r>
              <a:rPr lang="zh-CN" altLang="en-US" sz="2400" b="1">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（2）合伙人的资金</a:t>
            </a:r>
            <a:endParaRPr lang="zh-CN" altLang="en-US" sz="2400" b="1">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
        <p:nvSpPr>
          <p:cNvPr id="55" name="标题"/>
          <p:cNvSpPr txBox="1"/>
          <p:nvPr>
            <p:custDataLst>
              <p:tags r:id="rId15"/>
            </p:custDataLst>
          </p:nvPr>
        </p:nvSpPr>
        <p:spPr>
          <a:xfrm>
            <a:off x="8253730" y="4611688"/>
            <a:ext cx="3100705" cy="463550"/>
          </a:xfrm>
          <a:prstGeom prst="rect">
            <a:avLst/>
          </a:prstGeom>
          <a:noFill/>
        </p:spPr>
        <p:txBody>
          <a:bodyPr wrap="square" lIns="0" tIns="0" rIns="0" bIns="0" rtlCol="0" anchor="b">
            <a:noAutofit/>
          </a:bodyPr>
          <a:lstStyle/>
          <a:p>
            <a:pPr algn="ctr">
              <a:spcBef>
                <a:spcPct val="0"/>
              </a:spcBef>
              <a:spcAft>
                <a:spcPct val="0"/>
              </a:spcAft>
            </a:pPr>
            <a:r>
              <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rPr>
              <a:t>（3）其他企业投资</a:t>
            </a:r>
            <a:endParaRPr lang="zh-CN" altLang="en-US" sz="2400" b="1" dirty="0">
              <a:gradFill>
                <a:gsLst>
                  <a:gs pos="18000">
                    <a:schemeClr val="accent1">
                      <a:lumMod val="60000"/>
                      <a:lumOff val="40000"/>
                    </a:schemeClr>
                  </a:gs>
                  <a:gs pos="98000">
                    <a:schemeClr val="accent1">
                      <a:lumMod val="75000"/>
                    </a:schemeClr>
                  </a:gs>
                  <a:gs pos="78000">
                    <a:schemeClr val="accent1"/>
                  </a:gs>
                </a:gsLst>
                <a:lin ang="2700000" scaled="0"/>
              </a:gradFill>
              <a:latin typeface="+mn-ea"/>
              <a:cs typeface="+mn-ea"/>
              <a:sym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335" y="2461260"/>
            <a:ext cx="6096000" cy="706755"/>
          </a:xfrm>
          <a:prstGeom prst="rect">
            <a:avLst/>
          </a:prstGeom>
          <a:noFill/>
        </p:spPr>
        <p:txBody>
          <a:bodyPr wrap="square" rtlCol="0" anchor="t">
            <a:spAutoFit/>
          </a:bodyPr>
          <a:p>
            <a:r>
              <a:rPr lang="zh-CN" altLang="en-US" sz="2000"/>
              <a:t>互动</a:t>
            </a:r>
            <a:endParaRPr lang="zh-CN" altLang="en-US" sz="2000"/>
          </a:p>
          <a:p>
            <a:r>
              <a:rPr lang="zh-CN" altLang="en-US" sz="2000"/>
              <a:t>讨论</a:t>
            </a:r>
            <a:endParaRPr lang="zh-CN" altLang="en-US" sz="2000"/>
          </a:p>
        </p:txBody>
      </p:sp>
      <p:sp>
        <p:nvSpPr>
          <p:cNvPr id="7" name="文本框 6"/>
          <p:cNvSpPr txBox="1"/>
          <p:nvPr/>
        </p:nvSpPr>
        <p:spPr>
          <a:xfrm>
            <a:off x="1510665" y="3570605"/>
            <a:ext cx="6096000" cy="829945"/>
          </a:xfrm>
          <a:prstGeom prst="rect">
            <a:avLst/>
          </a:prstGeom>
          <a:noFill/>
        </p:spPr>
        <p:txBody>
          <a:bodyPr wrap="square" rtlCol="0" anchor="t">
            <a:spAutoFit/>
          </a:bodyPr>
          <a:p>
            <a:r>
              <a:rPr lang="zh-CN" altLang="en-US" sz="2400" b="1">
                <a:solidFill>
                  <a:srgbClr val="002060"/>
                </a:solidFill>
              </a:rPr>
              <a:t>从巩书凯的故事中你获得了怎样的启发？你更倾向于选择哪种创业融资渠道？</a:t>
            </a:r>
            <a:endParaRPr lang="zh-CN" altLang="en-US" sz="2400" b="1">
              <a:solidFill>
                <a:srgbClr val="002060"/>
              </a:solidFill>
            </a:endParaRPr>
          </a:p>
        </p:txBody>
      </p:sp>
      <p:sp>
        <p:nvSpPr>
          <p:cNvPr id="9" name="圆角矩形 8"/>
          <p:cNvSpPr/>
          <p:nvPr/>
        </p:nvSpPr>
        <p:spPr>
          <a:xfrm>
            <a:off x="743585" y="2330450"/>
            <a:ext cx="7785735" cy="3798570"/>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15365"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541020" y="859790"/>
            <a:ext cx="10897870" cy="4523105"/>
          </a:xfrm>
          <a:prstGeom prst="rect">
            <a:avLst/>
          </a:prstGeom>
          <a:noFill/>
        </p:spPr>
        <p:txBody>
          <a:bodyPr wrap="square" rtlCol="0" anchor="t">
            <a:spAutoFit/>
          </a:bodyPr>
          <a:p>
            <a:r>
              <a:rPr lang="zh-CN" altLang="en-US" sz="2400">
                <a:sym typeface="+mn-ea"/>
              </a:rPr>
              <a:t>（一）股权融资</a:t>
            </a:r>
            <a:endParaRPr lang="zh-CN" altLang="en-US" sz="2400"/>
          </a:p>
          <a:p>
            <a:endParaRPr lang="zh-CN" altLang="en-US" sz="2400"/>
          </a:p>
          <a:p>
            <a:r>
              <a:rPr lang="zh-CN" altLang="en-US" sz="2400">
                <a:highlight>
                  <a:srgbClr val="FFFF00"/>
                </a:highlight>
              </a:rPr>
              <a:t>2．风险资本</a:t>
            </a:r>
            <a:endParaRPr lang="zh-CN" altLang="en-US" sz="2400">
              <a:highlight>
                <a:srgbClr val="FFFF00"/>
              </a:highlight>
            </a:endParaRPr>
          </a:p>
          <a:p>
            <a:r>
              <a:rPr lang="zh-CN" altLang="en-US" sz="2400"/>
              <a:t>风险资本又称风险投资基金或创业基金，是当今世界广泛流行的一种新型投资形</a:t>
            </a:r>
            <a:endParaRPr lang="zh-CN" altLang="en-US" sz="2400"/>
          </a:p>
          <a:p>
            <a:r>
              <a:rPr lang="zh-CN" altLang="en-US" sz="2400"/>
              <a:t>式，是一种以私募方式募集资金，以公司等组织形式设立，投资于未上市的新兴中小型企业（尤其是新兴高科技企业）的承担高风险、谋求高回报的资本形态。</a:t>
            </a:r>
            <a:endParaRPr lang="zh-CN" altLang="en-US" sz="2400"/>
          </a:p>
          <a:p>
            <a:endParaRPr lang="zh-CN" altLang="en-US" sz="2400">
              <a:solidFill>
                <a:srgbClr val="FF0000"/>
              </a:solidFill>
            </a:endParaRPr>
          </a:p>
          <a:p>
            <a:r>
              <a:rPr lang="zh-CN" altLang="en-US" sz="2400">
                <a:solidFill>
                  <a:srgbClr val="FF0000"/>
                </a:solidFill>
              </a:rPr>
              <a:t>（1）风险资本的发行方法</a:t>
            </a:r>
            <a:r>
              <a:rPr lang="zh-CN" altLang="en-US" sz="2400"/>
              <a:t>。风险资本主要有两种发行方法：私募的公司风险资本和向社会投资者公开募集并上市流通的风险资本。私募的公司风险资本通常由风险投资公司发起，出资为1%左右，称为普通合伙人；其余的99%吸收企业或金融保险机构等机构投资者的出资，称为有限合伙人。</a:t>
            </a:r>
            <a:endParaRPr lang="zh-CN" altLang="en-US" sz="2400"/>
          </a:p>
          <a:p>
            <a:endParaRPr lang="zh-CN" altLang="en-US" sz="24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73125"/>
            <a:ext cx="7518400" cy="460375"/>
          </a:xfrm>
          <a:prstGeom prst="rect">
            <a:avLst/>
          </a:prstGeom>
          <a:noFill/>
        </p:spPr>
        <p:txBody>
          <a:bodyPr wrap="square" rtlCol="0">
            <a:spAutoFit/>
          </a:bodyPr>
          <a:p>
            <a:r>
              <a:rPr lang="zh-CN" altLang="en-US" sz="2400">
                <a:sym typeface="+mn-ea"/>
              </a:rPr>
              <a:t>（一）股权融资</a:t>
            </a:r>
            <a:endParaRPr lang="zh-CN" altLang="en-US" sz="2400">
              <a:sym typeface="+mn-ea"/>
            </a:endParaRPr>
          </a:p>
        </p:txBody>
      </p:sp>
      <p:sp>
        <p:nvSpPr>
          <p:cNvPr id="3" name="文本框 2"/>
          <p:cNvSpPr txBox="1"/>
          <p:nvPr/>
        </p:nvSpPr>
        <p:spPr>
          <a:xfrm>
            <a:off x="541020" y="1531620"/>
            <a:ext cx="10897870" cy="4707890"/>
          </a:xfrm>
          <a:prstGeom prst="rect">
            <a:avLst/>
          </a:prstGeom>
          <a:noFill/>
        </p:spPr>
        <p:txBody>
          <a:bodyPr wrap="square" rtlCol="0" anchor="t">
            <a:spAutoFit/>
          </a:bodyPr>
          <a:p>
            <a:r>
              <a:rPr lang="zh-CN" altLang="en-US" sz="2400">
                <a:sym typeface="+mn-ea"/>
              </a:rPr>
              <a:t>2．风险资本</a:t>
            </a:r>
            <a:endParaRPr lang="zh-CN" altLang="en-US" sz="2400"/>
          </a:p>
          <a:p>
            <a:endParaRPr lang="zh-CN" altLang="en-US" sz="2400"/>
          </a:p>
          <a:p>
            <a:pPr>
              <a:lnSpc>
                <a:spcPct val="150000"/>
              </a:lnSpc>
            </a:pPr>
            <a:r>
              <a:rPr lang="zh-CN" altLang="en-US" sz="2400">
                <a:solidFill>
                  <a:srgbClr val="FF0000"/>
                </a:solidFill>
              </a:rPr>
              <a:t>（2）风险资本的特点</a:t>
            </a:r>
            <a:r>
              <a:rPr lang="zh-CN" altLang="en-US" sz="2400"/>
              <a:t>。风险资本作为基金，同其他投资基金相似。其主要不同之处在于：</a:t>
            </a:r>
            <a:endParaRPr lang="zh-CN" altLang="en-US" sz="2400"/>
          </a:p>
          <a:p>
            <a:pPr>
              <a:lnSpc>
                <a:spcPct val="150000"/>
              </a:lnSpc>
            </a:pPr>
            <a:r>
              <a:rPr lang="zh-CN" altLang="en-US" sz="2400"/>
              <a:t>①其投资对象为高风险的高科技创新企业，失败率较高，一般在60%～80%，</a:t>
            </a:r>
            <a:endParaRPr lang="zh-CN" altLang="en-US" sz="2400"/>
          </a:p>
          <a:p>
            <a:pPr>
              <a:lnSpc>
                <a:spcPct val="150000"/>
              </a:lnSpc>
            </a:pPr>
            <a:r>
              <a:rPr lang="zh-CN" altLang="en-US" sz="2400"/>
              <a:t>这就要求基金的规模足够大，使风险资本能够同时投资于多个风险项目，从而通过其中一个或几个项目的成功来弥补在其他风险项目上的损失并获取收益；</a:t>
            </a:r>
            <a:endParaRPr lang="zh-CN" altLang="en-US" sz="2400"/>
          </a:p>
          <a:p>
            <a:pPr>
              <a:lnSpc>
                <a:spcPct val="150000"/>
              </a:lnSpc>
            </a:pPr>
            <a:r>
              <a:rPr lang="zh-CN" altLang="en-US" sz="2400"/>
              <a:t>②风险资本的投资者常采取与其他风险投资公司联合投资的方法，以分散风险；</a:t>
            </a:r>
            <a:endParaRPr lang="zh-CN" altLang="en-US" sz="2400"/>
          </a:p>
          <a:p>
            <a:pPr>
              <a:lnSpc>
                <a:spcPct val="150000"/>
              </a:lnSpc>
            </a:pPr>
            <a:r>
              <a:rPr lang="zh-CN" altLang="en-US" sz="2400"/>
              <a:t>③其决策者经常当机立断，敢于取舍。</a:t>
            </a:r>
            <a:endParaRPr lang="zh-CN" altLang="en-US" sz="24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87985" y="767080"/>
            <a:ext cx="10897870" cy="1568450"/>
          </a:xfrm>
          <a:prstGeom prst="rect">
            <a:avLst/>
          </a:prstGeom>
          <a:noFill/>
        </p:spPr>
        <p:txBody>
          <a:bodyPr wrap="square" rtlCol="0" anchor="t">
            <a:spAutoFit/>
          </a:bodyPr>
          <a:p>
            <a:r>
              <a:rPr lang="zh-CN" altLang="en-US" sz="2400">
                <a:sym typeface="+mn-ea"/>
              </a:rPr>
              <a:t>（一）股权融资</a:t>
            </a:r>
            <a:endParaRPr lang="zh-CN" altLang="en-US" sz="2400">
              <a:sym typeface="+mn-ea"/>
            </a:endParaRPr>
          </a:p>
          <a:p>
            <a:endParaRPr lang="zh-CN" altLang="en-US" sz="2400"/>
          </a:p>
          <a:p>
            <a:r>
              <a:rPr lang="zh-CN" altLang="en-US" sz="2400">
                <a:highlight>
                  <a:srgbClr val="FFFF00"/>
                </a:highlight>
                <a:sym typeface="+mn-ea"/>
              </a:rPr>
              <a:t>2．风险资本</a:t>
            </a:r>
            <a:endParaRPr lang="zh-CN" altLang="en-US" sz="2400">
              <a:highlight>
                <a:srgbClr val="FFFF00"/>
              </a:highlight>
            </a:endParaRPr>
          </a:p>
          <a:p>
            <a:r>
              <a:rPr lang="zh-CN" altLang="en-US" sz="2400"/>
              <a:t>（3）风险类型。风险类型有以下几种：</a:t>
            </a:r>
            <a:endParaRPr lang="zh-CN" altLang="en-US" sz="2400"/>
          </a:p>
        </p:txBody>
      </p:sp>
      <p:graphicFrame>
        <p:nvGraphicFramePr>
          <p:cNvPr id="5" name="表格 4"/>
          <p:cNvGraphicFramePr/>
          <p:nvPr/>
        </p:nvGraphicFramePr>
        <p:xfrm>
          <a:off x="791845" y="2501265"/>
          <a:ext cx="10751185" cy="3931920"/>
        </p:xfrm>
        <a:graphic>
          <a:graphicData uri="http://schemas.openxmlformats.org/drawingml/2006/table">
            <a:tbl>
              <a:tblPr firstRow="1" bandRow="1">
                <a:tableStyleId>{5C22544A-7EE6-4342-B048-85BDC9FD1C3A}</a:tableStyleId>
              </a:tblPr>
              <a:tblGrid>
                <a:gridCol w="2236470"/>
                <a:gridCol w="8514715"/>
              </a:tblGrid>
              <a:tr h="365760">
                <a:tc>
                  <a:txBody>
                    <a:bodyPr/>
                    <a:p>
                      <a:pPr>
                        <a:buNone/>
                      </a:pPr>
                      <a:r>
                        <a:rPr lang="zh-CN" altLang="en-US" sz="2400"/>
                        <a:t>类型</a:t>
                      </a:r>
                      <a:endParaRPr lang="zh-CN" altLang="en-US" sz="2400"/>
                    </a:p>
                  </a:txBody>
                  <a:tcPr/>
                </a:tc>
                <a:tc>
                  <a:txBody>
                    <a:bodyPr/>
                    <a:p>
                      <a:pPr>
                        <a:buNone/>
                      </a:pPr>
                      <a:r>
                        <a:rPr lang="zh-CN" altLang="en-US" sz="2400"/>
                        <a:t>说明</a:t>
                      </a:r>
                      <a:endParaRPr lang="zh-CN" altLang="en-US" sz="2400"/>
                    </a:p>
                  </a:txBody>
                  <a:tcPr/>
                </a:tc>
              </a:tr>
              <a:tr h="381000">
                <a:tc>
                  <a:txBody>
                    <a:bodyPr/>
                    <a:p>
                      <a:pPr>
                        <a:buNone/>
                      </a:pPr>
                      <a:r>
                        <a:rPr lang="zh-CN" altLang="en-US" sz="2400"/>
                        <a:t>信用风险</a:t>
                      </a:r>
                      <a:endParaRPr lang="zh-CN" altLang="en-US" sz="2400"/>
                    </a:p>
                  </a:txBody>
                  <a:tcPr/>
                </a:tc>
                <a:tc>
                  <a:txBody>
                    <a:bodyPr/>
                    <a:p>
                      <a:pPr>
                        <a:buNone/>
                      </a:pPr>
                      <a:r>
                        <a:rPr lang="zh-CN" altLang="en-US" sz="2400"/>
                        <a:t>风险资本在交易过程中可能发生交收违约或者所投资债券的发行人违约、拒绝支付到期本息等情况，从而导致基金资产损失。信用风险包括风险资本所投资的债券、票据等工具本身的信用风险，以及以交易为基础的风险</a:t>
                      </a:r>
                      <a:endParaRPr lang="zh-CN" altLang="en-US" sz="2400"/>
                    </a:p>
                  </a:txBody>
                  <a:tcPr/>
                </a:tc>
              </a:tr>
              <a:tr h="381000">
                <a:tc>
                  <a:txBody>
                    <a:bodyPr/>
                    <a:p>
                      <a:pPr>
                        <a:buNone/>
                      </a:pPr>
                      <a:r>
                        <a:rPr lang="zh-CN" altLang="en-US" sz="2400"/>
                        <a:t>市价暴露风险</a:t>
                      </a:r>
                      <a:endParaRPr lang="zh-CN" altLang="en-US" sz="2400"/>
                    </a:p>
                  </a:txBody>
                  <a:tcPr/>
                </a:tc>
                <a:tc>
                  <a:txBody>
                    <a:bodyPr/>
                    <a:p>
                      <a:pPr>
                        <a:buNone/>
                      </a:pPr>
                      <a:r>
                        <a:rPr lang="zh-CN" altLang="en-US" sz="2400"/>
                        <a:t>它是指货币市场基金的实际市场价值（按市价法估值得出的基金净值）与基金交易价格（通常情况下是基金面值）的偏离风险</a:t>
                      </a:r>
                      <a:endParaRPr lang="zh-CN" altLang="en-US" sz="2400"/>
                    </a:p>
                  </a:txBody>
                  <a:tcPr/>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87985" y="767080"/>
            <a:ext cx="10897870" cy="1568450"/>
          </a:xfrm>
          <a:prstGeom prst="rect">
            <a:avLst/>
          </a:prstGeom>
          <a:noFill/>
        </p:spPr>
        <p:txBody>
          <a:bodyPr wrap="square" rtlCol="0" anchor="t">
            <a:spAutoFit/>
          </a:bodyPr>
          <a:p>
            <a:r>
              <a:rPr lang="zh-CN" altLang="en-US" sz="2400">
                <a:sym typeface="+mn-ea"/>
              </a:rPr>
              <a:t>（一）股权融资</a:t>
            </a:r>
            <a:endParaRPr lang="zh-CN" altLang="en-US" sz="2400"/>
          </a:p>
          <a:p>
            <a:endParaRPr lang="zh-CN" altLang="en-US" sz="2400"/>
          </a:p>
          <a:p>
            <a:r>
              <a:rPr lang="zh-CN" altLang="en-US" sz="2400">
                <a:highlight>
                  <a:srgbClr val="FFFF00"/>
                </a:highlight>
                <a:sym typeface="+mn-ea"/>
              </a:rPr>
              <a:t>2．风险资本</a:t>
            </a:r>
            <a:endParaRPr lang="zh-CN" altLang="en-US" sz="2400">
              <a:highlight>
                <a:srgbClr val="FFFF00"/>
              </a:highlight>
            </a:endParaRPr>
          </a:p>
          <a:p>
            <a:r>
              <a:rPr lang="zh-CN" altLang="en-US" sz="2400"/>
              <a:t>（3）风险类型。风险类型有以下几种</a:t>
            </a:r>
            <a:endParaRPr lang="zh-CN" altLang="en-US" sz="2400"/>
          </a:p>
        </p:txBody>
      </p:sp>
      <p:graphicFrame>
        <p:nvGraphicFramePr>
          <p:cNvPr id="5" name="表格 4"/>
          <p:cNvGraphicFramePr/>
          <p:nvPr/>
        </p:nvGraphicFramePr>
        <p:xfrm>
          <a:off x="541020" y="2560320"/>
          <a:ext cx="10939780" cy="2834640"/>
        </p:xfrm>
        <a:graphic>
          <a:graphicData uri="http://schemas.openxmlformats.org/drawingml/2006/table">
            <a:tbl>
              <a:tblPr firstRow="1" bandRow="1">
                <a:tableStyleId>{5C22544A-7EE6-4342-B048-85BDC9FD1C3A}</a:tableStyleId>
              </a:tblPr>
              <a:tblGrid>
                <a:gridCol w="3164205"/>
                <a:gridCol w="7775575"/>
              </a:tblGrid>
              <a:tr h="381000">
                <a:tc>
                  <a:txBody>
                    <a:bodyPr/>
                    <a:p>
                      <a:pPr>
                        <a:buNone/>
                      </a:pPr>
                      <a:r>
                        <a:rPr lang="zh-CN" altLang="en-US" sz="2400"/>
                        <a:t>类型</a:t>
                      </a:r>
                      <a:endParaRPr lang="zh-CN" altLang="en-US" sz="2400"/>
                    </a:p>
                  </a:txBody>
                  <a:tcPr/>
                </a:tc>
                <a:tc>
                  <a:txBody>
                    <a:bodyPr/>
                    <a:p>
                      <a:pPr>
                        <a:buNone/>
                      </a:pPr>
                      <a:r>
                        <a:rPr lang="zh-CN" altLang="en-US" sz="2400"/>
                        <a:t>说明</a:t>
                      </a:r>
                      <a:endParaRPr lang="zh-CN" altLang="en-US" sz="2400"/>
                    </a:p>
                  </a:txBody>
                  <a:tcPr/>
                </a:tc>
              </a:tr>
              <a:tr h="381000">
                <a:tc>
                  <a:txBody>
                    <a:bodyPr/>
                    <a:p>
                      <a:pPr>
                        <a:buNone/>
                      </a:pPr>
                      <a:r>
                        <a:rPr lang="zh-CN" altLang="en-US" sz="2400"/>
                        <a:t>政策风险</a:t>
                      </a:r>
                      <a:endParaRPr lang="zh-CN" altLang="en-US" sz="2400"/>
                    </a:p>
                  </a:txBody>
                  <a:tcPr/>
                </a:tc>
                <a:tc>
                  <a:txBody>
                    <a:bodyPr/>
                    <a:p>
                      <a:pPr>
                        <a:buNone/>
                      </a:pPr>
                      <a:r>
                        <a:rPr lang="zh-CN" altLang="en-US" sz="2400"/>
                        <a:t>财政政策、货币政策、产业政策、地区发展政策等国家宏观政策发生变化，导致市场价格波动，影响风险资本收益而产生风险</a:t>
                      </a:r>
                      <a:endParaRPr lang="zh-CN" altLang="en-US" sz="2400"/>
                    </a:p>
                  </a:txBody>
                  <a:tcPr/>
                </a:tc>
              </a:tr>
              <a:tr h="381000">
                <a:tc>
                  <a:txBody>
                    <a:bodyPr/>
                    <a:p>
                      <a:pPr>
                        <a:buNone/>
                      </a:pPr>
                      <a:r>
                        <a:rPr lang="zh-CN" altLang="en-US" sz="2400"/>
                        <a:t>经济周期风险</a:t>
                      </a:r>
                      <a:endParaRPr lang="zh-CN" altLang="en-US" sz="2400"/>
                    </a:p>
                  </a:txBody>
                  <a:tcPr/>
                </a:tc>
                <a:tc>
                  <a:txBody>
                    <a:bodyPr/>
                    <a:p>
                      <a:pPr>
                        <a:buNone/>
                      </a:pPr>
                      <a:r>
                        <a:rPr lang="zh-CN" altLang="en-US" sz="2400"/>
                        <a:t>随着经济运行的周期性变化，证券市场的收益水平也呈周期性变化，基金投资的收益水平也会发生变化，从而产生风险</a:t>
                      </a:r>
                      <a:endParaRPr lang="zh-CN" altLang="en-US" sz="2400"/>
                    </a:p>
                  </a:txBody>
                  <a:tcPr/>
                </a:tc>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87985" y="767080"/>
            <a:ext cx="10897870" cy="1568450"/>
          </a:xfrm>
          <a:prstGeom prst="rect">
            <a:avLst/>
          </a:prstGeom>
          <a:noFill/>
        </p:spPr>
        <p:txBody>
          <a:bodyPr wrap="square" rtlCol="0" anchor="t">
            <a:spAutoFit/>
          </a:bodyPr>
          <a:p>
            <a:r>
              <a:rPr lang="zh-CN" altLang="en-US" sz="2400">
                <a:sym typeface="+mn-ea"/>
              </a:rPr>
              <a:t>（一）股权融资</a:t>
            </a:r>
            <a:endParaRPr lang="zh-CN" altLang="en-US" sz="2400"/>
          </a:p>
          <a:p>
            <a:endParaRPr lang="zh-CN" altLang="en-US" sz="2400"/>
          </a:p>
          <a:p>
            <a:r>
              <a:rPr lang="zh-CN" altLang="en-US" sz="2400">
                <a:highlight>
                  <a:srgbClr val="FFFF00"/>
                </a:highlight>
                <a:sym typeface="+mn-ea"/>
              </a:rPr>
              <a:t>2．风险资本</a:t>
            </a:r>
            <a:endParaRPr lang="zh-CN" altLang="en-US" sz="2400">
              <a:highlight>
                <a:srgbClr val="FFFF00"/>
              </a:highlight>
            </a:endParaRPr>
          </a:p>
          <a:p>
            <a:r>
              <a:rPr lang="zh-CN" altLang="en-US" sz="2400"/>
              <a:t>（3）风险类型。风险类型有以下几种</a:t>
            </a:r>
            <a:endParaRPr lang="zh-CN" altLang="en-US" sz="2400"/>
          </a:p>
        </p:txBody>
      </p:sp>
      <p:graphicFrame>
        <p:nvGraphicFramePr>
          <p:cNvPr id="5" name="表格 4"/>
          <p:cNvGraphicFramePr/>
          <p:nvPr>
            <p:custDataLst>
              <p:tags r:id="rId1"/>
            </p:custDataLst>
          </p:nvPr>
        </p:nvGraphicFramePr>
        <p:xfrm>
          <a:off x="708660" y="2336165"/>
          <a:ext cx="10577195" cy="4164965"/>
        </p:xfrm>
        <a:graphic>
          <a:graphicData uri="http://schemas.openxmlformats.org/drawingml/2006/table">
            <a:tbl>
              <a:tblPr firstRow="1" bandRow="1">
                <a:tableStyleId>{5C22544A-7EE6-4342-B048-85BDC9FD1C3A}</a:tableStyleId>
              </a:tblPr>
              <a:tblGrid>
                <a:gridCol w="1758315"/>
                <a:gridCol w="8818880"/>
              </a:tblGrid>
              <a:tr h="484505">
                <a:tc>
                  <a:txBody>
                    <a:bodyPr/>
                    <a:p>
                      <a:pPr>
                        <a:buNone/>
                      </a:pPr>
                      <a:r>
                        <a:rPr lang="zh-CN" altLang="en-US" sz="2400"/>
                        <a:t>类型</a:t>
                      </a:r>
                      <a:endParaRPr lang="zh-CN" altLang="en-US" sz="2400"/>
                    </a:p>
                  </a:txBody>
                  <a:tcPr/>
                </a:tc>
                <a:tc>
                  <a:txBody>
                    <a:bodyPr/>
                    <a:p>
                      <a:pPr>
                        <a:buNone/>
                      </a:pPr>
                      <a:r>
                        <a:rPr lang="zh-CN" altLang="en-US" sz="2400"/>
                        <a:t>说明</a:t>
                      </a:r>
                      <a:endParaRPr lang="zh-CN" altLang="en-US" sz="2400"/>
                    </a:p>
                  </a:txBody>
                  <a:tcPr/>
                </a:tc>
              </a:tr>
              <a:tr h="1259205">
                <a:tc>
                  <a:txBody>
                    <a:bodyPr/>
                    <a:p>
                      <a:pPr>
                        <a:buNone/>
                      </a:pPr>
                      <a:r>
                        <a:rPr lang="zh-CN" altLang="en-US" sz="2400"/>
                        <a:t>利率风险</a:t>
                      </a:r>
                      <a:endParaRPr lang="zh-CN" altLang="en-US" sz="2400"/>
                    </a:p>
                  </a:txBody>
                  <a:tcPr/>
                </a:tc>
                <a:tc>
                  <a:txBody>
                    <a:bodyPr/>
                    <a:p>
                      <a:pPr>
                        <a:buNone/>
                      </a:pPr>
                      <a:r>
                        <a:rPr lang="zh-CN" altLang="en-US" sz="2400"/>
                        <a:t>金融市场利率的波动会导致证券市场价格和收益率发生变动。利率直接影响债券的价格和收益率、企业的融资成本和利润。风险资本投资于债券和股票，其收益水平可能会受到利率变化的影响</a:t>
                      </a:r>
                      <a:endParaRPr lang="zh-CN" altLang="en-US" sz="2400"/>
                    </a:p>
                  </a:txBody>
                  <a:tcPr/>
                </a:tc>
              </a:tr>
              <a:tr h="2421255">
                <a:tc>
                  <a:txBody>
                    <a:bodyPr/>
                    <a:p>
                      <a:pPr>
                        <a:buNone/>
                      </a:pPr>
                      <a:r>
                        <a:rPr lang="zh-CN" altLang="en-US" sz="2400"/>
                        <a:t>上市公司经营风险</a:t>
                      </a:r>
                      <a:endParaRPr lang="zh-CN" altLang="en-US" sz="2400"/>
                    </a:p>
                  </a:txBody>
                  <a:tcPr/>
                </a:tc>
                <a:tc>
                  <a:txBody>
                    <a:bodyPr/>
                    <a:p>
                      <a:pPr>
                        <a:buNone/>
                      </a:pPr>
                      <a:r>
                        <a:rPr lang="zh-CN" altLang="en-US" sz="2400"/>
                        <a:t>上市公司的经营状况受多种因素的影响，如管理能力、行业竞争、市场前景、技术更新、财务状况、新产品研究开发等。如果风险资本所投资的上市公司经营不善，其股票价格可能会下跌或者能够用于分配的利润减少，那么风险资本投资收益就会下降。因上市公司还可能会出现难以预见的变化，所以即使基金可以通过投资多样化来分散这种非系统风险，也不能完全避免</a:t>
                      </a:r>
                      <a:endParaRPr lang="zh-CN" altLang="en-US" sz="2400"/>
                    </a:p>
                  </a:txBody>
                  <a:tcPr/>
                </a:tc>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87985" y="767080"/>
            <a:ext cx="10897870" cy="1568450"/>
          </a:xfrm>
          <a:prstGeom prst="rect">
            <a:avLst/>
          </a:prstGeom>
          <a:noFill/>
        </p:spPr>
        <p:txBody>
          <a:bodyPr wrap="square" rtlCol="0" anchor="t">
            <a:spAutoFit/>
          </a:bodyPr>
          <a:p>
            <a:r>
              <a:rPr lang="zh-CN" altLang="en-US" sz="2400">
                <a:sym typeface="+mn-ea"/>
              </a:rPr>
              <a:t>（一）股权融资</a:t>
            </a:r>
            <a:endParaRPr lang="zh-CN" altLang="en-US" sz="2400"/>
          </a:p>
          <a:p>
            <a:endParaRPr lang="zh-CN" altLang="en-US" sz="2400"/>
          </a:p>
          <a:p>
            <a:r>
              <a:rPr lang="zh-CN" altLang="en-US" sz="2400">
                <a:highlight>
                  <a:srgbClr val="FFFF00"/>
                </a:highlight>
                <a:sym typeface="+mn-ea"/>
              </a:rPr>
              <a:t>2．风险资本</a:t>
            </a:r>
            <a:endParaRPr lang="zh-CN" altLang="en-US" sz="2400">
              <a:highlight>
                <a:srgbClr val="FFFF00"/>
              </a:highlight>
            </a:endParaRPr>
          </a:p>
          <a:p>
            <a:r>
              <a:rPr lang="zh-CN" altLang="en-US" sz="2400"/>
              <a:t>（3）风险类型。风险类型有以下几种</a:t>
            </a:r>
            <a:endParaRPr lang="zh-CN" altLang="en-US" sz="2400"/>
          </a:p>
        </p:txBody>
      </p:sp>
      <p:graphicFrame>
        <p:nvGraphicFramePr>
          <p:cNvPr id="5" name="表格 4"/>
          <p:cNvGraphicFramePr/>
          <p:nvPr/>
        </p:nvGraphicFramePr>
        <p:xfrm>
          <a:off x="708660" y="2442210"/>
          <a:ext cx="10577195" cy="2606040"/>
        </p:xfrm>
        <a:graphic>
          <a:graphicData uri="http://schemas.openxmlformats.org/drawingml/2006/table">
            <a:tbl>
              <a:tblPr firstRow="1" bandRow="1">
                <a:tableStyleId>{5C22544A-7EE6-4342-B048-85BDC9FD1C3A}</a:tableStyleId>
              </a:tblPr>
              <a:tblGrid>
                <a:gridCol w="2207895"/>
                <a:gridCol w="8369300"/>
              </a:tblGrid>
              <a:tr h="381000">
                <a:tc>
                  <a:txBody>
                    <a:bodyPr/>
                    <a:p>
                      <a:pPr>
                        <a:buNone/>
                      </a:pPr>
                      <a:r>
                        <a:rPr lang="zh-CN" altLang="en-US" sz="2400"/>
                        <a:t>类型</a:t>
                      </a:r>
                      <a:endParaRPr lang="zh-CN" altLang="en-US" sz="2400"/>
                    </a:p>
                  </a:txBody>
                  <a:tcPr/>
                </a:tc>
                <a:tc>
                  <a:txBody>
                    <a:bodyPr/>
                    <a:p>
                      <a:pPr>
                        <a:buNone/>
                      </a:pPr>
                      <a:r>
                        <a:rPr lang="zh-CN" altLang="en-US" sz="2400"/>
                        <a:t>说明</a:t>
                      </a:r>
                      <a:endParaRPr lang="zh-CN" altLang="en-US" sz="2400"/>
                    </a:p>
                  </a:txBody>
                  <a:tcPr/>
                </a:tc>
              </a:tr>
              <a:tr h="1463040">
                <a:tc>
                  <a:txBody>
                    <a:bodyPr/>
                    <a:p>
                      <a:pPr>
                        <a:buNone/>
                      </a:pPr>
                      <a:r>
                        <a:rPr lang="zh-CN" altLang="en-US" sz="2400"/>
                        <a:t>通货膨胀风险</a:t>
                      </a:r>
                      <a:endParaRPr lang="zh-CN" altLang="en-US" sz="2400"/>
                    </a:p>
                  </a:txBody>
                  <a:tcPr/>
                </a:tc>
                <a:tc>
                  <a:txBody>
                    <a:bodyPr/>
                    <a:p>
                      <a:pPr>
                        <a:buNone/>
                      </a:pPr>
                      <a:r>
                        <a:rPr lang="zh-CN" altLang="en-US" sz="2400"/>
                        <a:t>风险资本投资的目的是风险资本的保值增值，如果发生通货膨胀，风险资本投资于证券所获得的收益可能会被通货膨胀抵销，从而影响风险资本的保值增值</a:t>
                      </a:r>
                      <a:endParaRPr lang="zh-CN" altLang="en-US" sz="2400"/>
                    </a:p>
                  </a:txBody>
                  <a:tcPr/>
                </a:tc>
              </a:tr>
              <a:tr h="381000">
                <a:tc>
                  <a:txBody>
                    <a:bodyPr/>
                    <a:p>
                      <a:pPr>
                        <a:buNone/>
                      </a:pPr>
                      <a:r>
                        <a:rPr lang="zh-CN" altLang="en-US" sz="2400"/>
                        <a:t>债券收益风险</a:t>
                      </a:r>
                      <a:endParaRPr lang="zh-CN" altLang="en-US" sz="2400"/>
                    </a:p>
                  </a:txBody>
                  <a:tcPr/>
                </a:tc>
                <a:tc>
                  <a:txBody>
                    <a:bodyPr/>
                    <a:p>
                      <a:pPr>
                        <a:buNone/>
                      </a:pPr>
                      <a:r>
                        <a:rPr lang="zh-CN" altLang="en-US" sz="2400"/>
                        <a:t>它是指与收益率曲线非平行移动有关的风险</a:t>
                      </a:r>
                      <a:endParaRPr lang="zh-CN" altLang="en-US" sz="2400"/>
                    </a:p>
                  </a:txBody>
                  <a:tcPr/>
                </a:tc>
              </a:tr>
              <a:tr h="381000">
                <a:tc>
                  <a:txBody>
                    <a:bodyPr/>
                    <a:p>
                      <a:pPr>
                        <a:buNone/>
                      </a:pPr>
                      <a:r>
                        <a:rPr lang="zh-CN" altLang="en-US" sz="2400"/>
                        <a:t>再投资风险</a:t>
                      </a:r>
                      <a:endParaRPr lang="zh-CN" altLang="en-US" sz="2400"/>
                    </a:p>
                  </a:txBody>
                  <a:tcPr/>
                </a:tc>
                <a:tc>
                  <a:txBody>
                    <a:bodyPr/>
                    <a:p>
                      <a:pPr>
                        <a:buNone/>
                      </a:pPr>
                      <a:r>
                        <a:rPr lang="zh-CN" altLang="en-US" sz="2400"/>
                        <a:t>市场利率下降将影响固定收益类证券利息收入的再投资收益率，这与利率上升所带来的价格风险互为消长</a:t>
                      </a:r>
                      <a:endParaRPr lang="zh-CN" altLang="en-US" sz="2400"/>
                    </a:p>
                  </a:txBody>
                  <a:tcPr/>
                </a:tc>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2620"/>
            <a:chOff x="0" y="159"/>
            <a:chExt cx="18945" cy="1012"/>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87985" y="767080"/>
            <a:ext cx="10897870" cy="1568450"/>
          </a:xfrm>
          <a:prstGeom prst="rect">
            <a:avLst/>
          </a:prstGeom>
          <a:noFill/>
        </p:spPr>
        <p:txBody>
          <a:bodyPr wrap="square" rtlCol="0" anchor="t">
            <a:spAutoFit/>
          </a:bodyPr>
          <a:p>
            <a:r>
              <a:rPr lang="zh-CN" altLang="en-US" sz="2400">
                <a:sym typeface="+mn-ea"/>
              </a:rPr>
              <a:t>（一）股权融资</a:t>
            </a:r>
            <a:endParaRPr lang="zh-CN" altLang="en-US" sz="2400"/>
          </a:p>
          <a:p>
            <a:endParaRPr lang="zh-CN" altLang="en-US" sz="2400"/>
          </a:p>
          <a:p>
            <a:r>
              <a:rPr lang="zh-CN" altLang="en-US" sz="2400">
                <a:highlight>
                  <a:srgbClr val="FFFF00"/>
                </a:highlight>
                <a:sym typeface="+mn-ea"/>
              </a:rPr>
              <a:t>2．风险资本</a:t>
            </a:r>
            <a:endParaRPr lang="zh-CN" altLang="en-US" sz="2400">
              <a:highlight>
                <a:srgbClr val="FFFF00"/>
              </a:highlight>
            </a:endParaRPr>
          </a:p>
          <a:p>
            <a:r>
              <a:rPr lang="zh-CN" altLang="en-US" sz="2400"/>
              <a:t>（3）风险类型。风险类型有以下几种</a:t>
            </a:r>
            <a:endParaRPr lang="zh-CN" altLang="en-US" sz="2400"/>
          </a:p>
        </p:txBody>
      </p:sp>
      <p:graphicFrame>
        <p:nvGraphicFramePr>
          <p:cNvPr id="5" name="表格 4"/>
          <p:cNvGraphicFramePr/>
          <p:nvPr/>
        </p:nvGraphicFramePr>
        <p:xfrm>
          <a:off x="452120" y="2519045"/>
          <a:ext cx="11215370" cy="4137025"/>
        </p:xfrm>
        <a:graphic>
          <a:graphicData uri="http://schemas.openxmlformats.org/drawingml/2006/table">
            <a:tbl>
              <a:tblPr firstRow="1" bandRow="1">
                <a:tableStyleId>{5C22544A-7EE6-4342-B048-85BDC9FD1C3A}</a:tableStyleId>
              </a:tblPr>
              <a:tblGrid>
                <a:gridCol w="1090295"/>
                <a:gridCol w="10125075"/>
              </a:tblGrid>
              <a:tr h="457200">
                <a:tc>
                  <a:txBody>
                    <a:bodyPr/>
                    <a:p>
                      <a:pPr>
                        <a:buNone/>
                      </a:pPr>
                      <a:r>
                        <a:rPr lang="zh-CN" altLang="en-US" sz="2400"/>
                        <a:t>类型</a:t>
                      </a:r>
                      <a:endParaRPr lang="zh-CN" altLang="en-US" sz="2400"/>
                    </a:p>
                  </a:txBody>
                  <a:tcPr/>
                </a:tc>
                <a:tc>
                  <a:txBody>
                    <a:bodyPr/>
                    <a:p>
                      <a:pPr>
                        <a:buNone/>
                      </a:pPr>
                      <a:r>
                        <a:rPr lang="zh-CN" altLang="en-US" sz="2400"/>
                        <a:t>说明</a:t>
                      </a:r>
                      <a:endParaRPr lang="zh-CN" altLang="en-US" sz="2400"/>
                    </a:p>
                  </a:txBody>
                  <a:tcPr/>
                </a:tc>
              </a:tr>
              <a:tr h="2125345">
                <a:tc>
                  <a:txBody>
                    <a:bodyPr/>
                    <a:p>
                      <a:pPr>
                        <a:buNone/>
                      </a:pPr>
                      <a:r>
                        <a:rPr lang="zh-CN" altLang="en-US" sz="2400"/>
                        <a:t>管理风险</a:t>
                      </a:r>
                      <a:endParaRPr lang="zh-CN" altLang="en-US" sz="2400"/>
                    </a:p>
                  </a:txBody>
                  <a:tcPr/>
                </a:tc>
                <a:tc>
                  <a:txBody>
                    <a:bodyPr/>
                    <a:p>
                      <a:pPr>
                        <a:buNone/>
                      </a:pPr>
                      <a:r>
                        <a:rPr lang="zh-CN" altLang="en-US" sz="2400"/>
                        <a:t>风险资本管理人的专业技能、研究能力及投资管理水平直接影响其对信息的占有、分析和对经济形势、证券价格走势的判断，进而影响基金的投资收益水平。同时，投资管理制度、风险管理和内部控制制度的健全程度，防范道德风险和其他合规性风险的有效程度，以及基金管理人的职业道德水平等，也会影响基金的风险收益水平</a:t>
                      </a:r>
                      <a:endParaRPr lang="zh-CN" altLang="en-US" sz="2400"/>
                    </a:p>
                  </a:txBody>
                  <a:tcPr/>
                </a:tc>
              </a:tr>
              <a:tr h="381000">
                <a:tc>
                  <a:txBody>
                    <a:bodyPr/>
                    <a:p>
                      <a:pPr>
                        <a:buNone/>
                      </a:pPr>
                      <a:r>
                        <a:rPr lang="zh-CN" altLang="en-US" sz="2400"/>
                        <a:t>流动性风险</a:t>
                      </a:r>
                      <a:endParaRPr lang="zh-CN" altLang="en-US" sz="2400"/>
                    </a:p>
                  </a:txBody>
                  <a:tcPr/>
                </a:tc>
                <a:tc>
                  <a:txBody>
                    <a:bodyPr/>
                    <a:p>
                      <a:pPr>
                        <a:buNone/>
                      </a:pPr>
                      <a:r>
                        <a:rPr lang="zh-CN" altLang="en-US" sz="2400"/>
                        <a:t>我国证券市场作为新兴转轨市场，市场整体流动性风险较高。风险资本投资组合中的股票和债券会出于各种原因面临较高的流动性风险，使证券交易的执行难度提高，买入成本或变现成本增加。此外，基金投资者的赎回需求可能造成基金仓位调整和资产变现困难，从而加剧流动性风险</a:t>
                      </a:r>
                      <a:endParaRPr lang="zh-CN" altLang="en-US" sz="2400"/>
                    </a:p>
                  </a:txBody>
                  <a:tcPr/>
                </a:tc>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675005"/>
            <a:ext cx="10897870" cy="1568450"/>
          </a:xfrm>
          <a:prstGeom prst="rect">
            <a:avLst/>
          </a:prstGeom>
          <a:noFill/>
        </p:spPr>
        <p:txBody>
          <a:bodyPr wrap="square" rtlCol="0" anchor="t">
            <a:spAutoFit/>
          </a:bodyPr>
          <a:p>
            <a:r>
              <a:rPr lang="zh-CN" altLang="en-US" sz="2400">
                <a:sym typeface="+mn-ea"/>
              </a:rPr>
              <a:t>（一）股权融资</a:t>
            </a:r>
            <a:endParaRPr lang="zh-CN" altLang="en-US" sz="2400"/>
          </a:p>
          <a:p>
            <a:endParaRPr lang="zh-CN" altLang="en-US" sz="2400"/>
          </a:p>
          <a:p>
            <a:r>
              <a:rPr lang="zh-CN" altLang="en-US" sz="2400">
                <a:highlight>
                  <a:srgbClr val="FFFF00"/>
                </a:highlight>
                <a:sym typeface="+mn-ea"/>
              </a:rPr>
              <a:t>2．风险资本</a:t>
            </a:r>
            <a:endParaRPr lang="zh-CN" altLang="en-US" sz="2400">
              <a:highlight>
                <a:srgbClr val="FFFF00"/>
              </a:highlight>
            </a:endParaRPr>
          </a:p>
          <a:p>
            <a:r>
              <a:rPr lang="zh-CN" altLang="en-US" sz="2400"/>
              <a:t>（3）风险类型。风险类型有以下几种</a:t>
            </a:r>
            <a:endParaRPr lang="zh-CN" altLang="en-US" sz="2400"/>
          </a:p>
        </p:txBody>
      </p:sp>
      <p:graphicFrame>
        <p:nvGraphicFramePr>
          <p:cNvPr id="5" name="表格 4"/>
          <p:cNvGraphicFramePr/>
          <p:nvPr/>
        </p:nvGraphicFramePr>
        <p:xfrm>
          <a:off x="1037590" y="2903220"/>
          <a:ext cx="10577195" cy="3108960"/>
        </p:xfrm>
        <a:graphic>
          <a:graphicData uri="http://schemas.openxmlformats.org/drawingml/2006/table">
            <a:tbl>
              <a:tblPr firstRow="1" bandRow="1">
                <a:tableStyleId>{5C22544A-7EE6-4342-B048-85BDC9FD1C3A}</a:tableStyleId>
              </a:tblPr>
              <a:tblGrid>
                <a:gridCol w="1395095"/>
                <a:gridCol w="9182100"/>
              </a:tblGrid>
              <a:tr h="381000">
                <a:tc>
                  <a:txBody>
                    <a:bodyPr/>
                    <a:p>
                      <a:pPr>
                        <a:buNone/>
                      </a:pPr>
                      <a:r>
                        <a:rPr lang="zh-CN" altLang="en-US" sz="2400"/>
                        <a:t>类型</a:t>
                      </a:r>
                      <a:endParaRPr lang="zh-CN" altLang="en-US" sz="2400"/>
                    </a:p>
                  </a:txBody>
                  <a:tcPr/>
                </a:tc>
                <a:tc>
                  <a:txBody>
                    <a:bodyPr/>
                    <a:p>
                      <a:pPr>
                        <a:buNone/>
                      </a:pPr>
                      <a:r>
                        <a:rPr lang="zh-CN" altLang="en-US" sz="2400"/>
                        <a:t>说明</a:t>
                      </a:r>
                      <a:endParaRPr lang="zh-CN" altLang="en-US" sz="2400"/>
                    </a:p>
                  </a:txBody>
                  <a:tcPr/>
                </a:tc>
              </a:tr>
              <a:tr h="2651760">
                <a:tc>
                  <a:txBody>
                    <a:bodyPr/>
                    <a:p>
                      <a:pPr>
                        <a:buNone/>
                      </a:pPr>
                      <a:r>
                        <a:rPr lang="zh-CN" altLang="en-US" sz="2400"/>
                        <a:t>操作和技术风险</a:t>
                      </a:r>
                      <a:endParaRPr lang="zh-CN" altLang="en-US" sz="2400"/>
                    </a:p>
                  </a:txBody>
                  <a:tcPr/>
                </a:tc>
                <a:tc>
                  <a:txBody>
                    <a:bodyPr/>
                    <a:p>
                      <a:pPr>
                        <a:buNone/>
                      </a:pPr>
                      <a:r>
                        <a:rPr lang="zh-CN" altLang="en-US" sz="2400"/>
                        <a:t>风险资本的相关当事人在各业务环节的操作过程中，可能出现内部控制不到位、人为操作失误或违反操作规程而引致风险，如越权交易、内幕交易、交易错误和欺诈等。此外，在开放式风险资本的后台运作中，可能因为技术系统的故障或者差错而影响交易的正常进行，甚至导致风险资本份额持有人的利益受到影响。这种技术风险可能来自风险资本管理人、风险资本托管人、注册登记人、销售机构、证券交易所和证券登记结算机构等</a:t>
                      </a:r>
                      <a:endParaRPr lang="zh-CN" altLang="en-US" sz="2400"/>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一、识别创业资源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（一）核心资源</a:t>
            </a:r>
            <a:endParaRPr lang="zh-CN" altLang="en-US" sz="2400"/>
          </a:p>
        </p:txBody>
      </p:sp>
      <p:sp>
        <p:nvSpPr>
          <p:cNvPr id="4" name="文本框 3"/>
          <p:cNvSpPr txBox="1"/>
          <p:nvPr/>
        </p:nvSpPr>
        <p:spPr>
          <a:xfrm>
            <a:off x="1168400" y="1381760"/>
            <a:ext cx="7473315" cy="829945"/>
          </a:xfrm>
          <a:prstGeom prst="rect">
            <a:avLst/>
          </a:prstGeom>
          <a:noFill/>
        </p:spPr>
        <p:txBody>
          <a:bodyPr wrap="square" rtlCol="0" anchor="t">
            <a:spAutoFit/>
          </a:bodyPr>
          <a:p>
            <a:r>
              <a:rPr lang="zh-CN" altLang="en-US" sz="2400"/>
              <a:t>核心资源直接关系到初创企业有别于其他企业的核心竞争力，是识别、筛选和运用创业机会的关键。</a:t>
            </a:r>
            <a:endParaRPr lang="zh-CN" altLang="en-US" sz="2400"/>
          </a:p>
        </p:txBody>
      </p:sp>
      <p:cxnSp>
        <p:nvCxnSpPr>
          <p:cNvPr id="7" name="直接连接符 6"/>
          <p:cNvCxnSpPr/>
          <p:nvPr>
            <p:custDataLst>
              <p:tags r:id="rId1"/>
            </p:custDataLst>
          </p:nvPr>
        </p:nvCxnSpPr>
        <p:spPr>
          <a:xfrm>
            <a:off x="3410101" y="3537619"/>
            <a:ext cx="151357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2"/>
            </p:custDataLst>
          </p:nvPr>
        </p:nvSpPr>
        <p:spPr>
          <a:xfrm>
            <a:off x="1405255" y="4691664"/>
            <a:ext cx="2492960" cy="323395"/>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rPr>
              <a:t>1．技术资源</a:t>
            </a:r>
            <a:endParaRPr lang="zh-CN" altLang="en-US" sz="2000" b="1" dirty="0">
              <a:solidFill>
                <a:schemeClr val="accent1"/>
              </a:solidFill>
              <a:latin typeface="+mn-ea"/>
              <a:cs typeface="+mn-ea"/>
            </a:endParaRPr>
          </a:p>
        </p:txBody>
      </p:sp>
      <p:pic>
        <p:nvPicPr>
          <p:cNvPr id="6" name="图片 5" descr="32313538333630393b32313538333731303bbdbbd7f7d2b5"/>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2443443" y="3340660"/>
            <a:ext cx="416946" cy="416946"/>
          </a:xfrm>
          <a:prstGeom prst="rect">
            <a:avLst/>
          </a:prstGeom>
        </p:spPr>
      </p:pic>
      <p:sp>
        <p:nvSpPr>
          <p:cNvPr id="10" name="弧形 9"/>
          <p:cNvSpPr/>
          <p:nvPr>
            <p:custDataLst>
              <p:tags r:id="rId6"/>
            </p:custDataLst>
          </p:nvPr>
        </p:nvSpPr>
        <p:spPr>
          <a:xfrm>
            <a:off x="1891355" y="2777490"/>
            <a:ext cx="1520257" cy="1520257"/>
          </a:xfrm>
          <a:prstGeom prst="arc">
            <a:avLst>
              <a:gd name="adj1" fmla="val 6375916"/>
              <a:gd name="adj2" fmla="val 4453969"/>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7"/>
            </p:custDataLst>
          </p:nvPr>
        </p:nvSpPr>
        <p:spPr>
          <a:xfrm>
            <a:off x="2438909" y="4060994"/>
            <a:ext cx="425652" cy="425652"/>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a:solidFill>
                  <a:schemeClr val="tx1">
                    <a:lumMod val="85000"/>
                    <a:lumOff val="15000"/>
                  </a:schemeClr>
                </a:solidFill>
                <a:latin typeface="+mn-ea"/>
                <a:cs typeface="+mn-ea"/>
                <a:sym typeface="+mn-ea"/>
              </a:rPr>
              <a:t>1</a:t>
            </a:r>
            <a:endParaRPr lang="en-US" altLang="zh-CN">
              <a:solidFill>
                <a:schemeClr val="tx1">
                  <a:lumMod val="85000"/>
                  <a:lumOff val="15000"/>
                </a:schemeClr>
              </a:solidFill>
              <a:latin typeface="+mn-ea"/>
              <a:cs typeface="+mn-ea"/>
              <a:sym typeface="+mn-ea"/>
            </a:endParaRPr>
          </a:p>
        </p:txBody>
      </p:sp>
      <p:sp>
        <p:nvSpPr>
          <p:cNvPr id="19" name="矩形 18"/>
          <p:cNvSpPr/>
          <p:nvPr>
            <p:custDataLst>
              <p:tags r:id="rId8"/>
            </p:custDataLst>
          </p:nvPr>
        </p:nvSpPr>
        <p:spPr>
          <a:xfrm>
            <a:off x="4527550" y="4705350"/>
            <a:ext cx="2323465" cy="309245"/>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rPr>
              <a:t>2．人力资源</a:t>
            </a:r>
            <a:endParaRPr lang="zh-CN" altLang="en-US" sz="2000" b="1" dirty="0">
              <a:solidFill>
                <a:schemeClr val="accent1"/>
              </a:solidFill>
              <a:latin typeface="+mn-ea"/>
              <a:cs typeface="+mn-ea"/>
            </a:endParaRPr>
          </a:p>
        </p:txBody>
      </p:sp>
      <p:sp>
        <p:nvSpPr>
          <p:cNvPr id="20" name="弧形 19"/>
          <p:cNvSpPr/>
          <p:nvPr>
            <p:custDataLst>
              <p:tags r:id="rId9"/>
            </p:custDataLst>
          </p:nvPr>
        </p:nvSpPr>
        <p:spPr>
          <a:xfrm>
            <a:off x="4928847" y="2777490"/>
            <a:ext cx="1520257" cy="1520257"/>
          </a:xfrm>
          <a:prstGeom prst="arc">
            <a:avLst>
              <a:gd name="adj1" fmla="val 6375851"/>
              <a:gd name="adj2" fmla="val 4457771"/>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椭圆 20"/>
          <p:cNvSpPr/>
          <p:nvPr>
            <p:custDataLst>
              <p:tags r:id="rId10"/>
            </p:custDataLst>
          </p:nvPr>
        </p:nvSpPr>
        <p:spPr>
          <a:xfrm>
            <a:off x="5476401" y="4060994"/>
            <a:ext cx="425652" cy="425652"/>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a:solidFill>
                  <a:schemeClr val="tx1">
                    <a:lumMod val="85000"/>
                    <a:lumOff val="15000"/>
                  </a:schemeClr>
                </a:solidFill>
                <a:latin typeface="+mn-ea"/>
                <a:cs typeface="+mn-ea"/>
                <a:sym typeface="+mn-ea"/>
              </a:rPr>
              <a:t>2</a:t>
            </a:r>
            <a:endParaRPr lang="en-US" altLang="zh-CN">
              <a:solidFill>
                <a:schemeClr val="tx1">
                  <a:lumMod val="85000"/>
                  <a:lumOff val="15000"/>
                </a:schemeClr>
              </a:solidFill>
              <a:latin typeface="+mn-ea"/>
              <a:cs typeface="+mn-ea"/>
              <a:sym typeface="+mn-ea"/>
            </a:endParaRPr>
          </a:p>
        </p:txBody>
      </p:sp>
      <p:sp>
        <p:nvSpPr>
          <p:cNvPr id="24" name="矩形 23"/>
          <p:cNvSpPr/>
          <p:nvPr>
            <p:custDataLst>
              <p:tags r:id="rId11"/>
            </p:custDataLst>
          </p:nvPr>
        </p:nvSpPr>
        <p:spPr>
          <a:xfrm>
            <a:off x="7480240" y="4691664"/>
            <a:ext cx="2494974" cy="323395"/>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rPr>
              <a:t>3．管理资源</a:t>
            </a:r>
            <a:endParaRPr lang="zh-CN" altLang="en-US" sz="2000" b="1" dirty="0">
              <a:solidFill>
                <a:schemeClr val="accent1"/>
              </a:solidFill>
              <a:latin typeface="+mn-ea"/>
              <a:cs typeface="+mn-ea"/>
            </a:endParaRPr>
          </a:p>
        </p:txBody>
      </p:sp>
      <p:sp>
        <p:nvSpPr>
          <p:cNvPr id="25" name="弧形 24"/>
          <p:cNvSpPr/>
          <p:nvPr>
            <p:custDataLst>
              <p:tags r:id="rId12"/>
            </p:custDataLst>
          </p:nvPr>
        </p:nvSpPr>
        <p:spPr>
          <a:xfrm>
            <a:off x="7967347" y="2777490"/>
            <a:ext cx="1520257" cy="1520257"/>
          </a:xfrm>
          <a:prstGeom prst="arc">
            <a:avLst>
              <a:gd name="adj1" fmla="val 6392578"/>
              <a:gd name="adj2" fmla="val 4437989"/>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椭圆 25"/>
          <p:cNvSpPr/>
          <p:nvPr>
            <p:custDataLst>
              <p:tags r:id="rId13"/>
            </p:custDataLst>
          </p:nvPr>
        </p:nvSpPr>
        <p:spPr>
          <a:xfrm>
            <a:off x="8514901" y="4060994"/>
            <a:ext cx="425652" cy="425652"/>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a:solidFill>
                  <a:schemeClr val="tx1">
                    <a:lumMod val="85000"/>
                    <a:lumOff val="15000"/>
                  </a:schemeClr>
                </a:solidFill>
                <a:latin typeface="+mn-ea"/>
                <a:cs typeface="+mn-ea"/>
                <a:sym typeface="+mn-ea"/>
              </a:rPr>
              <a:t>3</a:t>
            </a:r>
            <a:endParaRPr lang="en-US" altLang="zh-CN">
              <a:solidFill>
                <a:schemeClr val="tx1">
                  <a:lumMod val="85000"/>
                  <a:lumOff val="15000"/>
                </a:schemeClr>
              </a:solidFill>
              <a:latin typeface="+mn-ea"/>
              <a:cs typeface="+mn-ea"/>
              <a:sym typeface="+mn-ea"/>
            </a:endParaRPr>
          </a:p>
        </p:txBody>
      </p:sp>
      <p:pic>
        <p:nvPicPr>
          <p:cNvPr id="28" name="图片 13" descr="32313538333630393b32313538333732303bcad5b2d8bfceb3cc"/>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8497774" y="3337638"/>
            <a:ext cx="459783" cy="459783"/>
          </a:xfrm>
          <a:prstGeom prst="rect">
            <a:avLst/>
          </a:prstGeom>
        </p:spPr>
      </p:pic>
      <p:pic>
        <p:nvPicPr>
          <p:cNvPr id="29" name="图片 14" descr="32313538333630393b32313538333732313bb6fac2f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459275" y="3308422"/>
            <a:ext cx="459783" cy="459783"/>
          </a:xfrm>
          <a:prstGeom prst="rect">
            <a:avLst/>
          </a:prstGeom>
        </p:spPr>
      </p:pic>
      <p:cxnSp>
        <p:nvCxnSpPr>
          <p:cNvPr id="30" name="直接连接符 29"/>
          <p:cNvCxnSpPr/>
          <p:nvPr>
            <p:custDataLst>
              <p:tags r:id="rId20"/>
            </p:custDataLst>
          </p:nvPr>
        </p:nvCxnSpPr>
        <p:spPr>
          <a:xfrm>
            <a:off x="6454142" y="3537619"/>
            <a:ext cx="151357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87985" y="767080"/>
            <a:ext cx="10897870" cy="1568450"/>
          </a:xfrm>
          <a:prstGeom prst="rect">
            <a:avLst/>
          </a:prstGeom>
          <a:noFill/>
        </p:spPr>
        <p:txBody>
          <a:bodyPr wrap="square" rtlCol="0" anchor="t">
            <a:spAutoFit/>
          </a:bodyPr>
          <a:p>
            <a:r>
              <a:rPr lang="zh-CN" altLang="en-US" sz="2400">
                <a:sym typeface="+mn-ea"/>
              </a:rPr>
              <a:t>（一）股权融资</a:t>
            </a:r>
            <a:endParaRPr lang="zh-CN" altLang="en-US" sz="2400"/>
          </a:p>
          <a:p>
            <a:endParaRPr lang="zh-CN" altLang="en-US" sz="2400"/>
          </a:p>
          <a:p>
            <a:r>
              <a:rPr lang="zh-CN" altLang="en-US" sz="2400">
                <a:highlight>
                  <a:srgbClr val="C0C0C0"/>
                </a:highlight>
                <a:sym typeface="+mn-ea"/>
              </a:rPr>
              <a:t>2．风险资本</a:t>
            </a:r>
            <a:endParaRPr lang="zh-CN" altLang="en-US" sz="2400">
              <a:highlight>
                <a:srgbClr val="C0C0C0"/>
              </a:highlight>
            </a:endParaRPr>
          </a:p>
          <a:p>
            <a:r>
              <a:rPr lang="zh-CN" altLang="en-US" sz="2400"/>
              <a:t>（3）风险类型。风险类型有以下几种：</a:t>
            </a:r>
            <a:endParaRPr lang="zh-CN" altLang="en-US" sz="2400"/>
          </a:p>
        </p:txBody>
      </p:sp>
      <p:graphicFrame>
        <p:nvGraphicFramePr>
          <p:cNvPr id="5" name="表格 4"/>
          <p:cNvGraphicFramePr/>
          <p:nvPr/>
        </p:nvGraphicFramePr>
        <p:xfrm>
          <a:off x="1090295" y="2508885"/>
          <a:ext cx="10577195" cy="3239770"/>
        </p:xfrm>
        <a:graphic>
          <a:graphicData uri="http://schemas.openxmlformats.org/drawingml/2006/table">
            <a:tbl>
              <a:tblPr firstRow="1" bandRow="1">
                <a:tableStyleId>{5C22544A-7EE6-4342-B048-85BDC9FD1C3A}</a:tableStyleId>
              </a:tblPr>
              <a:tblGrid>
                <a:gridCol w="1699895"/>
                <a:gridCol w="8877300"/>
              </a:tblGrid>
              <a:tr h="381000">
                <a:tc>
                  <a:txBody>
                    <a:bodyPr/>
                    <a:p>
                      <a:pPr>
                        <a:buNone/>
                      </a:pPr>
                      <a:r>
                        <a:rPr lang="zh-CN" altLang="en-US" sz="2400"/>
                        <a:t>类型</a:t>
                      </a:r>
                      <a:endParaRPr lang="zh-CN" altLang="en-US" sz="2400"/>
                    </a:p>
                  </a:txBody>
                  <a:tcPr/>
                </a:tc>
                <a:tc>
                  <a:txBody>
                    <a:bodyPr/>
                    <a:p>
                      <a:pPr>
                        <a:buNone/>
                      </a:pPr>
                      <a:r>
                        <a:rPr lang="zh-CN" altLang="en-US" sz="2400"/>
                        <a:t>说明</a:t>
                      </a:r>
                      <a:endParaRPr lang="zh-CN" altLang="en-US" sz="2400"/>
                    </a:p>
                  </a:txBody>
                  <a:tcPr/>
                </a:tc>
              </a:tr>
              <a:tr h="907415">
                <a:tc>
                  <a:txBody>
                    <a:bodyPr/>
                    <a:p>
                      <a:pPr>
                        <a:buNone/>
                      </a:pPr>
                      <a:r>
                        <a:rPr lang="zh-CN" altLang="en-US" sz="2400"/>
                        <a:t>合规性风险</a:t>
                      </a:r>
                      <a:endParaRPr lang="zh-CN" altLang="en-US" sz="2400"/>
                    </a:p>
                  </a:txBody>
                  <a:tcPr/>
                </a:tc>
                <a:tc>
                  <a:txBody>
                    <a:bodyPr/>
                    <a:p>
                      <a:pPr>
                        <a:buNone/>
                      </a:pPr>
                      <a:r>
                        <a:rPr lang="zh-CN" altLang="en-US" sz="2400"/>
                        <a:t>它是指在风险资本管理或运作过程中，违反国家法律法规或风险资本合同有关规定的风险</a:t>
                      </a:r>
                      <a:endParaRPr lang="zh-CN" altLang="en-US" sz="2400"/>
                    </a:p>
                  </a:txBody>
                  <a:tcPr/>
                </a:tc>
              </a:tr>
              <a:tr h="1951355">
                <a:tc>
                  <a:txBody>
                    <a:bodyPr/>
                    <a:p>
                      <a:pPr>
                        <a:buNone/>
                      </a:pPr>
                      <a:r>
                        <a:rPr lang="zh-CN" altLang="en-US" sz="2400"/>
                        <a:t>其他风险</a:t>
                      </a:r>
                      <a:endParaRPr lang="zh-CN" altLang="en-US" sz="2400"/>
                    </a:p>
                  </a:txBody>
                  <a:tcPr/>
                </a:tc>
                <a:tc>
                  <a:txBody>
                    <a:bodyPr/>
                    <a:p>
                      <a:pPr>
                        <a:buNone/>
                      </a:pPr>
                      <a:r>
                        <a:rPr lang="zh-CN" altLang="en-US" sz="2400"/>
                        <a:t>因风险资本业务快速发展而在制度建设、人员配备、风险管理和内控制度等方面不完善而产生的风险；因金融市场危机、行业竞争压力可能产生的风险；战争、自然灾害等不可抗力因素的出现，可能会严重影响证券市场运行，导致基金资产损失；其他意外导致的风险</a:t>
                      </a:r>
                      <a:endParaRPr lang="zh-CN" altLang="en-US" sz="2400"/>
                    </a:p>
                  </a:txBody>
                  <a:tcPr/>
                </a:tc>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883285"/>
            <a:ext cx="10897870" cy="1198880"/>
          </a:xfrm>
          <a:prstGeom prst="rect">
            <a:avLst/>
          </a:prstGeom>
          <a:noFill/>
        </p:spPr>
        <p:txBody>
          <a:bodyPr wrap="square" rtlCol="0" anchor="t">
            <a:spAutoFit/>
          </a:bodyPr>
          <a:p>
            <a:r>
              <a:rPr lang="zh-CN" altLang="en-US" sz="2400">
                <a:sym typeface="+mn-ea"/>
              </a:rPr>
              <a:t>（二）债权融资</a:t>
            </a:r>
            <a:endParaRPr lang="zh-CN" altLang="en-US" sz="2400">
              <a:sym typeface="+mn-ea"/>
            </a:endParaRPr>
          </a:p>
          <a:p>
            <a:r>
              <a:rPr lang="zh-CN" altLang="en-US" sz="2400">
                <a:sym typeface="+mn-ea"/>
              </a:rPr>
              <a:t>债权融资是指企业通过借钱的方式进行融资。</a:t>
            </a:r>
            <a:endParaRPr lang="zh-CN" altLang="en-US" sz="2400">
              <a:sym typeface="+mn-ea"/>
            </a:endParaRPr>
          </a:p>
          <a:p>
            <a:r>
              <a:rPr lang="zh-CN" altLang="en-US" sz="2400">
                <a:sym typeface="+mn-ea"/>
              </a:rPr>
              <a:t>创业者获得债权融资的方式：</a:t>
            </a:r>
            <a:endParaRPr lang="zh-CN" altLang="en-US" sz="2400">
              <a:sym typeface="+mn-ea"/>
            </a:endParaRPr>
          </a:p>
        </p:txBody>
      </p:sp>
      <p:sp>
        <p:nvSpPr>
          <p:cNvPr id="4" name="圆角矩形 3"/>
          <p:cNvSpPr/>
          <p:nvPr>
            <p:custDataLst>
              <p:tags r:id="rId1"/>
            </p:custDataLst>
          </p:nvPr>
        </p:nvSpPr>
        <p:spPr>
          <a:xfrm>
            <a:off x="1105535" y="4488180"/>
            <a:ext cx="1595120" cy="1069975"/>
          </a:xfrm>
          <a:prstGeom prst="roundRect">
            <a:avLst>
              <a:gd name="adj" fmla="val 50000"/>
            </a:avLst>
          </a:prstGeom>
          <a:gradFill>
            <a:gsLst>
              <a:gs pos="100000">
                <a:schemeClr val="accent1"/>
              </a:gs>
              <a:gs pos="0">
                <a:schemeClr val="accent1">
                  <a:lumMod val="75000"/>
                </a:scheme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400" b="1">
                <a:solidFill>
                  <a:schemeClr val="lt1">
                    <a:lumMod val="100000"/>
                  </a:schemeClr>
                </a:solidFill>
                <a:uFillTx/>
                <a:latin typeface="+mn-ea"/>
                <a:cs typeface="+mn-ea"/>
                <a:sym typeface="+mn-ea"/>
              </a:rPr>
              <a:t>1．银行贷款</a:t>
            </a:r>
            <a:endParaRPr lang="zh-CN" altLang="en-US" sz="2400" b="1">
              <a:solidFill>
                <a:schemeClr val="lt1">
                  <a:lumMod val="100000"/>
                </a:schemeClr>
              </a:solidFill>
              <a:uFillTx/>
              <a:latin typeface="+mn-ea"/>
              <a:cs typeface="+mn-ea"/>
              <a:sym typeface="+mn-ea"/>
            </a:endParaRPr>
          </a:p>
        </p:txBody>
      </p:sp>
      <p:sp>
        <p:nvSpPr>
          <p:cNvPr id="20" name="圆角矩形 19"/>
          <p:cNvSpPr/>
          <p:nvPr>
            <p:custDataLst>
              <p:tags r:id="rId2"/>
            </p:custDataLst>
          </p:nvPr>
        </p:nvSpPr>
        <p:spPr>
          <a:xfrm>
            <a:off x="2881630" y="4488180"/>
            <a:ext cx="1861820" cy="1069975"/>
          </a:xfrm>
          <a:prstGeom prst="roundRect">
            <a:avLst>
              <a:gd name="adj" fmla="val 50000"/>
            </a:avLst>
          </a:prstGeom>
          <a:gradFill>
            <a:gsLst>
              <a:gs pos="100000">
                <a:schemeClr val="accent1"/>
              </a:gs>
              <a:gs pos="0">
                <a:schemeClr val="accent1">
                  <a:lumMod val="75000"/>
                </a:scheme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400" b="1">
                <a:solidFill>
                  <a:schemeClr val="lt1">
                    <a:lumMod val="100000"/>
                  </a:schemeClr>
                </a:solidFill>
                <a:uFillTx/>
                <a:latin typeface="+mn-ea"/>
                <a:cs typeface="+mn-ea"/>
                <a:sym typeface="+mn-ea"/>
              </a:rPr>
              <a:t>2．企业间借款</a:t>
            </a:r>
            <a:endParaRPr lang="zh-CN" altLang="en-US" sz="2400" b="1">
              <a:solidFill>
                <a:schemeClr val="lt1">
                  <a:lumMod val="100000"/>
                </a:schemeClr>
              </a:solidFill>
              <a:uFillTx/>
              <a:latin typeface="+mn-ea"/>
              <a:cs typeface="+mn-ea"/>
              <a:sym typeface="+mn-ea"/>
            </a:endParaRPr>
          </a:p>
        </p:txBody>
      </p:sp>
      <p:pic>
        <p:nvPicPr>
          <p:cNvPr id="97" name="图片 96" descr="C:/Users/wps/Desktop/1219单页/media/image19.jpegimage19"/>
          <p:cNvPicPr>
            <a:picLocks noChangeAspect="1"/>
          </p:cNvPicPr>
          <p:nvPr>
            <p:custDataLst>
              <p:tags r:id="rId3"/>
            </p:custDataLst>
          </p:nvPr>
        </p:nvPicPr>
        <p:blipFill rotWithShape="1">
          <a:blip r:embed="rId4"/>
          <a:srcRect/>
          <a:stretch>
            <a:fillRect/>
          </a:stretch>
        </p:blipFill>
        <p:spPr>
          <a:xfrm>
            <a:off x="1074833" y="2606993"/>
            <a:ext cx="1657537" cy="1658680"/>
          </a:xfrm>
          <a:prstGeom prst="ellipse">
            <a:avLst/>
          </a:prstGeom>
          <a:ln w="9525" cap="flat" cmpd="sng" algn="ctr">
            <a:solidFill>
              <a:schemeClr val="dk1">
                <a:lumMod val="40000"/>
                <a:lumOff val="60000"/>
                <a:alpha val="50000"/>
              </a:schemeClr>
            </a:solidFill>
            <a:prstDash val="solid"/>
            <a:round/>
            <a:headEnd type="none" w="med" len="med"/>
            <a:tailEnd type="none" w="med" len="med"/>
          </a:ln>
        </p:spPr>
      </p:pic>
      <p:sp>
        <p:nvSpPr>
          <p:cNvPr id="29" name="圆角矩形 28"/>
          <p:cNvSpPr/>
          <p:nvPr>
            <p:custDataLst>
              <p:tags r:id="rId5"/>
            </p:custDataLst>
          </p:nvPr>
        </p:nvSpPr>
        <p:spPr>
          <a:xfrm>
            <a:off x="5005705" y="4488180"/>
            <a:ext cx="1595120" cy="1070610"/>
          </a:xfrm>
          <a:prstGeom prst="roundRect">
            <a:avLst>
              <a:gd name="adj" fmla="val 50000"/>
            </a:avLst>
          </a:prstGeom>
          <a:gradFill>
            <a:gsLst>
              <a:gs pos="100000">
                <a:schemeClr val="accent1"/>
              </a:gs>
              <a:gs pos="0">
                <a:schemeClr val="accent1">
                  <a:lumMod val="75000"/>
                </a:scheme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400" b="1">
                <a:solidFill>
                  <a:schemeClr val="lt1">
                    <a:lumMod val="100000"/>
                  </a:schemeClr>
                </a:solidFill>
                <a:uFillTx/>
                <a:latin typeface="+mn-ea"/>
                <a:cs typeface="+mn-ea"/>
                <a:sym typeface="+mn-ea"/>
              </a:rPr>
              <a:t>3．政府借款</a:t>
            </a:r>
            <a:endParaRPr lang="zh-CN" altLang="en-US" sz="2400" b="1">
              <a:solidFill>
                <a:schemeClr val="lt1">
                  <a:lumMod val="100000"/>
                </a:schemeClr>
              </a:solidFill>
              <a:uFillTx/>
              <a:latin typeface="+mn-ea"/>
              <a:cs typeface="+mn-ea"/>
              <a:sym typeface="+mn-ea"/>
            </a:endParaRPr>
          </a:p>
        </p:txBody>
      </p:sp>
      <p:pic>
        <p:nvPicPr>
          <p:cNvPr id="52" name="图片 51" descr="C:/Users/wps/Desktop/1219单页/media/image16.jpegimage16"/>
          <p:cNvPicPr>
            <a:picLocks noChangeAspect="1"/>
          </p:cNvPicPr>
          <p:nvPr>
            <p:custDataLst>
              <p:tags r:id="rId6"/>
            </p:custDataLst>
          </p:nvPr>
        </p:nvPicPr>
        <p:blipFill rotWithShape="1">
          <a:blip r:embed="rId7"/>
          <a:srcRect/>
          <a:stretch>
            <a:fillRect/>
          </a:stretch>
        </p:blipFill>
        <p:spPr>
          <a:xfrm>
            <a:off x="3024943" y="2606993"/>
            <a:ext cx="1657537" cy="1658680"/>
          </a:xfrm>
          <a:prstGeom prst="ellipse">
            <a:avLst/>
          </a:prstGeom>
          <a:ln w="9525" cap="flat" cmpd="sng" algn="ctr">
            <a:solidFill>
              <a:schemeClr val="dk1">
                <a:lumMod val="40000"/>
                <a:lumOff val="60000"/>
                <a:alpha val="50000"/>
              </a:schemeClr>
            </a:solidFill>
            <a:prstDash val="solid"/>
            <a:round/>
            <a:headEnd type="none" w="med" len="med"/>
            <a:tailEnd type="none" w="med" len="med"/>
          </a:ln>
        </p:spPr>
      </p:pic>
      <p:sp>
        <p:nvSpPr>
          <p:cNvPr id="7" name="圆角矩形 6"/>
          <p:cNvSpPr/>
          <p:nvPr>
            <p:custDataLst>
              <p:tags r:id="rId8"/>
            </p:custDataLst>
          </p:nvPr>
        </p:nvSpPr>
        <p:spPr>
          <a:xfrm>
            <a:off x="6793230" y="4502785"/>
            <a:ext cx="1920240" cy="1056005"/>
          </a:xfrm>
          <a:prstGeom prst="roundRect">
            <a:avLst>
              <a:gd name="adj" fmla="val 50000"/>
            </a:avLst>
          </a:prstGeom>
          <a:gradFill>
            <a:gsLst>
              <a:gs pos="100000">
                <a:schemeClr val="accent1"/>
              </a:gs>
              <a:gs pos="0">
                <a:schemeClr val="accent1">
                  <a:lumMod val="75000"/>
                </a:scheme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400" b="1">
                <a:solidFill>
                  <a:schemeClr val="lt1">
                    <a:lumMod val="100000"/>
                  </a:schemeClr>
                </a:solidFill>
                <a:uFillTx/>
                <a:latin typeface="+mn-ea"/>
                <a:cs typeface="+mn-ea"/>
                <a:sym typeface="+mn-ea"/>
              </a:rPr>
              <a:t>4．商业信用融资</a:t>
            </a:r>
            <a:endParaRPr lang="zh-CN" altLang="en-US" sz="2400" b="1">
              <a:solidFill>
                <a:schemeClr val="lt1">
                  <a:lumMod val="100000"/>
                </a:schemeClr>
              </a:solidFill>
              <a:uFillTx/>
              <a:latin typeface="+mn-ea"/>
              <a:cs typeface="+mn-ea"/>
              <a:sym typeface="+mn-ea"/>
            </a:endParaRPr>
          </a:p>
        </p:txBody>
      </p:sp>
      <p:sp>
        <p:nvSpPr>
          <p:cNvPr id="12" name="圆角矩形 11"/>
          <p:cNvSpPr/>
          <p:nvPr>
            <p:custDataLst>
              <p:tags r:id="rId9"/>
            </p:custDataLst>
          </p:nvPr>
        </p:nvSpPr>
        <p:spPr>
          <a:xfrm>
            <a:off x="8906510" y="4488180"/>
            <a:ext cx="1595120" cy="1070610"/>
          </a:xfrm>
          <a:prstGeom prst="roundRect">
            <a:avLst>
              <a:gd name="adj" fmla="val 50000"/>
            </a:avLst>
          </a:prstGeom>
          <a:gradFill>
            <a:gsLst>
              <a:gs pos="100000">
                <a:schemeClr val="accent1"/>
              </a:gs>
              <a:gs pos="0">
                <a:schemeClr val="accent1">
                  <a:lumMod val="75000"/>
                </a:scheme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400" b="1">
                <a:solidFill>
                  <a:schemeClr val="lt1">
                    <a:lumMod val="100000"/>
                  </a:schemeClr>
                </a:solidFill>
                <a:uFillTx/>
                <a:latin typeface="+mn-ea"/>
                <a:cs typeface="+mn-ea"/>
                <a:sym typeface="+mn-ea"/>
              </a:rPr>
              <a:t>5．租赁融资</a:t>
            </a:r>
            <a:endParaRPr lang="zh-CN" altLang="en-US" sz="2400" b="1">
              <a:solidFill>
                <a:schemeClr val="lt1">
                  <a:lumMod val="100000"/>
                </a:schemeClr>
              </a:solidFill>
              <a:uFillTx/>
              <a:latin typeface="+mn-ea"/>
              <a:cs typeface="+mn-ea"/>
              <a:sym typeface="+mn-ea"/>
            </a:endParaRPr>
          </a:p>
        </p:txBody>
      </p:sp>
      <p:pic>
        <p:nvPicPr>
          <p:cNvPr id="162" name="图片 161" descr="C:/Users/wps/Desktop/1219单页/media/image11.jpegimage11"/>
          <p:cNvPicPr>
            <a:picLocks noChangeAspect="1"/>
          </p:cNvPicPr>
          <p:nvPr>
            <p:custDataLst>
              <p:tags r:id="rId10"/>
            </p:custDataLst>
          </p:nvPr>
        </p:nvPicPr>
        <p:blipFill rotWithShape="1">
          <a:blip r:embed="rId11"/>
          <a:srcRect/>
          <a:stretch>
            <a:fillRect/>
          </a:stretch>
        </p:blipFill>
        <p:spPr>
          <a:xfrm>
            <a:off x="6925163" y="2606993"/>
            <a:ext cx="1658100" cy="1658680"/>
          </a:xfrm>
          <a:prstGeom prst="roundRect">
            <a:avLst>
              <a:gd name="adj" fmla="val 50000"/>
            </a:avLst>
          </a:prstGeom>
          <a:ln w="9525" cap="flat" cmpd="sng" algn="ctr">
            <a:solidFill>
              <a:schemeClr val="dk1">
                <a:lumMod val="40000"/>
                <a:lumOff val="60000"/>
                <a:alpha val="50000"/>
              </a:schemeClr>
            </a:solidFill>
            <a:prstDash val="solid"/>
            <a:round/>
            <a:headEnd type="none" w="med" len="med"/>
            <a:tailEnd type="none" w="med" len="med"/>
          </a:ln>
        </p:spPr>
      </p:pic>
      <p:pic>
        <p:nvPicPr>
          <p:cNvPr id="24" name="图片对象" descr="C:/Users/wps/Desktop/1219单页/media/image43.jpegimage43"/>
          <p:cNvPicPr>
            <a:picLocks noChangeAspect="1"/>
          </p:cNvPicPr>
          <p:nvPr>
            <p:custDataLst>
              <p:tags r:id="rId12"/>
            </p:custDataLst>
          </p:nvPr>
        </p:nvPicPr>
        <p:blipFill rotWithShape="1">
          <a:blip r:embed="rId13"/>
          <a:srcRect/>
          <a:stretch>
            <a:fillRect/>
          </a:stretch>
        </p:blipFill>
        <p:spPr>
          <a:xfrm>
            <a:off x="8875836" y="2606993"/>
            <a:ext cx="1658100" cy="1658680"/>
          </a:xfrm>
          <a:prstGeom prst="ellipse">
            <a:avLst/>
          </a:prstGeom>
          <a:noFill/>
          <a:ln w="9525" cap="flat" cmpd="sng" algn="ctr">
            <a:solidFill>
              <a:schemeClr val="dk1">
                <a:lumMod val="40000"/>
                <a:lumOff val="60000"/>
                <a:alpha val="50000"/>
              </a:schemeClr>
            </a:solidFill>
            <a:prstDash val="solid"/>
            <a:round/>
            <a:headEnd type="none" w="med" len="med"/>
            <a:tailEnd type="none" w="med" len="med"/>
          </a:ln>
        </p:spPr>
      </p:pic>
      <p:pic>
        <p:nvPicPr>
          <p:cNvPr id="18" name="图片 17" descr="C:/Users/wps/Desktop/1219单页/media/image20.jpegimage20"/>
          <p:cNvPicPr/>
          <p:nvPr>
            <p:custDataLst>
              <p:tags r:id="rId14"/>
            </p:custDataLst>
          </p:nvPr>
        </p:nvPicPr>
        <p:blipFill>
          <a:blip r:embed="rId15"/>
          <a:srcRect/>
          <a:stretch>
            <a:fillRect/>
          </a:stretch>
        </p:blipFill>
        <p:spPr>
          <a:xfrm>
            <a:off x="4975053" y="2607556"/>
            <a:ext cx="1657537" cy="1657537"/>
          </a:xfrm>
          <a:prstGeom prst="ellipse">
            <a:avLst/>
          </a:prstGeom>
          <a:ln w="9525" cap="flat" cmpd="sng" algn="ctr">
            <a:solidFill>
              <a:schemeClr val="dk1">
                <a:lumMod val="40000"/>
                <a:lumOff val="60000"/>
                <a:alpha val="50000"/>
              </a:schemeClr>
            </a:solidFill>
            <a:prstDash val="solid"/>
            <a:round/>
            <a:headEnd type="none" w="med" len="med"/>
            <a:tailEnd type="none" w="med" len="me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52475"/>
            <a:ext cx="10897870" cy="1198880"/>
          </a:xfrm>
          <a:prstGeom prst="rect">
            <a:avLst/>
          </a:prstGeom>
          <a:noFill/>
        </p:spPr>
        <p:txBody>
          <a:bodyPr wrap="square" rtlCol="0" anchor="t">
            <a:spAutoFit/>
          </a:bodyPr>
          <a:p>
            <a:r>
              <a:rPr lang="zh-CN" altLang="en-US" sz="2400">
                <a:sym typeface="+mn-ea"/>
              </a:rPr>
              <a:t>（二）债权融资</a:t>
            </a:r>
            <a:endParaRPr lang="zh-CN" altLang="en-US" sz="2400">
              <a:sym typeface="+mn-ea"/>
            </a:endParaRPr>
          </a:p>
          <a:p>
            <a:r>
              <a:rPr lang="zh-CN" altLang="en-US" sz="2400">
                <a:sym typeface="+mn-ea"/>
              </a:rPr>
              <a:t>债权融资是指企业通过借钱的方式进行融资。</a:t>
            </a:r>
            <a:endParaRPr lang="zh-CN" altLang="en-US" sz="2400">
              <a:sym typeface="+mn-ea"/>
            </a:endParaRPr>
          </a:p>
          <a:p>
            <a:r>
              <a:rPr lang="zh-CN" altLang="en-US" sz="2400">
                <a:sym typeface="+mn-ea"/>
              </a:rPr>
              <a:t>创业者获得债权融资的方式：</a:t>
            </a:r>
            <a:endParaRPr lang="zh-CN" altLang="en-US" sz="2400">
              <a:sym typeface="+mn-ea"/>
            </a:endParaRPr>
          </a:p>
        </p:txBody>
      </p:sp>
      <p:sp>
        <p:nvSpPr>
          <p:cNvPr id="4" name="圆角矩形 3"/>
          <p:cNvSpPr/>
          <p:nvPr>
            <p:custDataLst>
              <p:tags r:id="rId1"/>
            </p:custDataLst>
          </p:nvPr>
        </p:nvSpPr>
        <p:spPr>
          <a:xfrm>
            <a:off x="838200" y="4488180"/>
            <a:ext cx="2131060" cy="834390"/>
          </a:xfrm>
          <a:prstGeom prst="roundRect">
            <a:avLst>
              <a:gd name="adj" fmla="val 50000"/>
            </a:avLst>
          </a:prstGeom>
          <a:gradFill>
            <a:gsLst>
              <a:gs pos="100000">
                <a:schemeClr val="accent1"/>
              </a:gs>
              <a:gs pos="0">
                <a:schemeClr val="accent1">
                  <a:lumMod val="75000"/>
                </a:scheme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400" b="1">
                <a:solidFill>
                  <a:schemeClr val="lt1">
                    <a:lumMod val="100000"/>
                  </a:schemeClr>
                </a:solidFill>
                <a:uFillTx/>
                <a:latin typeface="+mn-ea"/>
                <a:cs typeface="+mn-ea"/>
                <a:sym typeface="+mn-ea"/>
              </a:rPr>
              <a:t>1．银行贷款</a:t>
            </a:r>
            <a:endParaRPr lang="zh-CN" altLang="en-US" sz="2400" b="1">
              <a:solidFill>
                <a:schemeClr val="lt1">
                  <a:lumMod val="100000"/>
                </a:schemeClr>
              </a:solidFill>
              <a:uFillTx/>
              <a:latin typeface="+mn-ea"/>
              <a:cs typeface="+mn-ea"/>
              <a:sym typeface="+mn-ea"/>
            </a:endParaRPr>
          </a:p>
        </p:txBody>
      </p:sp>
      <p:pic>
        <p:nvPicPr>
          <p:cNvPr id="97" name="图片 96" descr="C:/Users/wps/Desktop/1219单页/media/image19.jpegimage19"/>
          <p:cNvPicPr>
            <a:picLocks noChangeAspect="1"/>
          </p:cNvPicPr>
          <p:nvPr>
            <p:custDataLst>
              <p:tags r:id="rId2"/>
            </p:custDataLst>
          </p:nvPr>
        </p:nvPicPr>
        <p:blipFill rotWithShape="1">
          <a:blip r:embed="rId3"/>
          <a:srcRect/>
          <a:stretch>
            <a:fillRect/>
          </a:stretch>
        </p:blipFill>
        <p:spPr>
          <a:xfrm>
            <a:off x="1074833" y="2606993"/>
            <a:ext cx="1657537" cy="1658680"/>
          </a:xfrm>
          <a:prstGeom prst="ellipse">
            <a:avLst/>
          </a:prstGeom>
          <a:ln w="9525" cap="flat" cmpd="sng" algn="ctr">
            <a:solidFill>
              <a:schemeClr val="dk1">
                <a:lumMod val="40000"/>
                <a:lumOff val="60000"/>
                <a:alpha val="50000"/>
              </a:schemeClr>
            </a:solidFill>
            <a:prstDash val="solid"/>
            <a:round/>
            <a:headEnd type="none" w="med" len="med"/>
            <a:tailEnd type="none" w="med" len="med"/>
          </a:ln>
        </p:spPr>
      </p:pic>
      <p:sp>
        <p:nvSpPr>
          <p:cNvPr id="5" name="文本框 4"/>
          <p:cNvSpPr txBox="1"/>
          <p:nvPr/>
        </p:nvSpPr>
        <p:spPr>
          <a:xfrm>
            <a:off x="3656330" y="2520315"/>
            <a:ext cx="7160895" cy="2306955"/>
          </a:xfrm>
          <a:prstGeom prst="rect">
            <a:avLst/>
          </a:prstGeom>
          <a:noFill/>
        </p:spPr>
        <p:txBody>
          <a:bodyPr wrap="square" rtlCol="0" anchor="t">
            <a:spAutoFit/>
          </a:bodyPr>
          <a:p>
            <a:pPr>
              <a:lnSpc>
                <a:spcPct val="150000"/>
              </a:lnSpc>
            </a:pPr>
            <a:r>
              <a:rPr lang="zh-CN" altLang="en-US" sz="2400"/>
              <a:t>银行贷款是指企业向银行或其他非银行金融机构借入的、需要还本付息的款项，包括偿还期限超过1年的长期贷款和不足1年的短期贷款，主要用于企业购建固定资产和满足资金周转的需要。</a:t>
            </a:r>
            <a:endParaRPr lang="zh-CN" altLang="en-US" sz="240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680085"/>
            <a:ext cx="10897870" cy="829945"/>
          </a:xfrm>
          <a:prstGeom prst="rect">
            <a:avLst/>
          </a:prstGeom>
          <a:noFill/>
        </p:spPr>
        <p:txBody>
          <a:bodyPr wrap="square" rtlCol="0" anchor="t">
            <a:spAutoFit/>
          </a:bodyPr>
          <a:p>
            <a:r>
              <a:rPr lang="zh-CN" altLang="en-US" sz="2400">
                <a:sym typeface="+mn-ea"/>
              </a:rPr>
              <a:t>（二）债权融资</a:t>
            </a:r>
            <a:endParaRPr lang="zh-CN" altLang="en-US" sz="2400">
              <a:sym typeface="+mn-ea"/>
            </a:endParaRPr>
          </a:p>
          <a:p>
            <a:r>
              <a:rPr lang="zh-CN" altLang="en-US" sz="2400">
                <a:highlight>
                  <a:srgbClr val="FFFF00"/>
                </a:highlight>
                <a:sym typeface="+mn-ea"/>
              </a:rPr>
              <a:t>1．银行贷款</a:t>
            </a:r>
            <a:endParaRPr lang="zh-CN" altLang="en-US" sz="2400">
              <a:highlight>
                <a:srgbClr val="FFFF00"/>
              </a:highlight>
              <a:sym typeface="+mn-ea"/>
            </a:endParaRPr>
          </a:p>
        </p:txBody>
      </p:sp>
      <p:graphicFrame>
        <p:nvGraphicFramePr>
          <p:cNvPr id="6" name="表格 5"/>
          <p:cNvGraphicFramePr/>
          <p:nvPr>
            <p:custDataLst>
              <p:tags r:id="rId1"/>
            </p:custDataLst>
          </p:nvPr>
        </p:nvGraphicFramePr>
        <p:xfrm>
          <a:off x="541020" y="1515110"/>
          <a:ext cx="11345545" cy="5120640"/>
        </p:xfrm>
        <a:graphic>
          <a:graphicData uri="http://schemas.openxmlformats.org/drawingml/2006/table">
            <a:tbl>
              <a:tblPr firstRow="1" bandRow="1">
                <a:tableStyleId>{5C22544A-7EE6-4342-B048-85BDC9FD1C3A}</a:tableStyleId>
              </a:tblPr>
              <a:tblGrid>
                <a:gridCol w="1002665"/>
                <a:gridCol w="930910"/>
                <a:gridCol w="9411970"/>
              </a:tblGrid>
              <a:tr h="457200">
                <a:tc gridSpan="2">
                  <a:txBody>
                    <a:bodyPr/>
                    <a:p>
                      <a:pPr>
                        <a:buNone/>
                      </a:pPr>
                      <a:r>
                        <a:rPr lang="zh-CN" altLang="en-US" sz="2400"/>
                        <a:t>类型</a:t>
                      </a:r>
                      <a:endParaRPr lang="zh-CN" altLang="en-US" sz="2400"/>
                    </a:p>
                  </a:txBody>
                  <a:tcPr/>
                </a:tc>
                <a:tc hMerge="1">
                  <a:tcPr/>
                </a:tc>
                <a:tc>
                  <a:txBody>
                    <a:bodyPr/>
                    <a:p>
                      <a:pPr>
                        <a:buNone/>
                      </a:pPr>
                      <a:r>
                        <a:rPr lang="zh-CN" altLang="en-US" sz="2400"/>
                        <a:t>说明</a:t>
                      </a:r>
                      <a:endParaRPr lang="zh-CN" altLang="en-US" sz="2400"/>
                    </a:p>
                  </a:txBody>
                  <a:tcPr/>
                </a:tc>
              </a:tr>
              <a:tr h="1920240">
                <a:tc rowSpan="3">
                  <a:txBody>
                    <a:bodyPr/>
                    <a:p>
                      <a:pPr>
                        <a:buNone/>
                      </a:pPr>
                      <a:r>
                        <a:rPr lang="zh-CN" altLang="en-US" sz="2400"/>
                        <a:t>按提供贷款</a:t>
                      </a:r>
                      <a:endParaRPr lang="zh-CN" altLang="en-US" sz="2400"/>
                    </a:p>
                    <a:p>
                      <a:pPr>
                        <a:buNone/>
                      </a:pPr>
                      <a:r>
                        <a:rPr lang="zh-CN" altLang="en-US" sz="2400"/>
                        <a:t>的机构分类</a:t>
                      </a:r>
                      <a:endParaRPr lang="zh-CN" altLang="en-US" sz="2400"/>
                    </a:p>
                  </a:txBody>
                  <a:tcPr/>
                </a:tc>
                <a:tc>
                  <a:txBody>
                    <a:bodyPr/>
                    <a:p>
                      <a:pPr>
                        <a:buNone/>
                      </a:pPr>
                      <a:r>
                        <a:rPr lang="zh-CN" altLang="en-US" sz="2400"/>
                        <a:t>政策性银行贷款</a:t>
                      </a:r>
                      <a:endParaRPr lang="zh-CN" altLang="en-US" sz="2400"/>
                    </a:p>
                  </a:txBody>
                  <a:tcPr/>
                </a:tc>
                <a:tc>
                  <a:txBody>
                    <a:bodyPr/>
                    <a:p>
                      <a:pPr>
                        <a:buNone/>
                      </a:pPr>
                      <a:r>
                        <a:rPr lang="zh-CN" altLang="en-US" sz="2400"/>
                        <a:t>它是指执行国家政策性贷款业务的银行向企业发放的贷款，通常为长期贷款。例如，国家开发银行贷款，主要满足企业承建国家重点建设项目的资金需要；中国进出口银行贷款，主要为大型设备的进出口提供买方信贷或卖方信贷；中国农业发展银行贷款，主要用于确保国家对粮、棉、油等政策性收购资金的供应</a:t>
                      </a:r>
                      <a:endParaRPr lang="zh-CN" altLang="en-US" sz="2400"/>
                    </a:p>
                  </a:txBody>
                  <a:tcPr/>
                </a:tc>
              </a:tr>
              <a:tr h="1188720">
                <a:tc vMerge="1">
                  <a:tcPr/>
                </a:tc>
                <a:tc>
                  <a:txBody>
                    <a:bodyPr/>
                    <a:p>
                      <a:pPr>
                        <a:buNone/>
                      </a:pPr>
                      <a:r>
                        <a:rPr lang="zh-CN" altLang="en-US" sz="2400"/>
                        <a:t>商业银行贷款</a:t>
                      </a:r>
                      <a:endParaRPr lang="zh-CN" altLang="en-US" sz="2400"/>
                    </a:p>
                  </a:txBody>
                  <a:tcPr/>
                </a:tc>
                <a:tc>
                  <a:txBody>
                    <a:bodyPr/>
                    <a:p>
                      <a:pPr>
                        <a:buNone/>
                      </a:pPr>
                      <a:r>
                        <a:rPr lang="zh-CN" altLang="en-US" sz="2400"/>
                        <a:t>它是指由各商业银行，如中国工商银行、中国建设银行、中国农业银行、中国银行等，向工商企业提供的贷款，用以满足企业生产经营的资金需要，包括短期贷款和长期贷款</a:t>
                      </a:r>
                      <a:endParaRPr lang="zh-CN" altLang="en-US" sz="2400"/>
                    </a:p>
                  </a:txBody>
                  <a:tcPr/>
                </a:tc>
              </a:tr>
              <a:tr h="1554480">
                <a:tc vMerge="1">
                  <a:tcPr/>
                </a:tc>
                <a:tc>
                  <a:txBody>
                    <a:bodyPr/>
                    <a:p>
                      <a:pPr>
                        <a:buNone/>
                      </a:pPr>
                      <a:r>
                        <a:rPr lang="zh-CN" altLang="en-US" sz="2400"/>
                        <a:t>其他金融机构贷款</a:t>
                      </a:r>
                      <a:endParaRPr lang="zh-CN" altLang="en-US" sz="2400"/>
                    </a:p>
                  </a:txBody>
                  <a:tcPr/>
                </a:tc>
                <a:tc>
                  <a:txBody>
                    <a:bodyPr/>
                    <a:p>
                      <a:pPr>
                        <a:buNone/>
                      </a:pPr>
                      <a:r>
                        <a:rPr lang="zh-CN" altLang="en-US" sz="2400"/>
                        <a:t>它一般指从信托投资公司取得的实物或货币形式的信托投资贷款、从财务公司取得的各种中长期贷款、从保险公司取得的贷款等，其贷款期限较商业银行长，要求的利率较高，对借款企业的信用要求和担保的选择比较严格</a:t>
                      </a:r>
                      <a:endParaRPr lang="zh-CN" altLang="en-US" sz="2400"/>
                    </a:p>
                  </a:txBody>
                  <a:tcPr/>
                </a:tc>
              </a:tr>
            </a:tbl>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aphicFrame>
        <p:nvGraphicFramePr>
          <p:cNvPr id="6" name="表格 5"/>
          <p:cNvGraphicFramePr/>
          <p:nvPr/>
        </p:nvGraphicFramePr>
        <p:xfrm>
          <a:off x="425450" y="0"/>
          <a:ext cx="11345545" cy="6766560"/>
        </p:xfrm>
        <a:graphic>
          <a:graphicData uri="http://schemas.openxmlformats.org/drawingml/2006/table">
            <a:tbl>
              <a:tblPr firstRow="1" bandRow="1">
                <a:tableStyleId>{5C22544A-7EE6-4342-B048-85BDC9FD1C3A}</a:tableStyleId>
              </a:tblPr>
              <a:tblGrid>
                <a:gridCol w="1002665"/>
                <a:gridCol w="1017905"/>
                <a:gridCol w="9324975"/>
              </a:tblGrid>
              <a:tr h="457200">
                <a:tc gridSpan="2">
                  <a:txBody>
                    <a:bodyPr/>
                    <a:p>
                      <a:pPr>
                        <a:buNone/>
                      </a:pPr>
                      <a:r>
                        <a:rPr lang="zh-CN" altLang="en-US" sz="2400"/>
                        <a:t>类型</a:t>
                      </a:r>
                      <a:endParaRPr lang="zh-CN" altLang="en-US" sz="2400"/>
                    </a:p>
                  </a:txBody>
                  <a:tcPr/>
                </a:tc>
                <a:tc hMerge="1">
                  <a:tcPr/>
                </a:tc>
                <a:tc>
                  <a:txBody>
                    <a:bodyPr/>
                    <a:p>
                      <a:pPr>
                        <a:buNone/>
                      </a:pPr>
                      <a:r>
                        <a:rPr lang="zh-CN" altLang="en-US" sz="2400"/>
                        <a:t>说明</a:t>
                      </a:r>
                      <a:endParaRPr lang="zh-CN" altLang="en-US" sz="2400"/>
                    </a:p>
                  </a:txBody>
                  <a:tcPr/>
                </a:tc>
              </a:tr>
              <a:tr h="1463040">
                <a:tc rowSpan="5">
                  <a:txBody>
                    <a:bodyPr/>
                    <a:p>
                      <a:pPr>
                        <a:buNone/>
                      </a:pPr>
                      <a:r>
                        <a:rPr lang="zh-CN" altLang="en-US" sz="2400"/>
                        <a:t>按机构对贷</a:t>
                      </a:r>
                      <a:endParaRPr lang="zh-CN" altLang="en-US" sz="2400"/>
                    </a:p>
                    <a:p>
                      <a:pPr>
                        <a:buNone/>
                      </a:pPr>
                      <a:r>
                        <a:rPr lang="zh-CN" altLang="en-US" sz="2400"/>
                        <a:t>款有无担保</a:t>
                      </a:r>
                      <a:endParaRPr lang="zh-CN" altLang="en-US" sz="2400"/>
                    </a:p>
                    <a:p>
                      <a:pPr>
                        <a:buNone/>
                      </a:pPr>
                      <a:r>
                        <a:rPr lang="zh-CN" altLang="en-US" sz="2400"/>
                        <a:t>要求分类</a:t>
                      </a:r>
                      <a:endParaRPr lang="zh-CN" altLang="en-US" sz="2400"/>
                    </a:p>
                  </a:txBody>
                  <a:tcPr/>
                </a:tc>
                <a:tc>
                  <a:txBody>
                    <a:bodyPr/>
                    <a:p>
                      <a:pPr>
                        <a:buNone/>
                      </a:pPr>
                      <a:r>
                        <a:rPr lang="zh-CN" altLang="en-US" sz="2400"/>
                        <a:t>信用贷款</a:t>
                      </a:r>
                      <a:endParaRPr lang="zh-CN" altLang="en-US" sz="2400"/>
                    </a:p>
                  </a:txBody>
                  <a:tcPr/>
                </a:tc>
                <a:tc>
                  <a:txBody>
                    <a:bodyPr/>
                    <a:p>
                      <a:pPr>
                        <a:buNone/>
                      </a:pPr>
                      <a:r>
                        <a:rPr lang="zh-CN" altLang="en-US" sz="2400"/>
                        <a:t>它是指执行国家政策性贷款业务的银行向企业发放的贷款，通常为长期贷款。例如，国家开发银行贷款，主要满足企业承建国家重点建设项目的资金需要；中国进出口银行贷款，主要为大型设备的进出口提供买方信贷或卖方信贷；中国农业发展银行贷款，主要用于确保国家对粮、棉、油等政策性收购资金的供应</a:t>
                      </a:r>
                      <a:endParaRPr lang="zh-CN" altLang="en-US" sz="2400"/>
                    </a:p>
                  </a:txBody>
                  <a:tcPr/>
                </a:tc>
              </a:tr>
              <a:tr h="914400">
                <a:tc vMerge="1">
                  <a:tcPr/>
                </a:tc>
                <a:tc>
                  <a:txBody>
                    <a:bodyPr/>
                    <a:p>
                      <a:pPr>
                        <a:buNone/>
                      </a:pPr>
                      <a:r>
                        <a:rPr lang="zh-CN" altLang="en-US" sz="2400"/>
                        <a:t>担保贷款</a:t>
                      </a:r>
                      <a:endParaRPr lang="zh-CN" altLang="en-US" sz="2400"/>
                    </a:p>
                  </a:txBody>
                  <a:tcPr/>
                </a:tc>
                <a:tc>
                  <a:txBody>
                    <a:bodyPr/>
                    <a:p>
                      <a:pPr>
                        <a:buNone/>
                      </a:pPr>
                      <a:r>
                        <a:rPr lang="zh-CN" altLang="en-US" sz="2400"/>
                        <a:t>它是指由各商业银行，如中国工商银行、中国建设银行、中国农业银行、中国银行等，向工商企业提供的贷款，用以满足企业生产经营的资金需要，包括短期贷款和长期贷款</a:t>
                      </a:r>
                      <a:endParaRPr lang="zh-CN" altLang="en-US" sz="2400"/>
                    </a:p>
                  </a:txBody>
                  <a:tcPr/>
                </a:tc>
              </a:tr>
              <a:tr h="1188720">
                <a:tc vMerge="1">
                  <a:tcPr/>
                </a:tc>
                <a:tc>
                  <a:txBody>
                    <a:bodyPr/>
                    <a:p>
                      <a:pPr>
                        <a:buNone/>
                      </a:pPr>
                      <a:r>
                        <a:rPr lang="zh-CN" altLang="en-US" sz="2400"/>
                        <a:t>保证贷款</a:t>
                      </a:r>
                      <a:endParaRPr lang="zh-CN" altLang="en-US" sz="2400"/>
                    </a:p>
                  </a:txBody>
                  <a:tcPr/>
                </a:tc>
                <a:tc>
                  <a:txBody>
                    <a:bodyPr/>
                    <a:p>
                      <a:pPr>
                        <a:buNone/>
                      </a:pPr>
                      <a:r>
                        <a:rPr lang="zh-CN" altLang="en-US" sz="2400"/>
                        <a:t>它一般指从信托投资公司取得的实物或货币形式的信托投资贷款、从财务公司取得的各种中长期贷款、从保险公司取得的贷款等，其贷款期限较商业银行长，要求的利率较高，对借款企业的信用要求和担保的选择比较严格</a:t>
                      </a:r>
                      <a:endParaRPr lang="zh-CN" altLang="en-US" sz="2400"/>
                    </a:p>
                  </a:txBody>
                  <a:tcPr/>
                </a:tc>
              </a:tr>
              <a:tr h="640080">
                <a:tc vMerge="1">
                  <a:tcPr/>
                </a:tc>
                <a:tc>
                  <a:txBody>
                    <a:bodyPr/>
                    <a:p>
                      <a:pPr>
                        <a:buNone/>
                      </a:pPr>
                      <a:r>
                        <a:rPr lang="zh-CN" altLang="en-US" sz="2400"/>
                        <a:t>抵押贷款</a:t>
                      </a:r>
                      <a:endParaRPr lang="zh-CN" altLang="en-US" sz="2400"/>
                    </a:p>
                  </a:txBody>
                  <a:tcPr/>
                </a:tc>
                <a:tc>
                  <a:txBody>
                    <a:bodyPr/>
                    <a:p>
                      <a:pPr>
                        <a:buNone/>
                      </a:pPr>
                      <a:r>
                        <a:rPr lang="zh-CN" altLang="en-US" sz="2400"/>
                        <a:t>它是指按《民法典》规定的抵押方式，以借款人或第三人的财产作为抵押物而发放的贷款</a:t>
                      </a:r>
                      <a:endParaRPr lang="zh-CN" altLang="en-US" sz="2400"/>
                    </a:p>
                  </a:txBody>
                  <a:tcPr/>
                </a:tc>
              </a:tr>
              <a:tr h="381000">
                <a:tc vMerge="1">
                  <a:tcPr/>
                </a:tc>
                <a:tc>
                  <a:txBody>
                    <a:bodyPr/>
                    <a:p>
                      <a:pPr>
                        <a:buNone/>
                      </a:pPr>
                      <a:r>
                        <a:rPr lang="zh-CN" altLang="en-US" sz="2400"/>
                        <a:t>质押贷款</a:t>
                      </a:r>
                      <a:endParaRPr lang="zh-CN" altLang="en-US" sz="2400"/>
                    </a:p>
                  </a:txBody>
                  <a:tcPr/>
                </a:tc>
                <a:tc>
                  <a:txBody>
                    <a:bodyPr/>
                    <a:p>
                      <a:pPr>
                        <a:buNone/>
                      </a:pPr>
                      <a:r>
                        <a:rPr lang="zh-CN" altLang="en-US" sz="2400"/>
                        <a:t>它是指按《民法典》规定的质押方式，以借款人或第三人的动产或财产权利作为质押物而发放的贷款</a:t>
                      </a:r>
                      <a:endParaRPr lang="zh-CN" altLang="en-US" sz="2400"/>
                    </a:p>
                  </a:txBody>
                  <a:tcPr/>
                </a:tc>
              </a:tr>
            </a:tbl>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52475"/>
            <a:ext cx="10897870" cy="1198880"/>
          </a:xfrm>
          <a:prstGeom prst="rect">
            <a:avLst/>
          </a:prstGeom>
          <a:noFill/>
        </p:spPr>
        <p:txBody>
          <a:bodyPr wrap="square" rtlCol="0" anchor="t">
            <a:spAutoFit/>
          </a:bodyPr>
          <a:p>
            <a:r>
              <a:rPr lang="zh-CN" altLang="en-US" sz="2400">
                <a:sym typeface="+mn-ea"/>
              </a:rPr>
              <a:t>（二）债权融资</a:t>
            </a:r>
            <a:endParaRPr lang="zh-CN" altLang="en-US" sz="2400">
              <a:sym typeface="+mn-ea"/>
            </a:endParaRPr>
          </a:p>
          <a:p>
            <a:r>
              <a:rPr lang="zh-CN" altLang="en-US" sz="2400">
                <a:highlight>
                  <a:srgbClr val="FFFF00"/>
                </a:highlight>
                <a:sym typeface="+mn-ea"/>
              </a:rPr>
              <a:t>1．银行贷款</a:t>
            </a:r>
            <a:endParaRPr lang="zh-CN" altLang="en-US" sz="2400">
              <a:highlight>
                <a:srgbClr val="FFFF00"/>
              </a:highlight>
              <a:sym typeface="+mn-ea"/>
            </a:endParaRPr>
          </a:p>
          <a:p>
            <a:r>
              <a:rPr lang="zh-CN" altLang="en-US" sz="2400">
                <a:sym typeface="+mn-ea"/>
              </a:rPr>
              <a:t>银行贷款有以下几种类型：</a:t>
            </a:r>
            <a:endParaRPr lang="zh-CN" altLang="en-US" sz="2400">
              <a:sym typeface="+mn-ea"/>
            </a:endParaRPr>
          </a:p>
        </p:txBody>
      </p:sp>
      <p:graphicFrame>
        <p:nvGraphicFramePr>
          <p:cNvPr id="6" name="表格 5"/>
          <p:cNvGraphicFramePr/>
          <p:nvPr/>
        </p:nvGraphicFramePr>
        <p:xfrm>
          <a:off x="541020" y="2014220"/>
          <a:ext cx="11345545" cy="5253355"/>
        </p:xfrm>
        <a:graphic>
          <a:graphicData uri="http://schemas.openxmlformats.org/drawingml/2006/table">
            <a:tbl>
              <a:tblPr firstRow="1" bandRow="1">
                <a:tableStyleId>{5C22544A-7EE6-4342-B048-85BDC9FD1C3A}</a:tableStyleId>
              </a:tblPr>
              <a:tblGrid>
                <a:gridCol w="1132840"/>
                <a:gridCol w="1221105"/>
                <a:gridCol w="8991600"/>
              </a:tblGrid>
              <a:tr h="381000">
                <a:tc gridSpan="2">
                  <a:txBody>
                    <a:bodyPr/>
                    <a:p>
                      <a:pPr>
                        <a:buNone/>
                      </a:pPr>
                      <a:r>
                        <a:rPr lang="zh-CN" altLang="en-US" sz="2400"/>
                        <a:t>类型</a:t>
                      </a:r>
                      <a:endParaRPr lang="zh-CN" altLang="en-US" sz="2400"/>
                    </a:p>
                  </a:txBody>
                  <a:tcPr/>
                </a:tc>
                <a:tc hMerge="1">
                  <a:tcPr/>
                </a:tc>
                <a:tc>
                  <a:txBody>
                    <a:bodyPr/>
                    <a:p>
                      <a:pPr>
                        <a:buNone/>
                      </a:pPr>
                      <a:r>
                        <a:rPr lang="zh-CN" altLang="en-US" sz="2400"/>
                        <a:t>说明</a:t>
                      </a:r>
                      <a:endParaRPr lang="zh-CN" altLang="en-US" sz="2400"/>
                    </a:p>
                  </a:txBody>
                  <a:tcPr/>
                </a:tc>
              </a:tr>
              <a:tr h="955675">
                <a:tc rowSpan="3">
                  <a:txBody>
                    <a:bodyPr/>
                    <a:p>
                      <a:pPr>
                        <a:buNone/>
                      </a:pPr>
                      <a:r>
                        <a:rPr lang="zh-CN" altLang="en-US" sz="2400"/>
                        <a:t>按企业取得</a:t>
                      </a:r>
                      <a:endParaRPr lang="zh-CN" altLang="en-US" sz="2400"/>
                    </a:p>
                    <a:p>
                      <a:pPr>
                        <a:buNone/>
                      </a:pPr>
                      <a:r>
                        <a:rPr lang="zh-CN" altLang="en-US" sz="2400"/>
                        <a:t>贷款的用途</a:t>
                      </a:r>
                      <a:endParaRPr lang="zh-CN" altLang="en-US" sz="2400"/>
                    </a:p>
                    <a:p>
                      <a:pPr>
                        <a:buNone/>
                      </a:pPr>
                      <a:r>
                        <a:rPr lang="zh-CN" altLang="en-US" sz="2400"/>
                        <a:t>分类</a:t>
                      </a:r>
                      <a:endParaRPr lang="zh-CN" altLang="en-US" sz="2400"/>
                    </a:p>
                  </a:txBody>
                  <a:tcPr/>
                </a:tc>
                <a:tc>
                  <a:txBody>
                    <a:bodyPr/>
                    <a:p>
                      <a:pPr>
                        <a:buNone/>
                      </a:pPr>
                      <a:r>
                        <a:rPr lang="zh-CN" altLang="en-US" sz="2400"/>
                        <a:t>基本建设贷款</a:t>
                      </a:r>
                      <a:endParaRPr lang="zh-CN" altLang="en-US" sz="2400"/>
                    </a:p>
                  </a:txBody>
                  <a:tcPr/>
                </a:tc>
                <a:tc>
                  <a:txBody>
                    <a:bodyPr/>
                    <a:p>
                      <a:pPr>
                        <a:buNone/>
                      </a:pPr>
                      <a:r>
                        <a:rPr lang="zh-CN" altLang="en-US" sz="2400"/>
                        <a:t>它是指企业因从事新建、改建、扩建等基本建设项目需要资金而向银行申请借入的款项</a:t>
                      </a:r>
                      <a:endParaRPr lang="zh-CN" altLang="en-US" sz="2400"/>
                    </a:p>
                  </a:txBody>
                  <a:tcPr/>
                </a:tc>
              </a:tr>
              <a:tr h="914400">
                <a:tc vMerge="1">
                  <a:tcPr/>
                </a:tc>
                <a:tc>
                  <a:txBody>
                    <a:bodyPr/>
                    <a:p>
                      <a:pPr>
                        <a:buNone/>
                      </a:pPr>
                      <a:r>
                        <a:rPr lang="zh-CN" altLang="en-US" sz="2400"/>
                        <a:t>专项贷款</a:t>
                      </a:r>
                      <a:endParaRPr lang="zh-CN" altLang="en-US" sz="2400"/>
                    </a:p>
                  </a:txBody>
                  <a:tcPr/>
                </a:tc>
                <a:tc>
                  <a:txBody>
                    <a:bodyPr/>
                    <a:p>
                      <a:pPr>
                        <a:buNone/>
                      </a:pPr>
                      <a:r>
                        <a:rPr lang="zh-CN" altLang="en-US" sz="2400"/>
                        <a:t>它是指企业因为专门用途而向银行申请借入的款项，包括更新改造贷款、大修理贷款、研发和新产品研制贷款、小型技术措施贷款、出口专项贷款、引进技术转让费周转金贷款、进口设备外汇贷款、进口设备人民币贷款及国内配套设备贷款等</a:t>
                      </a:r>
                      <a:endParaRPr lang="zh-CN" altLang="en-US" sz="2400"/>
                    </a:p>
                  </a:txBody>
                  <a:tcPr/>
                </a:tc>
              </a:tr>
              <a:tr h="1188720">
                <a:tc vMerge="1">
                  <a:tcPr/>
                </a:tc>
                <a:tc>
                  <a:txBody>
                    <a:bodyPr/>
                    <a:p>
                      <a:pPr>
                        <a:buNone/>
                      </a:pPr>
                      <a:r>
                        <a:rPr lang="zh-CN" altLang="en-US" sz="2400"/>
                        <a:t>流动资金</a:t>
                      </a:r>
                      <a:endParaRPr lang="zh-CN" altLang="en-US" sz="2400"/>
                    </a:p>
                    <a:p>
                      <a:pPr>
                        <a:buNone/>
                      </a:pPr>
                      <a:r>
                        <a:rPr lang="zh-CN" altLang="en-US" sz="2400"/>
                        <a:t>贷款</a:t>
                      </a:r>
                      <a:endParaRPr lang="zh-CN" altLang="en-US" sz="2400"/>
                    </a:p>
                  </a:txBody>
                  <a:tcPr/>
                </a:tc>
                <a:tc>
                  <a:txBody>
                    <a:bodyPr/>
                    <a:p>
                      <a:pPr>
                        <a:buNone/>
                      </a:pPr>
                      <a:r>
                        <a:rPr lang="zh-CN" altLang="en-US" sz="2400"/>
                        <a:t>它是指企业为满足流动资金的需求而向银行申请借入的款项，包括流动基金借款、生产周转借款、临时借款、结算借款和卖方信贷</a:t>
                      </a:r>
                      <a:endParaRPr lang="zh-CN" altLang="en-US" sz="2400"/>
                    </a:p>
                  </a:txBody>
                  <a:tcPr/>
                </a:tc>
              </a:tr>
            </a:tbl>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52475"/>
            <a:ext cx="10897870" cy="2676525"/>
          </a:xfrm>
          <a:prstGeom prst="rect">
            <a:avLst/>
          </a:prstGeom>
          <a:noFill/>
        </p:spPr>
        <p:txBody>
          <a:bodyPr wrap="square" rtlCol="0" anchor="t">
            <a:spAutoFit/>
          </a:bodyPr>
          <a:p>
            <a:r>
              <a:rPr lang="zh-CN" altLang="en-US" sz="2400">
                <a:sym typeface="+mn-ea"/>
              </a:rPr>
              <a:t>（二）债权融资</a:t>
            </a:r>
            <a:endParaRPr lang="zh-CN" altLang="en-US" sz="2400">
              <a:sym typeface="+mn-ea"/>
            </a:endParaRPr>
          </a:p>
          <a:p>
            <a:r>
              <a:rPr lang="zh-CN" altLang="en-US" sz="2400">
                <a:highlight>
                  <a:srgbClr val="FFFF00"/>
                </a:highlight>
                <a:sym typeface="+mn-ea"/>
              </a:rPr>
              <a:t>2．企业间借款</a:t>
            </a:r>
            <a:endParaRPr lang="zh-CN" altLang="en-US" sz="2400">
              <a:highlight>
                <a:srgbClr val="FFFF00"/>
              </a:highlight>
              <a:sym typeface="+mn-ea"/>
            </a:endParaRPr>
          </a:p>
          <a:p>
            <a:r>
              <a:rPr lang="zh-CN" altLang="en-US" sz="2400">
                <a:sym typeface="+mn-ea"/>
              </a:rPr>
              <a:t>企业间借款是指无金融经营权的两个企业之间互相拆借资金的民事行为，是企业之间通过书面的或口头的协议，由一方企业将自己合法所有的资金借给另一方企业使用，另一方企业在约定期限届满后归还本金并支付利息。对于有闲置资金的其他企业，创业者既可以吸收其资金作为股权资本，还可以向这些企业借款，形成债权资本。</a:t>
            </a:r>
            <a:endParaRPr lang="zh-CN" altLang="en-US" sz="2400">
              <a:sym typeface="+mn-ea"/>
            </a:endParaRPr>
          </a:p>
        </p:txBody>
      </p:sp>
      <p:pic>
        <p:nvPicPr>
          <p:cNvPr id="4" name="https://photo-static-api.fotomore.com/creative/vcg/400/new/VCG41N970208122.jpg?uid=386&amp;timestamp=1724654168&amp;sign=4653e0e407fc74816000eb347679203c" descr="阿联酋迪拜的城市网络"/>
          <p:cNvPicPr>
            <a:picLocks noChangeAspect="1"/>
          </p:cNvPicPr>
          <p:nvPr/>
        </p:nvPicPr>
        <p:blipFill>
          <a:blip r:embed="rId1"/>
          <a:stretch>
            <a:fillRect/>
          </a:stretch>
        </p:blipFill>
        <p:spPr>
          <a:xfrm>
            <a:off x="2842260" y="3342640"/>
            <a:ext cx="5510530" cy="2739390"/>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541655" y="752475"/>
            <a:ext cx="10596245" cy="3046095"/>
          </a:xfrm>
          <a:prstGeom prst="rect">
            <a:avLst/>
          </a:prstGeom>
          <a:noFill/>
        </p:spPr>
        <p:txBody>
          <a:bodyPr wrap="square" rtlCol="0" anchor="t">
            <a:spAutoFit/>
          </a:bodyPr>
          <a:p>
            <a:r>
              <a:rPr lang="zh-CN" altLang="en-US" sz="2400">
                <a:sym typeface="+mn-ea"/>
              </a:rPr>
              <a:t>（二）债权融资</a:t>
            </a:r>
            <a:endParaRPr lang="zh-CN" altLang="en-US" sz="2400">
              <a:sym typeface="+mn-ea"/>
            </a:endParaRPr>
          </a:p>
          <a:p>
            <a:r>
              <a:rPr lang="zh-CN" altLang="en-US" sz="2400">
                <a:highlight>
                  <a:srgbClr val="FFFF00"/>
                </a:highlight>
                <a:sym typeface="+mn-ea"/>
              </a:rPr>
              <a:t>3．政府借款</a:t>
            </a:r>
            <a:endParaRPr lang="zh-CN" altLang="en-US" sz="2400">
              <a:highlight>
                <a:srgbClr val="FFFF00"/>
              </a:highlight>
              <a:sym typeface="+mn-ea"/>
            </a:endParaRPr>
          </a:p>
          <a:p>
            <a:r>
              <a:rPr lang="zh-CN" altLang="en-US" sz="2400">
                <a:sym typeface="+mn-ea"/>
              </a:rPr>
              <a:t>中央和地方政府为促进创业型经济的发展，推出了不同形式的创业基金或创业担保基金。创业者要善于利用政府的扶持政策，从政府方面获得融资支持，如专门针对下岗失业人员的再就业小额担保贷款、专门针对科技型企业的科技型中小企业技术创新基金、专门为中小企业“走出去”准备的中小企业国际市场开拓资金等，以及众多的地方性优惠政策。利用相关政策的扶持，创业者可以达到事半功倍的效果。</a:t>
            </a:r>
            <a:endParaRPr lang="zh-CN" altLang="en-US" sz="2400">
              <a:sym typeface="+mn-ea"/>
            </a:endParaRPr>
          </a:p>
        </p:txBody>
      </p:sp>
      <p:pic>
        <p:nvPicPr>
          <p:cNvPr id="5" name="https://photo-static-api.fotomore.com/creative/vcg/400/new/VCG41N1008207520.jpg?uid=386&amp;timestamp=1724654234&amp;sign=52148229d16ccecb3292927f54b1f7f6" descr="生意的发展掌握在你的手中"/>
          <p:cNvPicPr>
            <a:picLocks noChangeAspect="1"/>
          </p:cNvPicPr>
          <p:nvPr/>
        </p:nvPicPr>
        <p:blipFill>
          <a:blip r:embed="rId1"/>
          <a:srcRect/>
          <a:stretch>
            <a:fillRect/>
          </a:stretch>
        </p:blipFill>
        <p:spPr>
          <a:xfrm>
            <a:off x="3982085" y="3798570"/>
            <a:ext cx="3413760" cy="3272790"/>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541655" y="752475"/>
            <a:ext cx="10596245" cy="2306955"/>
          </a:xfrm>
          <a:prstGeom prst="rect">
            <a:avLst/>
          </a:prstGeom>
          <a:noFill/>
        </p:spPr>
        <p:txBody>
          <a:bodyPr wrap="square" rtlCol="0" anchor="t">
            <a:spAutoFit/>
          </a:bodyPr>
          <a:p>
            <a:r>
              <a:rPr lang="zh-CN" altLang="en-US" sz="2400">
                <a:sym typeface="+mn-ea"/>
              </a:rPr>
              <a:t>（二）债权融资</a:t>
            </a:r>
            <a:endParaRPr lang="zh-CN" altLang="en-US" sz="2400">
              <a:sym typeface="+mn-ea"/>
            </a:endParaRPr>
          </a:p>
          <a:p>
            <a:r>
              <a:rPr lang="zh-CN" altLang="en-US" sz="2400">
                <a:highlight>
                  <a:srgbClr val="FFFF00"/>
                </a:highlight>
                <a:sym typeface="+mn-ea"/>
              </a:rPr>
              <a:t>4．商业信用融资</a:t>
            </a:r>
            <a:endParaRPr lang="zh-CN" altLang="en-US" sz="2400">
              <a:highlight>
                <a:srgbClr val="FFFF00"/>
              </a:highlight>
              <a:sym typeface="+mn-ea"/>
            </a:endParaRPr>
          </a:p>
          <a:p>
            <a:r>
              <a:rPr lang="zh-CN" altLang="en-US" sz="2400">
                <a:sym typeface="+mn-ea"/>
              </a:rPr>
              <a:t>商业信用融资是指企业之间在买卖商品时，以商品形式提供的借贷活动，是经济活动中的一种普遍的债权债务关系。商业信用的存在对于扩大生产和促进流通起到了十分积极的作用，但也不可避免地存在着一些消极的影响。企业在开业筹备期及生产经营过程中，均可以通过商业信用融资的方式筹集部分资金。</a:t>
            </a:r>
            <a:endParaRPr lang="zh-CN" altLang="en-US" sz="2400">
              <a:sym typeface="+mn-ea"/>
            </a:endParaRPr>
          </a:p>
        </p:txBody>
      </p:sp>
      <p:pic>
        <p:nvPicPr>
          <p:cNvPr id="4" name="https://photo-static-api.fotomore.com/creative/vcg/veer/400/new/VCG41N157334755.jpg?uid=386&amp;timestamp=1724654305&amp;sign=24c0b001436dc39a673368d6bd003bcf" descr="一张黑色信用卡的特写，号码是4511"/>
          <p:cNvPicPr>
            <a:picLocks noChangeAspect="1"/>
          </p:cNvPicPr>
          <p:nvPr/>
        </p:nvPicPr>
        <p:blipFill>
          <a:blip r:embed="rId1"/>
          <a:stretch>
            <a:fillRect/>
          </a:stretch>
        </p:blipFill>
        <p:spPr>
          <a:xfrm>
            <a:off x="3539490" y="3478530"/>
            <a:ext cx="4007485" cy="2682875"/>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240030" y="752475"/>
            <a:ext cx="10897870" cy="3784600"/>
          </a:xfrm>
          <a:prstGeom prst="rect">
            <a:avLst/>
          </a:prstGeom>
          <a:noFill/>
        </p:spPr>
        <p:txBody>
          <a:bodyPr wrap="square" rtlCol="0" anchor="t">
            <a:spAutoFit/>
          </a:bodyPr>
          <a:p>
            <a:r>
              <a:rPr lang="zh-CN" altLang="en-US" sz="2400">
                <a:sym typeface="+mn-ea"/>
              </a:rPr>
              <a:t>（二）债权融资</a:t>
            </a:r>
            <a:endParaRPr lang="zh-CN" altLang="en-US" sz="2400">
              <a:sym typeface="+mn-ea"/>
            </a:endParaRPr>
          </a:p>
          <a:p>
            <a:r>
              <a:rPr lang="zh-CN" altLang="en-US" sz="2400">
                <a:highlight>
                  <a:srgbClr val="FFFF00"/>
                </a:highlight>
                <a:sym typeface="+mn-ea"/>
              </a:rPr>
              <a:t>5．租赁融资</a:t>
            </a:r>
            <a:endParaRPr lang="zh-CN" altLang="en-US" sz="2400">
              <a:highlight>
                <a:srgbClr val="FFFF00"/>
              </a:highlight>
              <a:sym typeface="+mn-ea"/>
            </a:endParaRPr>
          </a:p>
          <a:p>
            <a:r>
              <a:rPr lang="zh-CN" altLang="en-US" sz="2400">
                <a:sym typeface="+mn-ea"/>
              </a:rPr>
              <a:t>租赁融资主要是创业者通过融资租赁的方式融通部分资金。租赁融资是集融资与融物、贸易与技术更新于一体的新型金融业务。出租人根据承租人对租赁物件的特定要求和对供货人的选择，出资向供货人购买租赁物件并租给承租人使用，承租人则分期向出租人支付租金。在租赁期内，租赁物件的所有权属于出租人所有，承租人拥有租赁物件的使用权。租期届满，租金支付完毕并且承租人根据融资租赁合同的规定履行完全部义务后，对租赁物的归属没有约定的或者约定不明的，可以协议补充；不能达成补充协议的，按照合同有关条款或者交易习惯确定；仍然不能确定的，租赁物件所有权归出租人所有。</a:t>
            </a:r>
            <a:endParaRPr lang="zh-CN" altLang="en-US" sz="2400">
              <a:sym typeface="+mn-ea"/>
            </a:endParaRPr>
          </a:p>
        </p:txBody>
      </p:sp>
      <p:pic>
        <p:nvPicPr>
          <p:cNvPr id="5" name="https://photo-static-api.fotomore.com/creative/vcg/400/new/VCG41N846404052.jpg?uid=386&amp;timestamp=1724654379&amp;sign=2182380b22fe8982366009589526c263" descr="一名亚洲女性用美丽的手指和手把她的车钥匙给了新车主，并配上了粉色柔和的背景"/>
          <p:cNvPicPr>
            <a:picLocks noChangeAspect="1"/>
          </p:cNvPicPr>
          <p:nvPr/>
        </p:nvPicPr>
        <p:blipFill>
          <a:blip r:embed="rId1"/>
          <a:stretch>
            <a:fillRect/>
          </a:stretch>
        </p:blipFill>
        <p:spPr>
          <a:xfrm>
            <a:off x="4264025" y="4545965"/>
            <a:ext cx="2576195" cy="193230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一、识别创业资源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（一）核心资源</a:t>
            </a:r>
            <a:endParaRPr lang="zh-CN" altLang="en-US" sz="2400"/>
          </a:p>
        </p:txBody>
      </p:sp>
      <p:sp>
        <p:nvSpPr>
          <p:cNvPr id="5" name="文本框 4"/>
          <p:cNvSpPr txBox="1"/>
          <p:nvPr/>
        </p:nvSpPr>
        <p:spPr>
          <a:xfrm>
            <a:off x="1168400" y="1381760"/>
            <a:ext cx="6096000" cy="460375"/>
          </a:xfrm>
          <a:prstGeom prst="rect">
            <a:avLst/>
          </a:prstGeom>
          <a:noFill/>
        </p:spPr>
        <p:txBody>
          <a:bodyPr wrap="square" rtlCol="0" anchor="t">
            <a:spAutoFit/>
          </a:bodyPr>
          <a:p>
            <a:r>
              <a:rPr lang="zh-CN" altLang="en-US" sz="2400">
                <a:highlight>
                  <a:srgbClr val="FFFF00"/>
                </a:highlight>
              </a:rPr>
              <a:t>1．技术资源</a:t>
            </a:r>
            <a:endParaRPr lang="zh-CN" altLang="en-US" sz="2400">
              <a:highlight>
                <a:srgbClr val="FFFF00"/>
              </a:highlight>
            </a:endParaRPr>
          </a:p>
        </p:txBody>
      </p:sp>
      <p:sp>
        <p:nvSpPr>
          <p:cNvPr id="8" name="文本框 7"/>
          <p:cNvSpPr txBox="1"/>
          <p:nvPr/>
        </p:nvSpPr>
        <p:spPr>
          <a:xfrm>
            <a:off x="1240790" y="1986915"/>
            <a:ext cx="9763760" cy="1568450"/>
          </a:xfrm>
          <a:prstGeom prst="rect">
            <a:avLst/>
          </a:prstGeom>
          <a:noFill/>
        </p:spPr>
        <p:txBody>
          <a:bodyPr wrap="square" rtlCol="0" anchor="t">
            <a:spAutoFit/>
          </a:bodyPr>
          <a:p>
            <a:r>
              <a:rPr lang="zh-CN" altLang="en-US" sz="2400"/>
              <a:t>技术资源是指通过外部购买、租赁或内部研发而形成和拥有的关键技术、工艺流程、作业系统、专用精密仪器、知识产权和专利等，以及对口的研究所和高校科研力量的帮助、与企业产品相关的科技成果及产品开发所需要的专业化科技试验平台等。</a:t>
            </a:r>
            <a:endParaRPr lang="zh-CN" altLang="en-US" sz="2400"/>
          </a:p>
        </p:txBody>
      </p:sp>
      <p:pic>
        <p:nvPicPr>
          <p:cNvPr id="12" name="https://photo-static-api.fotomore.com/creative/vcg/400/new/VCG41N1013942164.jpg?uid=386&amp;timestamp=1724397692&amp;sign=e4fadeeecd4fa21976a8a899eed5c962" descr="特写镜头网络空间"/>
          <p:cNvPicPr>
            <a:picLocks noChangeAspect="1"/>
          </p:cNvPicPr>
          <p:nvPr/>
        </p:nvPicPr>
        <p:blipFill>
          <a:blip r:embed="rId1"/>
          <a:stretch>
            <a:fillRect/>
          </a:stretch>
        </p:blipFill>
        <p:spPr>
          <a:xfrm>
            <a:off x="3485515" y="3555365"/>
            <a:ext cx="4430395" cy="283591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541020" y="1405255"/>
            <a:ext cx="10897870" cy="1198880"/>
          </a:xfrm>
          <a:prstGeom prst="rect">
            <a:avLst/>
          </a:prstGeom>
          <a:noFill/>
        </p:spPr>
        <p:txBody>
          <a:bodyPr wrap="square" rtlCol="0" anchor="t">
            <a:spAutoFit/>
          </a:bodyPr>
          <a:p>
            <a:r>
              <a:rPr lang="zh-CN" altLang="en-US" sz="2400">
                <a:sym typeface="+mn-ea"/>
              </a:rPr>
              <a:t>【例】20××年创业公司发行总面额为50万元的3年期债券，票面年利率为12%，</a:t>
            </a:r>
            <a:endParaRPr lang="zh-CN" altLang="en-US" sz="2400">
              <a:sym typeface="+mn-ea"/>
            </a:endParaRPr>
          </a:p>
          <a:p>
            <a:r>
              <a:rPr lang="zh-CN" altLang="en-US" sz="2400">
                <a:sym typeface="+mn-ea"/>
              </a:rPr>
              <a:t>发行费用率为5%，企业所得税税率为25%。计算该证券的成本率。（不考虑资金的时间价值）</a:t>
            </a:r>
            <a:endParaRPr lang="zh-CN" altLang="en-US" sz="2400">
              <a:sym typeface="+mn-ea"/>
            </a:endParaRPr>
          </a:p>
        </p:txBody>
      </p:sp>
      <p:pic>
        <p:nvPicPr>
          <p:cNvPr id="4" name="https://photo-static-api.fotomore.com/creative/vcg/400/new/VCG211285967714.jpg?uid=386&amp;timestamp=1724654484&amp;sign=27dd2ce9a11eb0b49606fc9621e07ed6" descr="深圳城市天际线和股票证券交易概念"/>
          <p:cNvPicPr>
            <a:picLocks noChangeAspect="1"/>
          </p:cNvPicPr>
          <p:nvPr/>
        </p:nvPicPr>
        <p:blipFill>
          <a:blip r:embed="rId1"/>
          <a:stretch>
            <a:fillRect/>
          </a:stretch>
        </p:blipFill>
        <p:spPr>
          <a:xfrm>
            <a:off x="3845560" y="3538220"/>
            <a:ext cx="3930650" cy="2625090"/>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四、了解创业资金的来源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168400" y="1289050"/>
            <a:ext cx="10113645" cy="1938020"/>
          </a:xfrm>
          <a:prstGeom prst="rect">
            <a:avLst/>
          </a:prstGeom>
          <a:noFill/>
        </p:spPr>
        <p:txBody>
          <a:bodyPr wrap="square" rtlCol="0" anchor="t">
            <a:spAutoFit/>
          </a:bodyPr>
          <a:p>
            <a:r>
              <a:rPr lang="zh-CN" altLang="en-US" sz="2400">
                <a:sym typeface="+mn-ea"/>
              </a:rPr>
              <a:t>解答：</a:t>
            </a:r>
            <a:endParaRPr lang="zh-CN" altLang="en-US" sz="2400">
              <a:sym typeface="+mn-ea"/>
            </a:endParaRPr>
          </a:p>
          <a:p>
            <a:r>
              <a:rPr lang="zh-CN" altLang="en-US" sz="2400">
                <a:sym typeface="+mn-ea"/>
              </a:rPr>
              <a:t>证券的成本率 = 票面年利率×(1 - 企业所得税利率) / (1 - 发行费用率)×100% = 12%×(1 - 25%) / (1 - 5%)×100% ≈ 9.47%</a:t>
            </a:r>
            <a:endParaRPr lang="zh-CN" altLang="en-US" sz="2400">
              <a:sym typeface="+mn-ea"/>
            </a:endParaRPr>
          </a:p>
          <a:p>
            <a:endParaRPr lang="zh-CN" altLang="en-US" sz="2400">
              <a:sym typeface="+mn-ea"/>
            </a:endParaRPr>
          </a:p>
          <a:p>
            <a:r>
              <a:rPr lang="zh-CN" altLang="en-US" sz="2400">
                <a:sym typeface="+mn-ea"/>
              </a:rPr>
              <a:t>所以，该证券的成本率为9.47%。</a:t>
            </a:r>
            <a:endParaRPr lang="zh-CN" altLang="en-US" sz="2400">
              <a:sym typeface="+mn-ea"/>
            </a:endParaRPr>
          </a:p>
        </p:txBody>
      </p:sp>
      <p:pic>
        <p:nvPicPr>
          <p:cNvPr id="4" name="https://photo-static-api.fotomore.com/creative/vcg/400/new/VCG211285967714.jpg?uid=386&amp;timestamp=1724654484&amp;sign=27dd2ce9a11eb0b49606fc9621e07ed6" descr="深圳城市天际线和股票证券交易概念"/>
          <p:cNvPicPr>
            <a:picLocks noChangeAspect="1"/>
          </p:cNvPicPr>
          <p:nvPr/>
        </p:nvPicPr>
        <p:blipFill>
          <a:blip r:embed="rId1"/>
          <a:stretch>
            <a:fillRect/>
          </a:stretch>
        </p:blipFill>
        <p:spPr>
          <a:xfrm>
            <a:off x="3862705" y="3455035"/>
            <a:ext cx="3947160" cy="2635885"/>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32117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latin typeface="微软雅黑" panose="020B0503020204020204" pitchFamily="34" charset="-122"/>
                <a:ea typeface="微软雅黑" panose="020B0503020204020204" pitchFamily="34" charset="-122"/>
                <a:cs typeface="微软雅黑" panose="020B0503020204020204" pitchFamily="34" charset="-122"/>
                <a:sym typeface="+mn-ea"/>
              </a:rPr>
              <a:t>模拟融资渠道选择 </a:t>
            </a:r>
            <a:endParaRPr lang="zh-CN" altLang="en-US" sz="24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3340" y="1508125"/>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4339590" y="2508250"/>
            <a:ext cx="3239770"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微软雅黑" panose="020B0503020204020204" pitchFamily="34" charset="-122"/>
                <a:ea typeface="微软雅黑" panose="020B0503020204020204" pitchFamily="34" charset="-122"/>
              </a:rPr>
              <a:t>感谢观看！</a:t>
            </a:r>
            <a:endParaRPr lang="zh-CN" altLang="en-US" sz="6000" b="1" smtClean="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一、识别创业资源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（一）核心资源</a:t>
            </a:r>
            <a:endParaRPr lang="zh-CN" altLang="en-US" sz="2400"/>
          </a:p>
        </p:txBody>
      </p:sp>
      <p:sp>
        <p:nvSpPr>
          <p:cNvPr id="5" name="文本框 4"/>
          <p:cNvSpPr txBox="1"/>
          <p:nvPr/>
        </p:nvSpPr>
        <p:spPr>
          <a:xfrm>
            <a:off x="1168400" y="1381760"/>
            <a:ext cx="6096000" cy="460375"/>
          </a:xfrm>
          <a:prstGeom prst="rect">
            <a:avLst/>
          </a:prstGeom>
          <a:noFill/>
        </p:spPr>
        <p:txBody>
          <a:bodyPr wrap="square" rtlCol="0" anchor="t">
            <a:spAutoFit/>
          </a:bodyPr>
          <a:p>
            <a:r>
              <a:rPr lang="zh-CN" altLang="en-US" sz="2400">
                <a:highlight>
                  <a:srgbClr val="FFFF00"/>
                </a:highlight>
              </a:rPr>
              <a:t>2．人力资源</a:t>
            </a:r>
            <a:endParaRPr lang="zh-CN" altLang="en-US" sz="2400">
              <a:highlight>
                <a:srgbClr val="FFFF00"/>
              </a:highlight>
            </a:endParaRPr>
          </a:p>
        </p:txBody>
      </p:sp>
      <p:sp>
        <p:nvSpPr>
          <p:cNvPr id="8" name="文本框 7"/>
          <p:cNvSpPr txBox="1"/>
          <p:nvPr/>
        </p:nvSpPr>
        <p:spPr>
          <a:xfrm>
            <a:off x="1240790" y="1986915"/>
            <a:ext cx="9763760" cy="1198880"/>
          </a:xfrm>
          <a:prstGeom prst="rect">
            <a:avLst/>
          </a:prstGeom>
          <a:noFill/>
        </p:spPr>
        <p:txBody>
          <a:bodyPr wrap="square" rtlCol="0" anchor="t">
            <a:spAutoFit/>
          </a:bodyPr>
          <a:p>
            <a:r>
              <a:rPr lang="zh-CN" altLang="en-US" sz="2400"/>
              <a:t>人力资源既指人才本身，也指人才所拥有的经验、知识和人际关系，具体包括高级科技人才、管理人才、高水平专家顾问队伍及他们所形成的社会关系网络。</a:t>
            </a:r>
            <a:endParaRPr lang="zh-CN" altLang="en-US" sz="2400"/>
          </a:p>
        </p:txBody>
      </p:sp>
      <p:pic>
        <p:nvPicPr>
          <p:cNvPr id="4" name="https://photo-static-api.fotomore.com/creative/vcg/400/new/VCG41N1195779183.jpg?uid=386&amp;timestamp=1724397782&amp;sign=d139cf39d54d11167a8b0ae76bfc870b" descr="hand商人人力资源管理和招聘业务人力资源CRM官员寻找代表图标员工在员工选择上的性别歧视。蓝色背景。"/>
          <p:cNvPicPr>
            <a:picLocks noChangeAspect="1"/>
          </p:cNvPicPr>
          <p:nvPr/>
        </p:nvPicPr>
        <p:blipFill>
          <a:blip r:embed="rId1"/>
          <a:stretch>
            <a:fillRect/>
          </a:stretch>
        </p:blipFill>
        <p:spPr>
          <a:xfrm>
            <a:off x="3754120" y="3441065"/>
            <a:ext cx="4335145" cy="288417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306705"/>
            <a:ext cx="3699510"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一、识别创业资源</a:t>
            </a:r>
            <a:endParaRPr altLang="zh-CN" sz="2400">
              <a:highlight>
                <a:srgbClr val="C0C0C0"/>
              </a:highlight>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321945" y="921385"/>
            <a:ext cx="7593965" cy="460375"/>
          </a:xfrm>
          <a:prstGeom prst="rect">
            <a:avLst/>
          </a:prstGeom>
          <a:noFill/>
        </p:spPr>
        <p:txBody>
          <a:bodyPr wrap="square" rtlCol="0">
            <a:spAutoFit/>
          </a:bodyPr>
          <a:p>
            <a:r>
              <a:rPr lang="zh-CN" altLang="en-US" sz="2400"/>
              <a:t>（一）核心资源</a:t>
            </a:r>
            <a:endParaRPr lang="zh-CN" altLang="en-US" sz="2400"/>
          </a:p>
        </p:txBody>
      </p:sp>
      <p:sp>
        <p:nvSpPr>
          <p:cNvPr id="5" name="文本框 4"/>
          <p:cNvSpPr txBox="1"/>
          <p:nvPr/>
        </p:nvSpPr>
        <p:spPr>
          <a:xfrm>
            <a:off x="1168400" y="1381760"/>
            <a:ext cx="6096000" cy="460375"/>
          </a:xfrm>
          <a:prstGeom prst="rect">
            <a:avLst/>
          </a:prstGeom>
          <a:noFill/>
        </p:spPr>
        <p:txBody>
          <a:bodyPr wrap="square" rtlCol="0" anchor="t">
            <a:spAutoFit/>
          </a:bodyPr>
          <a:p>
            <a:r>
              <a:rPr lang="zh-CN" altLang="en-US" sz="2400">
                <a:highlight>
                  <a:srgbClr val="FFFF00"/>
                </a:highlight>
              </a:rPr>
              <a:t>3．管理资源</a:t>
            </a:r>
            <a:endParaRPr lang="zh-CN" altLang="en-US" sz="2400">
              <a:highlight>
                <a:srgbClr val="FFFF00"/>
              </a:highlight>
            </a:endParaRPr>
          </a:p>
        </p:txBody>
      </p:sp>
      <p:sp>
        <p:nvSpPr>
          <p:cNvPr id="8" name="文本框 7"/>
          <p:cNvSpPr txBox="1"/>
          <p:nvPr/>
        </p:nvSpPr>
        <p:spPr>
          <a:xfrm>
            <a:off x="1240790" y="1986915"/>
            <a:ext cx="9763760" cy="1198880"/>
          </a:xfrm>
          <a:prstGeom prst="rect">
            <a:avLst/>
          </a:prstGeom>
          <a:noFill/>
        </p:spPr>
        <p:txBody>
          <a:bodyPr wrap="square" rtlCol="0" anchor="t">
            <a:spAutoFit/>
          </a:bodyPr>
          <a:p>
            <a:r>
              <a:rPr lang="zh-CN" altLang="en-US" sz="2400"/>
              <a:t>管理资源指企业所有的规章制度和企业管理者所具备的管理知识、管理能力，具体包括企业经营理念、企业诊断、企业组织架构、市场营销策划和正规化企业管理的咨询等。</a:t>
            </a:r>
            <a:endParaRPr lang="zh-CN" altLang="en-US" sz="2400"/>
          </a:p>
        </p:txBody>
      </p:sp>
      <p:pic>
        <p:nvPicPr>
          <p:cNvPr id="9" name="https://photo-static-api.fotomore.com/creative/vcg/400/new/VCG41N1095331010.jpg?uid=386&amp;timestamp=1724397953&amp;sign=f2a9f29728b57d4a770d2353aba56c20" descr="商务人士在黑屏笔记本电脑上工作，木桌为概念，媒体技术为商务。"/>
          <p:cNvPicPr>
            <a:picLocks noChangeAspect="1"/>
          </p:cNvPicPr>
          <p:nvPr/>
        </p:nvPicPr>
        <p:blipFill>
          <a:blip r:embed="rId1"/>
          <a:stretch>
            <a:fillRect/>
          </a:stretch>
        </p:blipFill>
        <p:spPr>
          <a:xfrm>
            <a:off x="3561080" y="3188970"/>
            <a:ext cx="4354830" cy="3110230"/>
          </a:xfrm>
          <a:prstGeom prst="rect">
            <a:avLst/>
          </a:prstGeom>
        </p:spPr>
      </p:pic>
    </p:spTree>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1_1"/>
  <p:tag name="KSO_WM_TEMPLATE_CATEGORY" val="diagram"/>
  <p:tag name="KSO_WM_TEMPLATE_INDEX" val="20233199"/>
  <p:tag name="KSO_WM_UNIT_LAYERLEVEL" val="1_1_1"/>
  <p:tag name="KSO_WM_TAG_VERSION" val="3.0"/>
  <p:tag name="KSO_WM_BEAUTIFY_FLAG" val="#wm#"/>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 name="KSO_WM_DIAGRAM_USE_COLOR_VALUE" val="{&quot;color_scheme&quot;:1,&quot;color_type&quot;:1,&quot;theme_color_indexes&quot;:[]}"/>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86_2*l_h_a*1_3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PRESET_TEXT" val="此处添加项标题内容"/>
  <p:tag name="KSO_WM_UNIT_TEXT_FILL_FORE_SCHEMECOLOR_INDEX" val="1"/>
  <p:tag name="KSO_WM_UNIT_TEXT_FILL_TYPE" val="1"/>
  <p:tag name="KSO_WM_DIAGRAM_USE_COLOR_VALUE" val="{&quot;color_scheme&quot;:1,&quot;color_type&quot;:1,&quot;theme_color_indexes&quot;:[]}"/>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2*l_h_i*1_1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48.25323486328125,&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2*l_h_i*1_2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48.25323486328125,&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2*l_h_i*1_3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48.25323486328125,&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4*n_h_h_f*1_2_5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5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10,10,10,10,10,1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4*n_h_h_f*1_2_4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10,10,10,10,10,1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4*n_h_h_f*1_2_3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10,10,10,10,10,1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4*n_h_h_f*1_2_2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10,10,10,10,10,1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5_1"/>
  <p:tag name="KSO_WM_UNIT_ID" val="diagram20231702_4*n_h_h_i*1_2_5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10,10,10,10,10,1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4_1"/>
  <p:tag name="KSO_WM_UNIT_ID" val="diagram20231702_4*n_h_h_i*1_2_4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10,10,10,10,10,1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1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1"/>
  <p:tag name="KSO_WM_UNIT_LINE_FORE_SCHEMECOLOR_INDEX" val="13"/>
  <p:tag name="KSO_WM_UNIT_TEXT_FILL_FORE_SCHEMECOLOR_INDEX" val="1"/>
  <p:tag name="KSO_WM_UNIT_TEXT_FILL_TYPE" val="1"/>
  <p:tag name="KSO_WM_DIAGRAM_USE_COLOR_VALUE" val="{&quot;color_scheme&quot;:1,&quot;color_type&quot;:1,&quot;theme_color_indexes&quot;:[]}"/>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1"/>
  <p:tag name="KSO_WM_UNIT_ID" val="diagram20231702_4*n_h_h_i*1_2_3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10,10,10,10,10,10]}"/>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1"/>
  <p:tag name="KSO_WM_UNIT_ID" val="diagram20231702_4*n_h_h_i*1_2_2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10,10,10,10,10,10]}"/>
</p:tagLst>
</file>

<file path=ppt/tags/tag112.xml><?xml version="1.0" encoding="utf-8"?>
<p:tagLst xmlns:p="http://schemas.openxmlformats.org/presentationml/2006/main">
  <p:tag name="KSO_WM_UNIT_COMPATIBLE" val="0"/>
  <p:tag name="KSO_WM_UNIT_DIAGRAM_ISREFERUNIT" val="0"/>
  <p:tag name="KSO_WM_TEMPLATE_INDEX" val="20231702"/>
  <p:tag name="KSO_WM_TAG_VERSION" val="3.0"/>
  <p:tag name="KSO_WM_DIAGRAM_VERSION" val="3"/>
  <p:tag name="KSO_WM_DIAGRAM_COLOR_TEXT_CAN_REMOVE" val="n"/>
  <p:tag name="KSO_WM_DIAGRAM_MIN_ITEMCNT" val="2"/>
  <p:tag name="KSO_WM_BEAUTIFY_FLAG" val="#wm#"/>
  <p:tag name="KSO_WM_UNIT_HIGHLIGHT" val="0"/>
  <p:tag name="KSO_WM_UNIT_DIAGRAM_ISNUMVISUAL" val="0"/>
  <p:tag name="KSO_WM_UNIT_ID" val="diagram20231702_4*n_h_a*1_1_1"/>
  <p:tag name="KSO_WM_TEMPLATE_CATEGORY" val="diagram"/>
  <p:tag name="KSO_WM_UNIT_LAYERLEVEL" val="1_1_1"/>
  <p:tag name="KSO_WM_UNIT_ISCONTENTSTITLE" val="0"/>
  <p:tag name="KSO_WM_UNIT_ISNUMDGMTITLE" val="0"/>
  <p:tag name="KSO_WM_UNIT_NOCLEAR" val="0"/>
  <p:tag name="KSO_WM_DIAGRAM_GROUP_CODE" val="n1-1"/>
  <p:tag name="KSO_WM_UNIT_TYPE" val="n_h_a"/>
  <p:tag name="KSO_WM_UNIT_INDEX" val="1_1_1"/>
  <p:tag name="KSO_WM_DIAGRAM_COLOR_TRICK" val="1"/>
  <p:tag name="KSO_WM_DIAGRAM_MAX_ITEMCNT" val="6"/>
  <p:tag name="KSO_WM_DIAGRAM_VIRTUALLY_FRAME" val="{&quot;height&quot;:371.06573486328125,&quot;width&quot;:851.2017822265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VALUE" val="8"/>
  <p:tag name="KSO_WM_UNIT_PRESET_TEXT" val="单击此处添加标题"/>
  <p:tag name="KSO_WM_UNIT_LINE_FORE_SCHEMECOLOR_INDEX" val="5"/>
  <p:tag name="KSO_WM_UNIT_TEXT_FILL_FORE_SCHEMECOLOR_INDEX" val="1"/>
  <p:tag name="KSO_WM_UNIT_TEXT_FILL_TYPE" val="1"/>
  <p:tag name="KSO_WM_DIAGRAM_USE_COLOR_VALUE" val="{&quot;color_scheme&quot;:1,&quot;color_type&quot;:1,&quot;theme_color_indexes&quot;:[10,10,10,10,10,1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702_4*n_h_h_f*1_2_1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UNIT_TYPE" val="n_h_h_f"/>
  <p:tag name="KSO_WM_UNIT_INDEX" val="1_2_1_1"/>
  <p:tag name="KSO_WM_DIAGRAM_VERSION" val="3"/>
  <p:tag name="KSO_WM_DIAGRAM_COLOR_TRICK" val="1"/>
  <p:tag name="KSO_WM_DIAGRAM_COLOR_TEXT_CAN_REMOVE" val="n"/>
  <p:tag name="KSO_WM_UNIT_VALUE" val="48"/>
  <p:tag name="KSO_WM_DIAGRAM_MAX_ITEMCNT" val="6"/>
  <p:tag name="KSO_WM_DIAGRAM_MIN_ITEMCNT" val="2"/>
  <p:tag name="KSO_WM_DIAGRAM_VIRTUALLY_FRAME" val="{&quot;height&quot;:371.06573486328125,&quot;width&quot;:851.2017822265625}"/>
  <p:tag name="KSO_WM_DIAGRAM_COLOR_MATCH_VALUE" val="{&quot;shape&quot;:{&quot;fill&quot;:{&quot;type&quot;:0},&quot;glow&quot;:{&quot;colorType&quot;:0},&quot;line&quot;:{&quot;gradient&quot;:[{&quot;brightness&quot;:0.6000000238418579,&quot;colorType&quot;:1,&quot;foreColorIndex&quot;:6,&quot;pos&quot;:1,&quot;transparency&quot;:0.4000000059604645},{&quot;brightness&quot;:0.800000011920929,&quot;colorType&quot;:1,&quot;foreColorIndex&quot;:5,&quot;pos&quot;:0,&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10,10,10,10,10,10]}"/>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1"/>
  <p:tag name="KSO_WM_UNIT_ID" val="diagram20231702_4*n_h_h_i*1_2_1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10,10,10,10,10,10]}"/>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3199_2*m_h_a*1_2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18_2*l_h_i*1_1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18_2*l_h_i*1_1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1"/>
  <p:tag name="KSO_WM_DIAGRAM_USE_COLOR_VALUE" val="{&quot;color_scheme&quot;:1,&quot;color_type&quot;:1,&quot;theme_color_indexes&quot;:[]}"/>
</p:tagLst>
</file>

<file path=ppt/tags/tag127.xml><?xml version="1.0" encoding="utf-8"?>
<p:tagLst xmlns:p="http://schemas.openxmlformats.org/presentationml/2006/main">
  <p:tag name="KSO_WM_BEAUTIFY_FLAG" val="#wm#"/>
  <p:tag name="KSO_WM_UNIT_VALUE" val="527*963"/>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18_2*l_h_d*1_1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18_2*l_h_i*1_2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18_2*l_h_i*1_2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2"/>
  <p:tag name="KSO_WM_DIAGRAM_USE_COLOR_VALUE" val="{&quot;color_scheme&quot;:1,&quot;color_type&quot;:1,&quot;theme_color_indexes&quot;:[]}"/>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2_1"/>
  <p:tag name="KSO_WM_TEMPLATE_CATEGORY" val="diagram"/>
  <p:tag name="KSO_WM_TEMPLATE_INDEX" val="20233199"/>
  <p:tag name="KSO_WM_UNIT_LAYERLEVEL" val="1_1_1"/>
  <p:tag name="KSO_WM_TAG_VERSION" val="3.0"/>
  <p:tag name="KSO_WM_BEAUTIFY_FLAG" val="#wm#"/>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 name="KSO_WM_DIAGRAM_USE_COLOR_VALUE" val="{&quot;color_scheme&quot;:1,&quot;color_type&quot;:1,&quot;theme_color_indexes&quot;:[]}"/>
</p:tagLst>
</file>

<file path=ppt/tags/tag130.xml><?xml version="1.0" encoding="utf-8"?>
<p:tagLst xmlns:p="http://schemas.openxmlformats.org/presentationml/2006/main">
  <p:tag name="KSO_WM_BEAUTIFY_FLAG" val="#wm#"/>
  <p:tag name="KSO_WM_UNIT_VALUE" val="527*963"/>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18_2*l_h_d*1_2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2418_2*l_h_i*1_3_2"/>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18_2*l_h_i*1_3_1"/>
  <p:tag name="KSO_WM_TEMPLATE_CATEGORY" val="diagram"/>
  <p:tag name="KSO_WM_TEMPLATE_INDEX" val="2023241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quot;transparency&quot;:0.80000001192092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03"/>
  <p:tag name="KSO_WM_DIAGRAM_USE_COLOR_VALUE" val="{&quot;color_scheme&quot;:1,&quot;color_type&quot;:1,&quot;theme_color_indexes&quot;:[]}"/>
</p:tagLst>
</file>

<file path=ppt/tags/tag133.xml><?xml version="1.0" encoding="utf-8"?>
<p:tagLst xmlns:p="http://schemas.openxmlformats.org/presentationml/2006/main">
  <p:tag name="KSO_WM_BEAUTIFY_FLAG" val="#wm#"/>
  <p:tag name="KSO_WM_UNIT_VALUE" val="527*962"/>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18_2*l_h_d*1_3_1"/>
  <p:tag name="KSO_WM_TEMPLATE_CATEGORY" val="diagram"/>
  <p:tag name="KSO_WM_TEMPLATE_INDEX" val="2023241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18_2*l_h_a*1_1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18_2*l_h_a*1_2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18_2*l_h_a*1_3_1"/>
  <p:tag name="KSO_WM_TEMPLATE_CATEGORY" val="diagram"/>
  <p:tag name="KSO_WM_TEMPLATE_INDEX" val="2023241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3657531738281,&quot;left&quot;:58.5744140625,&quot;top&quot;:185.44216278316472,&quot;width&quot;:849.70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UNIT_PRESET_TEXT" val="添加标题"/>
  <p:tag name="KSO_WM_DIAGRAM_USE_COLOR_VALUE" val="{&quot;color_scheme&quot;:1,&quot;color_type&quot;:1,&quot;theme_color_indexes&quot;:[]}"/>
</p:tagLst>
</file>

<file path=ppt/tags/tag137.xml><?xml version="1.0" encoding="utf-8"?>
<p:tagLst xmlns:p="http://schemas.openxmlformats.org/presentationml/2006/main">
  <p:tag name="TABLE_ENDDRAG_ORIGIN_RECT" val="832*327"/>
  <p:tag name="TABLE_ENDDRAG_RECT" val="55*183*832*327"/>
</p:tagLst>
</file>

<file path=ppt/tags/tag138.xml><?xml version="1.0" encoding="utf-8"?>
<p:tagLst xmlns:p="http://schemas.openxmlformats.org/presentationml/2006/main">
  <p:tag name="KSO_WM_DIAGRAM_MAX_ITEMCNT" val="6"/>
  <p:tag name="KSO_WM_DIAGRAM_MIN_ITEMCNT" val="2"/>
  <p:tag name="KSO_WM_DIAGRAM_VIRTUALLY_FRAME" val="{&quot;height&quot;:331.04998779296875,&quot;width&quot;:851.3499755859375}"/>
  <p:tag name="KSO_WM_DIAGRAM_COLOR_MATCH_VALUE" val="{&quot;shape&quot;:{&quot;fill&quot;:{&quot;gradient&quot;:[{&quot;brightness&quot;:0,&quot;colorType&quot;:1,&quot;foreColorIndex&quot;:5,&quot;pos&quot;:1,&quot;transparency&quot;:0},{&quot;brightness&quot;:-0.2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4_4*l_h_a*1_1_1"/>
  <p:tag name="KSO_WM_TEMPLATE_CATEGORY" val="diagram"/>
  <p:tag name="KSO_WM_TEMPLATE_INDEX" val="20231974"/>
  <p:tag name="KSO_WM_UNIT_LAYERLEVEL" val="1_1_1"/>
  <p:tag name="KSO_WM_TAG_VERSION" val="3.0"/>
  <p:tag name="KSO_WM_BEAUTIFY_FLAG" val="#wm#"/>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39.xml><?xml version="1.0" encoding="utf-8"?>
<p:tagLst xmlns:p="http://schemas.openxmlformats.org/presentationml/2006/main">
  <p:tag name="KSO_WM_DIAGRAM_MAX_ITEMCNT" val="6"/>
  <p:tag name="KSO_WM_DIAGRAM_MIN_ITEMCNT" val="2"/>
  <p:tag name="KSO_WM_DIAGRAM_VIRTUALLY_FRAME" val="{&quot;height&quot;:331.04998779296875,&quot;width&quot;:851.3499755859375}"/>
  <p:tag name="KSO_WM_DIAGRAM_COLOR_MATCH_VALUE" val="{&quot;shape&quot;:{&quot;fill&quot;:{&quot;gradient&quot;:[{&quot;brightness&quot;:0,&quot;colorType&quot;:1,&quot;foreColorIndex&quot;:5,&quot;pos&quot;:1,&quot;transparency&quot;:0},{&quot;brightness&quot;:-0.2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4_4*l_h_a*1_2_1"/>
  <p:tag name="KSO_WM_TEMPLATE_CATEGORY" val="diagram"/>
  <p:tag name="KSO_WM_TEMPLATE_INDEX" val="20231974"/>
  <p:tag name="KSO_WM_UNIT_LAYERLEVEL" val="1_1_1"/>
  <p:tag name="KSO_WM_TAG_VERSION" val="3.0"/>
  <p:tag name="KSO_WM_BEAUTIFY_FLAG" val="#wm#"/>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2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2"/>
  <p:tag name="KSO_WM_UNIT_LINE_FORE_SCHEMECOLOR_INDEX" val="13"/>
  <p:tag name="KSO_WM_UNIT_TEXT_FILL_FORE_SCHEMECOLOR_INDEX" val="1"/>
  <p:tag name="KSO_WM_UNIT_TEXT_FILL_TYPE" val="1"/>
  <p:tag name="KSO_WM_DIAGRAM_USE_COLOR_VALUE" val="{&quot;color_scheme&quot;:1,&quot;color_type&quot;:1,&quot;theme_color_indexes&quot;:[]}"/>
</p:tagLst>
</file>

<file path=ppt/tags/tag140.xml><?xml version="1.0" encoding="utf-8"?>
<p:tagLst xmlns:p="http://schemas.openxmlformats.org/presentationml/2006/main">
  <p:tag name="KSO_WM_DIAGRAM_MAX_ITEMCNT" val="6"/>
  <p:tag name="KSO_WM_DIAGRAM_MIN_ITEMCNT" val="2"/>
  <p:tag name="KSO_WM_DIAGRAM_VIRTUALLY_FRAME" val="{&quot;height&quot;:331.04998779296875,&quot;width&quot;:851.349975585937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VALUE" val="520*51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974_4*l_h_d*1_1_1"/>
  <p:tag name="KSO_WM_TEMPLATE_CATEGORY" val="diagram"/>
  <p:tag name="KSO_WM_TEMPLATE_INDEX" val="20231974"/>
  <p:tag name="KSO_WM_UNIT_LAYERLEVEL" val="1_1_1"/>
  <p:tag name="KSO_WM_TAG_VERSION" val="3.0"/>
  <p:tag name="KSO_WM_BEAUTIFY_FLAG" val="#wm#"/>
  <p:tag name="KSO_WM_UNIT_LINE_FORE_SCHEMECOLOR_INDEX" val="1"/>
  <p:tag name="KSO_WM_DIAGRAM_USE_COLOR_VALUE" val="{&quot;color_scheme&quot;:1,&quot;color_type&quot;:1,&quot;theme_color_indexes&quot;:[]}"/>
</p:tagLst>
</file>

<file path=ppt/tags/tag141.xml><?xml version="1.0" encoding="utf-8"?>
<p:tagLst xmlns:p="http://schemas.openxmlformats.org/presentationml/2006/main">
  <p:tag name="KSO_WM_DIAGRAM_MAX_ITEMCNT" val="6"/>
  <p:tag name="KSO_WM_DIAGRAM_MIN_ITEMCNT" val="2"/>
  <p:tag name="KSO_WM_DIAGRAM_VIRTUALLY_FRAME" val="{&quot;height&quot;:331.04998779296875,&quot;width&quot;:851.3499755859375}"/>
  <p:tag name="KSO_WM_DIAGRAM_COLOR_MATCH_VALUE" val="{&quot;shape&quot;:{&quot;fill&quot;:{&quot;gradient&quot;:[{&quot;brightness&quot;:0,&quot;colorType&quot;:1,&quot;foreColorIndex&quot;:5,&quot;pos&quot;:1,&quot;transparency&quot;:0},{&quot;brightness&quot;:-0.2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4_4*l_h_a*1_3_1"/>
  <p:tag name="KSO_WM_TEMPLATE_CATEGORY" val="diagram"/>
  <p:tag name="KSO_WM_TEMPLATE_INDEX" val="20231974"/>
  <p:tag name="KSO_WM_UNIT_LAYERLEVEL" val="1_1_1"/>
  <p:tag name="KSO_WM_TAG_VERSION" val="3.0"/>
  <p:tag name="KSO_WM_BEAUTIFY_FLAG" val="#wm#"/>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42.xml><?xml version="1.0" encoding="utf-8"?>
<p:tagLst xmlns:p="http://schemas.openxmlformats.org/presentationml/2006/main">
  <p:tag name="KSO_WM_DIAGRAM_MAX_ITEMCNT" val="6"/>
  <p:tag name="KSO_WM_DIAGRAM_MIN_ITEMCNT" val="2"/>
  <p:tag name="KSO_WM_DIAGRAM_VIRTUALLY_FRAME" val="{&quot;height&quot;:331.04998779296875,&quot;width&quot;:851.349975585937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VALUE" val="520*51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974_4*l_h_d*1_2_1"/>
  <p:tag name="KSO_WM_TEMPLATE_CATEGORY" val="diagram"/>
  <p:tag name="KSO_WM_TEMPLATE_INDEX" val="20231974"/>
  <p:tag name="KSO_WM_UNIT_LAYERLEVEL" val="1_1_1"/>
  <p:tag name="KSO_WM_TAG_VERSION" val="3.0"/>
  <p:tag name="KSO_WM_BEAUTIFY_FLAG" val="#wm#"/>
  <p:tag name="KSO_WM_UNIT_LINE_FORE_SCHEMECOLOR_INDEX" val="1"/>
  <p:tag name="KSO_WM_DIAGRAM_USE_COLOR_VALUE" val="{&quot;color_scheme&quot;:1,&quot;color_type&quot;:1,&quot;theme_color_indexes&quot;:[]}"/>
</p:tagLst>
</file>

<file path=ppt/tags/tag143.xml><?xml version="1.0" encoding="utf-8"?>
<p:tagLst xmlns:p="http://schemas.openxmlformats.org/presentationml/2006/main">
  <p:tag name="KSO_WM_DIAGRAM_MAX_ITEMCNT" val="6"/>
  <p:tag name="KSO_WM_DIAGRAM_MIN_ITEMCNT" val="2"/>
  <p:tag name="KSO_WM_DIAGRAM_VIRTUALLY_FRAME" val="{&quot;height&quot;:331.04998779296875,&quot;width&quot;:851.3499755859375}"/>
  <p:tag name="KSO_WM_DIAGRAM_COLOR_MATCH_VALUE" val="{&quot;shape&quot;:{&quot;fill&quot;:{&quot;gradient&quot;:[{&quot;brightness&quot;:0,&quot;colorType&quot;:1,&quot;foreColorIndex&quot;:5,&quot;pos&quot;:1,&quot;transparency&quot;:0},{&quot;brightness&quot;:-0.2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4_4*l_h_a*1_4_1"/>
  <p:tag name="KSO_WM_TEMPLATE_CATEGORY" val="diagram"/>
  <p:tag name="KSO_WM_TEMPLATE_INDEX" val="20231974"/>
  <p:tag name="KSO_WM_UNIT_LAYERLEVEL" val="1_1_1"/>
  <p:tag name="KSO_WM_TAG_VERSION" val="3.0"/>
  <p:tag name="KSO_WM_BEAUTIFY_FLAG" val="#wm#"/>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44.xml><?xml version="1.0" encoding="utf-8"?>
<p:tagLst xmlns:p="http://schemas.openxmlformats.org/presentationml/2006/main">
  <p:tag name="KSO_WM_DIAGRAM_MAX_ITEMCNT" val="6"/>
  <p:tag name="KSO_WM_DIAGRAM_MIN_ITEMCNT" val="2"/>
  <p:tag name="KSO_WM_DIAGRAM_VIRTUALLY_FRAME" val="{&quot;height&quot;:331.04998779296875,&quot;width&quot;:851.3499755859375}"/>
  <p:tag name="KSO_WM_DIAGRAM_COLOR_MATCH_VALUE" val="{&quot;shape&quot;:{&quot;fill&quot;:{&quot;gradient&quot;:[{&quot;brightness&quot;:0,&quot;colorType&quot;:1,&quot;foreColorIndex&quot;:5,&quot;pos&quot;:1,&quot;transparency&quot;:0},{&quot;brightness&quot;:-0.2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1974_4*l_h_a*1_5_1"/>
  <p:tag name="KSO_WM_TEMPLATE_CATEGORY" val="diagram"/>
  <p:tag name="KSO_WM_TEMPLATE_INDEX" val="20231974"/>
  <p:tag name="KSO_WM_UNIT_LAYERLEVEL" val="1_1_1"/>
  <p:tag name="KSO_WM_TAG_VERSION" val="3.0"/>
  <p:tag name="KSO_WM_BEAUTIFY_FLAG" val="#wm#"/>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45.xml><?xml version="1.0" encoding="utf-8"?>
<p:tagLst xmlns:p="http://schemas.openxmlformats.org/presentationml/2006/main">
  <p:tag name="KSO_WM_DIAGRAM_MAX_ITEMCNT" val="6"/>
  <p:tag name="KSO_WM_DIAGRAM_MIN_ITEMCNT" val="2"/>
  <p:tag name="KSO_WM_DIAGRAM_VIRTUALLY_FRAME" val="{&quot;height&quot;:331.04998779296875,&quot;width&quot;:851.349975585937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VALUE" val="520*51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1974_4*l_h_d*1_4_1"/>
  <p:tag name="KSO_WM_TEMPLATE_CATEGORY" val="diagram"/>
  <p:tag name="KSO_WM_TEMPLATE_INDEX" val="20231974"/>
  <p:tag name="KSO_WM_UNIT_LAYERLEVEL" val="1_1_1"/>
  <p:tag name="KSO_WM_TAG_VERSION" val="3.0"/>
  <p:tag name="KSO_WM_BEAUTIFY_FLAG" val="#wm#"/>
  <p:tag name="KSO_WM_UNIT_LINE_FORE_SCHEMECOLOR_INDEX" val="1"/>
  <p:tag name="KSO_WM_DIAGRAM_USE_COLOR_VALUE" val="{&quot;color_scheme&quot;:1,&quot;color_type&quot;:1,&quot;theme_color_indexes&quot;:[]}"/>
</p:tagLst>
</file>

<file path=ppt/tags/tag146.xml><?xml version="1.0" encoding="utf-8"?>
<p:tagLst xmlns:p="http://schemas.openxmlformats.org/presentationml/2006/main">
  <p:tag name="KSO_WM_DIAGRAM_MAX_ITEMCNT" val="6"/>
  <p:tag name="KSO_WM_DIAGRAM_MIN_ITEMCNT" val="2"/>
  <p:tag name="KSO_WM_DIAGRAM_VIRTUALLY_FRAME" val="{&quot;height&quot;:331.04998779296875,&quot;width&quot;:851.349975585937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VALUE" val="520*519"/>
  <p:tag name="KSO_WM_UNIT_HIGHLIGHT" val="0"/>
  <p:tag name="KSO_WM_UNIT_COMPATIBLE" val="0"/>
  <p:tag name="KSO_WM_UNIT_DIAGRAM_ISNUMVISUAL" val="0"/>
  <p:tag name="KSO_WM_UNIT_DIAGRAM_ISREFERUNIT" val="0"/>
  <p:tag name="KSO_WM_DIAGRAM_GROUP_CODE" val="l1-1"/>
  <p:tag name="KSO_WM_UNIT_TYPE" val="l_h_d"/>
  <p:tag name="KSO_WM_UNIT_INDEX" val="1_5_1"/>
  <p:tag name="KSO_WM_UNIT_ID" val="diagram20231974_4*l_h_d*1_5_1"/>
  <p:tag name="KSO_WM_TEMPLATE_CATEGORY" val="diagram"/>
  <p:tag name="KSO_WM_TEMPLATE_INDEX" val="20231974"/>
  <p:tag name="KSO_WM_UNIT_LAYERLEVEL" val="1_1_1"/>
  <p:tag name="KSO_WM_TAG_VERSION" val="3.0"/>
  <p:tag name="KSO_WM_BEAUTIFY_FLAG" val="#wm#"/>
  <p:tag name="KSO_WM_UNIT_LINE_FORE_SCHEMECOLOR_INDEX" val="1"/>
  <p:tag name="KSO_WM_DIAGRAM_USE_COLOR_VALUE" val="{&quot;color_scheme&quot;:1,&quot;color_type&quot;:1,&quot;theme_color_indexes&quot;:[]}"/>
</p:tagLst>
</file>

<file path=ppt/tags/tag147.xml><?xml version="1.0" encoding="utf-8"?>
<p:tagLst xmlns:p="http://schemas.openxmlformats.org/presentationml/2006/main">
  <p:tag name="KSO_WM_DIAGRAM_MAX_ITEMCNT" val="6"/>
  <p:tag name="KSO_WM_DIAGRAM_MIN_ITEMCNT" val="2"/>
  <p:tag name="KSO_WM_DIAGRAM_VIRTUALLY_FRAME" val="{&quot;height&quot;:331.04998779296875,&quot;width&quot;:851.349975585937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VALUE" val="519*51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1974_4*l_h_d*1_3_1"/>
  <p:tag name="KSO_WM_TEMPLATE_CATEGORY" val="diagram"/>
  <p:tag name="KSO_WM_TEMPLATE_INDEX" val="20231974"/>
  <p:tag name="KSO_WM_UNIT_LAYERLEVEL" val="1_1_1"/>
  <p:tag name="KSO_WM_TAG_VERSION" val="3.0"/>
  <p:tag name="KSO_WM_BEAUTIFY_FLAG" val="#wm#"/>
  <p:tag name="KSO_WM_UNIT_LINE_FORE_SCHEMECOLOR_INDEX" val="1"/>
  <p:tag name="KSO_WM_DIAGRAM_USE_COLOR_VALUE" val="{&quot;color_scheme&quot;:1,&quot;color_type&quot;:1,&quot;theme_color_indexes&quot;:[]}"/>
</p:tagLst>
</file>

<file path=ppt/tags/tag148.xml><?xml version="1.0" encoding="utf-8"?>
<p:tagLst xmlns:p="http://schemas.openxmlformats.org/presentationml/2006/main">
  <p:tag name="KSO_WM_DIAGRAM_MAX_ITEMCNT" val="6"/>
  <p:tag name="KSO_WM_DIAGRAM_MIN_ITEMCNT" val="2"/>
  <p:tag name="KSO_WM_DIAGRAM_VIRTUALLY_FRAME" val="{&quot;height&quot;:331.04998779296875,&quot;left&quot;:-275.78510590320496,&quot;top&quot;:146.662525788555,&quot;width&quot;:851.3499755859375}"/>
  <p:tag name="KSO_WM_DIAGRAM_COLOR_MATCH_VALUE" val="{&quot;shape&quot;:{&quot;fill&quot;:{&quot;gradient&quot;:[{&quot;brightness&quot;:0,&quot;colorType&quot;:1,&quot;foreColorIndex&quot;:5,&quot;pos&quot;:1,&quot;transparency&quot;:0},{&quot;brightness&quot;:-0.2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4_4*l_h_a*1_1_1"/>
  <p:tag name="KSO_WM_TEMPLATE_CATEGORY" val="diagram"/>
  <p:tag name="KSO_WM_TEMPLATE_INDEX" val="20231974"/>
  <p:tag name="KSO_WM_UNIT_LAYERLEVEL" val="1_1_1"/>
  <p:tag name="KSO_WM_TAG_VERSION" val="3.0"/>
  <p:tag name="KSO_WM_BEAUTIFY_FLAG" val="#wm#"/>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49.xml><?xml version="1.0" encoding="utf-8"?>
<p:tagLst xmlns:p="http://schemas.openxmlformats.org/presentationml/2006/main">
  <p:tag name="KSO_WM_DIAGRAM_MAX_ITEMCNT" val="6"/>
  <p:tag name="KSO_WM_DIAGRAM_MIN_ITEMCNT" val="2"/>
  <p:tag name="KSO_WM_DIAGRAM_VIRTUALLY_FRAME" val="{&quot;height&quot;:331.04998779296875,&quot;left&quot;:-275.78510590320496,&quot;top&quot;:146.662525788555,&quot;width&quot;:851.349975585937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VALUE" val="520*51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974_4*l_h_d*1_1_1"/>
  <p:tag name="KSO_WM_TEMPLATE_CATEGORY" val="diagram"/>
  <p:tag name="KSO_WM_TEMPLATE_INDEX" val="20231974"/>
  <p:tag name="KSO_WM_UNIT_LAYERLEVEL" val="1_1_1"/>
  <p:tag name="KSO_WM_TAG_VERSION" val="3.0"/>
  <p:tag name="KSO_WM_BEAUTIFY_FLAG" val="#wm#"/>
  <p:tag name="KSO_WM_UNIT_LINE_FORE_SCHEMECOLOR_INDEX" val="1"/>
  <p:tag name="KSO_WM_DIAGRAM_USE_COLOR_VALUE" val="{&quot;color_scheme&quot;:1,&quot;color_type&quot;:1,&quot;theme_color_indexes&quot;:[]}"/>
</p:tagLst>
</file>

<file path=ppt/tags/tag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3199_2*m_h_a*1_3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150.xml><?xml version="1.0" encoding="utf-8"?>
<p:tagLst xmlns:p="http://schemas.openxmlformats.org/presentationml/2006/main">
  <p:tag name="TABLE_ENDDRAG_ORIGIN_RECT" val="893*395"/>
  <p:tag name="TABLE_ENDDRAG_RECT" val="42*137*893*395"/>
</p:tagLst>
</file>

<file path=ppt/tags/tag151.xml><?xml version="1.0" encoding="utf-8"?>
<p:tagLst xmlns:p="http://schemas.openxmlformats.org/presentationml/2006/main">
  <p:tag name="commondata" val="eyJjb3VudCI6MTMsImhkaWQiOiIyNTU0ZGUyMGZjZjBhZGIyNmM2MDJkMGM4YmRkZTZjZCIsInVzZXJDb3VudCI6MTN9"/>
  <p:tag name="resource_record_key" val="{&quot;65&quot;:[20184553],&quot;70&quot;:[3322013,3322203,3312652,3319540,3318633,3323960,3319362,3322229,3319542,3324683,3325100,3325398,3314290,3321864,3321532,3318867,3322209,3322201,3320037,3321834,3321632,3321494]}"/>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3_1"/>
  <p:tag name="KSO_WM_TEMPLATE_CATEGORY" val="diagram"/>
  <p:tag name="KSO_WM_TEMPLATE_INDEX" val="20233199"/>
  <p:tag name="KSO_WM_UNIT_LAYERLEVEL" val="1_1_1"/>
  <p:tag name="KSO_WM_TAG_VERSION" val="3.0"/>
  <p:tag name="KSO_WM_BEAUTIFY_FLAG" val="#wm#"/>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 name="KSO_WM_DIAGRAM_USE_COLOR_VALUE" val="{&quot;color_scheme&quot;:1,&quot;color_type&quot;:1,&quot;theme_color_indexes&quo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3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3"/>
  <p:tag name="KSO_WM_UNIT_LINE_FORE_SCHEMECOLOR_INDEX" val="13"/>
  <p:tag name="KSO_WM_UNIT_TEXT_FILL_FORE_SCHEMECOLOR_INDEX" val="1"/>
  <p:tag name="KSO_WM_UNIT_TEXT_FILL_TYPE" val="1"/>
  <p:tag name="KSO_WM_DIAGRAM_USE_COLOR_VALUE" val="{&quot;color_scheme&quot;:1,&quot;color_type&quot;:1,&quot;theme_color_indexes&quo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3_1"/>
  <p:tag name="KSO_WM_TEMPLATE_CATEGORY" val="diagram"/>
  <p:tag name="KSO_WM_TEMPLATE_INDEX" val="20233199"/>
  <p:tag name="KSO_WM_UNIT_LAYERLEVEL" val="1_1_1"/>
  <p:tag name="KSO_WM_TAG_VERSION" val="3.0"/>
  <p:tag name="KSO_WM_BEAUTIFY_FLAG" val="#wm#"/>
  <p:tag name="KSO_WM_UNIT_VALUE" val="140*160"/>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2_1"/>
  <p:tag name="KSO_WM_TEMPLATE_CATEGORY" val="diagram"/>
  <p:tag name="KSO_WM_TEMPLATE_INDEX" val="20233199"/>
  <p:tag name="KSO_WM_UNIT_LAYERLEVEL" val="1_1_1"/>
  <p:tag name="KSO_WM_TAG_VERSION" val="3.0"/>
  <p:tag name="KSO_WM_BEAUTIFY_FLAG" val="#wm#"/>
  <p:tag name="KSO_WM_UNIT_VALUE" val="160*161"/>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i*1_2"/>
  <p:tag name="KSO_WM_TEMPLATE_CATEGORY" val="diagram"/>
  <p:tag name="KSO_WM_TEMPLATE_INDEX" val="20233199"/>
  <p:tag name="KSO_WM_UNIT_LAYERLEVEL" val="1_1"/>
  <p:tag name="KSO_WM_TAG_VERSION" val="3.0"/>
  <p:tag name="KSO_WM_BEAUTIFY_FLAG" val="#wm#"/>
  <p:tag name="KSO_WM_UNIT_TYPE" val="m_i"/>
  <p:tag name="KSO_WM_UNIT_INDEX" val="1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33582_1*l_h_i*1_6_3"/>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4399999976158142,&quot;transparency&quot;:0},{&quot;brightness&quot;:0.800000011920929,&quot;colorType&quot;:1,&quot;foreColorIndex&quot;:5,&quot;pos&quot;:0,&quot;transparency&quot;:1},{&quot;brightness&quot;:0,&quot;colorType&quot;:1,&quot;foreColorIndex&quot;:5,&quot;pos&quot;:0.8799999952316284,&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582_1*l_h_i*1_6_2"/>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3100000023841858,&quot;transparency&quot;:0},{&quot;brightness&quot;:0.4000000059604645,&quot;colorType&quot;:1,&quot;foreColorIndex&quot;:5,&quot;pos&quot;:0.6600000262260437,&quot;transparency&quot;:0},{&quot;brightness&quot;:0.800000011920929,&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82_1*l_h_i*1_1_3"/>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4399999976158142,&quot;transparency&quot;:0},{&quot;brightness&quot;:0.800000011920929,&quot;colorType&quot;:1,&quot;foreColorIndex&quot;:5,&quot;pos&quot;:0,&quot;transparency&quot;:1},{&quot;brightness&quot;:0,&quot;colorType&quot;:1,&quot;foreColorIndex&quot;:5,&quot;pos&quot;:0.8799999952316284,&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82_1*l_h_i*1_1_2"/>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3100000023841858,&quot;transparency&quot;:0},{&quot;brightness&quot;:0.4000000059604645,&quot;colorType&quot;:1,&quot;foreColorIndex&quot;:5,&quot;pos&quot;:0.6600000262260437,&quot;transparency&quot;:0},{&quot;brightness&quot;:0.800000011920929,&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3582_1*l_h_i*1_4_4"/>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6"/>
  <p:tag name="KSO_WM_DIAGRAM_VIRTUALLY_FRAME" val="{&quot;height&quot;:208.9510955810547,&quot;width&quot;:848.1257324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582_1*l_h_f*1_2_1"/>
  <p:tag name="KSO_WM_TEMPLATE_CATEGORY" val="diagram"/>
  <p:tag name="KSO_WM_TEMPLATE_INDEX" val="2023358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PRESET_TEXT" val="单击此处输入正文，言简意赅的阐述观点。"/>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3582_1*l_h_i*1_2_1"/>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PRESET_TEXT" val="02"/>
  <p:tag name="KSO_WM_UNIT_FILL_TYPE" val="3"/>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582_1*l_h_i*1_2_4"/>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6"/>
  <p:tag name="KSO_WM_DIAGRAM_VIRTUALLY_FRAME" val="{&quot;height&quot;:208.9510955810547,&quot;width&quot;:848.1257324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3582_1*l_h_i*1_3_4"/>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6"/>
  <p:tag name="KSO_WM_DIAGRAM_VIRTUALLY_FRAME" val="{&quot;height&quot;:208.9510955810547,&quot;width&quot;:848.1257324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582_1*l_h_f*1_3_1"/>
  <p:tag name="KSO_WM_TEMPLATE_CATEGORY" val="diagram"/>
  <p:tag name="KSO_WM_TEMPLATE_INDEX" val="2023358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PRESET_TEXT" val="单击此处输入正文，言简意赅的阐述观点。"/>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582_1*l_h_i*1_3_1"/>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PRESET_TEXT" val="03"/>
  <p:tag name="KSO_WM_UNIT_FILL_TYPE" val="3"/>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582_1*l_h_f*1_4_1"/>
  <p:tag name="KSO_WM_TEMPLATE_CATEGORY" val="diagram"/>
  <p:tag name="KSO_WM_TEMPLATE_INDEX" val="2023358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PRESET_TEXT" val="单击此处输入正文，言简意赅的阐述观点。"/>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3582_1*l_h_i*1_4_1"/>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PRESET_TEXT" val="04"/>
  <p:tag name="KSO_WM_UNIT_FILL_TYPE" val="3"/>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3582_1*l_h_f*1_5_1"/>
  <p:tag name="KSO_WM_TEMPLATE_CATEGORY" val="diagram"/>
  <p:tag name="KSO_WM_TEMPLATE_INDEX" val="2023358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PRESET_TEXT" val="单击此处输入正文，言简意赅的阐述观点。"/>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3582_1*l_h_i*1_5_1"/>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PRESET_TEXT" val="05"/>
  <p:tag name="KSO_WM_UNIT_FILL_TYPE" val="3"/>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33582_1*l_h_i*1_5_4"/>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6"/>
  <p:tag name="KSO_WM_DIAGRAM_VIRTUALLY_FRAME" val="{&quot;height&quot;:208.9510955810547,&quot;width&quot;:848.1257324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582_1*l_h_f*1_1_1"/>
  <p:tag name="KSO_WM_TEMPLATE_CATEGORY" val="diagram"/>
  <p:tag name="KSO_WM_TEMPLATE_INDEX" val="2023358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PRESET_TEXT" val="单击此处输入正文，言简意赅的阐述观点。"/>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582_1*l_h_i*1_1_1"/>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PRESET_TEXT" val="01"/>
  <p:tag name="KSO_WM_UNIT_FILL_TYPE" val="3"/>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582_1*l_h_i*1_1_4"/>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6"/>
  <p:tag name="KSO_WM_DIAGRAM_VIRTUALLY_FRAME" val="{&quot;height&quot;:208.9510955810547,&quot;width&quot;:848.1257324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6_1"/>
  <p:tag name="KSO_WM_UNIT_ID" val="diagram20233582_1*l_h_f*1_6_1"/>
  <p:tag name="KSO_WM_TEMPLATE_CATEGORY" val="diagram"/>
  <p:tag name="KSO_WM_TEMPLATE_INDEX" val="2023358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PRESET_TEXT" val="单击此处输入正文，言简意赅的阐述观点。"/>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33582_1*l_h_i*1_6_1"/>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PRESET_TEXT" val="06"/>
  <p:tag name="KSO_WM_UNIT_FILL_TYPE" val="3"/>
  <p:tag name="KSO_WM_UNIT_TEXT_FILL_FORE_SCHEMECOLOR_INDEX" val="1"/>
  <p:tag name="KSO_WM_UNIT_TEXT_FILL_TYPE" val="1"/>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33582_1*l_h_i*1_6_4"/>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6"/>
  <p:tag name="KSO_WM_DIAGRAM_VIRTUALLY_FRAME" val="{&quot;height&quot;:208.9510955810547,&quot;width&quot;:848.1257324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3582_1*l_h_i*1_5_3"/>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4399999976158142,&quot;transparency&quot;:0},{&quot;brightness&quot;:0.800000011920929,&quot;colorType&quot;:1,&quot;foreColorIndex&quot;:5,&quot;pos&quot;:0,&quot;transparency&quot;:1},{&quot;brightness&quot;:0,&quot;colorType&quot;:1,&quot;foreColorIndex&quot;:5,&quot;pos&quot;:0.8799999952316284,&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582_1*l_h_i*1_5_2"/>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3100000023841858,&quot;transparency&quot;:0},{&quot;brightness&quot;:0.4000000059604645,&quot;colorType&quot;:1,&quot;foreColorIndex&quot;:5,&quot;pos&quot;:0.6600000262260437,&quot;transparency&quot;:0},{&quot;brightness&quot;:0.800000011920929,&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82_1*l_h_i*1_2_3"/>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4399999976158142,&quot;transparency&quot;:0},{&quot;brightness&quot;:0.800000011920929,&quot;colorType&quot;:1,&quot;foreColorIndex&quot;:5,&quot;pos&quot;:0,&quot;transparency&quot;:1},{&quot;brightness&quot;:0,&quot;colorType&quot;:1,&quot;foreColorIndex&quot;:5,&quot;pos&quot;:0.8799999952316284,&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82_1*l_h_i*1_2_2"/>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3100000023841858,&quot;transparency&quot;:0},{&quot;brightness&quot;:0.4000000059604645,&quot;colorType&quot;:1,&quot;foreColorIndex&quot;:5,&quot;pos&quot;:0.6600000262260437,&quot;transparency&quot;:0},{&quot;brightness&quot;:0.800000011920929,&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82_1*l_h_i*1_3_3"/>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4399999976158142,&quot;transparency&quot;:0},{&quot;brightness&quot;:0.800000011920929,&quot;colorType&quot;:1,&quot;foreColorIndex&quot;:5,&quot;pos&quot;:0,&quot;transparency&quot;:1},{&quot;brightness&quot;:0,&quot;colorType&quot;:1,&quot;foreColorIndex&quot;:5,&quot;pos&quot;:0.8799999952316284,&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82_1*l_h_i*1_3_2"/>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3100000023841858,&quot;transparency&quot;:0},{&quot;brightness&quot;:0.4000000059604645,&quot;colorType&quot;:1,&quot;foreColorIndex&quot;:5,&quot;pos&quot;:0.6600000262260437,&quot;transparency&quot;:0},{&quot;brightness&quot;:0.800000011920929,&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82_1*l_h_i*1_4_3"/>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4399999976158142,&quot;transparency&quot;:0},{&quot;brightness&quot;:0.800000011920929,&quot;colorType&quot;:1,&quot;foreColorIndex&quot;:5,&quot;pos&quot;:0,&quot;transparency&quot;:1},{&quot;brightness&quot;:0,&quot;colorType&quot;:1,&quot;foreColorIndex&quot;:5,&quot;pos&quot;:0.8799999952316284,&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82_1*l_h_i*1_4_2"/>
  <p:tag name="KSO_WM_TEMPLATE_CATEGORY" val="diagram"/>
  <p:tag name="KSO_WM_TEMPLATE_INDEX" val="20233582"/>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6"/>
  <p:tag name="KSO_WM_DIAGRAM_MIN_ITEMCNT" val="6"/>
  <p:tag name="KSO_WM_DIAGRAM_VIRTUALLY_FRAME" val="{&quot;height&quot;:208.9510955810547,&quot;width&quot;:848.125732421875}"/>
  <p:tag name="KSO_WM_DIAGRAM_COLOR_MATCH_VALUE" val="{&quot;shape&quot;:{&quot;fill&quot;:{&quot;gradient&quot;:[{&quot;brightness&quot;:0.6000000238418579,&quot;colorType&quot;:1,&quot;foreColorIndex&quot;:5,&quot;pos&quot;:0.3100000023841858,&quot;transparency&quot;:0},{&quot;brightness&quot;:0.4000000059604645,&quot;colorType&quot;:1,&quot;foreColorIndex&quot;:5,&quot;pos&quot;:0.6600000262260437,&quot;transparency&quot;:0},{&quot;brightness&quot;:0.800000011920929,&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1080_1*q_h_i*1_1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gradient&quot;:[{&quot;brightness&quot;:0.4000000059604645,&quot;colorType&quot;:1,&quot;foreColorIndex&quot;:5,&quot;pos&quot;:0.25,&quot;transparency&quot;:0},{&quot;brightness&quot;:0,&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1080_1*q_h_i*1_2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gradient&quot;:[{&quot;brightness&quot;:0.4000000059604645,&quot;colorType&quot;:1,&quot;foreColorIndex&quot;:6,&quot;pos&quot;:0.25,&quot;transparency&quot;:0},{&quot;brightness&quot;:0,&quot;colorType&quot;:1,&quot;foreColorIndex&quot;:6,&quot;pos&quot;:0.899999976158142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31080_1*q_h_i*1_3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gradient&quot;:[{&quot;brightness&quot;:0.4000000059604645,&quot;colorType&quot;:1,&quot;foreColorIndex&quot;:7,&quot;pos&quot;:0.25,&quot;transparency&quot;:0},{&quot;brightness&quot;:0,&quot;colorType&quot;:1,&quot;foreColorIndex&quot;:7,&quot;pos&quot;:0.899999976158142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1080_1*q_h_i*1_1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gradient&quot;:[{&quot;brightness&quot;:0,&quot;colorType&quot;:1,&quot;foreColorIndex&quot;:5,&quot;pos&quot;:0.7900000214576721,&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1080_1*q_h_i*1_2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gradient&quot;:[{&quot;brightness&quot;:0,&quot;colorType&quot;:1,&quot;foreColorIndex&quot;:6,&quot;pos&quot;:0.7900000214576721,&quot;transparency&quot;:1},{&quot;brightness&quot;:0,&quot;colorType&quot;:1,&quot;foreColorIndex&quot;:6,&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31080_1*q_h_i*1_3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gradient&quot;:[{&quot;brightness&quot;:0,&quot;colorType&quot;:1,&quot;foreColorIndex&quot;:7,&quot;pos&quot;:0.7900000214576721,&quot;transparency&quot;:1},{&quot;brightness&quot;:0,&quot;colorType&quot;:1,&quot;foreColorIndex&quot;:7,&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1080_1*q_h_a*1_1_1"/>
  <p:tag name="KSO_WM_TEMPLATE_CATEGORY" val="diagram"/>
  <p:tag name="KSO_WM_TEMPLATE_INDEX" val="20231080"/>
  <p:tag name="KSO_WM_UNIT_LAYERLEVEL" val="1_1_1"/>
  <p:tag name="KSO_WM_TAG_VERSION" val="3.0"/>
  <p:tag name="KSO_WM_BEAUTIFY_FLAG" val="#wm#"/>
  <p:tag name="KSO_WM_UNIT_PLACING_PICTURE_USER_VIEWPORT" val="{&quot;height&quot;:1133.8582677165355,&quot;width&quot;:4423}"/>
  <p:tag name="KSO_WM_UNIT_VALUE" val="1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2_1"/>
  <p:tag name="KSO_WM_UNIT_ID" val="diagram20231080_1*q_h_a*1_2_1"/>
  <p:tag name="KSO_WM_TEMPLATE_CATEGORY" val="diagram"/>
  <p:tag name="KSO_WM_TEMPLATE_INDEX" val="20231080"/>
  <p:tag name="KSO_WM_UNIT_LAYERLEVEL" val="1_1_1"/>
  <p:tag name="KSO_WM_TAG_VERSION" val="3.0"/>
  <p:tag name="KSO_WM_BEAUTIFY_FLAG" val="#wm#"/>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3_1"/>
  <p:tag name="KSO_WM_UNIT_ID" val="diagram20231080_1*q_h_a*1_3_1"/>
  <p:tag name="KSO_WM_TEMPLATE_CATEGORY" val="diagram"/>
  <p:tag name="KSO_WM_TEMPLATE_INDEX" val="20231080"/>
  <p:tag name="KSO_WM_UNIT_LAYERLEVEL" val="1_1_1"/>
  <p:tag name="KSO_WM_TAG_VERSION" val="3.0"/>
  <p:tag name="KSO_WM_BEAUTIFY_FLAG" val="#wm#"/>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ERSION" val="3"/>
  <p:tag name="KSO_WM_DIAGRAM_COLOR_TRICK" val="4"/>
  <p:tag name="KSO_WM_DIAGRAM_COLOR_TEXT_CAN_REMOVE" val="n"/>
  <p:tag name="KSO_WM_UNIT_VALUE" val="79*73"/>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1080_1*q_h_x*1_3_1"/>
  <p:tag name="KSO_WM_TEMPLATE_CATEGORY" val="diagram"/>
  <p:tag name="KSO_WM_TEMPLATE_INDEX" val="20231080"/>
  <p:tag name="KSO_WM_UNIT_LAYERLEVEL" val="1_1_1"/>
  <p:tag name="KSO_WM_TAG_VERSION" val="3.0"/>
  <p:tag name="KSO_WM_BEAUTIFY_FLAG" val="#wm#"/>
  <p:tag name="KSO_WM_DIAGRAM_MAX_ITEMCNT" val="6"/>
  <p:tag name="KSO_WM_DIAGRAM_MIN_ITEMCNT" val="3"/>
  <p:tag name="KSO_WM_DIAGRAM_VIRTUALLY_FRAME" val="{&quot;height&quot;:377.6274108886719,&quot;width&quot;:849.782104492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61.xml><?xml version="1.0" encoding="utf-8"?>
<p:tagLst xmlns:p="http://schemas.openxmlformats.org/presentationml/2006/main">
  <p:tag name="KSO_WM_DIAGRAM_VERSION" val="3"/>
  <p:tag name="KSO_WM_DIAGRAM_COLOR_TRICK" val="4"/>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1080_1*q_h_x*1_1_1"/>
  <p:tag name="KSO_WM_TEMPLATE_CATEGORY" val="diagram"/>
  <p:tag name="KSO_WM_TEMPLATE_INDEX" val="20231080"/>
  <p:tag name="KSO_WM_UNIT_LAYERLEVEL" val="1_1_1"/>
  <p:tag name="KSO_WM_TAG_VERSION" val="3.0"/>
  <p:tag name="KSO_WM_BEAUTIFY_FLAG" val="#wm#"/>
  <p:tag name="KSO_WM_DIAGRAM_MAX_ITEMCNT" val="6"/>
  <p:tag name="KSO_WM_DIAGRAM_MIN_ITEMCNT" val="3"/>
  <p:tag name="KSO_WM_DIAGRAM_VIRTUALLY_FRAME" val="{&quot;height&quot;:377.6274108886719,&quot;width&quot;:849.782104492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62.xml><?xml version="1.0" encoding="utf-8"?>
<p:tagLst xmlns:p="http://schemas.openxmlformats.org/presentationml/2006/main">
  <p:tag name="KSO_WM_DIAGRAM_VERSION" val="3"/>
  <p:tag name="KSO_WM_DIAGRAM_COLOR_TRICK" val="4"/>
  <p:tag name="KSO_WM_DIAGRAM_COLOR_TEXT_CAN_REMOVE" val="n"/>
  <p:tag name="KSO_WM_UNIT_VALUE" val="78*79"/>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1080_1*q_h_x*1_2_1"/>
  <p:tag name="KSO_WM_TEMPLATE_CATEGORY" val="diagram"/>
  <p:tag name="KSO_WM_TEMPLATE_INDEX" val="20231080"/>
  <p:tag name="KSO_WM_UNIT_LAYERLEVEL" val="1_1_1"/>
  <p:tag name="KSO_WM_TAG_VERSION" val="3.0"/>
  <p:tag name="KSO_WM_BEAUTIFY_FLAG" val="#wm#"/>
  <p:tag name="KSO_WM_DIAGRAM_MAX_ITEMCNT" val="6"/>
  <p:tag name="KSO_WM_DIAGRAM_MIN_ITEMCNT" val="3"/>
  <p:tag name="KSO_WM_DIAGRAM_VIRTUALLY_FRAME" val="{&quot;height&quot;:377.6274108886719,&quot;width&quot;:849.782104492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3_1*l_h_d*1_2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318.95001220703125,&quot;width&quot;:799.032775878906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
</p:tagLst>
</file>

<file path=ppt/tags/tag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3_1*l_h_f*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8.95001220703125,&quot;width&quot;:799.0327758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TEXT_FILL_FORE_SCHEMECOLOR_INDEX" val="1"/>
  <p:tag name="KSO_WM_UNIT_TEXT_FILL_TYPE" val="1"/>
  <p:tag name="KSO_WM_UNIT_PRESET_TEXT" val="单击此处输入您的项正文，文字是您思想的提炼，请尽量言简意赅的阐述观点。单击此处输入您的项正文。"/>
  <p:tag name="KSO_WM_DIAGRAM_USE_COLOR_VALUE" val="{&quot;color_scheme&quot;:1,&quot;color_type&quot;:1,&quot;theme_color_indexes&quot;:[]}"/>
</p:tagLst>
</file>

<file path=ppt/tags/tag6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3_1*l_h_a*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8.95001220703125,&quot;width&quot;:799.0327758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3_1*l_h_f*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8.95001220703125,&quot;width&quot;:799.0327758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TEXT_FILL_FORE_SCHEMECOLOR_INDEX" val="1"/>
  <p:tag name="KSO_WM_UNIT_TEXT_FILL_TYPE" val="1"/>
  <p:tag name="KSO_WM_UNIT_PRESET_TEXT" val="单击此处输入您的项正文，文字是您思想的提炼，请尽量言简意赅的阐述观点。单击此处输入您的项正文。"/>
  <p:tag name="KSO_WM_DIAGRAM_USE_COLOR_VALUE" val="{&quot;color_scheme&quot;:1,&quot;color_type&quot;:1,&quot;theme_color_indexes&quot;:[]}"/>
</p:tagLst>
</file>

<file path=ppt/tags/tag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3_1*l_h_a*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8.95001220703125,&quot;width&quot;:799.0327758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7"/>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1*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8.95001220703125,&quot;width&quot;:799.0327758789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 name="KSO_WM_DIAGRAM_USE_COLOR_VALUE" val="{&quot;color_scheme&quot;:1,&quot;color_type&quot;:1,&quot;theme_color_indexes&quot;:[]}"/>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i*1_1"/>
  <p:tag name="KSO_WM_TEMPLATE_CATEGORY" val="diagram"/>
  <p:tag name="KSO_WM_TEMPLATE_INDEX" val="20233199"/>
  <p:tag name="KSO_WM_UNIT_LAYERLEVEL" val="1_1"/>
  <p:tag name="KSO_WM_TAG_VERSION" val="3.0"/>
  <p:tag name="KSO_WM_BEAUTIFY_FLAG" val="#wm#"/>
  <p:tag name="KSO_WM_UNIT_TYPE" val="m_i"/>
  <p:tag name="KSO_WM_UNIT_INDEX" val="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1*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18.95001220703125,&quot;width&quot;:799.032775878906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UNIT_TEXT_FILL_FORE_SCHEMECOLOR_INDEX" val="1"/>
  <p:tag name="KSO_WM_UNIT_TEXT_FILL_TYPE" val="1"/>
  <p:tag name="KSO_WM_UNIT_PRESET_TEXT" val="02"/>
  <p:tag name="KSO_WM_DIAGRAM_USE_COLOR_VALUE" val="{&quot;color_scheme&quot;:1,&quot;color_type&quot;:1,&quot;theme_color_indexes&quot;:[]}"/>
</p:tagLst>
</file>

<file path=ppt/tags/tag71.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3_1*l_h_d*1_1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318.95001220703125,&quot;width&quot;:799.032775878906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
</p:tagLst>
</file>

<file path=ppt/tags/tag72.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636_2*n_h_i*1_1_1"/>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51.6748962402344,&quot;width&quot;:853.7556762695312}"/>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width&quot;:853.75567626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PRESET_TEXT" val="添加项标题"/>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3199_2*m_h_a*1_1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i*1_1"/>
  <p:tag name="KSO_WM_TEMPLATE_CATEGORY" val="diagram"/>
  <p:tag name="KSO_WM_TEMPLATE_INDEX" val="20233199"/>
  <p:tag name="KSO_WM_UNIT_LAYERLEVEL" val="1_1"/>
  <p:tag name="KSO_WM_TAG_VERSION" val="3.0"/>
  <p:tag name="KSO_WM_BEAUTIFY_FLAG" val="#wm#"/>
  <p:tag name="KSO_WM_UNIT_TYPE" val="m_i"/>
  <p:tag name="KSO_WM_UNIT_INDEX" val="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3199_2*m_h_a*1_1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1_1"/>
  <p:tag name="KSO_WM_TEMPLATE_CATEGORY" val="diagram"/>
  <p:tag name="KSO_WM_TEMPLATE_INDEX" val="20233199"/>
  <p:tag name="KSO_WM_UNIT_LAYERLEVEL" val="1_1_1"/>
  <p:tag name="KSO_WM_TAG_VERSION" val="3.0"/>
  <p:tag name="KSO_WM_BEAUTIFY_FLAG" val="#wm#"/>
  <p:tag name="KSO_WM_UNIT_VALUE" val="138*146"/>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1_1"/>
  <p:tag name="KSO_WM_TEMPLATE_CATEGORY" val="diagram"/>
  <p:tag name="KSO_WM_TEMPLATE_INDEX" val="20233199"/>
  <p:tag name="KSO_WM_UNIT_LAYERLEVEL" val="1_1_1"/>
  <p:tag name="KSO_WM_TAG_VERSION" val="3.0"/>
  <p:tag name="KSO_WM_BEAUTIFY_FLAG" val="#wm#"/>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 name="KSO_WM_DIAGRAM_USE_COLOR_VALUE" val="{&quot;color_scheme&quot;:1,&quot;color_type&quot;:1,&quot;theme_color_indexes&quot;:[]}"/>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1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1"/>
  <p:tag name="KSO_WM_UNIT_LINE_FORE_SCHEMECOLOR_INDEX" val="13"/>
  <p:tag name="KSO_WM_UNIT_TEXT_FILL_FORE_SCHEMECOLOR_INDEX" val="1"/>
  <p:tag name="KSO_WM_UNIT_TEXT_FILL_TYPE" val="1"/>
  <p:tag name="KSO_WM_DIAGRAM_USE_COLOR_VALUE" val="{&quot;color_scheme&quot;:1,&quot;color_type&quot;:1,&quot;theme_color_indexes&quot;:[]}"/>
</p:tagLst>
</file>

<file path=ppt/tags/tag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3199_2*m_h_a*1_2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2_1"/>
  <p:tag name="KSO_WM_TEMPLATE_CATEGORY" val="diagram"/>
  <p:tag name="KSO_WM_TEMPLATE_INDEX" val="20233199"/>
  <p:tag name="KSO_WM_UNIT_LAYERLEVEL" val="1_1_1"/>
  <p:tag name="KSO_WM_TAG_VERSION" val="3.0"/>
  <p:tag name="KSO_WM_BEAUTIFY_FLAG" val="#wm#"/>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 name="KSO_WM_DIAGRAM_USE_COLOR_VALUE" val="{&quot;color_scheme&quot;:1,&quot;color_type&quot;:1,&quot;theme_color_indexes&quot;:[]}"/>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2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2"/>
  <p:tag name="KSO_WM_UNIT_LINE_FORE_SCHEMECOLOR_INDEX" val="13"/>
  <p:tag name="KSO_WM_UNIT_TEXT_FILL_FORE_SCHEMECOLOR_INDEX" val="1"/>
  <p:tag name="KSO_WM_UNIT_TEXT_FILL_TYPE" val="1"/>
  <p:tag name="KSO_WM_DIAGRAM_USE_COLOR_VALUE" val="{&quot;color_scheme&quot;:1,&quot;color_type&quot;:1,&quot;theme_color_indexes&quot;:[]}"/>
</p:tagLst>
</file>

<file path=ppt/tags/tag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3199_2*m_h_a*1_3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3_1"/>
  <p:tag name="KSO_WM_TEMPLATE_CATEGORY" val="diagram"/>
  <p:tag name="KSO_WM_TEMPLATE_INDEX" val="20233199"/>
  <p:tag name="KSO_WM_UNIT_LAYERLEVEL" val="1_1_1"/>
  <p:tag name="KSO_WM_TAG_VERSION" val="3.0"/>
  <p:tag name="KSO_WM_BEAUTIFY_FLAG" val="#wm#"/>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 name="KSO_WM_DIAGRAM_USE_COLOR_VALUE" val="{&quot;color_scheme&quot;:1,&quot;color_type&quot;:1,&quot;theme_color_indexes&quot;:[]}"/>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1_1"/>
  <p:tag name="KSO_WM_TEMPLATE_CATEGORY" val="diagram"/>
  <p:tag name="KSO_WM_TEMPLATE_INDEX" val="20233199"/>
  <p:tag name="KSO_WM_UNIT_LAYERLEVEL" val="1_1_1"/>
  <p:tag name="KSO_WM_TAG_VERSION" val="3.0"/>
  <p:tag name="KSO_WM_BEAUTIFY_FLAG" val="#wm#"/>
  <p:tag name="KSO_WM_UNIT_VALUE" val="138*146"/>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i*1_3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3"/>
  <p:tag name="KSO_WM_UNIT_LINE_FORE_SCHEMECOLOR_INDEX" val="13"/>
  <p:tag name="KSO_WM_UNIT_TEXT_FILL_FORE_SCHEMECOLOR_INDEX" val="1"/>
  <p:tag name="KSO_WM_UNIT_TEXT_FILL_TYPE" val="1"/>
  <p:tag name="KSO_WM_DIAGRAM_USE_COLOR_VALUE" val="{&quot;color_scheme&quot;:1,&quot;color_type&quot;:1,&quot;theme_color_indexes&quot;:[]}"/>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3_1"/>
  <p:tag name="KSO_WM_TEMPLATE_CATEGORY" val="diagram"/>
  <p:tag name="KSO_WM_TEMPLATE_INDEX" val="20233199"/>
  <p:tag name="KSO_WM_UNIT_LAYERLEVEL" val="1_1_1"/>
  <p:tag name="KSO_WM_TAG_VERSION" val="3.0"/>
  <p:tag name="KSO_WM_BEAUTIFY_FLAG" val="#wm#"/>
  <p:tag name="KSO_WM_UNIT_VALUE" val="140*160"/>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h_x*1_2_1"/>
  <p:tag name="KSO_WM_TEMPLATE_CATEGORY" val="diagram"/>
  <p:tag name="KSO_WM_TEMPLATE_INDEX" val="20233199"/>
  <p:tag name="KSO_WM_UNIT_LAYERLEVEL" val="1_1_1"/>
  <p:tag name="KSO_WM_TAG_VERSION" val="3.0"/>
  <p:tag name="KSO_WM_BEAUTIFY_FLAG" val="#wm#"/>
  <p:tag name="KSO_WM_UNIT_VALUE" val="160*161"/>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2*m_i*1_2"/>
  <p:tag name="KSO_WM_TEMPLATE_CATEGORY" val="diagram"/>
  <p:tag name="KSO_WM_TEMPLATE_INDEX" val="20233199"/>
  <p:tag name="KSO_WM_UNIT_LAYERLEVEL" val="1_1"/>
  <p:tag name="KSO_WM_TAG_VERSION" val="3.0"/>
  <p:tag name="KSO_WM_BEAUTIFY_FLAG" val="#wm#"/>
  <p:tag name="KSO_WM_UNIT_TYPE" val="m_i"/>
  <p:tag name="KSO_WM_UNIT_INDEX" val="1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6_2*l_h_f*1_1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6_2*l_h_a*1_1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PRESET_TEXT" val="此处添加项标题内容"/>
  <p:tag name="KSO_WM_UNIT_TEXT_FILL_FORE_SCHEMECOLOR_INDEX" val="1"/>
  <p:tag name="KSO_WM_UNIT_TEXT_FILL_TYPE" val="1"/>
  <p:tag name="KSO_WM_DIAGRAM_USE_COLOR_VALUE" val="{&quot;color_scheme&quot;:1,&quot;color_type&quot;:1,&quot;theme_color_indexes&quot;:[]}"/>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6_2*l_h_f*1_2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
</p:tagLst>
</file>

<file path=ppt/tags/tag9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6_2*l_h_a*1_2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PRESET_TEXT" val="此处添加项标题内容"/>
  <p:tag name="KSO_WM_UNIT_TEXT_FILL_FORE_SCHEMECOLOR_INDEX" val="1"/>
  <p:tag name="KSO_WM_UNIT_TEXT_FILL_TYPE" val="1"/>
  <p:tag name="KSO_WM_DIAGRAM_USE_COLOR_VALUE" val="{&quot;color_scheme&quot;:1,&quot;color_type&quot;:1,&quot;theme_color_indexes&quot;:[]}"/>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86_2*l_h_f*1_3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10747</Words>
  <Application>WPS 演示</Application>
  <PresentationFormat>宽屏</PresentationFormat>
  <Paragraphs>1029</Paragraphs>
  <Slides>73</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73</vt:i4>
      </vt:variant>
    </vt:vector>
  </HeadingPairs>
  <TitlesOfParts>
    <vt:vector size="84" baseType="lpstr">
      <vt:lpstr>Arial</vt:lpstr>
      <vt:lpstr>宋体</vt:lpstr>
      <vt:lpstr>Wingdings</vt:lpstr>
      <vt:lpstr>黑体</vt:lpstr>
      <vt:lpstr>微软雅黑</vt:lpstr>
      <vt:lpstr>Wingdings</vt:lpstr>
      <vt:lpstr>+中文正文</vt:lpstr>
      <vt:lpstr>Segoe Print</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p:lastModifiedBy>
  <cp:revision>1339</cp:revision>
  <dcterms:created xsi:type="dcterms:W3CDTF">2018-03-01T02:03:00Z</dcterms:created>
  <dcterms:modified xsi:type="dcterms:W3CDTF">2024-08-30T01:13:48Z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KSOTemplateUUID">
    <vt:lpwstr>v1.0_mb_0SkFKsC0bdYDVskyyL722A==</vt:lpwstr>
  </property>
  <property fmtid="{D5CDD505-2E9C-101B-9397-08002B2CF9AE}" pid="4" name="ICV">
    <vt:lpwstr>3BCD17CE0D704CBFBEEAC52F551019AB_11</vt:lpwstr>
  </property>
</Properties>
</file>