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handoutMasterIdLst>
    <p:handoutMasterId r:id="rId52"/>
  </p:handoutMasterIdLst>
  <p:sldIdLst>
    <p:sldId id="263" r:id="rId3"/>
    <p:sldId id="280" r:id="rId4"/>
    <p:sldId id="296" r:id="rId5"/>
    <p:sldId id="417" r:id="rId6"/>
    <p:sldId id="313" r:id="rId7"/>
    <p:sldId id="314" r:id="rId9"/>
    <p:sldId id="540" r:id="rId10"/>
    <p:sldId id="475" r:id="rId11"/>
    <p:sldId id="506" r:id="rId12"/>
    <p:sldId id="507" r:id="rId13"/>
    <p:sldId id="508" r:id="rId14"/>
    <p:sldId id="510" r:id="rId15"/>
    <p:sldId id="541" r:id="rId16"/>
    <p:sldId id="592" r:id="rId17"/>
    <p:sldId id="543" r:id="rId18"/>
    <p:sldId id="542" r:id="rId19"/>
    <p:sldId id="595" r:id="rId20"/>
    <p:sldId id="544" r:id="rId21"/>
    <p:sldId id="547" r:id="rId22"/>
    <p:sldId id="479" r:id="rId23"/>
    <p:sldId id="476" r:id="rId24"/>
    <p:sldId id="548" r:id="rId25"/>
    <p:sldId id="549" r:id="rId26"/>
    <p:sldId id="550" r:id="rId27"/>
    <p:sldId id="551" r:id="rId28"/>
    <p:sldId id="552" r:id="rId29"/>
    <p:sldId id="554" r:id="rId30"/>
    <p:sldId id="555" r:id="rId31"/>
    <p:sldId id="556" r:id="rId32"/>
    <p:sldId id="557" r:id="rId33"/>
    <p:sldId id="477" r:id="rId34"/>
    <p:sldId id="576" r:id="rId35"/>
    <p:sldId id="558" r:id="rId36"/>
    <p:sldId id="560" r:id="rId37"/>
    <p:sldId id="561" r:id="rId38"/>
    <p:sldId id="478" r:id="rId39"/>
    <p:sldId id="597" r:id="rId40"/>
    <p:sldId id="564" r:id="rId41"/>
    <p:sldId id="565" r:id="rId42"/>
    <p:sldId id="566" r:id="rId43"/>
    <p:sldId id="567" r:id="rId44"/>
    <p:sldId id="568" r:id="rId45"/>
    <p:sldId id="569" r:id="rId46"/>
    <p:sldId id="570" r:id="rId47"/>
    <p:sldId id="571" r:id="rId48"/>
    <p:sldId id="572" r:id="rId49"/>
    <p:sldId id="575" r:id="rId50"/>
    <p:sldId id="403" r:id="rId51"/>
  </p:sldIdLst>
  <p:sldSz cx="12192000" cy="6858000"/>
  <p:notesSz cx="6858000" cy="9144000"/>
  <p:embeddedFontLst>
    <p:embeddedFont>
      <p:font typeface="黑体" panose="02010609060101010101" pitchFamily="49" charset="-122"/>
      <p:regular r:id="rId56"/>
    </p:embeddedFont>
    <p:embeddedFont>
      <p:font typeface="微软雅黑" panose="020B0503020204020204" pitchFamily="34" charset="-122"/>
      <p:regular r:id="rId57"/>
    </p:embeddedFont>
    <p:embeddedFont>
      <p:font typeface="Calibri" panose="020F0502020204030204" charset="0"/>
      <p:regular r:id="rId58"/>
      <p:bold r:id="rId59"/>
      <p:italic r:id="rId60"/>
      <p:boldItalic r:id="rId61"/>
    </p:embeddedFont>
    <p:embeddedFont>
      <p:font typeface="华文楷体" panose="02010600040101010101" charset="-122"/>
      <p:regular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3" Type="http://schemas.openxmlformats.org/officeDocument/2006/relationships/tags" Target="tags/tag168.xml"/><Relationship Id="rId62" Type="http://schemas.openxmlformats.org/officeDocument/2006/relationships/font" Target="fonts/font7.fntdata"/><Relationship Id="rId61" Type="http://schemas.openxmlformats.org/officeDocument/2006/relationships/font" Target="fonts/font6.fntdata"/><Relationship Id="rId60" Type="http://schemas.openxmlformats.org/officeDocument/2006/relationships/font" Target="fonts/font5.fntdata"/><Relationship Id="rId6" Type="http://schemas.openxmlformats.org/officeDocument/2006/relationships/slide" Target="slides/slide4.xml"/><Relationship Id="rId59" Type="http://schemas.openxmlformats.org/officeDocument/2006/relationships/font" Target="fonts/font4.fntdata"/><Relationship Id="rId58" Type="http://schemas.openxmlformats.org/officeDocument/2006/relationships/font" Target="fonts/font3.fntdata"/><Relationship Id="rId57" Type="http://schemas.openxmlformats.org/officeDocument/2006/relationships/font" Target="fonts/font2.fntdata"/><Relationship Id="rId56" Type="http://schemas.openxmlformats.org/officeDocument/2006/relationships/font" Target="fonts/font1.fntdata"/><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image" Target="../media/image7.jpeg"/><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3" Type="http://schemas.openxmlformats.org/officeDocument/2006/relationships/slideLayout" Target="../slideLayouts/slideLayout2.xml"/><Relationship Id="rId12" Type="http://schemas.openxmlformats.org/officeDocument/2006/relationships/image" Target="../media/image9.jpeg"/><Relationship Id="rId11" Type="http://schemas.openxmlformats.org/officeDocument/2006/relationships/tags" Target="../tags/tag15.xml"/><Relationship Id="rId10" Type="http://schemas.openxmlformats.org/officeDocument/2006/relationships/image" Target="../media/image8.jpe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slideLayout" Target="../slideLayouts/slideLayout2.xml"/><Relationship Id="rId10" Type="http://schemas.openxmlformats.org/officeDocument/2006/relationships/tags" Target="../tags/tag25.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1" Type="http://schemas.openxmlformats.org/officeDocument/2006/relationships/slideLayout" Target="../slideLayouts/slideLayout2.xml"/><Relationship Id="rId10" Type="http://schemas.openxmlformats.org/officeDocument/2006/relationships/tags" Target="../tags/tag35.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image" Target="../media/image11.svg"/><Relationship Id="rId7" Type="http://schemas.openxmlformats.org/officeDocument/2006/relationships/image" Target="../media/image10.png"/><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2" Type="http://schemas.openxmlformats.org/officeDocument/2006/relationships/slideLayout" Target="../slideLayouts/slideLayout2.xml"/><Relationship Id="rId31" Type="http://schemas.openxmlformats.org/officeDocument/2006/relationships/tags" Target="../tags/tag62.xml"/><Relationship Id="rId30" Type="http://schemas.openxmlformats.org/officeDocument/2006/relationships/tags" Target="../tags/tag61.xml"/><Relationship Id="rId3" Type="http://schemas.openxmlformats.org/officeDocument/2006/relationships/tags" Target="../tags/tag46.xml"/><Relationship Id="rId29" Type="http://schemas.openxmlformats.org/officeDocument/2006/relationships/tags" Target="../tags/tag60.xml"/><Relationship Id="rId28" Type="http://schemas.openxmlformats.org/officeDocument/2006/relationships/tags" Target="../tags/tag59.xml"/><Relationship Id="rId27" Type="http://schemas.openxmlformats.org/officeDocument/2006/relationships/tags" Target="../tags/tag58.xml"/><Relationship Id="rId26" Type="http://schemas.openxmlformats.org/officeDocument/2006/relationships/tags" Target="../tags/tag57.xml"/><Relationship Id="rId25" Type="http://schemas.openxmlformats.org/officeDocument/2006/relationships/tags" Target="../tags/tag56.xml"/><Relationship Id="rId24" Type="http://schemas.openxmlformats.org/officeDocument/2006/relationships/image" Target="../media/image21.svg"/><Relationship Id="rId23" Type="http://schemas.openxmlformats.org/officeDocument/2006/relationships/image" Target="../media/image20.png"/><Relationship Id="rId22" Type="http://schemas.openxmlformats.org/officeDocument/2006/relationships/tags" Target="../tags/tag55.xml"/><Relationship Id="rId21" Type="http://schemas.openxmlformats.org/officeDocument/2006/relationships/image" Target="../media/image19.svg"/><Relationship Id="rId20" Type="http://schemas.openxmlformats.org/officeDocument/2006/relationships/image" Target="../media/image18.png"/><Relationship Id="rId2" Type="http://schemas.openxmlformats.org/officeDocument/2006/relationships/tags" Target="../tags/tag45.xml"/><Relationship Id="rId19" Type="http://schemas.openxmlformats.org/officeDocument/2006/relationships/tags" Target="../tags/tag54.xml"/><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tags" Target="../tags/tag53.xml"/><Relationship Id="rId15" Type="http://schemas.openxmlformats.org/officeDocument/2006/relationships/image" Target="../media/image15.svg"/><Relationship Id="rId14" Type="http://schemas.openxmlformats.org/officeDocument/2006/relationships/image" Target="../media/image14.png"/><Relationship Id="rId13" Type="http://schemas.openxmlformats.org/officeDocument/2006/relationships/tags" Target="../tags/tag52.xml"/><Relationship Id="rId12" Type="http://schemas.openxmlformats.org/officeDocument/2006/relationships/image" Target="../media/image13.svg"/><Relationship Id="rId11" Type="http://schemas.openxmlformats.org/officeDocument/2006/relationships/image" Target="../media/image12.png"/><Relationship Id="rId10" Type="http://schemas.openxmlformats.org/officeDocument/2006/relationships/tags" Target="../tags/tag51.xml"/><Relationship Id="rId1" Type="http://schemas.openxmlformats.org/officeDocument/2006/relationships/tags" Target="../tags/tag44.xml"/></Relationships>
</file>

<file path=ppt/slides/_rels/slide1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1" Type="http://schemas.openxmlformats.org/officeDocument/2006/relationships/slideLayout" Target="../slideLayouts/slideLayout2.xml"/><Relationship Id="rId30" Type="http://schemas.openxmlformats.org/officeDocument/2006/relationships/tags" Target="../tags/tag84.xml"/><Relationship Id="rId3" Type="http://schemas.openxmlformats.org/officeDocument/2006/relationships/tags" Target="../tags/tag65.xml"/><Relationship Id="rId29" Type="http://schemas.openxmlformats.org/officeDocument/2006/relationships/image" Target="../media/image29.svg"/><Relationship Id="rId28" Type="http://schemas.openxmlformats.org/officeDocument/2006/relationships/image" Target="../media/image28.png"/><Relationship Id="rId27" Type="http://schemas.openxmlformats.org/officeDocument/2006/relationships/tags" Target="../tags/tag83.xml"/><Relationship Id="rId26" Type="http://schemas.openxmlformats.org/officeDocument/2006/relationships/image" Target="../media/image27.svg"/><Relationship Id="rId25" Type="http://schemas.openxmlformats.org/officeDocument/2006/relationships/image" Target="../media/image26.png"/><Relationship Id="rId24" Type="http://schemas.openxmlformats.org/officeDocument/2006/relationships/tags" Target="../tags/tag82.xml"/><Relationship Id="rId23" Type="http://schemas.openxmlformats.org/officeDocument/2006/relationships/image" Target="../media/image25.svg"/><Relationship Id="rId22" Type="http://schemas.openxmlformats.org/officeDocument/2006/relationships/image" Target="../media/image24.png"/><Relationship Id="rId21" Type="http://schemas.openxmlformats.org/officeDocument/2006/relationships/tags" Target="../tags/tag81.xml"/><Relationship Id="rId20" Type="http://schemas.openxmlformats.org/officeDocument/2006/relationships/image" Target="../media/image23.svg"/><Relationship Id="rId2" Type="http://schemas.openxmlformats.org/officeDocument/2006/relationships/tags" Target="../tags/tag64.xml"/><Relationship Id="rId19" Type="http://schemas.openxmlformats.org/officeDocument/2006/relationships/image" Target="../media/image22.png"/><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19.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1" Type="http://schemas.openxmlformats.org/officeDocument/2006/relationships/slideLayout" Target="../slideLayouts/slideLayout2.xml"/><Relationship Id="rId30" Type="http://schemas.openxmlformats.org/officeDocument/2006/relationships/tags" Target="../tags/tag106.xml"/><Relationship Id="rId3" Type="http://schemas.openxmlformats.org/officeDocument/2006/relationships/tags" Target="../tags/tag87.xml"/><Relationship Id="rId29" Type="http://schemas.openxmlformats.org/officeDocument/2006/relationships/image" Target="../media/image29.svg"/><Relationship Id="rId28" Type="http://schemas.openxmlformats.org/officeDocument/2006/relationships/image" Target="../media/image28.png"/><Relationship Id="rId27" Type="http://schemas.openxmlformats.org/officeDocument/2006/relationships/tags" Target="../tags/tag105.xml"/><Relationship Id="rId26" Type="http://schemas.openxmlformats.org/officeDocument/2006/relationships/image" Target="../media/image27.svg"/><Relationship Id="rId25" Type="http://schemas.openxmlformats.org/officeDocument/2006/relationships/image" Target="../media/image26.png"/><Relationship Id="rId24" Type="http://schemas.openxmlformats.org/officeDocument/2006/relationships/tags" Target="../tags/tag104.xml"/><Relationship Id="rId23" Type="http://schemas.openxmlformats.org/officeDocument/2006/relationships/image" Target="../media/image25.svg"/><Relationship Id="rId22" Type="http://schemas.openxmlformats.org/officeDocument/2006/relationships/image" Target="../media/image24.png"/><Relationship Id="rId21" Type="http://schemas.openxmlformats.org/officeDocument/2006/relationships/tags" Target="../tags/tag103.xml"/><Relationship Id="rId20" Type="http://schemas.openxmlformats.org/officeDocument/2006/relationships/image" Target="../media/image23.svg"/><Relationship Id="rId2" Type="http://schemas.openxmlformats.org/officeDocument/2006/relationships/tags" Target="../tags/tag86.xml"/><Relationship Id="rId19" Type="http://schemas.openxmlformats.org/officeDocument/2006/relationships/image" Target="../media/image22.png"/><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tags" Target="../tags/tag107.xml"/></Relationships>
</file>

<file path=ppt/slides/_rels/slide26.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image" Target="../media/image32.jpeg"/><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image" Target="../media/image31.jpeg"/><Relationship Id="rId3" Type="http://schemas.openxmlformats.org/officeDocument/2006/relationships/tags" Target="../tags/tag110.xml"/><Relationship Id="rId2" Type="http://schemas.openxmlformats.org/officeDocument/2006/relationships/tags" Target="../tags/tag109.xml"/><Relationship Id="rId16" Type="http://schemas.openxmlformats.org/officeDocument/2006/relationships/slideLayout" Target="../slideLayouts/slideLayout2.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image" Target="../media/image33.jpeg"/><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slideLayout" Target="../slideLayouts/slideLayout2.xml"/><Relationship Id="rId10" Type="http://schemas.openxmlformats.org/officeDocument/2006/relationships/image" Target="../media/image38.jpeg"/><Relationship Id="rId1" Type="http://schemas.openxmlformats.org/officeDocument/2006/relationships/tags" Target="../tags/tag12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37.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3" Type="http://schemas.openxmlformats.org/officeDocument/2006/relationships/slideLayout" Target="../slideLayouts/slideLayout2.xml"/><Relationship Id="rId32" Type="http://schemas.openxmlformats.org/officeDocument/2006/relationships/image" Target="../media/image50.svg"/><Relationship Id="rId31" Type="http://schemas.openxmlformats.org/officeDocument/2006/relationships/image" Target="../media/image49.png"/><Relationship Id="rId30" Type="http://schemas.openxmlformats.org/officeDocument/2006/relationships/tags" Target="../tags/tag152.xml"/><Relationship Id="rId3" Type="http://schemas.openxmlformats.org/officeDocument/2006/relationships/tags" Target="../tags/tag131.xml"/><Relationship Id="rId29" Type="http://schemas.openxmlformats.org/officeDocument/2006/relationships/image" Target="../media/image48.svg"/><Relationship Id="rId28" Type="http://schemas.openxmlformats.org/officeDocument/2006/relationships/image" Target="../media/image47.png"/><Relationship Id="rId27" Type="http://schemas.openxmlformats.org/officeDocument/2006/relationships/tags" Target="../tags/tag151.xml"/><Relationship Id="rId26" Type="http://schemas.openxmlformats.org/officeDocument/2006/relationships/image" Target="../media/image46.svg"/><Relationship Id="rId25" Type="http://schemas.openxmlformats.org/officeDocument/2006/relationships/image" Target="../media/image45.png"/><Relationship Id="rId24" Type="http://schemas.openxmlformats.org/officeDocument/2006/relationships/tags" Target="../tags/tag150.xml"/><Relationship Id="rId23" Type="http://schemas.openxmlformats.org/officeDocument/2006/relationships/image" Target="../media/image44.svg"/><Relationship Id="rId22" Type="http://schemas.openxmlformats.org/officeDocument/2006/relationships/image" Target="../media/image43.png"/><Relationship Id="rId21" Type="http://schemas.openxmlformats.org/officeDocument/2006/relationships/tags" Target="../tags/tag149.xml"/><Relationship Id="rId20" Type="http://schemas.openxmlformats.org/officeDocument/2006/relationships/tags" Target="../tags/tag148.xml"/><Relationship Id="rId2" Type="http://schemas.openxmlformats.org/officeDocument/2006/relationships/tags" Target="../tags/tag130.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jpeg"/></Relationships>
</file>

<file path=ppt/slides/_rels/slide46.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6" Type="http://schemas.openxmlformats.org/officeDocument/2006/relationships/slideLayout" Target="../slideLayouts/slideLayout2.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一、创业机会的来源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（五）竞争</a:t>
            </a:r>
            <a:endParaRPr lang="zh-CN" altLang="en-US" sz="2400"/>
          </a:p>
        </p:txBody>
      </p:sp>
      <p:sp>
        <p:nvSpPr>
          <p:cNvPr id="7" name="文本框 6"/>
          <p:cNvSpPr txBox="1"/>
          <p:nvPr/>
        </p:nvSpPr>
        <p:spPr>
          <a:xfrm>
            <a:off x="830580" y="1392555"/>
            <a:ext cx="7699375" cy="1198880"/>
          </a:xfrm>
          <a:prstGeom prst="rect">
            <a:avLst/>
          </a:prstGeom>
          <a:noFill/>
        </p:spPr>
        <p:txBody>
          <a:bodyPr wrap="square" rtlCol="0" anchor="t">
            <a:spAutoFit/>
          </a:bodyPr>
          <a:p>
            <a:r>
              <a:rPr lang="zh-CN" altLang="en-US" sz="2400"/>
              <a:t>竞争对手的缺陷和不足也蕴藏着创业机会。仔细观察竞争对手并与他们进行对比，如果能够比他们提供更方便、更快捷、更实惠的服务，就等于找到了创业机会。</a:t>
            </a:r>
            <a:endParaRPr lang="zh-CN" altLang="en-US" sz="2400"/>
          </a:p>
        </p:txBody>
      </p:sp>
      <p:pic>
        <p:nvPicPr>
          <p:cNvPr id="5" name="https://photo-static-api.fotomore.com/creative/vcg/veer/612/veer-141729733.jpg" descr="竞技运动,决心,绳子,风险,物理压力,力量,经理,平衡,商务,天空"/>
          <p:cNvPicPr>
            <a:picLocks noChangeAspect="1"/>
          </p:cNvPicPr>
          <p:nvPr/>
        </p:nvPicPr>
        <p:blipFill>
          <a:blip r:embed="rId2"/>
          <a:stretch>
            <a:fillRect/>
          </a:stretch>
        </p:blipFill>
        <p:spPr>
          <a:xfrm>
            <a:off x="1958975" y="3434080"/>
            <a:ext cx="4733925" cy="28657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二、创业机会的主要特征</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矩形: 圆角 3"/>
          <p:cNvSpPr/>
          <p:nvPr>
            <p:custDataLst>
              <p:tags r:id="rId1"/>
            </p:custDataLst>
          </p:nvPr>
        </p:nvSpPr>
        <p:spPr>
          <a:xfrm>
            <a:off x="8470265" y="3172143"/>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圆角 1"/>
          <p:cNvSpPr/>
          <p:nvPr>
            <p:custDataLst>
              <p:tags r:id="rId2"/>
            </p:custDataLst>
          </p:nvPr>
        </p:nvSpPr>
        <p:spPr>
          <a:xfrm>
            <a:off x="4506595" y="3172143"/>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圆角 2"/>
          <p:cNvSpPr/>
          <p:nvPr>
            <p:custDataLst>
              <p:tags r:id="rId3"/>
            </p:custDataLst>
          </p:nvPr>
        </p:nvSpPr>
        <p:spPr>
          <a:xfrm>
            <a:off x="542925" y="3172143"/>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4"/>
            </p:custDataLst>
          </p:nvPr>
        </p:nvSpPr>
        <p:spPr>
          <a:xfrm>
            <a:off x="848995" y="4324668"/>
            <a:ext cx="2260599" cy="867312"/>
          </a:xfrm>
          <a:prstGeom prst="rect">
            <a:avLst/>
          </a:prstGeom>
          <a:noFill/>
        </p:spPr>
        <p:txBody>
          <a:bodyPr wrap="square" lIns="0" tIns="0" rIns="0" bIns="0" rtlCol="0" anchor="ctr">
            <a:noAutofit/>
          </a:bodyPr>
          <a:p>
            <a:pPr algn="ctr">
              <a:spcBef>
                <a:spcPct val="0"/>
              </a:spcBef>
              <a:spcAft>
                <a:spcPct val="0"/>
              </a:spcAft>
            </a:pPr>
            <a:r>
              <a:rPr kumimoji="1" lang="zh-CN" altLang="en-US" sz="2400" b="1" dirty="0">
                <a:solidFill>
                  <a:srgbClr val="FFFFFF"/>
                </a:solidFill>
                <a:latin typeface="+mn-ea"/>
                <a:cs typeface="+mn-ea"/>
              </a:rPr>
              <a:t>（一）创业机会的可行性</a:t>
            </a:r>
            <a:endParaRPr kumimoji="1" lang="zh-CN" altLang="en-US" sz="2400" b="1" dirty="0">
              <a:solidFill>
                <a:srgbClr val="FFFFFF"/>
              </a:solidFill>
              <a:latin typeface="+mn-ea"/>
              <a:cs typeface="+mn-ea"/>
            </a:endParaRPr>
          </a:p>
        </p:txBody>
      </p:sp>
      <p:sp>
        <p:nvSpPr>
          <p:cNvPr id="18" name="矩形 17"/>
          <p:cNvSpPr/>
          <p:nvPr>
            <p:custDataLst>
              <p:tags r:id="rId5"/>
            </p:custDataLst>
          </p:nvPr>
        </p:nvSpPr>
        <p:spPr>
          <a:xfrm>
            <a:off x="4812665" y="4324668"/>
            <a:ext cx="2260599" cy="867312"/>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（二）创业机会的持续性</a:t>
            </a:r>
            <a:endParaRPr kumimoji="1" lang="zh-CN" altLang="en-US" sz="2400" b="1">
              <a:solidFill>
                <a:srgbClr val="FFFFFF"/>
              </a:solidFill>
              <a:latin typeface="+mn-ea"/>
              <a:cs typeface="+mn-ea"/>
            </a:endParaRPr>
          </a:p>
        </p:txBody>
      </p:sp>
      <p:sp>
        <p:nvSpPr>
          <p:cNvPr id="20" name="矩形 19"/>
          <p:cNvSpPr/>
          <p:nvPr>
            <p:custDataLst>
              <p:tags r:id="rId6"/>
            </p:custDataLst>
          </p:nvPr>
        </p:nvSpPr>
        <p:spPr>
          <a:xfrm>
            <a:off x="8776335" y="4324668"/>
            <a:ext cx="2260600" cy="867312"/>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（三）创业机会的潜在营利性</a:t>
            </a:r>
            <a:endParaRPr kumimoji="1" lang="zh-CN" altLang="en-US" sz="2400" b="1">
              <a:solidFill>
                <a:srgbClr val="FFFFFF"/>
              </a:solidFill>
              <a:latin typeface="+mn-ea"/>
              <a:cs typeface="+mn-ea"/>
            </a:endParaRPr>
          </a:p>
        </p:txBody>
      </p:sp>
      <p:pic>
        <p:nvPicPr>
          <p:cNvPr id="21" name="图片 20"/>
          <p:cNvPicPr>
            <a:picLocks noChangeAspect="1"/>
          </p:cNvPicPr>
          <p:nvPr>
            <p:custDataLst>
              <p:tags r:id="rId7"/>
            </p:custDataLst>
          </p:nvPr>
        </p:nvPicPr>
        <p:blipFill rotWithShape="1">
          <a:blip r:embed="rId8"/>
          <a:srcRect/>
          <a:stretch>
            <a:fillRect/>
          </a:stretch>
        </p:blipFill>
        <p:spPr>
          <a:xfrm>
            <a:off x="863600" y="2015173"/>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22" name="图片 21"/>
          <p:cNvPicPr>
            <a:picLocks noChangeAspect="1"/>
          </p:cNvPicPr>
          <p:nvPr>
            <p:custDataLst>
              <p:tags r:id="rId9"/>
            </p:custDataLst>
          </p:nvPr>
        </p:nvPicPr>
        <p:blipFill>
          <a:blip r:embed="rId10"/>
          <a:srcRect/>
          <a:stretch>
            <a:fillRect/>
          </a:stretch>
        </p:blipFill>
        <p:spPr>
          <a:xfrm>
            <a:off x="4827270" y="2015173"/>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24" name="图片 23"/>
          <p:cNvPicPr>
            <a:picLocks noChangeAspect="1"/>
          </p:cNvPicPr>
          <p:nvPr>
            <p:custDataLst>
              <p:tags r:id="rId11"/>
            </p:custDataLst>
          </p:nvPr>
        </p:nvPicPr>
        <p:blipFill>
          <a:blip r:embed="rId12"/>
          <a:srcRect/>
          <a:stretch>
            <a:fillRect/>
          </a:stretch>
        </p:blipFill>
        <p:spPr>
          <a:xfrm>
            <a:off x="8790305" y="2015173"/>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三、创业机会的类型</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840740"/>
            <a:ext cx="6096000" cy="460375"/>
          </a:xfrm>
          <a:prstGeom prst="rect">
            <a:avLst/>
          </a:prstGeom>
          <a:noFill/>
        </p:spPr>
        <p:txBody>
          <a:bodyPr wrap="square" rtlCol="0" anchor="t">
            <a:spAutoFit/>
          </a:bodyPr>
          <a:p>
            <a:r>
              <a:rPr lang="zh-CN" altLang="en-US" sz="2400"/>
              <a:t>（一）从创业机会来源的角度进行分类</a:t>
            </a:r>
            <a:endParaRPr lang="zh-CN" altLang="en-US" sz="2400"/>
          </a:p>
        </p:txBody>
      </p:sp>
      <p:sp>
        <p:nvSpPr>
          <p:cNvPr id="4" name="椭圆 3"/>
          <p:cNvSpPr/>
          <p:nvPr/>
        </p:nvSpPr>
        <p:spPr>
          <a:xfrm>
            <a:off x="405130" y="2235200"/>
            <a:ext cx="2812415" cy="2753995"/>
          </a:xfrm>
          <a:prstGeom prst="ellipse">
            <a:avLst/>
          </a:prstGeom>
        </p:spPr>
        <p:style>
          <a:lnRef idx="0">
            <a:srgbClr val="FFFFFF"/>
          </a:lnRef>
          <a:fillRef idx="2">
            <a:schemeClr val="accent1"/>
          </a:fillRef>
          <a:effectRef idx="1">
            <a:schemeClr val="accent1"/>
          </a:effectRef>
          <a:fontRef idx="minor">
            <a:schemeClr val="lt1"/>
          </a:fontRef>
        </p:style>
        <p:txBody>
          <a:bodyPr rtlCol="0" anchor="ctr"/>
          <a:p>
            <a:pPr algn="ctr"/>
            <a:r>
              <a:rPr lang="zh-CN" altLang="en-US" sz="2400">
                <a:solidFill>
                  <a:schemeClr val="tx1"/>
                </a:solidFill>
              </a:rPr>
              <a:t>（一）从创业机会来源的角度进行分类</a:t>
            </a:r>
            <a:endParaRPr lang="zh-CN" altLang="en-US" sz="2400">
              <a:solidFill>
                <a:schemeClr val="tx1"/>
              </a:solidFill>
            </a:endParaRPr>
          </a:p>
        </p:txBody>
      </p:sp>
      <p:sp>
        <p:nvSpPr>
          <p:cNvPr id="5" name="椭圆 4"/>
          <p:cNvSpPr/>
          <p:nvPr/>
        </p:nvSpPr>
        <p:spPr>
          <a:xfrm>
            <a:off x="4970145" y="1472565"/>
            <a:ext cx="1816100" cy="1736090"/>
          </a:xfrm>
          <a:prstGeom prst="ellipse">
            <a:avLst/>
          </a:prstGeom>
        </p:spPr>
        <p:style>
          <a:lnRef idx="2">
            <a:schemeClr val="accent1"/>
          </a:lnRef>
          <a:fillRef idx="2">
            <a:schemeClr val="accent1"/>
          </a:fillRef>
          <a:effectRef idx="0">
            <a:srgbClr val="FFFFFF"/>
          </a:effectRef>
          <a:fontRef idx="minor">
            <a:schemeClr val="lt1"/>
          </a:fontRef>
        </p:style>
        <p:txBody>
          <a:bodyPr rtlCol="0" anchor="ctr"/>
          <a:p>
            <a:pPr algn="ctr"/>
            <a:r>
              <a:rPr lang="zh-CN" altLang="en-US" sz="2400"/>
              <a:t>（1）问题型机会。</a:t>
            </a:r>
            <a:endParaRPr lang="zh-CN" altLang="en-US" sz="2400"/>
          </a:p>
        </p:txBody>
      </p:sp>
      <p:sp>
        <p:nvSpPr>
          <p:cNvPr id="6" name="椭圆 5"/>
          <p:cNvSpPr/>
          <p:nvPr>
            <p:custDataLst>
              <p:tags r:id="rId1"/>
            </p:custDataLst>
          </p:nvPr>
        </p:nvSpPr>
        <p:spPr>
          <a:xfrm>
            <a:off x="4905375" y="3380105"/>
            <a:ext cx="1758315" cy="1667510"/>
          </a:xfrm>
          <a:prstGeom prst="ellipse">
            <a:avLst/>
          </a:prstGeom>
        </p:spPr>
        <p:style>
          <a:lnRef idx="2">
            <a:schemeClr val="accent1"/>
          </a:lnRef>
          <a:fillRef idx="2">
            <a:schemeClr val="accent1"/>
          </a:fillRef>
          <a:effectRef idx="0">
            <a:srgbClr val="FFFFFF"/>
          </a:effectRef>
          <a:fontRef idx="minor">
            <a:schemeClr val="lt1"/>
          </a:fontRef>
        </p:style>
        <p:txBody>
          <a:bodyPr rtlCol="0" anchor="ctr"/>
          <a:p>
            <a:pPr algn="ctr"/>
            <a:r>
              <a:rPr lang="zh-CN" altLang="en-US" sz="2400"/>
              <a:t>（2）趋势型机会。</a:t>
            </a:r>
            <a:endParaRPr lang="zh-CN" altLang="en-US" sz="2400"/>
          </a:p>
        </p:txBody>
      </p:sp>
      <p:sp>
        <p:nvSpPr>
          <p:cNvPr id="7" name="椭圆 6"/>
          <p:cNvSpPr/>
          <p:nvPr>
            <p:custDataLst>
              <p:tags r:id="rId2"/>
            </p:custDataLst>
          </p:nvPr>
        </p:nvSpPr>
        <p:spPr>
          <a:xfrm>
            <a:off x="4144645" y="5076825"/>
            <a:ext cx="1766570" cy="1735455"/>
          </a:xfrm>
          <a:prstGeom prst="ellipse">
            <a:avLst/>
          </a:prstGeom>
        </p:spPr>
        <p:style>
          <a:lnRef idx="2">
            <a:schemeClr val="accent1"/>
          </a:lnRef>
          <a:fillRef idx="2">
            <a:schemeClr val="accent1"/>
          </a:fillRef>
          <a:effectRef idx="0">
            <a:srgbClr val="FFFFFF"/>
          </a:effectRef>
          <a:fontRef idx="minor">
            <a:schemeClr val="lt1"/>
          </a:fontRef>
        </p:style>
        <p:txBody>
          <a:bodyPr rtlCol="0" anchor="ctr"/>
          <a:p>
            <a:pPr algn="ctr"/>
            <a:r>
              <a:rPr lang="zh-CN" altLang="en-US" sz="2400"/>
              <a:t>（3）组合型机会。</a:t>
            </a:r>
            <a:endParaRPr lang="zh-CN" altLang="en-US" sz="2400"/>
          </a:p>
        </p:txBody>
      </p:sp>
      <p:sp>
        <p:nvSpPr>
          <p:cNvPr id="8" name="椭圆 7"/>
          <p:cNvSpPr/>
          <p:nvPr>
            <p:custDataLst>
              <p:tags r:id="rId3"/>
            </p:custDataLst>
          </p:nvPr>
        </p:nvSpPr>
        <p:spPr>
          <a:xfrm>
            <a:off x="8723630" y="101600"/>
            <a:ext cx="2849880" cy="2034540"/>
          </a:xfrm>
          <a:prstGeom prst="ellips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椭圆 8"/>
          <p:cNvSpPr/>
          <p:nvPr>
            <p:custDataLst>
              <p:tags r:id="rId4"/>
            </p:custDataLst>
          </p:nvPr>
        </p:nvSpPr>
        <p:spPr>
          <a:xfrm>
            <a:off x="8922385" y="2186305"/>
            <a:ext cx="2780030" cy="1976755"/>
          </a:xfrm>
          <a:prstGeom prst="ellips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0" name="椭圆 9"/>
          <p:cNvSpPr/>
          <p:nvPr>
            <p:custDataLst>
              <p:tags r:id="rId5"/>
            </p:custDataLst>
          </p:nvPr>
        </p:nvSpPr>
        <p:spPr>
          <a:xfrm>
            <a:off x="8435975" y="4213860"/>
            <a:ext cx="3579495" cy="2629535"/>
          </a:xfrm>
          <a:prstGeom prst="ellips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1" name="文本框 10"/>
          <p:cNvSpPr txBox="1"/>
          <p:nvPr/>
        </p:nvSpPr>
        <p:spPr>
          <a:xfrm>
            <a:off x="8952865" y="347345"/>
            <a:ext cx="2352040" cy="1568450"/>
          </a:xfrm>
          <a:prstGeom prst="rect">
            <a:avLst/>
          </a:prstGeom>
          <a:noFill/>
        </p:spPr>
        <p:txBody>
          <a:bodyPr wrap="square" rtlCol="0">
            <a:spAutoFit/>
          </a:bodyPr>
          <a:p>
            <a:r>
              <a:rPr lang="zh-CN" altLang="en-US" sz="2400"/>
              <a:t>由现实中存在的、未被解决的问题所产生的一类机会</a:t>
            </a:r>
            <a:endParaRPr lang="zh-CN" altLang="en-US" sz="2400"/>
          </a:p>
        </p:txBody>
      </p:sp>
      <p:sp>
        <p:nvSpPr>
          <p:cNvPr id="12" name="文本框 11"/>
          <p:cNvSpPr txBox="1"/>
          <p:nvPr/>
        </p:nvSpPr>
        <p:spPr>
          <a:xfrm>
            <a:off x="9267190" y="2390775"/>
            <a:ext cx="2205990" cy="1568450"/>
          </a:xfrm>
          <a:prstGeom prst="rect">
            <a:avLst/>
          </a:prstGeom>
          <a:noFill/>
        </p:spPr>
        <p:txBody>
          <a:bodyPr wrap="square" rtlCol="0">
            <a:spAutoFit/>
          </a:bodyPr>
          <a:p>
            <a:r>
              <a:rPr lang="zh-CN" altLang="en-US" sz="2400"/>
              <a:t>在变化中看到未来的发展方向，预测将来的潜力和机会。</a:t>
            </a:r>
            <a:endParaRPr lang="zh-CN" altLang="en-US" sz="2400"/>
          </a:p>
        </p:txBody>
      </p:sp>
      <p:sp>
        <p:nvSpPr>
          <p:cNvPr id="18" name="文本框 17"/>
          <p:cNvSpPr txBox="1"/>
          <p:nvPr/>
        </p:nvSpPr>
        <p:spPr>
          <a:xfrm>
            <a:off x="9140190" y="4433570"/>
            <a:ext cx="2332990" cy="2306955"/>
          </a:xfrm>
          <a:prstGeom prst="rect">
            <a:avLst/>
          </a:prstGeom>
          <a:noFill/>
        </p:spPr>
        <p:txBody>
          <a:bodyPr wrap="square" rtlCol="0">
            <a:spAutoFit/>
          </a:bodyPr>
          <a:p>
            <a:r>
              <a:rPr lang="zh-CN" altLang="en-US" sz="2400"/>
              <a:t>将现有的两项以上的技术、产品、服务等因素组合起来，实现新的用途和价值而获得的创业机会。</a:t>
            </a:r>
            <a:endParaRPr lang="zh-CN" altLang="en-US" sz="2400"/>
          </a:p>
        </p:txBody>
      </p:sp>
      <p:cxnSp>
        <p:nvCxnSpPr>
          <p:cNvPr id="19" name="直接连接符 18"/>
          <p:cNvCxnSpPr>
            <a:stCxn id="4" idx="7"/>
            <a:endCxn id="5" idx="2"/>
          </p:cNvCxnSpPr>
          <p:nvPr/>
        </p:nvCxnSpPr>
        <p:spPr>
          <a:xfrm flipV="1">
            <a:off x="2805430" y="2340610"/>
            <a:ext cx="2164715" cy="29781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0" name="直接连接符 19"/>
          <p:cNvCxnSpPr>
            <a:endCxn id="6" idx="2"/>
          </p:cNvCxnSpPr>
          <p:nvPr>
            <p:custDataLst>
              <p:tags r:id="rId6"/>
            </p:custDataLst>
          </p:nvPr>
        </p:nvCxnSpPr>
        <p:spPr>
          <a:xfrm>
            <a:off x="3170555" y="4201795"/>
            <a:ext cx="1734820" cy="1206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1" name="直接连接符 20"/>
          <p:cNvCxnSpPr>
            <a:endCxn id="7" idx="2"/>
          </p:cNvCxnSpPr>
          <p:nvPr>
            <p:custDataLst>
              <p:tags r:id="rId7"/>
            </p:custDataLst>
          </p:nvPr>
        </p:nvCxnSpPr>
        <p:spPr>
          <a:xfrm>
            <a:off x="2694940" y="4763770"/>
            <a:ext cx="1449705" cy="118110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2" name="直接连接符 21"/>
          <p:cNvCxnSpPr>
            <a:endCxn id="10" idx="2"/>
          </p:cNvCxnSpPr>
          <p:nvPr>
            <p:custDataLst>
              <p:tags r:id="rId8"/>
            </p:custDataLst>
          </p:nvPr>
        </p:nvCxnSpPr>
        <p:spPr>
          <a:xfrm flipV="1">
            <a:off x="5782310" y="5528945"/>
            <a:ext cx="2653665" cy="15049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4" name="直接连接符 23"/>
          <p:cNvCxnSpPr>
            <a:endCxn id="9" idx="2"/>
          </p:cNvCxnSpPr>
          <p:nvPr>
            <p:custDataLst>
              <p:tags r:id="rId9"/>
            </p:custDataLst>
          </p:nvPr>
        </p:nvCxnSpPr>
        <p:spPr>
          <a:xfrm flipV="1">
            <a:off x="6654165" y="3175000"/>
            <a:ext cx="2268220" cy="77343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5" name="直接连接符 24"/>
          <p:cNvCxnSpPr>
            <a:stCxn id="5" idx="6"/>
          </p:cNvCxnSpPr>
          <p:nvPr>
            <p:custDataLst>
              <p:tags r:id="rId10"/>
            </p:custDataLst>
          </p:nvPr>
        </p:nvCxnSpPr>
        <p:spPr>
          <a:xfrm flipV="1">
            <a:off x="6786245" y="1859915"/>
            <a:ext cx="2405380" cy="48069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三、创业机会的类型</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6096000" cy="460375"/>
          </a:xfrm>
          <a:prstGeom prst="rect">
            <a:avLst/>
          </a:prstGeom>
          <a:noFill/>
        </p:spPr>
        <p:txBody>
          <a:bodyPr wrap="square" rtlCol="0" anchor="t">
            <a:spAutoFit/>
          </a:bodyPr>
          <a:p>
            <a:r>
              <a:rPr lang="zh-CN" altLang="en-US" sz="2400"/>
              <a:t>（二）从市场的角度进行分类</a:t>
            </a:r>
            <a:endParaRPr lang="zh-CN" altLang="en-US" sz="2400"/>
          </a:p>
        </p:txBody>
      </p:sp>
      <p:sp>
        <p:nvSpPr>
          <p:cNvPr id="4" name="椭圆 3"/>
          <p:cNvSpPr/>
          <p:nvPr/>
        </p:nvSpPr>
        <p:spPr>
          <a:xfrm>
            <a:off x="405130" y="2235200"/>
            <a:ext cx="2812415" cy="2753995"/>
          </a:xfrm>
          <a:prstGeom prst="ellipse">
            <a:avLst/>
          </a:prstGeom>
        </p:spPr>
        <p:style>
          <a:lnRef idx="0">
            <a:srgbClr val="FFFFFF"/>
          </a:lnRef>
          <a:fillRef idx="2">
            <a:schemeClr val="accent1"/>
          </a:fillRef>
          <a:effectRef idx="1">
            <a:schemeClr val="accent1"/>
          </a:effectRef>
          <a:fontRef idx="minor">
            <a:schemeClr val="lt1"/>
          </a:fontRef>
        </p:style>
        <p:txBody>
          <a:bodyPr rtlCol="0" anchor="ctr"/>
          <a:p>
            <a:pPr algn="ctr"/>
            <a:r>
              <a:rPr lang="zh-CN" altLang="en-US" sz="2400">
                <a:solidFill>
                  <a:schemeClr val="tx1"/>
                </a:solidFill>
              </a:rPr>
              <a:t>（二）从市场的角度进行分类</a:t>
            </a:r>
            <a:endParaRPr lang="zh-CN" altLang="en-US" sz="2400">
              <a:solidFill>
                <a:schemeClr val="tx1"/>
              </a:solidFill>
            </a:endParaRPr>
          </a:p>
        </p:txBody>
      </p:sp>
      <p:sp>
        <p:nvSpPr>
          <p:cNvPr id="5" name="椭圆 4"/>
          <p:cNvSpPr/>
          <p:nvPr/>
        </p:nvSpPr>
        <p:spPr>
          <a:xfrm>
            <a:off x="4992370" y="840740"/>
            <a:ext cx="1816100" cy="1736090"/>
          </a:xfrm>
          <a:prstGeom prst="ellipse">
            <a:avLst/>
          </a:prstGeom>
        </p:spPr>
        <p:style>
          <a:lnRef idx="2">
            <a:schemeClr val="accent1"/>
          </a:lnRef>
          <a:fillRef idx="2">
            <a:schemeClr val="accent1"/>
          </a:fillRef>
          <a:effectRef idx="0">
            <a:srgbClr val="FFFFFF"/>
          </a:effectRef>
          <a:fontRef idx="minor">
            <a:schemeClr val="lt1"/>
          </a:fontRef>
        </p:style>
        <p:txBody>
          <a:bodyPr rtlCol="0" anchor="ctr"/>
          <a:p>
            <a:pPr algn="ctr"/>
            <a:r>
              <a:rPr lang="zh-CN" altLang="en-US" sz="2400"/>
              <a:t>（1）识别型机会。</a:t>
            </a:r>
            <a:endParaRPr lang="zh-CN" altLang="en-US" sz="2400"/>
          </a:p>
        </p:txBody>
      </p:sp>
      <p:sp>
        <p:nvSpPr>
          <p:cNvPr id="6" name="椭圆 5"/>
          <p:cNvSpPr/>
          <p:nvPr>
            <p:custDataLst>
              <p:tags r:id="rId1"/>
            </p:custDataLst>
          </p:nvPr>
        </p:nvSpPr>
        <p:spPr>
          <a:xfrm>
            <a:off x="4881880" y="2797175"/>
            <a:ext cx="1758315" cy="1667510"/>
          </a:xfrm>
          <a:prstGeom prst="ellipse">
            <a:avLst/>
          </a:prstGeom>
        </p:spPr>
        <p:style>
          <a:lnRef idx="2">
            <a:schemeClr val="accent1"/>
          </a:lnRef>
          <a:fillRef idx="2">
            <a:schemeClr val="accent1"/>
          </a:fillRef>
          <a:effectRef idx="0">
            <a:srgbClr val="FFFFFF"/>
          </a:effectRef>
          <a:fontRef idx="minor">
            <a:schemeClr val="lt1"/>
          </a:fontRef>
        </p:style>
        <p:txBody>
          <a:bodyPr rtlCol="0" anchor="ctr"/>
          <a:p>
            <a:pPr algn="ctr"/>
            <a:r>
              <a:rPr lang="zh-CN" altLang="en-US" sz="2400"/>
              <a:t>（2）发现型机会。</a:t>
            </a:r>
            <a:endParaRPr lang="zh-CN" altLang="en-US" sz="2400"/>
          </a:p>
        </p:txBody>
      </p:sp>
      <p:sp>
        <p:nvSpPr>
          <p:cNvPr id="7" name="椭圆 6"/>
          <p:cNvSpPr/>
          <p:nvPr>
            <p:custDataLst>
              <p:tags r:id="rId2"/>
            </p:custDataLst>
          </p:nvPr>
        </p:nvSpPr>
        <p:spPr>
          <a:xfrm>
            <a:off x="4170680" y="4685030"/>
            <a:ext cx="1766570" cy="1735455"/>
          </a:xfrm>
          <a:prstGeom prst="ellipse">
            <a:avLst/>
          </a:prstGeom>
        </p:spPr>
        <p:style>
          <a:lnRef idx="2">
            <a:schemeClr val="accent1"/>
          </a:lnRef>
          <a:fillRef idx="2">
            <a:schemeClr val="accent1"/>
          </a:fillRef>
          <a:effectRef idx="0">
            <a:srgbClr val="FFFFFF"/>
          </a:effectRef>
          <a:fontRef idx="minor">
            <a:schemeClr val="lt1"/>
          </a:fontRef>
        </p:style>
        <p:txBody>
          <a:bodyPr rtlCol="0" anchor="ctr"/>
          <a:p>
            <a:pPr algn="ctr"/>
            <a:r>
              <a:rPr lang="zh-CN" altLang="en-US" sz="2400"/>
              <a:t>（3）创造型机会。</a:t>
            </a:r>
            <a:endParaRPr lang="zh-CN" altLang="en-US" sz="2400"/>
          </a:p>
        </p:txBody>
      </p:sp>
      <p:sp>
        <p:nvSpPr>
          <p:cNvPr id="8" name="椭圆 7"/>
          <p:cNvSpPr/>
          <p:nvPr>
            <p:custDataLst>
              <p:tags r:id="rId3"/>
            </p:custDataLst>
          </p:nvPr>
        </p:nvSpPr>
        <p:spPr>
          <a:xfrm>
            <a:off x="8357235" y="59690"/>
            <a:ext cx="3383915" cy="2175510"/>
          </a:xfrm>
          <a:prstGeom prst="ellips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椭圆 8"/>
          <p:cNvSpPr/>
          <p:nvPr>
            <p:custDataLst>
              <p:tags r:id="rId4"/>
            </p:custDataLst>
          </p:nvPr>
        </p:nvSpPr>
        <p:spPr>
          <a:xfrm>
            <a:off x="8529320" y="2366645"/>
            <a:ext cx="3180715" cy="2233930"/>
          </a:xfrm>
          <a:prstGeom prst="ellips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0" name="椭圆 9"/>
          <p:cNvSpPr/>
          <p:nvPr>
            <p:custDataLst>
              <p:tags r:id="rId5"/>
            </p:custDataLst>
          </p:nvPr>
        </p:nvSpPr>
        <p:spPr>
          <a:xfrm>
            <a:off x="8957945" y="4732655"/>
            <a:ext cx="2482215" cy="2105025"/>
          </a:xfrm>
          <a:prstGeom prst="ellips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1" name="文本框 10"/>
          <p:cNvSpPr txBox="1"/>
          <p:nvPr/>
        </p:nvSpPr>
        <p:spPr>
          <a:xfrm>
            <a:off x="8982710" y="180975"/>
            <a:ext cx="2352040" cy="1938020"/>
          </a:xfrm>
          <a:prstGeom prst="rect">
            <a:avLst/>
          </a:prstGeom>
          <a:noFill/>
        </p:spPr>
        <p:txBody>
          <a:bodyPr wrap="square" rtlCol="0">
            <a:spAutoFit/>
          </a:bodyPr>
          <a:p>
            <a:r>
              <a:rPr lang="zh-CN" altLang="en-US" sz="2400"/>
              <a:t>这是面向现有市场的创业机会，市场属于供需尚未均衡的市场，创新程度较低。</a:t>
            </a:r>
            <a:endParaRPr lang="zh-CN" altLang="en-US" sz="2400"/>
          </a:p>
        </p:txBody>
      </p:sp>
      <p:sp>
        <p:nvSpPr>
          <p:cNvPr id="12" name="文本框 11"/>
          <p:cNvSpPr txBox="1"/>
          <p:nvPr/>
        </p:nvSpPr>
        <p:spPr>
          <a:xfrm>
            <a:off x="9128760" y="2585085"/>
            <a:ext cx="2205990" cy="1938020"/>
          </a:xfrm>
          <a:prstGeom prst="rect">
            <a:avLst/>
          </a:prstGeom>
          <a:noFill/>
        </p:spPr>
        <p:txBody>
          <a:bodyPr wrap="square" rtlCol="0">
            <a:spAutoFit/>
          </a:bodyPr>
          <a:p>
            <a:r>
              <a:rPr lang="zh-CN" altLang="en-US" sz="2400"/>
              <a:t>这是面向空白市场的创业机会，也是目前最为常见的机会。</a:t>
            </a:r>
            <a:endParaRPr lang="zh-CN" altLang="en-US" sz="2400"/>
          </a:p>
        </p:txBody>
      </p:sp>
      <p:sp>
        <p:nvSpPr>
          <p:cNvPr id="18" name="文本框 17"/>
          <p:cNvSpPr txBox="1"/>
          <p:nvPr/>
        </p:nvSpPr>
        <p:spPr>
          <a:xfrm>
            <a:off x="9171305" y="4989195"/>
            <a:ext cx="2114550" cy="1198880"/>
          </a:xfrm>
          <a:prstGeom prst="rect">
            <a:avLst/>
          </a:prstGeom>
          <a:noFill/>
        </p:spPr>
        <p:txBody>
          <a:bodyPr wrap="square" rtlCol="0">
            <a:spAutoFit/>
          </a:bodyPr>
          <a:p>
            <a:r>
              <a:rPr lang="zh-CN" altLang="en-US" sz="2400"/>
              <a:t>这是面向全新市场的创业机会。</a:t>
            </a:r>
            <a:endParaRPr lang="zh-CN" altLang="en-US" sz="2400"/>
          </a:p>
        </p:txBody>
      </p:sp>
      <p:cxnSp>
        <p:nvCxnSpPr>
          <p:cNvPr id="19" name="直接连接符 18"/>
          <p:cNvCxnSpPr>
            <a:stCxn id="4" idx="7"/>
            <a:endCxn id="5" idx="2"/>
          </p:cNvCxnSpPr>
          <p:nvPr/>
        </p:nvCxnSpPr>
        <p:spPr>
          <a:xfrm flipV="1">
            <a:off x="2805430" y="1708785"/>
            <a:ext cx="2186940" cy="92964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0" name="直接连接符 19"/>
          <p:cNvCxnSpPr>
            <a:stCxn id="4" idx="6"/>
          </p:cNvCxnSpPr>
          <p:nvPr>
            <p:custDataLst>
              <p:tags r:id="rId6"/>
            </p:custDataLst>
          </p:nvPr>
        </p:nvCxnSpPr>
        <p:spPr>
          <a:xfrm>
            <a:off x="3217545" y="3612515"/>
            <a:ext cx="1664335" cy="13589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1" name="直接连接符 20"/>
          <p:cNvCxnSpPr>
            <a:stCxn id="4" idx="5"/>
            <a:endCxn id="7" idx="2"/>
          </p:cNvCxnSpPr>
          <p:nvPr>
            <p:custDataLst>
              <p:tags r:id="rId7"/>
            </p:custDataLst>
          </p:nvPr>
        </p:nvCxnSpPr>
        <p:spPr>
          <a:xfrm>
            <a:off x="2805430" y="4585970"/>
            <a:ext cx="1365250" cy="96710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2" name="直接连接符 21"/>
          <p:cNvCxnSpPr>
            <a:endCxn id="10" idx="2"/>
          </p:cNvCxnSpPr>
          <p:nvPr>
            <p:custDataLst>
              <p:tags r:id="rId8"/>
            </p:custDataLst>
          </p:nvPr>
        </p:nvCxnSpPr>
        <p:spPr>
          <a:xfrm>
            <a:off x="5911215" y="5608320"/>
            <a:ext cx="3046730" cy="17716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4" name="直接连接符 23"/>
          <p:cNvCxnSpPr>
            <a:stCxn id="6" idx="6"/>
          </p:cNvCxnSpPr>
          <p:nvPr>
            <p:custDataLst>
              <p:tags r:id="rId9"/>
            </p:custDataLst>
          </p:nvPr>
        </p:nvCxnSpPr>
        <p:spPr>
          <a:xfrm flipV="1">
            <a:off x="6640195" y="3465830"/>
            <a:ext cx="1927860" cy="16510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25" name="直接连接符 24"/>
          <p:cNvCxnSpPr>
            <a:endCxn id="8" idx="2"/>
          </p:cNvCxnSpPr>
          <p:nvPr>
            <p:custDataLst>
              <p:tags r:id="rId10"/>
            </p:custDataLst>
          </p:nvPr>
        </p:nvCxnSpPr>
        <p:spPr>
          <a:xfrm flipV="1">
            <a:off x="6591300" y="1147445"/>
            <a:ext cx="1765935" cy="45910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三、创业机会的类型</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6096000" cy="460375"/>
          </a:xfrm>
          <a:prstGeom prst="rect">
            <a:avLst/>
          </a:prstGeom>
          <a:noFill/>
        </p:spPr>
        <p:txBody>
          <a:bodyPr wrap="square" rtlCol="0" anchor="t">
            <a:spAutoFit/>
          </a:bodyPr>
          <a:p>
            <a:r>
              <a:rPr lang="zh-CN" altLang="en-US" sz="2400"/>
              <a:t>（三）按创业机会的创新程度进行分类</a:t>
            </a:r>
            <a:endParaRPr lang="zh-CN" altLang="en-US" sz="2400"/>
          </a:p>
        </p:txBody>
      </p:sp>
      <p:sp>
        <p:nvSpPr>
          <p:cNvPr id="31" name="直角三角形 30"/>
          <p:cNvSpPr/>
          <p:nvPr>
            <p:custDataLst>
              <p:tags r:id="rId1"/>
            </p:custDataLst>
          </p:nvPr>
        </p:nvSpPr>
        <p:spPr>
          <a:xfrm flipH="1" flipV="1">
            <a:off x="722948" y="2286318"/>
            <a:ext cx="190840" cy="240121"/>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矩形: 圆角 7"/>
          <p:cNvSpPr/>
          <p:nvPr>
            <p:custDataLst>
              <p:tags r:id="rId2"/>
            </p:custDataLst>
          </p:nvPr>
        </p:nvSpPr>
        <p:spPr>
          <a:xfrm>
            <a:off x="880428" y="2059623"/>
            <a:ext cx="4953000" cy="4075747"/>
          </a:xfrm>
          <a:prstGeom prst="roundRect">
            <a:avLst>
              <a:gd name="adj" fmla="val 5234"/>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86147" tIns="671752" rIns="347215" bIns="418526" numCol="1" spcCol="0" rtlCol="0" fromWordArt="0" anchor="ctr" anchorCtr="0" forceAA="0" compatLnSpc="1">
            <a:noAutofit/>
          </a:bodyPr>
          <a:p>
            <a:pPr marL="0" algn="l" rtl="0" eaLnBrk="1" latinLnBrk="0" hangingPunct="1">
              <a:lnSpc>
                <a:spcPct val="150000"/>
              </a:lnSpc>
              <a:spcBef>
                <a:spcPts val="0"/>
              </a:spcBef>
              <a:spcAft>
                <a:spcPts val="0"/>
              </a:spcAft>
            </a:pPr>
            <a:r>
              <a:rPr lang="zh-CN" altLang="en-US" sz="2400" kern="0" dirty="0">
                <a:ln>
                  <a:noFill/>
                  <a:prstDash val="sysDot"/>
                </a:ln>
                <a:solidFill>
                  <a:srgbClr val="292929"/>
                </a:solidFill>
                <a:latin typeface="+mn-ea"/>
                <a:sym typeface="+mn-ea"/>
              </a:rPr>
              <a:t>这种创业机会主要是针对创新者，因为其他人很难发现这样的机会。</a:t>
            </a:r>
            <a:endParaRPr lang="zh-CN" altLang="en-US" sz="2400" kern="0" dirty="0">
              <a:ln>
                <a:noFill/>
                <a:prstDash val="sysDot"/>
              </a:ln>
              <a:solidFill>
                <a:srgbClr val="292929"/>
              </a:solidFill>
              <a:latin typeface="+mn-ea"/>
              <a:sym typeface="+mn-ea"/>
            </a:endParaRPr>
          </a:p>
        </p:txBody>
      </p:sp>
      <p:sp>
        <p:nvSpPr>
          <p:cNvPr id="33" name="矩形: 单圆角 12"/>
          <p:cNvSpPr/>
          <p:nvPr>
            <p:custDataLst>
              <p:tags r:id="rId3"/>
            </p:custDataLst>
          </p:nvPr>
        </p:nvSpPr>
        <p:spPr>
          <a:xfrm>
            <a:off x="723265" y="1517015"/>
            <a:ext cx="4662170" cy="998855"/>
          </a:xfrm>
          <a:prstGeom prst="round1Rect">
            <a:avLst/>
          </a:prstGeom>
          <a:gradFill flip="none" rotWithShape="1">
            <a:gsLst>
              <a:gs pos="100000">
                <a:schemeClr val="accent1">
                  <a:alpha val="100000"/>
                </a:schemeClr>
              </a:gs>
              <a:gs pos="0">
                <a:schemeClr val="accent1">
                  <a:lumMod val="70000"/>
                  <a:lumOff val="30000"/>
                  <a:alpha val="100000"/>
                </a:schemeClr>
              </a:gs>
            </a:gsLst>
            <a:lin ang="0" scaled="1"/>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indent="452755" algn="ctr"/>
            <a:r>
              <a:rPr lang="zh-CN" altLang="en-US" sz="2600" b="1" spc="300" dirty="0">
                <a:solidFill>
                  <a:schemeClr val="lt1">
                    <a:lumMod val="100000"/>
                  </a:schemeClr>
                </a:solidFill>
                <a:latin typeface="+mj-ea"/>
              </a:rPr>
              <a:t>（1）创新活动产生的创业机会。</a:t>
            </a:r>
            <a:endParaRPr lang="zh-CN" altLang="en-US" sz="2600" b="1" spc="300" dirty="0">
              <a:solidFill>
                <a:schemeClr val="lt1">
                  <a:lumMod val="100000"/>
                </a:schemeClr>
              </a:solidFill>
              <a:latin typeface="+mj-ea"/>
            </a:endParaRPr>
          </a:p>
        </p:txBody>
      </p:sp>
      <p:sp>
        <p:nvSpPr>
          <p:cNvPr id="34" name="直角三角形 33"/>
          <p:cNvSpPr/>
          <p:nvPr>
            <p:custDataLst>
              <p:tags r:id="rId4"/>
            </p:custDataLst>
          </p:nvPr>
        </p:nvSpPr>
        <p:spPr>
          <a:xfrm flipH="1" flipV="1">
            <a:off x="6416358" y="2275523"/>
            <a:ext cx="190840" cy="240121"/>
          </a:xfrm>
          <a:prstGeom prst="rtTriangl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5" name="矩形: 圆角 6"/>
          <p:cNvSpPr/>
          <p:nvPr>
            <p:custDataLst>
              <p:tags r:id="rId5"/>
            </p:custDataLst>
          </p:nvPr>
        </p:nvSpPr>
        <p:spPr>
          <a:xfrm>
            <a:off x="6573838" y="2049463"/>
            <a:ext cx="4953000" cy="4075747"/>
          </a:xfrm>
          <a:prstGeom prst="roundRect">
            <a:avLst>
              <a:gd name="adj" fmla="val 5234"/>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86147" tIns="671752" rIns="347215" bIns="418526" numCol="1" spcCol="0" rtlCol="0" fromWordArt="0" anchor="ctr" anchorCtr="0" forceAA="0" compatLnSpc="1">
            <a:noAutofit/>
          </a:bodyPr>
          <a:p>
            <a:pPr marL="0" algn="l" rtl="0" eaLnBrk="1" latinLnBrk="0" hangingPunct="1">
              <a:lnSpc>
                <a:spcPct val="150000"/>
              </a:lnSpc>
              <a:spcBef>
                <a:spcPts val="0"/>
              </a:spcBef>
              <a:spcAft>
                <a:spcPts val="0"/>
              </a:spcAft>
            </a:pPr>
            <a:r>
              <a:rPr lang="zh-CN" altLang="en-US" sz="2400" kern="0" dirty="0">
                <a:ln>
                  <a:noFill/>
                  <a:prstDash val="sysDot"/>
                </a:ln>
                <a:solidFill>
                  <a:srgbClr val="292929"/>
                </a:solidFill>
                <a:latin typeface="+mn-ea"/>
                <a:sym typeface="+mn-ea"/>
              </a:rPr>
              <a:t>这种创业机会针对所有人，因为人们可以通过获得信息来挖掘没有开发的市场。</a:t>
            </a:r>
            <a:endParaRPr lang="zh-CN" altLang="en-US" sz="2400" kern="0" dirty="0">
              <a:ln>
                <a:noFill/>
                <a:prstDash val="sysDot"/>
              </a:ln>
              <a:solidFill>
                <a:srgbClr val="292929"/>
              </a:solidFill>
              <a:latin typeface="+mn-ea"/>
              <a:sym typeface="+mn-ea"/>
            </a:endParaRPr>
          </a:p>
        </p:txBody>
      </p:sp>
      <p:sp>
        <p:nvSpPr>
          <p:cNvPr id="36" name="矩形: 单圆角 8"/>
          <p:cNvSpPr/>
          <p:nvPr>
            <p:custDataLst>
              <p:tags r:id="rId6"/>
            </p:custDataLst>
          </p:nvPr>
        </p:nvSpPr>
        <p:spPr>
          <a:xfrm>
            <a:off x="6416675" y="1506220"/>
            <a:ext cx="4662170" cy="888365"/>
          </a:xfrm>
          <a:prstGeom prst="round1Rect">
            <a:avLst/>
          </a:prstGeom>
          <a:gradFill flip="none" rotWithShape="1">
            <a:gsLst>
              <a:gs pos="100000">
                <a:schemeClr val="accent2">
                  <a:alpha val="100000"/>
                </a:schemeClr>
              </a:gs>
              <a:gs pos="0">
                <a:schemeClr val="accent2">
                  <a:lumMod val="70000"/>
                  <a:lumOff val="30000"/>
                  <a:alpha val="100000"/>
                </a:schemeClr>
              </a:gs>
            </a:gsLst>
            <a:lin ang="0" scaled="1"/>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indent="452755" algn="ctr"/>
            <a:r>
              <a:rPr lang="zh-CN" altLang="en-US" sz="2600" b="1" spc="300" dirty="0">
                <a:solidFill>
                  <a:schemeClr val="lt1">
                    <a:lumMod val="100000"/>
                  </a:schemeClr>
                </a:solidFill>
                <a:latin typeface="+mj-ea"/>
              </a:rPr>
              <a:t>（2）从市场中发现的创业机会。</a:t>
            </a:r>
            <a:endParaRPr lang="zh-CN" altLang="en-US" sz="2600" b="1" spc="300" dirty="0">
              <a:solidFill>
                <a:schemeClr val="lt1">
                  <a:lumMod val="100000"/>
                </a:schemeClr>
              </a:solidFill>
              <a:latin typeface="+mj-ea"/>
            </a:endParaRPr>
          </a:p>
        </p:txBody>
      </p:sp>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三、创业机会的类型</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6096000" cy="460375"/>
          </a:xfrm>
          <a:prstGeom prst="rect">
            <a:avLst/>
          </a:prstGeom>
          <a:noFill/>
        </p:spPr>
        <p:txBody>
          <a:bodyPr wrap="square" rtlCol="0" anchor="t">
            <a:spAutoFit/>
          </a:bodyPr>
          <a:p>
            <a:r>
              <a:rPr lang="zh-CN" altLang="en-US" sz="2400"/>
              <a:t>（四）按创业机会的来源和发展进行分类</a:t>
            </a:r>
            <a:endParaRPr lang="zh-CN" altLang="en-US" sz="2400"/>
          </a:p>
        </p:txBody>
      </p:sp>
      <p:sp>
        <p:nvSpPr>
          <p:cNvPr id="4" name="文本框 3"/>
          <p:cNvSpPr txBox="1"/>
          <p:nvPr/>
        </p:nvSpPr>
        <p:spPr>
          <a:xfrm>
            <a:off x="1168400" y="1649730"/>
            <a:ext cx="9846945" cy="4523105"/>
          </a:xfrm>
          <a:prstGeom prst="rect">
            <a:avLst/>
          </a:prstGeom>
          <a:noFill/>
        </p:spPr>
        <p:txBody>
          <a:bodyPr wrap="square" rtlCol="0" anchor="t">
            <a:spAutoFit/>
          </a:bodyPr>
          <a:p>
            <a:pPr>
              <a:lnSpc>
                <a:spcPct val="150000"/>
              </a:lnSpc>
            </a:pPr>
            <a:r>
              <a:rPr lang="zh-CN" altLang="en-US" sz="2400">
                <a:solidFill>
                  <a:schemeClr val="tx1"/>
                </a:solidFill>
              </a:rPr>
              <a:t>Ardichvili等人按创业机会的来源和发展情况对创业机会进行了分类。</a:t>
            </a:r>
            <a:endParaRPr lang="zh-CN" altLang="en-US" sz="2400">
              <a:solidFill>
                <a:schemeClr val="tx1"/>
              </a:solidFill>
            </a:endParaRPr>
          </a:p>
          <a:p>
            <a:pPr>
              <a:lnSpc>
                <a:spcPct val="150000"/>
              </a:lnSpc>
            </a:pPr>
            <a:endParaRPr lang="zh-CN" altLang="en-US" sz="2400">
              <a:solidFill>
                <a:srgbClr val="FF0000"/>
              </a:solidFill>
            </a:endParaRPr>
          </a:p>
          <a:p>
            <a:pPr>
              <a:lnSpc>
                <a:spcPct val="150000"/>
              </a:lnSpc>
            </a:pPr>
            <a:r>
              <a:rPr lang="zh-CN" altLang="en-US" sz="2400">
                <a:solidFill>
                  <a:srgbClr val="FF0000"/>
                </a:solidFill>
              </a:rPr>
              <a:t>横轴</a:t>
            </a:r>
            <a:r>
              <a:rPr lang="zh-CN" altLang="en-US" sz="2400"/>
              <a:t>以探寻到的价值为坐标，这一维度代表着创业机会的潜在价值是否已经较为明确。</a:t>
            </a:r>
            <a:endParaRPr lang="zh-CN" altLang="en-US" sz="2400"/>
          </a:p>
          <a:p>
            <a:pPr>
              <a:lnSpc>
                <a:spcPct val="150000"/>
              </a:lnSpc>
            </a:pPr>
            <a:endParaRPr lang="zh-CN" altLang="en-US" sz="2400">
              <a:solidFill>
                <a:srgbClr val="FF0000"/>
              </a:solidFill>
            </a:endParaRPr>
          </a:p>
          <a:p>
            <a:pPr>
              <a:lnSpc>
                <a:spcPct val="150000"/>
              </a:lnSpc>
            </a:pPr>
            <a:r>
              <a:rPr lang="zh-CN" altLang="en-US" sz="2400">
                <a:solidFill>
                  <a:srgbClr val="FF0000"/>
                </a:solidFill>
              </a:rPr>
              <a:t>纵轴</a:t>
            </a:r>
            <a:r>
              <a:rPr lang="zh-CN" altLang="en-US" sz="2400"/>
              <a:t>以创造价值的能力为坐标，创造价值的能力包括通常的人力资本、财务能力以及各种必要的有形资产等，这一维度代表着创业者是否能够有效开发并利用这一创业机会。</a:t>
            </a:r>
            <a:endParaRPr lang="zh-CN" altLang="en-US"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三、创业机会的类型</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6096000" cy="460375"/>
          </a:xfrm>
          <a:prstGeom prst="rect">
            <a:avLst/>
          </a:prstGeom>
          <a:noFill/>
        </p:spPr>
        <p:txBody>
          <a:bodyPr wrap="square" rtlCol="0" anchor="t">
            <a:spAutoFit/>
          </a:bodyPr>
          <a:p>
            <a:r>
              <a:rPr lang="zh-CN" altLang="en-US" sz="2400"/>
              <a:t>（四）按创业机会的来源和发展进行分类</a:t>
            </a:r>
            <a:endParaRPr lang="zh-CN" altLang="en-US" sz="2400"/>
          </a:p>
        </p:txBody>
      </p:sp>
      <p:graphicFrame>
        <p:nvGraphicFramePr>
          <p:cNvPr id="26" name="表格 25"/>
          <p:cNvGraphicFramePr/>
          <p:nvPr>
            <p:custDataLst>
              <p:tags r:id="rId1"/>
            </p:custDataLst>
          </p:nvPr>
        </p:nvGraphicFramePr>
        <p:xfrm>
          <a:off x="3016250" y="1250950"/>
          <a:ext cx="8771890" cy="3840480"/>
        </p:xfrm>
        <a:graphic>
          <a:graphicData uri="http://schemas.openxmlformats.org/drawingml/2006/table">
            <a:tbl>
              <a:tblPr firstRow="1" bandRow="1">
                <a:tableStyleId>{5C22544A-7EE6-4342-B048-85BDC9FD1C3A}</a:tableStyleId>
              </a:tblPr>
              <a:tblGrid>
                <a:gridCol w="3800475"/>
                <a:gridCol w="4971415"/>
              </a:tblGrid>
              <a:tr h="1891030">
                <a:tc>
                  <a:txBody>
                    <a:bodyPr/>
                    <a:p>
                      <a:pPr>
                        <a:buNone/>
                      </a:pPr>
                      <a:r>
                        <a:rPr lang="zh-CN" altLang="en-US" sz="2400">
                          <a:sym typeface="+mn-ea"/>
                        </a:rPr>
                        <a:t>梦想①</a:t>
                      </a:r>
                      <a:endParaRPr lang="zh-CN" altLang="en-US" sz="2400">
                        <a:sym typeface="+mn-ea"/>
                      </a:endParaRPr>
                    </a:p>
                    <a:p>
                      <a:pPr>
                        <a:buNone/>
                      </a:pPr>
                      <a:r>
                        <a:rPr lang="zh-CN" altLang="en-US" sz="2400"/>
                        <a:t>机会的价值并不确定，创业者是否拥有实现这一价值的能力也不确定</a:t>
                      </a:r>
                      <a:endParaRPr lang="zh-CN" altLang="en-US" sz="2400"/>
                    </a:p>
                    <a:p>
                      <a:pPr>
                        <a:buNone/>
                      </a:pPr>
                      <a:endParaRPr lang="zh-CN" altLang="en-US" sz="2400"/>
                    </a:p>
                  </a:txBody>
                  <a:tcPr/>
                </a:tc>
                <a:tc>
                  <a:txBody>
                    <a:bodyPr/>
                    <a:p>
                      <a:pPr>
                        <a:buNone/>
                      </a:pPr>
                      <a:r>
                        <a:rPr lang="zh-CN" altLang="en-US" sz="2400"/>
                        <a:t>尚待解决的问题②</a:t>
                      </a:r>
                      <a:endParaRPr lang="zh-CN" altLang="en-US" sz="2400"/>
                    </a:p>
                    <a:p>
                      <a:pPr>
                        <a:buNone/>
                      </a:pPr>
                      <a:r>
                        <a:rPr lang="zh-CN" altLang="en-US" sz="2400"/>
                        <a:t>机会的价值已经较为明确，但如何实现这种价值的能力尚未确定</a:t>
                      </a:r>
                      <a:endParaRPr lang="zh-CN" altLang="en-US" sz="2400"/>
                    </a:p>
                  </a:txBody>
                  <a:tcPr/>
                </a:tc>
              </a:tr>
              <a:tr h="1920240">
                <a:tc>
                  <a:txBody>
                    <a:bodyPr/>
                    <a:p>
                      <a:pPr>
                        <a:buNone/>
                      </a:pPr>
                      <a:r>
                        <a:rPr lang="zh-CN" altLang="en-US" sz="2400"/>
                        <a:t>技术转移③</a:t>
                      </a:r>
                      <a:endParaRPr lang="zh-CN" altLang="en-US" sz="2400"/>
                    </a:p>
                    <a:p>
                      <a:pPr>
                        <a:buNone/>
                      </a:pPr>
                      <a:r>
                        <a:rPr lang="zh-CN" altLang="en-US" sz="2400"/>
                        <a:t>机会的价值尚未明确，而创造价值的能力已经较为</a:t>
                      </a:r>
                      <a:endParaRPr lang="zh-CN" altLang="en-US" sz="2400"/>
                    </a:p>
                    <a:p>
                      <a:pPr>
                        <a:buNone/>
                      </a:pPr>
                      <a:r>
                        <a:rPr lang="zh-CN" altLang="en-US" sz="2400"/>
                        <a:t>确定</a:t>
                      </a:r>
                      <a:endParaRPr lang="zh-CN" altLang="en-US" sz="2400"/>
                    </a:p>
                  </a:txBody>
                  <a:tcPr/>
                </a:tc>
                <a:tc>
                  <a:txBody>
                    <a:bodyPr/>
                    <a:p>
                      <a:pPr>
                        <a:buNone/>
                      </a:pPr>
                      <a:r>
                        <a:rPr lang="zh-CN" altLang="en-US" sz="2400"/>
                        <a:t>市场形成④</a:t>
                      </a:r>
                      <a:endParaRPr lang="zh-CN" altLang="en-US" sz="2400"/>
                    </a:p>
                    <a:p>
                      <a:pPr>
                        <a:buNone/>
                      </a:pPr>
                      <a:r>
                        <a:rPr lang="zh-CN" altLang="en-US" sz="2400"/>
                        <a:t>机会的价值和创造价值的能力都已经确定，因此称为市场形成，其创业成功的可能性最大。</a:t>
                      </a:r>
                      <a:endParaRPr lang="zh-CN" altLang="en-US" sz="2400"/>
                    </a:p>
                  </a:txBody>
                  <a:tcPr/>
                </a:tc>
              </a:tr>
            </a:tbl>
          </a:graphicData>
        </a:graphic>
      </p:graphicFrame>
      <p:sp>
        <p:nvSpPr>
          <p:cNvPr id="29" name="文本框 28"/>
          <p:cNvSpPr txBox="1"/>
          <p:nvPr/>
        </p:nvSpPr>
        <p:spPr>
          <a:xfrm>
            <a:off x="1057910" y="1899285"/>
            <a:ext cx="381000" cy="2245360"/>
          </a:xfrm>
          <a:prstGeom prst="rect">
            <a:avLst/>
          </a:prstGeom>
          <a:noFill/>
        </p:spPr>
        <p:txBody>
          <a:bodyPr wrap="square" rtlCol="0">
            <a:spAutoFit/>
          </a:bodyPr>
          <a:p>
            <a:r>
              <a:rPr lang="zh-CN" altLang="en-US" sz="2000">
                <a:highlight>
                  <a:srgbClr val="FFFF00"/>
                </a:highlight>
                <a:latin typeface="华文楷体" panose="02010600040101010101" charset="-122"/>
                <a:ea typeface="华文楷体" panose="02010600040101010101" charset="-122"/>
              </a:rPr>
              <a:t>创造价值的能力</a:t>
            </a:r>
            <a:endParaRPr lang="zh-CN" altLang="en-US" sz="2000">
              <a:highlight>
                <a:srgbClr val="FFFF00"/>
              </a:highlight>
              <a:latin typeface="华文楷体" panose="02010600040101010101" charset="-122"/>
              <a:ea typeface="华文楷体" panose="02010600040101010101" charset="-122"/>
            </a:endParaRPr>
          </a:p>
        </p:txBody>
      </p:sp>
      <p:sp>
        <p:nvSpPr>
          <p:cNvPr id="30" name="文本框 29"/>
          <p:cNvSpPr txBox="1"/>
          <p:nvPr/>
        </p:nvSpPr>
        <p:spPr>
          <a:xfrm>
            <a:off x="2188845" y="1986280"/>
            <a:ext cx="4064000" cy="368300"/>
          </a:xfrm>
          <a:prstGeom prst="rect">
            <a:avLst/>
          </a:prstGeom>
          <a:noFill/>
        </p:spPr>
        <p:txBody>
          <a:bodyPr wrap="square" rtlCol="0">
            <a:spAutoFit/>
          </a:bodyPr>
          <a:p>
            <a:r>
              <a:rPr lang="zh-CN" altLang="en-US">
                <a:solidFill>
                  <a:srgbClr val="FF0000"/>
                </a:solidFill>
              </a:rPr>
              <a:t>未确定</a:t>
            </a:r>
            <a:endParaRPr lang="zh-CN" altLang="en-US">
              <a:solidFill>
                <a:srgbClr val="FF0000"/>
              </a:solidFill>
            </a:endParaRPr>
          </a:p>
        </p:txBody>
      </p:sp>
      <p:sp>
        <p:nvSpPr>
          <p:cNvPr id="31" name="文本框 30"/>
          <p:cNvSpPr txBox="1"/>
          <p:nvPr/>
        </p:nvSpPr>
        <p:spPr>
          <a:xfrm>
            <a:off x="2333625" y="3015615"/>
            <a:ext cx="4064000" cy="368300"/>
          </a:xfrm>
          <a:prstGeom prst="rect">
            <a:avLst/>
          </a:prstGeom>
          <a:noFill/>
        </p:spPr>
        <p:txBody>
          <a:bodyPr wrap="square" rtlCol="0">
            <a:spAutoFit/>
          </a:bodyPr>
          <a:p>
            <a:r>
              <a:rPr lang="zh-CN" altLang="en-US">
                <a:solidFill>
                  <a:srgbClr val="FF0000"/>
                </a:solidFill>
              </a:rPr>
              <a:t>确定</a:t>
            </a:r>
            <a:endParaRPr lang="zh-CN" altLang="en-US">
              <a:solidFill>
                <a:srgbClr val="FF0000"/>
              </a:solidFill>
            </a:endParaRPr>
          </a:p>
        </p:txBody>
      </p:sp>
      <p:sp>
        <p:nvSpPr>
          <p:cNvPr id="32" name="文本框 31"/>
          <p:cNvSpPr txBox="1"/>
          <p:nvPr/>
        </p:nvSpPr>
        <p:spPr>
          <a:xfrm>
            <a:off x="4705350" y="5091430"/>
            <a:ext cx="4601210" cy="368300"/>
          </a:xfrm>
          <a:prstGeom prst="rect">
            <a:avLst/>
          </a:prstGeom>
          <a:noFill/>
        </p:spPr>
        <p:txBody>
          <a:bodyPr wrap="square" rtlCol="0">
            <a:spAutoFit/>
          </a:bodyPr>
          <a:p>
            <a:r>
              <a:rPr lang="zh-CN" altLang="en-US">
                <a:solidFill>
                  <a:srgbClr val="FF0000"/>
                </a:solidFill>
              </a:rPr>
              <a:t>未确定</a:t>
            </a:r>
            <a:r>
              <a:rPr lang="en-US" altLang="zh-CN">
                <a:solidFill>
                  <a:srgbClr val="FF0000"/>
                </a:solidFill>
              </a:rPr>
              <a:t>                                   </a:t>
            </a:r>
            <a:r>
              <a:rPr lang="zh-CN" altLang="en-US">
                <a:solidFill>
                  <a:srgbClr val="FF0000"/>
                </a:solidFill>
              </a:rPr>
              <a:t>确定</a:t>
            </a:r>
            <a:endParaRPr lang="zh-CN" altLang="en-US">
              <a:solidFill>
                <a:srgbClr val="FF0000"/>
              </a:solidFill>
            </a:endParaRPr>
          </a:p>
        </p:txBody>
      </p:sp>
      <p:sp>
        <p:nvSpPr>
          <p:cNvPr id="33" name="文本框 32"/>
          <p:cNvSpPr txBox="1"/>
          <p:nvPr/>
        </p:nvSpPr>
        <p:spPr>
          <a:xfrm>
            <a:off x="5608955" y="6162040"/>
            <a:ext cx="4064000" cy="398780"/>
          </a:xfrm>
          <a:prstGeom prst="rect">
            <a:avLst/>
          </a:prstGeom>
          <a:noFill/>
        </p:spPr>
        <p:txBody>
          <a:bodyPr wrap="square" rtlCol="0">
            <a:spAutoFit/>
          </a:bodyPr>
          <a:p>
            <a:r>
              <a:rPr lang="zh-CN" altLang="en-US" sz="2000">
                <a:latin typeface="华文楷体" panose="02010600040101010101" charset="-122"/>
                <a:ea typeface="华文楷体" panose="02010600040101010101" charset="-122"/>
              </a:rPr>
              <a:t>创业机会矩阵</a:t>
            </a:r>
            <a:endParaRPr lang="zh-CN" altLang="en-US" sz="2000">
              <a:latin typeface="华文楷体" panose="02010600040101010101" charset="-122"/>
              <a:ea typeface="华文楷体" panose="02010600040101010101" charset="-122"/>
            </a:endParaRPr>
          </a:p>
        </p:txBody>
      </p:sp>
      <p:sp>
        <p:nvSpPr>
          <p:cNvPr id="35" name="文本框 34"/>
          <p:cNvSpPr txBox="1"/>
          <p:nvPr/>
        </p:nvSpPr>
        <p:spPr>
          <a:xfrm>
            <a:off x="5740400" y="5495925"/>
            <a:ext cx="4064000" cy="398780"/>
          </a:xfrm>
          <a:prstGeom prst="rect">
            <a:avLst/>
          </a:prstGeom>
          <a:noFill/>
        </p:spPr>
        <p:txBody>
          <a:bodyPr wrap="square" rtlCol="0">
            <a:spAutoFit/>
          </a:bodyPr>
          <a:p>
            <a:r>
              <a:rPr lang="zh-CN" altLang="en-US" sz="2000">
                <a:highlight>
                  <a:srgbClr val="FFFF00"/>
                </a:highlight>
                <a:latin typeface="华文楷体" panose="02010600040101010101" charset="-122"/>
                <a:ea typeface="华文楷体" panose="02010600040101010101" charset="-122"/>
              </a:rPr>
              <a:t>探寻到的价值</a:t>
            </a:r>
            <a:endParaRPr lang="zh-CN" altLang="en-US" sz="2000">
              <a:highlight>
                <a:srgbClr val="FFFF00"/>
              </a:highlight>
              <a:latin typeface="华文楷体" panose="02010600040101010101" charset="-122"/>
              <a:ea typeface="华文楷体" panose="0201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四、识别创业机会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六边形 2"/>
          <p:cNvSpPr/>
          <p:nvPr>
            <p:custDataLst>
              <p:tags r:id="rId1"/>
            </p:custDataLst>
          </p:nvPr>
        </p:nvSpPr>
        <p:spPr>
          <a:xfrm rot="16200000">
            <a:off x="6003608" y="3072765"/>
            <a:ext cx="1417955" cy="1259840"/>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4" name="六边形 3"/>
          <p:cNvSpPr/>
          <p:nvPr>
            <p:custDataLst>
              <p:tags r:id="rId2"/>
            </p:custDataLst>
          </p:nvPr>
        </p:nvSpPr>
        <p:spPr>
          <a:xfrm rot="16200000">
            <a:off x="4030663" y="1921510"/>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9" name="六边形 8"/>
          <p:cNvSpPr/>
          <p:nvPr>
            <p:custDataLst>
              <p:tags r:id="rId3"/>
            </p:custDataLst>
          </p:nvPr>
        </p:nvSpPr>
        <p:spPr>
          <a:xfrm rot="16200000">
            <a:off x="5338128" y="1921510"/>
            <a:ext cx="1417955" cy="1259840"/>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0" name="六边形 9"/>
          <p:cNvSpPr/>
          <p:nvPr>
            <p:custDataLst>
              <p:tags r:id="rId4"/>
            </p:custDataLst>
          </p:nvPr>
        </p:nvSpPr>
        <p:spPr>
          <a:xfrm rot="16200000">
            <a:off x="4678363" y="3072765"/>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1" name="六边形 10"/>
          <p:cNvSpPr/>
          <p:nvPr>
            <p:custDataLst>
              <p:tags r:id="rId5"/>
            </p:custDataLst>
          </p:nvPr>
        </p:nvSpPr>
        <p:spPr>
          <a:xfrm rot="16200000">
            <a:off x="6665278" y="4224655"/>
            <a:ext cx="1417955" cy="1259840"/>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pic>
        <p:nvPicPr>
          <p:cNvPr id="5" name="图形 33"/>
          <p:cNvPicPr>
            <a:picLocks noChangeAspect="1"/>
          </p:cNvPicPr>
          <p:nvPr>
            <p:custDataLst>
              <p:tags r:id="rId6"/>
            </p:custDataLst>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t="-13197" r="-1508" b="-13033"/>
          <a:stretch>
            <a:fillRect/>
          </a:stretch>
        </p:blipFill>
        <p:spPr>
          <a:xfrm>
            <a:off x="6479858" y="3468370"/>
            <a:ext cx="468000" cy="468000"/>
          </a:xfrm>
          <a:custGeom>
            <a:avLst/>
            <a:gdLst/>
            <a:ahLst/>
            <a:cxnLst>
              <a:cxn ang="3">
                <a:pos x="hc" y="t"/>
              </a:cxn>
              <a:cxn ang="cd2">
                <a:pos x="l" y="vc"/>
              </a:cxn>
              <a:cxn ang="cd4">
                <a:pos x="hc" y="b"/>
              </a:cxn>
              <a:cxn ang="0">
                <a:pos x="r" y="vc"/>
              </a:cxn>
            </a:cxnLst>
            <a:rect l="l" t="t" r="r" b="b"/>
            <a:pathLst>
              <a:path w="774" h="770">
                <a:moveTo>
                  <a:pt x="4" y="0"/>
                </a:moveTo>
                <a:lnTo>
                  <a:pt x="774" y="0"/>
                </a:lnTo>
                <a:lnTo>
                  <a:pt x="774" y="770"/>
                </a:lnTo>
                <a:lnTo>
                  <a:pt x="4" y="770"/>
                </a:lnTo>
                <a:lnTo>
                  <a:pt x="4" y="690"/>
                </a:lnTo>
                <a:lnTo>
                  <a:pt x="0" y="690"/>
                </a:lnTo>
                <a:lnTo>
                  <a:pt x="0" y="80"/>
                </a:lnTo>
                <a:lnTo>
                  <a:pt x="4" y="80"/>
                </a:lnTo>
                <a:lnTo>
                  <a:pt x="4" y="0"/>
                </a:lnTo>
                <a:close/>
              </a:path>
            </a:pathLst>
          </a:custGeom>
        </p:spPr>
      </p:pic>
      <p:sp>
        <p:nvSpPr>
          <p:cNvPr id="12" name="六边形 11"/>
          <p:cNvSpPr/>
          <p:nvPr>
            <p:custDataLst>
              <p:tags r:id="rId9"/>
            </p:custDataLst>
          </p:nvPr>
        </p:nvSpPr>
        <p:spPr>
          <a:xfrm rot="16200000">
            <a:off x="5338128" y="4224655"/>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pic>
        <p:nvPicPr>
          <p:cNvPr id="32" name="图形 31"/>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l="-9859" t="-2575" r="-15677" b="-3775"/>
          <a:stretch>
            <a:fillRect/>
          </a:stretch>
        </p:blipFill>
        <p:spPr>
          <a:xfrm>
            <a:off x="5844223" y="2367915"/>
            <a:ext cx="432000" cy="432000"/>
          </a:xfrm>
          <a:prstGeom prst="rect">
            <a:avLst/>
          </a:prstGeom>
        </p:spPr>
      </p:pic>
      <p:pic>
        <p:nvPicPr>
          <p:cNvPr id="6" name="图形 35"/>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174548" y="4630420"/>
            <a:ext cx="432000" cy="432000"/>
          </a:xfrm>
          <a:prstGeom prst="rect">
            <a:avLst/>
          </a:prstGeom>
        </p:spPr>
      </p:pic>
      <p:pic>
        <p:nvPicPr>
          <p:cNvPr id="7" name="图形 24"/>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178743" y="3495040"/>
            <a:ext cx="432000" cy="429139"/>
          </a:xfrm>
          <a:prstGeom prst="rect">
            <a:avLst/>
          </a:prstGeom>
          <a:effectLst/>
        </p:spPr>
      </p:pic>
      <p:pic>
        <p:nvPicPr>
          <p:cNvPr id="8" name="图形 5"/>
          <p:cNvPicPr>
            <a:picLocks noChangeAspect="1"/>
          </p:cNvPicPr>
          <p:nvPr>
            <p:custDataLst>
              <p:tags r:id="rId19"/>
            </p:custDataLst>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844223" y="4650740"/>
            <a:ext cx="396000" cy="396000"/>
          </a:xfrm>
          <a:prstGeom prst="rect">
            <a:avLst/>
          </a:prstGeom>
        </p:spPr>
      </p:pic>
      <p:pic>
        <p:nvPicPr>
          <p:cNvPr id="30" name="图形 29"/>
          <p:cNvPicPr>
            <a:picLocks noChangeAspect="1"/>
          </p:cNvPicPr>
          <p:nvPr>
            <p:custDataLst>
              <p:tags r:id="rId22"/>
            </p:custDataLst>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518978" y="2334895"/>
            <a:ext cx="432000" cy="432000"/>
          </a:xfrm>
          <a:prstGeom prst="rect">
            <a:avLst/>
          </a:prstGeom>
        </p:spPr>
      </p:pic>
      <p:sp>
        <p:nvSpPr>
          <p:cNvPr id="52" name="矩形 51"/>
          <p:cNvSpPr/>
          <p:nvPr>
            <p:custDataLst>
              <p:tags r:id="rId25"/>
            </p:custDataLst>
          </p:nvPr>
        </p:nvSpPr>
        <p:spPr>
          <a:xfrm>
            <a:off x="7799388" y="2944495"/>
            <a:ext cx="3031200" cy="416560"/>
          </a:xfrm>
          <a:prstGeom prst="rect">
            <a:avLst/>
          </a:prstGeom>
          <a:noFill/>
        </p:spPr>
        <p:txBody>
          <a:bodyPr wrap="square" lIns="0" tIns="0" rIns="0" bIns="0" rtlCol="0" anchor="b" anchorCtr="0">
            <a:noAutofit/>
          </a:bodyPr>
          <a:p>
            <a:pPr algn="just">
              <a:spcBef>
                <a:spcPct val="0"/>
              </a:spcBef>
              <a:spcAft>
                <a:spcPct val="0"/>
              </a:spcAft>
            </a:pPr>
            <a:r>
              <a:rPr lang="zh-CN" altLang="en-US" sz="2000" b="1">
                <a:solidFill>
                  <a:schemeClr val="accent2"/>
                </a:solidFill>
                <a:latin typeface="+mn-ea"/>
                <a:cs typeface="+mn-ea"/>
              </a:rPr>
              <a:t>5.捕捉政策变化把握机会</a:t>
            </a:r>
            <a:endParaRPr lang="zh-CN" altLang="en-US" sz="2000" b="1">
              <a:solidFill>
                <a:schemeClr val="accent2"/>
              </a:solidFill>
              <a:latin typeface="+mn-ea"/>
              <a:cs typeface="+mn-ea"/>
            </a:endParaRPr>
          </a:p>
        </p:txBody>
      </p:sp>
      <p:sp>
        <p:nvSpPr>
          <p:cNvPr id="53" name="矩形 52"/>
          <p:cNvSpPr/>
          <p:nvPr>
            <p:custDataLst>
              <p:tags r:id="rId26"/>
            </p:custDataLst>
          </p:nvPr>
        </p:nvSpPr>
        <p:spPr>
          <a:xfrm>
            <a:off x="8444548" y="4474845"/>
            <a:ext cx="3031200" cy="416560"/>
          </a:xfrm>
          <a:prstGeom prst="rect">
            <a:avLst/>
          </a:prstGeom>
          <a:noFill/>
        </p:spPr>
        <p:txBody>
          <a:bodyPr wrap="square" lIns="0" tIns="0" rIns="0" bIns="0" rtlCol="0" anchor="b" anchorCtr="0">
            <a:noAutofit/>
          </a:bodyPr>
          <a:p>
            <a:pPr algn="just">
              <a:spcBef>
                <a:spcPct val="0"/>
              </a:spcBef>
              <a:spcAft>
                <a:spcPct val="0"/>
              </a:spcAft>
            </a:pPr>
            <a:r>
              <a:rPr lang="zh-CN" altLang="en-US" sz="2000" b="1">
                <a:solidFill>
                  <a:schemeClr val="accent2"/>
                </a:solidFill>
                <a:latin typeface="+mn-ea"/>
                <a:cs typeface="+mn-ea"/>
              </a:rPr>
              <a:t>6.弥补对手缺陷把握机会</a:t>
            </a:r>
            <a:endParaRPr lang="zh-CN" altLang="en-US" sz="2000" b="1">
              <a:solidFill>
                <a:schemeClr val="accent2"/>
              </a:solidFill>
              <a:latin typeface="+mn-ea"/>
              <a:cs typeface="+mn-ea"/>
            </a:endParaRPr>
          </a:p>
        </p:txBody>
      </p:sp>
      <p:sp>
        <p:nvSpPr>
          <p:cNvPr id="54" name="矩形 53"/>
          <p:cNvSpPr/>
          <p:nvPr>
            <p:custDataLst>
              <p:tags r:id="rId27"/>
            </p:custDataLst>
          </p:nvPr>
        </p:nvSpPr>
        <p:spPr>
          <a:xfrm>
            <a:off x="7136448" y="1520825"/>
            <a:ext cx="3031200" cy="416560"/>
          </a:xfrm>
          <a:prstGeom prst="rect">
            <a:avLst/>
          </a:prstGeom>
          <a:noFill/>
        </p:spPr>
        <p:txBody>
          <a:bodyPr wrap="square" lIns="0" tIns="0" rIns="0" bIns="0" rtlCol="0" anchor="b" anchorCtr="0">
            <a:noAutofit/>
          </a:bodyPr>
          <a:p>
            <a:pPr algn="just">
              <a:spcBef>
                <a:spcPct val="0"/>
              </a:spcBef>
              <a:spcAft>
                <a:spcPct val="0"/>
              </a:spcAft>
            </a:pPr>
            <a:r>
              <a:rPr lang="zh-CN" altLang="en-US" sz="2000" b="1">
                <a:solidFill>
                  <a:schemeClr val="accent2"/>
                </a:solidFill>
                <a:latin typeface="+mn-ea"/>
                <a:cs typeface="+mn-ea"/>
              </a:rPr>
              <a:t>4.在市场夹缝中把握机会</a:t>
            </a:r>
            <a:endParaRPr lang="zh-CN" altLang="en-US" sz="2000" b="1">
              <a:solidFill>
                <a:schemeClr val="accent2"/>
              </a:solidFill>
              <a:latin typeface="+mn-ea"/>
              <a:cs typeface="+mn-ea"/>
            </a:endParaRPr>
          </a:p>
        </p:txBody>
      </p:sp>
      <p:sp>
        <p:nvSpPr>
          <p:cNvPr id="55" name="矩形 54"/>
          <p:cNvSpPr/>
          <p:nvPr>
            <p:custDataLst>
              <p:tags r:id="rId28"/>
            </p:custDataLst>
          </p:nvPr>
        </p:nvSpPr>
        <p:spPr>
          <a:xfrm>
            <a:off x="1300163" y="2990215"/>
            <a:ext cx="3031200" cy="416560"/>
          </a:xfrm>
          <a:prstGeom prst="rect">
            <a:avLst/>
          </a:prstGeom>
          <a:noFill/>
        </p:spPr>
        <p:txBody>
          <a:bodyPr wrap="square" lIns="0" tIns="0" rIns="0" bIns="0" rtlCol="0" anchor="b" anchorCtr="0">
            <a:noAutofit/>
          </a:bodyPr>
          <a:p>
            <a:pPr algn="r">
              <a:spcBef>
                <a:spcPct val="0"/>
              </a:spcBef>
              <a:spcAft>
                <a:spcPct val="0"/>
              </a:spcAft>
            </a:pPr>
            <a:r>
              <a:rPr lang="zh-CN" altLang="en-US" sz="2000" b="1">
                <a:solidFill>
                  <a:schemeClr val="accent1"/>
                </a:solidFill>
                <a:latin typeface="+mn-ea"/>
                <a:cs typeface="+mn-ea"/>
              </a:rPr>
              <a:t>2.利用变化把握机会</a:t>
            </a:r>
            <a:endParaRPr lang="zh-CN" altLang="en-US" sz="2000" b="1">
              <a:solidFill>
                <a:schemeClr val="accent1"/>
              </a:solidFill>
              <a:latin typeface="+mn-ea"/>
              <a:cs typeface="+mn-ea"/>
            </a:endParaRPr>
          </a:p>
        </p:txBody>
      </p:sp>
      <p:sp>
        <p:nvSpPr>
          <p:cNvPr id="56" name="矩形 55"/>
          <p:cNvSpPr/>
          <p:nvPr>
            <p:custDataLst>
              <p:tags r:id="rId29"/>
            </p:custDataLst>
          </p:nvPr>
        </p:nvSpPr>
        <p:spPr>
          <a:xfrm>
            <a:off x="1952943" y="4474845"/>
            <a:ext cx="3031200" cy="416560"/>
          </a:xfrm>
          <a:prstGeom prst="rect">
            <a:avLst/>
          </a:prstGeom>
          <a:noFill/>
        </p:spPr>
        <p:txBody>
          <a:bodyPr wrap="square" lIns="0" tIns="0" rIns="0" bIns="0" rtlCol="0" anchor="b" anchorCtr="0">
            <a:noAutofit/>
          </a:bodyPr>
          <a:p>
            <a:pPr algn="r">
              <a:spcBef>
                <a:spcPct val="0"/>
              </a:spcBef>
              <a:spcAft>
                <a:spcPct val="0"/>
              </a:spcAft>
            </a:pPr>
            <a:r>
              <a:rPr lang="zh-CN" altLang="en-US" sz="2000" b="1">
                <a:solidFill>
                  <a:schemeClr val="accent1"/>
                </a:solidFill>
                <a:latin typeface="+mn-ea"/>
                <a:cs typeface="+mn-ea"/>
              </a:rPr>
              <a:t>3.跟踪技术创新把握机会</a:t>
            </a:r>
            <a:endParaRPr lang="zh-CN" altLang="en-US" sz="2000" b="1">
              <a:solidFill>
                <a:schemeClr val="accent1"/>
              </a:solidFill>
              <a:latin typeface="+mn-ea"/>
              <a:cs typeface="+mn-ea"/>
            </a:endParaRPr>
          </a:p>
        </p:txBody>
      </p:sp>
      <p:sp>
        <p:nvSpPr>
          <p:cNvPr id="57" name="矩形 56"/>
          <p:cNvSpPr/>
          <p:nvPr>
            <p:custDataLst>
              <p:tags r:id="rId30"/>
            </p:custDataLst>
          </p:nvPr>
        </p:nvSpPr>
        <p:spPr>
          <a:xfrm>
            <a:off x="659448" y="1544955"/>
            <a:ext cx="3031200" cy="416560"/>
          </a:xfrm>
          <a:prstGeom prst="rect">
            <a:avLst/>
          </a:prstGeom>
          <a:noFill/>
        </p:spPr>
        <p:txBody>
          <a:bodyPr wrap="square" lIns="0" tIns="0" rIns="0" bIns="0" rtlCol="0" anchor="b" anchorCtr="0">
            <a:noAutofit/>
          </a:bodyPr>
          <a:p>
            <a:pPr algn="r">
              <a:spcBef>
                <a:spcPct val="0"/>
              </a:spcBef>
              <a:spcAft>
                <a:spcPct val="0"/>
              </a:spcAft>
            </a:pPr>
            <a:r>
              <a:rPr lang="zh-CN" altLang="en-US" sz="2000" b="1">
                <a:solidFill>
                  <a:schemeClr val="accent1"/>
                </a:solidFill>
                <a:latin typeface="+mn-ea"/>
                <a:cs typeface="+mn-ea"/>
              </a:rPr>
              <a:t>1.着眼于问题把握机会</a:t>
            </a:r>
            <a:endParaRPr lang="zh-CN" altLang="en-US" sz="2000" b="1">
              <a:solidFill>
                <a:schemeClr val="accent1"/>
              </a:solidFill>
              <a:latin typeface="+mn-ea"/>
              <a:cs typeface="+mn-ea"/>
            </a:endParaRPr>
          </a:p>
        </p:txBody>
      </p:sp>
      <p:sp>
        <p:nvSpPr>
          <p:cNvPr id="58" name="文本框 57"/>
          <p:cNvSpPr txBox="1"/>
          <p:nvPr/>
        </p:nvSpPr>
        <p:spPr>
          <a:xfrm>
            <a:off x="366395" y="83788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（一）识别创业机会的途径</a:t>
            </a:r>
            <a:endParaRPr lang="zh-CN" altLang="en-US" sz="2400">
              <a:solidFill>
                <a:schemeClr val="tx1"/>
              </a:solidFill>
              <a:latin typeface="微软雅黑" panose="020B0503020204020204" pitchFamily="34" charset="-122"/>
              <a:ea typeface="微软雅黑" panose="020B0503020204020204" pitchFamily="34" charset="-122"/>
            </a:endParaRPr>
          </a:p>
        </p:txBody>
      </p:sp>
    </p:spTree>
    <p:custDataLst>
      <p:tags r:id="rId3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四、识别创业机会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图形 10"/>
          <p:cNvSpPr/>
          <p:nvPr>
            <p:custDataLst>
              <p:tags r:id="rId1"/>
            </p:custDataLst>
          </p:nvPr>
        </p:nvSpPr>
        <p:spPr>
          <a:xfrm rot="10800000">
            <a:off x="3231838" y="1121291"/>
            <a:ext cx="5052152" cy="2355788"/>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a:solidFill>
              <a:schemeClr val="accent3"/>
            </a:solidFill>
          </a:ln>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tx1"/>
              </a:solidFill>
              <a:sym typeface="+mn-ea"/>
            </a:endParaRPr>
          </a:p>
        </p:txBody>
      </p:sp>
      <p:sp>
        <p:nvSpPr>
          <p:cNvPr id="18" name="矩形 17"/>
          <p:cNvSpPr/>
          <p:nvPr>
            <p:custDataLst>
              <p:tags r:id="rId2"/>
            </p:custDataLst>
          </p:nvPr>
        </p:nvSpPr>
        <p:spPr>
          <a:xfrm>
            <a:off x="3508658" y="5625454"/>
            <a:ext cx="2150796" cy="10233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2.积极准备，等待机会到来</a:t>
            </a:r>
            <a:endParaRPr lang="zh-CN" altLang="en-US" sz="2400">
              <a:solidFill>
                <a:schemeClr val="tx1">
                  <a:lumMod val="85000"/>
                  <a:lumOff val="15000"/>
                </a:schemeClr>
              </a:solidFill>
              <a:latin typeface="+mn-ea"/>
              <a:cs typeface="+mn-ea"/>
              <a:sym typeface="+mn-ea"/>
            </a:endParaRPr>
          </a:p>
        </p:txBody>
      </p:sp>
      <p:cxnSp>
        <p:nvCxnSpPr>
          <p:cNvPr id="19" name="直接连接符 18"/>
          <p:cNvCxnSpPr/>
          <p:nvPr>
            <p:custDataLst>
              <p:tags r:id="rId3"/>
            </p:custDataLst>
          </p:nvPr>
        </p:nvCxnSpPr>
        <p:spPr>
          <a:xfrm flipV="1">
            <a:off x="2263375" y="2652271"/>
            <a:ext cx="1430098" cy="1459959"/>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1" name="直接连接符 20"/>
          <p:cNvCxnSpPr/>
          <p:nvPr>
            <p:custDataLst>
              <p:tags r:id="rId4"/>
            </p:custDataLst>
          </p:nvPr>
        </p:nvCxnSpPr>
        <p:spPr>
          <a:xfrm flipV="1">
            <a:off x="4502947" y="3335038"/>
            <a:ext cx="550410" cy="2022475"/>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2" name="直接连接符 21"/>
          <p:cNvCxnSpPr/>
          <p:nvPr>
            <p:custDataLst>
              <p:tags r:id="rId5"/>
            </p:custDataLst>
          </p:nvPr>
        </p:nvCxnSpPr>
        <p:spPr>
          <a:xfrm flipH="1" flipV="1">
            <a:off x="6489105" y="3335038"/>
            <a:ext cx="501987" cy="1999070"/>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4" name="直接连接符 23"/>
          <p:cNvCxnSpPr/>
          <p:nvPr>
            <p:custDataLst>
              <p:tags r:id="rId6"/>
            </p:custDataLst>
          </p:nvPr>
        </p:nvCxnSpPr>
        <p:spPr>
          <a:xfrm flipH="1" flipV="1">
            <a:off x="7821549" y="2671640"/>
            <a:ext cx="1415571" cy="1414764"/>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7"/>
            </p:custDataLst>
          </p:nvPr>
        </p:nvSpPr>
        <p:spPr>
          <a:xfrm>
            <a:off x="5911850" y="5655310"/>
            <a:ext cx="2072640" cy="102362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3.主动出击，捷足先登</a:t>
            </a:r>
            <a:endParaRPr lang="zh-CN" altLang="en-US" sz="2400">
              <a:solidFill>
                <a:schemeClr val="tx1">
                  <a:lumMod val="85000"/>
                  <a:lumOff val="15000"/>
                </a:schemeClr>
              </a:solidFill>
              <a:latin typeface="+mn-ea"/>
              <a:cs typeface="+mn-ea"/>
              <a:sym typeface="+mn-ea"/>
            </a:endParaRPr>
          </a:p>
        </p:txBody>
      </p:sp>
      <p:sp>
        <p:nvSpPr>
          <p:cNvPr id="28" name="椭圆 27"/>
          <p:cNvSpPr/>
          <p:nvPr>
            <p:custDataLst>
              <p:tags r:id="rId8"/>
            </p:custDataLst>
          </p:nvPr>
        </p:nvSpPr>
        <p:spPr>
          <a:xfrm>
            <a:off x="4063103" y="4384207"/>
            <a:ext cx="1057240" cy="1057240"/>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pitchFamily="34" charset="-122"/>
              <a:sym typeface="+mn-ea"/>
            </a:endParaRPr>
          </a:p>
        </p:txBody>
      </p:sp>
      <p:sp>
        <p:nvSpPr>
          <p:cNvPr id="34" name="椭圆 33"/>
          <p:cNvSpPr/>
          <p:nvPr>
            <p:custDataLst>
              <p:tags r:id="rId9"/>
            </p:custDataLst>
          </p:nvPr>
        </p:nvSpPr>
        <p:spPr>
          <a:xfrm>
            <a:off x="6393065" y="4419717"/>
            <a:ext cx="1057240" cy="1057240"/>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dk1"/>
              </a:solidFill>
              <a:cs typeface="微软雅黑" panose="020B0503020204020204" pitchFamily="34" charset="-122"/>
              <a:sym typeface="+mn-ea"/>
            </a:endParaRPr>
          </a:p>
        </p:txBody>
      </p:sp>
      <p:sp>
        <p:nvSpPr>
          <p:cNvPr id="35" name="椭圆 34"/>
          <p:cNvSpPr/>
          <p:nvPr>
            <p:custDataLst>
              <p:tags r:id="rId10"/>
            </p:custDataLst>
          </p:nvPr>
        </p:nvSpPr>
        <p:spPr>
          <a:xfrm>
            <a:off x="2093086" y="3184119"/>
            <a:ext cx="1057240" cy="1057240"/>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pitchFamily="34" charset="-122"/>
              <a:sym typeface="+mn-ea"/>
            </a:endParaRPr>
          </a:p>
        </p:txBody>
      </p:sp>
      <p:sp>
        <p:nvSpPr>
          <p:cNvPr id="36" name="椭圆 35"/>
          <p:cNvSpPr/>
          <p:nvPr>
            <p:custDataLst>
              <p:tags r:id="rId11"/>
            </p:custDataLst>
          </p:nvPr>
        </p:nvSpPr>
        <p:spPr>
          <a:xfrm>
            <a:off x="8369538" y="3205909"/>
            <a:ext cx="1057240" cy="1057240"/>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pitchFamily="34" charset="-122"/>
              <a:sym typeface="+mn-ea"/>
            </a:endParaRPr>
          </a:p>
        </p:txBody>
      </p:sp>
      <p:sp>
        <p:nvSpPr>
          <p:cNvPr id="37" name="椭圆 36"/>
          <p:cNvSpPr/>
          <p:nvPr>
            <p:custDataLst>
              <p:tags r:id="rId12"/>
            </p:custDataLst>
          </p:nvPr>
        </p:nvSpPr>
        <p:spPr>
          <a:xfrm>
            <a:off x="3682981" y="2447279"/>
            <a:ext cx="216290" cy="216290"/>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8" name="椭圆 37"/>
          <p:cNvSpPr/>
          <p:nvPr>
            <p:custDataLst>
              <p:tags r:id="rId13"/>
            </p:custDataLst>
          </p:nvPr>
        </p:nvSpPr>
        <p:spPr>
          <a:xfrm>
            <a:off x="4948440" y="3270473"/>
            <a:ext cx="216290" cy="216290"/>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42" name="椭圆 41"/>
          <p:cNvSpPr/>
          <p:nvPr>
            <p:custDataLst>
              <p:tags r:id="rId14"/>
            </p:custDataLst>
          </p:nvPr>
        </p:nvSpPr>
        <p:spPr>
          <a:xfrm>
            <a:off x="6382574" y="3270473"/>
            <a:ext cx="216290" cy="216290"/>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43" name="椭圆 42"/>
          <p:cNvSpPr/>
          <p:nvPr>
            <p:custDataLst>
              <p:tags r:id="rId15"/>
            </p:custDataLst>
          </p:nvPr>
        </p:nvSpPr>
        <p:spPr>
          <a:xfrm>
            <a:off x="7630278" y="2447279"/>
            <a:ext cx="216290" cy="216290"/>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44" name="矩形 43"/>
          <p:cNvSpPr/>
          <p:nvPr>
            <p:custDataLst>
              <p:tags r:id="rId16"/>
            </p:custDataLst>
          </p:nvPr>
        </p:nvSpPr>
        <p:spPr>
          <a:xfrm>
            <a:off x="7984574" y="4423752"/>
            <a:ext cx="1978894" cy="10233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4.扬长避短，坚持不懈</a:t>
            </a:r>
            <a:endParaRPr lang="zh-CN" altLang="en-US" sz="2400">
              <a:solidFill>
                <a:schemeClr val="tx1">
                  <a:lumMod val="85000"/>
                  <a:lumOff val="15000"/>
                </a:schemeClr>
              </a:solidFill>
              <a:latin typeface="+mn-ea"/>
              <a:cs typeface="+mn-ea"/>
              <a:sym typeface="+mn-ea"/>
            </a:endParaRPr>
          </a:p>
        </p:txBody>
      </p:sp>
      <p:sp>
        <p:nvSpPr>
          <p:cNvPr id="45" name="矩形 44"/>
          <p:cNvSpPr/>
          <p:nvPr>
            <p:custDataLst>
              <p:tags r:id="rId17"/>
            </p:custDataLst>
          </p:nvPr>
        </p:nvSpPr>
        <p:spPr>
          <a:xfrm>
            <a:off x="1584643" y="4423752"/>
            <a:ext cx="1978894" cy="10233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1.与时俱进，把握时代脉搏</a:t>
            </a:r>
            <a:endParaRPr lang="zh-CN" altLang="en-US" sz="2400">
              <a:solidFill>
                <a:schemeClr val="tx1">
                  <a:lumMod val="85000"/>
                  <a:lumOff val="15000"/>
                </a:schemeClr>
              </a:solidFill>
              <a:latin typeface="+mn-ea"/>
              <a:cs typeface="+mn-ea"/>
              <a:sym typeface="+mn-ea"/>
            </a:endParaRPr>
          </a:p>
        </p:txBody>
      </p:sp>
      <p:pic>
        <p:nvPicPr>
          <p:cNvPr id="46" name="图片 48" descr="343538343130363b343538383334313bb1fdd7b4cdbc"/>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421557" y="3512589"/>
            <a:ext cx="411788" cy="411788"/>
          </a:xfrm>
          <a:prstGeom prst="rect">
            <a:avLst/>
          </a:prstGeom>
        </p:spPr>
      </p:pic>
      <p:pic>
        <p:nvPicPr>
          <p:cNvPr id="47" name="图片 49" descr="343538343130363b343538383335363bc2f3bfcbb7e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391574" y="4712677"/>
            <a:ext cx="411788" cy="411788"/>
          </a:xfrm>
          <a:prstGeom prst="rect">
            <a:avLst/>
          </a:prstGeom>
        </p:spPr>
      </p:pic>
      <p:pic>
        <p:nvPicPr>
          <p:cNvPr id="48" name="图片 9" descr="343538343130363b343538383238303bccf5c4b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715886" y="4742538"/>
            <a:ext cx="411788" cy="411788"/>
          </a:xfrm>
          <a:prstGeom prst="rect">
            <a:avLst/>
          </a:prstGeom>
        </p:spPr>
      </p:pic>
      <p:pic>
        <p:nvPicPr>
          <p:cNvPr id="49" name="图片 18" descr="343538343130363b343538383239363bd7f8b1e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698009" y="3534380"/>
            <a:ext cx="411788" cy="411788"/>
          </a:xfrm>
          <a:prstGeom prst="rect">
            <a:avLst/>
          </a:prstGeom>
        </p:spPr>
      </p:pic>
      <p:sp>
        <p:nvSpPr>
          <p:cNvPr id="50" name="矩形 49"/>
          <p:cNvSpPr/>
          <p:nvPr>
            <p:custDataLst>
              <p:tags r:id="rId30"/>
            </p:custDataLst>
          </p:nvPr>
        </p:nvSpPr>
        <p:spPr>
          <a:xfrm>
            <a:off x="4009837" y="1118870"/>
            <a:ext cx="3506646" cy="1576982"/>
          </a:xfrm>
          <a:prstGeom prst="rect">
            <a:avLst/>
          </a:prstGeom>
          <a:noFill/>
        </p:spPr>
        <p:txBody>
          <a:bodyPr wrap="square" rtlCol="0" anchor="ctr" anchorCtr="0">
            <a:noAutofit/>
          </a:bodyPr>
          <a:lstStyle/>
          <a:p>
            <a:pPr algn="ctr">
              <a:spcBef>
                <a:spcPct val="0"/>
              </a:spcBef>
              <a:spcAft>
                <a:spcPct val="0"/>
              </a:spcAft>
            </a:pPr>
            <a:r>
              <a:rPr lang="zh-CN" altLang="en-US" sz="2400" b="1" dirty="0">
                <a:ln w="0">
                  <a:noFill/>
                </a:ln>
                <a:solidFill>
                  <a:schemeClr val="accent3"/>
                </a:solidFill>
                <a:latin typeface="+mn-ea"/>
                <a:cs typeface="+mn-ea"/>
                <a:sym typeface="+mn-ea"/>
              </a:rPr>
              <a:t>（二）识别创业机会的原则</a:t>
            </a:r>
            <a:endParaRPr lang="zh-CN" altLang="en-US" sz="2400" b="1" dirty="0">
              <a:ln w="0">
                <a:noFill/>
              </a:ln>
              <a:solidFill>
                <a:schemeClr val="accent3"/>
              </a:solidFill>
              <a:latin typeface="+mn-ea"/>
              <a:cs typeface="+mn-ea"/>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五、评价创业机会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图形 10"/>
          <p:cNvSpPr/>
          <p:nvPr>
            <p:custDataLst>
              <p:tags r:id="rId1"/>
            </p:custDataLst>
          </p:nvPr>
        </p:nvSpPr>
        <p:spPr>
          <a:xfrm rot="10800000">
            <a:off x="3539723" y="1241841"/>
            <a:ext cx="4843481" cy="2258486"/>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a:solidFill>
              <a:schemeClr val="accent3"/>
            </a:solidFill>
          </a:ln>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tx1"/>
              </a:solidFill>
              <a:sym typeface="+mn-ea"/>
            </a:endParaRPr>
          </a:p>
        </p:txBody>
      </p:sp>
      <p:sp>
        <p:nvSpPr>
          <p:cNvPr id="18" name="矩形 17"/>
          <p:cNvSpPr/>
          <p:nvPr>
            <p:custDataLst>
              <p:tags r:id="rId2"/>
            </p:custDataLst>
          </p:nvPr>
        </p:nvSpPr>
        <p:spPr>
          <a:xfrm>
            <a:off x="3805109" y="5417727"/>
            <a:ext cx="2061961" cy="981076"/>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2．能够持续一定的时间</a:t>
            </a:r>
            <a:endParaRPr lang="zh-CN" altLang="en-US" sz="2400">
              <a:solidFill>
                <a:schemeClr val="tx1">
                  <a:lumMod val="85000"/>
                  <a:lumOff val="15000"/>
                </a:schemeClr>
              </a:solidFill>
              <a:latin typeface="+mn-ea"/>
              <a:cs typeface="+mn-ea"/>
              <a:sym typeface="+mn-ea"/>
            </a:endParaRPr>
          </a:p>
        </p:txBody>
      </p:sp>
      <p:cxnSp>
        <p:nvCxnSpPr>
          <p:cNvPr id="19" name="直接连接符 18"/>
          <p:cNvCxnSpPr/>
          <p:nvPr>
            <p:custDataLst>
              <p:tags r:id="rId3"/>
            </p:custDataLst>
          </p:nvPr>
        </p:nvCxnSpPr>
        <p:spPr>
          <a:xfrm flipV="1">
            <a:off x="2611261" y="2709586"/>
            <a:ext cx="1371030" cy="1399658"/>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1" name="直接连接符 20"/>
          <p:cNvCxnSpPr/>
          <p:nvPr>
            <p:custDataLst>
              <p:tags r:id="rId4"/>
            </p:custDataLst>
          </p:nvPr>
        </p:nvCxnSpPr>
        <p:spPr>
          <a:xfrm flipV="1">
            <a:off x="4758331" y="3364152"/>
            <a:ext cx="527676" cy="1938940"/>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2" name="直接连接符 21"/>
          <p:cNvCxnSpPr/>
          <p:nvPr>
            <p:custDataLst>
              <p:tags r:id="rId5"/>
            </p:custDataLst>
          </p:nvPr>
        </p:nvCxnSpPr>
        <p:spPr>
          <a:xfrm flipH="1" flipV="1">
            <a:off x="6662453" y="3364152"/>
            <a:ext cx="481253" cy="1916502"/>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4" name="直接连接符 23"/>
          <p:cNvCxnSpPr/>
          <p:nvPr>
            <p:custDataLst>
              <p:tags r:id="rId6"/>
            </p:custDataLst>
          </p:nvPr>
        </p:nvCxnSpPr>
        <p:spPr>
          <a:xfrm flipH="1" flipV="1">
            <a:off x="7939863" y="2728155"/>
            <a:ext cx="1357103" cy="1356329"/>
          </a:xfrm>
          <a:prstGeom prst="line">
            <a:avLst/>
          </a:prstGeom>
          <a:ln w="9525">
            <a:gradFill>
              <a:gsLst>
                <a:gs pos="100000">
                  <a:schemeClr val="accent3">
                    <a:lumMod val="60000"/>
                    <a:lumOff val="40000"/>
                    <a:alpha val="100000"/>
                  </a:schemeClr>
                </a:gs>
                <a:gs pos="0">
                  <a:schemeClr val="accent3">
                    <a:lumMod val="80000"/>
                    <a:lumOff val="20000"/>
                    <a:alpha val="10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7"/>
            </p:custDataLst>
          </p:nvPr>
        </p:nvSpPr>
        <p:spPr>
          <a:xfrm>
            <a:off x="6400165" y="5468620"/>
            <a:ext cx="1780540" cy="98107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3．存在于一定的空间和时间</a:t>
            </a:r>
            <a:endParaRPr lang="zh-CN" altLang="en-US" sz="2400">
              <a:solidFill>
                <a:schemeClr val="tx1">
                  <a:lumMod val="85000"/>
                  <a:lumOff val="15000"/>
                </a:schemeClr>
              </a:solidFill>
              <a:latin typeface="+mn-ea"/>
              <a:cs typeface="+mn-ea"/>
              <a:sym typeface="+mn-ea"/>
            </a:endParaRPr>
          </a:p>
        </p:txBody>
      </p:sp>
      <p:sp>
        <p:nvSpPr>
          <p:cNvPr id="28" name="椭圆 27"/>
          <p:cNvSpPr/>
          <p:nvPr>
            <p:custDataLst>
              <p:tags r:id="rId8"/>
            </p:custDataLst>
          </p:nvPr>
        </p:nvSpPr>
        <p:spPr>
          <a:xfrm>
            <a:off x="4336654" y="4369987"/>
            <a:ext cx="1013572" cy="1013572"/>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pitchFamily="34" charset="-122"/>
              <a:sym typeface="+mn-ea"/>
            </a:endParaRPr>
          </a:p>
        </p:txBody>
      </p:sp>
      <p:sp>
        <p:nvSpPr>
          <p:cNvPr id="34" name="椭圆 33"/>
          <p:cNvSpPr/>
          <p:nvPr>
            <p:custDataLst>
              <p:tags r:id="rId9"/>
            </p:custDataLst>
          </p:nvPr>
        </p:nvSpPr>
        <p:spPr>
          <a:xfrm>
            <a:off x="6570380" y="4404030"/>
            <a:ext cx="1013572" cy="1013572"/>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dk1"/>
              </a:solidFill>
              <a:cs typeface="微软雅黑" panose="020B0503020204020204" pitchFamily="34" charset="-122"/>
              <a:sym typeface="+mn-ea"/>
            </a:endParaRPr>
          </a:p>
        </p:txBody>
      </p:sp>
      <p:sp>
        <p:nvSpPr>
          <p:cNvPr id="35" name="椭圆 34"/>
          <p:cNvSpPr/>
          <p:nvPr>
            <p:custDataLst>
              <p:tags r:id="rId10"/>
            </p:custDataLst>
          </p:nvPr>
        </p:nvSpPr>
        <p:spPr>
          <a:xfrm>
            <a:off x="2448006" y="3219467"/>
            <a:ext cx="1013572" cy="1013572"/>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pitchFamily="34" charset="-122"/>
              <a:sym typeface="+mn-ea"/>
            </a:endParaRPr>
          </a:p>
        </p:txBody>
      </p:sp>
      <p:sp>
        <p:nvSpPr>
          <p:cNvPr id="36" name="椭圆 35"/>
          <p:cNvSpPr/>
          <p:nvPr>
            <p:custDataLst>
              <p:tags r:id="rId11"/>
            </p:custDataLst>
          </p:nvPr>
        </p:nvSpPr>
        <p:spPr>
          <a:xfrm>
            <a:off x="8465218" y="3240357"/>
            <a:ext cx="1013572" cy="1013572"/>
          </a:xfrm>
          <a:prstGeom prst="ellipse">
            <a:avLst/>
          </a:prstGeom>
          <a:gradFill>
            <a:gsLst>
              <a:gs pos="100000">
                <a:schemeClr val="accent3">
                  <a:alpha val="100000"/>
                </a:schemeClr>
              </a:gs>
              <a:gs pos="0">
                <a:schemeClr val="accent3">
                  <a:lumMod val="80000"/>
                  <a:lumOff val="20000"/>
                  <a:alpha val="100000"/>
                </a:schemeClr>
              </a:gs>
            </a:gsLst>
            <a:lin ang="5400000" scaled="0"/>
          </a:gradFill>
          <a:ln w="19050">
            <a:solidFill>
              <a:srgbClr val="FFFFFF"/>
            </a:solidFill>
          </a:ln>
          <a:effectLst>
            <a:outerShdw blurRad="152400" dist="76200" dir="5400000" algn="t" rotWithShape="0">
              <a:schemeClr val="accent3">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pitchFamily="34" charset="-122"/>
              <a:sym typeface="+mn-ea"/>
            </a:endParaRPr>
          </a:p>
        </p:txBody>
      </p:sp>
      <p:sp>
        <p:nvSpPr>
          <p:cNvPr id="37" name="椭圆 36"/>
          <p:cNvSpPr/>
          <p:nvPr>
            <p:custDataLst>
              <p:tags r:id="rId12"/>
            </p:custDataLst>
          </p:nvPr>
        </p:nvSpPr>
        <p:spPr>
          <a:xfrm>
            <a:off x="3972232" y="2513061"/>
            <a:ext cx="207357" cy="207357"/>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8" name="椭圆 37"/>
          <p:cNvSpPr/>
          <p:nvPr>
            <p:custDataLst>
              <p:tags r:id="rId13"/>
            </p:custDataLst>
          </p:nvPr>
        </p:nvSpPr>
        <p:spPr>
          <a:xfrm>
            <a:off x="5185424" y="3302255"/>
            <a:ext cx="207357" cy="207357"/>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42" name="椭圆 41"/>
          <p:cNvSpPr/>
          <p:nvPr>
            <p:custDataLst>
              <p:tags r:id="rId14"/>
            </p:custDataLst>
          </p:nvPr>
        </p:nvSpPr>
        <p:spPr>
          <a:xfrm>
            <a:off x="6560322" y="3302255"/>
            <a:ext cx="207357" cy="207357"/>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43" name="椭圆 42"/>
          <p:cNvSpPr/>
          <p:nvPr>
            <p:custDataLst>
              <p:tags r:id="rId15"/>
            </p:custDataLst>
          </p:nvPr>
        </p:nvSpPr>
        <p:spPr>
          <a:xfrm>
            <a:off x="7756492" y="2513061"/>
            <a:ext cx="207357" cy="207357"/>
          </a:xfrm>
          <a:prstGeom prst="ellipse">
            <a:avLst/>
          </a:prstGeom>
          <a:gradFill>
            <a:gsLst>
              <a:gs pos="100000">
                <a:schemeClr val="accent3">
                  <a:lumMod val="80000"/>
                  <a:lumOff val="20000"/>
                  <a:alpha val="100000"/>
                </a:schemeClr>
              </a:gs>
              <a:gs pos="0">
                <a:schemeClr val="accent3">
                  <a:lumMod val="80000"/>
                  <a:lumOff val="20000"/>
                  <a:alpha val="10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44" name="矩形 43"/>
          <p:cNvSpPr/>
          <p:nvPr>
            <p:custDataLst>
              <p:tags r:id="rId16"/>
            </p:custDataLst>
          </p:nvPr>
        </p:nvSpPr>
        <p:spPr>
          <a:xfrm>
            <a:off x="8096154" y="4407899"/>
            <a:ext cx="1897159" cy="981076"/>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4．具备一定的价值</a:t>
            </a:r>
            <a:endParaRPr lang="zh-CN" altLang="en-US" sz="2400">
              <a:solidFill>
                <a:schemeClr val="tx1">
                  <a:lumMod val="85000"/>
                  <a:lumOff val="15000"/>
                </a:schemeClr>
              </a:solidFill>
              <a:latin typeface="+mn-ea"/>
              <a:cs typeface="+mn-ea"/>
              <a:sym typeface="+mn-ea"/>
            </a:endParaRPr>
          </a:p>
        </p:txBody>
      </p:sp>
      <p:sp>
        <p:nvSpPr>
          <p:cNvPr id="45" name="矩形 44"/>
          <p:cNvSpPr/>
          <p:nvPr>
            <p:custDataLst>
              <p:tags r:id="rId17"/>
            </p:custDataLst>
          </p:nvPr>
        </p:nvSpPr>
        <p:spPr>
          <a:xfrm>
            <a:off x="1960563" y="4407899"/>
            <a:ext cx="1897159" cy="981076"/>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400">
                <a:solidFill>
                  <a:schemeClr val="tx1">
                    <a:lumMod val="85000"/>
                    <a:lumOff val="15000"/>
                  </a:schemeClr>
                </a:solidFill>
                <a:latin typeface="+mn-ea"/>
                <a:cs typeface="+mn-ea"/>
                <a:sym typeface="+mn-ea"/>
              </a:rPr>
              <a:t>1．对顾客有吸引力</a:t>
            </a:r>
            <a:endParaRPr lang="zh-CN" altLang="en-US" sz="2400">
              <a:solidFill>
                <a:schemeClr val="tx1">
                  <a:lumMod val="85000"/>
                  <a:lumOff val="15000"/>
                </a:schemeClr>
              </a:solidFill>
              <a:latin typeface="+mn-ea"/>
              <a:cs typeface="+mn-ea"/>
              <a:sym typeface="+mn-ea"/>
            </a:endParaRPr>
          </a:p>
        </p:txBody>
      </p:sp>
      <p:pic>
        <p:nvPicPr>
          <p:cNvPr id="46" name="图片 48" descr="343538343130363b343538383334313bb1fdd7b4cdbc"/>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762910" y="3534370"/>
            <a:ext cx="394779" cy="394779"/>
          </a:xfrm>
          <a:prstGeom prst="rect">
            <a:avLst/>
          </a:prstGeom>
        </p:spPr>
      </p:pic>
      <p:pic>
        <p:nvPicPr>
          <p:cNvPr id="47" name="图片 49" descr="343538343130363b343538383335363bc2f3bfcbb7e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651557" y="4684890"/>
            <a:ext cx="394779" cy="394779"/>
          </a:xfrm>
          <a:prstGeom prst="rect">
            <a:avLst/>
          </a:prstGeom>
        </p:spPr>
      </p:pic>
      <p:pic>
        <p:nvPicPr>
          <p:cNvPr id="48" name="图片 9" descr="343538343130363b343538383238303bccf5c4b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879868" y="4713518"/>
            <a:ext cx="394779" cy="394779"/>
          </a:xfrm>
          <a:prstGeom prst="rect">
            <a:avLst/>
          </a:prstGeom>
        </p:spPr>
      </p:pic>
      <p:pic>
        <p:nvPicPr>
          <p:cNvPr id="49" name="图片 18" descr="343538343130363b343538383239363bd7f8b1e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780122" y="3555261"/>
            <a:ext cx="394779" cy="394779"/>
          </a:xfrm>
          <a:prstGeom prst="rect">
            <a:avLst/>
          </a:prstGeom>
        </p:spPr>
      </p:pic>
      <p:sp>
        <p:nvSpPr>
          <p:cNvPr id="50" name="矩形 49"/>
          <p:cNvSpPr/>
          <p:nvPr>
            <p:custDataLst>
              <p:tags r:id="rId30"/>
            </p:custDataLst>
          </p:nvPr>
        </p:nvSpPr>
        <p:spPr>
          <a:xfrm>
            <a:off x="4285588" y="1239520"/>
            <a:ext cx="3361809" cy="1511847"/>
          </a:xfrm>
          <a:prstGeom prst="rect">
            <a:avLst/>
          </a:prstGeom>
          <a:noFill/>
        </p:spPr>
        <p:txBody>
          <a:bodyPr wrap="square" rtlCol="0" anchor="ctr" anchorCtr="0">
            <a:noAutofit/>
          </a:bodyPr>
          <a:lstStyle/>
          <a:p>
            <a:pPr algn="ctr">
              <a:spcBef>
                <a:spcPct val="0"/>
              </a:spcBef>
              <a:spcAft>
                <a:spcPct val="0"/>
              </a:spcAft>
            </a:pPr>
            <a:r>
              <a:rPr lang="zh-CN" altLang="en-US" sz="2400" b="1" dirty="0">
                <a:ln w="0">
                  <a:noFill/>
                </a:ln>
                <a:solidFill>
                  <a:schemeClr val="accent3"/>
                </a:solidFill>
                <a:latin typeface="+mn-ea"/>
                <a:cs typeface="+mn-ea"/>
                <a:sym typeface="+mn-ea"/>
              </a:rPr>
              <a:t>（一）有价值的创业机会的特征</a:t>
            </a:r>
            <a:endParaRPr lang="zh-CN" altLang="en-US" sz="2400" b="1" dirty="0">
              <a:ln w="0">
                <a:noFill/>
              </a:ln>
              <a:solidFill>
                <a:schemeClr val="accent3"/>
              </a:solidFill>
              <a:latin typeface="+mn-ea"/>
              <a:cs typeface="+mn-ea"/>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880870" y="3814445"/>
            <a:ext cx="6096000" cy="829945"/>
          </a:xfrm>
          <a:prstGeom prst="rect">
            <a:avLst/>
          </a:prstGeom>
          <a:noFill/>
        </p:spPr>
        <p:txBody>
          <a:bodyPr wrap="square" rtlCol="0" anchor="t">
            <a:spAutoFit/>
          </a:bodyPr>
          <a:p>
            <a:r>
              <a:rPr lang="zh-CN" altLang="en-US" sz="2400" b="1">
                <a:solidFill>
                  <a:srgbClr val="002060"/>
                </a:solidFill>
              </a:rPr>
              <a:t>根据上述案例，请你用自己的话总结一下，什么是有价值的创业机会。</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sz="2000"/>
          </a:p>
        </p:txBody>
      </p:sp>
      <p:sp>
        <p:nvSpPr>
          <p:cNvPr id="4" name="文本框 3"/>
          <p:cNvSpPr txBox="1"/>
          <p:nvPr/>
        </p:nvSpPr>
        <p:spPr>
          <a:xfrm>
            <a:off x="743585" y="1017270"/>
            <a:ext cx="7080250" cy="460375"/>
          </a:xfrm>
          <a:prstGeom prst="rect">
            <a:avLst/>
          </a:prstGeom>
          <a:noFill/>
        </p:spPr>
        <p:txBody>
          <a:bodyPr wrap="square" rtlCol="0">
            <a:spAutoFit/>
          </a:bodyPr>
          <a:p>
            <a:r>
              <a:rPr lang="zh-CN" altLang="en-US" sz="2400"/>
              <a:t>经典实例：螺蛳粉“爆红”的背后</a:t>
            </a:r>
            <a:endParaRPr lang="zh-CN"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五、评价创业机会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（二）创业机会的评价方法</a:t>
            </a:r>
            <a:endParaRPr lang="zh-CN" altLang="en-US" sz="2400"/>
          </a:p>
        </p:txBody>
      </p:sp>
      <p:sp>
        <p:nvSpPr>
          <p:cNvPr id="6" name="文本框 5"/>
          <p:cNvSpPr txBox="1"/>
          <p:nvPr/>
        </p:nvSpPr>
        <p:spPr>
          <a:xfrm>
            <a:off x="842645" y="1628140"/>
            <a:ext cx="6096000" cy="460375"/>
          </a:xfrm>
          <a:prstGeom prst="rect">
            <a:avLst/>
          </a:prstGeom>
          <a:noFill/>
        </p:spPr>
        <p:txBody>
          <a:bodyPr wrap="square" rtlCol="0" anchor="t">
            <a:spAutoFit/>
          </a:bodyPr>
          <a:p>
            <a:r>
              <a:rPr lang="zh-CN" altLang="en-US" sz="2400">
                <a:highlight>
                  <a:srgbClr val="FFFF00"/>
                </a:highlight>
              </a:rPr>
              <a:t>1.定性评价方法</a:t>
            </a:r>
            <a:endParaRPr lang="zh-CN" altLang="en-US" sz="2400">
              <a:highlight>
                <a:srgbClr val="FFFF00"/>
              </a:highlight>
            </a:endParaRPr>
          </a:p>
        </p:txBody>
      </p:sp>
      <p:sp>
        <p:nvSpPr>
          <p:cNvPr id="7" name="文本框 6"/>
          <p:cNvSpPr txBox="1"/>
          <p:nvPr/>
        </p:nvSpPr>
        <p:spPr>
          <a:xfrm>
            <a:off x="964565" y="2257425"/>
            <a:ext cx="7790815" cy="4154170"/>
          </a:xfrm>
          <a:prstGeom prst="rect">
            <a:avLst/>
          </a:prstGeom>
          <a:noFill/>
        </p:spPr>
        <p:txBody>
          <a:bodyPr wrap="square" rtlCol="0" anchor="t">
            <a:spAutoFit/>
          </a:bodyPr>
          <a:p>
            <a:r>
              <a:rPr lang="zh-CN" altLang="en-US" sz="2400"/>
              <a:t>（1）1994年，史蒂文森等认为，对创业机会的充分评价需要考虑以下几个重要问题。</a:t>
            </a:r>
            <a:endParaRPr lang="zh-CN" altLang="en-US" sz="2400"/>
          </a:p>
          <a:p>
            <a:endParaRPr lang="zh-CN" altLang="en-US" sz="2400"/>
          </a:p>
          <a:p>
            <a:r>
              <a:rPr lang="zh-CN" altLang="en-US" sz="2400">
                <a:solidFill>
                  <a:srgbClr val="FF0000"/>
                </a:solidFill>
              </a:rPr>
              <a:t>第一</a:t>
            </a:r>
            <a:r>
              <a:rPr lang="zh-CN" altLang="en-US" sz="2400"/>
              <a:t>，机会的大小、存在的时间跨度和随时间成长的速度等问题。</a:t>
            </a:r>
            <a:endParaRPr lang="zh-CN" altLang="en-US" sz="2400"/>
          </a:p>
          <a:p>
            <a:r>
              <a:rPr lang="zh-CN" altLang="en-US" sz="2400">
                <a:solidFill>
                  <a:srgbClr val="FF0000"/>
                </a:solidFill>
              </a:rPr>
              <a:t>第二</a:t>
            </a:r>
            <a:r>
              <a:rPr lang="zh-CN" altLang="en-US" sz="2400"/>
              <a:t>，潜在的利润是否能够弥补资本、时间和机会成本的投资，带来令人满意的收益。</a:t>
            </a:r>
            <a:endParaRPr lang="zh-CN" altLang="en-US" sz="2400"/>
          </a:p>
          <a:p>
            <a:r>
              <a:rPr lang="zh-CN" altLang="en-US" sz="2400">
                <a:solidFill>
                  <a:srgbClr val="FF0000"/>
                </a:solidFill>
              </a:rPr>
              <a:t>第三</a:t>
            </a:r>
            <a:r>
              <a:rPr lang="zh-CN" altLang="en-US" sz="2400"/>
              <a:t>，机会是否开辟了额外的扩张及多样化或综合化的商业机会。</a:t>
            </a:r>
            <a:endParaRPr lang="zh-CN" altLang="en-US" sz="2400"/>
          </a:p>
          <a:p>
            <a:r>
              <a:rPr lang="zh-CN" altLang="en-US" sz="2400">
                <a:solidFill>
                  <a:srgbClr val="FF0000"/>
                </a:solidFill>
              </a:rPr>
              <a:t>第四</a:t>
            </a:r>
            <a:r>
              <a:rPr lang="zh-CN" altLang="en-US" sz="2400"/>
              <a:t>，在可能的障碍面前，收益是否会持久。</a:t>
            </a:r>
            <a:endParaRPr lang="zh-CN" altLang="en-US" sz="2400"/>
          </a:p>
          <a:p>
            <a:r>
              <a:rPr lang="zh-CN" altLang="en-US" sz="2400">
                <a:solidFill>
                  <a:srgbClr val="FF0000"/>
                </a:solidFill>
              </a:rPr>
              <a:t>第五</a:t>
            </a:r>
            <a:r>
              <a:rPr lang="zh-CN" altLang="en-US" sz="2400"/>
              <a:t>，产品或服务是否真正满足了目标市场的真实需求。</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3017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五、评价创业机会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（二）创业机会的评价方法</a:t>
            </a:r>
            <a:endParaRPr lang="zh-CN" altLang="en-US" sz="2400"/>
          </a:p>
        </p:txBody>
      </p:sp>
      <p:sp>
        <p:nvSpPr>
          <p:cNvPr id="6" name="文本框 5"/>
          <p:cNvSpPr txBox="1"/>
          <p:nvPr/>
        </p:nvSpPr>
        <p:spPr>
          <a:xfrm>
            <a:off x="842645" y="1628140"/>
            <a:ext cx="6096000" cy="460375"/>
          </a:xfrm>
          <a:prstGeom prst="rect">
            <a:avLst/>
          </a:prstGeom>
          <a:noFill/>
        </p:spPr>
        <p:txBody>
          <a:bodyPr wrap="square" rtlCol="0" anchor="t">
            <a:spAutoFit/>
          </a:bodyPr>
          <a:p>
            <a:r>
              <a:rPr lang="zh-CN" altLang="en-US" sz="2400">
                <a:highlight>
                  <a:srgbClr val="FFFF00"/>
                </a:highlight>
              </a:rPr>
              <a:t>1.定性评价方法</a:t>
            </a:r>
            <a:endParaRPr lang="zh-CN" altLang="en-US" sz="2400">
              <a:highlight>
                <a:srgbClr val="FFFF00"/>
              </a:highlight>
            </a:endParaRPr>
          </a:p>
        </p:txBody>
      </p:sp>
      <p:sp>
        <p:nvSpPr>
          <p:cNvPr id="7" name="文本框 6"/>
          <p:cNvSpPr txBox="1"/>
          <p:nvPr/>
        </p:nvSpPr>
        <p:spPr>
          <a:xfrm>
            <a:off x="960120" y="2334895"/>
            <a:ext cx="7461885" cy="3415030"/>
          </a:xfrm>
          <a:prstGeom prst="rect">
            <a:avLst/>
          </a:prstGeom>
          <a:noFill/>
        </p:spPr>
        <p:txBody>
          <a:bodyPr wrap="square" rtlCol="0" anchor="t">
            <a:spAutoFit/>
          </a:bodyPr>
          <a:p>
            <a:r>
              <a:rPr lang="zh-CN" altLang="en-US" sz="2400"/>
              <a:t>（2）隆杰内克等在1998年提出了评价创业机会的五项基本标准。</a:t>
            </a:r>
            <a:endParaRPr lang="zh-CN" altLang="en-US" sz="2400"/>
          </a:p>
          <a:p>
            <a:endParaRPr lang="zh-CN" altLang="en-US" sz="2400"/>
          </a:p>
          <a:p>
            <a:r>
              <a:rPr lang="zh-CN" altLang="en-US" sz="2400">
                <a:solidFill>
                  <a:srgbClr val="FF0000"/>
                </a:solidFill>
              </a:rPr>
              <a:t>第一</a:t>
            </a:r>
            <a:r>
              <a:rPr lang="zh-CN" altLang="en-US" sz="2400"/>
              <a:t>，对产品有明确界定的市场需求，推出的时机也是恰当的。</a:t>
            </a:r>
            <a:endParaRPr lang="zh-CN" altLang="en-US" sz="2400"/>
          </a:p>
          <a:p>
            <a:r>
              <a:rPr lang="zh-CN" altLang="en-US" sz="2400">
                <a:solidFill>
                  <a:srgbClr val="FF0000"/>
                </a:solidFill>
              </a:rPr>
              <a:t>第二</a:t>
            </a:r>
            <a:r>
              <a:rPr lang="zh-CN" altLang="en-US" sz="2400"/>
              <a:t>，投资的项目必须能够保持持久的竞争优势。</a:t>
            </a:r>
            <a:endParaRPr lang="zh-CN" altLang="en-US" sz="2400"/>
          </a:p>
          <a:p>
            <a:r>
              <a:rPr lang="zh-CN" altLang="en-US" sz="2400">
                <a:solidFill>
                  <a:srgbClr val="FF0000"/>
                </a:solidFill>
              </a:rPr>
              <a:t>第三</a:t>
            </a:r>
            <a:r>
              <a:rPr lang="zh-CN" altLang="en-US" sz="2400"/>
              <a:t>，投资必须具有一定程度的高回报，允许失误。</a:t>
            </a:r>
            <a:endParaRPr lang="zh-CN" altLang="en-US" sz="2400"/>
          </a:p>
          <a:p>
            <a:r>
              <a:rPr lang="zh-CN" altLang="en-US" sz="2400">
                <a:solidFill>
                  <a:srgbClr val="FF0000"/>
                </a:solidFill>
              </a:rPr>
              <a:t>第四</a:t>
            </a:r>
            <a:r>
              <a:rPr lang="zh-CN" altLang="en-US" sz="2400"/>
              <a:t>，创业者和机会必须相互适合。</a:t>
            </a:r>
            <a:endParaRPr lang="zh-CN" altLang="en-US" sz="2400"/>
          </a:p>
          <a:p>
            <a:r>
              <a:rPr lang="zh-CN" altLang="en-US" sz="2400">
                <a:solidFill>
                  <a:srgbClr val="FF0000"/>
                </a:solidFill>
              </a:rPr>
              <a:t>第五</a:t>
            </a:r>
            <a:r>
              <a:rPr lang="zh-CN" altLang="en-US" sz="2400"/>
              <a:t>，机会不存在致命的缺陷。</a:t>
            </a:r>
            <a:endParaRPr lang="zh-CN" alt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五、评价创业机会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（二）创业机会的评价方法</a:t>
            </a:r>
            <a:endParaRPr lang="zh-CN" altLang="en-US" sz="2400"/>
          </a:p>
        </p:txBody>
      </p:sp>
      <p:sp>
        <p:nvSpPr>
          <p:cNvPr id="6" name="文本框 5"/>
          <p:cNvSpPr txBox="1"/>
          <p:nvPr/>
        </p:nvSpPr>
        <p:spPr>
          <a:xfrm>
            <a:off x="1168400" y="1381760"/>
            <a:ext cx="6096000" cy="460375"/>
          </a:xfrm>
          <a:prstGeom prst="rect">
            <a:avLst/>
          </a:prstGeom>
          <a:noFill/>
        </p:spPr>
        <p:txBody>
          <a:bodyPr wrap="square" rtlCol="0" anchor="t">
            <a:spAutoFit/>
          </a:bodyPr>
          <a:p>
            <a:r>
              <a:rPr lang="zh-CN" altLang="en-US" sz="2400">
                <a:highlight>
                  <a:srgbClr val="FFFF00"/>
                </a:highlight>
              </a:rPr>
              <a:t>2.定量评价方法</a:t>
            </a:r>
            <a:endParaRPr lang="zh-CN" altLang="en-US" sz="2400">
              <a:highlight>
                <a:srgbClr val="FFFF00"/>
              </a:highlight>
            </a:endParaRPr>
          </a:p>
        </p:txBody>
      </p:sp>
      <p:sp>
        <p:nvSpPr>
          <p:cNvPr id="7" name="文本框 6"/>
          <p:cNvSpPr txBox="1"/>
          <p:nvPr/>
        </p:nvSpPr>
        <p:spPr>
          <a:xfrm>
            <a:off x="1168400" y="1842135"/>
            <a:ext cx="6096000" cy="398780"/>
          </a:xfrm>
          <a:prstGeom prst="rect">
            <a:avLst/>
          </a:prstGeom>
          <a:noFill/>
        </p:spPr>
        <p:txBody>
          <a:bodyPr wrap="square" rtlCol="0" anchor="t">
            <a:spAutoFit/>
          </a:bodyPr>
          <a:p>
            <a:r>
              <a:rPr lang="zh-CN" altLang="en-US" sz="2000"/>
              <a:t>（1）标准打分矩阵法。</a:t>
            </a:r>
            <a:endParaRPr lang="zh-CN" altLang="en-US" sz="2000"/>
          </a:p>
        </p:txBody>
      </p:sp>
      <p:graphicFrame>
        <p:nvGraphicFramePr>
          <p:cNvPr id="4" name="表格 3"/>
          <p:cNvGraphicFramePr/>
          <p:nvPr/>
        </p:nvGraphicFramePr>
        <p:xfrm>
          <a:off x="1604010" y="2456815"/>
          <a:ext cx="8531225" cy="3901440"/>
        </p:xfrm>
        <a:graphic>
          <a:graphicData uri="http://schemas.openxmlformats.org/drawingml/2006/table">
            <a:tbl>
              <a:tblPr firstRow="1" bandRow="1">
                <a:tableStyleId>{5C22544A-7EE6-4342-B048-85BDC9FD1C3A}</a:tableStyleId>
              </a:tblPr>
              <a:tblGrid>
                <a:gridCol w="2486660"/>
                <a:gridCol w="925830"/>
                <a:gridCol w="1706245"/>
                <a:gridCol w="1706245"/>
                <a:gridCol w="1706245"/>
              </a:tblGrid>
              <a:tr h="381000">
                <a:tc rowSpan="2">
                  <a:txBody>
                    <a:bodyPr/>
                    <a:p>
                      <a:pPr>
                        <a:buNone/>
                      </a:pPr>
                      <a:r>
                        <a:rPr lang="zh-CN" altLang="en-US" sz="2000"/>
                        <a:t>标准</a:t>
                      </a:r>
                      <a:endParaRPr lang="zh-CN" altLang="en-US" sz="2000"/>
                    </a:p>
                  </a:txBody>
                  <a:tcPr/>
                </a:tc>
                <a:tc gridSpan="4">
                  <a:txBody>
                    <a:bodyPr/>
                    <a:p>
                      <a:pPr>
                        <a:buNone/>
                      </a:pPr>
                      <a:r>
                        <a:rPr lang="zh-CN" altLang="en-US" sz="2000"/>
                        <a:t>专家打分</a:t>
                      </a:r>
                      <a:endParaRPr lang="zh-CN" altLang="en-US" sz="2000"/>
                    </a:p>
                  </a:txBody>
                  <a:tcPr/>
                </a:tc>
                <a:tc hMerge="1">
                  <a:tcPr/>
                </a:tc>
                <a:tc hMerge="1">
                  <a:tcPr/>
                </a:tc>
                <a:tc hMerge="1">
                  <a:tcPr/>
                </a:tc>
              </a:tr>
              <a:tr h="381000">
                <a:tc vMerge="1">
                  <a:tcPr/>
                </a:tc>
                <a:tc>
                  <a:txBody>
                    <a:bodyPr/>
                    <a:p>
                      <a:pPr>
                        <a:buNone/>
                      </a:pPr>
                      <a:r>
                        <a:rPr lang="zh-CN" altLang="en-US" sz="2000"/>
                        <a:t>最好（3 分）</a:t>
                      </a:r>
                      <a:endParaRPr lang="zh-CN" altLang="en-US" sz="2000"/>
                    </a:p>
                  </a:txBody>
                  <a:tcPr/>
                </a:tc>
                <a:tc>
                  <a:txBody>
                    <a:bodyPr/>
                    <a:p>
                      <a:pPr>
                        <a:buNone/>
                      </a:pPr>
                      <a:r>
                        <a:rPr lang="zh-CN" altLang="en-US" sz="2000"/>
                        <a:t>好（2 分）</a:t>
                      </a:r>
                      <a:endParaRPr lang="zh-CN" altLang="en-US" sz="2000"/>
                    </a:p>
                  </a:txBody>
                  <a:tcPr/>
                </a:tc>
                <a:tc>
                  <a:txBody>
                    <a:bodyPr/>
                    <a:p>
                      <a:pPr>
                        <a:buNone/>
                      </a:pPr>
                      <a:r>
                        <a:rPr lang="zh-CN" altLang="en-US" sz="2000"/>
                        <a:t>一般（1 分）</a:t>
                      </a:r>
                      <a:endParaRPr lang="zh-CN" altLang="en-US" sz="2000"/>
                    </a:p>
                  </a:txBody>
                  <a:tcPr/>
                </a:tc>
                <a:tc>
                  <a:txBody>
                    <a:bodyPr/>
                    <a:p>
                      <a:pPr>
                        <a:buNone/>
                      </a:pPr>
                      <a:r>
                        <a:rPr lang="zh-CN" altLang="en-US" sz="2000"/>
                        <a:t>加权平均分</a:t>
                      </a:r>
                      <a:endParaRPr lang="zh-CN" altLang="en-US" sz="2000"/>
                    </a:p>
                  </a:txBody>
                  <a:tcPr/>
                </a:tc>
              </a:tr>
              <a:tr h="381000">
                <a:tc>
                  <a:txBody>
                    <a:bodyPr/>
                    <a:p>
                      <a:pPr>
                        <a:buNone/>
                      </a:pPr>
                      <a:r>
                        <a:rPr lang="zh-CN" altLang="en-US" sz="2000">
                          <a:sym typeface="+mn-ea"/>
                        </a:rPr>
                        <a:t>易操作性</a:t>
                      </a:r>
                      <a:endParaRPr lang="zh-CN" altLang="en-US" sz="2000"/>
                    </a:p>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r>
              <a:tr h="381000">
                <a:tc>
                  <a:txBody>
                    <a:bodyPr/>
                    <a:p>
                      <a:pPr>
                        <a:buNone/>
                      </a:pPr>
                      <a:r>
                        <a:rPr lang="zh-CN" altLang="en-US" sz="2000">
                          <a:sym typeface="+mn-ea"/>
                        </a:rPr>
                        <a:t>质量和易维护性</a:t>
                      </a:r>
                      <a:endParaRPr lang="zh-CN" altLang="en-US" sz="2000"/>
                    </a:p>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r>
              <a:tr h="381000">
                <a:tc>
                  <a:txBody>
                    <a:bodyPr/>
                    <a:p>
                      <a:pPr>
                        <a:buNone/>
                      </a:pPr>
                      <a:r>
                        <a:rPr lang="zh-CN" altLang="en-US" sz="2000">
                          <a:sym typeface="+mn-ea"/>
                        </a:rPr>
                        <a:t>市场接受性</a:t>
                      </a:r>
                      <a:endParaRPr lang="zh-CN" altLang="en-US" sz="2000"/>
                    </a:p>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r>
              <a:tr h="381000">
                <a:tc>
                  <a:txBody>
                    <a:bodyPr/>
                    <a:p>
                      <a:pPr>
                        <a:buNone/>
                      </a:pPr>
                      <a:r>
                        <a:rPr lang="zh-CN" altLang="en-US" sz="2000">
                          <a:sym typeface="+mn-ea"/>
                        </a:rPr>
                        <a:t>增加资本能力</a:t>
                      </a:r>
                      <a:endParaRPr lang="zh-CN" altLang="en-US" sz="2000"/>
                    </a:p>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c>
                  <a:txBody>
                    <a:bodyPr/>
                    <a:p>
                      <a:pPr>
                        <a:buNone/>
                      </a:pPr>
                      <a:endParaRPr lang="zh-CN" altLang="en-US" sz="2000"/>
                    </a:p>
                  </a:txBody>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五、评价创业机会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（二）创业机会的评价方法</a:t>
            </a:r>
            <a:endParaRPr lang="zh-CN" altLang="en-US" sz="2400"/>
          </a:p>
        </p:txBody>
      </p:sp>
      <p:sp>
        <p:nvSpPr>
          <p:cNvPr id="6" name="文本框 5"/>
          <p:cNvSpPr txBox="1"/>
          <p:nvPr/>
        </p:nvSpPr>
        <p:spPr>
          <a:xfrm>
            <a:off x="1029335" y="1536065"/>
            <a:ext cx="6096000" cy="460375"/>
          </a:xfrm>
          <a:prstGeom prst="rect">
            <a:avLst/>
          </a:prstGeom>
          <a:noFill/>
        </p:spPr>
        <p:txBody>
          <a:bodyPr wrap="square" rtlCol="0" anchor="t">
            <a:spAutoFit/>
          </a:bodyPr>
          <a:p>
            <a:r>
              <a:rPr lang="zh-CN" altLang="en-US" sz="2400">
                <a:highlight>
                  <a:srgbClr val="FFFF00"/>
                </a:highlight>
              </a:rPr>
              <a:t>2.定量评价方法</a:t>
            </a:r>
            <a:endParaRPr lang="zh-CN" altLang="en-US" sz="2400">
              <a:highlight>
                <a:srgbClr val="FFFF00"/>
              </a:highlight>
            </a:endParaRPr>
          </a:p>
        </p:txBody>
      </p:sp>
      <p:sp>
        <p:nvSpPr>
          <p:cNvPr id="7" name="文本框 6"/>
          <p:cNvSpPr txBox="1"/>
          <p:nvPr/>
        </p:nvSpPr>
        <p:spPr>
          <a:xfrm>
            <a:off x="1168400" y="2125980"/>
            <a:ext cx="6096000" cy="398780"/>
          </a:xfrm>
          <a:prstGeom prst="rect">
            <a:avLst/>
          </a:prstGeom>
          <a:noFill/>
        </p:spPr>
        <p:txBody>
          <a:bodyPr wrap="square" rtlCol="0" anchor="t">
            <a:spAutoFit/>
          </a:bodyPr>
          <a:p>
            <a:r>
              <a:rPr lang="zh-CN" altLang="en-US" sz="2000"/>
              <a:t>（2）贝蒂的选择因素法。</a:t>
            </a:r>
            <a:endParaRPr lang="zh-CN" altLang="en-US" sz="2000"/>
          </a:p>
        </p:txBody>
      </p:sp>
      <p:graphicFrame>
        <p:nvGraphicFramePr>
          <p:cNvPr id="5" name="表格 4"/>
          <p:cNvGraphicFramePr/>
          <p:nvPr/>
        </p:nvGraphicFramePr>
        <p:xfrm>
          <a:off x="1414145" y="2857500"/>
          <a:ext cx="8533130" cy="2286000"/>
        </p:xfrm>
        <a:graphic>
          <a:graphicData uri="http://schemas.openxmlformats.org/drawingml/2006/table">
            <a:tbl>
              <a:tblPr firstRow="1" bandRow="1">
                <a:tableStyleId>{5C22544A-7EE6-4342-B048-85BDC9FD1C3A}</a:tableStyleId>
              </a:tblPr>
              <a:tblGrid>
                <a:gridCol w="4266565"/>
                <a:gridCol w="4266565"/>
              </a:tblGrid>
              <a:tr h="381000">
                <a:tc>
                  <a:txBody>
                    <a:bodyPr/>
                    <a:p>
                      <a:pPr>
                        <a:buNone/>
                      </a:pPr>
                      <a:r>
                        <a:rPr lang="zh-CN" altLang="en-US" sz="2000"/>
                        <a:t>选择因素</a:t>
                      </a:r>
                      <a:endParaRPr lang="zh-CN" altLang="en-US" sz="2000"/>
                    </a:p>
                  </a:txBody>
                  <a:tcPr/>
                </a:tc>
                <a:tc>
                  <a:txBody>
                    <a:bodyPr/>
                    <a:p>
                      <a:pPr>
                        <a:buNone/>
                      </a:pPr>
                      <a:r>
                        <a:rPr lang="zh-CN" altLang="en-US" sz="2000"/>
                        <a:t>是 / 否</a:t>
                      </a:r>
                      <a:endParaRPr lang="zh-CN" altLang="en-US" sz="2000"/>
                    </a:p>
                  </a:txBody>
                  <a:tcPr/>
                </a:tc>
              </a:tr>
              <a:tr h="381000">
                <a:tc>
                  <a:txBody>
                    <a:bodyPr/>
                    <a:p>
                      <a:pPr>
                        <a:buNone/>
                      </a:pPr>
                      <a:r>
                        <a:rPr lang="zh-CN" altLang="en-US" sz="2000"/>
                        <a:t>这个创业机会现阶段是否只有你一个人发现了？</a:t>
                      </a:r>
                      <a:endParaRPr lang="zh-CN" altLang="en-US" sz="2000"/>
                    </a:p>
                  </a:txBody>
                  <a:tcPr/>
                </a:tc>
                <a:tc>
                  <a:txBody>
                    <a:bodyPr/>
                    <a:p>
                      <a:pPr>
                        <a:buNone/>
                      </a:pPr>
                      <a:endParaRPr lang="zh-CN" altLang="en-US" sz="2000"/>
                    </a:p>
                  </a:txBody>
                  <a:tcPr/>
                </a:tc>
              </a:tr>
              <a:tr h="381000">
                <a:tc>
                  <a:txBody>
                    <a:bodyPr/>
                    <a:p>
                      <a:pPr>
                        <a:buNone/>
                      </a:pPr>
                      <a:r>
                        <a:rPr lang="zh-CN" altLang="en-US" sz="2000"/>
                        <a:t>初始的产品生产成本是否可以接受？</a:t>
                      </a:r>
                      <a:endParaRPr lang="zh-CN" altLang="en-US" sz="2000"/>
                    </a:p>
                  </a:txBody>
                  <a:tcPr/>
                </a:tc>
                <a:tc>
                  <a:txBody>
                    <a:bodyPr/>
                    <a:p>
                      <a:pPr>
                        <a:buNone/>
                      </a:pPr>
                      <a:endParaRPr lang="zh-CN" altLang="en-US" sz="2000"/>
                    </a:p>
                  </a:txBody>
                  <a:tcPr/>
                </a:tc>
              </a:tr>
              <a:tr h="381000">
                <a:tc>
                  <a:txBody>
                    <a:bodyPr/>
                    <a:p>
                      <a:pPr>
                        <a:buNone/>
                      </a:pPr>
                      <a:r>
                        <a:rPr lang="zh-CN" altLang="en-US" sz="2000"/>
                        <a:t>初始的市场开发成本是否可以接受？</a:t>
                      </a:r>
                      <a:endParaRPr lang="zh-CN" altLang="en-US" sz="2000"/>
                    </a:p>
                  </a:txBody>
                  <a:tcPr/>
                </a:tc>
                <a:tc>
                  <a:txBody>
                    <a:bodyPr/>
                    <a:p>
                      <a:pPr>
                        <a:buNone/>
                      </a:pPr>
                      <a:endParaRPr lang="zh-CN" altLang="en-US" sz="2000"/>
                    </a:p>
                  </a:txBody>
                  <a:tcPr/>
                </a:tc>
              </a:tr>
              <a:tr h="381000">
                <a:tc>
                  <a:txBody>
                    <a:bodyPr/>
                    <a:p>
                      <a:pPr>
                        <a:buNone/>
                      </a:pPr>
                      <a:r>
                        <a:rPr lang="zh-CN" altLang="en-US" sz="2000"/>
                        <a:t>产品是否具有高利润回报的潜力？</a:t>
                      </a:r>
                      <a:endParaRPr lang="zh-CN" altLang="en-US" sz="2000"/>
                    </a:p>
                  </a:txBody>
                  <a:tcPr/>
                </a:tc>
                <a:tc>
                  <a:txBody>
                    <a:bodyPr/>
                    <a:p>
                      <a:pPr>
                        <a:buNone/>
                      </a:pPr>
                      <a:endParaRPr lang="zh-CN" altLang="en-US" sz="2000"/>
                    </a:p>
                  </a:txBody>
                  <a:tcPr/>
                </a:tc>
              </a:tr>
              <a:tr h="381000">
                <a:tc>
                  <a:txBody>
                    <a:bodyPr/>
                    <a:p>
                      <a:pPr>
                        <a:buNone/>
                      </a:pPr>
                      <a:r>
                        <a:rPr lang="zh-CN" altLang="en-US" sz="2000"/>
                        <a:t>是否可以预计产品投放市场和达到盈利平衡点的</a:t>
                      </a:r>
                      <a:endParaRPr lang="zh-CN" altLang="en-US" sz="2000"/>
                    </a:p>
                    <a:p>
                      <a:pPr>
                        <a:buNone/>
                      </a:pPr>
                      <a:r>
                        <a:rPr lang="zh-CN" altLang="en-US" sz="2000"/>
                        <a:t>时间？</a:t>
                      </a:r>
                      <a:endParaRPr lang="zh-CN" altLang="en-US" sz="2000"/>
                    </a:p>
                  </a:txBody>
                  <a:tcPr/>
                </a:tc>
                <a:tc>
                  <a:txBody>
                    <a:bodyPr/>
                    <a:p>
                      <a:pPr>
                        <a:buNone/>
                      </a:pPr>
                      <a:endParaRPr lang="zh-CN" altLang="en-US" sz="2000"/>
                    </a:p>
                  </a:txBody>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五、评价创业机会</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（二）创业机会的评价方法</a:t>
            </a:r>
            <a:endParaRPr lang="zh-CN" altLang="en-US" sz="2400"/>
          </a:p>
        </p:txBody>
      </p:sp>
      <p:sp>
        <p:nvSpPr>
          <p:cNvPr id="6" name="文本框 5"/>
          <p:cNvSpPr txBox="1"/>
          <p:nvPr/>
        </p:nvSpPr>
        <p:spPr>
          <a:xfrm>
            <a:off x="1168400" y="1440180"/>
            <a:ext cx="6096000" cy="460375"/>
          </a:xfrm>
          <a:prstGeom prst="rect">
            <a:avLst/>
          </a:prstGeom>
          <a:noFill/>
        </p:spPr>
        <p:txBody>
          <a:bodyPr wrap="square" rtlCol="0" anchor="t">
            <a:spAutoFit/>
          </a:bodyPr>
          <a:p>
            <a:r>
              <a:rPr lang="zh-CN" altLang="en-US" sz="2400">
                <a:highlight>
                  <a:srgbClr val="FFFF00"/>
                </a:highlight>
              </a:rPr>
              <a:t>2.定量评价方法</a:t>
            </a:r>
            <a:endParaRPr lang="zh-CN" altLang="en-US" sz="2400">
              <a:highlight>
                <a:srgbClr val="FFFF00"/>
              </a:highlight>
            </a:endParaRPr>
          </a:p>
        </p:txBody>
      </p:sp>
      <p:sp>
        <p:nvSpPr>
          <p:cNvPr id="7" name="文本框 6"/>
          <p:cNvSpPr txBox="1"/>
          <p:nvPr/>
        </p:nvSpPr>
        <p:spPr>
          <a:xfrm>
            <a:off x="1240790" y="1958975"/>
            <a:ext cx="6096000" cy="398780"/>
          </a:xfrm>
          <a:prstGeom prst="rect">
            <a:avLst/>
          </a:prstGeom>
          <a:noFill/>
        </p:spPr>
        <p:txBody>
          <a:bodyPr wrap="square" rtlCol="0" anchor="t">
            <a:spAutoFit/>
          </a:bodyPr>
          <a:p>
            <a:r>
              <a:rPr lang="zh-CN" altLang="en-US" sz="2000"/>
              <a:t>（3）马林斯七领域机会评估模型。</a:t>
            </a:r>
            <a:endParaRPr lang="zh-CN" altLang="en-US" sz="2000"/>
          </a:p>
        </p:txBody>
      </p:sp>
      <p:pic>
        <p:nvPicPr>
          <p:cNvPr id="4" name="图片 3"/>
          <p:cNvPicPr>
            <a:picLocks noChangeAspect="1"/>
          </p:cNvPicPr>
          <p:nvPr>
            <p:custDataLst>
              <p:tags r:id="rId1"/>
            </p:custDataLst>
          </p:nvPr>
        </p:nvPicPr>
        <p:blipFill>
          <a:blip r:embed="rId2"/>
          <a:stretch>
            <a:fillRect/>
          </a:stretch>
        </p:blipFill>
        <p:spPr>
          <a:xfrm>
            <a:off x="2746375" y="2416175"/>
            <a:ext cx="6457950" cy="428625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六、选择创业项目</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（一）创业项目的选择原则</a:t>
            </a:r>
            <a:endParaRPr lang="zh-CN" altLang="en-US" sz="2400"/>
          </a:p>
        </p:txBody>
      </p:sp>
      <p:sp>
        <p:nvSpPr>
          <p:cNvPr id="8" name="矩形 7"/>
          <p:cNvSpPr/>
          <p:nvPr>
            <p:custDataLst>
              <p:tags r:id="rId1"/>
            </p:custDataLst>
          </p:nvPr>
        </p:nvSpPr>
        <p:spPr>
          <a:xfrm>
            <a:off x="916623" y="2854008"/>
            <a:ext cx="2879995" cy="591113"/>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1．可行性原则</a:t>
            </a:r>
            <a:endParaRPr lang="zh-CN" altLang="en-US" sz="2400" b="1" kern="0">
              <a:solidFill>
                <a:schemeClr val="accent1"/>
              </a:solidFill>
              <a:latin typeface="+mn-ea"/>
              <a:cs typeface="+mn-ea"/>
            </a:endParaRPr>
          </a:p>
        </p:txBody>
      </p:sp>
      <p:sp>
        <p:nvSpPr>
          <p:cNvPr id="9" name="矩形 8"/>
          <p:cNvSpPr/>
          <p:nvPr>
            <p:custDataLst>
              <p:tags r:id="rId2"/>
            </p:custDataLst>
          </p:nvPr>
        </p:nvSpPr>
        <p:spPr>
          <a:xfrm>
            <a:off x="916623" y="1656398"/>
            <a:ext cx="1325208" cy="991633"/>
          </a:xfrm>
          <a:prstGeom prst="rect">
            <a:avLst/>
          </a:prstGeom>
          <a:noFill/>
        </p:spPr>
        <p:txBody>
          <a:bodyPr wrap="none" lIns="0" tIns="0" rIns="0" bIns="0" rtlCol="0" anchor="ctr">
            <a:noAutofit/>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30" name="图片 29"/>
          <p:cNvPicPr>
            <a:picLocks noChangeAspect="1"/>
          </p:cNvPicPr>
          <p:nvPr>
            <p:custDataLst>
              <p:tags r:id="rId3"/>
            </p:custDataLst>
          </p:nvPr>
        </p:nvPicPr>
        <p:blipFill rotWithShape="1">
          <a:blip r:embed="rId4"/>
          <a:srcRect/>
          <a:stretch>
            <a:fillRect/>
          </a:stretch>
        </p:blipFill>
        <p:spPr>
          <a:xfrm>
            <a:off x="916623" y="4525328"/>
            <a:ext cx="2880000" cy="1519765"/>
          </a:xfrm>
          <a:prstGeom prst="rect">
            <a:avLst/>
          </a:prstGeom>
          <a:solidFill>
            <a:schemeClr val="accent1">
              <a:alpha val="55000"/>
            </a:schemeClr>
          </a:solidFill>
          <a:ln>
            <a:solidFill>
              <a:schemeClr val="tx1">
                <a:lumMod val="40000"/>
                <a:lumOff val="60000"/>
                <a:alpha val="20000"/>
              </a:schemeClr>
            </a:solidFill>
          </a:ln>
        </p:spPr>
      </p:pic>
      <p:sp>
        <p:nvSpPr>
          <p:cNvPr id="11" name="矩形 10"/>
          <p:cNvSpPr/>
          <p:nvPr>
            <p:custDataLst>
              <p:tags r:id="rId5"/>
            </p:custDataLst>
          </p:nvPr>
        </p:nvSpPr>
        <p:spPr>
          <a:xfrm>
            <a:off x="4774248" y="2854008"/>
            <a:ext cx="2879995" cy="591113"/>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2．效益性原则</a:t>
            </a:r>
            <a:endParaRPr lang="zh-CN" altLang="en-US" sz="2400" b="1" kern="0">
              <a:solidFill>
                <a:schemeClr val="accent1"/>
              </a:solidFill>
              <a:latin typeface="+mn-ea"/>
              <a:cs typeface="+mn-ea"/>
            </a:endParaRPr>
          </a:p>
        </p:txBody>
      </p:sp>
      <p:sp>
        <p:nvSpPr>
          <p:cNvPr id="12" name="矩形 11"/>
          <p:cNvSpPr/>
          <p:nvPr>
            <p:custDataLst>
              <p:tags r:id="rId6"/>
            </p:custDataLst>
          </p:nvPr>
        </p:nvSpPr>
        <p:spPr>
          <a:xfrm>
            <a:off x="4774248" y="1656398"/>
            <a:ext cx="1325208" cy="991633"/>
          </a:xfrm>
          <a:prstGeom prst="rect">
            <a:avLst/>
          </a:prstGeom>
          <a:noFill/>
        </p:spPr>
        <p:txBody>
          <a:bodyPr wrap="none" lIns="0" tIns="0" rIns="0" bIns="0" rtlCol="0" anchor="ctr">
            <a:noAutofit/>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31" name="图片 30"/>
          <p:cNvPicPr>
            <a:picLocks noChangeAspect="1"/>
          </p:cNvPicPr>
          <p:nvPr>
            <p:custDataLst>
              <p:tags r:id="rId7"/>
            </p:custDataLst>
          </p:nvPr>
        </p:nvPicPr>
        <p:blipFill rotWithShape="1">
          <a:blip r:embed="rId8"/>
          <a:srcRect/>
          <a:stretch>
            <a:fillRect/>
          </a:stretch>
        </p:blipFill>
        <p:spPr>
          <a:xfrm>
            <a:off x="4774248" y="4525328"/>
            <a:ext cx="2880000" cy="1519765"/>
          </a:xfrm>
          <a:prstGeom prst="rect">
            <a:avLst/>
          </a:prstGeom>
          <a:solidFill>
            <a:schemeClr val="accent1">
              <a:alpha val="55000"/>
            </a:schemeClr>
          </a:solidFill>
          <a:ln>
            <a:solidFill>
              <a:schemeClr val="tx1">
                <a:lumMod val="40000"/>
                <a:lumOff val="60000"/>
                <a:alpha val="20000"/>
              </a:schemeClr>
            </a:solidFill>
          </a:ln>
        </p:spPr>
      </p:pic>
      <p:sp>
        <p:nvSpPr>
          <p:cNvPr id="19" name="矩形 18"/>
          <p:cNvSpPr/>
          <p:nvPr>
            <p:custDataLst>
              <p:tags r:id="rId9"/>
            </p:custDataLst>
          </p:nvPr>
        </p:nvSpPr>
        <p:spPr>
          <a:xfrm>
            <a:off x="8631873" y="2854008"/>
            <a:ext cx="2879994" cy="591113"/>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3．适应性原则</a:t>
            </a:r>
            <a:endParaRPr lang="zh-CN" altLang="en-US" sz="2400" b="1" kern="0">
              <a:solidFill>
                <a:schemeClr val="accent1"/>
              </a:solidFill>
              <a:latin typeface="+mn-ea"/>
              <a:cs typeface="+mn-ea"/>
            </a:endParaRPr>
          </a:p>
        </p:txBody>
      </p:sp>
      <p:sp>
        <p:nvSpPr>
          <p:cNvPr id="20" name="矩形 19"/>
          <p:cNvSpPr/>
          <p:nvPr>
            <p:custDataLst>
              <p:tags r:id="rId10"/>
            </p:custDataLst>
          </p:nvPr>
        </p:nvSpPr>
        <p:spPr>
          <a:xfrm>
            <a:off x="8631873" y="1656398"/>
            <a:ext cx="1325208" cy="991633"/>
          </a:xfrm>
          <a:prstGeom prst="rect">
            <a:avLst/>
          </a:prstGeom>
          <a:noFill/>
        </p:spPr>
        <p:txBody>
          <a:bodyPr wrap="none" lIns="0" tIns="0" rIns="0" bIns="0" rtlCol="0" anchor="ctr">
            <a:noAutofit/>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32" name="图片 31"/>
          <p:cNvPicPr>
            <a:picLocks noChangeAspect="1"/>
          </p:cNvPicPr>
          <p:nvPr>
            <p:custDataLst>
              <p:tags r:id="rId11"/>
            </p:custDataLst>
          </p:nvPr>
        </p:nvPicPr>
        <p:blipFill rotWithShape="1">
          <a:blip r:embed="rId12"/>
          <a:srcRect/>
          <a:stretch>
            <a:fillRect/>
          </a:stretch>
        </p:blipFill>
        <p:spPr>
          <a:xfrm>
            <a:off x="8631873" y="4525328"/>
            <a:ext cx="2880000" cy="1519765"/>
          </a:xfrm>
          <a:prstGeom prst="rect">
            <a:avLst/>
          </a:prstGeom>
          <a:solidFill>
            <a:schemeClr val="accent1">
              <a:alpha val="55000"/>
            </a:schemeClr>
          </a:solidFill>
          <a:ln>
            <a:solidFill>
              <a:schemeClr val="tx1">
                <a:lumMod val="40000"/>
                <a:lumOff val="60000"/>
                <a:alpha val="20000"/>
              </a:schemeClr>
            </a:solidFill>
          </a:ln>
        </p:spPr>
      </p:pic>
      <p:cxnSp>
        <p:nvCxnSpPr>
          <p:cNvPr id="24" name="直接连接符 23"/>
          <p:cNvCxnSpPr/>
          <p:nvPr>
            <p:custDataLst>
              <p:tags r:id="rId13"/>
            </p:custDataLst>
          </p:nvPr>
        </p:nvCxnSpPr>
        <p:spPr>
          <a:xfrm>
            <a:off x="711518" y="1656398"/>
            <a:ext cx="0" cy="4406854"/>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4"/>
            </p:custDataLst>
          </p:nvPr>
        </p:nvCxnSpPr>
        <p:spPr>
          <a:xfrm>
            <a:off x="4558983" y="1656398"/>
            <a:ext cx="0" cy="4406854"/>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5"/>
            </p:custDataLst>
          </p:nvPr>
        </p:nvCxnSpPr>
        <p:spPr>
          <a:xfrm>
            <a:off x="8414703" y="1656398"/>
            <a:ext cx="0" cy="4406854"/>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六、选择创业项目</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（二）创业项目的选择策略</a:t>
            </a:r>
            <a:endParaRPr lang="zh-CN" altLang="en-US" sz="2400"/>
          </a:p>
        </p:txBody>
      </p:sp>
      <p:sp>
        <p:nvSpPr>
          <p:cNvPr id="4" name="文本框 3"/>
          <p:cNvSpPr txBox="1"/>
          <p:nvPr/>
        </p:nvSpPr>
        <p:spPr>
          <a:xfrm>
            <a:off x="1168400" y="1381760"/>
            <a:ext cx="6096000" cy="398780"/>
          </a:xfrm>
          <a:prstGeom prst="rect">
            <a:avLst/>
          </a:prstGeom>
          <a:noFill/>
        </p:spPr>
        <p:txBody>
          <a:bodyPr wrap="square" rtlCol="0" anchor="t">
            <a:spAutoFit/>
          </a:bodyPr>
          <a:p>
            <a:r>
              <a:rPr lang="zh-CN" altLang="en-US" sz="2000"/>
              <a:t>1．选择自己</a:t>
            </a:r>
            <a:r>
              <a:rPr lang="zh-CN" altLang="en-US" sz="2000">
                <a:solidFill>
                  <a:srgbClr val="FF0000"/>
                </a:solidFill>
              </a:rPr>
              <a:t>感兴趣、有特长</a:t>
            </a:r>
            <a:r>
              <a:rPr lang="zh-CN" altLang="en-US" sz="2000"/>
              <a:t>的项目</a:t>
            </a:r>
            <a:endParaRPr lang="zh-CN" altLang="en-US" sz="2000"/>
          </a:p>
        </p:txBody>
      </p:sp>
      <p:sp>
        <p:nvSpPr>
          <p:cNvPr id="5" name="文本框 4"/>
          <p:cNvSpPr txBox="1"/>
          <p:nvPr/>
        </p:nvSpPr>
        <p:spPr>
          <a:xfrm>
            <a:off x="1168400" y="1873885"/>
            <a:ext cx="6096000" cy="398780"/>
          </a:xfrm>
          <a:prstGeom prst="rect">
            <a:avLst/>
          </a:prstGeom>
          <a:noFill/>
        </p:spPr>
        <p:txBody>
          <a:bodyPr wrap="square" rtlCol="0" anchor="t">
            <a:spAutoFit/>
          </a:bodyPr>
          <a:p>
            <a:r>
              <a:rPr lang="zh-CN" altLang="en-US" sz="2000"/>
              <a:t>2．选择自己</a:t>
            </a:r>
            <a:r>
              <a:rPr lang="zh-CN" altLang="en-US" sz="2000">
                <a:solidFill>
                  <a:srgbClr val="FF0000"/>
                </a:solidFill>
              </a:rPr>
              <a:t>最熟悉</a:t>
            </a:r>
            <a:r>
              <a:rPr lang="zh-CN" altLang="en-US" sz="2000"/>
              <a:t>的项目</a:t>
            </a:r>
            <a:endParaRPr lang="zh-CN" altLang="en-US" sz="2000"/>
          </a:p>
        </p:txBody>
      </p:sp>
      <p:sp>
        <p:nvSpPr>
          <p:cNvPr id="6" name="文本框 5"/>
          <p:cNvSpPr txBox="1"/>
          <p:nvPr/>
        </p:nvSpPr>
        <p:spPr>
          <a:xfrm>
            <a:off x="1168400" y="2366010"/>
            <a:ext cx="6096000" cy="398780"/>
          </a:xfrm>
          <a:prstGeom prst="rect">
            <a:avLst/>
          </a:prstGeom>
          <a:noFill/>
        </p:spPr>
        <p:txBody>
          <a:bodyPr wrap="square" rtlCol="0" anchor="t">
            <a:spAutoFit/>
          </a:bodyPr>
          <a:p>
            <a:r>
              <a:rPr lang="zh-CN" altLang="en-US" sz="2000"/>
              <a:t>3．选择自己最有</a:t>
            </a:r>
            <a:r>
              <a:rPr lang="zh-CN" altLang="en-US" sz="2000">
                <a:solidFill>
                  <a:srgbClr val="FF0000"/>
                </a:solidFill>
              </a:rPr>
              <a:t>人脉资源</a:t>
            </a:r>
            <a:r>
              <a:rPr lang="zh-CN" altLang="en-US" sz="2000"/>
              <a:t>的项目</a:t>
            </a:r>
            <a:endParaRPr lang="zh-CN" altLang="en-US" sz="2000"/>
          </a:p>
        </p:txBody>
      </p:sp>
      <p:sp>
        <p:nvSpPr>
          <p:cNvPr id="7" name="文本框 6"/>
          <p:cNvSpPr txBox="1"/>
          <p:nvPr/>
        </p:nvSpPr>
        <p:spPr>
          <a:xfrm>
            <a:off x="1168400" y="2858135"/>
            <a:ext cx="6096000" cy="398780"/>
          </a:xfrm>
          <a:prstGeom prst="rect">
            <a:avLst/>
          </a:prstGeom>
          <a:noFill/>
        </p:spPr>
        <p:txBody>
          <a:bodyPr wrap="square" rtlCol="0" anchor="t">
            <a:spAutoFit/>
          </a:bodyPr>
          <a:p>
            <a:r>
              <a:rPr lang="zh-CN" altLang="en-US" sz="2000"/>
              <a:t>4．选择与自己</a:t>
            </a:r>
            <a:r>
              <a:rPr lang="zh-CN" altLang="en-US" sz="2000">
                <a:solidFill>
                  <a:srgbClr val="FF0000"/>
                </a:solidFill>
              </a:rPr>
              <a:t>风险承受力、财力</a:t>
            </a:r>
            <a:r>
              <a:rPr lang="zh-CN" altLang="en-US" sz="2000"/>
              <a:t>相匹配的项目</a:t>
            </a:r>
            <a:endParaRPr lang="zh-CN" altLang="en-US" sz="2000"/>
          </a:p>
        </p:txBody>
      </p:sp>
      <p:sp>
        <p:nvSpPr>
          <p:cNvPr id="10" name="文本框 9"/>
          <p:cNvSpPr txBox="1"/>
          <p:nvPr/>
        </p:nvSpPr>
        <p:spPr>
          <a:xfrm>
            <a:off x="1168400" y="3350260"/>
            <a:ext cx="6096000" cy="398780"/>
          </a:xfrm>
          <a:prstGeom prst="rect">
            <a:avLst/>
          </a:prstGeom>
          <a:noFill/>
        </p:spPr>
        <p:txBody>
          <a:bodyPr wrap="square" rtlCol="0" anchor="t">
            <a:spAutoFit/>
          </a:bodyPr>
          <a:p>
            <a:r>
              <a:rPr lang="zh-CN" altLang="en-US" sz="2000"/>
              <a:t>5．选择享有</a:t>
            </a:r>
            <a:r>
              <a:rPr lang="zh-CN" altLang="en-US" sz="2000">
                <a:solidFill>
                  <a:srgbClr val="FF0000"/>
                </a:solidFill>
              </a:rPr>
              <a:t>政策扶持或优惠政策</a:t>
            </a:r>
            <a:r>
              <a:rPr lang="zh-CN" altLang="en-US" sz="2000"/>
              <a:t>的项目</a:t>
            </a:r>
            <a:endParaRPr lang="zh-CN" altLang="en-US" sz="2000"/>
          </a:p>
        </p:txBody>
      </p:sp>
      <p:sp>
        <p:nvSpPr>
          <p:cNvPr id="18" name="文本框 17"/>
          <p:cNvSpPr txBox="1"/>
          <p:nvPr/>
        </p:nvSpPr>
        <p:spPr>
          <a:xfrm>
            <a:off x="1168400" y="3842385"/>
            <a:ext cx="6096000" cy="398780"/>
          </a:xfrm>
          <a:prstGeom prst="rect">
            <a:avLst/>
          </a:prstGeom>
          <a:noFill/>
        </p:spPr>
        <p:txBody>
          <a:bodyPr wrap="square" rtlCol="0" anchor="t">
            <a:spAutoFit/>
          </a:bodyPr>
          <a:p>
            <a:r>
              <a:rPr lang="zh-CN" altLang="en-US" sz="2000"/>
              <a:t>6．选择最有</a:t>
            </a:r>
            <a:r>
              <a:rPr lang="zh-CN" altLang="en-US" sz="2000">
                <a:solidFill>
                  <a:srgbClr val="FF0000"/>
                </a:solidFill>
              </a:rPr>
              <a:t>市场潜力和行业发展前景</a:t>
            </a:r>
            <a:r>
              <a:rPr lang="zh-CN" altLang="en-US" sz="2000"/>
              <a:t>的项目</a:t>
            </a:r>
            <a:endParaRPr lang="zh-CN" altLang="en-US" sz="2000"/>
          </a:p>
        </p:txBody>
      </p:sp>
      <p:sp>
        <p:nvSpPr>
          <p:cNvPr id="21" name="文本框 20"/>
          <p:cNvSpPr txBox="1"/>
          <p:nvPr/>
        </p:nvSpPr>
        <p:spPr>
          <a:xfrm>
            <a:off x="1168400" y="4334510"/>
            <a:ext cx="6096000" cy="398780"/>
          </a:xfrm>
          <a:prstGeom prst="rect">
            <a:avLst/>
          </a:prstGeom>
          <a:noFill/>
        </p:spPr>
        <p:txBody>
          <a:bodyPr wrap="square" rtlCol="0" anchor="t">
            <a:spAutoFit/>
          </a:bodyPr>
          <a:p>
            <a:r>
              <a:rPr lang="zh-CN" altLang="en-US" sz="2000"/>
              <a:t>7．选择</a:t>
            </a:r>
            <a:r>
              <a:rPr lang="zh-CN" altLang="en-US" sz="2000">
                <a:solidFill>
                  <a:srgbClr val="FF0000"/>
                </a:solidFill>
              </a:rPr>
              <a:t>独具特色</a:t>
            </a:r>
            <a:r>
              <a:rPr lang="zh-CN" altLang="en-US" sz="2000"/>
              <a:t>的项目</a:t>
            </a:r>
            <a:endParaRPr lang="zh-CN" altLang="en-US" sz="2000"/>
          </a:p>
        </p:txBody>
      </p:sp>
      <p:sp>
        <p:nvSpPr>
          <p:cNvPr id="22" name="文本框 21"/>
          <p:cNvSpPr txBox="1"/>
          <p:nvPr/>
        </p:nvSpPr>
        <p:spPr>
          <a:xfrm>
            <a:off x="1168400" y="4826635"/>
            <a:ext cx="6096000" cy="398780"/>
          </a:xfrm>
          <a:prstGeom prst="rect">
            <a:avLst/>
          </a:prstGeom>
          <a:noFill/>
        </p:spPr>
        <p:txBody>
          <a:bodyPr wrap="square" rtlCol="0" anchor="t">
            <a:spAutoFit/>
          </a:bodyPr>
          <a:p>
            <a:r>
              <a:rPr lang="zh-CN" altLang="en-US" sz="2000"/>
              <a:t>8．选择雇佣</a:t>
            </a:r>
            <a:r>
              <a:rPr lang="zh-CN" altLang="en-US" sz="2000">
                <a:solidFill>
                  <a:srgbClr val="FF0000"/>
                </a:solidFill>
              </a:rPr>
              <a:t>人力较少</a:t>
            </a:r>
            <a:r>
              <a:rPr lang="zh-CN" altLang="en-US" sz="2000"/>
              <a:t>的项目</a:t>
            </a:r>
            <a:endParaRPr lang="zh-CN" altLang="en-US" sz="2000"/>
          </a:p>
        </p:txBody>
      </p:sp>
      <p:sp>
        <p:nvSpPr>
          <p:cNvPr id="28" name="文本框 27"/>
          <p:cNvSpPr txBox="1"/>
          <p:nvPr/>
        </p:nvSpPr>
        <p:spPr>
          <a:xfrm>
            <a:off x="1168400" y="5318760"/>
            <a:ext cx="6096000" cy="398780"/>
          </a:xfrm>
          <a:prstGeom prst="rect">
            <a:avLst/>
          </a:prstGeom>
          <a:noFill/>
        </p:spPr>
        <p:txBody>
          <a:bodyPr wrap="square" rtlCol="0" anchor="t">
            <a:spAutoFit/>
          </a:bodyPr>
          <a:p>
            <a:r>
              <a:rPr lang="zh-CN" altLang="en-US" sz="2000"/>
              <a:t>9．选择</a:t>
            </a:r>
            <a:r>
              <a:rPr lang="zh-CN" altLang="en-US" sz="2000">
                <a:solidFill>
                  <a:srgbClr val="FF0000"/>
                </a:solidFill>
              </a:rPr>
              <a:t>资金投入较少、周转期短</a:t>
            </a:r>
            <a:r>
              <a:rPr lang="zh-CN" altLang="en-US" sz="2000"/>
              <a:t>的项目</a:t>
            </a:r>
            <a:endParaRPr lang="zh-CN" altLang="en-US" sz="2000"/>
          </a:p>
        </p:txBody>
      </p:sp>
      <p:sp>
        <p:nvSpPr>
          <p:cNvPr id="29" name="文本框 28"/>
          <p:cNvSpPr txBox="1"/>
          <p:nvPr/>
        </p:nvSpPr>
        <p:spPr>
          <a:xfrm>
            <a:off x="1168400" y="5810885"/>
            <a:ext cx="6096000" cy="398780"/>
          </a:xfrm>
          <a:prstGeom prst="rect">
            <a:avLst/>
          </a:prstGeom>
          <a:noFill/>
        </p:spPr>
        <p:txBody>
          <a:bodyPr wrap="square" rtlCol="0" anchor="t">
            <a:spAutoFit/>
          </a:bodyPr>
          <a:p>
            <a:r>
              <a:rPr lang="zh-CN" altLang="en-US" sz="2000"/>
              <a:t>10．避免</a:t>
            </a:r>
            <a:r>
              <a:rPr lang="zh-CN" altLang="en-US" sz="2000">
                <a:solidFill>
                  <a:srgbClr val="FF0000"/>
                </a:solidFill>
              </a:rPr>
              <a:t>技术性要求过高</a:t>
            </a:r>
            <a:r>
              <a:rPr lang="zh-CN" altLang="en-US" sz="2000"/>
              <a:t>的项目</a:t>
            </a:r>
            <a:endParaRPr lang="zh-CN" altLang="en-US" sz="2000"/>
          </a:p>
        </p:txBody>
      </p:sp>
      <p:pic>
        <p:nvPicPr>
          <p:cNvPr id="33" name="https://photo-static-api.fotomore.com/creative/vcg/veer/612/veer-122409923.jpg" descr="人力资源,经理,网络空间,rent,显示器,找工作,技能,新兵,就业和劳动,领导能力"/>
          <p:cNvPicPr>
            <a:picLocks noChangeAspect="1"/>
          </p:cNvPicPr>
          <p:nvPr/>
        </p:nvPicPr>
        <p:blipFill>
          <a:blip r:embed="rId1"/>
          <a:stretch>
            <a:fillRect/>
          </a:stretch>
        </p:blipFill>
        <p:spPr>
          <a:xfrm>
            <a:off x="7587615" y="1231900"/>
            <a:ext cx="4368800" cy="309689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878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创业机会分析与评价</a:t>
            </a:r>
            <a:r>
              <a:rPr lang="zh-CN"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655060" y="236093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识别创业风险</a:t>
            </a:r>
            <a:endParaRPr lang="zh-CN" altLang="en-US" sz="6000" b="1" smtClean="0">
              <a:solidFill>
                <a:srgbClr val="002060"/>
              </a:solidFill>
              <a:latin typeface="+mj-ea"/>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模块四</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1106170" y="2258060"/>
            <a:ext cx="1063371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审慎</a:t>
            </a:r>
            <a:r>
              <a:rPr lang="en-US" altLang="zh-CN" sz="6000" b="1" smtClean="0">
                <a:solidFill>
                  <a:srgbClr val="002060"/>
                </a:solidFill>
                <a:latin typeface="+mj-ea"/>
                <a:ea typeface="+mj-ea"/>
              </a:rPr>
              <a:t>——</a:t>
            </a:r>
            <a:r>
              <a:rPr lang="zh-CN" altLang="en-US" sz="6000" b="1" smtClean="0">
                <a:solidFill>
                  <a:srgbClr val="002060"/>
                </a:solidFill>
                <a:latin typeface="+mj-ea"/>
                <a:ea typeface="+mj-ea"/>
              </a:rPr>
              <a:t>认识创业机会与风险</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369695"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中国微型博客鼻祖“饭否”的没落</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（1）饭否创始团队在创业过程中遇到了哪些风险？</a:t>
            </a:r>
            <a:endParaRPr lang="zh-CN" altLang="en-US" sz="2400"/>
          </a:p>
          <a:p>
            <a:pPr algn="l"/>
            <a:endParaRPr lang="zh-CN" altLang="en-US" sz="2400"/>
          </a:p>
          <a:p>
            <a:pPr algn="l"/>
            <a:r>
              <a:rPr lang="zh-CN" altLang="en-US" sz="2400"/>
              <a:t>（2）如果是你，你将如何抵御和防范这些风险？</a:t>
            </a:r>
            <a:endParaRPr lang="zh-CN" alt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一、创业风险的来源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（一）市场验证失误</a:t>
            </a:r>
            <a:endParaRPr lang="zh-CN" altLang="en-US" sz="2400"/>
          </a:p>
        </p:txBody>
      </p:sp>
      <p:sp>
        <p:nvSpPr>
          <p:cNvPr id="7" name="文本框 6"/>
          <p:cNvSpPr txBox="1"/>
          <p:nvPr/>
        </p:nvSpPr>
        <p:spPr>
          <a:xfrm>
            <a:off x="1240790" y="1412240"/>
            <a:ext cx="7288530" cy="4523105"/>
          </a:xfrm>
          <a:prstGeom prst="rect">
            <a:avLst/>
          </a:prstGeom>
          <a:noFill/>
        </p:spPr>
        <p:txBody>
          <a:bodyPr wrap="square" rtlCol="0" anchor="t">
            <a:spAutoFit/>
          </a:bodyPr>
          <a:p>
            <a:pPr>
              <a:lnSpc>
                <a:spcPct val="150000"/>
              </a:lnSpc>
            </a:pPr>
            <a:r>
              <a:rPr lang="zh-CN" altLang="en-US" sz="2400"/>
              <a:t>创业者在识别创业机会、选择创业项目后，对创业活动已形成自己的想法和判断，在创业实践中需要将自己的想法和判断进行市场验证，以确定自己的产品或服务具备有效的性能、低廉的成本和高质量的品质，以及能在市场竞争中生存下来。这一市场验证过程需要大量复杂且耗资大、耗时长的研究工作，而这对于创业者和初创企业来说是一大负担，并可能因此面临风险。</a:t>
            </a:r>
            <a:endParaRPr lang="zh-CN" altLang="en-US"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一、创业风险的来源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（二）融资缺口</a:t>
            </a:r>
            <a:endParaRPr lang="zh-CN" altLang="en-US" sz="2400"/>
          </a:p>
        </p:txBody>
      </p:sp>
      <p:sp>
        <p:nvSpPr>
          <p:cNvPr id="7" name="文本框 6"/>
          <p:cNvSpPr txBox="1"/>
          <p:nvPr/>
        </p:nvSpPr>
        <p:spPr>
          <a:xfrm>
            <a:off x="1240790" y="1412240"/>
            <a:ext cx="7288530" cy="645160"/>
          </a:xfrm>
          <a:prstGeom prst="rect">
            <a:avLst/>
          </a:prstGeom>
          <a:noFill/>
        </p:spPr>
        <p:txBody>
          <a:bodyPr wrap="square" rtlCol="0" anchor="t">
            <a:spAutoFit/>
          </a:bodyPr>
          <a:p>
            <a:pPr>
              <a:lnSpc>
                <a:spcPct val="150000"/>
              </a:lnSpc>
            </a:pPr>
            <a:r>
              <a:rPr lang="zh-CN" altLang="en-US" sz="2400">
                <a:solidFill>
                  <a:srgbClr val="002060"/>
                </a:solidFill>
              </a:rPr>
              <a:t>融资缺口带来的风险主要表现为以下三个方面：</a:t>
            </a:r>
            <a:endParaRPr lang="zh-CN" altLang="en-US" sz="2400">
              <a:solidFill>
                <a:srgbClr val="002060"/>
              </a:solidFill>
            </a:endParaRPr>
          </a:p>
        </p:txBody>
      </p:sp>
      <p:sp>
        <p:nvSpPr>
          <p:cNvPr id="9" name="圆角矩形 21"/>
          <p:cNvSpPr/>
          <p:nvPr>
            <p:custDataLst>
              <p:tags r:id="rId1"/>
            </p:custDataLst>
          </p:nvPr>
        </p:nvSpPr>
        <p:spPr>
          <a:xfrm>
            <a:off x="1708371" y="2079308"/>
            <a:ext cx="5861389" cy="1128379"/>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4" name="椭圆 3"/>
          <p:cNvSpPr/>
          <p:nvPr>
            <p:custDataLst>
              <p:tags r:id="rId2"/>
            </p:custDataLst>
          </p:nvPr>
        </p:nvSpPr>
        <p:spPr>
          <a:xfrm>
            <a:off x="1362075" y="2296646"/>
            <a:ext cx="693283" cy="693283"/>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01</a:t>
            </a:r>
            <a:endParaRPr lang="en-US" altLang="zh-CN" sz="2000" b="1">
              <a:solidFill>
                <a:schemeClr val="lt1">
                  <a:lumMod val="100000"/>
                </a:schemeClr>
              </a:solidFill>
              <a:latin typeface="+mn-ea"/>
              <a:cs typeface="+mn-ea"/>
              <a:sym typeface="+mn-ea"/>
            </a:endParaRPr>
          </a:p>
        </p:txBody>
      </p:sp>
      <p:sp>
        <p:nvSpPr>
          <p:cNvPr id="6" name="矩形 5"/>
          <p:cNvSpPr/>
          <p:nvPr>
            <p:custDataLst>
              <p:tags r:id="rId3"/>
            </p:custDataLst>
          </p:nvPr>
        </p:nvSpPr>
        <p:spPr>
          <a:xfrm>
            <a:off x="2278118" y="2131002"/>
            <a:ext cx="5014515" cy="388292"/>
          </a:xfrm>
          <a:prstGeom prst="rect">
            <a:avLst/>
          </a:prstGeom>
          <a:noFill/>
        </p:spPr>
        <p:txBody>
          <a:bodyPr wrap="square" lIns="0" tIns="0" rIns="0" bIns="0" rtlCol="0" anchor="b">
            <a:noAutofit/>
          </a:bodyPr>
          <a:lstStyle/>
          <a:p>
            <a:pPr>
              <a:spcBef>
                <a:spcPct val="0"/>
              </a:spcBef>
              <a:spcAft>
                <a:spcPct val="0"/>
              </a:spcAft>
            </a:pPr>
            <a:r>
              <a:rPr lang="zh-CN" altLang="en-US" sz="2000" b="1">
                <a:solidFill>
                  <a:schemeClr val="tx1">
                    <a:lumMod val="100000"/>
                  </a:schemeClr>
                </a:solidFill>
                <a:latin typeface="+mn-ea"/>
                <a:cs typeface="+mn-ea"/>
                <a:sym typeface="+mn-ea"/>
              </a:rPr>
              <a:t>资金不足</a:t>
            </a:r>
            <a:endParaRPr lang="zh-CN" altLang="en-US" sz="2000" b="1">
              <a:solidFill>
                <a:schemeClr val="tx1">
                  <a:lumMod val="100000"/>
                </a:schemeClr>
              </a:solidFill>
              <a:latin typeface="+mn-ea"/>
              <a:cs typeface="+mn-ea"/>
              <a:sym typeface="+mn-ea"/>
            </a:endParaRPr>
          </a:p>
        </p:txBody>
      </p:sp>
      <p:sp>
        <p:nvSpPr>
          <p:cNvPr id="38" name="圆角矩形 21"/>
          <p:cNvSpPr/>
          <p:nvPr>
            <p:custDataLst>
              <p:tags r:id="rId4"/>
            </p:custDataLst>
          </p:nvPr>
        </p:nvSpPr>
        <p:spPr>
          <a:xfrm>
            <a:off x="1708371" y="3547312"/>
            <a:ext cx="5861389" cy="1128379"/>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8" name="椭圆 7"/>
          <p:cNvSpPr/>
          <p:nvPr>
            <p:custDataLst>
              <p:tags r:id="rId5"/>
            </p:custDataLst>
          </p:nvPr>
        </p:nvSpPr>
        <p:spPr>
          <a:xfrm>
            <a:off x="1362075" y="3764650"/>
            <a:ext cx="693283" cy="693283"/>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02</a:t>
            </a:r>
            <a:endParaRPr lang="en-US" altLang="zh-CN" sz="2000" b="1">
              <a:solidFill>
                <a:schemeClr val="lt1">
                  <a:lumMod val="100000"/>
                </a:schemeClr>
              </a:solidFill>
              <a:latin typeface="+mn-ea"/>
              <a:cs typeface="+mn-ea"/>
              <a:sym typeface="+mn-ea"/>
            </a:endParaRPr>
          </a:p>
        </p:txBody>
      </p:sp>
      <p:sp>
        <p:nvSpPr>
          <p:cNvPr id="11" name="矩形 10"/>
          <p:cNvSpPr/>
          <p:nvPr>
            <p:custDataLst>
              <p:tags r:id="rId6"/>
            </p:custDataLst>
          </p:nvPr>
        </p:nvSpPr>
        <p:spPr>
          <a:xfrm>
            <a:off x="2278118" y="3599562"/>
            <a:ext cx="5014515" cy="388292"/>
          </a:xfrm>
          <a:prstGeom prst="rect">
            <a:avLst/>
          </a:prstGeom>
          <a:noFill/>
        </p:spPr>
        <p:txBody>
          <a:bodyPr wrap="square" lIns="0" tIns="0" rIns="0" bIns="0" rtlCol="0" anchor="b">
            <a:noAutofit/>
          </a:bodyPr>
          <a:lstStyle/>
          <a:p>
            <a:pPr>
              <a:spcBef>
                <a:spcPct val="0"/>
              </a:spcBef>
              <a:spcAft>
                <a:spcPct val="0"/>
              </a:spcAft>
            </a:pPr>
            <a:r>
              <a:rPr lang="zh-CN" altLang="en-US" sz="2000" b="1">
                <a:solidFill>
                  <a:schemeClr val="tx1">
                    <a:lumMod val="100000"/>
                  </a:schemeClr>
                </a:solidFill>
                <a:latin typeface="+mn-ea"/>
                <a:cs typeface="+mn-ea"/>
                <a:sym typeface="+mn-ea"/>
              </a:rPr>
              <a:t>负债过高</a:t>
            </a:r>
            <a:endParaRPr lang="zh-CN" altLang="en-US" sz="2000" b="1">
              <a:solidFill>
                <a:schemeClr val="tx1">
                  <a:lumMod val="100000"/>
                </a:schemeClr>
              </a:solidFill>
              <a:latin typeface="+mn-ea"/>
              <a:cs typeface="+mn-ea"/>
              <a:sym typeface="+mn-ea"/>
            </a:endParaRPr>
          </a:p>
        </p:txBody>
      </p:sp>
      <p:sp>
        <p:nvSpPr>
          <p:cNvPr id="43" name="圆角矩形 21"/>
          <p:cNvSpPr/>
          <p:nvPr>
            <p:custDataLst>
              <p:tags r:id="rId7"/>
            </p:custDataLst>
          </p:nvPr>
        </p:nvSpPr>
        <p:spPr>
          <a:xfrm>
            <a:off x="1708371" y="5015872"/>
            <a:ext cx="5861389" cy="1128379"/>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18" name="椭圆 17"/>
          <p:cNvSpPr/>
          <p:nvPr>
            <p:custDataLst>
              <p:tags r:id="rId8"/>
            </p:custDataLst>
          </p:nvPr>
        </p:nvSpPr>
        <p:spPr>
          <a:xfrm>
            <a:off x="1362075" y="5233210"/>
            <a:ext cx="693283" cy="693283"/>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03</a:t>
            </a:r>
            <a:endParaRPr lang="en-US" altLang="zh-CN" sz="2000" b="1">
              <a:solidFill>
                <a:schemeClr val="lt1">
                  <a:lumMod val="100000"/>
                </a:schemeClr>
              </a:solidFill>
              <a:latin typeface="+mn-ea"/>
              <a:cs typeface="+mn-ea"/>
              <a:sym typeface="+mn-ea"/>
            </a:endParaRPr>
          </a:p>
        </p:txBody>
      </p:sp>
      <p:sp>
        <p:nvSpPr>
          <p:cNvPr id="20" name="矩形 19"/>
          <p:cNvSpPr/>
          <p:nvPr>
            <p:custDataLst>
              <p:tags r:id="rId9"/>
            </p:custDataLst>
          </p:nvPr>
        </p:nvSpPr>
        <p:spPr>
          <a:xfrm>
            <a:off x="2278118" y="5067566"/>
            <a:ext cx="5014515" cy="388292"/>
          </a:xfrm>
          <a:prstGeom prst="rect">
            <a:avLst/>
          </a:prstGeom>
          <a:noFill/>
        </p:spPr>
        <p:txBody>
          <a:bodyPr wrap="square" lIns="0" tIns="0" rIns="0" bIns="0" rtlCol="0" anchor="b">
            <a:noAutofit/>
          </a:bodyPr>
          <a:lstStyle/>
          <a:p>
            <a:pPr>
              <a:spcBef>
                <a:spcPct val="0"/>
              </a:spcBef>
              <a:spcAft>
                <a:spcPct val="0"/>
              </a:spcAft>
            </a:pPr>
            <a:r>
              <a:rPr lang="zh-CN" altLang="en-US" sz="2000" b="1">
                <a:solidFill>
                  <a:schemeClr val="tx1">
                    <a:lumMod val="100000"/>
                  </a:schemeClr>
                </a:solidFill>
                <a:latin typeface="+mn-ea"/>
                <a:cs typeface="+mn-ea"/>
                <a:sym typeface="+mn-ea"/>
              </a:rPr>
              <a:t>股权旁落</a:t>
            </a:r>
            <a:endParaRPr lang="zh-CN" altLang="en-US" sz="2000" b="1">
              <a:solidFill>
                <a:schemeClr val="tx1">
                  <a:lumMod val="100000"/>
                </a:schemeClr>
              </a:solidFill>
              <a:latin typeface="+mn-ea"/>
              <a:cs typeface="+mn-ea"/>
              <a:sym typeface="+mn-ea"/>
            </a:endParaRPr>
          </a:p>
        </p:txBody>
      </p:sp>
      <p:pic>
        <p:nvPicPr>
          <p:cNvPr id="21" name="https://photo-static-api.fotomore.com/creative/vcg/400/new/VCG41N1309063384.jpg" descr="强大的财务支持理念静物画。"/>
          <p:cNvPicPr>
            <a:picLocks noChangeAspect="1"/>
          </p:cNvPicPr>
          <p:nvPr/>
        </p:nvPicPr>
        <p:blipFill>
          <a:blip r:embed="rId10"/>
          <a:stretch>
            <a:fillRect/>
          </a:stretch>
        </p:blipFill>
        <p:spPr>
          <a:xfrm>
            <a:off x="6442075" y="2514600"/>
            <a:ext cx="4766945" cy="293306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一、创业风险的来源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1120775"/>
            <a:ext cx="7593965" cy="460375"/>
          </a:xfrm>
          <a:prstGeom prst="rect">
            <a:avLst/>
          </a:prstGeom>
          <a:noFill/>
        </p:spPr>
        <p:txBody>
          <a:bodyPr wrap="square" rtlCol="0">
            <a:spAutoFit/>
          </a:bodyPr>
          <a:p>
            <a:r>
              <a:rPr lang="zh-CN" altLang="en-US" sz="2400"/>
              <a:t>（三）资源无法整合</a:t>
            </a:r>
            <a:endParaRPr lang="zh-CN" altLang="en-US" sz="2400"/>
          </a:p>
        </p:txBody>
      </p:sp>
      <p:sp>
        <p:nvSpPr>
          <p:cNvPr id="7" name="文本框 6"/>
          <p:cNvSpPr txBox="1"/>
          <p:nvPr/>
        </p:nvSpPr>
        <p:spPr>
          <a:xfrm>
            <a:off x="1168400" y="1812925"/>
            <a:ext cx="9923780" cy="460375"/>
          </a:xfrm>
          <a:prstGeom prst="rect">
            <a:avLst/>
          </a:prstGeom>
          <a:noFill/>
        </p:spPr>
        <p:txBody>
          <a:bodyPr wrap="square" rtlCol="0" anchor="t">
            <a:spAutoFit/>
          </a:bodyPr>
          <a:p>
            <a:r>
              <a:rPr lang="zh-CN" altLang="en-US" sz="2400"/>
              <a:t>创业者通过利用和整合资源，</a:t>
            </a:r>
            <a:r>
              <a:rPr lang="zh-CN" altLang="en-US" sz="2400">
                <a:solidFill>
                  <a:srgbClr val="FF0000"/>
                </a:solidFill>
              </a:rPr>
              <a:t>将资源转化为价值</a:t>
            </a:r>
            <a:r>
              <a:rPr lang="zh-CN" altLang="en-US" sz="2400"/>
              <a:t>，</a:t>
            </a:r>
            <a:r>
              <a:rPr lang="zh-CN" altLang="en-US" sz="2400">
                <a:solidFill>
                  <a:srgbClr val="FF0000"/>
                </a:solidFill>
              </a:rPr>
              <a:t>推动创业项目的开展</a:t>
            </a:r>
            <a:r>
              <a:rPr lang="zh-CN" altLang="en-US" sz="2400"/>
              <a:t>。</a:t>
            </a:r>
            <a:endParaRPr lang="zh-CN" altLang="en-US" sz="2400"/>
          </a:p>
        </p:txBody>
      </p:sp>
      <p:pic>
        <p:nvPicPr>
          <p:cNvPr id="11" name="https://photo-static-api.fotomore.com/creative/vcg/400/new/VCG41N1452848524.jpg" descr="手持工程概念齿轮齿与白色背景"/>
          <p:cNvPicPr>
            <a:picLocks noChangeAspect="1"/>
          </p:cNvPicPr>
          <p:nvPr/>
        </p:nvPicPr>
        <p:blipFill>
          <a:blip r:embed="rId1"/>
          <a:stretch>
            <a:fillRect/>
          </a:stretch>
        </p:blipFill>
        <p:spPr>
          <a:xfrm>
            <a:off x="3672840" y="3166745"/>
            <a:ext cx="4679950" cy="311975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一、创业风险的来源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（四）管理能力不足</a:t>
            </a:r>
            <a:endParaRPr lang="zh-CN" altLang="en-US" sz="2400"/>
          </a:p>
        </p:txBody>
      </p:sp>
      <p:sp>
        <p:nvSpPr>
          <p:cNvPr id="7" name="文本框 6"/>
          <p:cNvSpPr txBox="1"/>
          <p:nvPr/>
        </p:nvSpPr>
        <p:spPr>
          <a:xfrm>
            <a:off x="1168400" y="1381760"/>
            <a:ext cx="9923780" cy="2306955"/>
          </a:xfrm>
          <a:prstGeom prst="rect">
            <a:avLst/>
          </a:prstGeom>
          <a:noFill/>
        </p:spPr>
        <p:txBody>
          <a:bodyPr wrap="square" rtlCol="0" anchor="t">
            <a:spAutoFit/>
          </a:bodyPr>
          <a:p>
            <a:r>
              <a:rPr lang="zh-CN" altLang="en-US" sz="2400"/>
              <a:t>管理能力不足就会导致企业运转不良，造成创业风险，具体来说，主要有以下两种情况。</a:t>
            </a:r>
            <a:endParaRPr lang="zh-CN" altLang="en-US" sz="2400"/>
          </a:p>
          <a:p>
            <a:r>
              <a:rPr lang="zh-CN" altLang="en-US" sz="2400">
                <a:solidFill>
                  <a:srgbClr val="FF0000"/>
                </a:solidFill>
              </a:rPr>
              <a:t>（1）</a:t>
            </a:r>
            <a:r>
              <a:rPr lang="zh-CN" altLang="en-US" sz="2400"/>
              <a:t>创业者本人是技术人才，利用某一高新技术进行创业，但不一定具备专业的管理才能。</a:t>
            </a:r>
            <a:endParaRPr lang="zh-CN" altLang="en-US" sz="2400"/>
          </a:p>
          <a:p>
            <a:r>
              <a:rPr lang="zh-CN" altLang="en-US" sz="2400">
                <a:solidFill>
                  <a:srgbClr val="FF0000"/>
                </a:solidFill>
              </a:rPr>
              <a:t>（2）</a:t>
            </a:r>
            <a:r>
              <a:rPr lang="zh-CN" altLang="en-US" sz="2400"/>
              <a:t>创业者的思维比较活跃，往往能够在创业过程中形成新鲜的点子，挖掘出新商机，却不善于企业的战略规划和经营管理。</a:t>
            </a:r>
            <a:endParaRPr lang="zh-CN" altLang="en-US" sz="2400"/>
          </a:p>
        </p:txBody>
      </p:sp>
      <p:pic>
        <p:nvPicPr>
          <p:cNvPr id="4" name="https://photo-static-api.fotomore.com/creative/vcg/400/new/VCG211391183327.jpg" descr="高角度视角的扑克牌在红色背景，乌克兰"/>
          <p:cNvPicPr>
            <a:picLocks noChangeAspect="1"/>
          </p:cNvPicPr>
          <p:nvPr/>
        </p:nvPicPr>
        <p:blipFill>
          <a:blip r:embed="rId1"/>
          <a:stretch>
            <a:fillRect/>
          </a:stretch>
        </p:blipFill>
        <p:spPr>
          <a:xfrm>
            <a:off x="3745230" y="3881120"/>
            <a:ext cx="3825240" cy="250698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一、创业风险的来源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（五）创业团队冲突</a:t>
            </a:r>
            <a:endParaRPr lang="zh-CN" altLang="en-US" sz="2400"/>
          </a:p>
        </p:txBody>
      </p:sp>
      <p:sp>
        <p:nvSpPr>
          <p:cNvPr id="7" name="文本框 6"/>
          <p:cNvSpPr txBox="1"/>
          <p:nvPr/>
        </p:nvSpPr>
        <p:spPr>
          <a:xfrm>
            <a:off x="1168400" y="1381760"/>
            <a:ext cx="9517380" cy="1568450"/>
          </a:xfrm>
          <a:prstGeom prst="rect">
            <a:avLst/>
          </a:prstGeom>
          <a:noFill/>
        </p:spPr>
        <p:txBody>
          <a:bodyPr wrap="square" rtlCol="0" anchor="t">
            <a:spAutoFit/>
          </a:bodyPr>
          <a:p>
            <a:r>
              <a:rPr lang="zh-CN" altLang="en-US" sz="2400"/>
              <a:t>创业项目通常需要由多种角色组成的创业团队共同参与经营，团队中包括创业者、技术人员、投资者等，他们因职能不同，受教育程度不同，价值理念和目的不同，在创业过程中不可避免会发生观念和想法的冲突。如果他们不能妥善协调与沟通，就会给企业带来风险。</a:t>
            </a:r>
            <a:endParaRPr lang="zh-CN" altLang="en-US" sz="2400"/>
          </a:p>
        </p:txBody>
      </p:sp>
      <p:pic>
        <p:nvPicPr>
          <p:cNvPr id="5" name="https://photo-static-api.fotomore.com/creative/vcg/veer/612/veer-347290796.jpg" descr="日落时远足者的剪影"/>
          <p:cNvPicPr>
            <a:picLocks noChangeAspect="1"/>
          </p:cNvPicPr>
          <p:nvPr/>
        </p:nvPicPr>
        <p:blipFill>
          <a:blip r:embed="rId1"/>
          <a:stretch>
            <a:fillRect/>
          </a:stretch>
        </p:blipFill>
        <p:spPr>
          <a:xfrm>
            <a:off x="3376295" y="3262630"/>
            <a:ext cx="4308475" cy="289433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4560"/>
            <a:ext cx="7593965" cy="460375"/>
          </a:xfrm>
          <a:prstGeom prst="rect">
            <a:avLst/>
          </a:prstGeom>
          <a:noFill/>
        </p:spPr>
        <p:txBody>
          <a:bodyPr wrap="square" rtlCol="0">
            <a:spAutoFit/>
          </a:bodyPr>
          <a:p>
            <a:r>
              <a:rPr lang="zh-CN" altLang="en-US" sz="2400"/>
              <a:t>（一）项目风险防范</a:t>
            </a:r>
            <a:endParaRPr lang="zh-CN" altLang="en-US" sz="2400"/>
          </a:p>
        </p:txBody>
      </p:sp>
      <p:sp>
        <p:nvSpPr>
          <p:cNvPr id="7" name="文本框 6"/>
          <p:cNvSpPr txBox="1"/>
          <p:nvPr/>
        </p:nvSpPr>
        <p:spPr>
          <a:xfrm>
            <a:off x="1168400" y="1384935"/>
            <a:ext cx="9952355" cy="1938020"/>
          </a:xfrm>
          <a:prstGeom prst="rect">
            <a:avLst/>
          </a:prstGeom>
          <a:noFill/>
        </p:spPr>
        <p:txBody>
          <a:bodyPr wrap="square" rtlCol="0" anchor="t">
            <a:spAutoFit/>
          </a:bodyPr>
          <a:p>
            <a:r>
              <a:rPr lang="zh-CN" altLang="en-US" sz="2400"/>
              <a:t>项目风险是指在创业初期因盲目选择创业项目或选择的创业项目不当，导致企业无法盈利而难以生存的风险。为防范此类风险，大学生创业者在选择创业项目时一定要根据自身的优缺点，对想要从事的行业进行深入的市场调研，对产品、服务、资源等进行深入的了解与分析，选择与自己相匹配的创业项目。</a:t>
            </a:r>
            <a:endParaRPr lang="zh-CN" altLang="en-US" sz="2400"/>
          </a:p>
        </p:txBody>
      </p:sp>
      <p:pic>
        <p:nvPicPr>
          <p:cNvPr id="5" name="https://photo-static-api.fotomore.com/creative/vcg/veer/400/new/VCG41N136237113.jpg?uid=386&amp;timestamp=1724915972&amp;sign=349fda5ccdea02a4066d8cc8a9d5bb7c" descr="机齿轮"/>
          <p:cNvPicPr>
            <a:picLocks noChangeAspect="1"/>
          </p:cNvPicPr>
          <p:nvPr/>
        </p:nvPicPr>
        <p:blipFill>
          <a:blip r:embed="rId1"/>
          <a:stretch>
            <a:fillRect/>
          </a:stretch>
        </p:blipFill>
        <p:spPr>
          <a:xfrm>
            <a:off x="3930650" y="3578225"/>
            <a:ext cx="4330700" cy="288671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4560"/>
            <a:ext cx="7593965" cy="460375"/>
          </a:xfrm>
          <a:prstGeom prst="rect">
            <a:avLst/>
          </a:prstGeom>
          <a:noFill/>
        </p:spPr>
        <p:txBody>
          <a:bodyPr wrap="square" rtlCol="0">
            <a:spAutoFit/>
          </a:bodyPr>
          <a:p>
            <a:r>
              <a:rPr lang="zh-CN" altLang="en-US" sz="2400"/>
              <a:t>（二）市场风险防范</a:t>
            </a:r>
            <a:endParaRPr lang="zh-CN" altLang="en-US" sz="2400"/>
          </a:p>
        </p:txBody>
      </p:sp>
      <p:sp>
        <p:nvSpPr>
          <p:cNvPr id="7" name="文本框 6"/>
          <p:cNvSpPr txBox="1"/>
          <p:nvPr/>
        </p:nvSpPr>
        <p:spPr>
          <a:xfrm>
            <a:off x="1127760" y="1384935"/>
            <a:ext cx="6096000" cy="460375"/>
          </a:xfrm>
          <a:prstGeom prst="rect">
            <a:avLst/>
          </a:prstGeom>
          <a:noFill/>
        </p:spPr>
        <p:txBody>
          <a:bodyPr wrap="square" rtlCol="0" anchor="t">
            <a:spAutoFit/>
          </a:bodyPr>
          <a:p>
            <a:r>
              <a:rPr lang="zh-CN" altLang="en-US" sz="2400"/>
              <a:t>大学生创业者应做到以下几点：</a:t>
            </a:r>
            <a:endParaRPr lang="zh-CN" altLang="en-US" sz="2400"/>
          </a:p>
        </p:txBody>
      </p:sp>
      <p:cxnSp>
        <p:nvCxnSpPr>
          <p:cNvPr id="50" name="直接连接符 49"/>
          <p:cNvCxnSpPr/>
          <p:nvPr>
            <p:custDataLst>
              <p:tags r:id="rId1"/>
            </p:custDataLst>
          </p:nvPr>
        </p:nvCxnSpPr>
        <p:spPr>
          <a:xfrm>
            <a:off x="1662748" y="6066473"/>
            <a:ext cx="381635" cy="0"/>
          </a:xfrm>
          <a:prstGeom prst="line">
            <a:avLst/>
          </a:prstGeom>
          <a:ln w="44450" cap="rnd">
            <a:solidFill>
              <a:schemeClr val="accent6"/>
            </a:solidFill>
          </a:ln>
        </p:spPr>
        <p:style>
          <a:lnRef idx="2">
            <a:schemeClr val="accent1"/>
          </a:lnRef>
          <a:fillRef idx="0">
            <a:srgbClr val="FFFFFF"/>
          </a:fillRef>
          <a:effectRef idx="0">
            <a:srgbClr val="FFFFFF"/>
          </a:effectRef>
          <a:fontRef idx="minor">
            <a:schemeClr val="tx1"/>
          </a:fontRef>
        </p:style>
      </p:cxnSp>
      <p:sp>
        <p:nvSpPr>
          <p:cNvPr id="60" name="圆角矩形 59"/>
          <p:cNvSpPr/>
          <p:nvPr>
            <p:custDataLst>
              <p:tags r:id="rId2"/>
            </p:custDataLst>
          </p:nvPr>
        </p:nvSpPr>
        <p:spPr>
          <a:xfrm>
            <a:off x="561658" y="2252028"/>
            <a:ext cx="2584450" cy="4013835"/>
          </a:xfrm>
          <a:prstGeom prst="roundRect">
            <a:avLst>
              <a:gd name="adj" fmla="val 2258"/>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矩形 28"/>
          <p:cNvSpPr/>
          <p:nvPr>
            <p:custDataLst>
              <p:tags r:id="rId3"/>
            </p:custDataLst>
          </p:nvPr>
        </p:nvSpPr>
        <p:spPr>
          <a:xfrm>
            <a:off x="729298" y="3944938"/>
            <a:ext cx="2249170" cy="442595"/>
          </a:xfrm>
          <a:prstGeom prst="rect">
            <a:avLst/>
          </a:prstGeom>
          <a:noFill/>
        </p:spPr>
        <p:txBody>
          <a:bodyPr wrap="square" lIns="0" tIns="0" rIns="0" bIns="0" rtlCol="0" anchor="b" anchorCtr="0">
            <a:noAutofit/>
          </a:bodyPr>
          <a:p>
            <a:pPr algn="l">
              <a:spcBef>
                <a:spcPct val="0"/>
              </a:spcBef>
              <a:spcAft>
                <a:spcPct val="0"/>
              </a:spcAft>
            </a:pPr>
            <a:r>
              <a:rPr lang="zh-CN" altLang="en-US" sz="2400" b="1" kern="0">
                <a:solidFill>
                  <a:schemeClr val="accent6"/>
                </a:solidFill>
                <a:latin typeface="+mn-ea"/>
                <a:cs typeface="+mn-ea"/>
              </a:rPr>
              <a:t>以市场及顾客的需求为出发点，以诚实守信的服务赢得顾客信任</a:t>
            </a:r>
            <a:endParaRPr lang="zh-CN" altLang="en-US" sz="2400" b="1" kern="0">
              <a:solidFill>
                <a:schemeClr val="accent6"/>
              </a:solidFill>
              <a:latin typeface="+mn-ea"/>
              <a:cs typeface="+mn-ea"/>
            </a:endParaRPr>
          </a:p>
        </p:txBody>
      </p:sp>
      <p:sp>
        <p:nvSpPr>
          <p:cNvPr id="67" name="椭圆 66"/>
          <p:cNvSpPr/>
          <p:nvPr>
            <p:custDataLst>
              <p:tags r:id="rId4"/>
            </p:custDataLst>
          </p:nvPr>
        </p:nvSpPr>
        <p:spPr>
          <a:xfrm>
            <a:off x="1470978" y="1841183"/>
            <a:ext cx="765175" cy="765175"/>
          </a:xfrm>
          <a:prstGeom prst="ellipse">
            <a:avLst/>
          </a:prstGeom>
          <a:solidFill>
            <a:schemeClr val="accent6">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8" name="椭圆 67"/>
          <p:cNvSpPr/>
          <p:nvPr>
            <p:custDataLst>
              <p:tags r:id="rId5"/>
            </p:custDataLst>
          </p:nvPr>
        </p:nvSpPr>
        <p:spPr>
          <a:xfrm>
            <a:off x="1497013" y="1840548"/>
            <a:ext cx="713105" cy="713105"/>
          </a:xfrm>
          <a:prstGeom prst="ellipse">
            <a:avLst/>
          </a:prstGeom>
          <a:solidFill>
            <a:schemeClr val="accent6"/>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46" name="直接连接符 45"/>
          <p:cNvCxnSpPr/>
          <p:nvPr>
            <p:custDataLst>
              <p:tags r:id="rId6"/>
            </p:custDataLst>
          </p:nvPr>
        </p:nvCxnSpPr>
        <p:spPr>
          <a:xfrm>
            <a:off x="4385628" y="6066473"/>
            <a:ext cx="381635" cy="0"/>
          </a:xfrm>
          <a:prstGeom prst="line">
            <a:avLst/>
          </a:prstGeom>
          <a:ln w="44450" cap="rnd">
            <a:solidFill>
              <a:schemeClr val="accent6"/>
            </a:solidFill>
          </a:ln>
        </p:spPr>
        <p:style>
          <a:lnRef idx="2">
            <a:schemeClr val="accent1"/>
          </a:lnRef>
          <a:fillRef idx="0">
            <a:srgbClr val="FFFFFF"/>
          </a:fillRef>
          <a:effectRef idx="0">
            <a:srgbClr val="FFFFFF"/>
          </a:effectRef>
          <a:fontRef idx="minor">
            <a:schemeClr val="tx1"/>
          </a:fontRef>
        </p:style>
      </p:cxnSp>
      <p:sp>
        <p:nvSpPr>
          <p:cNvPr id="61" name="圆角矩形 60"/>
          <p:cNvSpPr/>
          <p:nvPr>
            <p:custDataLst>
              <p:tags r:id="rId7"/>
            </p:custDataLst>
          </p:nvPr>
        </p:nvSpPr>
        <p:spPr>
          <a:xfrm>
            <a:off x="3283903" y="2252028"/>
            <a:ext cx="2584450" cy="4013835"/>
          </a:xfrm>
          <a:prstGeom prst="roundRect">
            <a:avLst>
              <a:gd name="adj" fmla="val 2258"/>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4" name="椭圆 73"/>
          <p:cNvSpPr/>
          <p:nvPr>
            <p:custDataLst>
              <p:tags r:id="rId8"/>
            </p:custDataLst>
          </p:nvPr>
        </p:nvSpPr>
        <p:spPr>
          <a:xfrm>
            <a:off x="4193858" y="1841183"/>
            <a:ext cx="765175" cy="765175"/>
          </a:xfrm>
          <a:prstGeom prst="ellipse">
            <a:avLst/>
          </a:prstGeom>
          <a:solidFill>
            <a:schemeClr val="accent6">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5" name="椭圆 74"/>
          <p:cNvSpPr/>
          <p:nvPr>
            <p:custDataLst>
              <p:tags r:id="rId9"/>
            </p:custDataLst>
          </p:nvPr>
        </p:nvSpPr>
        <p:spPr>
          <a:xfrm>
            <a:off x="4219893" y="1840548"/>
            <a:ext cx="713105" cy="713105"/>
          </a:xfrm>
          <a:prstGeom prst="ellipse">
            <a:avLst/>
          </a:prstGeom>
          <a:solidFill>
            <a:schemeClr val="accent6"/>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矩形 30"/>
          <p:cNvSpPr/>
          <p:nvPr>
            <p:custDataLst>
              <p:tags r:id="rId10"/>
            </p:custDataLst>
          </p:nvPr>
        </p:nvSpPr>
        <p:spPr>
          <a:xfrm>
            <a:off x="3451543" y="3991293"/>
            <a:ext cx="2249170" cy="442595"/>
          </a:xfrm>
          <a:prstGeom prst="rect">
            <a:avLst/>
          </a:prstGeom>
          <a:noFill/>
        </p:spPr>
        <p:txBody>
          <a:bodyPr wrap="square" lIns="0" tIns="0" rIns="0" bIns="0" rtlCol="0" anchor="b" anchorCtr="0">
            <a:noAutofit/>
          </a:bodyPr>
          <a:p>
            <a:pPr algn="l">
              <a:spcBef>
                <a:spcPct val="0"/>
              </a:spcBef>
              <a:spcAft>
                <a:spcPct val="0"/>
              </a:spcAft>
            </a:pPr>
            <a:r>
              <a:rPr lang="zh-CN" altLang="en-US" sz="2400" b="1" kern="0">
                <a:solidFill>
                  <a:schemeClr val="accent6"/>
                </a:solidFill>
                <a:latin typeface="+mn-ea"/>
                <a:cs typeface="+mn-ea"/>
                <a:sym typeface="+mn-ea"/>
              </a:rPr>
              <a:t>时刻关注市场变化，善于在变化中抓住机会</a:t>
            </a: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p:txBody>
      </p:sp>
      <p:cxnSp>
        <p:nvCxnSpPr>
          <p:cNvPr id="51" name="直接连接符 50"/>
          <p:cNvCxnSpPr/>
          <p:nvPr>
            <p:custDataLst>
              <p:tags r:id="rId11"/>
            </p:custDataLst>
          </p:nvPr>
        </p:nvCxnSpPr>
        <p:spPr>
          <a:xfrm>
            <a:off x="7107873" y="6066473"/>
            <a:ext cx="381635" cy="0"/>
          </a:xfrm>
          <a:prstGeom prst="line">
            <a:avLst/>
          </a:prstGeom>
          <a:ln w="44450" cap="rnd">
            <a:solidFill>
              <a:schemeClr val="accent6"/>
            </a:solidFill>
          </a:ln>
        </p:spPr>
        <p:style>
          <a:lnRef idx="2">
            <a:schemeClr val="accent1"/>
          </a:lnRef>
          <a:fillRef idx="0">
            <a:srgbClr val="FFFFFF"/>
          </a:fillRef>
          <a:effectRef idx="0">
            <a:srgbClr val="FFFFFF"/>
          </a:effectRef>
          <a:fontRef idx="minor">
            <a:schemeClr val="tx1"/>
          </a:fontRef>
        </p:style>
      </p:cxnSp>
      <p:sp>
        <p:nvSpPr>
          <p:cNvPr id="32" name="圆角矩形 31"/>
          <p:cNvSpPr/>
          <p:nvPr>
            <p:custDataLst>
              <p:tags r:id="rId12"/>
            </p:custDataLst>
          </p:nvPr>
        </p:nvSpPr>
        <p:spPr>
          <a:xfrm>
            <a:off x="6006148" y="2252028"/>
            <a:ext cx="2584450" cy="4013835"/>
          </a:xfrm>
          <a:prstGeom prst="roundRect">
            <a:avLst>
              <a:gd name="adj" fmla="val 2258"/>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椭圆 32"/>
          <p:cNvSpPr/>
          <p:nvPr>
            <p:custDataLst>
              <p:tags r:id="rId13"/>
            </p:custDataLst>
          </p:nvPr>
        </p:nvSpPr>
        <p:spPr>
          <a:xfrm>
            <a:off x="6916103" y="1841183"/>
            <a:ext cx="765175" cy="765175"/>
          </a:xfrm>
          <a:prstGeom prst="ellipse">
            <a:avLst/>
          </a:prstGeom>
          <a:solidFill>
            <a:schemeClr val="accent6">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1" name="椭圆 80"/>
          <p:cNvSpPr/>
          <p:nvPr>
            <p:custDataLst>
              <p:tags r:id="rId14"/>
            </p:custDataLst>
          </p:nvPr>
        </p:nvSpPr>
        <p:spPr>
          <a:xfrm>
            <a:off x="6942138" y="1840548"/>
            <a:ext cx="713105" cy="713105"/>
          </a:xfrm>
          <a:prstGeom prst="ellipse">
            <a:avLst/>
          </a:prstGeom>
          <a:solidFill>
            <a:schemeClr val="accent6"/>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5" name="矩形 34"/>
          <p:cNvSpPr/>
          <p:nvPr>
            <p:custDataLst>
              <p:tags r:id="rId15"/>
            </p:custDataLst>
          </p:nvPr>
        </p:nvSpPr>
        <p:spPr>
          <a:xfrm>
            <a:off x="6173788" y="3643948"/>
            <a:ext cx="2249170" cy="442595"/>
          </a:xfrm>
          <a:prstGeom prst="rect">
            <a:avLst/>
          </a:prstGeom>
          <a:noFill/>
        </p:spPr>
        <p:txBody>
          <a:bodyPr wrap="square" lIns="0" tIns="0" rIns="0" bIns="0" rtlCol="0" anchor="b" anchorCtr="0">
            <a:noAutofit/>
          </a:bodyPr>
          <a:p>
            <a:pPr algn="l">
              <a:spcBef>
                <a:spcPct val="0"/>
              </a:spcBef>
              <a:spcAft>
                <a:spcPct val="0"/>
              </a:spcAft>
            </a:pPr>
            <a:r>
              <a:rPr lang="zh-CN" altLang="en-US" sz="2400" b="1" kern="0">
                <a:solidFill>
                  <a:schemeClr val="accent6"/>
                </a:solidFill>
                <a:latin typeface="+mn-ea"/>
                <a:cs typeface="+mn-ea"/>
              </a:rPr>
              <a:t>善于分析竞争对手，做到取长补短、精益求精</a:t>
            </a:r>
            <a:endParaRPr lang="zh-CN" altLang="en-US" sz="2400" b="1" kern="0">
              <a:solidFill>
                <a:schemeClr val="accent6"/>
              </a:solidFill>
              <a:latin typeface="+mn-ea"/>
              <a:cs typeface="+mn-ea"/>
            </a:endParaRPr>
          </a:p>
        </p:txBody>
      </p:sp>
      <p:cxnSp>
        <p:nvCxnSpPr>
          <p:cNvPr id="55" name="直接连接符 54"/>
          <p:cNvCxnSpPr/>
          <p:nvPr>
            <p:custDataLst>
              <p:tags r:id="rId16"/>
            </p:custDataLst>
          </p:nvPr>
        </p:nvCxnSpPr>
        <p:spPr>
          <a:xfrm>
            <a:off x="9830118" y="6066473"/>
            <a:ext cx="381635" cy="0"/>
          </a:xfrm>
          <a:prstGeom prst="line">
            <a:avLst/>
          </a:prstGeom>
          <a:ln w="44450" cap="rnd">
            <a:solidFill>
              <a:schemeClr val="accent6"/>
            </a:solidFill>
          </a:ln>
        </p:spPr>
        <p:style>
          <a:lnRef idx="2">
            <a:schemeClr val="accent1"/>
          </a:lnRef>
          <a:fillRef idx="0">
            <a:srgbClr val="FFFFFF"/>
          </a:fillRef>
          <a:effectRef idx="0">
            <a:srgbClr val="FFFFFF"/>
          </a:effectRef>
          <a:fontRef idx="minor">
            <a:schemeClr val="tx1"/>
          </a:fontRef>
        </p:style>
      </p:cxnSp>
      <p:sp>
        <p:nvSpPr>
          <p:cNvPr id="63" name="圆角矩形 62"/>
          <p:cNvSpPr/>
          <p:nvPr>
            <p:custDataLst>
              <p:tags r:id="rId17"/>
            </p:custDataLst>
          </p:nvPr>
        </p:nvSpPr>
        <p:spPr>
          <a:xfrm>
            <a:off x="8728393" y="2252028"/>
            <a:ext cx="2584450" cy="4013835"/>
          </a:xfrm>
          <a:prstGeom prst="roundRect">
            <a:avLst>
              <a:gd name="adj" fmla="val 2258"/>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6" name="椭圆 85"/>
          <p:cNvSpPr/>
          <p:nvPr>
            <p:custDataLst>
              <p:tags r:id="rId18"/>
            </p:custDataLst>
          </p:nvPr>
        </p:nvSpPr>
        <p:spPr>
          <a:xfrm>
            <a:off x="9638348" y="1841183"/>
            <a:ext cx="765175" cy="765175"/>
          </a:xfrm>
          <a:prstGeom prst="ellipse">
            <a:avLst/>
          </a:prstGeom>
          <a:solidFill>
            <a:schemeClr val="accent6">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7" name="椭圆 86"/>
          <p:cNvSpPr/>
          <p:nvPr>
            <p:custDataLst>
              <p:tags r:id="rId19"/>
            </p:custDataLst>
          </p:nvPr>
        </p:nvSpPr>
        <p:spPr>
          <a:xfrm>
            <a:off x="9664383" y="1840548"/>
            <a:ext cx="713105" cy="713105"/>
          </a:xfrm>
          <a:prstGeom prst="ellipse">
            <a:avLst/>
          </a:prstGeom>
          <a:solidFill>
            <a:schemeClr val="accent6"/>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37" name="矩形 36"/>
          <p:cNvSpPr/>
          <p:nvPr>
            <p:custDataLst>
              <p:tags r:id="rId20"/>
            </p:custDataLst>
          </p:nvPr>
        </p:nvSpPr>
        <p:spPr>
          <a:xfrm>
            <a:off x="8896033" y="5391468"/>
            <a:ext cx="2249170" cy="442595"/>
          </a:xfrm>
          <a:prstGeom prst="rect">
            <a:avLst/>
          </a:prstGeom>
          <a:noFill/>
        </p:spPr>
        <p:txBody>
          <a:bodyPr wrap="square" lIns="0" tIns="0" rIns="0" bIns="0" rtlCol="0" anchor="b" anchorCtr="0">
            <a:noAutofit/>
          </a:bodyPr>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endParaRPr lang="zh-CN" altLang="en-US" sz="2400" b="1" kern="0">
              <a:solidFill>
                <a:schemeClr val="accent6"/>
              </a:solidFill>
              <a:latin typeface="+mn-ea"/>
              <a:cs typeface="+mn-ea"/>
            </a:endParaRPr>
          </a:p>
          <a:p>
            <a:pPr algn="l">
              <a:spcBef>
                <a:spcPct val="0"/>
              </a:spcBef>
              <a:spcAft>
                <a:spcPct val="0"/>
              </a:spcAft>
            </a:pPr>
            <a:r>
              <a:rPr lang="zh-CN" altLang="en-US" sz="2400" b="1" kern="0">
                <a:solidFill>
                  <a:schemeClr val="accent6"/>
                </a:solidFill>
                <a:latin typeface="+mn-ea"/>
                <a:cs typeface="+mn-ea"/>
              </a:rPr>
              <a:t>广泛收集市场信息和同类型产品信息，并进行分析比较，制定有效的市场营销策略和符合产品特点的销售渠道网络</a:t>
            </a:r>
            <a:endParaRPr lang="zh-CN" altLang="en-US" sz="2400" b="1" kern="0">
              <a:solidFill>
                <a:schemeClr val="accent6"/>
              </a:solidFill>
              <a:latin typeface="+mn-ea"/>
              <a:cs typeface="+mn-ea"/>
            </a:endParaRPr>
          </a:p>
        </p:txBody>
      </p:sp>
      <p:pic>
        <p:nvPicPr>
          <p:cNvPr id="38" name="图形 30" descr="333438303937363b333438313038303bd7e9d6afbcdcb9b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709103" y="2053273"/>
            <a:ext cx="288290" cy="288290"/>
          </a:xfrm>
          <a:prstGeom prst="rect">
            <a:avLst/>
          </a:prstGeom>
        </p:spPr>
      </p:pic>
      <p:pic>
        <p:nvPicPr>
          <p:cNvPr id="42" name="图形 31" descr="333438303937363b333438313039323bcfeec4bfbcc6bba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414203" y="2034858"/>
            <a:ext cx="323850" cy="323850"/>
          </a:xfrm>
          <a:prstGeom prst="rect">
            <a:avLst/>
          </a:prstGeom>
        </p:spPr>
      </p:pic>
      <p:pic>
        <p:nvPicPr>
          <p:cNvPr id="43" name="图形 32" descr="333438303937363b333438313037333bcad0b3a1bebad5f9"/>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7136448" y="2034858"/>
            <a:ext cx="323850" cy="323850"/>
          </a:xfrm>
          <a:prstGeom prst="rect">
            <a:avLst/>
          </a:prstGeom>
        </p:spPr>
      </p:pic>
      <p:pic>
        <p:nvPicPr>
          <p:cNvPr id="44" name="图形 33" descr="333438303937363b333438313038383bcfeec4bfd0a7c2ca"/>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9858693" y="2034858"/>
            <a:ext cx="323850" cy="32385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（三）技术风险防范</a:t>
            </a:r>
            <a:endParaRPr lang="zh-CN" altLang="en-US" sz="2400"/>
          </a:p>
        </p:txBody>
      </p:sp>
      <p:sp>
        <p:nvSpPr>
          <p:cNvPr id="7" name="文本框 6"/>
          <p:cNvSpPr txBox="1"/>
          <p:nvPr/>
        </p:nvSpPr>
        <p:spPr>
          <a:xfrm>
            <a:off x="971550" y="1467485"/>
            <a:ext cx="9488170" cy="460375"/>
          </a:xfrm>
          <a:prstGeom prst="rect">
            <a:avLst/>
          </a:prstGeom>
          <a:noFill/>
        </p:spPr>
        <p:txBody>
          <a:bodyPr wrap="square" rtlCol="0" anchor="t">
            <a:spAutoFit/>
          </a:bodyPr>
          <a:p>
            <a:r>
              <a:rPr lang="zh-CN" altLang="en-US" sz="2400"/>
              <a:t>技术风险是指由于技术发展的不确定性所带来的风险。</a:t>
            </a:r>
            <a:endParaRPr lang="zh-CN" altLang="en-US" sz="2400"/>
          </a:p>
        </p:txBody>
      </p:sp>
      <p:sp>
        <p:nvSpPr>
          <p:cNvPr id="4" name="文本框 3"/>
          <p:cNvSpPr txBox="1"/>
          <p:nvPr/>
        </p:nvSpPr>
        <p:spPr>
          <a:xfrm>
            <a:off x="977265" y="2012950"/>
            <a:ext cx="10308590" cy="3192780"/>
          </a:xfrm>
          <a:prstGeom prst="rect">
            <a:avLst/>
          </a:prstGeom>
          <a:noFill/>
        </p:spPr>
        <p:txBody>
          <a:bodyPr wrap="square" rtlCol="0" anchor="t">
            <a:spAutoFit/>
          </a:bodyPr>
          <a:p>
            <a:pPr>
              <a:lnSpc>
                <a:spcPct val="120000"/>
              </a:lnSpc>
              <a:spcBef>
                <a:spcPts val="0"/>
              </a:spcBef>
              <a:spcAft>
                <a:spcPts val="0"/>
              </a:spcAft>
            </a:pPr>
            <a:r>
              <a:rPr lang="zh-CN" altLang="en-US" sz="2400"/>
              <a:t>为防范此类风险，大学生创业者应注意以下三点。</a:t>
            </a:r>
            <a:endParaRPr lang="zh-CN" altLang="en-US" sz="2400"/>
          </a:p>
          <a:p>
            <a:pPr>
              <a:lnSpc>
                <a:spcPct val="120000"/>
              </a:lnSpc>
              <a:spcBef>
                <a:spcPts val="0"/>
              </a:spcBef>
              <a:spcAft>
                <a:spcPts val="0"/>
              </a:spcAft>
            </a:pPr>
            <a:r>
              <a:rPr lang="zh-CN" altLang="en-US" sz="2400"/>
              <a:t>（1）应重视和加强对技术创新方案的可行性论证，</a:t>
            </a:r>
            <a:r>
              <a:rPr lang="zh-CN" altLang="en-US" sz="2400">
                <a:solidFill>
                  <a:srgbClr val="FF0000"/>
                </a:solidFill>
              </a:rPr>
              <a:t>通过建立敏锐的技术发展监测系统准确判断技术发展趋势，</a:t>
            </a:r>
            <a:r>
              <a:rPr lang="zh-CN" altLang="en-US" sz="2400"/>
              <a:t>避免盲目进行技术开发与技术选择。</a:t>
            </a:r>
            <a:endParaRPr lang="zh-CN" altLang="en-US" sz="2400"/>
          </a:p>
          <a:p>
            <a:pPr>
              <a:lnSpc>
                <a:spcPct val="120000"/>
              </a:lnSpc>
              <a:spcBef>
                <a:spcPts val="0"/>
              </a:spcBef>
              <a:spcAft>
                <a:spcPts val="0"/>
              </a:spcAft>
            </a:pPr>
            <a:r>
              <a:rPr lang="zh-CN" altLang="en-US" sz="2400"/>
              <a:t>（2）可以</a:t>
            </a:r>
            <a:r>
              <a:rPr lang="zh-CN" altLang="en-US" sz="2400">
                <a:solidFill>
                  <a:srgbClr val="FF0000"/>
                </a:solidFill>
              </a:rPr>
              <a:t>将风险转移</a:t>
            </a:r>
            <a:r>
              <a:rPr lang="zh-CN" altLang="en-US" sz="2400"/>
              <a:t>，即通过选择战略合作伙伴或组建技术联合开发体等方式，将风险分散给多个主体，从而降低企业的技术风险。</a:t>
            </a:r>
            <a:endParaRPr lang="zh-CN" altLang="en-US" sz="2400"/>
          </a:p>
          <a:p>
            <a:pPr>
              <a:lnSpc>
                <a:spcPct val="120000"/>
              </a:lnSpc>
              <a:spcBef>
                <a:spcPts val="0"/>
              </a:spcBef>
              <a:spcAft>
                <a:spcPts val="0"/>
              </a:spcAft>
            </a:pPr>
            <a:r>
              <a:rPr lang="zh-CN" altLang="en-US" sz="2400"/>
              <a:t>（3）高度重视专利申请、技术标准申请、商标注册等保护性措施，防止技术外流和侵权，</a:t>
            </a:r>
            <a:r>
              <a:rPr lang="zh-CN" altLang="en-US" sz="2400">
                <a:solidFill>
                  <a:srgbClr val="FF0000"/>
                </a:solidFill>
              </a:rPr>
              <a:t>通过法律手段减少技术风险出现的可能性</a:t>
            </a:r>
            <a:r>
              <a:rPr lang="zh-CN" altLang="en-US" sz="2400"/>
              <a:t>。</a:t>
            </a:r>
            <a:endParaRPr lang="zh-CN" altLang="en-US"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2433320" y="3958590"/>
            <a:ext cx="6096000" cy="460375"/>
          </a:xfrm>
          <a:prstGeom prst="rect">
            <a:avLst/>
          </a:prstGeom>
          <a:noFill/>
        </p:spPr>
        <p:txBody>
          <a:bodyPr wrap="square" rtlCol="0" anchor="t">
            <a:spAutoFit/>
          </a:bodyPr>
          <a:p>
            <a:r>
              <a:rPr lang="zh-CN" altLang="en-US" sz="2400" b="1">
                <a:solidFill>
                  <a:srgbClr val="002060"/>
                </a:solidFill>
              </a:rPr>
              <a:t>毳雨公司是怎样防范创业风险的？</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985260" y="209296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了解创业机会</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（四）财务风险防范</a:t>
            </a:r>
            <a:endParaRPr lang="zh-CN" altLang="en-US" sz="2400"/>
          </a:p>
        </p:txBody>
      </p:sp>
      <p:sp>
        <p:nvSpPr>
          <p:cNvPr id="4" name="文本框 3"/>
          <p:cNvSpPr txBox="1"/>
          <p:nvPr/>
        </p:nvSpPr>
        <p:spPr>
          <a:xfrm>
            <a:off x="1240790" y="1536065"/>
            <a:ext cx="9669780" cy="4965065"/>
          </a:xfrm>
          <a:prstGeom prst="rect">
            <a:avLst/>
          </a:prstGeom>
          <a:noFill/>
        </p:spPr>
        <p:txBody>
          <a:bodyPr wrap="square" rtlCol="0" anchor="t">
            <a:spAutoFit/>
          </a:bodyPr>
          <a:p>
            <a:pPr>
              <a:lnSpc>
                <a:spcPct val="120000"/>
              </a:lnSpc>
              <a:spcBef>
                <a:spcPts val="0"/>
              </a:spcBef>
              <a:spcAft>
                <a:spcPts val="0"/>
              </a:spcAft>
            </a:pPr>
            <a:r>
              <a:rPr lang="zh-CN" altLang="en-US" sz="2400"/>
              <a:t>筹资困难和资本结构不合理是很多初创企业财务风险的主要来源，有效规避财务风险应做到以下几点。</a:t>
            </a:r>
            <a:endParaRPr lang="zh-CN" altLang="en-US" sz="2400"/>
          </a:p>
          <a:p>
            <a:pPr>
              <a:lnSpc>
                <a:spcPct val="120000"/>
              </a:lnSpc>
              <a:spcBef>
                <a:spcPts val="0"/>
              </a:spcBef>
              <a:spcAft>
                <a:spcPts val="0"/>
              </a:spcAft>
            </a:pPr>
            <a:r>
              <a:rPr lang="zh-CN" altLang="en-US" sz="2400">
                <a:solidFill>
                  <a:srgbClr val="FF0000"/>
                </a:solidFill>
              </a:rPr>
              <a:t>（1）</a:t>
            </a:r>
            <a:r>
              <a:rPr lang="zh-CN" altLang="en-US" sz="2400"/>
              <a:t>对创业所需资金进行合理预估，避免筹资不足影响企业的健康成长和后续发展。</a:t>
            </a:r>
            <a:endParaRPr lang="zh-CN" altLang="en-US" sz="2400"/>
          </a:p>
          <a:p>
            <a:pPr>
              <a:lnSpc>
                <a:spcPct val="120000"/>
              </a:lnSpc>
              <a:spcBef>
                <a:spcPts val="0"/>
              </a:spcBef>
              <a:spcAft>
                <a:spcPts val="0"/>
              </a:spcAft>
            </a:pPr>
            <a:r>
              <a:rPr lang="zh-CN" altLang="en-US" sz="2400">
                <a:solidFill>
                  <a:srgbClr val="FF0000"/>
                </a:solidFill>
              </a:rPr>
              <a:t>（2）</a:t>
            </a:r>
            <a:r>
              <a:rPr lang="zh-CN" altLang="en-US" sz="2400"/>
              <a:t>确定适度的负债数额，保持合理的负债比例，根据企业的实际情况制订负债财务计划。</a:t>
            </a:r>
            <a:endParaRPr lang="zh-CN" altLang="en-US" sz="2400"/>
          </a:p>
          <a:p>
            <a:pPr>
              <a:lnSpc>
                <a:spcPct val="120000"/>
              </a:lnSpc>
              <a:spcBef>
                <a:spcPts val="0"/>
              </a:spcBef>
              <a:spcAft>
                <a:spcPts val="0"/>
              </a:spcAft>
            </a:pPr>
            <a:r>
              <a:rPr lang="zh-CN" altLang="en-US" sz="2400">
                <a:solidFill>
                  <a:srgbClr val="FF0000"/>
                </a:solidFill>
              </a:rPr>
              <a:t>（3）</a:t>
            </a:r>
            <a:r>
              <a:rPr lang="zh-CN" altLang="en-US" sz="2400"/>
              <a:t>树立企业信用，科学规划融资，设置合理的财务结构，从恰当的渠道获得资金。</a:t>
            </a:r>
            <a:endParaRPr lang="zh-CN" altLang="en-US" sz="2400"/>
          </a:p>
          <a:p>
            <a:pPr>
              <a:lnSpc>
                <a:spcPct val="120000"/>
              </a:lnSpc>
              <a:spcBef>
                <a:spcPts val="0"/>
              </a:spcBef>
              <a:spcAft>
                <a:spcPts val="0"/>
              </a:spcAft>
            </a:pPr>
            <a:r>
              <a:rPr lang="zh-CN" altLang="en-US" sz="2400">
                <a:solidFill>
                  <a:srgbClr val="FF0000"/>
                </a:solidFill>
              </a:rPr>
              <a:t>（4）</a:t>
            </a:r>
            <a:r>
              <a:rPr lang="zh-CN" altLang="en-US" sz="2400"/>
              <a:t>确定现金流在企业财务管理中的核心地位，学会分析现金短缺的原因，强化经营活动的现金流管理。</a:t>
            </a:r>
            <a:endParaRPr lang="zh-CN" altLang="en-US" sz="2400"/>
          </a:p>
          <a:p>
            <a:pPr>
              <a:lnSpc>
                <a:spcPct val="120000"/>
              </a:lnSpc>
              <a:spcBef>
                <a:spcPts val="0"/>
              </a:spcBef>
              <a:spcAft>
                <a:spcPts val="0"/>
              </a:spcAft>
            </a:pPr>
            <a:r>
              <a:rPr lang="zh-CN" altLang="en-US" sz="2400">
                <a:solidFill>
                  <a:srgbClr val="FF0000"/>
                </a:solidFill>
              </a:rPr>
              <a:t>（5）</a:t>
            </a:r>
            <a:r>
              <a:rPr lang="zh-CN" altLang="en-US" sz="2400"/>
              <a:t>合理规划投资，防止盲目投资占用过多资金。</a:t>
            </a:r>
            <a:endParaRPr lang="zh-CN" altLang="en-US" sz="2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（五）团队风险防范</a:t>
            </a:r>
            <a:endParaRPr lang="zh-CN" altLang="en-US" sz="2400"/>
          </a:p>
        </p:txBody>
      </p:sp>
      <p:sp>
        <p:nvSpPr>
          <p:cNvPr id="4" name="文本框 3"/>
          <p:cNvSpPr txBox="1"/>
          <p:nvPr/>
        </p:nvSpPr>
        <p:spPr>
          <a:xfrm>
            <a:off x="1168400" y="1763395"/>
            <a:ext cx="9075420" cy="829945"/>
          </a:xfrm>
          <a:prstGeom prst="rect">
            <a:avLst/>
          </a:prstGeom>
          <a:noFill/>
        </p:spPr>
        <p:txBody>
          <a:bodyPr wrap="square" rtlCol="0" anchor="t">
            <a:spAutoFit/>
          </a:bodyPr>
          <a:p>
            <a:r>
              <a:rPr lang="zh-CN" altLang="en-US" sz="2400">
                <a:highlight>
                  <a:srgbClr val="FFFF00"/>
                </a:highlight>
              </a:rPr>
              <a:t>团队风险</a:t>
            </a:r>
            <a:r>
              <a:rPr lang="zh-CN" altLang="en-US" sz="2400"/>
              <a:t>是指由于初创企业的团队分歧、组织结构不合理、用人不当所带来的风险。</a:t>
            </a:r>
            <a:endParaRPr lang="zh-CN" altLang="en-US" sz="2400"/>
          </a:p>
        </p:txBody>
      </p:sp>
      <p:sp>
        <p:nvSpPr>
          <p:cNvPr id="5" name="文本框 4"/>
          <p:cNvSpPr txBox="1"/>
          <p:nvPr/>
        </p:nvSpPr>
        <p:spPr>
          <a:xfrm>
            <a:off x="1240790" y="2741930"/>
            <a:ext cx="9219565" cy="3636010"/>
          </a:xfrm>
          <a:prstGeom prst="rect">
            <a:avLst/>
          </a:prstGeom>
          <a:noFill/>
        </p:spPr>
        <p:txBody>
          <a:bodyPr wrap="square" rtlCol="0" anchor="t">
            <a:spAutoFit/>
          </a:bodyPr>
          <a:p>
            <a:pPr>
              <a:lnSpc>
                <a:spcPct val="120000"/>
              </a:lnSpc>
              <a:spcBef>
                <a:spcPts val="0"/>
              </a:spcBef>
              <a:spcAft>
                <a:spcPts val="0"/>
              </a:spcAft>
            </a:pPr>
            <a:r>
              <a:rPr lang="zh-CN" altLang="en-US" sz="2400"/>
              <a:t>团队风险的防范应做到以下几点。</a:t>
            </a:r>
            <a:endParaRPr lang="zh-CN" altLang="en-US" sz="2400"/>
          </a:p>
          <a:p>
            <a:pPr>
              <a:lnSpc>
                <a:spcPct val="120000"/>
              </a:lnSpc>
              <a:spcBef>
                <a:spcPts val="0"/>
              </a:spcBef>
              <a:spcAft>
                <a:spcPts val="0"/>
              </a:spcAft>
            </a:pPr>
            <a:r>
              <a:rPr lang="zh-CN" altLang="en-US" sz="2400">
                <a:solidFill>
                  <a:srgbClr val="FF0000"/>
                </a:solidFill>
              </a:rPr>
              <a:t>（1）</a:t>
            </a:r>
            <a:r>
              <a:rPr lang="zh-CN" altLang="en-US" sz="2400"/>
              <a:t>谨慎选择创业团队成员，明确团队成员的权力和利益，制订团队规范和团队纪律，建立创业团队的动态调整机制。</a:t>
            </a:r>
            <a:endParaRPr lang="zh-CN" altLang="en-US" sz="2400"/>
          </a:p>
          <a:p>
            <a:pPr>
              <a:lnSpc>
                <a:spcPct val="120000"/>
              </a:lnSpc>
              <a:spcBef>
                <a:spcPts val="0"/>
              </a:spcBef>
              <a:spcAft>
                <a:spcPts val="0"/>
              </a:spcAft>
            </a:pPr>
            <a:r>
              <a:rPr lang="zh-CN" altLang="en-US" sz="2400">
                <a:solidFill>
                  <a:srgbClr val="FF0000"/>
                </a:solidFill>
              </a:rPr>
              <a:t>（2）</a:t>
            </a:r>
            <a:r>
              <a:rPr lang="zh-CN" altLang="en-US" sz="2400"/>
              <a:t>形成团队的共同价值观和愿景，让所有团队成员对于“创业使命”“共同目标”等关键命题达成共识，并用这些共识指导整个团队和每位成员的行为。</a:t>
            </a:r>
            <a:endParaRPr lang="zh-CN" altLang="en-US" sz="2400"/>
          </a:p>
          <a:p>
            <a:pPr>
              <a:lnSpc>
                <a:spcPct val="120000"/>
              </a:lnSpc>
              <a:spcBef>
                <a:spcPts val="0"/>
              </a:spcBef>
              <a:spcAft>
                <a:spcPts val="0"/>
              </a:spcAft>
            </a:pPr>
            <a:r>
              <a:rPr lang="zh-CN" altLang="en-US" sz="2400">
                <a:solidFill>
                  <a:srgbClr val="FF0000"/>
                </a:solidFill>
              </a:rPr>
              <a:t>（3）</a:t>
            </a:r>
            <a:r>
              <a:rPr lang="zh-CN" altLang="en-US" sz="2400"/>
              <a:t>识别关键岗位和关键员工，采取有效激励措施留住关键员工，通过限制性契约减少关键员工流失可能带来的损失。</a:t>
            </a:r>
            <a:endParaRPr lang="zh-CN" altLang="en-US" sz="2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（六）管理风险防范</a:t>
            </a:r>
            <a:endParaRPr lang="zh-CN" altLang="en-US" sz="2400"/>
          </a:p>
        </p:txBody>
      </p:sp>
      <p:sp>
        <p:nvSpPr>
          <p:cNvPr id="5" name="文本框 4"/>
          <p:cNvSpPr txBox="1"/>
          <p:nvPr/>
        </p:nvSpPr>
        <p:spPr>
          <a:xfrm>
            <a:off x="1240790" y="1628140"/>
            <a:ext cx="9777730" cy="4154170"/>
          </a:xfrm>
          <a:prstGeom prst="rect">
            <a:avLst/>
          </a:prstGeom>
          <a:noFill/>
        </p:spPr>
        <p:txBody>
          <a:bodyPr wrap="square" rtlCol="0" anchor="t">
            <a:spAutoFit/>
          </a:bodyPr>
          <a:p>
            <a:r>
              <a:rPr lang="zh-CN" altLang="en-US" sz="2400"/>
              <a:t>管理风险的防范需要通过提高管理者素质、改变管理和决策方式等途径来完成，具体可以采取以下措施。</a:t>
            </a:r>
            <a:endParaRPr lang="zh-CN" altLang="en-US" sz="2400"/>
          </a:p>
          <a:p>
            <a:endParaRPr lang="zh-CN" altLang="en-US" sz="2400"/>
          </a:p>
          <a:p>
            <a:r>
              <a:rPr lang="zh-CN" altLang="en-US" sz="2400">
                <a:solidFill>
                  <a:srgbClr val="FF0000"/>
                </a:solidFill>
              </a:rPr>
              <a:t>（1）</a:t>
            </a:r>
            <a:r>
              <a:rPr lang="zh-CN" altLang="en-US" sz="2400"/>
              <a:t>树立诚信意识，提升领导层人员素质和自身能力建设，建立合理的组织机构。</a:t>
            </a:r>
            <a:endParaRPr lang="zh-CN" altLang="en-US" sz="2400"/>
          </a:p>
          <a:p>
            <a:r>
              <a:rPr lang="zh-CN" altLang="en-US" sz="2400">
                <a:solidFill>
                  <a:srgbClr val="FF0000"/>
                </a:solidFill>
              </a:rPr>
              <a:t>（2）</a:t>
            </a:r>
            <a:r>
              <a:rPr lang="zh-CN" altLang="en-US" sz="2400"/>
              <a:t>明确企业管理制度和监督机制，合理分配企业的执行权和决策权，使团队成员各司其职，相互协作。</a:t>
            </a:r>
            <a:endParaRPr lang="zh-CN" altLang="en-US" sz="2400"/>
          </a:p>
          <a:p>
            <a:r>
              <a:rPr lang="zh-CN" altLang="en-US" sz="2400">
                <a:solidFill>
                  <a:srgbClr val="FF0000"/>
                </a:solidFill>
              </a:rPr>
              <a:t>（3）</a:t>
            </a:r>
            <a:r>
              <a:rPr lang="zh-CN" altLang="en-US" sz="2400"/>
              <a:t>明确决策目标，完善决策机制，减少决策失误。</a:t>
            </a:r>
            <a:endParaRPr lang="zh-CN" altLang="en-US" sz="2400"/>
          </a:p>
          <a:p>
            <a:r>
              <a:rPr lang="zh-CN" altLang="en-US" sz="2400">
                <a:solidFill>
                  <a:srgbClr val="FF0000"/>
                </a:solidFill>
              </a:rPr>
              <a:t>（4）</a:t>
            </a:r>
            <a:r>
              <a:rPr lang="zh-CN" altLang="en-US" sz="2400"/>
              <a:t>精简人员和成本，做到人尽其才、物尽其用。</a:t>
            </a:r>
            <a:endParaRPr lang="zh-CN" altLang="en-US" sz="2400"/>
          </a:p>
          <a:p>
            <a:r>
              <a:rPr lang="zh-CN" altLang="en-US" sz="2400">
                <a:solidFill>
                  <a:srgbClr val="FF0000"/>
                </a:solidFill>
              </a:rPr>
              <a:t>（5）</a:t>
            </a:r>
            <a:r>
              <a:rPr lang="zh-CN" altLang="en-US" sz="2400"/>
              <a:t>建立人才储备机制，构建合理、融洽、积极向上的企业文化，营造适应企业发展的工作氛围。</a:t>
            </a:r>
            <a:endParaRPr lang="zh-CN" altLang="en-US" sz="24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（七）竞争风险防范</a:t>
            </a:r>
            <a:endParaRPr lang="zh-CN" altLang="en-US" sz="2400"/>
          </a:p>
        </p:txBody>
      </p:sp>
      <p:sp>
        <p:nvSpPr>
          <p:cNvPr id="5" name="文本框 4"/>
          <p:cNvSpPr txBox="1"/>
          <p:nvPr/>
        </p:nvSpPr>
        <p:spPr>
          <a:xfrm>
            <a:off x="1240790" y="1628140"/>
            <a:ext cx="9967595" cy="3415030"/>
          </a:xfrm>
          <a:prstGeom prst="rect">
            <a:avLst/>
          </a:prstGeom>
          <a:noFill/>
        </p:spPr>
        <p:txBody>
          <a:bodyPr wrap="square" rtlCol="0" anchor="t">
            <a:spAutoFit/>
          </a:bodyPr>
          <a:p>
            <a:r>
              <a:rPr lang="zh-CN" altLang="en-US" sz="2400"/>
              <a:t>竞争是企业发展的动力，良性竞争可以防止企业成员产生自满情绪，促进企业内部改革创新，向前发展；而恶意竞争会扰乱市场，造成资源浪费、人员冲突，甚至使企业走上破产之路。为防范竞争风险，大学生创业者应做到以下两点。</a:t>
            </a:r>
            <a:endParaRPr lang="zh-CN" altLang="en-US" sz="2400"/>
          </a:p>
          <a:p>
            <a:endParaRPr lang="zh-CN" altLang="en-US" sz="2400"/>
          </a:p>
          <a:p>
            <a:r>
              <a:rPr lang="zh-CN" altLang="en-US" sz="2400">
                <a:solidFill>
                  <a:srgbClr val="FF0000"/>
                </a:solidFill>
              </a:rPr>
              <a:t>（1）</a:t>
            </a:r>
            <a:r>
              <a:rPr lang="zh-CN" altLang="en-US" sz="2400"/>
              <a:t>回归到产品本身，做好产品或服务的创新、升级、迭代，守护好产品这条“护城河”。</a:t>
            </a:r>
            <a:endParaRPr lang="zh-CN" altLang="en-US" sz="2400"/>
          </a:p>
          <a:p>
            <a:r>
              <a:rPr lang="zh-CN" altLang="en-US" sz="2400">
                <a:solidFill>
                  <a:srgbClr val="FF0000"/>
                </a:solidFill>
              </a:rPr>
              <a:t>（2）</a:t>
            </a:r>
            <a:r>
              <a:rPr lang="zh-CN" altLang="en-US" sz="2400"/>
              <a:t>关注竞争对手和用户需求，找到竞争对手的弱点，在改进弱点的同时结合用户需求打造独一无二的产品价值。</a:t>
            </a:r>
            <a:endParaRPr lang="zh-CN" altLang="en-US" sz="24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（八）环境风险防范</a:t>
            </a:r>
            <a:endParaRPr lang="zh-CN" altLang="en-US" sz="2400"/>
          </a:p>
        </p:txBody>
      </p:sp>
      <p:sp>
        <p:nvSpPr>
          <p:cNvPr id="5" name="文本框 4"/>
          <p:cNvSpPr txBox="1"/>
          <p:nvPr/>
        </p:nvSpPr>
        <p:spPr>
          <a:xfrm>
            <a:off x="1241425" y="1859915"/>
            <a:ext cx="9575165" cy="2676525"/>
          </a:xfrm>
          <a:prstGeom prst="rect">
            <a:avLst/>
          </a:prstGeom>
          <a:noFill/>
        </p:spPr>
        <p:txBody>
          <a:bodyPr wrap="square" rtlCol="0" anchor="t">
            <a:spAutoFit/>
          </a:bodyPr>
          <a:p>
            <a:r>
              <a:rPr lang="zh-CN" altLang="en-US" sz="2400"/>
              <a:t>创业者应理性预测、评估未来可能发生的环境风险，关注国内、国际经济发展环境，捕捉有效信息，及时规避风险，同时建立预警机制，制订相应预案，提前制定应对策略。</a:t>
            </a:r>
            <a:endParaRPr lang="zh-CN" altLang="en-US" sz="2400"/>
          </a:p>
          <a:p>
            <a:endParaRPr lang="zh-CN" altLang="en-US" sz="2400"/>
          </a:p>
          <a:p>
            <a:r>
              <a:rPr lang="zh-CN" altLang="en-US" sz="2400"/>
              <a:t>创业是一个充满风险、艰辛和坎坷的过程，也是一个充满激情与喜悦的过程。大学生创业者只有正视创业风险，对创业风险进行有效防范，才能使自己创业成功并立于不败之地。</a:t>
            </a:r>
            <a:endParaRPr lang="zh-CN" altLang="en-US" sz="2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二、创业风险的防范</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（九）法律风险防范</a:t>
            </a:r>
            <a:endParaRPr lang="zh-CN" altLang="en-US" sz="2400"/>
          </a:p>
        </p:txBody>
      </p:sp>
      <p:sp>
        <p:nvSpPr>
          <p:cNvPr id="5" name="文本框 4"/>
          <p:cNvSpPr txBox="1"/>
          <p:nvPr/>
        </p:nvSpPr>
        <p:spPr>
          <a:xfrm>
            <a:off x="1168400" y="1692275"/>
            <a:ext cx="9648190" cy="1198880"/>
          </a:xfrm>
          <a:prstGeom prst="rect">
            <a:avLst/>
          </a:prstGeom>
          <a:noFill/>
        </p:spPr>
        <p:txBody>
          <a:bodyPr wrap="square" rtlCol="0" anchor="t">
            <a:spAutoFit/>
          </a:bodyPr>
          <a:p>
            <a:r>
              <a:rPr lang="zh-CN" altLang="en-US" sz="2400"/>
              <a:t>大学生创业者在选择项目时应充分了解相关产业的政策法规及行业规则，不仅要尽量选择政策法规给予支持的产业和行业，还应充分了解关于企业组建、运营及市场营销等各类法律和规范，合法经营。</a:t>
            </a:r>
            <a:endParaRPr lang="zh-CN" altLang="en-US" sz="2400"/>
          </a:p>
        </p:txBody>
      </p:sp>
      <p:pic>
        <p:nvPicPr>
          <p:cNvPr id="4" name="https://photo-static-api.fotomore.com/creative/vcg/veer/612/veer-165144252.jpg" descr="秤,等臂天平,平衡,质量,重量,黄铜,链,重的,俄罗斯,背景"/>
          <p:cNvPicPr>
            <a:picLocks noChangeAspect="1"/>
          </p:cNvPicPr>
          <p:nvPr/>
        </p:nvPicPr>
        <p:blipFill>
          <a:blip r:embed="rId1"/>
          <a:stretch>
            <a:fillRect/>
          </a:stretch>
        </p:blipFill>
        <p:spPr>
          <a:xfrm>
            <a:off x="3830955" y="3478530"/>
            <a:ext cx="4349750" cy="289941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488823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三、常见的创业风险应对策略</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矩形: 圆角 2"/>
          <p:cNvSpPr/>
          <p:nvPr>
            <p:custDataLst>
              <p:tags r:id="rId1"/>
            </p:custDataLst>
          </p:nvPr>
        </p:nvSpPr>
        <p:spPr>
          <a:xfrm>
            <a:off x="6249035" y="1104900"/>
            <a:ext cx="5248910" cy="1398905"/>
          </a:xfrm>
          <a:prstGeom prst="roundRect">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7" name="椭圆 6"/>
          <p:cNvSpPr/>
          <p:nvPr>
            <p:custDataLst>
              <p:tags r:id="rId2"/>
            </p:custDataLst>
          </p:nvPr>
        </p:nvSpPr>
        <p:spPr>
          <a:xfrm>
            <a:off x="6522720" y="1507490"/>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02</a:t>
            </a:r>
            <a:endParaRPr lang="zh-CN" altLang="en-US" sz="2300" b="1">
              <a:solidFill>
                <a:schemeClr val="lt1">
                  <a:lumMod val="100000"/>
                </a:schemeClr>
              </a:solidFill>
              <a:latin typeface="+mn-ea"/>
              <a:cs typeface="+mn-ea"/>
            </a:endParaRPr>
          </a:p>
        </p:txBody>
      </p:sp>
      <p:sp>
        <p:nvSpPr>
          <p:cNvPr id="9" name="矩形 8"/>
          <p:cNvSpPr/>
          <p:nvPr>
            <p:custDataLst>
              <p:tags r:id="rId3"/>
            </p:custDataLst>
          </p:nvPr>
        </p:nvSpPr>
        <p:spPr>
          <a:xfrm>
            <a:off x="7472680" y="1520825"/>
            <a:ext cx="3813175"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mn-ea"/>
                <a:cs typeface="+mn-ea"/>
              </a:rPr>
              <a:t>（二）风险回避</a:t>
            </a:r>
            <a:endParaRPr lang="zh-CN" altLang="en-US" b="1" dirty="0">
              <a:solidFill>
                <a:schemeClr val="dk1">
                  <a:lumMod val="100000"/>
                </a:schemeClr>
              </a:solidFill>
              <a:latin typeface="+mn-ea"/>
              <a:cs typeface="+mn-ea"/>
            </a:endParaRPr>
          </a:p>
        </p:txBody>
      </p:sp>
      <p:sp>
        <p:nvSpPr>
          <p:cNvPr id="26" name="矩形: 圆角 25"/>
          <p:cNvSpPr/>
          <p:nvPr>
            <p:custDataLst>
              <p:tags r:id="rId4"/>
            </p:custDataLst>
          </p:nvPr>
        </p:nvSpPr>
        <p:spPr>
          <a:xfrm>
            <a:off x="695325" y="1104900"/>
            <a:ext cx="5248910" cy="1398905"/>
          </a:xfrm>
          <a:prstGeom prst="roundRect">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10" name="椭圆 9"/>
          <p:cNvSpPr/>
          <p:nvPr>
            <p:custDataLst>
              <p:tags r:id="rId5"/>
            </p:custDataLst>
          </p:nvPr>
        </p:nvSpPr>
        <p:spPr>
          <a:xfrm>
            <a:off x="968375" y="1507490"/>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01</a:t>
            </a:r>
            <a:endParaRPr lang="zh-CN" altLang="en-US" sz="2300" b="1">
              <a:solidFill>
                <a:schemeClr val="lt1">
                  <a:lumMod val="100000"/>
                </a:schemeClr>
              </a:solidFill>
              <a:latin typeface="+mn-ea"/>
              <a:cs typeface="+mn-ea"/>
            </a:endParaRPr>
          </a:p>
        </p:txBody>
      </p:sp>
      <p:sp>
        <p:nvSpPr>
          <p:cNvPr id="12" name="矩形 11"/>
          <p:cNvSpPr/>
          <p:nvPr>
            <p:custDataLst>
              <p:tags r:id="rId6"/>
            </p:custDataLst>
          </p:nvPr>
        </p:nvSpPr>
        <p:spPr>
          <a:xfrm>
            <a:off x="1810385" y="1593215"/>
            <a:ext cx="3821113"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mn-ea"/>
                <a:cs typeface="+mn-ea"/>
              </a:rPr>
              <a:t>（一）风险自留</a:t>
            </a:r>
            <a:endParaRPr lang="zh-CN" altLang="en-US" b="1" dirty="0">
              <a:solidFill>
                <a:schemeClr val="dk1">
                  <a:lumMod val="100000"/>
                </a:schemeClr>
              </a:solidFill>
              <a:latin typeface="+mn-ea"/>
              <a:cs typeface="+mn-ea"/>
            </a:endParaRPr>
          </a:p>
        </p:txBody>
      </p:sp>
      <p:sp>
        <p:nvSpPr>
          <p:cNvPr id="18" name="矩形: 圆角 13"/>
          <p:cNvSpPr/>
          <p:nvPr>
            <p:custDataLst>
              <p:tags r:id="rId7"/>
            </p:custDataLst>
          </p:nvPr>
        </p:nvSpPr>
        <p:spPr>
          <a:xfrm>
            <a:off x="6249035" y="2729865"/>
            <a:ext cx="5248910" cy="1398905"/>
          </a:xfrm>
          <a:prstGeom prst="roundRect">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19" name="椭圆 18"/>
          <p:cNvSpPr/>
          <p:nvPr>
            <p:custDataLst>
              <p:tags r:id="rId8"/>
            </p:custDataLst>
          </p:nvPr>
        </p:nvSpPr>
        <p:spPr>
          <a:xfrm>
            <a:off x="6522720" y="3132455"/>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04</a:t>
            </a:r>
            <a:endParaRPr lang="zh-CN" altLang="en-US" sz="2300" b="1">
              <a:solidFill>
                <a:schemeClr val="lt1">
                  <a:lumMod val="100000"/>
                </a:schemeClr>
              </a:solidFill>
              <a:latin typeface="+mn-ea"/>
              <a:cs typeface="+mn-ea"/>
            </a:endParaRPr>
          </a:p>
        </p:txBody>
      </p:sp>
      <p:sp>
        <p:nvSpPr>
          <p:cNvPr id="21" name="矩形 20"/>
          <p:cNvSpPr/>
          <p:nvPr>
            <p:custDataLst>
              <p:tags r:id="rId9"/>
            </p:custDataLst>
          </p:nvPr>
        </p:nvSpPr>
        <p:spPr>
          <a:xfrm>
            <a:off x="7472680" y="3117215"/>
            <a:ext cx="3813175"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mn-ea"/>
                <a:cs typeface="+mn-ea"/>
              </a:rPr>
              <a:t>（四）风险转嫁</a:t>
            </a:r>
            <a:endParaRPr lang="zh-CN" altLang="en-US" b="1" dirty="0">
              <a:solidFill>
                <a:schemeClr val="dk1">
                  <a:lumMod val="100000"/>
                </a:schemeClr>
              </a:solidFill>
              <a:latin typeface="+mn-ea"/>
              <a:cs typeface="+mn-ea"/>
            </a:endParaRPr>
          </a:p>
        </p:txBody>
      </p:sp>
      <p:sp>
        <p:nvSpPr>
          <p:cNvPr id="31" name="矩形: 圆角 30"/>
          <p:cNvSpPr/>
          <p:nvPr>
            <p:custDataLst>
              <p:tags r:id="rId10"/>
            </p:custDataLst>
          </p:nvPr>
        </p:nvSpPr>
        <p:spPr>
          <a:xfrm>
            <a:off x="695325" y="2729865"/>
            <a:ext cx="5248910" cy="1398905"/>
          </a:xfrm>
          <a:prstGeom prst="roundRect">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22" name="椭圆 21"/>
          <p:cNvSpPr/>
          <p:nvPr>
            <p:custDataLst>
              <p:tags r:id="rId11"/>
            </p:custDataLst>
          </p:nvPr>
        </p:nvSpPr>
        <p:spPr>
          <a:xfrm>
            <a:off x="968375" y="3132455"/>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03</a:t>
            </a:r>
            <a:endParaRPr lang="zh-CN" altLang="en-US" sz="2300" b="1">
              <a:solidFill>
                <a:schemeClr val="lt1">
                  <a:lumMod val="100000"/>
                </a:schemeClr>
              </a:solidFill>
              <a:latin typeface="+mn-ea"/>
              <a:cs typeface="+mn-ea"/>
            </a:endParaRPr>
          </a:p>
        </p:txBody>
      </p:sp>
      <p:sp>
        <p:nvSpPr>
          <p:cNvPr id="25" name="矩形 24"/>
          <p:cNvSpPr/>
          <p:nvPr>
            <p:custDataLst>
              <p:tags r:id="rId12"/>
            </p:custDataLst>
          </p:nvPr>
        </p:nvSpPr>
        <p:spPr>
          <a:xfrm>
            <a:off x="1810385" y="3192145"/>
            <a:ext cx="3827463"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mn-ea"/>
                <a:cs typeface="+mn-ea"/>
              </a:rPr>
              <a:t>（三）风险分散</a:t>
            </a:r>
            <a:endParaRPr lang="zh-CN" altLang="en-US" b="1" dirty="0">
              <a:solidFill>
                <a:schemeClr val="dk1">
                  <a:lumMod val="100000"/>
                </a:schemeClr>
              </a:solidFill>
              <a:latin typeface="+mn-ea"/>
              <a:cs typeface="+mn-ea"/>
            </a:endParaRPr>
          </a:p>
        </p:txBody>
      </p:sp>
      <p:sp>
        <p:nvSpPr>
          <p:cNvPr id="36" name="矩形: 圆角 35"/>
          <p:cNvSpPr/>
          <p:nvPr>
            <p:custDataLst>
              <p:tags r:id="rId13"/>
            </p:custDataLst>
          </p:nvPr>
        </p:nvSpPr>
        <p:spPr>
          <a:xfrm>
            <a:off x="695325" y="4354830"/>
            <a:ext cx="5248910" cy="1398905"/>
          </a:xfrm>
          <a:prstGeom prst="roundRect">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28" name="椭圆 27"/>
          <p:cNvSpPr/>
          <p:nvPr>
            <p:custDataLst>
              <p:tags r:id="rId14"/>
            </p:custDataLst>
          </p:nvPr>
        </p:nvSpPr>
        <p:spPr>
          <a:xfrm>
            <a:off x="968375" y="4757420"/>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05</a:t>
            </a:r>
            <a:endParaRPr lang="zh-CN" altLang="en-US" sz="2300" b="1">
              <a:solidFill>
                <a:schemeClr val="lt1">
                  <a:lumMod val="100000"/>
                </a:schemeClr>
              </a:solidFill>
              <a:latin typeface="+mn-ea"/>
              <a:cs typeface="+mn-ea"/>
            </a:endParaRPr>
          </a:p>
        </p:txBody>
      </p:sp>
      <p:sp>
        <p:nvSpPr>
          <p:cNvPr id="30" name="矩形 29"/>
          <p:cNvSpPr/>
          <p:nvPr>
            <p:custDataLst>
              <p:tags r:id="rId15"/>
            </p:custDataLst>
          </p:nvPr>
        </p:nvSpPr>
        <p:spPr>
          <a:xfrm>
            <a:off x="1817370" y="4757420"/>
            <a:ext cx="3821112"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mn-ea"/>
                <a:cs typeface="+mn-ea"/>
              </a:rPr>
              <a:t>（五）风险抑制</a:t>
            </a:r>
            <a:endParaRPr lang="zh-CN" altLang="en-US" b="1" dirty="0">
              <a:solidFill>
                <a:schemeClr val="dk1">
                  <a:lumMod val="100000"/>
                </a:schemeClr>
              </a:solidFill>
              <a:latin typeface="+mn-ea"/>
              <a:cs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878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mn-lt"/>
                <a:sym typeface="+mn-ea"/>
              </a:rPr>
              <a:t>案例分析</a:t>
            </a:r>
            <a:r>
              <a:rPr lang="zh-CN" sz="2000" b="1" smtClean="0">
                <a:ea typeface="微软雅黑" panose="020B0503020204020204" pitchFamily="34" charset="-122"/>
                <a:cs typeface="+mn-lt"/>
                <a:sym typeface="+mn-ea"/>
              </a:rPr>
              <a:t> </a:t>
            </a:r>
            <a:r>
              <a:rPr sz="1600" smtClean="0">
                <a:ea typeface="微软雅黑" panose="020B0503020204020204" pitchFamily="34" charset="-122"/>
                <a:cs typeface="+mn-lt"/>
                <a:sym typeface="+mn-ea"/>
              </a:rPr>
              <a:t> </a:t>
            </a:r>
            <a:r>
              <a:rPr sz="1400" smtClean="0">
                <a:ea typeface="微软雅黑" panose="020B0503020204020204" pitchFamily="34" charset="-122"/>
                <a:cs typeface="+mn-lt"/>
                <a:sym typeface="+mn-ea"/>
              </a:rPr>
              <a:t> </a:t>
            </a:r>
            <a:endParaRPr lang="zh-CN" altLang="en-US" sz="1400" b="1"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335780" y="2615565"/>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369695"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“光盘”推动可持续发展</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（1）柳济琛抓住的创业机会是什么？</a:t>
            </a:r>
            <a:endParaRPr lang="zh-CN" altLang="en-US" sz="2400"/>
          </a:p>
          <a:p>
            <a:pPr algn="l"/>
            <a:endParaRPr lang="zh-CN" altLang="en-US" sz="2400"/>
          </a:p>
          <a:p>
            <a:pPr algn="l"/>
            <a:r>
              <a:rPr lang="zh-CN" altLang="en-US" sz="2400"/>
              <a:t>（2）他是如何识别、评价、选择创业机会的？这对你有什么启发？</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7749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一、创业机会的来源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（一）顾客需求</a:t>
            </a:r>
            <a:endParaRPr lang="zh-CN" altLang="en-US" sz="2400"/>
          </a:p>
        </p:txBody>
      </p:sp>
      <p:sp>
        <p:nvSpPr>
          <p:cNvPr id="4" name="文本框 3"/>
          <p:cNvSpPr txBox="1"/>
          <p:nvPr/>
        </p:nvSpPr>
        <p:spPr>
          <a:xfrm>
            <a:off x="874395" y="1628140"/>
            <a:ext cx="7519670" cy="1198880"/>
          </a:xfrm>
          <a:prstGeom prst="rect">
            <a:avLst/>
          </a:prstGeom>
          <a:noFill/>
        </p:spPr>
        <p:txBody>
          <a:bodyPr wrap="square" rtlCol="0" anchor="t">
            <a:spAutoFit/>
          </a:bodyPr>
          <a:p>
            <a:r>
              <a:rPr lang="zh-CN" altLang="en-US" sz="2400"/>
              <a:t>顾客各方面的需求在没有被满足之前就是问题，满足顾客的需求就是创业的主要目的。在生活和工作中存在的各种各样的问题提供了诸多创业机会。</a:t>
            </a:r>
            <a:endParaRPr lang="zh-CN" altLang="en-US" sz="2400"/>
          </a:p>
        </p:txBody>
      </p:sp>
      <p:sp>
        <p:nvSpPr>
          <p:cNvPr id="6" name="圆角矩形 5"/>
          <p:cNvSpPr/>
          <p:nvPr/>
        </p:nvSpPr>
        <p:spPr>
          <a:xfrm>
            <a:off x="751840" y="3411220"/>
            <a:ext cx="7524115" cy="2794635"/>
          </a:xfrm>
          <a:prstGeom prst="roundRect">
            <a:avLst/>
          </a:prstGeom>
          <a:ln>
            <a:solidFill>
              <a:schemeClr val="accent2"/>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椭圆形标注 6"/>
          <p:cNvSpPr/>
          <p:nvPr/>
        </p:nvSpPr>
        <p:spPr>
          <a:xfrm>
            <a:off x="874395" y="3463925"/>
            <a:ext cx="1414145" cy="1027430"/>
          </a:xfrm>
          <a:prstGeom prst="wedgeEllipseCallou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solidFill>
                  <a:srgbClr val="002060"/>
                </a:solidFill>
              </a:rPr>
              <a:t>互动</a:t>
            </a:r>
            <a:endParaRPr lang="zh-CN" altLang="en-US" sz="2400">
              <a:solidFill>
                <a:srgbClr val="002060"/>
              </a:solidFill>
            </a:endParaRPr>
          </a:p>
          <a:p>
            <a:pPr algn="ctr"/>
            <a:r>
              <a:rPr lang="zh-CN" altLang="en-US" sz="2400">
                <a:solidFill>
                  <a:srgbClr val="002060"/>
                </a:solidFill>
              </a:rPr>
              <a:t>讨论</a:t>
            </a:r>
            <a:endParaRPr lang="zh-CN" altLang="en-US" sz="2400">
              <a:solidFill>
                <a:srgbClr val="002060"/>
              </a:solidFill>
            </a:endParaRPr>
          </a:p>
        </p:txBody>
      </p:sp>
      <p:sp>
        <p:nvSpPr>
          <p:cNvPr id="8" name="文本框 7"/>
          <p:cNvSpPr txBox="1"/>
          <p:nvPr/>
        </p:nvSpPr>
        <p:spPr>
          <a:xfrm>
            <a:off x="2167890" y="4180205"/>
            <a:ext cx="5922010" cy="1568450"/>
          </a:xfrm>
          <a:prstGeom prst="rect">
            <a:avLst/>
          </a:prstGeom>
          <a:noFill/>
        </p:spPr>
        <p:txBody>
          <a:bodyPr wrap="square" rtlCol="0">
            <a:spAutoFit/>
          </a:bodyPr>
          <a:p>
            <a:r>
              <a:rPr lang="zh-CN" altLang="en-US" sz="2400" b="1">
                <a:solidFill>
                  <a:srgbClr val="002060"/>
                </a:solidFill>
              </a:rPr>
              <a:t>你在日常生活中遇到过哪些问题或产生过哪些需求？这些问题或需求蕴含着哪些创业机会？请按照表4-1的提示，将其总结下来吧。</a:t>
            </a:r>
            <a:endParaRPr lang="zh-CN" altLang="en-US" sz="2400" b="1">
              <a:solidFill>
                <a:srgbClr val="00206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一、创业机会的来源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（二）市场环境的变化</a:t>
            </a:r>
            <a:endParaRPr lang="zh-CN" altLang="en-US" sz="2400"/>
          </a:p>
        </p:txBody>
      </p:sp>
      <p:sp>
        <p:nvSpPr>
          <p:cNvPr id="4" name="文本框 3"/>
          <p:cNvSpPr txBox="1"/>
          <p:nvPr/>
        </p:nvSpPr>
        <p:spPr>
          <a:xfrm>
            <a:off x="899160" y="1536065"/>
            <a:ext cx="6878955" cy="1198880"/>
          </a:xfrm>
          <a:prstGeom prst="rect">
            <a:avLst/>
          </a:prstGeom>
          <a:noFill/>
        </p:spPr>
        <p:txBody>
          <a:bodyPr wrap="square" rtlCol="0" anchor="t">
            <a:spAutoFit/>
          </a:bodyPr>
          <a:p>
            <a:r>
              <a:rPr lang="zh-CN" altLang="en-US" sz="2400"/>
              <a:t>这种变化主要体现在</a:t>
            </a:r>
            <a:r>
              <a:rPr lang="zh-CN" altLang="en-US" sz="2400">
                <a:solidFill>
                  <a:schemeClr val="tx1"/>
                </a:solidFill>
              </a:rPr>
              <a:t>产业结构和消费结构的调整、</a:t>
            </a:r>
            <a:r>
              <a:rPr lang="zh-CN" altLang="en-US" sz="2400"/>
              <a:t>人口结构和需求的变化、居民收入的提高、城市化加速、政府政策的变化、经济日益全球化等。</a:t>
            </a:r>
            <a:endParaRPr lang="zh-CN" altLang="en-US" sz="2400"/>
          </a:p>
        </p:txBody>
      </p:sp>
      <p:pic>
        <p:nvPicPr>
          <p:cNvPr id="5" name="https://photo-static-api.fotomore.com/creative/vcg/400/new/VCG41N1191384611.jpg" descr="小小的家用微型玩具铲车堆叠硬币，以模糊的春天花园为背景。"/>
          <p:cNvPicPr>
            <a:picLocks noChangeAspect="1"/>
          </p:cNvPicPr>
          <p:nvPr/>
        </p:nvPicPr>
        <p:blipFill>
          <a:blip r:embed="rId2"/>
          <a:stretch>
            <a:fillRect/>
          </a:stretch>
        </p:blipFill>
        <p:spPr>
          <a:xfrm>
            <a:off x="2406015" y="3289935"/>
            <a:ext cx="3620770" cy="241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一、创业机会的来源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（三）新知识、新技术的产生</a:t>
            </a:r>
            <a:endParaRPr lang="zh-CN" altLang="en-US" sz="2400"/>
          </a:p>
        </p:txBody>
      </p:sp>
      <p:sp>
        <p:nvSpPr>
          <p:cNvPr id="7" name="文本框 6"/>
          <p:cNvSpPr txBox="1"/>
          <p:nvPr/>
        </p:nvSpPr>
        <p:spPr>
          <a:xfrm>
            <a:off x="819150" y="1392555"/>
            <a:ext cx="7361555" cy="2306955"/>
          </a:xfrm>
          <a:prstGeom prst="rect">
            <a:avLst/>
          </a:prstGeom>
          <a:noFill/>
        </p:spPr>
        <p:txBody>
          <a:bodyPr wrap="square" rtlCol="0" anchor="t">
            <a:spAutoFit/>
          </a:bodyPr>
          <a:p>
            <a:r>
              <a:rPr lang="zh-CN" altLang="en-US" sz="2400"/>
              <a:t>人们的消费观念受到新知识的影响，而新技术可以满足甚至改变人们的消费需求。</a:t>
            </a:r>
            <a:endParaRPr lang="zh-CN" altLang="en-US" sz="2400"/>
          </a:p>
          <a:p>
            <a:endParaRPr lang="zh-CN" altLang="en-US" sz="2400"/>
          </a:p>
          <a:p>
            <a:r>
              <a:rPr lang="zh-CN" altLang="en-US" sz="2400"/>
              <a:t>当今信息化时代，互联网技术正在深刻地影响着消费者和企业，企业也在考虑如何充分利用移动互联网向顾客提供产品或服务。</a:t>
            </a:r>
            <a:endParaRPr lang="zh-CN" altLang="en-US" sz="2400"/>
          </a:p>
        </p:txBody>
      </p:sp>
      <p:pic>
        <p:nvPicPr>
          <p:cNvPr id="5" name="https://photo-static-api.fotomore.com/creative/vcg/veer/612/veer-141409385.jpg" descr="Female hand touching tablet computer icon."/>
          <p:cNvPicPr>
            <a:picLocks noChangeAspect="1"/>
          </p:cNvPicPr>
          <p:nvPr/>
        </p:nvPicPr>
        <p:blipFill>
          <a:blip r:embed="rId2"/>
          <a:stretch>
            <a:fillRect/>
          </a:stretch>
        </p:blipFill>
        <p:spPr>
          <a:xfrm>
            <a:off x="2273300" y="3763010"/>
            <a:ext cx="4131310" cy="27539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一、创业机会的来源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（四）发明创造</a:t>
            </a:r>
            <a:endParaRPr lang="zh-CN" altLang="en-US" sz="2400"/>
          </a:p>
        </p:txBody>
      </p:sp>
      <p:sp>
        <p:nvSpPr>
          <p:cNvPr id="7" name="文本框 6"/>
          <p:cNvSpPr txBox="1"/>
          <p:nvPr/>
        </p:nvSpPr>
        <p:spPr>
          <a:xfrm>
            <a:off x="819150" y="1536065"/>
            <a:ext cx="7361555" cy="1198880"/>
          </a:xfrm>
          <a:prstGeom prst="rect">
            <a:avLst/>
          </a:prstGeom>
          <a:noFill/>
        </p:spPr>
        <p:txBody>
          <a:bodyPr wrap="square" rtlCol="0" anchor="t">
            <a:spAutoFit/>
          </a:bodyPr>
          <a:p>
            <a:r>
              <a:rPr lang="zh-CN" altLang="en-US" sz="2400"/>
              <a:t>发明创造提供了新的产品和服务，能够更好地满足顾客需求。历史上每一次重要的发明创造都为社会带来重大的产业机构调整，产生无数的创业机会。</a:t>
            </a:r>
            <a:endParaRPr lang="zh-CN" altLang="en-US" sz="2400"/>
          </a:p>
        </p:txBody>
      </p:sp>
      <p:pic>
        <p:nvPicPr>
          <p:cNvPr id="4" name="https://photo-static-api.fotomore.com/creative/vcg/veer/612/veer-156889457.jpg" descr="策略,笔记本电脑,男商人,现代,概念,图标,经理,商务策略,数据"/>
          <p:cNvPicPr>
            <a:picLocks noChangeAspect="1"/>
          </p:cNvPicPr>
          <p:nvPr/>
        </p:nvPicPr>
        <p:blipFill>
          <a:blip r:embed="rId2"/>
          <a:stretch>
            <a:fillRect/>
          </a:stretch>
        </p:blipFill>
        <p:spPr>
          <a:xfrm>
            <a:off x="2184400" y="3209290"/>
            <a:ext cx="4133215" cy="2733040"/>
          </a:xfrm>
          <a:prstGeom prst="rect">
            <a:avLst/>
          </a:prstGeom>
        </p:spPr>
      </p:pic>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2*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Lst>
</file>

<file path=ppt/tags/tag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2*n_h_h_f*1_2_4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2*n_h_h_f*1_2_1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2*n_h_h_x*1_2_1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2*n_h_h_x*1_2_2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2*n_h_h_x*1_2_3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2*n_h_h_x*1_2_4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106.xml><?xml version="1.0" encoding="utf-8"?>
<p:tagLst xmlns:p="http://schemas.openxmlformats.org/presentationml/2006/main">
  <p:tag name="KSO_WM_BEAUTIFY_FLAG" val="#wm#"/>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2*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10;加项标题"/>
  <p:tag name="KSO_WM_UNIT_TEXT_FILL_FORE_SCHEMECOLOR_INDEX" val="1"/>
  <p:tag name="KSO_WM_UNIT_TEXT_FILL_TYPE" val="1"/>
  <p:tag name="KSO_WM_DIAGRAM_USE_COLOR_VALUE" val="{&quot;color_scheme&quot;:1,&quot;color_type&quot;:1,&quot;theme_color_indexes&quot;:[7,7,7,7,7,7]}"/>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DIAGRAM_USE_COLOR_VALUE" val="{&quot;color_scheme&quot;:1,&quot;color_type&quot;:1,&quot;theme_color_indexes&quot;:[]}"/>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DIAGRAM_USE_COLOR_VALUE" val="{&quot;color_scheme&quot;:1,&quot;color_type&quot;:1,&quot;theme_color_indexes&quo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2*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DIAGRAM_USE_COLOR_VALUE" val="{&quot;color_scheme&quot;:1,&quot;color_type&quot;:1,&quot;theme_color_indexes&quot;:[]}"/>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DIAGRAM_USE_COLOR_VALUE" val="{&quot;color_scheme&quot;:1,&quot;color_type&quot;:1,&quot;theme_color_indexes&quot;:[]}"/>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DIAGRAM_USE_COLOR_VALUE" val="{&quot;color_scheme&quot;:1,&quot;color_type&quot;:1,&quot;theme_color_indexes&quot;:[]}"/>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DIAGRAM_USE_COLOR_VALUE" val="{&quot;color_scheme&quot;:1,&quot;color_type&quot;:1,&quot;theme_color_indexes&quot;:[]}"/>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2*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Lst>
</file>

<file path=ppt/tags/tag1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61_2*l_h_i*1_1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61_2*l_h_i*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61_2*l_h_a*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761_2*l_h_i*1_2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61_2*l_h_i*1_2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61_2*l_h_a*1_2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1_2*l_h_i*1_3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1_2*l_h_i*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1_2*l_h_a*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64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29.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10,10,10,10,10,1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1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Lst>
</file>

<file path=ppt/tags/tag130.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10,10,10,10,10,10]}"/>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3*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44.22503937007874,&quot;top&quot;:130.8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132.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33.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34.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10,10,10,10,10,10]}"/>
</p:tagLst>
</file>

<file path=ppt/tags/tag135.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10,10,10,10,10,10]}"/>
</p:tagLst>
</file>

<file path=ppt/tags/tag136.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37.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3*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44.22503937007874,&quot;top&quot;:130.8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139.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10,10,10,10,10,1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2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Lst>
</file>

<file path=ppt/tags/tag140.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10,10,10,10,10,10]}"/>
</p:tagLst>
</file>

<file path=ppt/tags/tag141.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42.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3*l_h_a*1_3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44.22503937007874,&quot;top&quot;:130.8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144.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4_4"/>
  <p:tag name="KSO_WM_TEMPLATE_CATEGORY" val="diagram"/>
  <p:tag name="KSO_WM_TEMPLATE_INDEX" val="20233205"/>
  <p:tag name="KSO_WM_UNIT_LAYERLEVEL" val="1_1_1"/>
  <p:tag name="KSO_WM_TAG_VERSION" val="3.0"/>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10,10,10,10,10,10]}"/>
</p:tagLst>
</file>

<file path=ppt/tags/tag145.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4_1"/>
  <p:tag name="KSO_WM_TEMPLATE_CATEGORY" val="diagram"/>
  <p:tag name="KSO_WM_TEMPLATE_INDEX" val="2023320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10,10,10,10,10,10]}"/>
</p:tagLst>
</file>

<file path=ppt/tags/tag146.xml><?xml version="1.0" encoding="utf-8"?>
<p:tagLst xmlns:p="http://schemas.openxmlformats.org/presentationml/2006/main">
  <p:tag name="KSO_WM_BEAUTIFY_FLAG" val="#wm#"/>
  <p:tag name="KSO_WM_DIAGRAM_VIRTUALLY_FRAME" val="{&quot;height&quot;:376.54998779296875,&quot;left&quot;:44.22503937007874,&quot;top&quot;:130.8750454735944,&quot;width&quot;:846.55}"/>
  <p:tag name="KSO_WM_UNIT_HIGHLIGHT" val="0"/>
  <p:tag name="KSO_WM_UNIT_COMPATIBLE" val="0"/>
  <p:tag name="KSO_WM_UNIT_DIAGRAM_ISNUMVISUAL" val="0"/>
  <p:tag name="KSO_WM_UNIT_DIAGRAM_ISREFERUNIT" val="0"/>
  <p:tag name="KSO_WM_UNIT_ID" val="diagram20233205_3*l_h_i*1_4_2"/>
  <p:tag name="KSO_WM_TEMPLATE_CATEGORY" val="diagram"/>
  <p:tag name="KSO_WM_TEMPLATE_INDEX" val="20233205"/>
  <p:tag name="KSO_WM_UNIT_LAYERLEVEL" val="1_1_1"/>
  <p:tag name="KSO_WM_TAG_VERSION" val="3.0"/>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47.xml><?xml version="1.0" encoding="utf-8"?>
<p:tagLst xmlns:p="http://schemas.openxmlformats.org/presentationml/2006/main">
  <p:tag name="KSO_WM_DIAGRAM_VIRTUALLY_FRAME" val="{&quot;height&quot;:376.54998779296875,&quot;left&quot;:44.22503937007874,&quot;top&quot;:130.8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4_3"/>
  <p:tag name="KSO_WM_TEMPLATE_CATEGORY" val="diagram"/>
  <p:tag name="KSO_WM_TEMPLATE_INDEX" val="20233205"/>
  <p:tag name="KSO_WM_UNIT_LAYERLEVEL" val="1_1_1"/>
  <p:tag name="KSO_WM_TAG_VERSION" val="3.0"/>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10,10,10,10,10,10]}"/>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5_3*l_h_a*1_4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44.22503937007874,&quot;top&quot;:130.8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5_3*l_h_x*1_1_1"/>
  <p:tag name="KSO_WM_TEMPLATE_CATEGORY" val="diagram"/>
  <p:tag name="KSO_WM_TEMPLATE_INDEX" val="20233205"/>
  <p:tag name="KSO_WM_UNIT_LAYERLEVEL" val="1_1_1"/>
  <p:tag name="KSO_WM_TAG_VERSION" val="3.0"/>
  <p:tag name="KSO_WM_BEAUTIFY_FLAG" val="#wm#"/>
  <p:tag name="KSO_WM_DIAGRAM_GROUP_CODE" val="l1-1"/>
  <p:tag name="KSO_WM_UNIT_VALUE" val="80*69"/>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44.22503937007874,&quot;top&quot;:130.8750454735944,&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10,10,10,10,10,1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3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Lst>
</file>

<file path=ppt/tags/tag150.xml><?xml version="1.0" encoding="utf-8"?>
<p:tagLst xmlns:p="http://schemas.openxmlformats.org/presentationml/2006/main">
  <p:tag name="KSO_WM_DIAGRAM_VIRTUALLY_FRAME" val="{&quot;height&quot;:376.54998779296875,&quot;left&quot;:44.22503937007874,&quot;top&quot;:130.8750454735944,&quot;width&quot;:846.55}"/>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3*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10,10,10,10,10,1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5_3*l_h_x*1_3_1"/>
  <p:tag name="KSO_WM_TEMPLATE_CATEGORY" val="diagram"/>
  <p:tag name="KSO_WM_TEMPLATE_INDEX" val="20233205"/>
  <p:tag name="KSO_WM_UNIT_LAYERLEVEL" val="1_1_1"/>
  <p:tag name="KSO_WM_TAG_VERSION" val="3.0"/>
  <p:tag name="KSO_WM_BEAUTIFY_FLAG" val="#wm#"/>
  <p:tag name="KSO_WM_DIAGRAM_GROUP_CODE" val="l1-1"/>
  <p:tag name="KSO_WM_UNIT_VALUE" val="64*80"/>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44.22503937007874,&quot;top&quot;:130.8750454735944,&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10,10,10,10,10,1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05_3*l_h_x*1_4_1"/>
  <p:tag name="KSO_WM_TEMPLATE_CATEGORY" val="diagram"/>
  <p:tag name="KSO_WM_TEMPLATE_INDEX" val="20233205"/>
  <p:tag name="KSO_WM_UNIT_LAYERLEVEL" val="1_1_1"/>
  <p:tag name="KSO_WM_TAG_VERSION" val="3.0"/>
  <p:tag name="KSO_WM_BEAUTIFY_FLAG" val="#wm#"/>
  <p:tag name="KSO_WM_UNIT_VALUE" val="80*80"/>
  <p:tag name="KSO_WM_UNIT_TYPE" val="l_h_x"/>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44.22503937007874,&quot;top&quot;:130.8750454735944,&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10,10,10,10,10,1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4*l_h_i*1_2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66.29998779296875,&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4*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4*l_h_a*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4*l_h_i*1_1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66.29998779296875,&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4*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4*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4*l_h_i*1_4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66.29998779296875,&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62_4*l_h_i*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62_4*l_h_a*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4*l_h_i*1_3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66.29998779296875,&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4*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4*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4*l_h_i*1_5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66.29998779296875,&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diagram20232462_4*l_h_i*1_5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2462_4*l_h_a*1_5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29998779296875,&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68.xml><?xml version="1.0" encoding="utf-8"?>
<p:tagLst xmlns:p="http://schemas.openxmlformats.org/presentationml/2006/main">
  <p:tag name="commondata" val="eyJjb3VudCI6MTMsImhkaWQiOiIyNTU0ZGUyMGZjZjBhZGIyNmM2MDJkMGM4YmRkZTZjZCIsInVzZXJDb3VudCI6MTN9"/>
  <p:tag name="resource_record_key" val="{&quot;65&quot;:[20184553],&quot;70&quot;:[3314290,3322013,3322203,3312652,3319540,3318633,3323960,3319362,3322229,3319542,3324683,3320039,3314380,3323367,3324712,3321967,3322237,3321784,3321698,3322427,3323868,3315803]}"/>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1_1*l_h_i*1_1_2"/>
  <p:tag name="KSO_WM_TEMPLATE_CATEGORY" val="diagram"/>
  <p:tag name="KSO_WM_TEMPLATE_INDEX" val="20231861"/>
  <p:tag name="KSO_WM_UNIT_LAYERLEVEL" val="1_1_1"/>
  <p:tag name="KSO_WM_TAG_VERSION" val="3.0"/>
  <p:tag name="KSO_WM_DIAGRAM_MAX_ITEMCNT" val="3"/>
  <p:tag name="KSO_WM_DIAGRAM_MIN_ITEMCNT" val="2"/>
  <p:tag name="KSO_WM_DIAGRAM_VIRTUALLY_FRAME" val="{&quot;height&quot;:364.5527648925781,&quot;left&quot;:56.78059356929752,&quot;top&quot;:118.56113723875032,&quot;width&quot;:850.98889160156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7.xml><?xml version="1.0" encoding="utf-8"?>
<p:tagLst xmlns:p="http://schemas.openxmlformats.org/presentationml/2006/main">
  <p:tag name="KSO_WM_UNIT_COMPATIBLE" val="0"/>
  <p:tag name="KSO_WM_UNIT_DIAGRAM_ISREFERUNIT" val="0"/>
  <p:tag name="KSO_WM_TEMPLATE_INDEX" val="20231861"/>
  <p:tag name="KSO_WM_TAG_VERSION" val="3.0"/>
  <p:tag name="KSO_WM_DIAGRAM_MIN_ITEMCNT" val="2"/>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861_1*l_h_f*1_1_1"/>
  <p:tag name="KSO_WM_TEMPLATE_CATEGORY" val="diagram"/>
  <p:tag name="KSO_WM_UNIT_LAYERLEVEL" val="1_1_1"/>
  <p:tag name="KSO_WM_BEAUTIFY_FLAG" val="#wm#"/>
  <p:tag name="KSO_WM_DIAGRAM_GROUP_CODE" val="l1-1"/>
  <p:tag name="KSO_WM_DIAGRAM_COLOR_TRICK" val="1"/>
  <p:tag name="KSO_WM_DIAGRAM_MAX_ITEMCNT" val="3"/>
  <p:tag name="KSO_WM_DIAGRAM_VIRTUALLY_FRAME" val="{&quot;height&quot;:364.5527648925781,&quot;left&quot;:56.78059356929752,&quot;top&quot;:118.56113723875032,&quot;width&quot;:850.98889160156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以便观者理解您传达的思想。单击此处添加文本内容。"/>
  <p:tag name="KSO_WM_UNIT_LINE_FORE_SCHEMECOLOR_INDEX" val="5"/>
  <p:tag name="KSO_WM_DIAGRAM_USE_COLOR_VALUE" val="{&quot;color_scheme&quot;:1,&quot;color_type&quot;:1,&quot;theme_color_indexes&quot;:[5,6,5,6,5,6]}"/>
</p:tagLst>
</file>

<file path=ppt/tags/tag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GROUP_CODE" val="l1-1"/>
  <p:tag name="KSO_WM_DIAGRAM_MAX_ITEMCNT" val="3"/>
  <p:tag name="KSO_WM_DIAGRAM_MIN_ITEMCNT" val="2"/>
  <p:tag name="KSO_WM_DIAGRAM_VIRTUALLY_FRAME" val="{&quot;height&quot;:364.5527648925781,&quot;left&quot;:56.78059356929752,&quot;top&quot;:118.56113723875032,&quot;width&quot;:850.98889160156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1_1*l_h_i*1_2_2"/>
  <p:tag name="KSO_WM_TEMPLATE_CATEGORY" val="diagram"/>
  <p:tag name="KSO_WM_TEMPLATE_INDEX" val="20231861"/>
  <p:tag name="KSO_WM_UNIT_LAYERLEVEL" val="1_1_1"/>
  <p:tag name="KSO_WM_TAG_VERSION" val="3.0"/>
  <p:tag name="KSO_WM_DIAGRAM_MAX_ITEMCNT" val="3"/>
  <p:tag name="KSO_WM_DIAGRAM_MIN_ITEMCNT" val="2"/>
  <p:tag name="KSO_WM_DIAGRAM_VIRTUALLY_FRAME" val="{&quot;height&quot;:364.5527648925781,&quot;left&quot;:56.78059356929752,&quot;top&quot;:118.56113723875032,&quot;width&quot;:850.98889160156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COMPATIBLE" val="0"/>
  <p:tag name="KSO_WM_UNIT_DIAGRAM_ISREFERUNIT" val="0"/>
  <p:tag name="KSO_WM_TEMPLATE_INDEX" val="20231861"/>
  <p:tag name="KSO_WM_TAG_VERSION" val="3.0"/>
  <p:tag name="KSO_WM_DIAGRAM_MIN_ITEMCNT" val="2"/>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861_1*l_h_f*1_2_1"/>
  <p:tag name="KSO_WM_TEMPLATE_CATEGORY" val="diagram"/>
  <p:tag name="KSO_WM_UNIT_LAYERLEVEL" val="1_1_1"/>
  <p:tag name="KSO_WM_BEAUTIFY_FLAG" val="#wm#"/>
  <p:tag name="KSO_WM_DIAGRAM_GROUP_CODE" val="l1-1"/>
  <p:tag name="KSO_WM_DIAGRAM_COLOR_TRICK" val="1"/>
  <p:tag name="KSO_WM_DIAGRAM_MAX_ITEMCNT" val="3"/>
  <p:tag name="KSO_WM_DIAGRAM_VIRTUALLY_FRAME" val="{&quot;height&quot;:364.5527648925781,&quot;left&quot;:56.78059356929752,&quot;top&quot;:118.56113723875032,&quot;width&quot;:850.98889160156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以便观者理解您传达的思想。单击此处添加文本内容。"/>
  <p:tag name="KSO_WM_UNIT_LINE_FORE_SCHEMECOLOR_INDEX" val="5"/>
  <p:tag name="KSO_WM_DIAGRAM_USE_COLOR_VALUE" val="{&quot;color_scheme&quot;:1,&quot;color_type&quot;:1,&quot;theme_color_indexes&quot;:[5,6,5,6,5,6]}"/>
</p:tagLst>
</file>

<file path=ppt/tags/tag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861_1*l_h_a*1_2_1"/>
  <p:tag name="KSO_WM_TEMPLATE_CATEGORY" val="diagram"/>
  <p:tag name="KSO_WM_TEMPLATE_INDEX" val="20231861"/>
  <p:tag name="KSO_WM_UNIT_LAYERLEVEL" val="1_1_1"/>
  <p:tag name="KSO_WM_TAG_VERSION" val="3.0"/>
  <p:tag name="KSO_WM_DIAGRAM_GROUP_CODE" val="l1-1"/>
  <p:tag name="KSO_WM_DIAGRAM_MAX_ITEMCNT" val="3"/>
  <p:tag name="KSO_WM_DIAGRAM_MIN_ITEMCNT" val="2"/>
  <p:tag name="KSO_WM_DIAGRAM_VIRTUALLY_FRAME" val="{&quot;height&quot;:364.5527648925781,&quot;left&quot;:56.78059356929752,&quot;top&quot;:118.56113723875032,&quot;width&quot;:850.98889160156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2.xml><?xml version="1.0" encoding="utf-8"?>
<p:tagLst xmlns:p="http://schemas.openxmlformats.org/presentationml/2006/main">
  <p:tag name="RESOURCE_RECORD_KEY" val="{&quot;65&quot;:[20184553],&quot;70&quot;:[3322427,3323868]}"/>
</p:tagLst>
</file>

<file path=ppt/tags/tag43.xml><?xml version="1.0" encoding="utf-8"?>
<p:tagLst xmlns:p="http://schemas.openxmlformats.org/presentationml/2006/main">
  <p:tag name="TABLE_ENDDRAG_ORIGIN_RECT" val="541*168"/>
  <p:tag name="TABLE_ENDDRAG_RECT" val="274*131*541*168"/>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00_5*l_h_i*1_4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5*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5*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0_5*l_h_i*1_3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1300_5*l_h_i*1_6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5,6,5,6,5,6]}"/>
</p:tagLst>
</file>

<file path=ppt/tags/tag49.xml><?xml version="1.0" encoding="utf-8"?>
<p:tagLst xmlns:p="http://schemas.openxmlformats.org/presentationml/2006/main">
  <p:tag name="KSO_WM_UNIT_VALUE" val="107*13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300_5*l_h_x*1_4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300_5*l_h_i*1_5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5,6,5,6,5,6]}"/>
</p:tagLst>
</file>

<file path=ppt/tags/tag51.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5*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2.xml><?xml version="1.0" encoding="utf-8"?>
<p:tagLst xmlns:p="http://schemas.openxmlformats.org/presentationml/2006/main">
  <p:tag name="KSO_WM_UNIT_VALUE" val="135*132"/>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31300_5*l_h_x*1_6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3.xml><?xml version="1.0" encoding="utf-8"?>
<p:tagLst xmlns:p="http://schemas.openxmlformats.org/presentationml/2006/main">
  <p:tag name="KSO_WM_UNIT_VALUE" val="115*11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300_5*l_h_x*1_3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xml><?xml version="1.0" encoding="utf-8"?>
<p:tagLst xmlns:p="http://schemas.openxmlformats.org/presentationml/2006/main">
  <p:tag name="KSO_WM_UNIT_VALUE" val="113*113"/>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1300_5*l_h_x*1_5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5*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300_5*l_h_a*1_4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1300_5*l_h_a*1_6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5*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300_5*l_h_a*1_3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300_5*l_h_a*1_5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5*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1.9247548597441,&quot;top&quot;:112.0250030517578,&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2.xml><?xml version="1.0" encoding="utf-8"?>
<p:tagLst xmlns:p="http://schemas.openxmlformats.org/presentationml/2006/main">
  <p:tag name="RESOURCE_RECORD_KEY" val="{&quot;65&quot;:[20184553],&quot;70&quot;:[3315803]}"/>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7,7,7,7,7,7]}"/>
</p:tagLst>
</file>

<file path=ppt/tags/tag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2*n_h_h_f*1_2_2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1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2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3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4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2*n_h_h_f*1_2_3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3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1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2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3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4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ags/tag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2*n_h_h_f*1_2_4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2*n_h_h_f*1_2_1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2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2*n_h_h_x*1_2_1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2*n_h_h_x*1_2_2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2*n_h_h_x*1_2_3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2*n_h_h_x*1_2_4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84.xml><?xml version="1.0" encoding="utf-8"?>
<p:tagLst xmlns:p="http://schemas.openxmlformats.org/presentationml/2006/main">
  <p:tag name="KSO_WM_BEAUTIFY_FLAG" val="#wm#"/>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2*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10;加项标题"/>
  <p:tag name="KSO_WM_UNIT_TEXT_FILL_FORE_SCHEMECOLOR_INDEX" val="1"/>
  <p:tag name="KSO_WM_UNIT_TEXT_FILL_TYPE" val="1"/>
  <p:tag name="KSO_WM_DIAGRAM_USE_COLOR_VALUE" val="{&quot;color_scheme&quot;:1,&quot;color_type&quot;:1,&quot;theme_color_indexes&quot;:[7,7,7,7,7,7]}"/>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7,7,7,7,7,7]}"/>
</p:tagLst>
</file>

<file path=ppt/tags/tag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2*n_h_h_f*1_2_2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1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2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3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1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4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2*n_h_h_f*1_2_3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7,7,7,7,7,7]}"/>
</p:tagLst>
</file>

<file path=ppt/tags/tag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1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ags/tag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2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ags/tag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3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ags/tag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2*n_h_h_i*1_2_4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68.3999938964844,&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7,7,7,7,7,7]}"/>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5674</Words>
  <Application>WPS 演示</Application>
  <PresentationFormat>宽屏</PresentationFormat>
  <Paragraphs>643</Paragraphs>
  <Slides>48</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48</vt:i4>
      </vt:variant>
    </vt:vector>
  </HeadingPairs>
  <TitlesOfParts>
    <vt:vector size="59" baseType="lpstr">
      <vt:lpstr>Arial</vt:lpstr>
      <vt:lpstr>宋体</vt:lpstr>
      <vt:lpstr>Wingdings</vt:lpstr>
      <vt:lpstr>黑体</vt:lpstr>
      <vt:lpstr>微软雅黑</vt:lpstr>
      <vt:lpstr>Wingdings</vt:lpstr>
      <vt:lpstr>Arial Unicode MS</vt:lpstr>
      <vt:lpstr>Calibri</vt:lpstr>
      <vt:lpstr>华文楷体</vt:lpstr>
      <vt:lpstr>方正兰亭中粗黑_GBK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1339</cp:revision>
  <dcterms:created xsi:type="dcterms:W3CDTF">2018-03-01T02:03:00Z</dcterms:created>
  <dcterms:modified xsi:type="dcterms:W3CDTF">2024-08-29T07:35:20Z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