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media/image10.svg" ContentType="image/svg+xml"/>
  <Override PartName="/ppt/media/image12.svg" ContentType="image/svg+xml"/>
  <Override PartName="/ppt/media/image14.svg" ContentType="image/svg+xml"/>
  <Override PartName="/ppt/media/image16.svg" ContentType="image/svg+xml"/>
  <Override PartName="/ppt/media/image18.svg" ContentType="image/svg+xml"/>
  <Override PartName="/ppt/media/image20.svg" ContentType="image/svg+xml"/>
  <Override PartName="/ppt/media/image22.svg" ContentType="image/svg+xml"/>
  <Override PartName="/ppt/media/image32.svg" ContentType="image/svg+xml"/>
  <Override PartName="/ppt/media/image34.svg" ContentType="image/svg+xml"/>
  <Override PartName="/ppt/media/image36.svg" ContentType="image/svg+xml"/>
  <Override PartName="/ppt/media/image38.svg" ContentType="image/svg+xml"/>
  <Override PartName="/ppt/media/image4.svg" ContentType="image/svg+xml"/>
  <Override PartName="/ppt/media/image40.svg" ContentType="image/svg+xml"/>
  <Override PartName="/ppt/media/image42.svg" ContentType="image/svg+xml"/>
  <Override PartName="/ppt/media/image44.svg" ContentType="image/svg+xml"/>
  <Override PartName="/ppt/media/image46.svg" ContentType="image/svg+xml"/>
  <Override PartName="/ppt/media/image48.svg" ContentType="image/svg+xml"/>
  <Override PartName="/ppt/media/image50.svg" ContentType="image/svg+xml"/>
  <Override PartName="/ppt/media/image6.svg" ContentType="image/svg+xml"/>
  <Override PartName="/ppt/media/image63.svg" ContentType="image/svg+xml"/>
  <Override PartName="/ppt/media/image65.svg" ContentType="image/svg+xml"/>
  <Override PartName="/ppt/media/image67.svg" ContentType="image/svg+xml"/>
  <Override PartName="/ppt/media/image69.svg" ContentType="image/svg+xml"/>
  <Override PartName="/ppt/media/image8.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saveSubsetFonts="1">
  <p:sldMasterIdLst>
    <p:sldMasterId id="2147483648" r:id="rId1"/>
  </p:sldMasterIdLst>
  <p:notesMasterIdLst>
    <p:notesMasterId r:id="rId8"/>
  </p:notesMasterIdLst>
  <p:sldIdLst>
    <p:sldId id="263" r:id="rId3"/>
    <p:sldId id="280" r:id="rId4"/>
    <p:sldId id="296" r:id="rId5"/>
    <p:sldId id="417" r:id="rId6"/>
    <p:sldId id="313" r:id="rId7"/>
    <p:sldId id="314" r:id="rId9"/>
    <p:sldId id="357" r:id="rId10"/>
    <p:sldId id="418" r:id="rId11"/>
    <p:sldId id="420" r:id="rId12"/>
    <p:sldId id="421" r:id="rId13"/>
    <p:sldId id="422" r:id="rId14"/>
    <p:sldId id="423" r:id="rId15"/>
    <p:sldId id="424" r:id="rId16"/>
    <p:sldId id="425" r:id="rId17"/>
    <p:sldId id="426" r:id="rId18"/>
    <p:sldId id="427" r:id="rId19"/>
    <p:sldId id="428" r:id="rId20"/>
    <p:sldId id="429" r:id="rId21"/>
    <p:sldId id="432" r:id="rId22"/>
    <p:sldId id="435" r:id="rId23"/>
    <p:sldId id="462" r:id="rId24"/>
    <p:sldId id="436" r:id="rId25"/>
    <p:sldId id="440" r:id="rId26"/>
    <p:sldId id="294" r:id="rId27"/>
    <p:sldId id="442" r:id="rId28"/>
    <p:sldId id="443" r:id="rId29"/>
    <p:sldId id="444" r:id="rId30"/>
    <p:sldId id="445" r:id="rId31"/>
    <p:sldId id="448" r:id="rId32"/>
    <p:sldId id="449" r:id="rId33"/>
    <p:sldId id="450" r:id="rId34"/>
    <p:sldId id="451" r:id="rId35"/>
    <p:sldId id="452" r:id="rId36"/>
    <p:sldId id="465" r:id="rId37"/>
    <p:sldId id="453" r:id="rId38"/>
    <p:sldId id="454" r:id="rId39"/>
    <p:sldId id="455" r:id="rId40"/>
    <p:sldId id="456" r:id="rId41"/>
    <p:sldId id="458" r:id="rId42"/>
    <p:sldId id="316" r:id="rId43"/>
    <p:sldId id="459" r:id="rId44"/>
    <p:sldId id="403" r:id="rId45"/>
  </p:sldIdLst>
  <p:sldSz cx="12192000" cy="6858000"/>
  <p:notesSz cx="6858000" cy="9144000"/>
  <p:embeddedFontLst>
    <p:embeddedFont>
      <p:font typeface="黑体" panose="02010609060101010101" pitchFamily="49" charset="-122"/>
      <p:regular r:id="rId49"/>
    </p:embeddedFont>
    <p:embeddedFont>
      <p:font typeface="微软雅黑" panose="020B0503020204020204" pitchFamily="34" charset="-122"/>
      <p:regular r:id="rId50"/>
    </p:embeddedFont>
    <p:embeddedFont>
      <p:font typeface="华文楷体" panose="02010600040101010101" charset="-122"/>
      <p:regular r:id="rId51"/>
    </p:embeddedFont>
    <p:embeddedFont>
      <p:font typeface="Calibri" panose="020F0502020204030204" charset="0"/>
      <p:regular r:id="rId52"/>
      <p:bold r:id="rId53"/>
      <p:italic r:id="rId54"/>
      <p:boldItalic r:id="rId55"/>
    </p:embeddedFont>
  </p:embeddedFontLst>
  <p:custDataLst>
    <p:tags r:id="rId5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472C4"/>
    <a:srgbClr val="219BDE"/>
    <a:srgbClr val="90D2ED"/>
    <a:srgbClr val="004191"/>
    <a:srgbClr val="0090DD"/>
    <a:srgbClr val="930BE9"/>
    <a:srgbClr val="3991D0"/>
    <a:srgbClr val="011665"/>
    <a:srgbClr val="6DE0FD"/>
    <a:srgbClr val="43B1E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860" autoAdjust="0"/>
    <p:restoredTop sz="94660"/>
  </p:normalViewPr>
  <p:slideViewPr>
    <p:cSldViewPr snapToGrid="0">
      <p:cViewPr varScale="1">
        <p:scale>
          <a:sx n="115" d="100"/>
          <a:sy n="115" d="100"/>
        </p:scale>
        <p:origin x="612"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notesMaster" Target="notesMasters/notesMaster1.xml"/><Relationship Id="rId7" Type="http://schemas.openxmlformats.org/officeDocument/2006/relationships/slide" Target="slides/slide5.xml"/><Relationship Id="rId6" Type="http://schemas.openxmlformats.org/officeDocument/2006/relationships/slide" Target="slides/slide4.xml"/><Relationship Id="rId56" Type="http://schemas.openxmlformats.org/officeDocument/2006/relationships/tags" Target="tags/tag197.xml"/><Relationship Id="rId55" Type="http://schemas.openxmlformats.org/officeDocument/2006/relationships/font" Target="fonts/font7.fntdata"/><Relationship Id="rId54" Type="http://schemas.openxmlformats.org/officeDocument/2006/relationships/font" Target="fonts/font6.fntdata"/><Relationship Id="rId53" Type="http://schemas.openxmlformats.org/officeDocument/2006/relationships/font" Target="fonts/font5.fntdata"/><Relationship Id="rId52" Type="http://schemas.openxmlformats.org/officeDocument/2006/relationships/font" Target="fonts/font4.fntdata"/><Relationship Id="rId51" Type="http://schemas.openxmlformats.org/officeDocument/2006/relationships/font" Target="fonts/font3.fntdata"/><Relationship Id="rId50" Type="http://schemas.openxmlformats.org/officeDocument/2006/relationships/font" Target="fonts/font2.fntdata"/><Relationship Id="rId5" Type="http://schemas.openxmlformats.org/officeDocument/2006/relationships/slide" Target="slides/slide3.xml"/><Relationship Id="rId49" Type="http://schemas.openxmlformats.org/officeDocument/2006/relationships/font" Target="fonts/font1.fntdata"/><Relationship Id="rId48" Type="http://schemas.openxmlformats.org/officeDocument/2006/relationships/tableStyles" Target="tableStyles.xml"/><Relationship Id="rId47" Type="http://schemas.openxmlformats.org/officeDocument/2006/relationships/viewProps" Target="viewProps.xml"/><Relationship Id="rId46" Type="http://schemas.openxmlformats.org/officeDocument/2006/relationships/presProps" Target="presProps.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F25A8C7-CC1A-4A08-9B4B-31F43B054C7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9E1B693-632D-4080-9CF6-EA28B66DC80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854199"/>
            <a:ext cx="9144000" cy="1655763"/>
          </a:xfrm>
        </p:spPr>
        <p:txBody>
          <a:bodyPr anchor="b">
            <a:normAutofit/>
          </a:bodyPr>
          <a:lstStyle>
            <a:lvl1pPr algn="ctr">
              <a:defRPr sz="7200" b="0"/>
            </a:lvl1pPr>
          </a:lstStyle>
          <a:p>
            <a:r>
              <a:rPr lang="zh-CN" altLang="en-US" dirty="0"/>
              <a:t>单击此处编辑标题</a:t>
            </a:r>
            <a:endParaRPr lang="zh-CN" altLang="en-US" dirty="0"/>
          </a:p>
        </p:txBody>
      </p:sp>
      <p:sp>
        <p:nvSpPr>
          <p:cNvPr id="3" name="副标题 2"/>
          <p:cNvSpPr>
            <a:spLocks noGrp="1"/>
          </p:cNvSpPr>
          <p:nvPr>
            <p:ph type="subTitle" idx="1"/>
          </p:nvPr>
        </p:nvSpPr>
        <p:spPr>
          <a:xfrm>
            <a:off x="1524000" y="3602038"/>
            <a:ext cx="9144000" cy="1655762"/>
          </a:xfrm>
        </p:spPr>
        <p:txBody>
          <a:bodyPr>
            <a:normAutofit/>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dirty="0"/>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dirty="0"/>
              <a:t>单击此处编辑母版标题样式</a:t>
            </a:r>
            <a:endParaRPr lang="zh-CN" altLang="en-US" dirty="0"/>
          </a:p>
        </p:txBody>
      </p:sp>
      <p:sp>
        <p:nvSpPr>
          <p:cNvPr id="3" name="内容占位符 2"/>
          <p:cNvSpPr>
            <a:spLocks noGrp="1"/>
          </p:cNvSpPr>
          <p:nvPr>
            <p:ph idx="1"/>
          </p:nvPr>
        </p:nvSpPr>
        <p:spPr/>
        <p:txBody>
          <a:bodyPr/>
          <a:lstStyle>
            <a:lvl1pPr>
              <a:defRPr sz="2400"/>
            </a:lvl1pPr>
            <a:lvl2pPr>
              <a:defRPr sz="2000"/>
            </a:lvl2pPr>
            <a:lvl3pPr>
              <a:defRPr sz="1800"/>
            </a:lvl3pPr>
            <a:lvl4pPr>
              <a:defRPr sz="1800"/>
            </a:lvl4pPr>
            <a:lvl5pPr>
              <a:defRPr sz="18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dirty="0"/>
          </a:p>
        </p:txBody>
      </p:sp>
      <p:sp>
        <p:nvSpPr>
          <p:cNvPr id="5" name="页脚占位符 4"/>
          <p:cNvSpPr>
            <a:spLocks noGrp="1"/>
          </p:cNvSpPr>
          <p:nvPr>
            <p:ph type="ftr" sz="quarter" idx="11"/>
          </p:nvPr>
        </p:nvSpPr>
        <p:spPr/>
        <p:txBody>
          <a:bodyPr/>
          <a:lstStyle/>
          <a:p>
            <a:endParaRPr lang="zh-CN" altLang="en-US" dirty="0"/>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0DD7636-5BE1-44BC-BB5F-15739D9E18E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87C0E1D-24C4-406F-9615-DBDA8D2D1F93}" type="slidenum">
              <a:rPr lang="zh-CN" altLang="en-US" smtClean="0"/>
            </a:fld>
            <a:endParaRPr lang="zh-CN" altLang="en-US"/>
          </a:p>
        </p:txBody>
      </p:sp>
      <p:sp>
        <p:nvSpPr>
          <p:cNvPr id="5" name="标题 4"/>
          <p:cNvSpPr>
            <a:spLocks noGrp="1"/>
          </p:cNvSpPr>
          <p:nvPr>
            <p:ph type="title" hasCustomPrompt="1"/>
          </p:nvPr>
        </p:nvSpPr>
        <p:spPr>
          <a:xfrm>
            <a:off x="838200" y="2187443"/>
            <a:ext cx="10515600" cy="2483115"/>
          </a:xfrm>
        </p:spPr>
        <p:txBody>
          <a:bodyPr>
            <a:normAutofit/>
          </a:bodyPr>
          <a:lstStyle>
            <a:lvl1pPr algn="ctr">
              <a:defRPr sz="6000" b="0"/>
            </a:lvl1pPr>
          </a:lstStyle>
          <a:p>
            <a:r>
              <a:rPr lang="zh-CN" altLang="en-US" dirty="0"/>
              <a:t>单击此处编辑标题</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6172200" y="1825625"/>
            <a:ext cx="5181600" cy="4351338"/>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nchor="ctr" anchorCtr="0"/>
          <a:lstStyle/>
          <a:p>
            <a:r>
              <a:rPr lang="zh-CN" altLang="en-US"/>
              <a:t>单击此处编辑母版标题样式</a:t>
            </a:r>
            <a:endParaRPr lang="zh-CN" altLang="en-US"/>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3238500" y="2159000"/>
            <a:ext cx="5715000" cy="1382450"/>
          </a:xfrm>
        </p:spPr>
        <p:txBody>
          <a:bodyPr anchor="b" anchorCtr="0">
            <a:normAutofit/>
          </a:bodyPr>
          <a:lstStyle>
            <a:lvl1pPr algn="ctr">
              <a:defRPr sz="8000" b="0">
                <a:solidFill>
                  <a:schemeClr val="tx1"/>
                </a:solidFill>
              </a:defRPr>
            </a:lvl1pPr>
          </a:lstStyle>
          <a:p>
            <a:r>
              <a:rPr lang="zh-CN" altLang="en-US" dirty="0"/>
              <a:t>编辑标题</a:t>
            </a:r>
            <a:endParaRPr lang="zh-CN" altLang="en-US" dirty="0"/>
          </a:p>
        </p:txBody>
      </p:sp>
      <p:sp>
        <p:nvSpPr>
          <p:cNvPr id="3" name="日期占位符 2"/>
          <p:cNvSpPr>
            <a:spLocks noGrp="1"/>
          </p:cNvSpPr>
          <p:nvPr>
            <p:ph type="dt" sz="half" idx="10"/>
          </p:nvPr>
        </p:nvSpPr>
        <p:spPr/>
        <p:txBody>
          <a:bodyPr/>
          <a:lstStyle/>
          <a:p>
            <a:fld id="{20DD7636-5BE1-44BC-BB5F-15739D9E18E1}"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87C0E1D-24C4-406F-9615-DBDA8D2D1F93}" type="slidenum">
              <a:rPr lang="zh-CN" altLang="en-US" smtClean="0"/>
            </a:fld>
            <a:endParaRPr lang="zh-CN" altLang="en-US"/>
          </a:p>
        </p:txBody>
      </p:sp>
      <p:sp>
        <p:nvSpPr>
          <p:cNvPr id="37" name="内容占位符 36"/>
          <p:cNvSpPr>
            <a:spLocks noGrp="1"/>
          </p:cNvSpPr>
          <p:nvPr>
            <p:ph sz="quarter" idx="13" hasCustomPrompt="1"/>
          </p:nvPr>
        </p:nvSpPr>
        <p:spPr>
          <a:xfrm>
            <a:off x="3238500" y="3733201"/>
            <a:ext cx="5715000" cy="1185937"/>
          </a:xfrm>
        </p:spPr>
        <p:txBody>
          <a:bodyPr>
            <a:normAutofit/>
          </a:bodyPr>
          <a:lstStyle>
            <a:lvl1pPr marL="0" indent="0" algn="ctr">
              <a:buNone/>
              <a:defRPr sz="3200">
                <a:solidFill>
                  <a:schemeClr val="tx1"/>
                </a:solidFill>
              </a:defRPr>
            </a:lvl1pPr>
          </a:lstStyle>
          <a:p>
            <a:pPr lvl="0"/>
            <a:r>
              <a:rPr lang="zh-CN" altLang="en-US" dirty="0"/>
              <a:t>编辑文本</a:t>
            </a:r>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8200" y="713673"/>
            <a:ext cx="4681654" cy="1428161"/>
          </a:xfrm>
        </p:spPr>
        <p:txBody>
          <a:bodyPr anchor="t" anchorCtr="0">
            <a:normAutofit/>
          </a:bodyPr>
          <a:lstStyle>
            <a:lvl1pPr>
              <a:defRPr sz="3600"/>
            </a:lvl1pPr>
          </a:lstStyle>
          <a:p>
            <a:r>
              <a:rPr lang="zh-CN" altLang="en-US" dirty="0"/>
              <a:t>单击此处编辑标题</a:t>
            </a:r>
            <a:endParaRPr lang="zh-CN" altLang="en-US" dirty="0"/>
          </a:p>
        </p:txBody>
      </p:sp>
      <p:sp>
        <p:nvSpPr>
          <p:cNvPr id="3" name="图片占位符 2"/>
          <p:cNvSpPr>
            <a:spLocks noGrp="1" noChangeAspect="1"/>
          </p:cNvSpPr>
          <p:nvPr>
            <p:ph type="pic" idx="1"/>
          </p:nvPr>
        </p:nvSpPr>
        <p:spPr>
          <a:xfrm>
            <a:off x="5642517" y="713673"/>
            <a:ext cx="5711882"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838200" y="2313873"/>
            <a:ext cx="4681654" cy="3811588"/>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nvPr>
        </p:nvSpPr>
        <p:spPr>
          <a:xfrm>
            <a:off x="10444898" y="365125"/>
            <a:ext cx="908901" cy="5811838"/>
          </a:xfrm>
        </p:spPr>
        <p:txBody>
          <a:bodyPr vert="eaVert">
            <a:normAutofit/>
          </a:bodyPr>
          <a:lstStyle>
            <a:lvl1pPr>
              <a:defRPr sz="4400"/>
            </a:lvl1pPr>
          </a:lstStyle>
          <a:p>
            <a:r>
              <a:rPr lang="zh-CN" altLang="en-US" dirty="0"/>
              <a:t>单击此处编辑标题</a:t>
            </a:r>
            <a:endParaRPr lang="zh-CN" altLang="en-US" dirty="0"/>
          </a:p>
        </p:txBody>
      </p:sp>
      <p:sp>
        <p:nvSpPr>
          <p:cNvPr id="3" name="竖排文字占位符 2"/>
          <p:cNvSpPr>
            <a:spLocks noGrp="1"/>
          </p:cNvSpPr>
          <p:nvPr>
            <p:ph type="body" orient="vert" idx="1"/>
          </p:nvPr>
        </p:nvSpPr>
        <p:spPr>
          <a:xfrm>
            <a:off x="838199" y="365125"/>
            <a:ext cx="9446443" cy="5811838"/>
          </a:xfrm>
        </p:spPr>
        <p:txBody>
          <a:bodyPr vert="eaVert"/>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tags" Target="../tags/tag3.xml"/><Relationship Id="rId12" Type="http://schemas.openxmlformats.org/officeDocument/2006/relationships/tags" Target="../tags/tag2.xml"/><Relationship Id="rId11" Type="http://schemas.openxmlformats.org/officeDocument/2006/relationships/tags" Target="../tags/tag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标题占位符 1"/>
          <p:cNvSpPr>
            <a:spLocks noGrp="1"/>
          </p:cNvSpPr>
          <p:nvPr>
            <p:ph type="title"/>
            <p:custDataLst>
              <p:tags r:id="rId11"/>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8" name="文本占位符 2"/>
          <p:cNvSpPr>
            <a:spLocks noGrp="1"/>
          </p:cNvSpPr>
          <p:nvPr>
            <p:ph type="body" idx="1"/>
            <p:custDataLst>
              <p:tags r:id="rId12"/>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9060101010101" pitchFamily="49" charset="-122"/>
                <a:ea typeface="黑体" panose="02010609060101010101" pitchFamily="49" charset="-122"/>
              </a:defRPr>
            </a:lvl1pPr>
          </a:lstStyle>
          <a:p>
            <a:fld id="{D997B5FA-0921-464F-AAE1-844C04324D75}" type="datetimeFigureOut">
              <a:rPr lang="zh-CN" altLang="en-US" smtClean="0"/>
            </a:fld>
            <a:endParaRPr lang="zh-CN" altLang="en-US" dirty="0"/>
          </a:p>
        </p:txBody>
      </p:sp>
      <p:sp>
        <p:nvSpPr>
          <p:cNvPr id="10"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9060101010101" pitchFamily="49" charset="-122"/>
                <a:ea typeface="黑体" panose="02010609060101010101" pitchFamily="49" charset="-122"/>
              </a:defRPr>
            </a:lvl1pPr>
          </a:lstStyle>
          <a:p>
            <a:endParaRPr lang="zh-CN" altLang="en-US"/>
          </a:p>
        </p:txBody>
      </p:sp>
      <p:sp>
        <p:nvSpPr>
          <p:cNvPr id="11"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9060101010101" pitchFamily="49" charset="-122"/>
                <a:ea typeface="黑体" panose="02010609060101010101" pitchFamily="49" charset="-122"/>
              </a:defRPr>
            </a:lvl1pPr>
          </a:lstStyle>
          <a:p>
            <a:fld id="{565CE74E-AB26-4998-AD42-012C4C1AD076}" type="slidenum">
              <a:rPr lang="zh-CN" altLang="en-US" smtClean="0"/>
            </a:fld>
            <a:endParaRPr lang="zh-CN" altLang="en-US"/>
          </a:p>
        </p:txBody>
      </p:sp>
      <p:sp>
        <p:nvSpPr>
          <p:cNvPr id="2" name="KSO_TEMPLATE" hidden="1"/>
          <p:cNvSpPr/>
          <p:nvPr userDrawn="1">
            <p:custDataLst>
              <p:tags r:id="rId13"/>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9" Type="http://schemas.openxmlformats.org/officeDocument/2006/relationships/image" Target="../media/image11.png"/><Relationship Id="rId8" Type="http://schemas.openxmlformats.org/officeDocument/2006/relationships/image" Target="../media/image10.svg"/><Relationship Id="rId7" Type="http://schemas.openxmlformats.org/officeDocument/2006/relationships/image" Target="../media/image9.png"/><Relationship Id="rId6" Type="http://schemas.openxmlformats.org/officeDocument/2006/relationships/tags" Target="../tags/tag24.xml"/><Relationship Id="rId5" Type="http://schemas.openxmlformats.org/officeDocument/2006/relationships/tags" Target="../tags/tag23.xml"/><Relationship Id="rId4" Type="http://schemas.openxmlformats.org/officeDocument/2006/relationships/tags" Target="../tags/tag22.xml"/><Relationship Id="rId3" Type="http://schemas.openxmlformats.org/officeDocument/2006/relationships/tags" Target="../tags/tag21.xml"/><Relationship Id="rId21" Type="http://schemas.openxmlformats.org/officeDocument/2006/relationships/slideLayout" Target="../slideLayouts/slideLayout2.xml"/><Relationship Id="rId20" Type="http://schemas.openxmlformats.org/officeDocument/2006/relationships/image" Target="../media/image22.svg"/><Relationship Id="rId2" Type="http://schemas.openxmlformats.org/officeDocument/2006/relationships/tags" Target="../tags/tag20.xml"/><Relationship Id="rId19" Type="http://schemas.openxmlformats.org/officeDocument/2006/relationships/image" Target="../media/image21.png"/><Relationship Id="rId18" Type="http://schemas.openxmlformats.org/officeDocument/2006/relationships/image" Target="../media/image20.svg"/><Relationship Id="rId17" Type="http://schemas.openxmlformats.org/officeDocument/2006/relationships/image" Target="../media/image19.png"/><Relationship Id="rId16" Type="http://schemas.openxmlformats.org/officeDocument/2006/relationships/image" Target="../media/image18.svg"/><Relationship Id="rId15" Type="http://schemas.openxmlformats.org/officeDocument/2006/relationships/image" Target="../media/image17.png"/><Relationship Id="rId14" Type="http://schemas.openxmlformats.org/officeDocument/2006/relationships/image" Target="../media/image16.svg"/><Relationship Id="rId13" Type="http://schemas.openxmlformats.org/officeDocument/2006/relationships/image" Target="../media/image15.png"/><Relationship Id="rId12" Type="http://schemas.openxmlformats.org/officeDocument/2006/relationships/image" Target="../media/image14.svg"/><Relationship Id="rId11" Type="http://schemas.openxmlformats.org/officeDocument/2006/relationships/image" Target="../media/image13.png"/><Relationship Id="rId10" Type="http://schemas.openxmlformats.org/officeDocument/2006/relationships/image" Target="../media/image12.svg"/><Relationship Id="rId1" Type="http://schemas.openxmlformats.org/officeDocument/2006/relationships/tags" Target="../tags/tag19.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3.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4.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5.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6.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7.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8.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9.jpeg"/></Relationships>
</file>

<file path=ppt/slides/_rels/slide18.xml.rels><?xml version="1.0" encoding="UTF-8" standalone="yes"?>
<Relationships xmlns="http://schemas.openxmlformats.org/package/2006/relationships"><Relationship Id="rId9" Type="http://schemas.openxmlformats.org/officeDocument/2006/relationships/tags" Target="../tags/tag32.xml"/><Relationship Id="rId8" Type="http://schemas.openxmlformats.org/officeDocument/2006/relationships/tags" Target="../tags/tag31.xml"/><Relationship Id="rId7" Type="http://schemas.openxmlformats.org/officeDocument/2006/relationships/tags" Target="../tags/tag30.xml"/><Relationship Id="rId6" Type="http://schemas.openxmlformats.org/officeDocument/2006/relationships/tags" Target="../tags/tag29.xml"/><Relationship Id="rId5" Type="http://schemas.openxmlformats.org/officeDocument/2006/relationships/tags" Target="../tags/tag28.xml"/><Relationship Id="rId4" Type="http://schemas.openxmlformats.org/officeDocument/2006/relationships/tags" Target="../tags/tag27.xml"/><Relationship Id="rId3" Type="http://schemas.openxmlformats.org/officeDocument/2006/relationships/tags" Target="../tags/tag26.xml"/><Relationship Id="rId2" Type="http://schemas.openxmlformats.org/officeDocument/2006/relationships/image" Target="../media/image2.jpeg"/><Relationship Id="rId15" Type="http://schemas.openxmlformats.org/officeDocument/2006/relationships/slideLayout" Target="../slideLayouts/slideLayout2.xml"/><Relationship Id="rId14" Type="http://schemas.openxmlformats.org/officeDocument/2006/relationships/tags" Target="../tags/tag37.xml"/><Relationship Id="rId13" Type="http://schemas.openxmlformats.org/officeDocument/2006/relationships/tags" Target="../tags/tag36.xml"/><Relationship Id="rId12" Type="http://schemas.openxmlformats.org/officeDocument/2006/relationships/tags" Target="../tags/tag35.xml"/><Relationship Id="rId11" Type="http://schemas.openxmlformats.org/officeDocument/2006/relationships/tags" Target="../tags/tag34.xml"/><Relationship Id="rId10" Type="http://schemas.openxmlformats.org/officeDocument/2006/relationships/tags" Target="../tags/tag33.xml"/><Relationship Id="rId1" Type="http://schemas.openxmlformats.org/officeDocument/2006/relationships/tags" Target="../tags/tag25.xml"/></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0.jpeg"/><Relationship Id="rId2" Type="http://schemas.openxmlformats.org/officeDocument/2006/relationships/image" Target="../media/image2.jpeg"/><Relationship Id="rId1" Type="http://schemas.openxmlformats.org/officeDocument/2006/relationships/tags" Target="../tags/tag38.xm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tags" Target="../tags/tag4.xml"/></Relationships>
</file>

<file path=ppt/slides/_rels/slide20.xml.rels><?xml version="1.0" encoding="UTF-8" standalone="yes"?>
<Relationships xmlns="http://schemas.openxmlformats.org/package/2006/relationships"><Relationship Id="rId9" Type="http://schemas.openxmlformats.org/officeDocument/2006/relationships/tags" Target="../tags/tag46.xml"/><Relationship Id="rId8" Type="http://schemas.openxmlformats.org/officeDocument/2006/relationships/tags" Target="../tags/tag45.xml"/><Relationship Id="rId7" Type="http://schemas.openxmlformats.org/officeDocument/2006/relationships/tags" Target="../tags/tag44.xml"/><Relationship Id="rId6" Type="http://schemas.openxmlformats.org/officeDocument/2006/relationships/tags" Target="../tags/tag43.xml"/><Relationship Id="rId5" Type="http://schemas.openxmlformats.org/officeDocument/2006/relationships/tags" Target="../tags/tag42.xml"/><Relationship Id="rId4" Type="http://schemas.openxmlformats.org/officeDocument/2006/relationships/tags" Target="../tags/tag41.xml"/><Relationship Id="rId3" Type="http://schemas.openxmlformats.org/officeDocument/2006/relationships/tags" Target="../tags/tag40.xml"/><Relationship Id="rId2" Type="http://schemas.openxmlformats.org/officeDocument/2006/relationships/image" Target="../media/image2.jpeg"/><Relationship Id="rId15" Type="http://schemas.openxmlformats.org/officeDocument/2006/relationships/slideLayout" Target="../slideLayouts/slideLayout2.xml"/><Relationship Id="rId14" Type="http://schemas.openxmlformats.org/officeDocument/2006/relationships/tags" Target="../tags/tag51.xml"/><Relationship Id="rId13" Type="http://schemas.openxmlformats.org/officeDocument/2006/relationships/tags" Target="../tags/tag50.xml"/><Relationship Id="rId12" Type="http://schemas.openxmlformats.org/officeDocument/2006/relationships/tags" Target="../tags/tag49.xml"/><Relationship Id="rId11" Type="http://schemas.openxmlformats.org/officeDocument/2006/relationships/tags" Target="../tags/tag48.xml"/><Relationship Id="rId10" Type="http://schemas.openxmlformats.org/officeDocument/2006/relationships/tags" Target="../tags/tag47.xml"/><Relationship Id="rId1" Type="http://schemas.openxmlformats.org/officeDocument/2006/relationships/tags" Target="../tags/tag39.xml"/></Relationships>
</file>

<file path=ppt/slides/_rels/slide21.xml.rels><?xml version="1.0" encoding="UTF-8" standalone="yes"?>
<Relationships xmlns="http://schemas.openxmlformats.org/package/2006/relationships"><Relationship Id="rId9" Type="http://schemas.openxmlformats.org/officeDocument/2006/relationships/image" Target="../media/image31.png"/><Relationship Id="rId8" Type="http://schemas.openxmlformats.org/officeDocument/2006/relationships/tags" Target="../tags/tag59.xml"/><Relationship Id="rId73" Type="http://schemas.openxmlformats.org/officeDocument/2006/relationships/notesSlide" Target="../notesSlides/notesSlide2.xml"/><Relationship Id="rId72" Type="http://schemas.openxmlformats.org/officeDocument/2006/relationships/slideLayout" Target="../slideLayouts/slideLayout2.xml"/><Relationship Id="rId71" Type="http://schemas.openxmlformats.org/officeDocument/2006/relationships/tags" Target="../tags/tag112.xml"/><Relationship Id="rId70" Type="http://schemas.openxmlformats.org/officeDocument/2006/relationships/image" Target="../media/image40.svg"/><Relationship Id="rId7" Type="http://schemas.openxmlformats.org/officeDocument/2006/relationships/tags" Target="../tags/tag58.xml"/><Relationship Id="rId69" Type="http://schemas.openxmlformats.org/officeDocument/2006/relationships/image" Target="../media/image39.png"/><Relationship Id="rId68" Type="http://schemas.openxmlformats.org/officeDocument/2006/relationships/tags" Target="../tags/tag111.xml"/><Relationship Id="rId67" Type="http://schemas.openxmlformats.org/officeDocument/2006/relationships/tags" Target="../tags/tag110.xml"/><Relationship Id="rId66" Type="http://schemas.openxmlformats.org/officeDocument/2006/relationships/tags" Target="../tags/tag109.xml"/><Relationship Id="rId65" Type="http://schemas.openxmlformats.org/officeDocument/2006/relationships/tags" Target="../tags/tag108.xml"/><Relationship Id="rId64" Type="http://schemas.openxmlformats.org/officeDocument/2006/relationships/tags" Target="../tags/tag107.xml"/><Relationship Id="rId63" Type="http://schemas.openxmlformats.org/officeDocument/2006/relationships/tags" Target="../tags/tag106.xml"/><Relationship Id="rId62" Type="http://schemas.openxmlformats.org/officeDocument/2006/relationships/tags" Target="../tags/tag105.xml"/><Relationship Id="rId61" Type="http://schemas.openxmlformats.org/officeDocument/2006/relationships/tags" Target="../tags/tag104.xml"/><Relationship Id="rId60" Type="http://schemas.openxmlformats.org/officeDocument/2006/relationships/tags" Target="../tags/tag103.xml"/><Relationship Id="rId6" Type="http://schemas.openxmlformats.org/officeDocument/2006/relationships/tags" Target="../tags/tag57.xml"/><Relationship Id="rId59" Type="http://schemas.openxmlformats.org/officeDocument/2006/relationships/tags" Target="../tags/tag102.xml"/><Relationship Id="rId58" Type="http://schemas.openxmlformats.org/officeDocument/2006/relationships/tags" Target="../tags/tag101.xml"/><Relationship Id="rId57" Type="http://schemas.openxmlformats.org/officeDocument/2006/relationships/tags" Target="../tags/tag100.xml"/><Relationship Id="rId56" Type="http://schemas.openxmlformats.org/officeDocument/2006/relationships/tags" Target="../tags/tag99.xml"/><Relationship Id="rId55" Type="http://schemas.openxmlformats.org/officeDocument/2006/relationships/tags" Target="../tags/tag98.xml"/><Relationship Id="rId54" Type="http://schemas.openxmlformats.org/officeDocument/2006/relationships/image" Target="../media/image38.svg"/><Relationship Id="rId53" Type="http://schemas.openxmlformats.org/officeDocument/2006/relationships/image" Target="../media/image37.png"/><Relationship Id="rId52" Type="http://schemas.openxmlformats.org/officeDocument/2006/relationships/tags" Target="../tags/tag97.xml"/><Relationship Id="rId51" Type="http://schemas.openxmlformats.org/officeDocument/2006/relationships/tags" Target="../tags/tag96.xml"/><Relationship Id="rId50" Type="http://schemas.openxmlformats.org/officeDocument/2006/relationships/tags" Target="../tags/tag95.xml"/><Relationship Id="rId5" Type="http://schemas.openxmlformats.org/officeDocument/2006/relationships/tags" Target="../tags/tag56.xml"/><Relationship Id="rId49" Type="http://schemas.openxmlformats.org/officeDocument/2006/relationships/tags" Target="../tags/tag94.xml"/><Relationship Id="rId48" Type="http://schemas.openxmlformats.org/officeDocument/2006/relationships/tags" Target="../tags/tag93.xml"/><Relationship Id="rId47" Type="http://schemas.openxmlformats.org/officeDocument/2006/relationships/tags" Target="../tags/tag92.xml"/><Relationship Id="rId46" Type="http://schemas.openxmlformats.org/officeDocument/2006/relationships/tags" Target="../tags/tag91.xml"/><Relationship Id="rId45" Type="http://schemas.openxmlformats.org/officeDocument/2006/relationships/tags" Target="../tags/tag90.xml"/><Relationship Id="rId44" Type="http://schemas.openxmlformats.org/officeDocument/2006/relationships/tags" Target="../tags/tag89.xml"/><Relationship Id="rId43" Type="http://schemas.openxmlformats.org/officeDocument/2006/relationships/tags" Target="../tags/tag88.xml"/><Relationship Id="rId42" Type="http://schemas.openxmlformats.org/officeDocument/2006/relationships/tags" Target="../tags/tag87.xml"/><Relationship Id="rId41" Type="http://schemas.openxmlformats.org/officeDocument/2006/relationships/image" Target="../media/image36.svg"/><Relationship Id="rId40" Type="http://schemas.openxmlformats.org/officeDocument/2006/relationships/image" Target="../media/image35.png"/><Relationship Id="rId4" Type="http://schemas.openxmlformats.org/officeDocument/2006/relationships/tags" Target="../tags/tag55.xml"/><Relationship Id="rId39" Type="http://schemas.openxmlformats.org/officeDocument/2006/relationships/tags" Target="../tags/tag86.xml"/><Relationship Id="rId38" Type="http://schemas.openxmlformats.org/officeDocument/2006/relationships/tags" Target="../tags/tag85.xml"/><Relationship Id="rId37" Type="http://schemas.openxmlformats.org/officeDocument/2006/relationships/tags" Target="../tags/tag84.xml"/><Relationship Id="rId36" Type="http://schemas.openxmlformats.org/officeDocument/2006/relationships/tags" Target="../tags/tag83.xml"/><Relationship Id="rId35" Type="http://schemas.openxmlformats.org/officeDocument/2006/relationships/tags" Target="../tags/tag82.xml"/><Relationship Id="rId34" Type="http://schemas.openxmlformats.org/officeDocument/2006/relationships/tags" Target="../tags/tag81.xml"/><Relationship Id="rId33" Type="http://schemas.openxmlformats.org/officeDocument/2006/relationships/tags" Target="../tags/tag80.xml"/><Relationship Id="rId32" Type="http://schemas.openxmlformats.org/officeDocument/2006/relationships/tags" Target="../tags/tag79.xml"/><Relationship Id="rId31" Type="http://schemas.openxmlformats.org/officeDocument/2006/relationships/tags" Target="../tags/tag78.xml"/><Relationship Id="rId30" Type="http://schemas.openxmlformats.org/officeDocument/2006/relationships/tags" Target="../tags/tag77.xml"/><Relationship Id="rId3" Type="http://schemas.openxmlformats.org/officeDocument/2006/relationships/tags" Target="../tags/tag54.xml"/><Relationship Id="rId29" Type="http://schemas.openxmlformats.org/officeDocument/2006/relationships/tags" Target="../tags/tag76.xml"/><Relationship Id="rId28" Type="http://schemas.openxmlformats.org/officeDocument/2006/relationships/tags" Target="../tags/tag75.xml"/><Relationship Id="rId27" Type="http://schemas.openxmlformats.org/officeDocument/2006/relationships/tags" Target="../tags/tag74.xml"/><Relationship Id="rId26" Type="http://schemas.openxmlformats.org/officeDocument/2006/relationships/tags" Target="../tags/tag73.xml"/><Relationship Id="rId25" Type="http://schemas.openxmlformats.org/officeDocument/2006/relationships/image" Target="../media/image34.svg"/><Relationship Id="rId24" Type="http://schemas.openxmlformats.org/officeDocument/2006/relationships/image" Target="../media/image33.png"/><Relationship Id="rId23" Type="http://schemas.openxmlformats.org/officeDocument/2006/relationships/tags" Target="../tags/tag72.xml"/><Relationship Id="rId22" Type="http://schemas.openxmlformats.org/officeDocument/2006/relationships/tags" Target="../tags/tag71.xml"/><Relationship Id="rId21" Type="http://schemas.openxmlformats.org/officeDocument/2006/relationships/tags" Target="../tags/tag70.xml"/><Relationship Id="rId20" Type="http://schemas.openxmlformats.org/officeDocument/2006/relationships/tags" Target="../tags/tag69.xml"/><Relationship Id="rId2" Type="http://schemas.openxmlformats.org/officeDocument/2006/relationships/tags" Target="../tags/tag53.xml"/><Relationship Id="rId19" Type="http://schemas.openxmlformats.org/officeDocument/2006/relationships/tags" Target="../tags/tag68.xml"/><Relationship Id="rId18" Type="http://schemas.openxmlformats.org/officeDocument/2006/relationships/tags" Target="../tags/tag67.xml"/><Relationship Id="rId17" Type="http://schemas.openxmlformats.org/officeDocument/2006/relationships/tags" Target="../tags/tag66.xml"/><Relationship Id="rId16" Type="http://schemas.openxmlformats.org/officeDocument/2006/relationships/tags" Target="../tags/tag65.xml"/><Relationship Id="rId15" Type="http://schemas.openxmlformats.org/officeDocument/2006/relationships/tags" Target="../tags/tag64.xml"/><Relationship Id="rId14" Type="http://schemas.openxmlformats.org/officeDocument/2006/relationships/tags" Target="../tags/tag63.xml"/><Relationship Id="rId13" Type="http://schemas.openxmlformats.org/officeDocument/2006/relationships/tags" Target="../tags/tag62.xml"/><Relationship Id="rId12" Type="http://schemas.openxmlformats.org/officeDocument/2006/relationships/tags" Target="../tags/tag61.xml"/><Relationship Id="rId11" Type="http://schemas.openxmlformats.org/officeDocument/2006/relationships/tags" Target="../tags/tag60.xml"/><Relationship Id="rId10" Type="http://schemas.openxmlformats.org/officeDocument/2006/relationships/image" Target="../media/image32.svg"/><Relationship Id="rId1" Type="http://schemas.openxmlformats.org/officeDocument/2006/relationships/tags" Target="../tags/tag52.xml"/></Relationships>
</file>

<file path=ppt/slides/_rels/slide22.xml.rels><?xml version="1.0" encoding="UTF-8" standalone="yes"?>
<Relationships xmlns="http://schemas.openxmlformats.org/package/2006/relationships"><Relationship Id="rId9" Type="http://schemas.openxmlformats.org/officeDocument/2006/relationships/tags" Target="../tags/tag121.xml"/><Relationship Id="rId8" Type="http://schemas.openxmlformats.org/officeDocument/2006/relationships/tags" Target="../tags/tag120.xml"/><Relationship Id="rId7" Type="http://schemas.openxmlformats.org/officeDocument/2006/relationships/tags" Target="../tags/tag119.xml"/><Relationship Id="rId6" Type="http://schemas.openxmlformats.org/officeDocument/2006/relationships/tags" Target="../tags/tag118.xml"/><Relationship Id="rId5" Type="http://schemas.openxmlformats.org/officeDocument/2006/relationships/tags" Target="../tags/tag117.xml"/><Relationship Id="rId4" Type="http://schemas.openxmlformats.org/officeDocument/2006/relationships/tags" Target="../tags/tag116.xml"/><Relationship Id="rId38" Type="http://schemas.openxmlformats.org/officeDocument/2006/relationships/slideLayout" Target="../slideLayouts/slideLayout2.xml"/><Relationship Id="rId37" Type="http://schemas.openxmlformats.org/officeDocument/2006/relationships/tags" Target="../tags/tag139.xml"/><Relationship Id="rId36" Type="http://schemas.openxmlformats.org/officeDocument/2006/relationships/image" Target="../media/image50.svg"/><Relationship Id="rId35" Type="http://schemas.openxmlformats.org/officeDocument/2006/relationships/image" Target="../media/image49.png"/><Relationship Id="rId34" Type="http://schemas.openxmlformats.org/officeDocument/2006/relationships/tags" Target="../tags/tag138.xml"/><Relationship Id="rId33" Type="http://schemas.openxmlformats.org/officeDocument/2006/relationships/image" Target="../media/image48.svg"/><Relationship Id="rId32" Type="http://schemas.openxmlformats.org/officeDocument/2006/relationships/image" Target="../media/image47.png"/><Relationship Id="rId31" Type="http://schemas.openxmlformats.org/officeDocument/2006/relationships/tags" Target="../tags/tag137.xml"/><Relationship Id="rId30" Type="http://schemas.openxmlformats.org/officeDocument/2006/relationships/tags" Target="../tags/tag136.xml"/><Relationship Id="rId3" Type="http://schemas.openxmlformats.org/officeDocument/2006/relationships/tags" Target="../tags/tag115.xml"/><Relationship Id="rId29" Type="http://schemas.openxmlformats.org/officeDocument/2006/relationships/image" Target="../media/image46.svg"/><Relationship Id="rId28" Type="http://schemas.openxmlformats.org/officeDocument/2006/relationships/image" Target="../media/image45.png"/><Relationship Id="rId27" Type="http://schemas.openxmlformats.org/officeDocument/2006/relationships/tags" Target="../tags/tag135.xml"/><Relationship Id="rId26" Type="http://schemas.openxmlformats.org/officeDocument/2006/relationships/image" Target="../media/image44.svg"/><Relationship Id="rId25" Type="http://schemas.openxmlformats.org/officeDocument/2006/relationships/image" Target="../media/image43.png"/><Relationship Id="rId24" Type="http://schemas.openxmlformats.org/officeDocument/2006/relationships/tags" Target="../tags/tag134.xml"/><Relationship Id="rId23" Type="http://schemas.openxmlformats.org/officeDocument/2006/relationships/tags" Target="../tags/tag133.xml"/><Relationship Id="rId22" Type="http://schemas.openxmlformats.org/officeDocument/2006/relationships/image" Target="../media/image42.svg"/><Relationship Id="rId21" Type="http://schemas.openxmlformats.org/officeDocument/2006/relationships/image" Target="../media/image41.png"/><Relationship Id="rId20" Type="http://schemas.openxmlformats.org/officeDocument/2006/relationships/tags" Target="../tags/tag132.xml"/><Relationship Id="rId2" Type="http://schemas.openxmlformats.org/officeDocument/2006/relationships/tags" Target="../tags/tag114.xml"/><Relationship Id="rId19" Type="http://schemas.openxmlformats.org/officeDocument/2006/relationships/tags" Target="../tags/tag131.xml"/><Relationship Id="rId18" Type="http://schemas.openxmlformats.org/officeDocument/2006/relationships/tags" Target="../tags/tag130.xml"/><Relationship Id="rId17" Type="http://schemas.openxmlformats.org/officeDocument/2006/relationships/tags" Target="../tags/tag129.xml"/><Relationship Id="rId16" Type="http://schemas.openxmlformats.org/officeDocument/2006/relationships/tags" Target="../tags/tag128.xml"/><Relationship Id="rId15" Type="http://schemas.openxmlformats.org/officeDocument/2006/relationships/tags" Target="../tags/tag127.xml"/><Relationship Id="rId14" Type="http://schemas.openxmlformats.org/officeDocument/2006/relationships/tags" Target="../tags/tag126.xml"/><Relationship Id="rId13" Type="http://schemas.openxmlformats.org/officeDocument/2006/relationships/tags" Target="../tags/tag125.xml"/><Relationship Id="rId12" Type="http://schemas.openxmlformats.org/officeDocument/2006/relationships/tags" Target="../tags/tag124.xml"/><Relationship Id="rId11" Type="http://schemas.openxmlformats.org/officeDocument/2006/relationships/tags" Target="../tags/tag123.xml"/><Relationship Id="rId10" Type="http://schemas.openxmlformats.org/officeDocument/2006/relationships/tags" Target="../tags/tag122.xml"/><Relationship Id="rId1" Type="http://schemas.openxmlformats.org/officeDocument/2006/relationships/tags" Target="../tags/tag113.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140.xml"/></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53.jpeg"/><Relationship Id="rId2" Type="http://schemas.openxmlformats.org/officeDocument/2006/relationships/image" Target="../media/image52.jpeg"/><Relationship Id="rId1" Type="http://schemas.openxmlformats.org/officeDocument/2006/relationships/image" Target="../media/image51.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28.xml.rels><?xml version="1.0" encoding="UTF-8" standalone="yes"?>
<Relationships xmlns="http://schemas.openxmlformats.org/package/2006/relationships"><Relationship Id="rId9" Type="http://schemas.openxmlformats.org/officeDocument/2006/relationships/tags" Target="../tags/tag149.xml"/><Relationship Id="rId8" Type="http://schemas.openxmlformats.org/officeDocument/2006/relationships/tags" Target="../tags/tag148.xml"/><Relationship Id="rId7" Type="http://schemas.openxmlformats.org/officeDocument/2006/relationships/tags" Target="../tags/tag147.xml"/><Relationship Id="rId6" Type="http://schemas.openxmlformats.org/officeDocument/2006/relationships/tags" Target="../tags/tag146.xml"/><Relationship Id="rId5" Type="http://schemas.openxmlformats.org/officeDocument/2006/relationships/tags" Target="../tags/tag145.xml"/><Relationship Id="rId4" Type="http://schemas.openxmlformats.org/officeDocument/2006/relationships/tags" Target="../tags/tag144.xml"/><Relationship Id="rId30" Type="http://schemas.openxmlformats.org/officeDocument/2006/relationships/slideLayout" Target="../slideLayouts/slideLayout2.xml"/><Relationship Id="rId3" Type="http://schemas.openxmlformats.org/officeDocument/2006/relationships/tags" Target="../tags/tag143.xml"/><Relationship Id="rId29" Type="http://schemas.openxmlformats.org/officeDocument/2006/relationships/tags" Target="../tags/tag169.xml"/><Relationship Id="rId28" Type="http://schemas.openxmlformats.org/officeDocument/2006/relationships/tags" Target="../tags/tag168.xml"/><Relationship Id="rId27" Type="http://schemas.openxmlformats.org/officeDocument/2006/relationships/tags" Target="../tags/tag167.xml"/><Relationship Id="rId26" Type="http://schemas.openxmlformats.org/officeDocument/2006/relationships/tags" Target="../tags/tag166.xml"/><Relationship Id="rId25" Type="http://schemas.openxmlformats.org/officeDocument/2006/relationships/tags" Target="../tags/tag165.xml"/><Relationship Id="rId24" Type="http://schemas.openxmlformats.org/officeDocument/2006/relationships/tags" Target="../tags/tag164.xml"/><Relationship Id="rId23" Type="http://schemas.openxmlformats.org/officeDocument/2006/relationships/tags" Target="../tags/tag163.xml"/><Relationship Id="rId22" Type="http://schemas.openxmlformats.org/officeDocument/2006/relationships/tags" Target="../tags/tag162.xml"/><Relationship Id="rId21" Type="http://schemas.openxmlformats.org/officeDocument/2006/relationships/tags" Target="../tags/tag161.xml"/><Relationship Id="rId20" Type="http://schemas.openxmlformats.org/officeDocument/2006/relationships/tags" Target="../tags/tag160.xml"/><Relationship Id="rId2" Type="http://schemas.openxmlformats.org/officeDocument/2006/relationships/tags" Target="../tags/tag142.xml"/><Relationship Id="rId19" Type="http://schemas.openxmlformats.org/officeDocument/2006/relationships/tags" Target="../tags/tag159.xml"/><Relationship Id="rId18" Type="http://schemas.openxmlformats.org/officeDocument/2006/relationships/tags" Target="../tags/tag158.xml"/><Relationship Id="rId17" Type="http://schemas.openxmlformats.org/officeDocument/2006/relationships/tags" Target="../tags/tag157.xml"/><Relationship Id="rId16" Type="http://schemas.openxmlformats.org/officeDocument/2006/relationships/tags" Target="../tags/tag156.xml"/><Relationship Id="rId15" Type="http://schemas.openxmlformats.org/officeDocument/2006/relationships/tags" Target="../tags/tag155.xml"/><Relationship Id="rId14" Type="http://schemas.openxmlformats.org/officeDocument/2006/relationships/tags" Target="../tags/tag154.xml"/><Relationship Id="rId13" Type="http://schemas.openxmlformats.org/officeDocument/2006/relationships/tags" Target="../tags/tag153.xml"/><Relationship Id="rId12" Type="http://schemas.openxmlformats.org/officeDocument/2006/relationships/tags" Target="../tags/tag152.xml"/><Relationship Id="rId11" Type="http://schemas.openxmlformats.org/officeDocument/2006/relationships/tags" Target="../tags/tag151.xml"/><Relationship Id="rId10" Type="http://schemas.openxmlformats.org/officeDocument/2006/relationships/tags" Target="../tags/tag150.xml"/><Relationship Id="rId1" Type="http://schemas.openxmlformats.org/officeDocument/2006/relationships/tags" Target="../tags/tag141.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4.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5.jpe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6.jpe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7.jpe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8.jpe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9.jpe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0.jpe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1.jpeg"/></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170.xml"/></Relationships>
</file>

<file path=ppt/slides/_rels/slide38.xml.rels><?xml version="1.0" encoding="UTF-8" standalone="yes"?>
<Relationships xmlns="http://schemas.openxmlformats.org/package/2006/relationships"><Relationship Id="rId9" Type="http://schemas.openxmlformats.org/officeDocument/2006/relationships/tags" Target="../tags/tag179.xml"/><Relationship Id="rId8" Type="http://schemas.openxmlformats.org/officeDocument/2006/relationships/tags" Target="../tags/tag178.xml"/><Relationship Id="rId7" Type="http://schemas.openxmlformats.org/officeDocument/2006/relationships/tags" Target="../tags/tag177.xml"/><Relationship Id="rId6" Type="http://schemas.openxmlformats.org/officeDocument/2006/relationships/tags" Target="../tags/tag176.xml"/><Relationship Id="rId5" Type="http://schemas.openxmlformats.org/officeDocument/2006/relationships/tags" Target="../tags/tag175.xml"/><Relationship Id="rId4" Type="http://schemas.openxmlformats.org/officeDocument/2006/relationships/tags" Target="../tags/tag174.xml"/><Relationship Id="rId3" Type="http://schemas.openxmlformats.org/officeDocument/2006/relationships/tags" Target="../tags/tag173.xml"/><Relationship Id="rId21" Type="http://schemas.openxmlformats.org/officeDocument/2006/relationships/slideLayout" Target="../slideLayouts/slideLayout2.xml"/><Relationship Id="rId20" Type="http://schemas.openxmlformats.org/officeDocument/2006/relationships/image" Target="../media/image69.svg"/><Relationship Id="rId2" Type="http://schemas.openxmlformats.org/officeDocument/2006/relationships/tags" Target="../tags/tag172.xml"/><Relationship Id="rId19" Type="http://schemas.openxmlformats.org/officeDocument/2006/relationships/image" Target="../media/image68.png"/><Relationship Id="rId18" Type="http://schemas.openxmlformats.org/officeDocument/2006/relationships/tags" Target="../tags/tag182.xml"/><Relationship Id="rId17" Type="http://schemas.openxmlformats.org/officeDocument/2006/relationships/image" Target="../media/image67.svg"/><Relationship Id="rId16" Type="http://schemas.openxmlformats.org/officeDocument/2006/relationships/image" Target="../media/image66.png"/><Relationship Id="rId15" Type="http://schemas.openxmlformats.org/officeDocument/2006/relationships/tags" Target="../tags/tag181.xml"/><Relationship Id="rId14" Type="http://schemas.openxmlformats.org/officeDocument/2006/relationships/image" Target="../media/image65.svg"/><Relationship Id="rId13" Type="http://schemas.openxmlformats.org/officeDocument/2006/relationships/image" Target="../media/image64.png"/><Relationship Id="rId12" Type="http://schemas.openxmlformats.org/officeDocument/2006/relationships/tags" Target="../tags/tag180.xml"/><Relationship Id="rId11" Type="http://schemas.openxmlformats.org/officeDocument/2006/relationships/image" Target="../media/image63.svg"/><Relationship Id="rId10" Type="http://schemas.openxmlformats.org/officeDocument/2006/relationships/image" Target="../media/image62.png"/><Relationship Id="rId1" Type="http://schemas.openxmlformats.org/officeDocument/2006/relationships/tags" Target="../tags/tag171.xml"/></Relationships>
</file>

<file path=ppt/slides/_rels/slide39.xml.rels><?xml version="1.0" encoding="UTF-8" standalone="yes"?>
<Relationships xmlns="http://schemas.openxmlformats.org/package/2006/relationships"><Relationship Id="rId9" Type="http://schemas.openxmlformats.org/officeDocument/2006/relationships/tags" Target="../tags/tag191.xml"/><Relationship Id="rId8" Type="http://schemas.openxmlformats.org/officeDocument/2006/relationships/tags" Target="../tags/tag190.xml"/><Relationship Id="rId7" Type="http://schemas.openxmlformats.org/officeDocument/2006/relationships/tags" Target="../tags/tag189.xml"/><Relationship Id="rId6" Type="http://schemas.openxmlformats.org/officeDocument/2006/relationships/tags" Target="../tags/tag188.xml"/><Relationship Id="rId5" Type="http://schemas.openxmlformats.org/officeDocument/2006/relationships/tags" Target="../tags/tag187.xml"/><Relationship Id="rId4" Type="http://schemas.openxmlformats.org/officeDocument/2006/relationships/tags" Target="../tags/tag186.xml"/><Relationship Id="rId3" Type="http://schemas.openxmlformats.org/officeDocument/2006/relationships/tags" Target="../tags/tag185.xml"/><Relationship Id="rId21" Type="http://schemas.openxmlformats.org/officeDocument/2006/relationships/slideLayout" Target="../slideLayouts/slideLayout2.xml"/><Relationship Id="rId20" Type="http://schemas.openxmlformats.org/officeDocument/2006/relationships/image" Target="../media/image69.svg"/><Relationship Id="rId2" Type="http://schemas.openxmlformats.org/officeDocument/2006/relationships/tags" Target="../tags/tag184.xml"/><Relationship Id="rId19" Type="http://schemas.openxmlformats.org/officeDocument/2006/relationships/image" Target="../media/image68.png"/><Relationship Id="rId18" Type="http://schemas.openxmlformats.org/officeDocument/2006/relationships/tags" Target="../tags/tag194.xml"/><Relationship Id="rId17" Type="http://schemas.openxmlformats.org/officeDocument/2006/relationships/image" Target="../media/image67.svg"/><Relationship Id="rId16" Type="http://schemas.openxmlformats.org/officeDocument/2006/relationships/image" Target="../media/image66.png"/><Relationship Id="rId15" Type="http://schemas.openxmlformats.org/officeDocument/2006/relationships/tags" Target="../tags/tag193.xml"/><Relationship Id="rId14" Type="http://schemas.openxmlformats.org/officeDocument/2006/relationships/image" Target="../media/image65.svg"/><Relationship Id="rId13" Type="http://schemas.openxmlformats.org/officeDocument/2006/relationships/image" Target="../media/image64.png"/><Relationship Id="rId12" Type="http://schemas.openxmlformats.org/officeDocument/2006/relationships/tags" Target="../tags/tag192.xml"/><Relationship Id="rId11" Type="http://schemas.openxmlformats.org/officeDocument/2006/relationships/image" Target="../media/image63.svg"/><Relationship Id="rId10" Type="http://schemas.openxmlformats.org/officeDocument/2006/relationships/image" Target="../media/image62.png"/><Relationship Id="rId1" Type="http://schemas.openxmlformats.org/officeDocument/2006/relationships/tags" Target="../tags/tag18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jpeg"/><Relationship Id="rId2" Type="http://schemas.openxmlformats.org/officeDocument/2006/relationships/tags" Target="../tags/tag196.xml"/><Relationship Id="rId1" Type="http://schemas.openxmlformats.org/officeDocument/2006/relationships/tags" Target="../tags/tag195.xml"/></Relationships>
</file>

<file path=ppt/slides/_rels/slide4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53.jpeg"/><Relationship Id="rId2" Type="http://schemas.openxmlformats.org/officeDocument/2006/relationships/image" Target="../media/image52.jpeg"/><Relationship Id="rId1" Type="http://schemas.openxmlformats.org/officeDocument/2006/relationships/image" Target="../media/image51.jpe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9" Type="http://schemas.openxmlformats.org/officeDocument/2006/relationships/tags" Target="../tags/tag14.xml"/><Relationship Id="rId8" Type="http://schemas.openxmlformats.org/officeDocument/2006/relationships/tags" Target="../tags/tag13.xml"/><Relationship Id="rId7" Type="http://schemas.openxmlformats.org/officeDocument/2006/relationships/tags" Target="../tags/tag12.xml"/><Relationship Id="rId6" Type="http://schemas.openxmlformats.org/officeDocument/2006/relationships/tags" Target="../tags/tag11.xml"/><Relationship Id="rId5" Type="http://schemas.openxmlformats.org/officeDocument/2006/relationships/tags" Target="../tags/tag10.xml"/><Relationship Id="rId4" Type="http://schemas.openxmlformats.org/officeDocument/2006/relationships/tags" Target="../tags/tag9.xml"/><Relationship Id="rId3" Type="http://schemas.openxmlformats.org/officeDocument/2006/relationships/tags" Target="../tags/tag8.xml"/><Relationship Id="rId20" Type="http://schemas.openxmlformats.org/officeDocument/2006/relationships/slideLayout" Target="../slideLayouts/slideLayout2.xml"/><Relationship Id="rId2" Type="http://schemas.openxmlformats.org/officeDocument/2006/relationships/tags" Target="../tags/tag7.xml"/><Relationship Id="rId19" Type="http://schemas.openxmlformats.org/officeDocument/2006/relationships/image" Target="../media/image8.svg"/><Relationship Id="rId18" Type="http://schemas.openxmlformats.org/officeDocument/2006/relationships/image" Target="../media/image7.png"/><Relationship Id="rId17" Type="http://schemas.openxmlformats.org/officeDocument/2006/relationships/tags" Target="../tags/tag18.xml"/><Relationship Id="rId16" Type="http://schemas.openxmlformats.org/officeDocument/2006/relationships/image" Target="../media/image6.svg"/><Relationship Id="rId15" Type="http://schemas.openxmlformats.org/officeDocument/2006/relationships/image" Target="../media/image5.png"/><Relationship Id="rId14" Type="http://schemas.openxmlformats.org/officeDocument/2006/relationships/tags" Target="../tags/tag17.xml"/><Relationship Id="rId13" Type="http://schemas.openxmlformats.org/officeDocument/2006/relationships/image" Target="../media/image4.svg"/><Relationship Id="rId12" Type="http://schemas.openxmlformats.org/officeDocument/2006/relationships/image" Target="../media/image3.png"/><Relationship Id="rId11" Type="http://schemas.openxmlformats.org/officeDocument/2006/relationships/tags" Target="../tags/tag16.xml"/><Relationship Id="rId10" Type="http://schemas.openxmlformats.org/officeDocument/2006/relationships/tags" Target="../tags/tag15.xml"/><Relationship Id="rId1" Type="http://schemas.openxmlformats.org/officeDocument/2006/relationships/image" Target="../media/image2.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grpSp>
        <p:nvGrpSpPr>
          <p:cNvPr id="57" name="Group 15"/>
          <p:cNvGrpSpPr/>
          <p:nvPr/>
        </p:nvGrpSpPr>
        <p:grpSpPr>
          <a:xfrm>
            <a:off x="1194752" y="108769"/>
            <a:ext cx="10809135" cy="1239841"/>
            <a:chOff x="814298" y="3603943"/>
            <a:chExt cx="10809135" cy="1239841"/>
          </a:xfrm>
        </p:grpSpPr>
        <p:sp>
          <p:nvSpPr>
            <p:cNvPr id="58" name="Oval 58"/>
            <p:cNvSpPr>
              <a:spLocks noChangeArrowheads="1"/>
            </p:cNvSpPr>
            <p:nvPr/>
          </p:nvSpPr>
          <p:spPr bwMode="auto">
            <a:xfrm>
              <a:off x="2519653" y="4608849"/>
              <a:ext cx="72644" cy="7398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59" name="Oval 59"/>
            <p:cNvSpPr>
              <a:spLocks noChangeArrowheads="1"/>
            </p:cNvSpPr>
            <p:nvPr/>
          </p:nvSpPr>
          <p:spPr bwMode="auto">
            <a:xfrm>
              <a:off x="4933869" y="4743624"/>
              <a:ext cx="73989" cy="7398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0" name="Oval 60"/>
            <p:cNvSpPr>
              <a:spLocks noChangeArrowheads="1"/>
            </p:cNvSpPr>
            <p:nvPr/>
          </p:nvSpPr>
          <p:spPr bwMode="auto">
            <a:xfrm>
              <a:off x="5415075" y="3921423"/>
              <a:ext cx="73989" cy="7398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1" name="Oval 61"/>
            <p:cNvSpPr>
              <a:spLocks noChangeArrowheads="1"/>
            </p:cNvSpPr>
            <p:nvPr/>
          </p:nvSpPr>
          <p:spPr bwMode="auto">
            <a:xfrm>
              <a:off x="814298" y="4182814"/>
              <a:ext cx="72644" cy="76680"/>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2" name="Oval 62"/>
            <p:cNvSpPr>
              <a:spLocks noChangeArrowheads="1"/>
            </p:cNvSpPr>
            <p:nvPr/>
          </p:nvSpPr>
          <p:spPr bwMode="auto">
            <a:xfrm>
              <a:off x="1949695" y="4214689"/>
              <a:ext cx="75334" cy="7264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3" name="Oval 63"/>
            <p:cNvSpPr>
              <a:spLocks noChangeArrowheads="1"/>
            </p:cNvSpPr>
            <p:nvPr/>
          </p:nvSpPr>
          <p:spPr bwMode="auto">
            <a:xfrm>
              <a:off x="3917805" y="4007520"/>
              <a:ext cx="76680" cy="73989"/>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4" name="Oval 64"/>
            <p:cNvSpPr>
              <a:spLocks noChangeArrowheads="1"/>
            </p:cNvSpPr>
            <p:nvPr/>
          </p:nvSpPr>
          <p:spPr bwMode="auto">
            <a:xfrm>
              <a:off x="7754634" y="4693116"/>
              <a:ext cx="75334" cy="7533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5" name="Oval 65"/>
            <p:cNvSpPr>
              <a:spLocks noChangeArrowheads="1"/>
            </p:cNvSpPr>
            <p:nvPr/>
          </p:nvSpPr>
          <p:spPr bwMode="auto">
            <a:xfrm>
              <a:off x="6117299" y="4625688"/>
              <a:ext cx="73989" cy="76680"/>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6" name="Oval 66"/>
            <p:cNvSpPr>
              <a:spLocks noChangeArrowheads="1"/>
            </p:cNvSpPr>
            <p:nvPr/>
          </p:nvSpPr>
          <p:spPr bwMode="auto">
            <a:xfrm>
              <a:off x="9675018" y="4768450"/>
              <a:ext cx="75334" cy="7533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7" name="Oval 67"/>
            <p:cNvSpPr>
              <a:spLocks noChangeArrowheads="1"/>
            </p:cNvSpPr>
            <p:nvPr/>
          </p:nvSpPr>
          <p:spPr bwMode="auto">
            <a:xfrm>
              <a:off x="1189625" y="4272535"/>
              <a:ext cx="72644" cy="7264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8" name="Oval 68"/>
            <p:cNvSpPr>
              <a:spLocks noChangeArrowheads="1"/>
            </p:cNvSpPr>
            <p:nvPr/>
          </p:nvSpPr>
          <p:spPr bwMode="auto">
            <a:xfrm>
              <a:off x="6664818" y="3816493"/>
              <a:ext cx="73989" cy="76680"/>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69"/>
            <p:cNvSpPr>
              <a:spLocks noChangeArrowheads="1"/>
            </p:cNvSpPr>
            <p:nvPr/>
          </p:nvSpPr>
          <p:spPr bwMode="auto">
            <a:xfrm>
              <a:off x="11226976" y="4275707"/>
              <a:ext cx="72644" cy="7264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0" name="Oval 70"/>
            <p:cNvSpPr>
              <a:spLocks noChangeArrowheads="1"/>
            </p:cNvSpPr>
            <p:nvPr/>
          </p:nvSpPr>
          <p:spPr bwMode="auto">
            <a:xfrm>
              <a:off x="10592967" y="3603943"/>
              <a:ext cx="72644" cy="7264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1"/>
            <p:cNvSpPr>
              <a:spLocks noChangeArrowheads="1"/>
            </p:cNvSpPr>
            <p:nvPr/>
          </p:nvSpPr>
          <p:spPr bwMode="auto">
            <a:xfrm>
              <a:off x="9224973" y="3921423"/>
              <a:ext cx="72644" cy="7264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2" name="Oval 72"/>
            <p:cNvSpPr>
              <a:spLocks noChangeArrowheads="1"/>
            </p:cNvSpPr>
            <p:nvPr/>
          </p:nvSpPr>
          <p:spPr bwMode="auto">
            <a:xfrm>
              <a:off x="7267601" y="4033708"/>
              <a:ext cx="76680" cy="76680"/>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3" name="Oval 73"/>
            <p:cNvSpPr>
              <a:spLocks noChangeArrowheads="1"/>
            </p:cNvSpPr>
            <p:nvPr/>
          </p:nvSpPr>
          <p:spPr bwMode="auto">
            <a:xfrm>
              <a:off x="8406483" y="4471768"/>
              <a:ext cx="72644" cy="7533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4" name="Oval 74"/>
            <p:cNvSpPr>
              <a:spLocks noChangeArrowheads="1"/>
            </p:cNvSpPr>
            <p:nvPr/>
          </p:nvSpPr>
          <p:spPr bwMode="auto">
            <a:xfrm>
              <a:off x="2841598" y="4281114"/>
              <a:ext cx="72644" cy="75334"/>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5" name="Oval 75"/>
            <p:cNvSpPr>
              <a:spLocks noChangeArrowheads="1"/>
            </p:cNvSpPr>
            <p:nvPr/>
          </p:nvSpPr>
          <p:spPr bwMode="auto">
            <a:xfrm>
              <a:off x="4025425" y="4214689"/>
              <a:ext cx="76680" cy="72644"/>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6" name="Oval 76"/>
            <p:cNvSpPr>
              <a:spLocks noChangeArrowheads="1"/>
            </p:cNvSpPr>
            <p:nvPr/>
          </p:nvSpPr>
          <p:spPr bwMode="auto">
            <a:xfrm>
              <a:off x="11549444" y="3846089"/>
              <a:ext cx="73989" cy="75334"/>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7" name="Oval 77"/>
            <p:cNvSpPr>
              <a:spLocks noChangeArrowheads="1"/>
            </p:cNvSpPr>
            <p:nvPr/>
          </p:nvSpPr>
          <p:spPr bwMode="auto">
            <a:xfrm>
              <a:off x="6738807" y="4421859"/>
              <a:ext cx="75334" cy="75334"/>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8" name="Oval 78"/>
            <p:cNvSpPr>
              <a:spLocks noChangeArrowheads="1"/>
            </p:cNvSpPr>
            <p:nvPr/>
          </p:nvSpPr>
          <p:spPr bwMode="auto">
            <a:xfrm>
              <a:off x="10421719" y="4214689"/>
              <a:ext cx="76680" cy="76680"/>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9" name="Oval 79"/>
            <p:cNvSpPr>
              <a:spLocks noChangeArrowheads="1"/>
            </p:cNvSpPr>
            <p:nvPr/>
          </p:nvSpPr>
          <p:spPr bwMode="auto">
            <a:xfrm>
              <a:off x="7895232" y="3739406"/>
              <a:ext cx="73989" cy="72644"/>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sp>
        <p:nvSpPr>
          <p:cNvPr id="81" name="文本框 80"/>
          <p:cNvSpPr txBox="1"/>
          <p:nvPr/>
        </p:nvSpPr>
        <p:spPr>
          <a:xfrm>
            <a:off x="1211580" y="1395095"/>
            <a:ext cx="10528300" cy="2122805"/>
          </a:xfrm>
          <a:prstGeom prst="rect">
            <a:avLst/>
          </a:prstGeom>
          <a:noFill/>
        </p:spPr>
        <p:txBody>
          <a:bodyPr wrap="none" rtlCol="0" anchor="t">
            <a:spAutoFit/>
          </a:bodyPr>
          <a:p>
            <a:r>
              <a:rPr lang="zh-CN" altLang="zh-CN" sz="6600" b="1" spc="100" smtClean="0">
                <a:solidFill>
                  <a:srgbClr val="002060"/>
                </a:solidFill>
                <a:uFillTx/>
                <a:latin typeface="微软雅黑" panose="020B0503020204020204" pitchFamily="34" charset="-122"/>
                <a:ea typeface="微软雅黑" panose="020B0503020204020204" pitchFamily="34" charset="-122"/>
                <a:sym typeface="+mn-ea"/>
              </a:rPr>
              <a:t>大学生创业基础</a:t>
            </a:r>
            <a:endParaRPr lang="zh-CN" altLang="zh-CN" sz="6600" b="1" spc="100" smtClean="0">
              <a:solidFill>
                <a:srgbClr val="002060"/>
              </a:solidFill>
              <a:uFillTx/>
              <a:latin typeface="微软雅黑" panose="020B0503020204020204" pitchFamily="34" charset="-122"/>
              <a:ea typeface="微软雅黑" panose="020B0503020204020204" pitchFamily="34" charset="-122"/>
              <a:sym typeface="+mn-ea"/>
            </a:endParaRPr>
          </a:p>
          <a:p>
            <a:r>
              <a:rPr lang="en-US" altLang="zh-CN" sz="6600" b="1" spc="100" smtClean="0">
                <a:solidFill>
                  <a:srgbClr val="002060"/>
                </a:solidFill>
                <a:uFillTx/>
                <a:latin typeface="微软雅黑" panose="020B0503020204020204" pitchFamily="34" charset="-122"/>
                <a:ea typeface="微软雅黑" panose="020B0503020204020204" pitchFamily="34" charset="-122"/>
                <a:sym typeface="+mn-ea"/>
              </a:rPr>
              <a:t>——</a:t>
            </a:r>
            <a:r>
              <a:rPr lang="zh-CN" altLang="en-US" sz="6600" b="1" spc="100" smtClean="0">
                <a:solidFill>
                  <a:srgbClr val="002060"/>
                </a:solidFill>
                <a:uFillTx/>
                <a:latin typeface="微软雅黑" panose="020B0503020204020204" pitchFamily="34" charset="-122"/>
                <a:ea typeface="微软雅黑" panose="020B0503020204020204" pitchFamily="34" charset="-122"/>
                <a:sym typeface="+mn-ea"/>
              </a:rPr>
              <a:t>原理与方法（慕课版）</a:t>
            </a:r>
            <a:endParaRPr lang="zh-CN" altLang="en-US" sz="6600" b="1" spc="100" smtClean="0">
              <a:solidFill>
                <a:srgbClr val="002060"/>
              </a:solidFill>
              <a:uFillTx/>
              <a:latin typeface="微软雅黑" panose="020B0503020204020204" pitchFamily="34" charset="-122"/>
              <a:ea typeface="微软雅黑" panose="020B0503020204020204" pitchFamily="34" charset="-122"/>
              <a:sym typeface="+mn-ea"/>
            </a:endParaRPr>
          </a:p>
        </p:txBody>
      </p:sp>
      <p:sp>
        <p:nvSpPr>
          <p:cNvPr id="308" name="任意多边形 307"/>
          <p:cNvSpPr/>
          <p:nvPr/>
        </p:nvSpPr>
        <p:spPr>
          <a:xfrm rot="7260000">
            <a:off x="1423035" y="3494405"/>
            <a:ext cx="4512310" cy="5857875"/>
          </a:xfrm>
          <a:custGeom>
            <a:avLst/>
            <a:gdLst>
              <a:gd name="connsiteX0" fmla="*/ 0 w 7106"/>
              <a:gd name="connsiteY0" fmla="*/ 6635 h 9225"/>
              <a:gd name="connsiteX1" fmla="*/ 1570 w 7106"/>
              <a:gd name="connsiteY1" fmla="*/ 0 h 9225"/>
              <a:gd name="connsiteX2" fmla="*/ 7106 w 7106"/>
              <a:gd name="connsiteY2" fmla="*/ 9225 h 9225"/>
              <a:gd name="connsiteX3" fmla="*/ 0 w 7106"/>
              <a:gd name="connsiteY3" fmla="*/ 6635 h 9225"/>
            </a:gdLst>
            <a:ahLst/>
            <a:cxnLst>
              <a:cxn ang="0">
                <a:pos x="connsiteX0" y="connsiteY0"/>
              </a:cxn>
              <a:cxn ang="0">
                <a:pos x="connsiteX1" y="connsiteY1"/>
              </a:cxn>
              <a:cxn ang="0">
                <a:pos x="connsiteX2" y="connsiteY2"/>
              </a:cxn>
              <a:cxn ang="0">
                <a:pos x="connsiteX3" y="connsiteY3"/>
              </a:cxn>
            </a:cxnLst>
            <a:rect l="l" t="t" r="r" b="b"/>
            <a:pathLst>
              <a:path w="7106" h="9225">
                <a:moveTo>
                  <a:pt x="0" y="6635"/>
                </a:moveTo>
                <a:lnTo>
                  <a:pt x="1570" y="0"/>
                </a:lnTo>
                <a:lnTo>
                  <a:pt x="7106" y="9225"/>
                </a:lnTo>
                <a:lnTo>
                  <a:pt x="0" y="6635"/>
                </a:lnTo>
                <a:close/>
              </a:path>
            </a:pathLst>
          </a:custGeom>
          <a:solidFill>
            <a:schemeClr val="accent1">
              <a:lumMod val="40000"/>
              <a:lumOff val="60000"/>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4" name="组合 23"/>
          <p:cNvGrpSpPr/>
          <p:nvPr/>
        </p:nvGrpSpPr>
        <p:grpSpPr>
          <a:xfrm>
            <a:off x="19050" y="3859530"/>
            <a:ext cx="6097905" cy="3013710"/>
            <a:chOff x="30" y="6078"/>
            <a:chExt cx="9603" cy="4746"/>
          </a:xfrm>
        </p:grpSpPr>
        <p:grpSp>
          <p:nvGrpSpPr>
            <p:cNvPr id="7" name="组合 6"/>
            <p:cNvGrpSpPr/>
            <p:nvPr/>
          </p:nvGrpSpPr>
          <p:grpSpPr>
            <a:xfrm>
              <a:off x="2673" y="6079"/>
              <a:ext cx="6961" cy="3134"/>
              <a:chOff x="2673" y="6079"/>
              <a:chExt cx="6961" cy="3134"/>
            </a:xfrm>
          </p:grpSpPr>
          <p:cxnSp>
            <p:nvCxnSpPr>
              <p:cNvPr id="310" name="直接连接符 309"/>
              <p:cNvCxnSpPr/>
              <p:nvPr/>
            </p:nvCxnSpPr>
            <p:spPr>
              <a:xfrm rot="5400000" flipH="1">
                <a:off x="5442" y="5021"/>
                <a:ext cx="1455" cy="6930"/>
              </a:xfrm>
              <a:prstGeom prst="line">
                <a:avLst/>
              </a:prstGeom>
              <a:solidFill>
                <a:schemeClr val="accent1">
                  <a:lumMod val="40000"/>
                  <a:lumOff val="60000"/>
                  <a:alpha val="52000"/>
                </a:schemeClr>
              </a:solid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1" name="直接连接符 310"/>
              <p:cNvCxnSpPr/>
              <p:nvPr/>
            </p:nvCxnSpPr>
            <p:spPr>
              <a:xfrm rot="5400000" flipH="1">
                <a:off x="5411" y="4496"/>
                <a:ext cx="1455" cy="6930"/>
              </a:xfrm>
              <a:prstGeom prst="line">
                <a:avLst/>
              </a:prstGeom>
              <a:solidFill>
                <a:schemeClr val="accent1">
                  <a:lumMod val="40000"/>
                  <a:lumOff val="60000"/>
                  <a:alpha val="52000"/>
                </a:schemeClr>
              </a:solid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2" name="直接连接符 311"/>
              <p:cNvCxnSpPr/>
              <p:nvPr/>
            </p:nvCxnSpPr>
            <p:spPr>
              <a:xfrm rot="5400000" flipH="1">
                <a:off x="5411" y="3896"/>
                <a:ext cx="1455" cy="6930"/>
              </a:xfrm>
              <a:prstGeom prst="line">
                <a:avLst/>
              </a:prstGeom>
              <a:solidFill>
                <a:schemeClr val="accent1">
                  <a:lumMod val="40000"/>
                  <a:lumOff val="60000"/>
                  <a:alpha val="52000"/>
                </a:schemeClr>
              </a:solid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3" name="直接连接符 312"/>
              <p:cNvCxnSpPr/>
              <p:nvPr/>
            </p:nvCxnSpPr>
            <p:spPr>
              <a:xfrm rot="5400000" flipH="1">
                <a:off x="5411" y="3341"/>
                <a:ext cx="1455" cy="6930"/>
              </a:xfrm>
              <a:prstGeom prst="line">
                <a:avLst/>
              </a:prstGeom>
              <a:solidFill>
                <a:schemeClr val="accent1">
                  <a:lumMod val="40000"/>
                  <a:lumOff val="60000"/>
                  <a:alpha val="52000"/>
                </a:schemeClr>
              </a:solidFill>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88" name="任意多边形 87"/>
            <p:cNvSpPr/>
            <p:nvPr/>
          </p:nvSpPr>
          <p:spPr>
            <a:xfrm>
              <a:off x="30" y="6078"/>
              <a:ext cx="5840" cy="4746"/>
            </a:xfrm>
            <a:custGeom>
              <a:avLst/>
              <a:gdLst>
                <a:gd name="connsiteX0" fmla="*/ 0 w 5840"/>
                <a:gd name="connsiteY0" fmla="*/ 4701 h 4701"/>
                <a:gd name="connsiteX1" fmla="*/ 5840 w 5840"/>
                <a:gd name="connsiteY1" fmla="*/ 0 h 4701"/>
                <a:gd name="connsiteX2" fmla="*/ 3517 w 5840"/>
                <a:gd name="connsiteY2" fmla="*/ 4671 h 4701"/>
                <a:gd name="connsiteX3" fmla="*/ 0 w 5840"/>
                <a:gd name="connsiteY3" fmla="*/ 4701 h 4701"/>
              </a:gdLst>
              <a:ahLst/>
              <a:cxnLst>
                <a:cxn ang="0">
                  <a:pos x="connsiteX0" y="connsiteY0"/>
                </a:cxn>
                <a:cxn ang="0">
                  <a:pos x="connsiteX1" y="connsiteY1"/>
                </a:cxn>
                <a:cxn ang="0">
                  <a:pos x="connsiteX2" y="connsiteY2"/>
                </a:cxn>
                <a:cxn ang="0">
                  <a:pos x="connsiteX3" y="connsiteY3"/>
                </a:cxn>
              </a:cxnLst>
              <a:rect l="l" t="t" r="r" b="b"/>
              <a:pathLst>
                <a:path w="5840" h="4701">
                  <a:moveTo>
                    <a:pt x="0" y="4701"/>
                  </a:moveTo>
                  <a:lnTo>
                    <a:pt x="5840" y="0"/>
                  </a:lnTo>
                  <a:lnTo>
                    <a:pt x="3517" y="4671"/>
                  </a:lnTo>
                  <a:lnTo>
                    <a:pt x="0" y="4701"/>
                  </a:lnTo>
                  <a:close/>
                </a:path>
              </a:pathLst>
            </a:cu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80" name="组合 79"/>
          <p:cNvGrpSpPr/>
          <p:nvPr/>
        </p:nvGrpSpPr>
        <p:grpSpPr>
          <a:xfrm rot="0">
            <a:off x="11209020" y="100965"/>
            <a:ext cx="821055" cy="395605"/>
            <a:chOff x="17519" y="159"/>
            <a:chExt cx="1293" cy="623"/>
          </a:xfrm>
        </p:grpSpPr>
        <p:sp>
          <p:nvSpPr>
            <p:cNvPr id="4"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5"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10"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sp>
        <p:nvSpPr>
          <p:cNvPr id="2" name="文本框 1"/>
          <p:cNvSpPr txBox="1"/>
          <p:nvPr/>
        </p:nvSpPr>
        <p:spPr>
          <a:xfrm>
            <a:off x="7054850" y="4639310"/>
            <a:ext cx="4064000" cy="706755"/>
          </a:xfrm>
          <a:prstGeom prst="rect">
            <a:avLst/>
          </a:prstGeom>
          <a:noFill/>
        </p:spPr>
        <p:txBody>
          <a:bodyPr wrap="square" rtlCol="0">
            <a:spAutoFit/>
          </a:bodyPr>
          <a:p>
            <a:r>
              <a:rPr lang="zh-CN" altLang="en-US" sz="2000">
                <a:solidFill>
                  <a:srgbClr val="0070C0"/>
                </a:solidFill>
              </a:rPr>
              <a:t>授课教师：</a:t>
            </a:r>
            <a:endParaRPr lang="zh-CN" altLang="en-US" sz="2000">
              <a:solidFill>
                <a:srgbClr val="0070C0"/>
              </a:solidFill>
            </a:endParaRPr>
          </a:p>
          <a:p>
            <a:r>
              <a:rPr lang="zh-CN" altLang="en-US" sz="2000">
                <a:solidFill>
                  <a:srgbClr val="0070C0"/>
                </a:solidFill>
              </a:rPr>
              <a:t>授课时间：</a:t>
            </a:r>
            <a:endParaRPr lang="zh-CN" altLang="en-US" sz="2000">
              <a:solidFill>
                <a:srgbClr val="0070C0"/>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102485" y="234315"/>
            <a:ext cx="5951220" cy="521970"/>
          </a:xfrm>
          <a:prstGeom prst="rect">
            <a:avLst/>
          </a:prstGeom>
          <a:noFill/>
        </p:spPr>
        <p:txBody>
          <a:bodyPr wrap="square" rtlCol="0" anchor="t">
            <a:spAutoFit/>
          </a:bodyPr>
          <a:p>
            <a:r>
              <a:rPr altLang="zh-CN" sz="2800">
                <a:highlight>
                  <a:srgbClr val="C0C0C0"/>
                </a:highlight>
                <a:latin typeface="+mn-ea"/>
              </a:rPr>
              <a:t>二、创业的要素与过程</a:t>
            </a:r>
            <a:endParaRPr altLang="zh-CN" sz="2800">
              <a:highlight>
                <a:srgbClr val="C0C0C0"/>
              </a:highlight>
              <a:latin typeface="+mn-ea"/>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4" name="文本框 3"/>
          <p:cNvSpPr txBox="1"/>
          <p:nvPr/>
        </p:nvSpPr>
        <p:spPr>
          <a:xfrm>
            <a:off x="541020" y="953770"/>
            <a:ext cx="4064000" cy="460375"/>
          </a:xfrm>
          <a:prstGeom prst="rect">
            <a:avLst/>
          </a:prstGeom>
          <a:noFill/>
        </p:spPr>
        <p:txBody>
          <a:bodyPr wrap="square" rtlCol="0">
            <a:spAutoFit/>
          </a:bodyPr>
          <a:p>
            <a:r>
              <a:rPr lang="zh-CN" altLang="en-US" sz="2400"/>
              <a:t>（二）创业的过程</a:t>
            </a:r>
            <a:endParaRPr lang="zh-CN" altLang="en-US" sz="2400"/>
          </a:p>
        </p:txBody>
      </p:sp>
      <p:sp>
        <p:nvSpPr>
          <p:cNvPr id="5" name="矩形 4"/>
          <p:cNvSpPr/>
          <p:nvPr/>
        </p:nvSpPr>
        <p:spPr>
          <a:xfrm>
            <a:off x="10272395" y="2131695"/>
            <a:ext cx="1507490" cy="3940810"/>
          </a:xfrm>
          <a:prstGeom prst="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a:t>创办和管理企业</a:t>
            </a:r>
            <a:endParaRPr lang="zh-CN" altLang="en-US" sz="2400"/>
          </a:p>
        </p:txBody>
      </p:sp>
      <p:sp>
        <p:nvSpPr>
          <p:cNvPr id="6" name="矩形 5"/>
          <p:cNvSpPr/>
          <p:nvPr>
            <p:custDataLst>
              <p:tags r:id="rId1"/>
            </p:custDataLst>
          </p:nvPr>
        </p:nvSpPr>
        <p:spPr>
          <a:xfrm>
            <a:off x="1199515" y="5088255"/>
            <a:ext cx="1507490" cy="985520"/>
          </a:xfrm>
          <a:prstGeom prst="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a:t>创业者自我评估</a:t>
            </a:r>
            <a:endParaRPr lang="zh-CN" altLang="en-US" sz="2400"/>
          </a:p>
        </p:txBody>
      </p:sp>
      <p:sp>
        <p:nvSpPr>
          <p:cNvPr id="8" name="矩形 7"/>
          <p:cNvSpPr/>
          <p:nvPr>
            <p:custDataLst>
              <p:tags r:id="rId2"/>
            </p:custDataLst>
          </p:nvPr>
        </p:nvSpPr>
        <p:spPr>
          <a:xfrm>
            <a:off x="2713990" y="4512310"/>
            <a:ext cx="1507490" cy="1560830"/>
          </a:xfrm>
          <a:prstGeom prst="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a:t>识别创业机会与风险</a:t>
            </a:r>
            <a:endParaRPr lang="zh-CN" altLang="en-US" sz="2400"/>
          </a:p>
        </p:txBody>
      </p:sp>
      <p:sp>
        <p:nvSpPr>
          <p:cNvPr id="10" name="矩形 9"/>
          <p:cNvSpPr/>
          <p:nvPr>
            <p:custDataLst>
              <p:tags r:id="rId3"/>
            </p:custDataLst>
          </p:nvPr>
        </p:nvSpPr>
        <p:spPr>
          <a:xfrm>
            <a:off x="4228465" y="4102735"/>
            <a:ext cx="1507490" cy="1971040"/>
          </a:xfrm>
          <a:prstGeom prst="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a:t>组建创业团队</a:t>
            </a:r>
            <a:endParaRPr lang="zh-CN" altLang="en-US" sz="2400"/>
          </a:p>
        </p:txBody>
      </p:sp>
      <p:sp>
        <p:nvSpPr>
          <p:cNvPr id="11" name="矩形 10"/>
          <p:cNvSpPr/>
          <p:nvPr>
            <p:custDataLst>
              <p:tags r:id="rId4"/>
            </p:custDataLst>
          </p:nvPr>
        </p:nvSpPr>
        <p:spPr>
          <a:xfrm>
            <a:off x="5749925" y="3526790"/>
            <a:ext cx="1507490" cy="2546350"/>
          </a:xfrm>
          <a:prstGeom prst="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a:t>设计商业模式</a:t>
            </a:r>
            <a:endParaRPr lang="zh-CN" altLang="en-US" sz="2400"/>
          </a:p>
        </p:txBody>
      </p:sp>
      <p:sp>
        <p:nvSpPr>
          <p:cNvPr id="18" name="矩形 17"/>
          <p:cNvSpPr/>
          <p:nvPr>
            <p:custDataLst>
              <p:tags r:id="rId5"/>
            </p:custDataLst>
          </p:nvPr>
        </p:nvSpPr>
        <p:spPr>
          <a:xfrm>
            <a:off x="7257415" y="3117215"/>
            <a:ext cx="1507490" cy="2955925"/>
          </a:xfrm>
          <a:prstGeom prst="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a:t>获取创业资源</a:t>
            </a:r>
            <a:endParaRPr lang="zh-CN" altLang="en-US" sz="2400"/>
          </a:p>
        </p:txBody>
      </p:sp>
      <p:sp>
        <p:nvSpPr>
          <p:cNvPr id="20" name="矩形 19"/>
          <p:cNvSpPr/>
          <p:nvPr>
            <p:custDataLst>
              <p:tags r:id="rId6"/>
            </p:custDataLst>
          </p:nvPr>
        </p:nvSpPr>
        <p:spPr>
          <a:xfrm>
            <a:off x="8764905" y="2639695"/>
            <a:ext cx="1507490" cy="3432810"/>
          </a:xfrm>
          <a:prstGeom prst="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a:t>准备创业计划书与路演</a:t>
            </a:r>
            <a:endParaRPr lang="zh-CN" altLang="en-US" sz="2400"/>
          </a:p>
        </p:txBody>
      </p:sp>
      <p:pic>
        <p:nvPicPr>
          <p:cNvPr id="22" name="图片 21" descr="项目评估"/>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496060" y="4102735"/>
            <a:ext cx="914400" cy="914400"/>
          </a:xfrm>
          <a:prstGeom prst="rect">
            <a:avLst/>
          </a:prstGeom>
        </p:spPr>
      </p:pic>
      <p:pic>
        <p:nvPicPr>
          <p:cNvPr id="24" name="图片 23" descr="风险"/>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2936240" y="3429000"/>
            <a:ext cx="914400" cy="914400"/>
          </a:xfrm>
          <a:prstGeom prst="rect">
            <a:avLst/>
          </a:prstGeom>
        </p:spPr>
      </p:pic>
      <p:pic>
        <p:nvPicPr>
          <p:cNvPr id="25" name="图片 24" descr="团队合作"/>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4525010" y="3188335"/>
            <a:ext cx="914400" cy="914400"/>
          </a:xfrm>
          <a:prstGeom prst="rect">
            <a:avLst/>
          </a:prstGeom>
        </p:spPr>
      </p:pic>
      <p:pic>
        <p:nvPicPr>
          <p:cNvPr id="26" name="图片 25" descr="商业模式"/>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6067425" y="2639695"/>
            <a:ext cx="768985" cy="768985"/>
          </a:xfrm>
          <a:prstGeom prst="rect">
            <a:avLst/>
          </a:prstGeom>
        </p:spPr>
      </p:pic>
      <p:pic>
        <p:nvPicPr>
          <p:cNvPr id="28" name="图片 27" descr="人力资源"/>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7343775" y="2131695"/>
            <a:ext cx="914400" cy="914400"/>
          </a:xfrm>
          <a:prstGeom prst="rect">
            <a:avLst/>
          </a:prstGeom>
        </p:spPr>
      </p:pic>
      <p:pic>
        <p:nvPicPr>
          <p:cNvPr id="29" name="图片 28" descr="计划书"/>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9048750" y="1611630"/>
            <a:ext cx="914400" cy="914400"/>
          </a:xfrm>
          <a:prstGeom prst="rect">
            <a:avLst/>
          </a:prstGeom>
        </p:spPr>
      </p:pic>
      <p:pic>
        <p:nvPicPr>
          <p:cNvPr id="30" name="图片 29" descr="企业公司"/>
          <p:cNvPicPr>
            <a:picLocks noChangeAspect="1"/>
          </p:cNvPicPr>
          <p:nvPr/>
        </p:nvPicPr>
        <p:blipFill>
          <a:blip r:embed="rId19">
            <a:extLst>
              <a:ext uri="{96DAC541-7B7A-43D3-8B79-37D633B846F1}">
                <asvg:svgBlip xmlns:asvg="http://schemas.microsoft.com/office/drawing/2016/SVG/main" r:embed="rId20"/>
              </a:ext>
            </a:extLst>
          </a:blip>
          <a:stretch>
            <a:fillRect/>
          </a:stretch>
        </p:blipFill>
        <p:spPr>
          <a:xfrm>
            <a:off x="10568940" y="1089660"/>
            <a:ext cx="914400" cy="914400"/>
          </a:xfrm>
          <a:prstGeom prst="rect">
            <a:avLst/>
          </a:prstGeom>
        </p:spPr>
      </p:pic>
      <p:sp>
        <p:nvSpPr>
          <p:cNvPr id="3" name="文本框 2"/>
          <p:cNvSpPr txBox="1"/>
          <p:nvPr/>
        </p:nvSpPr>
        <p:spPr>
          <a:xfrm>
            <a:off x="3044190" y="4450715"/>
            <a:ext cx="4064000" cy="368300"/>
          </a:xfrm>
          <a:prstGeom prst="rect">
            <a:avLst/>
          </a:prstGeom>
          <a:noFill/>
        </p:spPr>
        <p:txBody>
          <a:bodyPr wrap="square" rtlCol="0">
            <a:spAutoFit/>
          </a:bodyPr>
          <a:p>
            <a:endParaRPr lang="zh-CN" alt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1958975" y="221615"/>
            <a:ext cx="5951220" cy="460375"/>
          </a:xfrm>
          <a:prstGeom prst="rect">
            <a:avLst/>
          </a:prstGeom>
          <a:noFill/>
        </p:spPr>
        <p:txBody>
          <a:bodyPr wrap="square" rtlCol="0" anchor="t">
            <a:spAutoFit/>
          </a:bodyPr>
          <a:p>
            <a:r>
              <a:rPr altLang="zh-CN" sz="2400">
                <a:highlight>
                  <a:srgbClr val="C0C0C0"/>
                </a:highlight>
                <a:latin typeface="+mn-ea"/>
              </a:rPr>
              <a:t>二、创业的要素与过程</a:t>
            </a:r>
            <a:endParaRPr altLang="zh-CN" sz="2400">
              <a:highlight>
                <a:srgbClr val="C0C0C0"/>
              </a:highlight>
              <a:latin typeface="+mn-ea"/>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4" name="文本框 3"/>
          <p:cNvSpPr txBox="1"/>
          <p:nvPr/>
        </p:nvSpPr>
        <p:spPr>
          <a:xfrm>
            <a:off x="321945" y="873760"/>
            <a:ext cx="4064000" cy="460375"/>
          </a:xfrm>
          <a:prstGeom prst="rect">
            <a:avLst/>
          </a:prstGeom>
          <a:noFill/>
        </p:spPr>
        <p:txBody>
          <a:bodyPr wrap="square" rtlCol="0">
            <a:spAutoFit/>
          </a:bodyPr>
          <a:p>
            <a:r>
              <a:rPr lang="zh-CN" altLang="en-US" sz="2400"/>
              <a:t>（二）创业的过程</a:t>
            </a:r>
            <a:endParaRPr lang="zh-CN" altLang="en-US" sz="2400"/>
          </a:p>
        </p:txBody>
      </p:sp>
      <p:sp>
        <p:nvSpPr>
          <p:cNvPr id="3" name="文本框 2"/>
          <p:cNvSpPr txBox="1"/>
          <p:nvPr/>
        </p:nvSpPr>
        <p:spPr>
          <a:xfrm>
            <a:off x="570865" y="1525905"/>
            <a:ext cx="10638155" cy="1198880"/>
          </a:xfrm>
          <a:prstGeom prst="rect">
            <a:avLst/>
          </a:prstGeom>
          <a:noFill/>
        </p:spPr>
        <p:txBody>
          <a:bodyPr wrap="square" rtlCol="0" anchor="t">
            <a:spAutoFit/>
          </a:bodyPr>
          <a:p>
            <a:r>
              <a:rPr lang="zh-CN" altLang="en-US" sz="2400">
                <a:highlight>
                  <a:srgbClr val="FFFF00"/>
                </a:highlight>
              </a:rPr>
              <a:t>1．创业者自我评估</a:t>
            </a:r>
            <a:endParaRPr lang="zh-CN" altLang="en-US" sz="2400">
              <a:highlight>
                <a:srgbClr val="FFFF00"/>
              </a:highlight>
            </a:endParaRPr>
          </a:p>
          <a:p>
            <a:r>
              <a:rPr lang="zh-CN" altLang="en-US" sz="2400"/>
              <a:t>在正式创业之前，创业者首先要评估自己是否适合创业，是否具有创业者应有的素质和能力。</a:t>
            </a:r>
            <a:endParaRPr lang="zh-CN" altLang="en-US" sz="2400"/>
          </a:p>
        </p:txBody>
      </p:sp>
      <p:pic>
        <p:nvPicPr>
          <p:cNvPr id="7" name="https://photo-static-api.fotomore.com/creative/vcg/400/new/VCG211161488109.jpg" descr="商务女士办公室肖像"/>
          <p:cNvPicPr>
            <a:picLocks noChangeAspect="1"/>
          </p:cNvPicPr>
          <p:nvPr/>
        </p:nvPicPr>
        <p:blipFill>
          <a:blip r:embed="rId1"/>
          <a:stretch>
            <a:fillRect/>
          </a:stretch>
        </p:blipFill>
        <p:spPr>
          <a:xfrm>
            <a:off x="3669030" y="3305175"/>
            <a:ext cx="4465955" cy="297688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221615"/>
            <a:ext cx="5951220" cy="460375"/>
          </a:xfrm>
          <a:prstGeom prst="rect">
            <a:avLst/>
          </a:prstGeom>
          <a:noFill/>
        </p:spPr>
        <p:txBody>
          <a:bodyPr wrap="square" rtlCol="0" anchor="t">
            <a:spAutoFit/>
          </a:bodyPr>
          <a:p>
            <a:r>
              <a:rPr altLang="zh-CN" sz="2400">
                <a:highlight>
                  <a:srgbClr val="C0C0C0"/>
                </a:highlight>
                <a:latin typeface="+mn-ea"/>
              </a:rPr>
              <a:t>二、创业的要素与过程</a:t>
            </a:r>
            <a:endParaRPr altLang="zh-CN" sz="2400">
              <a:highlight>
                <a:srgbClr val="C0C0C0"/>
              </a:highlight>
              <a:latin typeface="+mn-ea"/>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4" name="文本框 3"/>
          <p:cNvSpPr txBox="1"/>
          <p:nvPr/>
        </p:nvSpPr>
        <p:spPr>
          <a:xfrm>
            <a:off x="541020" y="975995"/>
            <a:ext cx="4064000" cy="460375"/>
          </a:xfrm>
          <a:prstGeom prst="rect">
            <a:avLst/>
          </a:prstGeom>
          <a:noFill/>
        </p:spPr>
        <p:txBody>
          <a:bodyPr wrap="square" rtlCol="0">
            <a:spAutoFit/>
          </a:bodyPr>
          <a:p>
            <a:r>
              <a:rPr lang="zh-CN" altLang="en-US" sz="2400"/>
              <a:t>（二）创业的过程</a:t>
            </a:r>
            <a:endParaRPr lang="zh-CN" altLang="en-US" sz="2400"/>
          </a:p>
        </p:txBody>
      </p:sp>
      <p:sp>
        <p:nvSpPr>
          <p:cNvPr id="3" name="文本框 2"/>
          <p:cNvSpPr txBox="1"/>
          <p:nvPr/>
        </p:nvSpPr>
        <p:spPr>
          <a:xfrm>
            <a:off x="777240" y="1730375"/>
            <a:ext cx="10638155" cy="1568450"/>
          </a:xfrm>
          <a:prstGeom prst="rect">
            <a:avLst/>
          </a:prstGeom>
          <a:noFill/>
        </p:spPr>
        <p:txBody>
          <a:bodyPr wrap="square" rtlCol="0" anchor="t">
            <a:spAutoFit/>
          </a:bodyPr>
          <a:p>
            <a:r>
              <a:rPr lang="zh-CN" altLang="en-US" sz="2400">
                <a:highlight>
                  <a:srgbClr val="FFFF00"/>
                </a:highlight>
              </a:rPr>
              <a:t>2．识别创业机会与风险</a:t>
            </a:r>
            <a:endParaRPr lang="zh-CN" altLang="en-US" sz="2400">
              <a:highlight>
                <a:srgbClr val="FFFF00"/>
              </a:highlight>
            </a:endParaRPr>
          </a:p>
          <a:p>
            <a:r>
              <a:rPr lang="zh-CN" altLang="en-US" sz="2400"/>
              <a:t>创业者应该具有敏锐的市场洞察力，能够及时、准确地识别创业机会，识别之后，还要对机会进行评价和提炼。但不要忘记，创业是机遇与风险并存的活动。创业者在识别和评价创业机会的同时，也应对创业风险有清醒的认识。</a:t>
            </a:r>
            <a:endParaRPr lang="zh-CN" altLang="en-US" sz="2400"/>
          </a:p>
        </p:txBody>
      </p:sp>
      <p:pic>
        <p:nvPicPr>
          <p:cNvPr id="5" name="https://photo-static-api.fotomore.com/creative/vcg/400/new/VCG211371794751.jpg" descr="手滚动骰子，手握心脏形状的特写对白色背景"/>
          <p:cNvPicPr>
            <a:picLocks noChangeAspect="1"/>
          </p:cNvPicPr>
          <p:nvPr/>
        </p:nvPicPr>
        <p:blipFill>
          <a:blip r:embed="rId1"/>
          <a:stretch>
            <a:fillRect/>
          </a:stretch>
        </p:blipFill>
        <p:spPr>
          <a:xfrm>
            <a:off x="4291330" y="4176395"/>
            <a:ext cx="4274820" cy="240411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1965325" y="176530"/>
            <a:ext cx="5951220" cy="460375"/>
          </a:xfrm>
          <a:prstGeom prst="rect">
            <a:avLst/>
          </a:prstGeom>
          <a:noFill/>
        </p:spPr>
        <p:txBody>
          <a:bodyPr wrap="square" rtlCol="0" anchor="t">
            <a:spAutoFit/>
          </a:bodyPr>
          <a:p>
            <a:r>
              <a:rPr altLang="zh-CN" sz="2400">
                <a:latin typeface="微软雅黑" panose="020B0503020204020204" pitchFamily="34" charset="-122"/>
                <a:ea typeface="微软雅黑" panose="020B0503020204020204" pitchFamily="34" charset="-122"/>
              </a:rPr>
              <a:t>二、创业的要素与过程</a:t>
            </a:r>
            <a:endParaRPr altLang="zh-CN" sz="2400">
              <a:latin typeface="微软雅黑" panose="020B0503020204020204" pitchFamily="34" charset="-122"/>
              <a:ea typeface="微软雅黑" panose="020B0503020204020204" pitchFamily="34" charset="-122"/>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4" name="文本框 3"/>
          <p:cNvSpPr txBox="1"/>
          <p:nvPr/>
        </p:nvSpPr>
        <p:spPr>
          <a:xfrm>
            <a:off x="541020" y="997585"/>
            <a:ext cx="4064000" cy="460375"/>
          </a:xfrm>
          <a:prstGeom prst="rect">
            <a:avLst/>
          </a:prstGeom>
          <a:noFill/>
        </p:spPr>
        <p:txBody>
          <a:bodyPr wrap="square" rtlCol="0">
            <a:spAutoFit/>
          </a:bodyPr>
          <a:p>
            <a:r>
              <a:rPr lang="zh-CN" altLang="en-US" sz="2400"/>
              <a:t>（二）创业的过程</a:t>
            </a:r>
            <a:endParaRPr lang="zh-CN" altLang="en-US" sz="2400"/>
          </a:p>
        </p:txBody>
      </p:sp>
      <p:sp>
        <p:nvSpPr>
          <p:cNvPr id="3" name="文本框 2"/>
          <p:cNvSpPr txBox="1"/>
          <p:nvPr/>
        </p:nvSpPr>
        <p:spPr>
          <a:xfrm>
            <a:off x="813435" y="1625600"/>
            <a:ext cx="10926445" cy="1198880"/>
          </a:xfrm>
          <a:prstGeom prst="rect">
            <a:avLst/>
          </a:prstGeom>
          <a:noFill/>
        </p:spPr>
        <p:txBody>
          <a:bodyPr wrap="square" rtlCol="0" anchor="t">
            <a:spAutoFit/>
          </a:bodyPr>
          <a:p>
            <a:r>
              <a:rPr lang="zh-CN" altLang="en-US" sz="2400">
                <a:highlight>
                  <a:srgbClr val="FFFF00"/>
                </a:highlight>
              </a:rPr>
              <a:t>3．组建创业团队</a:t>
            </a:r>
            <a:endParaRPr lang="zh-CN" altLang="en-US" sz="2400">
              <a:highlight>
                <a:srgbClr val="FFFF00"/>
              </a:highlight>
            </a:endParaRPr>
          </a:p>
          <a:p>
            <a:r>
              <a:rPr lang="zh-CN" altLang="en-US" sz="2400"/>
              <a:t>创业者找到志同道合、优势互补的合伙人并组成创业团队，能在一定程度上提高创业的成功率。</a:t>
            </a:r>
            <a:endParaRPr lang="zh-CN" altLang="en-US" sz="2400"/>
          </a:p>
        </p:txBody>
      </p:sp>
      <p:pic>
        <p:nvPicPr>
          <p:cNvPr id="6" name="https://photo-static-api.fotomore.com/creative/vcg/400/new/VCG211130073819.jpg" descr="人 人物 人类"/>
          <p:cNvPicPr>
            <a:picLocks noChangeAspect="1"/>
          </p:cNvPicPr>
          <p:nvPr/>
        </p:nvPicPr>
        <p:blipFill>
          <a:blip r:embed="rId1"/>
          <a:stretch>
            <a:fillRect/>
          </a:stretch>
        </p:blipFill>
        <p:spPr>
          <a:xfrm>
            <a:off x="3563620" y="3372485"/>
            <a:ext cx="4431665" cy="295402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1958975" y="221615"/>
            <a:ext cx="5951220" cy="460375"/>
          </a:xfrm>
          <a:prstGeom prst="rect">
            <a:avLst/>
          </a:prstGeom>
          <a:noFill/>
        </p:spPr>
        <p:txBody>
          <a:bodyPr wrap="square" rtlCol="0" anchor="t">
            <a:spAutoFit/>
          </a:bodyPr>
          <a:p>
            <a:r>
              <a:rPr altLang="zh-CN" sz="2400">
                <a:highlight>
                  <a:srgbClr val="C0C0C0"/>
                </a:highlight>
                <a:latin typeface="+mn-ea"/>
              </a:rPr>
              <a:t>二、创业的要素与过程</a:t>
            </a:r>
            <a:endParaRPr altLang="zh-CN" sz="2400">
              <a:highlight>
                <a:srgbClr val="C0C0C0"/>
              </a:highlight>
              <a:latin typeface="+mn-ea"/>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4" name="文本框 3"/>
          <p:cNvSpPr txBox="1"/>
          <p:nvPr/>
        </p:nvSpPr>
        <p:spPr>
          <a:xfrm>
            <a:off x="321945" y="956310"/>
            <a:ext cx="4064000" cy="460375"/>
          </a:xfrm>
          <a:prstGeom prst="rect">
            <a:avLst/>
          </a:prstGeom>
          <a:noFill/>
        </p:spPr>
        <p:txBody>
          <a:bodyPr wrap="square" rtlCol="0">
            <a:spAutoFit/>
          </a:bodyPr>
          <a:p>
            <a:r>
              <a:rPr lang="zh-CN" altLang="en-US" sz="2400"/>
              <a:t>（二）创业的过程</a:t>
            </a:r>
            <a:endParaRPr lang="zh-CN" altLang="en-US" sz="2400"/>
          </a:p>
        </p:txBody>
      </p:sp>
      <p:sp>
        <p:nvSpPr>
          <p:cNvPr id="3" name="文本框 2"/>
          <p:cNvSpPr txBox="1"/>
          <p:nvPr/>
        </p:nvSpPr>
        <p:spPr>
          <a:xfrm>
            <a:off x="647700" y="1572260"/>
            <a:ext cx="10638155" cy="1198880"/>
          </a:xfrm>
          <a:prstGeom prst="rect">
            <a:avLst/>
          </a:prstGeom>
          <a:noFill/>
        </p:spPr>
        <p:txBody>
          <a:bodyPr wrap="square" rtlCol="0" anchor="t">
            <a:spAutoFit/>
          </a:bodyPr>
          <a:p>
            <a:r>
              <a:rPr lang="zh-CN" altLang="en-US" sz="2400">
                <a:highlight>
                  <a:srgbClr val="FFFF00"/>
                </a:highlight>
              </a:rPr>
              <a:t>4．设计商业模式</a:t>
            </a:r>
            <a:endParaRPr lang="zh-CN" altLang="en-US" sz="2400">
              <a:highlight>
                <a:srgbClr val="FFFF00"/>
              </a:highlight>
            </a:endParaRPr>
          </a:p>
          <a:p>
            <a:r>
              <a:rPr lang="zh-CN" altLang="en-US" sz="2400"/>
              <a:t>大学生创业者要积极学习前辈成熟、优秀的商业模式，并在此基础上积极进行创新，探索出适用于自身创业项目的商业模式。</a:t>
            </a:r>
            <a:endParaRPr lang="zh-CN" altLang="en-US" sz="2400"/>
          </a:p>
        </p:txBody>
      </p:sp>
      <p:pic>
        <p:nvPicPr>
          <p:cNvPr id="5" name="https://photo-static-api.fotomore.com/creative/vcg/400/new/VCG211294963337.jpg" descr="现代金融建筑"/>
          <p:cNvPicPr>
            <a:picLocks noChangeAspect="1"/>
          </p:cNvPicPr>
          <p:nvPr/>
        </p:nvPicPr>
        <p:blipFill>
          <a:blip r:embed="rId1"/>
          <a:stretch>
            <a:fillRect/>
          </a:stretch>
        </p:blipFill>
        <p:spPr>
          <a:xfrm>
            <a:off x="3375660" y="3556000"/>
            <a:ext cx="4787900" cy="2912745"/>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221615"/>
            <a:ext cx="5951220" cy="460375"/>
          </a:xfrm>
          <a:prstGeom prst="rect">
            <a:avLst/>
          </a:prstGeom>
          <a:noFill/>
        </p:spPr>
        <p:txBody>
          <a:bodyPr wrap="square" rtlCol="0" anchor="t">
            <a:spAutoFit/>
          </a:bodyPr>
          <a:p>
            <a:r>
              <a:rPr altLang="zh-CN" sz="2400">
                <a:highlight>
                  <a:srgbClr val="C0C0C0"/>
                </a:highlight>
                <a:latin typeface="+mn-ea"/>
              </a:rPr>
              <a:t>二、创业的要素与过程</a:t>
            </a:r>
            <a:endParaRPr altLang="zh-CN" sz="2400">
              <a:highlight>
                <a:srgbClr val="C0C0C0"/>
              </a:highlight>
              <a:latin typeface="+mn-ea"/>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4" name="文本框 3"/>
          <p:cNvSpPr txBox="1"/>
          <p:nvPr/>
        </p:nvSpPr>
        <p:spPr>
          <a:xfrm>
            <a:off x="321945" y="866140"/>
            <a:ext cx="4064000" cy="460375"/>
          </a:xfrm>
          <a:prstGeom prst="rect">
            <a:avLst/>
          </a:prstGeom>
          <a:noFill/>
        </p:spPr>
        <p:txBody>
          <a:bodyPr wrap="square" rtlCol="0">
            <a:spAutoFit/>
          </a:bodyPr>
          <a:p>
            <a:r>
              <a:rPr lang="zh-CN" altLang="en-US" sz="2400"/>
              <a:t>（二）创业的过程</a:t>
            </a:r>
            <a:endParaRPr lang="zh-CN" altLang="en-US" sz="2400"/>
          </a:p>
        </p:txBody>
      </p:sp>
      <p:sp>
        <p:nvSpPr>
          <p:cNvPr id="3" name="文本框 2"/>
          <p:cNvSpPr txBox="1"/>
          <p:nvPr/>
        </p:nvSpPr>
        <p:spPr>
          <a:xfrm>
            <a:off x="647700" y="1510665"/>
            <a:ext cx="10638155" cy="1198880"/>
          </a:xfrm>
          <a:prstGeom prst="rect">
            <a:avLst/>
          </a:prstGeom>
          <a:noFill/>
        </p:spPr>
        <p:txBody>
          <a:bodyPr wrap="square" rtlCol="0" anchor="t">
            <a:spAutoFit/>
          </a:bodyPr>
          <a:p>
            <a:r>
              <a:rPr lang="zh-CN" altLang="en-US" sz="2400">
                <a:highlight>
                  <a:srgbClr val="FFFF00"/>
                </a:highlight>
              </a:rPr>
              <a:t>5．获取创业资源</a:t>
            </a:r>
            <a:endParaRPr lang="zh-CN" altLang="en-US" sz="2400">
              <a:highlight>
                <a:srgbClr val="FFFF00"/>
              </a:highlight>
            </a:endParaRPr>
          </a:p>
          <a:p>
            <a:r>
              <a:rPr lang="zh-CN" altLang="en-US" sz="2400"/>
              <a:t>一般情况下，创业者需要获取的创业资源包括基本信息（如市场、环境和政策信息）、人力资源和财务资源等。</a:t>
            </a:r>
            <a:endParaRPr lang="zh-CN" altLang="en-US" sz="2400"/>
          </a:p>
        </p:txBody>
      </p:sp>
      <p:pic>
        <p:nvPicPr>
          <p:cNvPr id="6" name="https://photo-static-api.fotomore.com/creative/vcg/400/new/VCG41N1430857417.jpg" descr="市场调研发展规划"/>
          <p:cNvPicPr>
            <a:picLocks noChangeAspect="1"/>
          </p:cNvPicPr>
          <p:nvPr/>
        </p:nvPicPr>
        <p:blipFill>
          <a:blip r:embed="rId1"/>
          <a:stretch>
            <a:fillRect/>
          </a:stretch>
        </p:blipFill>
        <p:spPr>
          <a:xfrm>
            <a:off x="3331210" y="3319780"/>
            <a:ext cx="4485005" cy="2989580"/>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14855" y="245110"/>
            <a:ext cx="5951220" cy="460375"/>
          </a:xfrm>
          <a:prstGeom prst="rect">
            <a:avLst/>
          </a:prstGeom>
          <a:noFill/>
        </p:spPr>
        <p:txBody>
          <a:bodyPr wrap="square" rtlCol="0" anchor="t">
            <a:spAutoFit/>
          </a:bodyPr>
          <a:p>
            <a:r>
              <a:rPr altLang="zh-CN" sz="2400">
                <a:highlight>
                  <a:srgbClr val="C0C0C0"/>
                </a:highlight>
                <a:latin typeface="+mn-ea"/>
              </a:rPr>
              <a:t>二、创业的要素与过程</a:t>
            </a:r>
            <a:endParaRPr altLang="zh-CN" sz="2400">
              <a:highlight>
                <a:srgbClr val="C0C0C0"/>
              </a:highlight>
              <a:latin typeface="+mn-ea"/>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4" name="文本框 3"/>
          <p:cNvSpPr txBox="1"/>
          <p:nvPr/>
        </p:nvSpPr>
        <p:spPr>
          <a:xfrm>
            <a:off x="321945" y="878205"/>
            <a:ext cx="4064000" cy="460375"/>
          </a:xfrm>
          <a:prstGeom prst="rect">
            <a:avLst/>
          </a:prstGeom>
          <a:noFill/>
        </p:spPr>
        <p:txBody>
          <a:bodyPr wrap="square" rtlCol="0">
            <a:spAutoFit/>
          </a:bodyPr>
          <a:p>
            <a:r>
              <a:rPr lang="zh-CN" altLang="en-US" sz="2400"/>
              <a:t>（二）创业的过程</a:t>
            </a:r>
            <a:endParaRPr lang="zh-CN" altLang="en-US" sz="2400"/>
          </a:p>
        </p:txBody>
      </p:sp>
      <p:sp>
        <p:nvSpPr>
          <p:cNvPr id="3" name="文本框 2"/>
          <p:cNvSpPr txBox="1"/>
          <p:nvPr/>
        </p:nvSpPr>
        <p:spPr>
          <a:xfrm>
            <a:off x="735965" y="1338580"/>
            <a:ext cx="10550525" cy="1568450"/>
          </a:xfrm>
          <a:prstGeom prst="rect">
            <a:avLst/>
          </a:prstGeom>
          <a:noFill/>
        </p:spPr>
        <p:txBody>
          <a:bodyPr wrap="square" rtlCol="0" anchor="t">
            <a:spAutoFit/>
          </a:bodyPr>
          <a:p>
            <a:r>
              <a:rPr lang="zh-CN" altLang="en-US" sz="2400">
                <a:highlight>
                  <a:srgbClr val="FFFF00"/>
                </a:highlight>
              </a:rPr>
              <a:t>6．准备创业计划书与路演</a:t>
            </a:r>
            <a:endParaRPr lang="zh-CN" altLang="en-US" sz="2400">
              <a:highlight>
                <a:srgbClr val="FFFF00"/>
              </a:highlight>
            </a:endParaRPr>
          </a:p>
          <a:p>
            <a:r>
              <a:rPr lang="zh-CN" altLang="en-US" sz="2400"/>
              <a:t>创业计划书是一份全方面描述初创企业发展的书面材料，体现了创业者的创业思路。它既可以成为对内管理的工具，也可以成为向外融资的工具。当创业计划书用于寻求融资时，它就成为路演活动的重要依托。</a:t>
            </a:r>
            <a:endParaRPr lang="zh-CN" altLang="en-US" sz="2400"/>
          </a:p>
        </p:txBody>
      </p:sp>
      <p:pic>
        <p:nvPicPr>
          <p:cNvPr id="5" name="https://photo-static-api.fotomore.com/creative/vcg/400/new/VCG41N1455509457.jpg" descr="商业计划书和笔放在明亮的木制办公桌上。"/>
          <p:cNvPicPr>
            <a:picLocks noChangeAspect="1"/>
          </p:cNvPicPr>
          <p:nvPr/>
        </p:nvPicPr>
        <p:blipFill>
          <a:blip r:embed="rId1"/>
          <a:stretch>
            <a:fillRect/>
          </a:stretch>
        </p:blipFill>
        <p:spPr>
          <a:xfrm>
            <a:off x="3598545" y="3540125"/>
            <a:ext cx="4280535" cy="2850515"/>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221615"/>
            <a:ext cx="5951220" cy="460375"/>
          </a:xfrm>
          <a:prstGeom prst="rect">
            <a:avLst/>
          </a:prstGeom>
          <a:noFill/>
        </p:spPr>
        <p:txBody>
          <a:bodyPr wrap="square" rtlCol="0" anchor="t">
            <a:spAutoFit/>
          </a:bodyPr>
          <a:p>
            <a:r>
              <a:rPr altLang="zh-CN" sz="2400">
                <a:highlight>
                  <a:srgbClr val="C0C0C0"/>
                </a:highlight>
                <a:latin typeface="+mn-ea"/>
              </a:rPr>
              <a:t>二、创业的要素与过程</a:t>
            </a:r>
            <a:endParaRPr altLang="zh-CN" sz="2400">
              <a:highlight>
                <a:srgbClr val="C0C0C0"/>
              </a:highlight>
              <a:latin typeface="+mn-ea"/>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4" name="文本框 3"/>
          <p:cNvSpPr txBox="1"/>
          <p:nvPr/>
        </p:nvSpPr>
        <p:spPr>
          <a:xfrm>
            <a:off x="423545" y="919480"/>
            <a:ext cx="4064000" cy="460375"/>
          </a:xfrm>
          <a:prstGeom prst="rect">
            <a:avLst/>
          </a:prstGeom>
          <a:noFill/>
        </p:spPr>
        <p:txBody>
          <a:bodyPr wrap="square" rtlCol="0">
            <a:spAutoFit/>
          </a:bodyPr>
          <a:p>
            <a:r>
              <a:rPr lang="zh-CN" altLang="en-US" sz="2400"/>
              <a:t>（二）创业的过程</a:t>
            </a:r>
            <a:endParaRPr lang="zh-CN" altLang="en-US" sz="2400"/>
          </a:p>
        </p:txBody>
      </p:sp>
      <p:sp>
        <p:nvSpPr>
          <p:cNvPr id="3" name="文本框 2"/>
          <p:cNvSpPr txBox="1"/>
          <p:nvPr/>
        </p:nvSpPr>
        <p:spPr>
          <a:xfrm>
            <a:off x="776605" y="1379855"/>
            <a:ext cx="10638155" cy="1568450"/>
          </a:xfrm>
          <a:prstGeom prst="rect">
            <a:avLst/>
          </a:prstGeom>
          <a:noFill/>
        </p:spPr>
        <p:txBody>
          <a:bodyPr wrap="square" rtlCol="0" anchor="t">
            <a:spAutoFit/>
          </a:bodyPr>
          <a:p>
            <a:r>
              <a:rPr lang="zh-CN" altLang="en-US" sz="2400">
                <a:highlight>
                  <a:srgbClr val="FFFF00"/>
                </a:highlight>
              </a:rPr>
              <a:t>7．创办和管理企业</a:t>
            </a:r>
            <a:endParaRPr lang="zh-CN" altLang="en-US" sz="2400">
              <a:highlight>
                <a:srgbClr val="FFFF00"/>
              </a:highlight>
            </a:endParaRPr>
          </a:p>
          <a:p>
            <a:r>
              <a:rPr lang="zh-CN" altLang="en-US" sz="2400"/>
              <a:t>创办企业是创业者进行创业最直接的标志。创业者需要按照法定程序创办企业，</a:t>
            </a:r>
            <a:endParaRPr lang="zh-CN" altLang="en-US" sz="2400"/>
          </a:p>
          <a:p>
            <a:r>
              <a:rPr lang="zh-CN" altLang="en-US" sz="2400"/>
              <a:t>完成大量的准备工作，包括确定企业组织形式、企业注册登记、选择经营地址、制定企业制度等一系列内容。</a:t>
            </a:r>
            <a:endParaRPr lang="zh-CN" altLang="en-US" sz="2400"/>
          </a:p>
        </p:txBody>
      </p:sp>
      <p:pic>
        <p:nvPicPr>
          <p:cNvPr id="7" name="https://photo-static-api.fotomore.com/creative/vcg/veer/612/veer-143881078.jpg" descr="建筑外部,办公大楼,新创企业,建筑,办公园区,工业,工业区,总部大楼,教育建筑,无人"/>
          <p:cNvPicPr>
            <a:picLocks noChangeAspect="1"/>
          </p:cNvPicPr>
          <p:nvPr/>
        </p:nvPicPr>
        <p:blipFill>
          <a:blip r:embed="rId1"/>
          <a:stretch>
            <a:fillRect/>
          </a:stretch>
        </p:blipFill>
        <p:spPr>
          <a:xfrm>
            <a:off x="3153410" y="3500120"/>
            <a:ext cx="5530850" cy="3068320"/>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131060" y="245110"/>
            <a:ext cx="5951220" cy="460375"/>
          </a:xfrm>
          <a:prstGeom prst="rect">
            <a:avLst/>
          </a:prstGeom>
          <a:noFill/>
        </p:spPr>
        <p:txBody>
          <a:bodyPr wrap="square" rtlCol="0" anchor="t">
            <a:spAutoFit/>
          </a:bodyPr>
          <a:p>
            <a:r>
              <a:rPr altLang="zh-CN" sz="2400">
                <a:highlight>
                  <a:srgbClr val="C0C0C0"/>
                </a:highlight>
                <a:latin typeface="+mn-ea"/>
              </a:rPr>
              <a:t>三、创业的类型</a:t>
            </a:r>
            <a:endParaRPr altLang="zh-CN" sz="2400">
              <a:highlight>
                <a:srgbClr val="C0C0C0"/>
              </a:highlight>
              <a:latin typeface="+mn-ea"/>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4" name="文本框 3"/>
          <p:cNvSpPr txBox="1"/>
          <p:nvPr/>
        </p:nvSpPr>
        <p:spPr>
          <a:xfrm>
            <a:off x="240030" y="878205"/>
            <a:ext cx="4064000" cy="460375"/>
          </a:xfrm>
          <a:prstGeom prst="rect">
            <a:avLst/>
          </a:prstGeom>
          <a:noFill/>
        </p:spPr>
        <p:txBody>
          <a:bodyPr wrap="square" rtlCol="0">
            <a:spAutoFit/>
          </a:bodyPr>
          <a:p>
            <a:r>
              <a:rPr lang="zh-CN" altLang="en-US" sz="2400"/>
              <a:t>（一）按照创业特点分类</a:t>
            </a:r>
            <a:endParaRPr lang="zh-CN" altLang="en-US" sz="2400"/>
          </a:p>
        </p:txBody>
      </p:sp>
      <p:sp>
        <p:nvSpPr>
          <p:cNvPr id="12" name="矩形 11"/>
          <p:cNvSpPr/>
          <p:nvPr>
            <p:custDataLst>
              <p:tags r:id="rId1"/>
            </p:custDataLst>
          </p:nvPr>
        </p:nvSpPr>
        <p:spPr>
          <a:xfrm>
            <a:off x="9310370" y="-3175"/>
            <a:ext cx="3209925" cy="6864350"/>
          </a:xfrm>
          <a:prstGeom prst="rect">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3" name="矩形 32"/>
          <p:cNvSpPr/>
          <p:nvPr>
            <p:custDataLst>
              <p:tags r:id="rId3"/>
            </p:custDataLst>
          </p:nvPr>
        </p:nvSpPr>
        <p:spPr>
          <a:xfrm>
            <a:off x="555280" y="2375346"/>
            <a:ext cx="8481299" cy="409608"/>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2000">
                <a:ln>
                  <a:noFill/>
                  <a:prstDash val="sysDot"/>
                </a:ln>
                <a:solidFill>
                  <a:schemeClr val="tx1">
                    <a:lumMod val="85000"/>
                    <a:lumOff val="15000"/>
                  </a:schemeClr>
                </a:solidFill>
                <a:latin typeface="+mn-ea"/>
                <a:cs typeface="+mn-ea"/>
              </a:rPr>
              <a:t>生存型创业又称被动型创业，是创业者为了保障自身生存而进行的创业活动。</a:t>
            </a:r>
            <a:endParaRPr lang="zh-CN" altLang="en-US" sz="2000">
              <a:ln>
                <a:noFill/>
                <a:prstDash val="sysDot"/>
              </a:ln>
              <a:solidFill>
                <a:schemeClr val="tx1">
                  <a:lumMod val="85000"/>
                  <a:lumOff val="15000"/>
                </a:schemeClr>
              </a:solidFill>
              <a:latin typeface="+mn-ea"/>
              <a:cs typeface="+mn-ea"/>
            </a:endParaRPr>
          </a:p>
        </p:txBody>
      </p:sp>
      <p:sp>
        <p:nvSpPr>
          <p:cNvPr id="34" name="矩形 33"/>
          <p:cNvSpPr/>
          <p:nvPr>
            <p:custDataLst>
              <p:tags r:id="rId4"/>
            </p:custDataLst>
          </p:nvPr>
        </p:nvSpPr>
        <p:spPr>
          <a:xfrm>
            <a:off x="1130590" y="2029778"/>
            <a:ext cx="8481299" cy="30403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200" b="1">
                <a:solidFill>
                  <a:schemeClr val="accent2"/>
                </a:solidFill>
                <a:latin typeface="+mn-ea"/>
                <a:cs typeface="+mn-ea"/>
              </a:rPr>
              <a:t>生存型创业</a:t>
            </a:r>
            <a:endParaRPr lang="zh-CN" altLang="en-US" sz="2200" b="1">
              <a:solidFill>
                <a:schemeClr val="accent2"/>
              </a:solidFill>
              <a:latin typeface="+mn-ea"/>
              <a:cs typeface="+mn-ea"/>
            </a:endParaRPr>
          </a:p>
        </p:txBody>
      </p:sp>
      <p:sp>
        <p:nvSpPr>
          <p:cNvPr id="36" name="矩形 35"/>
          <p:cNvSpPr/>
          <p:nvPr>
            <p:custDataLst>
              <p:tags r:id="rId5"/>
            </p:custDataLst>
          </p:nvPr>
        </p:nvSpPr>
        <p:spPr>
          <a:xfrm>
            <a:off x="555915" y="3340997"/>
            <a:ext cx="8481299" cy="409608"/>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2000">
                <a:ln>
                  <a:noFill/>
                  <a:prstDash val="sysDot"/>
                </a:ln>
                <a:solidFill>
                  <a:schemeClr val="tx1">
                    <a:lumMod val="85000"/>
                    <a:lumOff val="15000"/>
                  </a:schemeClr>
                </a:solidFill>
                <a:latin typeface="+mn-ea"/>
                <a:cs typeface="+mn-ea"/>
              </a:rPr>
              <a:t>知识型创业又称智慧型创业，是与智慧、知识相关联的创业活动。</a:t>
            </a:r>
            <a:endParaRPr lang="zh-CN" altLang="en-US" sz="2000">
              <a:ln>
                <a:noFill/>
                <a:prstDash val="sysDot"/>
              </a:ln>
              <a:solidFill>
                <a:schemeClr val="tx1">
                  <a:lumMod val="85000"/>
                  <a:lumOff val="15000"/>
                </a:schemeClr>
              </a:solidFill>
              <a:latin typeface="+mn-ea"/>
              <a:cs typeface="+mn-ea"/>
            </a:endParaRPr>
          </a:p>
        </p:txBody>
      </p:sp>
      <p:sp>
        <p:nvSpPr>
          <p:cNvPr id="37" name="矩形 36"/>
          <p:cNvSpPr/>
          <p:nvPr>
            <p:custDataLst>
              <p:tags r:id="rId6"/>
            </p:custDataLst>
          </p:nvPr>
        </p:nvSpPr>
        <p:spPr>
          <a:xfrm>
            <a:off x="1130590" y="2997969"/>
            <a:ext cx="8481299" cy="30403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200" b="1">
                <a:solidFill>
                  <a:schemeClr val="accent2"/>
                </a:solidFill>
                <a:latin typeface="+mn-ea"/>
                <a:cs typeface="+mn-ea"/>
              </a:rPr>
              <a:t>知识型创业</a:t>
            </a:r>
            <a:endParaRPr lang="zh-CN" altLang="en-US" sz="2200" b="1">
              <a:solidFill>
                <a:schemeClr val="accent2"/>
              </a:solidFill>
              <a:latin typeface="+mn-ea"/>
              <a:cs typeface="+mn-ea"/>
            </a:endParaRPr>
          </a:p>
        </p:txBody>
      </p:sp>
      <p:sp>
        <p:nvSpPr>
          <p:cNvPr id="38" name="矩形 37"/>
          <p:cNvSpPr/>
          <p:nvPr>
            <p:custDataLst>
              <p:tags r:id="rId7"/>
            </p:custDataLst>
          </p:nvPr>
        </p:nvSpPr>
        <p:spPr>
          <a:xfrm>
            <a:off x="556550" y="4309042"/>
            <a:ext cx="8481299" cy="409608"/>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2000">
                <a:ln>
                  <a:noFill/>
                  <a:prstDash val="sysDot"/>
                </a:ln>
                <a:solidFill>
                  <a:schemeClr val="tx1">
                    <a:lumMod val="85000"/>
                    <a:lumOff val="15000"/>
                  </a:schemeClr>
                </a:solidFill>
                <a:latin typeface="+mn-ea"/>
                <a:cs typeface="+mn-ea"/>
              </a:rPr>
              <a:t>关系型创业是创业者利用积累的人脉资源开展的创业活动。</a:t>
            </a:r>
            <a:endParaRPr lang="zh-CN" altLang="en-US" sz="2000">
              <a:ln>
                <a:noFill/>
                <a:prstDash val="sysDot"/>
              </a:ln>
              <a:solidFill>
                <a:schemeClr val="tx1">
                  <a:lumMod val="85000"/>
                  <a:lumOff val="15000"/>
                </a:schemeClr>
              </a:solidFill>
              <a:latin typeface="+mn-ea"/>
              <a:cs typeface="+mn-ea"/>
            </a:endParaRPr>
          </a:p>
        </p:txBody>
      </p:sp>
      <p:sp>
        <p:nvSpPr>
          <p:cNvPr id="39" name="矩形 38"/>
          <p:cNvSpPr/>
          <p:nvPr>
            <p:custDataLst>
              <p:tags r:id="rId8"/>
            </p:custDataLst>
          </p:nvPr>
        </p:nvSpPr>
        <p:spPr>
          <a:xfrm>
            <a:off x="1130590" y="3934900"/>
            <a:ext cx="8481299" cy="30403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200" b="1">
                <a:solidFill>
                  <a:schemeClr val="accent2"/>
                </a:solidFill>
                <a:latin typeface="+mn-ea"/>
                <a:cs typeface="+mn-ea"/>
              </a:rPr>
              <a:t>关系型创业</a:t>
            </a:r>
            <a:endParaRPr lang="zh-CN" altLang="en-US" sz="2200" b="1">
              <a:solidFill>
                <a:schemeClr val="accent2"/>
              </a:solidFill>
              <a:latin typeface="+mn-ea"/>
              <a:cs typeface="+mn-ea"/>
            </a:endParaRPr>
          </a:p>
        </p:txBody>
      </p:sp>
      <p:sp>
        <p:nvSpPr>
          <p:cNvPr id="40" name="矩形 39"/>
          <p:cNvSpPr/>
          <p:nvPr>
            <p:custDataLst>
              <p:tags r:id="rId9"/>
            </p:custDataLst>
          </p:nvPr>
        </p:nvSpPr>
        <p:spPr>
          <a:xfrm>
            <a:off x="400685" y="5321300"/>
            <a:ext cx="8923655" cy="409575"/>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2000">
                <a:ln>
                  <a:noFill/>
                  <a:prstDash val="sysDot"/>
                </a:ln>
                <a:solidFill>
                  <a:schemeClr val="tx1">
                    <a:lumMod val="85000"/>
                    <a:lumOff val="15000"/>
                  </a:schemeClr>
                </a:solidFill>
                <a:latin typeface="+mn-ea"/>
                <a:cs typeface="+mn-ea"/>
              </a:rPr>
              <a:t>机会型创业是创业者发现了适合创业的机会，主动把握机会所开展的创业活动。</a:t>
            </a:r>
            <a:endParaRPr lang="zh-CN" altLang="en-US" sz="2000">
              <a:ln>
                <a:noFill/>
                <a:prstDash val="sysDot"/>
              </a:ln>
              <a:solidFill>
                <a:schemeClr val="tx1">
                  <a:lumMod val="85000"/>
                  <a:lumOff val="15000"/>
                </a:schemeClr>
              </a:solidFill>
              <a:latin typeface="+mn-ea"/>
              <a:cs typeface="+mn-ea"/>
            </a:endParaRPr>
          </a:p>
        </p:txBody>
      </p:sp>
      <p:sp>
        <p:nvSpPr>
          <p:cNvPr id="41" name="矩形 40"/>
          <p:cNvSpPr/>
          <p:nvPr>
            <p:custDataLst>
              <p:tags r:id="rId10"/>
            </p:custDataLst>
          </p:nvPr>
        </p:nvSpPr>
        <p:spPr>
          <a:xfrm>
            <a:off x="1130590" y="4958396"/>
            <a:ext cx="8481299" cy="30403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200" b="1">
                <a:solidFill>
                  <a:schemeClr val="accent2"/>
                </a:solidFill>
                <a:latin typeface="+mn-ea"/>
                <a:cs typeface="+mn-ea"/>
              </a:rPr>
              <a:t>机会型创业</a:t>
            </a:r>
            <a:endParaRPr lang="zh-CN" altLang="en-US" sz="2200" b="1">
              <a:solidFill>
                <a:schemeClr val="accent2"/>
              </a:solidFill>
              <a:latin typeface="+mn-ea"/>
              <a:cs typeface="+mn-ea"/>
            </a:endParaRPr>
          </a:p>
        </p:txBody>
      </p:sp>
      <p:sp>
        <p:nvSpPr>
          <p:cNvPr id="42" name="矩形 41"/>
          <p:cNvSpPr/>
          <p:nvPr>
            <p:custDataLst>
              <p:tags r:id="rId11"/>
            </p:custDataLst>
          </p:nvPr>
        </p:nvSpPr>
        <p:spPr>
          <a:xfrm>
            <a:off x="681673" y="2029778"/>
            <a:ext cx="320725" cy="321479"/>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Autofit/>
          </a:bodyPr>
          <a:p>
            <a:pPr algn="ctr">
              <a:spcBef>
                <a:spcPct val="0"/>
              </a:spcBef>
              <a:spcAft>
                <a:spcPct val="0"/>
              </a:spcAft>
            </a:pPr>
            <a:r>
              <a:rPr lang="en-US" altLang="zh-CN" sz="1600" b="1">
                <a:solidFill>
                  <a:schemeClr val="lt1"/>
                </a:solidFill>
                <a:latin typeface="+mn-ea"/>
                <a:cs typeface="+mn-ea"/>
                <a:sym typeface="+mn-ea"/>
              </a:rPr>
              <a:t>01</a:t>
            </a:r>
            <a:endParaRPr lang="en-US" altLang="zh-CN" sz="1600" b="1" dirty="0">
              <a:solidFill>
                <a:schemeClr val="lt1"/>
              </a:solidFill>
              <a:latin typeface="+mn-ea"/>
              <a:cs typeface="+mn-ea"/>
              <a:sym typeface="+mn-ea"/>
            </a:endParaRPr>
          </a:p>
        </p:txBody>
      </p:sp>
      <p:sp>
        <p:nvSpPr>
          <p:cNvPr id="43" name="矩形 42"/>
          <p:cNvSpPr/>
          <p:nvPr>
            <p:custDataLst>
              <p:tags r:id="rId12"/>
            </p:custDataLst>
          </p:nvPr>
        </p:nvSpPr>
        <p:spPr>
          <a:xfrm>
            <a:off x="681673" y="2997969"/>
            <a:ext cx="320725" cy="321479"/>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Autofit/>
          </a:bodyPr>
          <a:p>
            <a:pPr algn="ctr">
              <a:spcBef>
                <a:spcPct val="0"/>
              </a:spcBef>
              <a:spcAft>
                <a:spcPct val="0"/>
              </a:spcAft>
            </a:pPr>
            <a:r>
              <a:rPr lang="en-US" altLang="zh-CN" sz="1600" b="1">
                <a:solidFill>
                  <a:schemeClr val="lt1"/>
                </a:solidFill>
                <a:latin typeface="+mn-ea"/>
                <a:cs typeface="+mn-ea"/>
                <a:sym typeface="+mn-ea"/>
              </a:rPr>
              <a:t>02</a:t>
            </a:r>
            <a:endParaRPr lang="en-US" altLang="zh-CN" sz="1600" b="1" dirty="0">
              <a:solidFill>
                <a:schemeClr val="lt1"/>
              </a:solidFill>
              <a:latin typeface="+mn-ea"/>
              <a:cs typeface="+mn-ea"/>
              <a:sym typeface="+mn-ea"/>
            </a:endParaRPr>
          </a:p>
        </p:txBody>
      </p:sp>
      <p:sp>
        <p:nvSpPr>
          <p:cNvPr id="44" name="矩形 43"/>
          <p:cNvSpPr/>
          <p:nvPr>
            <p:custDataLst>
              <p:tags r:id="rId13"/>
            </p:custDataLst>
          </p:nvPr>
        </p:nvSpPr>
        <p:spPr>
          <a:xfrm>
            <a:off x="681673" y="3957760"/>
            <a:ext cx="320725" cy="321479"/>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Autofit/>
          </a:bodyPr>
          <a:p>
            <a:pPr algn="ctr">
              <a:spcBef>
                <a:spcPct val="0"/>
              </a:spcBef>
              <a:spcAft>
                <a:spcPct val="0"/>
              </a:spcAft>
            </a:pPr>
            <a:r>
              <a:rPr lang="en-US" altLang="zh-CN" sz="1600" b="1">
                <a:solidFill>
                  <a:schemeClr val="lt1"/>
                </a:solidFill>
                <a:latin typeface="+mn-ea"/>
                <a:cs typeface="+mn-ea"/>
                <a:sym typeface="+mn-ea"/>
              </a:rPr>
              <a:t>03</a:t>
            </a:r>
            <a:endParaRPr lang="en-US" altLang="zh-CN" sz="1600" b="1" dirty="0">
              <a:solidFill>
                <a:schemeClr val="lt1"/>
              </a:solidFill>
              <a:latin typeface="+mn-ea"/>
              <a:cs typeface="+mn-ea"/>
              <a:sym typeface="+mn-ea"/>
            </a:endParaRPr>
          </a:p>
        </p:txBody>
      </p:sp>
      <p:sp>
        <p:nvSpPr>
          <p:cNvPr id="45" name="矩形 44"/>
          <p:cNvSpPr/>
          <p:nvPr>
            <p:custDataLst>
              <p:tags r:id="rId14"/>
            </p:custDataLst>
          </p:nvPr>
        </p:nvSpPr>
        <p:spPr>
          <a:xfrm>
            <a:off x="681673" y="4931726"/>
            <a:ext cx="320725" cy="321479"/>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Autofit/>
          </a:bodyPr>
          <a:p>
            <a:pPr algn="ctr">
              <a:spcBef>
                <a:spcPct val="0"/>
              </a:spcBef>
              <a:spcAft>
                <a:spcPct val="0"/>
              </a:spcAft>
            </a:pPr>
            <a:r>
              <a:rPr lang="en-US" altLang="zh-CN" sz="1600" b="1">
                <a:solidFill>
                  <a:schemeClr val="lt1"/>
                </a:solidFill>
                <a:latin typeface="+mn-ea"/>
                <a:cs typeface="+mn-ea"/>
                <a:sym typeface="+mn-ea"/>
              </a:rPr>
              <a:t>04</a:t>
            </a:r>
            <a:endParaRPr lang="en-US" altLang="zh-CN" sz="1600" b="1" dirty="0">
              <a:solidFill>
                <a:schemeClr val="lt1"/>
              </a:solidFill>
              <a:latin typeface="+mn-ea"/>
              <a:cs typeface="+mn-ea"/>
              <a:sym typeface="+mn-ea"/>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198120"/>
            <a:ext cx="5951220" cy="460375"/>
          </a:xfrm>
          <a:prstGeom prst="rect">
            <a:avLst/>
          </a:prstGeom>
          <a:noFill/>
        </p:spPr>
        <p:txBody>
          <a:bodyPr wrap="square" rtlCol="0" anchor="t">
            <a:spAutoFit/>
          </a:bodyPr>
          <a:p>
            <a:r>
              <a:rPr altLang="zh-CN" sz="2400">
                <a:highlight>
                  <a:srgbClr val="C0C0C0"/>
                </a:highlight>
                <a:latin typeface="+mn-ea"/>
              </a:rPr>
              <a:t>三、创业的类型</a:t>
            </a:r>
            <a:endParaRPr altLang="zh-CN" sz="2400">
              <a:highlight>
                <a:srgbClr val="C0C0C0"/>
              </a:highlight>
              <a:latin typeface="+mn-ea"/>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4" name="文本框 3"/>
          <p:cNvSpPr txBox="1"/>
          <p:nvPr/>
        </p:nvSpPr>
        <p:spPr>
          <a:xfrm>
            <a:off x="541020" y="951865"/>
            <a:ext cx="4064000" cy="460375"/>
          </a:xfrm>
          <a:prstGeom prst="rect">
            <a:avLst/>
          </a:prstGeom>
          <a:noFill/>
        </p:spPr>
        <p:txBody>
          <a:bodyPr wrap="square" rtlCol="0">
            <a:spAutoFit/>
          </a:bodyPr>
          <a:p>
            <a:r>
              <a:rPr lang="zh-CN" altLang="en-US" sz="2400"/>
              <a:t>（二）按照创业性质分类</a:t>
            </a:r>
            <a:endParaRPr lang="zh-CN" altLang="en-US" sz="2400"/>
          </a:p>
        </p:txBody>
      </p:sp>
      <p:sp>
        <p:nvSpPr>
          <p:cNvPr id="12" name="矩形 11"/>
          <p:cNvSpPr/>
          <p:nvPr>
            <p:custDataLst>
              <p:tags r:id="rId1"/>
            </p:custDataLst>
          </p:nvPr>
        </p:nvSpPr>
        <p:spPr>
          <a:xfrm>
            <a:off x="9310370" y="-3175"/>
            <a:ext cx="3209925" cy="6864350"/>
          </a:xfrm>
          <a:prstGeom prst="rect">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文本框 25"/>
          <p:cNvSpPr txBox="1"/>
          <p:nvPr/>
        </p:nvSpPr>
        <p:spPr>
          <a:xfrm>
            <a:off x="1784985" y="3281045"/>
            <a:ext cx="6096000" cy="829945"/>
          </a:xfrm>
          <a:prstGeom prst="rect">
            <a:avLst/>
          </a:prstGeom>
          <a:noFill/>
        </p:spPr>
        <p:txBody>
          <a:bodyPr wrap="square" rtlCol="0" anchor="t">
            <a:spAutoFit/>
          </a:bodyPr>
          <a:p>
            <a:r>
              <a:rPr lang="zh-CN" altLang="en-US" sz="2400"/>
              <a:t>生产型</a:t>
            </a:r>
            <a:endParaRPr lang="zh-CN" altLang="en-US" sz="2400"/>
          </a:p>
          <a:p>
            <a:r>
              <a:rPr lang="zh-CN" altLang="en-US" sz="2400"/>
              <a:t>创业</a:t>
            </a:r>
            <a:endParaRPr lang="zh-CN" altLang="en-US" sz="2400"/>
          </a:p>
        </p:txBody>
      </p:sp>
      <p:sp>
        <p:nvSpPr>
          <p:cNvPr id="29" name="文本框 28"/>
          <p:cNvSpPr txBox="1"/>
          <p:nvPr/>
        </p:nvSpPr>
        <p:spPr>
          <a:xfrm>
            <a:off x="2524125" y="2240915"/>
            <a:ext cx="6096000" cy="829945"/>
          </a:xfrm>
          <a:prstGeom prst="rect">
            <a:avLst/>
          </a:prstGeom>
          <a:noFill/>
        </p:spPr>
        <p:txBody>
          <a:bodyPr wrap="square" rtlCol="0" anchor="t">
            <a:spAutoFit/>
          </a:bodyPr>
          <a:p>
            <a:r>
              <a:rPr lang="zh-CN" altLang="en-US" sz="2400"/>
              <a:t>管理型</a:t>
            </a:r>
            <a:endParaRPr lang="zh-CN" altLang="en-US" sz="2400"/>
          </a:p>
          <a:p>
            <a:r>
              <a:rPr lang="zh-CN" altLang="en-US" sz="2400"/>
              <a:t>创业</a:t>
            </a:r>
            <a:endParaRPr lang="zh-CN" altLang="en-US" sz="2400"/>
          </a:p>
        </p:txBody>
      </p:sp>
      <p:sp>
        <p:nvSpPr>
          <p:cNvPr id="31" name="文本框 30"/>
          <p:cNvSpPr txBox="1"/>
          <p:nvPr/>
        </p:nvSpPr>
        <p:spPr>
          <a:xfrm>
            <a:off x="4605020" y="2047240"/>
            <a:ext cx="6096000" cy="829945"/>
          </a:xfrm>
          <a:prstGeom prst="rect">
            <a:avLst/>
          </a:prstGeom>
          <a:noFill/>
        </p:spPr>
        <p:txBody>
          <a:bodyPr wrap="square" rtlCol="0" anchor="t">
            <a:spAutoFit/>
          </a:bodyPr>
          <a:p>
            <a:r>
              <a:rPr lang="zh-CN" altLang="en-US" sz="2400"/>
              <a:t>科技型</a:t>
            </a:r>
            <a:endParaRPr lang="zh-CN" altLang="en-US" sz="2400"/>
          </a:p>
          <a:p>
            <a:r>
              <a:rPr lang="zh-CN" altLang="en-US" sz="2400"/>
              <a:t>创业</a:t>
            </a:r>
            <a:endParaRPr lang="zh-CN" altLang="en-US" sz="2400"/>
          </a:p>
        </p:txBody>
      </p:sp>
      <p:sp>
        <p:nvSpPr>
          <p:cNvPr id="32" name="文本框 31"/>
          <p:cNvSpPr txBox="1"/>
          <p:nvPr/>
        </p:nvSpPr>
        <p:spPr>
          <a:xfrm>
            <a:off x="5860415" y="3123565"/>
            <a:ext cx="6096000" cy="829945"/>
          </a:xfrm>
          <a:prstGeom prst="rect">
            <a:avLst/>
          </a:prstGeom>
          <a:noFill/>
        </p:spPr>
        <p:txBody>
          <a:bodyPr wrap="square" rtlCol="0" anchor="t">
            <a:spAutoFit/>
          </a:bodyPr>
          <a:p>
            <a:r>
              <a:rPr lang="zh-CN" altLang="en-US" sz="2400"/>
              <a:t>金融型</a:t>
            </a:r>
            <a:endParaRPr lang="zh-CN" altLang="en-US" sz="2400"/>
          </a:p>
          <a:p>
            <a:r>
              <a:rPr lang="zh-CN" altLang="en-US" sz="2400"/>
              <a:t>创业</a:t>
            </a:r>
            <a:endParaRPr lang="zh-CN" altLang="en-US" sz="2400"/>
          </a:p>
        </p:txBody>
      </p:sp>
      <p:sp>
        <p:nvSpPr>
          <p:cNvPr id="35" name="文本框 34"/>
          <p:cNvSpPr txBox="1"/>
          <p:nvPr/>
        </p:nvSpPr>
        <p:spPr>
          <a:xfrm>
            <a:off x="5643880" y="4514850"/>
            <a:ext cx="6096000" cy="829945"/>
          </a:xfrm>
          <a:prstGeom prst="rect">
            <a:avLst/>
          </a:prstGeom>
          <a:noFill/>
        </p:spPr>
        <p:txBody>
          <a:bodyPr wrap="square" rtlCol="0" anchor="t">
            <a:spAutoFit/>
          </a:bodyPr>
          <a:p>
            <a:r>
              <a:rPr lang="zh-CN" altLang="en-US" sz="2400"/>
              <a:t>服务型</a:t>
            </a:r>
            <a:endParaRPr lang="zh-CN" altLang="en-US" sz="2400"/>
          </a:p>
          <a:p>
            <a:r>
              <a:rPr lang="zh-CN" altLang="en-US" sz="2400"/>
              <a:t>创业</a:t>
            </a:r>
            <a:endParaRPr lang="zh-CN" altLang="en-US" sz="2400"/>
          </a:p>
        </p:txBody>
      </p:sp>
      <p:sp>
        <p:nvSpPr>
          <p:cNvPr id="46" name="文本框 45"/>
          <p:cNvSpPr txBox="1"/>
          <p:nvPr/>
        </p:nvSpPr>
        <p:spPr>
          <a:xfrm>
            <a:off x="3823335" y="5486400"/>
            <a:ext cx="6096000" cy="829945"/>
          </a:xfrm>
          <a:prstGeom prst="rect">
            <a:avLst/>
          </a:prstGeom>
          <a:noFill/>
        </p:spPr>
        <p:txBody>
          <a:bodyPr wrap="square" rtlCol="0" anchor="t">
            <a:spAutoFit/>
          </a:bodyPr>
          <a:p>
            <a:r>
              <a:rPr lang="zh-CN" altLang="en-US" sz="2400"/>
              <a:t>网络型</a:t>
            </a:r>
            <a:endParaRPr lang="zh-CN" altLang="en-US" sz="2400"/>
          </a:p>
          <a:p>
            <a:r>
              <a:rPr lang="zh-CN" altLang="en-US" sz="2400"/>
              <a:t>创业</a:t>
            </a:r>
            <a:endParaRPr lang="zh-CN" altLang="en-US" sz="2400"/>
          </a:p>
        </p:txBody>
      </p:sp>
      <p:sp>
        <p:nvSpPr>
          <p:cNvPr id="47" name="文本框 46"/>
          <p:cNvSpPr txBox="1"/>
          <p:nvPr/>
        </p:nvSpPr>
        <p:spPr>
          <a:xfrm>
            <a:off x="1896110" y="4514215"/>
            <a:ext cx="6096000" cy="829945"/>
          </a:xfrm>
          <a:prstGeom prst="rect">
            <a:avLst/>
          </a:prstGeom>
          <a:noFill/>
        </p:spPr>
        <p:txBody>
          <a:bodyPr wrap="square" rtlCol="0" anchor="t">
            <a:spAutoFit/>
          </a:bodyPr>
          <a:p>
            <a:r>
              <a:rPr lang="zh-CN" altLang="en-US" sz="2400"/>
              <a:t>公益型</a:t>
            </a:r>
            <a:endParaRPr lang="zh-CN" altLang="en-US" sz="2400"/>
          </a:p>
          <a:p>
            <a:r>
              <a:rPr lang="zh-CN" altLang="en-US" sz="2400"/>
              <a:t>创业</a:t>
            </a:r>
            <a:endParaRPr lang="zh-CN" altLang="en-US" sz="2400"/>
          </a:p>
        </p:txBody>
      </p:sp>
      <p:sp>
        <p:nvSpPr>
          <p:cNvPr id="48" name="椭圆 47"/>
          <p:cNvSpPr/>
          <p:nvPr/>
        </p:nvSpPr>
        <p:spPr>
          <a:xfrm>
            <a:off x="1512570" y="1695450"/>
            <a:ext cx="5949950" cy="4601210"/>
          </a:xfrm>
          <a:prstGeom prst="ellipse">
            <a:avLst/>
          </a:prstGeom>
          <a:ln w="28575" cmpd="sng">
            <a:solidFill>
              <a:schemeClr val="accent1">
                <a:shade val="50000"/>
              </a:schemeClr>
            </a:solidFill>
            <a:prstDash val="solid"/>
          </a:ln>
        </p:spPr>
        <p:style>
          <a:lnRef idx="3">
            <a:schemeClr val="accent1"/>
          </a:lnRef>
          <a:fillRef idx="0">
            <a:srgbClr val="FFFFFF"/>
          </a:fillRef>
          <a:effectRef idx="0">
            <a:srgbClr val="FFFFFF"/>
          </a:effectRef>
          <a:fontRef idx="minor">
            <a:schemeClr val="tx1"/>
          </a:fontRef>
        </p:style>
        <p:txBody>
          <a:bodyPr rtlCol="0" anchor="ctr"/>
          <a:p>
            <a:pPr algn="ctr"/>
            <a:endParaRPr lang="zh-CN" altLang="en-US"/>
          </a:p>
        </p:txBody>
      </p:sp>
      <p:pic>
        <p:nvPicPr>
          <p:cNvPr id="3" name="https://photo-static-api.fotomore.com/creative/vcg/veer/612/veer-149304445.jpg" descr="企业建设"/>
          <p:cNvPicPr>
            <a:picLocks noChangeAspect="1"/>
          </p:cNvPicPr>
          <p:nvPr/>
        </p:nvPicPr>
        <p:blipFill>
          <a:blip r:embed="rId3"/>
          <a:srcRect/>
          <a:stretch>
            <a:fillRect/>
          </a:stretch>
        </p:blipFill>
        <p:spPr>
          <a:xfrm>
            <a:off x="3192780" y="2865120"/>
            <a:ext cx="2667635" cy="2508250"/>
          </a:xfrm>
          <a:prstGeom prst="ellipse">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2" name="组合 81"/>
          <p:cNvGrpSpPr/>
          <p:nvPr/>
        </p:nvGrpSpPr>
        <p:grpSpPr>
          <a:xfrm>
            <a:off x="-1840230" y="100965"/>
            <a:ext cx="14965680" cy="6759575"/>
            <a:chOff x="-2898" y="159"/>
            <a:chExt cx="23568" cy="10645"/>
          </a:xfrm>
        </p:grpSpPr>
        <p:grpSp>
          <p:nvGrpSpPr>
            <p:cNvPr id="18" name="组合 17"/>
            <p:cNvGrpSpPr/>
            <p:nvPr/>
          </p:nvGrpSpPr>
          <p:grpSpPr>
            <a:xfrm flipH="1">
              <a:off x="-2898" y="408"/>
              <a:ext cx="7590" cy="9224"/>
              <a:chOff x="14475" y="368"/>
              <a:chExt cx="7590" cy="9224"/>
            </a:xfrm>
            <a:solidFill>
              <a:schemeClr val="accent1">
                <a:lumMod val="40000"/>
                <a:lumOff val="60000"/>
                <a:alpha val="10000"/>
              </a:schemeClr>
            </a:solidFill>
          </p:grpSpPr>
          <p:sp>
            <p:nvSpPr>
              <p:cNvPr id="19" name="任意多边形 18"/>
              <p:cNvSpPr/>
              <p:nvPr/>
            </p:nvSpPr>
            <p:spPr>
              <a:xfrm rot="1860000">
                <a:off x="14959" y="368"/>
                <a:ext cx="7106" cy="9225"/>
              </a:xfrm>
              <a:custGeom>
                <a:avLst/>
                <a:gdLst>
                  <a:gd name="connsiteX0" fmla="*/ 0 w 7106"/>
                  <a:gd name="connsiteY0" fmla="*/ 6635 h 9225"/>
                  <a:gd name="connsiteX1" fmla="*/ 1570 w 7106"/>
                  <a:gd name="connsiteY1" fmla="*/ 0 h 9225"/>
                  <a:gd name="connsiteX2" fmla="*/ 7106 w 7106"/>
                  <a:gd name="connsiteY2" fmla="*/ 9225 h 9225"/>
                  <a:gd name="connsiteX3" fmla="*/ 0 w 7106"/>
                  <a:gd name="connsiteY3" fmla="*/ 6635 h 9225"/>
                </a:gdLst>
                <a:ahLst/>
                <a:cxnLst>
                  <a:cxn ang="0">
                    <a:pos x="connsiteX0" y="connsiteY0"/>
                  </a:cxn>
                  <a:cxn ang="0">
                    <a:pos x="connsiteX1" y="connsiteY1"/>
                  </a:cxn>
                  <a:cxn ang="0">
                    <a:pos x="connsiteX2" y="connsiteY2"/>
                  </a:cxn>
                  <a:cxn ang="0">
                    <a:pos x="connsiteX3" y="connsiteY3"/>
                  </a:cxn>
                </a:cxnLst>
                <a:rect l="l" t="t" r="r" b="b"/>
                <a:pathLst>
                  <a:path w="7106" h="9225">
                    <a:moveTo>
                      <a:pt x="0" y="6635"/>
                    </a:moveTo>
                    <a:lnTo>
                      <a:pt x="1570" y="0"/>
                    </a:lnTo>
                    <a:lnTo>
                      <a:pt x="7106" y="9225"/>
                    </a:lnTo>
                    <a:lnTo>
                      <a:pt x="0" y="663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20" name="直接连接符 19"/>
              <p:cNvCxnSpPr/>
              <p:nvPr/>
            </p:nvCxnSpPr>
            <p:spPr>
              <a:xfrm flipH="1">
                <a:off x="16155" y="1140"/>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156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150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14475"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1" name="等腰三角形 10"/>
            <p:cNvSpPr/>
            <p:nvPr/>
          </p:nvSpPr>
          <p:spPr>
            <a:xfrm rot="10800000" flipV="1">
              <a:off x="15926" y="8611"/>
              <a:ext cx="4744" cy="2193"/>
            </a:xfrm>
            <a:prstGeom prst="triangle">
              <a:avLst/>
            </a:prstGeom>
            <a:solidFill>
              <a:schemeClr val="bg1">
                <a:lumMod val="9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507" y="386"/>
              <a:ext cx="488" cy="677"/>
            </a:xfrm>
            <a:prstGeom prst="rect">
              <a:avLst/>
            </a:prstGeom>
            <a:noFill/>
          </p:spPr>
          <p:txBody>
            <a:bodyPr wrap="none" rtlCol="0" anchor="t">
              <a:spAutoFit/>
            </a:bodyPr>
            <a:p>
              <a:endParaRPr lang="en-US" altLang="zh-CN" sz="2200" spc="100" smtClean="0">
                <a:solidFill>
                  <a:schemeClr val="tx1"/>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sp>
          <p:nvSpPr>
            <p:cNvPr id="6" name="等腰三角形 5"/>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等腰三角形 7"/>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2" name="直接连接符 11"/>
            <p:cNvCxnSpPr/>
            <p:nvPr/>
          </p:nvCxnSpPr>
          <p:spPr>
            <a:xfrm>
              <a:off x="852" y="10363"/>
              <a:ext cx="14053"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grpSp>
        <p:nvGrpSpPr>
          <p:cNvPr id="2" name="组合 1"/>
          <p:cNvGrpSpPr/>
          <p:nvPr/>
        </p:nvGrpSpPr>
        <p:grpSpPr>
          <a:xfrm>
            <a:off x="321945" y="496570"/>
            <a:ext cx="11345545" cy="2868295"/>
            <a:chOff x="1158" y="250"/>
            <a:chExt cx="17867" cy="4517"/>
          </a:xfrm>
        </p:grpSpPr>
        <p:sp>
          <p:nvSpPr>
            <p:cNvPr id="5" name="文本框 4"/>
            <p:cNvSpPr txBox="1"/>
            <p:nvPr/>
          </p:nvSpPr>
          <p:spPr>
            <a:xfrm>
              <a:off x="8181" y="250"/>
              <a:ext cx="3291" cy="1452"/>
            </a:xfrm>
            <a:prstGeom prst="rect">
              <a:avLst/>
            </a:prstGeom>
            <a:noFill/>
          </p:spPr>
          <p:txBody>
            <a:bodyPr wrap="square" rtlCol="0">
              <a:spAutoFit/>
            </a:bodyPr>
            <a:p>
              <a:r>
                <a:rPr lang="zh-CN" altLang="zh-CN" sz="5400">
                  <a:latin typeface="+mj-ea"/>
                  <a:ea typeface="+mj-ea"/>
                  <a:cs typeface="+mj-ea"/>
                </a:rPr>
                <a:t>目 录</a:t>
              </a:r>
              <a:endParaRPr lang="zh-CN" altLang="zh-CN" sz="5400">
                <a:latin typeface="+mj-ea"/>
                <a:ea typeface="+mj-ea"/>
                <a:cs typeface="+mj-ea"/>
              </a:endParaRPr>
            </a:p>
          </p:txBody>
        </p:sp>
        <p:grpSp>
          <p:nvGrpSpPr>
            <p:cNvPr id="9" name="组合 8"/>
            <p:cNvGrpSpPr/>
            <p:nvPr/>
          </p:nvGrpSpPr>
          <p:grpSpPr>
            <a:xfrm>
              <a:off x="1158" y="1134"/>
              <a:ext cx="17867" cy="3633"/>
              <a:chOff x="1175" y="1552"/>
              <a:chExt cx="17867" cy="3633"/>
            </a:xfrm>
          </p:grpSpPr>
          <p:sp>
            <p:nvSpPr>
              <p:cNvPr id="14" name="文本框 13"/>
              <p:cNvSpPr txBox="1"/>
              <p:nvPr/>
            </p:nvSpPr>
            <p:spPr>
              <a:xfrm>
                <a:off x="1175" y="1552"/>
                <a:ext cx="7872" cy="3633"/>
              </a:xfrm>
              <a:prstGeom prst="rect">
                <a:avLst/>
              </a:prstGeom>
              <a:noFill/>
            </p:spPr>
            <p:txBody>
              <a:bodyPr wrap="square" rtlCol="0">
                <a:spAutoFit/>
              </a:bodyPr>
              <a:p>
                <a:pPr marL="342900" indent="-342900" algn="l">
                  <a:lnSpc>
                    <a:spcPct val="300000"/>
                  </a:lnSpc>
                  <a:buFont typeface="Wingdings" panose="05000000000000000000" charset="0"/>
                  <a:buChar char="w"/>
                </a:pPr>
                <a:r>
                  <a:rPr lang="zh-CN" altLang="en-US" sz="2400" b="1" smtClean="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模块一</a:t>
                </a:r>
                <a:r>
                  <a:rPr lang="en-US" altLang="zh-CN" sz="2200" smtClean="0">
                    <a:solidFill>
                      <a:schemeClr val="tx1"/>
                    </a:solidFill>
                    <a:latin typeface="微软雅黑" panose="020B0503020204020204" pitchFamily="34" charset="-122"/>
                    <a:ea typeface="微软雅黑" panose="020B0503020204020204" pitchFamily="34" charset="-122"/>
                  </a:rPr>
                  <a:t> </a:t>
                </a:r>
                <a:r>
                  <a:rPr lang="zh-CN" altLang="en-US" sz="2200" smtClean="0">
                    <a:solidFill>
                      <a:schemeClr val="tx1"/>
                    </a:solidFill>
                    <a:latin typeface="微软雅黑" panose="020B0503020204020204" pitchFamily="34" charset="-122"/>
                    <a:ea typeface="微软雅黑" panose="020B0503020204020204" pitchFamily="34" charset="-122"/>
                  </a:rPr>
                  <a:t>萌动——产生创业愿望</a:t>
                </a:r>
                <a:endParaRPr lang="zh-CN" altLang="en-US" sz="2200" smtClean="0">
                  <a:solidFill>
                    <a:schemeClr val="tx1"/>
                  </a:solidFill>
                  <a:latin typeface="微软雅黑" panose="020B0503020204020204" pitchFamily="34" charset="-122"/>
                  <a:ea typeface="微软雅黑" panose="020B0503020204020204" pitchFamily="34" charset="-122"/>
                </a:endParaRPr>
              </a:p>
              <a:p>
                <a:pPr marL="342900" indent="-342900" algn="l">
                  <a:lnSpc>
                    <a:spcPct val="300000"/>
                  </a:lnSpc>
                  <a:buFont typeface="Wingdings" panose="05000000000000000000" charset="0"/>
                  <a:buChar char="w"/>
                </a:pPr>
                <a:r>
                  <a:rPr lang="zh-CN" altLang="en-US" sz="2400" b="1" smtClean="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模块二</a:t>
                </a:r>
                <a:r>
                  <a:rPr lang="en-US" altLang="zh-CN" sz="2200" smtClean="0">
                    <a:solidFill>
                      <a:schemeClr val="tx1"/>
                    </a:solidFill>
                    <a:latin typeface="微软雅黑" panose="020B0503020204020204" pitchFamily="34" charset="-122"/>
                    <a:ea typeface="微软雅黑" panose="020B0503020204020204" pitchFamily="34" charset="-122"/>
                  </a:rPr>
                  <a:t> 厚积——练习创新</a:t>
                </a:r>
                <a:endParaRPr lang="en-US" altLang="zh-CN" sz="2200" smtClean="0">
                  <a:solidFill>
                    <a:schemeClr val="tx1"/>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10752" y="1552"/>
                <a:ext cx="8290" cy="3633"/>
              </a:xfrm>
              <a:prstGeom prst="rect">
                <a:avLst/>
              </a:prstGeom>
              <a:noFill/>
            </p:spPr>
            <p:txBody>
              <a:bodyPr wrap="square" rtlCol="0">
                <a:spAutoFit/>
              </a:bodyPr>
              <a:p>
                <a:pPr marL="342900" indent="-342900" algn="l">
                  <a:lnSpc>
                    <a:spcPct val="300000"/>
                  </a:lnSpc>
                  <a:buFont typeface="Wingdings" panose="05000000000000000000" charset="0"/>
                  <a:buChar char="w"/>
                </a:pPr>
                <a:r>
                  <a:rPr lang="zh-CN" altLang="en-US" sz="2400" b="1" smtClean="0">
                    <a:solidFill>
                      <a:schemeClr val="tx1"/>
                    </a:solidFill>
                    <a:latin typeface="微软雅黑" panose="020B0503020204020204" pitchFamily="34" charset="-122"/>
                    <a:ea typeface="微软雅黑" panose="020B0503020204020204" pitchFamily="34" charset="-122"/>
                  </a:rPr>
                  <a:t>模块六</a:t>
                </a:r>
                <a:r>
                  <a:rPr lang="en-US" altLang="zh-CN" sz="2200" smtClean="0">
                    <a:solidFill>
                      <a:schemeClr val="tx1"/>
                    </a:solidFill>
                    <a:latin typeface="微软雅黑" panose="020B0503020204020204" pitchFamily="34" charset="-122"/>
                    <a:ea typeface="微软雅黑" panose="020B0503020204020204" pitchFamily="34" charset="-122"/>
                  </a:rPr>
                  <a:t> </a:t>
                </a:r>
                <a:r>
                  <a:rPr lang="zh-CN" altLang="en-US" sz="2200" smtClean="0">
                    <a:solidFill>
                      <a:schemeClr val="tx1"/>
                    </a:solidFill>
                    <a:latin typeface="微软雅黑" panose="020B0503020204020204" pitchFamily="34" charset="-122"/>
                    <a:ea typeface="微软雅黑" panose="020B0503020204020204" pitchFamily="34" charset="-122"/>
                  </a:rPr>
                  <a:t>构建——设计商业模式</a:t>
                </a:r>
                <a:endParaRPr lang="zh-CN" altLang="en-US" sz="2200" smtClean="0">
                  <a:solidFill>
                    <a:schemeClr val="tx1"/>
                  </a:solidFill>
                  <a:latin typeface="微软雅黑" panose="020B0503020204020204" pitchFamily="34" charset="-122"/>
                  <a:ea typeface="微软雅黑" panose="020B0503020204020204" pitchFamily="34" charset="-122"/>
                </a:endParaRPr>
              </a:p>
              <a:p>
                <a:pPr marL="342900" indent="-342900" algn="l">
                  <a:lnSpc>
                    <a:spcPct val="300000"/>
                  </a:lnSpc>
                  <a:buFont typeface="Wingdings" panose="05000000000000000000" charset="0"/>
                  <a:buChar char="w"/>
                </a:pPr>
                <a:r>
                  <a:rPr lang="zh-CN" altLang="en-US" sz="2400" b="1" smtClean="0">
                    <a:solidFill>
                      <a:schemeClr val="tx1"/>
                    </a:solidFill>
                    <a:latin typeface="微软雅黑" panose="020B0503020204020204" pitchFamily="34" charset="-122"/>
                    <a:ea typeface="微软雅黑" panose="020B0503020204020204" pitchFamily="34" charset="-122"/>
                  </a:rPr>
                  <a:t>模块七</a:t>
                </a:r>
                <a:r>
                  <a:rPr lang="en-US" altLang="zh-CN" sz="2200" smtClean="0">
                    <a:solidFill>
                      <a:schemeClr val="tx1"/>
                    </a:solidFill>
                    <a:latin typeface="微软雅黑" panose="020B0503020204020204" pitchFamily="34" charset="-122"/>
                    <a:ea typeface="微软雅黑" panose="020B0503020204020204" pitchFamily="34" charset="-122"/>
                  </a:rPr>
                  <a:t> </a:t>
                </a:r>
                <a:r>
                  <a:rPr lang="zh-CN" altLang="en-US" sz="2200" smtClean="0">
                    <a:solidFill>
                      <a:schemeClr val="tx1"/>
                    </a:solidFill>
                    <a:latin typeface="微软雅黑" panose="020B0503020204020204" pitchFamily="34" charset="-122"/>
                    <a:ea typeface="微软雅黑" panose="020B0503020204020204" pitchFamily="34" charset="-122"/>
                  </a:rPr>
                  <a:t>整合——获取创业资源</a:t>
                </a:r>
                <a:endParaRPr lang="zh-CN" altLang="en-US" sz="2200" smtClean="0">
                  <a:solidFill>
                    <a:schemeClr val="tx1"/>
                  </a:solidFill>
                  <a:latin typeface="微软雅黑" panose="020B0503020204020204" pitchFamily="34" charset="-122"/>
                  <a:ea typeface="微软雅黑" panose="020B0503020204020204" pitchFamily="34" charset="-122"/>
                </a:endParaRPr>
              </a:p>
            </p:txBody>
          </p:sp>
        </p:grpSp>
        <p:sp>
          <p:nvSpPr>
            <p:cNvPr id="10" name="文本框 9"/>
            <p:cNvSpPr txBox="1"/>
            <p:nvPr/>
          </p:nvSpPr>
          <p:spPr>
            <a:xfrm>
              <a:off x="8032" y="1511"/>
              <a:ext cx="3169" cy="725"/>
            </a:xfrm>
            <a:prstGeom prst="rect">
              <a:avLst/>
            </a:prstGeom>
            <a:noFill/>
          </p:spPr>
          <p:txBody>
            <a:bodyPr wrap="square" rtlCol="0">
              <a:spAutoFit/>
            </a:bodyPr>
            <a:p>
              <a:r>
                <a:rPr lang="en-US" altLang="zh-CN" sz="2400" spc="140">
                  <a:solidFill>
                    <a:schemeClr val="tx1"/>
                  </a:solidFill>
                  <a:uFillTx/>
                  <a:latin typeface="+mj-ea"/>
                  <a:ea typeface="+mj-ea"/>
                </a:rPr>
                <a:t>CONTENTS</a:t>
              </a:r>
              <a:endParaRPr lang="en-US" altLang="zh-CN" sz="2400" spc="140">
                <a:solidFill>
                  <a:schemeClr val="tx1"/>
                </a:solidFill>
                <a:uFillTx/>
                <a:latin typeface="+mj-ea"/>
                <a:ea typeface="+mj-ea"/>
              </a:endParaRPr>
            </a:p>
          </p:txBody>
        </p:sp>
      </p:grpSp>
      <p:sp>
        <p:nvSpPr>
          <p:cNvPr id="3" name="文本框 2"/>
          <p:cNvSpPr txBox="1"/>
          <p:nvPr>
            <p:custDataLst>
              <p:tags r:id="rId1"/>
            </p:custDataLst>
          </p:nvPr>
        </p:nvSpPr>
        <p:spPr>
          <a:xfrm>
            <a:off x="321945" y="3257550"/>
            <a:ext cx="5448935" cy="3322955"/>
          </a:xfrm>
          <a:prstGeom prst="rect">
            <a:avLst/>
          </a:prstGeom>
          <a:noFill/>
        </p:spPr>
        <p:txBody>
          <a:bodyPr wrap="square" rtlCol="0">
            <a:spAutoFit/>
          </a:bodyPr>
          <a:p>
            <a:pPr marL="342900" indent="-342900" algn="l">
              <a:lnSpc>
                <a:spcPct val="300000"/>
              </a:lnSpc>
              <a:buFont typeface="Wingdings" panose="05000000000000000000" charset="0"/>
              <a:buChar char="w"/>
            </a:pPr>
            <a:r>
              <a:rPr lang="zh-CN" altLang="en-US" sz="2400" b="1" smtClean="0">
                <a:latin typeface="微软雅黑" panose="020B0503020204020204" pitchFamily="34" charset="-122"/>
                <a:ea typeface="微软雅黑" panose="020B0503020204020204" pitchFamily="34" charset="-122"/>
                <a:sym typeface="+mn-ea"/>
              </a:rPr>
              <a:t>模块三</a:t>
            </a:r>
            <a:r>
              <a:rPr lang="en-US" altLang="zh-CN" sz="2200" smtClean="0">
                <a:latin typeface="微软雅黑" panose="020B0503020204020204" pitchFamily="34" charset="-122"/>
                <a:ea typeface="微软雅黑" panose="020B0503020204020204" pitchFamily="34" charset="-122"/>
                <a:sym typeface="+mn-ea"/>
              </a:rPr>
              <a:t> </a:t>
            </a:r>
            <a:r>
              <a:rPr lang="zh-CN" altLang="en-US" sz="2200" smtClean="0">
                <a:latin typeface="微软雅黑" panose="020B0503020204020204" pitchFamily="34" charset="-122"/>
                <a:ea typeface="微软雅黑" panose="020B0503020204020204" pitchFamily="34" charset="-122"/>
                <a:sym typeface="+mn-ea"/>
              </a:rPr>
              <a:t>蜕变——成为合格创业者</a:t>
            </a:r>
            <a:endParaRPr lang="zh-CN" altLang="en-US" sz="2200" smtClean="0">
              <a:solidFill>
                <a:schemeClr val="tx1"/>
              </a:solidFill>
              <a:latin typeface="微软雅黑" panose="020B0503020204020204" pitchFamily="34" charset="-122"/>
              <a:ea typeface="微软雅黑" panose="020B0503020204020204" pitchFamily="34" charset="-122"/>
            </a:endParaRPr>
          </a:p>
          <a:p>
            <a:pPr marL="342900" indent="-342900" algn="l">
              <a:lnSpc>
                <a:spcPct val="300000"/>
              </a:lnSpc>
              <a:buFont typeface="Wingdings" panose="05000000000000000000" charset="0"/>
              <a:buChar char="w"/>
            </a:pPr>
            <a:r>
              <a:rPr lang="zh-CN" altLang="en-US" sz="2400" b="1" smtClean="0">
                <a:latin typeface="微软雅黑" panose="020B0503020204020204" pitchFamily="34" charset="-122"/>
                <a:ea typeface="微软雅黑" panose="020B0503020204020204" pitchFamily="34" charset="-122"/>
                <a:sym typeface="+mn-ea"/>
              </a:rPr>
              <a:t>模块四</a:t>
            </a:r>
            <a:r>
              <a:rPr lang="en-US" altLang="zh-CN" sz="2200" smtClean="0">
                <a:latin typeface="微软雅黑" panose="020B0503020204020204" pitchFamily="34" charset="-122"/>
                <a:ea typeface="微软雅黑" panose="020B0503020204020204" pitchFamily="34" charset="-122"/>
                <a:sym typeface="+mn-ea"/>
              </a:rPr>
              <a:t> </a:t>
            </a:r>
            <a:r>
              <a:rPr lang="zh-CN" altLang="en-US" sz="2200" smtClean="0">
                <a:latin typeface="微软雅黑" panose="020B0503020204020204" pitchFamily="34" charset="-122"/>
                <a:ea typeface="微软雅黑" panose="020B0503020204020204" pitchFamily="34" charset="-122"/>
                <a:sym typeface="+mn-ea"/>
              </a:rPr>
              <a:t>审慎——认识创业机会与风险</a:t>
            </a:r>
            <a:endParaRPr lang="zh-CN" altLang="en-US" sz="2200" smtClean="0">
              <a:solidFill>
                <a:schemeClr val="tx1"/>
              </a:solidFill>
              <a:latin typeface="微软雅黑" panose="020B0503020204020204" pitchFamily="34" charset="-122"/>
              <a:ea typeface="微软雅黑" panose="020B0503020204020204" pitchFamily="34" charset="-122"/>
            </a:endParaRPr>
          </a:p>
          <a:p>
            <a:pPr marL="342900" indent="-342900" algn="l">
              <a:lnSpc>
                <a:spcPct val="300000"/>
              </a:lnSpc>
              <a:buFont typeface="Wingdings" panose="05000000000000000000" charset="0"/>
              <a:buChar char="w"/>
            </a:pPr>
            <a:endParaRPr lang="en-US" altLang="zh-CN" sz="2200" smtClean="0">
              <a:solidFill>
                <a:schemeClr val="tx1"/>
              </a:solidFill>
              <a:latin typeface="微软雅黑" panose="020B0503020204020204" pitchFamily="34" charset="-122"/>
              <a:ea typeface="微软雅黑" panose="020B0503020204020204" pitchFamily="34" charset="-122"/>
            </a:endParaRPr>
          </a:p>
        </p:txBody>
      </p:sp>
      <p:sp>
        <p:nvSpPr>
          <p:cNvPr id="4" name="文本框 3"/>
          <p:cNvSpPr txBox="1"/>
          <p:nvPr>
            <p:custDataLst>
              <p:tags r:id="rId2"/>
            </p:custDataLst>
          </p:nvPr>
        </p:nvSpPr>
        <p:spPr>
          <a:xfrm>
            <a:off x="6403340" y="3180715"/>
            <a:ext cx="4998720" cy="2306955"/>
          </a:xfrm>
          <a:prstGeom prst="rect">
            <a:avLst/>
          </a:prstGeom>
          <a:noFill/>
        </p:spPr>
        <p:txBody>
          <a:bodyPr wrap="square" rtlCol="0">
            <a:spAutoFit/>
          </a:bodyPr>
          <a:p>
            <a:pPr marL="342900" indent="-342900" algn="l">
              <a:lnSpc>
                <a:spcPct val="300000"/>
              </a:lnSpc>
              <a:buFont typeface="Wingdings" panose="05000000000000000000" charset="0"/>
              <a:buChar char="w"/>
            </a:pPr>
            <a:r>
              <a:rPr lang="zh-CN" sz="2400" b="1" smtClean="0">
                <a:solidFill>
                  <a:schemeClr val="tx1"/>
                </a:solidFill>
                <a:latin typeface="微软雅黑" panose="020B0503020204020204" pitchFamily="34" charset="-122"/>
                <a:ea typeface="微软雅黑" panose="020B0503020204020204" pitchFamily="34" charset="-122"/>
              </a:rPr>
              <a:t>模块八</a:t>
            </a:r>
            <a:r>
              <a:rPr lang="en-US" altLang="zh-CN" sz="2200" smtClean="0">
                <a:solidFill>
                  <a:schemeClr val="tx1"/>
                </a:solidFill>
                <a:latin typeface="微软雅黑" panose="020B0503020204020204" pitchFamily="34" charset="-122"/>
                <a:ea typeface="微软雅黑" panose="020B0503020204020204" pitchFamily="34" charset="-122"/>
              </a:rPr>
              <a:t> </a:t>
            </a:r>
            <a:r>
              <a:rPr sz="2200" smtClean="0">
                <a:solidFill>
                  <a:schemeClr val="tx1"/>
                </a:solidFill>
                <a:latin typeface="微软雅黑" panose="020B0503020204020204" pitchFamily="34" charset="-122"/>
                <a:ea typeface="微软雅黑" panose="020B0503020204020204" pitchFamily="34" charset="-122"/>
              </a:rPr>
              <a:t>筹谋——编制创业计划</a:t>
            </a:r>
            <a:endParaRPr sz="2200" smtClean="0">
              <a:solidFill>
                <a:schemeClr val="tx1"/>
              </a:solidFill>
              <a:latin typeface="微软雅黑" panose="020B0503020204020204" pitchFamily="34" charset="-122"/>
              <a:ea typeface="微软雅黑" panose="020B0503020204020204" pitchFamily="34" charset="-122"/>
            </a:endParaRPr>
          </a:p>
          <a:p>
            <a:pPr marL="342900" indent="-342900" algn="l">
              <a:lnSpc>
                <a:spcPct val="300000"/>
              </a:lnSpc>
              <a:buFont typeface="Wingdings" panose="05000000000000000000" charset="0"/>
              <a:buChar char="w"/>
            </a:pPr>
            <a:r>
              <a:rPr lang="zh-CN" sz="2400" b="1" smtClean="0">
                <a:solidFill>
                  <a:schemeClr val="tx1"/>
                </a:solidFill>
                <a:latin typeface="微软雅黑" panose="020B0503020204020204" pitchFamily="34" charset="-122"/>
                <a:ea typeface="微软雅黑" panose="020B0503020204020204" pitchFamily="34" charset="-122"/>
              </a:rPr>
              <a:t>模块九</a:t>
            </a:r>
            <a:r>
              <a:rPr lang="en-US" altLang="zh-CN" sz="2200" smtClean="0">
                <a:solidFill>
                  <a:schemeClr val="tx1"/>
                </a:solidFill>
                <a:latin typeface="微软雅黑" panose="020B0503020204020204" pitchFamily="34" charset="-122"/>
                <a:ea typeface="微软雅黑" panose="020B0503020204020204" pitchFamily="34" charset="-122"/>
              </a:rPr>
              <a:t> </a:t>
            </a:r>
            <a:r>
              <a:rPr sz="2200" smtClean="0">
                <a:solidFill>
                  <a:schemeClr val="tx1"/>
                </a:solidFill>
                <a:latin typeface="微软雅黑" panose="020B0503020204020204" pitchFamily="34" charset="-122"/>
                <a:ea typeface="微软雅黑" panose="020B0503020204020204" pitchFamily="34" charset="-122"/>
              </a:rPr>
              <a:t>创立——创办新企业</a:t>
            </a:r>
            <a:endParaRPr sz="2200" smtClean="0">
              <a:solidFill>
                <a:schemeClr val="tx1"/>
              </a:solidFill>
              <a:latin typeface="微软雅黑" panose="020B0503020204020204" pitchFamily="34" charset="-122"/>
              <a:ea typeface="微软雅黑" panose="020B0503020204020204" pitchFamily="34" charset="-122"/>
            </a:endParaRPr>
          </a:p>
        </p:txBody>
      </p:sp>
      <p:sp>
        <p:nvSpPr>
          <p:cNvPr id="13" name="文本框 12"/>
          <p:cNvSpPr txBox="1"/>
          <p:nvPr>
            <p:custDataLst>
              <p:tags r:id="rId3"/>
            </p:custDataLst>
          </p:nvPr>
        </p:nvSpPr>
        <p:spPr>
          <a:xfrm>
            <a:off x="321945" y="5275580"/>
            <a:ext cx="10887075" cy="1198880"/>
          </a:xfrm>
          <a:prstGeom prst="rect">
            <a:avLst/>
          </a:prstGeom>
          <a:noFill/>
        </p:spPr>
        <p:txBody>
          <a:bodyPr wrap="square" rtlCol="0">
            <a:spAutoFit/>
          </a:bodyPr>
          <a:p>
            <a:pPr marL="342900" indent="-342900" algn="l">
              <a:lnSpc>
                <a:spcPct val="300000"/>
              </a:lnSpc>
              <a:buFont typeface="Wingdings" panose="05000000000000000000" charset="0"/>
              <a:buChar char="w"/>
            </a:pPr>
            <a:r>
              <a:rPr lang="zh-CN" altLang="en-US" sz="2400" b="1" smtClean="0">
                <a:solidFill>
                  <a:schemeClr val="tx1"/>
                </a:solidFill>
                <a:latin typeface="微软雅黑" panose="020B0503020204020204" pitchFamily="34" charset="-122"/>
                <a:ea typeface="微软雅黑" panose="020B0503020204020204" pitchFamily="34" charset="-122"/>
              </a:rPr>
              <a:t>模块五</a:t>
            </a:r>
            <a:r>
              <a:rPr lang="en-US" altLang="zh-CN" sz="2200" smtClean="0">
                <a:solidFill>
                  <a:schemeClr val="tx1"/>
                </a:solidFill>
                <a:latin typeface="微软雅黑" panose="020B0503020204020204" pitchFamily="34" charset="-122"/>
                <a:ea typeface="微软雅黑" panose="020B0503020204020204" pitchFamily="34" charset="-122"/>
              </a:rPr>
              <a:t> </a:t>
            </a:r>
            <a:r>
              <a:rPr sz="2200" smtClean="0">
                <a:solidFill>
                  <a:schemeClr val="tx1"/>
                </a:solidFill>
                <a:latin typeface="微软雅黑" panose="020B0503020204020204" pitchFamily="34" charset="-122"/>
                <a:ea typeface="微软雅黑" panose="020B0503020204020204" pitchFamily="34" charset="-122"/>
              </a:rPr>
              <a:t>齐心——组建创业团队</a:t>
            </a:r>
            <a:r>
              <a:rPr lang="en-US" altLang="zh-CN" sz="2200" smtClean="0">
                <a:solidFill>
                  <a:schemeClr val="tx1"/>
                </a:solidFill>
                <a:latin typeface="微软雅黑" panose="020B0503020204020204" pitchFamily="34" charset="-122"/>
                <a:ea typeface="微软雅黑" panose="020B0503020204020204" pitchFamily="34" charset="-122"/>
              </a:rPr>
              <a:t>                           </a:t>
            </a:r>
            <a:r>
              <a:rPr lang="zh-CN" altLang="en-US" sz="2400" b="1" smtClean="0">
                <a:solidFill>
                  <a:schemeClr val="tx1"/>
                </a:solidFill>
                <a:latin typeface="微软雅黑" panose="020B0503020204020204" pitchFamily="34" charset="-122"/>
                <a:ea typeface="微软雅黑" panose="020B0503020204020204" pitchFamily="34" charset="-122"/>
              </a:rPr>
              <a:t>模块十</a:t>
            </a:r>
            <a:r>
              <a:rPr lang="en-US" altLang="zh-CN" sz="2200" smtClean="0">
                <a:solidFill>
                  <a:schemeClr val="tx1"/>
                </a:solidFill>
                <a:latin typeface="微软雅黑" panose="020B0503020204020204" pitchFamily="34" charset="-122"/>
                <a:ea typeface="微软雅黑" panose="020B0503020204020204" pitchFamily="34" charset="-122"/>
              </a:rPr>
              <a:t> 精进——管理初创企业</a:t>
            </a:r>
            <a:endParaRPr lang="en-US" altLang="zh-CN" sz="2200" smtClean="0">
              <a:solidFill>
                <a:schemeClr val="tx1"/>
              </a:solidFill>
              <a:latin typeface="微软雅黑" panose="020B0503020204020204" pitchFamily="34" charset="-122"/>
              <a:ea typeface="微软雅黑" panose="020B0503020204020204" pitchFamily="34" charset="-122"/>
            </a:endParaRPr>
          </a:p>
        </p:txBody>
      </p:sp>
      <p:sp>
        <p:nvSpPr>
          <p:cNvPr id="16" name="流程图: 决策 15"/>
          <p:cNvSpPr/>
          <p:nvPr/>
        </p:nvSpPr>
        <p:spPr>
          <a:xfrm>
            <a:off x="6517640" y="6209030"/>
            <a:ext cx="90805" cy="90170"/>
          </a:xfrm>
          <a:prstGeom prst="flowChartDecision">
            <a:avLst/>
          </a:prstGeom>
          <a:solidFill>
            <a:schemeClr val="tx1"/>
          </a:solidFill>
          <a:ln>
            <a:solidFill>
              <a:schemeClr val="tx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1958975" y="221615"/>
            <a:ext cx="5951220" cy="460375"/>
          </a:xfrm>
          <a:prstGeom prst="rect">
            <a:avLst/>
          </a:prstGeom>
          <a:noFill/>
        </p:spPr>
        <p:txBody>
          <a:bodyPr wrap="square" rtlCol="0" anchor="t">
            <a:spAutoFit/>
          </a:bodyPr>
          <a:p>
            <a:r>
              <a:rPr altLang="zh-CN" sz="2400">
                <a:highlight>
                  <a:srgbClr val="C0C0C0"/>
                </a:highlight>
                <a:latin typeface="+mn-ea"/>
              </a:rPr>
              <a:t>三、创业的类型</a:t>
            </a:r>
            <a:endParaRPr altLang="zh-CN" sz="2400">
              <a:highlight>
                <a:srgbClr val="C0C0C0"/>
              </a:highlight>
              <a:latin typeface="+mn-ea"/>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4" name="文本框 3"/>
          <p:cNvSpPr txBox="1"/>
          <p:nvPr/>
        </p:nvSpPr>
        <p:spPr>
          <a:xfrm>
            <a:off x="321945" y="833755"/>
            <a:ext cx="5166360" cy="460375"/>
          </a:xfrm>
          <a:prstGeom prst="rect">
            <a:avLst/>
          </a:prstGeom>
          <a:noFill/>
        </p:spPr>
        <p:txBody>
          <a:bodyPr wrap="square" rtlCol="0">
            <a:spAutoFit/>
          </a:bodyPr>
          <a:p>
            <a:r>
              <a:rPr lang="zh-CN" altLang="en-US" sz="2400"/>
              <a:t>（三）按照创业的创新程度分类</a:t>
            </a:r>
            <a:endParaRPr lang="zh-CN" altLang="en-US" sz="2400"/>
          </a:p>
        </p:txBody>
      </p:sp>
      <p:sp>
        <p:nvSpPr>
          <p:cNvPr id="12" name="矩形 11"/>
          <p:cNvSpPr/>
          <p:nvPr>
            <p:custDataLst>
              <p:tags r:id="rId1"/>
            </p:custDataLst>
          </p:nvPr>
        </p:nvSpPr>
        <p:spPr>
          <a:xfrm>
            <a:off x="9448800" y="-3175"/>
            <a:ext cx="3071495" cy="6864350"/>
          </a:xfrm>
          <a:prstGeom prst="rect">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3" name="矩形 32"/>
          <p:cNvSpPr/>
          <p:nvPr>
            <p:custDataLst>
              <p:tags r:id="rId3"/>
            </p:custDataLst>
          </p:nvPr>
        </p:nvSpPr>
        <p:spPr>
          <a:xfrm>
            <a:off x="1352083" y="2371359"/>
            <a:ext cx="8275046" cy="399647"/>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2000">
                <a:ln>
                  <a:noFill/>
                  <a:prstDash val="sysDot"/>
                </a:ln>
                <a:solidFill>
                  <a:schemeClr val="tx1">
                    <a:lumMod val="85000"/>
                    <a:lumOff val="15000"/>
                  </a:schemeClr>
                </a:solidFill>
                <a:latin typeface="+mn-ea"/>
                <a:cs typeface="+mn-ea"/>
              </a:rPr>
              <a:t>创业者通过复制原有企业的成熟商业模式开展创业活动。</a:t>
            </a:r>
            <a:endParaRPr lang="zh-CN" altLang="en-US" sz="2000">
              <a:ln>
                <a:noFill/>
                <a:prstDash val="sysDot"/>
              </a:ln>
              <a:solidFill>
                <a:schemeClr val="tx1">
                  <a:lumMod val="85000"/>
                  <a:lumOff val="15000"/>
                </a:schemeClr>
              </a:solidFill>
              <a:latin typeface="+mn-ea"/>
              <a:cs typeface="+mn-ea"/>
            </a:endParaRPr>
          </a:p>
        </p:txBody>
      </p:sp>
      <p:sp>
        <p:nvSpPr>
          <p:cNvPr id="34" name="矩形 33"/>
          <p:cNvSpPr/>
          <p:nvPr>
            <p:custDataLst>
              <p:tags r:id="rId4"/>
            </p:custDataLst>
          </p:nvPr>
        </p:nvSpPr>
        <p:spPr>
          <a:xfrm>
            <a:off x="1352083" y="2031717"/>
            <a:ext cx="8275046" cy="29664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200" b="1">
                <a:solidFill>
                  <a:schemeClr val="accent2"/>
                </a:solidFill>
                <a:latin typeface="+mn-ea"/>
                <a:cs typeface="+mn-ea"/>
              </a:rPr>
              <a:t>复制型创业</a:t>
            </a:r>
            <a:endParaRPr lang="zh-CN" altLang="en-US" sz="2200" b="1">
              <a:solidFill>
                <a:schemeClr val="accent2"/>
              </a:solidFill>
              <a:latin typeface="+mn-ea"/>
              <a:cs typeface="+mn-ea"/>
            </a:endParaRPr>
          </a:p>
        </p:txBody>
      </p:sp>
      <p:sp>
        <p:nvSpPr>
          <p:cNvPr id="36" name="矩形 35"/>
          <p:cNvSpPr/>
          <p:nvPr>
            <p:custDataLst>
              <p:tags r:id="rId5"/>
            </p:custDataLst>
          </p:nvPr>
        </p:nvSpPr>
        <p:spPr>
          <a:xfrm>
            <a:off x="1352083" y="3316005"/>
            <a:ext cx="8275046" cy="399647"/>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2000">
                <a:ln>
                  <a:noFill/>
                  <a:prstDash val="sysDot"/>
                </a:ln>
                <a:solidFill>
                  <a:schemeClr val="tx1">
                    <a:lumMod val="85000"/>
                    <a:lumOff val="15000"/>
                  </a:schemeClr>
                </a:solidFill>
                <a:latin typeface="+mn-ea"/>
                <a:cs typeface="+mn-ea"/>
              </a:rPr>
              <a:t>创业者通过模仿某领域领先者开展创业活动</a:t>
            </a:r>
            <a:endParaRPr lang="zh-CN" altLang="en-US" sz="2000">
              <a:ln>
                <a:noFill/>
                <a:prstDash val="sysDot"/>
              </a:ln>
              <a:solidFill>
                <a:schemeClr val="tx1">
                  <a:lumMod val="85000"/>
                  <a:lumOff val="15000"/>
                </a:schemeClr>
              </a:solidFill>
              <a:latin typeface="+mn-ea"/>
              <a:cs typeface="+mn-ea"/>
            </a:endParaRPr>
          </a:p>
        </p:txBody>
      </p:sp>
      <p:sp>
        <p:nvSpPr>
          <p:cNvPr id="37" name="矩形 36"/>
          <p:cNvSpPr/>
          <p:nvPr>
            <p:custDataLst>
              <p:tags r:id="rId6"/>
            </p:custDataLst>
          </p:nvPr>
        </p:nvSpPr>
        <p:spPr>
          <a:xfrm>
            <a:off x="1352083" y="2976363"/>
            <a:ext cx="8275046" cy="29664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200" b="1">
                <a:solidFill>
                  <a:schemeClr val="accent2"/>
                </a:solidFill>
                <a:latin typeface="+mn-ea"/>
                <a:cs typeface="+mn-ea"/>
              </a:rPr>
              <a:t>跟随型创业</a:t>
            </a:r>
            <a:endParaRPr lang="zh-CN" altLang="en-US" sz="2200" b="1">
              <a:solidFill>
                <a:schemeClr val="accent2"/>
              </a:solidFill>
              <a:latin typeface="+mn-ea"/>
              <a:cs typeface="+mn-ea"/>
            </a:endParaRPr>
          </a:p>
        </p:txBody>
      </p:sp>
      <p:sp>
        <p:nvSpPr>
          <p:cNvPr id="38" name="矩形 37"/>
          <p:cNvSpPr/>
          <p:nvPr>
            <p:custDataLst>
              <p:tags r:id="rId7"/>
            </p:custDataLst>
          </p:nvPr>
        </p:nvSpPr>
        <p:spPr>
          <a:xfrm>
            <a:off x="1352083" y="4252455"/>
            <a:ext cx="8275046" cy="399647"/>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2000">
                <a:ln>
                  <a:noFill/>
                  <a:prstDash val="sysDot"/>
                </a:ln>
                <a:solidFill>
                  <a:schemeClr val="tx1">
                    <a:lumMod val="85000"/>
                    <a:lumOff val="15000"/>
                  </a:schemeClr>
                </a:solidFill>
                <a:latin typeface="+mn-ea"/>
                <a:cs typeface="+mn-ea"/>
              </a:rPr>
              <a:t>成熟企业在内部进行创新创业活动，如企业流程再造、企业产品创新等。</a:t>
            </a:r>
            <a:endParaRPr lang="zh-CN" altLang="en-US" sz="2000">
              <a:ln>
                <a:noFill/>
                <a:prstDash val="sysDot"/>
              </a:ln>
              <a:solidFill>
                <a:schemeClr val="tx1">
                  <a:lumMod val="85000"/>
                  <a:lumOff val="15000"/>
                </a:schemeClr>
              </a:solidFill>
              <a:latin typeface="+mn-ea"/>
              <a:cs typeface="+mn-ea"/>
            </a:endParaRPr>
          </a:p>
        </p:txBody>
      </p:sp>
      <p:sp>
        <p:nvSpPr>
          <p:cNvPr id="39" name="矩形 38"/>
          <p:cNvSpPr/>
          <p:nvPr>
            <p:custDataLst>
              <p:tags r:id="rId8"/>
            </p:custDataLst>
          </p:nvPr>
        </p:nvSpPr>
        <p:spPr>
          <a:xfrm>
            <a:off x="1352083" y="3912813"/>
            <a:ext cx="8275046" cy="29664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200" b="1">
                <a:solidFill>
                  <a:schemeClr val="accent2"/>
                </a:solidFill>
                <a:latin typeface="+mn-ea"/>
                <a:cs typeface="+mn-ea"/>
              </a:rPr>
              <a:t>内部型创业</a:t>
            </a:r>
            <a:endParaRPr lang="zh-CN" altLang="en-US" sz="2200" b="1">
              <a:solidFill>
                <a:schemeClr val="accent2"/>
              </a:solidFill>
              <a:latin typeface="+mn-ea"/>
              <a:cs typeface="+mn-ea"/>
            </a:endParaRPr>
          </a:p>
        </p:txBody>
      </p:sp>
      <p:sp>
        <p:nvSpPr>
          <p:cNvPr id="40" name="矩形 39"/>
          <p:cNvSpPr/>
          <p:nvPr>
            <p:custDataLst>
              <p:tags r:id="rId9"/>
            </p:custDataLst>
          </p:nvPr>
        </p:nvSpPr>
        <p:spPr>
          <a:xfrm>
            <a:off x="1352083" y="5200175"/>
            <a:ext cx="8275046" cy="399647"/>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2000">
                <a:ln>
                  <a:noFill/>
                  <a:prstDash val="sysDot"/>
                </a:ln>
                <a:solidFill>
                  <a:schemeClr val="tx1">
                    <a:lumMod val="85000"/>
                    <a:lumOff val="15000"/>
                  </a:schemeClr>
                </a:solidFill>
                <a:latin typeface="+mn-ea"/>
                <a:cs typeface="+mn-ea"/>
              </a:rPr>
              <a:t>这是一种创新程度高、风险大但回报率极高的创业类型。</a:t>
            </a:r>
            <a:endParaRPr lang="zh-CN" altLang="en-US" sz="2000">
              <a:ln>
                <a:noFill/>
                <a:prstDash val="sysDot"/>
              </a:ln>
              <a:solidFill>
                <a:schemeClr val="tx1">
                  <a:lumMod val="85000"/>
                  <a:lumOff val="15000"/>
                </a:schemeClr>
              </a:solidFill>
              <a:latin typeface="+mn-ea"/>
              <a:cs typeface="+mn-ea"/>
            </a:endParaRPr>
          </a:p>
        </p:txBody>
      </p:sp>
      <p:sp>
        <p:nvSpPr>
          <p:cNvPr id="41" name="矩形 40"/>
          <p:cNvSpPr/>
          <p:nvPr>
            <p:custDataLst>
              <p:tags r:id="rId10"/>
            </p:custDataLst>
          </p:nvPr>
        </p:nvSpPr>
        <p:spPr>
          <a:xfrm>
            <a:off x="1352083" y="4863094"/>
            <a:ext cx="8275046" cy="29664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200" b="1">
                <a:solidFill>
                  <a:schemeClr val="accent2"/>
                </a:solidFill>
                <a:latin typeface="+mn-ea"/>
                <a:cs typeface="+mn-ea"/>
              </a:rPr>
              <a:t>冒险型创业</a:t>
            </a:r>
            <a:endParaRPr lang="zh-CN" altLang="en-US" sz="2200" b="1">
              <a:solidFill>
                <a:schemeClr val="accent2"/>
              </a:solidFill>
              <a:latin typeface="+mn-ea"/>
              <a:cs typeface="+mn-ea"/>
            </a:endParaRPr>
          </a:p>
        </p:txBody>
      </p:sp>
      <p:sp>
        <p:nvSpPr>
          <p:cNvPr id="42" name="矩形 41"/>
          <p:cNvSpPr/>
          <p:nvPr>
            <p:custDataLst>
              <p:tags r:id="rId11"/>
            </p:custDataLst>
          </p:nvPr>
        </p:nvSpPr>
        <p:spPr>
          <a:xfrm>
            <a:off x="914083" y="2031717"/>
            <a:ext cx="312925" cy="313661"/>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Autofit/>
          </a:bodyPr>
          <a:p>
            <a:pPr algn="ctr">
              <a:spcBef>
                <a:spcPct val="0"/>
              </a:spcBef>
              <a:spcAft>
                <a:spcPct val="0"/>
              </a:spcAft>
            </a:pPr>
            <a:r>
              <a:rPr lang="en-US" altLang="zh-CN" sz="1600" b="1">
                <a:solidFill>
                  <a:schemeClr val="lt1"/>
                </a:solidFill>
                <a:latin typeface="+mn-ea"/>
                <a:cs typeface="+mn-ea"/>
                <a:sym typeface="+mn-ea"/>
              </a:rPr>
              <a:t>01</a:t>
            </a:r>
            <a:endParaRPr lang="en-US" altLang="zh-CN" sz="1600" b="1" dirty="0">
              <a:solidFill>
                <a:schemeClr val="lt1"/>
              </a:solidFill>
              <a:latin typeface="+mn-ea"/>
              <a:cs typeface="+mn-ea"/>
              <a:sym typeface="+mn-ea"/>
            </a:endParaRPr>
          </a:p>
        </p:txBody>
      </p:sp>
      <p:sp>
        <p:nvSpPr>
          <p:cNvPr id="43" name="矩形 42"/>
          <p:cNvSpPr/>
          <p:nvPr>
            <p:custDataLst>
              <p:tags r:id="rId12"/>
            </p:custDataLst>
          </p:nvPr>
        </p:nvSpPr>
        <p:spPr>
          <a:xfrm>
            <a:off x="914083" y="2976363"/>
            <a:ext cx="312925" cy="313661"/>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Autofit/>
          </a:bodyPr>
          <a:p>
            <a:pPr algn="ctr">
              <a:spcBef>
                <a:spcPct val="0"/>
              </a:spcBef>
              <a:spcAft>
                <a:spcPct val="0"/>
              </a:spcAft>
            </a:pPr>
            <a:r>
              <a:rPr lang="en-US" altLang="zh-CN" sz="1600" b="1">
                <a:solidFill>
                  <a:schemeClr val="lt1"/>
                </a:solidFill>
                <a:latin typeface="+mn-ea"/>
                <a:cs typeface="+mn-ea"/>
                <a:sym typeface="+mn-ea"/>
              </a:rPr>
              <a:t>02</a:t>
            </a:r>
            <a:endParaRPr lang="en-US" altLang="zh-CN" sz="1600" b="1" dirty="0">
              <a:solidFill>
                <a:schemeClr val="lt1"/>
              </a:solidFill>
              <a:latin typeface="+mn-ea"/>
              <a:cs typeface="+mn-ea"/>
              <a:sym typeface="+mn-ea"/>
            </a:endParaRPr>
          </a:p>
        </p:txBody>
      </p:sp>
      <p:sp>
        <p:nvSpPr>
          <p:cNvPr id="44" name="矩形 43"/>
          <p:cNvSpPr/>
          <p:nvPr>
            <p:custDataLst>
              <p:tags r:id="rId13"/>
            </p:custDataLst>
          </p:nvPr>
        </p:nvSpPr>
        <p:spPr>
          <a:xfrm>
            <a:off x="914083" y="3912813"/>
            <a:ext cx="312925" cy="313661"/>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Autofit/>
          </a:bodyPr>
          <a:p>
            <a:pPr algn="ctr">
              <a:spcBef>
                <a:spcPct val="0"/>
              </a:spcBef>
              <a:spcAft>
                <a:spcPct val="0"/>
              </a:spcAft>
            </a:pPr>
            <a:r>
              <a:rPr lang="en-US" altLang="zh-CN" sz="1600" b="1">
                <a:solidFill>
                  <a:schemeClr val="lt1"/>
                </a:solidFill>
                <a:latin typeface="+mn-ea"/>
                <a:cs typeface="+mn-ea"/>
                <a:sym typeface="+mn-ea"/>
              </a:rPr>
              <a:t>03</a:t>
            </a:r>
            <a:endParaRPr lang="en-US" altLang="zh-CN" sz="1600" b="1" dirty="0">
              <a:solidFill>
                <a:schemeClr val="lt1"/>
              </a:solidFill>
              <a:latin typeface="+mn-ea"/>
              <a:cs typeface="+mn-ea"/>
              <a:sym typeface="+mn-ea"/>
            </a:endParaRPr>
          </a:p>
        </p:txBody>
      </p:sp>
      <p:sp>
        <p:nvSpPr>
          <p:cNvPr id="45" name="矩形 44"/>
          <p:cNvSpPr/>
          <p:nvPr>
            <p:custDataLst>
              <p:tags r:id="rId14"/>
            </p:custDataLst>
          </p:nvPr>
        </p:nvSpPr>
        <p:spPr>
          <a:xfrm>
            <a:off x="914083" y="4863094"/>
            <a:ext cx="312925" cy="313661"/>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Autofit/>
          </a:bodyPr>
          <a:p>
            <a:pPr algn="ctr">
              <a:spcBef>
                <a:spcPct val="0"/>
              </a:spcBef>
              <a:spcAft>
                <a:spcPct val="0"/>
              </a:spcAft>
            </a:pPr>
            <a:r>
              <a:rPr lang="en-US" altLang="zh-CN" sz="1600" b="1">
                <a:solidFill>
                  <a:schemeClr val="lt1"/>
                </a:solidFill>
                <a:latin typeface="+mn-ea"/>
                <a:cs typeface="+mn-ea"/>
                <a:sym typeface="+mn-ea"/>
              </a:rPr>
              <a:t>04</a:t>
            </a:r>
            <a:endParaRPr lang="en-US" altLang="zh-CN" sz="1600" b="1" dirty="0">
              <a:solidFill>
                <a:schemeClr val="lt1"/>
              </a:solidFill>
              <a:latin typeface="+mn-ea"/>
              <a:cs typeface="+mn-ea"/>
              <a:sym typeface="+mn-ea"/>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42620"/>
            <a:chOff x="0" y="159"/>
            <a:chExt cx="18945" cy="1012"/>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1958975" y="221615"/>
            <a:ext cx="5951220" cy="460375"/>
          </a:xfrm>
          <a:prstGeom prst="rect">
            <a:avLst/>
          </a:prstGeom>
          <a:noFill/>
        </p:spPr>
        <p:txBody>
          <a:bodyPr wrap="square" rtlCol="0" anchor="t">
            <a:spAutoFit/>
          </a:bodyPr>
          <a:p>
            <a:r>
              <a:rPr lang="zh-CN" sz="2400">
                <a:highlight>
                  <a:srgbClr val="C0C0C0"/>
                </a:highlight>
                <a:latin typeface="+mn-ea"/>
              </a:rPr>
              <a:t>四、大学生创业</a:t>
            </a:r>
            <a:endParaRPr lang="zh-CN" sz="2400">
              <a:highlight>
                <a:srgbClr val="C0C0C0"/>
              </a:highlight>
              <a:latin typeface="+mn-ea"/>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4" name="文本框 3"/>
          <p:cNvSpPr txBox="1"/>
          <p:nvPr/>
        </p:nvSpPr>
        <p:spPr>
          <a:xfrm>
            <a:off x="321945" y="833755"/>
            <a:ext cx="5166360" cy="460375"/>
          </a:xfrm>
          <a:prstGeom prst="rect">
            <a:avLst/>
          </a:prstGeom>
          <a:noFill/>
        </p:spPr>
        <p:txBody>
          <a:bodyPr wrap="square" rtlCol="0">
            <a:spAutoFit/>
          </a:bodyPr>
          <a:p>
            <a:r>
              <a:rPr lang="zh-CN" altLang="en-US" sz="2400"/>
              <a:t>（一）大学生创业的模式</a:t>
            </a:r>
            <a:endParaRPr lang="zh-CN" altLang="en-US" sz="2400"/>
          </a:p>
        </p:txBody>
      </p:sp>
      <p:sp>
        <p:nvSpPr>
          <p:cNvPr id="22" name="大线"/>
          <p:cNvSpPr/>
          <p:nvPr>
            <p:custDataLst>
              <p:tags r:id="rId1"/>
            </p:custDataLst>
          </p:nvPr>
        </p:nvSpPr>
        <p:spPr bwMode="auto">
          <a:xfrm>
            <a:off x="1733550" y="2792095"/>
            <a:ext cx="825500" cy="553720"/>
          </a:xfrm>
          <a:custGeom>
            <a:avLst/>
            <a:gdLst/>
            <a:ahLst/>
            <a:cxnLst>
              <a:cxn ang="0">
                <a:pos x="645" y="997"/>
              </a:cxn>
              <a:cxn ang="0">
                <a:pos x="1293" y="498"/>
              </a:cxn>
              <a:cxn ang="0">
                <a:pos x="645" y="0"/>
              </a:cxn>
              <a:cxn ang="0">
                <a:pos x="0" y="498"/>
              </a:cxn>
              <a:cxn ang="0">
                <a:pos x="645" y="997"/>
              </a:cxn>
              <a:cxn ang="0">
                <a:pos x="645" y="997"/>
              </a:cxn>
            </a:cxnLst>
            <a:rect l="0" t="0" r="r" b="b"/>
            <a:pathLst>
              <a:path w="1293" h="997">
                <a:moveTo>
                  <a:pt x="645" y="997"/>
                </a:moveTo>
                <a:lnTo>
                  <a:pt x="1293" y="498"/>
                </a:lnTo>
                <a:lnTo>
                  <a:pt x="645" y="0"/>
                </a:lnTo>
                <a:lnTo>
                  <a:pt x="0" y="498"/>
                </a:lnTo>
                <a:lnTo>
                  <a:pt x="645" y="997"/>
                </a:lnTo>
                <a:lnTo>
                  <a:pt x="645" y="997"/>
                </a:lnTo>
                <a:close/>
              </a:path>
            </a:pathLst>
          </a:custGeom>
          <a:noFill/>
          <a:ln w="9525">
            <a:solidFill>
              <a:schemeClr val="accent1">
                <a:lumMod val="75000"/>
              </a:schemeClr>
            </a:solidFill>
            <a:round/>
          </a:ln>
        </p:spPr>
        <p:txBody>
          <a:bodyPr vert="horz" wrap="square" lIns="91440" tIns="45720" rIns="91440" bIns="45720" numCol="1" anchor="t" anchorCtr="0" compatLnSpc="1">
            <a:noAutofit/>
          </a:bodyPr>
          <a:p>
            <a:pPr lvl="0" algn="l">
              <a:buClrTx/>
              <a:buSzTx/>
              <a:buFontTx/>
            </a:pPr>
            <a:endParaRPr lang="zh-CN" altLang="en-US">
              <a:solidFill>
                <a:schemeClr val="tx1"/>
              </a:solidFill>
              <a:sym typeface="+mn-ea"/>
            </a:endParaRPr>
          </a:p>
        </p:txBody>
      </p:sp>
      <p:sp>
        <p:nvSpPr>
          <p:cNvPr id="21" name="小线"/>
          <p:cNvSpPr/>
          <p:nvPr>
            <p:custDataLst>
              <p:tags r:id="rId2"/>
            </p:custDataLst>
          </p:nvPr>
        </p:nvSpPr>
        <p:spPr bwMode="auto">
          <a:xfrm>
            <a:off x="1366520" y="2539365"/>
            <a:ext cx="1557655" cy="1045210"/>
          </a:xfrm>
          <a:custGeom>
            <a:avLst/>
            <a:gdLst/>
            <a:ahLst/>
            <a:cxnLst>
              <a:cxn ang="0">
                <a:pos x="645" y="997"/>
              </a:cxn>
              <a:cxn ang="0">
                <a:pos x="1293" y="498"/>
              </a:cxn>
              <a:cxn ang="0">
                <a:pos x="645" y="0"/>
              </a:cxn>
              <a:cxn ang="0">
                <a:pos x="0" y="498"/>
              </a:cxn>
              <a:cxn ang="0">
                <a:pos x="645" y="997"/>
              </a:cxn>
              <a:cxn ang="0">
                <a:pos x="645" y="997"/>
              </a:cxn>
            </a:cxnLst>
            <a:rect l="0" t="0" r="r" b="b"/>
            <a:pathLst>
              <a:path w="1293" h="997">
                <a:moveTo>
                  <a:pt x="645" y="997"/>
                </a:moveTo>
                <a:lnTo>
                  <a:pt x="1293" y="498"/>
                </a:lnTo>
                <a:lnTo>
                  <a:pt x="645" y="0"/>
                </a:lnTo>
                <a:lnTo>
                  <a:pt x="0" y="498"/>
                </a:lnTo>
                <a:lnTo>
                  <a:pt x="645" y="997"/>
                </a:lnTo>
                <a:lnTo>
                  <a:pt x="645" y="997"/>
                </a:lnTo>
                <a:close/>
              </a:path>
            </a:pathLst>
          </a:custGeom>
          <a:noFill/>
          <a:ln w="9525">
            <a:solidFill>
              <a:schemeClr val="accent1">
                <a:lumMod val="40000"/>
                <a:lumOff val="60000"/>
              </a:schemeClr>
            </a:solidFill>
            <a:round/>
          </a:ln>
        </p:spPr>
        <p:txBody>
          <a:bodyPr vert="horz" wrap="square" lIns="91440" tIns="45720" rIns="91440" bIns="45720" numCol="1" anchor="t" anchorCtr="0" compatLnSpc="1">
            <a:noAutofit/>
          </a:bodyPr>
          <a:p>
            <a:pPr lvl="0" algn="l">
              <a:buClrTx/>
              <a:buSzTx/>
              <a:buFontTx/>
            </a:pPr>
            <a:endParaRPr lang="zh-CN" altLang="en-US">
              <a:solidFill>
                <a:schemeClr val="tx1"/>
              </a:solidFill>
              <a:sym typeface="+mn-ea"/>
            </a:endParaRPr>
          </a:p>
        </p:txBody>
      </p:sp>
      <p:sp>
        <p:nvSpPr>
          <p:cNvPr id="20" name="下"/>
          <p:cNvSpPr/>
          <p:nvPr>
            <p:custDataLst>
              <p:tags r:id="rId3"/>
            </p:custDataLst>
          </p:nvPr>
        </p:nvSpPr>
        <p:spPr bwMode="auto">
          <a:xfrm>
            <a:off x="1571625" y="2417445"/>
            <a:ext cx="1145540" cy="767080"/>
          </a:xfrm>
          <a:custGeom>
            <a:avLst/>
            <a:gdLst/>
            <a:ahLst/>
            <a:cxnLst>
              <a:cxn ang="0">
                <a:pos x="645" y="997"/>
              </a:cxn>
              <a:cxn ang="0">
                <a:pos x="1293" y="498"/>
              </a:cxn>
              <a:cxn ang="0">
                <a:pos x="645" y="0"/>
              </a:cxn>
              <a:cxn ang="0">
                <a:pos x="0" y="498"/>
              </a:cxn>
              <a:cxn ang="0">
                <a:pos x="645" y="997"/>
              </a:cxn>
              <a:cxn ang="0">
                <a:pos x="645" y="997"/>
              </a:cxn>
            </a:cxnLst>
            <a:rect l="0" t="0" r="r" b="b"/>
            <a:pathLst>
              <a:path w="3235" h="2166">
                <a:moveTo>
                  <a:pt x="1613" y="0"/>
                </a:moveTo>
                <a:lnTo>
                  <a:pt x="3141" y="1021"/>
                </a:lnTo>
                <a:lnTo>
                  <a:pt x="3235" y="1021"/>
                </a:lnTo>
                <a:lnTo>
                  <a:pt x="3235" y="1080"/>
                </a:lnTo>
                <a:lnTo>
                  <a:pt x="3229" y="1080"/>
                </a:lnTo>
                <a:lnTo>
                  <a:pt x="3233" y="1082"/>
                </a:lnTo>
                <a:lnTo>
                  <a:pt x="1613" y="2166"/>
                </a:lnTo>
                <a:lnTo>
                  <a:pt x="0" y="1082"/>
                </a:lnTo>
                <a:lnTo>
                  <a:pt x="6" y="1078"/>
                </a:lnTo>
                <a:lnTo>
                  <a:pt x="6" y="1021"/>
                </a:lnTo>
                <a:lnTo>
                  <a:pt x="92" y="1021"/>
                </a:lnTo>
                <a:lnTo>
                  <a:pt x="1613" y="0"/>
                </a:lnTo>
                <a:close/>
              </a:path>
            </a:pathLst>
          </a:custGeom>
          <a:solidFill>
            <a:schemeClr val="accent1">
              <a:lumMod val="75000"/>
            </a:schemeClr>
          </a:solidFill>
          <a:ln w="9525">
            <a:noFill/>
            <a:round/>
          </a:ln>
          <a:effectLst>
            <a:outerShdw blurRad="317500" dist="127000" dir="5400000" algn="t" rotWithShape="0">
              <a:schemeClr val="accent1">
                <a:alpha val="38000"/>
              </a:schemeClr>
            </a:outerShdw>
          </a:effectLst>
        </p:spPr>
        <p:txBody>
          <a:bodyPr vert="horz" wrap="square" lIns="91440" tIns="45720" rIns="91440" bIns="45720" numCol="1" anchor="t" anchorCtr="0" compatLnSpc="1">
            <a:noAutofit/>
          </a:bodyPr>
          <a:p>
            <a:pPr lvl="0" algn="l">
              <a:buClrTx/>
              <a:buSzTx/>
              <a:buFontTx/>
            </a:pPr>
            <a:endParaRPr lang="zh-CN" altLang="en-US">
              <a:solidFill>
                <a:schemeClr val="tx1"/>
              </a:solidFill>
              <a:sym typeface="+mn-ea"/>
            </a:endParaRPr>
          </a:p>
        </p:txBody>
      </p:sp>
      <p:sp>
        <p:nvSpPr>
          <p:cNvPr id="19" name="下"/>
          <p:cNvSpPr/>
          <p:nvPr>
            <p:custDataLst>
              <p:tags r:id="rId4"/>
            </p:custDataLst>
          </p:nvPr>
        </p:nvSpPr>
        <p:spPr bwMode="auto">
          <a:xfrm>
            <a:off x="1571625" y="2395220"/>
            <a:ext cx="1144905" cy="767080"/>
          </a:xfrm>
          <a:custGeom>
            <a:avLst/>
            <a:gdLst/>
            <a:ahLst/>
            <a:cxnLst>
              <a:cxn ang="0">
                <a:pos x="645" y="997"/>
              </a:cxn>
              <a:cxn ang="0">
                <a:pos x="1293" y="498"/>
              </a:cxn>
              <a:cxn ang="0">
                <a:pos x="645" y="0"/>
              </a:cxn>
              <a:cxn ang="0">
                <a:pos x="0" y="498"/>
              </a:cxn>
              <a:cxn ang="0">
                <a:pos x="645" y="997"/>
              </a:cxn>
              <a:cxn ang="0">
                <a:pos x="645" y="997"/>
              </a:cxn>
            </a:cxnLst>
            <a:rect l="0" t="0" r="r" b="b"/>
            <a:pathLst>
              <a:path w="1293" h="997">
                <a:moveTo>
                  <a:pt x="645" y="997"/>
                </a:moveTo>
                <a:lnTo>
                  <a:pt x="1293" y="498"/>
                </a:lnTo>
                <a:lnTo>
                  <a:pt x="645" y="0"/>
                </a:lnTo>
                <a:lnTo>
                  <a:pt x="0" y="498"/>
                </a:lnTo>
                <a:lnTo>
                  <a:pt x="645" y="997"/>
                </a:lnTo>
                <a:lnTo>
                  <a:pt x="645" y="997"/>
                </a:lnTo>
                <a:close/>
              </a:path>
            </a:pathLst>
          </a:custGeom>
          <a:gradFill>
            <a:gsLst>
              <a:gs pos="0">
                <a:schemeClr val="accent1">
                  <a:lumMod val="90000"/>
                  <a:lumOff val="10000"/>
                  <a:alpha val="100000"/>
                </a:schemeClr>
              </a:gs>
              <a:gs pos="70000">
                <a:schemeClr val="accent1">
                  <a:alpha val="100000"/>
                </a:schemeClr>
              </a:gs>
            </a:gsLst>
            <a:lin ang="0" scaled="0"/>
          </a:gradFill>
          <a:ln w="9525">
            <a:noFill/>
            <a:round/>
          </a:ln>
        </p:spPr>
        <p:txBody>
          <a:bodyPr vert="horz" wrap="square" lIns="91440" tIns="45720" rIns="91440" bIns="45720" numCol="1" anchor="t" anchorCtr="0" compatLnSpc="1">
            <a:noAutofit/>
          </a:bodyPr>
          <a:p>
            <a:pPr lvl="0" algn="l">
              <a:buClrTx/>
              <a:buSzTx/>
              <a:buFontTx/>
            </a:pPr>
            <a:endParaRPr lang="zh-CN" altLang="en-US">
              <a:solidFill>
                <a:schemeClr val="tx1"/>
              </a:solidFill>
              <a:sym typeface="+mn-ea"/>
            </a:endParaRPr>
          </a:p>
        </p:txBody>
      </p:sp>
      <p:sp>
        <p:nvSpPr>
          <p:cNvPr id="6155" name="右"/>
          <p:cNvSpPr/>
          <p:nvPr>
            <p:custDataLst>
              <p:tags r:id="rId5"/>
            </p:custDataLst>
          </p:nvPr>
        </p:nvSpPr>
        <p:spPr bwMode="auto">
          <a:xfrm>
            <a:off x="2143760" y="1795145"/>
            <a:ext cx="574040" cy="984250"/>
          </a:xfrm>
          <a:custGeom>
            <a:avLst/>
            <a:gdLst/>
            <a:ahLst/>
            <a:cxnLst>
              <a:cxn ang="0">
                <a:pos x="648" y="498"/>
              </a:cxn>
              <a:cxn ang="0">
                <a:pos x="648" y="1278"/>
              </a:cxn>
              <a:cxn ang="0">
                <a:pos x="3" y="784"/>
              </a:cxn>
              <a:cxn ang="0">
                <a:pos x="0" y="0"/>
              </a:cxn>
              <a:cxn ang="0">
                <a:pos x="648" y="498"/>
              </a:cxn>
              <a:cxn ang="0">
                <a:pos x="648" y="498"/>
              </a:cxn>
            </a:cxnLst>
            <a:rect l="0" t="0" r="r" b="b"/>
            <a:pathLst>
              <a:path w="648" h="1278">
                <a:moveTo>
                  <a:pt x="648" y="498"/>
                </a:moveTo>
                <a:lnTo>
                  <a:pt x="648" y="1278"/>
                </a:lnTo>
                <a:lnTo>
                  <a:pt x="3" y="784"/>
                </a:lnTo>
                <a:lnTo>
                  <a:pt x="0" y="0"/>
                </a:lnTo>
                <a:lnTo>
                  <a:pt x="648" y="498"/>
                </a:lnTo>
                <a:lnTo>
                  <a:pt x="648" y="498"/>
                </a:lnTo>
                <a:close/>
              </a:path>
            </a:pathLst>
          </a:custGeom>
          <a:gradFill>
            <a:gsLst>
              <a:gs pos="0">
                <a:schemeClr val="accent1">
                  <a:lumMod val="60000"/>
                  <a:lumOff val="40000"/>
                  <a:alpha val="100000"/>
                </a:schemeClr>
              </a:gs>
              <a:gs pos="70000">
                <a:schemeClr val="accent1">
                  <a:lumMod val="80000"/>
                  <a:lumOff val="20000"/>
                  <a:alpha val="100000"/>
                </a:schemeClr>
              </a:gs>
            </a:gsLst>
            <a:lin ang="13500000" scaled="0"/>
          </a:gradFill>
          <a:ln w="12700" cmpd="sng">
            <a:noFill/>
            <a:prstDash val="solid"/>
            <a:round/>
          </a:ln>
        </p:spPr>
        <p:txBody>
          <a:bodyPr vert="horz" wrap="square" lIns="91440" tIns="45720" rIns="91440" bIns="45720" numCol="1" anchor="t" anchorCtr="0" compatLnSpc="1">
            <a:noAutofit/>
          </a:bodyPr>
          <a:p>
            <a:pPr lvl="0" algn="l">
              <a:buClrTx/>
              <a:buSzTx/>
              <a:buFontTx/>
            </a:pPr>
            <a:endParaRPr lang="zh-CN" altLang="en-US">
              <a:solidFill>
                <a:schemeClr val="tx1"/>
              </a:solidFill>
              <a:sym typeface="+mn-ea"/>
            </a:endParaRPr>
          </a:p>
        </p:txBody>
      </p:sp>
      <p:sp>
        <p:nvSpPr>
          <p:cNvPr id="6167" name="左"/>
          <p:cNvSpPr/>
          <p:nvPr>
            <p:custDataLst>
              <p:tags r:id="rId6"/>
            </p:custDataLst>
          </p:nvPr>
        </p:nvSpPr>
        <p:spPr bwMode="auto">
          <a:xfrm>
            <a:off x="1574165" y="1796415"/>
            <a:ext cx="569595" cy="984250"/>
          </a:xfrm>
          <a:custGeom>
            <a:avLst/>
            <a:gdLst/>
            <a:ahLst/>
            <a:cxnLst>
              <a:cxn ang="0">
                <a:pos x="0" y="496"/>
              </a:cxn>
              <a:cxn ang="0">
                <a:pos x="0" y="1278"/>
              </a:cxn>
              <a:cxn ang="0">
                <a:pos x="642" y="784"/>
              </a:cxn>
              <a:cxn ang="0">
                <a:pos x="644" y="0"/>
              </a:cxn>
              <a:cxn ang="0">
                <a:pos x="0" y="496"/>
              </a:cxn>
              <a:cxn ang="0">
                <a:pos x="0" y="496"/>
              </a:cxn>
            </a:cxnLst>
            <a:rect l="0" t="0" r="r" b="b"/>
            <a:pathLst>
              <a:path w="644" h="1278">
                <a:moveTo>
                  <a:pt x="0" y="496"/>
                </a:moveTo>
                <a:lnTo>
                  <a:pt x="0" y="1278"/>
                </a:lnTo>
                <a:lnTo>
                  <a:pt x="642" y="784"/>
                </a:lnTo>
                <a:lnTo>
                  <a:pt x="644" y="0"/>
                </a:lnTo>
                <a:lnTo>
                  <a:pt x="0" y="496"/>
                </a:lnTo>
                <a:lnTo>
                  <a:pt x="0" y="496"/>
                </a:lnTo>
                <a:close/>
              </a:path>
            </a:pathLst>
          </a:custGeom>
          <a:gradFill>
            <a:gsLst>
              <a:gs pos="0">
                <a:schemeClr val="accent1">
                  <a:lumMod val="60000"/>
                  <a:lumOff val="40000"/>
                  <a:alpha val="100000"/>
                </a:schemeClr>
              </a:gs>
              <a:gs pos="70000">
                <a:schemeClr val="accent1">
                  <a:lumMod val="80000"/>
                  <a:lumOff val="20000"/>
                  <a:alpha val="100000"/>
                </a:schemeClr>
              </a:gs>
            </a:gsLst>
            <a:lin ang="18900000" scaled="0"/>
          </a:gradFill>
          <a:ln w="9525">
            <a:noFill/>
            <a:round/>
          </a:ln>
        </p:spPr>
        <p:txBody>
          <a:bodyPr vert="horz" wrap="square" lIns="91440" tIns="45720" rIns="91440" bIns="45720" numCol="1" anchor="t" anchorCtr="0" compatLnSpc="1">
            <a:noAutofit/>
          </a:bodyPr>
          <a:p>
            <a:pPr lvl="0" algn="l">
              <a:buClrTx/>
              <a:buSzTx/>
              <a:buFontTx/>
            </a:pPr>
            <a:endParaRPr lang="zh-CN" altLang="en-US">
              <a:solidFill>
                <a:schemeClr val="tx1"/>
              </a:solidFill>
              <a:sym typeface="+mn-ea"/>
            </a:endParaRPr>
          </a:p>
        </p:txBody>
      </p:sp>
      <p:sp>
        <p:nvSpPr>
          <p:cNvPr id="3" name="矩形 2"/>
          <p:cNvSpPr/>
          <p:nvPr>
            <p:custDataLst>
              <p:tags r:id="rId7"/>
            </p:custDataLst>
          </p:nvPr>
        </p:nvSpPr>
        <p:spPr>
          <a:xfrm>
            <a:off x="322580" y="4281805"/>
            <a:ext cx="2494915" cy="1317625"/>
          </a:xfrm>
          <a:prstGeom prst="rect">
            <a:avLst/>
          </a:prstGeom>
          <a:noFill/>
        </p:spPr>
        <p:txBody>
          <a:bodyPr wrap="square" lIns="0" tIns="0" rIns="0" bIns="0" rtlCol="0" anchor="t" anchorCtr="0">
            <a:noAutofit/>
          </a:bodyPr>
          <a:p>
            <a:pPr algn="l">
              <a:lnSpc>
                <a:spcPct val="130000"/>
              </a:lnSpc>
              <a:spcBef>
                <a:spcPct val="0"/>
              </a:spcBef>
              <a:spcAft>
                <a:spcPct val="0"/>
              </a:spcAft>
            </a:pPr>
            <a:r>
              <a:rPr lang="zh-CN" altLang="en-US" sz="2000">
                <a:solidFill>
                  <a:schemeClr val="tx1">
                    <a:lumMod val="65000"/>
                    <a:lumOff val="35000"/>
                  </a:schemeClr>
                </a:solidFill>
                <a:latin typeface="+mn-ea"/>
                <a:cs typeface="+mn-ea"/>
              </a:rPr>
              <a:t>网络创业门槛低、成本少、风险小、方式灵活，十分适合初出茅庐的大学生创业者。</a:t>
            </a:r>
            <a:endParaRPr lang="zh-CN" altLang="en-US" sz="2000">
              <a:solidFill>
                <a:schemeClr val="tx1">
                  <a:lumMod val="65000"/>
                  <a:lumOff val="35000"/>
                </a:schemeClr>
              </a:solidFill>
              <a:latin typeface="+mn-ea"/>
              <a:cs typeface="+mn-ea"/>
            </a:endParaRPr>
          </a:p>
        </p:txBody>
      </p:sp>
      <p:pic>
        <p:nvPicPr>
          <p:cNvPr id="64" name="图片 18" descr="343435383036303b343532343136323bcfeec4bfc9fac3fcd6dcc6da"/>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1886585" y="2192655"/>
            <a:ext cx="540000" cy="540000"/>
          </a:xfrm>
          <a:prstGeom prst="rect">
            <a:avLst/>
          </a:prstGeom>
        </p:spPr>
      </p:pic>
      <p:sp>
        <p:nvSpPr>
          <p:cNvPr id="5" name="矩形 4"/>
          <p:cNvSpPr/>
          <p:nvPr>
            <p:custDataLst>
              <p:tags r:id="rId11"/>
            </p:custDataLst>
          </p:nvPr>
        </p:nvSpPr>
        <p:spPr>
          <a:xfrm>
            <a:off x="1275080" y="3627120"/>
            <a:ext cx="1744345" cy="620395"/>
          </a:xfrm>
          <a:prstGeom prst="rect">
            <a:avLst/>
          </a:prstGeom>
          <a:noFill/>
        </p:spPr>
        <p:txBody>
          <a:bodyPr wrap="square" lIns="0" tIns="0" rIns="0" bIns="0" rtlCol="0" anchor="b">
            <a:noAutofit/>
          </a:bodyPr>
          <a:p>
            <a:pPr algn="ctr">
              <a:spcBef>
                <a:spcPct val="0"/>
              </a:spcBef>
              <a:spcAft>
                <a:spcPct val="0"/>
              </a:spcAft>
            </a:pPr>
            <a:r>
              <a:rPr lang="zh-CN" altLang="en-US" sz="2000" b="1">
                <a:solidFill>
                  <a:schemeClr val="accent1"/>
                </a:solidFill>
                <a:latin typeface="+mn-ea"/>
                <a:cs typeface="+mn-ea"/>
              </a:rPr>
              <a:t>网络创业</a:t>
            </a:r>
            <a:endParaRPr lang="zh-CN" altLang="en-US" sz="2000" b="1">
              <a:solidFill>
                <a:schemeClr val="accent1"/>
              </a:solidFill>
              <a:latin typeface="+mn-ea"/>
              <a:cs typeface="+mn-ea"/>
            </a:endParaRPr>
          </a:p>
        </p:txBody>
      </p:sp>
      <p:sp>
        <p:nvSpPr>
          <p:cNvPr id="11" name="前左"/>
          <p:cNvSpPr/>
          <p:nvPr>
            <p:custDataLst>
              <p:tags r:id="rId12"/>
            </p:custDataLst>
          </p:nvPr>
        </p:nvSpPr>
        <p:spPr bwMode="auto">
          <a:xfrm>
            <a:off x="1571625" y="2167255"/>
            <a:ext cx="574040" cy="989330"/>
          </a:xfrm>
          <a:custGeom>
            <a:avLst/>
            <a:gdLst/>
            <a:ahLst/>
            <a:cxnLst>
              <a:cxn ang="0">
                <a:pos x="645" y="1278"/>
              </a:cxn>
              <a:cxn ang="0">
                <a:pos x="645" y="499"/>
              </a:cxn>
              <a:cxn ang="0">
                <a:pos x="0" y="0"/>
              </a:cxn>
              <a:cxn ang="0">
                <a:pos x="3" y="780"/>
              </a:cxn>
              <a:cxn ang="0">
                <a:pos x="645" y="1278"/>
              </a:cxn>
              <a:cxn ang="0">
                <a:pos x="645" y="1278"/>
              </a:cxn>
            </a:cxnLst>
            <a:rect l="0" t="0" r="r" b="b"/>
            <a:pathLst>
              <a:path w="645" h="1278">
                <a:moveTo>
                  <a:pt x="645" y="1278"/>
                </a:moveTo>
                <a:lnTo>
                  <a:pt x="645" y="499"/>
                </a:lnTo>
                <a:lnTo>
                  <a:pt x="0" y="0"/>
                </a:lnTo>
                <a:lnTo>
                  <a:pt x="3" y="780"/>
                </a:lnTo>
                <a:lnTo>
                  <a:pt x="645" y="1278"/>
                </a:lnTo>
                <a:lnTo>
                  <a:pt x="645" y="1278"/>
                </a:lnTo>
                <a:close/>
              </a:path>
            </a:pathLst>
          </a:custGeom>
          <a:noFill/>
          <a:ln w="1270">
            <a:solidFill>
              <a:schemeClr val="accent1">
                <a:lumMod val="20000"/>
                <a:lumOff val="80000"/>
                <a:alpha val="20000"/>
              </a:schemeClr>
            </a:solidFill>
            <a:round/>
          </a:ln>
        </p:spPr>
        <p:txBody>
          <a:bodyPr vert="horz" wrap="square" lIns="91440" tIns="45720" rIns="91440" bIns="45720" numCol="1" anchor="t" anchorCtr="0" compatLnSpc="1">
            <a:noAutofit/>
          </a:bodyPr>
          <a:p>
            <a:pPr lvl="0" algn="l">
              <a:buClrTx/>
              <a:buSzTx/>
              <a:buFontTx/>
            </a:pPr>
            <a:endParaRPr lang="zh-CN" altLang="en-US">
              <a:solidFill>
                <a:schemeClr val="tx1"/>
              </a:solidFill>
              <a:sym typeface="+mn-ea"/>
            </a:endParaRPr>
          </a:p>
        </p:txBody>
      </p:sp>
      <p:sp>
        <p:nvSpPr>
          <p:cNvPr id="6" name="前右"/>
          <p:cNvSpPr/>
          <p:nvPr>
            <p:custDataLst>
              <p:tags r:id="rId13"/>
            </p:custDataLst>
          </p:nvPr>
        </p:nvSpPr>
        <p:spPr bwMode="auto">
          <a:xfrm>
            <a:off x="2145665" y="2167255"/>
            <a:ext cx="576580" cy="989330"/>
          </a:xfrm>
          <a:custGeom>
            <a:avLst/>
            <a:gdLst/>
            <a:ahLst/>
            <a:cxnLst>
              <a:cxn ang="0">
                <a:pos x="648" y="0"/>
              </a:cxn>
              <a:cxn ang="0">
                <a:pos x="648" y="780"/>
              </a:cxn>
              <a:cxn ang="0">
                <a:pos x="0" y="1278"/>
              </a:cxn>
              <a:cxn ang="0">
                <a:pos x="0" y="499"/>
              </a:cxn>
              <a:cxn ang="0">
                <a:pos x="648" y="0"/>
              </a:cxn>
              <a:cxn ang="0">
                <a:pos x="648" y="0"/>
              </a:cxn>
            </a:cxnLst>
            <a:rect l="0" t="0" r="r" b="b"/>
            <a:pathLst>
              <a:path w="648" h="1278">
                <a:moveTo>
                  <a:pt x="648" y="0"/>
                </a:moveTo>
                <a:lnTo>
                  <a:pt x="648" y="780"/>
                </a:lnTo>
                <a:lnTo>
                  <a:pt x="0" y="1278"/>
                </a:lnTo>
                <a:lnTo>
                  <a:pt x="0" y="499"/>
                </a:lnTo>
                <a:lnTo>
                  <a:pt x="648" y="0"/>
                </a:lnTo>
                <a:lnTo>
                  <a:pt x="648" y="0"/>
                </a:lnTo>
                <a:close/>
              </a:path>
            </a:pathLst>
          </a:custGeom>
          <a:noFill/>
          <a:ln w="1270">
            <a:solidFill>
              <a:schemeClr val="accent1">
                <a:lumMod val="20000"/>
                <a:lumOff val="80000"/>
                <a:alpha val="20000"/>
              </a:schemeClr>
            </a:solidFill>
            <a:round/>
          </a:ln>
        </p:spPr>
        <p:txBody>
          <a:bodyPr vert="horz" wrap="square" lIns="91440" tIns="45720" rIns="91440" bIns="45720" numCol="1" anchor="t" anchorCtr="0" compatLnSpc="1">
            <a:noAutofit/>
          </a:bodyPr>
          <a:p>
            <a:pPr lvl="0" algn="l">
              <a:buClrTx/>
              <a:buSzTx/>
              <a:buFontTx/>
            </a:pPr>
            <a:endParaRPr lang="zh-CN" altLang="en-US">
              <a:solidFill>
                <a:schemeClr val="tx1"/>
              </a:solidFill>
              <a:sym typeface="+mn-ea"/>
            </a:endParaRPr>
          </a:p>
        </p:txBody>
      </p:sp>
      <p:sp>
        <p:nvSpPr>
          <p:cNvPr id="7" name="上"/>
          <p:cNvSpPr/>
          <p:nvPr>
            <p:custDataLst>
              <p:tags r:id="rId14"/>
            </p:custDataLst>
          </p:nvPr>
        </p:nvSpPr>
        <p:spPr bwMode="auto">
          <a:xfrm>
            <a:off x="1571625" y="1781810"/>
            <a:ext cx="1150620" cy="772160"/>
          </a:xfrm>
          <a:custGeom>
            <a:avLst/>
            <a:gdLst/>
            <a:ahLst/>
            <a:cxnLst>
              <a:cxn ang="0">
                <a:pos x="645" y="997"/>
              </a:cxn>
              <a:cxn ang="0">
                <a:pos x="1293" y="498"/>
              </a:cxn>
              <a:cxn ang="0">
                <a:pos x="645" y="0"/>
              </a:cxn>
              <a:cxn ang="0">
                <a:pos x="0" y="498"/>
              </a:cxn>
              <a:cxn ang="0">
                <a:pos x="645" y="997"/>
              </a:cxn>
              <a:cxn ang="0">
                <a:pos x="645" y="997"/>
              </a:cxn>
            </a:cxnLst>
            <a:rect l="0" t="0" r="r" b="b"/>
            <a:pathLst>
              <a:path w="1293" h="997">
                <a:moveTo>
                  <a:pt x="645" y="997"/>
                </a:moveTo>
                <a:lnTo>
                  <a:pt x="1293" y="498"/>
                </a:lnTo>
                <a:lnTo>
                  <a:pt x="645" y="0"/>
                </a:lnTo>
                <a:lnTo>
                  <a:pt x="0" y="498"/>
                </a:lnTo>
                <a:lnTo>
                  <a:pt x="645" y="997"/>
                </a:lnTo>
                <a:lnTo>
                  <a:pt x="645" y="997"/>
                </a:lnTo>
                <a:close/>
              </a:path>
            </a:pathLst>
          </a:custGeom>
          <a:noFill/>
          <a:ln w="1270">
            <a:solidFill>
              <a:schemeClr val="accent1">
                <a:lumMod val="20000"/>
                <a:lumOff val="80000"/>
                <a:alpha val="20000"/>
              </a:schemeClr>
            </a:solidFill>
            <a:round/>
          </a:ln>
        </p:spPr>
        <p:txBody>
          <a:bodyPr vert="horz" wrap="square" lIns="91440" tIns="45720" rIns="91440" bIns="45720" numCol="1" anchor="t" anchorCtr="0" compatLnSpc="1"/>
          <a:p>
            <a:endParaRPr lang="zh-CN" altLang="en-US">
              <a:solidFill>
                <a:schemeClr val="tx1"/>
              </a:solidFill>
            </a:endParaRPr>
          </a:p>
        </p:txBody>
      </p:sp>
      <p:sp>
        <p:nvSpPr>
          <p:cNvPr id="8" name="大线"/>
          <p:cNvSpPr/>
          <p:nvPr>
            <p:custDataLst>
              <p:tags r:id="rId15"/>
            </p:custDataLst>
          </p:nvPr>
        </p:nvSpPr>
        <p:spPr bwMode="auto">
          <a:xfrm>
            <a:off x="3753485" y="2768600"/>
            <a:ext cx="826135" cy="553720"/>
          </a:xfrm>
          <a:custGeom>
            <a:avLst/>
            <a:gdLst/>
            <a:ahLst/>
            <a:cxnLst>
              <a:cxn ang="0">
                <a:pos x="645" y="997"/>
              </a:cxn>
              <a:cxn ang="0">
                <a:pos x="1293" y="498"/>
              </a:cxn>
              <a:cxn ang="0">
                <a:pos x="645" y="0"/>
              </a:cxn>
              <a:cxn ang="0">
                <a:pos x="0" y="498"/>
              </a:cxn>
              <a:cxn ang="0">
                <a:pos x="645" y="997"/>
              </a:cxn>
              <a:cxn ang="0">
                <a:pos x="645" y="997"/>
              </a:cxn>
            </a:cxnLst>
            <a:rect l="0" t="0" r="r" b="b"/>
            <a:pathLst>
              <a:path w="1293" h="997">
                <a:moveTo>
                  <a:pt x="645" y="997"/>
                </a:moveTo>
                <a:lnTo>
                  <a:pt x="1293" y="498"/>
                </a:lnTo>
                <a:lnTo>
                  <a:pt x="645" y="0"/>
                </a:lnTo>
                <a:lnTo>
                  <a:pt x="0" y="498"/>
                </a:lnTo>
                <a:lnTo>
                  <a:pt x="645" y="997"/>
                </a:lnTo>
                <a:lnTo>
                  <a:pt x="645" y="997"/>
                </a:lnTo>
                <a:close/>
              </a:path>
            </a:pathLst>
          </a:custGeom>
          <a:noFill/>
          <a:ln w="9525">
            <a:solidFill>
              <a:schemeClr val="accent2">
                <a:lumMod val="75000"/>
              </a:schemeClr>
            </a:solidFill>
            <a:round/>
          </a:ln>
        </p:spPr>
        <p:txBody>
          <a:bodyPr vert="horz" wrap="square" lIns="91440" tIns="45720" rIns="91440" bIns="45720" numCol="1" anchor="t" anchorCtr="0" compatLnSpc="1">
            <a:noAutofit/>
          </a:bodyPr>
          <a:p>
            <a:pPr lvl="0" algn="l">
              <a:buClrTx/>
              <a:buSzTx/>
              <a:buFontTx/>
            </a:pPr>
            <a:endParaRPr lang="zh-CN" altLang="en-US">
              <a:solidFill>
                <a:schemeClr val="tx1"/>
              </a:solidFill>
              <a:sym typeface="+mn-ea"/>
            </a:endParaRPr>
          </a:p>
        </p:txBody>
      </p:sp>
      <p:sp>
        <p:nvSpPr>
          <p:cNvPr id="9" name="小线"/>
          <p:cNvSpPr/>
          <p:nvPr>
            <p:custDataLst>
              <p:tags r:id="rId16"/>
            </p:custDataLst>
          </p:nvPr>
        </p:nvSpPr>
        <p:spPr bwMode="auto">
          <a:xfrm>
            <a:off x="3386455" y="2515870"/>
            <a:ext cx="1557655" cy="1045210"/>
          </a:xfrm>
          <a:custGeom>
            <a:avLst/>
            <a:gdLst/>
            <a:ahLst/>
            <a:cxnLst>
              <a:cxn ang="0">
                <a:pos x="645" y="997"/>
              </a:cxn>
              <a:cxn ang="0">
                <a:pos x="1293" y="498"/>
              </a:cxn>
              <a:cxn ang="0">
                <a:pos x="645" y="0"/>
              </a:cxn>
              <a:cxn ang="0">
                <a:pos x="0" y="498"/>
              </a:cxn>
              <a:cxn ang="0">
                <a:pos x="645" y="997"/>
              </a:cxn>
              <a:cxn ang="0">
                <a:pos x="645" y="997"/>
              </a:cxn>
            </a:cxnLst>
            <a:rect l="0" t="0" r="r" b="b"/>
            <a:pathLst>
              <a:path w="1293" h="997">
                <a:moveTo>
                  <a:pt x="645" y="997"/>
                </a:moveTo>
                <a:lnTo>
                  <a:pt x="1293" y="498"/>
                </a:lnTo>
                <a:lnTo>
                  <a:pt x="645" y="0"/>
                </a:lnTo>
                <a:lnTo>
                  <a:pt x="0" y="498"/>
                </a:lnTo>
                <a:lnTo>
                  <a:pt x="645" y="997"/>
                </a:lnTo>
                <a:lnTo>
                  <a:pt x="645" y="997"/>
                </a:lnTo>
                <a:close/>
              </a:path>
            </a:pathLst>
          </a:custGeom>
          <a:noFill/>
          <a:ln w="9525">
            <a:solidFill>
              <a:schemeClr val="accent2">
                <a:lumMod val="40000"/>
                <a:lumOff val="60000"/>
              </a:schemeClr>
            </a:solidFill>
            <a:round/>
          </a:ln>
        </p:spPr>
        <p:txBody>
          <a:bodyPr vert="horz" wrap="square" lIns="91440" tIns="45720" rIns="91440" bIns="45720" numCol="1" anchor="t" anchorCtr="0" compatLnSpc="1">
            <a:noAutofit/>
          </a:bodyPr>
          <a:p>
            <a:pPr lvl="0" algn="l">
              <a:buClrTx/>
              <a:buSzTx/>
              <a:buFontTx/>
            </a:pPr>
            <a:endParaRPr lang="zh-CN" altLang="en-US">
              <a:solidFill>
                <a:schemeClr val="tx1"/>
              </a:solidFill>
              <a:sym typeface="+mn-ea"/>
            </a:endParaRPr>
          </a:p>
        </p:txBody>
      </p:sp>
      <p:sp>
        <p:nvSpPr>
          <p:cNvPr id="10" name="下"/>
          <p:cNvSpPr/>
          <p:nvPr>
            <p:custDataLst>
              <p:tags r:id="rId17"/>
            </p:custDataLst>
          </p:nvPr>
        </p:nvSpPr>
        <p:spPr bwMode="auto">
          <a:xfrm>
            <a:off x="3597275" y="2393315"/>
            <a:ext cx="1145540" cy="767715"/>
          </a:xfrm>
          <a:custGeom>
            <a:avLst/>
            <a:gdLst/>
            <a:ahLst/>
            <a:cxnLst>
              <a:cxn ang="0">
                <a:pos x="645" y="997"/>
              </a:cxn>
              <a:cxn ang="0">
                <a:pos x="1293" y="498"/>
              </a:cxn>
              <a:cxn ang="0">
                <a:pos x="645" y="0"/>
              </a:cxn>
              <a:cxn ang="0">
                <a:pos x="0" y="498"/>
              </a:cxn>
              <a:cxn ang="0">
                <a:pos x="645" y="997"/>
              </a:cxn>
              <a:cxn ang="0">
                <a:pos x="645" y="997"/>
              </a:cxn>
            </a:cxnLst>
            <a:rect l="0" t="0" r="r" b="b"/>
            <a:pathLst>
              <a:path w="3235" h="2166">
                <a:moveTo>
                  <a:pt x="1613" y="0"/>
                </a:moveTo>
                <a:lnTo>
                  <a:pt x="3141" y="1021"/>
                </a:lnTo>
                <a:lnTo>
                  <a:pt x="3235" y="1021"/>
                </a:lnTo>
                <a:lnTo>
                  <a:pt x="3235" y="1080"/>
                </a:lnTo>
                <a:lnTo>
                  <a:pt x="3229" y="1080"/>
                </a:lnTo>
                <a:lnTo>
                  <a:pt x="3233" y="1082"/>
                </a:lnTo>
                <a:lnTo>
                  <a:pt x="1613" y="2166"/>
                </a:lnTo>
                <a:lnTo>
                  <a:pt x="0" y="1082"/>
                </a:lnTo>
                <a:lnTo>
                  <a:pt x="6" y="1078"/>
                </a:lnTo>
                <a:lnTo>
                  <a:pt x="6" y="1021"/>
                </a:lnTo>
                <a:lnTo>
                  <a:pt x="92" y="1021"/>
                </a:lnTo>
                <a:lnTo>
                  <a:pt x="1613" y="0"/>
                </a:lnTo>
                <a:close/>
              </a:path>
            </a:pathLst>
          </a:custGeom>
          <a:solidFill>
            <a:schemeClr val="accent2">
              <a:lumMod val="75000"/>
            </a:schemeClr>
          </a:solidFill>
          <a:ln w="9525">
            <a:noFill/>
            <a:round/>
          </a:ln>
          <a:effectLst>
            <a:outerShdw blurRad="317500" dist="127000" dir="5400000" algn="t" rotWithShape="0">
              <a:schemeClr val="accent2">
                <a:alpha val="38000"/>
              </a:schemeClr>
            </a:outerShdw>
          </a:effectLst>
        </p:spPr>
        <p:txBody>
          <a:bodyPr vert="horz" wrap="square" lIns="91440" tIns="45720" rIns="91440" bIns="45720" numCol="1" anchor="t" anchorCtr="0" compatLnSpc="1">
            <a:noAutofit/>
          </a:bodyPr>
          <a:p>
            <a:pPr lvl="0" algn="l">
              <a:buClrTx/>
              <a:buSzTx/>
              <a:buFontTx/>
            </a:pPr>
            <a:endParaRPr lang="zh-CN" altLang="en-US">
              <a:solidFill>
                <a:schemeClr val="tx1"/>
              </a:solidFill>
              <a:sym typeface="+mn-ea"/>
            </a:endParaRPr>
          </a:p>
        </p:txBody>
      </p:sp>
      <p:sp>
        <p:nvSpPr>
          <p:cNvPr id="18" name="下"/>
          <p:cNvSpPr/>
          <p:nvPr>
            <p:custDataLst>
              <p:tags r:id="rId18"/>
            </p:custDataLst>
          </p:nvPr>
        </p:nvSpPr>
        <p:spPr bwMode="auto">
          <a:xfrm>
            <a:off x="3597275" y="2371725"/>
            <a:ext cx="1145540" cy="767715"/>
          </a:xfrm>
          <a:custGeom>
            <a:avLst/>
            <a:gdLst/>
            <a:ahLst/>
            <a:cxnLst>
              <a:cxn ang="0">
                <a:pos x="645" y="997"/>
              </a:cxn>
              <a:cxn ang="0">
                <a:pos x="1293" y="498"/>
              </a:cxn>
              <a:cxn ang="0">
                <a:pos x="645" y="0"/>
              </a:cxn>
              <a:cxn ang="0">
                <a:pos x="0" y="498"/>
              </a:cxn>
              <a:cxn ang="0">
                <a:pos x="645" y="997"/>
              </a:cxn>
              <a:cxn ang="0">
                <a:pos x="645" y="997"/>
              </a:cxn>
            </a:cxnLst>
            <a:rect l="0" t="0" r="r" b="b"/>
            <a:pathLst>
              <a:path w="1293" h="997">
                <a:moveTo>
                  <a:pt x="645" y="997"/>
                </a:moveTo>
                <a:lnTo>
                  <a:pt x="1293" y="498"/>
                </a:lnTo>
                <a:lnTo>
                  <a:pt x="645" y="0"/>
                </a:lnTo>
                <a:lnTo>
                  <a:pt x="0" y="498"/>
                </a:lnTo>
                <a:lnTo>
                  <a:pt x="645" y="997"/>
                </a:lnTo>
                <a:lnTo>
                  <a:pt x="645" y="997"/>
                </a:lnTo>
                <a:close/>
              </a:path>
            </a:pathLst>
          </a:custGeom>
          <a:gradFill>
            <a:gsLst>
              <a:gs pos="0">
                <a:schemeClr val="accent2">
                  <a:lumMod val="90000"/>
                  <a:lumOff val="10000"/>
                  <a:alpha val="100000"/>
                </a:schemeClr>
              </a:gs>
              <a:gs pos="70000">
                <a:schemeClr val="accent2">
                  <a:alpha val="100000"/>
                </a:schemeClr>
              </a:gs>
            </a:gsLst>
            <a:lin ang="0" scaled="0"/>
          </a:gradFill>
          <a:ln w="9525">
            <a:noFill/>
            <a:round/>
          </a:ln>
        </p:spPr>
        <p:txBody>
          <a:bodyPr vert="horz" wrap="square" lIns="91440" tIns="45720" rIns="91440" bIns="45720" numCol="1" anchor="t" anchorCtr="0" compatLnSpc="1">
            <a:noAutofit/>
          </a:bodyPr>
          <a:p>
            <a:pPr lvl="0" algn="l">
              <a:buClrTx/>
              <a:buSzTx/>
              <a:buFontTx/>
            </a:pPr>
            <a:endParaRPr lang="zh-CN" altLang="en-US">
              <a:solidFill>
                <a:schemeClr val="tx1"/>
              </a:solidFill>
              <a:sym typeface="+mn-ea"/>
            </a:endParaRPr>
          </a:p>
        </p:txBody>
      </p:sp>
      <p:sp>
        <p:nvSpPr>
          <p:cNvPr id="46" name="右"/>
          <p:cNvSpPr/>
          <p:nvPr>
            <p:custDataLst>
              <p:tags r:id="rId19"/>
            </p:custDataLst>
          </p:nvPr>
        </p:nvSpPr>
        <p:spPr bwMode="auto">
          <a:xfrm>
            <a:off x="4169410" y="1771015"/>
            <a:ext cx="574040" cy="984250"/>
          </a:xfrm>
          <a:custGeom>
            <a:avLst/>
            <a:gdLst/>
            <a:ahLst/>
            <a:cxnLst>
              <a:cxn ang="0">
                <a:pos x="648" y="498"/>
              </a:cxn>
              <a:cxn ang="0">
                <a:pos x="648" y="1278"/>
              </a:cxn>
              <a:cxn ang="0">
                <a:pos x="3" y="784"/>
              </a:cxn>
              <a:cxn ang="0">
                <a:pos x="0" y="0"/>
              </a:cxn>
              <a:cxn ang="0">
                <a:pos x="648" y="498"/>
              </a:cxn>
              <a:cxn ang="0">
                <a:pos x="648" y="498"/>
              </a:cxn>
            </a:cxnLst>
            <a:rect l="0" t="0" r="r" b="b"/>
            <a:pathLst>
              <a:path w="648" h="1278">
                <a:moveTo>
                  <a:pt x="648" y="498"/>
                </a:moveTo>
                <a:lnTo>
                  <a:pt x="648" y="1278"/>
                </a:lnTo>
                <a:lnTo>
                  <a:pt x="3" y="784"/>
                </a:lnTo>
                <a:lnTo>
                  <a:pt x="0" y="0"/>
                </a:lnTo>
                <a:lnTo>
                  <a:pt x="648" y="498"/>
                </a:lnTo>
                <a:lnTo>
                  <a:pt x="648" y="498"/>
                </a:lnTo>
                <a:close/>
              </a:path>
            </a:pathLst>
          </a:custGeom>
          <a:gradFill>
            <a:gsLst>
              <a:gs pos="0">
                <a:schemeClr val="accent2">
                  <a:lumMod val="60000"/>
                  <a:lumOff val="40000"/>
                  <a:alpha val="100000"/>
                </a:schemeClr>
              </a:gs>
              <a:gs pos="70000">
                <a:schemeClr val="accent2">
                  <a:lumMod val="80000"/>
                  <a:lumOff val="20000"/>
                  <a:alpha val="100000"/>
                </a:schemeClr>
              </a:gs>
            </a:gsLst>
            <a:lin ang="13500000" scaled="0"/>
          </a:gradFill>
          <a:ln w="9525">
            <a:noFill/>
            <a:round/>
          </a:ln>
        </p:spPr>
        <p:txBody>
          <a:bodyPr vert="horz" wrap="square" lIns="91440" tIns="45720" rIns="91440" bIns="45720" numCol="1" anchor="t" anchorCtr="0" compatLnSpc="1">
            <a:noAutofit/>
          </a:bodyPr>
          <a:p>
            <a:pPr lvl="0" algn="l">
              <a:buClrTx/>
              <a:buSzTx/>
              <a:buFontTx/>
            </a:pPr>
            <a:endParaRPr lang="zh-CN" altLang="en-US">
              <a:solidFill>
                <a:schemeClr val="tx1"/>
              </a:solidFill>
              <a:sym typeface="+mn-ea"/>
            </a:endParaRPr>
          </a:p>
        </p:txBody>
      </p:sp>
      <p:sp>
        <p:nvSpPr>
          <p:cNvPr id="47" name="左"/>
          <p:cNvSpPr/>
          <p:nvPr>
            <p:custDataLst>
              <p:tags r:id="rId20"/>
            </p:custDataLst>
          </p:nvPr>
        </p:nvSpPr>
        <p:spPr bwMode="auto">
          <a:xfrm>
            <a:off x="3599815" y="1772285"/>
            <a:ext cx="569595" cy="984250"/>
          </a:xfrm>
          <a:custGeom>
            <a:avLst/>
            <a:gdLst/>
            <a:ahLst/>
            <a:cxnLst>
              <a:cxn ang="0">
                <a:pos x="0" y="496"/>
              </a:cxn>
              <a:cxn ang="0">
                <a:pos x="0" y="1278"/>
              </a:cxn>
              <a:cxn ang="0">
                <a:pos x="642" y="784"/>
              </a:cxn>
              <a:cxn ang="0">
                <a:pos x="644" y="0"/>
              </a:cxn>
              <a:cxn ang="0">
                <a:pos x="0" y="496"/>
              </a:cxn>
              <a:cxn ang="0">
                <a:pos x="0" y="496"/>
              </a:cxn>
            </a:cxnLst>
            <a:rect l="0" t="0" r="r" b="b"/>
            <a:pathLst>
              <a:path w="644" h="1278">
                <a:moveTo>
                  <a:pt x="0" y="496"/>
                </a:moveTo>
                <a:lnTo>
                  <a:pt x="0" y="1278"/>
                </a:lnTo>
                <a:lnTo>
                  <a:pt x="642" y="784"/>
                </a:lnTo>
                <a:lnTo>
                  <a:pt x="644" y="0"/>
                </a:lnTo>
                <a:lnTo>
                  <a:pt x="0" y="496"/>
                </a:lnTo>
                <a:lnTo>
                  <a:pt x="0" y="496"/>
                </a:lnTo>
                <a:close/>
              </a:path>
            </a:pathLst>
          </a:custGeom>
          <a:gradFill>
            <a:gsLst>
              <a:gs pos="0">
                <a:schemeClr val="accent2">
                  <a:lumMod val="60000"/>
                  <a:lumOff val="40000"/>
                  <a:alpha val="100000"/>
                </a:schemeClr>
              </a:gs>
              <a:gs pos="70000">
                <a:schemeClr val="accent2">
                  <a:lumMod val="80000"/>
                  <a:lumOff val="20000"/>
                  <a:alpha val="100000"/>
                </a:schemeClr>
              </a:gs>
            </a:gsLst>
            <a:lin ang="18900000" scaled="0"/>
          </a:gradFill>
          <a:ln w="9525">
            <a:noFill/>
            <a:round/>
          </a:ln>
        </p:spPr>
        <p:txBody>
          <a:bodyPr vert="horz" wrap="square" lIns="91440" tIns="45720" rIns="91440" bIns="45720" numCol="1" anchor="t" anchorCtr="0" compatLnSpc="1">
            <a:noAutofit/>
          </a:bodyPr>
          <a:p>
            <a:pPr lvl="0" algn="l">
              <a:buClrTx/>
              <a:buSzTx/>
              <a:buFontTx/>
            </a:pPr>
            <a:endParaRPr lang="zh-CN" altLang="en-US">
              <a:solidFill>
                <a:schemeClr val="tx1"/>
              </a:solidFill>
              <a:sym typeface="+mn-ea"/>
            </a:endParaRPr>
          </a:p>
        </p:txBody>
      </p:sp>
      <p:sp>
        <p:nvSpPr>
          <p:cNvPr id="24" name="矩形 23"/>
          <p:cNvSpPr/>
          <p:nvPr>
            <p:custDataLst>
              <p:tags r:id="rId21"/>
            </p:custDataLst>
          </p:nvPr>
        </p:nvSpPr>
        <p:spPr>
          <a:xfrm>
            <a:off x="3293110" y="3615055"/>
            <a:ext cx="1744345" cy="620395"/>
          </a:xfrm>
          <a:prstGeom prst="rect">
            <a:avLst/>
          </a:prstGeom>
          <a:noFill/>
        </p:spPr>
        <p:txBody>
          <a:bodyPr wrap="square" lIns="0" tIns="0" rIns="0" bIns="0" rtlCol="0" anchor="b">
            <a:noAutofit/>
          </a:bodyPr>
          <a:p>
            <a:pPr algn="ctr">
              <a:spcBef>
                <a:spcPct val="0"/>
              </a:spcBef>
              <a:spcAft>
                <a:spcPct val="0"/>
              </a:spcAft>
            </a:pPr>
            <a:r>
              <a:rPr lang="zh-CN" altLang="en-US" sz="2000" b="1">
                <a:solidFill>
                  <a:schemeClr val="accent2"/>
                </a:solidFill>
                <a:latin typeface="+mn-ea"/>
                <a:cs typeface="+mn-ea"/>
              </a:rPr>
              <a:t>兼职创业</a:t>
            </a:r>
            <a:endParaRPr lang="zh-CN" altLang="en-US" sz="2000" b="1">
              <a:solidFill>
                <a:schemeClr val="accent2"/>
              </a:solidFill>
              <a:latin typeface="+mn-ea"/>
              <a:cs typeface="+mn-ea"/>
            </a:endParaRPr>
          </a:p>
        </p:txBody>
      </p:sp>
      <p:sp>
        <p:nvSpPr>
          <p:cNvPr id="25" name="矩形 24"/>
          <p:cNvSpPr/>
          <p:nvPr>
            <p:custDataLst>
              <p:tags r:id="rId22"/>
            </p:custDataLst>
          </p:nvPr>
        </p:nvSpPr>
        <p:spPr>
          <a:xfrm>
            <a:off x="3293110" y="4281805"/>
            <a:ext cx="1744345" cy="1317625"/>
          </a:xfrm>
          <a:prstGeom prst="rect">
            <a:avLst/>
          </a:prstGeom>
          <a:noFill/>
        </p:spPr>
        <p:txBody>
          <a:bodyPr wrap="square" lIns="0" tIns="0" rIns="0" bIns="0" rtlCol="0" anchor="t" anchorCtr="0">
            <a:noAutofit/>
          </a:bodyPr>
          <a:p>
            <a:pPr algn="l">
              <a:lnSpc>
                <a:spcPct val="130000"/>
              </a:lnSpc>
              <a:spcBef>
                <a:spcPct val="0"/>
              </a:spcBef>
              <a:spcAft>
                <a:spcPct val="0"/>
              </a:spcAft>
            </a:pPr>
            <a:r>
              <a:rPr lang="zh-CN" altLang="en-US" sz="2000">
                <a:solidFill>
                  <a:schemeClr val="tx1">
                    <a:lumMod val="65000"/>
                    <a:lumOff val="35000"/>
                  </a:schemeClr>
                </a:solidFill>
                <a:latin typeface="+mn-ea"/>
                <a:cs typeface="+mn-ea"/>
              </a:rPr>
              <a:t>兼职创业是指在学习或工作</a:t>
            </a:r>
            <a:endParaRPr lang="zh-CN" altLang="en-US" sz="2000">
              <a:solidFill>
                <a:schemeClr val="tx1">
                  <a:lumMod val="65000"/>
                  <a:lumOff val="35000"/>
                </a:schemeClr>
              </a:solidFill>
              <a:latin typeface="+mn-ea"/>
              <a:cs typeface="+mn-ea"/>
            </a:endParaRPr>
          </a:p>
          <a:p>
            <a:pPr algn="l">
              <a:lnSpc>
                <a:spcPct val="130000"/>
              </a:lnSpc>
              <a:spcBef>
                <a:spcPct val="0"/>
              </a:spcBef>
              <a:spcAft>
                <a:spcPct val="0"/>
              </a:spcAft>
            </a:pPr>
            <a:r>
              <a:rPr lang="zh-CN" altLang="en-US" sz="2000">
                <a:solidFill>
                  <a:schemeClr val="tx1">
                    <a:lumMod val="65000"/>
                    <a:lumOff val="35000"/>
                  </a:schemeClr>
                </a:solidFill>
                <a:latin typeface="+mn-ea"/>
                <a:cs typeface="+mn-ea"/>
              </a:rPr>
              <a:t>之余开展创业，是在校大学生首选的创业模式。</a:t>
            </a:r>
            <a:endParaRPr lang="zh-CN" altLang="en-US" sz="2000">
              <a:solidFill>
                <a:schemeClr val="tx1">
                  <a:lumMod val="65000"/>
                  <a:lumOff val="35000"/>
                </a:schemeClr>
              </a:solidFill>
              <a:latin typeface="+mn-ea"/>
              <a:cs typeface="+mn-ea"/>
            </a:endParaRPr>
          </a:p>
        </p:txBody>
      </p:sp>
      <p:pic>
        <p:nvPicPr>
          <p:cNvPr id="65" name="图片 12" descr="343439383331313b343532303032383bbfcdbba7b9dcc0ed"/>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3903980" y="2159000"/>
            <a:ext cx="540000" cy="540000"/>
          </a:xfrm>
          <a:prstGeom prst="rect">
            <a:avLst/>
          </a:prstGeom>
        </p:spPr>
      </p:pic>
      <p:sp>
        <p:nvSpPr>
          <p:cNvPr id="52" name="前左"/>
          <p:cNvSpPr/>
          <p:nvPr>
            <p:custDataLst>
              <p:tags r:id="rId26"/>
            </p:custDataLst>
          </p:nvPr>
        </p:nvSpPr>
        <p:spPr bwMode="auto">
          <a:xfrm>
            <a:off x="3591560" y="2143125"/>
            <a:ext cx="574040" cy="989965"/>
          </a:xfrm>
          <a:custGeom>
            <a:avLst/>
            <a:gdLst/>
            <a:ahLst/>
            <a:cxnLst>
              <a:cxn ang="0">
                <a:pos x="645" y="1278"/>
              </a:cxn>
              <a:cxn ang="0">
                <a:pos x="645" y="499"/>
              </a:cxn>
              <a:cxn ang="0">
                <a:pos x="0" y="0"/>
              </a:cxn>
              <a:cxn ang="0">
                <a:pos x="3" y="780"/>
              </a:cxn>
              <a:cxn ang="0">
                <a:pos x="645" y="1278"/>
              </a:cxn>
              <a:cxn ang="0">
                <a:pos x="645" y="1278"/>
              </a:cxn>
            </a:cxnLst>
            <a:rect l="0" t="0" r="r" b="b"/>
            <a:pathLst>
              <a:path w="645" h="1278">
                <a:moveTo>
                  <a:pt x="645" y="1278"/>
                </a:moveTo>
                <a:lnTo>
                  <a:pt x="645" y="499"/>
                </a:lnTo>
                <a:lnTo>
                  <a:pt x="0" y="0"/>
                </a:lnTo>
                <a:lnTo>
                  <a:pt x="3" y="780"/>
                </a:lnTo>
                <a:lnTo>
                  <a:pt x="645" y="1278"/>
                </a:lnTo>
                <a:lnTo>
                  <a:pt x="645" y="1278"/>
                </a:lnTo>
                <a:close/>
              </a:path>
            </a:pathLst>
          </a:custGeom>
          <a:noFill/>
          <a:ln w="1270">
            <a:solidFill>
              <a:schemeClr val="accent2">
                <a:lumMod val="20000"/>
                <a:lumOff val="80000"/>
                <a:alpha val="40000"/>
              </a:schemeClr>
            </a:solidFill>
            <a:round/>
          </a:ln>
        </p:spPr>
        <p:txBody>
          <a:bodyPr vert="horz" wrap="square" lIns="91440" tIns="45720" rIns="91440" bIns="45720" numCol="1" anchor="t" anchorCtr="0" compatLnSpc="1">
            <a:noAutofit/>
          </a:bodyPr>
          <a:p>
            <a:pPr lvl="0" algn="l">
              <a:buClrTx/>
              <a:buSzTx/>
              <a:buFontTx/>
            </a:pPr>
            <a:endParaRPr lang="zh-CN" altLang="en-US">
              <a:solidFill>
                <a:schemeClr val="tx1"/>
              </a:solidFill>
              <a:sym typeface="+mn-ea"/>
            </a:endParaRPr>
          </a:p>
        </p:txBody>
      </p:sp>
      <p:sp>
        <p:nvSpPr>
          <p:cNvPr id="60" name="前右"/>
          <p:cNvSpPr/>
          <p:nvPr>
            <p:custDataLst>
              <p:tags r:id="rId27"/>
            </p:custDataLst>
          </p:nvPr>
        </p:nvSpPr>
        <p:spPr bwMode="auto">
          <a:xfrm>
            <a:off x="4165600" y="2143125"/>
            <a:ext cx="577215" cy="989965"/>
          </a:xfrm>
          <a:custGeom>
            <a:avLst/>
            <a:gdLst/>
            <a:ahLst/>
            <a:cxnLst>
              <a:cxn ang="0">
                <a:pos x="648" y="0"/>
              </a:cxn>
              <a:cxn ang="0">
                <a:pos x="648" y="780"/>
              </a:cxn>
              <a:cxn ang="0">
                <a:pos x="0" y="1278"/>
              </a:cxn>
              <a:cxn ang="0">
                <a:pos x="0" y="499"/>
              </a:cxn>
              <a:cxn ang="0">
                <a:pos x="648" y="0"/>
              </a:cxn>
              <a:cxn ang="0">
                <a:pos x="648" y="0"/>
              </a:cxn>
            </a:cxnLst>
            <a:rect l="0" t="0" r="r" b="b"/>
            <a:pathLst>
              <a:path w="648" h="1278">
                <a:moveTo>
                  <a:pt x="648" y="0"/>
                </a:moveTo>
                <a:lnTo>
                  <a:pt x="648" y="780"/>
                </a:lnTo>
                <a:lnTo>
                  <a:pt x="0" y="1278"/>
                </a:lnTo>
                <a:lnTo>
                  <a:pt x="0" y="499"/>
                </a:lnTo>
                <a:lnTo>
                  <a:pt x="648" y="0"/>
                </a:lnTo>
                <a:lnTo>
                  <a:pt x="648" y="0"/>
                </a:lnTo>
                <a:close/>
              </a:path>
            </a:pathLst>
          </a:custGeom>
          <a:noFill/>
          <a:ln w="1270">
            <a:solidFill>
              <a:schemeClr val="accent2">
                <a:lumMod val="20000"/>
                <a:lumOff val="80000"/>
                <a:alpha val="40000"/>
              </a:schemeClr>
            </a:solidFill>
            <a:round/>
          </a:ln>
        </p:spPr>
        <p:txBody>
          <a:bodyPr vert="horz" wrap="square" lIns="91440" tIns="45720" rIns="91440" bIns="45720" numCol="1" anchor="t" anchorCtr="0" compatLnSpc="1">
            <a:noAutofit/>
          </a:bodyPr>
          <a:p>
            <a:pPr lvl="0" algn="l">
              <a:buClrTx/>
              <a:buSzTx/>
              <a:buFontTx/>
            </a:pPr>
            <a:endParaRPr lang="zh-CN" altLang="en-US">
              <a:solidFill>
                <a:schemeClr val="tx1"/>
              </a:solidFill>
              <a:sym typeface="+mn-ea"/>
            </a:endParaRPr>
          </a:p>
        </p:txBody>
      </p:sp>
      <p:sp>
        <p:nvSpPr>
          <p:cNvPr id="63" name="上"/>
          <p:cNvSpPr/>
          <p:nvPr>
            <p:custDataLst>
              <p:tags r:id="rId28"/>
            </p:custDataLst>
          </p:nvPr>
        </p:nvSpPr>
        <p:spPr bwMode="auto">
          <a:xfrm>
            <a:off x="3591560" y="1757680"/>
            <a:ext cx="1151255" cy="772160"/>
          </a:xfrm>
          <a:custGeom>
            <a:avLst/>
            <a:gdLst/>
            <a:ahLst/>
            <a:cxnLst>
              <a:cxn ang="0">
                <a:pos x="645" y="997"/>
              </a:cxn>
              <a:cxn ang="0">
                <a:pos x="1293" y="498"/>
              </a:cxn>
              <a:cxn ang="0">
                <a:pos x="645" y="0"/>
              </a:cxn>
              <a:cxn ang="0">
                <a:pos x="0" y="498"/>
              </a:cxn>
              <a:cxn ang="0">
                <a:pos x="645" y="997"/>
              </a:cxn>
              <a:cxn ang="0">
                <a:pos x="645" y="997"/>
              </a:cxn>
            </a:cxnLst>
            <a:rect l="0" t="0" r="r" b="b"/>
            <a:pathLst>
              <a:path w="1293" h="997">
                <a:moveTo>
                  <a:pt x="645" y="997"/>
                </a:moveTo>
                <a:lnTo>
                  <a:pt x="1293" y="498"/>
                </a:lnTo>
                <a:lnTo>
                  <a:pt x="645" y="0"/>
                </a:lnTo>
                <a:lnTo>
                  <a:pt x="0" y="498"/>
                </a:lnTo>
                <a:lnTo>
                  <a:pt x="645" y="997"/>
                </a:lnTo>
                <a:lnTo>
                  <a:pt x="645" y="997"/>
                </a:lnTo>
                <a:close/>
              </a:path>
            </a:pathLst>
          </a:custGeom>
          <a:noFill/>
          <a:ln w="1270">
            <a:solidFill>
              <a:schemeClr val="accent2">
                <a:lumMod val="20000"/>
                <a:lumOff val="80000"/>
                <a:alpha val="40000"/>
              </a:schemeClr>
            </a:solidFill>
            <a:round/>
          </a:ln>
        </p:spPr>
        <p:txBody>
          <a:bodyPr vert="horz" wrap="square" lIns="91440" tIns="45720" rIns="91440" bIns="45720" numCol="1" anchor="t" anchorCtr="0" compatLnSpc="1"/>
          <a:p>
            <a:endParaRPr lang="zh-CN" altLang="en-US">
              <a:solidFill>
                <a:schemeClr val="tx1"/>
              </a:solidFill>
            </a:endParaRPr>
          </a:p>
        </p:txBody>
      </p:sp>
      <p:sp>
        <p:nvSpPr>
          <p:cNvPr id="66" name="大线"/>
          <p:cNvSpPr/>
          <p:nvPr>
            <p:custDataLst>
              <p:tags r:id="rId29"/>
            </p:custDataLst>
          </p:nvPr>
        </p:nvSpPr>
        <p:spPr bwMode="auto">
          <a:xfrm>
            <a:off x="7791450" y="2768600"/>
            <a:ext cx="826135" cy="553720"/>
          </a:xfrm>
          <a:custGeom>
            <a:avLst/>
            <a:gdLst/>
            <a:ahLst/>
            <a:cxnLst>
              <a:cxn ang="0">
                <a:pos x="645" y="997"/>
              </a:cxn>
              <a:cxn ang="0">
                <a:pos x="1293" y="498"/>
              </a:cxn>
              <a:cxn ang="0">
                <a:pos x="645" y="0"/>
              </a:cxn>
              <a:cxn ang="0">
                <a:pos x="0" y="498"/>
              </a:cxn>
              <a:cxn ang="0">
                <a:pos x="645" y="997"/>
              </a:cxn>
              <a:cxn ang="0">
                <a:pos x="645" y="997"/>
              </a:cxn>
            </a:cxnLst>
            <a:rect l="0" t="0" r="r" b="b"/>
            <a:pathLst>
              <a:path w="1293" h="997">
                <a:moveTo>
                  <a:pt x="645" y="997"/>
                </a:moveTo>
                <a:lnTo>
                  <a:pt x="1293" y="498"/>
                </a:lnTo>
                <a:lnTo>
                  <a:pt x="645" y="0"/>
                </a:lnTo>
                <a:lnTo>
                  <a:pt x="0" y="498"/>
                </a:lnTo>
                <a:lnTo>
                  <a:pt x="645" y="997"/>
                </a:lnTo>
                <a:lnTo>
                  <a:pt x="645" y="997"/>
                </a:lnTo>
                <a:close/>
              </a:path>
            </a:pathLst>
          </a:custGeom>
          <a:noFill/>
          <a:ln w="9525">
            <a:solidFill>
              <a:schemeClr val="accent2">
                <a:lumMod val="75000"/>
              </a:schemeClr>
            </a:solidFill>
            <a:round/>
          </a:ln>
        </p:spPr>
        <p:txBody>
          <a:bodyPr vert="horz" wrap="square" lIns="91440" tIns="45720" rIns="91440" bIns="45720" numCol="1" anchor="t" anchorCtr="0" compatLnSpc="1">
            <a:noAutofit/>
          </a:bodyPr>
          <a:p>
            <a:pPr lvl="0" algn="l">
              <a:buClrTx/>
              <a:buSzTx/>
              <a:buFontTx/>
            </a:pPr>
            <a:endParaRPr lang="zh-CN" altLang="en-US">
              <a:solidFill>
                <a:schemeClr val="tx1"/>
              </a:solidFill>
              <a:sym typeface="+mn-ea"/>
            </a:endParaRPr>
          </a:p>
        </p:txBody>
      </p:sp>
      <p:sp>
        <p:nvSpPr>
          <p:cNvPr id="67" name="小线"/>
          <p:cNvSpPr/>
          <p:nvPr>
            <p:custDataLst>
              <p:tags r:id="rId30"/>
            </p:custDataLst>
          </p:nvPr>
        </p:nvSpPr>
        <p:spPr bwMode="auto">
          <a:xfrm>
            <a:off x="7424420" y="2515870"/>
            <a:ext cx="1557655" cy="1045210"/>
          </a:xfrm>
          <a:custGeom>
            <a:avLst/>
            <a:gdLst/>
            <a:ahLst/>
            <a:cxnLst>
              <a:cxn ang="0">
                <a:pos x="645" y="997"/>
              </a:cxn>
              <a:cxn ang="0">
                <a:pos x="1293" y="498"/>
              </a:cxn>
              <a:cxn ang="0">
                <a:pos x="645" y="0"/>
              </a:cxn>
              <a:cxn ang="0">
                <a:pos x="0" y="498"/>
              </a:cxn>
              <a:cxn ang="0">
                <a:pos x="645" y="997"/>
              </a:cxn>
              <a:cxn ang="0">
                <a:pos x="645" y="997"/>
              </a:cxn>
            </a:cxnLst>
            <a:rect l="0" t="0" r="r" b="b"/>
            <a:pathLst>
              <a:path w="1293" h="997">
                <a:moveTo>
                  <a:pt x="645" y="997"/>
                </a:moveTo>
                <a:lnTo>
                  <a:pt x="1293" y="498"/>
                </a:lnTo>
                <a:lnTo>
                  <a:pt x="645" y="0"/>
                </a:lnTo>
                <a:lnTo>
                  <a:pt x="0" y="498"/>
                </a:lnTo>
                <a:lnTo>
                  <a:pt x="645" y="997"/>
                </a:lnTo>
                <a:lnTo>
                  <a:pt x="645" y="997"/>
                </a:lnTo>
                <a:close/>
              </a:path>
            </a:pathLst>
          </a:custGeom>
          <a:noFill/>
          <a:ln w="9525">
            <a:solidFill>
              <a:schemeClr val="accent2">
                <a:lumMod val="40000"/>
                <a:lumOff val="60000"/>
              </a:schemeClr>
            </a:solidFill>
            <a:round/>
          </a:ln>
        </p:spPr>
        <p:txBody>
          <a:bodyPr vert="horz" wrap="square" lIns="91440" tIns="45720" rIns="91440" bIns="45720" numCol="1" anchor="t" anchorCtr="0" compatLnSpc="1">
            <a:noAutofit/>
          </a:bodyPr>
          <a:p>
            <a:pPr lvl="0" algn="l">
              <a:buClrTx/>
              <a:buSzTx/>
              <a:buFontTx/>
            </a:pPr>
            <a:endParaRPr lang="zh-CN" altLang="en-US">
              <a:solidFill>
                <a:schemeClr val="tx1"/>
              </a:solidFill>
              <a:sym typeface="+mn-ea"/>
            </a:endParaRPr>
          </a:p>
        </p:txBody>
      </p:sp>
      <p:sp>
        <p:nvSpPr>
          <p:cNvPr id="68" name="下"/>
          <p:cNvSpPr/>
          <p:nvPr>
            <p:custDataLst>
              <p:tags r:id="rId31"/>
            </p:custDataLst>
          </p:nvPr>
        </p:nvSpPr>
        <p:spPr bwMode="auto">
          <a:xfrm>
            <a:off x="7629525" y="2393315"/>
            <a:ext cx="1145540" cy="767715"/>
          </a:xfrm>
          <a:custGeom>
            <a:avLst/>
            <a:gdLst/>
            <a:ahLst/>
            <a:cxnLst>
              <a:cxn ang="0">
                <a:pos x="645" y="997"/>
              </a:cxn>
              <a:cxn ang="0">
                <a:pos x="1293" y="498"/>
              </a:cxn>
              <a:cxn ang="0">
                <a:pos x="645" y="0"/>
              </a:cxn>
              <a:cxn ang="0">
                <a:pos x="0" y="498"/>
              </a:cxn>
              <a:cxn ang="0">
                <a:pos x="645" y="997"/>
              </a:cxn>
              <a:cxn ang="0">
                <a:pos x="645" y="997"/>
              </a:cxn>
            </a:cxnLst>
            <a:rect l="0" t="0" r="r" b="b"/>
            <a:pathLst>
              <a:path w="3235" h="2166">
                <a:moveTo>
                  <a:pt x="1613" y="0"/>
                </a:moveTo>
                <a:lnTo>
                  <a:pt x="3141" y="1021"/>
                </a:lnTo>
                <a:lnTo>
                  <a:pt x="3235" y="1021"/>
                </a:lnTo>
                <a:lnTo>
                  <a:pt x="3235" y="1080"/>
                </a:lnTo>
                <a:lnTo>
                  <a:pt x="3229" y="1080"/>
                </a:lnTo>
                <a:lnTo>
                  <a:pt x="3233" y="1082"/>
                </a:lnTo>
                <a:lnTo>
                  <a:pt x="1613" y="2166"/>
                </a:lnTo>
                <a:lnTo>
                  <a:pt x="0" y="1082"/>
                </a:lnTo>
                <a:lnTo>
                  <a:pt x="6" y="1078"/>
                </a:lnTo>
                <a:lnTo>
                  <a:pt x="6" y="1021"/>
                </a:lnTo>
                <a:lnTo>
                  <a:pt x="92" y="1021"/>
                </a:lnTo>
                <a:lnTo>
                  <a:pt x="1613" y="0"/>
                </a:lnTo>
                <a:close/>
              </a:path>
            </a:pathLst>
          </a:custGeom>
          <a:solidFill>
            <a:schemeClr val="accent2">
              <a:lumMod val="75000"/>
            </a:schemeClr>
          </a:solidFill>
          <a:ln w="9525">
            <a:noFill/>
            <a:round/>
          </a:ln>
          <a:effectLst>
            <a:outerShdw blurRad="317500" dist="127000" dir="5400000" algn="t" rotWithShape="0">
              <a:schemeClr val="accent2">
                <a:alpha val="38000"/>
              </a:schemeClr>
            </a:outerShdw>
          </a:effectLst>
        </p:spPr>
        <p:txBody>
          <a:bodyPr vert="horz" wrap="square" lIns="91440" tIns="45720" rIns="91440" bIns="45720" numCol="1" anchor="t" anchorCtr="0" compatLnSpc="1">
            <a:noAutofit/>
          </a:bodyPr>
          <a:p>
            <a:pPr lvl="0" algn="l">
              <a:buClrTx/>
              <a:buSzTx/>
              <a:buFontTx/>
            </a:pPr>
            <a:endParaRPr lang="zh-CN" altLang="en-US">
              <a:solidFill>
                <a:schemeClr val="tx1"/>
              </a:solidFill>
              <a:sym typeface="+mn-ea"/>
            </a:endParaRPr>
          </a:p>
        </p:txBody>
      </p:sp>
      <p:sp>
        <p:nvSpPr>
          <p:cNvPr id="26" name="下"/>
          <p:cNvSpPr/>
          <p:nvPr>
            <p:custDataLst>
              <p:tags r:id="rId32"/>
            </p:custDataLst>
          </p:nvPr>
        </p:nvSpPr>
        <p:spPr bwMode="auto">
          <a:xfrm>
            <a:off x="7629525" y="2371725"/>
            <a:ext cx="1145540" cy="767715"/>
          </a:xfrm>
          <a:custGeom>
            <a:avLst/>
            <a:gdLst/>
            <a:ahLst/>
            <a:cxnLst>
              <a:cxn ang="0">
                <a:pos x="645" y="997"/>
              </a:cxn>
              <a:cxn ang="0">
                <a:pos x="1293" y="498"/>
              </a:cxn>
              <a:cxn ang="0">
                <a:pos x="645" y="0"/>
              </a:cxn>
              <a:cxn ang="0">
                <a:pos x="0" y="498"/>
              </a:cxn>
              <a:cxn ang="0">
                <a:pos x="645" y="997"/>
              </a:cxn>
              <a:cxn ang="0">
                <a:pos x="645" y="997"/>
              </a:cxn>
            </a:cxnLst>
            <a:rect l="0" t="0" r="r" b="b"/>
            <a:pathLst>
              <a:path w="1293" h="997">
                <a:moveTo>
                  <a:pt x="645" y="997"/>
                </a:moveTo>
                <a:lnTo>
                  <a:pt x="1293" y="498"/>
                </a:lnTo>
                <a:lnTo>
                  <a:pt x="645" y="0"/>
                </a:lnTo>
                <a:lnTo>
                  <a:pt x="0" y="498"/>
                </a:lnTo>
                <a:lnTo>
                  <a:pt x="645" y="997"/>
                </a:lnTo>
                <a:lnTo>
                  <a:pt x="645" y="997"/>
                </a:lnTo>
                <a:close/>
              </a:path>
            </a:pathLst>
          </a:custGeom>
          <a:gradFill>
            <a:gsLst>
              <a:gs pos="0">
                <a:schemeClr val="accent2">
                  <a:lumMod val="90000"/>
                  <a:lumOff val="10000"/>
                  <a:alpha val="100000"/>
                </a:schemeClr>
              </a:gs>
              <a:gs pos="70000">
                <a:schemeClr val="accent2">
                  <a:alpha val="100000"/>
                </a:schemeClr>
              </a:gs>
            </a:gsLst>
            <a:lin ang="0" scaled="0"/>
          </a:gradFill>
          <a:ln w="9525">
            <a:noFill/>
            <a:round/>
          </a:ln>
        </p:spPr>
        <p:txBody>
          <a:bodyPr vert="horz" wrap="square" lIns="91440" tIns="45720" rIns="91440" bIns="45720" numCol="1" anchor="t" anchorCtr="0" compatLnSpc="1">
            <a:noAutofit/>
          </a:bodyPr>
          <a:p>
            <a:pPr lvl="0" algn="l">
              <a:buClrTx/>
              <a:buSzTx/>
              <a:buFontTx/>
            </a:pPr>
            <a:endParaRPr lang="zh-CN" altLang="en-US">
              <a:solidFill>
                <a:schemeClr val="tx1"/>
              </a:solidFill>
              <a:sym typeface="+mn-ea"/>
            </a:endParaRPr>
          </a:p>
        </p:txBody>
      </p:sp>
      <p:sp>
        <p:nvSpPr>
          <p:cNvPr id="70" name="右"/>
          <p:cNvSpPr/>
          <p:nvPr>
            <p:custDataLst>
              <p:tags r:id="rId33"/>
            </p:custDataLst>
          </p:nvPr>
        </p:nvSpPr>
        <p:spPr bwMode="auto">
          <a:xfrm>
            <a:off x="8201660" y="1771015"/>
            <a:ext cx="574040" cy="984250"/>
          </a:xfrm>
          <a:custGeom>
            <a:avLst/>
            <a:gdLst/>
            <a:ahLst/>
            <a:cxnLst>
              <a:cxn ang="0">
                <a:pos x="648" y="498"/>
              </a:cxn>
              <a:cxn ang="0">
                <a:pos x="648" y="1278"/>
              </a:cxn>
              <a:cxn ang="0">
                <a:pos x="3" y="784"/>
              </a:cxn>
              <a:cxn ang="0">
                <a:pos x="0" y="0"/>
              </a:cxn>
              <a:cxn ang="0">
                <a:pos x="648" y="498"/>
              </a:cxn>
              <a:cxn ang="0">
                <a:pos x="648" y="498"/>
              </a:cxn>
            </a:cxnLst>
            <a:rect l="0" t="0" r="r" b="b"/>
            <a:pathLst>
              <a:path w="648" h="1278">
                <a:moveTo>
                  <a:pt x="648" y="498"/>
                </a:moveTo>
                <a:lnTo>
                  <a:pt x="648" y="1278"/>
                </a:lnTo>
                <a:lnTo>
                  <a:pt x="3" y="784"/>
                </a:lnTo>
                <a:lnTo>
                  <a:pt x="0" y="0"/>
                </a:lnTo>
                <a:lnTo>
                  <a:pt x="648" y="498"/>
                </a:lnTo>
                <a:lnTo>
                  <a:pt x="648" y="498"/>
                </a:lnTo>
                <a:close/>
              </a:path>
            </a:pathLst>
          </a:custGeom>
          <a:gradFill>
            <a:gsLst>
              <a:gs pos="0">
                <a:schemeClr val="accent2">
                  <a:lumMod val="60000"/>
                  <a:lumOff val="40000"/>
                  <a:alpha val="100000"/>
                </a:schemeClr>
              </a:gs>
              <a:gs pos="70000">
                <a:schemeClr val="accent2">
                  <a:lumMod val="80000"/>
                  <a:lumOff val="20000"/>
                  <a:alpha val="100000"/>
                </a:schemeClr>
              </a:gs>
            </a:gsLst>
            <a:lin ang="13500000" scaled="0"/>
          </a:gradFill>
          <a:ln w="9525">
            <a:noFill/>
            <a:round/>
          </a:ln>
        </p:spPr>
        <p:txBody>
          <a:bodyPr vert="horz" wrap="square" lIns="91440" tIns="45720" rIns="91440" bIns="45720" numCol="1" anchor="t" anchorCtr="0" compatLnSpc="1">
            <a:noAutofit/>
          </a:bodyPr>
          <a:p>
            <a:pPr lvl="0" algn="l">
              <a:buClrTx/>
              <a:buSzTx/>
              <a:buFontTx/>
            </a:pPr>
            <a:endParaRPr lang="zh-CN" altLang="en-US">
              <a:solidFill>
                <a:schemeClr val="tx1"/>
              </a:solidFill>
              <a:sym typeface="+mn-ea"/>
            </a:endParaRPr>
          </a:p>
        </p:txBody>
      </p:sp>
      <p:sp>
        <p:nvSpPr>
          <p:cNvPr id="28" name="左"/>
          <p:cNvSpPr/>
          <p:nvPr>
            <p:custDataLst>
              <p:tags r:id="rId34"/>
            </p:custDataLst>
          </p:nvPr>
        </p:nvSpPr>
        <p:spPr bwMode="auto">
          <a:xfrm>
            <a:off x="7632065" y="1772285"/>
            <a:ext cx="569595" cy="984250"/>
          </a:xfrm>
          <a:custGeom>
            <a:avLst/>
            <a:gdLst/>
            <a:ahLst/>
            <a:cxnLst>
              <a:cxn ang="0">
                <a:pos x="0" y="496"/>
              </a:cxn>
              <a:cxn ang="0">
                <a:pos x="0" y="1278"/>
              </a:cxn>
              <a:cxn ang="0">
                <a:pos x="642" y="784"/>
              </a:cxn>
              <a:cxn ang="0">
                <a:pos x="644" y="0"/>
              </a:cxn>
              <a:cxn ang="0">
                <a:pos x="0" y="496"/>
              </a:cxn>
              <a:cxn ang="0">
                <a:pos x="0" y="496"/>
              </a:cxn>
            </a:cxnLst>
            <a:rect l="0" t="0" r="r" b="b"/>
            <a:pathLst>
              <a:path w="644" h="1278">
                <a:moveTo>
                  <a:pt x="0" y="496"/>
                </a:moveTo>
                <a:lnTo>
                  <a:pt x="0" y="1278"/>
                </a:lnTo>
                <a:lnTo>
                  <a:pt x="642" y="784"/>
                </a:lnTo>
                <a:lnTo>
                  <a:pt x="644" y="0"/>
                </a:lnTo>
                <a:lnTo>
                  <a:pt x="0" y="496"/>
                </a:lnTo>
                <a:lnTo>
                  <a:pt x="0" y="496"/>
                </a:lnTo>
                <a:close/>
              </a:path>
            </a:pathLst>
          </a:custGeom>
          <a:gradFill>
            <a:gsLst>
              <a:gs pos="0">
                <a:schemeClr val="accent2">
                  <a:lumMod val="60000"/>
                  <a:lumOff val="40000"/>
                  <a:alpha val="100000"/>
                </a:schemeClr>
              </a:gs>
              <a:gs pos="70000">
                <a:schemeClr val="accent2">
                  <a:lumMod val="80000"/>
                  <a:lumOff val="20000"/>
                  <a:alpha val="100000"/>
                </a:schemeClr>
              </a:gs>
            </a:gsLst>
            <a:lin ang="18900000" scaled="0"/>
          </a:gradFill>
          <a:ln w="9525">
            <a:noFill/>
            <a:round/>
          </a:ln>
        </p:spPr>
        <p:txBody>
          <a:bodyPr vert="horz" wrap="square" lIns="91440" tIns="45720" rIns="91440" bIns="45720" numCol="1" anchor="t" anchorCtr="0" compatLnSpc="1">
            <a:noAutofit/>
          </a:bodyPr>
          <a:p>
            <a:pPr lvl="0" algn="l">
              <a:buClrTx/>
              <a:buSzTx/>
              <a:buFontTx/>
            </a:pPr>
            <a:endParaRPr lang="zh-CN" altLang="en-US">
              <a:solidFill>
                <a:schemeClr val="tx1"/>
              </a:solidFill>
              <a:sym typeface="+mn-ea"/>
            </a:endParaRPr>
          </a:p>
        </p:txBody>
      </p:sp>
      <p:sp>
        <p:nvSpPr>
          <p:cNvPr id="29" name="矩形 28"/>
          <p:cNvSpPr/>
          <p:nvPr>
            <p:custDataLst>
              <p:tags r:id="rId35"/>
            </p:custDataLst>
          </p:nvPr>
        </p:nvSpPr>
        <p:spPr>
          <a:xfrm>
            <a:off x="7329170" y="3615055"/>
            <a:ext cx="1744345" cy="620395"/>
          </a:xfrm>
          <a:prstGeom prst="rect">
            <a:avLst/>
          </a:prstGeom>
          <a:noFill/>
        </p:spPr>
        <p:txBody>
          <a:bodyPr wrap="square" lIns="0" tIns="0" rIns="0" bIns="0" rtlCol="0" anchor="b">
            <a:noAutofit/>
          </a:bodyPr>
          <a:p>
            <a:pPr algn="ctr">
              <a:spcBef>
                <a:spcPct val="0"/>
              </a:spcBef>
              <a:spcAft>
                <a:spcPct val="0"/>
              </a:spcAft>
            </a:pPr>
            <a:r>
              <a:rPr lang="zh-CN" altLang="en-US" sz="2000" b="1">
                <a:solidFill>
                  <a:schemeClr val="accent2"/>
                </a:solidFill>
                <a:latin typeface="+mn-ea"/>
                <a:cs typeface="+mn-ea"/>
              </a:rPr>
              <a:t>大赛创业</a:t>
            </a:r>
            <a:endParaRPr lang="zh-CN" altLang="en-US" sz="2000" b="1">
              <a:solidFill>
                <a:schemeClr val="accent2"/>
              </a:solidFill>
              <a:latin typeface="+mn-ea"/>
              <a:cs typeface="+mn-ea"/>
            </a:endParaRPr>
          </a:p>
        </p:txBody>
      </p:sp>
      <p:sp>
        <p:nvSpPr>
          <p:cNvPr id="30" name="矩形 29"/>
          <p:cNvSpPr/>
          <p:nvPr>
            <p:custDataLst>
              <p:tags r:id="rId36"/>
            </p:custDataLst>
          </p:nvPr>
        </p:nvSpPr>
        <p:spPr>
          <a:xfrm>
            <a:off x="7125335" y="4281805"/>
            <a:ext cx="2108200" cy="1317625"/>
          </a:xfrm>
          <a:prstGeom prst="rect">
            <a:avLst/>
          </a:prstGeom>
          <a:noFill/>
        </p:spPr>
        <p:txBody>
          <a:bodyPr wrap="square" lIns="0" tIns="0" rIns="0" bIns="0" rtlCol="0" anchor="t" anchorCtr="0">
            <a:noAutofit/>
          </a:bodyPr>
          <a:p>
            <a:pPr algn="l">
              <a:lnSpc>
                <a:spcPct val="130000"/>
              </a:lnSpc>
              <a:spcBef>
                <a:spcPct val="0"/>
              </a:spcBef>
              <a:spcAft>
                <a:spcPct val="0"/>
              </a:spcAft>
            </a:pPr>
            <a:r>
              <a:rPr lang="zh-CN" altLang="en-US" sz="2000">
                <a:solidFill>
                  <a:schemeClr val="tx1">
                    <a:lumMod val="65000"/>
                    <a:lumOff val="35000"/>
                  </a:schemeClr>
                </a:solidFill>
                <a:latin typeface="+mn-ea"/>
                <a:cs typeface="+mn-ea"/>
              </a:rPr>
              <a:t>大赛创业即利用各种创业大赛获得资金、人脉或创业平台，因此大赛创业也被形象地称为“创业孵化器”。</a:t>
            </a:r>
            <a:endParaRPr lang="zh-CN" altLang="en-US" sz="2000">
              <a:solidFill>
                <a:schemeClr val="tx1">
                  <a:lumMod val="65000"/>
                  <a:lumOff val="35000"/>
                </a:schemeClr>
              </a:solidFill>
              <a:latin typeface="+mn-ea"/>
              <a:cs typeface="+mn-ea"/>
            </a:endParaRPr>
          </a:p>
        </p:txBody>
      </p:sp>
      <p:sp>
        <p:nvSpPr>
          <p:cNvPr id="81" name="前左"/>
          <p:cNvSpPr/>
          <p:nvPr>
            <p:custDataLst>
              <p:tags r:id="rId37"/>
            </p:custDataLst>
          </p:nvPr>
        </p:nvSpPr>
        <p:spPr bwMode="auto">
          <a:xfrm>
            <a:off x="7632065" y="2143125"/>
            <a:ext cx="574040" cy="989965"/>
          </a:xfrm>
          <a:custGeom>
            <a:avLst/>
            <a:gdLst/>
            <a:ahLst/>
            <a:cxnLst>
              <a:cxn ang="0">
                <a:pos x="645" y="1278"/>
              </a:cxn>
              <a:cxn ang="0">
                <a:pos x="645" y="499"/>
              </a:cxn>
              <a:cxn ang="0">
                <a:pos x="0" y="0"/>
              </a:cxn>
              <a:cxn ang="0">
                <a:pos x="3" y="780"/>
              </a:cxn>
              <a:cxn ang="0">
                <a:pos x="645" y="1278"/>
              </a:cxn>
              <a:cxn ang="0">
                <a:pos x="645" y="1278"/>
              </a:cxn>
            </a:cxnLst>
            <a:rect l="0" t="0" r="r" b="b"/>
            <a:pathLst>
              <a:path w="645" h="1278">
                <a:moveTo>
                  <a:pt x="645" y="1278"/>
                </a:moveTo>
                <a:lnTo>
                  <a:pt x="645" y="499"/>
                </a:lnTo>
                <a:lnTo>
                  <a:pt x="0" y="0"/>
                </a:lnTo>
                <a:lnTo>
                  <a:pt x="3" y="780"/>
                </a:lnTo>
                <a:lnTo>
                  <a:pt x="645" y="1278"/>
                </a:lnTo>
                <a:lnTo>
                  <a:pt x="645" y="1278"/>
                </a:lnTo>
                <a:close/>
              </a:path>
            </a:pathLst>
          </a:custGeom>
          <a:noFill/>
          <a:ln w="1270">
            <a:solidFill>
              <a:schemeClr val="accent2">
                <a:lumMod val="20000"/>
                <a:lumOff val="80000"/>
                <a:alpha val="40000"/>
              </a:schemeClr>
            </a:solidFill>
            <a:round/>
          </a:ln>
        </p:spPr>
        <p:txBody>
          <a:bodyPr vert="horz" wrap="square" lIns="91440" tIns="45720" rIns="91440" bIns="45720" numCol="1" anchor="t" anchorCtr="0" compatLnSpc="1">
            <a:noAutofit/>
          </a:bodyPr>
          <a:p>
            <a:pPr lvl="0" algn="l">
              <a:buClrTx/>
              <a:buSzTx/>
              <a:buFontTx/>
            </a:pPr>
            <a:endParaRPr lang="zh-CN" altLang="en-US">
              <a:solidFill>
                <a:schemeClr val="tx1"/>
              </a:solidFill>
              <a:sym typeface="+mn-ea"/>
            </a:endParaRPr>
          </a:p>
        </p:txBody>
      </p:sp>
      <p:sp>
        <p:nvSpPr>
          <p:cNvPr id="82" name="前右"/>
          <p:cNvSpPr/>
          <p:nvPr>
            <p:custDataLst>
              <p:tags r:id="rId38"/>
            </p:custDataLst>
          </p:nvPr>
        </p:nvSpPr>
        <p:spPr bwMode="auto">
          <a:xfrm>
            <a:off x="8206105" y="2143125"/>
            <a:ext cx="577215" cy="989965"/>
          </a:xfrm>
          <a:custGeom>
            <a:avLst/>
            <a:gdLst/>
            <a:ahLst/>
            <a:cxnLst>
              <a:cxn ang="0">
                <a:pos x="648" y="0"/>
              </a:cxn>
              <a:cxn ang="0">
                <a:pos x="648" y="780"/>
              </a:cxn>
              <a:cxn ang="0">
                <a:pos x="0" y="1278"/>
              </a:cxn>
              <a:cxn ang="0">
                <a:pos x="0" y="499"/>
              </a:cxn>
              <a:cxn ang="0">
                <a:pos x="648" y="0"/>
              </a:cxn>
              <a:cxn ang="0">
                <a:pos x="648" y="0"/>
              </a:cxn>
            </a:cxnLst>
            <a:rect l="0" t="0" r="r" b="b"/>
            <a:pathLst>
              <a:path w="648" h="1278">
                <a:moveTo>
                  <a:pt x="648" y="0"/>
                </a:moveTo>
                <a:lnTo>
                  <a:pt x="648" y="780"/>
                </a:lnTo>
                <a:lnTo>
                  <a:pt x="0" y="1278"/>
                </a:lnTo>
                <a:lnTo>
                  <a:pt x="0" y="499"/>
                </a:lnTo>
                <a:lnTo>
                  <a:pt x="648" y="0"/>
                </a:lnTo>
                <a:lnTo>
                  <a:pt x="648" y="0"/>
                </a:lnTo>
                <a:close/>
              </a:path>
            </a:pathLst>
          </a:custGeom>
          <a:noFill/>
          <a:ln w="1270">
            <a:solidFill>
              <a:schemeClr val="accent2">
                <a:lumMod val="20000"/>
                <a:lumOff val="80000"/>
                <a:alpha val="40000"/>
              </a:schemeClr>
            </a:solidFill>
            <a:round/>
          </a:ln>
        </p:spPr>
        <p:txBody>
          <a:bodyPr vert="horz" wrap="square" lIns="91440" tIns="45720" rIns="91440" bIns="45720" numCol="1" anchor="t" anchorCtr="0" compatLnSpc="1">
            <a:noAutofit/>
          </a:bodyPr>
          <a:p>
            <a:pPr lvl="0" algn="l">
              <a:buClrTx/>
              <a:buSzTx/>
              <a:buFontTx/>
            </a:pPr>
            <a:endParaRPr lang="zh-CN" altLang="en-US">
              <a:solidFill>
                <a:schemeClr val="tx1"/>
              </a:solidFill>
              <a:sym typeface="+mn-ea"/>
            </a:endParaRPr>
          </a:p>
        </p:txBody>
      </p:sp>
      <p:pic>
        <p:nvPicPr>
          <p:cNvPr id="74" name="图片 11" descr="343435383038363b343532323339353bb6d4bbb0b9b5cda8"/>
          <p:cNvPicPr>
            <a:picLocks noChangeAspect="1"/>
          </p:cNvPicPr>
          <p:nvPr>
            <p:custDataLst>
              <p:tags r:id="rId39"/>
            </p:custDataLst>
          </p:nvPr>
        </p:nvPicPr>
        <p:blipFill>
          <a:blip r:embed="rId40">
            <a:extLst>
              <a:ext uri="{96DAC541-7B7A-43D3-8B79-37D633B846F1}">
                <asvg:svgBlip xmlns:asvg="http://schemas.microsoft.com/office/drawing/2016/SVG/main" r:embed="rId41"/>
              </a:ext>
            </a:extLst>
          </a:blip>
          <a:stretch>
            <a:fillRect/>
          </a:stretch>
        </p:blipFill>
        <p:spPr>
          <a:xfrm>
            <a:off x="7977505" y="2228850"/>
            <a:ext cx="540000" cy="540000"/>
          </a:xfrm>
          <a:prstGeom prst="rect">
            <a:avLst/>
          </a:prstGeom>
        </p:spPr>
      </p:pic>
      <p:sp>
        <p:nvSpPr>
          <p:cNvPr id="83" name="上"/>
          <p:cNvSpPr/>
          <p:nvPr>
            <p:custDataLst>
              <p:tags r:id="rId42"/>
            </p:custDataLst>
          </p:nvPr>
        </p:nvSpPr>
        <p:spPr bwMode="auto">
          <a:xfrm>
            <a:off x="7632065" y="1757680"/>
            <a:ext cx="1151255" cy="772160"/>
          </a:xfrm>
          <a:custGeom>
            <a:avLst/>
            <a:gdLst/>
            <a:ahLst/>
            <a:cxnLst>
              <a:cxn ang="0">
                <a:pos x="645" y="997"/>
              </a:cxn>
              <a:cxn ang="0">
                <a:pos x="1293" y="498"/>
              </a:cxn>
              <a:cxn ang="0">
                <a:pos x="645" y="0"/>
              </a:cxn>
              <a:cxn ang="0">
                <a:pos x="0" y="498"/>
              </a:cxn>
              <a:cxn ang="0">
                <a:pos x="645" y="997"/>
              </a:cxn>
              <a:cxn ang="0">
                <a:pos x="645" y="997"/>
              </a:cxn>
            </a:cxnLst>
            <a:rect l="0" t="0" r="r" b="b"/>
            <a:pathLst>
              <a:path w="1293" h="997">
                <a:moveTo>
                  <a:pt x="645" y="997"/>
                </a:moveTo>
                <a:lnTo>
                  <a:pt x="1293" y="498"/>
                </a:lnTo>
                <a:lnTo>
                  <a:pt x="645" y="0"/>
                </a:lnTo>
                <a:lnTo>
                  <a:pt x="0" y="498"/>
                </a:lnTo>
                <a:lnTo>
                  <a:pt x="645" y="997"/>
                </a:lnTo>
                <a:lnTo>
                  <a:pt x="645" y="997"/>
                </a:lnTo>
                <a:close/>
              </a:path>
            </a:pathLst>
          </a:custGeom>
          <a:noFill/>
          <a:ln w="1270">
            <a:solidFill>
              <a:schemeClr val="accent2">
                <a:lumMod val="20000"/>
                <a:lumOff val="80000"/>
                <a:alpha val="40000"/>
              </a:schemeClr>
            </a:solidFill>
            <a:round/>
          </a:ln>
        </p:spPr>
        <p:txBody>
          <a:bodyPr vert="horz" wrap="square" lIns="91440" tIns="45720" rIns="91440" bIns="45720" numCol="1" anchor="t" anchorCtr="0" compatLnSpc="1"/>
          <a:p>
            <a:endParaRPr lang="zh-CN" altLang="en-US">
              <a:solidFill>
                <a:schemeClr val="tx1"/>
              </a:solidFill>
            </a:endParaRPr>
          </a:p>
        </p:txBody>
      </p:sp>
      <p:sp>
        <p:nvSpPr>
          <p:cNvPr id="54" name="大线"/>
          <p:cNvSpPr/>
          <p:nvPr>
            <p:custDataLst>
              <p:tags r:id="rId43"/>
            </p:custDataLst>
          </p:nvPr>
        </p:nvSpPr>
        <p:spPr bwMode="auto">
          <a:xfrm>
            <a:off x="5769610" y="2769235"/>
            <a:ext cx="825500" cy="553720"/>
          </a:xfrm>
          <a:custGeom>
            <a:avLst/>
            <a:gdLst/>
            <a:ahLst/>
            <a:cxnLst>
              <a:cxn ang="0">
                <a:pos x="645" y="997"/>
              </a:cxn>
              <a:cxn ang="0">
                <a:pos x="1293" y="498"/>
              </a:cxn>
              <a:cxn ang="0">
                <a:pos x="645" y="0"/>
              </a:cxn>
              <a:cxn ang="0">
                <a:pos x="0" y="498"/>
              </a:cxn>
              <a:cxn ang="0">
                <a:pos x="645" y="997"/>
              </a:cxn>
              <a:cxn ang="0">
                <a:pos x="645" y="997"/>
              </a:cxn>
            </a:cxnLst>
            <a:rect l="0" t="0" r="r" b="b"/>
            <a:pathLst>
              <a:path w="1293" h="997">
                <a:moveTo>
                  <a:pt x="645" y="997"/>
                </a:moveTo>
                <a:lnTo>
                  <a:pt x="1293" y="498"/>
                </a:lnTo>
                <a:lnTo>
                  <a:pt x="645" y="0"/>
                </a:lnTo>
                <a:lnTo>
                  <a:pt x="0" y="498"/>
                </a:lnTo>
                <a:lnTo>
                  <a:pt x="645" y="997"/>
                </a:lnTo>
                <a:lnTo>
                  <a:pt x="645" y="997"/>
                </a:lnTo>
                <a:close/>
              </a:path>
            </a:pathLst>
          </a:custGeom>
          <a:noFill/>
          <a:ln w="9525">
            <a:solidFill>
              <a:schemeClr val="accent1">
                <a:lumMod val="75000"/>
              </a:schemeClr>
            </a:solidFill>
            <a:round/>
          </a:ln>
        </p:spPr>
        <p:txBody>
          <a:bodyPr vert="horz" wrap="square" lIns="91440" tIns="45720" rIns="91440" bIns="45720" numCol="1" anchor="t" anchorCtr="0" compatLnSpc="1">
            <a:noAutofit/>
          </a:bodyPr>
          <a:p>
            <a:pPr lvl="0" algn="l">
              <a:buClrTx/>
              <a:buSzTx/>
              <a:buFontTx/>
            </a:pPr>
            <a:endParaRPr lang="zh-CN" altLang="en-US">
              <a:solidFill>
                <a:schemeClr val="tx1"/>
              </a:solidFill>
              <a:sym typeface="+mn-ea"/>
            </a:endParaRPr>
          </a:p>
        </p:txBody>
      </p:sp>
      <p:sp>
        <p:nvSpPr>
          <p:cNvPr id="55" name="小线"/>
          <p:cNvSpPr/>
          <p:nvPr>
            <p:custDataLst>
              <p:tags r:id="rId44"/>
            </p:custDataLst>
          </p:nvPr>
        </p:nvSpPr>
        <p:spPr bwMode="auto">
          <a:xfrm>
            <a:off x="5402580" y="2516505"/>
            <a:ext cx="1557655" cy="1045210"/>
          </a:xfrm>
          <a:custGeom>
            <a:avLst/>
            <a:gdLst/>
            <a:ahLst/>
            <a:cxnLst>
              <a:cxn ang="0">
                <a:pos x="645" y="997"/>
              </a:cxn>
              <a:cxn ang="0">
                <a:pos x="1293" y="498"/>
              </a:cxn>
              <a:cxn ang="0">
                <a:pos x="645" y="0"/>
              </a:cxn>
              <a:cxn ang="0">
                <a:pos x="0" y="498"/>
              </a:cxn>
              <a:cxn ang="0">
                <a:pos x="645" y="997"/>
              </a:cxn>
              <a:cxn ang="0">
                <a:pos x="645" y="997"/>
              </a:cxn>
            </a:cxnLst>
            <a:rect l="0" t="0" r="r" b="b"/>
            <a:pathLst>
              <a:path w="1293" h="997">
                <a:moveTo>
                  <a:pt x="645" y="997"/>
                </a:moveTo>
                <a:lnTo>
                  <a:pt x="1293" y="498"/>
                </a:lnTo>
                <a:lnTo>
                  <a:pt x="645" y="0"/>
                </a:lnTo>
                <a:lnTo>
                  <a:pt x="0" y="498"/>
                </a:lnTo>
                <a:lnTo>
                  <a:pt x="645" y="997"/>
                </a:lnTo>
                <a:lnTo>
                  <a:pt x="645" y="997"/>
                </a:lnTo>
                <a:close/>
              </a:path>
            </a:pathLst>
          </a:custGeom>
          <a:noFill/>
          <a:ln w="9525">
            <a:solidFill>
              <a:schemeClr val="accent1">
                <a:lumMod val="40000"/>
                <a:lumOff val="60000"/>
              </a:schemeClr>
            </a:solidFill>
            <a:round/>
          </a:ln>
        </p:spPr>
        <p:txBody>
          <a:bodyPr vert="horz" wrap="square" lIns="91440" tIns="45720" rIns="91440" bIns="45720" numCol="1" anchor="t" anchorCtr="0" compatLnSpc="1">
            <a:noAutofit/>
          </a:bodyPr>
          <a:p>
            <a:pPr lvl="0" algn="l">
              <a:buClrTx/>
              <a:buSzTx/>
              <a:buFontTx/>
            </a:pPr>
            <a:endParaRPr lang="zh-CN" altLang="en-US">
              <a:solidFill>
                <a:schemeClr val="tx1"/>
              </a:solidFill>
              <a:sym typeface="+mn-ea"/>
            </a:endParaRPr>
          </a:p>
        </p:txBody>
      </p:sp>
      <p:sp>
        <p:nvSpPr>
          <p:cNvPr id="56" name="下"/>
          <p:cNvSpPr/>
          <p:nvPr>
            <p:custDataLst>
              <p:tags r:id="rId45"/>
            </p:custDataLst>
          </p:nvPr>
        </p:nvSpPr>
        <p:spPr bwMode="auto">
          <a:xfrm>
            <a:off x="5615305" y="2393950"/>
            <a:ext cx="1145540" cy="767080"/>
          </a:xfrm>
          <a:custGeom>
            <a:avLst/>
            <a:gdLst/>
            <a:ahLst/>
            <a:cxnLst>
              <a:cxn ang="0">
                <a:pos x="645" y="997"/>
              </a:cxn>
              <a:cxn ang="0">
                <a:pos x="1293" y="498"/>
              </a:cxn>
              <a:cxn ang="0">
                <a:pos x="645" y="0"/>
              </a:cxn>
              <a:cxn ang="0">
                <a:pos x="0" y="498"/>
              </a:cxn>
              <a:cxn ang="0">
                <a:pos x="645" y="997"/>
              </a:cxn>
              <a:cxn ang="0">
                <a:pos x="645" y="997"/>
              </a:cxn>
            </a:cxnLst>
            <a:rect l="0" t="0" r="r" b="b"/>
            <a:pathLst>
              <a:path w="3235" h="2166">
                <a:moveTo>
                  <a:pt x="1613" y="0"/>
                </a:moveTo>
                <a:lnTo>
                  <a:pt x="3141" y="1021"/>
                </a:lnTo>
                <a:lnTo>
                  <a:pt x="3235" y="1021"/>
                </a:lnTo>
                <a:lnTo>
                  <a:pt x="3235" y="1080"/>
                </a:lnTo>
                <a:lnTo>
                  <a:pt x="3229" y="1080"/>
                </a:lnTo>
                <a:lnTo>
                  <a:pt x="3233" y="1082"/>
                </a:lnTo>
                <a:lnTo>
                  <a:pt x="1613" y="2166"/>
                </a:lnTo>
                <a:lnTo>
                  <a:pt x="0" y="1082"/>
                </a:lnTo>
                <a:lnTo>
                  <a:pt x="6" y="1078"/>
                </a:lnTo>
                <a:lnTo>
                  <a:pt x="6" y="1021"/>
                </a:lnTo>
                <a:lnTo>
                  <a:pt x="92" y="1021"/>
                </a:lnTo>
                <a:lnTo>
                  <a:pt x="1613" y="0"/>
                </a:lnTo>
                <a:close/>
              </a:path>
            </a:pathLst>
          </a:custGeom>
          <a:solidFill>
            <a:schemeClr val="accent1">
              <a:lumMod val="75000"/>
            </a:schemeClr>
          </a:solidFill>
          <a:ln w="9525">
            <a:noFill/>
            <a:round/>
          </a:ln>
          <a:effectLst>
            <a:outerShdw blurRad="317500" dist="127000" dir="5400000" algn="t" rotWithShape="0">
              <a:schemeClr val="accent1">
                <a:alpha val="38000"/>
              </a:schemeClr>
            </a:outerShdw>
          </a:effectLst>
        </p:spPr>
        <p:txBody>
          <a:bodyPr vert="horz" wrap="square" lIns="91440" tIns="45720" rIns="91440" bIns="45720" numCol="1" anchor="t" anchorCtr="0" compatLnSpc="1">
            <a:noAutofit/>
          </a:bodyPr>
          <a:p>
            <a:pPr lvl="0" algn="l">
              <a:buClrTx/>
              <a:buSzTx/>
              <a:buFontTx/>
            </a:pPr>
            <a:endParaRPr lang="zh-CN" altLang="en-US">
              <a:solidFill>
                <a:schemeClr val="tx1"/>
              </a:solidFill>
              <a:sym typeface="+mn-ea"/>
            </a:endParaRPr>
          </a:p>
        </p:txBody>
      </p:sp>
      <p:sp>
        <p:nvSpPr>
          <p:cNvPr id="57" name="下"/>
          <p:cNvSpPr/>
          <p:nvPr>
            <p:custDataLst>
              <p:tags r:id="rId46"/>
            </p:custDataLst>
          </p:nvPr>
        </p:nvSpPr>
        <p:spPr bwMode="auto">
          <a:xfrm>
            <a:off x="5615305" y="2372360"/>
            <a:ext cx="1144905" cy="767080"/>
          </a:xfrm>
          <a:custGeom>
            <a:avLst/>
            <a:gdLst/>
            <a:ahLst/>
            <a:cxnLst>
              <a:cxn ang="0">
                <a:pos x="645" y="997"/>
              </a:cxn>
              <a:cxn ang="0">
                <a:pos x="1293" y="498"/>
              </a:cxn>
              <a:cxn ang="0">
                <a:pos x="645" y="0"/>
              </a:cxn>
              <a:cxn ang="0">
                <a:pos x="0" y="498"/>
              </a:cxn>
              <a:cxn ang="0">
                <a:pos x="645" y="997"/>
              </a:cxn>
              <a:cxn ang="0">
                <a:pos x="645" y="997"/>
              </a:cxn>
            </a:cxnLst>
            <a:rect l="0" t="0" r="r" b="b"/>
            <a:pathLst>
              <a:path w="1293" h="997">
                <a:moveTo>
                  <a:pt x="645" y="997"/>
                </a:moveTo>
                <a:lnTo>
                  <a:pt x="1293" y="498"/>
                </a:lnTo>
                <a:lnTo>
                  <a:pt x="645" y="0"/>
                </a:lnTo>
                <a:lnTo>
                  <a:pt x="0" y="498"/>
                </a:lnTo>
                <a:lnTo>
                  <a:pt x="645" y="997"/>
                </a:lnTo>
                <a:lnTo>
                  <a:pt x="645" y="997"/>
                </a:lnTo>
                <a:close/>
              </a:path>
            </a:pathLst>
          </a:custGeom>
          <a:gradFill>
            <a:gsLst>
              <a:gs pos="0">
                <a:schemeClr val="accent1">
                  <a:lumMod val="90000"/>
                  <a:lumOff val="10000"/>
                  <a:alpha val="100000"/>
                </a:schemeClr>
              </a:gs>
              <a:gs pos="70000">
                <a:schemeClr val="accent1">
                  <a:alpha val="100000"/>
                </a:schemeClr>
              </a:gs>
            </a:gsLst>
            <a:lin ang="0" scaled="0"/>
          </a:gradFill>
          <a:ln w="9525">
            <a:noFill/>
            <a:round/>
          </a:ln>
        </p:spPr>
        <p:txBody>
          <a:bodyPr vert="horz" wrap="square" lIns="91440" tIns="45720" rIns="91440" bIns="45720" numCol="1" anchor="t" anchorCtr="0" compatLnSpc="1">
            <a:noAutofit/>
          </a:bodyPr>
          <a:p>
            <a:pPr lvl="0" algn="l">
              <a:buClrTx/>
              <a:buSzTx/>
              <a:buFontTx/>
            </a:pPr>
            <a:endParaRPr lang="zh-CN" altLang="en-US">
              <a:solidFill>
                <a:schemeClr val="tx1"/>
              </a:solidFill>
              <a:sym typeface="+mn-ea"/>
            </a:endParaRPr>
          </a:p>
        </p:txBody>
      </p:sp>
      <p:sp>
        <p:nvSpPr>
          <p:cNvPr id="58" name="右"/>
          <p:cNvSpPr/>
          <p:nvPr>
            <p:custDataLst>
              <p:tags r:id="rId47"/>
            </p:custDataLst>
          </p:nvPr>
        </p:nvSpPr>
        <p:spPr bwMode="auto">
          <a:xfrm>
            <a:off x="6187440" y="1771650"/>
            <a:ext cx="574040" cy="984250"/>
          </a:xfrm>
          <a:custGeom>
            <a:avLst/>
            <a:gdLst/>
            <a:ahLst/>
            <a:cxnLst>
              <a:cxn ang="0">
                <a:pos x="648" y="498"/>
              </a:cxn>
              <a:cxn ang="0">
                <a:pos x="648" y="1278"/>
              </a:cxn>
              <a:cxn ang="0">
                <a:pos x="3" y="784"/>
              </a:cxn>
              <a:cxn ang="0">
                <a:pos x="0" y="0"/>
              </a:cxn>
              <a:cxn ang="0">
                <a:pos x="648" y="498"/>
              </a:cxn>
              <a:cxn ang="0">
                <a:pos x="648" y="498"/>
              </a:cxn>
            </a:cxnLst>
            <a:rect l="0" t="0" r="r" b="b"/>
            <a:pathLst>
              <a:path w="648" h="1278">
                <a:moveTo>
                  <a:pt x="648" y="498"/>
                </a:moveTo>
                <a:lnTo>
                  <a:pt x="648" y="1278"/>
                </a:lnTo>
                <a:lnTo>
                  <a:pt x="3" y="784"/>
                </a:lnTo>
                <a:lnTo>
                  <a:pt x="0" y="0"/>
                </a:lnTo>
                <a:lnTo>
                  <a:pt x="648" y="498"/>
                </a:lnTo>
                <a:lnTo>
                  <a:pt x="648" y="498"/>
                </a:lnTo>
                <a:close/>
              </a:path>
            </a:pathLst>
          </a:custGeom>
          <a:gradFill>
            <a:gsLst>
              <a:gs pos="0">
                <a:schemeClr val="accent1">
                  <a:lumMod val="60000"/>
                  <a:lumOff val="40000"/>
                  <a:alpha val="100000"/>
                </a:schemeClr>
              </a:gs>
              <a:gs pos="70000">
                <a:schemeClr val="accent1">
                  <a:lumMod val="80000"/>
                  <a:lumOff val="20000"/>
                  <a:alpha val="100000"/>
                </a:schemeClr>
              </a:gs>
            </a:gsLst>
            <a:lin ang="13500000" scaled="0"/>
          </a:gradFill>
          <a:ln w="9525">
            <a:noFill/>
            <a:round/>
          </a:ln>
        </p:spPr>
        <p:txBody>
          <a:bodyPr vert="horz" wrap="square" lIns="91440" tIns="45720" rIns="91440" bIns="45720" numCol="1" anchor="t" anchorCtr="0" compatLnSpc="1">
            <a:noAutofit/>
          </a:bodyPr>
          <a:p>
            <a:pPr lvl="0" algn="l">
              <a:buClrTx/>
              <a:buSzTx/>
              <a:buFontTx/>
            </a:pPr>
            <a:endParaRPr lang="zh-CN" altLang="en-US">
              <a:solidFill>
                <a:schemeClr val="tx1"/>
              </a:solidFill>
              <a:sym typeface="+mn-ea"/>
            </a:endParaRPr>
          </a:p>
        </p:txBody>
      </p:sp>
      <p:sp>
        <p:nvSpPr>
          <p:cNvPr id="59" name="左"/>
          <p:cNvSpPr/>
          <p:nvPr>
            <p:custDataLst>
              <p:tags r:id="rId48"/>
            </p:custDataLst>
          </p:nvPr>
        </p:nvSpPr>
        <p:spPr bwMode="auto">
          <a:xfrm>
            <a:off x="5617845" y="1772920"/>
            <a:ext cx="569595" cy="984250"/>
          </a:xfrm>
          <a:custGeom>
            <a:avLst/>
            <a:gdLst/>
            <a:ahLst/>
            <a:cxnLst>
              <a:cxn ang="0">
                <a:pos x="0" y="496"/>
              </a:cxn>
              <a:cxn ang="0">
                <a:pos x="0" y="1278"/>
              </a:cxn>
              <a:cxn ang="0">
                <a:pos x="642" y="784"/>
              </a:cxn>
              <a:cxn ang="0">
                <a:pos x="644" y="0"/>
              </a:cxn>
              <a:cxn ang="0">
                <a:pos x="0" y="496"/>
              </a:cxn>
              <a:cxn ang="0">
                <a:pos x="0" y="496"/>
              </a:cxn>
            </a:cxnLst>
            <a:rect l="0" t="0" r="r" b="b"/>
            <a:pathLst>
              <a:path w="644" h="1278">
                <a:moveTo>
                  <a:pt x="0" y="496"/>
                </a:moveTo>
                <a:lnTo>
                  <a:pt x="0" y="1278"/>
                </a:lnTo>
                <a:lnTo>
                  <a:pt x="642" y="784"/>
                </a:lnTo>
                <a:lnTo>
                  <a:pt x="644" y="0"/>
                </a:lnTo>
                <a:lnTo>
                  <a:pt x="0" y="496"/>
                </a:lnTo>
                <a:lnTo>
                  <a:pt x="0" y="496"/>
                </a:lnTo>
                <a:close/>
              </a:path>
            </a:pathLst>
          </a:custGeom>
          <a:gradFill>
            <a:gsLst>
              <a:gs pos="0">
                <a:schemeClr val="accent1">
                  <a:lumMod val="60000"/>
                  <a:lumOff val="40000"/>
                  <a:alpha val="100000"/>
                </a:schemeClr>
              </a:gs>
              <a:gs pos="70000">
                <a:schemeClr val="accent1">
                  <a:lumMod val="80000"/>
                  <a:lumOff val="20000"/>
                  <a:alpha val="100000"/>
                </a:schemeClr>
              </a:gs>
            </a:gsLst>
            <a:lin ang="18900000" scaled="0"/>
          </a:gradFill>
          <a:ln w="9525">
            <a:noFill/>
            <a:round/>
          </a:ln>
        </p:spPr>
        <p:txBody>
          <a:bodyPr vert="horz" wrap="square" lIns="91440" tIns="45720" rIns="91440" bIns="45720" numCol="1" anchor="t" anchorCtr="0" compatLnSpc="1">
            <a:noAutofit/>
          </a:bodyPr>
          <a:p>
            <a:pPr lvl="0" algn="l">
              <a:buClrTx/>
              <a:buSzTx/>
              <a:buFontTx/>
            </a:pPr>
            <a:endParaRPr lang="zh-CN" altLang="en-US">
              <a:solidFill>
                <a:schemeClr val="tx1"/>
              </a:solidFill>
              <a:sym typeface="+mn-ea"/>
            </a:endParaRPr>
          </a:p>
        </p:txBody>
      </p:sp>
      <p:sp>
        <p:nvSpPr>
          <p:cNvPr id="31" name="矩形 30"/>
          <p:cNvSpPr/>
          <p:nvPr>
            <p:custDataLst>
              <p:tags r:id="rId49"/>
            </p:custDataLst>
          </p:nvPr>
        </p:nvSpPr>
        <p:spPr>
          <a:xfrm>
            <a:off x="5311140" y="3612515"/>
            <a:ext cx="1744345" cy="620395"/>
          </a:xfrm>
          <a:prstGeom prst="rect">
            <a:avLst/>
          </a:prstGeom>
          <a:noFill/>
        </p:spPr>
        <p:txBody>
          <a:bodyPr wrap="square" lIns="0" tIns="0" rIns="0" bIns="0" rtlCol="0" anchor="b">
            <a:noAutofit/>
          </a:bodyPr>
          <a:p>
            <a:pPr algn="ctr">
              <a:spcBef>
                <a:spcPct val="0"/>
              </a:spcBef>
              <a:spcAft>
                <a:spcPct val="0"/>
              </a:spcAft>
            </a:pPr>
            <a:r>
              <a:rPr lang="zh-CN" altLang="en-US" sz="2000" b="1">
                <a:solidFill>
                  <a:schemeClr val="accent1"/>
                </a:solidFill>
                <a:latin typeface="+mn-ea"/>
                <a:cs typeface="+mn-ea"/>
              </a:rPr>
              <a:t>团队创业</a:t>
            </a:r>
            <a:endParaRPr lang="zh-CN" altLang="en-US" sz="2000" b="1">
              <a:solidFill>
                <a:schemeClr val="accent1"/>
              </a:solidFill>
              <a:latin typeface="+mn-ea"/>
              <a:cs typeface="+mn-ea"/>
            </a:endParaRPr>
          </a:p>
        </p:txBody>
      </p:sp>
      <p:sp>
        <p:nvSpPr>
          <p:cNvPr id="32" name="矩形 31"/>
          <p:cNvSpPr/>
          <p:nvPr>
            <p:custDataLst>
              <p:tags r:id="rId50"/>
            </p:custDataLst>
          </p:nvPr>
        </p:nvSpPr>
        <p:spPr>
          <a:xfrm>
            <a:off x="5311140" y="4281805"/>
            <a:ext cx="1744345" cy="1317625"/>
          </a:xfrm>
          <a:prstGeom prst="rect">
            <a:avLst/>
          </a:prstGeom>
          <a:noFill/>
        </p:spPr>
        <p:txBody>
          <a:bodyPr wrap="square" lIns="0" tIns="0" rIns="0" bIns="0" rtlCol="0" anchor="t" anchorCtr="0">
            <a:noAutofit/>
          </a:bodyPr>
          <a:p>
            <a:pPr algn="l">
              <a:lnSpc>
                <a:spcPct val="130000"/>
              </a:lnSpc>
              <a:spcBef>
                <a:spcPct val="0"/>
              </a:spcBef>
              <a:spcAft>
                <a:spcPct val="0"/>
              </a:spcAft>
            </a:pPr>
            <a:r>
              <a:rPr lang="zh-CN" altLang="en-US" sz="2000">
                <a:solidFill>
                  <a:schemeClr val="tx1">
                    <a:lumMod val="65000"/>
                    <a:lumOff val="35000"/>
                  </a:schemeClr>
                </a:solidFill>
                <a:latin typeface="+mn-ea"/>
                <a:cs typeface="+mn-ea"/>
              </a:rPr>
              <a:t>团队创业是指具有互补性或者共同兴趣的成员组成团队进行创业。</a:t>
            </a:r>
            <a:endParaRPr lang="zh-CN" altLang="en-US" sz="2000">
              <a:solidFill>
                <a:schemeClr val="tx1">
                  <a:lumMod val="65000"/>
                  <a:lumOff val="35000"/>
                </a:schemeClr>
              </a:solidFill>
              <a:latin typeface="+mn-ea"/>
              <a:cs typeface="+mn-ea"/>
            </a:endParaRPr>
          </a:p>
        </p:txBody>
      </p:sp>
      <p:sp>
        <p:nvSpPr>
          <p:cNvPr id="72" name="前左"/>
          <p:cNvSpPr/>
          <p:nvPr>
            <p:custDataLst>
              <p:tags r:id="rId51"/>
            </p:custDataLst>
          </p:nvPr>
        </p:nvSpPr>
        <p:spPr bwMode="auto">
          <a:xfrm>
            <a:off x="5608955" y="2138045"/>
            <a:ext cx="574040" cy="989965"/>
          </a:xfrm>
          <a:custGeom>
            <a:avLst/>
            <a:gdLst/>
            <a:ahLst/>
            <a:cxnLst>
              <a:cxn ang="0">
                <a:pos x="645" y="1278"/>
              </a:cxn>
              <a:cxn ang="0">
                <a:pos x="645" y="499"/>
              </a:cxn>
              <a:cxn ang="0">
                <a:pos x="0" y="0"/>
              </a:cxn>
              <a:cxn ang="0">
                <a:pos x="3" y="780"/>
              </a:cxn>
              <a:cxn ang="0">
                <a:pos x="645" y="1278"/>
              </a:cxn>
              <a:cxn ang="0">
                <a:pos x="645" y="1278"/>
              </a:cxn>
            </a:cxnLst>
            <a:rect l="0" t="0" r="r" b="b"/>
            <a:pathLst>
              <a:path w="645" h="1278">
                <a:moveTo>
                  <a:pt x="645" y="1278"/>
                </a:moveTo>
                <a:lnTo>
                  <a:pt x="645" y="499"/>
                </a:lnTo>
                <a:lnTo>
                  <a:pt x="0" y="0"/>
                </a:lnTo>
                <a:lnTo>
                  <a:pt x="3" y="780"/>
                </a:lnTo>
                <a:lnTo>
                  <a:pt x="645" y="1278"/>
                </a:lnTo>
                <a:lnTo>
                  <a:pt x="645" y="1278"/>
                </a:lnTo>
                <a:close/>
              </a:path>
            </a:pathLst>
          </a:custGeom>
          <a:noFill/>
          <a:ln w="1270">
            <a:solidFill>
              <a:schemeClr val="accent1">
                <a:lumMod val="20000"/>
                <a:lumOff val="80000"/>
                <a:alpha val="40000"/>
              </a:schemeClr>
            </a:solidFill>
            <a:round/>
          </a:ln>
        </p:spPr>
        <p:txBody>
          <a:bodyPr vert="horz" wrap="square" lIns="91440" tIns="45720" rIns="91440" bIns="45720" numCol="1" anchor="t" anchorCtr="0" compatLnSpc="1">
            <a:noAutofit/>
          </a:bodyPr>
          <a:p>
            <a:pPr lvl="0" algn="l">
              <a:buClrTx/>
              <a:buSzTx/>
              <a:buFontTx/>
            </a:pPr>
            <a:endParaRPr lang="zh-CN" altLang="en-US">
              <a:solidFill>
                <a:schemeClr val="tx1"/>
              </a:solidFill>
              <a:sym typeface="+mn-ea"/>
            </a:endParaRPr>
          </a:p>
        </p:txBody>
      </p:sp>
      <p:pic>
        <p:nvPicPr>
          <p:cNvPr id="73" name="图片 19" descr="343435383036303b343532343136343bcfeec4bfb7b6cea7"/>
          <p:cNvPicPr>
            <a:picLocks noChangeAspect="1"/>
          </p:cNvPicPr>
          <p:nvPr>
            <p:custDataLst>
              <p:tags r:id="rId52"/>
            </p:custDataLst>
          </p:nvPr>
        </p:nvPicPr>
        <p:blipFill>
          <a:blip r:embed="rId53">
            <a:extLst>
              <a:ext uri="{96DAC541-7B7A-43D3-8B79-37D633B846F1}">
                <asvg:svgBlip xmlns:asvg="http://schemas.microsoft.com/office/drawing/2016/SVG/main" r:embed="rId54"/>
              </a:ext>
            </a:extLst>
          </a:blip>
          <a:stretch>
            <a:fillRect/>
          </a:stretch>
        </p:blipFill>
        <p:spPr>
          <a:xfrm>
            <a:off x="5924550" y="2199640"/>
            <a:ext cx="540000" cy="540000"/>
          </a:xfrm>
          <a:prstGeom prst="rect">
            <a:avLst/>
          </a:prstGeom>
        </p:spPr>
      </p:pic>
      <p:sp>
        <p:nvSpPr>
          <p:cNvPr id="75" name="前右"/>
          <p:cNvSpPr/>
          <p:nvPr>
            <p:custDataLst>
              <p:tags r:id="rId55"/>
            </p:custDataLst>
          </p:nvPr>
        </p:nvSpPr>
        <p:spPr bwMode="auto">
          <a:xfrm>
            <a:off x="6182995" y="2138045"/>
            <a:ext cx="576580" cy="989965"/>
          </a:xfrm>
          <a:custGeom>
            <a:avLst/>
            <a:gdLst/>
            <a:ahLst/>
            <a:cxnLst>
              <a:cxn ang="0">
                <a:pos x="648" y="0"/>
              </a:cxn>
              <a:cxn ang="0">
                <a:pos x="648" y="780"/>
              </a:cxn>
              <a:cxn ang="0">
                <a:pos x="0" y="1278"/>
              </a:cxn>
              <a:cxn ang="0">
                <a:pos x="0" y="499"/>
              </a:cxn>
              <a:cxn ang="0">
                <a:pos x="648" y="0"/>
              </a:cxn>
              <a:cxn ang="0">
                <a:pos x="648" y="0"/>
              </a:cxn>
            </a:cxnLst>
            <a:rect l="0" t="0" r="r" b="b"/>
            <a:pathLst>
              <a:path w="648" h="1278">
                <a:moveTo>
                  <a:pt x="648" y="0"/>
                </a:moveTo>
                <a:lnTo>
                  <a:pt x="648" y="780"/>
                </a:lnTo>
                <a:lnTo>
                  <a:pt x="0" y="1278"/>
                </a:lnTo>
                <a:lnTo>
                  <a:pt x="0" y="499"/>
                </a:lnTo>
                <a:lnTo>
                  <a:pt x="648" y="0"/>
                </a:lnTo>
                <a:lnTo>
                  <a:pt x="648" y="0"/>
                </a:lnTo>
                <a:close/>
              </a:path>
            </a:pathLst>
          </a:custGeom>
          <a:noFill/>
          <a:ln w="1270">
            <a:solidFill>
              <a:schemeClr val="accent1">
                <a:lumMod val="20000"/>
                <a:lumOff val="80000"/>
                <a:alpha val="40000"/>
              </a:schemeClr>
            </a:solidFill>
            <a:round/>
          </a:ln>
        </p:spPr>
        <p:txBody>
          <a:bodyPr vert="horz" wrap="square" lIns="91440" tIns="45720" rIns="91440" bIns="45720" numCol="1" anchor="t" anchorCtr="0" compatLnSpc="1">
            <a:noAutofit/>
          </a:bodyPr>
          <a:p>
            <a:pPr lvl="0" algn="l">
              <a:buClrTx/>
              <a:buSzTx/>
              <a:buFontTx/>
            </a:pPr>
            <a:endParaRPr lang="zh-CN" altLang="en-US">
              <a:solidFill>
                <a:schemeClr val="tx1"/>
              </a:solidFill>
              <a:sym typeface="+mn-ea"/>
            </a:endParaRPr>
          </a:p>
        </p:txBody>
      </p:sp>
      <p:sp>
        <p:nvSpPr>
          <p:cNvPr id="76" name="上"/>
          <p:cNvSpPr/>
          <p:nvPr>
            <p:custDataLst>
              <p:tags r:id="rId56"/>
            </p:custDataLst>
          </p:nvPr>
        </p:nvSpPr>
        <p:spPr bwMode="auto">
          <a:xfrm>
            <a:off x="5608955" y="1752600"/>
            <a:ext cx="1150620" cy="772160"/>
          </a:xfrm>
          <a:custGeom>
            <a:avLst/>
            <a:gdLst/>
            <a:ahLst/>
            <a:cxnLst>
              <a:cxn ang="0">
                <a:pos x="645" y="997"/>
              </a:cxn>
              <a:cxn ang="0">
                <a:pos x="1293" y="498"/>
              </a:cxn>
              <a:cxn ang="0">
                <a:pos x="645" y="0"/>
              </a:cxn>
              <a:cxn ang="0">
                <a:pos x="0" y="498"/>
              </a:cxn>
              <a:cxn ang="0">
                <a:pos x="645" y="997"/>
              </a:cxn>
              <a:cxn ang="0">
                <a:pos x="645" y="997"/>
              </a:cxn>
            </a:cxnLst>
            <a:rect l="0" t="0" r="r" b="b"/>
            <a:pathLst>
              <a:path w="1293" h="997">
                <a:moveTo>
                  <a:pt x="645" y="997"/>
                </a:moveTo>
                <a:lnTo>
                  <a:pt x="1293" y="498"/>
                </a:lnTo>
                <a:lnTo>
                  <a:pt x="645" y="0"/>
                </a:lnTo>
                <a:lnTo>
                  <a:pt x="0" y="498"/>
                </a:lnTo>
                <a:lnTo>
                  <a:pt x="645" y="997"/>
                </a:lnTo>
                <a:lnTo>
                  <a:pt x="645" y="997"/>
                </a:lnTo>
                <a:close/>
              </a:path>
            </a:pathLst>
          </a:custGeom>
          <a:noFill/>
          <a:ln w="1270">
            <a:solidFill>
              <a:schemeClr val="accent1">
                <a:lumMod val="20000"/>
                <a:lumOff val="80000"/>
                <a:alpha val="40000"/>
              </a:schemeClr>
            </a:solidFill>
            <a:round/>
          </a:ln>
        </p:spPr>
        <p:txBody>
          <a:bodyPr vert="horz" wrap="square" lIns="91440" tIns="45720" rIns="91440" bIns="45720" numCol="1" anchor="t" anchorCtr="0" compatLnSpc="1"/>
          <a:p>
            <a:endParaRPr lang="zh-CN" altLang="en-US">
              <a:solidFill>
                <a:schemeClr val="tx1"/>
              </a:solidFill>
            </a:endParaRPr>
          </a:p>
        </p:txBody>
      </p:sp>
      <p:sp>
        <p:nvSpPr>
          <p:cNvPr id="35" name="大线"/>
          <p:cNvSpPr/>
          <p:nvPr>
            <p:custDataLst>
              <p:tags r:id="rId57"/>
            </p:custDataLst>
          </p:nvPr>
        </p:nvSpPr>
        <p:spPr bwMode="auto">
          <a:xfrm>
            <a:off x="9805670" y="2768600"/>
            <a:ext cx="826135" cy="553720"/>
          </a:xfrm>
          <a:custGeom>
            <a:avLst/>
            <a:gdLst/>
            <a:ahLst/>
            <a:cxnLst>
              <a:cxn ang="0">
                <a:pos x="645" y="997"/>
              </a:cxn>
              <a:cxn ang="0">
                <a:pos x="1293" y="498"/>
              </a:cxn>
              <a:cxn ang="0">
                <a:pos x="645" y="0"/>
              </a:cxn>
              <a:cxn ang="0">
                <a:pos x="0" y="498"/>
              </a:cxn>
              <a:cxn ang="0">
                <a:pos x="645" y="997"/>
              </a:cxn>
              <a:cxn ang="0">
                <a:pos x="645" y="997"/>
              </a:cxn>
            </a:cxnLst>
            <a:rect l="0" t="0" r="r" b="b"/>
            <a:pathLst>
              <a:path w="1293" h="997">
                <a:moveTo>
                  <a:pt x="645" y="997"/>
                </a:moveTo>
                <a:lnTo>
                  <a:pt x="1293" y="498"/>
                </a:lnTo>
                <a:lnTo>
                  <a:pt x="645" y="0"/>
                </a:lnTo>
                <a:lnTo>
                  <a:pt x="0" y="498"/>
                </a:lnTo>
                <a:lnTo>
                  <a:pt x="645" y="997"/>
                </a:lnTo>
                <a:lnTo>
                  <a:pt x="645" y="997"/>
                </a:lnTo>
                <a:close/>
              </a:path>
            </a:pathLst>
          </a:custGeom>
          <a:noFill/>
          <a:ln w="9525">
            <a:solidFill>
              <a:schemeClr val="accent1">
                <a:lumMod val="75000"/>
              </a:schemeClr>
            </a:solidFill>
            <a:round/>
          </a:ln>
        </p:spPr>
        <p:txBody>
          <a:bodyPr vert="horz" wrap="square" lIns="91440" tIns="45720" rIns="91440" bIns="45720" numCol="1" anchor="t" anchorCtr="0" compatLnSpc="1">
            <a:noAutofit/>
          </a:bodyPr>
          <a:p>
            <a:pPr lvl="0" algn="l">
              <a:buClrTx/>
              <a:buSzTx/>
              <a:buFontTx/>
            </a:pPr>
            <a:endParaRPr lang="zh-CN" altLang="en-US">
              <a:solidFill>
                <a:schemeClr val="tx1"/>
              </a:solidFill>
              <a:sym typeface="+mn-ea"/>
            </a:endParaRPr>
          </a:p>
        </p:txBody>
      </p:sp>
      <p:sp>
        <p:nvSpPr>
          <p:cNvPr id="48" name="小线"/>
          <p:cNvSpPr/>
          <p:nvPr>
            <p:custDataLst>
              <p:tags r:id="rId58"/>
            </p:custDataLst>
          </p:nvPr>
        </p:nvSpPr>
        <p:spPr bwMode="auto">
          <a:xfrm>
            <a:off x="9438640" y="2515870"/>
            <a:ext cx="1557655" cy="1045210"/>
          </a:xfrm>
          <a:custGeom>
            <a:avLst/>
            <a:gdLst/>
            <a:ahLst/>
            <a:cxnLst>
              <a:cxn ang="0">
                <a:pos x="645" y="997"/>
              </a:cxn>
              <a:cxn ang="0">
                <a:pos x="1293" y="498"/>
              </a:cxn>
              <a:cxn ang="0">
                <a:pos x="645" y="0"/>
              </a:cxn>
              <a:cxn ang="0">
                <a:pos x="0" y="498"/>
              </a:cxn>
              <a:cxn ang="0">
                <a:pos x="645" y="997"/>
              </a:cxn>
              <a:cxn ang="0">
                <a:pos x="645" y="997"/>
              </a:cxn>
            </a:cxnLst>
            <a:rect l="0" t="0" r="r" b="b"/>
            <a:pathLst>
              <a:path w="1293" h="997">
                <a:moveTo>
                  <a:pt x="645" y="997"/>
                </a:moveTo>
                <a:lnTo>
                  <a:pt x="1293" y="498"/>
                </a:lnTo>
                <a:lnTo>
                  <a:pt x="645" y="0"/>
                </a:lnTo>
                <a:lnTo>
                  <a:pt x="0" y="498"/>
                </a:lnTo>
                <a:lnTo>
                  <a:pt x="645" y="997"/>
                </a:lnTo>
                <a:lnTo>
                  <a:pt x="645" y="997"/>
                </a:lnTo>
                <a:close/>
              </a:path>
            </a:pathLst>
          </a:custGeom>
          <a:noFill/>
          <a:ln w="9525">
            <a:solidFill>
              <a:schemeClr val="accent1">
                <a:lumMod val="40000"/>
                <a:lumOff val="60000"/>
              </a:schemeClr>
            </a:solidFill>
            <a:round/>
          </a:ln>
        </p:spPr>
        <p:txBody>
          <a:bodyPr vert="horz" wrap="square" lIns="91440" tIns="45720" rIns="91440" bIns="45720" numCol="1" anchor="t" anchorCtr="0" compatLnSpc="1">
            <a:noAutofit/>
          </a:bodyPr>
          <a:p>
            <a:pPr lvl="0" algn="l">
              <a:buClrTx/>
              <a:buSzTx/>
              <a:buFontTx/>
            </a:pPr>
            <a:endParaRPr lang="zh-CN" altLang="en-US">
              <a:solidFill>
                <a:schemeClr val="tx1"/>
              </a:solidFill>
              <a:sym typeface="+mn-ea"/>
            </a:endParaRPr>
          </a:p>
        </p:txBody>
      </p:sp>
      <p:sp>
        <p:nvSpPr>
          <p:cNvPr id="49" name="下"/>
          <p:cNvSpPr/>
          <p:nvPr>
            <p:custDataLst>
              <p:tags r:id="rId59"/>
            </p:custDataLst>
          </p:nvPr>
        </p:nvSpPr>
        <p:spPr bwMode="auto">
          <a:xfrm>
            <a:off x="9645650" y="2393315"/>
            <a:ext cx="1145540" cy="767715"/>
          </a:xfrm>
          <a:custGeom>
            <a:avLst/>
            <a:gdLst/>
            <a:ahLst/>
            <a:cxnLst>
              <a:cxn ang="0">
                <a:pos x="645" y="997"/>
              </a:cxn>
              <a:cxn ang="0">
                <a:pos x="1293" y="498"/>
              </a:cxn>
              <a:cxn ang="0">
                <a:pos x="645" y="0"/>
              </a:cxn>
              <a:cxn ang="0">
                <a:pos x="0" y="498"/>
              </a:cxn>
              <a:cxn ang="0">
                <a:pos x="645" y="997"/>
              </a:cxn>
              <a:cxn ang="0">
                <a:pos x="645" y="997"/>
              </a:cxn>
            </a:cxnLst>
            <a:rect l="0" t="0" r="r" b="b"/>
            <a:pathLst>
              <a:path w="3235" h="2166">
                <a:moveTo>
                  <a:pt x="1613" y="0"/>
                </a:moveTo>
                <a:lnTo>
                  <a:pt x="3141" y="1021"/>
                </a:lnTo>
                <a:lnTo>
                  <a:pt x="3235" y="1021"/>
                </a:lnTo>
                <a:lnTo>
                  <a:pt x="3235" y="1080"/>
                </a:lnTo>
                <a:lnTo>
                  <a:pt x="3229" y="1080"/>
                </a:lnTo>
                <a:lnTo>
                  <a:pt x="3233" y="1082"/>
                </a:lnTo>
                <a:lnTo>
                  <a:pt x="1613" y="2166"/>
                </a:lnTo>
                <a:lnTo>
                  <a:pt x="0" y="1082"/>
                </a:lnTo>
                <a:lnTo>
                  <a:pt x="6" y="1078"/>
                </a:lnTo>
                <a:lnTo>
                  <a:pt x="6" y="1021"/>
                </a:lnTo>
                <a:lnTo>
                  <a:pt x="92" y="1021"/>
                </a:lnTo>
                <a:lnTo>
                  <a:pt x="1613" y="0"/>
                </a:lnTo>
                <a:close/>
              </a:path>
            </a:pathLst>
          </a:custGeom>
          <a:solidFill>
            <a:schemeClr val="accent1">
              <a:lumMod val="75000"/>
            </a:schemeClr>
          </a:solidFill>
          <a:ln w="9525">
            <a:noFill/>
            <a:round/>
          </a:ln>
          <a:effectLst>
            <a:outerShdw blurRad="317500" dist="127000" dir="5400000" algn="t" rotWithShape="0">
              <a:schemeClr val="accent1">
                <a:alpha val="38000"/>
              </a:schemeClr>
            </a:outerShdw>
          </a:effectLst>
        </p:spPr>
        <p:txBody>
          <a:bodyPr vert="horz" wrap="square" lIns="91440" tIns="45720" rIns="91440" bIns="45720" numCol="1" anchor="t" anchorCtr="0" compatLnSpc="1">
            <a:noAutofit/>
          </a:bodyPr>
          <a:p>
            <a:pPr lvl="0" algn="l">
              <a:buClrTx/>
              <a:buSzTx/>
              <a:buFontTx/>
            </a:pPr>
            <a:endParaRPr lang="zh-CN" altLang="en-US">
              <a:solidFill>
                <a:schemeClr val="tx1"/>
              </a:solidFill>
              <a:sym typeface="+mn-ea"/>
            </a:endParaRPr>
          </a:p>
        </p:txBody>
      </p:sp>
      <p:sp>
        <p:nvSpPr>
          <p:cNvPr id="50" name="下"/>
          <p:cNvSpPr/>
          <p:nvPr>
            <p:custDataLst>
              <p:tags r:id="rId60"/>
            </p:custDataLst>
          </p:nvPr>
        </p:nvSpPr>
        <p:spPr bwMode="auto">
          <a:xfrm>
            <a:off x="9645650" y="2371725"/>
            <a:ext cx="1145540" cy="767715"/>
          </a:xfrm>
          <a:custGeom>
            <a:avLst/>
            <a:gdLst/>
            <a:ahLst/>
            <a:cxnLst>
              <a:cxn ang="0">
                <a:pos x="645" y="997"/>
              </a:cxn>
              <a:cxn ang="0">
                <a:pos x="1293" y="498"/>
              </a:cxn>
              <a:cxn ang="0">
                <a:pos x="645" y="0"/>
              </a:cxn>
              <a:cxn ang="0">
                <a:pos x="0" y="498"/>
              </a:cxn>
              <a:cxn ang="0">
                <a:pos x="645" y="997"/>
              </a:cxn>
              <a:cxn ang="0">
                <a:pos x="645" y="997"/>
              </a:cxn>
            </a:cxnLst>
            <a:rect l="0" t="0" r="r" b="b"/>
            <a:pathLst>
              <a:path w="1293" h="997">
                <a:moveTo>
                  <a:pt x="645" y="997"/>
                </a:moveTo>
                <a:lnTo>
                  <a:pt x="1293" y="498"/>
                </a:lnTo>
                <a:lnTo>
                  <a:pt x="645" y="0"/>
                </a:lnTo>
                <a:lnTo>
                  <a:pt x="0" y="498"/>
                </a:lnTo>
                <a:lnTo>
                  <a:pt x="645" y="997"/>
                </a:lnTo>
                <a:lnTo>
                  <a:pt x="645" y="997"/>
                </a:lnTo>
                <a:close/>
              </a:path>
            </a:pathLst>
          </a:custGeom>
          <a:gradFill>
            <a:gsLst>
              <a:gs pos="0">
                <a:schemeClr val="accent1">
                  <a:lumMod val="90000"/>
                  <a:lumOff val="10000"/>
                  <a:alpha val="100000"/>
                </a:schemeClr>
              </a:gs>
              <a:gs pos="70000">
                <a:schemeClr val="accent1">
                  <a:alpha val="100000"/>
                </a:schemeClr>
              </a:gs>
            </a:gsLst>
            <a:lin ang="0" scaled="0"/>
          </a:gradFill>
          <a:ln w="9525">
            <a:noFill/>
            <a:round/>
          </a:ln>
        </p:spPr>
        <p:txBody>
          <a:bodyPr vert="horz" wrap="square" lIns="91440" tIns="45720" rIns="91440" bIns="45720" numCol="1" anchor="t" anchorCtr="0" compatLnSpc="1">
            <a:noAutofit/>
          </a:bodyPr>
          <a:p>
            <a:pPr lvl="0" algn="l">
              <a:buClrTx/>
              <a:buSzTx/>
              <a:buFontTx/>
            </a:pPr>
            <a:endParaRPr lang="zh-CN" altLang="en-US">
              <a:solidFill>
                <a:schemeClr val="tx1"/>
              </a:solidFill>
              <a:sym typeface="+mn-ea"/>
            </a:endParaRPr>
          </a:p>
        </p:txBody>
      </p:sp>
      <p:sp>
        <p:nvSpPr>
          <p:cNvPr id="51" name="右"/>
          <p:cNvSpPr/>
          <p:nvPr>
            <p:custDataLst>
              <p:tags r:id="rId61"/>
            </p:custDataLst>
          </p:nvPr>
        </p:nvSpPr>
        <p:spPr bwMode="auto">
          <a:xfrm>
            <a:off x="10217785" y="1771015"/>
            <a:ext cx="574040" cy="984250"/>
          </a:xfrm>
          <a:custGeom>
            <a:avLst/>
            <a:gdLst/>
            <a:ahLst/>
            <a:cxnLst>
              <a:cxn ang="0">
                <a:pos x="648" y="498"/>
              </a:cxn>
              <a:cxn ang="0">
                <a:pos x="648" y="1278"/>
              </a:cxn>
              <a:cxn ang="0">
                <a:pos x="3" y="784"/>
              </a:cxn>
              <a:cxn ang="0">
                <a:pos x="0" y="0"/>
              </a:cxn>
              <a:cxn ang="0">
                <a:pos x="648" y="498"/>
              </a:cxn>
              <a:cxn ang="0">
                <a:pos x="648" y="498"/>
              </a:cxn>
            </a:cxnLst>
            <a:rect l="0" t="0" r="r" b="b"/>
            <a:pathLst>
              <a:path w="648" h="1278">
                <a:moveTo>
                  <a:pt x="648" y="498"/>
                </a:moveTo>
                <a:lnTo>
                  <a:pt x="648" y="1278"/>
                </a:lnTo>
                <a:lnTo>
                  <a:pt x="3" y="784"/>
                </a:lnTo>
                <a:lnTo>
                  <a:pt x="0" y="0"/>
                </a:lnTo>
                <a:lnTo>
                  <a:pt x="648" y="498"/>
                </a:lnTo>
                <a:lnTo>
                  <a:pt x="648" y="498"/>
                </a:lnTo>
                <a:close/>
              </a:path>
            </a:pathLst>
          </a:custGeom>
          <a:gradFill>
            <a:gsLst>
              <a:gs pos="0">
                <a:schemeClr val="accent1">
                  <a:lumMod val="60000"/>
                  <a:lumOff val="40000"/>
                  <a:alpha val="100000"/>
                </a:schemeClr>
              </a:gs>
              <a:gs pos="70000">
                <a:schemeClr val="accent1">
                  <a:lumMod val="80000"/>
                  <a:lumOff val="20000"/>
                  <a:alpha val="100000"/>
                </a:schemeClr>
              </a:gs>
            </a:gsLst>
            <a:lin ang="13500000" scaled="0"/>
          </a:gradFill>
          <a:ln w="9525">
            <a:noFill/>
            <a:round/>
          </a:ln>
        </p:spPr>
        <p:txBody>
          <a:bodyPr vert="horz" wrap="square" lIns="91440" tIns="45720" rIns="91440" bIns="45720" numCol="1" anchor="t" anchorCtr="0" compatLnSpc="1">
            <a:noAutofit/>
          </a:bodyPr>
          <a:p>
            <a:pPr lvl="0" algn="l">
              <a:buClrTx/>
              <a:buSzTx/>
              <a:buFontTx/>
            </a:pPr>
            <a:endParaRPr lang="zh-CN" altLang="en-US">
              <a:solidFill>
                <a:schemeClr val="tx1"/>
              </a:solidFill>
              <a:sym typeface="+mn-ea"/>
            </a:endParaRPr>
          </a:p>
        </p:txBody>
      </p:sp>
      <p:sp>
        <p:nvSpPr>
          <p:cNvPr id="53" name="左"/>
          <p:cNvSpPr/>
          <p:nvPr>
            <p:custDataLst>
              <p:tags r:id="rId62"/>
            </p:custDataLst>
          </p:nvPr>
        </p:nvSpPr>
        <p:spPr bwMode="auto">
          <a:xfrm>
            <a:off x="9648190" y="1772285"/>
            <a:ext cx="569595" cy="984250"/>
          </a:xfrm>
          <a:custGeom>
            <a:avLst/>
            <a:gdLst/>
            <a:ahLst/>
            <a:cxnLst>
              <a:cxn ang="0">
                <a:pos x="0" y="496"/>
              </a:cxn>
              <a:cxn ang="0">
                <a:pos x="0" y="1278"/>
              </a:cxn>
              <a:cxn ang="0">
                <a:pos x="642" y="784"/>
              </a:cxn>
              <a:cxn ang="0">
                <a:pos x="644" y="0"/>
              </a:cxn>
              <a:cxn ang="0">
                <a:pos x="0" y="496"/>
              </a:cxn>
              <a:cxn ang="0">
                <a:pos x="0" y="496"/>
              </a:cxn>
            </a:cxnLst>
            <a:rect l="0" t="0" r="r" b="b"/>
            <a:pathLst>
              <a:path w="644" h="1278">
                <a:moveTo>
                  <a:pt x="0" y="496"/>
                </a:moveTo>
                <a:lnTo>
                  <a:pt x="0" y="1278"/>
                </a:lnTo>
                <a:lnTo>
                  <a:pt x="642" y="784"/>
                </a:lnTo>
                <a:lnTo>
                  <a:pt x="644" y="0"/>
                </a:lnTo>
                <a:lnTo>
                  <a:pt x="0" y="496"/>
                </a:lnTo>
                <a:lnTo>
                  <a:pt x="0" y="496"/>
                </a:lnTo>
                <a:close/>
              </a:path>
            </a:pathLst>
          </a:custGeom>
          <a:gradFill>
            <a:gsLst>
              <a:gs pos="0">
                <a:schemeClr val="accent1">
                  <a:lumMod val="60000"/>
                  <a:lumOff val="40000"/>
                  <a:alpha val="100000"/>
                </a:schemeClr>
              </a:gs>
              <a:gs pos="70000">
                <a:schemeClr val="accent1">
                  <a:lumMod val="80000"/>
                  <a:lumOff val="20000"/>
                  <a:alpha val="100000"/>
                </a:schemeClr>
              </a:gs>
            </a:gsLst>
            <a:lin ang="18900000" scaled="0"/>
          </a:gradFill>
          <a:ln w="9525">
            <a:noFill/>
            <a:round/>
          </a:ln>
        </p:spPr>
        <p:txBody>
          <a:bodyPr vert="horz" wrap="square" lIns="91440" tIns="45720" rIns="91440" bIns="45720" numCol="1" anchor="t" anchorCtr="0" compatLnSpc="1">
            <a:noAutofit/>
          </a:bodyPr>
          <a:p>
            <a:pPr lvl="0" algn="l">
              <a:buClrTx/>
              <a:buSzTx/>
              <a:buFontTx/>
            </a:pPr>
            <a:endParaRPr lang="zh-CN" altLang="en-US">
              <a:solidFill>
                <a:schemeClr val="tx1"/>
              </a:solidFill>
              <a:sym typeface="+mn-ea"/>
            </a:endParaRPr>
          </a:p>
        </p:txBody>
      </p:sp>
      <p:sp>
        <p:nvSpPr>
          <p:cNvPr id="61" name="矩形 60"/>
          <p:cNvSpPr/>
          <p:nvPr>
            <p:custDataLst>
              <p:tags r:id="rId63"/>
            </p:custDataLst>
          </p:nvPr>
        </p:nvSpPr>
        <p:spPr>
          <a:xfrm>
            <a:off x="9541510" y="3612515"/>
            <a:ext cx="1744345" cy="620395"/>
          </a:xfrm>
          <a:prstGeom prst="rect">
            <a:avLst/>
          </a:prstGeom>
          <a:noFill/>
        </p:spPr>
        <p:txBody>
          <a:bodyPr wrap="square" lIns="0" tIns="0" rIns="0" bIns="0" rtlCol="0" anchor="b">
            <a:noAutofit/>
          </a:bodyPr>
          <a:p>
            <a:pPr algn="ctr">
              <a:spcBef>
                <a:spcPct val="0"/>
              </a:spcBef>
              <a:spcAft>
                <a:spcPct val="0"/>
              </a:spcAft>
            </a:pPr>
            <a:r>
              <a:rPr lang="zh-CN" altLang="en-US" sz="2000" b="1">
                <a:solidFill>
                  <a:schemeClr val="accent1"/>
                </a:solidFill>
                <a:latin typeface="+mn-ea"/>
                <a:cs typeface="+mn-ea"/>
              </a:rPr>
              <a:t>概念创业</a:t>
            </a:r>
            <a:endParaRPr lang="zh-CN" altLang="en-US" sz="2000" b="1">
              <a:solidFill>
                <a:schemeClr val="accent1"/>
              </a:solidFill>
              <a:latin typeface="+mn-ea"/>
              <a:cs typeface="+mn-ea"/>
            </a:endParaRPr>
          </a:p>
        </p:txBody>
      </p:sp>
      <p:sp>
        <p:nvSpPr>
          <p:cNvPr id="77" name="矩形 76"/>
          <p:cNvSpPr/>
          <p:nvPr>
            <p:custDataLst>
              <p:tags r:id="rId64"/>
            </p:custDataLst>
          </p:nvPr>
        </p:nvSpPr>
        <p:spPr>
          <a:xfrm>
            <a:off x="9541510" y="4281805"/>
            <a:ext cx="1744345" cy="1317625"/>
          </a:xfrm>
          <a:prstGeom prst="rect">
            <a:avLst/>
          </a:prstGeom>
          <a:noFill/>
        </p:spPr>
        <p:txBody>
          <a:bodyPr wrap="square" lIns="0" tIns="0" rIns="0" bIns="0" rtlCol="0" anchor="t" anchorCtr="0">
            <a:noAutofit/>
          </a:bodyPr>
          <a:p>
            <a:pPr algn="l">
              <a:lnSpc>
                <a:spcPct val="130000"/>
              </a:lnSpc>
              <a:spcBef>
                <a:spcPct val="0"/>
              </a:spcBef>
              <a:spcAft>
                <a:spcPct val="0"/>
              </a:spcAft>
            </a:pPr>
            <a:r>
              <a:rPr lang="zh-CN" altLang="en-US" sz="2000">
                <a:solidFill>
                  <a:schemeClr val="tx1">
                    <a:lumMod val="65000"/>
                    <a:lumOff val="35000"/>
                  </a:schemeClr>
                </a:solidFill>
                <a:latin typeface="+mn-ea"/>
                <a:cs typeface="+mn-ea"/>
              </a:rPr>
              <a:t>概念创业是指凭借创意、点子、想法等进行创业。</a:t>
            </a:r>
            <a:endParaRPr lang="zh-CN" altLang="en-US" sz="2000">
              <a:solidFill>
                <a:schemeClr val="tx1">
                  <a:lumMod val="65000"/>
                  <a:lumOff val="35000"/>
                </a:schemeClr>
              </a:solidFill>
              <a:latin typeface="+mn-ea"/>
              <a:cs typeface="+mn-ea"/>
            </a:endParaRPr>
          </a:p>
        </p:txBody>
      </p:sp>
      <p:sp>
        <p:nvSpPr>
          <p:cNvPr id="78" name="前左"/>
          <p:cNvSpPr/>
          <p:nvPr>
            <p:custDataLst>
              <p:tags r:id="rId65"/>
            </p:custDataLst>
          </p:nvPr>
        </p:nvSpPr>
        <p:spPr bwMode="auto">
          <a:xfrm>
            <a:off x="9648190" y="2143125"/>
            <a:ext cx="574040" cy="989965"/>
          </a:xfrm>
          <a:custGeom>
            <a:avLst/>
            <a:gdLst/>
            <a:ahLst/>
            <a:cxnLst>
              <a:cxn ang="0">
                <a:pos x="645" y="1278"/>
              </a:cxn>
              <a:cxn ang="0">
                <a:pos x="645" y="499"/>
              </a:cxn>
              <a:cxn ang="0">
                <a:pos x="0" y="0"/>
              </a:cxn>
              <a:cxn ang="0">
                <a:pos x="3" y="780"/>
              </a:cxn>
              <a:cxn ang="0">
                <a:pos x="645" y="1278"/>
              </a:cxn>
              <a:cxn ang="0">
                <a:pos x="645" y="1278"/>
              </a:cxn>
            </a:cxnLst>
            <a:rect l="0" t="0" r="r" b="b"/>
            <a:pathLst>
              <a:path w="645" h="1278">
                <a:moveTo>
                  <a:pt x="645" y="1278"/>
                </a:moveTo>
                <a:lnTo>
                  <a:pt x="645" y="499"/>
                </a:lnTo>
                <a:lnTo>
                  <a:pt x="0" y="0"/>
                </a:lnTo>
                <a:lnTo>
                  <a:pt x="3" y="780"/>
                </a:lnTo>
                <a:lnTo>
                  <a:pt x="645" y="1278"/>
                </a:lnTo>
                <a:lnTo>
                  <a:pt x="645" y="1278"/>
                </a:lnTo>
                <a:close/>
              </a:path>
            </a:pathLst>
          </a:custGeom>
          <a:noFill/>
          <a:ln w="1270">
            <a:solidFill>
              <a:schemeClr val="accent1">
                <a:lumMod val="20000"/>
                <a:lumOff val="80000"/>
                <a:alpha val="40000"/>
              </a:schemeClr>
            </a:solidFill>
            <a:round/>
          </a:ln>
        </p:spPr>
        <p:txBody>
          <a:bodyPr vert="horz" wrap="square" lIns="91440" tIns="45720" rIns="91440" bIns="45720" numCol="1" anchor="t" anchorCtr="0" compatLnSpc="1">
            <a:noAutofit/>
          </a:bodyPr>
          <a:p>
            <a:pPr lvl="0" algn="l">
              <a:buClrTx/>
              <a:buSzTx/>
              <a:buFontTx/>
            </a:pPr>
            <a:endParaRPr lang="zh-CN" altLang="en-US">
              <a:solidFill>
                <a:schemeClr val="tx1"/>
              </a:solidFill>
              <a:sym typeface="+mn-ea"/>
            </a:endParaRPr>
          </a:p>
        </p:txBody>
      </p:sp>
      <p:sp>
        <p:nvSpPr>
          <p:cNvPr id="79" name="前右"/>
          <p:cNvSpPr/>
          <p:nvPr>
            <p:custDataLst>
              <p:tags r:id="rId66"/>
            </p:custDataLst>
          </p:nvPr>
        </p:nvSpPr>
        <p:spPr bwMode="auto">
          <a:xfrm>
            <a:off x="10222230" y="2143125"/>
            <a:ext cx="577215" cy="989965"/>
          </a:xfrm>
          <a:custGeom>
            <a:avLst/>
            <a:gdLst/>
            <a:ahLst/>
            <a:cxnLst>
              <a:cxn ang="0">
                <a:pos x="648" y="0"/>
              </a:cxn>
              <a:cxn ang="0">
                <a:pos x="648" y="780"/>
              </a:cxn>
              <a:cxn ang="0">
                <a:pos x="0" y="1278"/>
              </a:cxn>
              <a:cxn ang="0">
                <a:pos x="0" y="499"/>
              </a:cxn>
              <a:cxn ang="0">
                <a:pos x="648" y="0"/>
              </a:cxn>
              <a:cxn ang="0">
                <a:pos x="648" y="0"/>
              </a:cxn>
            </a:cxnLst>
            <a:rect l="0" t="0" r="r" b="b"/>
            <a:pathLst>
              <a:path w="648" h="1278">
                <a:moveTo>
                  <a:pt x="648" y="0"/>
                </a:moveTo>
                <a:lnTo>
                  <a:pt x="648" y="780"/>
                </a:lnTo>
                <a:lnTo>
                  <a:pt x="0" y="1278"/>
                </a:lnTo>
                <a:lnTo>
                  <a:pt x="0" y="499"/>
                </a:lnTo>
                <a:lnTo>
                  <a:pt x="648" y="0"/>
                </a:lnTo>
                <a:lnTo>
                  <a:pt x="648" y="0"/>
                </a:lnTo>
                <a:close/>
              </a:path>
            </a:pathLst>
          </a:custGeom>
          <a:noFill/>
          <a:ln w="1270">
            <a:solidFill>
              <a:schemeClr val="accent1">
                <a:lumMod val="20000"/>
                <a:lumOff val="80000"/>
                <a:alpha val="40000"/>
              </a:schemeClr>
            </a:solidFill>
            <a:round/>
          </a:ln>
        </p:spPr>
        <p:txBody>
          <a:bodyPr vert="horz" wrap="square" lIns="91440" tIns="45720" rIns="91440" bIns="45720" numCol="1" anchor="t" anchorCtr="0" compatLnSpc="1">
            <a:noAutofit/>
          </a:bodyPr>
          <a:p>
            <a:pPr lvl="0" algn="l">
              <a:buClrTx/>
              <a:buSzTx/>
              <a:buFontTx/>
            </a:pPr>
            <a:endParaRPr lang="zh-CN" altLang="en-US">
              <a:solidFill>
                <a:schemeClr val="tx1"/>
              </a:solidFill>
              <a:sym typeface="+mn-ea"/>
            </a:endParaRPr>
          </a:p>
        </p:txBody>
      </p:sp>
      <p:sp>
        <p:nvSpPr>
          <p:cNvPr id="84" name="上"/>
          <p:cNvSpPr/>
          <p:nvPr>
            <p:custDataLst>
              <p:tags r:id="rId67"/>
            </p:custDataLst>
          </p:nvPr>
        </p:nvSpPr>
        <p:spPr bwMode="auto">
          <a:xfrm>
            <a:off x="9648190" y="1757680"/>
            <a:ext cx="1151255" cy="772160"/>
          </a:xfrm>
          <a:custGeom>
            <a:avLst/>
            <a:gdLst/>
            <a:ahLst/>
            <a:cxnLst>
              <a:cxn ang="0">
                <a:pos x="645" y="997"/>
              </a:cxn>
              <a:cxn ang="0">
                <a:pos x="1293" y="498"/>
              </a:cxn>
              <a:cxn ang="0">
                <a:pos x="645" y="0"/>
              </a:cxn>
              <a:cxn ang="0">
                <a:pos x="0" y="498"/>
              </a:cxn>
              <a:cxn ang="0">
                <a:pos x="645" y="997"/>
              </a:cxn>
              <a:cxn ang="0">
                <a:pos x="645" y="997"/>
              </a:cxn>
            </a:cxnLst>
            <a:rect l="0" t="0" r="r" b="b"/>
            <a:pathLst>
              <a:path w="1293" h="997">
                <a:moveTo>
                  <a:pt x="645" y="997"/>
                </a:moveTo>
                <a:lnTo>
                  <a:pt x="1293" y="498"/>
                </a:lnTo>
                <a:lnTo>
                  <a:pt x="645" y="0"/>
                </a:lnTo>
                <a:lnTo>
                  <a:pt x="0" y="498"/>
                </a:lnTo>
                <a:lnTo>
                  <a:pt x="645" y="997"/>
                </a:lnTo>
                <a:lnTo>
                  <a:pt x="645" y="997"/>
                </a:lnTo>
                <a:close/>
              </a:path>
            </a:pathLst>
          </a:custGeom>
          <a:noFill/>
          <a:ln w="1270">
            <a:solidFill>
              <a:schemeClr val="accent1">
                <a:lumMod val="20000"/>
                <a:lumOff val="80000"/>
                <a:alpha val="40000"/>
              </a:schemeClr>
            </a:solidFill>
            <a:round/>
          </a:ln>
        </p:spPr>
        <p:txBody>
          <a:bodyPr vert="horz" wrap="square" lIns="91440" tIns="45720" rIns="91440" bIns="45720" numCol="1" anchor="t" anchorCtr="0" compatLnSpc="1"/>
          <a:p>
            <a:endParaRPr lang="zh-CN" altLang="en-US">
              <a:solidFill>
                <a:schemeClr val="tx1"/>
              </a:solidFill>
            </a:endParaRPr>
          </a:p>
        </p:txBody>
      </p:sp>
      <p:pic>
        <p:nvPicPr>
          <p:cNvPr id="85" name="图片 8" descr="343439383331313b343532303032343bb7a2b2bcb9dcc0ed"/>
          <p:cNvPicPr>
            <a:picLocks noChangeAspect="1"/>
          </p:cNvPicPr>
          <p:nvPr>
            <p:custDataLst>
              <p:tags r:id="rId68"/>
            </p:custDataLst>
          </p:nvPr>
        </p:nvPicPr>
        <p:blipFill>
          <a:blip r:embed="rId69">
            <a:extLst>
              <a:ext uri="{96DAC541-7B7A-43D3-8B79-37D633B846F1}">
                <asvg:svgBlip xmlns:asvg="http://schemas.microsoft.com/office/drawing/2016/SVG/main" r:embed="rId70"/>
              </a:ext>
            </a:extLst>
          </a:blip>
          <a:stretch>
            <a:fillRect/>
          </a:stretch>
        </p:blipFill>
        <p:spPr>
          <a:xfrm>
            <a:off x="9958705" y="2174875"/>
            <a:ext cx="540000" cy="540000"/>
          </a:xfrm>
          <a:prstGeom prst="rect">
            <a:avLst/>
          </a:prstGeom>
        </p:spPr>
      </p:pic>
      <p:cxnSp>
        <p:nvCxnSpPr>
          <p:cNvPr id="86" name="直接连接符 85"/>
          <p:cNvCxnSpPr/>
          <p:nvPr/>
        </p:nvCxnSpPr>
        <p:spPr>
          <a:xfrm flipH="1">
            <a:off x="3013710" y="1294130"/>
            <a:ext cx="5715" cy="5549265"/>
          </a:xfrm>
          <a:prstGeom prst="line">
            <a:avLst/>
          </a:prstGeom>
        </p:spPr>
        <p:style>
          <a:lnRef idx="2">
            <a:schemeClr val="accent1"/>
          </a:lnRef>
          <a:fillRef idx="0">
            <a:srgbClr val="FFFFFF"/>
          </a:fillRef>
          <a:effectRef idx="0">
            <a:srgbClr val="FFFFFF"/>
          </a:effectRef>
          <a:fontRef idx="minor">
            <a:schemeClr val="tx1"/>
          </a:fontRef>
        </p:style>
      </p:cxnSp>
      <p:cxnSp>
        <p:nvCxnSpPr>
          <p:cNvPr id="88" name="直接连接符 87"/>
          <p:cNvCxnSpPr/>
          <p:nvPr/>
        </p:nvCxnSpPr>
        <p:spPr>
          <a:xfrm flipH="1">
            <a:off x="5074285" y="1188720"/>
            <a:ext cx="14605" cy="5654675"/>
          </a:xfrm>
          <a:prstGeom prst="line">
            <a:avLst/>
          </a:prstGeom>
        </p:spPr>
        <p:style>
          <a:lnRef idx="2">
            <a:schemeClr val="accent1"/>
          </a:lnRef>
          <a:fillRef idx="0">
            <a:srgbClr val="FFFFFF"/>
          </a:fillRef>
          <a:effectRef idx="0">
            <a:srgbClr val="FFFFFF"/>
          </a:effectRef>
          <a:fontRef idx="minor">
            <a:schemeClr val="tx1"/>
          </a:fontRef>
        </p:style>
      </p:cxnSp>
      <p:cxnSp>
        <p:nvCxnSpPr>
          <p:cNvPr id="90" name="直接连接符 89"/>
          <p:cNvCxnSpPr/>
          <p:nvPr/>
        </p:nvCxnSpPr>
        <p:spPr>
          <a:xfrm flipH="1">
            <a:off x="7055485" y="1203325"/>
            <a:ext cx="14605" cy="5654675"/>
          </a:xfrm>
          <a:prstGeom prst="line">
            <a:avLst/>
          </a:prstGeom>
        </p:spPr>
        <p:style>
          <a:lnRef idx="2">
            <a:schemeClr val="accent1"/>
          </a:lnRef>
          <a:fillRef idx="0">
            <a:srgbClr val="FFFFFF"/>
          </a:fillRef>
          <a:effectRef idx="0">
            <a:srgbClr val="FFFFFF"/>
          </a:effectRef>
          <a:fontRef idx="minor">
            <a:schemeClr val="tx1"/>
          </a:fontRef>
        </p:style>
      </p:cxnSp>
      <p:cxnSp>
        <p:nvCxnSpPr>
          <p:cNvPr id="91" name="直接连接符 90"/>
          <p:cNvCxnSpPr/>
          <p:nvPr/>
        </p:nvCxnSpPr>
        <p:spPr>
          <a:xfrm flipH="1">
            <a:off x="9330055" y="1203325"/>
            <a:ext cx="14605" cy="5654675"/>
          </a:xfrm>
          <a:prstGeom prst="line">
            <a:avLst/>
          </a:prstGeom>
        </p:spPr>
        <p:style>
          <a:lnRef idx="2">
            <a:schemeClr val="accent1"/>
          </a:lnRef>
          <a:fillRef idx="0">
            <a:srgbClr val="FFFFFF"/>
          </a:fillRef>
          <a:effectRef idx="0">
            <a:srgbClr val="FFFFFF"/>
          </a:effectRef>
          <a:fontRef idx="minor">
            <a:schemeClr val="tx1"/>
          </a:fontRef>
        </p:style>
      </p:cxnSp>
    </p:spTree>
    <p:custDataLst>
      <p:tags r:id="rId71"/>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203200"/>
            <a:ext cx="5951220" cy="460375"/>
          </a:xfrm>
          <a:prstGeom prst="rect">
            <a:avLst/>
          </a:prstGeom>
          <a:noFill/>
        </p:spPr>
        <p:txBody>
          <a:bodyPr wrap="square" rtlCol="0" anchor="t">
            <a:spAutoFit/>
          </a:bodyPr>
          <a:p>
            <a:r>
              <a:rPr altLang="zh-CN" sz="2400">
                <a:highlight>
                  <a:srgbClr val="C0C0C0"/>
                </a:highlight>
                <a:latin typeface="+mn-ea"/>
              </a:rPr>
              <a:t>四、大学生创业</a:t>
            </a:r>
            <a:endParaRPr altLang="zh-CN" sz="2400">
              <a:highlight>
                <a:srgbClr val="C0C0C0"/>
              </a:highlight>
              <a:latin typeface="+mn-ea"/>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4" name="文本框 3"/>
          <p:cNvSpPr txBox="1"/>
          <p:nvPr/>
        </p:nvSpPr>
        <p:spPr>
          <a:xfrm>
            <a:off x="424180" y="852170"/>
            <a:ext cx="5814695" cy="460375"/>
          </a:xfrm>
          <a:prstGeom prst="rect">
            <a:avLst/>
          </a:prstGeom>
          <a:noFill/>
        </p:spPr>
        <p:txBody>
          <a:bodyPr wrap="square" rtlCol="0">
            <a:spAutoFit/>
          </a:bodyPr>
          <a:p>
            <a:r>
              <a:rPr lang="zh-CN" altLang="en-US" sz="2400"/>
              <a:t>（二）大学生应具备的创业意识</a:t>
            </a:r>
            <a:endParaRPr lang="zh-CN" altLang="en-US" sz="2400"/>
          </a:p>
        </p:txBody>
      </p:sp>
      <p:sp>
        <p:nvSpPr>
          <p:cNvPr id="3" name="任意多边形 23"/>
          <p:cNvSpPr/>
          <p:nvPr>
            <p:custDataLst>
              <p:tags r:id="rId1"/>
            </p:custDataLst>
          </p:nvPr>
        </p:nvSpPr>
        <p:spPr>
          <a:xfrm>
            <a:off x="4458653" y="5371148"/>
            <a:ext cx="828675" cy="282660"/>
          </a:xfrm>
          <a:custGeom>
            <a:avLst/>
            <a:gdLst>
              <a:gd name="connsiteX0" fmla="*/ 0 w 1305"/>
              <a:gd name="connsiteY0" fmla="*/ 0 h 450"/>
              <a:gd name="connsiteX1" fmla="*/ 870 w 1305"/>
              <a:gd name="connsiteY1" fmla="*/ 15 h 450"/>
              <a:gd name="connsiteX2" fmla="*/ 1305 w 1305"/>
              <a:gd name="connsiteY2" fmla="*/ 450 h 450"/>
              <a:gd name="connsiteX0-1" fmla="*/ 0 w 10000"/>
              <a:gd name="connsiteY0-2" fmla="*/ 0 h 10000"/>
              <a:gd name="connsiteX1-3" fmla="*/ 6576 w 10000"/>
              <a:gd name="connsiteY1-4" fmla="*/ 5 h 10000"/>
              <a:gd name="connsiteX2-5" fmla="*/ 10000 w 10000"/>
              <a:gd name="connsiteY2-6" fmla="*/ 10000 h 10000"/>
            </a:gdLst>
            <a:ahLst/>
            <a:cxnLst>
              <a:cxn ang="0">
                <a:pos x="connsiteX0-1" y="connsiteY0-2"/>
              </a:cxn>
              <a:cxn ang="0">
                <a:pos x="connsiteX1-3" y="connsiteY1-4"/>
              </a:cxn>
              <a:cxn ang="0">
                <a:pos x="connsiteX2-5" y="connsiteY2-6"/>
              </a:cxn>
            </a:cxnLst>
            <a:rect l="l" t="t" r="r" b="b"/>
            <a:pathLst>
              <a:path w="10000" h="10000">
                <a:moveTo>
                  <a:pt x="0" y="0"/>
                </a:moveTo>
                <a:lnTo>
                  <a:pt x="6576" y="5"/>
                </a:lnTo>
                <a:cubicBezTo>
                  <a:pt x="7687" y="3227"/>
                  <a:pt x="8889" y="6778"/>
                  <a:pt x="10000" y="10000"/>
                </a:cubicBezTo>
              </a:path>
            </a:pathLst>
          </a:custGeom>
          <a:noFill/>
          <a:ln w="9525">
            <a:solidFill>
              <a:schemeClr val="accent2">
                <a:lumMod val="60000"/>
                <a:lumOff val="40000"/>
              </a:schemeClr>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sp>
        <p:nvSpPr>
          <p:cNvPr id="5" name="任意多边形 4"/>
          <p:cNvSpPr/>
          <p:nvPr>
            <p:custDataLst>
              <p:tags r:id="rId2"/>
            </p:custDataLst>
          </p:nvPr>
        </p:nvSpPr>
        <p:spPr>
          <a:xfrm flipH="1">
            <a:off x="7236143" y="2467928"/>
            <a:ext cx="1061207" cy="599649"/>
          </a:xfrm>
          <a:custGeom>
            <a:avLst/>
            <a:gdLst>
              <a:gd name="connsiteX0" fmla="*/ 0 w 1174"/>
              <a:gd name="connsiteY0" fmla="*/ 0 h 662"/>
              <a:gd name="connsiteX1" fmla="*/ 480 w 1174"/>
              <a:gd name="connsiteY1" fmla="*/ 480 h 662"/>
              <a:gd name="connsiteX2" fmla="*/ 1174 w 1174"/>
              <a:gd name="connsiteY2" fmla="*/ 662 h 662"/>
            </a:gdLst>
            <a:ahLst/>
            <a:cxnLst>
              <a:cxn ang="0">
                <a:pos x="connsiteX0" y="connsiteY0"/>
              </a:cxn>
              <a:cxn ang="0">
                <a:pos x="connsiteX1" y="connsiteY1"/>
              </a:cxn>
              <a:cxn ang="0">
                <a:pos x="connsiteX2" y="connsiteY2"/>
              </a:cxn>
            </a:cxnLst>
            <a:rect l="l" t="t" r="r" b="b"/>
            <a:pathLst>
              <a:path w="1174" h="662">
                <a:moveTo>
                  <a:pt x="0" y="0"/>
                </a:moveTo>
                <a:lnTo>
                  <a:pt x="480" y="480"/>
                </a:lnTo>
                <a:lnTo>
                  <a:pt x="1174" y="662"/>
                </a:lnTo>
              </a:path>
            </a:pathLst>
          </a:custGeom>
          <a:noFill/>
          <a:ln w="9525">
            <a:solidFill>
              <a:schemeClr val="accent2">
                <a:lumMod val="60000"/>
                <a:lumOff val="4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endParaRPr>
          </a:p>
        </p:txBody>
      </p:sp>
      <p:sp>
        <p:nvSpPr>
          <p:cNvPr id="30" name="任意多边形 29"/>
          <p:cNvSpPr/>
          <p:nvPr>
            <p:custDataLst>
              <p:tags r:id="rId3"/>
            </p:custDataLst>
          </p:nvPr>
        </p:nvSpPr>
        <p:spPr>
          <a:xfrm flipH="1">
            <a:off x="7290753" y="4355783"/>
            <a:ext cx="773916" cy="599650"/>
          </a:xfrm>
          <a:custGeom>
            <a:avLst/>
            <a:gdLst>
              <a:gd name="connsiteX0" fmla="*/ 0 w 1174"/>
              <a:gd name="connsiteY0" fmla="*/ 0 h 662"/>
              <a:gd name="connsiteX1" fmla="*/ 480 w 1174"/>
              <a:gd name="connsiteY1" fmla="*/ 480 h 662"/>
              <a:gd name="connsiteX2" fmla="*/ 1174 w 1174"/>
              <a:gd name="connsiteY2" fmla="*/ 662 h 662"/>
            </a:gdLst>
            <a:ahLst/>
            <a:cxnLst>
              <a:cxn ang="0">
                <a:pos x="connsiteX0" y="connsiteY0"/>
              </a:cxn>
              <a:cxn ang="0">
                <a:pos x="connsiteX1" y="connsiteY1"/>
              </a:cxn>
              <a:cxn ang="0">
                <a:pos x="connsiteX2" y="connsiteY2"/>
              </a:cxn>
            </a:cxnLst>
            <a:rect l="l" t="t" r="r" b="b"/>
            <a:pathLst>
              <a:path w="1174" h="662">
                <a:moveTo>
                  <a:pt x="0" y="0"/>
                </a:moveTo>
                <a:lnTo>
                  <a:pt x="480" y="480"/>
                </a:lnTo>
                <a:lnTo>
                  <a:pt x="1174" y="662"/>
                </a:lnTo>
              </a:path>
            </a:pathLst>
          </a:custGeom>
          <a:noFill/>
          <a:ln w="9525">
            <a:solidFill>
              <a:schemeClr val="accent1">
                <a:lumMod val="60000"/>
                <a:lumOff val="4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endParaRPr>
          </a:p>
        </p:txBody>
      </p:sp>
      <p:cxnSp>
        <p:nvCxnSpPr>
          <p:cNvPr id="50" name="直接连接符 49"/>
          <p:cNvCxnSpPr/>
          <p:nvPr>
            <p:custDataLst>
              <p:tags r:id="rId4"/>
            </p:custDataLst>
          </p:nvPr>
        </p:nvCxnSpPr>
        <p:spPr>
          <a:xfrm>
            <a:off x="3795078" y="3584258"/>
            <a:ext cx="627345" cy="0"/>
          </a:xfrm>
          <a:prstGeom prst="line">
            <a:avLst/>
          </a:prstGeom>
          <a:ln w="9525">
            <a:solidFill>
              <a:schemeClr val="accent1">
                <a:lumMod val="60000"/>
                <a:lumOff val="40000"/>
              </a:schemeClr>
            </a:solidFill>
          </a:ln>
        </p:spPr>
        <p:style>
          <a:lnRef idx="2">
            <a:schemeClr val="accent1"/>
          </a:lnRef>
          <a:fillRef idx="0">
            <a:srgbClr val="FFFFFF"/>
          </a:fillRef>
          <a:effectRef idx="0">
            <a:srgbClr val="FFFFFF"/>
          </a:effectRef>
          <a:fontRef idx="minor">
            <a:schemeClr val="tx1"/>
          </a:fontRef>
        </p:style>
      </p:cxnSp>
      <p:sp>
        <p:nvSpPr>
          <p:cNvPr id="6" name="椭圆 5"/>
          <p:cNvSpPr/>
          <p:nvPr>
            <p:custDataLst>
              <p:tags r:id="rId5"/>
            </p:custDataLst>
          </p:nvPr>
        </p:nvSpPr>
        <p:spPr>
          <a:xfrm>
            <a:off x="4735513" y="1868488"/>
            <a:ext cx="149860" cy="149860"/>
          </a:xfrm>
          <a:prstGeom prst="ellipse">
            <a:avLst/>
          </a:prstGeom>
          <a:gradFill>
            <a:gsLst>
              <a:gs pos="0">
                <a:schemeClr val="accent1">
                  <a:lumMod val="75000"/>
                  <a:lumOff val="25000"/>
                  <a:alpha val="100000"/>
                </a:schemeClr>
              </a:gs>
              <a:gs pos="100000">
                <a:schemeClr val="accent1">
                  <a:lumMod val="85000"/>
                  <a:lumOff val="15000"/>
                  <a:alpha val="100000"/>
                </a:schemeClr>
              </a:gs>
            </a:gsLst>
            <a:lin ang="2700000" scaled="0"/>
          </a:gra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endParaRPr lang="zh-CN" altLang="en-US">
              <a:solidFill>
                <a:schemeClr val="lt1"/>
              </a:solidFill>
              <a:sym typeface="+mn-ea"/>
            </a:endParaRPr>
          </a:p>
        </p:txBody>
      </p:sp>
      <p:sp>
        <p:nvSpPr>
          <p:cNvPr id="22" name="任意多边形 21"/>
          <p:cNvSpPr/>
          <p:nvPr>
            <p:custDataLst>
              <p:tags r:id="rId6"/>
            </p:custDataLst>
          </p:nvPr>
        </p:nvSpPr>
        <p:spPr>
          <a:xfrm>
            <a:off x="4885373" y="2065973"/>
            <a:ext cx="994551" cy="685030"/>
          </a:xfrm>
          <a:custGeom>
            <a:avLst/>
            <a:gdLst>
              <a:gd name="connsiteX0" fmla="*/ 0 w 1174"/>
              <a:gd name="connsiteY0" fmla="*/ 0 h 662"/>
              <a:gd name="connsiteX1" fmla="*/ 480 w 1174"/>
              <a:gd name="connsiteY1" fmla="*/ 480 h 662"/>
              <a:gd name="connsiteX2" fmla="*/ 1174 w 1174"/>
              <a:gd name="connsiteY2" fmla="*/ 662 h 662"/>
            </a:gdLst>
            <a:ahLst/>
            <a:cxnLst>
              <a:cxn ang="0">
                <a:pos x="connsiteX0" y="connsiteY0"/>
              </a:cxn>
              <a:cxn ang="0">
                <a:pos x="connsiteX1" y="connsiteY1"/>
              </a:cxn>
              <a:cxn ang="0">
                <a:pos x="connsiteX2" y="connsiteY2"/>
              </a:cxn>
            </a:cxnLst>
            <a:rect l="l" t="t" r="r" b="b"/>
            <a:pathLst>
              <a:path w="1174" h="662">
                <a:moveTo>
                  <a:pt x="0" y="0"/>
                </a:moveTo>
                <a:lnTo>
                  <a:pt x="480" y="480"/>
                </a:lnTo>
                <a:lnTo>
                  <a:pt x="1174" y="662"/>
                </a:lnTo>
              </a:path>
            </a:pathLst>
          </a:custGeom>
          <a:noFill/>
          <a:ln w="9525">
            <a:solidFill>
              <a:schemeClr val="accent1">
                <a:lumMod val="60000"/>
                <a:lumOff val="4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endParaRPr>
          </a:p>
        </p:txBody>
      </p:sp>
      <p:sp>
        <p:nvSpPr>
          <p:cNvPr id="9" name="矩形 8"/>
          <p:cNvSpPr/>
          <p:nvPr>
            <p:custDataLst>
              <p:tags r:id="rId7"/>
            </p:custDataLst>
          </p:nvPr>
        </p:nvSpPr>
        <p:spPr>
          <a:xfrm>
            <a:off x="8405178" y="4031298"/>
            <a:ext cx="2784733" cy="365750"/>
          </a:xfrm>
          <a:prstGeom prst="rect">
            <a:avLst/>
          </a:prstGeom>
          <a:noFill/>
        </p:spPr>
        <p:txBody>
          <a:bodyPr wrap="square" lIns="0" tIns="0" rIns="0" bIns="0" rtlCol="0" anchor="b" anchorCtr="0">
            <a:noAutofit/>
          </a:bodyPr>
          <a:lstStyle/>
          <a:p>
            <a:pPr>
              <a:spcBef>
                <a:spcPct val="0"/>
              </a:spcBef>
              <a:spcAft>
                <a:spcPct val="0"/>
              </a:spcAft>
            </a:pPr>
            <a:r>
              <a:rPr lang="zh-CN" altLang="en-US" sz="2400" b="1">
                <a:solidFill>
                  <a:schemeClr val="accent1"/>
                </a:solidFill>
                <a:latin typeface="+mn-ea"/>
                <a:cs typeface="+mn-ea"/>
                <a:sym typeface="+mn-ea"/>
              </a:rPr>
              <a:t>5．勤奋意识</a:t>
            </a:r>
            <a:endParaRPr lang="zh-CN" altLang="en-US" sz="2400" b="1">
              <a:solidFill>
                <a:schemeClr val="accent1"/>
              </a:solidFill>
              <a:latin typeface="+mn-ea"/>
              <a:cs typeface="+mn-ea"/>
              <a:sym typeface="+mn-ea"/>
            </a:endParaRPr>
          </a:p>
        </p:txBody>
      </p:sp>
      <p:sp>
        <p:nvSpPr>
          <p:cNvPr id="37" name="椭圆 36"/>
          <p:cNvSpPr/>
          <p:nvPr>
            <p:custDataLst>
              <p:tags r:id="rId8"/>
            </p:custDataLst>
          </p:nvPr>
        </p:nvSpPr>
        <p:spPr>
          <a:xfrm flipH="1">
            <a:off x="8079423" y="4207193"/>
            <a:ext cx="149860" cy="149860"/>
          </a:xfrm>
          <a:prstGeom prst="ellipse">
            <a:avLst/>
          </a:prstGeom>
          <a:gradFill>
            <a:gsLst>
              <a:gs pos="100000">
                <a:schemeClr val="accent1">
                  <a:lumMod val="85000"/>
                  <a:lumOff val="15000"/>
                  <a:alpha val="100000"/>
                </a:schemeClr>
              </a:gs>
              <a:gs pos="0">
                <a:schemeClr val="accent1">
                  <a:lumMod val="75000"/>
                  <a:lumOff val="25000"/>
                  <a:alpha val="100000"/>
                </a:schemeClr>
              </a:gs>
            </a:gsLst>
            <a:lin ang="2700000" scaled="0"/>
          </a:gradFill>
          <a:ln w="19050">
            <a:noFill/>
          </a:ln>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numCol="1" spcCol="0" rtlCol="0" fromWordArt="0" anchor="ctr" anchorCtr="0" forceAA="0" compatLnSpc="1">
            <a:noAutofit/>
          </a:bodyPr>
          <a:lstStyle/>
          <a:p>
            <a:pPr algn="ctr"/>
            <a:endParaRPr lang="zh-CN" altLang="en-US">
              <a:solidFill>
                <a:schemeClr val="dk1"/>
              </a:solidFill>
              <a:sym typeface="+mn-ea"/>
            </a:endParaRPr>
          </a:p>
        </p:txBody>
      </p:sp>
      <p:sp>
        <p:nvSpPr>
          <p:cNvPr id="8" name="椭圆 7"/>
          <p:cNvSpPr/>
          <p:nvPr>
            <p:custDataLst>
              <p:tags r:id="rId9"/>
            </p:custDataLst>
          </p:nvPr>
        </p:nvSpPr>
        <p:spPr>
          <a:xfrm>
            <a:off x="4499293" y="4101148"/>
            <a:ext cx="1673225" cy="1673225"/>
          </a:xfrm>
          <a:prstGeom prst="ellipse">
            <a:avLst/>
          </a:prstGeom>
          <a:gradFill>
            <a:gsLst>
              <a:gs pos="100000">
                <a:schemeClr val="accent2">
                  <a:lumMod val="80000"/>
                  <a:lumOff val="20000"/>
                  <a:alpha val="100000"/>
                </a:schemeClr>
              </a:gs>
              <a:gs pos="0">
                <a:schemeClr val="accent2">
                  <a:alpha val="100000"/>
                </a:schemeClr>
              </a:gs>
            </a:gsLst>
            <a:lin ang="10800000" scaled="0"/>
          </a:gradFill>
          <a:ln w="44450">
            <a:solidFill>
              <a:schemeClr val="lt1">
                <a:lumMod val="10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sym typeface="+mn-ea"/>
            </a:endParaRPr>
          </a:p>
        </p:txBody>
      </p:sp>
      <p:sp>
        <p:nvSpPr>
          <p:cNvPr id="10" name="椭圆 9"/>
          <p:cNvSpPr/>
          <p:nvPr>
            <p:custDataLst>
              <p:tags r:id="rId10"/>
            </p:custDataLst>
          </p:nvPr>
        </p:nvSpPr>
        <p:spPr>
          <a:xfrm>
            <a:off x="5768658" y="4101148"/>
            <a:ext cx="1673225" cy="1673225"/>
          </a:xfrm>
          <a:prstGeom prst="ellipse">
            <a:avLst/>
          </a:prstGeom>
          <a:gradFill>
            <a:gsLst>
              <a:gs pos="0">
                <a:schemeClr val="accent1">
                  <a:alpha val="100000"/>
                </a:schemeClr>
              </a:gs>
              <a:gs pos="100000">
                <a:schemeClr val="accent1">
                  <a:lumMod val="80000"/>
                  <a:lumOff val="20000"/>
                  <a:alpha val="100000"/>
                </a:schemeClr>
              </a:gs>
            </a:gsLst>
            <a:lin ang="10800000" scaled="0"/>
          </a:gradFill>
          <a:ln w="44450">
            <a:solidFill>
              <a:schemeClr val="lt1">
                <a:lumMod val="10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olidFill>
                <a:schemeClr val="lt1"/>
              </a:solidFill>
              <a:sym typeface="+mn-ea"/>
            </a:endParaRPr>
          </a:p>
        </p:txBody>
      </p:sp>
      <p:sp>
        <p:nvSpPr>
          <p:cNvPr id="11" name="椭圆 10"/>
          <p:cNvSpPr/>
          <p:nvPr>
            <p:custDataLst>
              <p:tags r:id="rId11"/>
            </p:custDataLst>
          </p:nvPr>
        </p:nvSpPr>
        <p:spPr>
          <a:xfrm>
            <a:off x="6140133" y="2844483"/>
            <a:ext cx="1673225" cy="1673225"/>
          </a:xfrm>
          <a:prstGeom prst="ellipse">
            <a:avLst/>
          </a:prstGeom>
          <a:gradFill>
            <a:gsLst>
              <a:gs pos="100000">
                <a:schemeClr val="accent2">
                  <a:lumMod val="80000"/>
                  <a:lumOff val="20000"/>
                  <a:alpha val="100000"/>
                </a:schemeClr>
              </a:gs>
              <a:gs pos="0">
                <a:schemeClr val="accent2">
                  <a:alpha val="100000"/>
                </a:schemeClr>
              </a:gs>
            </a:gsLst>
            <a:lin ang="10800000" scaled="0"/>
          </a:gradFill>
          <a:ln w="44450">
            <a:solidFill>
              <a:schemeClr val="lt1">
                <a:lumMod val="10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olidFill>
                <a:schemeClr val="lt1"/>
              </a:solidFill>
              <a:sym typeface="+mn-ea"/>
            </a:endParaRPr>
          </a:p>
        </p:txBody>
      </p:sp>
      <p:sp>
        <p:nvSpPr>
          <p:cNvPr id="24" name="椭圆 23"/>
          <p:cNvSpPr/>
          <p:nvPr>
            <p:custDataLst>
              <p:tags r:id="rId12"/>
            </p:custDataLst>
          </p:nvPr>
        </p:nvSpPr>
        <p:spPr>
          <a:xfrm rot="15120000">
            <a:off x="5163503" y="2141538"/>
            <a:ext cx="1673225" cy="1673225"/>
          </a:xfrm>
          <a:prstGeom prst="ellipse">
            <a:avLst/>
          </a:prstGeom>
          <a:gradFill>
            <a:gsLst>
              <a:gs pos="100000">
                <a:schemeClr val="accent1">
                  <a:lumMod val="80000"/>
                  <a:lumOff val="20000"/>
                  <a:alpha val="100000"/>
                </a:schemeClr>
              </a:gs>
              <a:gs pos="0">
                <a:schemeClr val="accent1">
                  <a:alpha val="100000"/>
                </a:schemeClr>
              </a:gs>
            </a:gsLst>
            <a:lin ang="10800000" scaled="0"/>
          </a:gradFill>
          <a:ln w="44450">
            <a:solidFill>
              <a:schemeClr val="lt1">
                <a:lumMod val="10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olidFill>
                <a:schemeClr val="lt1"/>
              </a:solidFill>
              <a:sym typeface="+mn-ea"/>
            </a:endParaRPr>
          </a:p>
        </p:txBody>
      </p:sp>
      <p:sp>
        <p:nvSpPr>
          <p:cNvPr id="25" name="任意多边形 24"/>
          <p:cNvSpPr/>
          <p:nvPr>
            <p:custDataLst>
              <p:tags r:id="rId13"/>
            </p:custDataLst>
          </p:nvPr>
        </p:nvSpPr>
        <p:spPr>
          <a:xfrm rot="20400000">
            <a:off x="4146868" y="2900998"/>
            <a:ext cx="1673225" cy="140525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2635" h="2213">
                <a:moveTo>
                  <a:pt x="1318" y="0"/>
                </a:moveTo>
                <a:cubicBezTo>
                  <a:pt x="2045" y="0"/>
                  <a:pt x="2635" y="590"/>
                  <a:pt x="2635" y="1318"/>
                </a:cubicBezTo>
                <a:cubicBezTo>
                  <a:pt x="2635" y="1636"/>
                  <a:pt x="2522" y="1928"/>
                  <a:pt x="2334" y="2156"/>
                </a:cubicBezTo>
                <a:lnTo>
                  <a:pt x="2332" y="2158"/>
                </a:lnTo>
                <a:lnTo>
                  <a:pt x="2313" y="2145"/>
                </a:lnTo>
                <a:cubicBezTo>
                  <a:pt x="2110" y="2019"/>
                  <a:pt x="1871" y="1945"/>
                  <a:pt x="1615" y="1945"/>
                </a:cubicBezTo>
                <a:cubicBezTo>
                  <a:pt x="1515" y="1945"/>
                  <a:pt x="1418" y="1956"/>
                  <a:pt x="1325" y="1977"/>
                </a:cubicBezTo>
                <a:lnTo>
                  <a:pt x="1317" y="1979"/>
                </a:lnTo>
                <a:lnTo>
                  <a:pt x="1314" y="1979"/>
                </a:lnTo>
                <a:cubicBezTo>
                  <a:pt x="978" y="1929"/>
                  <a:pt x="643" y="2012"/>
                  <a:pt x="373" y="2198"/>
                </a:cubicBezTo>
                <a:lnTo>
                  <a:pt x="352" y="2213"/>
                </a:lnTo>
                <a:lnTo>
                  <a:pt x="342" y="2203"/>
                </a:lnTo>
                <a:cubicBezTo>
                  <a:pt x="130" y="1969"/>
                  <a:pt x="0" y="1659"/>
                  <a:pt x="0" y="1318"/>
                </a:cubicBezTo>
                <a:cubicBezTo>
                  <a:pt x="0" y="590"/>
                  <a:pt x="590" y="0"/>
                  <a:pt x="1318" y="0"/>
                </a:cubicBezTo>
                <a:close/>
              </a:path>
            </a:pathLst>
          </a:custGeom>
          <a:gradFill>
            <a:gsLst>
              <a:gs pos="100000">
                <a:schemeClr val="accent1">
                  <a:lumMod val="80000"/>
                  <a:lumOff val="20000"/>
                  <a:alpha val="100000"/>
                </a:schemeClr>
              </a:gs>
              <a:gs pos="0">
                <a:schemeClr val="accent1">
                  <a:alpha val="100000"/>
                </a:schemeClr>
              </a:gs>
            </a:gsLst>
            <a:lin ang="10800000" scaled="0"/>
          </a:gradFill>
          <a:ln w="44450">
            <a:solidFill>
              <a:schemeClr val="lt1">
                <a:lumMod val="10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olidFill>
                <a:schemeClr val="lt1"/>
              </a:solidFill>
              <a:sym typeface="+mn-ea"/>
            </a:endParaRPr>
          </a:p>
        </p:txBody>
      </p:sp>
      <p:sp>
        <p:nvSpPr>
          <p:cNvPr id="19" name="矩形 18"/>
          <p:cNvSpPr/>
          <p:nvPr>
            <p:custDataLst>
              <p:tags r:id="rId14"/>
            </p:custDataLst>
          </p:nvPr>
        </p:nvSpPr>
        <p:spPr>
          <a:xfrm>
            <a:off x="1297623" y="5127308"/>
            <a:ext cx="2784733" cy="365750"/>
          </a:xfrm>
          <a:prstGeom prst="rect">
            <a:avLst/>
          </a:prstGeom>
          <a:noFill/>
        </p:spPr>
        <p:txBody>
          <a:bodyPr wrap="square" lIns="0" tIns="0" rIns="0" bIns="0" rtlCol="0" anchor="b" anchorCtr="0">
            <a:noAutofit/>
          </a:bodyPr>
          <a:lstStyle/>
          <a:p>
            <a:pPr algn="r">
              <a:spcBef>
                <a:spcPct val="0"/>
              </a:spcBef>
              <a:spcAft>
                <a:spcPct val="0"/>
              </a:spcAft>
            </a:pPr>
            <a:r>
              <a:rPr lang="zh-CN" altLang="en-US" sz="2400" b="1">
                <a:solidFill>
                  <a:schemeClr val="accent2"/>
                </a:solidFill>
                <a:latin typeface="+mn-ea"/>
                <a:cs typeface="+mn-ea"/>
                <a:sym typeface="+mn-ea"/>
              </a:rPr>
              <a:t>3．风险意识</a:t>
            </a:r>
            <a:endParaRPr lang="zh-CN" altLang="en-US" sz="2400" b="1">
              <a:solidFill>
                <a:schemeClr val="accent2"/>
              </a:solidFill>
              <a:latin typeface="+mn-ea"/>
              <a:cs typeface="+mn-ea"/>
              <a:sym typeface="+mn-ea"/>
            </a:endParaRPr>
          </a:p>
        </p:txBody>
      </p:sp>
      <p:sp>
        <p:nvSpPr>
          <p:cNvPr id="21" name="矩形 20"/>
          <p:cNvSpPr/>
          <p:nvPr>
            <p:custDataLst>
              <p:tags r:id="rId15"/>
            </p:custDataLst>
          </p:nvPr>
        </p:nvSpPr>
        <p:spPr>
          <a:xfrm>
            <a:off x="1130300" y="1470025"/>
            <a:ext cx="3755390" cy="365760"/>
          </a:xfrm>
          <a:prstGeom prst="rect">
            <a:avLst/>
          </a:prstGeom>
          <a:noFill/>
        </p:spPr>
        <p:txBody>
          <a:bodyPr wrap="square" lIns="0" tIns="0" rIns="0" bIns="0" rtlCol="0" anchor="b" anchorCtr="0">
            <a:noAutofit/>
          </a:bodyPr>
          <a:lstStyle/>
          <a:p>
            <a:pPr algn="r">
              <a:spcBef>
                <a:spcPct val="0"/>
              </a:spcBef>
              <a:spcAft>
                <a:spcPct val="0"/>
              </a:spcAft>
            </a:pPr>
            <a:r>
              <a:rPr lang="zh-CN" altLang="en-US" sz="2400" b="1">
                <a:gradFill>
                  <a:gsLst>
                    <a:gs pos="0">
                      <a:schemeClr val="accent1">
                        <a:lumMod val="80000"/>
                        <a:lumOff val="20000"/>
                        <a:alpha val="100000"/>
                      </a:schemeClr>
                    </a:gs>
                    <a:gs pos="100000">
                      <a:schemeClr val="accent1">
                        <a:lumMod val="80000"/>
                        <a:lumOff val="20000"/>
                        <a:alpha val="100000"/>
                      </a:schemeClr>
                    </a:gs>
                  </a:gsLst>
                  <a:lin ang="5400000" scaled="0"/>
                </a:gradFill>
                <a:latin typeface="+mn-ea"/>
                <a:cs typeface="+mn-ea"/>
                <a:sym typeface="+mn-ea"/>
              </a:rPr>
              <a:t>1．把握和转化商机意识</a:t>
            </a:r>
            <a:endParaRPr lang="zh-CN" altLang="en-US" sz="2400" b="1">
              <a:gradFill>
                <a:gsLst>
                  <a:gs pos="0">
                    <a:schemeClr val="accent1">
                      <a:lumMod val="80000"/>
                      <a:lumOff val="20000"/>
                      <a:alpha val="100000"/>
                    </a:schemeClr>
                  </a:gs>
                  <a:gs pos="100000">
                    <a:schemeClr val="accent1">
                      <a:lumMod val="80000"/>
                      <a:lumOff val="20000"/>
                      <a:alpha val="100000"/>
                    </a:schemeClr>
                  </a:gs>
                </a:gsLst>
                <a:lin ang="5400000" scaled="0"/>
              </a:gradFill>
              <a:latin typeface="+mn-ea"/>
              <a:cs typeface="+mn-ea"/>
              <a:sym typeface="+mn-ea"/>
            </a:endParaRPr>
          </a:p>
        </p:txBody>
      </p:sp>
      <p:sp>
        <p:nvSpPr>
          <p:cNvPr id="26" name="椭圆 25"/>
          <p:cNvSpPr/>
          <p:nvPr>
            <p:custDataLst>
              <p:tags r:id="rId16"/>
            </p:custDataLst>
          </p:nvPr>
        </p:nvSpPr>
        <p:spPr>
          <a:xfrm>
            <a:off x="5154613" y="3158808"/>
            <a:ext cx="1741170" cy="1741170"/>
          </a:xfrm>
          <a:prstGeom prst="ellipse">
            <a:avLst/>
          </a:prstGeom>
          <a:solidFill>
            <a:srgbClr val="FFFFFF"/>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lIns="0" tIns="0" rIns="0" bIns="0" rtlCol="0" anchor="ctr">
            <a:noAutofit/>
          </a:bodyPr>
          <a:lstStyle/>
          <a:p>
            <a:pPr algn="ctr">
              <a:spcBef>
                <a:spcPct val="0"/>
              </a:spcBef>
              <a:spcAft>
                <a:spcPct val="0"/>
              </a:spcAft>
            </a:pPr>
            <a:r>
              <a:rPr lang="zh-CN" altLang="en-US" sz="2000" b="1">
                <a:solidFill>
                  <a:srgbClr val="000000"/>
                </a:solidFill>
                <a:latin typeface="+mn-ea"/>
                <a:cs typeface="+mn-ea"/>
                <a:sym typeface="+mn-ea"/>
              </a:rPr>
              <a:t>（二）大学生应具备的创业意识</a:t>
            </a:r>
            <a:endParaRPr lang="zh-CN" altLang="en-US" sz="2000" b="1">
              <a:solidFill>
                <a:srgbClr val="000000"/>
              </a:solidFill>
              <a:latin typeface="+mn-ea"/>
              <a:cs typeface="+mn-ea"/>
              <a:sym typeface="+mn-ea"/>
            </a:endParaRPr>
          </a:p>
        </p:txBody>
      </p:sp>
      <p:sp>
        <p:nvSpPr>
          <p:cNvPr id="28" name="椭圆 27"/>
          <p:cNvSpPr/>
          <p:nvPr>
            <p:custDataLst>
              <p:tags r:id="rId17"/>
            </p:custDataLst>
          </p:nvPr>
        </p:nvSpPr>
        <p:spPr>
          <a:xfrm flipV="1">
            <a:off x="4264343" y="5298123"/>
            <a:ext cx="149860" cy="149860"/>
          </a:xfrm>
          <a:prstGeom prst="ellipse">
            <a:avLst/>
          </a:prstGeom>
          <a:gradFill>
            <a:gsLst>
              <a:gs pos="100000">
                <a:schemeClr val="accent2">
                  <a:lumMod val="85000"/>
                  <a:lumOff val="15000"/>
                  <a:alpha val="100000"/>
                </a:schemeClr>
              </a:gs>
              <a:gs pos="0">
                <a:schemeClr val="accent2">
                  <a:lumMod val="75000"/>
                  <a:lumOff val="25000"/>
                  <a:alpha val="100000"/>
                </a:schemeClr>
              </a:gs>
            </a:gsLst>
            <a:lin ang="2700000" scaled="0"/>
          </a:gradFill>
          <a:ln w="19050">
            <a:noFill/>
          </a:ln>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dk1"/>
              </a:solidFill>
              <a:cs typeface="微软雅黑" panose="020B0503020204020204" pitchFamily="34" charset="-122"/>
              <a:sym typeface="+mn-ea"/>
            </a:endParaRPr>
          </a:p>
        </p:txBody>
      </p:sp>
      <p:sp>
        <p:nvSpPr>
          <p:cNvPr id="31" name="矩形 30"/>
          <p:cNvSpPr/>
          <p:nvPr>
            <p:custDataLst>
              <p:tags r:id="rId18"/>
            </p:custDataLst>
          </p:nvPr>
        </p:nvSpPr>
        <p:spPr>
          <a:xfrm>
            <a:off x="89535" y="2844800"/>
            <a:ext cx="4175125" cy="365760"/>
          </a:xfrm>
          <a:prstGeom prst="rect">
            <a:avLst/>
          </a:prstGeom>
          <a:noFill/>
        </p:spPr>
        <p:txBody>
          <a:bodyPr wrap="square" lIns="0" tIns="0" rIns="0" bIns="0" rtlCol="0" anchor="b" anchorCtr="0">
            <a:noAutofit/>
          </a:bodyPr>
          <a:lstStyle/>
          <a:p>
            <a:pPr algn="r">
              <a:spcBef>
                <a:spcPct val="0"/>
              </a:spcBef>
              <a:spcAft>
                <a:spcPct val="0"/>
              </a:spcAft>
            </a:pPr>
            <a:r>
              <a:rPr lang="zh-CN" altLang="en-US" sz="2400" b="1">
                <a:solidFill>
                  <a:schemeClr val="accent1"/>
                </a:solidFill>
                <a:latin typeface="+mn-ea"/>
                <a:cs typeface="+mn-ea"/>
                <a:sym typeface="+mn-ea"/>
              </a:rPr>
              <a:t>2．计划和发展经营策略意识</a:t>
            </a:r>
            <a:endParaRPr lang="zh-CN" altLang="en-US" sz="2400" b="1">
              <a:solidFill>
                <a:schemeClr val="accent1"/>
              </a:solidFill>
              <a:latin typeface="+mn-ea"/>
              <a:cs typeface="+mn-ea"/>
              <a:sym typeface="+mn-ea"/>
            </a:endParaRPr>
          </a:p>
        </p:txBody>
      </p:sp>
      <p:sp>
        <p:nvSpPr>
          <p:cNvPr id="34" name="椭圆 33"/>
          <p:cNvSpPr/>
          <p:nvPr>
            <p:custDataLst>
              <p:tags r:id="rId19"/>
            </p:custDataLst>
          </p:nvPr>
        </p:nvSpPr>
        <p:spPr>
          <a:xfrm>
            <a:off x="3613468" y="3509328"/>
            <a:ext cx="149860" cy="149860"/>
          </a:xfrm>
          <a:prstGeom prst="ellipse">
            <a:avLst/>
          </a:prstGeom>
          <a:gradFill>
            <a:gsLst>
              <a:gs pos="100000">
                <a:schemeClr val="accent1">
                  <a:alpha val="100000"/>
                </a:schemeClr>
              </a:gs>
              <a:gs pos="0">
                <a:schemeClr val="accent1">
                  <a:lumMod val="85000"/>
                  <a:lumOff val="15000"/>
                  <a:alpha val="100000"/>
                </a:schemeClr>
              </a:gs>
            </a:gsLst>
            <a:lin ang="2700000" scaled="0"/>
          </a:gradFill>
          <a:ln w="19050">
            <a:noFill/>
          </a:ln>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olidFill>
                <a:schemeClr val="dk1"/>
              </a:solidFill>
              <a:cs typeface="微软雅黑" panose="020B0503020204020204" pitchFamily="34" charset="-122"/>
              <a:sym typeface="+mn-ea"/>
            </a:endParaRPr>
          </a:p>
        </p:txBody>
      </p:sp>
      <p:pic>
        <p:nvPicPr>
          <p:cNvPr id="35" name="图片 5" descr="343435383036303b343532343134393bcdb7c4d4b7e7b1a9"/>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5865178" y="2539048"/>
            <a:ext cx="270000" cy="270000"/>
          </a:xfrm>
          <a:prstGeom prst="rect">
            <a:avLst/>
          </a:prstGeom>
        </p:spPr>
      </p:pic>
      <p:sp>
        <p:nvSpPr>
          <p:cNvPr id="39" name="矩形 38"/>
          <p:cNvSpPr/>
          <p:nvPr>
            <p:custDataLst>
              <p:tags r:id="rId23"/>
            </p:custDataLst>
          </p:nvPr>
        </p:nvSpPr>
        <p:spPr>
          <a:xfrm>
            <a:off x="8629968" y="2122488"/>
            <a:ext cx="2784733" cy="365750"/>
          </a:xfrm>
          <a:prstGeom prst="rect">
            <a:avLst/>
          </a:prstGeom>
          <a:noFill/>
        </p:spPr>
        <p:txBody>
          <a:bodyPr wrap="square" lIns="0" tIns="0" rIns="0" bIns="0" rtlCol="0" anchor="b" anchorCtr="0">
            <a:noAutofit/>
          </a:bodyPr>
          <a:lstStyle/>
          <a:p>
            <a:pPr>
              <a:spcBef>
                <a:spcPct val="0"/>
              </a:spcBef>
              <a:spcAft>
                <a:spcPct val="0"/>
              </a:spcAft>
            </a:pPr>
            <a:r>
              <a:rPr lang="zh-CN" altLang="en-US" sz="2400" b="1">
                <a:solidFill>
                  <a:schemeClr val="accent2"/>
                </a:solidFill>
                <a:latin typeface="+mn-ea"/>
                <a:cs typeface="+mn-ea"/>
                <a:sym typeface="+mn-ea"/>
              </a:rPr>
              <a:t>4．知识与资源的开发、更新和整合意识</a:t>
            </a:r>
            <a:endParaRPr lang="zh-CN" altLang="en-US" sz="2400" b="1">
              <a:solidFill>
                <a:schemeClr val="accent2"/>
              </a:solidFill>
              <a:latin typeface="+mn-ea"/>
              <a:cs typeface="+mn-ea"/>
              <a:sym typeface="+mn-ea"/>
            </a:endParaRPr>
          </a:p>
        </p:txBody>
      </p:sp>
      <p:pic>
        <p:nvPicPr>
          <p:cNvPr id="36" name="图片 12" descr="343439383331313b343532303032383bbfcdbba7b9dcc0ed"/>
          <p:cNvPicPr>
            <a:picLocks noChangeAspect="1"/>
          </p:cNvPicPr>
          <p:nvPr>
            <p:custDataLst>
              <p:tags r:id="rId24"/>
            </p:custDataLst>
          </p:nvPr>
        </p:nvPicPr>
        <p:blipFill>
          <a:blip r:embed="rId25">
            <a:extLst>
              <a:ext uri="{96DAC541-7B7A-43D3-8B79-37D633B846F1}">
                <asvg:svgBlip xmlns:asvg="http://schemas.microsoft.com/office/drawing/2016/SVG/main" r:embed="rId26"/>
              </a:ext>
            </a:extLst>
          </a:blip>
          <a:stretch>
            <a:fillRect/>
          </a:stretch>
        </p:blipFill>
        <p:spPr>
          <a:xfrm>
            <a:off x="6578283" y="5011103"/>
            <a:ext cx="270000" cy="270000"/>
          </a:xfrm>
          <a:prstGeom prst="rect">
            <a:avLst/>
          </a:prstGeom>
        </p:spPr>
      </p:pic>
      <p:pic>
        <p:nvPicPr>
          <p:cNvPr id="42" name="图片 15" descr="343439383331313b343532303033313bd3a6d3c3c9ccb3c7"/>
          <p:cNvPicPr>
            <a:picLocks noChangeAspect="1"/>
          </p:cNvPicPr>
          <p:nvPr>
            <p:custDataLst>
              <p:tags r:id="rId27"/>
            </p:custDataLst>
          </p:nvPr>
        </p:nvPicPr>
        <p:blipFill>
          <a:blip r:embed="rId28">
            <a:extLst>
              <a:ext uri="{96DAC541-7B7A-43D3-8B79-37D633B846F1}">
                <asvg:svgBlip xmlns:asvg="http://schemas.microsoft.com/office/drawing/2016/SVG/main" r:embed="rId29"/>
              </a:ext>
            </a:extLst>
          </a:blip>
          <a:stretch>
            <a:fillRect/>
          </a:stretch>
        </p:blipFill>
        <p:spPr>
          <a:xfrm>
            <a:off x="7151053" y="3537903"/>
            <a:ext cx="270000" cy="270000"/>
          </a:xfrm>
          <a:prstGeom prst="rect">
            <a:avLst/>
          </a:prstGeom>
        </p:spPr>
      </p:pic>
      <p:sp>
        <p:nvSpPr>
          <p:cNvPr id="32" name="椭圆 31"/>
          <p:cNvSpPr/>
          <p:nvPr>
            <p:custDataLst>
              <p:tags r:id="rId30"/>
            </p:custDataLst>
          </p:nvPr>
        </p:nvSpPr>
        <p:spPr>
          <a:xfrm flipH="1">
            <a:off x="8312468" y="2313623"/>
            <a:ext cx="149860" cy="149860"/>
          </a:xfrm>
          <a:prstGeom prst="ellipse">
            <a:avLst/>
          </a:prstGeom>
          <a:gradFill>
            <a:gsLst>
              <a:gs pos="100000">
                <a:schemeClr val="accent2">
                  <a:lumMod val="85000"/>
                  <a:lumOff val="15000"/>
                  <a:alpha val="100000"/>
                </a:schemeClr>
              </a:gs>
              <a:gs pos="0">
                <a:schemeClr val="accent2">
                  <a:lumMod val="75000"/>
                  <a:lumOff val="25000"/>
                  <a:alpha val="100000"/>
                </a:schemeClr>
              </a:gs>
            </a:gsLst>
            <a:lin ang="2700000" scaled="0"/>
          </a:gradFill>
          <a:ln w="19050">
            <a:noFill/>
          </a:ln>
          <a:effectLst/>
        </p:spPr>
        <p:style>
          <a:lnRef idx="1">
            <a:schemeClr val="accent1"/>
          </a:lnRef>
          <a:fillRef idx="2">
            <a:schemeClr val="accent1"/>
          </a:fillRef>
          <a:effectRef idx="1">
            <a:schemeClr val="accent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olidFill>
                <a:schemeClr val="dk1"/>
              </a:solidFill>
              <a:cs typeface="微软雅黑" panose="020B0503020204020204" pitchFamily="34" charset="-122"/>
              <a:sym typeface="+mn-ea"/>
            </a:endParaRPr>
          </a:p>
        </p:txBody>
      </p:sp>
      <p:pic>
        <p:nvPicPr>
          <p:cNvPr id="43" name="图片 19" descr="343435383038363b343532323339393bd6b4d0d0d5aad2aa"/>
          <p:cNvPicPr>
            <a:picLocks noChangeAspect="1"/>
          </p:cNvPicPr>
          <p:nvPr>
            <p:custDataLst>
              <p:tags r:id="rId31"/>
            </p:custDataLst>
          </p:nvPr>
        </p:nvPicPr>
        <p:blipFill>
          <a:blip r:embed="rId32">
            <a:extLst>
              <a:ext uri="{96DAC541-7B7A-43D3-8B79-37D633B846F1}">
                <asvg:svgBlip xmlns:asvg="http://schemas.microsoft.com/office/drawing/2016/SVG/main" r:embed="rId33"/>
              </a:ext>
            </a:extLst>
          </a:blip>
          <a:stretch>
            <a:fillRect/>
          </a:stretch>
        </p:blipFill>
        <p:spPr>
          <a:xfrm>
            <a:off x="5040313" y="4947603"/>
            <a:ext cx="270000" cy="270000"/>
          </a:xfrm>
          <a:prstGeom prst="rect">
            <a:avLst/>
          </a:prstGeom>
        </p:spPr>
      </p:pic>
      <p:pic>
        <p:nvPicPr>
          <p:cNvPr id="44" name="图片 16" descr="343439383331313b343532303033323bd3a6d3c3b9dcc0ed"/>
          <p:cNvPicPr>
            <a:picLocks noChangeAspect="1"/>
          </p:cNvPicPr>
          <p:nvPr>
            <p:custDataLst>
              <p:tags r:id="rId34"/>
            </p:custDataLst>
          </p:nvPr>
        </p:nvPicPr>
        <p:blipFill>
          <a:blip r:embed="rId35">
            <a:extLst>
              <a:ext uri="{96DAC541-7B7A-43D3-8B79-37D633B846F1}">
                <asvg:svgBlip xmlns:asvg="http://schemas.microsoft.com/office/drawing/2016/SVG/main" r:embed="rId36"/>
              </a:ext>
            </a:extLst>
          </a:blip>
          <a:stretch>
            <a:fillRect/>
          </a:stretch>
        </p:blipFill>
        <p:spPr>
          <a:xfrm>
            <a:off x="4741863" y="3495358"/>
            <a:ext cx="270000" cy="270000"/>
          </a:xfrm>
          <a:prstGeom prst="rect">
            <a:avLst/>
          </a:prstGeom>
        </p:spPr>
      </p:pic>
    </p:spTree>
    <p:custDataLst>
      <p:tags r:id="rId37"/>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12" name="矩形 11"/>
          <p:cNvSpPr/>
          <p:nvPr>
            <p:custDataLst>
              <p:tags r:id="rId1"/>
            </p:custDataLst>
          </p:nvPr>
        </p:nvSpPr>
        <p:spPr>
          <a:xfrm>
            <a:off x="9310370" y="-3175"/>
            <a:ext cx="3209925" cy="6864350"/>
          </a:xfrm>
          <a:prstGeom prst="rect">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圆角矩形 2"/>
          <p:cNvSpPr/>
          <p:nvPr/>
        </p:nvSpPr>
        <p:spPr>
          <a:xfrm>
            <a:off x="532130" y="2044065"/>
            <a:ext cx="8133715" cy="4088765"/>
          </a:xfrm>
          <a:prstGeom prst="roundRect">
            <a:avLst/>
          </a:prstGeom>
          <a:ln>
            <a:solidFill>
              <a:schemeClr val="accent2"/>
            </a:solidFill>
          </a:ln>
        </p:spPr>
        <p:style>
          <a:lnRef idx="3">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5" name="椭圆形标注 4"/>
          <p:cNvSpPr/>
          <p:nvPr/>
        </p:nvSpPr>
        <p:spPr>
          <a:xfrm>
            <a:off x="894715" y="2305050"/>
            <a:ext cx="1296670" cy="945515"/>
          </a:xfrm>
          <a:prstGeom prst="wedgeEllipseCallout">
            <a:avLst/>
          </a:prstGeom>
        </p:spPr>
        <p:style>
          <a:lnRef idx="3">
            <a:schemeClr val="accent1"/>
          </a:lnRef>
          <a:fillRef idx="0">
            <a:srgbClr val="FFFFFF"/>
          </a:fillRef>
          <a:effectRef idx="0">
            <a:srgbClr val="FFFFFF"/>
          </a:effectRef>
          <a:fontRef idx="minor">
            <a:schemeClr val="tx1"/>
          </a:fontRef>
        </p:style>
        <p:txBody>
          <a:bodyPr rtlCol="0" anchor="ctr"/>
          <a:p>
            <a:pPr algn="ctr"/>
            <a:r>
              <a:rPr lang="zh-CN" altLang="en-US" sz="2000">
                <a:solidFill>
                  <a:schemeClr val="tx1"/>
                </a:solidFill>
              </a:rPr>
              <a:t>互动</a:t>
            </a:r>
            <a:endParaRPr lang="zh-CN" altLang="en-US" sz="2000">
              <a:solidFill>
                <a:schemeClr val="tx1"/>
              </a:solidFill>
            </a:endParaRPr>
          </a:p>
          <a:p>
            <a:pPr algn="ctr"/>
            <a:r>
              <a:rPr lang="zh-CN" altLang="en-US" sz="2000">
                <a:solidFill>
                  <a:schemeClr val="tx1"/>
                </a:solidFill>
              </a:rPr>
              <a:t>讨论</a:t>
            </a:r>
            <a:endParaRPr lang="zh-CN" altLang="en-US" sz="2000">
              <a:solidFill>
                <a:schemeClr val="tx1"/>
              </a:solidFill>
            </a:endParaRPr>
          </a:p>
        </p:txBody>
      </p:sp>
      <p:sp>
        <p:nvSpPr>
          <p:cNvPr id="6" name="文本框 5"/>
          <p:cNvSpPr txBox="1"/>
          <p:nvPr/>
        </p:nvSpPr>
        <p:spPr>
          <a:xfrm>
            <a:off x="1998980" y="3428365"/>
            <a:ext cx="5798820" cy="829945"/>
          </a:xfrm>
          <a:prstGeom prst="rect">
            <a:avLst/>
          </a:prstGeom>
          <a:noFill/>
        </p:spPr>
        <p:txBody>
          <a:bodyPr wrap="square" rtlCol="0">
            <a:spAutoFit/>
          </a:bodyPr>
          <a:p>
            <a:r>
              <a:rPr lang="zh-CN" altLang="en-US" sz="2400" b="1">
                <a:solidFill>
                  <a:srgbClr val="002060"/>
                </a:solidFill>
              </a:rPr>
              <a:t>如果选择创业，你会采取哪种创业模式？请和周围人分享你的观点。</a:t>
            </a:r>
            <a:endParaRPr lang="zh-CN" altLang="en-US" sz="2400" b="1">
              <a:solidFill>
                <a:srgbClr val="002060"/>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2" name="组合 81"/>
          <p:cNvGrpSpPr/>
          <p:nvPr/>
        </p:nvGrpSpPr>
        <p:grpSpPr>
          <a:xfrm>
            <a:off x="0" y="100965"/>
            <a:ext cx="13125450" cy="6759575"/>
            <a:chOff x="0" y="159"/>
            <a:chExt cx="20670" cy="10645"/>
          </a:xfrm>
        </p:grpSpPr>
        <p:grpSp>
          <p:nvGrpSpPr>
            <p:cNvPr id="18" name="组合 17"/>
            <p:cNvGrpSpPr/>
            <p:nvPr/>
          </p:nvGrpSpPr>
          <p:grpSpPr>
            <a:xfrm flipH="1">
              <a:off x="1557" y="1180"/>
              <a:ext cx="3135" cy="6961"/>
              <a:chOff x="14475" y="1140"/>
              <a:chExt cx="3135" cy="6961"/>
            </a:xfrm>
            <a:solidFill>
              <a:schemeClr val="accent1">
                <a:lumMod val="40000"/>
                <a:lumOff val="60000"/>
                <a:alpha val="10000"/>
              </a:schemeClr>
            </a:solidFill>
          </p:grpSpPr>
          <p:cxnSp>
            <p:nvCxnSpPr>
              <p:cNvPr id="20" name="直接连接符 19"/>
              <p:cNvCxnSpPr/>
              <p:nvPr/>
            </p:nvCxnSpPr>
            <p:spPr>
              <a:xfrm flipH="1">
                <a:off x="16155" y="1140"/>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156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150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14475"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1" name="等腰三角形 10"/>
            <p:cNvSpPr/>
            <p:nvPr/>
          </p:nvSpPr>
          <p:spPr>
            <a:xfrm rot="10800000" flipV="1">
              <a:off x="15926" y="8611"/>
              <a:ext cx="4744" cy="2193"/>
            </a:xfrm>
            <a:prstGeom prst="triangle">
              <a:avLst/>
            </a:prstGeom>
            <a:solidFill>
              <a:schemeClr val="bg1">
                <a:lumMod val="9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507" y="386"/>
              <a:ext cx="2578" cy="677"/>
            </a:xfrm>
            <a:prstGeom prst="rect">
              <a:avLst/>
            </a:prstGeom>
            <a:noFill/>
          </p:spPr>
          <p:txBody>
            <a:bodyPr wrap="none" rtlCol="0" anchor="t">
              <a:spAutoFit/>
            </a:bodyPr>
            <a:p>
              <a:pPr algn="l"/>
              <a:r>
                <a:rPr lang="zh-CN" sz="2200" spc="100" smtClean="0">
                  <a:solidFill>
                    <a:srgbClr val="FF0000"/>
                  </a:solidFill>
                  <a:uFillTx/>
                  <a:latin typeface="微软雅黑" panose="020B0503020204020204" pitchFamily="34" charset="-122"/>
                  <a:ea typeface="微软雅黑" panose="020B0503020204020204" pitchFamily="34" charset="-122"/>
                  <a:sym typeface="+mn-ea"/>
                </a:rPr>
                <a:t>创 业 基 地</a:t>
              </a:r>
              <a:endParaRPr 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sp>
          <p:nvSpPr>
            <p:cNvPr id="6" name="等腰三角形 5"/>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等腰三角形 7"/>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2" name="直接连接符 11"/>
            <p:cNvCxnSpPr/>
            <p:nvPr/>
          </p:nvCxnSpPr>
          <p:spPr>
            <a:xfrm>
              <a:off x="852" y="10363"/>
              <a:ext cx="14053"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10" name="矩形 9"/>
          <p:cNvSpPr/>
          <p:nvPr/>
        </p:nvSpPr>
        <p:spPr>
          <a:xfrm>
            <a:off x="1323340" y="3129915"/>
            <a:ext cx="4253865" cy="2039620"/>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0" name="文本框 59"/>
          <p:cNvSpPr txBox="1"/>
          <p:nvPr/>
        </p:nvSpPr>
        <p:spPr>
          <a:xfrm>
            <a:off x="988695" y="768985"/>
            <a:ext cx="4994910" cy="645160"/>
          </a:xfrm>
          <a:prstGeom prst="rect">
            <a:avLst/>
          </a:prstGeom>
          <a:noFill/>
        </p:spPr>
        <p:txBody>
          <a:bodyPr wrap="square" rtlCol="0">
            <a:spAutoFit/>
          </a:bodyPr>
          <a:p>
            <a:pPr marL="171450" indent="-171450" algn="l">
              <a:lnSpc>
                <a:spcPct val="150000"/>
              </a:lnSpc>
              <a:buFont typeface="Wingdings" panose="05000000000000000000" charset="0"/>
              <a:buChar char="w"/>
              <a:defRPr/>
            </a:pPr>
            <a:r>
              <a:rPr lang="en-US" sz="2400" smtClean="0">
                <a:ea typeface="微软雅黑" panose="020B0503020204020204" pitchFamily="34" charset="-122"/>
                <a:cs typeface="+mn-lt"/>
                <a:sym typeface="+mn-ea"/>
              </a:rPr>
              <a:t> </a:t>
            </a:r>
            <a:r>
              <a:rPr lang="zh-CN" sz="2400" smtClean="0">
                <a:ea typeface="微软雅黑" panose="020B0503020204020204" pitchFamily="34" charset="-122"/>
                <a:cs typeface="+mn-lt"/>
                <a:sym typeface="+mn-ea"/>
              </a:rPr>
              <a:t>创业故事分享会 </a:t>
            </a:r>
            <a:r>
              <a:rPr sz="2400" smtClean="0">
                <a:ea typeface="微软雅黑" panose="020B0503020204020204" pitchFamily="34" charset="-122"/>
                <a:cs typeface="+mn-lt"/>
                <a:sym typeface="+mn-ea"/>
              </a:rPr>
              <a:t>  </a:t>
            </a:r>
            <a:endParaRPr lang="zh-CN" altLang="en-US" sz="2400" smtClean="0">
              <a:solidFill>
                <a:schemeClr val="tx1"/>
              </a:solidFill>
              <a:ea typeface="微软雅黑" panose="020B0503020204020204" pitchFamily="34" charset="-122"/>
              <a:cs typeface="+mn-lt"/>
              <a:sym typeface="+mn-ea"/>
            </a:endParaRPr>
          </a:p>
        </p:txBody>
      </p:sp>
      <p:sp>
        <p:nvSpPr>
          <p:cNvPr id="3" name="圆角矩形 2"/>
          <p:cNvSpPr/>
          <p:nvPr/>
        </p:nvSpPr>
        <p:spPr>
          <a:xfrm>
            <a:off x="5509895" y="5996305"/>
            <a:ext cx="1828165" cy="7620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圆角矩形 8"/>
          <p:cNvSpPr/>
          <p:nvPr/>
        </p:nvSpPr>
        <p:spPr>
          <a:xfrm>
            <a:off x="8662670" y="598805"/>
            <a:ext cx="1828165" cy="7620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 name="https://photo-static-api.fotomore.com/creative/vcg/400/new/VCG41N1158784084.jpg" descr="商人们正握手同意一笔交易，配送网络物流就在后台。运输和物流概念的工业货物集装箱的快递概念"/>
          <p:cNvPicPr>
            <a:picLocks noChangeAspect="1"/>
          </p:cNvPicPr>
          <p:nvPr/>
        </p:nvPicPr>
        <p:blipFill>
          <a:blip r:embed="rId2"/>
          <a:stretch>
            <a:fillRect/>
          </a:stretch>
        </p:blipFill>
        <p:spPr>
          <a:xfrm>
            <a:off x="1322070" y="1507490"/>
            <a:ext cx="4255135" cy="1807845"/>
          </a:xfrm>
          <a:prstGeom prst="rect">
            <a:avLst/>
          </a:prstGeom>
        </p:spPr>
      </p:pic>
      <p:pic>
        <p:nvPicPr>
          <p:cNvPr id="29" name="https://photo-static-api.fotomore.com/creative/vcg/veer/612/veer-127760964.jpg" descr="概念,屏幕,领导能力,箭头符号,男商人,新创企业,经理,全球通讯,地球形,全球商务"/>
          <p:cNvPicPr>
            <a:picLocks noChangeAspect="1"/>
          </p:cNvPicPr>
          <p:nvPr/>
        </p:nvPicPr>
        <p:blipFill>
          <a:blip r:embed="rId3"/>
          <a:stretch>
            <a:fillRect/>
          </a:stretch>
        </p:blipFill>
        <p:spPr>
          <a:xfrm>
            <a:off x="5840095" y="1799590"/>
            <a:ext cx="5062855" cy="3375025"/>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2" name="组合 81"/>
          <p:cNvGrpSpPr/>
          <p:nvPr/>
        </p:nvGrpSpPr>
        <p:grpSpPr>
          <a:xfrm>
            <a:off x="-1840230" y="100965"/>
            <a:ext cx="14965680" cy="6759575"/>
            <a:chOff x="-2898" y="159"/>
            <a:chExt cx="23568" cy="10645"/>
          </a:xfrm>
        </p:grpSpPr>
        <p:grpSp>
          <p:nvGrpSpPr>
            <p:cNvPr id="18" name="组合 17"/>
            <p:cNvGrpSpPr/>
            <p:nvPr/>
          </p:nvGrpSpPr>
          <p:grpSpPr>
            <a:xfrm flipH="1">
              <a:off x="-2898" y="408"/>
              <a:ext cx="7590" cy="9224"/>
              <a:chOff x="14475" y="368"/>
              <a:chExt cx="7590" cy="9224"/>
            </a:xfrm>
            <a:solidFill>
              <a:schemeClr val="accent1">
                <a:lumMod val="40000"/>
                <a:lumOff val="60000"/>
                <a:alpha val="10000"/>
              </a:schemeClr>
            </a:solidFill>
          </p:grpSpPr>
          <p:sp>
            <p:nvSpPr>
              <p:cNvPr id="19" name="任意多边形 18"/>
              <p:cNvSpPr/>
              <p:nvPr/>
            </p:nvSpPr>
            <p:spPr>
              <a:xfrm rot="1860000">
                <a:off x="14959" y="368"/>
                <a:ext cx="7106" cy="9225"/>
              </a:xfrm>
              <a:custGeom>
                <a:avLst/>
                <a:gdLst>
                  <a:gd name="connsiteX0" fmla="*/ 0 w 7106"/>
                  <a:gd name="connsiteY0" fmla="*/ 6635 h 9225"/>
                  <a:gd name="connsiteX1" fmla="*/ 1570 w 7106"/>
                  <a:gd name="connsiteY1" fmla="*/ 0 h 9225"/>
                  <a:gd name="connsiteX2" fmla="*/ 7106 w 7106"/>
                  <a:gd name="connsiteY2" fmla="*/ 9225 h 9225"/>
                  <a:gd name="connsiteX3" fmla="*/ 0 w 7106"/>
                  <a:gd name="connsiteY3" fmla="*/ 6635 h 9225"/>
                </a:gdLst>
                <a:ahLst/>
                <a:cxnLst>
                  <a:cxn ang="0">
                    <a:pos x="connsiteX0" y="connsiteY0"/>
                  </a:cxn>
                  <a:cxn ang="0">
                    <a:pos x="connsiteX1" y="connsiteY1"/>
                  </a:cxn>
                  <a:cxn ang="0">
                    <a:pos x="connsiteX2" y="connsiteY2"/>
                  </a:cxn>
                  <a:cxn ang="0">
                    <a:pos x="connsiteX3" y="connsiteY3"/>
                  </a:cxn>
                </a:cxnLst>
                <a:rect l="l" t="t" r="r" b="b"/>
                <a:pathLst>
                  <a:path w="7106" h="9225">
                    <a:moveTo>
                      <a:pt x="0" y="6635"/>
                    </a:moveTo>
                    <a:lnTo>
                      <a:pt x="1570" y="0"/>
                    </a:lnTo>
                    <a:lnTo>
                      <a:pt x="7106" y="9225"/>
                    </a:lnTo>
                    <a:lnTo>
                      <a:pt x="0" y="663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20" name="直接连接符 19"/>
              <p:cNvCxnSpPr/>
              <p:nvPr/>
            </p:nvCxnSpPr>
            <p:spPr>
              <a:xfrm flipH="1">
                <a:off x="16155" y="1140"/>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156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150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14475"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1" name="等腰三角形 10"/>
            <p:cNvSpPr/>
            <p:nvPr/>
          </p:nvSpPr>
          <p:spPr>
            <a:xfrm rot="10800000" flipV="1">
              <a:off x="15926" y="8611"/>
              <a:ext cx="4744" cy="2193"/>
            </a:xfrm>
            <a:prstGeom prst="triangle">
              <a:avLst/>
            </a:prstGeom>
            <a:solidFill>
              <a:schemeClr val="bg1">
                <a:lumMod val="9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507" y="386"/>
              <a:ext cx="2508" cy="1016"/>
            </a:xfrm>
            <a:prstGeom prst="rect">
              <a:avLst/>
            </a:prstGeom>
            <a:noFill/>
          </p:spPr>
          <p:txBody>
            <a:bodyPr wrap="none" rtlCol="0" anchor="t">
              <a:spAutoFit/>
            </a:bodyPr>
            <a:p>
              <a:r>
                <a:rPr lang="zh-CN" altLang="zh-CN" sz="3600" spc="100" smtClean="0">
                  <a:solidFill>
                    <a:srgbClr val="FF0000"/>
                  </a:solidFill>
                  <a:uFillTx/>
                  <a:latin typeface="微软雅黑" panose="020B0503020204020204" pitchFamily="34" charset="-122"/>
                  <a:ea typeface="微软雅黑" panose="020B0503020204020204" pitchFamily="34" charset="-122"/>
                  <a:sym typeface="+mn-ea"/>
                </a:rPr>
                <a:t>任务二</a:t>
              </a:r>
              <a:endParaRPr lang="zh-CN" altLang="zh-CN" sz="36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sp>
          <p:nvSpPr>
            <p:cNvPr id="6" name="等腰三角形 5"/>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等腰三角形 7"/>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2" name="直接连接符 11"/>
            <p:cNvCxnSpPr/>
            <p:nvPr/>
          </p:nvCxnSpPr>
          <p:spPr>
            <a:xfrm>
              <a:off x="852" y="10363"/>
              <a:ext cx="14053"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14" name="文本框 13"/>
          <p:cNvSpPr txBox="1"/>
          <p:nvPr/>
        </p:nvSpPr>
        <p:spPr>
          <a:xfrm>
            <a:off x="2383790" y="2506980"/>
            <a:ext cx="9370695" cy="922020"/>
          </a:xfrm>
          <a:prstGeom prst="rect">
            <a:avLst/>
          </a:prstGeom>
          <a:noFill/>
        </p:spPr>
        <p:txBody>
          <a:bodyPr wrap="square" rtlCol="0">
            <a:spAutoFit/>
          </a:bodyPr>
          <a:p>
            <a:pPr indent="0" algn="l">
              <a:lnSpc>
                <a:spcPct val="90000"/>
              </a:lnSpc>
              <a:buNone/>
            </a:pPr>
            <a:r>
              <a:rPr lang="zh-CN" altLang="en-US" sz="6000" b="1" smtClean="0">
                <a:solidFill>
                  <a:srgbClr val="002060"/>
                </a:solidFill>
                <a:latin typeface="+mj-ea"/>
                <a:ea typeface="+mj-ea"/>
              </a:rPr>
              <a:t>了解创业与创新的关系</a:t>
            </a:r>
            <a:endParaRPr lang="zh-CN" altLang="en-US" sz="6000" b="1" smtClean="0">
              <a:solidFill>
                <a:srgbClr val="002060"/>
              </a:solidFill>
              <a:latin typeface="+mj-ea"/>
              <a:ea typeface="+mj-ea"/>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8" name="组合 17"/>
          <p:cNvGrpSpPr/>
          <p:nvPr/>
        </p:nvGrpSpPr>
        <p:grpSpPr>
          <a:xfrm rot="0">
            <a:off x="9201785" y="259080"/>
            <a:ext cx="4819650" cy="5857240"/>
            <a:chOff x="14475" y="368"/>
            <a:chExt cx="7590" cy="9224"/>
          </a:xfrm>
          <a:solidFill>
            <a:schemeClr val="accent1">
              <a:lumMod val="40000"/>
              <a:lumOff val="60000"/>
              <a:alpha val="10000"/>
            </a:schemeClr>
          </a:solidFill>
        </p:grpSpPr>
        <p:sp>
          <p:nvSpPr>
            <p:cNvPr id="19" name="任意多边形 18"/>
            <p:cNvSpPr/>
            <p:nvPr/>
          </p:nvSpPr>
          <p:spPr>
            <a:xfrm rot="1860000">
              <a:off x="14959" y="368"/>
              <a:ext cx="7106" cy="9225"/>
            </a:xfrm>
            <a:custGeom>
              <a:avLst/>
              <a:gdLst>
                <a:gd name="connsiteX0" fmla="*/ 0 w 7106"/>
                <a:gd name="connsiteY0" fmla="*/ 6635 h 9225"/>
                <a:gd name="connsiteX1" fmla="*/ 1570 w 7106"/>
                <a:gd name="connsiteY1" fmla="*/ 0 h 9225"/>
                <a:gd name="connsiteX2" fmla="*/ 7106 w 7106"/>
                <a:gd name="connsiteY2" fmla="*/ 9225 h 9225"/>
                <a:gd name="connsiteX3" fmla="*/ 0 w 7106"/>
                <a:gd name="connsiteY3" fmla="*/ 6635 h 9225"/>
              </a:gdLst>
              <a:ahLst/>
              <a:cxnLst>
                <a:cxn ang="0">
                  <a:pos x="connsiteX0" y="connsiteY0"/>
                </a:cxn>
                <a:cxn ang="0">
                  <a:pos x="connsiteX1" y="connsiteY1"/>
                </a:cxn>
                <a:cxn ang="0">
                  <a:pos x="connsiteX2" y="connsiteY2"/>
                </a:cxn>
                <a:cxn ang="0">
                  <a:pos x="connsiteX3" y="connsiteY3"/>
                </a:cxn>
              </a:cxnLst>
              <a:rect l="l" t="t" r="r" b="b"/>
              <a:pathLst>
                <a:path w="7106" h="9225">
                  <a:moveTo>
                    <a:pt x="0" y="6635"/>
                  </a:moveTo>
                  <a:lnTo>
                    <a:pt x="1570" y="0"/>
                  </a:lnTo>
                  <a:lnTo>
                    <a:pt x="7106" y="9225"/>
                  </a:lnTo>
                  <a:lnTo>
                    <a:pt x="0" y="663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20" name="直接连接符 19"/>
            <p:cNvCxnSpPr/>
            <p:nvPr/>
          </p:nvCxnSpPr>
          <p:spPr>
            <a:xfrm flipH="1">
              <a:off x="16155" y="1140"/>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156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150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14475"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7" name="文本框 6"/>
          <p:cNvSpPr txBox="1"/>
          <p:nvPr/>
        </p:nvSpPr>
        <p:spPr>
          <a:xfrm>
            <a:off x="240030" y="259080"/>
            <a:ext cx="1637030" cy="429895"/>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创 业 故 事</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176530"/>
            <a:ext cx="240030" cy="567055"/>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8867775" y="6299200"/>
            <a:ext cx="1949450" cy="561340"/>
            <a:chOff x="15012" y="9920"/>
            <a:chExt cx="3070" cy="884"/>
          </a:xfrm>
        </p:grpSpPr>
        <p:sp>
          <p:nvSpPr>
            <p:cNvPr id="6" name="等腰三角形 5"/>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等腰三角形 7"/>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2" name="直接连接符 11"/>
          <p:cNvCxnSpPr/>
          <p:nvPr/>
        </p:nvCxnSpPr>
        <p:spPr>
          <a:xfrm>
            <a:off x="541020" y="6580505"/>
            <a:ext cx="6584315"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1209020" y="100965"/>
            <a:ext cx="821055" cy="395605"/>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sp>
        <p:nvSpPr>
          <p:cNvPr id="46" name="文本框 45"/>
          <p:cNvSpPr txBox="1"/>
          <p:nvPr/>
        </p:nvSpPr>
        <p:spPr>
          <a:xfrm>
            <a:off x="1040130" y="1149985"/>
            <a:ext cx="6191885" cy="521970"/>
          </a:xfrm>
          <a:prstGeom prst="rect">
            <a:avLst/>
          </a:prstGeom>
          <a:noFill/>
        </p:spPr>
        <p:txBody>
          <a:bodyPr wrap="square" rtlCol="0" anchor="t">
            <a:spAutoFit/>
          </a:bodyPr>
          <a:p>
            <a:r>
              <a:rPr lang="zh-CN" altLang="en-US" sz="2800" spc="100" smtClean="0">
                <a:uFillTx/>
                <a:latin typeface="微软雅黑" panose="020B0503020204020204" pitchFamily="34" charset="-122"/>
                <a:ea typeface="微软雅黑" panose="020B0503020204020204" pitchFamily="34" charset="-122"/>
                <a:cs typeface="微软雅黑" panose="020B0503020204020204" pitchFamily="34" charset="-122"/>
                <a:sym typeface="+mn-ea"/>
              </a:rPr>
              <a:t>张利：中国便利店的创新经营</a:t>
            </a:r>
            <a:endParaRPr lang="zh-CN" altLang="en-US" sz="2800" spc="100" smtClean="0">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26" name="组合 25"/>
          <p:cNvGrpSpPr/>
          <p:nvPr/>
        </p:nvGrpSpPr>
        <p:grpSpPr>
          <a:xfrm>
            <a:off x="8654415" y="1868170"/>
            <a:ext cx="2542540" cy="2600960"/>
            <a:chOff x="11191" y="3755"/>
            <a:chExt cx="2192" cy="2242"/>
          </a:xfrm>
          <a:gradFill rotWithShape="1">
            <a:gsLst>
              <a:gs pos="0">
                <a:srgbClr val="007BD3"/>
              </a:gs>
              <a:gs pos="100000">
                <a:srgbClr val="034373"/>
              </a:gs>
            </a:gsLst>
            <a:lin ang="5400000" scaled="0"/>
          </a:gradFill>
        </p:grpSpPr>
        <p:sp>
          <p:nvSpPr>
            <p:cNvPr id="5" name="菱形 4"/>
            <p:cNvSpPr/>
            <p:nvPr/>
          </p:nvSpPr>
          <p:spPr>
            <a:xfrm>
              <a:off x="11753" y="3755"/>
              <a:ext cx="1066" cy="1066"/>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zh-CN"/>
                <a:t>勤奋</a:t>
              </a:r>
              <a:endParaRPr lang="zh-CN" altLang="zh-CN"/>
            </a:p>
          </p:txBody>
        </p:sp>
        <p:sp>
          <p:nvSpPr>
            <p:cNvPr id="9" name="菱形 8"/>
            <p:cNvSpPr/>
            <p:nvPr/>
          </p:nvSpPr>
          <p:spPr>
            <a:xfrm>
              <a:off x="11191" y="4350"/>
              <a:ext cx="1066" cy="1066"/>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谦虚</a:t>
              </a:r>
              <a:endParaRPr lang="zh-CN" altLang="en-US"/>
            </a:p>
          </p:txBody>
        </p:sp>
        <p:sp>
          <p:nvSpPr>
            <p:cNvPr id="10" name="菱形 9"/>
            <p:cNvSpPr/>
            <p:nvPr/>
          </p:nvSpPr>
          <p:spPr>
            <a:xfrm>
              <a:off x="11763" y="4931"/>
              <a:ext cx="1066" cy="1066"/>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挑战</a:t>
              </a:r>
              <a:endParaRPr lang="zh-CN" altLang="en-US"/>
            </a:p>
          </p:txBody>
        </p:sp>
        <p:sp>
          <p:nvSpPr>
            <p:cNvPr id="25" name="菱形 24"/>
            <p:cNvSpPr/>
            <p:nvPr/>
          </p:nvSpPr>
          <p:spPr>
            <a:xfrm>
              <a:off x="12317" y="4345"/>
              <a:ext cx="1066" cy="1066"/>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稳健</a:t>
              </a:r>
              <a:endParaRPr lang="zh-CN" altLang="en-US"/>
            </a:p>
          </p:txBody>
        </p:sp>
      </p:grpSp>
      <p:cxnSp>
        <p:nvCxnSpPr>
          <p:cNvPr id="52" name="直接连接符 51"/>
          <p:cNvCxnSpPr/>
          <p:nvPr/>
        </p:nvCxnSpPr>
        <p:spPr>
          <a:xfrm>
            <a:off x="7232015" y="664210"/>
            <a:ext cx="0" cy="5318125"/>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43" name="组合 42"/>
          <p:cNvGrpSpPr/>
          <p:nvPr/>
        </p:nvGrpSpPr>
        <p:grpSpPr>
          <a:xfrm rot="0">
            <a:off x="7015480" y="2849245"/>
            <a:ext cx="432435" cy="608965"/>
            <a:chOff x="8502651" y="2933700"/>
            <a:chExt cx="631825" cy="885825"/>
          </a:xfrm>
          <a:solidFill>
            <a:schemeClr val="accent1">
              <a:lumMod val="75000"/>
            </a:schemeClr>
          </a:solidFill>
        </p:grpSpPr>
        <p:sp>
          <p:nvSpPr>
            <p:cNvPr id="258" name="Freeform 52"/>
            <p:cNvSpPr/>
            <p:nvPr/>
          </p:nvSpPr>
          <p:spPr bwMode="auto">
            <a:xfrm>
              <a:off x="8680451" y="2933700"/>
              <a:ext cx="276225" cy="377825"/>
            </a:xfrm>
            <a:custGeom>
              <a:avLst/>
              <a:gdLst>
                <a:gd name="T0" fmla="*/ 6 w 158"/>
                <a:gd name="T1" fmla="*/ 102 h 217"/>
                <a:gd name="T2" fmla="*/ 0 w 158"/>
                <a:gd name="T3" fmla="*/ 126 h 217"/>
                <a:gd name="T4" fmla="*/ 6 w 158"/>
                <a:gd name="T5" fmla="*/ 151 h 217"/>
                <a:gd name="T6" fmla="*/ 10 w 158"/>
                <a:gd name="T7" fmla="*/ 145 h 217"/>
                <a:gd name="T8" fmla="*/ 80 w 158"/>
                <a:gd name="T9" fmla="*/ 217 h 217"/>
                <a:gd name="T10" fmla="*/ 147 w 158"/>
                <a:gd name="T11" fmla="*/ 142 h 217"/>
                <a:gd name="T12" fmla="*/ 152 w 158"/>
                <a:gd name="T13" fmla="*/ 150 h 217"/>
                <a:gd name="T14" fmla="*/ 158 w 158"/>
                <a:gd name="T15" fmla="*/ 125 h 217"/>
                <a:gd name="T16" fmla="*/ 152 w 158"/>
                <a:gd name="T17" fmla="*/ 100 h 217"/>
                <a:gd name="T18" fmla="*/ 150 w 158"/>
                <a:gd name="T19" fmla="*/ 102 h 217"/>
                <a:gd name="T20" fmla="*/ 149 w 158"/>
                <a:gd name="T21" fmla="*/ 81 h 217"/>
                <a:gd name="T22" fmla="*/ 91 w 158"/>
                <a:gd name="T23" fmla="*/ 67 h 217"/>
                <a:gd name="T24" fmla="*/ 100 w 158"/>
                <a:gd name="T25" fmla="*/ 70 h 217"/>
                <a:gd name="T26" fmla="*/ 156 w 158"/>
                <a:gd name="T27" fmla="*/ 52 h 217"/>
                <a:gd name="T28" fmla="*/ 27 w 158"/>
                <a:gd name="T29" fmla="*/ 39 h 217"/>
                <a:gd name="T30" fmla="*/ 2 w 158"/>
                <a:gd name="T31" fmla="*/ 56 h 217"/>
                <a:gd name="T32" fmla="*/ 19 w 158"/>
                <a:gd name="T33" fmla="*/ 55 h 217"/>
                <a:gd name="T34" fmla="*/ 8 w 158"/>
                <a:gd name="T35" fmla="*/ 90 h 217"/>
                <a:gd name="T36" fmla="*/ 7 w 158"/>
                <a:gd name="T37" fmla="*/ 102 h 217"/>
                <a:gd name="T38" fmla="*/ 6 w 158"/>
                <a:gd name="T39" fmla="*/ 102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8" h="217">
                  <a:moveTo>
                    <a:pt x="6" y="102"/>
                  </a:moveTo>
                  <a:cubicBezTo>
                    <a:pt x="3" y="102"/>
                    <a:pt x="0" y="113"/>
                    <a:pt x="0" y="126"/>
                  </a:cubicBezTo>
                  <a:cubicBezTo>
                    <a:pt x="0" y="140"/>
                    <a:pt x="3" y="151"/>
                    <a:pt x="6" y="151"/>
                  </a:cubicBezTo>
                  <a:cubicBezTo>
                    <a:pt x="8" y="151"/>
                    <a:pt x="9" y="148"/>
                    <a:pt x="10" y="145"/>
                  </a:cubicBezTo>
                  <a:cubicBezTo>
                    <a:pt x="21" y="186"/>
                    <a:pt x="59" y="217"/>
                    <a:pt x="80" y="217"/>
                  </a:cubicBezTo>
                  <a:cubicBezTo>
                    <a:pt x="106" y="217"/>
                    <a:pt x="142" y="188"/>
                    <a:pt x="147" y="142"/>
                  </a:cubicBezTo>
                  <a:cubicBezTo>
                    <a:pt x="148" y="147"/>
                    <a:pt x="150" y="150"/>
                    <a:pt x="152" y="150"/>
                  </a:cubicBezTo>
                  <a:cubicBezTo>
                    <a:pt x="155" y="150"/>
                    <a:pt x="158" y="139"/>
                    <a:pt x="158" y="125"/>
                  </a:cubicBezTo>
                  <a:cubicBezTo>
                    <a:pt x="158" y="111"/>
                    <a:pt x="155" y="100"/>
                    <a:pt x="152" y="100"/>
                  </a:cubicBezTo>
                  <a:cubicBezTo>
                    <a:pt x="151" y="100"/>
                    <a:pt x="150" y="101"/>
                    <a:pt x="150" y="102"/>
                  </a:cubicBezTo>
                  <a:cubicBezTo>
                    <a:pt x="150" y="95"/>
                    <a:pt x="150" y="89"/>
                    <a:pt x="149" y="81"/>
                  </a:cubicBezTo>
                  <a:cubicBezTo>
                    <a:pt x="137" y="90"/>
                    <a:pt x="115" y="78"/>
                    <a:pt x="91" y="67"/>
                  </a:cubicBezTo>
                  <a:cubicBezTo>
                    <a:pt x="94" y="68"/>
                    <a:pt x="97" y="69"/>
                    <a:pt x="100" y="70"/>
                  </a:cubicBezTo>
                  <a:cubicBezTo>
                    <a:pt x="140" y="90"/>
                    <a:pt x="156" y="52"/>
                    <a:pt x="156" y="52"/>
                  </a:cubicBezTo>
                  <a:cubicBezTo>
                    <a:pt x="156" y="52"/>
                    <a:pt x="106" y="0"/>
                    <a:pt x="27" y="39"/>
                  </a:cubicBezTo>
                  <a:cubicBezTo>
                    <a:pt x="20" y="43"/>
                    <a:pt x="11" y="52"/>
                    <a:pt x="2" y="56"/>
                  </a:cubicBezTo>
                  <a:cubicBezTo>
                    <a:pt x="2" y="56"/>
                    <a:pt x="9" y="55"/>
                    <a:pt x="19" y="55"/>
                  </a:cubicBezTo>
                  <a:cubicBezTo>
                    <a:pt x="11" y="60"/>
                    <a:pt x="6" y="71"/>
                    <a:pt x="8" y="90"/>
                  </a:cubicBezTo>
                  <a:cubicBezTo>
                    <a:pt x="7" y="93"/>
                    <a:pt x="7" y="98"/>
                    <a:pt x="7" y="102"/>
                  </a:cubicBezTo>
                  <a:cubicBezTo>
                    <a:pt x="6" y="102"/>
                    <a:pt x="6" y="102"/>
                    <a:pt x="6" y="102"/>
                  </a:cubicBezTo>
                  <a:close/>
                </a:path>
              </a:pathLst>
            </a:custGeom>
            <a:grpFill/>
            <a:ln>
              <a:noFill/>
            </a:ln>
          </p:spPr>
          <p:style>
            <a:lnRef idx="3">
              <a:schemeClr val="lt1"/>
            </a:lnRef>
            <a:fillRef idx="1">
              <a:schemeClr val="accent5"/>
            </a:fillRef>
            <a:effectRef idx="1">
              <a:schemeClr val="accent5"/>
            </a:effectRef>
            <a:fontRef idx="minor">
              <a:schemeClr val="lt1"/>
            </a:fontRef>
          </p:style>
          <p:txBody>
            <a:bodyPr vert="horz" wrap="square" lIns="91440" tIns="45720" rIns="91440" bIns="45720" numCol="1" anchor="t" anchorCtr="0" compatLnSpc="1"/>
            <a:p>
              <a:endParaRPr lang="en-US">
                <a:solidFill>
                  <a:srgbClr val="424953"/>
                </a:solidFill>
              </a:endParaRPr>
            </a:p>
          </p:txBody>
        </p:sp>
        <p:sp>
          <p:nvSpPr>
            <p:cNvPr id="259" name="Freeform 53"/>
            <p:cNvSpPr>
              <a:spLocks noEditPoints="1"/>
            </p:cNvSpPr>
            <p:nvPr/>
          </p:nvSpPr>
          <p:spPr bwMode="auto">
            <a:xfrm>
              <a:off x="8502651" y="3295650"/>
              <a:ext cx="631825" cy="523875"/>
            </a:xfrm>
            <a:custGeom>
              <a:avLst/>
              <a:gdLst>
                <a:gd name="T0" fmla="*/ 322 w 362"/>
                <a:gd name="T1" fmla="*/ 195 h 300"/>
                <a:gd name="T2" fmla="*/ 357 w 362"/>
                <a:gd name="T3" fmla="*/ 63 h 300"/>
                <a:gd name="T4" fmla="*/ 237 w 362"/>
                <a:gd name="T5" fmla="*/ 7 h 300"/>
                <a:gd name="T6" fmla="*/ 230 w 362"/>
                <a:gd name="T7" fmla="*/ 11 h 300"/>
                <a:gd name="T8" fmla="*/ 203 w 362"/>
                <a:gd name="T9" fmla="*/ 124 h 300"/>
                <a:gd name="T10" fmla="*/ 193 w 362"/>
                <a:gd name="T11" fmla="*/ 40 h 300"/>
                <a:gd name="T12" fmla="*/ 196 w 362"/>
                <a:gd name="T13" fmla="*/ 31 h 300"/>
                <a:gd name="T14" fmla="*/ 190 w 362"/>
                <a:gd name="T15" fmla="*/ 21 h 300"/>
                <a:gd name="T16" fmla="*/ 176 w 362"/>
                <a:gd name="T17" fmla="*/ 21 h 300"/>
                <a:gd name="T18" fmla="*/ 169 w 362"/>
                <a:gd name="T19" fmla="*/ 31 h 300"/>
                <a:gd name="T20" fmla="*/ 173 w 362"/>
                <a:gd name="T21" fmla="*/ 39 h 300"/>
                <a:gd name="T22" fmla="*/ 161 w 362"/>
                <a:gd name="T23" fmla="*/ 118 h 300"/>
                <a:gd name="T24" fmla="*/ 161 w 362"/>
                <a:gd name="T25" fmla="*/ 123 h 300"/>
                <a:gd name="T26" fmla="*/ 128 w 362"/>
                <a:gd name="T27" fmla="*/ 7 h 300"/>
                <a:gd name="T28" fmla="*/ 123 w 362"/>
                <a:gd name="T29" fmla="*/ 7 h 300"/>
                <a:gd name="T30" fmla="*/ 4 w 362"/>
                <a:gd name="T31" fmla="*/ 67 h 300"/>
                <a:gd name="T32" fmla="*/ 26 w 362"/>
                <a:gd name="T33" fmla="*/ 221 h 300"/>
                <a:gd name="T34" fmla="*/ 68 w 362"/>
                <a:gd name="T35" fmla="*/ 218 h 300"/>
                <a:gd name="T36" fmla="*/ 76 w 362"/>
                <a:gd name="T37" fmla="*/ 300 h 300"/>
                <a:gd name="T38" fmla="*/ 278 w 362"/>
                <a:gd name="T39" fmla="*/ 300 h 300"/>
                <a:gd name="T40" fmla="*/ 285 w 362"/>
                <a:gd name="T41" fmla="*/ 235 h 300"/>
                <a:gd name="T42" fmla="*/ 286 w 362"/>
                <a:gd name="T43" fmla="*/ 215 h 300"/>
                <a:gd name="T44" fmla="*/ 313 w 362"/>
                <a:gd name="T45" fmla="*/ 221 h 300"/>
                <a:gd name="T46" fmla="*/ 322 w 362"/>
                <a:gd name="T47" fmla="*/ 195 h 300"/>
                <a:gd name="T48" fmla="*/ 289 w 362"/>
                <a:gd name="T49" fmla="*/ 98 h 300"/>
                <a:gd name="T50" fmla="*/ 291 w 362"/>
                <a:gd name="T51" fmla="*/ 101 h 300"/>
                <a:gd name="T52" fmla="*/ 289 w 362"/>
                <a:gd name="T53" fmla="*/ 98 h 300"/>
                <a:gd name="T54" fmla="*/ 73 w 362"/>
                <a:gd name="T55" fmla="*/ 157 h 300"/>
                <a:gd name="T56" fmla="*/ 159 w 362"/>
                <a:gd name="T57" fmla="*/ 149 h 300"/>
                <a:gd name="T58" fmla="*/ 166 w 362"/>
                <a:gd name="T59" fmla="*/ 149 h 300"/>
                <a:gd name="T60" fmla="*/ 180 w 362"/>
                <a:gd name="T61" fmla="*/ 148 h 300"/>
                <a:gd name="T62" fmla="*/ 229 w 362"/>
                <a:gd name="T63" fmla="*/ 146 h 300"/>
                <a:gd name="T64" fmla="*/ 198 w 362"/>
                <a:gd name="T65" fmla="*/ 151 h 300"/>
                <a:gd name="T66" fmla="*/ 195 w 362"/>
                <a:gd name="T67" fmla="*/ 151 h 300"/>
                <a:gd name="T68" fmla="*/ 179 w 362"/>
                <a:gd name="T69" fmla="*/ 154 h 300"/>
                <a:gd name="T70" fmla="*/ 42 w 362"/>
                <a:gd name="T71" fmla="*/ 174 h 300"/>
                <a:gd name="T72" fmla="*/ 68 w 362"/>
                <a:gd name="T73" fmla="*/ 160 h 300"/>
                <a:gd name="T74" fmla="*/ 73 w 362"/>
                <a:gd name="T75" fmla="*/ 157 h 300"/>
                <a:gd name="T76" fmla="*/ 179 w 362"/>
                <a:gd name="T77" fmla="*/ 187 h 300"/>
                <a:gd name="T78" fmla="*/ 171 w 362"/>
                <a:gd name="T79" fmla="*/ 188 h 300"/>
                <a:gd name="T80" fmla="*/ 154 w 362"/>
                <a:gd name="T81" fmla="*/ 190 h 300"/>
                <a:gd name="T82" fmla="*/ 172 w 362"/>
                <a:gd name="T83" fmla="*/ 183 h 300"/>
                <a:gd name="T84" fmla="*/ 182 w 362"/>
                <a:gd name="T85" fmla="*/ 179 h 300"/>
                <a:gd name="T86" fmla="*/ 187 w 362"/>
                <a:gd name="T87" fmla="*/ 177 h 300"/>
                <a:gd name="T88" fmla="*/ 288 w 362"/>
                <a:gd name="T89" fmla="*/ 165 h 300"/>
                <a:gd name="T90" fmla="*/ 306 w 362"/>
                <a:gd name="T91" fmla="*/ 163 h 300"/>
                <a:gd name="T92" fmla="*/ 312 w 362"/>
                <a:gd name="T93" fmla="*/ 169 h 300"/>
                <a:gd name="T94" fmla="*/ 313 w 362"/>
                <a:gd name="T95" fmla="*/ 171 h 300"/>
                <a:gd name="T96" fmla="*/ 179 w 362"/>
                <a:gd name="T97" fmla="*/ 18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62" h="300">
                  <a:moveTo>
                    <a:pt x="322" y="195"/>
                  </a:moveTo>
                  <a:cubicBezTo>
                    <a:pt x="341" y="148"/>
                    <a:pt x="362" y="94"/>
                    <a:pt x="357" y="63"/>
                  </a:cubicBezTo>
                  <a:cubicBezTo>
                    <a:pt x="356" y="43"/>
                    <a:pt x="289" y="0"/>
                    <a:pt x="237" y="7"/>
                  </a:cubicBezTo>
                  <a:cubicBezTo>
                    <a:pt x="237" y="7"/>
                    <a:pt x="235" y="9"/>
                    <a:pt x="230" y="11"/>
                  </a:cubicBezTo>
                  <a:cubicBezTo>
                    <a:pt x="203" y="124"/>
                    <a:pt x="203" y="124"/>
                    <a:pt x="203" y="124"/>
                  </a:cubicBezTo>
                  <a:cubicBezTo>
                    <a:pt x="193" y="40"/>
                    <a:pt x="193" y="40"/>
                    <a:pt x="193" y="40"/>
                  </a:cubicBezTo>
                  <a:cubicBezTo>
                    <a:pt x="196" y="31"/>
                    <a:pt x="196" y="31"/>
                    <a:pt x="196" y="31"/>
                  </a:cubicBezTo>
                  <a:cubicBezTo>
                    <a:pt x="190" y="21"/>
                    <a:pt x="190" y="21"/>
                    <a:pt x="190" y="21"/>
                  </a:cubicBezTo>
                  <a:cubicBezTo>
                    <a:pt x="176" y="21"/>
                    <a:pt x="176" y="21"/>
                    <a:pt x="176" y="21"/>
                  </a:cubicBezTo>
                  <a:cubicBezTo>
                    <a:pt x="169" y="31"/>
                    <a:pt x="169" y="31"/>
                    <a:pt x="169" y="31"/>
                  </a:cubicBezTo>
                  <a:cubicBezTo>
                    <a:pt x="173" y="39"/>
                    <a:pt x="173" y="39"/>
                    <a:pt x="173" y="39"/>
                  </a:cubicBezTo>
                  <a:cubicBezTo>
                    <a:pt x="161" y="118"/>
                    <a:pt x="161" y="118"/>
                    <a:pt x="161" y="118"/>
                  </a:cubicBezTo>
                  <a:cubicBezTo>
                    <a:pt x="161" y="123"/>
                    <a:pt x="161" y="123"/>
                    <a:pt x="161" y="123"/>
                  </a:cubicBezTo>
                  <a:cubicBezTo>
                    <a:pt x="128" y="7"/>
                    <a:pt x="128" y="7"/>
                    <a:pt x="128" y="7"/>
                  </a:cubicBezTo>
                  <a:cubicBezTo>
                    <a:pt x="127" y="7"/>
                    <a:pt x="125" y="7"/>
                    <a:pt x="123" y="7"/>
                  </a:cubicBezTo>
                  <a:cubicBezTo>
                    <a:pt x="71" y="14"/>
                    <a:pt x="5" y="32"/>
                    <a:pt x="4" y="67"/>
                  </a:cubicBezTo>
                  <a:cubicBezTo>
                    <a:pt x="0" y="83"/>
                    <a:pt x="18" y="183"/>
                    <a:pt x="26" y="221"/>
                  </a:cubicBezTo>
                  <a:cubicBezTo>
                    <a:pt x="35" y="226"/>
                    <a:pt x="54" y="222"/>
                    <a:pt x="68" y="218"/>
                  </a:cubicBezTo>
                  <a:cubicBezTo>
                    <a:pt x="72" y="260"/>
                    <a:pt x="75" y="292"/>
                    <a:pt x="76" y="300"/>
                  </a:cubicBezTo>
                  <a:cubicBezTo>
                    <a:pt x="278" y="300"/>
                    <a:pt x="278" y="300"/>
                    <a:pt x="278" y="300"/>
                  </a:cubicBezTo>
                  <a:cubicBezTo>
                    <a:pt x="279" y="293"/>
                    <a:pt x="282" y="269"/>
                    <a:pt x="285" y="235"/>
                  </a:cubicBezTo>
                  <a:cubicBezTo>
                    <a:pt x="286" y="215"/>
                    <a:pt x="286" y="215"/>
                    <a:pt x="286" y="215"/>
                  </a:cubicBezTo>
                  <a:cubicBezTo>
                    <a:pt x="313" y="221"/>
                    <a:pt x="313" y="221"/>
                    <a:pt x="313" y="221"/>
                  </a:cubicBezTo>
                  <a:lnTo>
                    <a:pt x="322" y="195"/>
                  </a:lnTo>
                  <a:close/>
                  <a:moveTo>
                    <a:pt x="289" y="98"/>
                  </a:moveTo>
                  <a:cubicBezTo>
                    <a:pt x="290" y="96"/>
                    <a:pt x="290" y="98"/>
                    <a:pt x="291" y="101"/>
                  </a:cubicBezTo>
                  <a:cubicBezTo>
                    <a:pt x="289" y="100"/>
                    <a:pt x="288" y="99"/>
                    <a:pt x="289" y="98"/>
                  </a:cubicBezTo>
                  <a:close/>
                  <a:moveTo>
                    <a:pt x="73" y="157"/>
                  </a:moveTo>
                  <a:cubicBezTo>
                    <a:pt x="159" y="149"/>
                    <a:pt x="159" y="149"/>
                    <a:pt x="159" y="149"/>
                  </a:cubicBezTo>
                  <a:cubicBezTo>
                    <a:pt x="166" y="149"/>
                    <a:pt x="166" y="149"/>
                    <a:pt x="166" y="149"/>
                  </a:cubicBezTo>
                  <a:cubicBezTo>
                    <a:pt x="180" y="148"/>
                    <a:pt x="180" y="148"/>
                    <a:pt x="180" y="148"/>
                  </a:cubicBezTo>
                  <a:cubicBezTo>
                    <a:pt x="229" y="146"/>
                    <a:pt x="229" y="146"/>
                    <a:pt x="229" y="146"/>
                  </a:cubicBezTo>
                  <a:cubicBezTo>
                    <a:pt x="198" y="151"/>
                    <a:pt x="198" y="151"/>
                    <a:pt x="198" y="151"/>
                  </a:cubicBezTo>
                  <a:cubicBezTo>
                    <a:pt x="195" y="151"/>
                    <a:pt x="195" y="151"/>
                    <a:pt x="195" y="151"/>
                  </a:cubicBezTo>
                  <a:cubicBezTo>
                    <a:pt x="179" y="154"/>
                    <a:pt x="179" y="154"/>
                    <a:pt x="179" y="154"/>
                  </a:cubicBezTo>
                  <a:cubicBezTo>
                    <a:pt x="42" y="174"/>
                    <a:pt x="42" y="174"/>
                    <a:pt x="42" y="174"/>
                  </a:cubicBezTo>
                  <a:cubicBezTo>
                    <a:pt x="68" y="160"/>
                    <a:pt x="68" y="160"/>
                    <a:pt x="68" y="160"/>
                  </a:cubicBezTo>
                  <a:lnTo>
                    <a:pt x="73" y="157"/>
                  </a:lnTo>
                  <a:close/>
                  <a:moveTo>
                    <a:pt x="179" y="187"/>
                  </a:moveTo>
                  <a:cubicBezTo>
                    <a:pt x="171" y="188"/>
                    <a:pt x="171" y="188"/>
                    <a:pt x="171" y="188"/>
                  </a:cubicBezTo>
                  <a:cubicBezTo>
                    <a:pt x="154" y="190"/>
                    <a:pt x="154" y="190"/>
                    <a:pt x="154" y="190"/>
                  </a:cubicBezTo>
                  <a:cubicBezTo>
                    <a:pt x="172" y="183"/>
                    <a:pt x="172" y="183"/>
                    <a:pt x="172" y="183"/>
                  </a:cubicBezTo>
                  <a:cubicBezTo>
                    <a:pt x="182" y="179"/>
                    <a:pt x="182" y="179"/>
                    <a:pt x="182" y="179"/>
                  </a:cubicBezTo>
                  <a:cubicBezTo>
                    <a:pt x="187" y="177"/>
                    <a:pt x="187" y="177"/>
                    <a:pt x="187" y="177"/>
                  </a:cubicBezTo>
                  <a:cubicBezTo>
                    <a:pt x="288" y="165"/>
                    <a:pt x="288" y="165"/>
                    <a:pt x="288" y="165"/>
                  </a:cubicBezTo>
                  <a:cubicBezTo>
                    <a:pt x="306" y="163"/>
                    <a:pt x="306" y="163"/>
                    <a:pt x="306" y="163"/>
                  </a:cubicBezTo>
                  <a:cubicBezTo>
                    <a:pt x="312" y="169"/>
                    <a:pt x="312" y="169"/>
                    <a:pt x="312" y="169"/>
                  </a:cubicBezTo>
                  <a:cubicBezTo>
                    <a:pt x="313" y="171"/>
                    <a:pt x="313" y="171"/>
                    <a:pt x="313" y="171"/>
                  </a:cubicBezTo>
                  <a:lnTo>
                    <a:pt x="179" y="187"/>
                  </a:lnTo>
                  <a:close/>
                </a:path>
              </a:pathLst>
            </a:custGeom>
            <a:grpFill/>
            <a:ln>
              <a:noFill/>
            </a:ln>
          </p:spPr>
          <p:style>
            <a:lnRef idx="3">
              <a:schemeClr val="lt1"/>
            </a:lnRef>
            <a:fillRef idx="1">
              <a:schemeClr val="accent5"/>
            </a:fillRef>
            <a:effectRef idx="1">
              <a:schemeClr val="accent5"/>
            </a:effectRef>
            <a:fontRef idx="minor">
              <a:schemeClr val="lt1"/>
            </a:fontRef>
          </p:style>
          <p:txBody>
            <a:bodyPr vert="horz" wrap="square" lIns="91440" tIns="45720" rIns="91440" bIns="45720" numCol="1" anchor="t" anchorCtr="0" compatLnSpc="1"/>
            <a:p>
              <a:endParaRPr lang="en-US">
                <a:solidFill>
                  <a:srgbClr val="424953"/>
                </a:solidFill>
              </a:endParaRPr>
            </a:p>
          </p:txBody>
        </p:sp>
      </p:grpSp>
      <p:cxnSp>
        <p:nvCxnSpPr>
          <p:cNvPr id="3" name="直接连接符 2"/>
          <p:cNvCxnSpPr/>
          <p:nvPr/>
        </p:nvCxnSpPr>
        <p:spPr>
          <a:xfrm>
            <a:off x="2945765" y="1671955"/>
            <a:ext cx="1774825"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2" name="圆角矩形标注 1"/>
          <p:cNvSpPr/>
          <p:nvPr/>
        </p:nvSpPr>
        <p:spPr>
          <a:xfrm>
            <a:off x="1007745" y="2626360"/>
            <a:ext cx="5495290" cy="2914650"/>
          </a:xfrm>
          <a:prstGeom prst="wedgeRoundRectCallou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400" b="1"/>
              <a:t>想一想</a:t>
            </a:r>
            <a:r>
              <a:rPr lang="zh-CN" altLang="en-US" sz="2400"/>
              <a:t>：</a:t>
            </a:r>
            <a:endParaRPr lang="zh-CN" altLang="en-US" sz="2400"/>
          </a:p>
          <a:p>
            <a:pPr algn="l"/>
            <a:r>
              <a:rPr lang="zh-CN" altLang="en-US" sz="2400"/>
              <a:t>（1）见福便利店的发展给了你怎样的启发？创新对于创业来说重要吗？</a:t>
            </a:r>
            <a:endParaRPr lang="zh-CN" altLang="en-US" sz="2400"/>
          </a:p>
          <a:p>
            <a:pPr algn="l"/>
            <a:endParaRPr lang="zh-CN" altLang="en-US" sz="2400"/>
          </a:p>
          <a:p>
            <a:pPr algn="l"/>
            <a:r>
              <a:rPr lang="zh-CN" altLang="en-US" sz="2400"/>
              <a:t>（2）如果你进入便利店行业，你会在哪些方面进行创新？</a:t>
            </a:r>
            <a:endParaRPr lang="zh-CN" altLang="en-US" sz="240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矩形 11"/>
          <p:cNvSpPr/>
          <p:nvPr/>
        </p:nvSpPr>
        <p:spPr>
          <a:xfrm>
            <a:off x="9310370" y="-3175"/>
            <a:ext cx="3209925" cy="6864350"/>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245110"/>
            <a:ext cx="1814195" cy="460375"/>
          </a:xfrm>
          <a:prstGeom prst="rect">
            <a:avLst/>
          </a:prstGeom>
          <a:noFill/>
        </p:spPr>
        <p:txBody>
          <a:bodyPr wrap="square" rtlCol="0" anchor="t">
            <a:spAutoFit/>
          </a:bodyPr>
          <a:p>
            <a:r>
              <a:rPr altLang="zh-CN" sz="2400">
                <a:highlight>
                  <a:srgbClr val="C0C0C0"/>
                </a:highlight>
                <a:latin typeface="+mj-ea"/>
                <a:ea typeface="+mj-ea"/>
              </a:rPr>
              <a:t>一、创新</a:t>
            </a:r>
            <a:endParaRPr altLang="zh-CN" sz="2400">
              <a:highlight>
                <a:srgbClr val="C0C0C0"/>
              </a:highlight>
              <a:latin typeface="+mj-ea"/>
              <a:ea typeface="+mj-ea"/>
            </a:endParaRPr>
          </a:p>
        </p:txBody>
      </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1073785" y="1688465"/>
            <a:ext cx="7593965" cy="2306955"/>
          </a:xfrm>
          <a:prstGeom prst="rect">
            <a:avLst/>
          </a:prstGeom>
          <a:noFill/>
        </p:spPr>
        <p:txBody>
          <a:bodyPr wrap="square" rtlCol="0">
            <a:spAutoFit/>
          </a:bodyPr>
          <a:p>
            <a:pPr>
              <a:lnSpc>
                <a:spcPct val="150000"/>
              </a:lnSpc>
            </a:pPr>
            <a:r>
              <a:rPr lang="zh-CN" altLang="en-US" sz="2400"/>
              <a:t>创新就是以提出有别于常规或常人思路的见解为导向，利用现有的知识和物质，在特定的环境中，以满足理想化需要和社会需求为目的，改进或创造新的事物、方法、要素、路径或环境，并能获得一定有益效果的行为。</a:t>
            </a:r>
            <a:endParaRPr lang="zh-CN" altLang="en-US" sz="240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223135" y="223520"/>
            <a:ext cx="1814195" cy="460375"/>
          </a:xfrm>
          <a:prstGeom prst="rect">
            <a:avLst/>
          </a:prstGeom>
          <a:noFill/>
        </p:spPr>
        <p:txBody>
          <a:bodyPr wrap="square" rtlCol="0" anchor="t">
            <a:spAutoFit/>
          </a:bodyPr>
          <a:p>
            <a:r>
              <a:rPr altLang="zh-CN" sz="2400">
                <a:highlight>
                  <a:srgbClr val="C0C0C0"/>
                </a:highlight>
                <a:latin typeface="+mn-ea"/>
              </a:rPr>
              <a:t>一、创新</a:t>
            </a:r>
            <a:endParaRPr altLang="zh-CN" sz="2400">
              <a:highlight>
                <a:srgbClr val="C0C0C0"/>
              </a:highlight>
              <a:latin typeface="+mn-ea"/>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7" name="文本框 36"/>
          <p:cNvSpPr txBox="1"/>
          <p:nvPr/>
        </p:nvSpPr>
        <p:spPr>
          <a:xfrm>
            <a:off x="541020" y="882650"/>
            <a:ext cx="6096000" cy="460375"/>
          </a:xfrm>
          <a:prstGeom prst="rect">
            <a:avLst/>
          </a:prstGeom>
          <a:noFill/>
        </p:spPr>
        <p:txBody>
          <a:bodyPr wrap="square" rtlCol="0" anchor="t">
            <a:spAutoFit/>
          </a:bodyPr>
          <a:p>
            <a:r>
              <a:rPr lang="zh-CN" altLang="en-US" sz="2400"/>
              <a:t>（一）创新的内容</a:t>
            </a:r>
            <a:endParaRPr lang="zh-CN" altLang="en-US" sz="2400"/>
          </a:p>
        </p:txBody>
      </p:sp>
      <p:cxnSp>
        <p:nvCxnSpPr>
          <p:cNvPr id="38" name="直接连接符 37"/>
          <p:cNvCxnSpPr/>
          <p:nvPr>
            <p:custDataLst>
              <p:tags r:id="rId1"/>
            </p:custDataLst>
          </p:nvPr>
        </p:nvCxnSpPr>
        <p:spPr>
          <a:xfrm>
            <a:off x="993185" y="2111299"/>
            <a:ext cx="0" cy="259373"/>
          </a:xfrm>
          <a:prstGeom prst="line">
            <a:avLst/>
          </a:prstGeom>
          <a:ln w="19050">
            <a:solidFill>
              <a:schemeClr val="tx1">
                <a:lumMod val="40000"/>
                <a:lumOff val="60000"/>
                <a:alpha val="20000"/>
              </a:schemeClr>
            </a:solidFill>
          </a:ln>
        </p:spPr>
        <p:style>
          <a:lnRef idx="1">
            <a:schemeClr val="accent1"/>
          </a:lnRef>
          <a:fillRef idx="0">
            <a:schemeClr val="accent1"/>
          </a:fillRef>
          <a:effectRef idx="0">
            <a:schemeClr val="accent1"/>
          </a:effectRef>
          <a:fontRef idx="minor">
            <a:schemeClr val="tx1"/>
          </a:fontRef>
        </p:style>
      </p:cxnSp>
      <p:sp>
        <p:nvSpPr>
          <p:cNvPr id="42" name="序号"/>
          <p:cNvSpPr/>
          <p:nvPr>
            <p:custDataLst>
              <p:tags r:id="rId2"/>
            </p:custDataLst>
          </p:nvPr>
        </p:nvSpPr>
        <p:spPr>
          <a:xfrm>
            <a:off x="716598" y="1558779"/>
            <a:ext cx="552340" cy="552340"/>
          </a:xfrm>
          <a:prstGeom prst="ellipse">
            <a:avLst/>
          </a:prstGeom>
          <a:solidFill>
            <a:schemeClr val="tx1">
              <a:lumMod val="75000"/>
              <a:lumOff val="25000"/>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Autofit/>
          </a:bodyPr>
          <a:p>
            <a:pPr lvl="0" algn="ctr">
              <a:spcBef>
                <a:spcPct val="0"/>
              </a:spcBef>
              <a:spcAft>
                <a:spcPct val="0"/>
              </a:spcAft>
              <a:buClrTx/>
              <a:buSzTx/>
              <a:buFontTx/>
            </a:pPr>
            <a:r>
              <a:rPr lang="en-US" altLang="zh-CN" dirty="0">
                <a:solidFill>
                  <a:schemeClr val="tx1">
                    <a:lumMod val="75000"/>
                    <a:lumOff val="25000"/>
                  </a:schemeClr>
                </a:solidFill>
                <a:latin typeface="+mn-ea"/>
                <a:cs typeface="+mn-ea"/>
                <a:sym typeface="+mn-ea"/>
              </a:rPr>
              <a:t>1</a:t>
            </a:r>
            <a:endParaRPr lang="en-US" altLang="zh-CN" dirty="0">
              <a:solidFill>
                <a:schemeClr val="tx1">
                  <a:lumMod val="75000"/>
                  <a:lumOff val="25000"/>
                </a:schemeClr>
              </a:solidFill>
              <a:latin typeface="+mn-ea"/>
              <a:cs typeface="+mn-ea"/>
              <a:sym typeface="+mn-ea"/>
            </a:endParaRPr>
          </a:p>
        </p:txBody>
      </p:sp>
      <p:sp>
        <p:nvSpPr>
          <p:cNvPr id="43" name="圆角矩形 9"/>
          <p:cNvSpPr/>
          <p:nvPr>
            <p:custDataLst>
              <p:tags r:id="rId3"/>
            </p:custDataLst>
          </p:nvPr>
        </p:nvSpPr>
        <p:spPr>
          <a:xfrm>
            <a:off x="1385507" y="1486853"/>
            <a:ext cx="9808703" cy="728411"/>
          </a:xfrm>
          <a:prstGeom prst="roundRect">
            <a:avLst>
              <a:gd name="adj" fmla="val 50000"/>
            </a:avLst>
          </a:prstGeom>
          <a:solidFill>
            <a:schemeClr val="tx1">
              <a:lumMod val="75000"/>
              <a:lumOff val="25000"/>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algn="ctr"/>
            <a:endParaRPr lang="zh-CN" altLang="en-US">
              <a:solidFill>
                <a:schemeClr val="lt1"/>
              </a:solidFill>
              <a:latin typeface="+mn-ea"/>
              <a:sym typeface="+mn-ea"/>
            </a:endParaRPr>
          </a:p>
        </p:txBody>
      </p:sp>
      <p:sp>
        <p:nvSpPr>
          <p:cNvPr id="44" name="圆角矩形 71"/>
          <p:cNvSpPr/>
          <p:nvPr>
            <p:custDataLst>
              <p:tags r:id="rId4"/>
            </p:custDataLst>
          </p:nvPr>
        </p:nvSpPr>
        <p:spPr>
          <a:xfrm flipH="1">
            <a:off x="1565975" y="1606511"/>
            <a:ext cx="2049228" cy="489095"/>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p>
            <a:pPr lvl="0" algn="ctr">
              <a:spcBef>
                <a:spcPct val="0"/>
              </a:spcBef>
              <a:spcAft>
                <a:spcPct val="0"/>
              </a:spcAft>
              <a:buClrTx/>
              <a:buSzTx/>
              <a:buFontTx/>
            </a:pPr>
            <a:r>
              <a:rPr lang="zh-CN" altLang="en-US" sz="2000" b="1" dirty="0">
                <a:solidFill>
                  <a:schemeClr val="lt1"/>
                </a:solidFill>
                <a:latin typeface="+mn-ea"/>
                <a:cs typeface="+mn-ea"/>
                <a:sym typeface="+mn-ea"/>
              </a:rPr>
              <a:t>主体</a:t>
            </a:r>
            <a:endParaRPr lang="zh-CN" altLang="en-US" sz="2000" b="1" dirty="0">
              <a:solidFill>
                <a:schemeClr val="lt1"/>
              </a:solidFill>
              <a:latin typeface="+mn-ea"/>
              <a:cs typeface="+mn-ea"/>
              <a:sym typeface="+mn-ea"/>
            </a:endParaRPr>
          </a:p>
        </p:txBody>
      </p:sp>
      <p:sp>
        <p:nvSpPr>
          <p:cNvPr id="45" name="矩形 44"/>
          <p:cNvSpPr/>
          <p:nvPr>
            <p:custDataLst>
              <p:tags r:id="rId5"/>
            </p:custDataLst>
          </p:nvPr>
        </p:nvSpPr>
        <p:spPr>
          <a:xfrm>
            <a:off x="3908791" y="1547009"/>
            <a:ext cx="6988572" cy="608753"/>
          </a:xfrm>
          <a:prstGeom prst="rect">
            <a:avLst/>
          </a:prstGeom>
          <a:noFill/>
        </p:spPr>
        <p:txBody>
          <a:bodyPr wrap="square" lIns="0" tIns="0" rIns="0" bIns="0" rtlCol="0" anchor="ctr" anchorCtr="0">
            <a:noAutofit/>
          </a:bodyPr>
          <a:p>
            <a:pPr>
              <a:lnSpc>
                <a:spcPct val="150000"/>
              </a:lnSpc>
              <a:spcBef>
                <a:spcPct val="0"/>
              </a:spcBef>
              <a:spcAft>
                <a:spcPct val="0"/>
              </a:spcAft>
            </a:pPr>
            <a:r>
              <a:rPr lang="zh-CN" altLang="en-US" sz="2000" dirty="0">
                <a:solidFill>
                  <a:schemeClr val="tx1">
                    <a:lumMod val="85000"/>
                    <a:lumOff val="15000"/>
                  </a:schemeClr>
                </a:solidFill>
                <a:latin typeface="+mn-ea"/>
                <a:cs typeface="+mn-ea"/>
              </a:rPr>
              <a:t>具有创新能力并且实际从事创新活动的人或社会组织。</a:t>
            </a:r>
            <a:endParaRPr lang="zh-CN" altLang="en-US" sz="2000" dirty="0">
              <a:solidFill>
                <a:schemeClr val="tx1">
                  <a:lumMod val="85000"/>
                  <a:lumOff val="15000"/>
                </a:schemeClr>
              </a:solidFill>
              <a:latin typeface="+mn-ea"/>
              <a:cs typeface="+mn-ea"/>
            </a:endParaRPr>
          </a:p>
        </p:txBody>
      </p:sp>
      <p:sp>
        <p:nvSpPr>
          <p:cNvPr id="46" name="序号"/>
          <p:cNvSpPr/>
          <p:nvPr>
            <p:custDataLst>
              <p:tags r:id="rId6"/>
            </p:custDataLst>
          </p:nvPr>
        </p:nvSpPr>
        <p:spPr>
          <a:xfrm>
            <a:off x="716598" y="2370885"/>
            <a:ext cx="552340" cy="552340"/>
          </a:xfrm>
          <a:prstGeom prst="ellipse">
            <a:avLst/>
          </a:prstGeom>
          <a:solidFill>
            <a:schemeClr val="tx1">
              <a:lumMod val="75000"/>
              <a:lumOff val="25000"/>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Autofit/>
          </a:bodyPr>
          <a:p>
            <a:pPr lvl="0" algn="ctr">
              <a:spcBef>
                <a:spcPct val="0"/>
              </a:spcBef>
              <a:spcAft>
                <a:spcPct val="0"/>
              </a:spcAft>
              <a:buClrTx/>
              <a:buSzTx/>
              <a:buFontTx/>
            </a:pPr>
            <a:r>
              <a:rPr lang="en-US" altLang="zh-CN" dirty="0">
                <a:solidFill>
                  <a:schemeClr val="tx1">
                    <a:lumMod val="75000"/>
                    <a:lumOff val="25000"/>
                  </a:schemeClr>
                </a:solidFill>
                <a:latin typeface="+mn-ea"/>
                <a:cs typeface="+mn-ea"/>
                <a:sym typeface="+mn-ea"/>
              </a:rPr>
              <a:t>2</a:t>
            </a:r>
            <a:endParaRPr lang="en-US" altLang="zh-CN" dirty="0">
              <a:solidFill>
                <a:schemeClr val="tx1">
                  <a:lumMod val="75000"/>
                  <a:lumOff val="25000"/>
                </a:schemeClr>
              </a:solidFill>
              <a:latin typeface="+mn-ea"/>
              <a:cs typeface="+mn-ea"/>
              <a:sym typeface="+mn-ea"/>
            </a:endParaRPr>
          </a:p>
        </p:txBody>
      </p:sp>
      <p:sp>
        <p:nvSpPr>
          <p:cNvPr id="47" name="圆角矩形 9"/>
          <p:cNvSpPr/>
          <p:nvPr>
            <p:custDataLst>
              <p:tags r:id="rId7"/>
            </p:custDataLst>
          </p:nvPr>
        </p:nvSpPr>
        <p:spPr>
          <a:xfrm>
            <a:off x="1385507" y="2300267"/>
            <a:ext cx="9808703" cy="728411"/>
          </a:xfrm>
          <a:prstGeom prst="roundRect">
            <a:avLst>
              <a:gd name="adj" fmla="val 50000"/>
            </a:avLst>
          </a:prstGeom>
          <a:solidFill>
            <a:schemeClr val="tx1">
              <a:lumMod val="75000"/>
              <a:lumOff val="25000"/>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latin typeface="+mn-ea"/>
              <a:sym typeface="+mn-ea"/>
            </a:endParaRPr>
          </a:p>
        </p:txBody>
      </p:sp>
      <p:sp>
        <p:nvSpPr>
          <p:cNvPr id="48" name="圆角矩形 7"/>
          <p:cNvSpPr/>
          <p:nvPr>
            <p:custDataLst>
              <p:tags r:id="rId8"/>
            </p:custDataLst>
          </p:nvPr>
        </p:nvSpPr>
        <p:spPr>
          <a:xfrm flipH="1">
            <a:off x="1565975" y="2419925"/>
            <a:ext cx="2049228" cy="489095"/>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p>
            <a:pPr lvl="0" algn="ctr">
              <a:spcBef>
                <a:spcPct val="0"/>
              </a:spcBef>
              <a:spcAft>
                <a:spcPct val="0"/>
              </a:spcAft>
              <a:buClrTx/>
              <a:buSzTx/>
              <a:buFontTx/>
            </a:pPr>
            <a:r>
              <a:rPr lang="zh-CN" altLang="en-US" sz="2000" b="1">
                <a:solidFill>
                  <a:schemeClr val="lt1"/>
                </a:solidFill>
                <a:latin typeface="+mn-ea"/>
                <a:cs typeface="+mn-ea"/>
                <a:sym typeface="+mn-ea"/>
              </a:rPr>
              <a:t>客体</a:t>
            </a:r>
            <a:endParaRPr lang="zh-CN" altLang="en-US" sz="2000" b="1">
              <a:solidFill>
                <a:schemeClr val="lt1"/>
              </a:solidFill>
              <a:latin typeface="+mn-ea"/>
              <a:cs typeface="+mn-ea"/>
              <a:sym typeface="+mn-ea"/>
            </a:endParaRPr>
          </a:p>
        </p:txBody>
      </p:sp>
      <p:sp>
        <p:nvSpPr>
          <p:cNvPr id="49" name="矩形 48"/>
          <p:cNvSpPr/>
          <p:nvPr>
            <p:custDataLst>
              <p:tags r:id="rId9"/>
            </p:custDataLst>
          </p:nvPr>
        </p:nvSpPr>
        <p:spPr>
          <a:xfrm>
            <a:off x="3909118" y="2360750"/>
            <a:ext cx="7222648" cy="608753"/>
          </a:xfrm>
          <a:prstGeom prst="rect">
            <a:avLst/>
          </a:prstGeom>
          <a:noFill/>
        </p:spPr>
        <p:txBody>
          <a:bodyPr wrap="square" lIns="0" tIns="0" rIns="0" bIns="0" rtlCol="0" anchor="ctr" anchorCtr="0">
            <a:noAutofit/>
          </a:bodyPr>
          <a:p>
            <a:pPr>
              <a:lnSpc>
                <a:spcPct val="100000"/>
              </a:lnSpc>
              <a:spcBef>
                <a:spcPct val="0"/>
              </a:spcBef>
              <a:spcAft>
                <a:spcPct val="0"/>
              </a:spcAft>
            </a:pPr>
            <a:r>
              <a:rPr lang="zh-CN" altLang="en-US" sz="2000">
                <a:solidFill>
                  <a:schemeClr val="tx1">
                    <a:lumMod val="85000"/>
                    <a:lumOff val="15000"/>
                  </a:schemeClr>
                </a:solidFill>
                <a:latin typeface="+mn-ea"/>
                <a:cs typeface="+mn-ea"/>
              </a:rPr>
              <a:t>客观世界，包括自然社会科学，人类自身思维规律、社会环境及思维环境等。</a:t>
            </a:r>
            <a:endParaRPr lang="zh-CN" altLang="en-US" sz="2000">
              <a:solidFill>
                <a:schemeClr val="tx1">
                  <a:lumMod val="85000"/>
                  <a:lumOff val="15000"/>
                </a:schemeClr>
              </a:solidFill>
              <a:latin typeface="+mn-ea"/>
              <a:cs typeface="+mn-ea"/>
            </a:endParaRPr>
          </a:p>
        </p:txBody>
      </p:sp>
      <p:sp>
        <p:nvSpPr>
          <p:cNvPr id="50" name="序号"/>
          <p:cNvSpPr/>
          <p:nvPr>
            <p:custDataLst>
              <p:tags r:id="rId10"/>
            </p:custDataLst>
          </p:nvPr>
        </p:nvSpPr>
        <p:spPr>
          <a:xfrm>
            <a:off x="716598" y="3182338"/>
            <a:ext cx="552340" cy="552340"/>
          </a:xfrm>
          <a:prstGeom prst="ellipse">
            <a:avLst/>
          </a:prstGeom>
          <a:solidFill>
            <a:schemeClr val="tx1">
              <a:lumMod val="75000"/>
              <a:lumOff val="25000"/>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Autofit/>
          </a:bodyPr>
          <a:p>
            <a:pPr lvl="0" algn="ctr">
              <a:spcBef>
                <a:spcPct val="0"/>
              </a:spcBef>
              <a:spcAft>
                <a:spcPct val="0"/>
              </a:spcAft>
              <a:buClrTx/>
              <a:buSzTx/>
              <a:buFontTx/>
            </a:pPr>
            <a:r>
              <a:rPr lang="en-US" altLang="zh-CN">
                <a:solidFill>
                  <a:schemeClr val="tx1">
                    <a:lumMod val="75000"/>
                    <a:lumOff val="25000"/>
                  </a:schemeClr>
                </a:solidFill>
                <a:latin typeface="+mn-ea"/>
                <a:cs typeface="+mn-ea"/>
                <a:sym typeface="+mn-ea"/>
              </a:rPr>
              <a:t>3</a:t>
            </a:r>
            <a:endParaRPr lang="en-US" altLang="zh-CN">
              <a:solidFill>
                <a:schemeClr val="tx1">
                  <a:lumMod val="75000"/>
                  <a:lumOff val="25000"/>
                </a:schemeClr>
              </a:solidFill>
              <a:latin typeface="+mn-ea"/>
              <a:cs typeface="+mn-ea"/>
              <a:sym typeface="+mn-ea"/>
            </a:endParaRPr>
          </a:p>
        </p:txBody>
      </p:sp>
      <p:sp>
        <p:nvSpPr>
          <p:cNvPr id="51" name="圆角矩形 9"/>
          <p:cNvSpPr/>
          <p:nvPr>
            <p:custDataLst>
              <p:tags r:id="rId11"/>
            </p:custDataLst>
          </p:nvPr>
        </p:nvSpPr>
        <p:spPr>
          <a:xfrm>
            <a:off x="1385507" y="3114335"/>
            <a:ext cx="9808703" cy="728411"/>
          </a:xfrm>
          <a:prstGeom prst="roundRect">
            <a:avLst>
              <a:gd name="adj" fmla="val 50000"/>
            </a:avLst>
          </a:prstGeom>
          <a:solidFill>
            <a:schemeClr val="tx1">
              <a:lumMod val="75000"/>
              <a:lumOff val="25000"/>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latin typeface="+mn-ea"/>
              <a:sym typeface="+mn-ea"/>
            </a:endParaRPr>
          </a:p>
        </p:txBody>
      </p:sp>
      <p:sp>
        <p:nvSpPr>
          <p:cNvPr id="52" name="圆角矩形 13"/>
          <p:cNvSpPr/>
          <p:nvPr>
            <p:custDataLst>
              <p:tags r:id="rId12"/>
            </p:custDataLst>
          </p:nvPr>
        </p:nvSpPr>
        <p:spPr>
          <a:xfrm flipH="1">
            <a:off x="1565975" y="3233994"/>
            <a:ext cx="2049228" cy="489095"/>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p>
            <a:pPr lvl="0" algn="ctr">
              <a:spcBef>
                <a:spcPct val="0"/>
              </a:spcBef>
              <a:spcAft>
                <a:spcPct val="0"/>
              </a:spcAft>
              <a:buClrTx/>
              <a:buSzTx/>
              <a:buFontTx/>
            </a:pPr>
            <a:r>
              <a:rPr lang="zh-CN" altLang="en-US" sz="2000" b="1">
                <a:solidFill>
                  <a:schemeClr val="lt1"/>
                </a:solidFill>
                <a:latin typeface="+mn-ea"/>
                <a:cs typeface="+mn-ea"/>
                <a:sym typeface="+mn-ea"/>
              </a:rPr>
              <a:t>过程</a:t>
            </a:r>
            <a:endParaRPr lang="zh-CN" altLang="en-US" sz="2000" b="1">
              <a:solidFill>
                <a:schemeClr val="lt1"/>
              </a:solidFill>
              <a:latin typeface="+mn-ea"/>
              <a:cs typeface="+mn-ea"/>
              <a:sym typeface="+mn-ea"/>
            </a:endParaRPr>
          </a:p>
        </p:txBody>
      </p:sp>
      <p:sp>
        <p:nvSpPr>
          <p:cNvPr id="53" name="矩形 52"/>
          <p:cNvSpPr/>
          <p:nvPr>
            <p:custDataLst>
              <p:tags r:id="rId13"/>
            </p:custDataLst>
          </p:nvPr>
        </p:nvSpPr>
        <p:spPr>
          <a:xfrm>
            <a:off x="3908791" y="3173837"/>
            <a:ext cx="6988572" cy="608753"/>
          </a:xfrm>
          <a:prstGeom prst="rect">
            <a:avLst/>
          </a:prstGeom>
          <a:noFill/>
        </p:spPr>
        <p:txBody>
          <a:bodyPr wrap="square" lIns="0" tIns="0" rIns="0" bIns="0" rtlCol="0" anchor="ctr" anchorCtr="0">
            <a:noAutofit/>
          </a:bodyPr>
          <a:p>
            <a:pPr>
              <a:lnSpc>
                <a:spcPct val="100000"/>
              </a:lnSpc>
              <a:spcBef>
                <a:spcPct val="0"/>
              </a:spcBef>
              <a:spcAft>
                <a:spcPct val="0"/>
              </a:spcAft>
            </a:pPr>
            <a:r>
              <a:rPr lang="zh-CN" altLang="en-US" sz="2000">
                <a:solidFill>
                  <a:schemeClr val="tx1">
                    <a:lumMod val="85000"/>
                    <a:lumOff val="15000"/>
                  </a:schemeClr>
                </a:solidFill>
                <a:latin typeface="+mn-ea"/>
                <a:cs typeface="+mn-ea"/>
              </a:rPr>
              <a:t>不断拓展和改变对客观世界（包括人类）认知与行为的动态行为本身。</a:t>
            </a:r>
            <a:endParaRPr lang="zh-CN" altLang="en-US" sz="2000">
              <a:solidFill>
                <a:schemeClr val="tx1">
                  <a:lumMod val="85000"/>
                  <a:lumOff val="15000"/>
                </a:schemeClr>
              </a:solidFill>
              <a:latin typeface="+mn-ea"/>
              <a:cs typeface="+mn-ea"/>
            </a:endParaRPr>
          </a:p>
        </p:txBody>
      </p:sp>
      <p:sp>
        <p:nvSpPr>
          <p:cNvPr id="54" name="序号"/>
          <p:cNvSpPr/>
          <p:nvPr>
            <p:custDataLst>
              <p:tags r:id="rId14"/>
            </p:custDataLst>
          </p:nvPr>
        </p:nvSpPr>
        <p:spPr>
          <a:xfrm>
            <a:off x="716598" y="3993790"/>
            <a:ext cx="552340" cy="552340"/>
          </a:xfrm>
          <a:prstGeom prst="ellipse">
            <a:avLst/>
          </a:prstGeom>
          <a:solidFill>
            <a:schemeClr val="tx1">
              <a:lumMod val="75000"/>
              <a:lumOff val="25000"/>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Autofit/>
          </a:bodyPr>
          <a:p>
            <a:pPr lvl="0" algn="ctr">
              <a:spcBef>
                <a:spcPct val="0"/>
              </a:spcBef>
              <a:spcAft>
                <a:spcPct val="0"/>
              </a:spcAft>
              <a:buClrTx/>
              <a:buSzTx/>
              <a:buFontTx/>
            </a:pPr>
            <a:r>
              <a:rPr lang="en-US" altLang="zh-CN">
                <a:solidFill>
                  <a:schemeClr val="tx1">
                    <a:lumMod val="75000"/>
                    <a:lumOff val="25000"/>
                  </a:schemeClr>
                </a:solidFill>
                <a:latin typeface="+mn-ea"/>
                <a:cs typeface="+mn-ea"/>
                <a:sym typeface="+mn-ea"/>
              </a:rPr>
              <a:t>4</a:t>
            </a:r>
            <a:endParaRPr lang="en-US" altLang="zh-CN">
              <a:solidFill>
                <a:schemeClr val="tx1">
                  <a:lumMod val="75000"/>
                  <a:lumOff val="25000"/>
                </a:schemeClr>
              </a:solidFill>
              <a:latin typeface="+mn-ea"/>
              <a:cs typeface="+mn-ea"/>
              <a:sym typeface="+mn-ea"/>
            </a:endParaRPr>
          </a:p>
        </p:txBody>
      </p:sp>
      <p:sp>
        <p:nvSpPr>
          <p:cNvPr id="55" name="圆角矩形 9"/>
          <p:cNvSpPr/>
          <p:nvPr>
            <p:custDataLst>
              <p:tags r:id="rId15"/>
            </p:custDataLst>
          </p:nvPr>
        </p:nvSpPr>
        <p:spPr>
          <a:xfrm>
            <a:off x="1385507" y="3927750"/>
            <a:ext cx="9808703" cy="728411"/>
          </a:xfrm>
          <a:prstGeom prst="roundRect">
            <a:avLst>
              <a:gd name="adj" fmla="val 50000"/>
            </a:avLst>
          </a:prstGeom>
          <a:solidFill>
            <a:schemeClr val="tx1">
              <a:lumMod val="75000"/>
              <a:lumOff val="25000"/>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latin typeface="+mn-ea"/>
              <a:sym typeface="+mn-ea"/>
            </a:endParaRPr>
          </a:p>
        </p:txBody>
      </p:sp>
      <p:sp>
        <p:nvSpPr>
          <p:cNvPr id="56" name="圆角矩形 20"/>
          <p:cNvSpPr/>
          <p:nvPr>
            <p:custDataLst>
              <p:tags r:id="rId16"/>
            </p:custDataLst>
          </p:nvPr>
        </p:nvSpPr>
        <p:spPr>
          <a:xfrm flipH="1">
            <a:off x="1565975" y="4047408"/>
            <a:ext cx="2049228" cy="489095"/>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p>
            <a:pPr lvl="0" algn="ctr">
              <a:spcBef>
                <a:spcPct val="0"/>
              </a:spcBef>
              <a:spcAft>
                <a:spcPct val="0"/>
              </a:spcAft>
              <a:buClrTx/>
              <a:buSzTx/>
              <a:buFontTx/>
            </a:pPr>
            <a:r>
              <a:rPr lang="zh-CN" altLang="en-US" sz="2000" b="1">
                <a:solidFill>
                  <a:schemeClr val="lt1"/>
                </a:solidFill>
                <a:latin typeface="+mn-ea"/>
                <a:cs typeface="+mn-ea"/>
                <a:sym typeface="+mn-ea"/>
              </a:rPr>
              <a:t>核心</a:t>
            </a:r>
            <a:endParaRPr lang="zh-CN" altLang="en-US" sz="2000" b="1">
              <a:solidFill>
                <a:schemeClr val="lt1"/>
              </a:solidFill>
              <a:latin typeface="+mn-ea"/>
              <a:cs typeface="+mn-ea"/>
              <a:sym typeface="+mn-ea"/>
            </a:endParaRPr>
          </a:p>
        </p:txBody>
      </p:sp>
      <p:sp>
        <p:nvSpPr>
          <p:cNvPr id="57" name="矩形 56"/>
          <p:cNvSpPr/>
          <p:nvPr>
            <p:custDataLst>
              <p:tags r:id="rId17"/>
            </p:custDataLst>
          </p:nvPr>
        </p:nvSpPr>
        <p:spPr>
          <a:xfrm>
            <a:off x="3908791" y="3987906"/>
            <a:ext cx="6988572" cy="608753"/>
          </a:xfrm>
          <a:prstGeom prst="rect">
            <a:avLst/>
          </a:prstGeom>
          <a:noFill/>
        </p:spPr>
        <p:txBody>
          <a:bodyPr wrap="square" lIns="0" tIns="0" rIns="0" bIns="0" rtlCol="0" anchor="ctr" anchorCtr="0">
            <a:noAutofit/>
          </a:bodyPr>
          <a:p>
            <a:pPr>
              <a:lnSpc>
                <a:spcPct val="100000"/>
              </a:lnSpc>
              <a:spcBef>
                <a:spcPct val="0"/>
              </a:spcBef>
              <a:spcAft>
                <a:spcPct val="0"/>
              </a:spcAft>
            </a:pPr>
            <a:r>
              <a:rPr lang="zh-CN" altLang="en-US" sz="2000" dirty="0">
                <a:solidFill>
                  <a:schemeClr val="tx1">
                    <a:lumMod val="85000"/>
                    <a:lumOff val="15000"/>
                  </a:schemeClr>
                </a:solidFill>
                <a:latin typeface="+mn-ea"/>
                <a:cs typeface="+mn-ea"/>
              </a:rPr>
              <a:t>创新思维，即人们的思维不断向有益于个体或组织发展的新方向变化。</a:t>
            </a:r>
            <a:endParaRPr lang="zh-CN" altLang="en-US" sz="2000" dirty="0">
              <a:solidFill>
                <a:schemeClr val="tx1">
                  <a:lumMod val="85000"/>
                  <a:lumOff val="15000"/>
                </a:schemeClr>
              </a:solidFill>
              <a:latin typeface="+mn-ea"/>
              <a:cs typeface="+mn-ea"/>
            </a:endParaRPr>
          </a:p>
        </p:txBody>
      </p:sp>
      <p:sp>
        <p:nvSpPr>
          <p:cNvPr id="58" name="序号"/>
          <p:cNvSpPr/>
          <p:nvPr>
            <p:custDataLst>
              <p:tags r:id="rId18"/>
            </p:custDataLst>
          </p:nvPr>
        </p:nvSpPr>
        <p:spPr>
          <a:xfrm>
            <a:off x="716598" y="4805897"/>
            <a:ext cx="552340" cy="552340"/>
          </a:xfrm>
          <a:prstGeom prst="ellipse">
            <a:avLst/>
          </a:prstGeom>
          <a:solidFill>
            <a:schemeClr val="tx1">
              <a:lumMod val="75000"/>
              <a:lumOff val="25000"/>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Autofit/>
          </a:bodyPr>
          <a:p>
            <a:pPr lvl="0" algn="ctr">
              <a:spcBef>
                <a:spcPct val="0"/>
              </a:spcBef>
              <a:spcAft>
                <a:spcPct val="0"/>
              </a:spcAft>
              <a:buClrTx/>
              <a:buSzTx/>
              <a:buFontTx/>
            </a:pPr>
            <a:r>
              <a:rPr lang="en-US" altLang="zh-CN">
                <a:solidFill>
                  <a:schemeClr val="tx1">
                    <a:lumMod val="75000"/>
                    <a:lumOff val="25000"/>
                  </a:schemeClr>
                </a:solidFill>
                <a:latin typeface="+mn-ea"/>
                <a:cs typeface="+mn-ea"/>
                <a:sym typeface="+mn-ea"/>
              </a:rPr>
              <a:t>5</a:t>
            </a:r>
            <a:endParaRPr lang="en-US" altLang="zh-CN">
              <a:solidFill>
                <a:schemeClr val="tx1">
                  <a:lumMod val="75000"/>
                  <a:lumOff val="25000"/>
                </a:schemeClr>
              </a:solidFill>
              <a:latin typeface="+mn-ea"/>
              <a:cs typeface="+mn-ea"/>
              <a:sym typeface="+mn-ea"/>
            </a:endParaRPr>
          </a:p>
        </p:txBody>
      </p:sp>
      <p:sp>
        <p:nvSpPr>
          <p:cNvPr id="59" name="圆角矩形 9"/>
          <p:cNvSpPr/>
          <p:nvPr>
            <p:custDataLst>
              <p:tags r:id="rId19"/>
            </p:custDataLst>
          </p:nvPr>
        </p:nvSpPr>
        <p:spPr>
          <a:xfrm>
            <a:off x="1385507" y="4741818"/>
            <a:ext cx="9808703" cy="728411"/>
          </a:xfrm>
          <a:prstGeom prst="roundRect">
            <a:avLst>
              <a:gd name="adj" fmla="val 50000"/>
            </a:avLst>
          </a:prstGeom>
          <a:solidFill>
            <a:schemeClr val="tx1">
              <a:lumMod val="75000"/>
              <a:lumOff val="25000"/>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latin typeface="+mn-ea"/>
              <a:sym typeface="+mn-ea"/>
            </a:endParaRPr>
          </a:p>
        </p:txBody>
      </p:sp>
      <p:sp>
        <p:nvSpPr>
          <p:cNvPr id="60" name="圆角矩形 26"/>
          <p:cNvSpPr/>
          <p:nvPr>
            <p:custDataLst>
              <p:tags r:id="rId20"/>
            </p:custDataLst>
          </p:nvPr>
        </p:nvSpPr>
        <p:spPr>
          <a:xfrm flipH="1">
            <a:off x="1565975" y="4861476"/>
            <a:ext cx="2049228" cy="489095"/>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p>
            <a:pPr lvl="0" algn="ctr">
              <a:spcBef>
                <a:spcPct val="0"/>
              </a:spcBef>
              <a:spcAft>
                <a:spcPct val="0"/>
              </a:spcAft>
              <a:buClrTx/>
              <a:buSzTx/>
              <a:buFontTx/>
            </a:pPr>
            <a:r>
              <a:rPr lang="zh-CN" altLang="en-US" sz="2000" b="1">
                <a:solidFill>
                  <a:schemeClr val="lt1"/>
                </a:solidFill>
                <a:latin typeface="+mn-ea"/>
                <a:cs typeface="+mn-ea"/>
                <a:sym typeface="+mn-ea"/>
              </a:rPr>
              <a:t>结果</a:t>
            </a:r>
            <a:endParaRPr lang="zh-CN" altLang="en-US" sz="2000" b="1">
              <a:solidFill>
                <a:schemeClr val="lt1"/>
              </a:solidFill>
              <a:latin typeface="+mn-ea"/>
              <a:cs typeface="+mn-ea"/>
              <a:sym typeface="+mn-ea"/>
            </a:endParaRPr>
          </a:p>
        </p:txBody>
      </p:sp>
      <p:sp>
        <p:nvSpPr>
          <p:cNvPr id="61" name="矩形 60"/>
          <p:cNvSpPr/>
          <p:nvPr>
            <p:custDataLst>
              <p:tags r:id="rId21"/>
            </p:custDataLst>
          </p:nvPr>
        </p:nvSpPr>
        <p:spPr>
          <a:xfrm>
            <a:off x="3908791" y="4801320"/>
            <a:ext cx="6988572" cy="608753"/>
          </a:xfrm>
          <a:prstGeom prst="rect">
            <a:avLst/>
          </a:prstGeom>
          <a:noFill/>
        </p:spPr>
        <p:txBody>
          <a:bodyPr wrap="square" lIns="0" tIns="0" rIns="0" bIns="0" rtlCol="0" anchor="ctr" anchorCtr="0">
            <a:noAutofit/>
          </a:bodyPr>
          <a:p>
            <a:pPr>
              <a:lnSpc>
                <a:spcPct val="100000"/>
              </a:lnSpc>
              <a:spcBef>
                <a:spcPct val="0"/>
              </a:spcBef>
              <a:spcAft>
                <a:spcPct val="0"/>
              </a:spcAft>
            </a:pPr>
            <a:r>
              <a:rPr lang="zh-CN" altLang="en-US" sz="2000">
                <a:solidFill>
                  <a:schemeClr val="tx1">
                    <a:lumMod val="85000"/>
                    <a:lumOff val="15000"/>
                  </a:schemeClr>
                </a:solidFill>
                <a:latin typeface="+mn-ea"/>
                <a:cs typeface="+mn-ea"/>
              </a:rPr>
              <a:t>一种是物质的，如电脑、洗衣机；另一种是非物质的，如新思想、新理论和新经验。</a:t>
            </a:r>
            <a:endParaRPr lang="zh-CN" altLang="en-US" sz="2000">
              <a:solidFill>
                <a:schemeClr val="tx1">
                  <a:lumMod val="85000"/>
                  <a:lumOff val="15000"/>
                </a:schemeClr>
              </a:solidFill>
              <a:latin typeface="+mn-ea"/>
              <a:cs typeface="+mn-ea"/>
            </a:endParaRPr>
          </a:p>
        </p:txBody>
      </p:sp>
      <p:sp>
        <p:nvSpPr>
          <p:cNvPr id="63" name="序号"/>
          <p:cNvSpPr/>
          <p:nvPr>
            <p:custDataLst>
              <p:tags r:id="rId22"/>
            </p:custDataLst>
          </p:nvPr>
        </p:nvSpPr>
        <p:spPr>
          <a:xfrm>
            <a:off x="716598" y="5617350"/>
            <a:ext cx="552340" cy="552340"/>
          </a:xfrm>
          <a:prstGeom prst="ellipse">
            <a:avLst/>
          </a:prstGeom>
          <a:solidFill>
            <a:schemeClr val="tx1">
              <a:lumMod val="75000"/>
              <a:lumOff val="25000"/>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Autofit/>
          </a:bodyPr>
          <a:p>
            <a:pPr lvl="0" algn="ctr">
              <a:spcBef>
                <a:spcPct val="0"/>
              </a:spcBef>
              <a:spcAft>
                <a:spcPct val="0"/>
              </a:spcAft>
              <a:buClrTx/>
              <a:buSzTx/>
              <a:buFontTx/>
            </a:pPr>
            <a:r>
              <a:rPr lang="en-US" altLang="zh-CN">
                <a:solidFill>
                  <a:schemeClr val="tx1">
                    <a:lumMod val="75000"/>
                    <a:lumOff val="25000"/>
                  </a:schemeClr>
                </a:solidFill>
                <a:latin typeface="+mn-ea"/>
                <a:cs typeface="+mn-ea"/>
                <a:sym typeface="+mn-ea"/>
              </a:rPr>
              <a:t>6</a:t>
            </a:r>
            <a:endParaRPr lang="en-US" altLang="zh-CN">
              <a:solidFill>
                <a:schemeClr val="tx1">
                  <a:lumMod val="75000"/>
                  <a:lumOff val="25000"/>
                </a:schemeClr>
              </a:solidFill>
              <a:latin typeface="+mn-ea"/>
              <a:cs typeface="+mn-ea"/>
              <a:sym typeface="+mn-ea"/>
            </a:endParaRPr>
          </a:p>
        </p:txBody>
      </p:sp>
      <p:sp>
        <p:nvSpPr>
          <p:cNvPr id="64" name="圆角矩形 9"/>
          <p:cNvSpPr/>
          <p:nvPr>
            <p:custDataLst>
              <p:tags r:id="rId23"/>
            </p:custDataLst>
          </p:nvPr>
        </p:nvSpPr>
        <p:spPr>
          <a:xfrm>
            <a:off x="1385507" y="5555232"/>
            <a:ext cx="9808703" cy="728411"/>
          </a:xfrm>
          <a:prstGeom prst="roundRect">
            <a:avLst>
              <a:gd name="adj" fmla="val 50000"/>
            </a:avLst>
          </a:prstGeom>
          <a:solidFill>
            <a:schemeClr val="tx1">
              <a:lumMod val="75000"/>
              <a:lumOff val="25000"/>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latin typeface="+mn-ea"/>
              <a:sym typeface="+mn-ea"/>
            </a:endParaRPr>
          </a:p>
        </p:txBody>
      </p:sp>
      <p:sp>
        <p:nvSpPr>
          <p:cNvPr id="65" name="圆角矩形 33"/>
          <p:cNvSpPr/>
          <p:nvPr>
            <p:custDataLst>
              <p:tags r:id="rId24"/>
            </p:custDataLst>
          </p:nvPr>
        </p:nvSpPr>
        <p:spPr>
          <a:xfrm flipH="1">
            <a:off x="1565975" y="5674890"/>
            <a:ext cx="2049228" cy="489095"/>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p>
            <a:pPr lvl="0" algn="ctr">
              <a:spcBef>
                <a:spcPct val="0"/>
              </a:spcBef>
              <a:spcAft>
                <a:spcPct val="0"/>
              </a:spcAft>
              <a:buClrTx/>
              <a:buSzTx/>
              <a:buFontTx/>
            </a:pPr>
            <a:r>
              <a:rPr lang="zh-CN" altLang="en-US" sz="2000" b="1" dirty="0">
                <a:solidFill>
                  <a:schemeClr val="lt1"/>
                </a:solidFill>
                <a:latin typeface="+mn-ea"/>
                <a:cs typeface="+mn-ea"/>
                <a:sym typeface="+mn-ea"/>
              </a:rPr>
              <a:t>作用</a:t>
            </a:r>
            <a:endParaRPr lang="zh-CN" altLang="en-US" sz="2000" b="1" dirty="0">
              <a:solidFill>
                <a:schemeClr val="lt1"/>
              </a:solidFill>
              <a:latin typeface="+mn-ea"/>
              <a:cs typeface="+mn-ea"/>
              <a:sym typeface="+mn-ea"/>
            </a:endParaRPr>
          </a:p>
        </p:txBody>
      </p:sp>
      <p:sp>
        <p:nvSpPr>
          <p:cNvPr id="66" name="矩形 65"/>
          <p:cNvSpPr/>
          <p:nvPr>
            <p:custDataLst>
              <p:tags r:id="rId25"/>
            </p:custDataLst>
          </p:nvPr>
        </p:nvSpPr>
        <p:spPr>
          <a:xfrm>
            <a:off x="3908791" y="5614734"/>
            <a:ext cx="6988572" cy="608753"/>
          </a:xfrm>
          <a:prstGeom prst="rect">
            <a:avLst/>
          </a:prstGeom>
          <a:noFill/>
        </p:spPr>
        <p:txBody>
          <a:bodyPr wrap="square" lIns="0" tIns="0" rIns="0" bIns="0" rtlCol="0" anchor="ctr" anchorCtr="0">
            <a:noAutofit/>
          </a:bodyPr>
          <a:p>
            <a:pPr>
              <a:lnSpc>
                <a:spcPct val="100000"/>
              </a:lnSpc>
              <a:spcBef>
                <a:spcPct val="0"/>
              </a:spcBef>
              <a:spcAft>
                <a:spcPct val="0"/>
              </a:spcAft>
            </a:pPr>
            <a:r>
              <a:rPr lang="zh-CN" altLang="en-US" sz="2000">
                <a:solidFill>
                  <a:schemeClr val="tx1">
                    <a:lumMod val="85000"/>
                    <a:lumOff val="15000"/>
                  </a:schemeClr>
                </a:solidFill>
                <a:latin typeface="+mn-ea"/>
                <a:cs typeface="+mn-ea"/>
              </a:rPr>
              <a:t>满足个体或组织生存与发展的需要。</a:t>
            </a:r>
            <a:endParaRPr lang="zh-CN" altLang="en-US" sz="2000">
              <a:solidFill>
                <a:schemeClr val="tx1">
                  <a:lumMod val="85000"/>
                  <a:lumOff val="15000"/>
                </a:schemeClr>
              </a:solidFill>
              <a:latin typeface="+mn-ea"/>
              <a:cs typeface="+mn-ea"/>
            </a:endParaRPr>
          </a:p>
        </p:txBody>
      </p:sp>
      <p:cxnSp>
        <p:nvCxnSpPr>
          <p:cNvPr id="67" name="直接连接符 66"/>
          <p:cNvCxnSpPr/>
          <p:nvPr>
            <p:custDataLst>
              <p:tags r:id="rId26"/>
            </p:custDataLst>
          </p:nvPr>
        </p:nvCxnSpPr>
        <p:spPr>
          <a:xfrm>
            <a:off x="993185" y="2922751"/>
            <a:ext cx="0" cy="259373"/>
          </a:xfrm>
          <a:prstGeom prst="line">
            <a:avLst/>
          </a:prstGeom>
          <a:ln w="19050">
            <a:solidFill>
              <a:schemeClr val="tx1">
                <a:lumMod val="40000"/>
                <a:lumOff val="60000"/>
                <a:alpha val="20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custDataLst>
              <p:tags r:id="rId27"/>
            </p:custDataLst>
          </p:nvPr>
        </p:nvCxnSpPr>
        <p:spPr>
          <a:xfrm>
            <a:off x="993185" y="3734858"/>
            <a:ext cx="0" cy="259373"/>
          </a:xfrm>
          <a:prstGeom prst="line">
            <a:avLst/>
          </a:prstGeom>
          <a:ln w="19050">
            <a:solidFill>
              <a:schemeClr val="tx1">
                <a:lumMod val="40000"/>
                <a:lumOff val="60000"/>
                <a:alpha val="20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custDataLst>
              <p:tags r:id="rId28"/>
            </p:custDataLst>
          </p:nvPr>
        </p:nvCxnSpPr>
        <p:spPr>
          <a:xfrm>
            <a:off x="993185" y="4546311"/>
            <a:ext cx="0" cy="259373"/>
          </a:xfrm>
          <a:prstGeom prst="line">
            <a:avLst/>
          </a:prstGeom>
          <a:ln w="19050">
            <a:solidFill>
              <a:schemeClr val="tx1">
                <a:lumMod val="40000"/>
                <a:lumOff val="60000"/>
                <a:alpha val="20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custDataLst>
              <p:tags r:id="rId29"/>
            </p:custDataLst>
          </p:nvPr>
        </p:nvCxnSpPr>
        <p:spPr>
          <a:xfrm>
            <a:off x="993185" y="5358417"/>
            <a:ext cx="0" cy="259375"/>
          </a:xfrm>
          <a:prstGeom prst="line">
            <a:avLst/>
          </a:prstGeom>
          <a:ln w="19050">
            <a:solidFill>
              <a:schemeClr val="tx1">
                <a:lumMod val="40000"/>
                <a:lumOff val="60000"/>
                <a:alpha val="2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221615"/>
            <a:ext cx="1814195" cy="460375"/>
          </a:xfrm>
          <a:prstGeom prst="rect">
            <a:avLst/>
          </a:prstGeom>
          <a:noFill/>
        </p:spPr>
        <p:txBody>
          <a:bodyPr wrap="square" rtlCol="0" anchor="t">
            <a:spAutoFit/>
          </a:bodyPr>
          <a:p>
            <a:r>
              <a:rPr altLang="zh-CN" sz="2400">
                <a:highlight>
                  <a:srgbClr val="C0C0C0"/>
                </a:highlight>
                <a:latin typeface="+mn-ea"/>
              </a:rPr>
              <a:t>一、创新</a:t>
            </a:r>
            <a:endParaRPr altLang="zh-CN" sz="2400">
              <a:highlight>
                <a:srgbClr val="C0C0C0"/>
              </a:highlight>
              <a:latin typeface="+mn-ea"/>
            </a:endParaRPr>
          </a:p>
        </p:txBody>
      </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1029970" y="1595755"/>
            <a:ext cx="9946005" cy="1568450"/>
          </a:xfrm>
          <a:prstGeom prst="rect">
            <a:avLst/>
          </a:prstGeom>
          <a:noFill/>
        </p:spPr>
        <p:txBody>
          <a:bodyPr wrap="square" rtlCol="0">
            <a:spAutoFit/>
          </a:bodyPr>
          <a:p>
            <a:r>
              <a:rPr lang="zh-CN" altLang="en-US" sz="2400">
                <a:highlight>
                  <a:srgbClr val="FFFF00"/>
                </a:highlight>
              </a:rPr>
              <a:t>1．产品创新</a:t>
            </a:r>
            <a:endParaRPr lang="zh-CN" altLang="en-US" sz="2400">
              <a:highlight>
                <a:srgbClr val="FFFF00"/>
              </a:highlight>
            </a:endParaRPr>
          </a:p>
          <a:p>
            <a:r>
              <a:rPr lang="zh-CN" altLang="en-US" sz="2400"/>
              <a:t>这里的产品是一个广义的概念，既包括物质产品，也包括非物质化的服务。对于生产型企业而言，产品创新是指改善或创造产品，使其更能满足顾客的需求。</a:t>
            </a:r>
            <a:endParaRPr lang="zh-CN" altLang="en-US" sz="2400"/>
          </a:p>
        </p:txBody>
      </p:sp>
      <p:sp>
        <p:nvSpPr>
          <p:cNvPr id="4" name="文本框 3"/>
          <p:cNvSpPr txBox="1"/>
          <p:nvPr/>
        </p:nvSpPr>
        <p:spPr>
          <a:xfrm>
            <a:off x="541020" y="1039495"/>
            <a:ext cx="6096000" cy="460375"/>
          </a:xfrm>
          <a:prstGeom prst="rect">
            <a:avLst/>
          </a:prstGeom>
          <a:noFill/>
        </p:spPr>
        <p:txBody>
          <a:bodyPr wrap="square" rtlCol="0" anchor="t">
            <a:spAutoFit/>
          </a:bodyPr>
          <a:p>
            <a:r>
              <a:rPr lang="zh-CN" altLang="en-US" sz="2400"/>
              <a:t>（二）创新的类型</a:t>
            </a:r>
            <a:endParaRPr lang="zh-CN" altLang="en-US" sz="2400"/>
          </a:p>
        </p:txBody>
      </p:sp>
      <p:pic>
        <p:nvPicPr>
          <p:cNvPr id="5" name="https://photo-static-api.fotomore.com/creative/vcg/veer/612/veer-170566150.jpg" descr="条形码,医学扫描,条形码阅读机,易接近性,编码,二进制码,标签,光束,激光,私密"/>
          <p:cNvPicPr>
            <a:picLocks noChangeAspect="1"/>
          </p:cNvPicPr>
          <p:nvPr/>
        </p:nvPicPr>
        <p:blipFill>
          <a:blip r:embed="rId1"/>
          <a:stretch>
            <a:fillRect/>
          </a:stretch>
        </p:blipFill>
        <p:spPr>
          <a:xfrm>
            <a:off x="3339465" y="3469005"/>
            <a:ext cx="4107180" cy="3080385"/>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2" name="组合 81"/>
          <p:cNvGrpSpPr/>
          <p:nvPr/>
        </p:nvGrpSpPr>
        <p:grpSpPr>
          <a:xfrm>
            <a:off x="-1840230" y="100965"/>
            <a:ext cx="14965680" cy="6759575"/>
            <a:chOff x="-2898" y="159"/>
            <a:chExt cx="23568" cy="10645"/>
          </a:xfrm>
        </p:grpSpPr>
        <p:grpSp>
          <p:nvGrpSpPr>
            <p:cNvPr id="18" name="组合 17"/>
            <p:cNvGrpSpPr/>
            <p:nvPr/>
          </p:nvGrpSpPr>
          <p:grpSpPr>
            <a:xfrm flipH="1">
              <a:off x="-2898" y="408"/>
              <a:ext cx="7590" cy="9224"/>
              <a:chOff x="14475" y="368"/>
              <a:chExt cx="7590" cy="9224"/>
            </a:xfrm>
            <a:solidFill>
              <a:schemeClr val="accent1">
                <a:lumMod val="40000"/>
                <a:lumOff val="60000"/>
                <a:alpha val="10000"/>
              </a:schemeClr>
            </a:solidFill>
          </p:grpSpPr>
          <p:sp>
            <p:nvSpPr>
              <p:cNvPr id="19" name="任意多边形 18"/>
              <p:cNvSpPr/>
              <p:nvPr/>
            </p:nvSpPr>
            <p:spPr>
              <a:xfrm rot="1860000">
                <a:off x="14959" y="368"/>
                <a:ext cx="7106" cy="9225"/>
              </a:xfrm>
              <a:custGeom>
                <a:avLst/>
                <a:gdLst>
                  <a:gd name="connsiteX0" fmla="*/ 0 w 7106"/>
                  <a:gd name="connsiteY0" fmla="*/ 6635 h 9225"/>
                  <a:gd name="connsiteX1" fmla="*/ 1570 w 7106"/>
                  <a:gd name="connsiteY1" fmla="*/ 0 h 9225"/>
                  <a:gd name="connsiteX2" fmla="*/ 7106 w 7106"/>
                  <a:gd name="connsiteY2" fmla="*/ 9225 h 9225"/>
                  <a:gd name="connsiteX3" fmla="*/ 0 w 7106"/>
                  <a:gd name="connsiteY3" fmla="*/ 6635 h 9225"/>
                </a:gdLst>
                <a:ahLst/>
                <a:cxnLst>
                  <a:cxn ang="0">
                    <a:pos x="connsiteX0" y="connsiteY0"/>
                  </a:cxn>
                  <a:cxn ang="0">
                    <a:pos x="connsiteX1" y="connsiteY1"/>
                  </a:cxn>
                  <a:cxn ang="0">
                    <a:pos x="connsiteX2" y="connsiteY2"/>
                  </a:cxn>
                  <a:cxn ang="0">
                    <a:pos x="connsiteX3" y="connsiteY3"/>
                  </a:cxn>
                </a:cxnLst>
                <a:rect l="l" t="t" r="r" b="b"/>
                <a:pathLst>
                  <a:path w="7106" h="9225">
                    <a:moveTo>
                      <a:pt x="0" y="6635"/>
                    </a:moveTo>
                    <a:lnTo>
                      <a:pt x="1570" y="0"/>
                    </a:lnTo>
                    <a:lnTo>
                      <a:pt x="7106" y="9225"/>
                    </a:lnTo>
                    <a:lnTo>
                      <a:pt x="0" y="663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20" name="直接连接符 19"/>
              <p:cNvCxnSpPr/>
              <p:nvPr/>
            </p:nvCxnSpPr>
            <p:spPr>
              <a:xfrm flipH="1">
                <a:off x="16155" y="1140"/>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156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150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14475"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1" name="等腰三角形 10"/>
            <p:cNvSpPr/>
            <p:nvPr/>
          </p:nvSpPr>
          <p:spPr>
            <a:xfrm rot="10800000" flipV="1">
              <a:off x="15926" y="8611"/>
              <a:ext cx="4744" cy="2193"/>
            </a:xfrm>
            <a:prstGeom prst="triangle">
              <a:avLst/>
            </a:prstGeom>
            <a:solidFill>
              <a:schemeClr val="bg1">
                <a:lumMod val="9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507" y="386"/>
              <a:ext cx="2508" cy="1016"/>
            </a:xfrm>
            <a:prstGeom prst="rect">
              <a:avLst/>
            </a:prstGeom>
            <a:noFill/>
          </p:spPr>
          <p:txBody>
            <a:bodyPr wrap="none" rtlCol="0" anchor="t">
              <a:spAutoFit/>
            </a:bodyPr>
            <a:p>
              <a:r>
                <a:rPr lang="zh-CN" altLang="zh-CN" sz="3600" spc="100" smtClean="0">
                  <a:solidFill>
                    <a:srgbClr val="FF0000"/>
                  </a:solidFill>
                  <a:uFillTx/>
                  <a:latin typeface="微软雅黑" panose="020B0503020204020204" pitchFamily="34" charset="-122"/>
                  <a:ea typeface="微软雅黑" panose="020B0503020204020204" pitchFamily="34" charset="-122"/>
                  <a:sym typeface="+mn-ea"/>
                </a:rPr>
                <a:t>模块一</a:t>
              </a:r>
              <a:endParaRPr lang="zh-CN" altLang="zh-CN" sz="36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sp>
          <p:nvSpPr>
            <p:cNvPr id="6" name="等腰三角形 5"/>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等腰三角形 7"/>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2" name="直接连接符 11"/>
            <p:cNvCxnSpPr/>
            <p:nvPr/>
          </p:nvCxnSpPr>
          <p:spPr>
            <a:xfrm>
              <a:off x="852" y="10363"/>
              <a:ext cx="14053"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14" name="文本框 13"/>
          <p:cNvSpPr txBox="1"/>
          <p:nvPr/>
        </p:nvSpPr>
        <p:spPr>
          <a:xfrm>
            <a:off x="1915160" y="2564765"/>
            <a:ext cx="9940290" cy="1004570"/>
          </a:xfrm>
          <a:prstGeom prst="rect">
            <a:avLst/>
          </a:prstGeom>
          <a:noFill/>
        </p:spPr>
        <p:txBody>
          <a:bodyPr wrap="square" rtlCol="0">
            <a:spAutoFit/>
          </a:bodyPr>
          <a:p>
            <a:pPr indent="0" algn="l">
              <a:lnSpc>
                <a:spcPct val="90000"/>
              </a:lnSpc>
              <a:buNone/>
            </a:pPr>
            <a:r>
              <a:rPr lang="zh-CN" altLang="en-US" sz="6600" b="1" smtClean="0">
                <a:solidFill>
                  <a:srgbClr val="002060"/>
                </a:solidFill>
                <a:latin typeface="+mj-ea"/>
                <a:ea typeface="+mj-ea"/>
              </a:rPr>
              <a:t>萌动</a:t>
            </a:r>
            <a:r>
              <a:rPr lang="en-US" altLang="zh-CN" sz="6600" b="1" smtClean="0">
                <a:solidFill>
                  <a:srgbClr val="002060"/>
                </a:solidFill>
                <a:latin typeface="+mj-ea"/>
                <a:ea typeface="+mj-ea"/>
              </a:rPr>
              <a:t>———</a:t>
            </a:r>
            <a:r>
              <a:rPr lang="zh-CN" altLang="en-US" sz="6600" b="1" smtClean="0">
                <a:solidFill>
                  <a:srgbClr val="002060"/>
                </a:solidFill>
                <a:latin typeface="+mj-ea"/>
                <a:ea typeface="+mj-ea"/>
              </a:rPr>
              <a:t>产生创业愿望</a:t>
            </a:r>
            <a:endParaRPr lang="zh-CN" altLang="en-US" sz="6600" b="1" smtClean="0">
              <a:solidFill>
                <a:srgbClr val="002060"/>
              </a:solidFill>
              <a:latin typeface="+mj-ea"/>
              <a:ea typeface="+mj-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4" grpId="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253365"/>
            <a:ext cx="1814195" cy="460375"/>
          </a:xfrm>
          <a:prstGeom prst="rect">
            <a:avLst/>
          </a:prstGeom>
          <a:noFill/>
        </p:spPr>
        <p:txBody>
          <a:bodyPr wrap="square" rtlCol="0" anchor="t">
            <a:spAutoFit/>
          </a:bodyPr>
          <a:p>
            <a:r>
              <a:rPr altLang="zh-CN" sz="2400">
                <a:highlight>
                  <a:srgbClr val="C0C0C0"/>
                </a:highlight>
                <a:latin typeface="+mj-ea"/>
                <a:ea typeface="+mj-ea"/>
              </a:rPr>
              <a:t>一、创新</a:t>
            </a:r>
            <a:endParaRPr altLang="zh-CN" sz="2400">
              <a:highlight>
                <a:srgbClr val="C0C0C0"/>
              </a:highlight>
              <a:latin typeface="+mj-ea"/>
              <a:ea typeface="+mj-ea"/>
            </a:endParaRPr>
          </a:p>
        </p:txBody>
      </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974090" y="1622425"/>
            <a:ext cx="10079990" cy="1568450"/>
          </a:xfrm>
          <a:prstGeom prst="rect">
            <a:avLst/>
          </a:prstGeom>
          <a:noFill/>
        </p:spPr>
        <p:txBody>
          <a:bodyPr wrap="square" rtlCol="0">
            <a:spAutoFit/>
          </a:bodyPr>
          <a:p>
            <a:r>
              <a:rPr lang="zh-CN" altLang="en-US" sz="2400">
                <a:highlight>
                  <a:srgbClr val="FFFF00"/>
                </a:highlight>
              </a:rPr>
              <a:t>2．技术创新</a:t>
            </a:r>
            <a:endParaRPr lang="zh-CN" altLang="en-US" sz="2400"/>
          </a:p>
          <a:p>
            <a:r>
              <a:rPr lang="zh-CN" altLang="en-US" sz="2400"/>
              <a:t>技术创新是指改进现有技术或创造新的产品、生产过程或服务方式的技术活动，不仅包括运用自主创新技术，还包括创新性地运用合法取得的公共领域技术或他方开发技术。</a:t>
            </a:r>
            <a:endParaRPr lang="zh-CN" altLang="en-US" sz="2400"/>
          </a:p>
        </p:txBody>
      </p:sp>
      <p:sp>
        <p:nvSpPr>
          <p:cNvPr id="4" name="文本框 3"/>
          <p:cNvSpPr txBox="1"/>
          <p:nvPr/>
        </p:nvSpPr>
        <p:spPr>
          <a:xfrm>
            <a:off x="541020" y="1019175"/>
            <a:ext cx="6096000" cy="460375"/>
          </a:xfrm>
          <a:prstGeom prst="rect">
            <a:avLst/>
          </a:prstGeom>
          <a:noFill/>
        </p:spPr>
        <p:txBody>
          <a:bodyPr wrap="square" rtlCol="0" anchor="t">
            <a:spAutoFit/>
          </a:bodyPr>
          <a:p>
            <a:r>
              <a:rPr lang="zh-CN" altLang="en-US" sz="2400"/>
              <a:t>（二）创新的类型</a:t>
            </a:r>
            <a:endParaRPr lang="zh-CN" altLang="en-US" sz="2400"/>
          </a:p>
        </p:txBody>
      </p:sp>
      <p:pic>
        <p:nvPicPr>
          <p:cNvPr id="6" name="https://photo-static-api.fotomore.com/creative/vcg/400/new/VCG211101889113.jpg" descr="财务分析和预测。商人用钢笔手写和数字商业信息图"/>
          <p:cNvPicPr>
            <a:picLocks noChangeAspect="1"/>
          </p:cNvPicPr>
          <p:nvPr/>
        </p:nvPicPr>
        <p:blipFill>
          <a:blip r:embed="rId1"/>
          <a:stretch>
            <a:fillRect/>
          </a:stretch>
        </p:blipFill>
        <p:spPr>
          <a:xfrm>
            <a:off x="3310255" y="3190875"/>
            <a:ext cx="4870450" cy="3246120"/>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91055" y="221615"/>
            <a:ext cx="1814195"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一、创新</a:t>
            </a:r>
            <a:endParaRPr altLang="zh-CN" sz="2400">
              <a:highlight>
                <a:srgbClr val="C0C0C0"/>
              </a:highlight>
              <a:latin typeface="微软雅黑" panose="020B0503020204020204" pitchFamily="34" charset="-122"/>
              <a:ea typeface="微软雅黑" panose="020B0503020204020204" pitchFamily="34" charset="-122"/>
            </a:endParaRPr>
          </a:p>
        </p:txBody>
      </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1168400" y="1650365"/>
            <a:ext cx="10088880" cy="1198880"/>
          </a:xfrm>
          <a:prstGeom prst="rect">
            <a:avLst/>
          </a:prstGeom>
          <a:noFill/>
        </p:spPr>
        <p:txBody>
          <a:bodyPr wrap="square" rtlCol="0">
            <a:spAutoFit/>
          </a:bodyPr>
          <a:p>
            <a:r>
              <a:rPr lang="zh-CN" altLang="en-US" sz="2400">
                <a:highlight>
                  <a:srgbClr val="FFFF00"/>
                </a:highlight>
              </a:rPr>
              <a:t>3．资源配置创新</a:t>
            </a:r>
            <a:endParaRPr lang="zh-CN" altLang="en-US" sz="2400">
              <a:highlight>
                <a:srgbClr val="FFFF00"/>
              </a:highlight>
            </a:endParaRPr>
          </a:p>
          <a:p>
            <a:r>
              <a:rPr lang="zh-CN" altLang="en-US" sz="2400"/>
              <a:t>资源配置创新是指企业整合未掌握资源、重新配置已掌握资源，以取得市场优势的创新活动。</a:t>
            </a:r>
            <a:endParaRPr lang="zh-CN" altLang="en-US" sz="2400"/>
          </a:p>
        </p:txBody>
      </p:sp>
      <p:sp>
        <p:nvSpPr>
          <p:cNvPr id="4" name="文本框 3"/>
          <p:cNvSpPr txBox="1"/>
          <p:nvPr/>
        </p:nvSpPr>
        <p:spPr>
          <a:xfrm>
            <a:off x="541020" y="935990"/>
            <a:ext cx="6096000" cy="460375"/>
          </a:xfrm>
          <a:prstGeom prst="rect">
            <a:avLst/>
          </a:prstGeom>
          <a:noFill/>
        </p:spPr>
        <p:txBody>
          <a:bodyPr wrap="square" rtlCol="0" anchor="t">
            <a:spAutoFit/>
          </a:bodyPr>
          <a:p>
            <a:r>
              <a:rPr lang="zh-CN" altLang="en-US" sz="2400"/>
              <a:t>（二）创新的类型</a:t>
            </a:r>
            <a:endParaRPr lang="zh-CN" altLang="en-US" sz="2400"/>
          </a:p>
        </p:txBody>
      </p:sp>
      <p:pic>
        <p:nvPicPr>
          <p:cNvPr id="7" name="https://photo-static-api.fotomore.com/creative/vcg/veer/612/veer-315166058.jpg" descr="网络聊天交流在线社交媒体社交网络"/>
          <p:cNvPicPr>
            <a:picLocks noChangeAspect="1"/>
          </p:cNvPicPr>
          <p:nvPr/>
        </p:nvPicPr>
        <p:blipFill>
          <a:blip r:embed="rId1"/>
          <a:stretch>
            <a:fillRect/>
          </a:stretch>
        </p:blipFill>
        <p:spPr>
          <a:xfrm>
            <a:off x="3542665" y="3297555"/>
            <a:ext cx="4790440" cy="3080385"/>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176530"/>
            <a:ext cx="1814195" cy="460375"/>
          </a:xfrm>
          <a:prstGeom prst="rect">
            <a:avLst/>
          </a:prstGeom>
          <a:noFill/>
        </p:spPr>
        <p:txBody>
          <a:bodyPr wrap="square" rtlCol="0" anchor="t">
            <a:spAutoFit/>
          </a:bodyPr>
          <a:p>
            <a:r>
              <a:rPr altLang="zh-CN" sz="2400">
                <a:highlight>
                  <a:srgbClr val="C0C0C0"/>
                </a:highlight>
                <a:latin typeface="微软雅黑" panose="020B0503020204020204" pitchFamily="34" charset="-122"/>
                <a:ea typeface="微软雅黑" panose="020B0503020204020204" pitchFamily="34" charset="-122"/>
              </a:rPr>
              <a:t>一、创新</a:t>
            </a:r>
            <a:endParaRPr altLang="zh-CN" sz="2400">
              <a:highlight>
                <a:srgbClr val="C0C0C0"/>
              </a:highlight>
              <a:latin typeface="微软雅黑" panose="020B0503020204020204" pitchFamily="34" charset="-122"/>
              <a:ea typeface="微软雅黑" panose="020B0503020204020204" pitchFamily="34" charset="-122"/>
            </a:endParaRPr>
          </a:p>
        </p:txBody>
      </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934085" y="1519555"/>
            <a:ext cx="9882505" cy="1198880"/>
          </a:xfrm>
          <a:prstGeom prst="rect">
            <a:avLst/>
          </a:prstGeom>
          <a:noFill/>
        </p:spPr>
        <p:txBody>
          <a:bodyPr wrap="square" rtlCol="0">
            <a:spAutoFit/>
          </a:bodyPr>
          <a:p>
            <a:r>
              <a:rPr lang="zh-CN" altLang="en-US" sz="2400">
                <a:highlight>
                  <a:srgbClr val="FFFF00"/>
                </a:highlight>
              </a:rPr>
              <a:t>4．市场创新</a:t>
            </a:r>
            <a:endParaRPr lang="zh-CN" altLang="en-US" sz="2400">
              <a:highlight>
                <a:srgbClr val="FFFF00"/>
              </a:highlight>
            </a:endParaRPr>
          </a:p>
          <a:p>
            <a:r>
              <a:rPr lang="zh-CN" altLang="en-US" sz="2400"/>
              <a:t>市场创新是指企业从微观的角度促进市场构成的变动和市场机制的创造，以及伴随新产品的开发对新市场的开拓、占领，从而满足新需求的行为。</a:t>
            </a:r>
            <a:endParaRPr lang="zh-CN" altLang="en-US" sz="2400"/>
          </a:p>
        </p:txBody>
      </p:sp>
      <p:sp>
        <p:nvSpPr>
          <p:cNvPr id="4" name="文本框 3"/>
          <p:cNvSpPr txBox="1"/>
          <p:nvPr/>
        </p:nvSpPr>
        <p:spPr>
          <a:xfrm>
            <a:off x="541020" y="887095"/>
            <a:ext cx="6096000" cy="460375"/>
          </a:xfrm>
          <a:prstGeom prst="rect">
            <a:avLst/>
          </a:prstGeom>
          <a:noFill/>
        </p:spPr>
        <p:txBody>
          <a:bodyPr wrap="square" rtlCol="0" anchor="t">
            <a:spAutoFit/>
          </a:bodyPr>
          <a:p>
            <a:r>
              <a:rPr lang="zh-CN" altLang="en-US" sz="2400"/>
              <a:t>（二）创新的类型</a:t>
            </a:r>
            <a:endParaRPr lang="zh-CN" altLang="en-US" sz="2400"/>
          </a:p>
        </p:txBody>
      </p:sp>
      <p:pic>
        <p:nvPicPr>
          <p:cNvPr id="5" name="https://photo-static-api.fotomore.com/creative/vcg/veer/612/veer-310285295.jpg" descr="商务,品牌名称,留白,标签,男商人,经理,想法,图像技术,公司企业"/>
          <p:cNvPicPr>
            <a:picLocks noChangeAspect="1"/>
          </p:cNvPicPr>
          <p:nvPr/>
        </p:nvPicPr>
        <p:blipFill>
          <a:blip r:embed="rId1"/>
          <a:stretch>
            <a:fillRect/>
          </a:stretch>
        </p:blipFill>
        <p:spPr>
          <a:xfrm>
            <a:off x="3554730" y="3688080"/>
            <a:ext cx="4053205" cy="2703830"/>
          </a:xfrm>
          <a:prstGeom prst="rect">
            <a:avLst/>
          </a:prstGeo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176530"/>
            <a:ext cx="1814195" cy="460375"/>
          </a:xfrm>
          <a:prstGeom prst="rect">
            <a:avLst/>
          </a:prstGeom>
          <a:noFill/>
        </p:spPr>
        <p:txBody>
          <a:bodyPr wrap="square" rtlCol="0" anchor="t">
            <a:spAutoFit/>
          </a:bodyPr>
          <a:p>
            <a:r>
              <a:rPr altLang="zh-CN" sz="2400">
                <a:highlight>
                  <a:srgbClr val="C0C0C0"/>
                </a:highlight>
                <a:latin typeface="+mn-ea"/>
              </a:rPr>
              <a:t>一、创新</a:t>
            </a:r>
            <a:endParaRPr altLang="zh-CN" sz="2400">
              <a:highlight>
                <a:srgbClr val="C0C0C0"/>
              </a:highlight>
              <a:latin typeface="+mn-ea"/>
            </a:endParaRPr>
          </a:p>
        </p:txBody>
      </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751840" y="1385570"/>
            <a:ext cx="10065385" cy="1198880"/>
          </a:xfrm>
          <a:prstGeom prst="rect">
            <a:avLst/>
          </a:prstGeom>
          <a:noFill/>
        </p:spPr>
        <p:txBody>
          <a:bodyPr wrap="square" rtlCol="0">
            <a:spAutoFit/>
          </a:bodyPr>
          <a:p>
            <a:r>
              <a:rPr lang="zh-CN" altLang="en-US" sz="2400">
                <a:highlight>
                  <a:srgbClr val="FFFF00"/>
                </a:highlight>
              </a:rPr>
              <a:t>5．营销创新</a:t>
            </a:r>
            <a:endParaRPr lang="zh-CN" altLang="en-US" sz="2400">
              <a:highlight>
                <a:srgbClr val="FFFF00"/>
              </a:highlight>
            </a:endParaRPr>
          </a:p>
          <a:p>
            <a:r>
              <a:rPr lang="zh-CN" altLang="en-US" sz="2400"/>
              <a:t>营销创新是指企业结合自身的经营实力和资源条件，寻找突出性的营销要素，包括产品或服务的价值诉求、销售渠道、推广策略等方面。</a:t>
            </a:r>
            <a:endParaRPr lang="zh-CN" altLang="en-US" sz="2400"/>
          </a:p>
        </p:txBody>
      </p:sp>
      <p:sp>
        <p:nvSpPr>
          <p:cNvPr id="4" name="文本框 3"/>
          <p:cNvSpPr txBox="1"/>
          <p:nvPr/>
        </p:nvSpPr>
        <p:spPr>
          <a:xfrm>
            <a:off x="321945" y="925195"/>
            <a:ext cx="6096000" cy="460375"/>
          </a:xfrm>
          <a:prstGeom prst="rect">
            <a:avLst/>
          </a:prstGeom>
          <a:noFill/>
        </p:spPr>
        <p:txBody>
          <a:bodyPr wrap="square" rtlCol="0" anchor="t">
            <a:spAutoFit/>
          </a:bodyPr>
          <a:p>
            <a:r>
              <a:rPr lang="zh-CN" altLang="en-US" sz="2400"/>
              <a:t>（二）创新的类型</a:t>
            </a:r>
            <a:endParaRPr lang="zh-CN" altLang="en-US" sz="2400"/>
          </a:p>
        </p:txBody>
      </p:sp>
      <p:pic>
        <p:nvPicPr>
          <p:cNvPr id="6" name="https://photo-static-api.fotomore.com/creative/vcg/veer/400/new/VCG41N625727674.jpg" descr="经营理念"/>
          <p:cNvPicPr>
            <a:picLocks noChangeAspect="1"/>
          </p:cNvPicPr>
          <p:nvPr/>
        </p:nvPicPr>
        <p:blipFill>
          <a:blip r:embed="rId1"/>
          <a:stretch>
            <a:fillRect/>
          </a:stretch>
        </p:blipFill>
        <p:spPr>
          <a:xfrm>
            <a:off x="3855085" y="3573145"/>
            <a:ext cx="4368800" cy="2912110"/>
          </a:xfrm>
          <a:prstGeom prst="rect">
            <a:avLst/>
          </a:prstGeom>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176530"/>
            <a:ext cx="1814195" cy="460375"/>
          </a:xfrm>
          <a:prstGeom prst="rect">
            <a:avLst/>
          </a:prstGeom>
          <a:noFill/>
        </p:spPr>
        <p:txBody>
          <a:bodyPr wrap="square" rtlCol="0" anchor="t">
            <a:spAutoFit/>
          </a:bodyPr>
          <a:p>
            <a:r>
              <a:rPr altLang="zh-CN" sz="2400">
                <a:highlight>
                  <a:srgbClr val="C0C0C0"/>
                </a:highlight>
                <a:latin typeface="+mn-ea"/>
              </a:rPr>
              <a:t>一、创新</a:t>
            </a:r>
            <a:endParaRPr altLang="zh-CN" sz="2400">
              <a:highlight>
                <a:srgbClr val="C0C0C0"/>
              </a:highlight>
              <a:latin typeface="+mn-ea"/>
            </a:endParaRPr>
          </a:p>
        </p:txBody>
      </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751840" y="1385570"/>
            <a:ext cx="10065385" cy="1938020"/>
          </a:xfrm>
          <a:prstGeom prst="rect">
            <a:avLst/>
          </a:prstGeom>
          <a:noFill/>
        </p:spPr>
        <p:txBody>
          <a:bodyPr wrap="square" rtlCol="0">
            <a:spAutoFit/>
          </a:bodyPr>
          <a:p>
            <a:r>
              <a:rPr lang="zh-CN" altLang="en-US" sz="2400">
                <a:highlight>
                  <a:srgbClr val="FFFF00"/>
                </a:highlight>
              </a:rPr>
              <a:t>6．管理创新</a:t>
            </a:r>
            <a:endParaRPr lang="zh-CN" altLang="en-US" sz="2400">
              <a:highlight>
                <a:srgbClr val="FFFF00"/>
              </a:highlight>
            </a:endParaRPr>
          </a:p>
          <a:p>
            <a:r>
              <a:rPr lang="zh-CN" altLang="en-US" sz="2400"/>
              <a:t>管理创新是指企业引进新的管理方法、手段、模式，以便更有效率地实现组织目标。例如，海尔首创了“人单合一”的管理模式，在这种管理模式下，员工是企业的主人，可以充分发挥其主动性实现企业的发展和个人的价值共同提升。</a:t>
            </a:r>
            <a:endParaRPr lang="zh-CN" altLang="en-US" sz="2400"/>
          </a:p>
        </p:txBody>
      </p:sp>
      <p:sp>
        <p:nvSpPr>
          <p:cNvPr id="4" name="文本框 3"/>
          <p:cNvSpPr txBox="1"/>
          <p:nvPr/>
        </p:nvSpPr>
        <p:spPr>
          <a:xfrm>
            <a:off x="321945" y="925195"/>
            <a:ext cx="6096000" cy="460375"/>
          </a:xfrm>
          <a:prstGeom prst="rect">
            <a:avLst/>
          </a:prstGeom>
          <a:noFill/>
        </p:spPr>
        <p:txBody>
          <a:bodyPr wrap="square" rtlCol="0" anchor="t">
            <a:spAutoFit/>
          </a:bodyPr>
          <a:p>
            <a:r>
              <a:rPr lang="zh-CN" altLang="en-US" sz="2400"/>
              <a:t>（二）创新的类型</a:t>
            </a:r>
            <a:endParaRPr lang="zh-CN" altLang="en-US" sz="2400"/>
          </a:p>
        </p:txBody>
      </p:sp>
      <p:pic>
        <p:nvPicPr>
          <p:cNvPr id="5" name="https://photo-static-api.fotomore.com/creative/vcg/400/version23/VCG41185304656.jpg?uid=386&amp;timestamp=1724893923&amp;sign=3394317035a6bf3713ea32c79160c94d" descr="会议的概念"/>
          <p:cNvPicPr>
            <a:picLocks noChangeAspect="1"/>
          </p:cNvPicPr>
          <p:nvPr/>
        </p:nvPicPr>
        <p:blipFill>
          <a:blip r:embed="rId1"/>
          <a:stretch>
            <a:fillRect/>
          </a:stretch>
        </p:blipFill>
        <p:spPr>
          <a:xfrm>
            <a:off x="3336290" y="3035300"/>
            <a:ext cx="4572000" cy="3429000"/>
          </a:xfrm>
          <a:prstGeom prst="rect">
            <a:avLst/>
          </a:prstGeom>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245110"/>
            <a:ext cx="1814195" cy="460375"/>
          </a:xfrm>
          <a:prstGeom prst="rect">
            <a:avLst/>
          </a:prstGeom>
          <a:noFill/>
        </p:spPr>
        <p:txBody>
          <a:bodyPr wrap="square" rtlCol="0" anchor="t">
            <a:spAutoFit/>
          </a:bodyPr>
          <a:p>
            <a:r>
              <a:rPr altLang="zh-CN" sz="2400">
                <a:highlight>
                  <a:srgbClr val="C0C0C0"/>
                </a:highlight>
                <a:latin typeface="+mn-ea"/>
              </a:rPr>
              <a:t>一、创新</a:t>
            </a:r>
            <a:endParaRPr altLang="zh-CN" sz="2400">
              <a:highlight>
                <a:srgbClr val="C0C0C0"/>
              </a:highlight>
              <a:latin typeface="+mn-ea"/>
            </a:endParaRPr>
          </a:p>
        </p:txBody>
      </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824230" y="1417320"/>
            <a:ext cx="9992995" cy="1198880"/>
          </a:xfrm>
          <a:prstGeom prst="rect">
            <a:avLst/>
          </a:prstGeom>
          <a:noFill/>
        </p:spPr>
        <p:txBody>
          <a:bodyPr wrap="square" rtlCol="0">
            <a:spAutoFit/>
          </a:bodyPr>
          <a:p>
            <a:r>
              <a:rPr lang="zh-CN" altLang="en-US" sz="2400">
                <a:highlight>
                  <a:srgbClr val="FFFF00"/>
                </a:highlight>
              </a:rPr>
              <a:t>7．组织与制度创新</a:t>
            </a:r>
            <a:endParaRPr lang="zh-CN" altLang="en-US" sz="2400">
              <a:highlight>
                <a:srgbClr val="FFFF00"/>
              </a:highlight>
            </a:endParaRPr>
          </a:p>
          <a:p>
            <a:r>
              <a:rPr lang="zh-CN" altLang="en-US" sz="2400"/>
              <a:t>组织与制度创新是指企业在现有的生产、生活环境条件下，通过建立更有效的组织结构、更具激励作用的制度和规范体系来实现变革和发展。</a:t>
            </a:r>
            <a:endParaRPr lang="zh-CN" altLang="en-US" sz="2400"/>
          </a:p>
        </p:txBody>
      </p:sp>
      <p:sp>
        <p:nvSpPr>
          <p:cNvPr id="4" name="文本框 3"/>
          <p:cNvSpPr txBox="1"/>
          <p:nvPr/>
        </p:nvSpPr>
        <p:spPr>
          <a:xfrm>
            <a:off x="452120" y="888365"/>
            <a:ext cx="6096000" cy="460375"/>
          </a:xfrm>
          <a:prstGeom prst="rect">
            <a:avLst/>
          </a:prstGeom>
          <a:noFill/>
        </p:spPr>
        <p:txBody>
          <a:bodyPr wrap="square" rtlCol="0" anchor="t">
            <a:spAutoFit/>
          </a:bodyPr>
          <a:p>
            <a:r>
              <a:rPr lang="zh-CN" altLang="en-US" sz="2400"/>
              <a:t>（二）创新的类型</a:t>
            </a:r>
            <a:endParaRPr lang="zh-CN" altLang="en-US" sz="2400"/>
          </a:p>
        </p:txBody>
      </p:sp>
      <p:pic>
        <p:nvPicPr>
          <p:cNvPr id="5" name="https://photo-static-api.fotomore.com/creative/vcg/veer/612/veer-141640826.jpg" descr="流程图,背景聚焦,图表,计算机软件,计算机语言,数字化显示,策略,数据,计算机制图,做计划"/>
          <p:cNvPicPr>
            <a:picLocks noChangeAspect="1"/>
          </p:cNvPicPr>
          <p:nvPr/>
        </p:nvPicPr>
        <p:blipFill>
          <a:blip r:embed="rId1"/>
          <a:stretch>
            <a:fillRect/>
          </a:stretch>
        </p:blipFill>
        <p:spPr>
          <a:xfrm>
            <a:off x="3054985" y="3328035"/>
            <a:ext cx="4623435" cy="3081020"/>
          </a:xfrm>
          <a:prstGeom prst="rect">
            <a:avLst/>
          </a:prstGeom>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136140" y="221615"/>
            <a:ext cx="1814195" cy="460375"/>
          </a:xfrm>
          <a:prstGeom prst="rect">
            <a:avLst/>
          </a:prstGeom>
          <a:noFill/>
        </p:spPr>
        <p:txBody>
          <a:bodyPr wrap="square" rtlCol="0" anchor="t">
            <a:spAutoFit/>
          </a:bodyPr>
          <a:p>
            <a:r>
              <a:rPr altLang="zh-CN" sz="2400">
                <a:highlight>
                  <a:srgbClr val="C0C0C0"/>
                </a:highlight>
                <a:latin typeface="+mn-ea"/>
              </a:rPr>
              <a:t>一、创新</a:t>
            </a:r>
            <a:endParaRPr altLang="zh-CN" sz="2400">
              <a:highlight>
                <a:srgbClr val="C0C0C0"/>
              </a:highlight>
              <a:latin typeface="+mn-ea"/>
            </a:endParaRPr>
          </a:p>
        </p:txBody>
      </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676275" y="1398270"/>
            <a:ext cx="10532745" cy="1568450"/>
          </a:xfrm>
          <a:prstGeom prst="rect">
            <a:avLst/>
          </a:prstGeom>
          <a:noFill/>
        </p:spPr>
        <p:txBody>
          <a:bodyPr wrap="square" rtlCol="0">
            <a:spAutoFit/>
          </a:bodyPr>
          <a:p>
            <a:r>
              <a:rPr lang="zh-CN" altLang="en-US" sz="2400">
                <a:highlight>
                  <a:srgbClr val="FFFF00"/>
                </a:highlight>
              </a:rPr>
              <a:t>8．文化创新</a:t>
            </a:r>
            <a:endParaRPr lang="zh-CN" altLang="en-US" sz="2400">
              <a:highlight>
                <a:srgbClr val="FFFF00"/>
              </a:highlight>
            </a:endParaRPr>
          </a:p>
          <a:p>
            <a:r>
              <a:rPr lang="zh-CN" altLang="en-US" sz="2400"/>
              <a:t>文化创新是指企业为了使自身的发展与所处环境相匹配，在企业文化建设中，突破与企业经营管理实际脱节的、僵化的文化理念和观点的束缚，实现向新型经营管理方式的转变。</a:t>
            </a:r>
            <a:endParaRPr lang="zh-CN" altLang="en-US" sz="2400"/>
          </a:p>
        </p:txBody>
      </p:sp>
      <p:sp>
        <p:nvSpPr>
          <p:cNvPr id="4" name="文本框 3"/>
          <p:cNvSpPr txBox="1"/>
          <p:nvPr/>
        </p:nvSpPr>
        <p:spPr>
          <a:xfrm>
            <a:off x="321945" y="956945"/>
            <a:ext cx="6096000" cy="460375"/>
          </a:xfrm>
          <a:prstGeom prst="rect">
            <a:avLst/>
          </a:prstGeom>
          <a:noFill/>
        </p:spPr>
        <p:txBody>
          <a:bodyPr wrap="square" rtlCol="0" anchor="t">
            <a:spAutoFit/>
          </a:bodyPr>
          <a:p>
            <a:r>
              <a:rPr lang="zh-CN" altLang="en-US" sz="2400"/>
              <a:t>（二）创新的类型</a:t>
            </a:r>
            <a:endParaRPr lang="zh-CN" altLang="en-US" sz="2400"/>
          </a:p>
        </p:txBody>
      </p:sp>
      <p:pic>
        <p:nvPicPr>
          <p:cNvPr id="6" name="https://photo-static-api.fotomore.com/creative/vcg/400/new/VCG41N1171158313.jpg" descr="青年集团是为工作而携手成功的企业，手，象征着团结的双手，为团队合作、成功、助力的企业理念。"/>
          <p:cNvPicPr>
            <a:picLocks noChangeAspect="1"/>
          </p:cNvPicPr>
          <p:nvPr/>
        </p:nvPicPr>
        <p:blipFill>
          <a:blip r:embed="rId1"/>
          <a:stretch>
            <a:fillRect/>
          </a:stretch>
        </p:blipFill>
        <p:spPr>
          <a:xfrm>
            <a:off x="3608070" y="3446145"/>
            <a:ext cx="4392930" cy="2927985"/>
          </a:xfrm>
          <a:prstGeom prst="rect">
            <a:avLst/>
          </a:prstGeom>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12" name="矩形 11"/>
          <p:cNvSpPr/>
          <p:nvPr>
            <p:custDataLst>
              <p:tags r:id="rId1"/>
            </p:custDataLst>
          </p:nvPr>
        </p:nvSpPr>
        <p:spPr>
          <a:xfrm>
            <a:off x="9310370" y="-3175"/>
            <a:ext cx="3209925" cy="6864350"/>
          </a:xfrm>
          <a:prstGeom prst="rect">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圆角矩形 2"/>
          <p:cNvSpPr/>
          <p:nvPr/>
        </p:nvSpPr>
        <p:spPr>
          <a:xfrm>
            <a:off x="541020" y="1732280"/>
            <a:ext cx="8195310" cy="4395470"/>
          </a:xfrm>
          <a:prstGeom prst="roundRect">
            <a:avLst/>
          </a:prstGeom>
          <a:ln>
            <a:solidFill>
              <a:schemeClr val="accent2"/>
            </a:solidFill>
          </a:ln>
        </p:spPr>
        <p:style>
          <a:lnRef idx="3">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5" name="椭圆形标注 4"/>
          <p:cNvSpPr/>
          <p:nvPr/>
        </p:nvSpPr>
        <p:spPr>
          <a:xfrm>
            <a:off x="709930" y="2007870"/>
            <a:ext cx="1049655" cy="869315"/>
          </a:xfrm>
          <a:prstGeom prst="wedgeEllipseCallout">
            <a:avLst/>
          </a:prstGeom>
        </p:spPr>
        <p:style>
          <a:lnRef idx="3">
            <a:schemeClr val="accent1"/>
          </a:lnRef>
          <a:fillRef idx="0">
            <a:srgbClr val="FFFFFF"/>
          </a:fillRef>
          <a:effectRef idx="0">
            <a:srgbClr val="FFFFFF"/>
          </a:effectRef>
          <a:fontRef idx="minor">
            <a:schemeClr val="tx1"/>
          </a:fontRef>
        </p:style>
        <p:txBody>
          <a:bodyPr rtlCol="0" anchor="ctr"/>
          <a:p>
            <a:pPr algn="ctr"/>
            <a:r>
              <a:rPr lang="zh-CN" altLang="en-US" sz="2000"/>
              <a:t>互动讨论</a:t>
            </a:r>
            <a:endParaRPr lang="zh-CN" altLang="en-US" sz="2000"/>
          </a:p>
        </p:txBody>
      </p:sp>
      <p:sp>
        <p:nvSpPr>
          <p:cNvPr id="6" name="文本框 5"/>
          <p:cNvSpPr txBox="1"/>
          <p:nvPr/>
        </p:nvSpPr>
        <p:spPr>
          <a:xfrm>
            <a:off x="1845945" y="2210435"/>
            <a:ext cx="6723380" cy="3230245"/>
          </a:xfrm>
          <a:prstGeom prst="rect">
            <a:avLst/>
          </a:prstGeom>
          <a:noFill/>
        </p:spPr>
        <p:txBody>
          <a:bodyPr wrap="square" rtlCol="0">
            <a:spAutoFit/>
          </a:bodyPr>
          <a:p>
            <a:r>
              <a:rPr lang="zh-CN" altLang="en-US" sz="2400" b="1">
                <a:solidFill>
                  <a:srgbClr val="002060"/>
                </a:solidFill>
              </a:rPr>
              <a:t>判断下列内容是否属于创新。</a:t>
            </a:r>
            <a:endParaRPr lang="zh-CN" altLang="en-US" sz="2400" b="1">
              <a:solidFill>
                <a:srgbClr val="002060"/>
              </a:solidFill>
            </a:endParaRPr>
          </a:p>
          <a:p>
            <a:endParaRPr lang="zh-CN" altLang="en-US" sz="2000">
              <a:solidFill>
                <a:srgbClr val="002060"/>
              </a:solidFill>
            </a:endParaRPr>
          </a:p>
          <a:p>
            <a:r>
              <a:rPr lang="zh-CN" altLang="en-US" sz="2000"/>
              <a:t>（1）大学生小李和小赵利用回收而来的易拉罐、塑料瓶、A4纸制作了一个机器人模型。</a:t>
            </a:r>
            <a:endParaRPr lang="zh-CN" altLang="en-US" sz="2000"/>
          </a:p>
          <a:p>
            <a:endParaRPr lang="zh-CN" altLang="en-US" sz="2000"/>
          </a:p>
          <a:p>
            <a:r>
              <a:rPr lang="zh-CN" altLang="en-US" sz="2000"/>
              <a:t>（2）某大学教师在期刊上发表了一篇论文。</a:t>
            </a:r>
            <a:endParaRPr lang="zh-CN" altLang="en-US" sz="2000"/>
          </a:p>
          <a:p>
            <a:endParaRPr lang="zh-CN" altLang="en-US" sz="2000"/>
          </a:p>
          <a:p>
            <a:r>
              <a:rPr lang="zh-CN" altLang="en-US" sz="2000"/>
              <a:t>（3）某公司首次使用可快速降解材料生产外卖餐盒。</a:t>
            </a:r>
            <a:endParaRPr lang="zh-CN" altLang="en-US" sz="2000"/>
          </a:p>
          <a:p>
            <a:endParaRPr lang="zh-CN" altLang="en-US" sz="2000"/>
          </a:p>
          <a:p>
            <a:r>
              <a:rPr lang="zh-CN" altLang="en-US" sz="2000"/>
              <a:t>（4）某洗车店服务员为顾客准备U形枕头，方便顾客小憩。</a:t>
            </a:r>
            <a:endParaRPr lang="zh-CN" altLang="en-US" sz="200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176530"/>
            <a:ext cx="5951220" cy="460375"/>
          </a:xfrm>
          <a:prstGeom prst="rect">
            <a:avLst/>
          </a:prstGeom>
          <a:noFill/>
        </p:spPr>
        <p:txBody>
          <a:bodyPr wrap="square" rtlCol="0" anchor="t">
            <a:spAutoFit/>
          </a:bodyPr>
          <a:p>
            <a:r>
              <a:rPr altLang="zh-CN" sz="2400">
                <a:highlight>
                  <a:srgbClr val="C0C0C0"/>
                </a:highlight>
                <a:latin typeface="+mn-ea"/>
              </a:rPr>
              <a:t>二、创业与创新</a:t>
            </a:r>
            <a:endParaRPr altLang="zh-CN" sz="2400">
              <a:highlight>
                <a:srgbClr val="C0C0C0"/>
              </a:highlight>
              <a:latin typeface="+mn-ea"/>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4" name="文本框 3"/>
          <p:cNvSpPr txBox="1"/>
          <p:nvPr/>
        </p:nvSpPr>
        <p:spPr>
          <a:xfrm>
            <a:off x="541020" y="956945"/>
            <a:ext cx="6096000" cy="460375"/>
          </a:xfrm>
          <a:prstGeom prst="rect">
            <a:avLst/>
          </a:prstGeom>
          <a:noFill/>
        </p:spPr>
        <p:txBody>
          <a:bodyPr wrap="square" rtlCol="0" anchor="t">
            <a:spAutoFit/>
          </a:bodyPr>
          <a:p>
            <a:r>
              <a:rPr lang="zh-CN" altLang="en-US" sz="2400"/>
              <a:t>（一）创业与创新的关系</a:t>
            </a:r>
            <a:endParaRPr lang="zh-CN" altLang="en-US" sz="2400"/>
          </a:p>
        </p:txBody>
      </p:sp>
      <p:sp>
        <p:nvSpPr>
          <p:cNvPr id="7" name="椭圆 6"/>
          <p:cNvSpPr/>
          <p:nvPr>
            <p:custDataLst>
              <p:tags r:id="rId1"/>
            </p:custDataLst>
          </p:nvPr>
        </p:nvSpPr>
        <p:spPr>
          <a:xfrm rot="10800000">
            <a:off x="6077996" y="2736472"/>
            <a:ext cx="1726623" cy="1726623"/>
          </a:xfrm>
          <a:prstGeom prst="ellipse">
            <a:avLst/>
          </a:prstGeom>
          <a:solidFill>
            <a:schemeClr val="accent1">
              <a:alpha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椭圆 7"/>
          <p:cNvSpPr/>
          <p:nvPr>
            <p:custDataLst>
              <p:tags r:id="rId2"/>
            </p:custDataLst>
          </p:nvPr>
        </p:nvSpPr>
        <p:spPr>
          <a:xfrm rot="10800000">
            <a:off x="4627238" y="2736472"/>
            <a:ext cx="1726623" cy="1726623"/>
          </a:xfrm>
          <a:prstGeom prst="ellipse">
            <a:avLst/>
          </a:prstGeom>
          <a:solidFill>
            <a:schemeClr val="accent1">
              <a:alpha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9" name="椭圆 8"/>
          <p:cNvSpPr/>
          <p:nvPr>
            <p:custDataLst>
              <p:tags r:id="rId3"/>
            </p:custDataLst>
          </p:nvPr>
        </p:nvSpPr>
        <p:spPr>
          <a:xfrm rot="10800000">
            <a:off x="6077996" y="4252857"/>
            <a:ext cx="1726623" cy="1726623"/>
          </a:xfrm>
          <a:prstGeom prst="ellipse">
            <a:avLst/>
          </a:prstGeom>
          <a:solidFill>
            <a:schemeClr val="accent1">
              <a:alpha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0" name="椭圆 9"/>
          <p:cNvSpPr/>
          <p:nvPr>
            <p:custDataLst>
              <p:tags r:id="rId4"/>
            </p:custDataLst>
          </p:nvPr>
        </p:nvSpPr>
        <p:spPr>
          <a:xfrm rot="10800000">
            <a:off x="4627238" y="4252857"/>
            <a:ext cx="1726623" cy="1726623"/>
          </a:xfrm>
          <a:prstGeom prst="ellipse">
            <a:avLst/>
          </a:prstGeom>
          <a:solidFill>
            <a:schemeClr val="accent1">
              <a:alpha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8" name="矩形 17"/>
          <p:cNvSpPr/>
          <p:nvPr>
            <p:custDataLst>
              <p:tags r:id="rId5"/>
            </p:custDataLst>
          </p:nvPr>
        </p:nvSpPr>
        <p:spPr>
          <a:xfrm>
            <a:off x="7804150" y="2741930"/>
            <a:ext cx="4246880" cy="704850"/>
          </a:xfrm>
          <a:prstGeom prst="rect">
            <a:avLst/>
          </a:prstGeom>
          <a:noFill/>
        </p:spPr>
        <p:txBody>
          <a:bodyPr wrap="square" lIns="0" tIns="0" rIns="0" bIns="0" rtlCol="0" anchor="b" anchorCtr="0">
            <a:noAutofit/>
          </a:bodyPr>
          <a:p>
            <a:pPr>
              <a:spcBef>
                <a:spcPct val="0"/>
              </a:spcBef>
              <a:spcAft>
                <a:spcPct val="0"/>
              </a:spcAft>
            </a:pPr>
            <a:r>
              <a:rPr lang="zh-CN" altLang="en-US" sz="2400" b="1" kern="0">
                <a:solidFill>
                  <a:schemeClr val="accent1"/>
                </a:solidFill>
                <a:latin typeface="+mn-ea"/>
                <a:cs typeface="+mn-ea"/>
              </a:rPr>
              <a:t>2．创新的价值常常体现为创业</a:t>
            </a:r>
            <a:endParaRPr lang="zh-CN" altLang="en-US" sz="2400" b="1" kern="0">
              <a:solidFill>
                <a:schemeClr val="accent1"/>
              </a:solidFill>
              <a:latin typeface="+mn-ea"/>
              <a:cs typeface="+mn-ea"/>
            </a:endParaRPr>
          </a:p>
        </p:txBody>
      </p:sp>
      <p:sp>
        <p:nvSpPr>
          <p:cNvPr id="20" name="矩形 19"/>
          <p:cNvSpPr/>
          <p:nvPr>
            <p:custDataLst>
              <p:tags r:id="rId6"/>
            </p:custDataLst>
          </p:nvPr>
        </p:nvSpPr>
        <p:spPr>
          <a:xfrm>
            <a:off x="8119745" y="4759960"/>
            <a:ext cx="3723640" cy="336550"/>
          </a:xfrm>
          <a:prstGeom prst="rect">
            <a:avLst/>
          </a:prstGeom>
          <a:noFill/>
        </p:spPr>
        <p:txBody>
          <a:bodyPr wrap="square" lIns="0" tIns="0" rIns="0" bIns="0" rtlCol="0" anchor="b" anchorCtr="0">
            <a:noAutofit/>
          </a:bodyPr>
          <a:p>
            <a:pPr>
              <a:spcBef>
                <a:spcPct val="0"/>
              </a:spcBef>
              <a:spcAft>
                <a:spcPct val="0"/>
              </a:spcAft>
            </a:pPr>
            <a:r>
              <a:rPr lang="zh-CN" altLang="en-US" sz="2400" b="1" kern="0">
                <a:solidFill>
                  <a:schemeClr val="accent1"/>
                </a:solidFill>
                <a:latin typeface="+mn-ea"/>
                <a:cs typeface="+mn-ea"/>
              </a:rPr>
              <a:t>4．创业推动并深化创新</a:t>
            </a:r>
            <a:endParaRPr lang="zh-CN" altLang="en-US" sz="2400" b="1" kern="0">
              <a:solidFill>
                <a:schemeClr val="accent1"/>
              </a:solidFill>
              <a:latin typeface="+mn-ea"/>
              <a:cs typeface="+mn-ea"/>
            </a:endParaRPr>
          </a:p>
        </p:txBody>
      </p:sp>
      <p:sp>
        <p:nvSpPr>
          <p:cNvPr id="24" name="矩形 23"/>
          <p:cNvSpPr/>
          <p:nvPr>
            <p:custDataLst>
              <p:tags r:id="rId7"/>
            </p:custDataLst>
          </p:nvPr>
        </p:nvSpPr>
        <p:spPr>
          <a:xfrm>
            <a:off x="452120" y="2936240"/>
            <a:ext cx="4051300" cy="479425"/>
          </a:xfrm>
          <a:prstGeom prst="rect">
            <a:avLst/>
          </a:prstGeom>
          <a:noFill/>
        </p:spPr>
        <p:txBody>
          <a:bodyPr wrap="square" lIns="0" tIns="0" rIns="0" bIns="0" rtlCol="0" anchor="b" anchorCtr="0">
            <a:noAutofit/>
          </a:bodyPr>
          <a:p>
            <a:pPr algn="r">
              <a:spcBef>
                <a:spcPct val="0"/>
              </a:spcBef>
              <a:spcAft>
                <a:spcPct val="0"/>
              </a:spcAft>
            </a:pPr>
            <a:r>
              <a:rPr lang="zh-CN" altLang="en-US" sz="2400" b="1" kern="0">
                <a:solidFill>
                  <a:schemeClr val="accent1"/>
                </a:solidFill>
                <a:latin typeface="+mn-ea"/>
                <a:cs typeface="+mn-ea"/>
              </a:rPr>
              <a:t>1．创新是创业的动力和源泉</a:t>
            </a:r>
            <a:endParaRPr lang="zh-CN" altLang="en-US" sz="2400" b="1" kern="0">
              <a:solidFill>
                <a:schemeClr val="accent1"/>
              </a:solidFill>
              <a:latin typeface="+mn-ea"/>
              <a:cs typeface="+mn-ea"/>
            </a:endParaRPr>
          </a:p>
        </p:txBody>
      </p:sp>
      <p:sp>
        <p:nvSpPr>
          <p:cNvPr id="26" name="矩形 25"/>
          <p:cNvSpPr/>
          <p:nvPr>
            <p:custDataLst>
              <p:tags r:id="rId8"/>
            </p:custDataLst>
          </p:nvPr>
        </p:nvSpPr>
        <p:spPr>
          <a:xfrm>
            <a:off x="569595" y="4759960"/>
            <a:ext cx="3651250" cy="336550"/>
          </a:xfrm>
          <a:prstGeom prst="rect">
            <a:avLst/>
          </a:prstGeom>
          <a:noFill/>
        </p:spPr>
        <p:txBody>
          <a:bodyPr wrap="square" lIns="0" tIns="0" rIns="0" bIns="0" rtlCol="0" anchor="b" anchorCtr="0">
            <a:noAutofit/>
          </a:bodyPr>
          <a:p>
            <a:pPr algn="r">
              <a:spcBef>
                <a:spcPct val="0"/>
              </a:spcBef>
              <a:spcAft>
                <a:spcPct val="0"/>
              </a:spcAft>
            </a:pPr>
            <a:r>
              <a:rPr lang="zh-CN" altLang="en-US" sz="2400" b="1" kern="0">
                <a:solidFill>
                  <a:schemeClr val="accent1"/>
                </a:solidFill>
                <a:latin typeface="+mn-ea"/>
                <a:cs typeface="+mn-ea"/>
              </a:rPr>
              <a:t>3．创业的本质是创新</a:t>
            </a:r>
            <a:endParaRPr lang="zh-CN" altLang="en-US" sz="2400" b="1" kern="0">
              <a:solidFill>
                <a:schemeClr val="accent1"/>
              </a:solidFill>
              <a:latin typeface="+mn-ea"/>
              <a:cs typeface="+mn-ea"/>
            </a:endParaRPr>
          </a:p>
        </p:txBody>
      </p:sp>
      <p:pic>
        <p:nvPicPr>
          <p:cNvPr id="22" name="图片 4" descr="343439383331313b343532303032303bb8f6c8cbd0c5cfa2"/>
          <p:cNvPicPr>
            <a:picLocks noChangeAspect="1"/>
          </p:cNvPicPr>
          <p:nvPr>
            <p:custDataLst>
              <p:tags r:id="rId9"/>
            </p:custDataLst>
          </p:nvPr>
        </p:nvPicPr>
        <p:blipFill>
          <a:blip r:embed="rId10">
            <a:extLst>
              <a:ext uri="{96DAC541-7B7A-43D3-8B79-37D633B846F1}">
                <asvg:svgBlip xmlns:asvg="http://schemas.microsoft.com/office/drawing/2016/SVG/main" r:embed="rId11"/>
              </a:ext>
            </a:extLst>
          </a:blip>
          <a:stretch>
            <a:fillRect/>
          </a:stretch>
        </p:blipFill>
        <p:spPr>
          <a:xfrm>
            <a:off x="6763303" y="3421778"/>
            <a:ext cx="355594" cy="355594"/>
          </a:xfrm>
          <a:prstGeom prst="rect">
            <a:avLst/>
          </a:prstGeom>
        </p:spPr>
      </p:pic>
      <p:pic>
        <p:nvPicPr>
          <p:cNvPr id="28" name="图片 11" descr="343439383331313b343532303032373bbfcdbba7b5b5b0b8"/>
          <p:cNvPicPr>
            <a:picLocks noChangeAspect="1"/>
          </p:cNvPicPr>
          <p:nvPr>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a:off x="6760399" y="4935259"/>
            <a:ext cx="362180" cy="362180"/>
          </a:xfrm>
          <a:prstGeom prst="rect">
            <a:avLst/>
          </a:prstGeom>
        </p:spPr>
      </p:pic>
      <p:pic>
        <p:nvPicPr>
          <p:cNvPr id="29" name="图片 7" descr="343439383331313b343532303032333bc6f3d2b5bcf2bde9"/>
          <p:cNvPicPr>
            <a:picLocks noChangeAspect="1"/>
          </p:cNvPicPr>
          <p:nvPr>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a:off x="5312544" y="4938163"/>
            <a:ext cx="355595" cy="355595"/>
          </a:xfrm>
          <a:prstGeom prst="rect">
            <a:avLst/>
          </a:prstGeom>
        </p:spPr>
      </p:pic>
      <p:pic>
        <p:nvPicPr>
          <p:cNvPr id="30" name="图片 3" descr="343439383331313b343532303031393bd2b5bca8b9dcc0ed"/>
          <p:cNvPicPr>
            <a:picLocks noChangeAspect="1"/>
          </p:cNvPicPr>
          <p:nvPr>
            <p:custDataLst>
              <p:tags r:id="rId18"/>
            </p:custDataLst>
          </p:nvPr>
        </p:nvPicPr>
        <p:blipFill>
          <a:blip r:embed="rId19">
            <a:extLst>
              <a:ext uri="{96DAC541-7B7A-43D3-8B79-37D633B846F1}">
                <asvg:svgBlip xmlns:asvg="http://schemas.microsoft.com/office/drawing/2016/SVG/main" r:embed="rId20"/>
              </a:ext>
            </a:extLst>
          </a:blip>
          <a:stretch>
            <a:fillRect/>
          </a:stretch>
        </p:blipFill>
        <p:spPr>
          <a:xfrm>
            <a:off x="5309641" y="3418874"/>
            <a:ext cx="362180" cy="362180"/>
          </a:xfrm>
          <a:prstGeom prst="rect">
            <a:avLst/>
          </a:prstGeom>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1958975" y="221615"/>
            <a:ext cx="5951220" cy="460375"/>
          </a:xfrm>
          <a:prstGeom prst="rect">
            <a:avLst/>
          </a:prstGeom>
          <a:noFill/>
        </p:spPr>
        <p:txBody>
          <a:bodyPr wrap="square" rtlCol="0" anchor="t">
            <a:spAutoFit/>
          </a:bodyPr>
          <a:p>
            <a:r>
              <a:rPr altLang="zh-CN" sz="2400">
                <a:highlight>
                  <a:srgbClr val="C0C0C0"/>
                </a:highlight>
                <a:latin typeface="+mj-ea"/>
                <a:ea typeface="+mj-ea"/>
              </a:rPr>
              <a:t>二、创业与创新</a:t>
            </a:r>
            <a:endParaRPr altLang="zh-CN" sz="2400">
              <a:highlight>
                <a:srgbClr val="C0C0C0"/>
              </a:highlight>
              <a:latin typeface="+mj-ea"/>
              <a:ea typeface="+mj-ea"/>
            </a:endParaRPr>
          </a:p>
        </p:txBody>
      </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4" name="文本框 3"/>
          <p:cNvSpPr txBox="1"/>
          <p:nvPr/>
        </p:nvSpPr>
        <p:spPr>
          <a:xfrm>
            <a:off x="321945" y="921385"/>
            <a:ext cx="6096000" cy="460375"/>
          </a:xfrm>
          <a:prstGeom prst="rect">
            <a:avLst/>
          </a:prstGeom>
          <a:noFill/>
        </p:spPr>
        <p:txBody>
          <a:bodyPr wrap="square" rtlCol="0" anchor="t">
            <a:spAutoFit/>
          </a:bodyPr>
          <a:p>
            <a:r>
              <a:rPr lang="zh-CN" altLang="en-US" sz="2400"/>
              <a:t>（二）创新创业的重要意义</a:t>
            </a:r>
            <a:endParaRPr lang="zh-CN" altLang="en-US" sz="2400"/>
          </a:p>
        </p:txBody>
      </p:sp>
      <p:sp>
        <p:nvSpPr>
          <p:cNvPr id="7" name="椭圆 6"/>
          <p:cNvSpPr/>
          <p:nvPr>
            <p:custDataLst>
              <p:tags r:id="rId1"/>
            </p:custDataLst>
          </p:nvPr>
        </p:nvSpPr>
        <p:spPr>
          <a:xfrm rot="10800000">
            <a:off x="6082552" y="2885601"/>
            <a:ext cx="1650164" cy="1650164"/>
          </a:xfrm>
          <a:prstGeom prst="ellipse">
            <a:avLst/>
          </a:prstGeom>
          <a:solidFill>
            <a:schemeClr val="accent1">
              <a:alpha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椭圆 7"/>
          <p:cNvSpPr/>
          <p:nvPr>
            <p:custDataLst>
              <p:tags r:id="rId2"/>
            </p:custDataLst>
          </p:nvPr>
        </p:nvSpPr>
        <p:spPr>
          <a:xfrm rot="10800000">
            <a:off x="4696037" y="2885601"/>
            <a:ext cx="1650164" cy="1650164"/>
          </a:xfrm>
          <a:prstGeom prst="ellipse">
            <a:avLst/>
          </a:prstGeom>
          <a:solidFill>
            <a:schemeClr val="accent1">
              <a:alpha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9" name="椭圆 8"/>
          <p:cNvSpPr/>
          <p:nvPr>
            <p:custDataLst>
              <p:tags r:id="rId3"/>
            </p:custDataLst>
          </p:nvPr>
        </p:nvSpPr>
        <p:spPr>
          <a:xfrm rot="10800000">
            <a:off x="6082552" y="4334838"/>
            <a:ext cx="1650164" cy="1650164"/>
          </a:xfrm>
          <a:prstGeom prst="ellipse">
            <a:avLst/>
          </a:prstGeom>
          <a:solidFill>
            <a:schemeClr val="accent1">
              <a:alpha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0" name="椭圆 9"/>
          <p:cNvSpPr/>
          <p:nvPr>
            <p:custDataLst>
              <p:tags r:id="rId4"/>
            </p:custDataLst>
          </p:nvPr>
        </p:nvSpPr>
        <p:spPr>
          <a:xfrm rot="10800000">
            <a:off x="4696037" y="4334838"/>
            <a:ext cx="1650164" cy="1650164"/>
          </a:xfrm>
          <a:prstGeom prst="ellipse">
            <a:avLst/>
          </a:prstGeom>
          <a:solidFill>
            <a:schemeClr val="accent1">
              <a:alpha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8" name="矩形 17"/>
          <p:cNvSpPr/>
          <p:nvPr>
            <p:custDataLst>
              <p:tags r:id="rId5"/>
            </p:custDataLst>
          </p:nvPr>
        </p:nvSpPr>
        <p:spPr>
          <a:xfrm>
            <a:off x="7147560" y="2101850"/>
            <a:ext cx="4808855" cy="812800"/>
          </a:xfrm>
          <a:prstGeom prst="rect">
            <a:avLst/>
          </a:prstGeom>
          <a:noFill/>
        </p:spPr>
        <p:txBody>
          <a:bodyPr wrap="square" lIns="0" tIns="0" rIns="0" bIns="0" rtlCol="0" anchor="b" anchorCtr="0">
            <a:noAutofit/>
          </a:bodyPr>
          <a:p>
            <a:pPr>
              <a:spcBef>
                <a:spcPct val="0"/>
              </a:spcBef>
              <a:spcAft>
                <a:spcPct val="0"/>
              </a:spcAft>
            </a:pPr>
            <a:r>
              <a:rPr lang="zh-CN" altLang="en-US" sz="2400" b="1" kern="0">
                <a:solidFill>
                  <a:schemeClr val="accent1"/>
                </a:solidFill>
                <a:latin typeface="+mn-ea"/>
                <a:cs typeface="+mn-ea"/>
              </a:rPr>
              <a:t>2．激发全社会创新潜能和创业活动</a:t>
            </a:r>
            <a:endParaRPr lang="zh-CN" altLang="en-US" sz="2400" b="1" kern="0">
              <a:solidFill>
                <a:schemeClr val="accent1"/>
              </a:solidFill>
              <a:latin typeface="+mn-ea"/>
              <a:cs typeface="+mn-ea"/>
            </a:endParaRPr>
          </a:p>
        </p:txBody>
      </p:sp>
      <p:sp>
        <p:nvSpPr>
          <p:cNvPr id="20" name="矩形 19"/>
          <p:cNvSpPr/>
          <p:nvPr>
            <p:custDataLst>
              <p:tags r:id="rId6"/>
            </p:custDataLst>
          </p:nvPr>
        </p:nvSpPr>
        <p:spPr>
          <a:xfrm>
            <a:off x="7877810" y="4170680"/>
            <a:ext cx="4314190" cy="1162685"/>
          </a:xfrm>
          <a:prstGeom prst="rect">
            <a:avLst/>
          </a:prstGeom>
          <a:noFill/>
        </p:spPr>
        <p:txBody>
          <a:bodyPr wrap="square" lIns="0" tIns="0" rIns="0" bIns="0" rtlCol="0" anchor="b" anchorCtr="0">
            <a:noAutofit/>
          </a:bodyPr>
          <a:p>
            <a:pPr>
              <a:spcBef>
                <a:spcPct val="0"/>
              </a:spcBef>
              <a:spcAft>
                <a:spcPct val="0"/>
              </a:spcAft>
            </a:pPr>
            <a:r>
              <a:rPr lang="zh-CN" altLang="en-US" sz="2400" b="1" kern="0">
                <a:solidFill>
                  <a:schemeClr val="accent1"/>
                </a:solidFill>
                <a:latin typeface="+mn-ea"/>
                <a:cs typeface="+mn-ea"/>
              </a:rPr>
              <a:t>4．实现创业者自我价值和社会价值</a:t>
            </a:r>
            <a:endParaRPr lang="zh-CN" altLang="en-US" sz="2400" b="1" kern="0">
              <a:solidFill>
                <a:schemeClr val="accent1"/>
              </a:solidFill>
              <a:latin typeface="+mn-ea"/>
              <a:cs typeface="+mn-ea"/>
            </a:endParaRPr>
          </a:p>
        </p:txBody>
      </p:sp>
      <p:sp>
        <p:nvSpPr>
          <p:cNvPr id="24" name="矩形 23"/>
          <p:cNvSpPr/>
          <p:nvPr>
            <p:custDataLst>
              <p:tags r:id="rId7"/>
            </p:custDataLst>
          </p:nvPr>
        </p:nvSpPr>
        <p:spPr>
          <a:xfrm>
            <a:off x="240030" y="2142490"/>
            <a:ext cx="4925060" cy="793750"/>
          </a:xfrm>
          <a:prstGeom prst="rect">
            <a:avLst/>
          </a:prstGeom>
          <a:noFill/>
        </p:spPr>
        <p:txBody>
          <a:bodyPr wrap="square" lIns="0" tIns="0" rIns="0" bIns="0" rtlCol="0" anchor="b" anchorCtr="0">
            <a:noAutofit/>
          </a:bodyPr>
          <a:p>
            <a:pPr algn="r">
              <a:spcBef>
                <a:spcPct val="0"/>
              </a:spcBef>
              <a:spcAft>
                <a:spcPct val="0"/>
              </a:spcAft>
            </a:pPr>
            <a:r>
              <a:rPr lang="zh-CN" altLang="en-US" sz="2400" b="1" kern="0">
                <a:solidFill>
                  <a:schemeClr val="accent1"/>
                </a:solidFill>
                <a:latin typeface="+mn-ea"/>
                <a:cs typeface="+mn-ea"/>
              </a:rPr>
              <a:t>1．培育和催生经济社会发展新动力</a:t>
            </a:r>
            <a:endParaRPr lang="zh-CN" altLang="en-US" sz="2400" b="1" kern="0">
              <a:solidFill>
                <a:schemeClr val="accent1"/>
              </a:solidFill>
              <a:latin typeface="+mn-ea"/>
              <a:cs typeface="+mn-ea"/>
            </a:endParaRPr>
          </a:p>
        </p:txBody>
      </p:sp>
      <p:sp>
        <p:nvSpPr>
          <p:cNvPr id="26" name="矩形 25"/>
          <p:cNvSpPr/>
          <p:nvPr>
            <p:custDataLst>
              <p:tags r:id="rId8"/>
            </p:custDataLst>
          </p:nvPr>
        </p:nvSpPr>
        <p:spPr>
          <a:xfrm>
            <a:off x="755015" y="4770120"/>
            <a:ext cx="3552190" cy="321945"/>
          </a:xfrm>
          <a:prstGeom prst="rect">
            <a:avLst/>
          </a:prstGeom>
          <a:noFill/>
        </p:spPr>
        <p:txBody>
          <a:bodyPr wrap="square" lIns="0" tIns="0" rIns="0" bIns="0" rtlCol="0" anchor="b" anchorCtr="0">
            <a:noAutofit/>
          </a:bodyPr>
          <a:p>
            <a:pPr algn="r">
              <a:spcBef>
                <a:spcPct val="0"/>
              </a:spcBef>
              <a:spcAft>
                <a:spcPct val="0"/>
              </a:spcAft>
            </a:pPr>
            <a:r>
              <a:rPr lang="zh-CN" altLang="en-US" sz="2400" b="1" kern="0">
                <a:solidFill>
                  <a:schemeClr val="accent1"/>
                </a:solidFill>
                <a:latin typeface="+mn-ea"/>
                <a:cs typeface="+mn-ea"/>
              </a:rPr>
              <a:t>3．扩大就业，改善民生</a:t>
            </a:r>
            <a:endParaRPr lang="zh-CN" altLang="en-US" sz="2400" b="1" kern="0">
              <a:solidFill>
                <a:schemeClr val="accent1"/>
              </a:solidFill>
              <a:latin typeface="+mn-ea"/>
              <a:cs typeface="+mn-ea"/>
            </a:endParaRPr>
          </a:p>
        </p:txBody>
      </p:sp>
      <p:pic>
        <p:nvPicPr>
          <p:cNvPr id="22" name="图片 4" descr="343439383331313b343532303032303bb8f6c8cbd0c5cfa2"/>
          <p:cNvPicPr>
            <a:picLocks noChangeAspect="1"/>
          </p:cNvPicPr>
          <p:nvPr>
            <p:custDataLst>
              <p:tags r:id="rId9"/>
            </p:custDataLst>
          </p:nvPr>
        </p:nvPicPr>
        <p:blipFill>
          <a:blip r:embed="rId10">
            <a:extLst>
              <a:ext uri="{96DAC541-7B7A-43D3-8B79-37D633B846F1}">
                <asvg:svgBlip xmlns:asvg="http://schemas.microsoft.com/office/drawing/2016/SVG/main" r:embed="rId11"/>
              </a:ext>
            </a:extLst>
          </a:blip>
          <a:stretch>
            <a:fillRect/>
          </a:stretch>
        </p:blipFill>
        <p:spPr>
          <a:xfrm>
            <a:off x="6737512" y="3540561"/>
            <a:ext cx="339847" cy="339847"/>
          </a:xfrm>
          <a:prstGeom prst="rect">
            <a:avLst/>
          </a:prstGeom>
        </p:spPr>
      </p:pic>
      <p:pic>
        <p:nvPicPr>
          <p:cNvPr id="28" name="图片 11" descr="343439383331313b343532303032373bbfcdbba7b5b5b0b8"/>
          <p:cNvPicPr>
            <a:picLocks noChangeAspect="1"/>
          </p:cNvPicPr>
          <p:nvPr>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a:off x="6734737" y="4987022"/>
            <a:ext cx="346142" cy="346142"/>
          </a:xfrm>
          <a:prstGeom prst="rect">
            <a:avLst/>
          </a:prstGeom>
        </p:spPr>
      </p:pic>
      <p:pic>
        <p:nvPicPr>
          <p:cNvPr id="29" name="图片 7" descr="343439383331313b343532303032333bc6f3d2b5bcf2bde9"/>
          <p:cNvPicPr>
            <a:picLocks noChangeAspect="1"/>
          </p:cNvPicPr>
          <p:nvPr>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a:off x="5350996" y="4989797"/>
            <a:ext cx="339848" cy="339848"/>
          </a:xfrm>
          <a:prstGeom prst="rect">
            <a:avLst/>
          </a:prstGeom>
        </p:spPr>
      </p:pic>
      <p:pic>
        <p:nvPicPr>
          <p:cNvPr id="30" name="图片 3" descr="343439383331313b343532303031393bd2b5bca8b9dcc0ed"/>
          <p:cNvPicPr>
            <a:picLocks noChangeAspect="1"/>
          </p:cNvPicPr>
          <p:nvPr>
            <p:custDataLst>
              <p:tags r:id="rId18"/>
            </p:custDataLst>
          </p:nvPr>
        </p:nvPicPr>
        <p:blipFill>
          <a:blip r:embed="rId19">
            <a:extLst>
              <a:ext uri="{96DAC541-7B7A-43D3-8B79-37D633B846F1}">
                <asvg:svgBlip xmlns:asvg="http://schemas.microsoft.com/office/drawing/2016/SVG/main" r:embed="rId20"/>
              </a:ext>
            </a:extLst>
          </a:blip>
          <a:stretch>
            <a:fillRect/>
          </a:stretch>
        </p:blipFill>
        <p:spPr>
          <a:xfrm>
            <a:off x="5348221" y="3537785"/>
            <a:ext cx="346142" cy="346142"/>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2" name="组合 81"/>
          <p:cNvGrpSpPr/>
          <p:nvPr/>
        </p:nvGrpSpPr>
        <p:grpSpPr>
          <a:xfrm>
            <a:off x="-1840230" y="100965"/>
            <a:ext cx="14965680" cy="6759575"/>
            <a:chOff x="-2898" y="159"/>
            <a:chExt cx="23568" cy="10645"/>
          </a:xfrm>
        </p:grpSpPr>
        <p:grpSp>
          <p:nvGrpSpPr>
            <p:cNvPr id="18" name="组合 17"/>
            <p:cNvGrpSpPr/>
            <p:nvPr/>
          </p:nvGrpSpPr>
          <p:grpSpPr>
            <a:xfrm flipH="1">
              <a:off x="-2898" y="408"/>
              <a:ext cx="7590" cy="9224"/>
              <a:chOff x="14475" y="368"/>
              <a:chExt cx="7590" cy="9224"/>
            </a:xfrm>
            <a:solidFill>
              <a:schemeClr val="accent1">
                <a:lumMod val="40000"/>
                <a:lumOff val="60000"/>
                <a:alpha val="10000"/>
              </a:schemeClr>
            </a:solidFill>
          </p:grpSpPr>
          <p:sp>
            <p:nvSpPr>
              <p:cNvPr id="19" name="任意多边形 18"/>
              <p:cNvSpPr/>
              <p:nvPr/>
            </p:nvSpPr>
            <p:spPr>
              <a:xfrm rot="1860000">
                <a:off x="14959" y="368"/>
                <a:ext cx="7106" cy="9225"/>
              </a:xfrm>
              <a:custGeom>
                <a:avLst/>
                <a:gdLst>
                  <a:gd name="connsiteX0" fmla="*/ 0 w 7106"/>
                  <a:gd name="connsiteY0" fmla="*/ 6635 h 9225"/>
                  <a:gd name="connsiteX1" fmla="*/ 1570 w 7106"/>
                  <a:gd name="connsiteY1" fmla="*/ 0 h 9225"/>
                  <a:gd name="connsiteX2" fmla="*/ 7106 w 7106"/>
                  <a:gd name="connsiteY2" fmla="*/ 9225 h 9225"/>
                  <a:gd name="connsiteX3" fmla="*/ 0 w 7106"/>
                  <a:gd name="connsiteY3" fmla="*/ 6635 h 9225"/>
                </a:gdLst>
                <a:ahLst/>
                <a:cxnLst>
                  <a:cxn ang="0">
                    <a:pos x="connsiteX0" y="connsiteY0"/>
                  </a:cxn>
                  <a:cxn ang="0">
                    <a:pos x="connsiteX1" y="connsiteY1"/>
                  </a:cxn>
                  <a:cxn ang="0">
                    <a:pos x="connsiteX2" y="connsiteY2"/>
                  </a:cxn>
                  <a:cxn ang="0">
                    <a:pos x="connsiteX3" y="connsiteY3"/>
                  </a:cxn>
                </a:cxnLst>
                <a:rect l="l" t="t" r="r" b="b"/>
                <a:pathLst>
                  <a:path w="7106" h="9225">
                    <a:moveTo>
                      <a:pt x="0" y="6635"/>
                    </a:moveTo>
                    <a:lnTo>
                      <a:pt x="1570" y="0"/>
                    </a:lnTo>
                    <a:lnTo>
                      <a:pt x="7106" y="9225"/>
                    </a:lnTo>
                    <a:lnTo>
                      <a:pt x="0" y="663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20" name="直接连接符 19"/>
              <p:cNvCxnSpPr/>
              <p:nvPr/>
            </p:nvCxnSpPr>
            <p:spPr>
              <a:xfrm flipH="1">
                <a:off x="16155" y="1140"/>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156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150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14475"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1" name="等腰三角形 10"/>
            <p:cNvSpPr/>
            <p:nvPr/>
          </p:nvSpPr>
          <p:spPr>
            <a:xfrm rot="10800000" flipV="1">
              <a:off x="15926" y="8611"/>
              <a:ext cx="4744" cy="2193"/>
            </a:xfrm>
            <a:prstGeom prst="triangle">
              <a:avLst/>
            </a:prstGeom>
            <a:solidFill>
              <a:schemeClr val="bg1">
                <a:lumMod val="9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507" y="386"/>
              <a:ext cx="2508" cy="1016"/>
            </a:xfrm>
            <a:prstGeom prst="rect">
              <a:avLst/>
            </a:prstGeom>
            <a:noFill/>
          </p:spPr>
          <p:txBody>
            <a:bodyPr wrap="none" rtlCol="0" anchor="t">
              <a:spAutoFit/>
            </a:bodyPr>
            <a:p>
              <a:r>
                <a:rPr lang="zh-CN" altLang="zh-CN" sz="3600" spc="100" smtClean="0">
                  <a:solidFill>
                    <a:srgbClr val="FF0000"/>
                  </a:solidFill>
                  <a:uFillTx/>
                  <a:latin typeface="微软雅黑" panose="020B0503020204020204" pitchFamily="34" charset="-122"/>
                  <a:ea typeface="微软雅黑" panose="020B0503020204020204" pitchFamily="34" charset="-122"/>
                  <a:sym typeface="+mn-ea"/>
                </a:rPr>
                <a:t>任务一</a:t>
              </a:r>
              <a:endParaRPr lang="zh-CN" altLang="zh-CN" sz="36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sp>
          <p:nvSpPr>
            <p:cNvPr id="6" name="等腰三角形 5"/>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等腰三角形 7"/>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2" name="直接连接符 11"/>
            <p:cNvCxnSpPr/>
            <p:nvPr/>
          </p:nvCxnSpPr>
          <p:spPr>
            <a:xfrm>
              <a:off x="852" y="10363"/>
              <a:ext cx="14053"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14" name="文本框 13"/>
          <p:cNvSpPr txBox="1"/>
          <p:nvPr/>
        </p:nvSpPr>
        <p:spPr>
          <a:xfrm>
            <a:off x="4015740" y="2468245"/>
            <a:ext cx="9370695" cy="922020"/>
          </a:xfrm>
          <a:prstGeom prst="rect">
            <a:avLst/>
          </a:prstGeom>
          <a:noFill/>
        </p:spPr>
        <p:txBody>
          <a:bodyPr wrap="square" rtlCol="0">
            <a:spAutoFit/>
          </a:bodyPr>
          <a:p>
            <a:pPr indent="0" algn="l">
              <a:lnSpc>
                <a:spcPct val="90000"/>
              </a:lnSpc>
              <a:buNone/>
            </a:pPr>
            <a:r>
              <a:rPr lang="zh-CN" altLang="en-US" sz="6000" b="1" smtClean="0">
                <a:solidFill>
                  <a:srgbClr val="002060"/>
                </a:solidFill>
                <a:latin typeface="+mj-ea"/>
                <a:ea typeface="+mj-ea"/>
              </a:rPr>
              <a:t>了解创业</a:t>
            </a:r>
            <a:endParaRPr lang="zh-CN" altLang="en-US" sz="6000" b="1" smtClean="0">
              <a:solidFill>
                <a:srgbClr val="002060"/>
              </a:solidFill>
              <a:latin typeface="+mj-ea"/>
              <a:ea typeface="+mj-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4" grpId="1"/>
    </p:bld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p:sp>
        <p:nvSpPr>
          <p:cNvPr id="8" name="饼形 7"/>
          <p:cNvSpPr/>
          <p:nvPr/>
        </p:nvSpPr>
        <p:spPr>
          <a:xfrm flipH="1">
            <a:off x="-3509010" y="10795"/>
            <a:ext cx="7036435" cy="6818630"/>
          </a:xfrm>
          <a:prstGeom prst="pie">
            <a:avLst>
              <a:gd name="adj1" fmla="val 5383334"/>
              <a:gd name="adj2" fmla="val 1620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11" name="等腰三角形 10"/>
          <p:cNvSpPr/>
          <p:nvPr/>
        </p:nvSpPr>
        <p:spPr>
          <a:xfrm rot="10800000" flipV="1">
            <a:off x="10113010" y="5467985"/>
            <a:ext cx="3012440" cy="1392555"/>
          </a:xfrm>
          <a:prstGeom prst="triangle">
            <a:avLst/>
          </a:prstGeom>
          <a:solidFill>
            <a:schemeClr val="bg1">
              <a:lumMod val="9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321945" y="245110"/>
            <a:ext cx="1637030" cy="429895"/>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en-US" altLang="zh-CN" sz="2200" spc="100" smtClean="0">
              <a:solidFill>
                <a:schemeClr val="tx1"/>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176530"/>
            <a:ext cx="240030" cy="567055"/>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sp>
        <p:nvSpPr>
          <p:cNvPr id="6" name="等腰三角形 5"/>
          <p:cNvSpPr/>
          <p:nvPr/>
        </p:nvSpPr>
        <p:spPr>
          <a:xfrm rot="10800000" flipV="1">
            <a:off x="9532620" y="6299200"/>
            <a:ext cx="1591945" cy="56134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等腰三角形 4"/>
          <p:cNvSpPr/>
          <p:nvPr/>
        </p:nvSpPr>
        <p:spPr>
          <a:xfrm rot="10800000" flipV="1">
            <a:off x="10113010" y="6377940"/>
            <a:ext cx="1369060" cy="48260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2" name="直接连接符 11"/>
          <p:cNvCxnSpPr/>
          <p:nvPr/>
        </p:nvCxnSpPr>
        <p:spPr>
          <a:xfrm>
            <a:off x="541020" y="6580505"/>
            <a:ext cx="8923655"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1209020" y="100965"/>
            <a:ext cx="821055" cy="395605"/>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nvGrpSpPr>
          <p:cNvPr id="3" name="组合 2"/>
          <p:cNvGrpSpPr/>
          <p:nvPr/>
        </p:nvGrpSpPr>
        <p:grpSpPr>
          <a:xfrm>
            <a:off x="1684655" y="1739265"/>
            <a:ext cx="6624529" cy="3379470"/>
            <a:chOff x="1877" y="2736"/>
            <a:chExt cx="12359" cy="5322"/>
          </a:xfrm>
        </p:grpSpPr>
        <p:sp>
          <p:nvSpPr>
            <p:cNvPr id="388" name="圆角矩形 387"/>
            <p:cNvSpPr/>
            <p:nvPr/>
          </p:nvSpPr>
          <p:spPr>
            <a:xfrm>
              <a:off x="1877" y="2736"/>
              <a:ext cx="11811" cy="1021"/>
            </a:xfrm>
            <a:prstGeom prst="roundRect">
              <a:avLst>
                <a:gd name="adj" fmla="val 50000"/>
              </a:avLst>
            </a:prstGeom>
            <a:solidFill>
              <a:srgbClr val="0070C0"/>
            </a:solidFill>
            <a:ln w="38100">
              <a:solidFill>
                <a:schemeClr val="bg1">
                  <a:alpha val="7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90" name="文本框 389"/>
            <p:cNvSpPr txBox="1"/>
            <p:nvPr/>
          </p:nvSpPr>
          <p:spPr>
            <a:xfrm>
              <a:off x="1905" y="2982"/>
              <a:ext cx="12331" cy="628"/>
            </a:xfrm>
            <a:prstGeom prst="rect">
              <a:avLst/>
            </a:prstGeom>
            <a:noFill/>
          </p:spPr>
          <p:txBody>
            <a:bodyPr wrap="square" rtlCol="0" anchor="t">
              <a:spAutoFit/>
            </a:bodyPr>
            <a:p>
              <a:r>
                <a:rPr lang="zh-CN" altLang="en-US" sz="2000" b="1" spc="100" smtClean="0">
                  <a:solidFill>
                    <a:schemeClr val="bg1"/>
                  </a:solidFill>
                  <a:uFillTx/>
                  <a:latin typeface="微软雅黑" panose="020B0503020204020204" pitchFamily="34" charset="-122"/>
                  <a:ea typeface="微软雅黑" panose="020B0503020204020204" pitchFamily="34" charset="-122"/>
                  <a:sym typeface="+mn-ea"/>
                </a:rPr>
                <a:t>（一）精通所学，培养广泛兴趣</a:t>
              </a:r>
              <a:endParaRPr lang="zh-CN" altLang="en-US" sz="2000" b="1" spc="100" smtClean="0">
                <a:solidFill>
                  <a:schemeClr val="bg1"/>
                </a:solidFill>
                <a:uFillTx/>
                <a:latin typeface="微软雅黑" panose="020B0503020204020204" pitchFamily="34" charset="-122"/>
                <a:ea typeface="微软雅黑" panose="020B0503020204020204" pitchFamily="34" charset="-122"/>
                <a:sym typeface="+mn-ea"/>
              </a:endParaRPr>
            </a:p>
          </p:txBody>
        </p:sp>
        <p:sp>
          <p:nvSpPr>
            <p:cNvPr id="38" name="圆角矩形 37"/>
            <p:cNvSpPr/>
            <p:nvPr/>
          </p:nvSpPr>
          <p:spPr>
            <a:xfrm>
              <a:off x="1877" y="4889"/>
              <a:ext cx="11811" cy="1021"/>
            </a:xfrm>
            <a:prstGeom prst="roundRect">
              <a:avLst>
                <a:gd name="adj" fmla="val 50000"/>
              </a:avLst>
            </a:prstGeom>
            <a:solidFill>
              <a:schemeClr val="tx2">
                <a:alpha val="81000"/>
              </a:schemeClr>
            </a:solidFill>
            <a:ln w="38100">
              <a:solidFill>
                <a:schemeClr val="bg1">
                  <a:alpha val="7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9" name="文本框 38"/>
            <p:cNvSpPr txBox="1"/>
            <p:nvPr/>
          </p:nvSpPr>
          <p:spPr>
            <a:xfrm>
              <a:off x="1905" y="5135"/>
              <a:ext cx="9194" cy="628"/>
            </a:xfrm>
            <a:prstGeom prst="rect">
              <a:avLst/>
            </a:prstGeom>
            <a:noFill/>
          </p:spPr>
          <p:txBody>
            <a:bodyPr wrap="square" rtlCol="0" anchor="t">
              <a:spAutoFit/>
            </a:bodyPr>
            <a:p>
              <a:r>
                <a:rPr lang="zh-CN" altLang="en-US" sz="2000" b="1" spc="100" smtClean="0">
                  <a:solidFill>
                    <a:schemeClr val="bg1"/>
                  </a:solidFill>
                  <a:uFillTx/>
                  <a:latin typeface="微软雅黑" panose="020B0503020204020204" pitchFamily="34" charset="-122"/>
                  <a:ea typeface="微软雅黑" panose="020B0503020204020204" pitchFamily="34" charset="-122"/>
                  <a:sym typeface="+mn-ea"/>
                </a:rPr>
                <a:t>（二）留心观察，善于发现问题</a:t>
              </a:r>
              <a:endParaRPr lang="zh-CN" altLang="en-US" sz="2000" b="1" spc="100" smtClean="0">
                <a:solidFill>
                  <a:schemeClr val="bg1"/>
                </a:solidFill>
                <a:uFillTx/>
                <a:latin typeface="微软雅黑" panose="020B0503020204020204" pitchFamily="34" charset="-122"/>
                <a:ea typeface="微软雅黑" panose="020B0503020204020204" pitchFamily="34" charset="-122"/>
                <a:sym typeface="+mn-ea"/>
              </a:endParaRPr>
            </a:p>
          </p:txBody>
        </p:sp>
        <p:sp>
          <p:nvSpPr>
            <p:cNvPr id="42" name="圆角矩形 41"/>
            <p:cNvSpPr/>
            <p:nvPr/>
          </p:nvSpPr>
          <p:spPr>
            <a:xfrm>
              <a:off x="1877" y="7037"/>
              <a:ext cx="11810" cy="1021"/>
            </a:xfrm>
            <a:prstGeom prst="roundRect">
              <a:avLst>
                <a:gd name="adj" fmla="val 50000"/>
              </a:avLst>
            </a:prstGeom>
            <a:solidFill>
              <a:srgbClr val="002060">
                <a:alpha val="81000"/>
              </a:srgbClr>
            </a:solidFill>
            <a:ln w="38100">
              <a:solidFill>
                <a:schemeClr val="bg1">
                  <a:alpha val="7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3" name="文本框 42"/>
            <p:cNvSpPr txBox="1"/>
            <p:nvPr/>
          </p:nvSpPr>
          <p:spPr>
            <a:xfrm>
              <a:off x="1905" y="7283"/>
              <a:ext cx="8683" cy="628"/>
            </a:xfrm>
            <a:prstGeom prst="rect">
              <a:avLst/>
            </a:prstGeom>
            <a:noFill/>
          </p:spPr>
          <p:txBody>
            <a:bodyPr wrap="square" rtlCol="0" anchor="t">
              <a:spAutoFit/>
            </a:bodyPr>
            <a:p>
              <a:r>
                <a:rPr lang="zh-CN" altLang="en-US" sz="2000" b="1" spc="100" smtClean="0">
                  <a:solidFill>
                    <a:schemeClr val="bg1"/>
                  </a:solidFill>
                  <a:uFillTx/>
                  <a:latin typeface="微软雅黑" panose="020B0503020204020204" pitchFamily="34" charset="-122"/>
                  <a:ea typeface="微软雅黑" panose="020B0503020204020204" pitchFamily="34" charset="-122"/>
                  <a:sym typeface="+mn-ea"/>
                </a:rPr>
                <a:t>（三）刨根问底，坚持不懈努力</a:t>
              </a:r>
              <a:endParaRPr lang="zh-CN" altLang="en-US" sz="2000" b="1" spc="100" smtClean="0">
                <a:solidFill>
                  <a:schemeClr val="bg1"/>
                </a:solidFill>
                <a:uFillTx/>
                <a:latin typeface="微软雅黑" panose="020B0503020204020204" pitchFamily="34" charset="-122"/>
                <a:ea typeface="微软雅黑" panose="020B0503020204020204" pitchFamily="34" charset="-122"/>
                <a:sym typeface="+mn-ea"/>
              </a:endParaRPr>
            </a:p>
          </p:txBody>
        </p:sp>
      </p:grpSp>
      <p:sp>
        <p:nvSpPr>
          <p:cNvPr id="9" name="文本框 8"/>
          <p:cNvSpPr txBox="1"/>
          <p:nvPr/>
        </p:nvSpPr>
        <p:spPr>
          <a:xfrm>
            <a:off x="2040890" y="221615"/>
            <a:ext cx="6096000" cy="460375"/>
          </a:xfrm>
          <a:prstGeom prst="rect">
            <a:avLst/>
          </a:prstGeom>
          <a:noFill/>
        </p:spPr>
        <p:txBody>
          <a:bodyPr wrap="square" rtlCol="0" anchor="t">
            <a:spAutoFit/>
          </a:bodyPr>
          <a:p>
            <a:r>
              <a:rPr lang="zh-CN" altLang="en-US" sz="2400">
                <a:highlight>
                  <a:srgbClr val="C0C0C0"/>
                </a:highlight>
              </a:rPr>
              <a:t>三、大学生创新意识的培养</a:t>
            </a:r>
            <a:endParaRPr lang="zh-CN" altLang="en-US" sz="2400">
              <a:highlight>
                <a:srgbClr val="C0C0C0"/>
              </a:highlight>
            </a:endParaRPr>
          </a:p>
        </p:txBody>
      </p:sp>
      <p:sp>
        <p:nvSpPr>
          <p:cNvPr id="10" name="圆角矩形 9"/>
          <p:cNvSpPr/>
          <p:nvPr>
            <p:custDataLst>
              <p:tags r:id="rId1"/>
            </p:custDataLst>
          </p:nvPr>
        </p:nvSpPr>
        <p:spPr>
          <a:xfrm>
            <a:off x="1684655" y="5542280"/>
            <a:ext cx="6330950" cy="648335"/>
          </a:xfrm>
          <a:prstGeom prst="roundRect">
            <a:avLst>
              <a:gd name="adj" fmla="val 50000"/>
            </a:avLst>
          </a:prstGeom>
          <a:solidFill>
            <a:schemeClr val="accent1">
              <a:lumMod val="75000"/>
              <a:alpha val="81000"/>
            </a:schemeClr>
          </a:solidFill>
          <a:ln w="38100">
            <a:solidFill>
              <a:schemeClr val="bg1">
                <a:alpha val="7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2000" b="1"/>
              <a:t>（四）立足当下，投身社会实践</a:t>
            </a:r>
            <a:endParaRPr lang="zh-CN" altLang="en-US" sz="2000" b="1"/>
          </a:p>
        </p:txBody>
      </p:sp>
      <p:sp>
        <p:nvSpPr>
          <p:cNvPr id="14" name="矩形 13"/>
          <p:cNvSpPr/>
          <p:nvPr>
            <p:custDataLst>
              <p:tags r:id="rId2"/>
            </p:custDataLst>
          </p:nvPr>
        </p:nvSpPr>
        <p:spPr>
          <a:xfrm>
            <a:off x="9310370" y="-3175"/>
            <a:ext cx="3209925" cy="686435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2" name="组合 81"/>
          <p:cNvGrpSpPr/>
          <p:nvPr/>
        </p:nvGrpSpPr>
        <p:grpSpPr>
          <a:xfrm>
            <a:off x="0" y="100965"/>
            <a:ext cx="13125450" cy="6759575"/>
            <a:chOff x="0" y="159"/>
            <a:chExt cx="20670" cy="10645"/>
          </a:xfrm>
        </p:grpSpPr>
        <p:grpSp>
          <p:nvGrpSpPr>
            <p:cNvPr id="18" name="组合 17"/>
            <p:cNvGrpSpPr/>
            <p:nvPr/>
          </p:nvGrpSpPr>
          <p:grpSpPr>
            <a:xfrm flipH="1">
              <a:off x="1557" y="1180"/>
              <a:ext cx="3135" cy="6961"/>
              <a:chOff x="14475" y="1140"/>
              <a:chExt cx="3135" cy="6961"/>
            </a:xfrm>
            <a:solidFill>
              <a:schemeClr val="accent1">
                <a:lumMod val="40000"/>
                <a:lumOff val="60000"/>
                <a:alpha val="10000"/>
              </a:schemeClr>
            </a:solidFill>
          </p:grpSpPr>
          <p:cxnSp>
            <p:nvCxnSpPr>
              <p:cNvPr id="20" name="直接连接符 19"/>
              <p:cNvCxnSpPr/>
              <p:nvPr/>
            </p:nvCxnSpPr>
            <p:spPr>
              <a:xfrm flipH="1">
                <a:off x="16155" y="1140"/>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156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150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14475"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1" name="等腰三角形 10"/>
            <p:cNvSpPr/>
            <p:nvPr/>
          </p:nvSpPr>
          <p:spPr>
            <a:xfrm rot="10800000" flipV="1">
              <a:off x="15926" y="8611"/>
              <a:ext cx="4744" cy="2193"/>
            </a:xfrm>
            <a:prstGeom prst="triangle">
              <a:avLst/>
            </a:prstGeom>
            <a:solidFill>
              <a:schemeClr val="bg1">
                <a:lumMod val="9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507" y="386"/>
              <a:ext cx="2578" cy="677"/>
            </a:xfrm>
            <a:prstGeom prst="rect">
              <a:avLst/>
            </a:prstGeom>
            <a:noFill/>
          </p:spPr>
          <p:txBody>
            <a:bodyPr wrap="none" rtlCol="0" anchor="t">
              <a:spAutoFit/>
            </a:bodyPr>
            <a:p>
              <a:pPr algn="l"/>
              <a:r>
                <a:rPr lang="zh-CN" sz="2200" spc="100" smtClean="0">
                  <a:solidFill>
                    <a:srgbClr val="FF0000"/>
                  </a:solidFill>
                  <a:uFillTx/>
                  <a:latin typeface="微软雅黑" panose="020B0503020204020204" pitchFamily="34" charset="-122"/>
                  <a:ea typeface="微软雅黑" panose="020B0503020204020204" pitchFamily="34" charset="-122"/>
                  <a:sym typeface="+mn-ea"/>
                </a:rPr>
                <a:t>创 业 基 地</a:t>
              </a:r>
              <a:endParaRPr 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sp>
          <p:nvSpPr>
            <p:cNvPr id="6" name="等腰三角形 5"/>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等腰三角形 7"/>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2" name="直接连接符 11"/>
            <p:cNvCxnSpPr/>
            <p:nvPr/>
          </p:nvCxnSpPr>
          <p:spPr>
            <a:xfrm>
              <a:off x="852" y="10363"/>
              <a:ext cx="14053"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10" name="矩形 9"/>
          <p:cNvSpPr/>
          <p:nvPr/>
        </p:nvSpPr>
        <p:spPr>
          <a:xfrm>
            <a:off x="1323340" y="3129915"/>
            <a:ext cx="4253865" cy="2039620"/>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0" name="文本框 59"/>
          <p:cNvSpPr txBox="1"/>
          <p:nvPr/>
        </p:nvSpPr>
        <p:spPr>
          <a:xfrm>
            <a:off x="988695" y="768985"/>
            <a:ext cx="5470525" cy="645160"/>
          </a:xfrm>
          <a:prstGeom prst="rect">
            <a:avLst/>
          </a:prstGeom>
          <a:noFill/>
        </p:spPr>
        <p:txBody>
          <a:bodyPr wrap="square" rtlCol="0">
            <a:spAutoFit/>
          </a:bodyPr>
          <a:p>
            <a:pPr marL="171450" indent="-171450" algn="l">
              <a:lnSpc>
                <a:spcPct val="150000"/>
              </a:lnSpc>
              <a:buFont typeface="Wingdings" panose="05000000000000000000" charset="0"/>
              <a:buChar char="w"/>
              <a:defRPr/>
            </a:pPr>
            <a:r>
              <a:rPr sz="2400" smtClean="0">
                <a:solidFill>
                  <a:srgbClr val="002060"/>
                </a:solidFill>
                <a:ea typeface="微软雅黑" panose="020B0503020204020204" pitchFamily="34" charset="-122"/>
                <a:cs typeface="+mn-lt"/>
                <a:sym typeface="+mn-ea"/>
              </a:rPr>
              <a:t>模拟创办便利店</a:t>
            </a:r>
            <a:r>
              <a:rPr lang="zh-CN" sz="2400" b="1" smtClean="0">
                <a:solidFill>
                  <a:srgbClr val="002060"/>
                </a:solidFill>
                <a:ea typeface="微软雅黑" panose="020B0503020204020204" pitchFamily="34" charset="-122"/>
                <a:cs typeface="+mn-lt"/>
                <a:sym typeface="+mn-ea"/>
              </a:rPr>
              <a:t> </a:t>
            </a:r>
            <a:r>
              <a:rPr sz="2400" smtClean="0">
                <a:solidFill>
                  <a:srgbClr val="002060"/>
                </a:solidFill>
                <a:ea typeface="微软雅黑" panose="020B0503020204020204" pitchFamily="34" charset="-122"/>
                <a:cs typeface="+mn-lt"/>
                <a:sym typeface="+mn-ea"/>
              </a:rPr>
              <a:t>  </a:t>
            </a:r>
            <a:endParaRPr lang="zh-CN" altLang="en-US" sz="2400" b="1" smtClean="0">
              <a:solidFill>
                <a:srgbClr val="002060"/>
              </a:solidFill>
              <a:ea typeface="微软雅黑" panose="020B0503020204020204" pitchFamily="34" charset="-122"/>
              <a:cs typeface="+mn-lt"/>
              <a:sym typeface="+mn-ea"/>
            </a:endParaRPr>
          </a:p>
        </p:txBody>
      </p:sp>
      <p:sp>
        <p:nvSpPr>
          <p:cNvPr id="3" name="圆角矩形 2"/>
          <p:cNvSpPr/>
          <p:nvPr/>
        </p:nvSpPr>
        <p:spPr>
          <a:xfrm>
            <a:off x="5509895" y="5996305"/>
            <a:ext cx="1828165" cy="7620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圆角矩形 8"/>
          <p:cNvSpPr/>
          <p:nvPr/>
        </p:nvSpPr>
        <p:spPr>
          <a:xfrm>
            <a:off x="8662670" y="598805"/>
            <a:ext cx="1828165" cy="7620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 name="https://photo-static-api.fotomore.com/creative/vcg/400/new/VCG41N1158784084.jpg" descr="商人们正握手同意一笔交易，配送网络物流就在后台。运输和物流概念的工业货物集装箱的快递概念"/>
          <p:cNvPicPr>
            <a:picLocks noChangeAspect="1"/>
          </p:cNvPicPr>
          <p:nvPr/>
        </p:nvPicPr>
        <p:blipFill>
          <a:blip r:embed="rId2"/>
          <a:stretch>
            <a:fillRect/>
          </a:stretch>
        </p:blipFill>
        <p:spPr>
          <a:xfrm>
            <a:off x="1322070" y="1507490"/>
            <a:ext cx="4255135" cy="1807845"/>
          </a:xfrm>
          <a:prstGeom prst="rect">
            <a:avLst/>
          </a:prstGeom>
        </p:spPr>
      </p:pic>
      <p:pic>
        <p:nvPicPr>
          <p:cNvPr id="29" name="https://photo-static-api.fotomore.com/creative/vcg/veer/612/veer-127760964.jpg" descr="概念,屏幕,领导能力,箭头符号,男商人,新创企业,经理,全球通讯,地球形,全球商务"/>
          <p:cNvPicPr>
            <a:picLocks noChangeAspect="1"/>
          </p:cNvPicPr>
          <p:nvPr/>
        </p:nvPicPr>
        <p:blipFill>
          <a:blip r:embed="rId3"/>
          <a:stretch>
            <a:fillRect/>
          </a:stretch>
        </p:blipFill>
        <p:spPr>
          <a:xfrm>
            <a:off x="5840095" y="1799590"/>
            <a:ext cx="5062855" cy="3375025"/>
          </a:xfrm>
          <a:prstGeom prst="rect">
            <a:avLst/>
          </a:prstGeom>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2" name="组合 81"/>
          <p:cNvGrpSpPr/>
          <p:nvPr/>
        </p:nvGrpSpPr>
        <p:grpSpPr>
          <a:xfrm>
            <a:off x="-1840230" y="100965"/>
            <a:ext cx="14965680" cy="6759575"/>
            <a:chOff x="-2898" y="159"/>
            <a:chExt cx="23568" cy="10645"/>
          </a:xfrm>
        </p:grpSpPr>
        <p:grpSp>
          <p:nvGrpSpPr>
            <p:cNvPr id="18" name="组合 17"/>
            <p:cNvGrpSpPr/>
            <p:nvPr/>
          </p:nvGrpSpPr>
          <p:grpSpPr>
            <a:xfrm flipH="1">
              <a:off x="-2898" y="408"/>
              <a:ext cx="7590" cy="9224"/>
              <a:chOff x="14475" y="368"/>
              <a:chExt cx="7590" cy="9224"/>
            </a:xfrm>
            <a:solidFill>
              <a:schemeClr val="accent1">
                <a:lumMod val="40000"/>
                <a:lumOff val="60000"/>
                <a:alpha val="10000"/>
              </a:schemeClr>
            </a:solidFill>
          </p:grpSpPr>
          <p:sp>
            <p:nvSpPr>
              <p:cNvPr id="19" name="任意多边形 18"/>
              <p:cNvSpPr/>
              <p:nvPr/>
            </p:nvSpPr>
            <p:spPr>
              <a:xfrm rot="1860000">
                <a:off x="14959" y="368"/>
                <a:ext cx="7106" cy="9225"/>
              </a:xfrm>
              <a:custGeom>
                <a:avLst/>
                <a:gdLst>
                  <a:gd name="connsiteX0" fmla="*/ 0 w 7106"/>
                  <a:gd name="connsiteY0" fmla="*/ 6635 h 9225"/>
                  <a:gd name="connsiteX1" fmla="*/ 1570 w 7106"/>
                  <a:gd name="connsiteY1" fmla="*/ 0 h 9225"/>
                  <a:gd name="connsiteX2" fmla="*/ 7106 w 7106"/>
                  <a:gd name="connsiteY2" fmla="*/ 9225 h 9225"/>
                  <a:gd name="connsiteX3" fmla="*/ 0 w 7106"/>
                  <a:gd name="connsiteY3" fmla="*/ 6635 h 9225"/>
                </a:gdLst>
                <a:ahLst/>
                <a:cxnLst>
                  <a:cxn ang="0">
                    <a:pos x="connsiteX0" y="connsiteY0"/>
                  </a:cxn>
                  <a:cxn ang="0">
                    <a:pos x="connsiteX1" y="connsiteY1"/>
                  </a:cxn>
                  <a:cxn ang="0">
                    <a:pos x="connsiteX2" y="connsiteY2"/>
                  </a:cxn>
                  <a:cxn ang="0">
                    <a:pos x="connsiteX3" y="connsiteY3"/>
                  </a:cxn>
                </a:cxnLst>
                <a:rect l="l" t="t" r="r" b="b"/>
                <a:pathLst>
                  <a:path w="7106" h="9225">
                    <a:moveTo>
                      <a:pt x="0" y="6635"/>
                    </a:moveTo>
                    <a:lnTo>
                      <a:pt x="1570" y="0"/>
                    </a:lnTo>
                    <a:lnTo>
                      <a:pt x="7106" y="9225"/>
                    </a:lnTo>
                    <a:lnTo>
                      <a:pt x="0" y="663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20" name="直接连接符 19"/>
              <p:cNvCxnSpPr/>
              <p:nvPr/>
            </p:nvCxnSpPr>
            <p:spPr>
              <a:xfrm flipH="1">
                <a:off x="16155" y="1140"/>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156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150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14475"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1" name="等腰三角形 10"/>
            <p:cNvSpPr/>
            <p:nvPr/>
          </p:nvSpPr>
          <p:spPr>
            <a:xfrm rot="10800000" flipV="1">
              <a:off x="15926" y="8611"/>
              <a:ext cx="4744" cy="2193"/>
            </a:xfrm>
            <a:prstGeom prst="triangle">
              <a:avLst/>
            </a:prstGeom>
            <a:solidFill>
              <a:schemeClr val="bg1">
                <a:lumMod val="9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sp>
          <p:nvSpPr>
            <p:cNvPr id="6" name="等腰三角形 5"/>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等腰三角形 7"/>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2" name="直接连接符 11"/>
            <p:cNvCxnSpPr/>
            <p:nvPr/>
          </p:nvCxnSpPr>
          <p:spPr>
            <a:xfrm>
              <a:off x="852" y="10363"/>
              <a:ext cx="14053"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14" name="文本框 13"/>
          <p:cNvSpPr txBox="1"/>
          <p:nvPr/>
        </p:nvSpPr>
        <p:spPr>
          <a:xfrm>
            <a:off x="4476115" y="2726690"/>
            <a:ext cx="3239770" cy="922020"/>
          </a:xfrm>
          <a:prstGeom prst="rect">
            <a:avLst/>
          </a:prstGeom>
          <a:noFill/>
        </p:spPr>
        <p:txBody>
          <a:bodyPr wrap="square" rtlCol="0">
            <a:spAutoFit/>
          </a:bodyPr>
          <a:p>
            <a:pPr indent="0" algn="l">
              <a:lnSpc>
                <a:spcPct val="90000"/>
              </a:lnSpc>
              <a:buNone/>
            </a:pPr>
            <a:r>
              <a:rPr lang="zh-CN" altLang="en-US" sz="6000" b="1" smtClean="0">
                <a:solidFill>
                  <a:srgbClr val="002060"/>
                </a:solidFill>
                <a:latin typeface="微软雅黑" panose="020B0503020204020204" pitchFamily="34" charset="-122"/>
                <a:ea typeface="微软雅黑" panose="020B0503020204020204" pitchFamily="34" charset="-122"/>
              </a:rPr>
              <a:t>感谢观看！</a:t>
            </a:r>
            <a:endParaRPr lang="zh-CN" altLang="en-US" sz="6000" b="1" smtClean="0">
              <a:solidFill>
                <a:srgbClr val="00206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8" name="组合 17"/>
          <p:cNvGrpSpPr/>
          <p:nvPr/>
        </p:nvGrpSpPr>
        <p:grpSpPr>
          <a:xfrm rot="0">
            <a:off x="9201785" y="259080"/>
            <a:ext cx="4819650" cy="5857240"/>
            <a:chOff x="14475" y="368"/>
            <a:chExt cx="7590" cy="9224"/>
          </a:xfrm>
          <a:solidFill>
            <a:schemeClr val="accent1">
              <a:lumMod val="40000"/>
              <a:lumOff val="60000"/>
              <a:alpha val="10000"/>
            </a:schemeClr>
          </a:solidFill>
        </p:grpSpPr>
        <p:sp>
          <p:nvSpPr>
            <p:cNvPr id="19" name="任意多边形 18"/>
            <p:cNvSpPr/>
            <p:nvPr/>
          </p:nvSpPr>
          <p:spPr>
            <a:xfrm rot="1860000">
              <a:off x="14959" y="368"/>
              <a:ext cx="7106" cy="9225"/>
            </a:xfrm>
            <a:custGeom>
              <a:avLst/>
              <a:gdLst>
                <a:gd name="connsiteX0" fmla="*/ 0 w 7106"/>
                <a:gd name="connsiteY0" fmla="*/ 6635 h 9225"/>
                <a:gd name="connsiteX1" fmla="*/ 1570 w 7106"/>
                <a:gd name="connsiteY1" fmla="*/ 0 h 9225"/>
                <a:gd name="connsiteX2" fmla="*/ 7106 w 7106"/>
                <a:gd name="connsiteY2" fmla="*/ 9225 h 9225"/>
                <a:gd name="connsiteX3" fmla="*/ 0 w 7106"/>
                <a:gd name="connsiteY3" fmla="*/ 6635 h 9225"/>
              </a:gdLst>
              <a:ahLst/>
              <a:cxnLst>
                <a:cxn ang="0">
                  <a:pos x="connsiteX0" y="connsiteY0"/>
                </a:cxn>
                <a:cxn ang="0">
                  <a:pos x="connsiteX1" y="connsiteY1"/>
                </a:cxn>
                <a:cxn ang="0">
                  <a:pos x="connsiteX2" y="connsiteY2"/>
                </a:cxn>
                <a:cxn ang="0">
                  <a:pos x="connsiteX3" y="connsiteY3"/>
                </a:cxn>
              </a:cxnLst>
              <a:rect l="l" t="t" r="r" b="b"/>
              <a:pathLst>
                <a:path w="7106" h="9225">
                  <a:moveTo>
                    <a:pt x="0" y="6635"/>
                  </a:moveTo>
                  <a:lnTo>
                    <a:pt x="1570" y="0"/>
                  </a:lnTo>
                  <a:lnTo>
                    <a:pt x="7106" y="9225"/>
                  </a:lnTo>
                  <a:lnTo>
                    <a:pt x="0" y="663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20" name="直接连接符 19"/>
            <p:cNvCxnSpPr/>
            <p:nvPr/>
          </p:nvCxnSpPr>
          <p:spPr>
            <a:xfrm flipH="1">
              <a:off x="16155" y="1140"/>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156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150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14475"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7" name="文本框 6"/>
          <p:cNvSpPr txBox="1"/>
          <p:nvPr/>
        </p:nvSpPr>
        <p:spPr>
          <a:xfrm>
            <a:off x="240030" y="259080"/>
            <a:ext cx="1637030" cy="429895"/>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创 业 故 事</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176530"/>
            <a:ext cx="240030" cy="567055"/>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8867775" y="6299200"/>
            <a:ext cx="1949450" cy="561340"/>
            <a:chOff x="15012" y="9920"/>
            <a:chExt cx="3070" cy="884"/>
          </a:xfrm>
        </p:grpSpPr>
        <p:sp>
          <p:nvSpPr>
            <p:cNvPr id="6" name="等腰三角形 5"/>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等腰三角形 7"/>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2" name="直接连接符 11"/>
          <p:cNvCxnSpPr/>
          <p:nvPr/>
        </p:nvCxnSpPr>
        <p:spPr>
          <a:xfrm>
            <a:off x="541020" y="6580505"/>
            <a:ext cx="6584315"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1209020" y="100965"/>
            <a:ext cx="821055" cy="395605"/>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sp>
        <p:nvSpPr>
          <p:cNvPr id="46" name="文本框 45"/>
          <p:cNvSpPr txBox="1"/>
          <p:nvPr/>
        </p:nvSpPr>
        <p:spPr>
          <a:xfrm>
            <a:off x="1040130" y="1149985"/>
            <a:ext cx="6191885" cy="521970"/>
          </a:xfrm>
          <a:prstGeom prst="rect">
            <a:avLst/>
          </a:prstGeom>
          <a:noFill/>
        </p:spPr>
        <p:txBody>
          <a:bodyPr wrap="square" rtlCol="0" anchor="t">
            <a:spAutoFit/>
          </a:bodyPr>
          <a:p>
            <a:r>
              <a:rPr lang="zh-CN" altLang="en-US" sz="2800" spc="100" smtClean="0">
                <a:uFillTx/>
                <a:latin typeface="微软雅黑" panose="020B0503020204020204" pitchFamily="34" charset="-122"/>
                <a:ea typeface="微软雅黑" panose="020B0503020204020204" pitchFamily="34" charset="-122"/>
                <a:cs typeface="微软雅黑" panose="020B0503020204020204" pitchFamily="34" charset="-122"/>
                <a:sym typeface="+mn-ea"/>
              </a:rPr>
              <a:t>“超级破烂王”汪剑超的创业之旅</a:t>
            </a:r>
            <a:endParaRPr lang="zh-CN" altLang="en-US" sz="2800" spc="100" smtClean="0">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26" name="组合 25"/>
          <p:cNvGrpSpPr/>
          <p:nvPr/>
        </p:nvGrpSpPr>
        <p:grpSpPr>
          <a:xfrm>
            <a:off x="8654415" y="1868170"/>
            <a:ext cx="2542540" cy="2600960"/>
            <a:chOff x="11191" y="3755"/>
            <a:chExt cx="2192" cy="2242"/>
          </a:xfrm>
          <a:gradFill rotWithShape="1">
            <a:gsLst>
              <a:gs pos="0">
                <a:srgbClr val="007BD3"/>
              </a:gs>
              <a:gs pos="100000">
                <a:srgbClr val="034373"/>
              </a:gs>
            </a:gsLst>
            <a:lin ang="5400000" scaled="0"/>
          </a:gradFill>
        </p:grpSpPr>
        <p:sp>
          <p:nvSpPr>
            <p:cNvPr id="5" name="菱形 4"/>
            <p:cNvSpPr/>
            <p:nvPr/>
          </p:nvSpPr>
          <p:spPr>
            <a:xfrm>
              <a:off x="11753" y="3755"/>
              <a:ext cx="1066" cy="1066"/>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zh-CN"/>
                <a:t>勤奋</a:t>
              </a:r>
              <a:endParaRPr lang="zh-CN" altLang="zh-CN"/>
            </a:p>
          </p:txBody>
        </p:sp>
        <p:sp>
          <p:nvSpPr>
            <p:cNvPr id="9" name="菱形 8"/>
            <p:cNvSpPr/>
            <p:nvPr/>
          </p:nvSpPr>
          <p:spPr>
            <a:xfrm>
              <a:off x="11191" y="4350"/>
              <a:ext cx="1066" cy="1066"/>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谦虚</a:t>
              </a:r>
              <a:endParaRPr lang="zh-CN" altLang="en-US"/>
            </a:p>
          </p:txBody>
        </p:sp>
        <p:sp>
          <p:nvSpPr>
            <p:cNvPr id="10" name="菱形 9"/>
            <p:cNvSpPr/>
            <p:nvPr/>
          </p:nvSpPr>
          <p:spPr>
            <a:xfrm>
              <a:off x="11763" y="4931"/>
              <a:ext cx="1066" cy="1066"/>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挑战</a:t>
              </a:r>
              <a:endParaRPr lang="zh-CN" altLang="en-US"/>
            </a:p>
          </p:txBody>
        </p:sp>
        <p:sp>
          <p:nvSpPr>
            <p:cNvPr id="25" name="菱形 24"/>
            <p:cNvSpPr/>
            <p:nvPr/>
          </p:nvSpPr>
          <p:spPr>
            <a:xfrm>
              <a:off x="12317" y="4345"/>
              <a:ext cx="1066" cy="1066"/>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稳健</a:t>
              </a:r>
              <a:endParaRPr lang="zh-CN" altLang="en-US"/>
            </a:p>
          </p:txBody>
        </p:sp>
      </p:grpSp>
      <p:cxnSp>
        <p:nvCxnSpPr>
          <p:cNvPr id="52" name="直接连接符 51"/>
          <p:cNvCxnSpPr/>
          <p:nvPr/>
        </p:nvCxnSpPr>
        <p:spPr>
          <a:xfrm>
            <a:off x="7232015" y="664210"/>
            <a:ext cx="0" cy="5318125"/>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43" name="组合 42"/>
          <p:cNvGrpSpPr/>
          <p:nvPr/>
        </p:nvGrpSpPr>
        <p:grpSpPr>
          <a:xfrm rot="0">
            <a:off x="7015480" y="2849245"/>
            <a:ext cx="432435" cy="608965"/>
            <a:chOff x="8502651" y="2933700"/>
            <a:chExt cx="631825" cy="885825"/>
          </a:xfrm>
          <a:solidFill>
            <a:schemeClr val="accent1">
              <a:lumMod val="75000"/>
            </a:schemeClr>
          </a:solidFill>
        </p:grpSpPr>
        <p:sp>
          <p:nvSpPr>
            <p:cNvPr id="258" name="Freeform 52"/>
            <p:cNvSpPr/>
            <p:nvPr/>
          </p:nvSpPr>
          <p:spPr bwMode="auto">
            <a:xfrm>
              <a:off x="8680451" y="2933700"/>
              <a:ext cx="276225" cy="377825"/>
            </a:xfrm>
            <a:custGeom>
              <a:avLst/>
              <a:gdLst>
                <a:gd name="T0" fmla="*/ 6 w 158"/>
                <a:gd name="T1" fmla="*/ 102 h 217"/>
                <a:gd name="T2" fmla="*/ 0 w 158"/>
                <a:gd name="T3" fmla="*/ 126 h 217"/>
                <a:gd name="T4" fmla="*/ 6 w 158"/>
                <a:gd name="T5" fmla="*/ 151 h 217"/>
                <a:gd name="T6" fmla="*/ 10 w 158"/>
                <a:gd name="T7" fmla="*/ 145 h 217"/>
                <a:gd name="T8" fmla="*/ 80 w 158"/>
                <a:gd name="T9" fmla="*/ 217 h 217"/>
                <a:gd name="T10" fmla="*/ 147 w 158"/>
                <a:gd name="T11" fmla="*/ 142 h 217"/>
                <a:gd name="T12" fmla="*/ 152 w 158"/>
                <a:gd name="T13" fmla="*/ 150 h 217"/>
                <a:gd name="T14" fmla="*/ 158 w 158"/>
                <a:gd name="T15" fmla="*/ 125 h 217"/>
                <a:gd name="T16" fmla="*/ 152 w 158"/>
                <a:gd name="T17" fmla="*/ 100 h 217"/>
                <a:gd name="T18" fmla="*/ 150 w 158"/>
                <a:gd name="T19" fmla="*/ 102 h 217"/>
                <a:gd name="T20" fmla="*/ 149 w 158"/>
                <a:gd name="T21" fmla="*/ 81 h 217"/>
                <a:gd name="T22" fmla="*/ 91 w 158"/>
                <a:gd name="T23" fmla="*/ 67 h 217"/>
                <a:gd name="T24" fmla="*/ 100 w 158"/>
                <a:gd name="T25" fmla="*/ 70 h 217"/>
                <a:gd name="T26" fmla="*/ 156 w 158"/>
                <a:gd name="T27" fmla="*/ 52 h 217"/>
                <a:gd name="T28" fmla="*/ 27 w 158"/>
                <a:gd name="T29" fmla="*/ 39 h 217"/>
                <a:gd name="T30" fmla="*/ 2 w 158"/>
                <a:gd name="T31" fmla="*/ 56 h 217"/>
                <a:gd name="T32" fmla="*/ 19 w 158"/>
                <a:gd name="T33" fmla="*/ 55 h 217"/>
                <a:gd name="T34" fmla="*/ 8 w 158"/>
                <a:gd name="T35" fmla="*/ 90 h 217"/>
                <a:gd name="T36" fmla="*/ 7 w 158"/>
                <a:gd name="T37" fmla="*/ 102 h 217"/>
                <a:gd name="T38" fmla="*/ 6 w 158"/>
                <a:gd name="T39" fmla="*/ 102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8" h="217">
                  <a:moveTo>
                    <a:pt x="6" y="102"/>
                  </a:moveTo>
                  <a:cubicBezTo>
                    <a:pt x="3" y="102"/>
                    <a:pt x="0" y="113"/>
                    <a:pt x="0" y="126"/>
                  </a:cubicBezTo>
                  <a:cubicBezTo>
                    <a:pt x="0" y="140"/>
                    <a:pt x="3" y="151"/>
                    <a:pt x="6" y="151"/>
                  </a:cubicBezTo>
                  <a:cubicBezTo>
                    <a:pt x="8" y="151"/>
                    <a:pt x="9" y="148"/>
                    <a:pt x="10" y="145"/>
                  </a:cubicBezTo>
                  <a:cubicBezTo>
                    <a:pt x="21" y="186"/>
                    <a:pt x="59" y="217"/>
                    <a:pt x="80" y="217"/>
                  </a:cubicBezTo>
                  <a:cubicBezTo>
                    <a:pt x="106" y="217"/>
                    <a:pt x="142" y="188"/>
                    <a:pt x="147" y="142"/>
                  </a:cubicBezTo>
                  <a:cubicBezTo>
                    <a:pt x="148" y="147"/>
                    <a:pt x="150" y="150"/>
                    <a:pt x="152" y="150"/>
                  </a:cubicBezTo>
                  <a:cubicBezTo>
                    <a:pt x="155" y="150"/>
                    <a:pt x="158" y="139"/>
                    <a:pt x="158" y="125"/>
                  </a:cubicBezTo>
                  <a:cubicBezTo>
                    <a:pt x="158" y="111"/>
                    <a:pt x="155" y="100"/>
                    <a:pt x="152" y="100"/>
                  </a:cubicBezTo>
                  <a:cubicBezTo>
                    <a:pt x="151" y="100"/>
                    <a:pt x="150" y="101"/>
                    <a:pt x="150" y="102"/>
                  </a:cubicBezTo>
                  <a:cubicBezTo>
                    <a:pt x="150" y="95"/>
                    <a:pt x="150" y="89"/>
                    <a:pt x="149" y="81"/>
                  </a:cubicBezTo>
                  <a:cubicBezTo>
                    <a:pt x="137" y="90"/>
                    <a:pt x="115" y="78"/>
                    <a:pt x="91" y="67"/>
                  </a:cubicBezTo>
                  <a:cubicBezTo>
                    <a:pt x="94" y="68"/>
                    <a:pt x="97" y="69"/>
                    <a:pt x="100" y="70"/>
                  </a:cubicBezTo>
                  <a:cubicBezTo>
                    <a:pt x="140" y="90"/>
                    <a:pt x="156" y="52"/>
                    <a:pt x="156" y="52"/>
                  </a:cubicBezTo>
                  <a:cubicBezTo>
                    <a:pt x="156" y="52"/>
                    <a:pt x="106" y="0"/>
                    <a:pt x="27" y="39"/>
                  </a:cubicBezTo>
                  <a:cubicBezTo>
                    <a:pt x="20" y="43"/>
                    <a:pt x="11" y="52"/>
                    <a:pt x="2" y="56"/>
                  </a:cubicBezTo>
                  <a:cubicBezTo>
                    <a:pt x="2" y="56"/>
                    <a:pt x="9" y="55"/>
                    <a:pt x="19" y="55"/>
                  </a:cubicBezTo>
                  <a:cubicBezTo>
                    <a:pt x="11" y="60"/>
                    <a:pt x="6" y="71"/>
                    <a:pt x="8" y="90"/>
                  </a:cubicBezTo>
                  <a:cubicBezTo>
                    <a:pt x="7" y="93"/>
                    <a:pt x="7" y="98"/>
                    <a:pt x="7" y="102"/>
                  </a:cubicBezTo>
                  <a:cubicBezTo>
                    <a:pt x="6" y="102"/>
                    <a:pt x="6" y="102"/>
                    <a:pt x="6" y="102"/>
                  </a:cubicBezTo>
                  <a:close/>
                </a:path>
              </a:pathLst>
            </a:custGeom>
            <a:grpFill/>
            <a:ln>
              <a:noFill/>
            </a:ln>
          </p:spPr>
          <p:style>
            <a:lnRef idx="3">
              <a:schemeClr val="lt1"/>
            </a:lnRef>
            <a:fillRef idx="1">
              <a:schemeClr val="accent5"/>
            </a:fillRef>
            <a:effectRef idx="1">
              <a:schemeClr val="accent5"/>
            </a:effectRef>
            <a:fontRef idx="minor">
              <a:schemeClr val="lt1"/>
            </a:fontRef>
          </p:style>
          <p:txBody>
            <a:bodyPr vert="horz" wrap="square" lIns="91440" tIns="45720" rIns="91440" bIns="45720" numCol="1" anchor="t" anchorCtr="0" compatLnSpc="1"/>
            <a:p>
              <a:endParaRPr lang="en-US">
                <a:solidFill>
                  <a:srgbClr val="424953"/>
                </a:solidFill>
              </a:endParaRPr>
            </a:p>
          </p:txBody>
        </p:sp>
        <p:sp>
          <p:nvSpPr>
            <p:cNvPr id="259" name="Freeform 53"/>
            <p:cNvSpPr>
              <a:spLocks noEditPoints="1"/>
            </p:cNvSpPr>
            <p:nvPr/>
          </p:nvSpPr>
          <p:spPr bwMode="auto">
            <a:xfrm>
              <a:off x="8502651" y="3295650"/>
              <a:ext cx="631825" cy="523875"/>
            </a:xfrm>
            <a:custGeom>
              <a:avLst/>
              <a:gdLst>
                <a:gd name="T0" fmla="*/ 322 w 362"/>
                <a:gd name="T1" fmla="*/ 195 h 300"/>
                <a:gd name="T2" fmla="*/ 357 w 362"/>
                <a:gd name="T3" fmla="*/ 63 h 300"/>
                <a:gd name="T4" fmla="*/ 237 w 362"/>
                <a:gd name="T5" fmla="*/ 7 h 300"/>
                <a:gd name="T6" fmla="*/ 230 w 362"/>
                <a:gd name="T7" fmla="*/ 11 h 300"/>
                <a:gd name="T8" fmla="*/ 203 w 362"/>
                <a:gd name="T9" fmla="*/ 124 h 300"/>
                <a:gd name="T10" fmla="*/ 193 w 362"/>
                <a:gd name="T11" fmla="*/ 40 h 300"/>
                <a:gd name="T12" fmla="*/ 196 w 362"/>
                <a:gd name="T13" fmla="*/ 31 h 300"/>
                <a:gd name="T14" fmla="*/ 190 w 362"/>
                <a:gd name="T15" fmla="*/ 21 h 300"/>
                <a:gd name="T16" fmla="*/ 176 w 362"/>
                <a:gd name="T17" fmla="*/ 21 h 300"/>
                <a:gd name="T18" fmla="*/ 169 w 362"/>
                <a:gd name="T19" fmla="*/ 31 h 300"/>
                <a:gd name="T20" fmla="*/ 173 w 362"/>
                <a:gd name="T21" fmla="*/ 39 h 300"/>
                <a:gd name="T22" fmla="*/ 161 w 362"/>
                <a:gd name="T23" fmla="*/ 118 h 300"/>
                <a:gd name="T24" fmla="*/ 161 w 362"/>
                <a:gd name="T25" fmla="*/ 123 h 300"/>
                <a:gd name="T26" fmla="*/ 128 w 362"/>
                <a:gd name="T27" fmla="*/ 7 h 300"/>
                <a:gd name="T28" fmla="*/ 123 w 362"/>
                <a:gd name="T29" fmla="*/ 7 h 300"/>
                <a:gd name="T30" fmla="*/ 4 w 362"/>
                <a:gd name="T31" fmla="*/ 67 h 300"/>
                <a:gd name="T32" fmla="*/ 26 w 362"/>
                <a:gd name="T33" fmla="*/ 221 h 300"/>
                <a:gd name="T34" fmla="*/ 68 w 362"/>
                <a:gd name="T35" fmla="*/ 218 h 300"/>
                <a:gd name="T36" fmla="*/ 76 w 362"/>
                <a:gd name="T37" fmla="*/ 300 h 300"/>
                <a:gd name="T38" fmla="*/ 278 w 362"/>
                <a:gd name="T39" fmla="*/ 300 h 300"/>
                <a:gd name="T40" fmla="*/ 285 w 362"/>
                <a:gd name="T41" fmla="*/ 235 h 300"/>
                <a:gd name="T42" fmla="*/ 286 w 362"/>
                <a:gd name="T43" fmla="*/ 215 h 300"/>
                <a:gd name="T44" fmla="*/ 313 w 362"/>
                <a:gd name="T45" fmla="*/ 221 h 300"/>
                <a:gd name="T46" fmla="*/ 322 w 362"/>
                <a:gd name="T47" fmla="*/ 195 h 300"/>
                <a:gd name="T48" fmla="*/ 289 w 362"/>
                <a:gd name="T49" fmla="*/ 98 h 300"/>
                <a:gd name="T50" fmla="*/ 291 w 362"/>
                <a:gd name="T51" fmla="*/ 101 h 300"/>
                <a:gd name="T52" fmla="*/ 289 w 362"/>
                <a:gd name="T53" fmla="*/ 98 h 300"/>
                <a:gd name="T54" fmla="*/ 73 w 362"/>
                <a:gd name="T55" fmla="*/ 157 h 300"/>
                <a:gd name="T56" fmla="*/ 159 w 362"/>
                <a:gd name="T57" fmla="*/ 149 h 300"/>
                <a:gd name="T58" fmla="*/ 166 w 362"/>
                <a:gd name="T59" fmla="*/ 149 h 300"/>
                <a:gd name="T60" fmla="*/ 180 w 362"/>
                <a:gd name="T61" fmla="*/ 148 h 300"/>
                <a:gd name="T62" fmla="*/ 229 w 362"/>
                <a:gd name="T63" fmla="*/ 146 h 300"/>
                <a:gd name="T64" fmla="*/ 198 w 362"/>
                <a:gd name="T65" fmla="*/ 151 h 300"/>
                <a:gd name="T66" fmla="*/ 195 w 362"/>
                <a:gd name="T67" fmla="*/ 151 h 300"/>
                <a:gd name="T68" fmla="*/ 179 w 362"/>
                <a:gd name="T69" fmla="*/ 154 h 300"/>
                <a:gd name="T70" fmla="*/ 42 w 362"/>
                <a:gd name="T71" fmla="*/ 174 h 300"/>
                <a:gd name="T72" fmla="*/ 68 w 362"/>
                <a:gd name="T73" fmla="*/ 160 h 300"/>
                <a:gd name="T74" fmla="*/ 73 w 362"/>
                <a:gd name="T75" fmla="*/ 157 h 300"/>
                <a:gd name="T76" fmla="*/ 179 w 362"/>
                <a:gd name="T77" fmla="*/ 187 h 300"/>
                <a:gd name="T78" fmla="*/ 171 w 362"/>
                <a:gd name="T79" fmla="*/ 188 h 300"/>
                <a:gd name="T80" fmla="*/ 154 w 362"/>
                <a:gd name="T81" fmla="*/ 190 h 300"/>
                <a:gd name="T82" fmla="*/ 172 w 362"/>
                <a:gd name="T83" fmla="*/ 183 h 300"/>
                <a:gd name="T84" fmla="*/ 182 w 362"/>
                <a:gd name="T85" fmla="*/ 179 h 300"/>
                <a:gd name="T86" fmla="*/ 187 w 362"/>
                <a:gd name="T87" fmla="*/ 177 h 300"/>
                <a:gd name="T88" fmla="*/ 288 w 362"/>
                <a:gd name="T89" fmla="*/ 165 h 300"/>
                <a:gd name="T90" fmla="*/ 306 w 362"/>
                <a:gd name="T91" fmla="*/ 163 h 300"/>
                <a:gd name="T92" fmla="*/ 312 w 362"/>
                <a:gd name="T93" fmla="*/ 169 h 300"/>
                <a:gd name="T94" fmla="*/ 313 w 362"/>
                <a:gd name="T95" fmla="*/ 171 h 300"/>
                <a:gd name="T96" fmla="*/ 179 w 362"/>
                <a:gd name="T97" fmla="*/ 18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62" h="300">
                  <a:moveTo>
                    <a:pt x="322" y="195"/>
                  </a:moveTo>
                  <a:cubicBezTo>
                    <a:pt x="341" y="148"/>
                    <a:pt x="362" y="94"/>
                    <a:pt x="357" y="63"/>
                  </a:cubicBezTo>
                  <a:cubicBezTo>
                    <a:pt x="356" y="43"/>
                    <a:pt x="289" y="0"/>
                    <a:pt x="237" y="7"/>
                  </a:cubicBezTo>
                  <a:cubicBezTo>
                    <a:pt x="237" y="7"/>
                    <a:pt x="235" y="9"/>
                    <a:pt x="230" y="11"/>
                  </a:cubicBezTo>
                  <a:cubicBezTo>
                    <a:pt x="203" y="124"/>
                    <a:pt x="203" y="124"/>
                    <a:pt x="203" y="124"/>
                  </a:cubicBezTo>
                  <a:cubicBezTo>
                    <a:pt x="193" y="40"/>
                    <a:pt x="193" y="40"/>
                    <a:pt x="193" y="40"/>
                  </a:cubicBezTo>
                  <a:cubicBezTo>
                    <a:pt x="196" y="31"/>
                    <a:pt x="196" y="31"/>
                    <a:pt x="196" y="31"/>
                  </a:cubicBezTo>
                  <a:cubicBezTo>
                    <a:pt x="190" y="21"/>
                    <a:pt x="190" y="21"/>
                    <a:pt x="190" y="21"/>
                  </a:cubicBezTo>
                  <a:cubicBezTo>
                    <a:pt x="176" y="21"/>
                    <a:pt x="176" y="21"/>
                    <a:pt x="176" y="21"/>
                  </a:cubicBezTo>
                  <a:cubicBezTo>
                    <a:pt x="169" y="31"/>
                    <a:pt x="169" y="31"/>
                    <a:pt x="169" y="31"/>
                  </a:cubicBezTo>
                  <a:cubicBezTo>
                    <a:pt x="173" y="39"/>
                    <a:pt x="173" y="39"/>
                    <a:pt x="173" y="39"/>
                  </a:cubicBezTo>
                  <a:cubicBezTo>
                    <a:pt x="161" y="118"/>
                    <a:pt x="161" y="118"/>
                    <a:pt x="161" y="118"/>
                  </a:cubicBezTo>
                  <a:cubicBezTo>
                    <a:pt x="161" y="123"/>
                    <a:pt x="161" y="123"/>
                    <a:pt x="161" y="123"/>
                  </a:cubicBezTo>
                  <a:cubicBezTo>
                    <a:pt x="128" y="7"/>
                    <a:pt x="128" y="7"/>
                    <a:pt x="128" y="7"/>
                  </a:cubicBezTo>
                  <a:cubicBezTo>
                    <a:pt x="127" y="7"/>
                    <a:pt x="125" y="7"/>
                    <a:pt x="123" y="7"/>
                  </a:cubicBezTo>
                  <a:cubicBezTo>
                    <a:pt x="71" y="14"/>
                    <a:pt x="5" y="32"/>
                    <a:pt x="4" y="67"/>
                  </a:cubicBezTo>
                  <a:cubicBezTo>
                    <a:pt x="0" y="83"/>
                    <a:pt x="18" y="183"/>
                    <a:pt x="26" y="221"/>
                  </a:cubicBezTo>
                  <a:cubicBezTo>
                    <a:pt x="35" y="226"/>
                    <a:pt x="54" y="222"/>
                    <a:pt x="68" y="218"/>
                  </a:cubicBezTo>
                  <a:cubicBezTo>
                    <a:pt x="72" y="260"/>
                    <a:pt x="75" y="292"/>
                    <a:pt x="76" y="300"/>
                  </a:cubicBezTo>
                  <a:cubicBezTo>
                    <a:pt x="278" y="300"/>
                    <a:pt x="278" y="300"/>
                    <a:pt x="278" y="300"/>
                  </a:cubicBezTo>
                  <a:cubicBezTo>
                    <a:pt x="279" y="293"/>
                    <a:pt x="282" y="269"/>
                    <a:pt x="285" y="235"/>
                  </a:cubicBezTo>
                  <a:cubicBezTo>
                    <a:pt x="286" y="215"/>
                    <a:pt x="286" y="215"/>
                    <a:pt x="286" y="215"/>
                  </a:cubicBezTo>
                  <a:cubicBezTo>
                    <a:pt x="313" y="221"/>
                    <a:pt x="313" y="221"/>
                    <a:pt x="313" y="221"/>
                  </a:cubicBezTo>
                  <a:lnTo>
                    <a:pt x="322" y="195"/>
                  </a:lnTo>
                  <a:close/>
                  <a:moveTo>
                    <a:pt x="289" y="98"/>
                  </a:moveTo>
                  <a:cubicBezTo>
                    <a:pt x="290" y="96"/>
                    <a:pt x="290" y="98"/>
                    <a:pt x="291" y="101"/>
                  </a:cubicBezTo>
                  <a:cubicBezTo>
                    <a:pt x="289" y="100"/>
                    <a:pt x="288" y="99"/>
                    <a:pt x="289" y="98"/>
                  </a:cubicBezTo>
                  <a:close/>
                  <a:moveTo>
                    <a:pt x="73" y="157"/>
                  </a:moveTo>
                  <a:cubicBezTo>
                    <a:pt x="159" y="149"/>
                    <a:pt x="159" y="149"/>
                    <a:pt x="159" y="149"/>
                  </a:cubicBezTo>
                  <a:cubicBezTo>
                    <a:pt x="166" y="149"/>
                    <a:pt x="166" y="149"/>
                    <a:pt x="166" y="149"/>
                  </a:cubicBezTo>
                  <a:cubicBezTo>
                    <a:pt x="180" y="148"/>
                    <a:pt x="180" y="148"/>
                    <a:pt x="180" y="148"/>
                  </a:cubicBezTo>
                  <a:cubicBezTo>
                    <a:pt x="229" y="146"/>
                    <a:pt x="229" y="146"/>
                    <a:pt x="229" y="146"/>
                  </a:cubicBezTo>
                  <a:cubicBezTo>
                    <a:pt x="198" y="151"/>
                    <a:pt x="198" y="151"/>
                    <a:pt x="198" y="151"/>
                  </a:cubicBezTo>
                  <a:cubicBezTo>
                    <a:pt x="195" y="151"/>
                    <a:pt x="195" y="151"/>
                    <a:pt x="195" y="151"/>
                  </a:cubicBezTo>
                  <a:cubicBezTo>
                    <a:pt x="179" y="154"/>
                    <a:pt x="179" y="154"/>
                    <a:pt x="179" y="154"/>
                  </a:cubicBezTo>
                  <a:cubicBezTo>
                    <a:pt x="42" y="174"/>
                    <a:pt x="42" y="174"/>
                    <a:pt x="42" y="174"/>
                  </a:cubicBezTo>
                  <a:cubicBezTo>
                    <a:pt x="68" y="160"/>
                    <a:pt x="68" y="160"/>
                    <a:pt x="68" y="160"/>
                  </a:cubicBezTo>
                  <a:lnTo>
                    <a:pt x="73" y="157"/>
                  </a:lnTo>
                  <a:close/>
                  <a:moveTo>
                    <a:pt x="179" y="187"/>
                  </a:moveTo>
                  <a:cubicBezTo>
                    <a:pt x="171" y="188"/>
                    <a:pt x="171" y="188"/>
                    <a:pt x="171" y="188"/>
                  </a:cubicBezTo>
                  <a:cubicBezTo>
                    <a:pt x="154" y="190"/>
                    <a:pt x="154" y="190"/>
                    <a:pt x="154" y="190"/>
                  </a:cubicBezTo>
                  <a:cubicBezTo>
                    <a:pt x="172" y="183"/>
                    <a:pt x="172" y="183"/>
                    <a:pt x="172" y="183"/>
                  </a:cubicBezTo>
                  <a:cubicBezTo>
                    <a:pt x="182" y="179"/>
                    <a:pt x="182" y="179"/>
                    <a:pt x="182" y="179"/>
                  </a:cubicBezTo>
                  <a:cubicBezTo>
                    <a:pt x="187" y="177"/>
                    <a:pt x="187" y="177"/>
                    <a:pt x="187" y="177"/>
                  </a:cubicBezTo>
                  <a:cubicBezTo>
                    <a:pt x="288" y="165"/>
                    <a:pt x="288" y="165"/>
                    <a:pt x="288" y="165"/>
                  </a:cubicBezTo>
                  <a:cubicBezTo>
                    <a:pt x="306" y="163"/>
                    <a:pt x="306" y="163"/>
                    <a:pt x="306" y="163"/>
                  </a:cubicBezTo>
                  <a:cubicBezTo>
                    <a:pt x="312" y="169"/>
                    <a:pt x="312" y="169"/>
                    <a:pt x="312" y="169"/>
                  </a:cubicBezTo>
                  <a:cubicBezTo>
                    <a:pt x="313" y="171"/>
                    <a:pt x="313" y="171"/>
                    <a:pt x="313" y="171"/>
                  </a:cubicBezTo>
                  <a:lnTo>
                    <a:pt x="179" y="187"/>
                  </a:lnTo>
                  <a:close/>
                </a:path>
              </a:pathLst>
            </a:custGeom>
            <a:grpFill/>
            <a:ln>
              <a:noFill/>
            </a:ln>
          </p:spPr>
          <p:style>
            <a:lnRef idx="3">
              <a:schemeClr val="lt1"/>
            </a:lnRef>
            <a:fillRef idx="1">
              <a:schemeClr val="accent5"/>
            </a:fillRef>
            <a:effectRef idx="1">
              <a:schemeClr val="accent5"/>
            </a:effectRef>
            <a:fontRef idx="minor">
              <a:schemeClr val="lt1"/>
            </a:fontRef>
          </p:style>
          <p:txBody>
            <a:bodyPr vert="horz" wrap="square" lIns="91440" tIns="45720" rIns="91440" bIns="45720" numCol="1" anchor="t" anchorCtr="0" compatLnSpc="1"/>
            <a:p>
              <a:endParaRPr lang="en-US">
                <a:solidFill>
                  <a:srgbClr val="424953"/>
                </a:solidFill>
              </a:endParaRPr>
            </a:p>
          </p:txBody>
        </p:sp>
      </p:grpSp>
      <p:cxnSp>
        <p:nvCxnSpPr>
          <p:cNvPr id="3" name="直接连接符 2"/>
          <p:cNvCxnSpPr/>
          <p:nvPr/>
        </p:nvCxnSpPr>
        <p:spPr>
          <a:xfrm>
            <a:off x="2945765" y="1671955"/>
            <a:ext cx="1774825"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2" name="圆角矩形标注 1"/>
          <p:cNvSpPr/>
          <p:nvPr/>
        </p:nvSpPr>
        <p:spPr>
          <a:xfrm>
            <a:off x="1007745" y="2626360"/>
            <a:ext cx="5495290" cy="2914650"/>
          </a:xfrm>
          <a:prstGeom prst="wedgeRoundRectCallou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400" b="1"/>
              <a:t>想一想</a:t>
            </a:r>
            <a:r>
              <a:rPr lang="zh-CN" altLang="en-US" sz="2400"/>
              <a:t>：</a:t>
            </a:r>
            <a:endParaRPr lang="zh-CN" altLang="en-US" sz="2400"/>
          </a:p>
          <a:p>
            <a:pPr algn="l"/>
            <a:r>
              <a:rPr lang="zh-CN" altLang="en-US" sz="2400"/>
              <a:t>（1）汪剑超的创业历程对你有什么启发？</a:t>
            </a:r>
            <a:endParaRPr lang="zh-CN" altLang="en-US" sz="2400"/>
          </a:p>
          <a:p>
            <a:pPr algn="l"/>
            <a:endParaRPr lang="zh-CN" altLang="en-US" sz="2400"/>
          </a:p>
          <a:p>
            <a:pPr algn="l"/>
            <a:r>
              <a:rPr lang="zh-CN" altLang="en-US" sz="2400"/>
              <a:t>（2）你认为创业需要具备哪些要素？</a:t>
            </a:r>
            <a:endParaRPr lang="zh-CN" altLang="en-US" sz="240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矩形 11"/>
          <p:cNvSpPr/>
          <p:nvPr/>
        </p:nvSpPr>
        <p:spPr>
          <a:xfrm>
            <a:off x="9310370" y="-3175"/>
            <a:ext cx="3209925" cy="6864350"/>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121535" y="253365"/>
            <a:ext cx="3423285" cy="460375"/>
          </a:xfrm>
          <a:prstGeom prst="rect">
            <a:avLst/>
          </a:prstGeom>
          <a:noFill/>
        </p:spPr>
        <p:txBody>
          <a:bodyPr wrap="square" rtlCol="0" anchor="t">
            <a:spAutoFit/>
          </a:bodyPr>
          <a:p>
            <a:r>
              <a:rPr altLang="zh-CN" sz="2400">
                <a:highlight>
                  <a:srgbClr val="C0C0C0"/>
                </a:highlight>
                <a:latin typeface="+mn-ea"/>
              </a:rPr>
              <a:t>一、什么是创业</a:t>
            </a:r>
            <a:endParaRPr altLang="zh-CN" sz="2400">
              <a:highlight>
                <a:srgbClr val="C0C0C0"/>
              </a:highlight>
              <a:latin typeface="+mn-ea"/>
            </a:endParaRPr>
          </a:p>
        </p:txBody>
      </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 name="文本框 2"/>
          <p:cNvSpPr txBox="1"/>
          <p:nvPr/>
        </p:nvSpPr>
        <p:spPr>
          <a:xfrm>
            <a:off x="935990" y="2052955"/>
            <a:ext cx="7593965" cy="2306955"/>
          </a:xfrm>
          <a:prstGeom prst="rect">
            <a:avLst/>
          </a:prstGeom>
          <a:noFill/>
        </p:spPr>
        <p:txBody>
          <a:bodyPr wrap="square" rtlCol="0">
            <a:spAutoFit/>
          </a:bodyPr>
          <a:p>
            <a:pPr>
              <a:lnSpc>
                <a:spcPct val="150000"/>
              </a:lnSpc>
            </a:pPr>
            <a:r>
              <a:rPr lang="zh-CN" altLang="en-US" sz="2400"/>
              <a:t>顾名思义，创业就是创办事业。具体来说，创业就是承担风险的创业者通过寻找和把握创业机会，投入已有的技能与知识，配置相关资源，创建新企业，为消费者提供产品或服务，为个人和社会创造价值和财富的过程。</a:t>
            </a:r>
            <a:endParaRPr lang="zh-CN" altLang="en-US" sz="240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菱形 1"/>
          <p:cNvSpPr/>
          <p:nvPr/>
        </p:nvSpPr>
        <p:spPr>
          <a:xfrm>
            <a:off x="5434330" y="2485390"/>
            <a:ext cx="1266825" cy="1266825"/>
          </a:xfrm>
          <a:prstGeom prst="diamond">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20" name="组合 119"/>
          <p:cNvGrpSpPr/>
          <p:nvPr/>
        </p:nvGrpSpPr>
        <p:grpSpPr>
          <a:xfrm>
            <a:off x="5107305" y="2145030"/>
            <a:ext cx="1898015" cy="1887220"/>
            <a:chOff x="7833" y="3426"/>
            <a:chExt cx="3378" cy="3359"/>
          </a:xfrm>
          <a:solidFill>
            <a:srgbClr val="1976D2"/>
          </a:solidFill>
        </p:grpSpPr>
        <p:sp>
          <p:nvSpPr>
            <p:cNvPr id="113" name="泪滴形 112"/>
            <p:cNvSpPr/>
            <p:nvPr/>
          </p:nvSpPr>
          <p:spPr>
            <a:xfrm rot="5400000">
              <a:off x="7833" y="3427"/>
              <a:ext cx="1590" cy="1590"/>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4" name="泪滴形 113"/>
            <p:cNvSpPr>
              <a:spLocks noChangeAspect="1"/>
            </p:cNvSpPr>
            <p:nvPr/>
          </p:nvSpPr>
          <p:spPr>
            <a:xfrm rot="5400000" flipV="1">
              <a:off x="9644" y="3449"/>
              <a:ext cx="1590" cy="1545"/>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17" name="组合 116"/>
            <p:cNvGrpSpPr/>
            <p:nvPr/>
          </p:nvGrpSpPr>
          <p:grpSpPr>
            <a:xfrm rot="0" flipV="1">
              <a:off x="7833" y="5257"/>
              <a:ext cx="3378" cy="1529"/>
              <a:chOff x="7788" y="5196"/>
              <a:chExt cx="3378" cy="1591"/>
            </a:xfrm>
            <a:grpFill/>
          </p:grpSpPr>
          <p:sp>
            <p:nvSpPr>
              <p:cNvPr id="115" name="泪滴形 114"/>
              <p:cNvSpPr/>
              <p:nvPr/>
            </p:nvSpPr>
            <p:spPr>
              <a:xfrm rot="5400000">
                <a:off x="7788" y="5197"/>
                <a:ext cx="1590" cy="1590"/>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6" name="泪滴形 115"/>
              <p:cNvSpPr>
                <a:spLocks noChangeAspect="1"/>
              </p:cNvSpPr>
              <p:nvPr/>
            </p:nvSpPr>
            <p:spPr>
              <a:xfrm rot="5400000" flipV="1">
                <a:off x="9599" y="5219"/>
                <a:ext cx="1590" cy="1545"/>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122" name="矩形 121"/>
          <p:cNvSpPr/>
          <p:nvPr/>
        </p:nvSpPr>
        <p:spPr>
          <a:xfrm>
            <a:off x="1024890" y="1651000"/>
            <a:ext cx="9974580" cy="2656840"/>
          </a:xfrm>
          <a:prstGeom prst="rect">
            <a:avLst/>
          </a:prstGeom>
          <a:noFill/>
          <a:ln w="12700">
            <a:solidFill>
              <a:schemeClr val="accent1">
                <a:lumMod val="40000"/>
                <a:lumOff val="60000"/>
              </a:schemeClr>
            </a:solidFill>
            <a:prstDash val="dash"/>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93" name="组合 92"/>
          <p:cNvGrpSpPr/>
          <p:nvPr/>
        </p:nvGrpSpPr>
        <p:grpSpPr>
          <a:xfrm>
            <a:off x="1267460" y="1849755"/>
            <a:ext cx="10561955" cy="4768215"/>
            <a:chOff x="2324" y="3018"/>
            <a:chExt cx="16633" cy="7509"/>
          </a:xfrm>
        </p:grpSpPr>
        <p:grpSp>
          <p:nvGrpSpPr>
            <p:cNvPr id="78" name="组合 77"/>
            <p:cNvGrpSpPr/>
            <p:nvPr/>
          </p:nvGrpSpPr>
          <p:grpSpPr>
            <a:xfrm>
              <a:off x="2324" y="3018"/>
              <a:ext cx="15207" cy="1888"/>
              <a:chOff x="2324" y="3018"/>
              <a:chExt cx="15207" cy="1888"/>
            </a:xfrm>
          </p:grpSpPr>
          <p:sp>
            <p:nvSpPr>
              <p:cNvPr id="26" name="文本框 25"/>
              <p:cNvSpPr txBox="1"/>
              <p:nvPr/>
            </p:nvSpPr>
            <p:spPr>
              <a:xfrm>
                <a:off x="11739" y="3018"/>
                <a:ext cx="5792" cy="1888"/>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algn="l">
                  <a:lnSpc>
                    <a:spcPct val="150000"/>
                  </a:lnSpc>
                  <a:defRPr/>
                </a:pPr>
                <a:r>
                  <a:rPr sz="2400" smtClean="0">
                    <a:latin typeface="+mn-ea"/>
                    <a:cs typeface="+mn-ea"/>
                    <a:sym typeface="+mn-ea"/>
                  </a:rPr>
                  <a:t>（2）创业是一个艰难的创造过程</a:t>
                </a:r>
                <a:endParaRPr sz="2400" smtClean="0">
                  <a:latin typeface="+mn-ea"/>
                  <a:cs typeface="+mn-ea"/>
                  <a:sym typeface="+mn-ea"/>
                </a:endParaRPr>
              </a:p>
            </p:txBody>
          </p:sp>
          <p:sp>
            <p:nvSpPr>
              <p:cNvPr id="76" name="文本框 75"/>
              <p:cNvSpPr txBox="1"/>
              <p:nvPr/>
            </p:nvSpPr>
            <p:spPr>
              <a:xfrm>
                <a:off x="2324" y="3018"/>
                <a:ext cx="5792" cy="1888"/>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algn="l">
                  <a:lnSpc>
                    <a:spcPct val="150000"/>
                  </a:lnSpc>
                  <a:defRPr/>
                </a:pPr>
                <a:r>
                  <a:rPr sz="2400" smtClean="0">
                    <a:latin typeface="+mn-ea"/>
                    <a:cs typeface="+mn-ea"/>
                    <a:sym typeface="+mn-ea"/>
                  </a:rPr>
                  <a:t>（1）创业是一个复杂的创造过程</a:t>
                </a:r>
                <a:endParaRPr sz="2400" smtClean="0">
                  <a:latin typeface="+mn-ea"/>
                  <a:cs typeface="+mn-ea"/>
                  <a:sym typeface="+mn-ea"/>
                </a:endParaRPr>
              </a:p>
            </p:txBody>
          </p:sp>
        </p:grpSp>
        <p:sp>
          <p:nvSpPr>
            <p:cNvPr id="88" name="文本框 87"/>
            <p:cNvSpPr txBox="1"/>
            <p:nvPr/>
          </p:nvSpPr>
          <p:spPr>
            <a:xfrm>
              <a:off x="10881" y="6894"/>
              <a:ext cx="8076" cy="3633"/>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algn="l">
                <a:lnSpc>
                  <a:spcPct val="150000"/>
                </a:lnSpc>
                <a:defRPr/>
              </a:pPr>
              <a:r>
                <a:rPr sz="2400" smtClean="0">
                  <a:latin typeface="+mn-ea"/>
                  <a:cs typeface="+mn-ea"/>
                  <a:sym typeface="+mn-ea"/>
                </a:rPr>
                <a:t>（4）创业将给创业者带来回报，包括物质的回报和精神的回报，这往往是促使创业者开展创业活动的动机和动力。</a:t>
              </a:r>
              <a:endParaRPr sz="2400" smtClean="0">
                <a:latin typeface="+mn-ea"/>
                <a:cs typeface="+mn-ea"/>
                <a:sym typeface="+mn-ea"/>
              </a:endParaRPr>
            </a:p>
          </p:txBody>
        </p:sp>
        <p:sp>
          <p:nvSpPr>
            <p:cNvPr id="91" name="文本框 90"/>
            <p:cNvSpPr txBox="1"/>
            <p:nvPr/>
          </p:nvSpPr>
          <p:spPr>
            <a:xfrm>
              <a:off x="2324" y="7158"/>
              <a:ext cx="5792" cy="1888"/>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algn="l">
                <a:lnSpc>
                  <a:spcPct val="150000"/>
                </a:lnSpc>
                <a:defRPr/>
              </a:pPr>
              <a:r>
                <a:rPr sz="2400" smtClean="0">
                  <a:latin typeface="+mn-ea"/>
                  <a:cs typeface="+mn-ea"/>
                  <a:sym typeface="+mn-ea"/>
                </a:rPr>
                <a:t>（3）创业需要承担必然存在的风险。</a:t>
              </a:r>
              <a:endParaRPr sz="2400" smtClean="0">
                <a:latin typeface="+mn-ea"/>
                <a:cs typeface="+mn-ea"/>
                <a:sym typeface="+mn-ea"/>
              </a:endParaRPr>
            </a:p>
          </p:txBody>
        </p:sp>
      </p:grpSp>
      <p:grpSp>
        <p:nvGrpSpPr>
          <p:cNvPr id="82" name="组合 81"/>
          <p:cNvGrpSpPr/>
          <p:nvPr/>
        </p:nvGrpSpPr>
        <p:grpSpPr>
          <a:xfrm>
            <a:off x="-1840230" y="100965"/>
            <a:ext cx="13870305" cy="6759575"/>
            <a:chOff x="-2898" y="159"/>
            <a:chExt cx="21843" cy="10645"/>
          </a:xfrm>
        </p:grpSpPr>
        <p:grpSp>
          <p:nvGrpSpPr>
            <p:cNvPr id="18" name="组合 17"/>
            <p:cNvGrpSpPr/>
            <p:nvPr/>
          </p:nvGrpSpPr>
          <p:grpSpPr>
            <a:xfrm flipH="1">
              <a:off x="-2898" y="408"/>
              <a:ext cx="7106" cy="9225"/>
              <a:chOff x="14959" y="368"/>
              <a:chExt cx="7106" cy="9225"/>
            </a:xfrm>
            <a:solidFill>
              <a:schemeClr val="accent1">
                <a:lumMod val="40000"/>
                <a:lumOff val="60000"/>
                <a:alpha val="10000"/>
              </a:schemeClr>
            </a:solidFill>
          </p:grpSpPr>
          <p:sp>
            <p:nvSpPr>
              <p:cNvPr id="19" name="任意多边形 18"/>
              <p:cNvSpPr/>
              <p:nvPr/>
            </p:nvSpPr>
            <p:spPr>
              <a:xfrm rot="1860000">
                <a:off x="14959" y="368"/>
                <a:ext cx="7106" cy="9225"/>
              </a:xfrm>
              <a:custGeom>
                <a:avLst/>
                <a:gdLst>
                  <a:gd name="connsiteX0" fmla="*/ 0 w 7106"/>
                  <a:gd name="connsiteY0" fmla="*/ 6635 h 9225"/>
                  <a:gd name="connsiteX1" fmla="*/ 1570 w 7106"/>
                  <a:gd name="connsiteY1" fmla="*/ 0 h 9225"/>
                  <a:gd name="connsiteX2" fmla="*/ 7106 w 7106"/>
                  <a:gd name="connsiteY2" fmla="*/ 9225 h 9225"/>
                  <a:gd name="connsiteX3" fmla="*/ 0 w 7106"/>
                  <a:gd name="connsiteY3" fmla="*/ 6635 h 9225"/>
                </a:gdLst>
                <a:ahLst/>
                <a:cxnLst>
                  <a:cxn ang="0">
                    <a:pos x="connsiteX0" y="connsiteY0"/>
                  </a:cxn>
                  <a:cxn ang="0">
                    <a:pos x="connsiteX1" y="connsiteY1"/>
                  </a:cxn>
                  <a:cxn ang="0">
                    <a:pos x="connsiteX2" y="connsiteY2"/>
                  </a:cxn>
                  <a:cxn ang="0">
                    <a:pos x="connsiteX3" y="connsiteY3"/>
                  </a:cxn>
                </a:cxnLst>
                <a:rect l="l" t="t" r="r" b="b"/>
                <a:pathLst>
                  <a:path w="7106" h="9225">
                    <a:moveTo>
                      <a:pt x="0" y="6635"/>
                    </a:moveTo>
                    <a:lnTo>
                      <a:pt x="1570" y="0"/>
                    </a:lnTo>
                    <a:lnTo>
                      <a:pt x="7106" y="9225"/>
                    </a:lnTo>
                    <a:lnTo>
                      <a:pt x="0" y="663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20" name="直接连接符 19"/>
              <p:cNvCxnSpPr/>
              <p:nvPr/>
            </p:nvCxnSpPr>
            <p:spPr>
              <a:xfrm flipH="1">
                <a:off x="16155" y="1140"/>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156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15030" y="1171"/>
                <a:ext cx="1455" cy="693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7" name="文本框 6"/>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chemeClr val="tx1"/>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sp>
          <p:nvSpPr>
            <p:cNvPr id="6" name="等腰三角形 5"/>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等腰三角形 7"/>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2" name="直接连接符 11"/>
            <p:cNvCxnSpPr/>
            <p:nvPr/>
          </p:nvCxnSpPr>
          <p:spPr>
            <a:xfrm>
              <a:off x="852" y="10363"/>
              <a:ext cx="14053"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160" name=" 160"/>
          <p:cNvSpPr/>
          <p:nvPr/>
        </p:nvSpPr>
        <p:spPr>
          <a:xfrm>
            <a:off x="6329680" y="2350135"/>
            <a:ext cx="483235" cy="483235"/>
          </a:xfrm>
          <a:custGeom>
            <a:avLst/>
            <a:gdLst>
              <a:gd name="connsiteX0" fmla="*/ 2723651 w 2860172"/>
              <a:gd name="connsiteY0" fmla="*/ 817 h 2023853"/>
              <a:gd name="connsiteX1" fmla="*/ 2826935 w 2860172"/>
              <a:gd name="connsiteY1" fmla="*/ 33337 h 2023853"/>
              <a:gd name="connsiteX2" fmla="*/ 2829774 w 2860172"/>
              <a:gd name="connsiteY2" fmla="*/ 35326 h 2023853"/>
              <a:gd name="connsiteX3" fmla="*/ 2849613 w 2860172"/>
              <a:gd name="connsiteY3" fmla="*/ 185007 h 2023853"/>
              <a:gd name="connsiteX4" fmla="*/ 2807494 w 2860172"/>
              <a:gd name="connsiteY4" fmla="*/ 326285 h 2023853"/>
              <a:gd name="connsiteX5" fmla="*/ 2480152 w 2860172"/>
              <a:gd name="connsiteY5" fmla="*/ 1326140 h 2023853"/>
              <a:gd name="connsiteX6" fmla="*/ 2479216 w 2860172"/>
              <a:gd name="connsiteY6" fmla="*/ 1322755 h 2023853"/>
              <a:gd name="connsiteX7" fmla="*/ 2348905 w 2860172"/>
              <a:gd name="connsiteY7" fmla="*/ 1721466 h 2023853"/>
              <a:gd name="connsiteX8" fmla="*/ 2280556 w 2860172"/>
              <a:gd name="connsiteY8" fmla="*/ 1058272 h 2023853"/>
              <a:gd name="connsiteX9" fmla="*/ 2226338 w 2860172"/>
              <a:gd name="connsiteY9" fmla="*/ 1103673 h 2023853"/>
              <a:gd name="connsiteX10" fmla="*/ 0 w 2860172"/>
              <a:gd name="connsiteY10" fmla="*/ 2023853 h 2023853"/>
              <a:gd name="connsiteX11" fmla="*/ 1702841 w 2860172"/>
              <a:gd name="connsiteY11" fmla="*/ 735848 h 2023853"/>
              <a:gd name="connsiteX12" fmla="*/ 1811294 w 2860172"/>
              <a:gd name="connsiteY12" fmla="*/ 575004 h 2023853"/>
              <a:gd name="connsiteX13" fmla="*/ 1151281 w 2860172"/>
              <a:gd name="connsiteY13" fmla="*/ 506068 h 2023853"/>
              <a:gd name="connsiteX14" fmla="*/ 2640411 w 2860172"/>
              <a:gd name="connsiteY14" fmla="*/ 20803 h 2023853"/>
              <a:gd name="connsiteX15" fmla="*/ 2675299 w 2860172"/>
              <a:gd name="connsiteY15" fmla="*/ 10454 h 2023853"/>
              <a:gd name="connsiteX16" fmla="*/ 2723651 w 2860172"/>
              <a:gd name="connsiteY16" fmla="*/ 817 h 2023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60172" h="2023853">
                <a:moveTo>
                  <a:pt x="2723651" y="817"/>
                </a:moveTo>
                <a:cubicBezTo>
                  <a:pt x="2768908" y="-3349"/>
                  <a:pt x="2804496" y="8545"/>
                  <a:pt x="2826935" y="33337"/>
                </a:cubicBezTo>
                <a:cubicBezTo>
                  <a:pt x="2828146" y="33729"/>
                  <a:pt x="2828970" y="34520"/>
                  <a:pt x="2829774" y="35326"/>
                </a:cubicBezTo>
                <a:cubicBezTo>
                  <a:pt x="2860445" y="66039"/>
                  <a:pt x="2869482" y="118360"/>
                  <a:pt x="2849613" y="185007"/>
                </a:cubicBezTo>
                <a:lnTo>
                  <a:pt x="2807494" y="326285"/>
                </a:lnTo>
                <a:lnTo>
                  <a:pt x="2480152" y="1326140"/>
                </a:lnTo>
                <a:lnTo>
                  <a:pt x="2479216" y="1322755"/>
                </a:lnTo>
                <a:lnTo>
                  <a:pt x="2348905" y="1721466"/>
                </a:lnTo>
                <a:lnTo>
                  <a:pt x="2280556" y="1058272"/>
                </a:lnTo>
                <a:lnTo>
                  <a:pt x="2226338" y="1103673"/>
                </a:lnTo>
                <a:cubicBezTo>
                  <a:pt x="1323053" y="1809646"/>
                  <a:pt x="162385" y="2005519"/>
                  <a:pt x="0" y="2023853"/>
                </a:cubicBezTo>
                <a:cubicBezTo>
                  <a:pt x="722027" y="1807246"/>
                  <a:pt x="1311081" y="1275400"/>
                  <a:pt x="1702841" y="735848"/>
                </a:cubicBezTo>
                <a:lnTo>
                  <a:pt x="1811294" y="575004"/>
                </a:lnTo>
                <a:lnTo>
                  <a:pt x="1151281" y="506068"/>
                </a:lnTo>
                <a:lnTo>
                  <a:pt x="2640411" y="20803"/>
                </a:lnTo>
                <a:lnTo>
                  <a:pt x="2675299" y="10454"/>
                </a:lnTo>
                <a:cubicBezTo>
                  <a:pt x="2692405" y="5379"/>
                  <a:pt x="2708565" y="2206"/>
                  <a:pt x="2723651" y="81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3" name=" 160"/>
          <p:cNvSpPr/>
          <p:nvPr/>
        </p:nvSpPr>
        <p:spPr>
          <a:xfrm flipH="1">
            <a:off x="5312410" y="2350770"/>
            <a:ext cx="483235" cy="483235"/>
          </a:xfrm>
          <a:custGeom>
            <a:avLst/>
            <a:gdLst>
              <a:gd name="connsiteX0" fmla="*/ 2723651 w 2860172"/>
              <a:gd name="connsiteY0" fmla="*/ 817 h 2023853"/>
              <a:gd name="connsiteX1" fmla="*/ 2826935 w 2860172"/>
              <a:gd name="connsiteY1" fmla="*/ 33337 h 2023853"/>
              <a:gd name="connsiteX2" fmla="*/ 2829774 w 2860172"/>
              <a:gd name="connsiteY2" fmla="*/ 35326 h 2023853"/>
              <a:gd name="connsiteX3" fmla="*/ 2849613 w 2860172"/>
              <a:gd name="connsiteY3" fmla="*/ 185007 h 2023853"/>
              <a:gd name="connsiteX4" fmla="*/ 2807494 w 2860172"/>
              <a:gd name="connsiteY4" fmla="*/ 326285 h 2023853"/>
              <a:gd name="connsiteX5" fmla="*/ 2480152 w 2860172"/>
              <a:gd name="connsiteY5" fmla="*/ 1326140 h 2023853"/>
              <a:gd name="connsiteX6" fmla="*/ 2479216 w 2860172"/>
              <a:gd name="connsiteY6" fmla="*/ 1322755 h 2023853"/>
              <a:gd name="connsiteX7" fmla="*/ 2348905 w 2860172"/>
              <a:gd name="connsiteY7" fmla="*/ 1721466 h 2023853"/>
              <a:gd name="connsiteX8" fmla="*/ 2280556 w 2860172"/>
              <a:gd name="connsiteY8" fmla="*/ 1058272 h 2023853"/>
              <a:gd name="connsiteX9" fmla="*/ 2226338 w 2860172"/>
              <a:gd name="connsiteY9" fmla="*/ 1103673 h 2023853"/>
              <a:gd name="connsiteX10" fmla="*/ 0 w 2860172"/>
              <a:gd name="connsiteY10" fmla="*/ 2023853 h 2023853"/>
              <a:gd name="connsiteX11" fmla="*/ 1702841 w 2860172"/>
              <a:gd name="connsiteY11" fmla="*/ 735848 h 2023853"/>
              <a:gd name="connsiteX12" fmla="*/ 1811294 w 2860172"/>
              <a:gd name="connsiteY12" fmla="*/ 575004 h 2023853"/>
              <a:gd name="connsiteX13" fmla="*/ 1151281 w 2860172"/>
              <a:gd name="connsiteY13" fmla="*/ 506068 h 2023853"/>
              <a:gd name="connsiteX14" fmla="*/ 2640411 w 2860172"/>
              <a:gd name="connsiteY14" fmla="*/ 20803 h 2023853"/>
              <a:gd name="connsiteX15" fmla="*/ 2675299 w 2860172"/>
              <a:gd name="connsiteY15" fmla="*/ 10454 h 2023853"/>
              <a:gd name="connsiteX16" fmla="*/ 2723651 w 2860172"/>
              <a:gd name="connsiteY16" fmla="*/ 817 h 2023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60172" h="2023853">
                <a:moveTo>
                  <a:pt x="2723651" y="817"/>
                </a:moveTo>
                <a:cubicBezTo>
                  <a:pt x="2768908" y="-3349"/>
                  <a:pt x="2804496" y="8545"/>
                  <a:pt x="2826935" y="33337"/>
                </a:cubicBezTo>
                <a:cubicBezTo>
                  <a:pt x="2828146" y="33729"/>
                  <a:pt x="2828970" y="34520"/>
                  <a:pt x="2829774" y="35326"/>
                </a:cubicBezTo>
                <a:cubicBezTo>
                  <a:pt x="2860445" y="66039"/>
                  <a:pt x="2869482" y="118360"/>
                  <a:pt x="2849613" y="185007"/>
                </a:cubicBezTo>
                <a:lnTo>
                  <a:pt x="2807494" y="326285"/>
                </a:lnTo>
                <a:lnTo>
                  <a:pt x="2480152" y="1326140"/>
                </a:lnTo>
                <a:lnTo>
                  <a:pt x="2479216" y="1322755"/>
                </a:lnTo>
                <a:lnTo>
                  <a:pt x="2348905" y="1721466"/>
                </a:lnTo>
                <a:lnTo>
                  <a:pt x="2280556" y="1058272"/>
                </a:lnTo>
                <a:lnTo>
                  <a:pt x="2226338" y="1103673"/>
                </a:lnTo>
                <a:cubicBezTo>
                  <a:pt x="1323053" y="1809646"/>
                  <a:pt x="162385" y="2005519"/>
                  <a:pt x="0" y="2023853"/>
                </a:cubicBezTo>
                <a:cubicBezTo>
                  <a:pt x="722027" y="1807246"/>
                  <a:pt x="1311081" y="1275400"/>
                  <a:pt x="1702841" y="735848"/>
                </a:cubicBezTo>
                <a:lnTo>
                  <a:pt x="1811294" y="575004"/>
                </a:lnTo>
                <a:lnTo>
                  <a:pt x="1151281" y="506068"/>
                </a:lnTo>
                <a:lnTo>
                  <a:pt x="2640411" y="20803"/>
                </a:lnTo>
                <a:lnTo>
                  <a:pt x="2675299" y="10454"/>
                </a:lnTo>
                <a:cubicBezTo>
                  <a:pt x="2692405" y="5379"/>
                  <a:pt x="2708565" y="2206"/>
                  <a:pt x="2723651" y="81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4" name=" 160"/>
          <p:cNvSpPr/>
          <p:nvPr/>
        </p:nvSpPr>
        <p:spPr>
          <a:xfrm flipH="1" flipV="1">
            <a:off x="5312410" y="3361690"/>
            <a:ext cx="483235" cy="483235"/>
          </a:xfrm>
          <a:custGeom>
            <a:avLst/>
            <a:gdLst>
              <a:gd name="connsiteX0" fmla="*/ 2723651 w 2860172"/>
              <a:gd name="connsiteY0" fmla="*/ 817 h 2023853"/>
              <a:gd name="connsiteX1" fmla="*/ 2826935 w 2860172"/>
              <a:gd name="connsiteY1" fmla="*/ 33337 h 2023853"/>
              <a:gd name="connsiteX2" fmla="*/ 2829774 w 2860172"/>
              <a:gd name="connsiteY2" fmla="*/ 35326 h 2023853"/>
              <a:gd name="connsiteX3" fmla="*/ 2849613 w 2860172"/>
              <a:gd name="connsiteY3" fmla="*/ 185007 h 2023853"/>
              <a:gd name="connsiteX4" fmla="*/ 2807494 w 2860172"/>
              <a:gd name="connsiteY4" fmla="*/ 326285 h 2023853"/>
              <a:gd name="connsiteX5" fmla="*/ 2480152 w 2860172"/>
              <a:gd name="connsiteY5" fmla="*/ 1326140 h 2023853"/>
              <a:gd name="connsiteX6" fmla="*/ 2479216 w 2860172"/>
              <a:gd name="connsiteY6" fmla="*/ 1322755 h 2023853"/>
              <a:gd name="connsiteX7" fmla="*/ 2348905 w 2860172"/>
              <a:gd name="connsiteY7" fmla="*/ 1721466 h 2023853"/>
              <a:gd name="connsiteX8" fmla="*/ 2280556 w 2860172"/>
              <a:gd name="connsiteY8" fmla="*/ 1058272 h 2023853"/>
              <a:gd name="connsiteX9" fmla="*/ 2226338 w 2860172"/>
              <a:gd name="connsiteY9" fmla="*/ 1103673 h 2023853"/>
              <a:gd name="connsiteX10" fmla="*/ 0 w 2860172"/>
              <a:gd name="connsiteY10" fmla="*/ 2023853 h 2023853"/>
              <a:gd name="connsiteX11" fmla="*/ 1702841 w 2860172"/>
              <a:gd name="connsiteY11" fmla="*/ 735848 h 2023853"/>
              <a:gd name="connsiteX12" fmla="*/ 1811294 w 2860172"/>
              <a:gd name="connsiteY12" fmla="*/ 575004 h 2023853"/>
              <a:gd name="connsiteX13" fmla="*/ 1151281 w 2860172"/>
              <a:gd name="connsiteY13" fmla="*/ 506068 h 2023853"/>
              <a:gd name="connsiteX14" fmla="*/ 2640411 w 2860172"/>
              <a:gd name="connsiteY14" fmla="*/ 20803 h 2023853"/>
              <a:gd name="connsiteX15" fmla="*/ 2675299 w 2860172"/>
              <a:gd name="connsiteY15" fmla="*/ 10454 h 2023853"/>
              <a:gd name="connsiteX16" fmla="*/ 2723651 w 2860172"/>
              <a:gd name="connsiteY16" fmla="*/ 817 h 2023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60172" h="2023853">
                <a:moveTo>
                  <a:pt x="2723651" y="817"/>
                </a:moveTo>
                <a:cubicBezTo>
                  <a:pt x="2768908" y="-3349"/>
                  <a:pt x="2804496" y="8545"/>
                  <a:pt x="2826935" y="33337"/>
                </a:cubicBezTo>
                <a:cubicBezTo>
                  <a:pt x="2828146" y="33729"/>
                  <a:pt x="2828970" y="34520"/>
                  <a:pt x="2829774" y="35326"/>
                </a:cubicBezTo>
                <a:cubicBezTo>
                  <a:pt x="2860445" y="66039"/>
                  <a:pt x="2869482" y="118360"/>
                  <a:pt x="2849613" y="185007"/>
                </a:cubicBezTo>
                <a:lnTo>
                  <a:pt x="2807494" y="326285"/>
                </a:lnTo>
                <a:lnTo>
                  <a:pt x="2480152" y="1326140"/>
                </a:lnTo>
                <a:lnTo>
                  <a:pt x="2479216" y="1322755"/>
                </a:lnTo>
                <a:lnTo>
                  <a:pt x="2348905" y="1721466"/>
                </a:lnTo>
                <a:lnTo>
                  <a:pt x="2280556" y="1058272"/>
                </a:lnTo>
                <a:lnTo>
                  <a:pt x="2226338" y="1103673"/>
                </a:lnTo>
                <a:cubicBezTo>
                  <a:pt x="1323053" y="1809646"/>
                  <a:pt x="162385" y="2005519"/>
                  <a:pt x="0" y="2023853"/>
                </a:cubicBezTo>
                <a:cubicBezTo>
                  <a:pt x="722027" y="1807246"/>
                  <a:pt x="1311081" y="1275400"/>
                  <a:pt x="1702841" y="735848"/>
                </a:cubicBezTo>
                <a:lnTo>
                  <a:pt x="1811294" y="575004"/>
                </a:lnTo>
                <a:lnTo>
                  <a:pt x="1151281" y="506068"/>
                </a:lnTo>
                <a:lnTo>
                  <a:pt x="2640411" y="20803"/>
                </a:lnTo>
                <a:lnTo>
                  <a:pt x="2675299" y="10454"/>
                </a:lnTo>
                <a:cubicBezTo>
                  <a:pt x="2692405" y="5379"/>
                  <a:pt x="2708565" y="2206"/>
                  <a:pt x="2723651" y="81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 name=" 160"/>
          <p:cNvSpPr/>
          <p:nvPr/>
        </p:nvSpPr>
        <p:spPr>
          <a:xfrm flipV="1">
            <a:off x="6329680" y="3361690"/>
            <a:ext cx="483235" cy="483235"/>
          </a:xfrm>
          <a:custGeom>
            <a:avLst/>
            <a:gdLst>
              <a:gd name="connsiteX0" fmla="*/ 2723651 w 2860172"/>
              <a:gd name="connsiteY0" fmla="*/ 817 h 2023853"/>
              <a:gd name="connsiteX1" fmla="*/ 2826935 w 2860172"/>
              <a:gd name="connsiteY1" fmla="*/ 33337 h 2023853"/>
              <a:gd name="connsiteX2" fmla="*/ 2829774 w 2860172"/>
              <a:gd name="connsiteY2" fmla="*/ 35326 h 2023853"/>
              <a:gd name="connsiteX3" fmla="*/ 2849613 w 2860172"/>
              <a:gd name="connsiteY3" fmla="*/ 185007 h 2023853"/>
              <a:gd name="connsiteX4" fmla="*/ 2807494 w 2860172"/>
              <a:gd name="connsiteY4" fmla="*/ 326285 h 2023853"/>
              <a:gd name="connsiteX5" fmla="*/ 2480152 w 2860172"/>
              <a:gd name="connsiteY5" fmla="*/ 1326140 h 2023853"/>
              <a:gd name="connsiteX6" fmla="*/ 2479216 w 2860172"/>
              <a:gd name="connsiteY6" fmla="*/ 1322755 h 2023853"/>
              <a:gd name="connsiteX7" fmla="*/ 2348905 w 2860172"/>
              <a:gd name="connsiteY7" fmla="*/ 1721466 h 2023853"/>
              <a:gd name="connsiteX8" fmla="*/ 2280556 w 2860172"/>
              <a:gd name="connsiteY8" fmla="*/ 1058272 h 2023853"/>
              <a:gd name="connsiteX9" fmla="*/ 2226338 w 2860172"/>
              <a:gd name="connsiteY9" fmla="*/ 1103673 h 2023853"/>
              <a:gd name="connsiteX10" fmla="*/ 0 w 2860172"/>
              <a:gd name="connsiteY10" fmla="*/ 2023853 h 2023853"/>
              <a:gd name="connsiteX11" fmla="*/ 1702841 w 2860172"/>
              <a:gd name="connsiteY11" fmla="*/ 735848 h 2023853"/>
              <a:gd name="connsiteX12" fmla="*/ 1811294 w 2860172"/>
              <a:gd name="connsiteY12" fmla="*/ 575004 h 2023853"/>
              <a:gd name="connsiteX13" fmla="*/ 1151281 w 2860172"/>
              <a:gd name="connsiteY13" fmla="*/ 506068 h 2023853"/>
              <a:gd name="connsiteX14" fmla="*/ 2640411 w 2860172"/>
              <a:gd name="connsiteY14" fmla="*/ 20803 h 2023853"/>
              <a:gd name="connsiteX15" fmla="*/ 2675299 w 2860172"/>
              <a:gd name="connsiteY15" fmla="*/ 10454 h 2023853"/>
              <a:gd name="connsiteX16" fmla="*/ 2723651 w 2860172"/>
              <a:gd name="connsiteY16" fmla="*/ 817 h 2023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60172" h="2023853">
                <a:moveTo>
                  <a:pt x="2723651" y="817"/>
                </a:moveTo>
                <a:cubicBezTo>
                  <a:pt x="2768908" y="-3349"/>
                  <a:pt x="2804496" y="8545"/>
                  <a:pt x="2826935" y="33337"/>
                </a:cubicBezTo>
                <a:cubicBezTo>
                  <a:pt x="2828146" y="33729"/>
                  <a:pt x="2828970" y="34520"/>
                  <a:pt x="2829774" y="35326"/>
                </a:cubicBezTo>
                <a:cubicBezTo>
                  <a:pt x="2860445" y="66039"/>
                  <a:pt x="2869482" y="118360"/>
                  <a:pt x="2849613" y="185007"/>
                </a:cubicBezTo>
                <a:lnTo>
                  <a:pt x="2807494" y="326285"/>
                </a:lnTo>
                <a:lnTo>
                  <a:pt x="2480152" y="1326140"/>
                </a:lnTo>
                <a:lnTo>
                  <a:pt x="2479216" y="1322755"/>
                </a:lnTo>
                <a:lnTo>
                  <a:pt x="2348905" y="1721466"/>
                </a:lnTo>
                <a:lnTo>
                  <a:pt x="2280556" y="1058272"/>
                </a:lnTo>
                <a:lnTo>
                  <a:pt x="2226338" y="1103673"/>
                </a:lnTo>
                <a:cubicBezTo>
                  <a:pt x="1323053" y="1809646"/>
                  <a:pt x="162385" y="2005519"/>
                  <a:pt x="0" y="2023853"/>
                </a:cubicBezTo>
                <a:cubicBezTo>
                  <a:pt x="722027" y="1807246"/>
                  <a:pt x="1311081" y="1275400"/>
                  <a:pt x="1702841" y="735848"/>
                </a:cubicBezTo>
                <a:lnTo>
                  <a:pt x="1811294" y="575004"/>
                </a:lnTo>
                <a:lnTo>
                  <a:pt x="1151281" y="506068"/>
                </a:lnTo>
                <a:lnTo>
                  <a:pt x="2640411" y="20803"/>
                </a:lnTo>
                <a:lnTo>
                  <a:pt x="2675299" y="10454"/>
                </a:lnTo>
                <a:cubicBezTo>
                  <a:pt x="2692405" y="5379"/>
                  <a:pt x="2708565" y="2206"/>
                  <a:pt x="2723651" y="81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9" name="文本框 8"/>
          <p:cNvSpPr txBox="1"/>
          <p:nvPr/>
        </p:nvSpPr>
        <p:spPr>
          <a:xfrm>
            <a:off x="321945" y="932815"/>
            <a:ext cx="9578340" cy="460375"/>
          </a:xfrm>
          <a:prstGeom prst="rect">
            <a:avLst/>
          </a:prstGeom>
          <a:noFill/>
        </p:spPr>
        <p:txBody>
          <a:bodyPr wrap="square" rtlCol="0" anchor="t">
            <a:spAutoFit/>
          </a:bodyPr>
          <a:p>
            <a:r>
              <a:rPr lang="zh-CN" altLang="en-US" sz="2400" b="1">
                <a:solidFill>
                  <a:srgbClr val="002060"/>
                </a:solidFill>
              </a:rPr>
              <a:t>通常我们可以从以下四个方面来理解创业。</a:t>
            </a:r>
            <a:endParaRPr lang="zh-CN" altLang="en-US" sz="2400" b="1">
              <a:solidFill>
                <a:srgbClr val="002060"/>
              </a:solidFill>
            </a:endParaRPr>
          </a:p>
        </p:txBody>
      </p:sp>
      <p:sp>
        <p:nvSpPr>
          <p:cNvPr id="23" name="文本框 22"/>
          <p:cNvSpPr txBox="1"/>
          <p:nvPr/>
        </p:nvSpPr>
        <p:spPr>
          <a:xfrm>
            <a:off x="1981835" y="187960"/>
            <a:ext cx="3423285" cy="460375"/>
          </a:xfrm>
          <a:prstGeom prst="rect">
            <a:avLst/>
          </a:prstGeom>
          <a:noFill/>
        </p:spPr>
        <p:txBody>
          <a:bodyPr wrap="square" rtlCol="0" anchor="t">
            <a:spAutoFit/>
          </a:bodyPr>
          <a:p>
            <a:r>
              <a:rPr altLang="zh-CN" sz="2400">
                <a:highlight>
                  <a:srgbClr val="C0C0C0"/>
                </a:highlight>
                <a:latin typeface="+mn-ea"/>
              </a:rPr>
              <a:t>一、什么是创业</a:t>
            </a:r>
            <a:endParaRPr altLang="zh-CN" sz="2400">
              <a:highlight>
                <a:srgbClr val="C0C0C0"/>
              </a:highlight>
              <a:latin typeface="+mn-ea"/>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矩形 11"/>
          <p:cNvSpPr/>
          <p:nvPr/>
        </p:nvSpPr>
        <p:spPr>
          <a:xfrm>
            <a:off x="9310370" y="-3175"/>
            <a:ext cx="3209925" cy="6864350"/>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94230" y="220345"/>
            <a:ext cx="5951220" cy="460375"/>
          </a:xfrm>
          <a:prstGeom prst="rect">
            <a:avLst/>
          </a:prstGeom>
          <a:noFill/>
        </p:spPr>
        <p:txBody>
          <a:bodyPr wrap="square" rtlCol="0" anchor="t">
            <a:spAutoFit/>
          </a:bodyPr>
          <a:p>
            <a:r>
              <a:rPr altLang="zh-CN" sz="2400">
                <a:highlight>
                  <a:srgbClr val="C0C0C0"/>
                </a:highlight>
                <a:latin typeface="+mn-ea"/>
              </a:rPr>
              <a:t>二、创业的要素与过程</a:t>
            </a:r>
            <a:endParaRPr altLang="zh-CN" sz="2400">
              <a:highlight>
                <a:srgbClr val="C0C0C0"/>
              </a:highlight>
              <a:latin typeface="+mn-ea"/>
            </a:endParaRPr>
          </a:p>
        </p:txBody>
      </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4" name="文本框 3"/>
          <p:cNvSpPr txBox="1"/>
          <p:nvPr/>
        </p:nvSpPr>
        <p:spPr>
          <a:xfrm>
            <a:off x="918845" y="1572895"/>
            <a:ext cx="4064000" cy="460375"/>
          </a:xfrm>
          <a:prstGeom prst="rect">
            <a:avLst/>
          </a:prstGeom>
          <a:noFill/>
        </p:spPr>
        <p:txBody>
          <a:bodyPr wrap="square" rtlCol="0">
            <a:spAutoFit/>
          </a:bodyPr>
          <a:p>
            <a:r>
              <a:rPr lang="zh-CN" altLang="en-US" sz="2400"/>
              <a:t>（一）创业的要素</a:t>
            </a:r>
            <a:endParaRPr lang="zh-CN" altLang="en-US" sz="2400"/>
          </a:p>
        </p:txBody>
      </p:sp>
      <p:sp>
        <p:nvSpPr>
          <p:cNvPr id="26" name="任意多边形: 形状 25"/>
          <p:cNvSpPr/>
          <p:nvPr>
            <p:custDataLst>
              <p:tags r:id="rId2"/>
            </p:custDataLst>
          </p:nvPr>
        </p:nvSpPr>
        <p:spPr>
          <a:xfrm rot="1800000">
            <a:off x="4389250" y="3058752"/>
            <a:ext cx="1203821" cy="1200563"/>
          </a:xfrm>
          <a:custGeom>
            <a:avLst/>
            <a:gdLst>
              <a:gd name="connsiteX0" fmla="*/ 391846 w 1566997"/>
              <a:gd name="connsiteY0" fmla="*/ 105136 h 1562312"/>
              <a:gd name="connsiteX1" fmla="*/ 986232 w 1566997"/>
              <a:gd name="connsiteY1" fmla="*/ 26884 h 1562312"/>
              <a:gd name="connsiteX2" fmla="*/ 1540113 w 1566997"/>
              <a:gd name="connsiteY2" fmla="*/ 986232 h 1562312"/>
              <a:gd name="connsiteX3" fmla="*/ 1507033 w 1566997"/>
              <a:gd name="connsiteY3" fmla="*/ 1086688 h 1562312"/>
              <a:gd name="connsiteX4" fmla="*/ 1232431 w 1566997"/>
              <a:gd name="connsiteY4" fmla="*/ 1562312 h 1562312"/>
              <a:gd name="connsiteX5" fmla="*/ 704554 w 1566997"/>
              <a:gd name="connsiteY5" fmla="*/ 1562312 h 1562312"/>
              <a:gd name="connsiteX6" fmla="*/ 580764 w 1566997"/>
              <a:gd name="connsiteY6" fmla="*/ 1540113 h 1562312"/>
              <a:gd name="connsiteX7" fmla="*/ 26884 w 1566997"/>
              <a:gd name="connsiteY7" fmla="*/ 580764 h 1562312"/>
              <a:gd name="connsiteX8" fmla="*/ 391846 w 1566997"/>
              <a:gd name="connsiteY8" fmla="*/ 105136 h 1562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6997" h="1562312">
                <a:moveTo>
                  <a:pt x="391846" y="105136"/>
                </a:moveTo>
                <a:cubicBezTo>
                  <a:pt x="565453" y="4904"/>
                  <a:pt x="777299" y="-29099"/>
                  <a:pt x="986232" y="26884"/>
                </a:cubicBezTo>
                <a:cubicBezTo>
                  <a:pt x="1404099" y="138851"/>
                  <a:pt x="1652080" y="568366"/>
                  <a:pt x="1540113" y="986232"/>
                </a:cubicBezTo>
                <a:lnTo>
                  <a:pt x="1507033" y="1086688"/>
                </a:lnTo>
                <a:lnTo>
                  <a:pt x="1232431" y="1562312"/>
                </a:lnTo>
                <a:lnTo>
                  <a:pt x="704554" y="1562312"/>
                </a:lnTo>
                <a:lnTo>
                  <a:pt x="580764" y="1540113"/>
                </a:lnTo>
                <a:cubicBezTo>
                  <a:pt x="162897" y="1428146"/>
                  <a:pt x="-85083" y="998630"/>
                  <a:pt x="26884" y="580764"/>
                </a:cubicBezTo>
                <a:cubicBezTo>
                  <a:pt x="82867" y="371831"/>
                  <a:pt x="218237" y="205368"/>
                  <a:pt x="391846" y="105136"/>
                </a:cubicBezTo>
                <a:close/>
              </a:path>
            </a:pathLst>
          </a:custGeom>
          <a:solidFill>
            <a:schemeClr val="accent1"/>
          </a:solidFill>
          <a:ln>
            <a:noFill/>
          </a:ln>
          <a:effectLst>
            <a:outerShdw blurRad="50800" dist="38100" dir="8100000" algn="tr"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323850" bIns="39624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b="1">
              <a:solidFill>
                <a:schemeClr val="lt1"/>
              </a:solidFill>
              <a:latin typeface="+mj-ea"/>
              <a:ea typeface="+mj-ea"/>
              <a:sym typeface="+mn-ea"/>
            </a:endParaRPr>
          </a:p>
        </p:txBody>
      </p:sp>
      <p:sp>
        <p:nvSpPr>
          <p:cNvPr id="28" name="任意多边形: 形状 27"/>
          <p:cNvSpPr/>
          <p:nvPr>
            <p:custDataLst>
              <p:tags r:id="rId3"/>
            </p:custDataLst>
          </p:nvPr>
        </p:nvSpPr>
        <p:spPr>
          <a:xfrm rot="9000000">
            <a:off x="4996318" y="4118136"/>
            <a:ext cx="1203821" cy="1200563"/>
          </a:xfrm>
          <a:custGeom>
            <a:avLst/>
            <a:gdLst>
              <a:gd name="connsiteX0" fmla="*/ 391846 w 1566997"/>
              <a:gd name="connsiteY0" fmla="*/ 105136 h 1562312"/>
              <a:gd name="connsiteX1" fmla="*/ 986232 w 1566997"/>
              <a:gd name="connsiteY1" fmla="*/ 26884 h 1562312"/>
              <a:gd name="connsiteX2" fmla="*/ 1540113 w 1566997"/>
              <a:gd name="connsiteY2" fmla="*/ 986232 h 1562312"/>
              <a:gd name="connsiteX3" fmla="*/ 1507033 w 1566997"/>
              <a:gd name="connsiteY3" fmla="*/ 1086688 h 1562312"/>
              <a:gd name="connsiteX4" fmla="*/ 1232431 w 1566997"/>
              <a:gd name="connsiteY4" fmla="*/ 1562312 h 1562312"/>
              <a:gd name="connsiteX5" fmla="*/ 704554 w 1566997"/>
              <a:gd name="connsiteY5" fmla="*/ 1562312 h 1562312"/>
              <a:gd name="connsiteX6" fmla="*/ 580764 w 1566997"/>
              <a:gd name="connsiteY6" fmla="*/ 1540113 h 1562312"/>
              <a:gd name="connsiteX7" fmla="*/ 26884 w 1566997"/>
              <a:gd name="connsiteY7" fmla="*/ 580764 h 1562312"/>
              <a:gd name="connsiteX8" fmla="*/ 391846 w 1566997"/>
              <a:gd name="connsiteY8" fmla="*/ 105136 h 1562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6997" h="1562312">
                <a:moveTo>
                  <a:pt x="391846" y="105136"/>
                </a:moveTo>
                <a:cubicBezTo>
                  <a:pt x="565453" y="4904"/>
                  <a:pt x="777299" y="-29099"/>
                  <a:pt x="986232" y="26884"/>
                </a:cubicBezTo>
                <a:cubicBezTo>
                  <a:pt x="1404099" y="138851"/>
                  <a:pt x="1652080" y="568366"/>
                  <a:pt x="1540113" y="986232"/>
                </a:cubicBezTo>
                <a:lnTo>
                  <a:pt x="1507033" y="1086688"/>
                </a:lnTo>
                <a:lnTo>
                  <a:pt x="1232431" y="1562312"/>
                </a:lnTo>
                <a:lnTo>
                  <a:pt x="704554" y="1562312"/>
                </a:lnTo>
                <a:lnTo>
                  <a:pt x="580764" y="1540113"/>
                </a:lnTo>
                <a:cubicBezTo>
                  <a:pt x="162897" y="1428146"/>
                  <a:pt x="-85083" y="998630"/>
                  <a:pt x="26884" y="580764"/>
                </a:cubicBezTo>
                <a:cubicBezTo>
                  <a:pt x="82867" y="371831"/>
                  <a:pt x="218237" y="205368"/>
                  <a:pt x="391846" y="105136"/>
                </a:cubicBezTo>
                <a:close/>
              </a:path>
            </a:pathLst>
          </a:custGeom>
          <a:solidFill>
            <a:schemeClr val="accent6">
              <a:lumMod val="60000"/>
              <a:lumOff val="40000"/>
            </a:schemeClr>
          </a:solidFill>
          <a:ln>
            <a:noFill/>
          </a:ln>
          <a:effectLst>
            <a:outerShdw blurRad="50800" dist="38100" dir="8100000" algn="tr"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323850" bIns="39624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b="1">
              <a:solidFill>
                <a:schemeClr val="lt1"/>
              </a:solidFill>
              <a:latin typeface="+mj-ea"/>
              <a:ea typeface="+mj-ea"/>
              <a:sym typeface="+mn-ea"/>
            </a:endParaRPr>
          </a:p>
        </p:txBody>
      </p:sp>
      <p:sp>
        <p:nvSpPr>
          <p:cNvPr id="29" name="任意多边形: 形状 28"/>
          <p:cNvSpPr/>
          <p:nvPr>
            <p:custDataLst>
              <p:tags r:id="rId4"/>
            </p:custDataLst>
          </p:nvPr>
        </p:nvSpPr>
        <p:spPr>
          <a:xfrm rot="16200000">
            <a:off x="3780552" y="4116506"/>
            <a:ext cx="1204363" cy="1200563"/>
          </a:xfrm>
          <a:custGeom>
            <a:avLst/>
            <a:gdLst>
              <a:gd name="connsiteX0" fmla="*/ 391846 w 1566997"/>
              <a:gd name="connsiteY0" fmla="*/ 105136 h 1562312"/>
              <a:gd name="connsiteX1" fmla="*/ 986232 w 1566997"/>
              <a:gd name="connsiteY1" fmla="*/ 26884 h 1562312"/>
              <a:gd name="connsiteX2" fmla="*/ 1540113 w 1566997"/>
              <a:gd name="connsiteY2" fmla="*/ 986232 h 1562312"/>
              <a:gd name="connsiteX3" fmla="*/ 1507033 w 1566997"/>
              <a:gd name="connsiteY3" fmla="*/ 1086688 h 1562312"/>
              <a:gd name="connsiteX4" fmla="*/ 1232431 w 1566997"/>
              <a:gd name="connsiteY4" fmla="*/ 1562312 h 1562312"/>
              <a:gd name="connsiteX5" fmla="*/ 704554 w 1566997"/>
              <a:gd name="connsiteY5" fmla="*/ 1562312 h 1562312"/>
              <a:gd name="connsiteX6" fmla="*/ 580764 w 1566997"/>
              <a:gd name="connsiteY6" fmla="*/ 1540113 h 1562312"/>
              <a:gd name="connsiteX7" fmla="*/ 26884 w 1566997"/>
              <a:gd name="connsiteY7" fmla="*/ 580764 h 1562312"/>
              <a:gd name="connsiteX8" fmla="*/ 391846 w 1566997"/>
              <a:gd name="connsiteY8" fmla="*/ 105136 h 1562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6997" h="1562312">
                <a:moveTo>
                  <a:pt x="391846" y="105136"/>
                </a:moveTo>
                <a:cubicBezTo>
                  <a:pt x="565453" y="4904"/>
                  <a:pt x="777299" y="-29099"/>
                  <a:pt x="986232" y="26884"/>
                </a:cubicBezTo>
                <a:cubicBezTo>
                  <a:pt x="1404099" y="138851"/>
                  <a:pt x="1652080" y="568366"/>
                  <a:pt x="1540113" y="986232"/>
                </a:cubicBezTo>
                <a:lnTo>
                  <a:pt x="1507033" y="1086688"/>
                </a:lnTo>
                <a:lnTo>
                  <a:pt x="1232431" y="1562312"/>
                </a:lnTo>
                <a:lnTo>
                  <a:pt x="704554" y="1562312"/>
                </a:lnTo>
                <a:lnTo>
                  <a:pt x="580764" y="1540113"/>
                </a:lnTo>
                <a:cubicBezTo>
                  <a:pt x="162897" y="1428146"/>
                  <a:pt x="-85083" y="998630"/>
                  <a:pt x="26884" y="580764"/>
                </a:cubicBezTo>
                <a:cubicBezTo>
                  <a:pt x="82867" y="371831"/>
                  <a:pt x="218237" y="205368"/>
                  <a:pt x="391846" y="105136"/>
                </a:cubicBezTo>
                <a:close/>
              </a:path>
            </a:pathLst>
          </a:custGeom>
          <a:solidFill>
            <a:schemeClr val="accent4">
              <a:lumMod val="60000"/>
              <a:lumOff val="40000"/>
            </a:schemeClr>
          </a:solidFill>
          <a:ln>
            <a:noFill/>
          </a:ln>
          <a:effectLst>
            <a:outerShdw blurRad="50800" dist="38100" dir="8100000" algn="tr"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323850" bIns="39624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b="1">
              <a:solidFill>
                <a:schemeClr val="lt1"/>
              </a:solidFill>
              <a:latin typeface="+mj-ea"/>
              <a:ea typeface="+mj-ea"/>
              <a:sym typeface="+mn-ea"/>
            </a:endParaRPr>
          </a:p>
        </p:txBody>
      </p:sp>
      <p:sp>
        <p:nvSpPr>
          <p:cNvPr id="10" name="弧形 9"/>
          <p:cNvSpPr/>
          <p:nvPr>
            <p:custDataLst>
              <p:tags r:id="rId5"/>
            </p:custDataLst>
          </p:nvPr>
        </p:nvSpPr>
        <p:spPr>
          <a:xfrm rot="8396489">
            <a:off x="4302371" y="2930062"/>
            <a:ext cx="1368348" cy="1368348"/>
          </a:xfrm>
          <a:prstGeom prst="arc">
            <a:avLst>
              <a:gd name="adj1" fmla="val 21295306"/>
              <a:gd name="adj2" fmla="val 10336717"/>
            </a:avLst>
          </a:prstGeom>
          <a:ln w="12700">
            <a:gradFill>
              <a:gsLst>
                <a:gs pos="79000">
                  <a:schemeClr val="accent3">
                    <a:alpha val="0"/>
                  </a:schemeClr>
                </a:gs>
                <a:gs pos="0">
                  <a:schemeClr val="accent3">
                    <a:alpha val="50000"/>
                  </a:schemeClr>
                </a:gs>
              </a:gsLst>
              <a:lin ang="0" scaled="1"/>
            </a:gradFill>
            <a:prstDash val="sysDot"/>
            <a:tailEnd type="triangle"/>
          </a:ln>
        </p:spPr>
        <p:style>
          <a:lnRef idx="1">
            <a:schemeClr val="accent1"/>
          </a:lnRef>
          <a:fillRef idx="0">
            <a:schemeClr val="accent1"/>
          </a:fillRef>
          <a:effectRef idx="0">
            <a:schemeClr val="accent1"/>
          </a:effectRef>
          <a:fontRef idx="minor">
            <a:schemeClr val="tx1"/>
          </a:fontRef>
        </p:style>
        <p:txBody>
          <a:bodyPr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solidFill>
                <a:schemeClr val="tx1"/>
              </a:solidFill>
            </a:endParaRPr>
          </a:p>
        </p:txBody>
      </p:sp>
      <p:sp>
        <p:nvSpPr>
          <p:cNvPr id="11" name="弧形 10"/>
          <p:cNvSpPr/>
          <p:nvPr>
            <p:custDataLst>
              <p:tags r:id="rId6"/>
            </p:custDataLst>
          </p:nvPr>
        </p:nvSpPr>
        <p:spPr>
          <a:xfrm rot="15600000">
            <a:off x="4959937" y="4109989"/>
            <a:ext cx="1368348" cy="1368348"/>
          </a:xfrm>
          <a:prstGeom prst="arc">
            <a:avLst>
              <a:gd name="adj1" fmla="val 3248781"/>
              <a:gd name="adj2" fmla="val 9734539"/>
            </a:avLst>
          </a:prstGeom>
          <a:ln w="12700">
            <a:gradFill>
              <a:gsLst>
                <a:gs pos="79000">
                  <a:schemeClr val="accent3">
                    <a:alpha val="0"/>
                  </a:schemeClr>
                </a:gs>
                <a:gs pos="0">
                  <a:schemeClr val="accent3">
                    <a:alpha val="50000"/>
                  </a:schemeClr>
                </a:gs>
              </a:gsLst>
              <a:lin ang="0" scaled="1"/>
            </a:gradFill>
            <a:prstDash val="sysDot"/>
            <a:tailEnd type="triangle"/>
          </a:ln>
        </p:spPr>
        <p:style>
          <a:lnRef idx="1">
            <a:schemeClr val="accent1"/>
          </a:lnRef>
          <a:fillRef idx="0">
            <a:schemeClr val="accent1"/>
          </a:fillRef>
          <a:effectRef idx="0">
            <a:schemeClr val="accent1"/>
          </a:effectRef>
          <a:fontRef idx="minor">
            <a:schemeClr val="tx1"/>
          </a:fontRef>
        </p:style>
        <p:txBody>
          <a:bodyPr vertOverflow="overflow" horzOverflow="overflow" vert="horz" wrap="square" numCol="1" spcCol="0" rtlCol="0" fromWordArt="0" anchor="ctr" anchorCtr="0" forceAA="0" compatLnSpc="1">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endParaRPr lang="zh-CN" altLang="en-US">
              <a:solidFill>
                <a:schemeClr val="tx1"/>
              </a:solidFill>
              <a:sym typeface="+mn-ea"/>
            </a:endParaRPr>
          </a:p>
        </p:txBody>
      </p:sp>
      <p:sp>
        <p:nvSpPr>
          <p:cNvPr id="5" name="弧形 4"/>
          <p:cNvSpPr/>
          <p:nvPr>
            <p:custDataLst>
              <p:tags r:id="rId7"/>
            </p:custDataLst>
          </p:nvPr>
        </p:nvSpPr>
        <p:spPr>
          <a:xfrm>
            <a:off x="3614939" y="4114877"/>
            <a:ext cx="1368348" cy="1368348"/>
          </a:xfrm>
          <a:prstGeom prst="arc">
            <a:avLst>
              <a:gd name="adj1" fmla="val 3248781"/>
              <a:gd name="adj2" fmla="val 9734539"/>
            </a:avLst>
          </a:prstGeom>
          <a:ln w="12700">
            <a:gradFill>
              <a:gsLst>
                <a:gs pos="79000">
                  <a:schemeClr val="accent3">
                    <a:alpha val="0"/>
                  </a:schemeClr>
                </a:gs>
                <a:gs pos="0">
                  <a:schemeClr val="accent3">
                    <a:alpha val="50000"/>
                  </a:schemeClr>
                </a:gs>
              </a:gsLst>
              <a:lin ang="0" scaled="1"/>
            </a:gradFill>
            <a:prstDash val="sysDot"/>
            <a:tailEnd type="triangle"/>
          </a:ln>
        </p:spPr>
        <p:style>
          <a:lnRef idx="1">
            <a:schemeClr val="accent1"/>
          </a:lnRef>
          <a:fillRef idx="0">
            <a:schemeClr val="accent1"/>
          </a:fillRef>
          <a:effectRef idx="0">
            <a:schemeClr val="accent1"/>
          </a:effectRef>
          <a:fontRef idx="minor">
            <a:schemeClr val="tx1"/>
          </a:fontRef>
        </p:style>
        <p:txBody>
          <a:bodyPr vertOverflow="overflow" horzOverflow="overflow" vert="horz" wrap="square" numCol="1" spcCol="0" rtlCol="0" fromWordArt="0" anchor="ctr" anchorCtr="0" forceAA="0" compatLnSpc="1">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endParaRPr lang="zh-CN" altLang="en-US">
              <a:solidFill>
                <a:schemeClr val="tx1"/>
              </a:solidFill>
              <a:sym typeface="+mn-ea"/>
            </a:endParaRPr>
          </a:p>
        </p:txBody>
      </p:sp>
      <p:sp>
        <p:nvSpPr>
          <p:cNvPr id="6" name="矩形 5"/>
          <p:cNvSpPr/>
          <p:nvPr>
            <p:custDataLst>
              <p:tags r:id="rId8"/>
            </p:custDataLst>
          </p:nvPr>
        </p:nvSpPr>
        <p:spPr>
          <a:xfrm>
            <a:off x="4516539" y="2410612"/>
            <a:ext cx="2681285" cy="348060"/>
          </a:xfrm>
          <a:prstGeom prst="rect">
            <a:avLst/>
          </a:prstGeom>
          <a:noFill/>
        </p:spPr>
        <p:txBody>
          <a:bodyPr wrap="square" lIns="0" tIns="0" rIns="0" bIns="0" rtlCol="0" anchor="b" anchorCtr="0">
            <a:noAutofit/>
          </a:bodyPr>
          <a:lstStyle/>
          <a:p>
            <a:pPr>
              <a:spcBef>
                <a:spcPct val="0"/>
              </a:spcBef>
              <a:spcAft>
                <a:spcPct val="0"/>
              </a:spcAft>
            </a:pPr>
            <a:r>
              <a:rPr lang="zh-CN" altLang="en-US" sz="2000" b="1" dirty="0">
                <a:solidFill>
                  <a:schemeClr val="accent3"/>
                </a:solidFill>
                <a:latin typeface="+mn-ea"/>
                <a:cs typeface="+mn-ea"/>
                <a:sym typeface="+mn-ea"/>
              </a:rPr>
              <a:t>创业</a:t>
            </a:r>
            <a:endParaRPr lang="zh-CN" altLang="en-US" sz="2000" b="1" dirty="0">
              <a:solidFill>
                <a:schemeClr val="accent3"/>
              </a:solidFill>
              <a:latin typeface="+mn-ea"/>
              <a:cs typeface="+mn-ea"/>
              <a:sym typeface="+mn-ea"/>
            </a:endParaRPr>
          </a:p>
          <a:p>
            <a:pPr>
              <a:spcBef>
                <a:spcPct val="0"/>
              </a:spcBef>
              <a:spcAft>
                <a:spcPct val="0"/>
              </a:spcAft>
            </a:pPr>
            <a:r>
              <a:rPr lang="zh-CN" altLang="en-US" sz="2000" b="1" dirty="0">
                <a:solidFill>
                  <a:schemeClr val="accent3"/>
                </a:solidFill>
                <a:latin typeface="+mn-ea"/>
                <a:cs typeface="+mn-ea"/>
                <a:sym typeface="+mn-ea"/>
              </a:rPr>
              <a:t>机会</a:t>
            </a:r>
            <a:endParaRPr lang="zh-CN" altLang="en-US" sz="2000" b="1" dirty="0">
              <a:solidFill>
                <a:schemeClr val="accent3"/>
              </a:solidFill>
              <a:latin typeface="+mn-ea"/>
              <a:cs typeface="+mn-ea"/>
              <a:sym typeface="+mn-ea"/>
            </a:endParaRPr>
          </a:p>
        </p:txBody>
      </p:sp>
      <p:sp>
        <p:nvSpPr>
          <p:cNvPr id="8" name="矩形 7"/>
          <p:cNvSpPr/>
          <p:nvPr>
            <p:custDataLst>
              <p:tags r:id="rId9"/>
            </p:custDataLst>
          </p:nvPr>
        </p:nvSpPr>
        <p:spPr>
          <a:xfrm>
            <a:off x="6436170" y="4462302"/>
            <a:ext cx="2681285" cy="383063"/>
          </a:xfrm>
          <a:prstGeom prst="rect">
            <a:avLst/>
          </a:prstGeom>
          <a:noFill/>
        </p:spPr>
        <p:txBody>
          <a:bodyPr wrap="square" lIns="0" tIns="0" rIns="0" bIns="0" rtlCol="0" anchor="b" anchorCtr="0">
            <a:noAutofit/>
          </a:bodyPr>
          <a:lstStyle/>
          <a:p>
            <a:pPr>
              <a:spcBef>
                <a:spcPct val="0"/>
              </a:spcBef>
              <a:spcAft>
                <a:spcPct val="0"/>
              </a:spcAft>
            </a:pPr>
            <a:r>
              <a:rPr lang="zh-CN" altLang="en-US" sz="2000" b="1" dirty="0">
                <a:solidFill>
                  <a:schemeClr val="accent3"/>
                </a:solidFill>
                <a:latin typeface="+mn-ea"/>
                <a:cs typeface="+mn-ea"/>
                <a:sym typeface="+mn-ea"/>
              </a:rPr>
              <a:t>创业</a:t>
            </a:r>
            <a:endParaRPr lang="zh-CN" altLang="en-US" sz="2000" b="1" dirty="0">
              <a:solidFill>
                <a:schemeClr val="accent3"/>
              </a:solidFill>
              <a:latin typeface="+mn-ea"/>
              <a:cs typeface="+mn-ea"/>
              <a:sym typeface="+mn-ea"/>
            </a:endParaRPr>
          </a:p>
          <a:p>
            <a:pPr>
              <a:spcBef>
                <a:spcPct val="0"/>
              </a:spcBef>
              <a:spcAft>
                <a:spcPct val="0"/>
              </a:spcAft>
            </a:pPr>
            <a:r>
              <a:rPr lang="zh-CN" altLang="en-US" sz="2000" b="1" dirty="0">
                <a:solidFill>
                  <a:schemeClr val="accent3"/>
                </a:solidFill>
                <a:latin typeface="+mn-ea"/>
                <a:cs typeface="+mn-ea"/>
                <a:sym typeface="+mn-ea"/>
              </a:rPr>
              <a:t>资源</a:t>
            </a:r>
            <a:endParaRPr lang="zh-CN" altLang="en-US" sz="2000" b="1" dirty="0">
              <a:solidFill>
                <a:schemeClr val="accent3"/>
              </a:solidFill>
              <a:latin typeface="+mn-ea"/>
              <a:cs typeface="+mn-ea"/>
              <a:sym typeface="+mn-ea"/>
            </a:endParaRPr>
          </a:p>
        </p:txBody>
      </p:sp>
      <p:sp>
        <p:nvSpPr>
          <p:cNvPr id="18" name="矩形 17"/>
          <p:cNvSpPr/>
          <p:nvPr>
            <p:custDataLst>
              <p:tags r:id="rId10"/>
            </p:custDataLst>
          </p:nvPr>
        </p:nvSpPr>
        <p:spPr>
          <a:xfrm>
            <a:off x="712093" y="4595886"/>
            <a:ext cx="2681285" cy="383063"/>
          </a:xfrm>
          <a:prstGeom prst="rect">
            <a:avLst/>
          </a:prstGeom>
          <a:noFill/>
        </p:spPr>
        <p:txBody>
          <a:bodyPr wrap="square" lIns="0" tIns="0" rIns="0" bIns="0" rtlCol="0" anchor="b" anchorCtr="0">
            <a:noAutofit/>
          </a:bodyPr>
          <a:lstStyle/>
          <a:p>
            <a:pPr algn="r">
              <a:spcBef>
                <a:spcPct val="0"/>
              </a:spcBef>
              <a:spcAft>
                <a:spcPct val="0"/>
              </a:spcAft>
            </a:pPr>
            <a:r>
              <a:rPr lang="zh-CN" altLang="en-US" sz="2000" b="1" dirty="0">
                <a:solidFill>
                  <a:schemeClr val="accent3"/>
                </a:solidFill>
                <a:latin typeface="+mn-ea"/>
                <a:cs typeface="+mn-ea"/>
                <a:sym typeface="+mn-ea"/>
              </a:rPr>
              <a:t>创业者</a:t>
            </a:r>
            <a:endParaRPr lang="zh-CN" altLang="en-US" sz="2000" b="1" dirty="0">
              <a:solidFill>
                <a:schemeClr val="accent3"/>
              </a:solidFill>
              <a:latin typeface="+mn-ea"/>
              <a:cs typeface="+mn-ea"/>
              <a:sym typeface="+mn-ea"/>
            </a:endParaRPr>
          </a:p>
          <a:p>
            <a:pPr algn="r">
              <a:spcBef>
                <a:spcPct val="0"/>
              </a:spcBef>
              <a:spcAft>
                <a:spcPct val="0"/>
              </a:spcAft>
            </a:pPr>
            <a:r>
              <a:rPr lang="zh-CN" altLang="en-US" sz="2000" b="1" dirty="0">
                <a:solidFill>
                  <a:schemeClr val="accent3"/>
                </a:solidFill>
                <a:latin typeface="+mn-ea"/>
                <a:cs typeface="+mn-ea"/>
                <a:sym typeface="+mn-ea"/>
              </a:rPr>
              <a:t>及其团队</a:t>
            </a:r>
            <a:endParaRPr lang="zh-CN" altLang="en-US" sz="2000" b="1" dirty="0">
              <a:solidFill>
                <a:schemeClr val="accent3"/>
              </a:solidFill>
              <a:latin typeface="+mn-ea"/>
              <a:cs typeface="+mn-ea"/>
              <a:sym typeface="+mn-ea"/>
            </a:endParaRPr>
          </a:p>
        </p:txBody>
      </p:sp>
      <p:pic>
        <p:nvPicPr>
          <p:cNvPr id="20" name="图片 15" descr="343439383331313b343532303033313bd3a6d3c3c9ccb3c7"/>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4270877" y="4595971"/>
            <a:ext cx="246273" cy="246273"/>
          </a:xfrm>
          <a:prstGeom prst="rect">
            <a:avLst/>
          </a:prstGeom>
        </p:spPr>
      </p:pic>
      <p:pic>
        <p:nvPicPr>
          <p:cNvPr id="21" name="图片 23" descr="343439383331313b343532303034303bcffacadbb9dcc0ed"/>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4894777" y="3538215"/>
            <a:ext cx="246273" cy="246273"/>
          </a:xfrm>
          <a:prstGeom prst="rect">
            <a:avLst/>
          </a:prstGeom>
        </p:spPr>
      </p:pic>
      <p:pic>
        <p:nvPicPr>
          <p:cNvPr id="22" name="图片 16" descr="343439383331313b343532303033323bd3a6d3c3b9dcc0ed"/>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5477412" y="4597599"/>
            <a:ext cx="246273" cy="246273"/>
          </a:xfrm>
          <a:prstGeom prst="rect">
            <a:avLst/>
          </a:prstGeom>
        </p:spPr>
      </p:pic>
      <p:sp>
        <p:nvSpPr>
          <p:cNvPr id="24" name="文本框 23"/>
          <p:cNvSpPr txBox="1"/>
          <p:nvPr/>
        </p:nvSpPr>
        <p:spPr>
          <a:xfrm>
            <a:off x="4271010" y="5866130"/>
            <a:ext cx="6096000" cy="398780"/>
          </a:xfrm>
          <a:prstGeom prst="rect">
            <a:avLst/>
          </a:prstGeom>
          <a:noFill/>
        </p:spPr>
        <p:txBody>
          <a:bodyPr wrap="square" rtlCol="0" anchor="t">
            <a:spAutoFit/>
          </a:bodyPr>
          <a:p>
            <a:r>
              <a:rPr lang="zh-CN" altLang="en-US" sz="2000">
                <a:latin typeface="华文楷体" panose="02010600040101010101" charset="-122"/>
                <a:ea typeface="华文楷体" panose="02010600040101010101" charset="-122"/>
              </a:rPr>
              <a:t>蒂蒙斯模型</a:t>
            </a:r>
            <a:endParaRPr lang="zh-CN" altLang="en-US" sz="2000">
              <a:latin typeface="华文楷体" panose="02010600040101010101" charset="-122"/>
              <a:ea typeface="华文楷体" panose="02010600040101010101"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矩形 11"/>
          <p:cNvSpPr/>
          <p:nvPr/>
        </p:nvSpPr>
        <p:spPr>
          <a:xfrm>
            <a:off x="9310370" y="38735"/>
            <a:ext cx="3209925" cy="6864350"/>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3" name="组合 12"/>
          <p:cNvGrpSpPr/>
          <p:nvPr/>
        </p:nvGrpSpPr>
        <p:grpSpPr>
          <a:xfrm>
            <a:off x="0" y="100965"/>
            <a:ext cx="12030075" cy="6759575"/>
            <a:chOff x="0" y="159"/>
            <a:chExt cx="18945" cy="10645"/>
          </a:xfrm>
        </p:grpSpPr>
        <p:sp>
          <p:nvSpPr>
            <p:cNvPr id="14" name="文本框 13"/>
            <p:cNvSpPr txBox="1"/>
            <p:nvPr/>
          </p:nvSpPr>
          <p:spPr>
            <a:xfrm>
              <a:off x="507" y="386"/>
              <a:ext cx="2578" cy="677"/>
            </a:xfrm>
            <a:prstGeom prst="rect">
              <a:avLst/>
            </a:prstGeom>
            <a:noFill/>
          </p:spPr>
          <p:txBody>
            <a:bodyPr wrap="none" rtlCol="0" anchor="t">
              <a:spAutoFit/>
            </a:bodyPr>
            <a:p>
              <a:pPr algn="l"/>
              <a:r>
                <a:rPr lang="zh-CN" altLang="zh-CN" sz="2200" spc="100" smtClean="0">
                  <a:solidFill>
                    <a:srgbClr val="FF0000"/>
                  </a:solidFill>
                  <a:uFillTx/>
                  <a:latin typeface="微软雅黑" panose="020B0503020204020204" pitchFamily="34" charset="-122"/>
                  <a:ea typeface="微软雅黑" panose="020B0503020204020204" pitchFamily="34" charset="-122"/>
                  <a:sym typeface="+mn-ea"/>
                </a:rPr>
                <a:t>基 础 知 识</a:t>
              </a:r>
              <a:endParaRPr lang="zh-CN" altLang="zh-CN" sz="2200" spc="100" smtClean="0">
                <a:solidFill>
                  <a:srgbClr val="FF0000"/>
                </a:solidFill>
                <a:uFillTx/>
                <a:latin typeface="微软雅黑" panose="020B0503020204020204" pitchFamily="34" charset="-122"/>
                <a:ea typeface="微软雅黑" panose="020B0503020204020204" pitchFamily="34" charset="-122"/>
                <a:sym typeface="+mn-ea"/>
              </a:endParaRPr>
            </a:p>
          </p:txBody>
        </p:sp>
        <p:sp>
          <p:nvSpPr>
            <p:cNvPr id="168" name="Rectangle 9"/>
            <p:cNvSpPr/>
            <p:nvPr/>
          </p:nvSpPr>
          <p:spPr>
            <a:xfrm>
              <a:off x="0" y="278"/>
              <a:ext cx="378" cy="893"/>
            </a:xfrm>
            <a:prstGeom prst="rect">
              <a:avLst/>
            </a:prstGeom>
            <a:gradFill flip="none" rotWithShape="1">
              <a:gsLst>
                <a:gs pos="100000">
                  <a:srgbClr val="125680">
                    <a:alpha val="90000"/>
                  </a:srgbClr>
                </a:gs>
                <a:gs pos="0">
                  <a:srgbClr val="070C1E">
                    <a:alpha val="80000"/>
                  </a:srgbClr>
                </a:gs>
              </a:gsLst>
              <a:lin ang="5400000" scaled="1"/>
              <a:tileRect/>
            </a:gradFill>
            <a:ln>
              <a:noFill/>
            </a:ln>
          </p:spPr>
          <p:txBody>
            <a:bodyPr vert="horz" wrap="square" lIns="91440" tIns="45720" rIns="91440" bIns="45720" numCol="1" anchor="t" anchorCtr="0" compatLnSpc="1"/>
            <a:p>
              <a:endParaRPr lang="en-US">
                <a:solidFill>
                  <a:schemeClr val="tx1"/>
                </a:solidFill>
              </a:endParaRPr>
            </a:p>
          </p:txBody>
        </p:sp>
        <p:grpSp>
          <p:nvGrpSpPr>
            <p:cNvPr id="27" name="组合 26"/>
            <p:cNvGrpSpPr/>
            <p:nvPr/>
          </p:nvGrpSpPr>
          <p:grpSpPr>
            <a:xfrm>
              <a:off x="13965" y="9920"/>
              <a:ext cx="3070" cy="884"/>
              <a:chOff x="15012" y="9920"/>
              <a:chExt cx="3070" cy="884"/>
            </a:xfrm>
          </p:grpSpPr>
          <p:sp>
            <p:nvSpPr>
              <p:cNvPr id="15" name="等腰三角形 14"/>
              <p:cNvSpPr/>
              <p:nvPr/>
            </p:nvSpPr>
            <p:spPr>
              <a:xfrm rot="10800000" flipV="1">
                <a:off x="15012" y="9920"/>
                <a:ext cx="2507" cy="88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0800000" flipV="1">
                <a:off x="15926" y="10044"/>
                <a:ext cx="2156" cy="760"/>
              </a:xfrm>
              <a:prstGeom prst="triangl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7" name="直接连接符 16"/>
            <p:cNvCxnSpPr/>
            <p:nvPr/>
          </p:nvCxnSpPr>
          <p:spPr>
            <a:xfrm>
              <a:off x="852" y="10363"/>
              <a:ext cx="10369" cy="0"/>
            </a:xfrm>
            <a:prstGeom prst="line">
              <a:avLst/>
            </a:prstGeom>
            <a:ln>
              <a:solidFill>
                <a:srgbClr val="5B9BD5"/>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rot="0">
              <a:off x="17652" y="159"/>
              <a:ext cx="1293" cy="623"/>
              <a:chOff x="17519" y="159"/>
              <a:chExt cx="1293" cy="623"/>
            </a:xfrm>
          </p:grpSpPr>
          <p:sp>
            <p:nvSpPr>
              <p:cNvPr id="62" name="Oval 69"/>
              <p:cNvSpPr>
                <a:spLocks noChangeArrowheads="1"/>
              </p:cNvSpPr>
              <p:nvPr/>
            </p:nvSpPr>
            <p:spPr bwMode="auto">
              <a:xfrm>
                <a:off x="18241" y="668"/>
                <a:ext cx="114" cy="114"/>
              </a:xfrm>
              <a:prstGeom prst="rect">
                <a:avLst/>
              </a:prstGeom>
              <a:solidFill>
                <a:srgbClr val="1256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Oval 76"/>
              <p:cNvSpPr>
                <a:spLocks noChangeArrowheads="1"/>
              </p:cNvSpPr>
              <p:nvPr/>
            </p:nvSpPr>
            <p:spPr bwMode="auto">
              <a:xfrm>
                <a:off x="18696" y="159"/>
                <a:ext cx="117" cy="119"/>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Oval 78"/>
              <p:cNvSpPr>
                <a:spLocks noChangeArrowheads="1"/>
              </p:cNvSpPr>
              <p:nvPr/>
            </p:nvSpPr>
            <p:spPr bwMode="auto">
              <a:xfrm>
                <a:off x="17519" y="278"/>
                <a:ext cx="121" cy="121"/>
              </a:xfrm>
              <a:prstGeom prst="rect">
                <a:avLst/>
              </a:prstGeom>
              <a:solidFill>
                <a:srgbClr val="B0F7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
        <p:nvSpPr>
          <p:cNvPr id="23" name="文本框 22"/>
          <p:cNvSpPr txBox="1"/>
          <p:nvPr/>
        </p:nvSpPr>
        <p:spPr>
          <a:xfrm>
            <a:off x="2040890" y="221615"/>
            <a:ext cx="5951220" cy="460375"/>
          </a:xfrm>
          <a:prstGeom prst="rect">
            <a:avLst/>
          </a:prstGeom>
          <a:noFill/>
        </p:spPr>
        <p:txBody>
          <a:bodyPr wrap="square" rtlCol="0" anchor="t">
            <a:spAutoFit/>
          </a:bodyPr>
          <a:p>
            <a:r>
              <a:rPr altLang="zh-CN" sz="2400">
                <a:highlight>
                  <a:srgbClr val="C0C0C0"/>
                </a:highlight>
                <a:latin typeface="+mn-ea"/>
              </a:rPr>
              <a:t>二、创业的要素与过程</a:t>
            </a:r>
            <a:endParaRPr altLang="zh-CN" sz="2400">
              <a:highlight>
                <a:srgbClr val="C0C0C0"/>
              </a:highlight>
              <a:latin typeface="+mn-ea"/>
            </a:endParaRPr>
          </a:p>
        </p:txBody>
      </p:sp>
      <p:grpSp>
        <p:nvGrpSpPr>
          <p:cNvPr id="39" name="组合 38"/>
          <p:cNvGrpSpPr/>
          <p:nvPr/>
        </p:nvGrpSpPr>
        <p:grpSpPr>
          <a:xfrm>
            <a:off x="8180705" y="365760"/>
            <a:ext cx="348615" cy="553720"/>
            <a:chOff x="7273" y="2925"/>
            <a:chExt cx="1160" cy="1842"/>
          </a:xfrm>
          <a:solidFill>
            <a:schemeClr val="accent6">
              <a:lumMod val="60000"/>
              <a:lumOff val="40000"/>
            </a:schemeClr>
          </a:solidFill>
        </p:grpSpPr>
        <p:sp>
          <p:nvSpPr>
            <p:cNvPr id="40" name="Freeform 10"/>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6"/>
            <p:cNvSpPr>
              <a:spLocks noEditPoints="1"/>
            </p:cNvSpPr>
            <p:nvPr/>
          </p:nvSpPr>
          <p:spPr bwMode="auto">
            <a:xfrm>
              <a:off x="7273" y="2925"/>
              <a:ext cx="1160" cy="184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 name="Oval 69"/>
          <p:cNvSpPr>
            <a:spLocks noChangeArrowheads="1"/>
          </p:cNvSpPr>
          <p:nvPr/>
        </p:nvSpPr>
        <p:spPr bwMode="auto">
          <a:xfrm>
            <a:off x="1168400" y="5748655"/>
            <a:ext cx="72390" cy="72390"/>
          </a:xfrm>
          <a:prstGeom prst="rect">
            <a:avLst/>
          </a:prstGeom>
          <a:solidFill>
            <a:srgbClr val="125680">
              <a:alpha val="34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4" name="文本框 3"/>
          <p:cNvSpPr txBox="1"/>
          <p:nvPr/>
        </p:nvSpPr>
        <p:spPr>
          <a:xfrm>
            <a:off x="743585" y="1510665"/>
            <a:ext cx="4064000" cy="460375"/>
          </a:xfrm>
          <a:prstGeom prst="rect">
            <a:avLst/>
          </a:prstGeom>
          <a:noFill/>
        </p:spPr>
        <p:txBody>
          <a:bodyPr wrap="square" rtlCol="0">
            <a:spAutoFit/>
          </a:bodyPr>
          <a:p>
            <a:r>
              <a:rPr lang="zh-CN" altLang="en-US" sz="2400"/>
              <a:t>（一）创业的要素</a:t>
            </a:r>
            <a:endParaRPr lang="zh-CN" altLang="en-US" sz="2400"/>
          </a:p>
        </p:txBody>
      </p:sp>
      <p:sp>
        <p:nvSpPr>
          <p:cNvPr id="3" name="文本框 2"/>
          <p:cNvSpPr txBox="1"/>
          <p:nvPr/>
        </p:nvSpPr>
        <p:spPr>
          <a:xfrm>
            <a:off x="1029335" y="2388870"/>
            <a:ext cx="6096000" cy="829945"/>
          </a:xfrm>
          <a:prstGeom prst="rect">
            <a:avLst/>
          </a:prstGeom>
          <a:noFill/>
        </p:spPr>
        <p:txBody>
          <a:bodyPr wrap="square" rtlCol="0" anchor="t">
            <a:spAutoFit/>
          </a:bodyPr>
          <a:p>
            <a:r>
              <a:rPr lang="zh-CN" altLang="en-US" sz="2400"/>
              <a:t>互动</a:t>
            </a:r>
            <a:endParaRPr lang="zh-CN" altLang="en-US" sz="2400"/>
          </a:p>
          <a:p>
            <a:r>
              <a:rPr lang="zh-CN" altLang="en-US" sz="2400"/>
              <a:t>讨论</a:t>
            </a:r>
            <a:endParaRPr lang="zh-CN" altLang="en-US" sz="2400"/>
          </a:p>
        </p:txBody>
      </p:sp>
      <p:sp>
        <p:nvSpPr>
          <p:cNvPr id="7" name="文本框 6"/>
          <p:cNvSpPr txBox="1"/>
          <p:nvPr/>
        </p:nvSpPr>
        <p:spPr>
          <a:xfrm>
            <a:off x="2084705" y="2383155"/>
            <a:ext cx="6096000" cy="3599815"/>
          </a:xfrm>
          <a:prstGeom prst="rect">
            <a:avLst/>
          </a:prstGeom>
          <a:noFill/>
        </p:spPr>
        <p:txBody>
          <a:bodyPr wrap="square" rtlCol="0" anchor="t">
            <a:spAutoFit/>
          </a:bodyPr>
          <a:p>
            <a:r>
              <a:rPr lang="zh-CN" altLang="en-US" sz="2400" b="1">
                <a:solidFill>
                  <a:srgbClr val="002060"/>
                </a:solidFill>
              </a:rPr>
              <a:t>判断下列活动是否属于创业，并说明理由。</a:t>
            </a:r>
            <a:endParaRPr lang="zh-CN" altLang="en-US" sz="2400" b="1">
              <a:solidFill>
                <a:srgbClr val="002060"/>
              </a:solidFill>
            </a:endParaRPr>
          </a:p>
          <a:p>
            <a:endParaRPr lang="zh-CN" altLang="en-US" sz="2400">
              <a:solidFill>
                <a:srgbClr val="002060"/>
              </a:solidFill>
            </a:endParaRPr>
          </a:p>
          <a:p>
            <a:r>
              <a:rPr lang="zh-CN" altLang="en-US" sz="2000"/>
              <a:t>（1）小李开发出一款计算机软件并寻求资金创建一家公司来销售该软件。</a:t>
            </a:r>
            <a:endParaRPr lang="zh-CN" altLang="en-US" sz="2000"/>
          </a:p>
          <a:p>
            <a:endParaRPr lang="zh-CN" altLang="en-US" sz="2000"/>
          </a:p>
          <a:p>
            <a:r>
              <a:rPr lang="zh-CN" altLang="en-US" sz="2000"/>
              <a:t>（2）王教授从事生物化学基础研究，在该领域有了重要发现，但是他对该发现的实际用途没有兴趣，而且从未尝试过。</a:t>
            </a:r>
            <a:endParaRPr lang="zh-CN" altLang="en-US" sz="2000"/>
          </a:p>
          <a:p>
            <a:endParaRPr lang="zh-CN" altLang="en-US" sz="2000"/>
          </a:p>
          <a:p>
            <a:r>
              <a:rPr lang="zh-CN" altLang="en-US" sz="2000"/>
              <a:t>（3）老王偶然发现可以用一种特殊方法处理垃圾袋，然后用此法处理小区里的塑料垃圾。</a:t>
            </a:r>
            <a:endParaRPr lang="zh-CN" altLang="en-US" sz="2000"/>
          </a:p>
        </p:txBody>
      </p:sp>
      <p:sp>
        <p:nvSpPr>
          <p:cNvPr id="9" name="圆角矩形 8"/>
          <p:cNvSpPr/>
          <p:nvPr/>
        </p:nvSpPr>
        <p:spPr>
          <a:xfrm>
            <a:off x="743585" y="2186305"/>
            <a:ext cx="7785735" cy="3942715"/>
          </a:xfrm>
          <a:prstGeom prst="roundRect">
            <a:avLst/>
          </a:prstGeom>
        </p:spPr>
        <p:style>
          <a:lnRef idx="3">
            <a:schemeClr val="accent2"/>
          </a:lnRef>
          <a:fillRef idx="0">
            <a:srgbClr val="FFFFFF"/>
          </a:fillRef>
          <a:effectRef idx="0">
            <a:srgbClr val="FFFFFF"/>
          </a:effectRef>
          <a:fontRef idx="minor">
            <a:schemeClr val="tx1"/>
          </a:fontRef>
        </p:style>
        <p:txBody>
          <a:bodyPr rtlCol="0" anchor="ctr"/>
          <a:p>
            <a:pPr algn="ctr"/>
            <a:endParaRPr lang="zh-CN" altLang="en-US"/>
          </a:p>
        </p:txBody>
      </p:sp>
      <p:sp>
        <p:nvSpPr>
          <p:cNvPr id="19" name="椭圆形标注 18"/>
          <p:cNvSpPr/>
          <p:nvPr/>
        </p:nvSpPr>
        <p:spPr>
          <a:xfrm>
            <a:off x="865505" y="2388870"/>
            <a:ext cx="1093470" cy="812165"/>
          </a:xfrm>
          <a:prstGeom prst="wedgeEllipseCallout">
            <a:avLst/>
          </a:prstGeom>
        </p:spPr>
        <p:style>
          <a:lnRef idx="3">
            <a:schemeClr val="accent1"/>
          </a:lnRef>
          <a:fillRef idx="0">
            <a:srgbClr val="FFFFFF"/>
          </a:fillRef>
          <a:effectRef idx="0">
            <a:srgbClr val="FFFFFF"/>
          </a:effectRef>
          <a:fontRef idx="minor">
            <a:schemeClr val="tx1"/>
          </a:fontRef>
        </p:style>
        <p:txBody>
          <a:bodyPr rtlCol="0" anchor="ctr"/>
          <a:p>
            <a:pPr algn="ctr"/>
            <a:endParaRPr lang="zh-CN" altLang="en-US" sz="2400"/>
          </a:p>
        </p:txBody>
      </p:sp>
    </p:spTree>
  </p:cSld>
  <p:clrMapOvr>
    <a:masterClrMapping/>
  </p:clrMapOvr>
</p:sld>
</file>

<file path=ppt/tags/tag1.xml><?xml version="1.0" encoding="utf-8"?>
<p:tagLst xmlns:p="http://schemas.openxmlformats.org/presentationml/2006/main">
  <p:tag name="KSO_WM_TAG_VERSION" val="1.0"/>
  <p:tag name="KSO_WM_TEMPLATE_CATEGORY" val="custom"/>
  <p:tag name="KSO_WM_TEMPLATE_INDEX" val="20184553"/>
</p:tagLst>
</file>

<file path=ppt/tags/tag1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231080_1*q_h_i*1_1_1"/>
  <p:tag name="KSO_WM_TEMPLATE_CATEGORY" val="diagram"/>
  <p:tag name="KSO_WM_TEMPLATE_INDEX" val="20231080"/>
  <p:tag name="KSO_WM_UNIT_LAYERLEVEL" val="1_1_1"/>
  <p:tag name="KSO_WM_TAG_VERSION" val="3.0"/>
  <p:tag name="KSO_WM_DIAGRAM_VERSION" val="3"/>
  <p:tag name="KSO_WM_DIAGRAM_COLOR_TRICK" val="4"/>
  <p:tag name="KSO_WM_DIAGRAM_COLOR_TEXT_CAN_REMOVE" val="n"/>
  <p:tag name="KSO_WM_DIAGRAM_MAX_ITEMCNT" val="6"/>
  <p:tag name="KSO_WM_DIAGRAM_MIN_ITEMCNT" val="3"/>
  <p:tag name="KSO_WM_DIAGRAM_VIRTUALLY_FRAME" val="{&quot;height&quot;:377.6274108886719,&quot;width&quot;:849.7821044921875}"/>
  <p:tag name="KSO_WM_DIAGRAM_COLOR_MATCH_VALUE" val="{&quot;shape&quot;:{&quot;fill&quot;:{&quot;type&quot;:0},&quot;glow&quot;:{&quot;colorType&quot;:0},&quot;line&quot;:{&quot;gradient&quot;:[{&quot;brightness&quot;:0,&quot;colorType&quot;:1,&quot;foreColorIndex&quot;:5,&quot;pos&quot;:0.7900000214576721,&quot;transparency&quot;:1},{&quot;brightness&quot;:0,&quot;colorType&quot;:1,&quot;foreColorIndex&quot;:5,&quot;pos&quot;:0,&quot;transparency&quot;:0.5}],&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7,7,7,7,7,7]}"/>
</p:tagLst>
</file>

<file path=ppt/tags/tag10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9_4*l_h_i*1_5_3"/>
  <p:tag name="KSO_WM_TEMPLATE_CATEGORY" val="diagram"/>
  <p:tag name="KSO_WM_TEMPLATE_INDEX" val="20230929"/>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5_3"/>
  <p:tag name="KSO_WM_DIAGRAM_MAX_ITEMCNT" val="6"/>
  <p:tag name="KSO_WM_DIAGRAM_MIN_ITEMCNT" val="2"/>
  <p:tag name="KSO_WM_DIAGRAM_VIRTUALLY_FRAME" val="{&quot;height&quot;:331.8999938964844,&quot;left&quot;:25.4,&quot;top&quot;:123.50000305175782,&quot;width&quot;:908.525048828125}"/>
  <p:tag name="KSO_WM_DIAGRAM_COLOR_MATCH_VALUE" val="{&quot;shape&quot;:{&quot;fill&quot;:{&quot;type&quot;:0},&quot;glow&quot;:{&quot;colorType&quot;:0},&quot;line&quot;:{&quot;solidLine&quot;:{&quot;brightness&quot;:-0.25,&quot;colorType&quot;:1,&quot;foreColorIndex&quot;:9,&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9"/>
  <p:tag name="KSO_WM_DIAGRAM_USE_COLOR_VALUE" val="{&quot;color_scheme&quot;:1,&quot;color_type&quot;:1,&quot;theme_color_indexes&quot;:[5,6,5,6,5,6]}"/>
</p:tagLst>
</file>

<file path=ppt/tags/tag10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9_4*l_h_i*1_5_1"/>
  <p:tag name="KSO_WM_TEMPLATE_CATEGORY" val="diagram"/>
  <p:tag name="KSO_WM_TEMPLATE_INDEX" val="20230929"/>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5_1"/>
  <p:tag name="KSO_WM_DIAGRAM_MAX_ITEMCNT" val="6"/>
  <p:tag name="KSO_WM_DIAGRAM_MIN_ITEMCNT" val="2"/>
  <p:tag name="KSO_WM_DIAGRAM_VIRTUALLY_FRAME" val="{&quot;height&quot;:331.8999938964844,&quot;left&quot;:25.4,&quot;top&quot;:123.50000305175782,&quot;width&quot;:908.525048828125}"/>
  <p:tag name="KSO_WM_DIAGRAM_COLOR_MATCH_VALUE" val="{&quot;shape&quot;:{&quot;fill&quot;:{&quot;type&quot;:0},&quot;glow&quot;:{&quot;colorType&quot;:0},&quot;line&quot;:{&quot;solidLine&quot;:{&quot;brightness&quot;:0.6000000238418579,&quot;colorType&quot;:1,&quot;foreColorIndex&quot;:9,&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9"/>
  <p:tag name="KSO_WM_DIAGRAM_USE_COLOR_VALUE" val="{&quot;color_scheme&quot;:1,&quot;color_type&quot;:1,&quot;theme_color_indexes&quot;:[5,6,5,6,5,6]}"/>
</p:tagLst>
</file>

<file path=ppt/tags/tag10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9_4*l_h_i*1_5_9"/>
  <p:tag name="KSO_WM_TEMPLATE_CATEGORY" val="diagram"/>
  <p:tag name="KSO_WM_TEMPLATE_INDEX" val="20230929"/>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5_9"/>
  <p:tag name="KSO_WM_DIAGRAM_MAX_ITEMCNT" val="6"/>
  <p:tag name="KSO_WM_DIAGRAM_MIN_ITEMCNT" val="2"/>
  <p:tag name="KSO_WM_DIAGRAM_VIRTUALLY_FRAME" val="{&quot;height&quot;:331.8999938964844,&quot;left&quot;:25.4,&quot;top&quot;:123.50000305175782,&quot;width&quot;:908.525048828125}"/>
  <p:tag name="KSO_WM_DIAGRAM_COLOR_MATCH_VALUE" val="{&quot;shape&quot;:{&quot;fill&quot;:{&quot;solid&quot;:{&quot;brightness&quot;:-0.25,&quot;colorType&quot;:1,&quot;foreColorIndex&quot;:9,&quot;transparency&quot;:0},&quot;type&quot;:1},&quot;glow&quot;:{&quot;colorType&quot;:0},&quot;line&quot;:{&quot;type&quot;:0},&quot;shadow&quot;:{&quot;brightness&quot;:0,&quot;colorType&quot;:1,&quot;foreColorIndex&quot;:9,&quot;transparency&quot;:0.6200000047683716},&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9"/>
  <p:tag name="KSO_WM_UNIT_FILL_FORE_SCHEMECOLOR_INDEX_BRIGHTNESS" val="-0.25"/>
  <p:tag name="KSO_WM_DIAGRAM_USE_COLOR_VALUE" val="{&quot;color_scheme&quot;:1,&quot;color_type&quot;:1,&quot;theme_color_indexes&quot;:[5,6,5,6,5,6]}"/>
</p:tagLst>
</file>

<file path=ppt/tags/tag10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9_4*l_h_i*1_5_6"/>
  <p:tag name="KSO_WM_TEMPLATE_CATEGORY" val="diagram"/>
  <p:tag name="KSO_WM_TEMPLATE_INDEX" val="20230929"/>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5_6"/>
  <p:tag name="KSO_WM_DIAGRAM_MAX_ITEMCNT" val="6"/>
  <p:tag name="KSO_WM_DIAGRAM_MIN_ITEMCNT" val="2"/>
  <p:tag name="KSO_WM_DIAGRAM_VIRTUALLY_FRAME" val="{&quot;height&quot;:331.8999938964844,&quot;left&quot;:25.4,&quot;top&quot;:123.50000305175782,&quot;width&quot;:908.525048828125}"/>
  <p:tag name="KSO_WM_DIAGRAM_COLOR_MATCH_VALUE" val="{&quot;shape&quot;:{&quot;fill&quot;:{&quot;gradient&quot;:[{&quot;brightness&quot;:0.10000000149011612,&quot;colorType&quot;:1,&quot;foreColorIndex&quot;:9,&quot;pos&quot;:0,&quot;transparency&quot;:0},{&quot;brightness&quot;:0,&quot;colorType&quot;:1,&quot;foreColorIndex&quot;:9,&quot;pos&quot;:0.69999998807907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10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9_4*l_h_i*1_5_5"/>
  <p:tag name="KSO_WM_TEMPLATE_CATEGORY" val="diagram"/>
  <p:tag name="KSO_WM_TEMPLATE_INDEX" val="20230929"/>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5_5"/>
  <p:tag name="KSO_WM_DIAGRAM_MAX_ITEMCNT" val="6"/>
  <p:tag name="KSO_WM_DIAGRAM_MIN_ITEMCNT" val="2"/>
  <p:tag name="KSO_WM_DIAGRAM_VIRTUALLY_FRAME" val="{&quot;height&quot;:331.8999938964844,&quot;left&quot;:25.4,&quot;top&quot;:123.50000305175782,&quot;width&quot;:908.525048828125}"/>
  <p:tag name="KSO_WM_DIAGRAM_COLOR_MATCH_VALUE" val="{&quot;shape&quot;:{&quot;fill&quot;:{&quot;gradient&quot;:[{&quot;brightness&quot;:0.4000000059604645,&quot;colorType&quot;:1,&quot;foreColorIndex&quot;:9,&quot;pos&quot;:0,&quot;transparency&quot;:0},{&quot;brightness&quot;:0.20000000298023224,&quot;colorType&quot;:1,&quot;foreColorIndex&quot;:9,&quot;pos&quot;:0.69999998807907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10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9_4*l_h_i*1_5_4"/>
  <p:tag name="KSO_WM_TEMPLATE_CATEGORY" val="diagram"/>
  <p:tag name="KSO_WM_TEMPLATE_INDEX" val="20230929"/>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5_4"/>
  <p:tag name="KSO_WM_DIAGRAM_MAX_ITEMCNT" val="6"/>
  <p:tag name="KSO_WM_DIAGRAM_MIN_ITEMCNT" val="2"/>
  <p:tag name="KSO_WM_DIAGRAM_VIRTUALLY_FRAME" val="{&quot;height&quot;:331.8999938964844,&quot;left&quot;:25.4,&quot;top&quot;:123.50000305175782,&quot;width&quot;:908.525048828125}"/>
  <p:tag name="KSO_WM_DIAGRAM_COLOR_MATCH_VALUE" val="{&quot;shape&quot;:{&quot;fill&quot;:{&quot;gradient&quot;:[{&quot;brightness&quot;:0.4000000059604645,&quot;colorType&quot;:1,&quot;foreColorIndex&quot;:9,&quot;pos&quot;:0,&quot;transparency&quot;:0},{&quot;brightness&quot;:0.20000000298023224,&quot;colorType&quot;:1,&quot;foreColorIndex&quot;:9,&quot;pos&quot;:0.69999998807907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10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5_1"/>
  <p:tag name="KSO_WM_UNIT_ID" val="diagram20230929_4*l_h_a*1_5_1"/>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331.8999938964844,&quot;left&quot;:25.4,&quot;top&quot;:123.50000305175782,&quot;width&quot;:908.52504882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9,&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10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5_1"/>
  <p:tag name="KSO_WM_UNIT_ID" val="diagram20230929_4*l_h_f*1_5_1"/>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331.8999938964844,&quot;left&quot;:25.4,&quot;top&quot;:123.50000305175782,&quot;width&quot;:908.52504882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
  <p:tag name="KSO_WM_UNIT_TEXT_FILL_FORE_SCHEMECOLOR_INDEX" val="1"/>
  <p:tag name="KSO_WM_UNIT_TEXT_FILL_TYPE" val="1"/>
  <p:tag name="KSO_WM_DIAGRAM_USE_COLOR_VALUE" val="{&quot;color_scheme&quot;:1,&quot;color_type&quot;:1,&quot;theme_color_indexes&quot;:[5,6,5,6,5,6]}"/>
</p:tagLst>
</file>

<file path=ppt/tags/tag10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9_4*l_h_i*1_5_7"/>
  <p:tag name="KSO_WM_TEMPLATE_CATEGORY" val="diagram"/>
  <p:tag name="KSO_WM_TEMPLATE_INDEX" val="20230929"/>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5_7"/>
  <p:tag name="KSO_WM_DIAGRAM_MAX_ITEMCNT" val="6"/>
  <p:tag name="KSO_WM_DIAGRAM_MIN_ITEMCNT" val="2"/>
  <p:tag name="KSO_WM_DIAGRAM_VIRTUALLY_FRAME" val="{&quot;height&quot;:331.8999938964844,&quot;left&quot;:25.4,&quot;top&quot;:123.50000305175782,&quot;width&quot;:908.525048828125}"/>
  <p:tag name="KSO_WM_DIAGRAM_COLOR_MATCH_VALUE" val="{&quot;shape&quot;:{&quot;fill&quot;:{&quot;type&quot;:0},&quot;glow&quot;:{&quot;colorType&quot;:0},&quot;line&quot;:{&quot;solidLine&quot;:{&quot;brightness&quot;:0.800000011920929,&quot;colorType&quot;:1,&quot;foreColorIndex&quot;:9,&quot;transparency&quot;:0.60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9"/>
  <p:tag name="KSO_WM_DIAGRAM_USE_COLOR_VALUE" val="{&quot;color_scheme&quot;:1,&quot;color_type&quot;:1,&quot;theme_color_indexes&quot;:[5,6,5,6,5,6]}"/>
</p:tagLst>
</file>

<file path=ppt/tags/tag10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9_4*l_h_i*1_5_8"/>
  <p:tag name="KSO_WM_TEMPLATE_CATEGORY" val="diagram"/>
  <p:tag name="KSO_WM_TEMPLATE_INDEX" val="20230929"/>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5_8"/>
  <p:tag name="KSO_WM_DIAGRAM_MAX_ITEMCNT" val="6"/>
  <p:tag name="KSO_WM_DIAGRAM_MIN_ITEMCNT" val="2"/>
  <p:tag name="KSO_WM_DIAGRAM_VIRTUALLY_FRAME" val="{&quot;height&quot;:331.8999938964844,&quot;left&quot;:25.4,&quot;top&quot;:123.50000305175782,&quot;width&quot;:908.525048828125}"/>
  <p:tag name="KSO_WM_DIAGRAM_COLOR_MATCH_VALUE" val="{&quot;shape&quot;:{&quot;fill&quot;:{&quot;type&quot;:0},&quot;glow&quot;:{&quot;colorType&quot;:0},&quot;line&quot;:{&quot;solidLine&quot;:{&quot;brightness&quot;:0.800000011920929,&quot;colorType&quot;:1,&quot;foreColorIndex&quot;:9,&quot;transparency&quot;:0.60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9"/>
  <p:tag name="KSO_WM_DIAGRAM_USE_COLOR_VALUE" val="{&quot;color_scheme&quot;:1,&quot;color_type&quot;:1,&quot;theme_color_indexes&quot;:[5,6,5,6,5,6]}"/>
</p:tagLst>
</file>

<file path=ppt/tags/tag1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231080_1*q_h_i*1_2_2"/>
  <p:tag name="KSO_WM_TEMPLATE_CATEGORY" val="diagram"/>
  <p:tag name="KSO_WM_TEMPLATE_INDEX" val="20231080"/>
  <p:tag name="KSO_WM_UNIT_LAYERLEVEL" val="1_1_1"/>
  <p:tag name="KSO_WM_TAG_VERSION" val="3.0"/>
  <p:tag name="KSO_WM_DIAGRAM_VERSION" val="3"/>
  <p:tag name="KSO_WM_DIAGRAM_COLOR_TRICK" val="4"/>
  <p:tag name="KSO_WM_DIAGRAM_COLOR_TEXT_CAN_REMOVE" val="n"/>
  <p:tag name="KSO_WM_DIAGRAM_MAX_ITEMCNT" val="6"/>
  <p:tag name="KSO_WM_DIAGRAM_MIN_ITEMCNT" val="3"/>
  <p:tag name="KSO_WM_DIAGRAM_VIRTUALLY_FRAME" val="{&quot;height&quot;:377.6274108886719,&quot;width&quot;:849.7821044921875}"/>
  <p:tag name="KSO_WM_DIAGRAM_COLOR_MATCH_VALUE" val="{&quot;shape&quot;:{&quot;fill&quot;:{&quot;type&quot;:0},&quot;glow&quot;:{&quot;colorType&quot;:0},&quot;line&quot;:{&quot;gradient&quot;:[{&quot;brightness&quot;:0,&quot;colorType&quot;:1,&quot;foreColorIndex&quot;:6,&quot;pos&quot;:0.7900000214576721,&quot;transparency&quot;:1},{&quot;brightness&quot;:0,&quot;colorType&quot;:1,&quot;foreColorIndex&quot;:6,&quot;pos&quot;:0,&quot;transparency&quot;:0.5}],&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7,7,7,7,7,7]}"/>
</p:tagLst>
</file>

<file path=ppt/tags/tag11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9_4*l_h_i*1_5_2"/>
  <p:tag name="KSO_WM_TEMPLATE_CATEGORY" val="diagram"/>
  <p:tag name="KSO_WM_TEMPLATE_INDEX" val="20230929"/>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5_2"/>
  <p:tag name="KSO_WM_DIAGRAM_MAX_ITEMCNT" val="6"/>
  <p:tag name="KSO_WM_DIAGRAM_MIN_ITEMCNT" val="2"/>
  <p:tag name="KSO_WM_DIAGRAM_VIRTUALLY_FRAME" val="{&quot;height&quot;:331.8999938964844,&quot;left&quot;:25.4,&quot;top&quot;:123.50000305175782,&quot;width&quot;:908.525048828125}"/>
  <p:tag name="KSO_WM_DIAGRAM_COLOR_MATCH_VALUE" val="{&quot;shape&quot;:{&quot;fill&quot;:{&quot;type&quot;:0},&quot;glow&quot;:{&quot;colorType&quot;:0},&quot;line&quot;:{&quot;solidLine&quot;:{&quot;brightness&quot;:0.800000011920929,&quot;colorType&quot;:1,&quot;foreColorIndex&quot;:9,&quot;transparency&quot;:0.60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9"/>
  <p:tag name="KSO_WM_DIAGRAM_USE_COLOR_VALUE" val="{&quot;color_scheme&quot;:1,&quot;color_type&quot;:1,&quot;theme_color_indexes&quot;:[5,6,5,6,5,6]}"/>
</p:tagLst>
</file>

<file path=ppt/tags/tag11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9_4*l_h_x*1_5_3"/>
  <p:tag name="KSO_WM_TEMPLATE_CATEGORY" val="diagram"/>
  <p:tag name="KSO_WM_TEMPLATE_INDEX" val="20230929"/>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x"/>
  <p:tag name="KSO_WM_UNIT_INDEX" val="1_5_3"/>
  <p:tag name="KSO_WM_UNIT_VALUE" val="105*155"/>
  <p:tag name="KSO_WM_DIAGRAM_MAX_ITEMCNT" val="6"/>
  <p:tag name="KSO_WM_DIAGRAM_MIN_ITEMCNT" val="2"/>
  <p:tag name="KSO_WM_DIAGRAM_VIRTUALLY_FRAME" val="{&quot;height&quot;:331.8999938964844,&quot;left&quot;:25.4,&quot;top&quot;:123.50000305175782,&quot;width&quot;:908.5250488281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112.xml><?xml version="1.0" encoding="utf-8"?>
<p:tagLst xmlns:p="http://schemas.openxmlformats.org/presentationml/2006/main">
  <p:tag name="RESOURCE_RECORD_KEY" val="{&quot;65&quot;:[20184553],&quot;70&quot;:[3312272]}"/>
</p:tagLst>
</file>

<file path=ppt/tags/tag11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90_3*n_h_h_i*1_2_4_3"/>
  <p:tag name="KSO_WM_TEMPLATE_CATEGORY" val="diagram"/>
  <p:tag name="KSO_WM_TEMPLATE_INDEX" val="20231090"/>
  <p:tag name="KSO_WM_UNIT_LAYERLEVEL" val="1_1_1_1"/>
  <p:tag name="KSO_WM_TAG_VERSION" val="3.0"/>
  <p:tag name="KSO_WM_DIAGRAM_GROUP_CODE" val="n1-1"/>
  <p:tag name="KSO_WM_UNIT_TYPE" val="n_h_h_i"/>
  <p:tag name="KSO_WM_UNIT_INDEX" val="1_2_4_3"/>
  <p:tag name="KSO_WM_DIAGRAM_VERSION" val="3"/>
  <p:tag name="KSO_WM_DIAGRAM_COLOR_TRICK" val="4"/>
  <p:tag name="KSO_WM_DIAGRAM_COLOR_TEXT_CAN_REMOVE" val="n"/>
  <p:tag name="KSO_WM_DIAGRAM_MAX_ITEMCNT" val="6"/>
  <p:tag name="KSO_WM_DIAGRAM_MIN_ITEMCNT" val="3"/>
  <p:tag name="KSO_WM_DIAGRAM_VIRTUALLY_FRAME" val="{&quot;height&quot;:390.03189361812565,&quot;left&quot;:7.05,&quot;top&quot;:115.75,&quot;width&quot;:892.6998806786726}"/>
  <p:tag name="KSO_WM_DIAGRAM_COLOR_MATCH_VALUE" val="{&quot;shape&quot;:{&quot;fill&quot;:{&quot;type&quot;:0},&quot;glow&quot;:{&quot;colorType&quot;:0},&quot;line&quot;:{&quot;solidLine&quot;:{&quot;brightness&quot;:0.4000000059604645,&quot;colorType&quot;:1,&quot;foreColorIndex&quot;:8,&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8"/>
  <p:tag name="KSO_WM_DIAGRAM_USE_COLOR_VALUE" val="{&quot;color_scheme&quot;:1,&quot;color_type&quot;:1,&quot;theme_color_indexes&quot;:[5,6,5,6,5,6]}"/>
</p:tagLst>
</file>

<file path=ppt/tags/tag11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90_3*n_h_h_i*1_2_2_1"/>
  <p:tag name="KSO_WM_TEMPLATE_CATEGORY" val="diagram"/>
  <p:tag name="KSO_WM_TEMPLATE_INDEX" val="20231090"/>
  <p:tag name="KSO_WM_UNIT_LAYERLEVEL" val="1_1_1_1"/>
  <p:tag name="KSO_WM_TAG_VERSION" val="3.0"/>
  <p:tag name="KSO_WM_DIAGRAM_GROUP_CODE" val="n1-1"/>
  <p:tag name="KSO_WM_UNIT_TYPE" val="n_h_h_i"/>
  <p:tag name="KSO_WM_UNIT_INDEX" val="1_2_2_1"/>
  <p:tag name="KSO_WM_DIAGRAM_VERSION" val="3"/>
  <p:tag name="KSO_WM_DIAGRAM_COLOR_TRICK" val="4"/>
  <p:tag name="KSO_WM_DIAGRAM_COLOR_TEXT_CAN_REMOVE" val="n"/>
  <p:tag name="KSO_WM_DIAGRAM_MAX_ITEMCNT" val="6"/>
  <p:tag name="KSO_WM_DIAGRAM_MIN_ITEMCNT" val="3"/>
  <p:tag name="KSO_WM_DIAGRAM_VIRTUALLY_FRAME" val="{&quot;height&quot;:390.03189361812565,&quot;left&quot;:7.05,&quot;top&quot;:115.75,&quot;width&quot;:892.6998806786726}"/>
  <p:tag name="KSO_WM_DIAGRAM_COLOR_MATCH_VALUE" val="{&quot;shape&quot;:{&quot;fill&quot;:{&quot;type&quot;:0},&quot;glow&quot;:{&quot;colorType&quot;:0},&quot;line&quot;:{&quot;solidLine&quot;:{&quot;brightness&quot;:0.4000000059604645,&quot;colorType&quot;:1,&quot;foreColorIndex&quot;: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6"/>
  <p:tag name="KSO_WM_DIAGRAM_USE_COLOR_VALUE" val="{&quot;color_scheme&quot;:1,&quot;color_type&quot;:1,&quot;theme_color_indexes&quot;:[5,6,5,6,5,6]}"/>
</p:tagLst>
</file>

<file path=ppt/tags/tag11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90_3*n_h_h_i*1_2_3_2"/>
  <p:tag name="KSO_WM_TEMPLATE_CATEGORY" val="diagram"/>
  <p:tag name="KSO_WM_TEMPLATE_INDEX" val="20231090"/>
  <p:tag name="KSO_WM_UNIT_LAYERLEVEL" val="1_1_1_1"/>
  <p:tag name="KSO_WM_TAG_VERSION" val="3.0"/>
  <p:tag name="KSO_WM_DIAGRAM_GROUP_CODE" val="n1-1"/>
  <p:tag name="KSO_WM_UNIT_TYPE" val="n_h_h_i"/>
  <p:tag name="KSO_WM_UNIT_INDEX" val="1_2_3_2"/>
  <p:tag name="KSO_WM_DIAGRAM_VERSION" val="3"/>
  <p:tag name="KSO_WM_DIAGRAM_COLOR_TRICK" val="4"/>
  <p:tag name="KSO_WM_DIAGRAM_COLOR_TEXT_CAN_REMOVE" val="n"/>
  <p:tag name="KSO_WM_DIAGRAM_MAX_ITEMCNT" val="6"/>
  <p:tag name="KSO_WM_DIAGRAM_MIN_ITEMCNT" val="3"/>
  <p:tag name="KSO_WM_DIAGRAM_VIRTUALLY_FRAME" val="{&quot;height&quot;:390.03189361812565,&quot;left&quot;:7.05,&quot;top&quot;:115.75,&quot;width&quot;:892.6998806786726}"/>
  <p:tag name="KSO_WM_DIAGRAM_COLOR_MATCH_VALUE" val="{&quot;shape&quot;:{&quot;fill&quot;:{&quot;type&quot;:0},&quot;glow&quot;:{&quot;colorType&quot;:0},&quot;line&quot;:{&quot;solidLine&quot;:{&quot;brightness&quot;:0.4000000059604645,&quot;colorType&quot;:1,&quot;foreColorIndex&quot;:7,&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7"/>
  <p:tag name="KSO_WM_DIAGRAM_USE_COLOR_VALUE" val="{&quot;color_scheme&quot;:1,&quot;color_type&quot;:1,&quot;theme_color_indexes&quot;:[5,6,5,6,5,6]}"/>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90_3*n_h_h_i*1_2_5_1"/>
  <p:tag name="KSO_WM_TEMPLATE_CATEGORY" val="diagram"/>
  <p:tag name="KSO_WM_TEMPLATE_INDEX" val="20231090"/>
  <p:tag name="KSO_WM_UNIT_LAYERLEVEL" val="1_1_1_1"/>
  <p:tag name="KSO_WM_TAG_VERSION" val="3.0"/>
  <p:tag name="KSO_WM_BEAUTIFY_FLAG" val="#wm#"/>
  <p:tag name="KSO_WM_DIAGRAM_GROUP_CODE" val="n1-1"/>
  <p:tag name="KSO_WM_UNIT_TYPE" val="n_h_h_i"/>
  <p:tag name="KSO_WM_UNIT_INDEX" val="1_2_5_1"/>
  <p:tag name="KSO_WM_DIAGRAM_VERSION" val="3"/>
  <p:tag name="KSO_WM_DIAGRAM_COLOR_TRICK" val="4"/>
  <p:tag name="KSO_WM_DIAGRAM_COLOR_TEXT_CAN_REMOVE" val="n"/>
  <p:tag name="KSO_WM_DIAGRAM_MAX_ITEMCNT" val="6"/>
  <p:tag name="KSO_WM_DIAGRAM_MIN_ITEMCNT" val="3"/>
  <p:tag name="KSO_WM_DIAGRAM_VIRTUALLY_FRAME" val="{&quot;height&quot;:390.03189361812565,&quot;left&quot;:7.05,&quot;top&quot;:115.75,&quot;width&quot;:892.6998806786726}"/>
  <p:tag name="KSO_WM_DIAGRAM_COLOR_MATCH_VALUE" val="{&quot;shape&quot;:{&quot;fill&quot;:{&quot;type&quot;:0},&quot;glow&quot;:{&quot;colorType&quot;:0},&quot;line&quot;:{&quot;solidLine&quot;:{&quot;brightness&quot;:0.4000000059604645,&quot;colorType&quot;:1,&quot;foreColorIndex&quot;:9,&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9"/>
  <p:tag name="KSO_WM_DIAGRAM_USE_COLOR_VALUE" val="{&quot;color_scheme&quot;:1,&quot;color_type&quot;:1,&quot;theme_color_indexes&quot;:[5,6,5,6,5,6]}"/>
</p:tagLst>
</file>

<file path=ppt/tags/tag11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90_3*n_h_h_i*1_2_1_1"/>
  <p:tag name="KSO_WM_TEMPLATE_CATEGORY" val="diagram"/>
  <p:tag name="KSO_WM_TEMPLATE_INDEX" val="20231090"/>
  <p:tag name="KSO_WM_UNIT_LAYERLEVEL" val="1_1_1_1"/>
  <p:tag name="KSO_WM_TAG_VERSION" val="3.0"/>
  <p:tag name="KSO_WM_DIAGRAM_GROUP_CODE" val="n1-1"/>
  <p:tag name="KSO_WM_UNIT_TYPE" val="n_h_h_i"/>
  <p:tag name="KSO_WM_UNIT_INDEX" val="1_2_1_1"/>
  <p:tag name="KSO_WM_DIAGRAM_VERSION" val="3"/>
  <p:tag name="KSO_WM_DIAGRAM_COLOR_TRICK" val="4"/>
  <p:tag name="KSO_WM_DIAGRAM_COLOR_TEXT_CAN_REMOVE" val="n"/>
  <p:tag name="KSO_WM_DIAGRAM_MAX_ITEMCNT" val="6"/>
  <p:tag name="KSO_WM_DIAGRAM_MIN_ITEMCNT" val="3"/>
  <p:tag name="KSO_WM_DIAGRAM_VIRTUALLY_FRAME" val="{&quot;height&quot;:390.03189361812565,&quot;left&quot;:7.05,&quot;top&quot;:115.75,&quot;width&quot;:892.6998806786726}"/>
  <p:tag name="KSO_WM_DIAGRAM_COLOR_MATCH_VALUE" val="{&quot;shape&quot;:{&quot;fill&quot;:{&quot;gradient&quot;:[{&quot;brightness&quot;:0.25,&quot;colorType&quot;:1,&quot;foreColorIndex&quot;:5,&quot;pos&quot;:0,&quot;transparency&quot;:0},{&quot;brightness&quot;:0.15000000596046448,&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11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90_3*n_h_h_i*1_2_1_2"/>
  <p:tag name="KSO_WM_TEMPLATE_CATEGORY" val="diagram"/>
  <p:tag name="KSO_WM_TEMPLATE_INDEX" val="20231090"/>
  <p:tag name="KSO_WM_UNIT_LAYERLEVEL" val="1_1_1_1"/>
  <p:tag name="KSO_WM_TAG_VERSION" val="3.0"/>
  <p:tag name="KSO_WM_DIAGRAM_GROUP_CODE" val="n1-1"/>
  <p:tag name="KSO_WM_UNIT_TYPE" val="n_h_h_i"/>
  <p:tag name="KSO_WM_UNIT_INDEX" val="1_2_1_2"/>
  <p:tag name="KSO_WM_DIAGRAM_VERSION" val="3"/>
  <p:tag name="KSO_WM_DIAGRAM_COLOR_TRICK" val="4"/>
  <p:tag name="KSO_WM_DIAGRAM_COLOR_TEXT_CAN_REMOVE" val="n"/>
  <p:tag name="KSO_WM_DIAGRAM_MAX_ITEMCNT" val="6"/>
  <p:tag name="KSO_WM_DIAGRAM_MIN_ITEMCNT" val="3"/>
  <p:tag name="KSO_WM_DIAGRAM_VIRTUALLY_FRAME" val="{&quot;height&quot;:390.03189361812565,&quot;left&quot;:7.05,&quot;top&quot;:115.75,&quot;width&quot;:892.6998806786726}"/>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5,6,5,6,5,6]}"/>
</p:tagLst>
</file>

<file path=ppt/tags/tag11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3_1"/>
  <p:tag name="KSO_WM_UNIT_ID" val="diagram20231090_3*n_h_h_a*1_2_3_1"/>
  <p:tag name="KSO_WM_TEMPLATE_CATEGORY" val="diagram"/>
  <p:tag name="KSO_WM_TEMPLATE_INDEX" val="20231090"/>
  <p:tag name="KSO_WM_UNIT_LAYERLEVEL" val="1_1_1_1"/>
  <p:tag name="KSO_WM_TAG_VERSION" val="3.0"/>
  <p:tag name="KSO_WM_BEAUTIFY_FLAG" val="#wm#"/>
  <p:tag name="KSO_WM_DIAGRAM_GROUP_CODE" val="n1-1"/>
  <p:tag name="KSO_WM_DIAGRAM_VERSION" val="3"/>
  <p:tag name="KSO_WM_DIAGRAM_COLOR_TRICK" val="4"/>
  <p:tag name="KSO_WM_DIAGRAM_COLOR_TEXT_CAN_REMOVE" val="n"/>
  <p:tag name="KSO_WM_DIAGRAM_MAX_ITEMCNT" val="6"/>
  <p:tag name="KSO_WM_DIAGRAM_MIN_ITEMCNT" val="3"/>
  <p:tag name="KSO_WM_DIAGRAM_VIRTUALLY_FRAME" val="{&quot;height&quot;:390.03189361812565,&quot;left&quot;:7.05,&quot;top&quot;:115.75,&quot;width&quot;:892.699880678672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项标题"/>
  <p:tag name="KSO_WM_UNIT_TEXT_FILL_FORE_SCHEMECOLOR_INDEX" val="1"/>
  <p:tag name="KSO_WM_UNIT_TEXT_FILL_TYPE" val="1"/>
  <p:tag name="KSO_WM_DIAGRAM_USE_COLOR_VALUE" val="{&quot;color_scheme&quot;:1,&quot;color_type&quot;:1,&quot;theme_color_indexes&quot;:[5,6,5,6,5,6]}"/>
</p:tagLst>
</file>

<file path=ppt/tags/tag1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231080_1*q_h_i*1_3_2"/>
  <p:tag name="KSO_WM_TEMPLATE_CATEGORY" val="diagram"/>
  <p:tag name="KSO_WM_TEMPLATE_INDEX" val="20231080"/>
  <p:tag name="KSO_WM_UNIT_LAYERLEVEL" val="1_1_1"/>
  <p:tag name="KSO_WM_TAG_VERSION" val="3.0"/>
  <p:tag name="KSO_WM_DIAGRAM_VERSION" val="3"/>
  <p:tag name="KSO_WM_DIAGRAM_COLOR_TRICK" val="4"/>
  <p:tag name="KSO_WM_DIAGRAM_COLOR_TEXT_CAN_REMOVE" val="n"/>
  <p:tag name="KSO_WM_DIAGRAM_MAX_ITEMCNT" val="6"/>
  <p:tag name="KSO_WM_DIAGRAM_MIN_ITEMCNT" val="3"/>
  <p:tag name="KSO_WM_DIAGRAM_VIRTUALLY_FRAME" val="{&quot;height&quot;:377.6274108886719,&quot;width&quot;:849.7821044921875}"/>
  <p:tag name="KSO_WM_DIAGRAM_COLOR_MATCH_VALUE" val="{&quot;shape&quot;:{&quot;fill&quot;:{&quot;type&quot;:0},&quot;glow&quot;:{&quot;colorType&quot;:0},&quot;line&quot;:{&quot;gradient&quot;:[{&quot;brightness&quot;:0,&quot;colorType&quot;:1,&quot;foreColorIndex&quot;:7,&quot;pos&quot;:0.7900000214576721,&quot;transparency&quot;:1},{&quot;brightness&quot;:0,&quot;colorType&quot;:1,&quot;foreColorIndex&quot;:7,&quot;pos&quot;:0,&quot;transparency&quot;:0.5}],&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7,7,7,7,7,7]}"/>
</p:tagLst>
</file>

<file path=ppt/tags/tag12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90_3*n_h_h_i*1_2_3_3"/>
  <p:tag name="KSO_WM_TEMPLATE_CATEGORY" val="diagram"/>
  <p:tag name="KSO_WM_TEMPLATE_INDEX" val="20231090"/>
  <p:tag name="KSO_WM_UNIT_LAYERLEVEL" val="1_1_1_1"/>
  <p:tag name="KSO_WM_TAG_VERSION" val="3.0"/>
  <p:tag name="KSO_WM_DIAGRAM_GROUP_CODE" val="n1-1"/>
  <p:tag name="KSO_WM_UNIT_TYPE" val="n_h_h_i"/>
  <p:tag name="KSO_WM_UNIT_INDEX" val="1_2_3_3"/>
  <p:tag name="KSO_WM_DIAGRAM_VERSION" val="3"/>
  <p:tag name="KSO_WM_DIAGRAM_COLOR_TRICK" val="4"/>
  <p:tag name="KSO_WM_DIAGRAM_COLOR_TEXT_CAN_REMOVE" val="n"/>
  <p:tag name="KSO_WM_DIAGRAM_MAX_ITEMCNT" val="6"/>
  <p:tag name="KSO_WM_DIAGRAM_MIN_ITEMCNT" val="3"/>
  <p:tag name="KSO_WM_DIAGRAM_VIRTUALLY_FRAME" val="{&quot;height&quot;:390.03189361812565,&quot;left&quot;:7.05,&quot;top&quot;:115.75,&quot;width&quot;:892.6998806786726}"/>
  <p:tag name="KSO_WM_DIAGRAM_COLOR_MATCH_VALUE" val="{&quot;shape&quot;:{&quot;fill&quot;:{&quot;gradient&quot;:[{&quot;brightness&quot;:0.15000000596046448,&quot;colorType&quot;:1,&quot;foreColorIndex&quot;:7,&quot;pos&quot;:1,&quot;transparency&quot;:0},{&quot;brightness&quot;:0.25,&quot;colorType&quot;:1,&quot;foreColorIndex&quot;:7,&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12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90_3*n_h_h_i*1_2_4_2"/>
  <p:tag name="KSO_WM_TEMPLATE_CATEGORY" val="diagram"/>
  <p:tag name="KSO_WM_TEMPLATE_INDEX" val="20231090"/>
  <p:tag name="KSO_WM_UNIT_LAYERLEVEL" val="1_1_1_1"/>
  <p:tag name="KSO_WM_TAG_VERSION" val="3.0"/>
  <p:tag name="KSO_WM_DIAGRAM_GROUP_CODE" val="n1-1"/>
  <p:tag name="KSO_WM_UNIT_TYPE" val="n_h_h_i"/>
  <p:tag name="KSO_WM_UNIT_INDEX" val="1_2_4_2"/>
  <p:tag name="KSO_WM_DIAGRAM_VERSION" val="3"/>
  <p:tag name="KSO_WM_DIAGRAM_COLOR_TRICK" val="4"/>
  <p:tag name="KSO_WM_DIAGRAM_COLOR_TEXT_CAN_REMOVE" val="n"/>
  <p:tag name="KSO_WM_DIAGRAM_MAX_ITEMCNT" val="6"/>
  <p:tag name="KSO_WM_DIAGRAM_MIN_ITEMCNT" val="3"/>
  <p:tag name="KSO_WM_DIAGRAM_VIRTUALLY_FRAME" val="{&quot;height&quot;:390.03189361812565,&quot;left&quot;:7.05,&quot;top&quot;:115.75,&quot;width&quot;:892.6998806786726}"/>
  <p:tag name="KSO_WM_DIAGRAM_COLOR_MATCH_VALUE" val="{&quot;shape&quot;:{&quot;fill&quot;:{&quot;gradient&quot;:[{&quot;brightness&quot;:0.20000000298023224,&quot;colorType&quot;:1,&quot;foreColorIndex&quot;:8,&quot;pos&quot;:1,&quot;transparency&quot;:0},{&quot;brightness&quot;:0,&quot;colorType&quot;:1,&quot;foreColorIndex&quot;:8,&quot;pos&quot;:0,&quot;transparency&quot;:0}],&quot;type&quot;:3},&quot;glow&quot;:{&quot;colorType&quot;:0},&quot;line&quot;:{&quot;solidLine&quot;:{&quot;brightness&quot;:0,&quot;colorType&quot;:1,&quot;foreColorIndex&quot;:2,&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2"/>
  <p:tag name="KSO_WM_DIAGRAM_USE_COLOR_VALUE" val="{&quot;color_scheme&quot;:1,&quot;color_type&quot;:1,&quot;theme_color_indexes&quot;:[5,6,5,6,5,6]}"/>
</p:tagLst>
</file>

<file path=ppt/tags/tag12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90_3*n_h_h_i*1_2_3_1"/>
  <p:tag name="KSO_WM_TEMPLATE_CATEGORY" val="diagram"/>
  <p:tag name="KSO_WM_TEMPLATE_INDEX" val="20231090"/>
  <p:tag name="KSO_WM_UNIT_LAYERLEVEL" val="1_1_1_1"/>
  <p:tag name="KSO_WM_TAG_VERSION" val="3.0"/>
  <p:tag name="KSO_WM_DIAGRAM_GROUP_CODE" val="n1-1"/>
  <p:tag name="KSO_WM_UNIT_TYPE" val="n_h_h_i"/>
  <p:tag name="KSO_WM_UNIT_INDEX" val="1_2_3_1"/>
  <p:tag name="KSO_WM_DIAGRAM_VERSION" val="3"/>
  <p:tag name="KSO_WM_DIAGRAM_COLOR_TRICK" val="4"/>
  <p:tag name="KSO_WM_DIAGRAM_COLOR_TEXT_CAN_REMOVE" val="n"/>
  <p:tag name="KSO_WM_DIAGRAM_MAX_ITEMCNT" val="6"/>
  <p:tag name="KSO_WM_DIAGRAM_MIN_ITEMCNT" val="3"/>
  <p:tag name="KSO_WM_DIAGRAM_VIRTUALLY_FRAME" val="{&quot;height&quot;:390.03189361812565,&quot;left&quot;:7.05,&quot;top&quot;:115.75,&quot;width&quot;:892.6998806786726}"/>
  <p:tag name="KSO_WM_DIAGRAM_COLOR_MATCH_VALUE" val="{&quot;shape&quot;:{&quot;fill&quot;:{&quot;gradient&quot;:[{&quot;brightness&quot;:0,&quot;colorType&quot;:1,&quot;foreColorIndex&quot;:7,&quot;pos&quot;:0,&quot;transparency&quot;:0},{&quot;brightness&quot;:0.20000000298023224,&quot;colorType&quot;:1,&quot;foreColorIndex&quot;:7,&quot;pos&quot;:1,&quot;transparency&quot;:0}],&quot;type&quot;:3},&quot;glow&quot;:{&quot;colorType&quot;:0},&quot;line&quot;:{&quot;solidLine&quot;:{&quot;brightness&quot;:0,&quot;colorType&quot;:1,&quot;foreColorIndex&quot;:2,&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2"/>
  <p:tag name="KSO_WM_DIAGRAM_USE_COLOR_VALUE" val="{&quot;color_scheme&quot;:1,&quot;color_type&quot;:1,&quot;theme_color_indexes&quot;:[5,6,5,6,5,6]}"/>
</p:tagLst>
</file>

<file path=ppt/tags/tag12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90_3*n_h_h_i*1_2_2_2"/>
  <p:tag name="KSO_WM_TEMPLATE_CATEGORY" val="diagram"/>
  <p:tag name="KSO_WM_TEMPLATE_INDEX" val="20231090"/>
  <p:tag name="KSO_WM_UNIT_LAYERLEVEL" val="1_1_1_1"/>
  <p:tag name="KSO_WM_TAG_VERSION" val="3.0"/>
  <p:tag name="KSO_WM_DIAGRAM_GROUP_CODE" val="n1-1"/>
  <p:tag name="KSO_WM_UNIT_TYPE" val="n_h_h_i"/>
  <p:tag name="KSO_WM_UNIT_INDEX" val="1_2_2_2"/>
  <p:tag name="KSO_WM_DIAGRAM_VERSION" val="3"/>
  <p:tag name="KSO_WM_DIAGRAM_COLOR_TRICK" val="4"/>
  <p:tag name="KSO_WM_DIAGRAM_COLOR_TEXT_CAN_REMOVE" val="n"/>
  <p:tag name="KSO_WM_DIAGRAM_MAX_ITEMCNT" val="6"/>
  <p:tag name="KSO_WM_DIAGRAM_MIN_ITEMCNT" val="3"/>
  <p:tag name="KSO_WM_DIAGRAM_VIRTUALLY_FRAME" val="{&quot;height&quot;:390.03189361812565,&quot;left&quot;:7.05,&quot;top&quot;:115.75,&quot;width&quot;:892.6998806786726}"/>
  <p:tag name="KSO_WM_DIAGRAM_COLOR_MATCH_VALUE" val="{&quot;shape&quot;:{&quot;fill&quot;:{&quot;gradient&quot;:[{&quot;brightness&quot;:0.20000000298023224,&quot;colorType&quot;:1,&quot;foreColorIndex&quot;:6,&quot;pos&quot;:1,&quot;transparency&quot;:0},{&quot;brightness&quot;:0,&quot;colorType&quot;:1,&quot;foreColorIndex&quot;:6,&quot;pos&quot;:0,&quot;transparency&quot;:0}],&quot;type&quot;:3},&quot;glow&quot;:{&quot;colorType&quot;:0},&quot;line&quot;:{&quot;solidLine&quot;:{&quot;brightness&quot;:0,&quot;colorType&quot;:1,&quot;foreColorIndex&quot;:2,&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2"/>
  <p:tag name="KSO_WM_DIAGRAM_USE_COLOR_VALUE" val="{&quot;color_scheme&quot;:1,&quot;color_type&quot;:1,&quot;theme_color_indexes&quot;:[5,6,5,6,5,6]}"/>
</p:tagLst>
</file>

<file path=ppt/tags/tag12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90_3*n_h_h_i*1_2_1_3"/>
  <p:tag name="KSO_WM_TEMPLATE_CATEGORY" val="diagram"/>
  <p:tag name="KSO_WM_TEMPLATE_INDEX" val="20231090"/>
  <p:tag name="KSO_WM_UNIT_LAYERLEVEL" val="1_1_1_1"/>
  <p:tag name="KSO_WM_TAG_VERSION" val="3.0"/>
  <p:tag name="KSO_WM_DIAGRAM_GROUP_CODE" val="n1-1"/>
  <p:tag name="KSO_WM_UNIT_TYPE" val="n_h_h_i"/>
  <p:tag name="KSO_WM_UNIT_INDEX" val="1_2_1_3"/>
  <p:tag name="KSO_WM_DIAGRAM_VERSION" val="3"/>
  <p:tag name="KSO_WM_DIAGRAM_COLOR_TRICK" val="4"/>
  <p:tag name="KSO_WM_DIAGRAM_COLOR_TEXT_CAN_REMOVE" val="n"/>
  <p:tag name="KSO_WM_DIAGRAM_MAX_ITEMCNT" val="6"/>
  <p:tag name="KSO_WM_DIAGRAM_MIN_ITEMCNT" val="3"/>
  <p:tag name="KSO_WM_DIAGRAM_VIRTUALLY_FRAME" val="{&quot;height&quot;:390.03189361812565,&quot;left&quot;:7.05,&quot;top&quot;:115.75,&quot;width&quot;:892.6998806786726}"/>
  <p:tag name="KSO_WM_DIAGRAM_COLOR_MATCH_VALUE" val="{&quot;shape&quot;:{&quot;fill&quot;:{&quot;gradient&quot;:[{&quot;brightness&quot;:0.20000000298023224,&quot;colorType&quot;:1,&quot;foreColorIndex&quot;:5,&quot;pos&quot;:1,&quot;transparency&quot;:0},{&quot;brightness&quot;:0,&quot;colorType&quot;:1,&quot;foreColorIndex&quot;:5,&quot;pos&quot;:0,&quot;transparency&quot;:0}],&quot;type&quot;:3},&quot;glow&quot;:{&quot;colorType&quot;:0},&quot;line&quot;:{&quot;solidLine&quot;:{&quot;brightness&quot;:0,&quot;colorType&quot;:1,&quot;foreColorIndex&quot;:2,&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2"/>
  <p:tag name="KSO_WM_DIAGRAM_USE_COLOR_VALUE" val="{&quot;color_scheme&quot;:1,&quot;color_type&quot;:1,&quot;theme_color_indexes&quot;:[5,6,5,6,5,6]}"/>
</p:tagLst>
</file>

<file path=ppt/tags/tag12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90_3*n_h_h_i*1_2_5_2"/>
  <p:tag name="KSO_WM_TEMPLATE_CATEGORY" val="diagram"/>
  <p:tag name="KSO_WM_TEMPLATE_INDEX" val="20231090"/>
  <p:tag name="KSO_WM_UNIT_LAYERLEVEL" val="1_1_1_1"/>
  <p:tag name="KSO_WM_TAG_VERSION" val="3.0"/>
  <p:tag name="KSO_WM_DIAGRAM_GROUP_CODE" val="n1-1"/>
  <p:tag name="KSO_WM_UNIT_TYPE" val="n_h_h_i"/>
  <p:tag name="KSO_WM_UNIT_INDEX" val="1_2_5_2"/>
  <p:tag name="KSO_WM_DIAGRAM_VERSION" val="3"/>
  <p:tag name="KSO_WM_DIAGRAM_COLOR_TRICK" val="4"/>
  <p:tag name="KSO_WM_DIAGRAM_COLOR_TEXT_CAN_REMOVE" val="n"/>
  <p:tag name="KSO_WM_DIAGRAM_MAX_ITEMCNT" val="6"/>
  <p:tag name="KSO_WM_DIAGRAM_MIN_ITEMCNT" val="3"/>
  <p:tag name="KSO_WM_DIAGRAM_VIRTUALLY_FRAME" val="{&quot;height&quot;:390.03189361812565,&quot;left&quot;:7.05,&quot;top&quot;:115.75,&quot;width&quot;:892.6998806786726}"/>
  <p:tag name="KSO_WM_DIAGRAM_COLOR_MATCH_VALUE" val="{&quot;shape&quot;:{&quot;fill&quot;:{&quot;gradient&quot;:[{&quot;brightness&quot;:0.20000000298023224,&quot;colorType&quot;:1,&quot;foreColorIndex&quot;:9,&quot;pos&quot;:1,&quot;transparency&quot;:0},{&quot;brightness&quot;:0,&quot;colorType&quot;:1,&quot;foreColorIndex&quot;:9,&quot;pos&quot;:0,&quot;transparency&quot;:0}],&quot;type&quot;:3},&quot;glow&quot;:{&quot;colorType&quot;:0},&quot;line&quot;:{&quot;solidLine&quot;:{&quot;brightness&quot;:0,&quot;colorType&quot;:1,&quot;foreColorIndex&quot;:2,&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2"/>
  <p:tag name="KSO_WM_DIAGRAM_USE_COLOR_VALUE" val="{&quot;color_scheme&quot;:1,&quot;color_type&quot;:1,&quot;theme_color_indexes&quot;:[5,6,5,6,5,6]}"/>
</p:tagLst>
</file>

<file path=ppt/tags/tag12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4_1"/>
  <p:tag name="KSO_WM_UNIT_ID" val="diagram20231090_3*n_h_h_a*1_2_4_1"/>
  <p:tag name="KSO_WM_TEMPLATE_CATEGORY" val="diagram"/>
  <p:tag name="KSO_WM_TEMPLATE_INDEX" val="20231090"/>
  <p:tag name="KSO_WM_UNIT_LAYERLEVEL" val="1_1_1_1"/>
  <p:tag name="KSO_WM_TAG_VERSION" val="3.0"/>
  <p:tag name="KSO_WM_BEAUTIFY_FLAG" val="#wm#"/>
  <p:tag name="KSO_WM_DIAGRAM_GROUP_CODE" val="n1-1"/>
  <p:tag name="KSO_WM_DIAGRAM_VERSION" val="3"/>
  <p:tag name="KSO_WM_DIAGRAM_COLOR_TRICK" val="4"/>
  <p:tag name="KSO_WM_DIAGRAM_COLOR_TEXT_CAN_REMOVE" val="n"/>
  <p:tag name="KSO_WM_DIAGRAM_MAX_ITEMCNT" val="6"/>
  <p:tag name="KSO_WM_DIAGRAM_MIN_ITEMCNT" val="3"/>
  <p:tag name="KSO_WM_DIAGRAM_VIRTUALLY_FRAME" val="{&quot;height&quot;:390.03189361812565,&quot;left&quot;:7.05,&quot;top&quot;:115.75,&quot;width&quot;:892.699880678672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项标题"/>
  <p:tag name="KSO_WM_UNIT_TEXT_FILL_FORE_SCHEMECOLOR_INDEX" val="1"/>
  <p:tag name="KSO_WM_UNIT_TEXT_FILL_TYPE" val="1"/>
  <p:tag name="KSO_WM_DIAGRAM_USE_COLOR_VALUE" val="{&quot;color_scheme&quot;:1,&quot;color_type&quot;:1,&quot;theme_color_indexes&quot;:[5,6,5,6,5,6]}"/>
</p:tagLst>
</file>

<file path=ppt/tags/tag12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1_1"/>
  <p:tag name="KSO_WM_UNIT_ID" val="diagram20231090_3*n_h_h_a*1_2_1_1"/>
  <p:tag name="KSO_WM_TEMPLATE_CATEGORY" val="diagram"/>
  <p:tag name="KSO_WM_TEMPLATE_INDEX" val="20231090"/>
  <p:tag name="KSO_WM_UNIT_LAYERLEVEL" val="1_1_1_1"/>
  <p:tag name="KSO_WM_TAG_VERSION" val="3.0"/>
  <p:tag name="KSO_WM_BEAUTIFY_FLAG" val="#wm#"/>
  <p:tag name="KSO_WM_DIAGRAM_GROUP_CODE" val="n1-1"/>
  <p:tag name="KSO_WM_DIAGRAM_VERSION" val="3"/>
  <p:tag name="KSO_WM_DIAGRAM_COLOR_TRICK" val="4"/>
  <p:tag name="KSO_WM_DIAGRAM_COLOR_TEXT_CAN_REMOVE" val="n"/>
  <p:tag name="KSO_WM_DIAGRAM_MAX_ITEMCNT" val="6"/>
  <p:tag name="KSO_WM_DIAGRAM_MIN_ITEMCNT" val="3"/>
  <p:tag name="KSO_WM_DIAGRAM_VIRTUALLY_FRAME" val="{&quot;height&quot;:390.03189361812565,&quot;left&quot;:7.05,&quot;top&quot;:115.75,&quot;width&quot;:892.699880678672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20000000298023224,&quot;colorType&quot;:1,&quot;foreColorIndex&quot;:5,&quot;pos&quot;:0,&quot;transparency&quot;:0},{&quot;brightness&quot;:0.20000000298023224,&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PRESET_TEXT" val="此处添加项标题"/>
  <p:tag name="KSO_WM_UNIT_TEXT_FILL_FORE_SCHEMECOLOR_INDEX" val="3"/>
  <p:tag name="KSO_WM_UNIT_TEXT_FILL_TYPE" val="3"/>
  <p:tag name="KSO_WM_DIAGRAM_USE_COLOR_VALUE" val="{&quot;color_scheme&quot;:1,&quot;color_type&quot;:1,&quot;theme_color_indexes&quot;:[5,6,5,6,5,6]}"/>
</p:tagLst>
</file>

<file path=ppt/tags/tag12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90_3*n_h_a*1_1_1"/>
  <p:tag name="KSO_WM_TEMPLATE_CATEGORY" val="diagram"/>
  <p:tag name="KSO_WM_TEMPLATE_INDEX" val="20231090"/>
  <p:tag name="KSO_WM_UNIT_LAYERLEVEL" val="1_1_1"/>
  <p:tag name="KSO_WM_TAG_VERSION" val="3.0"/>
  <p:tag name="KSO_WM_DIAGRAM_GROUP_CODE" val="n1-1"/>
  <p:tag name="KSO_WM_UNIT_TYPE" val="n_h_a"/>
  <p:tag name="KSO_WM_UNIT_INDEX" val="1_1_1"/>
  <p:tag name="KSO_WM_UNIT_ISCONTENTSTITLE" val="0"/>
  <p:tag name="KSO_WM_UNIT_ISNUMDGMTITLE" val="0"/>
  <p:tag name="KSO_WM_UNIT_NOCLEAR" val="0"/>
  <p:tag name="KSO_WM_UNIT_VALUE" val="42"/>
  <p:tag name="KSO_WM_DIAGRAM_VERSION" val="3"/>
  <p:tag name="KSO_WM_DIAGRAM_COLOR_TRICK" val="4"/>
  <p:tag name="KSO_WM_DIAGRAM_COLOR_TEXT_CAN_REMOVE" val="n"/>
  <p:tag name="KSO_WM_DIAGRAM_MAX_ITEMCNT" val="6"/>
  <p:tag name="KSO_WM_DIAGRAM_MIN_ITEMCNT" val="3"/>
  <p:tag name="KSO_WM_DIAGRAM_VIRTUALLY_FRAME" val="{&quot;height&quot;:390.03189361812565,&quot;left&quot;:7.05,&quot;top&quot;:115.75,&quot;width&quot;:892.699880678672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4"/>
  <p:tag name="KSO_WM_UNIT_FILL_FORE_SCHEMECOLOR_INDEX_BRIGHTNESS" val="0"/>
  <p:tag name="KSO_WM_UNIT_TEXT_FILL_TYPE" val="1"/>
  <p:tag name="KSO_WM_UNIT_PRESET_TEXT" val="单击此处添加项标题"/>
  <p:tag name="KSO_WM_DIAGRAM_USE_COLOR_VALUE" val="{&quot;color_scheme&quot;:1,&quot;color_type&quot;:1,&quot;theme_color_indexes&quot;:[5,6,5,6,5,6]}"/>
</p:tagLst>
</file>

<file path=ppt/tags/tag12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90_3*n_h_h_i*1_2_4_1"/>
  <p:tag name="KSO_WM_TEMPLATE_CATEGORY" val="diagram"/>
  <p:tag name="KSO_WM_TEMPLATE_INDEX" val="20231090"/>
  <p:tag name="KSO_WM_UNIT_LAYERLEVEL" val="1_1_1_1"/>
  <p:tag name="KSO_WM_TAG_VERSION" val="3.0"/>
  <p:tag name="KSO_WM_DIAGRAM_GROUP_CODE" val="n1-1"/>
  <p:tag name="KSO_WM_UNIT_TYPE" val="n_h_h_i"/>
  <p:tag name="KSO_WM_UNIT_INDEX" val="1_2_4_1"/>
  <p:tag name="KSO_WM_DIAGRAM_VERSION" val="3"/>
  <p:tag name="KSO_WM_DIAGRAM_COLOR_TRICK" val="4"/>
  <p:tag name="KSO_WM_DIAGRAM_COLOR_TEXT_CAN_REMOVE" val="n"/>
  <p:tag name="KSO_WM_DIAGRAM_MAX_ITEMCNT" val="6"/>
  <p:tag name="KSO_WM_DIAGRAM_MIN_ITEMCNT" val="3"/>
  <p:tag name="KSO_WM_DIAGRAM_VIRTUALLY_FRAME" val="{&quot;height&quot;:390.03189361812565,&quot;left&quot;:7.05,&quot;top&quot;:115.75,&quot;width&quot;:892.6998806786726}"/>
  <p:tag name="KSO_WM_DIAGRAM_COLOR_MATCH_VALUE" val="{&quot;shape&quot;:{&quot;fill&quot;:{&quot;gradient&quot;:[{&quot;brightness&quot;:0.15000000596046448,&quot;colorType&quot;:1,&quot;foreColorIndex&quot;:8,&quot;pos&quot;:1,&quot;transparency&quot;:0},{&quot;brightness&quot;:0.25,&quot;colorType&quot;:1,&quot;foreColorIndex&quot;:8,&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1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31080_1*q_h_a*1_1_1"/>
  <p:tag name="KSO_WM_TEMPLATE_CATEGORY" val="diagram"/>
  <p:tag name="KSO_WM_TEMPLATE_INDEX" val="20231080"/>
  <p:tag name="KSO_WM_UNIT_LAYERLEVEL" val="1_1_1"/>
  <p:tag name="KSO_WM_TAG_VERSION" val="3.0"/>
  <p:tag name="KSO_WM_BEAUTIFY_FLAG" val="#wm#"/>
  <p:tag name="KSO_WM_UNIT_PLACING_PICTURE_USER_VIEWPORT" val="{&quot;height&quot;:1133.8582677165355,&quot;width&quot;:4423}"/>
  <p:tag name="KSO_WM_UNIT_VALUE" val="10"/>
  <p:tag name="KSO_WM_DIAGRAM_VERSION" val="3"/>
  <p:tag name="KSO_WM_DIAGRAM_COLOR_TRICK" val="4"/>
  <p:tag name="KSO_WM_DIAGRAM_COLOR_TEXT_CAN_REMOVE" val="n"/>
  <p:tag name="KSO_WM_DIAGRAM_MAX_ITEMCNT" val="6"/>
  <p:tag name="KSO_WM_DIAGRAM_MIN_ITEMCNT" val="3"/>
  <p:tag name="KSO_WM_DIAGRAM_VIRTUALLY_FRAME" val="{&quot;height&quot;:377.6274108886719,&quot;width&quot;:849.7821044921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DIAGRAM_USE_COLOR_VALUE" val="{&quot;color_scheme&quot;:1,&quot;color_type&quot;:1,&quot;theme_color_indexes&quot;:[7,7,7,7,7,7]}"/>
</p:tagLst>
</file>

<file path=ppt/tags/tag13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5_1"/>
  <p:tag name="KSO_WM_UNIT_ID" val="diagram20231090_3*n_h_h_a*1_2_5_1"/>
  <p:tag name="KSO_WM_TEMPLATE_CATEGORY" val="diagram"/>
  <p:tag name="KSO_WM_TEMPLATE_INDEX" val="20231090"/>
  <p:tag name="KSO_WM_UNIT_LAYERLEVEL" val="1_1_1_1"/>
  <p:tag name="KSO_WM_TAG_VERSION" val="3.0"/>
  <p:tag name="KSO_WM_BEAUTIFY_FLAG" val="#wm#"/>
  <p:tag name="KSO_WM_DIAGRAM_GROUP_CODE" val="n1-1"/>
  <p:tag name="KSO_WM_DIAGRAM_VERSION" val="3"/>
  <p:tag name="KSO_WM_DIAGRAM_COLOR_TRICK" val="4"/>
  <p:tag name="KSO_WM_DIAGRAM_COLOR_TEXT_CAN_REMOVE" val="n"/>
  <p:tag name="KSO_WM_DIAGRAM_MAX_ITEMCNT" val="6"/>
  <p:tag name="KSO_WM_DIAGRAM_MIN_ITEMCNT" val="3"/>
  <p:tag name="KSO_WM_DIAGRAM_VIRTUALLY_FRAME" val="{&quot;height&quot;:390.03189361812565,&quot;left&quot;:7.05,&quot;top&quot;:115.75,&quot;width&quot;:892.699880678672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9,&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项标题"/>
  <p:tag name="KSO_WM_UNIT_TEXT_FILL_FORE_SCHEMECOLOR_INDEX" val="1"/>
  <p:tag name="KSO_WM_UNIT_TEXT_FILL_TYPE" val="1"/>
  <p:tag name="KSO_WM_DIAGRAM_USE_COLOR_VALUE" val="{&quot;color_scheme&quot;:1,&quot;color_type&quot;:1,&quot;theme_color_indexes&quot;:[5,6,5,6,5,6]}"/>
</p:tagLst>
</file>

<file path=ppt/tags/tag13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90_3*n_h_h_i*1_2_5_3"/>
  <p:tag name="KSO_WM_TEMPLATE_CATEGORY" val="diagram"/>
  <p:tag name="KSO_WM_TEMPLATE_INDEX" val="20231090"/>
  <p:tag name="KSO_WM_UNIT_LAYERLEVEL" val="1_1_1_1"/>
  <p:tag name="KSO_WM_TAG_VERSION" val="3.0"/>
  <p:tag name="KSO_WM_DIAGRAM_GROUP_CODE" val="n1-1"/>
  <p:tag name="KSO_WM_UNIT_TYPE" val="n_h_h_i"/>
  <p:tag name="KSO_WM_UNIT_INDEX" val="1_2_5_3"/>
  <p:tag name="KSO_WM_DIAGRAM_VERSION" val="3"/>
  <p:tag name="KSO_WM_DIAGRAM_COLOR_TRICK" val="4"/>
  <p:tag name="KSO_WM_DIAGRAM_COLOR_TEXT_CAN_REMOVE" val="n"/>
  <p:tag name="KSO_WM_DIAGRAM_MAX_ITEMCNT" val="6"/>
  <p:tag name="KSO_WM_DIAGRAM_MIN_ITEMCNT" val="3"/>
  <p:tag name="KSO_WM_DIAGRAM_VIRTUALLY_FRAME" val="{&quot;height&quot;:390.03189361812565,&quot;left&quot;:7.05,&quot;top&quot;:115.75,&quot;width&quot;:892.6998806786726}"/>
  <p:tag name="KSO_WM_DIAGRAM_COLOR_MATCH_VALUE" val="{&quot;shape&quot;:{&quot;fill&quot;:{&quot;gradient&quot;:[{&quot;brightness&quot;:0,&quot;colorType&quot;:1,&quot;foreColorIndex&quot;:9,&quot;pos&quot;:1,&quot;transparency&quot;:0},{&quot;brightness&quot;:0.15000000596046448,&quot;colorType&quot;:1,&quot;foreColorIndex&quot;:9,&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1090_3*n_h_h_x*1_2_1_1"/>
  <p:tag name="KSO_WM_TEMPLATE_CATEGORY" val="diagram"/>
  <p:tag name="KSO_WM_TEMPLATE_INDEX" val="20231090"/>
  <p:tag name="KSO_WM_UNIT_LAYERLEVEL" val="1_1_1_1"/>
  <p:tag name="KSO_WM_TAG_VERSION" val="3.0"/>
  <p:tag name="KSO_WM_BEAUTIFY_FLAG" val="#wm#"/>
  <p:tag name="KSO_WM_DIAGRAM_VERSION" val="3"/>
  <p:tag name="KSO_WM_DIAGRAM_COLOR_TRICK" val="4"/>
  <p:tag name="KSO_WM_DIAGRAM_COLOR_TEXT_CAN_REMOVE" val="n"/>
  <p:tag name="KSO_WM_UNIT_VALUE" val="80*68"/>
  <p:tag name="KSO_WM_UNIT_TYPE" val="n_h_h_x"/>
  <p:tag name="KSO_WM_UNIT_INDEX" val="1_2_1_1"/>
  <p:tag name="KSO_WM_DIAGRAM_MAX_ITEMCNT" val="6"/>
  <p:tag name="KSO_WM_DIAGRAM_MIN_ITEMCNT" val="3"/>
  <p:tag name="KSO_WM_DIAGRAM_VIRTUALLY_FRAME" val="{&quot;height&quot;:390.03189361812565,&quot;left&quot;:7.05,&quot;top&quot;:115.75,&quot;width&quot;:892.6998806786726}"/>
  <p:tag name="KSO_WM_DIAGRAM_COLOR_MATCH_VALUE" val="{&quot;shape&quot;:{&quot;fill&quot;:{&quot;solid&quot;:{&quot;brightness&quot;:0,&quot;colorType&quot;:2,&quot;rgb&quot;:&quot;#ffffff&quot;,&quot;transparency&quot;:0.10000000149011612},&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DIAGRAM_USE_COLOR_VALUE" val="{&quot;color_scheme&quot;:1,&quot;color_type&quot;:1,&quot;theme_color_indexes&quot;:[5,6,5,6,5,6]}"/>
</p:tagLst>
</file>

<file path=ppt/tags/tag13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2_1"/>
  <p:tag name="KSO_WM_UNIT_ID" val="diagram20231090_3*n_h_h_a*1_2_2_1"/>
  <p:tag name="KSO_WM_TEMPLATE_CATEGORY" val="diagram"/>
  <p:tag name="KSO_WM_TEMPLATE_INDEX" val="20231090"/>
  <p:tag name="KSO_WM_UNIT_LAYERLEVEL" val="1_1_1_1"/>
  <p:tag name="KSO_WM_TAG_VERSION" val="3.0"/>
  <p:tag name="KSO_WM_BEAUTIFY_FLAG" val="#wm#"/>
  <p:tag name="KSO_WM_DIAGRAM_GROUP_CODE" val="n1-1"/>
  <p:tag name="KSO_WM_DIAGRAM_VERSION" val="3"/>
  <p:tag name="KSO_WM_DIAGRAM_COLOR_TRICK" val="4"/>
  <p:tag name="KSO_WM_DIAGRAM_COLOR_TEXT_CAN_REMOVE" val="n"/>
  <p:tag name="KSO_WM_DIAGRAM_MAX_ITEMCNT" val="6"/>
  <p:tag name="KSO_WM_DIAGRAM_MIN_ITEMCNT" val="3"/>
  <p:tag name="KSO_WM_DIAGRAM_VIRTUALLY_FRAME" val="{&quot;height&quot;:390.03189361812565,&quot;left&quot;:7.05,&quot;top&quot;:115.75,&quot;width&quot;:892.699880678672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项标题"/>
  <p:tag name="KSO_WM_UNIT_TEXT_FILL_FORE_SCHEMECOLOR_INDEX" val="1"/>
  <p:tag name="KSO_WM_UNIT_TEXT_FILL_TYPE" val="1"/>
  <p:tag name="KSO_WM_DIAGRAM_USE_COLOR_VALUE" val="{&quot;color_scheme&quot;:1,&quot;color_type&quot;:1,&quot;theme_color_indexes&quot;:[5,6,5,6,5,6]}"/>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1090_3*n_h_h_x*1_2_3_1"/>
  <p:tag name="KSO_WM_TEMPLATE_CATEGORY" val="diagram"/>
  <p:tag name="KSO_WM_TEMPLATE_INDEX" val="20231090"/>
  <p:tag name="KSO_WM_UNIT_LAYERLEVEL" val="1_1_1_1"/>
  <p:tag name="KSO_WM_TAG_VERSION" val="3.0"/>
  <p:tag name="KSO_WM_BEAUTIFY_FLAG" val="#wm#"/>
  <p:tag name="KSO_WM_UNIT_VALUE" val="77*77"/>
  <p:tag name="KSO_WM_UNIT_TYPE" val="n_h_h_x"/>
  <p:tag name="KSO_WM_UNIT_INDEX" val="1_2_3_1"/>
  <p:tag name="KSO_WM_DIAGRAM_VERSION" val="3"/>
  <p:tag name="KSO_WM_DIAGRAM_COLOR_TRICK" val="4"/>
  <p:tag name="KSO_WM_DIAGRAM_COLOR_TEXT_CAN_REMOVE" val="n"/>
  <p:tag name="KSO_WM_DIAGRAM_MAX_ITEMCNT" val="6"/>
  <p:tag name="KSO_WM_DIAGRAM_MIN_ITEMCNT" val="3"/>
  <p:tag name="KSO_WM_DIAGRAM_VIRTUALLY_FRAME" val="{&quot;height&quot;:390.03189361812565,&quot;left&quot;:7.05,&quot;top&quot;:115.75,&quot;width&quot;:892.6998806786726}"/>
  <p:tag name="KSO_WM_DIAGRAM_COLOR_MATCH_VALUE" val="{&quot;shape&quot;:{&quot;fill&quot;:{&quot;solid&quot;:{&quot;brightness&quot;:0,&quot;colorType&quot;:2,&quot;rgb&quot;:&quot;#ffffff&quot;,&quot;transparency&quot;:0.10000000149011612},&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DIAGRAM_USE_COLOR_VALUE" val="{&quot;color_scheme&quot;:1,&quot;color_type&quot;:1,&quot;theme_color_indexes&quot;:[5,6,5,6,5,6]}"/>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1090_3*n_h_h_x*1_2_2_1"/>
  <p:tag name="KSO_WM_TEMPLATE_CATEGORY" val="diagram"/>
  <p:tag name="KSO_WM_TEMPLATE_INDEX" val="20231090"/>
  <p:tag name="KSO_WM_UNIT_LAYERLEVEL" val="1_1_1_1"/>
  <p:tag name="KSO_WM_TAG_VERSION" val="3.0"/>
  <p:tag name="KSO_WM_BEAUTIFY_FLAG" val="#wm#"/>
  <p:tag name="KSO_WM_DIAGRAM_VERSION" val="3"/>
  <p:tag name="KSO_WM_DIAGRAM_COLOR_TRICK" val="4"/>
  <p:tag name="KSO_WM_DIAGRAM_COLOR_TEXT_CAN_REMOVE" val="n"/>
  <p:tag name="KSO_WM_UNIT_VALUE" val="73*65"/>
  <p:tag name="KSO_WM_UNIT_TYPE" val="n_h_h_x"/>
  <p:tag name="KSO_WM_UNIT_INDEX" val="1_2_2_1"/>
  <p:tag name="KSO_WM_DIAGRAM_MAX_ITEMCNT" val="6"/>
  <p:tag name="KSO_WM_DIAGRAM_MIN_ITEMCNT" val="3"/>
  <p:tag name="KSO_WM_DIAGRAM_VIRTUALLY_FRAME" val="{&quot;height&quot;:390.03189361812565,&quot;left&quot;:7.05,&quot;top&quot;:115.75,&quot;width&quot;:892.6998806786726}"/>
  <p:tag name="KSO_WM_DIAGRAM_COLOR_MATCH_VALUE" val="{&quot;shape&quot;:{&quot;fill&quot;:{&quot;solid&quot;:{&quot;brightness&quot;:0,&quot;colorType&quot;:2,&quot;rgb&quot;:&quot;#ffffff&quot;,&quot;transparency&quot;:0.10000000149011612},&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DIAGRAM_USE_COLOR_VALUE" val="{&quot;color_scheme&quot;:1,&quot;color_type&quot;:1,&quot;theme_color_indexes&quot;:[5,6,5,6,5,6]}"/>
</p:tagLst>
</file>

<file path=ppt/tags/tag13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90_3*n_h_h_i*1_2_2_3"/>
  <p:tag name="KSO_WM_TEMPLATE_CATEGORY" val="diagram"/>
  <p:tag name="KSO_WM_TEMPLATE_INDEX" val="20231090"/>
  <p:tag name="KSO_WM_UNIT_LAYERLEVEL" val="1_1_1_1"/>
  <p:tag name="KSO_WM_TAG_VERSION" val="3.0"/>
  <p:tag name="KSO_WM_DIAGRAM_GROUP_CODE" val="n1-1"/>
  <p:tag name="KSO_WM_UNIT_TYPE" val="n_h_h_i"/>
  <p:tag name="KSO_WM_UNIT_INDEX" val="1_2_2_3"/>
  <p:tag name="KSO_WM_DIAGRAM_VERSION" val="3"/>
  <p:tag name="KSO_WM_DIAGRAM_COLOR_TRICK" val="4"/>
  <p:tag name="KSO_WM_DIAGRAM_COLOR_TEXT_CAN_REMOVE" val="n"/>
  <p:tag name="KSO_WM_DIAGRAM_MAX_ITEMCNT" val="6"/>
  <p:tag name="KSO_WM_DIAGRAM_MIN_ITEMCNT" val="3"/>
  <p:tag name="KSO_WM_DIAGRAM_VIRTUALLY_FRAME" val="{&quot;height&quot;:390.03189361812565,&quot;left&quot;:7.05,&quot;top&quot;:115.75,&quot;width&quot;:892.6998806786726}"/>
  <p:tag name="KSO_WM_DIAGRAM_COLOR_MATCH_VALUE" val="{&quot;shape&quot;:{&quot;fill&quot;:{&quot;gradient&quot;:[{&quot;brightness&quot;:0.15000000596046448,&quot;colorType&quot;:1,&quot;foreColorIndex&quot;:6,&quot;pos&quot;:1,&quot;transparency&quot;:0},{&quot;brightness&quot;:0.25,&quot;colorType&quot;:1,&quot;foreColorIndex&quot;:6,&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1090_3*n_h_h_x*1_2_4_1"/>
  <p:tag name="KSO_WM_TEMPLATE_CATEGORY" val="diagram"/>
  <p:tag name="KSO_WM_TEMPLATE_INDEX" val="20231090"/>
  <p:tag name="KSO_WM_UNIT_LAYERLEVEL" val="1_1_1_1"/>
  <p:tag name="KSO_WM_TAG_VERSION" val="3.0"/>
  <p:tag name="KSO_WM_BEAUTIFY_FLAG" val="#wm#"/>
  <p:tag name="KSO_WM_DIAGRAM_VERSION" val="3"/>
  <p:tag name="KSO_WM_DIAGRAM_COLOR_TRICK" val="4"/>
  <p:tag name="KSO_WM_DIAGRAM_COLOR_TEXT_CAN_REMOVE" val="n"/>
  <p:tag name="KSO_WM_UNIT_VALUE" val="73*60"/>
  <p:tag name="KSO_WM_UNIT_TYPE" val="n_h_h_x"/>
  <p:tag name="KSO_WM_UNIT_INDEX" val="1_2_4_1"/>
  <p:tag name="KSO_WM_DIAGRAM_MAX_ITEMCNT" val="6"/>
  <p:tag name="KSO_WM_DIAGRAM_MIN_ITEMCNT" val="3"/>
  <p:tag name="KSO_WM_DIAGRAM_VIRTUALLY_FRAME" val="{&quot;height&quot;:390.03189361812565,&quot;left&quot;:7.05,&quot;top&quot;:115.75,&quot;width&quot;:892.6998806786726}"/>
  <p:tag name="KSO_WM_DIAGRAM_COLOR_MATCH_VALUE" val="{&quot;shape&quot;:{&quot;fill&quot;:{&quot;solid&quot;:{&quot;brightness&quot;:0,&quot;colorType&quot;:2,&quot;rgb&quot;:&quot;#ffffff&quot;,&quot;transparency&quot;:0.10000000149011612},&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DIAGRAM_USE_COLOR_VALUE" val="{&quot;color_scheme&quot;:1,&quot;color_type&quot;:1,&quot;theme_color_indexes&quot;:[5,6,5,6,5,6]}"/>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1090_3*n_h_h_x*1_2_5_1"/>
  <p:tag name="KSO_WM_TEMPLATE_CATEGORY" val="diagram"/>
  <p:tag name="KSO_WM_TEMPLATE_INDEX" val="20231090"/>
  <p:tag name="KSO_WM_UNIT_LAYERLEVEL" val="1_1_1_1"/>
  <p:tag name="KSO_WM_TAG_VERSION" val="3.0"/>
  <p:tag name="KSO_WM_BEAUTIFY_FLAG" val="#wm#"/>
  <p:tag name="KSO_WM_DIAGRAM_VERSION" val="3"/>
  <p:tag name="KSO_WM_DIAGRAM_COLOR_TRICK" val="4"/>
  <p:tag name="KSO_WM_DIAGRAM_COLOR_TEXT_CAN_REMOVE" val="n"/>
  <p:tag name="KSO_WM_UNIT_VALUE" val="69*69"/>
  <p:tag name="KSO_WM_UNIT_TYPE" val="n_h_h_x"/>
  <p:tag name="KSO_WM_UNIT_INDEX" val="1_2_5_1"/>
  <p:tag name="KSO_WM_DIAGRAM_MAX_ITEMCNT" val="6"/>
  <p:tag name="KSO_WM_DIAGRAM_MIN_ITEMCNT" val="3"/>
  <p:tag name="KSO_WM_DIAGRAM_VIRTUALLY_FRAME" val="{&quot;height&quot;:390.03189361812565,&quot;left&quot;:7.05,&quot;top&quot;:115.75,&quot;width&quot;:892.6998806786726}"/>
  <p:tag name="KSO_WM_DIAGRAM_COLOR_MATCH_VALUE" val="{&quot;shape&quot;:{&quot;fill&quot;:{&quot;solid&quot;:{&quot;brightness&quot;:0,&quot;colorType&quot;:2,&quot;rgb&quot;:&quot;#ffffff&quot;,&quot;transparency&quot;:0.10000000149011612},&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DIAGRAM_USE_COLOR_VALUE" val="{&quot;color_scheme&quot;:1,&quot;color_type&quot;:1,&quot;theme_color_indexes&quot;:[5,6,5,6,5,6]}"/>
</p:tagLst>
</file>

<file path=ppt/tags/tag139.xml><?xml version="1.0" encoding="utf-8"?>
<p:tagLst xmlns:p="http://schemas.openxmlformats.org/presentationml/2006/main">
  <p:tag name="RESOURCE_RECORD_KEY" val="{&quot;65&quot;:[20184553],&quot;70&quot;:[3314402]}"/>
</p:tagLst>
</file>

<file path=ppt/tags/tag1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q_h_a"/>
  <p:tag name="KSO_WM_UNIT_INDEX" val="1_2_1"/>
  <p:tag name="KSO_WM_UNIT_ID" val="diagram20231080_1*q_h_a*1_2_1"/>
  <p:tag name="KSO_WM_TEMPLATE_CATEGORY" val="diagram"/>
  <p:tag name="KSO_WM_TEMPLATE_INDEX" val="20231080"/>
  <p:tag name="KSO_WM_UNIT_LAYERLEVEL" val="1_1_1"/>
  <p:tag name="KSO_WM_TAG_VERSION" val="3.0"/>
  <p:tag name="KSO_WM_BEAUTIFY_FLAG" val="#wm#"/>
  <p:tag name="KSO_WM_DIAGRAM_GROUP_CODE" val="q1-1"/>
  <p:tag name="KSO_WM_DIAGRAM_VERSION" val="3"/>
  <p:tag name="KSO_WM_DIAGRAM_COLOR_TRICK" val="4"/>
  <p:tag name="KSO_WM_DIAGRAM_COLOR_TEXT_CAN_REMOVE" val="n"/>
  <p:tag name="KSO_WM_DIAGRAM_MAX_ITEMCNT" val="6"/>
  <p:tag name="KSO_WM_DIAGRAM_MIN_ITEMCNT" val="3"/>
  <p:tag name="KSO_WM_DIAGRAM_VIRTUALLY_FRAME" val="{&quot;height&quot;:377.6274108886719,&quot;width&quot;:849.7821044921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DIAGRAM_USE_COLOR_VALUE" val="{&quot;color_scheme&quot;:1,&quot;color_type&quot;:1,&quot;theme_color_indexes&quot;:[7,7,7,7,7,7]}"/>
</p:tagLst>
</file>

<file path=ppt/tags/tag140.xml><?xml version="1.0" encoding="utf-8"?>
<p:tagLst xmlns:p="http://schemas.openxmlformats.org/presentationml/2006/main">
  <p:tag name="KSO_WM_BEAUTIFY_FLAG" val=""/>
</p:tagLst>
</file>

<file path=ppt/tags/tag14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86_4*l_h_i*1_2_3"/>
  <p:tag name="KSO_WM_TEMPLATE_CATEGORY" val="diagram"/>
  <p:tag name="KSO_WM_TEMPLATE_INDEX" val="2023168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2_3"/>
  <p:tag name="KSO_WM_DIAGRAM_MAX_ITEMCNT" val="6"/>
  <p:tag name="KSO_WM_DIAGRAM_MIN_ITEMCNT" val="3"/>
  <p:tag name="KSO_WM_DIAGRAM_VIRTUALLY_FRAME" val="{&quot;height&quot;:377.70000000000005,&quot;left&quot;:56.42503937007874,&quot;top&quot;:117.07503937007873,&quot;width&quot;:825.0088188976376}"/>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DIAGRAM_USE_COLOR_VALUE" val="{&quot;color_scheme&quot;:1,&quot;color_type&quot;:1,&quot;theme_color_indexes&quot;:[8,8,8,8,8,8]}"/>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1686_4*l_h_i*1_1_1"/>
  <p:tag name="KSO_WM_TEMPLATE_CATEGORY" val="diagram"/>
  <p:tag name="KSO_WM_TEMPLATE_INDEX" val="20231686"/>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77.70000000000005,&quot;left&quot;:56.42503937007874,&quot;top&quot;:117.07503937007873,&quot;width&quot;:825.0088188976376}"/>
  <p:tag name="KSO_WM_DIAGRAM_COLOR_MATCH_VALUE" val="{&quot;shape&quot;:{&quot;fill&quot;:{&quot;solid&quot;:{&quot;brightness&quot;:0.25,&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1"/>
  <p:tag name="KSO_WM_UNIT_FILL_TYPE" val="1"/>
  <p:tag name="KSO_WM_UNIT_FILL_FORE_SCHEMECOLOR_INDEX" val="13"/>
  <p:tag name="KSO_WM_UNIT_FILL_FORE_SCHEMECOLOR_INDEX_BRIGHTNESS" val="0.25"/>
  <p:tag name="KSO_WM_UNIT_TEXT_FILL_FORE_SCHEMECOLOR_INDEX" val="1"/>
  <p:tag name="KSO_WM_UNIT_TEXT_FILL_TYPE" val="1"/>
  <p:tag name="KSO_WM_DIAGRAM_USE_COLOR_VALUE" val="{&quot;color_scheme&quot;:1,&quot;color_type&quot;:1,&quot;theme_color_indexes&quot;:[8,8,8,8,8,8]}"/>
</p:tagLst>
</file>

<file path=ppt/tags/tag14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86_4*l_h_i*1_1_2"/>
  <p:tag name="KSO_WM_TEMPLATE_CATEGORY" val="diagram"/>
  <p:tag name="KSO_WM_TEMPLATE_INDEX" val="2023168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1_2"/>
  <p:tag name="KSO_WM_DIAGRAM_MAX_ITEMCNT" val="6"/>
  <p:tag name="KSO_WM_DIAGRAM_MIN_ITEMCNT" val="3"/>
  <p:tag name="KSO_WM_DIAGRAM_VIRTUALLY_FRAME" val="{&quot;height&quot;:377.70000000000005,&quot;left&quot;:56.42503937007874,&quot;top&quot;:117.07503937007873,&quot;width&quot;:825.0088188976376}"/>
  <p:tag name="KSO_WM_DIAGRAM_COLOR_MATCH_VALUE" val="{&quot;shape&quot;:{&quot;fill&quot;:{&quot;solid&quot;:{&quot;brightness&quot;:0.25,&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25"/>
  <p:tag name="KSO_WM_DIAGRAM_USE_COLOR_VALUE" val="{&quot;color_scheme&quot;:1,&quot;color_type&quot;:1,&quot;theme_color_indexes&quot;:[8,8,8,8,8,8]}"/>
</p:tagLst>
</file>

<file path=ppt/tags/tag14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686_4*l_h_a*1_1_1"/>
  <p:tag name="KSO_WM_TEMPLATE_CATEGORY" val="diagram"/>
  <p:tag name="KSO_WM_TEMPLATE_INDEX" val="202316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77.70000000000005,&quot;left&quot;:56.42503937007874,&quot;top&quot;:117.07503937007873,&quot;width&quot;:825.008818897637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8,8,8,8,8,8]}"/>
</p:tagLst>
</file>

<file path=ppt/tags/tag14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686_4*l_h_f*1_1_1"/>
  <p:tag name="KSO_WM_TEMPLATE_CATEGORY" val="diagram"/>
  <p:tag name="KSO_WM_TEMPLATE_INDEX" val="202316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77.70000000000005,&quot;left&quot;:56.42503937007874,&quot;top&quot;:117.07503937007873,&quot;width&quot;:825.00881889763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8,8,8,8,8,8]}"/>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1686_4*l_h_i*1_2_1"/>
  <p:tag name="KSO_WM_TEMPLATE_CATEGORY" val="diagram"/>
  <p:tag name="KSO_WM_TEMPLATE_INDEX" val="20231686"/>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77.70000000000005,&quot;left&quot;:56.42503937007874,&quot;top&quot;:117.07503937007873,&quot;width&quot;:825.0088188976376}"/>
  <p:tag name="KSO_WM_DIAGRAM_COLOR_MATCH_VALUE" val="{&quot;shape&quot;:{&quot;fill&quot;:{&quot;solid&quot;:{&quot;brightness&quot;:0.25,&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2"/>
  <p:tag name="KSO_WM_UNIT_FILL_TYPE" val="1"/>
  <p:tag name="KSO_WM_UNIT_FILL_FORE_SCHEMECOLOR_INDEX" val="13"/>
  <p:tag name="KSO_WM_UNIT_FILL_FORE_SCHEMECOLOR_INDEX_BRIGHTNESS" val="0.25"/>
  <p:tag name="KSO_WM_UNIT_TEXT_FILL_FORE_SCHEMECOLOR_INDEX" val="1"/>
  <p:tag name="KSO_WM_UNIT_TEXT_FILL_TYPE" val="1"/>
  <p:tag name="KSO_WM_DIAGRAM_USE_COLOR_VALUE" val="{&quot;color_scheme&quot;:1,&quot;color_type&quot;:1,&quot;theme_color_indexes&quot;:[8,8,8,8,8,8]}"/>
</p:tagLst>
</file>

<file path=ppt/tags/tag14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86_4*l_h_i*1_2_2"/>
  <p:tag name="KSO_WM_TEMPLATE_CATEGORY" val="diagram"/>
  <p:tag name="KSO_WM_TEMPLATE_INDEX" val="2023168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2_2"/>
  <p:tag name="KSO_WM_DIAGRAM_MAX_ITEMCNT" val="6"/>
  <p:tag name="KSO_WM_DIAGRAM_MIN_ITEMCNT" val="3"/>
  <p:tag name="KSO_WM_DIAGRAM_VIRTUALLY_FRAME" val="{&quot;height&quot;:377.70000000000005,&quot;left&quot;:56.42503937007874,&quot;top&quot;:117.07503937007873,&quot;width&quot;:825.0088188976376}"/>
  <p:tag name="KSO_WM_DIAGRAM_COLOR_MATCH_VALUE" val="{&quot;shape&quot;:{&quot;fill&quot;:{&quot;solid&quot;:{&quot;brightness&quot;:0.25,&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25"/>
  <p:tag name="KSO_WM_DIAGRAM_USE_COLOR_VALUE" val="{&quot;color_scheme&quot;:1,&quot;color_type&quot;:1,&quot;theme_color_indexes&quot;:[8,8,8,8,8,8]}"/>
</p:tagLst>
</file>

<file path=ppt/tags/tag14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686_4*l_h_a*1_2_1"/>
  <p:tag name="KSO_WM_TEMPLATE_CATEGORY" val="diagram"/>
  <p:tag name="KSO_WM_TEMPLATE_INDEX" val="202316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77.70000000000005,&quot;left&quot;:56.42503937007874,&quot;top&quot;:117.07503937007873,&quot;width&quot;:825.008818897637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8,8,8,8,8,8]}"/>
</p:tagLst>
</file>

<file path=ppt/tags/tag14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686_4*l_h_f*1_2_1"/>
  <p:tag name="KSO_WM_TEMPLATE_CATEGORY" val="diagram"/>
  <p:tag name="KSO_WM_TEMPLATE_INDEX" val="202316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77.70000000000005,&quot;left&quot;:56.42503937007874,&quot;top&quot;:117.07503937007873,&quot;width&quot;:825.00881889763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8,8,8,8,8,8]}"/>
</p:tagLst>
</file>

<file path=ppt/tags/tag1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q_h_a"/>
  <p:tag name="KSO_WM_UNIT_INDEX" val="1_3_1"/>
  <p:tag name="KSO_WM_UNIT_ID" val="diagram20231080_1*q_h_a*1_3_1"/>
  <p:tag name="KSO_WM_TEMPLATE_CATEGORY" val="diagram"/>
  <p:tag name="KSO_WM_TEMPLATE_INDEX" val="20231080"/>
  <p:tag name="KSO_WM_UNIT_LAYERLEVEL" val="1_1_1"/>
  <p:tag name="KSO_WM_TAG_VERSION" val="3.0"/>
  <p:tag name="KSO_WM_BEAUTIFY_FLAG" val="#wm#"/>
  <p:tag name="KSO_WM_DIAGRAM_GROUP_CODE" val="q1-1"/>
  <p:tag name="KSO_WM_DIAGRAM_VERSION" val="3"/>
  <p:tag name="KSO_WM_DIAGRAM_COLOR_TRICK" val="4"/>
  <p:tag name="KSO_WM_DIAGRAM_COLOR_TEXT_CAN_REMOVE" val="n"/>
  <p:tag name="KSO_WM_DIAGRAM_MAX_ITEMCNT" val="6"/>
  <p:tag name="KSO_WM_DIAGRAM_MIN_ITEMCNT" val="3"/>
  <p:tag name="KSO_WM_DIAGRAM_VIRTUALLY_FRAME" val="{&quot;height&quot;:377.6274108886719,&quot;width&quot;:849.7821044921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DIAGRAM_USE_COLOR_VALUE" val="{&quot;color_scheme&quot;:1,&quot;color_type&quot;:1,&quot;theme_color_indexes&quot;:[7,7,7,7,7,7]}"/>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1686_4*l_h_i*1_3_1"/>
  <p:tag name="KSO_WM_TEMPLATE_CATEGORY" val="diagram"/>
  <p:tag name="KSO_WM_TEMPLATE_INDEX" val="20231686"/>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77.70000000000005,&quot;left&quot;:56.42503937007874,&quot;top&quot;:117.07503937007873,&quot;width&quot;:825.0088188976376}"/>
  <p:tag name="KSO_WM_DIAGRAM_COLOR_MATCH_VALUE" val="{&quot;shape&quot;:{&quot;fill&quot;:{&quot;solid&quot;:{&quot;brightness&quot;:0.25,&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3"/>
  <p:tag name="KSO_WM_UNIT_FILL_TYPE" val="1"/>
  <p:tag name="KSO_WM_UNIT_FILL_FORE_SCHEMECOLOR_INDEX" val="13"/>
  <p:tag name="KSO_WM_UNIT_FILL_FORE_SCHEMECOLOR_INDEX_BRIGHTNESS" val="0.25"/>
  <p:tag name="KSO_WM_UNIT_TEXT_FILL_FORE_SCHEMECOLOR_INDEX" val="1"/>
  <p:tag name="KSO_WM_UNIT_TEXT_FILL_TYPE" val="1"/>
  <p:tag name="KSO_WM_DIAGRAM_USE_COLOR_VALUE" val="{&quot;color_scheme&quot;:1,&quot;color_type&quot;:1,&quot;theme_color_indexes&quot;:[8,8,8,8,8,8]}"/>
</p:tagLst>
</file>

<file path=ppt/tags/tag15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86_4*l_h_i*1_3_2"/>
  <p:tag name="KSO_WM_TEMPLATE_CATEGORY" val="diagram"/>
  <p:tag name="KSO_WM_TEMPLATE_INDEX" val="2023168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3_2"/>
  <p:tag name="KSO_WM_DIAGRAM_MAX_ITEMCNT" val="6"/>
  <p:tag name="KSO_WM_DIAGRAM_MIN_ITEMCNT" val="3"/>
  <p:tag name="KSO_WM_DIAGRAM_VIRTUALLY_FRAME" val="{&quot;height&quot;:377.70000000000005,&quot;left&quot;:56.42503937007874,&quot;top&quot;:117.07503937007873,&quot;width&quot;:825.0088188976376}"/>
  <p:tag name="KSO_WM_DIAGRAM_COLOR_MATCH_VALUE" val="{&quot;shape&quot;:{&quot;fill&quot;:{&quot;solid&quot;:{&quot;brightness&quot;:0.25,&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25"/>
  <p:tag name="KSO_WM_DIAGRAM_USE_COLOR_VALUE" val="{&quot;color_scheme&quot;:1,&quot;color_type&quot;:1,&quot;theme_color_indexes&quot;:[8,8,8,8,8,8]}"/>
</p:tagLst>
</file>

<file path=ppt/tags/tag15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686_4*l_h_a*1_3_1"/>
  <p:tag name="KSO_WM_TEMPLATE_CATEGORY" val="diagram"/>
  <p:tag name="KSO_WM_TEMPLATE_INDEX" val="202316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77.70000000000005,&quot;left&quot;:56.42503937007874,&quot;top&quot;:117.07503937007873,&quot;width&quot;:825.008818897637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8,8,8,8,8,8]}"/>
</p:tagLst>
</file>

<file path=ppt/tags/tag15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1686_4*l_h_f*1_3_1"/>
  <p:tag name="KSO_WM_TEMPLATE_CATEGORY" val="diagram"/>
  <p:tag name="KSO_WM_TEMPLATE_INDEX" val="202316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77.70000000000005,&quot;left&quot;:56.42503937007874,&quot;top&quot;:117.07503937007873,&quot;width&quot;:825.00881889763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8,8,8,8,8,8]}"/>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1686_4*l_h_i*1_4_1"/>
  <p:tag name="KSO_WM_TEMPLATE_CATEGORY" val="diagram"/>
  <p:tag name="KSO_WM_TEMPLATE_INDEX" val="20231686"/>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77.70000000000005,&quot;left&quot;:56.42503937007874,&quot;top&quot;:117.07503937007873,&quot;width&quot;:825.0088188976376}"/>
  <p:tag name="KSO_WM_DIAGRAM_COLOR_MATCH_VALUE" val="{&quot;shape&quot;:{&quot;fill&quot;:{&quot;solid&quot;:{&quot;brightness&quot;:0.25,&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4"/>
  <p:tag name="KSO_WM_UNIT_FILL_TYPE" val="1"/>
  <p:tag name="KSO_WM_UNIT_FILL_FORE_SCHEMECOLOR_INDEX" val="13"/>
  <p:tag name="KSO_WM_UNIT_FILL_FORE_SCHEMECOLOR_INDEX_BRIGHTNESS" val="0.25"/>
  <p:tag name="KSO_WM_UNIT_TEXT_FILL_FORE_SCHEMECOLOR_INDEX" val="1"/>
  <p:tag name="KSO_WM_UNIT_TEXT_FILL_TYPE" val="1"/>
  <p:tag name="KSO_WM_DIAGRAM_USE_COLOR_VALUE" val="{&quot;color_scheme&quot;:1,&quot;color_type&quot;:1,&quot;theme_color_indexes&quot;:[8,8,8,8,8,8]}"/>
</p:tagLst>
</file>

<file path=ppt/tags/tag15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86_4*l_h_i*1_4_2"/>
  <p:tag name="KSO_WM_TEMPLATE_CATEGORY" val="diagram"/>
  <p:tag name="KSO_WM_TEMPLATE_INDEX" val="2023168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4_2"/>
  <p:tag name="KSO_WM_DIAGRAM_MAX_ITEMCNT" val="6"/>
  <p:tag name="KSO_WM_DIAGRAM_MIN_ITEMCNT" val="3"/>
  <p:tag name="KSO_WM_DIAGRAM_VIRTUALLY_FRAME" val="{&quot;height&quot;:377.70000000000005,&quot;left&quot;:56.42503937007874,&quot;top&quot;:117.07503937007873,&quot;width&quot;:825.0088188976376}"/>
  <p:tag name="KSO_WM_DIAGRAM_COLOR_MATCH_VALUE" val="{&quot;shape&quot;:{&quot;fill&quot;:{&quot;solid&quot;:{&quot;brightness&quot;:0.25,&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25"/>
  <p:tag name="KSO_WM_DIAGRAM_USE_COLOR_VALUE" val="{&quot;color_scheme&quot;:1,&quot;color_type&quot;:1,&quot;theme_color_indexes&quot;:[8,8,8,8,8,8]}"/>
</p:tagLst>
</file>

<file path=ppt/tags/tag15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1686_4*l_h_a*1_4_1"/>
  <p:tag name="KSO_WM_TEMPLATE_CATEGORY" val="diagram"/>
  <p:tag name="KSO_WM_TEMPLATE_INDEX" val="202316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77.70000000000005,&quot;left&quot;:56.42503937007874,&quot;top&quot;:117.07503937007873,&quot;width&quot;:825.008818897637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8,8,8,8,8,8]}"/>
</p:tagLst>
</file>

<file path=ppt/tags/tag15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1686_4*l_h_f*1_4_1"/>
  <p:tag name="KSO_WM_TEMPLATE_CATEGORY" val="diagram"/>
  <p:tag name="KSO_WM_TEMPLATE_INDEX" val="202316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77.70000000000005,&quot;left&quot;:56.42503937007874,&quot;top&quot;:117.07503937007873,&quot;width&quot;:825.00881889763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8,8,8,8,8,8]}"/>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5_1"/>
  <p:tag name="KSO_WM_UNIT_ID" val="diagram20231686_4*l_h_i*1_5_1"/>
  <p:tag name="KSO_WM_TEMPLATE_CATEGORY" val="diagram"/>
  <p:tag name="KSO_WM_TEMPLATE_INDEX" val="20231686"/>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77.70000000000005,&quot;left&quot;:56.42503937007874,&quot;top&quot;:117.07503937007873,&quot;width&quot;:825.0088188976376}"/>
  <p:tag name="KSO_WM_DIAGRAM_COLOR_MATCH_VALUE" val="{&quot;shape&quot;:{&quot;fill&quot;:{&quot;solid&quot;:{&quot;brightness&quot;:0.25,&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5"/>
  <p:tag name="KSO_WM_UNIT_FILL_TYPE" val="1"/>
  <p:tag name="KSO_WM_UNIT_FILL_FORE_SCHEMECOLOR_INDEX" val="13"/>
  <p:tag name="KSO_WM_UNIT_FILL_FORE_SCHEMECOLOR_INDEX_BRIGHTNESS" val="0.25"/>
  <p:tag name="KSO_WM_UNIT_TEXT_FILL_FORE_SCHEMECOLOR_INDEX" val="1"/>
  <p:tag name="KSO_WM_UNIT_TEXT_FILL_TYPE" val="1"/>
  <p:tag name="KSO_WM_DIAGRAM_USE_COLOR_VALUE" val="{&quot;color_scheme&quot;:1,&quot;color_type&quot;:1,&quot;theme_color_indexes&quot;:[8,8,8,8,8,8]}"/>
</p:tagLst>
</file>

<file path=ppt/tags/tag15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86_4*l_h_i*1_5_2"/>
  <p:tag name="KSO_WM_TEMPLATE_CATEGORY" val="diagram"/>
  <p:tag name="KSO_WM_TEMPLATE_INDEX" val="2023168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5_2"/>
  <p:tag name="KSO_WM_DIAGRAM_MAX_ITEMCNT" val="6"/>
  <p:tag name="KSO_WM_DIAGRAM_MIN_ITEMCNT" val="3"/>
  <p:tag name="KSO_WM_DIAGRAM_VIRTUALLY_FRAME" val="{&quot;height&quot;:377.70000000000005,&quot;left&quot;:56.42503937007874,&quot;top&quot;:117.07503937007873,&quot;width&quot;:825.0088188976376}"/>
  <p:tag name="KSO_WM_DIAGRAM_COLOR_MATCH_VALUE" val="{&quot;shape&quot;:{&quot;fill&quot;:{&quot;solid&quot;:{&quot;brightness&quot;:0.25,&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25"/>
  <p:tag name="KSO_WM_DIAGRAM_USE_COLOR_VALUE" val="{&quot;color_scheme&quot;:1,&quot;color_type&quot;:1,&quot;theme_color_indexes&quot;:[8,8,8,8,8,8]}"/>
</p:tagLst>
</file>

<file path=ppt/tags/tag16.xml><?xml version="1.0" encoding="utf-8"?>
<p:tagLst xmlns:p="http://schemas.openxmlformats.org/presentationml/2006/main">
  <p:tag name="KSO_WM_DIAGRAM_VERSION" val="3"/>
  <p:tag name="KSO_WM_DIAGRAM_COLOR_TRICK" val="4"/>
  <p:tag name="KSO_WM_DIAGRAM_COLOR_TEXT_CAN_REMOVE" val="n"/>
  <p:tag name="KSO_WM_UNIT_VALUE" val="79*73"/>
  <p:tag name="KSO_WM_UNIT_HIGHLIGHT" val="0"/>
  <p:tag name="KSO_WM_UNIT_COMPATIBLE" val="0"/>
  <p:tag name="KSO_WM_UNIT_DIAGRAM_ISNUMVISUAL" val="0"/>
  <p:tag name="KSO_WM_UNIT_DIAGRAM_ISREFERUNIT" val="0"/>
  <p:tag name="KSO_WM_DIAGRAM_GROUP_CODE" val="q1-1"/>
  <p:tag name="KSO_WM_UNIT_TYPE" val="q_h_x"/>
  <p:tag name="KSO_WM_UNIT_INDEX" val="1_3_1"/>
  <p:tag name="KSO_WM_UNIT_ID" val="diagram20231080_1*q_h_x*1_3_1"/>
  <p:tag name="KSO_WM_TEMPLATE_CATEGORY" val="diagram"/>
  <p:tag name="KSO_WM_TEMPLATE_INDEX" val="20231080"/>
  <p:tag name="KSO_WM_UNIT_LAYERLEVEL" val="1_1_1"/>
  <p:tag name="KSO_WM_TAG_VERSION" val="3.0"/>
  <p:tag name="KSO_WM_BEAUTIFY_FLAG" val="#wm#"/>
  <p:tag name="KSO_WM_DIAGRAM_MAX_ITEMCNT" val="6"/>
  <p:tag name="KSO_WM_DIAGRAM_MIN_ITEMCNT" val="3"/>
  <p:tag name="KSO_WM_DIAGRAM_VIRTUALLY_FRAME" val="{&quot;height&quot;:377.6274108886719,&quot;width&quot;:849.782104492187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DIAGRAM_USE_COLOR_VALUE" val="{&quot;color_scheme&quot;:1,&quot;color_type&quot;:1,&quot;theme_color_indexes&quot;:[7,7,7,7,7,7]}"/>
</p:tagLst>
</file>

<file path=ppt/tags/tag16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5_1"/>
  <p:tag name="KSO_WM_UNIT_ID" val="diagram20231686_4*l_h_a*1_5_1"/>
  <p:tag name="KSO_WM_TEMPLATE_CATEGORY" val="diagram"/>
  <p:tag name="KSO_WM_TEMPLATE_INDEX" val="202316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77.70000000000005,&quot;left&quot;:56.42503937007874,&quot;top&quot;:117.07503937007873,&quot;width&quot;:825.008818897637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8,8,8,8,8,8]}"/>
</p:tagLst>
</file>

<file path=ppt/tags/tag16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5_1"/>
  <p:tag name="KSO_WM_UNIT_ID" val="diagram20231686_4*l_h_f*1_5_1"/>
  <p:tag name="KSO_WM_TEMPLATE_CATEGORY" val="diagram"/>
  <p:tag name="KSO_WM_TEMPLATE_INDEX" val="202316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77.70000000000005,&quot;left&quot;:56.42503937007874,&quot;top&quot;:117.07503937007873,&quot;width&quot;:825.00881889763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8,8,8,8,8,8]}"/>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6_1"/>
  <p:tag name="KSO_WM_UNIT_ID" val="diagram20231686_4*l_h_i*1_6_1"/>
  <p:tag name="KSO_WM_TEMPLATE_CATEGORY" val="diagram"/>
  <p:tag name="KSO_WM_TEMPLATE_INDEX" val="20231686"/>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77.70000000000005,&quot;left&quot;:56.42503937007874,&quot;top&quot;:117.07503937007873,&quot;width&quot;:825.0088188976376}"/>
  <p:tag name="KSO_WM_DIAGRAM_COLOR_MATCH_VALUE" val="{&quot;shape&quot;:{&quot;fill&quot;:{&quot;solid&quot;:{&quot;brightness&quot;:0.25,&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6"/>
  <p:tag name="KSO_WM_UNIT_FILL_TYPE" val="1"/>
  <p:tag name="KSO_WM_UNIT_FILL_FORE_SCHEMECOLOR_INDEX" val="13"/>
  <p:tag name="KSO_WM_UNIT_FILL_FORE_SCHEMECOLOR_INDEX_BRIGHTNESS" val="0.25"/>
  <p:tag name="KSO_WM_UNIT_TEXT_FILL_FORE_SCHEMECOLOR_INDEX" val="1"/>
  <p:tag name="KSO_WM_UNIT_TEXT_FILL_TYPE" val="1"/>
  <p:tag name="KSO_WM_DIAGRAM_USE_COLOR_VALUE" val="{&quot;color_scheme&quot;:1,&quot;color_type&quot;:1,&quot;theme_color_indexes&quot;:[8,8,8,8,8,8]}"/>
</p:tagLst>
</file>

<file path=ppt/tags/tag16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86_4*l_h_i*1_6_2"/>
  <p:tag name="KSO_WM_TEMPLATE_CATEGORY" val="diagram"/>
  <p:tag name="KSO_WM_TEMPLATE_INDEX" val="2023168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6_2"/>
  <p:tag name="KSO_WM_DIAGRAM_MAX_ITEMCNT" val="6"/>
  <p:tag name="KSO_WM_DIAGRAM_MIN_ITEMCNT" val="3"/>
  <p:tag name="KSO_WM_DIAGRAM_VIRTUALLY_FRAME" val="{&quot;height&quot;:377.70000000000005,&quot;left&quot;:56.42503937007874,&quot;top&quot;:117.07503937007873,&quot;width&quot;:825.0088188976376}"/>
  <p:tag name="KSO_WM_DIAGRAM_COLOR_MATCH_VALUE" val="{&quot;shape&quot;:{&quot;fill&quot;:{&quot;solid&quot;:{&quot;brightness&quot;:0.25,&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25"/>
  <p:tag name="KSO_WM_DIAGRAM_USE_COLOR_VALUE" val="{&quot;color_scheme&quot;:1,&quot;color_type&quot;:1,&quot;theme_color_indexes&quot;:[8,8,8,8,8,8]}"/>
</p:tagLst>
</file>

<file path=ppt/tags/tag16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6_1"/>
  <p:tag name="KSO_WM_UNIT_ID" val="diagram20231686_4*l_h_a*1_6_1"/>
  <p:tag name="KSO_WM_TEMPLATE_CATEGORY" val="diagram"/>
  <p:tag name="KSO_WM_TEMPLATE_INDEX" val="202316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77.70000000000005,&quot;left&quot;:56.42503937007874,&quot;top&quot;:117.07503937007873,&quot;width&quot;:825.008818897637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8,8,8,8,8,8]}"/>
</p:tagLst>
</file>

<file path=ppt/tags/tag16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6_1"/>
  <p:tag name="KSO_WM_UNIT_ID" val="diagram20231686_4*l_h_f*1_6_1"/>
  <p:tag name="KSO_WM_TEMPLATE_CATEGORY" val="diagram"/>
  <p:tag name="KSO_WM_TEMPLATE_INDEX" val="202316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77.70000000000005,&quot;left&quot;:56.42503937007874,&quot;top&quot;:117.07503937007873,&quot;width&quot;:825.00881889763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8,8,8,8,8,8]}"/>
</p:tagLst>
</file>

<file path=ppt/tags/tag16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86_4*l_h_i*1_3_3"/>
  <p:tag name="KSO_WM_TEMPLATE_CATEGORY" val="diagram"/>
  <p:tag name="KSO_WM_TEMPLATE_INDEX" val="2023168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3_3"/>
  <p:tag name="KSO_WM_DIAGRAM_MAX_ITEMCNT" val="6"/>
  <p:tag name="KSO_WM_DIAGRAM_MIN_ITEMCNT" val="3"/>
  <p:tag name="KSO_WM_DIAGRAM_VIRTUALLY_FRAME" val="{&quot;height&quot;:377.70000000000005,&quot;left&quot;:56.42503937007874,&quot;top&quot;:117.07503937007873,&quot;width&quot;:825.0088188976376}"/>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DIAGRAM_USE_COLOR_VALUE" val="{&quot;color_scheme&quot;:1,&quot;color_type&quot;:1,&quot;theme_color_indexes&quot;:[8,8,8,8,8,8]}"/>
</p:tagLst>
</file>

<file path=ppt/tags/tag16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86_4*l_h_i*1_4_3"/>
  <p:tag name="KSO_WM_TEMPLATE_CATEGORY" val="diagram"/>
  <p:tag name="KSO_WM_TEMPLATE_INDEX" val="2023168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4_3"/>
  <p:tag name="KSO_WM_DIAGRAM_MAX_ITEMCNT" val="6"/>
  <p:tag name="KSO_WM_DIAGRAM_MIN_ITEMCNT" val="3"/>
  <p:tag name="KSO_WM_DIAGRAM_VIRTUALLY_FRAME" val="{&quot;height&quot;:377.70000000000005,&quot;left&quot;:56.42503937007874,&quot;top&quot;:117.07503937007873,&quot;width&quot;:825.0088188976376}"/>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DIAGRAM_USE_COLOR_VALUE" val="{&quot;color_scheme&quot;:1,&quot;color_type&quot;:1,&quot;theme_color_indexes&quot;:[8,8,8,8,8,8]}"/>
</p:tagLst>
</file>

<file path=ppt/tags/tag16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86_4*l_h_i*1_5_3"/>
  <p:tag name="KSO_WM_TEMPLATE_CATEGORY" val="diagram"/>
  <p:tag name="KSO_WM_TEMPLATE_INDEX" val="2023168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5_3"/>
  <p:tag name="KSO_WM_DIAGRAM_MAX_ITEMCNT" val="6"/>
  <p:tag name="KSO_WM_DIAGRAM_MIN_ITEMCNT" val="3"/>
  <p:tag name="KSO_WM_DIAGRAM_VIRTUALLY_FRAME" val="{&quot;height&quot;:377.70000000000005,&quot;left&quot;:56.42503937007874,&quot;top&quot;:117.07503937007873,&quot;width&quot;:825.0088188976376}"/>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DIAGRAM_USE_COLOR_VALUE" val="{&quot;color_scheme&quot;:1,&quot;color_type&quot;:1,&quot;theme_color_indexes&quot;:[8,8,8,8,8,8]}"/>
</p:tagLst>
</file>

<file path=ppt/tags/tag16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86_4*l_h_i*1_6_3"/>
  <p:tag name="KSO_WM_TEMPLATE_CATEGORY" val="diagram"/>
  <p:tag name="KSO_WM_TEMPLATE_INDEX" val="2023168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6_3"/>
  <p:tag name="KSO_WM_DIAGRAM_MAX_ITEMCNT" val="6"/>
  <p:tag name="KSO_WM_DIAGRAM_MIN_ITEMCNT" val="3"/>
  <p:tag name="KSO_WM_DIAGRAM_VIRTUALLY_FRAME" val="{&quot;height&quot;:377.70000000000005,&quot;left&quot;:56.42503937007874,&quot;top&quot;:117.07503937007873,&quot;width&quot;:825.0088188976376}"/>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DIAGRAM_USE_COLOR_VALUE" val="{&quot;color_scheme&quot;:1,&quot;color_type&quot;:1,&quot;theme_color_indexes&quot;:[8,8,8,8,8,8]}"/>
</p:tagLst>
</file>

<file path=ppt/tags/tag17.xml><?xml version="1.0" encoding="utf-8"?>
<p:tagLst xmlns:p="http://schemas.openxmlformats.org/presentationml/2006/main">
  <p:tag name="KSO_WM_DIAGRAM_VERSION" val="3"/>
  <p:tag name="KSO_WM_DIAGRAM_COLOR_TRICK" val="4"/>
  <p:tag name="KSO_WM_DIAGRAM_COLOR_TEXT_CAN_REMOVE" val="n"/>
  <p:tag name="KSO_WM_UNIT_VALUE" val="79*79"/>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231080_1*q_h_x*1_1_1"/>
  <p:tag name="KSO_WM_TEMPLATE_CATEGORY" val="diagram"/>
  <p:tag name="KSO_WM_TEMPLATE_INDEX" val="20231080"/>
  <p:tag name="KSO_WM_UNIT_LAYERLEVEL" val="1_1_1"/>
  <p:tag name="KSO_WM_TAG_VERSION" val="3.0"/>
  <p:tag name="KSO_WM_BEAUTIFY_FLAG" val="#wm#"/>
  <p:tag name="KSO_WM_DIAGRAM_MAX_ITEMCNT" val="6"/>
  <p:tag name="KSO_WM_DIAGRAM_MIN_ITEMCNT" val="3"/>
  <p:tag name="KSO_WM_DIAGRAM_VIRTUALLY_FRAME" val="{&quot;height&quot;:377.6274108886719,&quot;width&quot;:849.782104492187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DIAGRAM_USE_COLOR_VALUE" val="{&quot;color_scheme&quot;:1,&quot;color_type&quot;:1,&quot;theme_color_indexes&quot;:[7,7,7,7,7,7]}"/>
</p:tagLst>
</file>

<file path=ppt/tags/tag170.xml><?xml version="1.0" encoding="utf-8"?>
<p:tagLst xmlns:p="http://schemas.openxmlformats.org/presentationml/2006/main">
  <p:tag name="KSO_WM_BEAUTIFY_FLAG" val=""/>
</p:tagLst>
</file>

<file path=ppt/tags/tag17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l_h_i"/>
  <p:tag name="KSO_WM_UNIT_INDEX" val="1_2_1"/>
  <p:tag name="KSO_WM_UNIT_ID" val="diagram20233203_3*l_h_i*1_2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5.4500122070312,&quot;left&quot;:35.6,&quot;top&quot;:155.42271043191744,&quot;width&quot;:913.3}"/>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17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l_h_i"/>
  <p:tag name="KSO_WM_UNIT_INDEX" val="1_1_1"/>
  <p:tag name="KSO_WM_UNIT_ID" val="diagram20233203_3*l_h_i*1_1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5.4500122070312,&quot;left&quot;:35.6,&quot;top&quot;:155.42271043191744,&quot;width&quot;:913.3}"/>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17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l_h_i"/>
  <p:tag name="KSO_WM_UNIT_INDEX" val="1_4_1"/>
  <p:tag name="KSO_WM_UNIT_ID" val="diagram20233203_3*l_h_i*1_4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5.4500122070312,&quot;left&quot;:35.6,&quot;top&quot;:155.42271043191744,&quot;width&quot;:913.3}"/>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17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l_h_i"/>
  <p:tag name="KSO_WM_UNIT_INDEX" val="1_3_1"/>
  <p:tag name="KSO_WM_UNIT_ID" val="diagram20233203_3*l_h_i*1_3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5.4500122070312,&quot;left&quot;:35.6,&quot;top&quot;:155.42271043191744,&quot;width&quot;:913.3}"/>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17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203_3*l_h_a*1_2_1"/>
  <p:tag name="KSO_WM_TEMPLATE_CATEGORY" val="diagram"/>
  <p:tag name="KSO_WM_TEMPLATE_INDEX" val="2023320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5.4500122070312,&quot;left&quot;:35.6,&quot;top&quot;:155.42271043191744,&quot;width&quot;:913.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FILL_FORE_SCHEMECOLOR_INDEX" val="1"/>
  <p:tag name="KSO_WM_UNIT_TEXT_FILL_TYPE" val="1"/>
  <p:tag name="KSO_WM_DIAGRAM_USE_COLOR_VALUE" val="{&quot;color_scheme&quot;:1,&quot;color_type&quot;:1,&quot;theme_color_indexes&quot;:[]}"/>
</p:tagLst>
</file>

<file path=ppt/tags/tag17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3203_3*l_h_a*1_4_1"/>
  <p:tag name="KSO_WM_TEMPLATE_CATEGORY" val="diagram"/>
  <p:tag name="KSO_WM_TEMPLATE_INDEX" val="2023320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5.4500122070312,&quot;left&quot;:35.6,&quot;top&quot;:155.42271043191744,&quot;width&quot;:913.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FILL_FORE_SCHEMECOLOR_INDEX" val="1"/>
  <p:tag name="KSO_WM_UNIT_TEXT_FILL_TYPE" val="1"/>
  <p:tag name="KSO_WM_DIAGRAM_USE_COLOR_VALUE" val="{&quot;color_scheme&quot;:1,&quot;color_type&quot;:1,&quot;theme_color_indexes&quot;:[]}"/>
</p:tagLst>
</file>

<file path=ppt/tags/tag17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203_3*l_h_a*1_1_1"/>
  <p:tag name="KSO_WM_TEMPLATE_CATEGORY" val="diagram"/>
  <p:tag name="KSO_WM_TEMPLATE_INDEX" val="2023320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5.4500122070312,&quot;left&quot;:35.6,&quot;top&quot;:155.42271043191744,&quot;width&quot;:913.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FILL_FORE_SCHEMECOLOR_INDEX" val="1"/>
  <p:tag name="KSO_WM_UNIT_TEXT_FILL_TYPE" val="1"/>
  <p:tag name="KSO_WM_DIAGRAM_USE_COLOR_VALUE" val="{&quot;color_scheme&quot;:1,&quot;color_type&quot;:1,&quot;theme_color_indexes&quot;:[]}"/>
</p:tagLst>
</file>

<file path=ppt/tags/tag17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203_3*l_h_a*1_3_1"/>
  <p:tag name="KSO_WM_TEMPLATE_CATEGORY" val="diagram"/>
  <p:tag name="KSO_WM_TEMPLATE_INDEX" val="2023320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5.4500122070312,&quot;left&quot;:35.6,&quot;top&quot;:155.42271043191744,&quot;width&quot;:913.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FILL_FORE_SCHEMECOLOR_INDEX" val="1"/>
  <p:tag name="KSO_WM_UNIT_TEXT_FILL_TYPE" val="1"/>
  <p:tag name="KSO_WM_DIAGRAM_USE_COLOR_VALUE" val="{&quot;color_scheme&quot;:1,&quot;color_type&quot;:1,&quot;theme_color_indexes&quot;:[]}"/>
</p:tagLst>
</file>

<file path=ppt/tags/tag179.xml><?xml version="1.0" encoding="utf-8"?>
<p:tagLst xmlns:p="http://schemas.openxmlformats.org/presentationml/2006/main">
  <p:tag name="KSO_WM_UNIT_VALUE" val="108*108"/>
  <p:tag name="KSO_WM_UNIT_HIGHLIGHT" val="0"/>
  <p:tag name="KSO_WM_UNIT_COMPATIBLE" val="0"/>
  <p:tag name="KSO_WM_UNIT_DIAGRAM_ISNUMVISUAL" val="0"/>
  <p:tag name="KSO_WM_UNIT_DIAGRAM_ISREFERUNIT" val="0"/>
  <p:tag name="KSO_WM_UNIT_TYPE" val="l_h_x"/>
  <p:tag name="KSO_WM_UNIT_INDEX" val="1_2_1"/>
  <p:tag name="KSO_WM_UNIT_ID" val="diagram20233203_3*l_h_x*1_2_1"/>
  <p:tag name="KSO_WM_TEMPLATE_CATEGORY" val="diagram"/>
  <p:tag name="KSO_WM_TEMPLATE_INDEX" val="20233203"/>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5.4500122070312,&quot;left&quot;:35.6,&quot;top&quot;:155.42271043191744,&quot;width&quot;:913.3}"/>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18.xml><?xml version="1.0" encoding="utf-8"?>
<p:tagLst xmlns:p="http://schemas.openxmlformats.org/presentationml/2006/main">
  <p:tag name="KSO_WM_DIAGRAM_VERSION" val="3"/>
  <p:tag name="KSO_WM_DIAGRAM_COLOR_TRICK" val="4"/>
  <p:tag name="KSO_WM_DIAGRAM_COLOR_TEXT_CAN_REMOVE" val="n"/>
  <p:tag name="KSO_WM_UNIT_VALUE" val="78*79"/>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231080_1*q_h_x*1_2_1"/>
  <p:tag name="KSO_WM_TEMPLATE_CATEGORY" val="diagram"/>
  <p:tag name="KSO_WM_TEMPLATE_INDEX" val="20231080"/>
  <p:tag name="KSO_WM_UNIT_LAYERLEVEL" val="1_1_1"/>
  <p:tag name="KSO_WM_TAG_VERSION" val="3.0"/>
  <p:tag name="KSO_WM_BEAUTIFY_FLAG" val="#wm#"/>
  <p:tag name="KSO_WM_DIAGRAM_MAX_ITEMCNT" val="6"/>
  <p:tag name="KSO_WM_DIAGRAM_MIN_ITEMCNT" val="3"/>
  <p:tag name="KSO_WM_DIAGRAM_VIRTUALLY_FRAME" val="{&quot;height&quot;:377.6274108886719,&quot;width&quot;:849.782104492187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DIAGRAM_USE_COLOR_VALUE" val="{&quot;color_scheme&quot;:1,&quot;color_type&quot;:1,&quot;theme_color_indexes&quot;:[7,7,7,7,7,7]}"/>
</p:tagLst>
</file>

<file path=ppt/tags/tag180.xml><?xml version="1.0" encoding="utf-8"?>
<p:tagLst xmlns:p="http://schemas.openxmlformats.org/presentationml/2006/main">
  <p:tag name="KSO_WM_UNIT_VALUE" val="100*108"/>
  <p:tag name="KSO_WM_UNIT_HIGHLIGHT" val="0"/>
  <p:tag name="KSO_WM_UNIT_COMPATIBLE" val="0"/>
  <p:tag name="KSO_WM_UNIT_DIAGRAM_ISNUMVISUAL" val="0"/>
  <p:tag name="KSO_WM_UNIT_DIAGRAM_ISREFERUNIT" val="0"/>
  <p:tag name="KSO_WM_UNIT_TYPE" val="l_h_x"/>
  <p:tag name="KSO_WM_UNIT_INDEX" val="1_4_1"/>
  <p:tag name="KSO_WM_UNIT_ID" val="diagram20233203_3*l_h_x*1_4_1"/>
  <p:tag name="KSO_WM_TEMPLATE_CATEGORY" val="diagram"/>
  <p:tag name="KSO_WM_TEMPLATE_INDEX" val="20233203"/>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5.4500122070312,&quot;left&quot;:35.6,&quot;top&quot;:155.42271043191744,&quot;width&quot;:913.3}"/>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181.xml><?xml version="1.0" encoding="utf-8"?>
<p:tagLst xmlns:p="http://schemas.openxmlformats.org/presentationml/2006/main">
  <p:tag name="KSO_WM_UNIT_VALUE" val="108*108"/>
  <p:tag name="KSO_WM_UNIT_HIGHLIGHT" val="0"/>
  <p:tag name="KSO_WM_UNIT_COMPATIBLE" val="0"/>
  <p:tag name="KSO_WM_UNIT_DIAGRAM_ISNUMVISUAL" val="0"/>
  <p:tag name="KSO_WM_UNIT_DIAGRAM_ISREFERUNIT" val="0"/>
  <p:tag name="KSO_WM_UNIT_TYPE" val="l_h_x"/>
  <p:tag name="KSO_WM_UNIT_INDEX" val="1_3_1"/>
  <p:tag name="KSO_WM_UNIT_ID" val="diagram20233203_3*l_h_x*1_3_1"/>
  <p:tag name="KSO_WM_TEMPLATE_CATEGORY" val="diagram"/>
  <p:tag name="KSO_WM_TEMPLATE_INDEX" val="20233203"/>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5.4500122070312,&quot;left&quot;:35.6,&quot;top&quot;:155.42271043191744,&quot;width&quot;:913.3}"/>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182.xml><?xml version="1.0" encoding="utf-8"?>
<p:tagLst xmlns:p="http://schemas.openxmlformats.org/presentationml/2006/main">
  <p:tag name="KSO_WM_UNIT_VALUE" val="100*108"/>
  <p:tag name="KSO_WM_UNIT_HIGHLIGHT" val="0"/>
  <p:tag name="KSO_WM_UNIT_COMPATIBLE" val="0"/>
  <p:tag name="KSO_WM_UNIT_DIAGRAM_ISNUMVISUAL" val="0"/>
  <p:tag name="KSO_WM_UNIT_DIAGRAM_ISREFERUNIT" val="0"/>
  <p:tag name="KSO_WM_UNIT_TYPE" val="l_h_x"/>
  <p:tag name="KSO_WM_UNIT_INDEX" val="1_1_1"/>
  <p:tag name="KSO_WM_UNIT_ID" val="diagram20233203_3*l_h_x*1_1_1"/>
  <p:tag name="KSO_WM_TEMPLATE_CATEGORY" val="diagram"/>
  <p:tag name="KSO_WM_TEMPLATE_INDEX" val="20233203"/>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5.4500122070312,&quot;left&quot;:35.6,&quot;top&quot;:155.42271043191744,&quot;width&quot;:913.3}"/>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18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l_h_i"/>
  <p:tag name="KSO_WM_UNIT_INDEX" val="1_2_1"/>
  <p:tag name="KSO_WM_UNIT_ID" val="diagram20233203_3*l_h_i*1_2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5.45001220703125,&quot;left&quot;:18.9,&quot;top&quot;:135.0299938964844,&quot;width&quot;:941.1}"/>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18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l_h_i"/>
  <p:tag name="KSO_WM_UNIT_INDEX" val="1_1_1"/>
  <p:tag name="KSO_WM_UNIT_ID" val="diagram20233203_3*l_h_i*1_1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5.45001220703125,&quot;left&quot;:18.9,&quot;top&quot;:135.0299938964844,&quot;width&quot;:941.1}"/>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18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l_h_i"/>
  <p:tag name="KSO_WM_UNIT_INDEX" val="1_4_1"/>
  <p:tag name="KSO_WM_UNIT_ID" val="diagram20233203_3*l_h_i*1_4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5.45001220703125,&quot;left&quot;:18.9,&quot;top&quot;:135.0299938964844,&quot;width&quot;:941.1}"/>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18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l_h_i"/>
  <p:tag name="KSO_WM_UNIT_INDEX" val="1_3_1"/>
  <p:tag name="KSO_WM_UNIT_ID" val="diagram20233203_3*l_h_i*1_3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5.45001220703125,&quot;left&quot;:18.9,&quot;top&quot;:135.0299938964844,&quot;width&quot;:941.1}"/>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18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203_3*l_h_a*1_2_1"/>
  <p:tag name="KSO_WM_TEMPLATE_CATEGORY" val="diagram"/>
  <p:tag name="KSO_WM_TEMPLATE_INDEX" val="2023320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5.45001220703125,&quot;left&quot;:18.9,&quot;top&quot;:135.0299938964844,&quot;width&quot;:941.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FILL_FORE_SCHEMECOLOR_INDEX" val="1"/>
  <p:tag name="KSO_WM_UNIT_TEXT_FILL_TYPE" val="1"/>
  <p:tag name="KSO_WM_DIAGRAM_USE_COLOR_VALUE" val="{&quot;color_scheme&quot;:1,&quot;color_type&quot;:1,&quot;theme_color_indexes&quot;:[]}"/>
</p:tagLst>
</file>

<file path=ppt/tags/tag18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3203_3*l_h_a*1_4_1"/>
  <p:tag name="KSO_WM_TEMPLATE_CATEGORY" val="diagram"/>
  <p:tag name="KSO_WM_TEMPLATE_INDEX" val="2023320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5.45001220703125,&quot;left&quot;:18.9,&quot;top&quot;:135.0299938964844,&quot;width&quot;:941.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FILL_FORE_SCHEMECOLOR_INDEX" val="1"/>
  <p:tag name="KSO_WM_UNIT_TEXT_FILL_TYPE" val="1"/>
  <p:tag name="KSO_WM_DIAGRAM_USE_COLOR_VALUE" val="{&quot;color_scheme&quot;:1,&quot;color_type&quot;:1,&quot;theme_color_indexes&quot;:[]}"/>
</p:tagLst>
</file>

<file path=ppt/tags/tag18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203_3*l_h_a*1_1_1"/>
  <p:tag name="KSO_WM_TEMPLATE_CATEGORY" val="diagram"/>
  <p:tag name="KSO_WM_TEMPLATE_INDEX" val="2023320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5.45001220703125,&quot;left&quot;:18.9,&quot;top&quot;:135.0299938964844,&quot;width&quot;:941.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FILL_FORE_SCHEMECOLOR_INDEX" val="1"/>
  <p:tag name="KSO_WM_UNIT_TEXT_FILL_TYPE" val="1"/>
  <p:tag name="KSO_WM_DIAGRAM_USE_COLOR_VALUE" val="{&quot;color_scheme&quot;:1,&quot;color_type&quot;:1,&quot;theme_color_indexes&quot;:[]}"/>
</p:tagLst>
</file>

<file path=ppt/tags/tag19.xml><?xml version="1.0" encoding="utf-8"?>
<p:tagLst xmlns:p="http://schemas.openxmlformats.org/presentationml/2006/main">
  <p:tag name="KSO_WM_BEAUTIFY_FLAG" val=""/>
</p:tagLst>
</file>

<file path=ppt/tags/tag19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203_3*l_h_a*1_3_1"/>
  <p:tag name="KSO_WM_TEMPLATE_CATEGORY" val="diagram"/>
  <p:tag name="KSO_WM_TEMPLATE_INDEX" val="2023320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5.45001220703125,&quot;left&quot;:18.9,&quot;top&quot;:135.0299938964844,&quot;width&quot;:941.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FILL_FORE_SCHEMECOLOR_INDEX" val="1"/>
  <p:tag name="KSO_WM_UNIT_TEXT_FILL_TYPE" val="1"/>
  <p:tag name="KSO_WM_DIAGRAM_USE_COLOR_VALUE" val="{&quot;color_scheme&quot;:1,&quot;color_type&quot;:1,&quot;theme_color_indexes&quot;:[]}"/>
</p:tagLst>
</file>

<file path=ppt/tags/tag191.xml><?xml version="1.0" encoding="utf-8"?>
<p:tagLst xmlns:p="http://schemas.openxmlformats.org/presentationml/2006/main">
  <p:tag name="KSO_WM_UNIT_VALUE" val="108*108"/>
  <p:tag name="KSO_WM_UNIT_HIGHLIGHT" val="0"/>
  <p:tag name="KSO_WM_UNIT_COMPATIBLE" val="0"/>
  <p:tag name="KSO_WM_UNIT_DIAGRAM_ISNUMVISUAL" val="0"/>
  <p:tag name="KSO_WM_UNIT_DIAGRAM_ISREFERUNIT" val="0"/>
  <p:tag name="KSO_WM_UNIT_TYPE" val="l_h_x"/>
  <p:tag name="KSO_WM_UNIT_INDEX" val="1_2_1"/>
  <p:tag name="KSO_WM_UNIT_ID" val="diagram20233203_3*l_h_x*1_2_1"/>
  <p:tag name="KSO_WM_TEMPLATE_CATEGORY" val="diagram"/>
  <p:tag name="KSO_WM_TEMPLATE_INDEX" val="20233203"/>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5.45001220703125,&quot;left&quot;:18.9,&quot;top&quot;:135.0299938964844,&quot;width&quot;:941.1}"/>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192.xml><?xml version="1.0" encoding="utf-8"?>
<p:tagLst xmlns:p="http://schemas.openxmlformats.org/presentationml/2006/main">
  <p:tag name="KSO_WM_UNIT_VALUE" val="100*108"/>
  <p:tag name="KSO_WM_UNIT_HIGHLIGHT" val="0"/>
  <p:tag name="KSO_WM_UNIT_COMPATIBLE" val="0"/>
  <p:tag name="KSO_WM_UNIT_DIAGRAM_ISNUMVISUAL" val="0"/>
  <p:tag name="KSO_WM_UNIT_DIAGRAM_ISREFERUNIT" val="0"/>
  <p:tag name="KSO_WM_UNIT_TYPE" val="l_h_x"/>
  <p:tag name="KSO_WM_UNIT_INDEX" val="1_4_1"/>
  <p:tag name="KSO_WM_UNIT_ID" val="diagram20233203_3*l_h_x*1_4_1"/>
  <p:tag name="KSO_WM_TEMPLATE_CATEGORY" val="diagram"/>
  <p:tag name="KSO_WM_TEMPLATE_INDEX" val="20233203"/>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5.45001220703125,&quot;left&quot;:18.9,&quot;top&quot;:135.0299938964844,&quot;width&quot;:941.1}"/>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193.xml><?xml version="1.0" encoding="utf-8"?>
<p:tagLst xmlns:p="http://schemas.openxmlformats.org/presentationml/2006/main">
  <p:tag name="KSO_WM_UNIT_VALUE" val="108*108"/>
  <p:tag name="KSO_WM_UNIT_HIGHLIGHT" val="0"/>
  <p:tag name="KSO_WM_UNIT_COMPATIBLE" val="0"/>
  <p:tag name="KSO_WM_UNIT_DIAGRAM_ISNUMVISUAL" val="0"/>
  <p:tag name="KSO_WM_UNIT_DIAGRAM_ISREFERUNIT" val="0"/>
  <p:tag name="KSO_WM_UNIT_TYPE" val="l_h_x"/>
  <p:tag name="KSO_WM_UNIT_INDEX" val="1_3_1"/>
  <p:tag name="KSO_WM_UNIT_ID" val="diagram20233203_3*l_h_x*1_3_1"/>
  <p:tag name="KSO_WM_TEMPLATE_CATEGORY" val="diagram"/>
  <p:tag name="KSO_WM_TEMPLATE_INDEX" val="20233203"/>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5.45001220703125,&quot;left&quot;:18.9,&quot;top&quot;:135.0299938964844,&quot;width&quot;:941.1}"/>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194.xml><?xml version="1.0" encoding="utf-8"?>
<p:tagLst xmlns:p="http://schemas.openxmlformats.org/presentationml/2006/main">
  <p:tag name="KSO_WM_UNIT_VALUE" val="100*108"/>
  <p:tag name="KSO_WM_UNIT_HIGHLIGHT" val="0"/>
  <p:tag name="KSO_WM_UNIT_COMPATIBLE" val="0"/>
  <p:tag name="KSO_WM_UNIT_DIAGRAM_ISNUMVISUAL" val="0"/>
  <p:tag name="KSO_WM_UNIT_DIAGRAM_ISREFERUNIT" val="0"/>
  <p:tag name="KSO_WM_UNIT_TYPE" val="l_h_x"/>
  <p:tag name="KSO_WM_UNIT_INDEX" val="1_1_1"/>
  <p:tag name="KSO_WM_UNIT_ID" val="diagram20233203_3*l_h_x*1_1_1"/>
  <p:tag name="KSO_WM_TEMPLATE_CATEGORY" val="diagram"/>
  <p:tag name="KSO_WM_TEMPLATE_INDEX" val="20233203"/>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5.45001220703125,&quot;left&quot;:18.9,&quot;top&quot;:135.0299938964844,&quot;width&quot;:941.1}"/>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195.xml><?xml version="1.0" encoding="utf-8"?>
<p:tagLst xmlns:p="http://schemas.openxmlformats.org/presentationml/2006/main">
  <p:tag name="KSO_WM_BEAUTIFY_FLAG" val=""/>
</p:tagLst>
</file>

<file path=ppt/tags/tag196.xml><?xml version="1.0" encoding="utf-8"?>
<p:tagLst xmlns:p="http://schemas.openxmlformats.org/presentationml/2006/main">
  <p:tag name="KSO_WM_BEAUTIFY_FLAG" val=""/>
</p:tagLst>
</file>

<file path=ppt/tags/tag197.xml><?xml version="1.0" encoding="utf-8"?>
<p:tagLst xmlns:p="http://schemas.openxmlformats.org/presentationml/2006/main">
  <p:tag name="commondata" val="eyJjb3VudCI6MTAsImhkaWQiOiIyNTU0ZGUyMGZjZjBhZGIyNmM2MDJkMGM4YmRkZTZjZCIsInVzZXJDb3VudCI6MTB9"/>
  <p:tag name="resource_record_key" val="{&quot;65&quot;:[20184553],&quot;70&quot;:[3314290,3322013,3322203,3312652,3319540,3318633,3323960,3319542,3319362,3322229,3312272,3314402]}"/>
</p:tagLst>
</file>

<file path=ppt/tags/tag2.xml><?xml version="1.0" encoding="utf-8"?>
<p:tagLst xmlns:p="http://schemas.openxmlformats.org/presentationml/2006/main">
  <p:tag name="KSO_WM_TAG_VERSION" val="1.0"/>
  <p:tag name="KSO_WM_TEMPLATE_CATEGORY" val="custom"/>
  <p:tag name="KSO_WM_TEMPLATE_INDEX" val="20184553"/>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186_3*l_h_f*1_1_1"/>
  <p:tag name="KSO_WM_TEMPLATE_CATEGORY" val="diagram"/>
  <p:tag name="KSO_WM_TEMPLATE_INDEX" val="20233186"/>
  <p:tag name="KSO_WM_UNIT_LAYERLEVEL" val="1_1_1"/>
  <p:tag name="KSO_WM_TAG_VERSION" val="3.0"/>
  <p:tag name="KSO_WM_BEAUTIFY_FLAG" val="#wm#"/>
  <p:tag name="KSO_WM_DIAGRAM_MAX_ITEMCNT" val="4"/>
  <p:tag name="KSO_WM_DIAGRAM_MIN_ITEMCNT" val="2"/>
  <p:tag name="KSO_WM_DIAGRAM_VIRTUALLY_FRAME" val="{&quot;height&quot;:348.25323486328125,&quot;left&quot;:-31.000950572096464,&quot;top&quot;:130.26090225339877,&quot;width&quot;:850.3935546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文本具体内容，简明扼要地阐述您的观点。根据需要可酌情增减文字，以便观者准确地理解您传达的思想。"/>
  <p:tag name="KSO_WM_UNIT_TEXT_FILL_FORE_SCHEMECOLOR_INDEX" val="1"/>
  <p:tag name="KSO_WM_UNIT_TEXT_FILL_TYPE" val="1"/>
  <p:tag name="KSO_WM_DIAGRAM_USE_COLOR_VALUE" val="{&quot;color_scheme&quot;:1,&quot;color_type&quot;:1,&quot;theme_color_indexes&quot;:[6,6,6,6,6,6]}"/>
</p:tagLst>
</file>

<file path=ppt/tags/tag27.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186_3*l_h_a*1_1_1"/>
  <p:tag name="KSO_WM_TEMPLATE_CATEGORY" val="diagram"/>
  <p:tag name="KSO_WM_TEMPLATE_INDEX" val="20233186"/>
  <p:tag name="KSO_WM_UNIT_LAYERLEVEL" val="1_1_1"/>
  <p:tag name="KSO_WM_TAG_VERSION" val="3.0"/>
  <p:tag name="KSO_WM_BEAUTIFY_FLAG" val="#wm#"/>
  <p:tag name="KSO_WM_DIAGRAM_MAX_ITEMCNT" val="4"/>
  <p:tag name="KSO_WM_DIAGRAM_MIN_ITEMCNT" val="2"/>
  <p:tag name="KSO_WM_DIAGRAM_VIRTUALLY_FRAME" val="{&quot;height&quot;:348.25323486328125,&quot;left&quot;:-31.000950572096464,&quot;top&quot;:130.26090225339877,&quot;width&quot;:850.3935546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项标题内容"/>
  <p:tag name="KSO_WM_UNIT_TEXT_FILL_FORE_SCHEMECOLOR_INDEX" val="1"/>
  <p:tag name="KSO_WM_UNIT_TEXT_FILL_TYPE" val="1"/>
  <p:tag name="KSO_WM_DIAGRAM_USE_COLOR_VALUE" val="{&quot;color_scheme&quot;:1,&quot;color_type&quot;:1,&quot;theme_color_indexes&quot;:[6,6,6,6,6,6]}"/>
</p:tagLst>
</file>

<file path=ppt/tags/tag28.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186_3*l_h_f*1_2_1"/>
  <p:tag name="KSO_WM_TEMPLATE_CATEGORY" val="diagram"/>
  <p:tag name="KSO_WM_TEMPLATE_INDEX" val="20233186"/>
  <p:tag name="KSO_WM_UNIT_LAYERLEVEL" val="1_1_1"/>
  <p:tag name="KSO_WM_TAG_VERSION" val="3.0"/>
  <p:tag name="KSO_WM_BEAUTIFY_FLAG" val="#wm#"/>
  <p:tag name="KSO_WM_DIAGRAM_MAX_ITEMCNT" val="4"/>
  <p:tag name="KSO_WM_DIAGRAM_MIN_ITEMCNT" val="2"/>
  <p:tag name="KSO_WM_DIAGRAM_VIRTUALLY_FRAME" val="{&quot;height&quot;:348.25323486328125,&quot;left&quot;:-31.000950572096464,&quot;top&quot;:130.26090225339877,&quot;width&quot;:850.3935546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文本具体内容，简明扼要地阐述您的观点。根据需要可酌情增减文字，以便观者准确地理解您传达的思想。"/>
  <p:tag name="KSO_WM_UNIT_TEXT_FILL_FORE_SCHEMECOLOR_INDEX" val="1"/>
  <p:tag name="KSO_WM_UNIT_TEXT_FILL_TYPE" val="1"/>
  <p:tag name="KSO_WM_DIAGRAM_USE_COLOR_VALUE" val="{&quot;color_scheme&quot;:1,&quot;color_type&quot;:1,&quot;theme_color_indexes&quot;:[6,6,6,6,6,6]}"/>
</p:tagLst>
</file>

<file path=ppt/tags/tag29.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186_3*l_h_a*1_2_1"/>
  <p:tag name="KSO_WM_TEMPLATE_CATEGORY" val="diagram"/>
  <p:tag name="KSO_WM_TEMPLATE_INDEX" val="20233186"/>
  <p:tag name="KSO_WM_UNIT_LAYERLEVEL" val="1_1_1"/>
  <p:tag name="KSO_WM_TAG_VERSION" val="3.0"/>
  <p:tag name="KSO_WM_BEAUTIFY_FLAG" val="#wm#"/>
  <p:tag name="KSO_WM_DIAGRAM_MAX_ITEMCNT" val="4"/>
  <p:tag name="KSO_WM_DIAGRAM_MIN_ITEMCNT" val="2"/>
  <p:tag name="KSO_WM_DIAGRAM_VIRTUALLY_FRAME" val="{&quot;height&quot;:348.25323486328125,&quot;left&quot;:-31.000950572096464,&quot;top&quot;:130.26090225339877,&quot;width&quot;:850.3935546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项标题内容"/>
  <p:tag name="KSO_WM_UNIT_TEXT_FILL_FORE_SCHEMECOLOR_INDEX" val="1"/>
  <p:tag name="KSO_WM_UNIT_TEXT_FILL_TYPE" val="1"/>
  <p:tag name="KSO_WM_DIAGRAM_USE_COLOR_VALUE" val="{&quot;color_scheme&quot;:1,&quot;color_type&quot;:1,&quot;theme_color_indexes&quot;:[6,6,6,6,6,6]}"/>
</p:tagLst>
</file>

<file path=ppt/tags/tag3.xml><?xml version="1.0" encoding="utf-8"?>
<p:tagLst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30.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186_3*l_h_f*1_3_1"/>
  <p:tag name="KSO_WM_TEMPLATE_CATEGORY" val="diagram"/>
  <p:tag name="KSO_WM_TEMPLATE_INDEX" val="20233186"/>
  <p:tag name="KSO_WM_UNIT_LAYERLEVEL" val="1_1_1"/>
  <p:tag name="KSO_WM_TAG_VERSION" val="3.0"/>
  <p:tag name="KSO_WM_BEAUTIFY_FLAG" val="#wm#"/>
  <p:tag name="KSO_WM_DIAGRAM_MAX_ITEMCNT" val="4"/>
  <p:tag name="KSO_WM_DIAGRAM_MIN_ITEMCNT" val="2"/>
  <p:tag name="KSO_WM_DIAGRAM_VIRTUALLY_FRAME" val="{&quot;height&quot;:348.25323486328125,&quot;left&quot;:-31.000950572096464,&quot;top&quot;:130.26090225339877,&quot;width&quot;:850.3935546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文本具体内容，简明扼要地阐述您的观点。根据需要可酌情增减文字，以便观者准确地理解您传达的思想。"/>
  <p:tag name="KSO_WM_UNIT_TEXT_FILL_FORE_SCHEMECOLOR_INDEX" val="1"/>
  <p:tag name="KSO_WM_UNIT_TEXT_FILL_TYPE" val="1"/>
  <p:tag name="KSO_WM_DIAGRAM_USE_COLOR_VALUE" val="{&quot;color_scheme&quot;:1,&quot;color_type&quot;:1,&quot;theme_color_indexes&quot;:[6,6,6,6,6,6]}"/>
</p:tagLst>
</file>

<file path=ppt/tags/tag31.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186_3*l_h_a*1_3_1"/>
  <p:tag name="KSO_WM_TEMPLATE_CATEGORY" val="diagram"/>
  <p:tag name="KSO_WM_TEMPLATE_INDEX" val="20233186"/>
  <p:tag name="KSO_WM_UNIT_LAYERLEVEL" val="1_1_1"/>
  <p:tag name="KSO_WM_TAG_VERSION" val="3.0"/>
  <p:tag name="KSO_WM_BEAUTIFY_FLAG" val="#wm#"/>
  <p:tag name="KSO_WM_DIAGRAM_MAX_ITEMCNT" val="4"/>
  <p:tag name="KSO_WM_DIAGRAM_MIN_ITEMCNT" val="2"/>
  <p:tag name="KSO_WM_DIAGRAM_VIRTUALLY_FRAME" val="{&quot;height&quot;:348.25323486328125,&quot;left&quot;:-31.000950572096464,&quot;top&quot;:130.26090225339877,&quot;width&quot;:850.3935546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项标题内容"/>
  <p:tag name="KSO_WM_UNIT_TEXT_FILL_FORE_SCHEMECOLOR_INDEX" val="1"/>
  <p:tag name="KSO_WM_UNIT_TEXT_FILL_TYPE" val="1"/>
  <p:tag name="KSO_WM_DIAGRAM_USE_COLOR_VALUE" val="{&quot;color_scheme&quot;:1,&quot;color_type&quot;:1,&quot;theme_color_indexes&quot;:[6,6,6,6,6,6]}"/>
</p:tagLst>
</file>

<file path=ppt/tags/tag32.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3186_3*l_h_f*1_4_1"/>
  <p:tag name="KSO_WM_TEMPLATE_CATEGORY" val="diagram"/>
  <p:tag name="KSO_WM_TEMPLATE_INDEX" val="20233186"/>
  <p:tag name="KSO_WM_UNIT_LAYERLEVEL" val="1_1_1"/>
  <p:tag name="KSO_WM_TAG_VERSION" val="3.0"/>
  <p:tag name="KSO_WM_BEAUTIFY_FLAG" val="#wm#"/>
  <p:tag name="KSO_WM_DIAGRAM_MAX_ITEMCNT" val="4"/>
  <p:tag name="KSO_WM_DIAGRAM_MIN_ITEMCNT" val="2"/>
  <p:tag name="KSO_WM_DIAGRAM_VIRTUALLY_FRAME" val="{&quot;height&quot;:348.25323486328125,&quot;left&quot;:-31.000950572096464,&quot;top&quot;:130.26090225339877,&quot;width&quot;:850.3935546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文本具体内容，简明扼要地阐述您的观点。根据需要可酌情增减文字，以便观者准确地理解您传达的思想。"/>
  <p:tag name="KSO_WM_UNIT_TEXT_FILL_FORE_SCHEMECOLOR_INDEX" val="1"/>
  <p:tag name="KSO_WM_UNIT_TEXT_FILL_TYPE" val="1"/>
  <p:tag name="KSO_WM_DIAGRAM_USE_COLOR_VALUE" val="{&quot;color_scheme&quot;:1,&quot;color_type&quot;:1,&quot;theme_color_indexes&quot;:[6,6,6,6,6,6]}"/>
</p:tagLst>
</file>

<file path=ppt/tags/tag33.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3186_3*l_h_a*1_4_1"/>
  <p:tag name="KSO_WM_TEMPLATE_CATEGORY" val="diagram"/>
  <p:tag name="KSO_WM_TEMPLATE_INDEX" val="20233186"/>
  <p:tag name="KSO_WM_UNIT_LAYERLEVEL" val="1_1_1"/>
  <p:tag name="KSO_WM_TAG_VERSION" val="3.0"/>
  <p:tag name="KSO_WM_BEAUTIFY_FLAG" val="#wm#"/>
  <p:tag name="KSO_WM_DIAGRAM_MAX_ITEMCNT" val="4"/>
  <p:tag name="KSO_WM_DIAGRAM_MIN_ITEMCNT" val="2"/>
  <p:tag name="KSO_WM_DIAGRAM_VIRTUALLY_FRAME" val="{&quot;height&quot;:348.25323486328125,&quot;left&quot;:-31.000950572096464,&quot;top&quot;:130.26090225339877,&quot;width&quot;:850.3935546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项标题内容"/>
  <p:tag name="KSO_WM_UNIT_TEXT_FILL_FORE_SCHEMECOLOR_INDEX" val="1"/>
  <p:tag name="KSO_WM_UNIT_TEXT_FILL_TYPE" val="1"/>
  <p:tag name="KSO_WM_DIAGRAM_USE_COLOR_VALUE" val="{&quot;color_scheme&quot;:1,&quot;color_type&quot;:1,&quot;theme_color_indexes&quot;:[6,6,6,6,6,6]}"/>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86_3*l_h_i*1_1_1"/>
  <p:tag name="KSO_WM_TEMPLATE_CATEGORY" val="diagram"/>
  <p:tag name="KSO_WM_TEMPLATE_INDEX" val="20233186"/>
  <p:tag name="KSO_WM_UNIT_LAYERLEVEL" val="1_1_1"/>
  <p:tag name="KSO_WM_TAG_VERSION" val="3.0"/>
  <p:tag name="KSO_WM_BEAUTIFY_FLAG" val="#wm#"/>
  <p:tag name="KSO_WM_DIAGRAM_VERSION" val="3"/>
  <p:tag name="KSO_WM_DIAGRAM_COLOR_TRICK" val="1"/>
  <p:tag name="KSO_WM_DIAGRAM_COLOR_TEXT_CAN_REMOVE" val="n"/>
  <p:tag name="KSO_WM_UNIT_SUBTYPE" val="d"/>
  <p:tag name="KSO_WM_UNIT_TYPE" val="l_h_i"/>
  <p:tag name="KSO_WM_UNIT_INDEX" val="1_1_1"/>
  <p:tag name="KSO_WM_DIAGRAM_MAX_ITEMCNT" val="4"/>
  <p:tag name="KSO_WM_DIAGRAM_MIN_ITEMCNT" val="2"/>
  <p:tag name="KSO_WM_DIAGRAM_VIRTUALLY_FRAME" val="{&quot;height&quot;:348.25323486328125,&quot;left&quot;:-31.000950572096464,&quot;top&quot;:130.26090225339877,&quot;width&quot;:850.39355468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1"/>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6,6,6,6,6,6]}"/>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86_3*l_h_i*1_2_1"/>
  <p:tag name="KSO_WM_TEMPLATE_CATEGORY" val="diagram"/>
  <p:tag name="KSO_WM_TEMPLATE_INDEX" val="20233186"/>
  <p:tag name="KSO_WM_UNIT_LAYERLEVEL" val="1_1_1"/>
  <p:tag name="KSO_WM_TAG_VERSION" val="3.0"/>
  <p:tag name="KSO_WM_BEAUTIFY_FLAG" val="#wm#"/>
  <p:tag name="KSO_WM_DIAGRAM_VERSION" val="3"/>
  <p:tag name="KSO_WM_DIAGRAM_COLOR_TRICK" val="1"/>
  <p:tag name="KSO_WM_DIAGRAM_COLOR_TEXT_CAN_REMOVE" val="n"/>
  <p:tag name="KSO_WM_UNIT_SUBTYPE" val="d"/>
  <p:tag name="KSO_WM_UNIT_TYPE" val="l_h_i"/>
  <p:tag name="KSO_WM_UNIT_INDEX" val="1_2_1"/>
  <p:tag name="KSO_WM_DIAGRAM_MAX_ITEMCNT" val="4"/>
  <p:tag name="KSO_WM_DIAGRAM_MIN_ITEMCNT" val="2"/>
  <p:tag name="KSO_WM_DIAGRAM_VIRTUALLY_FRAME" val="{&quot;height&quot;:348.25323486328125,&quot;left&quot;:-31.000950572096464,&quot;top&quot;:130.26090225339877,&quot;width&quot;:850.39355468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2"/>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6,6,6,6,6,6]}"/>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86_3*l_h_i*1_3_1"/>
  <p:tag name="KSO_WM_TEMPLATE_CATEGORY" val="diagram"/>
  <p:tag name="KSO_WM_TEMPLATE_INDEX" val="20233186"/>
  <p:tag name="KSO_WM_UNIT_LAYERLEVEL" val="1_1_1"/>
  <p:tag name="KSO_WM_TAG_VERSION" val="3.0"/>
  <p:tag name="KSO_WM_BEAUTIFY_FLAG" val="#wm#"/>
  <p:tag name="KSO_WM_DIAGRAM_VERSION" val="3"/>
  <p:tag name="KSO_WM_DIAGRAM_COLOR_TRICK" val="1"/>
  <p:tag name="KSO_WM_DIAGRAM_COLOR_TEXT_CAN_REMOVE" val="n"/>
  <p:tag name="KSO_WM_UNIT_SUBTYPE" val="d"/>
  <p:tag name="KSO_WM_UNIT_TYPE" val="l_h_i"/>
  <p:tag name="KSO_WM_UNIT_INDEX" val="1_3_1"/>
  <p:tag name="KSO_WM_DIAGRAM_MAX_ITEMCNT" val="4"/>
  <p:tag name="KSO_WM_DIAGRAM_MIN_ITEMCNT" val="2"/>
  <p:tag name="KSO_WM_DIAGRAM_VIRTUALLY_FRAME" val="{&quot;height&quot;:348.25323486328125,&quot;left&quot;:-31.000950572096464,&quot;top&quot;:130.26090225339877,&quot;width&quot;:850.39355468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3"/>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6,6,6,6,6,6]}"/>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86_3*l_h_i*1_4_1"/>
  <p:tag name="KSO_WM_TEMPLATE_CATEGORY" val="diagram"/>
  <p:tag name="KSO_WM_TEMPLATE_INDEX" val="20233186"/>
  <p:tag name="KSO_WM_UNIT_LAYERLEVEL" val="1_1_1"/>
  <p:tag name="KSO_WM_TAG_VERSION" val="3.0"/>
  <p:tag name="KSO_WM_BEAUTIFY_FLAG" val="#wm#"/>
  <p:tag name="KSO_WM_DIAGRAM_VERSION" val="3"/>
  <p:tag name="KSO_WM_DIAGRAM_COLOR_TRICK" val="1"/>
  <p:tag name="KSO_WM_DIAGRAM_COLOR_TEXT_CAN_REMOVE" val="n"/>
  <p:tag name="KSO_WM_UNIT_SUBTYPE" val="d"/>
  <p:tag name="KSO_WM_UNIT_TYPE" val="l_h_i"/>
  <p:tag name="KSO_WM_UNIT_INDEX" val="1_4_1"/>
  <p:tag name="KSO_WM_DIAGRAM_MAX_ITEMCNT" val="4"/>
  <p:tag name="KSO_WM_DIAGRAM_MIN_ITEMCNT" val="2"/>
  <p:tag name="KSO_WM_DIAGRAM_VIRTUALLY_FRAME" val="{&quot;height&quot;:348.25323486328125,&quot;left&quot;:-31.000950572096464,&quot;top&quot;:130.26090225339877,&quot;width&quot;:850.39355468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4"/>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6,6,6,6,6,6]}"/>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186_3*l_h_f*1_1_1"/>
  <p:tag name="KSO_WM_TEMPLATE_CATEGORY" val="diagram"/>
  <p:tag name="KSO_WM_TEMPLATE_INDEX" val="20233186"/>
  <p:tag name="KSO_WM_UNIT_LAYERLEVEL" val="1_1_1"/>
  <p:tag name="KSO_WM_TAG_VERSION" val="3.0"/>
  <p:tag name="KSO_WM_BEAUTIFY_FLAG" val="#wm#"/>
  <p:tag name="KSO_WM_DIAGRAM_MAX_ITEMCNT" val="4"/>
  <p:tag name="KSO_WM_DIAGRAM_MIN_ITEMCNT" val="2"/>
  <p:tag name="KSO_WM_DIAGRAM_VIRTUALLY_FRAME" val="{&quot;height&quot;:348.25323486328125,&quot;left&quot;:-10.188430887057075,&quot;top&quot;:126.32767390694207,&quot;width&quot;:850.3935546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文本具体内容，简明扼要地阐述您的观点。根据需要可酌情增减文字，以便观者准确地理解您传达的思想。"/>
  <p:tag name="KSO_WM_UNIT_TEXT_FILL_FORE_SCHEMECOLOR_INDEX" val="1"/>
  <p:tag name="KSO_WM_UNIT_TEXT_FILL_TYPE" val="1"/>
  <p:tag name="KSO_WM_DIAGRAM_USE_COLOR_VALUE" val="{&quot;color_scheme&quot;:1,&quot;color_type&quot;:1,&quot;theme_color_indexes&quot;:[6,6,6,6,6,6]}"/>
</p:tagLst>
</file>

<file path=ppt/tags/tag41.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186_3*l_h_a*1_1_1"/>
  <p:tag name="KSO_WM_TEMPLATE_CATEGORY" val="diagram"/>
  <p:tag name="KSO_WM_TEMPLATE_INDEX" val="20233186"/>
  <p:tag name="KSO_WM_UNIT_LAYERLEVEL" val="1_1_1"/>
  <p:tag name="KSO_WM_TAG_VERSION" val="3.0"/>
  <p:tag name="KSO_WM_BEAUTIFY_FLAG" val="#wm#"/>
  <p:tag name="KSO_WM_DIAGRAM_MAX_ITEMCNT" val="4"/>
  <p:tag name="KSO_WM_DIAGRAM_MIN_ITEMCNT" val="2"/>
  <p:tag name="KSO_WM_DIAGRAM_VIRTUALLY_FRAME" val="{&quot;height&quot;:348.25323486328125,&quot;left&quot;:-10.188430887057075,&quot;top&quot;:126.32767390694207,&quot;width&quot;:850.3935546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项标题内容"/>
  <p:tag name="KSO_WM_UNIT_TEXT_FILL_FORE_SCHEMECOLOR_INDEX" val="1"/>
  <p:tag name="KSO_WM_UNIT_TEXT_FILL_TYPE" val="1"/>
  <p:tag name="KSO_WM_DIAGRAM_USE_COLOR_VALUE" val="{&quot;color_scheme&quot;:1,&quot;color_type&quot;:1,&quot;theme_color_indexes&quot;:[6,6,6,6,6,6]}"/>
</p:tagLst>
</file>

<file path=ppt/tags/tag42.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186_3*l_h_f*1_2_1"/>
  <p:tag name="KSO_WM_TEMPLATE_CATEGORY" val="diagram"/>
  <p:tag name="KSO_WM_TEMPLATE_INDEX" val="20233186"/>
  <p:tag name="KSO_WM_UNIT_LAYERLEVEL" val="1_1_1"/>
  <p:tag name="KSO_WM_TAG_VERSION" val="3.0"/>
  <p:tag name="KSO_WM_BEAUTIFY_FLAG" val="#wm#"/>
  <p:tag name="KSO_WM_DIAGRAM_MAX_ITEMCNT" val="4"/>
  <p:tag name="KSO_WM_DIAGRAM_MIN_ITEMCNT" val="2"/>
  <p:tag name="KSO_WM_DIAGRAM_VIRTUALLY_FRAME" val="{&quot;height&quot;:348.25323486328125,&quot;left&quot;:-10.188430887057075,&quot;top&quot;:126.32767390694207,&quot;width&quot;:850.3935546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文本具体内容，简明扼要地阐述您的观点。根据需要可酌情增减文字，以便观者准确地理解您传达的思想。"/>
  <p:tag name="KSO_WM_UNIT_TEXT_FILL_FORE_SCHEMECOLOR_INDEX" val="1"/>
  <p:tag name="KSO_WM_UNIT_TEXT_FILL_TYPE" val="1"/>
  <p:tag name="KSO_WM_DIAGRAM_USE_COLOR_VALUE" val="{&quot;color_scheme&quot;:1,&quot;color_type&quot;:1,&quot;theme_color_indexes&quot;:[6,6,6,6,6,6]}"/>
</p:tagLst>
</file>

<file path=ppt/tags/tag43.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186_3*l_h_a*1_2_1"/>
  <p:tag name="KSO_WM_TEMPLATE_CATEGORY" val="diagram"/>
  <p:tag name="KSO_WM_TEMPLATE_INDEX" val="20233186"/>
  <p:tag name="KSO_WM_UNIT_LAYERLEVEL" val="1_1_1"/>
  <p:tag name="KSO_WM_TAG_VERSION" val="3.0"/>
  <p:tag name="KSO_WM_BEAUTIFY_FLAG" val="#wm#"/>
  <p:tag name="KSO_WM_DIAGRAM_MAX_ITEMCNT" val="4"/>
  <p:tag name="KSO_WM_DIAGRAM_MIN_ITEMCNT" val="2"/>
  <p:tag name="KSO_WM_DIAGRAM_VIRTUALLY_FRAME" val="{&quot;height&quot;:348.25323486328125,&quot;left&quot;:-10.188430887057075,&quot;top&quot;:126.32767390694207,&quot;width&quot;:850.3935546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项标题内容"/>
  <p:tag name="KSO_WM_UNIT_TEXT_FILL_FORE_SCHEMECOLOR_INDEX" val="1"/>
  <p:tag name="KSO_WM_UNIT_TEXT_FILL_TYPE" val="1"/>
  <p:tag name="KSO_WM_DIAGRAM_USE_COLOR_VALUE" val="{&quot;color_scheme&quot;:1,&quot;color_type&quot;:1,&quot;theme_color_indexes&quot;:[6,6,6,6,6,6]}"/>
</p:tagLst>
</file>

<file path=ppt/tags/tag44.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186_3*l_h_f*1_3_1"/>
  <p:tag name="KSO_WM_TEMPLATE_CATEGORY" val="diagram"/>
  <p:tag name="KSO_WM_TEMPLATE_INDEX" val="20233186"/>
  <p:tag name="KSO_WM_UNIT_LAYERLEVEL" val="1_1_1"/>
  <p:tag name="KSO_WM_TAG_VERSION" val="3.0"/>
  <p:tag name="KSO_WM_BEAUTIFY_FLAG" val="#wm#"/>
  <p:tag name="KSO_WM_DIAGRAM_MAX_ITEMCNT" val="4"/>
  <p:tag name="KSO_WM_DIAGRAM_MIN_ITEMCNT" val="2"/>
  <p:tag name="KSO_WM_DIAGRAM_VIRTUALLY_FRAME" val="{&quot;height&quot;:348.25323486328125,&quot;left&quot;:-10.188430887057075,&quot;top&quot;:126.32767390694207,&quot;width&quot;:850.3935546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文本具体内容，简明扼要地阐述您的观点。根据需要可酌情增减文字，以便观者准确地理解您传达的思想。"/>
  <p:tag name="KSO_WM_UNIT_TEXT_FILL_FORE_SCHEMECOLOR_INDEX" val="1"/>
  <p:tag name="KSO_WM_UNIT_TEXT_FILL_TYPE" val="1"/>
  <p:tag name="KSO_WM_DIAGRAM_USE_COLOR_VALUE" val="{&quot;color_scheme&quot;:1,&quot;color_type&quot;:1,&quot;theme_color_indexes&quot;:[6,6,6,6,6,6]}"/>
</p:tagLst>
</file>

<file path=ppt/tags/tag45.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186_3*l_h_a*1_3_1"/>
  <p:tag name="KSO_WM_TEMPLATE_CATEGORY" val="diagram"/>
  <p:tag name="KSO_WM_TEMPLATE_INDEX" val="20233186"/>
  <p:tag name="KSO_WM_UNIT_LAYERLEVEL" val="1_1_1"/>
  <p:tag name="KSO_WM_TAG_VERSION" val="3.0"/>
  <p:tag name="KSO_WM_BEAUTIFY_FLAG" val="#wm#"/>
  <p:tag name="KSO_WM_DIAGRAM_MAX_ITEMCNT" val="4"/>
  <p:tag name="KSO_WM_DIAGRAM_MIN_ITEMCNT" val="2"/>
  <p:tag name="KSO_WM_DIAGRAM_VIRTUALLY_FRAME" val="{&quot;height&quot;:348.25323486328125,&quot;left&quot;:-10.188430887057075,&quot;top&quot;:126.32767390694207,&quot;width&quot;:850.3935546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项标题内容"/>
  <p:tag name="KSO_WM_UNIT_TEXT_FILL_FORE_SCHEMECOLOR_INDEX" val="1"/>
  <p:tag name="KSO_WM_UNIT_TEXT_FILL_TYPE" val="1"/>
  <p:tag name="KSO_WM_DIAGRAM_USE_COLOR_VALUE" val="{&quot;color_scheme&quot;:1,&quot;color_type&quot;:1,&quot;theme_color_indexes&quot;:[6,6,6,6,6,6]}"/>
</p:tagLst>
</file>

<file path=ppt/tags/tag46.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3186_3*l_h_f*1_4_1"/>
  <p:tag name="KSO_WM_TEMPLATE_CATEGORY" val="diagram"/>
  <p:tag name="KSO_WM_TEMPLATE_INDEX" val="20233186"/>
  <p:tag name="KSO_WM_UNIT_LAYERLEVEL" val="1_1_1"/>
  <p:tag name="KSO_WM_TAG_VERSION" val="3.0"/>
  <p:tag name="KSO_WM_BEAUTIFY_FLAG" val="#wm#"/>
  <p:tag name="KSO_WM_DIAGRAM_MAX_ITEMCNT" val="4"/>
  <p:tag name="KSO_WM_DIAGRAM_MIN_ITEMCNT" val="2"/>
  <p:tag name="KSO_WM_DIAGRAM_VIRTUALLY_FRAME" val="{&quot;height&quot;:348.25323486328125,&quot;left&quot;:-10.188430887057075,&quot;top&quot;:126.32767390694207,&quot;width&quot;:850.3935546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文本具体内容，简明扼要地阐述您的观点。根据需要可酌情增减文字，以便观者准确地理解您传达的思想。"/>
  <p:tag name="KSO_WM_UNIT_TEXT_FILL_FORE_SCHEMECOLOR_INDEX" val="1"/>
  <p:tag name="KSO_WM_UNIT_TEXT_FILL_TYPE" val="1"/>
  <p:tag name="KSO_WM_DIAGRAM_USE_COLOR_VALUE" val="{&quot;color_scheme&quot;:1,&quot;color_type&quot;:1,&quot;theme_color_indexes&quot;:[6,6,6,6,6,6]}"/>
</p:tagLst>
</file>

<file path=ppt/tags/tag47.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3186_3*l_h_a*1_4_1"/>
  <p:tag name="KSO_WM_TEMPLATE_CATEGORY" val="diagram"/>
  <p:tag name="KSO_WM_TEMPLATE_INDEX" val="20233186"/>
  <p:tag name="KSO_WM_UNIT_LAYERLEVEL" val="1_1_1"/>
  <p:tag name="KSO_WM_TAG_VERSION" val="3.0"/>
  <p:tag name="KSO_WM_BEAUTIFY_FLAG" val="#wm#"/>
  <p:tag name="KSO_WM_DIAGRAM_MAX_ITEMCNT" val="4"/>
  <p:tag name="KSO_WM_DIAGRAM_MIN_ITEMCNT" val="2"/>
  <p:tag name="KSO_WM_DIAGRAM_VIRTUALLY_FRAME" val="{&quot;height&quot;:348.25323486328125,&quot;left&quot;:-10.188430887057075,&quot;top&quot;:126.32767390694207,&quot;width&quot;:850.3935546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项标题内容"/>
  <p:tag name="KSO_WM_UNIT_TEXT_FILL_FORE_SCHEMECOLOR_INDEX" val="1"/>
  <p:tag name="KSO_WM_UNIT_TEXT_FILL_TYPE" val="1"/>
  <p:tag name="KSO_WM_DIAGRAM_USE_COLOR_VALUE" val="{&quot;color_scheme&quot;:1,&quot;color_type&quot;:1,&quot;theme_color_indexes&quot;:[6,6,6,6,6,6]}"/>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86_3*l_h_i*1_1_1"/>
  <p:tag name="KSO_WM_TEMPLATE_CATEGORY" val="diagram"/>
  <p:tag name="KSO_WM_TEMPLATE_INDEX" val="20233186"/>
  <p:tag name="KSO_WM_UNIT_LAYERLEVEL" val="1_1_1"/>
  <p:tag name="KSO_WM_TAG_VERSION" val="3.0"/>
  <p:tag name="KSO_WM_BEAUTIFY_FLAG" val="#wm#"/>
  <p:tag name="KSO_WM_DIAGRAM_VERSION" val="3"/>
  <p:tag name="KSO_WM_DIAGRAM_COLOR_TRICK" val="1"/>
  <p:tag name="KSO_WM_DIAGRAM_COLOR_TEXT_CAN_REMOVE" val="n"/>
  <p:tag name="KSO_WM_UNIT_SUBTYPE" val="d"/>
  <p:tag name="KSO_WM_UNIT_TYPE" val="l_h_i"/>
  <p:tag name="KSO_WM_UNIT_INDEX" val="1_1_1"/>
  <p:tag name="KSO_WM_DIAGRAM_MAX_ITEMCNT" val="4"/>
  <p:tag name="KSO_WM_DIAGRAM_MIN_ITEMCNT" val="2"/>
  <p:tag name="KSO_WM_DIAGRAM_VIRTUALLY_FRAME" val="{&quot;height&quot;:348.25323486328125,&quot;left&quot;:-10.188430887057075,&quot;top&quot;:126.32767390694207,&quot;width&quot;:850.39355468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1"/>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6,6,6,6,6,6]}"/>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86_3*l_h_i*1_2_1"/>
  <p:tag name="KSO_WM_TEMPLATE_CATEGORY" val="diagram"/>
  <p:tag name="KSO_WM_TEMPLATE_INDEX" val="20233186"/>
  <p:tag name="KSO_WM_UNIT_LAYERLEVEL" val="1_1_1"/>
  <p:tag name="KSO_WM_TAG_VERSION" val="3.0"/>
  <p:tag name="KSO_WM_BEAUTIFY_FLAG" val="#wm#"/>
  <p:tag name="KSO_WM_DIAGRAM_VERSION" val="3"/>
  <p:tag name="KSO_WM_DIAGRAM_COLOR_TRICK" val="1"/>
  <p:tag name="KSO_WM_DIAGRAM_COLOR_TEXT_CAN_REMOVE" val="n"/>
  <p:tag name="KSO_WM_UNIT_SUBTYPE" val="d"/>
  <p:tag name="KSO_WM_UNIT_TYPE" val="l_h_i"/>
  <p:tag name="KSO_WM_UNIT_INDEX" val="1_2_1"/>
  <p:tag name="KSO_WM_DIAGRAM_MAX_ITEMCNT" val="4"/>
  <p:tag name="KSO_WM_DIAGRAM_MIN_ITEMCNT" val="2"/>
  <p:tag name="KSO_WM_DIAGRAM_VIRTUALLY_FRAME" val="{&quot;height&quot;:348.25323486328125,&quot;left&quot;:-10.188430887057075,&quot;top&quot;:126.32767390694207,&quot;width&quot;:850.39355468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2"/>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6,6,6,6,6,6]}"/>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86_3*l_h_i*1_3_1"/>
  <p:tag name="KSO_WM_TEMPLATE_CATEGORY" val="diagram"/>
  <p:tag name="KSO_WM_TEMPLATE_INDEX" val="20233186"/>
  <p:tag name="KSO_WM_UNIT_LAYERLEVEL" val="1_1_1"/>
  <p:tag name="KSO_WM_TAG_VERSION" val="3.0"/>
  <p:tag name="KSO_WM_BEAUTIFY_FLAG" val="#wm#"/>
  <p:tag name="KSO_WM_DIAGRAM_VERSION" val="3"/>
  <p:tag name="KSO_WM_DIAGRAM_COLOR_TRICK" val="1"/>
  <p:tag name="KSO_WM_DIAGRAM_COLOR_TEXT_CAN_REMOVE" val="n"/>
  <p:tag name="KSO_WM_UNIT_SUBTYPE" val="d"/>
  <p:tag name="KSO_WM_UNIT_TYPE" val="l_h_i"/>
  <p:tag name="KSO_WM_UNIT_INDEX" val="1_3_1"/>
  <p:tag name="KSO_WM_DIAGRAM_MAX_ITEMCNT" val="4"/>
  <p:tag name="KSO_WM_DIAGRAM_MIN_ITEMCNT" val="2"/>
  <p:tag name="KSO_WM_DIAGRAM_VIRTUALLY_FRAME" val="{&quot;height&quot;:348.25323486328125,&quot;left&quot;:-10.188430887057075,&quot;top&quot;:126.32767390694207,&quot;width&quot;:850.39355468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3"/>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6,6,6,6,6,6]}"/>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86_3*l_h_i*1_4_1"/>
  <p:tag name="KSO_WM_TEMPLATE_CATEGORY" val="diagram"/>
  <p:tag name="KSO_WM_TEMPLATE_INDEX" val="20233186"/>
  <p:tag name="KSO_WM_UNIT_LAYERLEVEL" val="1_1_1"/>
  <p:tag name="KSO_WM_TAG_VERSION" val="3.0"/>
  <p:tag name="KSO_WM_BEAUTIFY_FLAG" val="#wm#"/>
  <p:tag name="KSO_WM_DIAGRAM_VERSION" val="3"/>
  <p:tag name="KSO_WM_DIAGRAM_COLOR_TRICK" val="1"/>
  <p:tag name="KSO_WM_DIAGRAM_COLOR_TEXT_CAN_REMOVE" val="n"/>
  <p:tag name="KSO_WM_UNIT_SUBTYPE" val="d"/>
  <p:tag name="KSO_WM_UNIT_TYPE" val="l_h_i"/>
  <p:tag name="KSO_WM_UNIT_INDEX" val="1_4_1"/>
  <p:tag name="KSO_WM_DIAGRAM_MAX_ITEMCNT" val="4"/>
  <p:tag name="KSO_WM_DIAGRAM_MIN_ITEMCNT" val="2"/>
  <p:tag name="KSO_WM_DIAGRAM_VIRTUALLY_FRAME" val="{&quot;height&quot;:348.25323486328125,&quot;left&quot;:-10.188430887057075,&quot;top&quot;:126.32767390694207,&quot;width&quot;:850.39355468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4"/>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6,6,6,6,6,6]}"/>
</p:tagLst>
</file>

<file path=ppt/tags/tag5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9_4*l_h_i*1_1_8"/>
  <p:tag name="KSO_WM_TEMPLATE_CATEGORY" val="diagram"/>
  <p:tag name="KSO_WM_TEMPLATE_INDEX" val="20230929"/>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1_8"/>
  <p:tag name="KSO_WM_DIAGRAM_MAX_ITEMCNT" val="6"/>
  <p:tag name="KSO_WM_DIAGRAM_MIN_ITEMCNT" val="2"/>
  <p:tag name="KSO_WM_DIAGRAM_VIRTUALLY_FRAME" val="{&quot;height&quot;:331.8999938964844,&quot;left&quot;:25.4,&quot;top&quot;:123.50000305175782,&quot;width&quot;:908.525048828125}"/>
  <p:tag name="KSO_WM_DIAGRAM_COLOR_MATCH_VALUE" val="{&quot;shape&quot;:{&quot;fill&quot;:{&quot;type&quot;:0},&quot;glow&quot;:{&quot;colorType&quot;:0},&quot;line&quot;:{&quot;solidLine&quot;:{&quot;brightness&quot;:-0.25,&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5,6,5,6,5,6]}"/>
</p:tagLst>
</file>

<file path=ppt/tags/tag5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9_4*l_h_i*1_1_1"/>
  <p:tag name="KSO_WM_TEMPLATE_CATEGORY" val="diagram"/>
  <p:tag name="KSO_WM_TEMPLATE_INDEX" val="20230929"/>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1_1"/>
  <p:tag name="KSO_WM_DIAGRAM_MAX_ITEMCNT" val="6"/>
  <p:tag name="KSO_WM_DIAGRAM_MIN_ITEMCNT" val="2"/>
  <p:tag name="KSO_WM_DIAGRAM_VIRTUALLY_FRAME" val="{&quot;height&quot;:331.8999938964844,&quot;left&quot;:25.4,&quot;top&quot;:123.50000305175782,&quot;width&quot;:908.525048828125}"/>
  <p:tag name="KSO_WM_DIAGRAM_COLOR_MATCH_VALUE" val="{&quot;shape&quot;:{&quot;fill&quot;:{&quot;type&quot;:0},&quot;glow&quot;:{&quot;colorType&quot;:0},&quot;line&quot;:{&quot;solidLine&quot;:{&quot;brightness&quot;:0.600000023841857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5,6,5,6,5,6]}"/>
</p:tagLst>
</file>

<file path=ppt/tags/tag5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9_4*l_h_i*1_1_6"/>
  <p:tag name="KSO_WM_TEMPLATE_CATEGORY" val="diagram"/>
  <p:tag name="KSO_WM_TEMPLATE_INDEX" val="20230929"/>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1_6"/>
  <p:tag name="KSO_WM_DIAGRAM_MAX_ITEMCNT" val="6"/>
  <p:tag name="KSO_WM_DIAGRAM_MIN_ITEMCNT" val="2"/>
  <p:tag name="KSO_WM_DIAGRAM_VIRTUALLY_FRAME" val="{&quot;height&quot;:331.8999938964844,&quot;left&quot;:25.4,&quot;top&quot;:123.50000305175782,&quot;width&quot;:908.525048828125}"/>
  <p:tag name="KSO_WM_DIAGRAM_COLOR_MATCH_VALUE" val="{&quot;shape&quot;:{&quot;fill&quot;:{&quot;solid&quot;:{&quot;brightness&quot;:-0.25,&quot;colorType&quot;:1,&quot;foreColorIndex&quot;:5,&quot;transparency&quot;:0},&quot;type&quot;:1},&quot;glow&quot;:{&quot;colorType&quot;:0},&quot;line&quot;:{&quot;type&quot;:0},&quot;shadow&quot;:{&quot;brightness&quot;:0,&quot;colorType&quot;:1,&quot;foreColorIndex&quot;:5,&quot;transparency&quot;:0.6200000047683716},&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25"/>
  <p:tag name="KSO_WM_DIAGRAM_USE_COLOR_VALUE" val="{&quot;color_scheme&quot;:1,&quot;color_type&quot;:1,&quot;theme_color_indexes&quot;:[5,6,5,6,5,6]}"/>
</p:tagLst>
</file>

<file path=ppt/tags/tag5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9_4*l_h_i*1_1_3"/>
  <p:tag name="KSO_WM_TEMPLATE_CATEGORY" val="diagram"/>
  <p:tag name="KSO_WM_TEMPLATE_INDEX" val="20230929"/>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1_3"/>
  <p:tag name="KSO_WM_DIAGRAM_MAX_ITEMCNT" val="6"/>
  <p:tag name="KSO_WM_DIAGRAM_MIN_ITEMCNT" val="2"/>
  <p:tag name="KSO_WM_DIAGRAM_VIRTUALLY_FRAME" val="{&quot;height&quot;:331.8999938964844,&quot;left&quot;:25.4,&quot;top&quot;:123.50000305175782,&quot;width&quot;:908.525048828125}"/>
  <p:tag name="KSO_WM_DIAGRAM_COLOR_MATCH_VALUE" val="{&quot;shape&quot;:{&quot;fill&quot;:{&quot;gradient&quot;:[{&quot;brightness&quot;:0.10000000149011612,&quot;colorType&quot;:1,&quot;foreColorIndex&quot;:5,&quot;pos&quot;:0,&quot;transparency&quot;:0},{&quot;brightness&quot;:0,&quot;colorType&quot;:1,&quot;foreColorIndex&quot;:5,&quot;pos&quot;:0.69999998807907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5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9_4*l_h_i*1_1_2"/>
  <p:tag name="KSO_WM_TEMPLATE_CATEGORY" val="diagram"/>
  <p:tag name="KSO_WM_TEMPLATE_INDEX" val="20230929"/>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1_2"/>
  <p:tag name="KSO_WM_DIAGRAM_MAX_ITEMCNT" val="6"/>
  <p:tag name="KSO_WM_DIAGRAM_MIN_ITEMCNT" val="2"/>
  <p:tag name="KSO_WM_DIAGRAM_VIRTUALLY_FRAME" val="{&quot;height&quot;:331.8999938964844,&quot;left&quot;:25.4,&quot;top&quot;:123.50000305175782,&quot;width&quot;:908.525048828125}"/>
  <p:tag name="KSO_WM_DIAGRAM_COLOR_MATCH_VALUE" val="{&quot;shape&quot;:{&quot;fill&quot;:{&quot;gradient&quot;:[{&quot;brightness&quot;:0.4000000059604645,&quot;colorType&quot;:1,&quot;foreColorIndex&quot;:5,&quot;pos&quot;:0,&quot;transparency&quot;:0},{&quot;brightness&quot;:0.20000000298023224,&quot;colorType&quot;:1,&quot;foreColorIndex&quot;:5,&quot;pos&quot;:0.69999998807907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5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9_4*l_h_i*1_1_9"/>
  <p:tag name="KSO_WM_TEMPLATE_CATEGORY" val="diagram"/>
  <p:tag name="KSO_WM_TEMPLATE_INDEX" val="20230929"/>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1_9"/>
  <p:tag name="KSO_WM_DIAGRAM_MAX_ITEMCNT" val="6"/>
  <p:tag name="KSO_WM_DIAGRAM_MIN_ITEMCNT" val="2"/>
  <p:tag name="KSO_WM_DIAGRAM_VIRTUALLY_FRAME" val="{&quot;height&quot;:331.8999938964844,&quot;left&quot;:25.4,&quot;top&quot;:123.50000305175782,&quot;width&quot;:908.525048828125}"/>
  <p:tag name="KSO_WM_DIAGRAM_COLOR_MATCH_VALUE" val="{&quot;shape&quot;:{&quot;fill&quot;:{&quot;gradient&quot;:[{&quot;brightness&quot;:0.4000000059604645,&quot;colorType&quot;:1,&quot;foreColorIndex&quot;:5,&quot;pos&quot;:0,&quot;transparency&quot;:0},{&quot;brightness&quot;:0.20000000298023224,&quot;colorType&quot;:1,&quot;foreColorIndex&quot;:5,&quot;pos&quot;:0.69999998807907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5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0929_4*l_h_f*1_1_1"/>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331.8999938964844,&quot;left&quot;:25.4,&quot;top&quot;:123.50000305175782,&quot;width&quot;:908.52504882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
  <p:tag name="KSO_WM_UNIT_TEXT_FILL_FORE_SCHEMECOLOR_INDEX" val="1"/>
  <p:tag name="KSO_WM_UNIT_TEXT_FILL_TYPE" val="1"/>
  <p:tag name="KSO_WM_DIAGRAM_USE_COLOR_VALUE" val="{&quot;color_scheme&quot;:1,&quot;color_type&quot;:1,&quot;theme_color_indexes&quot;:[5,6,5,6,5,6]}"/>
</p:tagLst>
</file>

<file path=ppt/tags/tag5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9_4*l_h_x*1_1_8"/>
  <p:tag name="KSO_WM_TEMPLATE_CATEGORY" val="diagram"/>
  <p:tag name="KSO_WM_TEMPLATE_INDEX" val="20230929"/>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x"/>
  <p:tag name="KSO_WM_UNIT_INDEX" val="1_1_8"/>
  <p:tag name="KSO_WM_UNIT_VALUE" val="145*124"/>
  <p:tag name="KSO_WM_DIAGRAM_MAX_ITEMCNT" val="6"/>
  <p:tag name="KSO_WM_DIAGRAM_MIN_ITEMCNT" val="2"/>
  <p:tag name="KSO_WM_DIAGRAM_VIRTUALLY_FRAME" val="{&quot;height&quot;:331.8999938964844,&quot;left&quot;:25.4,&quot;top&quot;:123.50000305175782,&quot;width&quot;:908.5250488281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0929_4*l_h_a*1_1_1"/>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331.8999938964844,&quot;left&quot;:25.4,&quot;top&quot;:123.50000305175782,&quot;width&quot;:908.52504882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6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9_4*l_h_i*1_1_4"/>
  <p:tag name="KSO_WM_TEMPLATE_CATEGORY" val="diagram"/>
  <p:tag name="KSO_WM_TEMPLATE_INDEX" val="20230929"/>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1_4"/>
  <p:tag name="KSO_WM_DIAGRAM_MAX_ITEMCNT" val="6"/>
  <p:tag name="KSO_WM_DIAGRAM_MIN_ITEMCNT" val="2"/>
  <p:tag name="KSO_WM_DIAGRAM_VIRTUALLY_FRAME" val="{&quot;height&quot;:331.8999938964844,&quot;left&quot;:25.4,&quot;top&quot;:123.50000305175782,&quot;width&quot;:908.525048828125}"/>
  <p:tag name="KSO_WM_DIAGRAM_COLOR_MATCH_VALUE" val="{&quot;shape&quot;:{&quot;fill&quot;:{&quot;type&quot;:0},&quot;glow&quot;:{&quot;colorType&quot;:0},&quot;line&quot;:{&quot;solidLine&quot;:{&quot;brightness&quot;:0.800000011920929,&quot;colorType&quot;:1,&quot;foreColorIndex&quot;: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5,6,5,6,5,6]}"/>
</p:tagLst>
</file>

<file path=ppt/tags/tag6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9_4*l_h_i*1_1_5"/>
  <p:tag name="KSO_WM_TEMPLATE_CATEGORY" val="diagram"/>
  <p:tag name="KSO_WM_TEMPLATE_INDEX" val="20230929"/>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1_5"/>
  <p:tag name="KSO_WM_DIAGRAM_MAX_ITEMCNT" val="6"/>
  <p:tag name="KSO_WM_DIAGRAM_MIN_ITEMCNT" val="2"/>
  <p:tag name="KSO_WM_DIAGRAM_VIRTUALLY_FRAME" val="{&quot;height&quot;:331.8999938964844,&quot;left&quot;:25.4,&quot;top&quot;:123.50000305175782,&quot;width&quot;:908.525048828125}"/>
  <p:tag name="KSO_WM_DIAGRAM_COLOR_MATCH_VALUE" val="{&quot;shape&quot;:{&quot;fill&quot;:{&quot;type&quot;:0},&quot;glow&quot;:{&quot;colorType&quot;:0},&quot;line&quot;:{&quot;solidLine&quot;:{&quot;brightness&quot;:0.800000011920929,&quot;colorType&quot;:1,&quot;foreColorIndex&quot;: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5,6,5,6,5,6]}"/>
</p:tagLst>
</file>

<file path=ppt/tags/tag6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9_4*l_h_i*1_1_7"/>
  <p:tag name="KSO_WM_TEMPLATE_CATEGORY" val="diagram"/>
  <p:tag name="KSO_WM_TEMPLATE_INDEX" val="20230929"/>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1_7"/>
  <p:tag name="KSO_WM_DIAGRAM_MAX_ITEMCNT" val="6"/>
  <p:tag name="KSO_WM_DIAGRAM_MIN_ITEMCNT" val="2"/>
  <p:tag name="KSO_WM_DIAGRAM_VIRTUALLY_FRAME" val="{&quot;height&quot;:331.8999938964844,&quot;left&quot;:25.4,&quot;top&quot;:123.50000305175782,&quot;width&quot;:908.525048828125}"/>
  <p:tag name="KSO_WM_DIAGRAM_COLOR_MATCH_VALUE" val="{&quot;shape&quot;:{&quot;fill&quot;:{&quot;type&quot;:0},&quot;glow&quot;:{&quot;colorType&quot;:0},&quot;line&quot;:{&quot;solidLine&quot;:{&quot;brightness&quot;:0.800000011920929,&quot;colorType&quot;:1,&quot;foreColorIndex&quot;: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5,6,5,6,5,6]}"/>
</p:tagLst>
</file>

<file path=ppt/tags/tag6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9_4*l_h_i*1_2_3"/>
  <p:tag name="KSO_WM_TEMPLATE_CATEGORY" val="diagram"/>
  <p:tag name="KSO_WM_TEMPLATE_INDEX" val="20230929"/>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2_3"/>
  <p:tag name="KSO_WM_DIAGRAM_MAX_ITEMCNT" val="6"/>
  <p:tag name="KSO_WM_DIAGRAM_MIN_ITEMCNT" val="2"/>
  <p:tag name="KSO_WM_DIAGRAM_VIRTUALLY_FRAME" val="{&quot;height&quot;:331.8999938964844,&quot;left&quot;:25.4,&quot;top&quot;:123.50000305175782,&quot;width&quot;:908.525048828125}"/>
  <p:tag name="KSO_WM_DIAGRAM_COLOR_MATCH_VALUE" val="{&quot;shape&quot;:{&quot;fill&quot;:{&quot;type&quot;:0},&quot;glow&quot;:{&quot;colorType&quot;:0},&quot;line&quot;:{&quot;solidLine&quot;:{&quot;brightness&quot;:-0.25,&quot;colorType&quot;:1,&quot;foreColorIndex&quot;: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6"/>
  <p:tag name="KSO_WM_DIAGRAM_USE_COLOR_VALUE" val="{&quot;color_scheme&quot;:1,&quot;color_type&quot;:1,&quot;theme_color_indexes&quot;:[5,6,5,6,5,6]}"/>
</p:tagLst>
</file>

<file path=ppt/tags/tag6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9_4*l_h_i*1_2_1"/>
  <p:tag name="KSO_WM_TEMPLATE_CATEGORY" val="diagram"/>
  <p:tag name="KSO_WM_TEMPLATE_INDEX" val="20230929"/>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2_1"/>
  <p:tag name="KSO_WM_DIAGRAM_MAX_ITEMCNT" val="6"/>
  <p:tag name="KSO_WM_DIAGRAM_MIN_ITEMCNT" val="2"/>
  <p:tag name="KSO_WM_DIAGRAM_VIRTUALLY_FRAME" val="{&quot;height&quot;:331.8999938964844,&quot;left&quot;:25.4,&quot;top&quot;:123.50000305175782,&quot;width&quot;:908.525048828125}"/>
  <p:tag name="KSO_WM_DIAGRAM_COLOR_MATCH_VALUE" val="{&quot;shape&quot;:{&quot;fill&quot;:{&quot;type&quot;:0},&quot;glow&quot;:{&quot;colorType&quot;:0},&quot;line&quot;:{&quot;solidLine&quot;:{&quot;brightness&quot;:0.6000000238418579,&quot;colorType&quot;:1,&quot;foreColorIndex&quot;: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6"/>
  <p:tag name="KSO_WM_DIAGRAM_USE_COLOR_VALUE" val="{&quot;color_scheme&quot;:1,&quot;color_type&quot;:1,&quot;theme_color_indexes&quot;:[5,6,5,6,5,6]}"/>
</p:tagLst>
</file>

<file path=ppt/tags/tag6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9_4*l_h_i*1_2_8"/>
  <p:tag name="KSO_WM_TEMPLATE_CATEGORY" val="diagram"/>
  <p:tag name="KSO_WM_TEMPLATE_INDEX" val="20230929"/>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2_8"/>
  <p:tag name="KSO_WM_DIAGRAM_MAX_ITEMCNT" val="6"/>
  <p:tag name="KSO_WM_DIAGRAM_MIN_ITEMCNT" val="2"/>
  <p:tag name="KSO_WM_DIAGRAM_VIRTUALLY_FRAME" val="{&quot;height&quot;:331.8999938964844,&quot;left&quot;:25.4,&quot;top&quot;:123.50000305175782,&quot;width&quot;:908.525048828125}"/>
  <p:tag name="KSO_WM_DIAGRAM_COLOR_MATCH_VALUE" val="{&quot;shape&quot;:{&quot;fill&quot;:{&quot;solid&quot;:{&quot;brightness&quot;:-0.25,&quot;colorType&quot;:1,&quot;foreColorIndex&quot;:6,&quot;transparency&quot;:0},&quot;type&quot;:1},&quot;glow&quot;:{&quot;colorType&quot;:0},&quot;line&quot;:{&quot;type&quot;:0},&quot;shadow&quot;:{&quot;brightness&quot;:0,&quot;colorType&quot;:1,&quot;foreColorIndex&quot;:6,&quot;transparency&quot;:0.6200000047683716},&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25"/>
  <p:tag name="KSO_WM_DIAGRAM_USE_COLOR_VALUE" val="{&quot;color_scheme&quot;:1,&quot;color_type&quot;:1,&quot;theme_color_indexes&quot;:[5,6,5,6,5,6]}"/>
</p:tagLst>
</file>

<file path=ppt/tags/tag6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9_4*l_h_i*1_2_9"/>
  <p:tag name="KSO_WM_TEMPLATE_CATEGORY" val="diagram"/>
  <p:tag name="KSO_WM_TEMPLATE_INDEX" val="20230929"/>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2_9"/>
  <p:tag name="KSO_WM_DIAGRAM_MAX_ITEMCNT" val="6"/>
  <p:tag name="KSO_WM_DIAGRAM_MIN_ITEMCNT" val="2"/>
  <p:tag name="KSO_WM_DIAGRAM_VIRTUALLY_FRAME" val="{&quot;height&quot;:331.8999938964844,&quot;left&quot;:25.4,&quot;top&quot;:123.50000305175782,&quot;width&quot;:908.525048828125}"/>
  <p:tag name="KSO_WM_DIAGRAM_COLOR_MATCH_VALUE" val="{&quot;shape&quot;:{&quot;fill&quot;:{&quot;gradient&quot;:[{&quot;brightness&quot;:0.10000000149011612,&quot;colorType&quot;:1,&quot;foreColorIndex&quot;:6,&quot;pos&quot;:0,&quot;transparency&quot;:0},{&quot;brightness&quot;:0,&quot;colorType&quot;:1,&quot;foreColorIndex&quot;:6,&quot;pos&quot;:0.69999998807907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6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9_4*l_h_i*1_2_5"/>
  <p:tag name="KSO_WM_TEMPLATE_CATEGORY" val="diagram"/>
  <p:tag name="KSO_WM_TEMPLATE_INDEX" val="20230929"/>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2_5"/>
  <p:tag name="KSO_WM_DIAGRAM_MAX_ITEMCNT" val="6"/>
  <p:tag name="KSO_WM_DIAGRAM_MIN_ITEMCNT" val="2"/>
  <p:tag name="KSO_WM_DIAGRAM_VIRTUALLY_FRAME" val="{&quot;height&quot;:331.8999938964844,&quot;left&quot;:25.4,&quot;top&quot;:123.50000305175782,&quot;width&quot;:908.525048828125}"/>
  <p:tag name="KSO_WM_DIAGRAM_COLOR_MATCH_VALUE" val="{&quot;shape&quot;:{&quot;fill&quot;:{&quot;gradient&quot;:[{&quot;brightness&quot;:0.4000000059604645,&quot;colorType&quot;:1,&quot;foreColorIndex&quot;:6,&quot;pos&quot;:0,&quot;transparency&quot;:0},{&quot;brightness&quot;:0.20000000298023224,&quot;colorType&quot;:1,&quot;foreColorIndex&quot;:6,&quot;pos&quot;:0.69999998807907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6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9_4*l_h_i*1_2_4"/>
  <p:tag name="KSO_WM_TEMPLATE_CATEGORY" val="diagram"/>
  <p:tag name="KSO_WM_TEMPLATE_INDEX" val="20230929"/>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2_4"/>
  <p:tag name="KSO_WM_DIAGRAM_MAX_ITEMCNT" val="6"/>
  <p:tag name="KSO_WM_DIAGRAM_MIN_ITEMCNT" val="2"/>
  <p:tag name="KSO_WM_DIAGRAM_VIRTUALLY_FRAME" val="{&quot;height&quot;:331.8999938964844,&quot;left&quot;:25.4,&quot;top&quot;:123.50000305175782,&quot;width&quot;:908.525048828125}"/>
  <p:tag name="KSO_WM_DIAGRAM_COLOR_MATCH_VALUE" val="{&quot;shape&quot;:{&quot;fill&quot;:{&quot;gradient&quot;:[{&quot;brightness&quot;:0.4000000059604645,&quot;colorType&quot;:1,&quot;foreColorIndex&quot;:6,&quot;pos&quot;:0,&quot;transparency&quot;:0},{&quot;brightness&quot;:0.20000000298023224,&quot;colorType&quot;:1,&quot;foreColorIndex&quot;:6,&quot;pos&quot;:0.69999998807907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231080_1*q_h_i*1_1_2"/>
  <p:tag name="KSO_WM_TEMPLATE_CATEGORY" val="diagram"/>
  <p:tag name="KSO_WM_TEMPLATE_INDEX" val="20231080"/>
  <p:tag name="KSO_WM_UNIT_LAYERLEVEL" val="1_1_1"/>
  <p:tag name="KSO_WM_TAG_VERSION" val="3.0"/>
  <p:tag name="KSO_WM_DIAGRAM_VERSION" val="3"/>
  <p:tag name="KSO_WM_DIAGRAM_COLOR_TRICK" val="4"/>
  <p:tag name="KSO_WM_DIAGRAM_COLOR_TEXT_CAN_REMOVE" val="n"/>
  <p:tag name="KSO_WM_DIAGRAM_MAX_ITEMCNT" val="6"/>
  <p:tag name="KSO_WM_DIAGRAM_MIN_ITEMCNT" val="3"/>
  <p:tag name="KSO_WM_DIAGRAM_VIRTUALLY_FRAME" val="{&quot;height&quot;:377.6274108886719,&quot;width&quot;:849.7821044921875}"/>
  <p:tag name="KSO_WM_DIAGRAM_COLOR_MATCH_VALUE" val="{&quot;shape&quot;:{&quot;fill&quot;:{&quot;gradient&quot;:[{&quot;brightness&quot;:0.4000000059604645,&quot;colorType&quot;:1,&quot;foreColorIndex&quot;:5,&quot;pos&quot;:0.25,&quot;transparency&quot;:0},{&quot;brightness&quot;:0,&quot;colorType&quot;:1,&quot;foreColorIndex&quot;:5,&quot;pos&quot;:0.8999999761581421,&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7,7,7,7,7,7]}"/>
</p:tagLst>
</file>

<file path=ppt/tags/tag7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0929_4*l_h_a*1_2_1"/>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331.8999938964844,&quot;left&quot;:25.4,&quot;top&quot;:123.50000305175782,&quot;width&quot;:908.52504882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7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0929_4*l_h_f*1_2_1"/>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331.8999938964844,&quot;left&quot;:25.4,&quot;top&quot;:123.50000305175782,&quot;width&quot;:908.52504882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
  <p:tag name="KSO_WM_UNIT_TEXT_FILL_FORE_SCHEMECOLOR_INDEX" val="1"/>
  <p:tag name="KSO_WM_UNIT_TEXT_FILL_TYPE" val="1"/>
  <p:tag name="KSO_WM_DIAGRAM_USE_COLOR_VALUE" val="{&quot;color_scheme&quot;:1,&quot;color_type&quot;:1,&quot;theme_color_indexes&quot;:[5,6,5,6,5,6]}"/>
</p:tagLst>
</file>

<file path=ppt/tags/tag7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9_4*l_h_x*1_2_8"/>
  <p:tag name="KSO_WM_TEMPLATE_CATEGORY" val="diagram"/>
  <p:tag name="KSO_WM_TEMPLATE_INDEX" val="20230929"/>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x"/>
  <p:tag name="KSO_WM_UNIT_INDEX" val="1_2_8"/>
  <p:tag name="KSO_WM_UNIT_VALUE" val="140*145"/>
  <p:tag name="KSO_WM_DIAGRAM_MAX_ITEMCNT" val="6"/>
  <p:tag name="KSO_WM_DIAGRAM_MIN_ITEMCNT" val="2"/>
  <p:tag name="KSO_WM_DIAGRAM_VIRTUALLY_FRAME" val="{&quot;height&quot;:331.8999938964844,&quot;left&quot;:25.4,&quot;top&quot;:123.50000305175782,&quot;width&quot;:908.5250488281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7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9_4*l_h_i*1_2_6"/>
  <p:tag name="KSO_WM_TEMPLATE_CATEGORY" val="diagram"/>
  <p:tag name="KSO_WM_TEMPLATE_INDEX" val="20230929"/>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2_6"/>
  <p:tag name="KSO_WM_DIAGRAM_MAX_ITEMCNT" val="6"/>
  <p:tag name="KSO_WM_DIAGRAM_MIN_ITEMCNT" val="2"/>
  <p:tag name="KSO_WM_DIAGRAM_VIRTUALLY_FRAME" val="{&quot;height&quot;:331.8999938964844,&quot;left&quot;:25.4,&quot;top&quot;:123.50000305175782,&quot;width&quot;:908.525048828125}"/>
  <p:tag name="KSO_WM_DIAGRAM_COLOR_MATCH_VALUE" val="{&quot;shape&quot;:{&quot;fill&quot;:{&quot;type&quot;:0},&quot;glow&quot;:{&quot;colorType&quot;:0},&quot;line&quot;:{&quot;solidLine&quot;:{&quot;brightness&quot;:0.800000011920929,&quot;colorType&quot;:1,&quot;foreColorIndex&quot;:6,&quot;transparency&quot;:0.60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6"/>
  <p:tag name="KSO_WM_DIAGRAM_USE_COLOR_VALUE" val="{&quot;color_scheme&quot;:1,&quot;color_type&quot;:1,&quot;theme_color_indexes&quot;:[5,6,5,6,5,6]}"/>
</p:tagLst>
</file>

<file path=ppt/tags/tag7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9_4*l_h_i*1_2_7"/>
  <p:tag name="KSO_WM_TEMPLATE_CATEGORY" val="diagram"/>
  <p:tag name="KSO_WM_TEMPLATE_INDEX" val="20230929"/>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2_7"/>
  <p:tag name="KSO_WM_DIAGRAM_MAX_ITEMCNT" val="6"/>
  <p:tag name="KSO_WM_DIAGRAM_MIN_ITEMCNT" val="2"/>
  <p:tag name="KSO_WM_DIAGRAM_VIRTUALLY_FRAME" val="{&quot;height&quot;:331.8999938964844,&quot;left&quot;:25.4,&quot;top&quot;:123.50000305175782,&quot;width&quot;:908.525048828125}"/>
  <p:tag name="KSO_WM_DIAGRAM_COLOR_MATCH_VALUE" val="{&quot;shape&quot;:{&quot;fill&quot;:{&quot;type&quot;:0},&quot;glow&quot;:{&quot;colorType&quot;:0},&quot;line&quot;:{&quot;solidLine&quot;:{&quot;brightness&quot;:0.800000011920929,&quot;colorType&quot;:1,&quot;foreColorIndex&quot;:6,&quot;transparency&quot;:0.60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6"/>
  <p:tag name="KSO_WM_DIAGRAM_USE_COLOR_VALUE" val="{&quot;color_scheme&quot;:1,&quot;color_type&quot;:1,&quot;theme_color_indexes&quot;:[5,6,5,6,5,6]}"/>
</p:tagLst>
</file>

<file path=ppt/tags/tag7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9_4*l_h_i*1_2_2"/>
  <p:tag name="KSO_WM_TEMPLATE_CATEGORY" val="diagram"/>
  <p:tag name="KSO_WM_TEMPLATE_INDEX" val="20230929"/>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2_2"/>
  <p:tag name="KSO_WM_DIAGRAM_MAX_ITEMCNT" val="6"/>
  <p:tag name="KSO_WM_DIAGRAM_MIN_ITEMCNT" val="2"/>
  <p:tag name="KSO_WM_DIAGRAM_VIRTUALLY_FRAME" val="{&quot;height&quot;:331.8999938964844,&quot;left&quot;:25.4,&quot;top&quot;:123.50000305175782,&quot;width&quot;:908.525048828125}"/>
  <p:tag name="KSO_WM_DIAGRAM_COLOR_MATCH_VALUE" val="{&quot;shape&quot;:{&quot;fill&quot;:{&quot;type&quot;:0},&quot;glow&quot;:{&quot;colorType&quot;:0},&quot;line&quot;:{&quot;solidLine&quot;:{&quot;brightness&quot;:0.800000011920929,&quot;colorType&quot;:1,&quot;foreColorIndex&quot;:6,&quot;transparency&quot;:0.60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6"/>
  <p:tag name="KSO_WM_DIAGRAM_USE_COLOR_VALUE" val="{&quot;color_scheme&quot;:1,&quot;color_type&quot;:1,&quot;theme_color_indexes&quot;:[5,6,5,6,5,6]}"/>
</p:tagLst>
</file>

<file path=ppt/tags/tag7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9_4*l_h_i*1_4_3"/>
  <p:tag name="KSO_WM_TEMPLATE_CATEGORY" val="diagram"/>
  <p:tag name="KSO_WM_TEMPLATE_INDEX" val="20230929"/>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4_3"/>
  <p:tag name="KSO_WM_DIAGRAM_MAX_ITEMCNT" val="6"/>
  <p:tag name="KSO_WM_DIAGRAM_MIN_ITEMCNT" val="2"/>
  <p:tag name="KSO_WM_DIAGRAM_VIRTUALLY_FRAME" val="{&quot;height&quot;:331.8999938964844,&quot;left&quot;:25.4,&quot;top&quot;:123.50000305175782,&quot;width&quot;:908.525048828125}"/>
  <p:tag name="KSO_WM_DIAGRAM_COLOR_MATCH_VALUE" val="{&quot;shape&quot;:{&quot;fill&quot;:{&quot;type&quot;:0},&quot;glow&quot;:{&quot;colorType&quot;:0},&quot;line&quot;:{&quot;solidLine&quot;:{&quot;brightness&quot;:-0.25,&quot;colorType&quot;:1,&quot;foreColorIndex&quot;:8,&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8"/>
  <p:tag name="KSO_WM_DIAGRAM_USE_COLOR_VALUE" val="{&quot;color_scheme&quot;:1,&quot;color_type&quot;:1,&quot;theme_color_indexes&quot;:[5,6,5,6,5,6]}"/>
</p:tagLst>
</file>

<file path=ppt/tags/tag7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9_4*l_h_i*1_4_1"/>
  <p:tag name="KSO_WM_TEMPLATE_CATEGORY" val="diagram"/>
  <p:tag name="KSO_WM_TEMPLATE_INDEX" val="20230929"/>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4_1"/>
  <p:tag name="KSO_WM_DIAGRAM_MAX_ITEMCNT" val="6"/>
  <p:tag name="KSO_WM_DIAGRAM_MIN_ITEMCNT" val="2"/>
  <p:tag name="KSO_WM_DIAGRAM_VIRTUALLY_FRAME" val="{&quot;height&quot;:331.8999938964844,&quot;left&quot;:25.4,&quot;top&quot;:123.50000305175782,&quot;width&quot;:908.525048828125}"/>
  <p:tag name="KSO_WM_DIAGRAM_COLOR_MATCH_VALUE" val="{&quot;shape&quot;:{&quot;fill&quot;:{&quot;type&quot;:0},&quot;glow&quot;:{&quot;colorType&quot;:0},&quot;line&quot;:{&quot;solidLine&quot;:{&quot;brightness&quot;:0.6000000238418579,&quot;colorType&quot;:1,&quot;foreColorIndex&quot;:8,&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8"/>
  <p:tag name="KSO_WM_DIAGRAM_USE_COLOR_VALUE" val="{&quot;color_scheme&quot;:1,&quot;color_type&quot;:1,&quot;theme_color_indexes&quot;:[5,6,5,6,5,6]}"/>
</p:tagLst>
</file>

<file path=ppt/tags/tag7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9_4*l_h_i*1_4_9"/>
  <p:tag name="KSO_WM_TEMPLATE_CATEGORY" val="diagram"/>
  <p:tag name="KSO_WM_TEMPLATE_INDEX" val="20230929"/>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4_9"/>
  <p:tag name="KSO_WM_DIAGRAM_MAX_ITEMCNT" val="6"/>
  <p:tag name="KSO_WM_DIAGRAM_MIN_ITEMCNT" val="2"/>
  <p:tag name="KSO_WM_DIAGRAM_VIRTUALLY_FRAME" val="{&quot;height&quot;:331.8999938964844,&quot;left&quot;:25.4,&quot;top&quot;:123.50000305175782,&quot;width&quot;:908.525048828125}"/>
  <p:tag name="KSO_WM_DIAGRAM_COLOR_MATCH_VALUE" val="{&quot;shape&quot;:{&quot;fill&quot;:{&quot;solid&quot;:{&quot;brightness&quot;:-0.25,&quot;colorType&quot;:1,&quot;foreColorIndex&quot;:8,&quot;transparency&quot;:0},&quot;type&quot;:1},&quot;glow&quot;:{&quot;colorType&quot;:0},&quot;line&quot;:{&quot;type&quot;:0},&quot;shadow&quot;:{&quot;brightness&quot;:0,&quot;colorType&quot;:1,&quot;foreColorIndex&quot;:8,&quot;transparency&quot;:0.6200000047683716},&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8"/>
  <p:tag name="KSO_WM_UNIT_FILL_FORE_SCHEMECOLOR_INDEX_BRIGHTNESS" val="-0.25"/>
  <p:tag name="KSO_WM_DIAGRAM_USE_COLOR_VALUE" val="{&quot;color_scheme&quot;:1,&quot;color_type&quot;:1,&quot;theme_color_indexes&quot;:[5,6,5,6,5,6]}"/>
</p:tagLst>
</file>

<file path=ppt/tags/tag7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9_4*l_h_i*1_4_6"/>
  <p:tag name="KSO_WM_TEMPLATE_CATEGORY" val="diagram"/>
  <p:tag name="KSO_WM_TEMPLATE_INDEX" val="20230929"/>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4_6"/>
  <p:tag name="KSO_WM_DIAGRAM_MAX_ITEMCNT" val="6"/>
  <p:tag name="KSO_WM_DIAGRAM_MIN_ITEMCNT" val="2"/>
  <p:tag name="KSO_WM_DIAGRAM_VIRTUALLY_FRAME" val="{&quot;height&quot;:331.8999938964844,&quot;left&quot;:25.4,&quot;top&quot;:123.50000305175782,&quot;width&quot;:908.525048828125}"/>
  <p:tag name="KSO_WM_DIAGRAM_COLOR_MATCH_VALUE" val="{&quot;shape&quot;:{&quot;fill&quot;:{&quot;gradient&quot;:[{&quot;brightness&quot;:0.10000000149011612,&quot;colorType&quot;:1,&quot;foreColorIndex&quot;:8,&quot;pos&quot;:0,&quot;transparency&quot;:0},{&quot;brightness&quot;:0,&quot;colorType&quot;:1,&quot;foreColorIndex&quot;:8,&quot;pos&quot;:0.69999998807907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231080_1*q_h_i*1_2_1"/>
  <p:tag name="KSO_WM_TEMPLATE_CATEGORY" val="diagram"/>
  <p:tag name="KSO_WM_TEMPLATE_INDEX" val="20231080"/>
  <p:tag name="KSO_WM_UNIT_LAYERLEVEL" val="1_1_1"/>
  <p:tag name="KSO_WM_TAG_VERSION" val="3.0"/>
  <p:tag name="KSO_WM_DIAGRAM_VERSION" val="3"/>
  <p:tag name="KSO_WM_DIAGRAM_COLOR_TRICK" val="4"/>
  <p:tag name="KSO_WM_DIAGRAM_COLOR_TEXT_CAN_REMOVE" val="n"/>
  <p:tag name="KSO_WM_DIAGRAM_MAX_ITEMCNT" val="6"/>
  <p:tag name="KSO_WM_DIAGRAM_MIN_ITEMCNT" val="3"/>
  <p:tag name="KSO_WM_DIAGRAM_VIRTUALLY_FRAME" val="{&quot;height&quot;:377.6274108886719,&quot;width&quot;:849.7821044921875}"/>
  <p:tag name="KSO_WM_DIAGRAM_COLOR_MATCH_VALUE" val="{&quot;shape&quot;:{&quot;fill&quot;:{&quot;gradient&quot;:[{&quot;brightness&quot;:0.4000000059604645,&quot;colorType&quot;:1,&quot;foreColorIndex&quot;:6,&quot;pos&quot;:0.25,&quot;transparency&quot;:0},{&quot;brightness&quot;:0,&quot;colorType&quot;:1,&quot;foreColorIndex&quot;:6,&quot;pos&quot;:0.8999999761581421,&quot;transparency&quot;:0}],&quot;type&quot;:3},&quot;glow&quot;:{&quot;colorType&quot;:0},&quot;line&quot;:{&quot;type&quot;:0},&quot;shadow&quot;:{&quot;brightness&quot;:0,&quot;colorType&quot;:1,&quot;foreColorIndex&quot;:6,&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7,7,7,7,7,7]}"/>
</p:tagLst>
</file>

<file path=ppt/tags/tag8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9_4*l_h_i*1_4_5"/>
  <p:tag name="KSO_WM_TEMPLATE_CATEGORY" val="diagram"/>
  <p:tag name="KSO_WM_TEMPLATE_INDEX" val="20230929"/>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4_5"/>
  <p:tag name="KSO_WM_DIAGRAM_MAX_ITEMCNT" val="6"/>
  <p:tag name="KSO_WM_DIAGRAM_MIN_ITEMCNT" val="2"/>
  <p:tag name="KSO_WM_DIAGRAM_VIRTUALLY_FRAME" val="{&quot;height&quot;:331.8999938964844,&quot;left&quot;:25.4,&quot;top&quot;:123.50000305175782,&quot;width&quot;:908.525048828125}"/>
  <p:tag name="KSO_WM_DIAGRAM_COLOR_MATCH_VALUE" val="{&quot;shape&quot;:{&quot;fill&quot;:{&quot;gradient&quot;:[{&quot;brightness&quot;:0.4000000059604645,&quot;colorType&quot;:1,&quot;foreColorIndex&quot;:8,&quot;pos&quot;:0,&quot;transparency&quot;:0},{&quot;brightness&quot;:0.20000000298023224,&quot;colorType&quot;:1,&quot;foreColorIndex&quot;:8,&quot;pos&quot;:0.69999998807907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8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9_4*l_h_i*1_4_4"/>
  <p:tag name="KSO_WM_TEMPLATE_CATEGORY" val="diagram"/>
  <p:tag name="KSO_WM_TEMPLATE_INDEX" val="20230929"/>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4_4"/>
  <p:tag name="KSO_WM_DIAGRAM_MAX_ITEMCNT" val="6"/>
  <p:tag name="KSO_WM_DIAGRAM_MIN_ITEMCNT" val="2"/>
  <p:tag name="KSO_WM_DIAGRAM_VIRTUALLY_FRAME" val="{&quot;height&quot;:331.8999938964844,&quot;left&quot;:25.4,&quot;top&quot;:123.50000305175782,&quot;width&quot;:908.525048828125}"/>
  <p:tag name="KSO_WM_DIAGRAM_COLOR_MATCH_VALUE" val="{&quot;shape&quot;:{&quot;fill&quot;:{&quot;gradient&quot;:[{&quot;brightness&quot;:0.4000000059604645,&quot;colorType&quot;:1,&quot;foreColorIndex&quot;:8,&quot;pos&quot;:0,&quot;transparency&quot;:0},{&quot;brightness&quot;:0.20000000298023224,&quot;colorType&quot;:1,&quot;foreColorIndex&quot;:8,&quot;pos&quot;:0.69999998807907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8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0929_4*l_h_a*1_4_1"/>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331.8999938964844,&quot;left&quot;:25.4,&quot;top&quot;:123.50000305175782,&quot;width&quot;:908.52504882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8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0929_4*l_h_f*1_4_1"/>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331.8999938964844,&quot;left&quot;:25.4,&quot;top&quot;:123.50000305175782,&quot;width&quot;:908.52504882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
  <p:tag name="KSO_WM_UNIT_TEXT_FILL_FORE_SCHEMECOLOR_INDEX" val="1"/>
  <p:tag name="KSO_WM_UNIT_TEXT_FILL_TYPE" val="1"/>
  <p:tag name="KSO_WM_DIAGRAM_USE_COLOR_VALUE" val="{&quot;color_scheme&quot;:1,&quot;color_type&quot;:1,&quot;theme_color_indexes&quot;:[5,6,5,6,5,6]}"/>
</p:tagLst>
</file>

<file path=ppt/tags/tag8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9_4*l_h_i*1_4_7"/>
  <p:tag name="KSO_WM_TEMPLATE_CATEGORY" val="diagram"/>
  <p:tag name="KSO_WM_TEMPLATE_INDEX" val="20230929"/>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4_7"/>
  <p:tag name="KSO_WM_DIAGRAM_MAX_ITEMCNT" val="6"/>
  <p:tag name="KSO_WM_DIAGRAM_MIN_ITEMCNT" val="2"/>
  <p:tag name="KSO_WM_DIAGRAM_VIRTUALLY_FRAME" val="{&quot;height&quot;:331.8999938964844,&quot;left&quot;:25.4,&quot;top&quot;:123.50000305175782,&quot;width&quot;:908.525048828125}"/>
  <p:tag name="KSO_WM_DIAGRAM_COLOR_MATCH_VALUE" val="{&quot;shape&quot;:{&quot;fill&quot;:{&quot;type&quot;:0},&quot;glow&quot;:{&quot;colorType&quot;:0},&quot;line&quot;:{&quot;solidLine&quot;:{&quot;brightness&quot;:0.800000011920929,&quot;colorType&quot;:1,&quot;foreColorIndex&quot;:8,&quot;transparency&quot;:0.60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8"/>
  <p:tag name="KSO_WM_DIAGRAM_USE_COLOR_VALUE" val="{&quot;color_scheme&quot;:1,&quot;color_type&quot;:1,&quot;theme_color_indexes&quot;:[5,6,5,6,5,6]}"/>
</p:tagLst>
</file>

<file path=ppt/tags/tag8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9_4*l_h_i*1_4_8"/>
  <p:tag name="KSO_WM_TEMPLATE_CATEGORY" val="diagram"/>
  <p:tag name="KSO_WM_TEMPLATE_INDEX" val="20230929"/>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4_8"/>
  <p:tag name="KSO_WM_DIAGRAM_MAX_ITEMCNT" val="6"/>
  <p:tag name="KSO_WM_DIAGRAM_MIN_ITEMCNT" val="2"/>
  <p:tag name="KSO_WM_DIAGRAM_VIRTUALLY_FRAME" val="{&quot;height&quot;:331.8999938964844,&quot;left&quot;:25.4,&quot;top&quot;:123.50000305175782,&quot;width&quot;:908.525048828125}"/>
  <p:tag name="KSO_WM_DIAGRAM_COLOR_MATCH_VALUE" val="{&quot;shape&quot;:{&quot;fill&quot;:{&quot;type&quot;:0},&quot;glow&quot;:{&quot;colorType&quot;:0},&quot;line&quot;:{&quot;solidLine&quot;:{&quot;brightness&quot;:0.800000011920929,&quot;colorType&quot;:1,&quot;foreColorIndex&quot;:8,&quot;transparency&quot;:0.60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8"/>
  <p:tag name="KSO_WM_DIAGRAM_USE_COLOR_VALUE" val="{&quot;color_scheme&quot;:1,&quot;color_type&quot;:1,&quot;theme_color_indexes&quot;:[5,6,5,6,5,6]}"/>
</p:tagLst>
</file>

<file path=ppt/tags/tag8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9_4*l_h_x*1_4_8"/>
  <p:tag name="KSO_WM_TEMPLATE_CATEGORY" val="diagram"/>
  <p:tag name="KSO_WM_TEMPLATE_INDEX" val="20230929"/>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x"/>
  <p:tag name="KSO_WM_UNIT_INDEX" val="1_4_8"/>
  <p:tag name="KSO_WM_UNIT_VALUE" val="121*140"/>
  <p:tag name="KSO_WM_DIAGRAM_MAX_ITEMCNT" val="6"/>
  <p:tag name="KSO_WM_DIAGRAM_MIN_ITEMCNT" val="2"/>
  <p:tag name="KSO_WM_DIAGRAM_VIRTUALLY_FRAME" val="{&quot;height&quot;:331.8999938964844,&quot;left&quot;:25.4,&quot;top&quot;:123.50000305175782,&quot;width&quot;:908.5250488281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8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9_4*l_h_i*1_4_2"/>
  <p:tag name="KSO_WM_TEMPLATE_CATEGORY" val="diagram"/>
  <p:tag name="KSO_WM_TEMPLATE_INDEX" val="20230929"/>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4_2"/>
  <p:tag name="KSO_WM_DIAGRAM_MAX_ITEMCNT" val="6"/>
  <p:tag name="KSO_WM_DIAGRAM_MIN_ITEMCNT" val="2"/>
  <p:tag name="KSO_WM_DIAGRAM_VIRTUALLY_FRAME" val="{&quot;height&quot;:331.8999938964844,&quot;left&quot;:25.4,&quot;top&quot;:123.50000305175782,&quot;width&quot;:908.525048828125}"/>
  <p:tag name="KSO_WM_DIAGRAM_COLOR_MATCH_VALUE" val="{&quot;shape&quot;:{&quot;fill&quot;:{&quot;type&quot;:0},&quot;glow&quot;:{&quot;colorType&quot;:0},&quot;line&quot;:{&quot;solidLine&quot;:{&quot;brightness&quot;:0.800000011920929,&quot;colorType&quot;:1,&quot;foreColorIndex&quot;:8,&quot;transparency&quot;:0.60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8"/>
  <p:tag name="KSO_WM_DIAGRAM_USE_COLOR_VALUE" val="{&quot;color_scheme&quot;:1,&quot;color_type&quot;:1,&quot;theme_color_indexes&quot;:[5,6,5,6,5,6]}"/>
</p:tagLst>
</file>

<file path=ppt/tags/tag8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9_4*l_h_i*1_3_3"/>
  <p:tag name="KSO_WM_TEMPLATE_CATEGORY" val="diagram"/>
  <p:tag name="KSO_WM_TEMPLATE_INDEX" val="20230929"/>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3_3"/>
  <p:tag name="KSO_WM_DIAGRAM_MAX_ITEMCNT" val="6"/>
  <p:tag name="KSO_WM_DIAGRAM_MIN_ITEMCNT" val="2"/>
  <p:tag name="KSO_WM_DIAGRAM_VIRTUALLY_FRAME" val="{&quot;height&quot;:331.8999938964844,&quot;left&quot;:25.4,&quot;top&quot;:123.50000305175782,&quot;width&quot;:908.525048828125}"/>
  <p:tag name="KSO_WM_DIAGRAM_COLOR_MATCH_VALUE" val="{&quot;shape&quot;:{&quot;fill&quot;:{&quot;type&quot;:0},&quot;glow&quot;:{&quot;colorType&quot;:0},&quot;line&quot;:{&quot;solidLine&quot;:{&quot;brightness&quot;:-0.25,&quot;colorType&quot;:1,&quot;foreColorIndex&quot;:7,&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7"/>
  <p:tag name="KSO_WM_DIAGRAM_USE_COLOR_VALUE" val="{&quot;color_scheme&quot;:1,&quot;color_type&quot;:1,&quot;theme_color_indexes&quot;:[5,6,5,6,5,6]}"/>
</p:tagLst>
</file>

<file path=ppt/tags/tag8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9_4*l_h_i*1_3_1"/>
  <p:tag name="KSO_WM_TEMPLATE_CATEGORY" val="diagram"/>
  <p:tag name="KSO_WM_TEMPLATE_INDEX" val="20230929"/>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3_1"/>
  <p:tag name="KSO_WM_DIAGRAM_MAX_ITEMCNT" val="6"/>
  <p:tag name="KSO_WM_DIAGRAM_MIN_ITEMCNT" val="2"/>
  <p:tag name="KSO_WM_DIAGRAM_VIRTUALLY_FRAME" val="{&quot;height&quot;:331.8999938964844,&quot;left&quot;:25.4,&quot;top&quot;:123.50000305175782,&quot;width&quot;:908.525048828125}"/>
  <p:tag name="KSO_WM_DIAGRAM_COLOR_MATCH_VALUE" val="{&quot;shape&quot;:{&quot;fill&quot;:{&quot;type&quot;:0},&quot;glow&quot;:{&quot;colorType&quot;:0},&quot;line&quot;:{&quot;solidLine&quot;:{&quot;brightness&quot;:0.6000000238418579,&quot;colorType&quot;:1,&quot;foreColorIndex&quot;:7,&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7"/>
  <p:tag name="KSO_WM_DIAGRAM_USE_COLOR_VALUE" val="{&quot;color_scheme&quot;:1,&quot;color_type&quot;:1,&quot;theme_color_indexes&quot;:[5,6,5,6,5,6]}"/>
</p:tagLst>
</file>

<file path=ppt/tags/tag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231080_1*q_h_i*1_3_1"/>
  <p:tag name="KSO_WM_TEMPLATE_CATEGORY" val="diagram"/>
  <p:tag name="KSO_WM_TEMPLATE_INDEX" val="20231080"/>
  <p:tag name="KSO_WM_UNIT_LAYERLEVEL" val="1_1_1"/>
  <p:tag name="KSO_WM_TAG_VERSION" val="3.0"/>
  <p:tag name="KSO_WM_DIAGRAM_VERSION" val="3"/>
  <p:tag name="KSO_WM_DIAGRAM_COLOR_TRICK" val="4"/>
  <p:tag name="KSO_WM_DIAGRAM_COLOR_TEXT_CAN_REMOVE" val="n"/>
  <p:tag name="KSO_WM_DIAGRAM_MAX_ITEMCNT" val="6"/>
  <p:tag name="KSO_WM_DIAGRAM_MIN_ITEMCNT" val="3"/>
  <p:tag name="KSO_WM_DIAGRAM_VIRTUALLY_FRAME" val="{&quot;height&quot;:377.6274108886719,&quot;width&quot;:849.7821044921875}"/>
  <p:tag name="KSO_WM_DIAGRAM_COLOR_MATCH_VALUE" val="{&quot;shape&quot;:{&quot;fill&quot;:{&quot;gradient&quot;:[{&quot;brightness&quot;:0.4000000059604645,&quot;colorType&quot;:1,&quot;foreColorIndex&quot;:7,&quot;pos&quot;:0.25,&quot;transparency&quot;:0},{&quot;brightness&quot;:0,&quot;colorType&quot;:1,&quot;foreColorIndex&quot;:7,&quot;pos&quot;:0.8999999761581421,&quot;transparency&quot;:0}],&quot;type&quot;:3},&quot;glow&quot;:{&quot;colorType&quot;:0},&quot;line&quot;:{&quot;type&quot;:0},&quot;shadow&quot;:{&quot;brightness&quot;:0,&quot;colorType&quot;:1,&quot;foreColorIndex&quot;:7,&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7,7,7,7,7,7]}"/>
</p:tagLst>
</file>

<file path=ppt/tags/tag9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9_4*l_h_i*1_3_9"/>
  <p:tag name="KSO_WM_TEMPLATE_CATEGORY" val="diagram"/>
  <p:tag name="KSO_WM_TEMPLATE_INDEX" val="20230929"/>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3_9"/>
  <p:tag name="KSO_WM_DIAGRAM_MAX_ITEMCNT" val="6"/>
  <p:tag name="KSO_WM_DIAGRAM_MIN_ITEMCNT" val="2"/>
  <p:tag name="KSO_WM_DIAGRAM_VIRTUALLY_FRAME" val="{&quot;height&quot;:331.8999938964844,&quot;left&quot;:25.4,&quot;top&quot;:123.50000305175782,&quot;width&quot;:908.525048828125}"/>
  <p:tag name="KSO_WM_DIAGRAM_COLOR_MATCH_VALUE" val="{&quot;shape&quot;:{&quot;fill&quot;:{&quot;solid&quot;:{&quot;brightness&quot;:-0.25,&quot;colorType&quot;:1,&quot;foreColorIndex&quot;:7,&quot;transparency&quot;:0},&quot;type&quot;:1},&quot;glow&quot;:{&quot;colorType&quot;:0},&quot;line&quot;:{&quot;type&quot;:0},&quot;shadow&quot;:{&quot;brightness&quot;:0,&quot;colorType&quot;:1,&quot;foreColorIndex&quot;:7,&quot;transparency&quot;:0.6200000047683716},&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7"/>
  <p:tag name="KSO_WM_UNIT_FILL_FORE_SCHEMECOLOR_INDEX_BRIGHTNESS" val="-0.25"/>
  <p:tag name="KSO_WM_DIAGRAM_USE_COLOR_VALUE" val="{&quot;color_scheme&quot;:1,&quot;color_type&quot;:1,&quot;theme_color_indexes&quot;:[5,6,5,6,5,6]}"/>
</p:tagLst>
</file>

<file path=ppt/tags/tag9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9_4*l_h_i*1_3_6"/>
  <p:tag name="KSO_WM_TEMPLATE_CATEGORY" val="diagram"/>
  <p:tag name="KSO_WM_TEMPLATE_INDEX" val="20230929"/>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3_6"/>
  <p:tag name="KSO_WM_DIAGRAM_MAX_ITEMCNT" val="6"/>
  <p:tag name="KSO_WM_DIAGRAM_MIN_ITEMCNT" val="2"/>
  <p:tag name="KSO_WM_DIAGRAM_VIRTUALLY_FRAME" val="{&quot;height&quot;:331.8999938964844,&quot;left&quot;:25.4,&quot;top&quot;:123.50000305175782,&quot;width&quot;:908.525048828125}"/>
  <p:tag name="KSO_WM_DIAGRAM_COLOR_MATCH_VALUE" val="{&quot;shape&quot;:{&quot;fill&quot;:{&quot;gradient&quot;:[{&quot;brightness&quot;:0.10000000149011612,&quot;colorType&quot;:1,&quot;foreColorIndex&quot;:7,&quot;pos&quot;:0,&quot;transparency&quot;:0},{&quot;brightness&quot;:0,&quot;colorType&quot;:1,&quot;foreColorIndex&quot;:7,&quot;pos&quot;:0.69999998807907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9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9_4*l_h_i*1_3_5"/>
  <p:tag name="KSO_WM_TEMPLATE_CATEGORY" val="diagram"/>
  <p:tag name="KSO_WM_TEMPLATE_INDEX" val="20230929"/>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3_5"/>
  <p:tag name="KSO_WM_DIAGRAM_MAX_ITEMCNT" val="6"/>
  <p:tag name="KSO_WM_DIAGRAM_MIN_ITEMCNT" val="2"/>
  <p:tag name="KSO_WM_DIAGRAM_VIRTUALLY_FRAME" val="{&quot;height&quot;:331.8999938964844,&quot;left&quot;:25.4,&quot;top&quot;:123.50000305175782,&quot;width&quot;:908.525048828125}"/>
  <p:tag name="KSO_WM_DIAGRAM_COLOR_MATCH_VALUE" val="{&quot;shape&quot;:{&quot;fill&quot;:{&quot;gradient&quot;:[{&quot;brightness&quot;:0.4000000059604645,&quot;colorType&quot;:1,&quot;foreColorIndex&quot;:7,&quot;pos&quot;:0,&quot;transparency&quot;:0},{&quot;brightness&quot;:0.20000000298023224,&quot;colorType&quot;:1,&quot;foreColorIndex&quot;:7,&quot;pos&quot;:0.69999998807907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9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9_4*l_h_i*1_3_4"/>
  <p:tag name="KSO_WM_TEMPLATE_CATEGORY" val="diagram"/>
  <p:tag name="KSO_WM_TEMPLATE_INDEX" val="20230929"/>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3_4"/>
  <p:tag name="KSO_WM_DIAGRAM_MAX_ITEMCNT" val="6"/>
  <p:tag name="KSO_WM_DIAGRAM_MIN_ITEMCNT" val="2"/>
  <p:tag name="KSO_WM_DIAGRAM_VIRTUALLY_FRAME" val="{&quot;height&quot;:331.8999938964844,&quot;left&quot;:25.4,&quot;top&quot;:123.50000305175782,&quot;width&quot;:908.525048828125}"/>
  <p:tag name="KSO_WM_DIAGRAM_COLOR_MATCH_VALUE" val="{&quot;shape&quot;:{&quot;fill&quot;:{&quot;gradient&quot;:[{&quot;brightness&quot;:0.4000000059604645,&quot;colorType&quot;:1,&quot;foreColorIndex&quot;:7,&quot;pos&quot;:0,&quot;transparency&quot;:0},{&quot;brightness&quot;:0.20000000298023224,&quot;colorType&quot;:1,&quot;foreColorIndex&quot;:7,&quot;pos&quot;:0.69999998807907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9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0929_4*l_h_a*1_3_1"/>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331.8999938964844,&quot;left&quot;:25.4,&quot;top&quot;:123.50000305175782,&quot;width&quot;:908.52504882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9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0929_4*l_h_f*1_3_1"/>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331.8999938964844,&quot;left&quot;:25.4,&quot;top&quot;:123.50000305175782,&quot;width&quot;:908.52504882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
  <p:tag name="KSO_WM_UNIT_TEXT_FILL_FORE_SCHEMECOLOR_INDEX" val="1"/>
  <p:tag name="KSO_WM_UNIT_TEXT_FILL_TYPE" val="1"/>
  <p:tag name="KSO_WM_DIAGRAM_USE_COLOR_VALUE" val="{&quot;color_scheme&quot;:1,&quot;color_type&quot;:1,&quot;theme_color_indexes&quot;:[5,6,5,6,5,6]}"/>
</p:tagLst>
</file>

<file path=ppt/tags/tag9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9_4*l_h_i*1_3_7"/>
  <p:tag name="KSO_WM_TEMPLATE_CATEGORY" val="diagram"/>
  <p:tag name="KSO_WM_TEMPLATE_INDEX" val="20230929"/>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3_7"/>
  <p:tag name="KSO_WM_DIAGRAM_MAX_ITEMCNT" val="6"/>
  <p:tag name="KSO_WM_DIAGRAM_MIN_ITEMCNT" val="2"/>
  <p:tag name="KSO_WM_DIAGRAM_VIRTUALLY_FRAME" val="{&quot;height&quot;:331.8999938964844,&quot;left&quot;:25.4,&quot;top&quot;:123.50000305175782,&quot;width&quot;:908.525048828125}"/>
  <p:tag name="KSO_WM_DIAGRAM_COLOR_MATCH_VALUE" val="{&quot;shape&quot;:{&quot;fill&quot;:{&quot;type&quot;:0},&quot;glow&quot;:{&quot;colorType&quot;:0},&quot;line&quot;:{&quot;solidLine&quot;:{&quot;brightness&quot;:0.800000011920929,&quot;colorType&quot;:1,&quot;foreColorIndex&quot;:7,&quot;transparency&quot;:0.60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7"/>
  <p:tag name="KSO_WM_DIAGRAM_USE_COLOR_VALUE" val="{&quot;color_scheme&quot;:1,&quot;color_type&quot;:1,&quot;theme_color_indexes&quot;:[5,6,5,6,5,6]}"/>
</p:tagLst>
</file>

<file path=ppt/tags/tag9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9_4*l_h_x*1_3_8"/>
  <p:tag name="KSO_WM_TEMPLATE_CATEGORY" val="diagram"/>
  <p:tag name="KSO_WM_TEMPLATE_INDEX" val="20230929"/>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x"/>
  <p:tag name="KSO_WM_UNIT_INDEX" val="1_3_8"/>
  <p:tag name="KSO_WM_UNIT_VALUE" val="133*133"/>
  <p:tag name="KSO_WM_DIAGRAM_MAX_ITEMCNT" val="6"/>
  <p:tag name="KSO_WM_DIAGRAM_MIN_ITEMCNT" val="2"/>
  <p:tag name="KSO_WM_DIAGRAM_VIRTUALLY_FRAME" val="{&quot;height&quot;:331.8999938964844,&quot;left&quot;:25.4,&quot;top&quot;:123.50000305175782,&quot;width&quot;:908.5250488281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9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9_4*l_h_i*1_3_8"/>
  <p:tag name="KSO_WM_TEMPLATE_CATEGORY" val="diagram"/>
  <p:tag name="KSO_WM_TEMPLATE_INDEX" val="20230929"/>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3_8"/>
  <p:tag name="KSO_WM_DIAGRAM_MAX_ITEMCNT" val="6"/>
  <p:tag name="KSO_WM_DIAGRAM_MIN_ITEMCNT" val="2"/>
  <p:tag name="KSO_WM_DIAGRAM_VIRTUALLY_FRAME" val="{&quot;height&quot;:331.8999938964844,&quot;left&quot;:25.4,&quot;top&quot;:123.50000305175782,&quot;width&quot;:908.525048828125}"/>
  <p:tag name="KSO_WM_DIAGRAM_COLOR_MATCH_VALUE" val="{&quot;shape&quot;:{&quot;fill&quot;:{&quot;type&quot;:0},&quot;glow&quot;:{&quot;colorType&quot;:0},&quot;line&quot;:{&quot;solidLine&quot;:{&quot;brightness&quot;:0.800000011920929,&quot;colorType&quot;:1,&quot;foreColorIndex&quot;:7,&quot;transparency&quot;:0.60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7"/>
  <p:tag name="KSO_WM_DIAGRAM_USE_COLOR_VALUE" val="{&quot;color_scheme&quot;:1,&quot;color_type&quot;:1,&quot;theme_color_indexes&quot;:[5,6,5,6,5,6]}"/>
</p:tagLst>
</file>

<file path=ppt/tags/tag9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9_4*l_h_i*1_3_2"/>
  <p:tag name="KSO_WM_TEMPLATE_CATEGORY" val="diagram"/>
  <p:tag name="KSO_WM_TEMPLATE_INDEX" val="20230929"/>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3_2"/>
  <p:tag name="KSO_WM_DIAGRAM_MAX_ITEMCNT" val="6"/>
  <p:tag name="KSO_WM_DIAGRAM_MIN_ITEMCNT" val="2"/>
  <p:tag name="KSO_WM_DIAGRAM_VIRTUALLY_FRAME" val="{&quot;height&quot;:331.8999938964844,&quot;left&quot;:25.4,&quot;top&quot;:123.50000305175782,&quot;width&quot;:908.525048828125}"/>
  <p:tag name="KSO_WM_DIAGRAM_COLOR_MATCH_VALUE" val="{&quot;shape&quot;:{&quot;fill&quot;:{&quot;type&quot;:0},&quot;glow&quot;:{&quot;colorType&quot;:0},&quot;line&quot;:{&quot;solidLine&quot;:{&quot;brightness&quot;:0.800000011920929,&quot;colorType&quot;:1,&quot;foreColorIndex&quot;:7,&quot;transparency&quot;:0.60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7"/>
  <p:tag name="KSO_WM_DIAGRAM_USE_COLOR_VALUE" val="{&quot;color_scheme&quot;:1,&quot;color_type&quot;:1,&quot;theme_color_indexes&quot;:[5,6,5,6,5,6]}"/>
</p:tagLst>
</file>

<file path=ppt/theme/theme1.xml><?xml version="1.0" encoding="utf-8"?>
<a:theme xmlns:a="http://schemas.openxmlformats.org/drawingml/2006/main" name="Office 主题">
  <a:themeElements>
    <a:clrScheme name="自定义 214">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3867</Words>
  <Application>WPS 演示</Application>
  <PresentationFormat>宽屏</PresentationFormat>
  <Paragraphs>532</Paragraphs>
  <Slides>42</Slides>
  <Notes>31</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42</vt:i4>
      </vt:variant>
    </vt:vector>
  </HeadingPairs>
  <TitlesOfParts>
    <vt:vector size="52" baseType="lpstr">
      <vt:lpstr>Arial</vt:lpstr>
      <vt:lpstr>宋体</vt:lpstr>
      <vt:lpstr>Wingdings</vt:lpstr>
      <vt:lpstr>黑体</vt:lpstr>
      <vt:lpstr>微软雅黑</vt:lpstr>
      <vt:lpstr>Wingdings</vt:lpstr>
      <vt:lpstr>华文楷体</vt:lpstr>
      <vt:lpstr>Arial Unicode MS</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cp:lastModifiedBy>
  <cp:revision>1336</cp:revision>
  <dcterms:created xsi:type="dcterms:W3CDTF">2018-03-01T02:03:00Z</dcterms:created>
  <dcterms:modified xsi:type="dcterms:W3CDTF">2024-08-29T01:54:48Z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2052-12.1.0.17857</vt:lpwstr>
  </property>
  <property fmtid="{D5CDD505-2E9C-101B-9397-08002B2CF9AE}" pid="3" name="KSOTemplateUUID">
    <vt:lpwstr>v1.0_mb_0SkFKsC0bdYDVskyyL722A==</vt:lpwstr>
  </property>
  <property fmtid="{D5CDD505-2E9C-101B-9397-08002B2CF9AE}" pid="4" name="ICV">
    <vt:lpwstr>3BCD17CE0D704CBFBEEAC52F551019AB_11</vt:lpwstr>
  </property>
</Properties>
</file>