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media/image11.svg" ContentType="image/svg+xml"/>
  <Override PartName="/ppt/media/image13.svg" ContentType="image/svg+xml"/>
  <Override PartName="/ppt/media/image15.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8"/>
  </p:notesMasterIdLst>
  <p:sldIdLst>
    <p:sldId id="263" r:id="rId3"/>
    <p:sldId id="280" r:id="rId4"/>
    <p:sldId id="296" r:id="rId5"/>
    <p:sldId id="417" r:id="rId6"/>
    <p:sldId id="313" r:id="rId7"/>
    <p:sldId id="508" r:id="rId9"/>
    <p:sldId id="314" r:id="rId10"/>
    <p:sldId id="510" r:id="rId11"/>
    <p:sldId id="511" r:id="rId12"/>
    <p:sldId id="512" r:id="rId13"/>
    <p:sldId id="479" r:id="rId14"/>
    <p:sldId id="475" r:id="rId15"/>
    <p:sldId id="513" r:id="rId16"/>
    <p:sldId id="514" r:id="rId17"/>
    <p:sldId id="515" r:id="rId18"/>
    <p:sldId id="516" r:id="rId19"/>
    <p:sldId id="517" r:id="rId20"/>
    <p:sldId id="518" r:id="rId21"/>
    <p:sldId id="519" r:id="rId22"/>
    <p:sldId id="489" r:id="rId23"/>
    <p:sldId id="490" r:id="rId24"/>
    <p:sldId id="476" r:id="rId25"/>
    <p:sldId id="522" r:id="rId26"/>
    <p:sldId id="523" r:id="rId27"/>
    <p:sldId id="524" r:id="rId28"/>
    <p:sldId id="568" r:id="rId29"/>
    <p:sldId id="525" r:id="rId30"/>
    <p:sldId id="526" r:id="rId31"/>
    <p:sldId id="477" r:id="rId32"/>
    <p:sldId id="528" r:id="rId33"/>
    <p:sldId id="557" r:id="rId34"/>
    <p:sldId id="560" r:id="rId35"/>
    <p:sldId id="561" r:id="rId36"/>
    <p:sldId id="562" r:id="rId37"/>
    <p:sldId id="563" r:id="rId38"/>
    <p:sldId id="564" r:id="rId39"/>
    <p:sldId id="565" r:id="rId40"/>
    <p:sldId id="488" r:id="rId41"/>
    <p:sldId id="403" r:id="rId42"/>
  </p:sldIdLst>
  <p:sldSz cx="12192000" cy="6858000"/>
  <p:notesSz cx="6858000" cy="9144000"/>
  <p:embeddedFontLst>
    <p:embeddedFont>
      <p:font typeface="黑体" panose="02010609060101010101" pitchFamily="49" charset="-122"/>
      <p:regular r:id="rId46"/>
    </p:embeddedFont>
    <p:embeddedFont>
      <p:font typeface="微软雅黑" panose="020B0503020204020204" pitchFamily="34" charset="-122"/>
      <p:regular r:id="rId47"/>
    </p:embeddedFont>
    <p:embeddedFont>
      <p:font typeface="Calibri" panose="020F0502020204030204" charset="0"/>
      <p:regular r:id="rId48"/>
      <p:bold r:id="rId49"/>
      <p:italic r:id="rId50"/>
      <p:boldItalic r:id="rId51"/>
    </p:embeddedFont>
  </p:embeddedFontLst>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219BDE"/>
    <a:srgbClr val="90D2ED"/>
    <a:srgbClr val="004191"/>
    <a:srgbClr val="0090DD"/>
    <a:srgbClr val="930BE9"/>
    <a:srgbClr val="3991D0"/>
    <a:srgbClr val="011665"/>
    <a:srgbClr val="6DE0FD"/>
    <a:srgbClr val="43B1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2" Type="http://schemas.openxmlformats.org/officeDocument/2006/relationships/tags" Target="tags/tag93.xml"/><Relationship Id="rId51" Type="http://schemas.openxmlformats.org/officeDocument/2006/relationships/font" Target="fonts/font6.fntdata"/><Relationship Id="rId50" Type="http://schemas.openxmlformats.org/officeDocument/2006/relationships/font" Target="fonts/font5.fntdata"/><Relationship Id="rId5" Type="http://schemas.openxmlformats.org/officeDocument/2006/relationships/slide" Target="slides/slide3.xml"/><Relationship Id="rId49" Type="http://schemas.openxmlformats.org/officeDocument/2006/relationships/font" Target="fonts/font4.fntdata"/><Relationship Id="rId48" Type="http://schemas.openxmlformats.org/officeDocument/2006/relationships/font" Target="fonts/font3.fntdata"/><Relationship Id="rId47" Type="http://schemas.openxmlformats.org/officeDocument/2006/relationships/font" Target="fonts/font2.fntdata"/><Relationship Id="rId46" Type="http://schemas.openxmlformats.org/officeDocument/2006/relationships/font" Target="fonts/font1.fntdata"/><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9" Type="http://schemas.openxmlformats.org/officeDocument/2006/relationships/slideLayout" Target="../slideLayouts/slideLayout2.xml"/><Relationship Id="rId28" Type="http://schemas.openxmlformats.org/officeDocument/2006/relationships/image" Target="../media/image30.svg"/><Relationship Id="rId27" Type="http://schemas.openxmlformats.org/officeDocument/2006/relationships/image" Target="../media/image29.png"/><Relationship Id="rId26" Type="http://schemas.openxmlformats.org/officeDocument/2006/relationships/tags" Target="../tags/tag61.xml"/><Relationship Id="rId25" Type="http://schemas.openxmlformats.org/officeDocument/2006/relationships/image" Target="../media/image28.svg"/><Relationship Id="rId24" Type="http://schemas.openxmlformats.org/officeDocument/2006/relationships/image" Target="../media/image27.png"/><Relationship Id="rId23" Type="http://schemas.openxmlformats.org/officeDocument/2006/relationships/tags" Target="../tags/tag60.xml"/><Relationship Id="rId22" Type="http://schemas.openxmlformats.org/officeDocument/2006/relationships/image" Target="../media/image26.svg"/><Relationship Id="rId21" Type="http://schemas.openxmlformats.org/officeDocument/2006/relationships/image" Target="../media/image25.png"/><Relationship Id="rId20" Type="http://schemas.openxmlformats.org/officeDocument/2006/relationships/tags" Target="../tags/tag59.xml"/><Relationship Id="rId2" Type="http://schemas.openxmlformats.org/officeDocument/2006/relationships/tags" Target="../tags/tag45.xml"/><Relationship Id="rId19" Type="http://schemas.openxmlformats.org/officeDocument/2006/relationships/image" Target="../media/image24.svg"/><Relationship Id="rId18" Type="http://schemas.openxmlformats.org/officeDocument/2006/relationships/image" Target="../media/image23.png"/><Relationship Id="rId17" Type="http://schemas.openxmlformats.org/officeDocument/2006/relationships/tags" Target="../tags/tag58.xml"/><Relationship Id="rId16" Type="http://schemas.openxmlformats.org/officeDocument/2006/relationships/image" Target="../media/image22.svg"/><Relationship Id="rId15" Type="http://schemas.openxmlformats.org/officeDocument/2006/relationships/image" Target="../media/image21.png"/><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image" Target="../media/image16.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jpeg"/><Relationship Id="rId1" Type="http://schemas.openxmlformats.org/officeDocument/2006/relationships/image" Target="../media/image16.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jpeg"/><Relationship Id="rId1" Type="http://schemas.openxmlformats.org/officeDocument/2006/relationships/image" Target="../media/image16.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jpeg"/><Relationship Id="rId1" Type="http://schemas.openxmlformats.org/officeDocument/2006/relationships/image" Target="../media/image16.jpeg"/></Relationships>
</file>

<file path=ppt/slides/_rels/slide29.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5" Type="http://schemas.openxmlformats.org/officeDocument/2006/relationships/slideLayout" Target="../slideLayouts/slideLayout2.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35.png"/><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3" Type="http://schemas.openxmlformats.org/officeDocument/2006/relationships/slideLayout" Target="../slideLayouts/slideLayout2.xml"/><Relationship Id="rId12" Type="http://schemas.openxmlformats.org/officeDocument/2006/relationships/image" Target="../media/image37.png"/><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76.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6.jpeg"/><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image" Target="../media/image2.jpeg"/><Relationship Id="rId3" Type="http://schemas.openxmlformats.org/officeDocument/2006/relationships/tags" Target="../tags/tag9.xml"/><Relationship Id="rId21" Type="http://schemas.openxmlformats.org/officeDocument/2006/relationships/slideLayout" Target="../slideLayouts/slideLayout2.xml"/><Relationship Id="rId20" Type="http://schemas.openxmlformats.org/officeDocument/2006/relationships/tags" Target="../tags/tag22.xml"/><Relationship Id="rId2" Type="http://schemas.openxmlformats.org/officeDocument/2006/relationships/tags" Target="../tags/tag8.xml"/><Relationship Id="rId19" Type="http://schemas.openxmlformats.org/officeDocument/2006/relationships/image" Target="../media/image5.jpeg"/><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image" Target="../media/image4.jpeg"/><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2" Type="http://schemas.openxmlformats.org/officeDocument/2006/relationships/slideLayout" Target="../slideLayouts/slideLayout2.xml"/><Relationship Id="rId31" Type="http://schemas.openxmlformats.org/officeDocument/2006/relationships/image" Target="../media/image15.svg"/><Relationship Id="rId30" Type="http://schemas.openxmlformats.org/officeDocument/2006/relationships/image" Target="../media/image14.png"/><Relationship Id="rId3" Type="http://schemas.openxmlformats.org/officeDocument/2006/relationships/tags" Target="../tags/tag25.xml"/><Relationship Id="rId29" Type="http://schemas.openxmlformats.org/officeDocument/2006/relationships/tags" Target="../tags/tag43.xml"/><Relationship Id="rId28" Type="http://schemas.openxmlformats.org/officeDocument/2006/relationships/image" Target="../media/image13.svg"/><Relationship Id="rId27" Type="http://schemas.openxmlformats.org/officeDocument/2006/relationships/image" Target="../media/image12.png"/><Relationship Id="rId26" Type="http://schemas.openxmlformats.org/officeDocument/2006/relationships/tags" Target="../tags/tag42.xml"/><Relationship Id="rId25" Type="http://schemas.openxmlformats.org/officeDocument/2006/relationships/image" Target="../media/image11.svg"/><Relationship Id="rId24" Type="http://schemas.openxmlformats.org/officeDocument/2006/relationships/image" Target="../media/image10.png"/><Relationship Id="rId23" Type="http://schemas.openxmlformats.org/officeDocument/2006/relationships/tags" Target="../tags/tag41.xml"/><Relationship Id="rId22" Type="http://schemas.openxmlformats.org/officeDocument/2006/relationships/image" Target="../media/image9.svg"/><Relationship Id="rId21" Type="http://schemas.openxmlformats.org/officeDocument/2006/relationships/image" Target="../media/image8.png"/><Relationship Id="rId20" Type="http://schemas.openxmlformats.org/officeDocument/2006/relationships/tags" Target="../tags/tag40.xml"/><Relationship Id="rId2" Type="http://schemas.openxmlformats.org/officeDocument/2006/relationships/tags" Target="../tags/tag24.xml"/><Relationship Id="rId19" Type="http://schemas.openxmlformats.org/officeDocument/2006/relationships/tags" Target="../tags/tag39.xml"/><Relationship Id="rId18" Type="http://schemas.openxmlformats.org/officeDocument/2006/relationships/image" Target="../media/image7.svg"/><Relationship Id="rId17" Type="http://schemas.openxmlformats.org/officeDocument/2006/relationships/image" Target="../media/image6.png"/><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57" name="Group 15"/>
          <p:cNvGrpSpPr/>
          <p:nvPr/>
        </p:nvGrpSpPr>
        <p:grpSpPr>
          <a:xfrm>
            <a:off x="1194752" y="108769"/>
            <a:ext cx="10809135" cy="1239841"/>
            <a:chOff x="814298" y="3603943"/>
            <a:chExt cx="10809135" cy="1239841"/>
          </a:xfrm>
        </p:grpSpPr>
        <p:sp>
          <p:nvSpPr>
            <p:cNvPr id="58" name="Oval 58"/>
            <p:cNvSpPr>
              <a:spLocks noChangeArrowheads="1"/>
            </p:cNvSpPr>
            <p:nvPr/>
          </p:nvSpPr>
          <p:spPr bwMode="auto">
            <a:xfrm>
              <a:off x="2519653" y="4608849"/>
              <a:ext cx="72644"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9" name="Oval 59"/>
            <p:cNvSpPr>
              <a:spLocks noChangeArrowheads="1"/>
            </p:cNvSpPr>
            <p:nvPr/>
          </p:nvSpPr>
          <p:spPr bwMode="auto">
            <a:xfrm>
              <a:off x="4933869" y="4743624"/>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0" name="Oval 60"/>
            <p:cNvSpPr>
              <a:spLocks noChangeArrowheads="1"/>
            </p:cNvSpPr>
            <p:nvPr/>
          </p:nvSpPr>
          <p:spPr bwMode="auto">
            <a:xfrm>
              <a:off x="5415075" y="3921423"/>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1" name="Oval 61"/>
            <p:cNvSpPr>
              <a:spLocks noChangeArrowheads="1"/>
            </p:cNvSpPr>
            <p:nvPr/>
          </p:nvSpPr>
          <p:spPr bwMode="auto">
            <a:xfrm>
              <a:off x="814298" y="4182814"/>
              <a:ext cx="72644"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2" name="Oval 62"/>
            <p:cNvSpPr>
              <a:spLocks noChangeArrowheads="1"/>
            </p:cNvSpPr>
            <p:nvPr/>
          </p:nvSpPr>
          <p:spPr bwMode="auto">
            <a:xfrm>
              <a:off x="1949695" y="4214689"/>
              <a:ext cx="7533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3" name="Oval 63"/>
            <p:cNvSpPr>
              <a:spLocks noChangeArrowheads="1"/>
            </p:cNvSpPr>
            <p:nvPr/>
          </p:nvSpPr>
          <p:spPr bwMode="auto">
            <a:xfrm>
              <a:off x="3917805" y="4007520"/>
              <a:ext cx="76680" cy="73989"/>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4" name="Oval 64"/>
            <p:cNvSpPr>
              <a:spLocks noChangeArrowheads="1"/>
            </p:cNvSpPr>
            <p:nvPr/>
          </p:nvSpPr>
          <p:spPr bwMode="auto">
            <a:xfrm>
              <a:off x="7754634" y="4693116"/>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5" name="Oval 65"/>
            <p:cNvSpPr>
              <a:spLocks noChangeArrowheads="1"/>
            </p:cNvSpPr>
            <p:nvPr/>
          </p:nvSpPr>
          <p:spPr bwMode="auto">
            <a:xfrm>
              <a:off x="6117299" y="4625688"/>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6" name="Oval 66"/>
            <p:cNvSpPr>
              <a:spLocks noChangeArrowheads="1"/>
            </p:cNvSpPr>
            <p:nvPr/>
          </p:nvSpPr>
          <p:spPr bwMode="auto">
            <a:xfrm>
              <a:off x="9675018" y="4768450"/>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7" name="Oval 67"/>
            <p:cNvSpPr>
              <a:spLocks noChangeArrowheads="1"/>
            </p:cNvSpPr>
            <p:nvPr/>
          </p:nvSpPr>
          <p:spPr bwMode="auto">
            <a:xfrm>
              <a:off x="1189625" y="4272535"/>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8" name="Oval 68"/>
            <p:cNvSpPr>
              <a:spLocks noChangeArrowheads="1"/>
            </p:cNvSpPr>
            <p:nvPr/>
          </p:nvSpPr>
          <p:spPr bwMode="auto">
            <a:xfrm>
              <a:off x="6664818" y="3816493"/>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69"/>
            <p:cNvSpPr>
              <a:spLocks noChangeArrowheads="1"/>
            </p:cNvSpPr>
            <p:nvPr/>
          </p:nvSpPr>
          <p:spPr bwMode="auto">
            <a:xfrm>
              <a:off x="11226976" y="4275707"/>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0" name="Oval 70"/>
            <p:cNvSpPr>
              <a:spLocks noChangeArrowheads="1"/>
            </p:cNvSpPr>
            <p:nvPr/>
          </p:nvSpPr>
          <p:spPr bwMode="auto">
            <a:xfrm>
              <a:off x="10592967" y="360394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1"/>
            <p:cNvSpPr>
              <a:spLocks noChangeArrowheads="1"/>
            </p:cNvSpPr>
            <p:nvPr/>
          </p:nvSpPr>
          <p:spPr bwMode="auto">
            <a:xfrm>
              <a:off x="9224973" y="392142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2" name="Oval 72"/>
            <p:cNvSpPr>
              <a:spLocks noChangeArrowheads="1"/>
            </p:cNvSpPr>
            <p:nvPr/>
          </p:nvSpPr>
          <p:spPr bwMode="auto">
            <a:xfrm>
              <a:off x="7267601" y="4033708"/>
              <a:ext cx="76680"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3" name="Oval 73"/>
            <p:cNvSpPr>
              <a:spLocks noChangeArrowheads="1"/>
            </p:cNvSpPr>
            <p:nvPr/>
          </p:nvSpPr>
          <p:spPr bwMode="auto">
            <a:xfrm>
              <a:off x="8406483" y="4471768"/>
              <a:ext cx="7264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4" name="Oval 74"/>
            <p:cNvSpPr>
              <a:spLocks noChangeArrowheads="1"/>
            </p:cNvSpPr>
            <p:nvPr/>
          </p:nvSpPr>
          <p:spPr bwMode="auto">
            <a:xfrm>
              <a:off x="2841598" y="4281114"/>
              <a:ext cx="7264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5" name="Oval 75"/>
            <p:cNvSpPr>
              <a:spLocks noChangeArrowheads="1"/>
            </p:cNvSpPr>
            <p:nvPr/>
          </p:nvSpPr>
          <p:spPr bwMode="auto">
            <a:xfrm>
              <a:off x="4025425" y="4214689"/>
              <a:ext cx="76680"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6" name="Oval 76"/>
            <p:cNvSpPr>
              <a:spLocks noChangeArrowheads="1"/>
            </p:cNvSpPr>
            <p:nvPr/>
          </p:nvSpPr>
          <p:spPr bwMode="auto">
            <a:xfrm>
              <a:off x="11549444" y="3846089"/>
              <a:ext cx="73989"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7" name="Oval 77"/>
            <p:cNvSpPr>
              <a:spLocks noChangeArrowheads="1"/>
            </p:cNvSpPr>
            <p:nvPr/>
          </p:nvSpPr>
          <p:spPr bwMode="auto">
            <a:xfrm>
              <a:off x="6738807" y="4421859"/>
              <a:ext cx="7533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8" name="Oval 78"/>
            <p:cNvSpPr>
              <a:spLocks noChangeArrowheads="1"/>
            </p:cNvSpPr>
            <p:nvPr/>
          </p:nvSpPr>
          <p:spPr bwMode="auto">
            <a:xfrm>
              <a:off x="10421719" y="4214689"/>
              <a:ext cx="76680"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9" name="Oval 79"/>
            <p:cNvSpPr>
              <a:spLocks noChangeArrowheads="1"/>
            </p:cNvSpPr>
            <p:nvPr/>
          </p:nvSpPr>
          <p:spPr bwMode="auto">
            <a:xfrm>
              <a:off x="7895232" y="3739406"/>
              <a:ext cx="73989"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81" name="文本框 80"/>
          <p:cNvSpPr txBox="1"/>
          <p:nvPr/>
        </p:nvSpPr>
        <p:spPr>
          <a:xfrm>
            <a:off x="1211580" y="1395095"/>
            <a:ext cx="10528300" cy="2122805"/>
          </a:xfrm>
          <a:prstGeom prst="rect">
            <a:avLst/>
          </a:prstGeom>
          <a:noFill/>
        </p:spPr>
        <p:txBody>
          <a:bodyPr wrap="none" rtlCol="0" anchor="t">
            <a:spAutoFit/>
          </a:bodyPr>
          <a:p>
            <a:r>
              <a:rPr lang="zh-CN" altLang="zh-CN" sz="6600" b="1" spc="100" smtClean="0">
                <a:solidFill>
                  <a:srgbClr val="002060"/>
                </a:solidFill>
                <a:uFillTx/>
                <a:latin typeface="微软雅黑" panose="020B0503020204020204" pitchFamily="34" charset="-122"/>
                <a:ea typeface="微软雅黑" panose="020B0503020204020204" pitchFamily="34" charset="-122"/>
                <a:sym typeface="+mn-ea"/>
              </a:rPr>
              <a:t>大学生创业基础</a:t>
            </a:r>
            <a:endParaRPr lang="zh-CN" altLang="zh-CN" sz="6600" b="1" spc="100" smtClean="0">
              <a:solidFill>
                <a:srgbClr val="002060"/>
              </a:solidFill>
              <a:uFillTx/>
              <a:latin typeface="微软雅黑" panose="020B0503020204020204" pitchFamily="34" charset="-122"/>
              <a:ea typeface="微软雅黑" panose="020B0503020204020204" pitchFamily="34" charset="-122"/>
              <a:sym typeface="+mn-ea"/>
            </a:endParaRPr>
          </a:p>
          <a:p>
            <a:r>
              <a:rPr lang="en-US" altLang="zh-CN" sz="6600" b="1" spc="100" smtClean="0">
                <a:solidFill>
                  <a:srgbClr val="002060"/>
                </a:solidFill>
                <a:uFillTx/>
                <a:latin typeface="微软雅黑" panose="020B0503020204020204" pitchFamily="34" charset="-122"/>
                <a:ea typeface="微软雅黑" panose="020B0503020204020204" pitchFamily="34" charset="-122"/>
                <a:sym typeface="+mn-ea"/>
              </a:rPr>
              <a:t>——</a:t>
            </a:r>
            <a:r>
              <a:rPr lang="zh-CN" altLang="en-US" sz="6600" b="1" spc="100" smtClean="0">
                <a:solidFill>
                  <a:srgbClr val="002060"/>
                </a:solidFill>
                <a:uFillTx/>
                <a:latin typeface="微软雅黑" panose="020B0503020204020204" pitchFamily="34" charset="-122"/>
                <a:ea typeface="微软雅黑" panose="020B0503020204020204" pitchFamily="34" charset="-122"/>
                <a:sym typeface="+mn-ea"/>
              </a:rPr>
              <a:t>原理与方法（慕课版）</a:t>
            </a:r>
            <a:endParaRPr lang="zh-CN" altLang="en-US" sz="6600" b="1" spc="100" smtClean="0">
              <a:solidFill>
                <a:srgbClr val="002060"/>
              </a:solidFill>
              <a:uFillTx/>
              <a:latin typeface="微软雅黑" panose="020B0503020204020204" pitchFamily="34" charset="-122"/>
              <a:ea typeface="微软雅黑" panose="020B0503020204020204" pitchFamily="34" charset="-122"/>
              <a:sym typeface="+mn-ea"/>
            </a:endParaRPr>
          </a:p>
        </p:txBody>
      </p:sp>
      <p:sp>
        <p:nvSpPr>
          <p:cNvPr id="308" name="任意多边形 307"/>
          <p:cNvSpPr/>
          <p:nvPr/>
        </p:nvSpPr>
        <p:spPr>
          <a:xfrm rot="7260000">
            <a:off x="1423035" y="3494405"/>
            <a:ext cx="4512310" cy="585787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4" name="组合 23"/>
          <p:cNvGrpSpPr/>
          <p:nvPr/>
        </p:nvGrpSpPr>
        <p:grpSpPr>
          <a:xfrm>
            <a:off x="19050" y="3859530"/>
            <a:ext cx="6097905" cy="3013710"/>
            <a:chOff x="30" y="6078"/>
            <a:chExt cx="9603" cy="4746"/>
          </a:xfrm>
        </p:grpSpPr>
        <p:grpSp>
          <p:nvGrpSpPr>
            <p:cNvPr id="7" name="组合 6"/>
            <p:cNvGrpSpPr/>
            <p:nvPr/>
          </p:nvGrpSpPr>
          <p:grpSpPr>
            <a:xfrm>
              <a:off x="2673" y="6079"/>
              <a:ext cx="6961" cy="3134"/>
              <a:chOff x="2673" y="6079"/>
              <a:chExt cx="6961" cy="3134"/>
            </a:xfrm>
          </p:grpSpPr>
          <p:cxnSp>
            <p:nvCxnSpPr>
              <p:cNvPr id="310" name="直接连接符 309"/>
              <p:cNvCxnSpPr/>
              <p:nvPr/>
            </p:nvCxnSpPr>
            <p:spPr>
              <a:xfrm rot="5400000" flipH="1">
                <a:off x="5442" y="502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rot="5400000" flipH="1">
                <a:off x="5411" y="44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rot="5400000" flipH="1">
                <a:off x="5411" y="38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rot="5400000" flipH="1">
                <a:off x="5411" y="334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8" name="任意多边形 87"/>
            <p:cNvSpPr/>
            <p:nvPr/>
          </p:nvSpPr>
          <p:spPr>
            <a:xfrm>
              <a:off x="30" y="6078"/>
              <a:ext cx="5840" cy="4746"/>
            </a:xfrm>
            <a:custGeom>
              <a:avLst/>
              <a:gdLst>
                <a:gd name="connsiteX0" fmla="*/ 0 w 5840"/>
                <a:gd name="connsiteY0" fmla="*/ 4701 h 4701"/>
                <a:gd name="connsiteX1" fmla="*/ 5840 w 5840"/>
                <a:gd name="connsiteY1" fmla="*/ 0 h 4701"/>
                <a:gd name="connsiteX2" fmla="*/ 3517 w 5840"/>
                <a:gd name="connsiteY2" fmla="*/ 4671 h 4701"/>
                <a:gd name="connsiteX3" fmla="*/ 0 w 5840"/>
                <a:gd name="connsiteY3" fmla="*/ 4701 h 4701"/>
              </a:gdLst>
              <a:ahLst/>
              <a:cxnLst>
                <a:cxn ang="0">
                  <a:pos x="connsiteX0" y="connsiteY0"/>
                </a:cxn>
                <a:cxn ang="0">
                  <a:pos x="connsiteX1" y="connsiteY1"/>
                </a:cxn>
                <a:cxn ang="0">
                  <a:pos x="connsiteX2" y="connsiteY2"/>
                </a:cxn>
                <a:cxn ang="0">
                  <a:pos x="connsiteX3" y="connsiteY3"/>
                </a:cxn>
              </a:cxnLst>
              <a:rect l="l" t="t" r="r" b="b"/>
              <a:pathLst>
                <a:path w="5840" h="4701">
                  <a:moveTo>
                    <a:pt x="0" y="4701"/>
                  </a:moveTo>
                  <a:lnTo>
                    <a:pt x="5840" y="0"/>
                  </a:lnTo>
                  <a:lnTo>
                    <a:pt x="3517" y="4671"/>
                  </a:lnTo>
                  <a:lnTo>
                    <a:pt x="0" y="4701"/>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1209020" y="100965"/>
            <a:ext cx="821055" cy="395605"/>
            <a:chOff x="17519" y="159"/>
            <a:chExt cx="1293" cy="623"/>
          </a:xfrm>
        </p:grpSpPr>
        <p:sp>
          <p:nvSpPr>
            <p:cNvPr id="4"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0"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2" name="文本框 1"/>
          <p:cNvSpPr txBox="1"/>
          <p:nvPr/>
        </p:nvSpPr>
        <p:spPr>
          <a:xfrm>
            <a:off x="7054850" y="4639310"/>
            <a:ext cx="4064000" cy="706755"/>
          </a:xfrm>
          <a:prstGeom prst="rect">
            <a:avLst/>
          </a:prstGeom>
          <a:noFill/>
        </p:spPr>
        <p:txBody>
          <a:bodyPr wrap="square" rtlCol="0">
            <a:spAutoFit/>
          </a:bodyPr>
          <a:p>
            <a:r>
              <a:rPr lang="zh-CN" altLang="en-US" sz="2000">
                <a:solidFill>
                  <a:srgbClr val="0070C0"/>
                </a:solidFill>
              </a:rPr>
              <a:t>授课教师：</a:t>
            </a:r>
            <a:endParaRPr lang="zh-CN" altLang="en-US" sz="2000">
              <a:solidFill>
                <a:srgbClr val="0070C0"/>
              </a:solidFill>
            </a:endParaRPr>
          </a:p>
          <a:p>
            <a:r>
              <a:rPr lang="zh-CN" altLang="en-US" sz="2000">
                <a:solidFill>
                  <a:srgbClr val="0070C0"/>
                </a:solidFill>
              </a:rPr>
              <a:t>授课时间：</a:t>
            </a:r>
            <a:endParaRPr lang="zh-CN" altLang="en-US" sz="2000">
              <a:solidFill>
                <a:srgbClr val="0070C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75754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二、创业团队的构成与角色分配</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767080"/>
            <a:ext cx="6096000" cy="460375"/>
          </a:xfrm>
          <a:prstGeom prst="rect">
            <a:avLst/>
          </a:prstGeom>
          <a:noFill/>
        </p:spPr>
        <p:txBody>
          <a:bodyPr wrap="square" rtlCol="0" anchor="t">
            <a:spAutoFit/>
          </a:bodyPr>
          <a:p>
            <a:r>
              <a:rPr lang="zh-CN" altLang="en-US" sz="2400"/>
              <a:t>（二）创业团队中的角色</a:t>
            </a:r>
            <a:endParaRPr lang="zh-CN" altLang="en-US" sz="2400"/>
          </a:p>
        </p:txBody>
      </p:sp>
      <p:graphicFrame>
        <p:nvGraphicFramePr>
          <p:cNvPr id="4" name="表格 3"/>
          <p:cNvGraphicFramePr/>
          <p:nvPr/>
        </p:nvGraphicFramePr>
        <p:xfrm>
          <a:off x="896620" y="1396365"/>
          <a:ext cx="10588625" cy="5464175"/>
        </p:xfrm>
        <a:graphic>
          <a:graphicData uri="http://schemas.openxmlformats.org/drawingml/2006/table">
            <a:tbl>
              <a:tblPr firstRow="1" bandRow="1">
                <a:tableStyleId>{5C22544A-7EE6-4342-B048-85BDC9FD1C3A}</a:tableStyleId>
              </a:tblPr>
              <a:tblGrid>
                <a:gridCol w="1689735"/>
                <a:gridCol w="1246505"/>
                <a:gridCol w="2934335"/>
                <a:gridCol w="1706245"/>
                <a:gridCol w="3011805"/>
              </a:tblGrid>
              <a:tr h="640080">
                <a:tc>
                  <a:txBody>
                    <a:bodyPr/>
                    <a:p>
                      <a:pPr>
                        <a:buNone/>
                      </a:pPr>
                      <a:r>
                        <a:rPr lang="zh-CN" altLang="en-US" sz="2400"/>
                        <a:t>类型</a:t>
                      </a:r>
                      <a:endParaRPr lang="zh-CN" altLang="en-US" sz="2400"/>
                    </a:p>
                  </a:txBody>
                  <a:tcPr/>
                </a:tc>
                <a:tc>
                  <a:txBody>
                    <a:bodyPr/>
                    <a:p>
                      <a:pPr>
                        <a:buNone/>
                      </a:pPr>
                      <a:r>
                        <a:rPr lang="zh-CN" altLang="en-US" sz="2400"/>
                        <a:t>角色</a:t>
                      </a:r>
                      <a:endParaRPr lang="zh-CN" altLang="en-US" sz="2400"/>
                    </a:p>
                  </a:txBody>
                  <a:tcPr/>
                </a:tc>
                <a:tc>
                  <a:txBody>
                    <a:bodyPr/>
                    <a:p>
                      <a:pPr>
                        <a:buNone/>
                      </a:pPr>
                      <a:r>
                        <a:rPr lang="zh-CN" altLang="en-US" sz="2400"/>
                        <a:t>优点</a:t>
                      </a:r>
                      <a:endParaRPr lang="zh-CN" altLang="en-US" sz="2400"/>
                    </a:p>
                  </a:txBody>
                  <a:tcPr/>
                </a:tc>
                <a:tc>
                  <a:txBody>
                    <a:bodyPr/>
                    <a:p>
                      <a:pPr>
                        <a:buNone/>
                      </a:pPr>
                      <a:r>
                        <a:rPr lang="zh-CN" altLang="en-US" sz="2400"/>
                        <a:t>缺点</a:t>
                      </a:r>
                      <a:endParaRPr lang="zh-CN" altLang="en-US" sz="2400"/>
                    </a:p>
                  </a:txBody>
                  <a:tcPr/>
                </a:tc>
                <a:tc>
                  <a:txBody>
                    <a:bodyPr/>
                    <a:p>
                      <a:pPr>
                        <a:buNone/>
                      </a:pPr>
                      <a:r>
                        <a:rPr lang="zh-CN" altLang="en-US" sz="2400"/>
                        <a:t>在团队中的作用</a:t>
                      </a:r>
                      <a:endParaRPr lang="zh-CN" altLang="en-US" sz="2400"/>
                    </a:p>
                  </a:txBody>
                  <a:tcPr/>
                </a:tc>
              </a:tr>
              <a:tr h="1932940">
                <a:tc rowSpan="3">
                  <a:txBody>
                    <a:bodyPr/>
                    <a:p>
                      <a:pPr>
                        <a:buNone/>
                      </a:pPr>
                      <a:r>
                        <a:rPr lang="zh-CN" altLang="en-US" sz="2400">
                          <a:highlight>
                            <a:srgbClr val="FFFF00"/>
                          </a:highlight>
                        </a:rPr>
                        <a:t>行动导向</a:t>
                      </a:r>
                      <a:endParaRPr lang="zh-CN" altLang="en-US" sz="2400">
                        <a:highlight>
                          <a:srgbClr val="FFFF00"/>
                        </a:highlight>
                      </a:endParaRPr>
                    </a:p>
                  </a:txBody>
                  <a:tcPr/>
                </a:tc>
                <a:tc>
                  <a:txBody>
                    <a:bodyPr/>
                    <a:p>
                      <a:pPr>
                        <a:buNone/>
                      </a:pPr>
                      <a:r>
                        <a:rPr lang="zh-CN" altLang="en-US" sz="2400"/>
                        <a:t>执行者</a:t>
                      </a:r>
                      <a:endParaRPr lang="zh-CN" altLang="en-US" sz="2400"/>
                    </a:p>
                  </a:txBody>
                  <a:tcPr/>
                </a:tc>
                <a:tc>
                  <a:txBody>
                    <a:bodyPr/>
                    <a:p>
                      <a:pPr>
                        <a:buNone/>
                      </a:pPr>
                      <a:r>
                        <a:rPr lang="zh-CN" altLang="en-US" sz="2400"/>
                        <a:t>务实可靠、勤奋、执</a:t>
                      </a:r>
                      <a:endParaRPr lang="zh-CN" altLang="en-US" sz="2400"/>
                    </a:p>
                    <a:p>
                      <a:pPr>
                        <a:buNone/>
                      </a:pPr>
                      <a:r>
                        <a:rPr lang="zh-CN" altLang="en-US" sz="2400"/>
                        <a:t>行力强、办事效率高</a:t>
                      </a:r>
                      <a:endParaRPr lang="zh-CN" altLang="en-US" sz="2400"/>
                    </a:p>
                  </a:txBody>
                  <a:tcPr/>
                </a:tc>
                <a:tc>
                  <a:txBody>
                    <a:bodyPr/>
                    <a:p>
                      <a:pPr>
                        <a:buNone/>
                      </a:pPr>
                      <a:r>
                        <a:rPr lang="zh-CN" altLang="en-US" sz="2400"/>
                        <a:t>有时缺乏灵活性</a:t>
                      </a:r>
                      <a:endParaRPr lang="zh-CN" altLang="en-US" sz="2400"/>
                    </a:p>
                  </a:txBody>
                  <a:tcPr/>
                </a:tc>
                <a:tc>
                  <a:txBody>
                    <a:bodyPr/>
                    <a:p>
                      <a:pPr>
                        <a:buNone/>
                      </a:pPr>
                      <a:r>
                        <a:rPr lang="zh-CN" altLang="en-US" sz="2400"/>
                        <a:t>将计划转换为实际行动</a:t>
                      </a:r>
                      <a:endParaRPr lang="zh-CN" altLang="en-US" sz="2400"/>
                    </a:p>
                  </a:txBody>
                  <a:tcPr/>
                </a:tc>
              </a:tr>
              <a:tr h="1702435">
                <a:tc vMerge="1">
                  <a:tcPr/>
                </a:tc>
                <a:tc>
                  <a:txBody>
                    <a:bodyPr/>
                    <a:p>
                      <a:pPr>
                        <a:buNone/>
                      </a:pPr>
                      <a:r>
                        <a:rPr lang="zh-CN" altLang="en-US" sz="2400"/>
                        <a:t>完成者</a:t>
                      </a:r>
                      <a:endParaRPr lang="zh-CN" altLang="en-US" sz="2400"/>
                    </a:p>
                  </a:txBody>
                  <a:tcPr/>
                </a:tc>
                <a:tc>
                  <a:txBody>
                    <a:bodyPr/>
                    <a:p>
                      <a:pPr>
                        <a:buNone/>
                      </a:pPr>
                      <a:r>
                        <a:rPr lang="zh-CN" altLang="en-US" sz="2400"/>
                        <a:t>严谨、尽职尽责、有紧迫感</a:t>
                      </a:r>
                      <a:endParaRPr lang="zh-CN" altLang="en-US" sz="2400"/>
                    </a:p>
                  </a:txBody>
                  <a:tcPr/>
                </a:tc>
                <a:tc>
                  <a:txBody>
                    <a:bodyPr/>
                    <a:p>
                      <a:pPr>
                        <a:buNone/>
                      </a:pPr>
                      <a:r>
                        <a:rPr lang="zh-CN" altLang="en-US" sz="2400"/>
                        <a:t>拘泥于细节、容易</a:t>
                      </a:r>
                      <a:endParaRPr lang="zh-CN" altLang="en-US" sz="2400"/>
                    </a:p>
                    <a:p>
                      <a:pPr>
                        <a:buNone/>
                      </a:pPr>
                      <a:r>
                        <a:rPr lang="zh-CN" altLang="en-US" sz="2400"/>
                        <a:t>焦虑、不洒脱</a:t>
                      </a:r>
                      <a:endParaRPr lang="zh-CN" altLang="en-US" sz="2400"/>
                    </a:p>
                  </a:txBody>
                  <a:tcPr/>
                </a:tc>
                <a:tc>
                  <a:txBody>
                    <a:bodyPr/>
                    <a:p>
                      <a:pPr>
                        <a:buNone/>
                      </a:pPr>
                      <a:r>
                        <a:rPr lang="zh-CN" altLang="en-US" sz="2400"/>
                        <a:t>强调任务的目标要求，找出活动中的各项差错和遗漏，督促他人完成</a:t>
                      </a:r>
                      <a:endParaRPr lang="zh-CN" altLang="en-US" sz="2400"/>
                    </a:p>
                  </a:txBody>
                  <a:tcPr/>
                </a:tc>
              </a:tr>
              <a:tr h="381000">
                <a:tc vMerge="1">
                  <a:tcPr/>
                </a:tc>
                <a:tc>
                  <a:txBody>
                    <a:bodyPr/>
                    <a:p>
                      <a:pPr>
                        <a:buNone/>
                      </a:pPr>
                      <a:r>
                        <a:rPr lang="zh-CN" altLang="en-US" sz="2400"/>
                        <a:t>鞭策者</a:t>
                      </a:r>
                      <a:endParaRPr lang="zh-CN" altLang="en-US" sz="2400"/>
                    </a:p>
                  </a:txBody>
                  <a:tcPr/>
                </a:tc>
                <a:tc>
                  <a:txBody>
                    <a:bodyPr/>
                    <a:p>
                      <a:pPr>
                        <a:buNone/>
                      </a:pPr>
                      <a:r>
                        <a:rPr lang="zh-CN" altLang="en-US" sz="2400"/>
                        <a:t>思维敏捷、开朗、有</a:t>
                      </a:r>
                      <a:endParaRPr lang="zh-CN" altLang="en-US" sz="2400"/>
                    </a:p>
                    <a:p>
                      <a:pPr>
                        <a:buNone/>
                      </a:pPr>
                      <a:r>
                        <a:rPr lang="zh-CN" altLang="en-US" sz="2400"/>
                        <a:t>干劲、爱挑战</a:t>
                      </a:r>
                      <a:endParaRPr lang="zh-CN" altLang="en-US" sz="2400"/>
                    </a:p>
                  </a:txBody>
                  <a:tcPr/>
                </a:tc>
                <a:tc>
                  <a:txBody>
                    <a:bodyPr/>
                    <a:p>
                      <a:pPr>
                        <a:buNone/>
                      </a:pPr>
                      <a:r>
                        <a:rPr lang="zh-CN" altLang="en-US" sz="2400"/>
                        <a:t>好激起争端，易冲</a:t>
                      </a:r>
                      <a:endParaRPr lang="zh-CN" altLang="en-US" sz="2400"/>
                    </a:p>
                    <a:p>
                      <a:pPr>
                        <a:buNone/>
                      </a:pPr>
                      <a:r>
                        <a:rPr lang="zh-CN" altLang="en-US" sz="2400"/>
                        <a:t>动、急躁</a:t>
                      </a:r>
                      <a:endParaRPr lang="zh-CN" altLang="en-US" sz="2400"/>
                    </a:p>
                  </a:txBody>
                  <a:tcPr/>
                </a:tc>
                <a:tc>
                  <a:txBody>
                    <a:bodyPr/>
                    <a:p>
                      <a:pPr>
                        <a:buNone/>
                      </a:pPr>
                      <a:r>
                        <a:rPr lang="zh-CN" altLang="en-US" sz="2400"/>
                        <a:t>寻找和发现方案，推动团队达成一致意见，并朝着决策行动</a:t>
                      </a:r>
                      <a:endParaRPr lang="zh-CN" altLang="en-US" sz="2400"/>
                    </a:p>
                  </a:txBody>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873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29335" y="2461260"/>
            <a:ext cx="6096000" cy="706755"/>
          </a:xfrm>
          <a:prstGeom prst="rect">
            <a:avLst/>
          </a:prstGeom>
          <a:noFill/>
        </p:spPr>
        <p:txBody>
          <a:bodyPr wrap="square" rtlCol="0" anchor="t">
            <a:spAutoFit/>
          </a:bodyPr>
          <a:p>
            <a:r>
              <a:rPr lang="zh-CN" altLang="en-US" sz="2000"/>
              <a:t>互动</a:t>
            </a:r>
            <a:endParaRPr lang="zh-CN" altLang="en-US" sz="2000"/>
          </a:p>
          <a:p>
            <a:r>
              <a:rPr lang="zh-CN" altLang="en-US" sz="2000"/>
              <a:t>讨论</a:t>
            </a:r>
            <a:endParaRPr lang="zh-CN" altLang="en-US" sz="2000"/>
          </a:p>
        </p:txBody>
      </p:sp>
      <p:sp>
        <p:nvSpPr>
          <p:cNvPr id="7" name="文本框 6"/>
          <p:cNvSpPr txBox="1"/>
          <p:nvPr/>
        </p:nvSpPr>
        <p:spPr>
          <a:xfrm>
            <a:off x="1958975" y="2955925"/>
            <a:ext cx="6096000" cy="2306955"/>
          </a:xfrm>
          <a:prstGeom prst="rect">
            <a:avLst/>
          </a:prstGeom>
          <a:noFill/>
        </p:spPr>
        <p:txBody>
          <a:bodyPr wrap="square" rtlCol="0" anchor="t">
            <a:spAutoFit/>
          </a:bodyPr>
          <a:p>
            <a:r>
              <a:rPr lang="zh-CN" altLang="en-US" sz="2400" b="1">
                <a:solidFill>
                  <a:srgbClr val="002060"/>
                </a:solidFill>
              </a:rPr>
              <a:t>有人认为《西游记》中的取经团队是最理想的创业团队模型，请你按照团队角色理论分析取经团队中每个人物所担任的角色。如果让你在其中挑选两位加入你的创业团队之中，你会挑选谁？为什么？请将你的分析与理由填入表5-2中，然后与其他人交流一下。</a:t>
            </a:r>
            <a:endParaRPr lang="zh-CN" altLang="en-US" sz="2400" b="1">
              <a:solidFill>
                <a:srgbClr val="002060"/>
              </a:solidFill>
            </a:endParaRPr>
          </a:p>
        </p:txBody>
      </p:sp>
      <p:sp>
        <p:nvSpPr>
          <p:cNvPr id="9" name="圆角矩形 8"/>
          <p:cNvSpPr/>
          <p:nvPr/>
        </p:nvSpPr>
        <p:spPr>
          <a:xfrm>
            <a:off x="743585" y="2207260"/>
            <a:ext cx="7785735" cy="3798570"/>
          </a:xfrm>
          <a:prstGeom prst="round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
        <p:nvSpPr>
          <p:cNvPr id="19" name="椭圆形标注 18"/>
          <p:cNvSpPr/>
          <p:nvPr/>
        </p:nvSpPr>
        <p:spPr>
          <a:xfrm>
            <a:off x="865505" y="2388870"/>
            <a:ext cx="1015365" cy="81216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92100"/>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三、大学生创业团队</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（一）大学生创业团队的特点</a:t>
            </a:r>
            <a:endParaRPr lang="zh-CN" altLang="en-US" sz="2400"/>
          </a:p>
        </p:txBody>
      </p:sp>
      <p:sp>
        <p:nvSpPr>
          <p:cNvPr id="4" name="文本框 3"/>
          <p:cNvSpPr txBox="1"/>
          <p:nvPr/>
        </p:nvSpPr>
        <p:spPr>
          <a:xfrm>
            <a:off x="1240790" y="1704340"/>
            <a:ext cx="4824095" cy="3046095"/>
          </a:xfrm>
          <a:prstGeom prst="rect">
            <a:avLst/>
          </a:prstGeom>
          <a:noFill/>
        </p:spPr>
        <p:txBody>
          <a:bodyPr wrap="square" rtlCol="0">
            <a:spAutoFit/>
          </a:bodyPr>
          <a:p>
            <a:pPr marL="342900" indent="-342900">
              <a:buFont typeface="Wingdings" panose="05000000000000000000" charset="0"/>
              <a:buChar char="l"/>
            </a:pPr>
            <a:r>
              <a:rPr lang="zh-CN" altLang="en-US" sz="2400"/>
              <a:t>学历水平普遍较高。</a:t>
            </a:r>
            <a:endParaRPr lang="zh-CN" altLang="en-US" sz="2400"/>
          </a:p>
          <a:p>
            <a:endParaRPr lang="zh-CN" altLang="en-US" sz="2400"/>
          </a:p>
          <a:p>
            <a:pPr marL="342900" indent="-342900">
              <a:buFont typeface="Wingdings" panose="05000000000000000000" charset="0"/>
              <a:buChar char="l"/>
            </a:pPr>
            <a:r>
              <a:rPr lang="zh-CN" altLang="en-US" sz="2400"/>
              <a:t>通常会选择成本少、风险较小的项目。</a:t>
            </a:r>
            <a:endParaRPr lang="zh-CN" altLang="en-US" sz="2400"/>
          </a:p>
          <a:p>
            <a:endParaRPr lang="zh-CN" altLang="en-US" sz="2400"/>
          </a:p>
          <a:p>
            <a:pPr marL="342900" indent="-342900">
              <a:buFont typeface="Wingdings" panose="05000000000000000000" charset="0"/>
              <a:buChar char="l"/>
            </a:pPr>
            <a:r>
              <a:rPr lang="zh-CN" altLang="en-US" sz="2400"/>
              <a:t>头脑灵活、思维活跃，具有强烈的创新意识和自我实现意识，对新鲜事物的接受程度高。</a:t>
            </a:r>
            <a:endParaRPr lang="zh-CN" altLang="en-US" sz="2400"/>
          </a:p>
        </p:txBody>
      </p:sp>
      <p:pic>
        <p:nvPicPr>
          <p:cNvPr id="5" name="https://photo-static-api.fotomore.com/creative/vcg/400/new/VCG41N959532468.jpg" descr="毕业"/>
          <p:cNvPicPr>
            <a:picLocks noChangeAspect="1"/>
          </p:cNvPicPr>
          <p:nvPr/>
        </p:nvPicPr>
        <p:blipFill>
          <a:blip r:embed="rId1"/>
          <a:stretch>
            <a:fillRect/>
          </a:stretch>
        </p:blipFill>
        <p:spPr>
          <a:xfrm>
            <a:off x="7125335" y="1713230"/>
            <a:ext cx="4305300" cy="287210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92100"/>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三、大学生创业团队</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（二）大学生创业团队的类型</a:t>
            </a:r>
            <a:endParaRPr lang="zh-CN" altLang="en-US" sz="2400"/>
          </a:p>
        </p:txBody>
      </p:sp>
      <p:sp>
        <p:nvSpPr>
          <p:cNvPr id="4" name="文本框 3"/>
          <p:cNvSpPr txBox="1"/>
          <p:nvPr/>
        </p:nvSpPr>
        <p:spPr>
          <a:xfrm>
            <a:off x="1240790" y="1381760"/>
            <a:ext cx="6151880" cy="460375"/>
          </a:xfrm>
          <a:prstGeom prst="rect">
            <a:avLst/>
          </a:prstGeom>
          <a:noFill/>
        </p:spPr>
        <p:txBody>
          <a:bodyPr wrap="square" rtlCol="0">
            <a:spAutoFit/>
          </a:bodyPr>
          <a:p>
            <a:r>
              <a:rPr lang="zh-CN" altLang="en-US" sz="2400">
                <a:highlight>
                  <a:srgbClr val="FFFF00"/>
                </a:highlight>
              </a:rPr>
              <a:t>1．根据创业团队是否存在核心人物划分</a:t>
            </a:r>
            <a:endParaRPr lang="zh-CN" altLang="en-US" sz="2400">
              <a:highlight>
                <a:srgbClr val="FFFF00"/>
              </a:highlight>
            </a:endParaRPr>
          </a:p>
        </p:txBody>
      </p:sp>
      <p:graphicFrame>
        <p:nvGraphicFramePr>
          <p:cNvPr id="6" name="表格 5"/>
          <p:cNvGraphicFramePr/>
          <p:nvPr/>
        </p:nvGraphicFramePr>
        <p:xfrm>
          <a:off x="1086485" y="2040890"/>
          <a:ext cx="10344150" cy="4977765"/>
        </p:xfrm>
        <a:graphic>
          <a:graphicData uri="http://schemas.openxmlformats.org/drawingml/2006/table">
            <a:tbl>
              <a:tblPr firstRow="1" bandRow="1">
                <a:tableStyleId>{5C22544A-7EE6-4342-B048-85BDC9FD1C3A}</a:tableStyleId>
              </a:tblPr>
              <a:tblGrid>
                <a:gridCol w="2510155"/>
                <a:gridCol w="2132965"/>
                <a:gridCol w="2132965"/>
                <a:gridCol w="3568065"/>
              </a:tblGrid>
              <a:tr h="497205">
                <a:tc>
                  <a:txBody>
                    <a:bodyPr/>
                    <a:p>
                      <a:pPr>
                        <a:buNone/>
                      </a:pPr>
                      <a:r>
                        <a:rPr lang="zh-CN" altLang="en-US" sz="2400"/>
                        <a:t>类型</a:t>
                      </a:r>
                      <a:endParaRPr lang="zh-CN" altLang="en-US" sz="2400"/>
                    </a:p>
                  </a:txBody>
                  <a:tcPr/>
                </a:tc>
                <a:tc>
                  <a:txBody>
                    <a:bodyPr/>
                    <a:p>
                      <a:pPr>
                        <a:buNone/>
                      </a:pPr>
                      <a:r>
                        <a:rPr lang="zh-CN" altLang="en-US" sz="2400"/>
                        <a:t>说明</a:t>
                      </a:r>
                      <a:endParaRPr lang="zh-CN" altLang="en-US" sz="2400"/>
                    </a:p>
                  </a:txBody>
                  <a:tcPr/>
                </a:tc>
                <a:tc>
                  <a:txBody>
                    <a:bodyPr/>
                    <a:p>
                      <a:pPr>
                        <a:buNone/>
                      </a:pPr>
                      <a:r>
                        <a:rPr lang="zh-CN" altLang="en-US" sz="2400"/>
                        <a:t>优点</a:t>
                      </a:r>
                      <a:endParaRPr lang="zh-CN" altLang="en-US" sz="2400"/>
                    </a:p>
                  </a:txBody>
                  <a:tcPr/>
                </a:tc>
                <a:tc>
                  <a:txBody>
                    <a:bodyPr/>
                    <a:p>
                      <a:pPr>
                        <a:buNone/>
                      </a:pPr>
                      <a:r>
                        <a:rPr lang="zh-CN" altLang="en-US" sz="2400"/>
                        <a:t>缺点</a:t>
                      </a:r>
                      <a:endParaRPr lang="zh-CN" altLang="en-US" sz="2400"/>
                    </a:p>
                  </a:txBody>
                  <a:tcPr/>
                </a:tc>
              </a:tr>
              <a:tr h="381000">
                <a:tc>
                  <a:txBody>
                    <a:bodyPr/>
                    <a:p>
                      <a:pPr>
                        <a:buNone/>
                      </a:pPr>
                      <a:r>
                        <a:rPr lang="zh-CN" altLang="en-US" sz="2400"/>
                        <a:t>星状创业团队</a:t>
                      </a:r>
                      <a:endParaRPr lang="zh-CN" altLang="en-US" sz="2400"/>
                    </a:p>
                    <a:p>
                      <a:pPr>
                        <a:buNone/>
                      </a:pPr>
                      <a:r>
                        <a:rPr lang="zh-CN" altLang="en-US" sz="2400"/>
                        <a:t>（核心主导型</a:t>
                      </a:r>
                      <a:endParaRPr lang="zh-CN" altLang="en-US" sz="2400"/>
                    </a:p>
                    <a:p>
                      <a:pPr>
                        <a:buNone/>
                      </a:pPr>
                      <a:r>
                        <a:rPr lang="zh-CN" altLang="en-US" sz="2400"/>
                        <a:t>创业团队）</a:t>
                      </a:r>
                      <a:endParaRPr lang="zh-CN" altLang="en-US" sz="2400"/>
                    </a:p>
                  </a:txBody>
                  <a:tcPr/>
                </a:tc>
                <a:tc>
                  <a:txBody>
                    <a:bodyPr/>
                    <a:p>
                      <a:pPr>
                        <a:buNone/>
                      </a:pPr>
                      <a:r>
                        <a:rPr lang="zh-CN" altLang="en-US" sz="2400"/>
                        <a:t>团队中有一个核心人物作为团队的领导者，该领导者基于自身创业理念和需要组建团队，其他成员在团队中充当支持者的角色</a:t>
                      </a:r>
                      <a:endParaRPr lang="zh-CN" altLang="en-US" sz="2400"/>
                    </a:p>
                  </a:txBody>
                  <a:tcPr/>
                </a:tc>
                <a:tc>
                  <a:txBody>
                    <a:bodyPr/>
                    <a:p>
                      <a:pPr>
                        <a:buNone/>
                      </a:pPr>
                      <a:r>
                        <a:rPr lang="zh-CN" altLang="en-US" sz="2400"/>
                        <a:t>①组织结构紧密，向心力强</a:t>
                      </a:r>
                      <a:endParaRPr lang="zh-CN" altLang="en-US" sz="2400"/>
                    </a:p>
                    <a:p>
                      <a:pPr>
                        <a:buNone/>
                      </a:pPr>
                      <a:r>
                        <a:rPr lang="zh-CN" altLang="en-US" sz="2400"/>
                        <a:t>②决策程序相对简单，组织效率较高</a:t>
                      </a:r>
                      <a:endParaRPr lang="zh-CN" altLang="en-US" sz="2400"/>
                    </a:p>
                  </a:txBody>
                  <a:tcPr/>
                </a:tc>
                <a:tc>
                  <a:txBody>
                    <a:bodyPr/>
                    <a:p>
                      <a:pPr>
                        <a:buNone/>
                      </a:pPr>
                      <a:r>
                        <a:rPr lang="zh-CN" altLang="en-US" sz="2400"/>
                        <a:t>①容易造成权力过分集</a:t>
                      </a:r>
                      <a:endParaRPr lang="zh-CN" altLang="en-US" sz="2400"/>
                    </a:p>
                    <a:p>
                      <a:pPr>
                        <a:buNone/>
                      </a:pPr>
                      <a:r>
                        <a:rPr lang="zh-CN" altLang="en-US" sz="2400"/>
                        <a:t>中，决策风险加大</a:t>
                      </a:r>
                      <a:endParaRPr lang="zh-CN" altLang="en-US" sz="2400"/>
                    </a:p>
                    <a:p>
                      <a:pPr>
                        <a:buNone/>
                      </a:pPr>
                      <a:r>
                        <a:rPr lang="zh-CN" altLang="en-US" sz="2400"/>
                        <a:t>②当其他成员和核心人</a:t>
                      </a:r>
                      <a:endParaRPr lang="zh-CN" altLang="en-US" sz="2400"/>
                    </a:p>
                    <a:p>
                      <a:pPr>
                        <a:buNone/>
                      </a:pPr>
                      <a:r>
                        <a:rPr lang="zh-CN" altLang="en-US" sz="2400"/>
                        <a:t>物发生冲突时，其他成</a:t>
                      </a:r>
                      <a:endParaRPr lang="zh-CN" altLang="en-US" sz="2400"/>
                    </a:p>
                    <a:p>
                      <a:pPr>
                        <a:buNone/>
                      </a:pPr>
                      <a:r>
                        <a:rPr lang="zh-CN" altLang="en-US" sz="2400"/>
                        <a:t>员往往处于被动地位。</a:t>
                      </a:r>
                      <a:endParaRPr lang="zh-CN" altLang="en-US" sz="2400"/>
                    </a:p>
                    <a:p>
                      <a:pPr>
                        <a:buNone/>
                      </a:pPr>
                      <a:r>
                        <a:rPr lang="zh-CN" altLang="en-US" sz="2400"/>
                        <a:t>这有可能使其他成员想</a:t>
                      </a:r>
                      <a:endParaRPr lang="zh-CN" altLang="en-US" sz="2400"/>
                    </a:p>
                    <a:p>
                      <a:pPr>
                        <a:buNone/>
                      </a:pPr>
                      <a:r>
                        <a:rPr lang="zh-CN" altLang="en-US" sz="2400"/>
                        <a:t>要离开团队，因而对团</a:t>
                      </a:r>
                      <a:endParaRPr lang="zh-CN" altLang="en-US" sz="2400"/>
                    </a:p>
                    <a:p>
                      <a:pPr>
                        <a:buNone/>
                      </a:pPr>
                      <a:r>
                        <a:rPr lang="zh-CN" altLang="en-US" sz="2400"/>
                        <a:t>队的影响较大</a:t>
                      </a:r>
                      <a:endParaRPr lang="zh-CN" altLang="en-US" sz="2400"/>
                    </a:p>
                  </a:txBody>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92100"/>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三、大学生创业团队</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（二）大学生创业团队的类型</a:t>
            </a:r>
            <a:endParaRPr lang="zh-CN" altLang="en-US" sz="2400"/>
          </a:p>
        </p:txBody>
      </p:sp>
      <p:sp>
        <p:nvSpPr>
          <p:cNvPr id="4" name="文本框 3"/>
          <p:cNvSpPr txBox="1"/>
          <p:nvPr/>
        </p:nvSpPr>
        <p:spPr>
          <a:xfrm>
            <a:off x="1168400" y="1379220"/>
            <a:ext cx="6426200" cy="460375"/>
          </a:xfrm>
          <a:prstGeom prst="rect">
            <a:avLst/>
          </a:prstGeom>
          <a:noFill/>
        </p:spPr>
        <p:txBody>
          <a:bodyPr wrap="square" rtlCol="0">
            <a:spAutoFit/>
          </a:bodyPr>
          <a:p>
            <a:r>
              <a:rPr lang="zh-CN" altLang="en-US" sz="2400">
                <a:highlight>
                  <a:srgbClr val="FFFF00"/>
                </a:highlight>
              </a:rPr>
              <a:t>1．根据创业团队是否存在核心人物划分</a:t>
            </a:r>
            <a:endParaRPr lang="zh-CN" altLang="en-US" sz="2400">
              <a:highlight>
                <a:srgbClr val="FFFF00"/>
              </a:highlight>
            </a:endParaRPr>
          </a:p>
        </p:txBody>
      </p:sp>
      <p:graphicFrame>
        <p:nvGraphicFramePr>
          <p:cNvPr id="6" name="表格 5"/>
          <p:cNvGraphicFramePr/>
          <p:nvPr/>
        </p:nvGraphicFramePr>
        <p:xfrm>
          <a:off x="1077595" y="1839595"/>
          <a:ext cx="10589895" cy="5343525"/>
        </p:xfrm>
        <a:graphic>
          <a:graphicData uri="http://schemas.openxmlformats.org/drawingml/2006/table">
            <a:tbl>
              <a:tblPr firstRow="1" bandRow="1">
                <a:tableStyleId>{5C22544A-7EE6-4342-B048-85BDC9FD1C3A}</a:tableStyleId>
              </a:tblPr>
              <a:tblGrid>
                <a:gridCol w="2247900"/>
                <a:gridCol w="2945130"/>
                <a:gridCol w="2292350"/>
                <a:gridCol w="3104515"/>
              </a:tblGrid>
              <a:tr h="497205">
                <a:tc>
                  <a:txBody>
                    <a:bodyPr/>
                    <a:p>
                      <a:pPr>
                        <a:buNone/>
                      </a:pPr>
                      <a:r>
                        <a:rPr lang="zh-CN" altLang="en-US" sz="2400"/>
                        <a:t>类型</a:t>
                      </a:r>
                      <a:endParaRPr lang="zh-CN" altLang="en-US" sz="2400"/>
                    </a:p>
                  </a:txBody>
                  <a:tcPr/>
                </a:tc>
                <a:tc>
                  <a:txBody>
                    <a:bodyPr/>
                    <a:p>
                      <a:pPr>
                        <a:buNone/>
                      </a:pPr>
                      <a:r>
                        <a:rPr lang="zh-CN" altLang="en-US" sz="2400"/>
                        <a:t>说明</a:t>
                      </a:r>
                      <a:endParaRPr lang="zh-CN" altLang="en-US" sz="2400"/>
                    </a:p>
                  </a:txBody>
                  <a:tcPr/>
                </a:tc>
                <a:tc>
                  <a:txBody>
                    <a:bodyPr/>
                    <a:p>
                      <a:pPr>
                        <a:buNone/>
                      </a:pPr>
                      <a:r>
                        <a:rPr lang="zh-CN" altLang="en-US" sz="2400"/>
                        <a:t>优点</a:t>
                      </a:r>
                      <a:endParaRPr lang="zh-CN" altLang="en-US" sz="2400"/>
                    </a:p>
                  </a:txBody>
                  <a:tcPr/>
                </a:tc>
                <a:tc>
                  <a:txBody>
                    <a:bodyPr/>
                    <a:p>
                      <a:pPr>
                        <a:buNone/>
                      </a:pPr>
                      <a:r>
                        <a:rPr lang="zh-CN" altLang="en-US" sz="2400"/>
                        <a:t>缺点</a:t>
                      </a:r>
                      <a:endParaRPr lang="zh-CN" altLang="en-US" sz="2400"/>
                    </a:p>
                  </a:txBody>
                  <a:tcPr/>
                </a:tc>
              </a:tr>
              <a:tr h="381000">
                <a:tc>
                  <a:txBody>
                    <a:bodyPr/>
                    <a:p>
                      <a:pPr>
                        <a:buNone/>
                      </a:pPr>
                      <a:r>
                        <a:rPr lang="zh-CN" altLang="en-US" sz="2400"/>
                        <a:t>网状创业团队</a:t>
                      </a:r>
                      <a:endParaRPr lang="zh-CN" altLang="en-US" sz="2400"/>
                    </a:p>
                    <a:p>
                      <a:pPr>
                        <a:buNone/>
                      </a:pPr>
                      <a:r>
                        <a:rPr lang="zh-CN" altLang="en-US" sz="2400"/>
                        <a:t>（群体型创业</a:t>
                      </a:r>
                      <a:endParaRPr lang="zh-CN" altLang="en-US" sz="2400"/>
                    </a:p>
                    <a:p>
                      <a:pPr>
                        <a:buNone/>
                      </a:pPr>
                      <a:r>
                        <a:rPr lang="zh-CN" altLang="en-US" sz="2400"/>
                        <a:t>团队）</a:t>
                      </a:r>
                      <a:endParaRPr lang="zh-CN" altLang="en-US" sz="2400"/>
                    </a:p>
                  </a:txBody>
                  <a:tcPr/>
                </a:tc>
                <a:tc>
                  <a:txBody>
                    <a:bodyPr/>
                    <a:p>
                      <a:pPr>
                        <a:buNone/>
                      </a:pPr>
                      <a:r>
                        <a:rPr lang="zh-CN" altLang="en-US" sz="2400"/>
                        <a:t>团队成员在创业之前就有密切联系，成员在交往过程中，基于共同理念就创业行为达成共识，从而开始创业。由于没有明确的核心人物，创业团队每位成员基本上扮演的都是协作者的角色，各成员地位相对平等</a:t>
                      </a:r>
                      <a:endParaRPr lang="zh-CN" altLang="en-US" sz="2400"/>
                    </a:p>
                  </a:txBody>
                  <a:tcPr/>
                </a:tc>
                <a:tc>
                  <a:txBody>
                    <a:bodyPr/>
                    <a:p>
                      <a:pPr>
                        <a:buNone/>
                      </a:pPr>
                      <a:r>
                        <a:rPr lang="zh-CN" altLang="en-US" sz="2400"/>
                        <a:t>①成员地位平等，团队沟通顺畅</a:t>
                      </a:r>
                      <a:endParaRPr lang="zh-CN" altLang="en-US" sz="2400"/>
                    </a:p>
                    <a:p>
                      <a:pPr>
                        <a:buNone/>
                      </a:pPr>
                      <a:r>
                        <a:rPr lang="zh-CN" altLang="en-US" sz="2400"/>
                        <a:t>②面对冲突，容易达成共识，团队不会轻易分崩离析</a:t>
                      </a:r>
                      <a:endParaRPr lang="zh-CN" altLang="en-US" sz="2400"/>
                    </a:p>
                  </a:txBody>
                  <a:tcPr/>
                </a:tc>
                <a:tc>
                  <a:txBody>
                    <a:bodyPr/>
                    <a:p>
                      <a:pPr>
                        <a:buNone/>
                      </a:pPr>
                      <a:r>
                        <a:rPr lang="zh-CN" altLang="en-US" sz="2400"/>
                        <a:t>①团队结构较为松散，</a:t>
                      </a:r>
                      <a:endParaRPr lang="zh-CN" altLang="en-US" sz="2400"/>
                    </a:p>
                    <a:p>
                      <a:pPr>
                        <a:buNone/>
                      </a:pPr>
                      <a:r>
                        <a:rPr lang="zh-CN" altLang="en-US" sz="2400"/>
                        <a:t>容易形成“多头领导”</a:t>
                      </a:r>
                      <a:endParaRPr lang="zh-CN" altLang="en-US" sz="2400"/>
                    </a:p>
                    <a:p>
                      <a:pPr>
                        <a:buNone/>
                      </a:pPr>
                      <a:r>
                        <a:rPr lang="zh-CN" altLang="en-US" sz="2400"/>
                        <a:t>局面，进而导致决策效率相对较低</a:t>
                      </a:r>
                      <a:endParaRPr lang="zh-CN" altLang="en-US" sz="2400"/>
                    </a:p>
                    <a:p>
                      <a:pPr>
                        <a:buNone/>
                      </a:pPr>
                      <a:r>
                        <a:rPr lang="zh-CN" altLang="en-US" sz="2400"/>
                        <a:t>②若团队成员间的冲突上升到一定高度，导致成员离开，团队的凝聚力很快就会涣散</a:t>
                      </a:r>
                      <a:endParaRPr lang="zh-CN" altLang="en-US" sz="2400"/>
                    </a:p>
                  </a:txBody>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92100"/>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三、大学生创业团队</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（二）大学生创业团队的类型</a:t>
            </a:r>
            <a:endParaRPr lang="zh-CN" altLang="en-US" sz="2400"/>
          </a:p>
        </p:txBody>
      </p:sp>
      <p:sp>
        <p:nvSpPr>
          <p:cNvPr id="4" name="文本框 3"/>
          <p:cNvSpPr txBox="1"/>
          <p:nvPr/>
        </p:nvSpPr>
        <p:spPr>
          <a:xfrm>
            <a:off x="1240790" y="1391920"/>
            <a:ext cx="5643880" cy="460375"/>
          </a:xfrm>
          <a:prstGeom prst="rect">
            <a:avLst/>
          </a:prstGeom>
          <a:noFill/>
        </p:spPr>
        <p:txBody>
          <a:bodyPr wrap="square" rtlCol="0">
            <a:spAutoFit/>
          </a:bodyPr>
          <a:p>
            <a:r>
              <a:rPr lang="zh-CN" altLang="en-US" sz="2400">
                <a:highlight>
                  <a:srgbClr val="FFFF00"/>
                </a:highlight>
              </a:rPr>
              <a:t>1．根据创业团队是否存在核心人物划分</a:t>
            </a:r>
            <a:endParaRPr lang="zh-CN" altLang="en-US" sz="2400">
              <a:highlight>
                <a:srgbClr val="FFFF00"/>
              </a:highlight>
            </a:endParaRPr>
          </a:p>
        </p:txBody>
      </p:sp>
      <p:graphicFrame>
        <p:nvGraphicFramePr>
          <p:cNvPr id="6" name="表格 5"/>
          <p:cNvGraphicFramePr/>
          <p:nvPr/>
        </p:nvGraphicFramePr>
        <p:xfrm>
          <a:off x="1014730" y="1862455"/>
          <a:ext cx="10300335" cy="4246245"/>
        </p:xfrm>
        <a:graphic>
          <a:graphicData uri="http://schemas.openxmlformats.org/drawingml/2006/table">
            <a:tbl>
              <a:tblPr firstRow="1" bandRow="1">
                <a:tableStyleId>{5C22544A-7EE6-4342-B048-85BDC9FD1C3A}</a:tableStyleId>
              </a:tblPr>
              <a:tblGrid>
                <a:gridCol w="1640205"/>
                <a:gridCol w="4307205"/>
                <a:gridCol w="1814195"/>
                <a:gridCol w="2538730"/>
              </a:tblGrid>
              <a:tr h="497205">
                <a:tc>
                  <a:txBody>
                    <a:bodyPr/>
                    <a:p>
                      <a:pPr>
                        <a:buNone/>
                      </a:pPr>
                      <a:r>
                        <a:rPr lang="zh-CN" altLang="en-US" sz="2400"/>
                        <a:t>类型</a:t>
                      </a:r>
                      <a:endParaRPr lang="zh-CN" altLang="en-US" sz="2400"/>
                    </a:p>
                  </a:txBody>
                  <a:tcPr/>
                </a:tc>
                <a:tc>
                  <a:txBody>
                    <a:bodyPr/>
                    <a:p>
                      <a:pPr>
                        <a:buNone/>
                      </a:pPr>
                      <a:r>
                        <a:rPr lang="zh-CN" altLang="en-US" sz="2400"/>
                        <a:t>说明</a:t>
                      </a:r>
                      <a:endParaRPr lang="zh-CN" altLang="en-US" sz="2400"/>
                    </a:p>
                  </a:txBody>
                  <a:tcPr/>
                </a:tc>
                <a:tc>
                  <a:txBody>
                    <a:bodyPr/>
                    <a:p>
                      <a:pPr>
                        <a:buNone/>
                      </a:pPr>
                      <a:r>
                        <a:rPr lang="zh-CN" altLang="en-US" sz="2400"/>
                        <a:t>优点</a:t>
                      </a:r>
                      <a:endParaRPr lang="zh-CN" altLang="en-US" sz="2400"/>
                    </a:p>
                  </a:txBody>
                  <a:tcPr/>
                </a:tc>
                <a:tc>
                  <a:txBody>
                    <a:bodyPr/>
                    <a:p>
                      <a:pPr>
                        <a:buNone/>
                      </a:pPr>
                      <a:r>
                        <a:rPr lang="zh-CN" altLang="en-US" sz="2400"/>
                        <a:t>缺点</a:t>
                      </a:r>
                      <a:endParaRPr lang="zh-CN" altLang="en-US" sz="2400"/>
                    </a:p>
                  </a:txBody>
                  <a:tcPr/>
                </a:tc>
              </a:tr>
              <a:tr h="381000">
                <a:tc>
                  <a:txBody>
                    <a:bodyPr/>
                    <a:p>
                      <a:pPr>
                        <a:buNone/>
                      </a:pPr>
                      <a:r>
                        <a:rPr lang="zh-CN" altLang="en-US" sz="2400"/>
                        <a:t>虚拟星状创业</a:t>
                      </a:r>
                      <a:endParaRPr lang="zh-CN" altLang="en-US" sz="2400"/>
                    </a:p>
                    <a:p>
                      <a:pPr>
                        <a:buNone/>
                      </a:pPr>
                      <a:r>
                        <a:rPr lang="zh-CN" altLang="en-US" sz="2400"/>
                        <a:t>团队</a:t>
                      </a:r>
                      <a:endParaRPr lang="zh-CN" altLang="en-US" sz="2400"/>
                    </a:p>
                  </a:txBody>
                  <a:tcPr/>
                </a:tc>
                <a:tc>
                  <a:txBody>
                    <a:bodyPr/>
                    <a:p>
                      <a:pPr>
                        <a:buNone/>
                      </a:pPr>
                      <a:r>
                        <a:rPr lang="zh-CN" altLang="en-US" sz="2400"/>
                        <a:t>由网状创业团队演化而来，属于前两种类型的中间形态。团队中有一名核心主导成员，但是该核心成员的主导地位是由团队全体协商确立的。因此，核心成员虽然看似拥有更多的话语权，但其更接近于整个团队的代言人，而非真正的领导者，其行为必须充分考虑其他团队成员的意见</a:t>
                      </a:r>
                      <a:endParaRPr lang="zh-CN" altLang="en-US" sz="2400"/>
                    </a:p>
                  </a:txBody>
                  <a:tcPr/>
                </a:tc>
                <a:tc>
                  <a:txBody>
                    <a:bodyPr/>
                    <a:p>
                      <a:pPr>
                        <a:buNone/>
                      </a:pPr>
                      <a:r>
                        <a:rPr lang="zh-CN" altLang="en-US" sz="2400"/>
                        <a:t>团队权力不过分集中也不过分分散</a:t>
                      </a:r>
                      <a:endParaRPr lang="zh-CN" altLang="en-US" sz="2400"/>
                    </a:p>
                  </a:txBody>
                  <a:tcPr/>
                </a:tc>
                <a:tc>
                  <a:txBody>
                    <a:bodyPr/>
                    <a:p>
                      <a:pPr>
                        <a:buNone/>
                      </a:pPr>
                      <a:r>
                        <a:rPr lang="zh-CN" altLang="en-US" sz="2400"/>
                        <a:t>若核心成员对整个团队的控制力不足，则会使整体决策效率降低</a:t>
                      </a:r>
                      <a:endParaRPr lang="zh-CN" altLang="en-US" sz="240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92100"/>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三、大学生创业团队</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（二）大学生创业团队的类型</a:t>
            </a:r>
            <a:endParaRPr lang="zh-CN" altLang="en-US" sz="2400"/>
          </a:p>
        </p:txBody>
      </p:sp>
      <p:sp>
        <p:nvSpPr>
          <p:cNvPr id="4" name="文本框 3"/>
          <p:cNvSpPr txBox="1"/>
          <p:nvPr/>
        </p:nvSpPr>
        <p:spPr>
          <a:xfrm>
            <a:off x="1168400" y="1325880"/>
            <a:ext cx="6426200" cy="460375"/>
          </a:xfrm>
          <a:prstGeom prst="rect">
            <a:avLst/>
          </a:prstGeom>
          <a:noFill/>
        </p:spPr>
        <p:txBody>
          <a:bodyPr wrap="square" rtlCol="0">
            <a:spAutoFit/>
          </a:bodyPr>
          <a:p>
            <a:r>
              <a:rPr lang="zh-CN" altLang="en-US" sz="2400">
                <a:highlight>
                  <a:srgbClr val="FFFF00"/>
                </a:highlight>
              </a:rPr>
              <a:t>2．根据创业团队成员的专业构成划分</a:t>
            </a:r>
            <a:endParaRPr lang="zh-CN" altLang="en-US" sz="2400">
              <a:highlight>
                <a:srgbClr val="FFFF00"/>
              </a:highlight>
            </a:endParaRPr>
          </a:p>
        </p:txBody>
      </p:sp>
      <p:graphicFrame>
        <p:nvGraphicFramePr>
          <p:cNvPr id="6" name="表格 5"/>
          <p:cNvGraphicFramePr/>
          <p:nvPr/>
        </p:nvGraphicFramePr>
        <p:xfrm>
          <a:off x="1414780" y="2008505"/>
          <a:ext cx="8934450" cy="3250565"/>
        </p:xfrm>
        <a:graphic>
          <a:graphicData uri="http://schemas.openxmlformats.org/drawingml/2006/table">
            <a:tbl>
              <a:tblPr firstRow="1" bandRow="1">
                <a:tableStyleId>{5C22544A-7EE6-4342-B048-85BDC9FD1C3A}</a:tableStyleId>
              </a:tblPr>
              <a:tblGrid>
                <a:gridCol w="4496435"/>
                <a:gridCol w="4438015"/>
              </a:tblGrid>
              <a:tr h="598805">
                <a:tc>
                  <a:txBody>
                    <a:bodyPr/>
                    <a:p>
                      <a:pPr>
                        <a:lnSpc>
                          <a:spcPct val="150000"/>
                        </a:lnSpc>
                        <a:buNone/>
                      </a:pPr>
                      <a:r>
                        <a:rPr lang="zh-CN" altLang="en-US" sz="2400"/>
                        <a:t>（1）单一化创业团队</a:t>
                      </a:r>
                      <a:endParaRPr lang="zh-CN" altLang="en-US" sz="2400"/>
                    </a:p>
                  </a:txBody>
                  <a:tcPr/>
                </a:tc>
                <a:tc>
                  <a:txBody>
                    <a:bodyPr/>
                    <a:p>
                      <a:pPr>
                        <a:lnSpc>
                          <a:spcPct val="150000"/>
                        </a:lnSpc>
                        <a:buNone/>
                      </a:pPr>
                      <a:r>
                        <a:rPr lang="zh-CN" altLang="en-US" sz="2400"/>
                        <a:t>（2）多元化创业团队</a:t>
                      </a:r>
                      <a:endParaRPr lang="zh-CN" altLang="en-US" sz="2400"/>
                    </a:p>
                  </a:txBody>
                  <a:tcPr/>
                </a:tc>
              </a:tr>
              <a:tr h="2011680">
                <a:tc>
                  <a:txBody>
                    <a:bodyPr/>
                    <a:p>
                      <a:pPr>
                        <a:lnSpc>
                          <a:spcPct val="150000"/>
                        </a:lnSpc>
                        <a:buNone/>
                      </a:pPr>
                      <a:r>
                        <a:rPr lang="zh-CN" altLang="en-US" sz="2400"/>
                        <a:t>单一化创业团队是指由少数几个同类专业的学生所组成的创业团队，其内部所拥有的专业知识和技能相对集中，创业项目多数倾向于与本专业相关的技术性项目。</a:t>
                      </a:r>
                      <a:endParaRPr lang="zh-CN" altLang="en-US" sz="2400"/>
                    </a:p>
                  </a:txBody>
                  <a:tcPr/>
                </a:tc>
                <a:tc>
                  <a:txBody>
                    <a:bodyPr/>
                    <a:p>
                      <a:pPr>
                        <a:lnSpc>
                          <a:spcPct val="150000"/>
                        </a:lnSpc>
                        <a:buNone/>
                      </a:pPr>
                      <a:r>
                        <a:rPr lang="zh-CN" altLang="en-US" sz="2400"/>
                        <a:t>多元化创业团队成员的专业构成具有异质性，一般情况下，由一名或几名教师带领多个专业的学生共同组建。其风格符合创业的实际要求，也有利于产生合理化的决策，为团队带来更多的社会资本。</a:t>
                      </a:r>
                      <a:endParaRPr lang="zh-CN" altLang="en-US" sz="240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92100"/>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三、大学生创业团队</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（二）大学生创业团队的类型</a:t>
            </a:r>
            <a:endParaRPr lang="zh-CN" altLang="en-US" sz="2400"/>
          </a:p>
        </p:txBody>
      </p:sp>
      <p:sp>
        <p:nvSpPr>
          <p:cNvPr id="4" name="文本框 3"/>
          <p:cNvSpPr txBox="1"/>
          <p:nvPr/>
        </p:nvSpPr>
        <p:spPr>
          <a:xfrm>
            <a:off x="1168400" y="1381760"/>
            <a:ext cx="9166860" cy="460375"/>
          </a:xfrm>
          <a:prstGeom prst="rect">
            <a:avLst/>
          </a:prstGeom>
          <a:noFill/>
        </p:spPr>
        <p:txBody>
          <a:bodyPr wrap="square" rtlCol="0">
            <a:spAutoFit/>
          </a:bodyPr>
          <a:p>
            <a:r>
              <a:rPr lang="zh-CN" altLang="en-US" sz="2400">
                <a:highlight>
                  <a:srgbClr val="FFFF00"/>
                </a:highlight>
              </a:rPr>
              <a:t>3．根据创业团队组成初始是否已经有创业项目划分</a:t>
            </a:r>
            <a:endParaRPr lang="zh-CN" altLang="en-US" sz="2400">
              <a:highlight>
                <a:srgbClr val="FFFF00"/>
              </a:highlight>
            </a:endParaRPr>
          </a:p>
        </p:txBody>
      </p:sp>
      <p:graphicFrame>
        <p:nvGraphicFramePr>
          <p:cNvPr id="6" name="表格 5"/>
          <p:cNvGraphicFramePr/>
          <p:nvPr/>
        </p:nvGraphicFramePr>
        <p:xfrm>
          <a:off x="785495" y="2021205"/>
          <a:ext cx="10471785" cy="4572000"/>
        </p:xfrm>
        <a:graphic>
          <a:graphicData uri="http://schemas.openxmlformats.org/drawingml/2006/table">
            <a:tbl>
              <a:tblPr firstRow="1" bandRow="1">
                <a:tableStyleId>{5C22544A-7EE6-4342-B048-85BDC9FD1C3A}</a:tableStyleId>
              </a:tblPr>
              <a:tblGrid>
                <a:gridCol w="5394960"/>
                <a:gridCol w="5076825"/>
              </a:tblGrid>
              <a:tr h="497205">
                <a:tc>
                  <a:txBody>
                    <a:bodyPr/>
                    <a:p>
                      <a:pPr>
                        <a:lnSpc>
                          <a:spcPct val="150000"/>
                        </a:lnSpc>
                        <a:buNone/>
                      </a:pPr>
                      <a:r>
                        <a:rPr lang="zh-CN" altLang="en-US" sz="2400"/>
                        <a:t>（1）项目型创业团队。</a:t>
                      </a:r>
                      <a:endParaRPr lang="zh-CN" altLang="en-US" sz="2400"/>
                    </a:p>
                  </a:txBody>
                  <a:tcPr/>
                </a:tc>
                <a:tc>
                  <a:txBody>
                    <a:bodyPr/>
                    <a:p>
                      <a:pPr>
                        <a:lnSpc>
                          <a:spcPct val="150000"/>
                        </a:lnSpc>
                        <a:buNone/>
                      </a:pPr>
                      <a:r>
                        <a:rPr lang="zh-CN" altLang="en-US" sz="2400"/>
                        <a:t>（2）情感型创业团队。</a:t>
                      </a:r>
                      <a:endParaRPr lang="zh-CN" altLang="en-US" sz="2400"/>
                    </a:p>
                  </a:txBody>
                  <a:tcPr/>
                </a:tc>
              </a:tr>
              <a:tr h="381000">
                <a:tc>
                  <a:txBody>
                    <a:bodyPr/>
                    <a:p>
                      <a:pPr>
                        <a:lnSpc>
                          <a:spcPct val="150000"/>
                        </a:lnSpc>
                        <a:buNone/>
                      </a:pPr>
                      <a:r>
                        <a:rPr lang="zh-CN" altLang="en-US" sz="2400"/>
                        <a:t>项目型创业团队是指在创业初始已经有较成熟的创业项目或已发现创业机会，基于项目（创业想法）的需要所组建的创业团队。这种类型的创业团队创业目标明确、向心力强、创业成功率高、组织效率高、稳定性强。</a:t>
                      </a:r>
                      <a:endParaRPr lang="zh-CN" altLang="en-US" sz="2400"/>
                    </a:p>
                  </a:txBody>
                  <a:tcPr/>
                </a:tc>
                <a:tc>
                  <a:txBody>
                    <a:bodyPr/>
                    <a:p>
                      <a:pPr>
                        <a:lnSpc>
                          <a:spcPct val="150000"/>
                        </a:lnSpc>
                        <a:buNone/>
                      </a:pPr>
                      <a:r>
                        <a:rPr lang="zh-CN" altLang="en-US" sz="2400"/>
                        <a:t>情感型创业团队是指一群有创业热情和愿景的大学生，在没有明确创业项目和创业机会的情况下，因共同的兴趣爱好、志向等而组成的创业团队。在现实生活中，这种创业团队的数量要多于项目型创业团队。</a:t>
                      </a:r>
                      <a:endParaRPr lang="zh-CN" altLang="en-US" sz="2400"/>
                    </a:p>
                  </a:txBody>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873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29335" y="2461260"/>
            <a:ext cx="6096000" cy="706755"/>
          </a:xfrm>
          <a:prstGeom prst="rect">
            <a:avLst/>
          </a:prstGeom>
          <a:noFill/>
        </p:spPr>
        <p:txBody>
          <a:bodyPr wrap="square" rtlCol="0" anchor="t">
            <a:spAutoFit/>
          </a:bodyPr>
          <a:p>
            <a:r>
              <a:rPr lang="zh-CN" altLang="en-US" sz="2000"/>
              <a:t>互动</a:t>
            </a:r>
            <a:endParaRPr lang="zh-CN" altLang="en-US" sz="2000"/>
          </a:p>
          <a:p>
            <a:r>
              <a:rPr lang="zh-CN" altLang="en-US" sz="2000"/>
              <a:t>讨论</a:t>
            </a:r>
            <a:endParaRPr lang="zh-CN" altLang="en-US" sz="2000"/>
          </a:p>
        </p:txBody>
      </p:sp>
      <p:sp>
        <p:nvSpPr>
          <p:cNvPr id="7" name="文本框 6"/>
          <p:cNvSpPr txBox="1"/>
          <p:nvPr/>
        </p:nvSpPr>
        <p:spPr>
          <a:xfrm>
            <a:off x="1590675" y="3726815"/>
            <a:ext cx="6501765" cy="829945"/>
          </a:xfrm>
          <a:prstGeom prst="rect">
            <a:avLst/>
          </a:prstGeom>
          <a:noFill/>
        </p:spPr>
        <p:txBody>
          <a:bodyPr wrap="square" rtlCol="0" anchor="t">
            <a:spAutoFit/>
          </a:bodyPr>
          <a:p>
            <a:r>
              <a:rPr lang="zh-CN" altLang="en-US" sz="2400" b="1">
                <a:solidFill>
                  <a:srgbClr val="002060"/>
                </a:solidFill>
              </a:rPr>
              <a:t>你认为自己会组成哪种类型的团队，以及会成为团队中的哪个角色？请与周围人讨论一下。</a:t>
            </a:r>
            <a:endParaRPr lang="zh-CN" altLang="en-US" sz="2400" b="1">
              <a:solidFill>
                <a:srgbClr val="002060"/>
              </a:solidFill>
            </a:endParaRPr>
          </a:p>
        </p:txBody>
      </p:sp>
      <p:sp>
        <p:nvSpPr>
          <p:cNvPr id="9" name="圆角矩形 8"/>
          <p:cNvSpPr/>
          <p:nvPr/>
        </p:nvSpPr>
        <p:spPr>
          <a:xfrm>
            <a:off x="743585" y="2330450"/>
            <a:ext cx="7785735" cy="3798570"/>
          </a:xfrm>
          <a:prstGeom prst="round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
        <p:nvSpPr>
          <p:cNvPr id="19" name="椭圆形标注 18"/>
          <p:cNvSpPr/>
          <p:nvPr/>
        </p:nvSpPr>
        <p:spPr>
          <a:xfrm>
            <a:off x="865505" y="2388870"/>
            <a:ext cx="1015365" cy="81216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4587875"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latin typeface="微软雅黑" panose="020B0503020204020204" pitchFamily="34" charset="-122"/>
                <a:ea typeface="微软雅黑" panose="020B0503020204020204" pitchFamily="34" charset="-122"/>
                <a:cs typeface="微软雅黑" panose="020B0503020204020204" pitchFamily="34" charset="-122"/>
                <a:sym typeface="+mn-ea"/>
              </a:rPr>
              <a:t>创业团队分析</a:t>
            </a:r>
            <a:r>
              <a:rPr lang="zh-CN" sz="2400" b="1"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488" cy="677"/>
            </a:xfrm>
            <a:prstGeom prst="rect">
              <a:avLst/>
            </a:prstGeom>
            <a:noFill/>
          </p:spPr>
          <p:txBody>
            <a:bodyPr wrap="none" rtlCol="0" anchor="t">
              <a:spAutoFit/>
            </a:bodyPr>
            <a:p>
              <a:endParaRPr lang="en-US"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2" name="组合 1"/>
          <p:cNvGrpSpPr/>
          <p:nvPr/>
        </p:nvGrpSpPr>
        <p:grpSpPr>
          <a:xfrm>
            <a:off x="321945" y="496570"/>
            <a:ext cx="11345545" cy="2868295"/>
            <a:chOff x="1158" y="250"/>
            <a:chExt cx="17867" cy="4517"/>
          </a:xfrm>
        </p:grpSpPr>
        <p:sp>
          <p:nvSpPr>
            <p:cNvPr id="5" name="文本框 4"/>
            <p:cNvSpPr txBox="1"/>
            <p:nvPr/>
          </p:nvSpPr>
          <p:spPr>
            <a:xfrm>
              <a:off x="8181" y="250"/>
              <a:ext cx="3291" cy="1452"/>
            </a:xfrm>
            <a:prstGeom prst="rect">
              <a:avLst/>
            </a:prstGeom>
            <a:noFill/>
          </p:spPr>
          <p:txBody>
            <a:bodyPr wrap="square" rtlCol="0">
              <a:spAutoFit/>
            </a:bodyPr>
            <a:p>
              <a:r>
                <a:rPr lang="zh-CN" altLang="zh-CN" sz="5400">
                  <a:latin typeface="+mj-ea"/>
                  <a:ea typeface="+mj-ea"/>
                  <a:cs typeface="+mj-ea"/>
                </a:rPr>
                <a:t>目 录</a:t>
              </a:r>
              <a:endParaRPr lang="zh-CN" altLang="zh-CN" sz="5400">
                <a:latin typeface="+mj-ea"/>
                <a:ea typeface="+mj-ea"/>
                <a:cs typeface="+mj-ea"/>
              </a:endParaRPr>
            </a:p>
          </p:txBody>
        </p:sp>
        <p:grpSp>
          <p:nvGrpSpPr>
            <p:cNvPr id="9" name="组合 8"/>
            <p:cNvGrpSpPr/>
            <p:nvPr/>
          </p:nvGrpSpPr>
          <p:grpSpPr>
            <a:xfrm>
              <a:off x="1158" y="1134"/>
              <a:ext cx="17867" cy="3633"/>
              <a:chOff x="1175" y="1552"/>
              <a:chExt cx="17867" cy="3633"/>
            </a:xfrm>
          </p:grpSpPr>
          <p:sp>
            <p:nvSpPr>
              <p:cNvPr id="14" name="文本框 13"/>
              <p:cNvSpPr txBox="1"/>
              <p:nvPr/>
            </p:nvSpPr>
            <p:spPr>
              <a:xfrm>
                <a:off x="1175" y="1552"/>
                <a:ext cx="7872"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模块一</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萌动——产生创业愿望</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模块二</a:t>
                </a:r>
                <a:r>
                  <a:rPr lang="en-US" altLang="zh-CN" sz="2200" smtClean="0">
                    <a:solidFill>
                      <a:schemeClr val="tx1"/>
                    </a:solidFill>
                    <a:latin typeface="微软雅黑" panose="020B0503020204020204" pitchFamily="34" charset="-122"/>
                    <a:ea typeface="微软雅黑" panose="020B0503020204020204" pitchFamily="34" charset="-122"/>
                  </a:rPr>
                  <a:t> 厚积——练习创新</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752" y="1552"/>
                <a:ext cx="8290"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模块六</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构建——设计商业模式</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模块七</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整合——获取创业资源</a:t>
                </a:r>
                <a:endParaRPr lang="zh-CN" altLang="en-US" sz="2200" smtClean="0">
                  <a:solidFill>
                    <a:schemeClr val="tx1"/>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8032" y="1511"/>
              <a:ext cx="3169" cy="725"/>
            </a:xfrm>
            <a:prstGeom prst="rect">
              <a:avLst/>
            </a:prstGeom>
            <a:noFill/>
          </p:spPr>
          <p:txBody>
            <a:bodyPr wrap="square" rtlCol="0">
              <a:spAutoFit/>
            </a:bodyPr>
            <a:p>
              <a:r>
                <a:rPr lang="en-US" altLang="zh-CN" sz="2400" spc="140">
                  <a:solidFill>
                    <a:schemeClr val="tx1"/>
                  </a:solidFill>
                  <a:uFillTx/>
                  <a:latin typeface="+mj-ea"/>
                  <a:ea typeface="+mj-ea"/>
                </a:rPr>
                <a:t>CONTENTS</a:t>
              </a:r>
              <a:endParaRPr lang="en-US" altLang="zh-CN" sz="2400" spc="140">
                <a:solidFill>
                  <a:schemeClr val="tx1"/>
                </a:solidFill>
                <a:uFillTx/>
                <a:latin typeface="+mj-ea"/>
                <a:ea typeface="+mj-ea"/>
              </a:endParaRPr>
            </a:p>
          </p:txBody>
        </p:sp>
      </p:grpSp>
      <p:sp>
        <p:nvSpPr>
          <p:cNvPr id="3" name="文本框 2"/>
          <p:cNvSpPr txBox="1"/>
          <p:nvPr>
            <p:custDataLst>
              <p:tags r:id="rId1"/>
            </p:custDataLst>
          </p:nvPr>
        </p:nvSpPr>
        <p:spPr>
          <a:xfrm>
            <a:off x="321945" y="3257550"/>
            <a:ext cx="5448935" cy="3322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模块三</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蜕变——成为合格创业者</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模块四</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审慎——认识创业机会与风险</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6403340" y="3180715"/>
            <a:ext cx="4998720" cy="2306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模块八</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筹谋——编制创业计划</a:t>
            </a:r>
            <a:endParaRPr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模块九</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创立——创办新企业</a:t>
            </a:r>
            <a:endParaRPr sz="2200" smtClean="0">
              <a:solidFill>
                <a:schemeClr val="tx1"/>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3"/>
            </p:custDataLst>
          </p:nvPr>
        </p:nvSpPr>
        <p:spPr>
          <a:xfrm>
            <a:off x="321945" y="5275580"/>
            <a:ext cx="10887075" cy="1198880"/>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模块五</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齐心——组建创业团队</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400" b="1" smtClean="0">
                <a:solidFill>
                  <a:schemeClr val="tx1"/>
                </a:solidFill>
                <a:latin typeface="微软雅黑" panose="020B0503020204020204" pitchFamily="34" charset="-122"/>
                <a:ea typeface="微软雅黑" panose="020B0503020204020204" pitchFamily="34" charset="-122"/>
              </a:rPr>
              <a:t>模块十</a:t>
            </a:r>
            <a:r>
              <a:rPr lang="en-US" altLang="zh-CN" sz="2200" smtClean="0">
                <a:solidFill>
                  <a:schemeClr val="tx1"/>
                </a:solidFill>
                <a:latin typeface="微软雅黑" panose="020B0503020204020204" pitchFamily="34" charset="-122"/>
                <a:ea typeface="微软雅黑" panose="020B0503020204020204" pitchFamily="34" charset="-122"/>
              </a:rPr>
              <a:t> 精进——管理初创企业</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6" name="流程图: 决策 15"/>
          <p:cNvSpPr/>
          <p:nvPr/>
        </p:nvSpPr>
        <p:spPr>
          <a:xfrm>
            <a:off x="6517640" y="6209030"/>
            <a:ext cx="90805" cy="90170"/>
          </a:xfrm>
          <a:prstGeom prst="flowChartDecision">
            <a:avLst/>
          </a:prstGeom>
          <a:solidFill>
            <a:schemeClr val="tx1"/>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任务二</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2844800" y="2470150"/>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组建与管理创业团队</a:t>
            </a:r>
            <a:endParaRPr lang="zh-CN" altLang="en-US" sz="6000" b="1" smtClean="0">
              <a:solidFill>
                <a:srgbClr val="002060"/>
              </a:solidFill>
              <a:latin typeface="+mj-ea"/>
              <a:ea typeface="+mj-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1391920" y="1149985"/>
            <a:ext cx="619188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腾讯早期创业团队是如何组成的</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（1）腾讯创业团队的构成有哪些特点？</a:t>
            </a:r>
            <a:endParaRPr lang="zh-CN" altLang="en-US" sz="2400"/>
          </a:p>
          <a:p>
            <a:pPr algn="l"/>
            <a:endParaRPr lang="zh-CN" altLang="en-US" sz="2400"/>
          </a:p>
          <a:p>
            <a:pPr algn="l"/>
            <a:r>
              <a:rPr lang="zh-CN" altLang="en-US" sz="2400"/>
              <a:t>（2）腾讯早期创业团队的管理给了你怎样的启示？</a:t>
            </a:r>
            <a:endParaRPr lang="zh-CN" altLang="en-US" sz="24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一、组建创业团队</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（一）组建创业团队的原则</a:t>
            </a:r>
            <a:endParaRPr lang="zh-CN" altLang="en-US" sz="2400"/>
          </a:p>
        </p:txBody>
      </p:sp>
      <p:sp>
        <p:nvSpPr>
          <p:cNvPr id="37" name="图形 17"/>
          <p:cNvSpPr/>
          <p:nvPr>
            <p:custDataLst>
              <p:tags r:id="rId2"/>
            </p:custDataLst>
          </p:nvPr>
        </p:nvSpPr>
        <p:spPr>
          <a:xfrm>
            <a:off x="2957513" y="2371090"/>
            <a:ext cx="3790950" cy="3636645"/>
          </a:xfrm>
          <a:custGeom>
            <a:avLst/>
            <a:gdLst>
              <a:gd name="connsiteX0" fmla="*/ 1227712 w 2134549"/>
              <a:gd name="connsiteY0" fmla="*/ 99387 h 2047547"/>
              <a:gd name="connsiteX1" fmla="*/ 1418879 w 2134549"/>
              <a:gd name="connsiteY1" fmla="*/ 486769 h 2047547"/>
              <a:gd name="connsiteX2" fmla="*/ 1553658 w 2134549"/>
              <a:gd name="connsiteY2" fmla="*/ 584686 h 2047547"/>
              <a:gd name="connsiteX3" fmla="*/ 1981140 w 2134549"/>
              <a:gd name="connsiteY3" fmla="*/ 646789 h 2047547"/>
              <a:gd name="connsiteX4" fmla="*/ 2132578 w 2134549"/>
              <a:gd name="connsiteY4" fmla="*/ 849595 h 2047547"/>
              <a:gd name="connsiteX5" fmla="*/ 2080295 w 2134549"/>
              <a:gd name="connsiteY5" fmla="*/ 952160 h 2047547"/>
              <a:gd name="connsiteX6" fmla="*/ 1771018 w 2134549"/>
              <a:gd name="connsiteY6" fmla="*/ 1253626 h 2047547"/>
              <a:gd name="connsiteX7" fmla="*/ 1719583 w 2134549"/>
              <a:gd name="connsiteY7" fmla="*/ 1412122 h 2047547"/>
              <a:gd name="connsiteX8" fmla="*/ 1792545 w 2134549"/>
              <a:gd name="connsiteY8" fmla="*/ 1837795 h 2047547"/>
              <a:gd name="connsiteX9" fmla="*/ 1646288 w 2134549"/>
              <a:gd name="connsiteY9" fmla="*/ 2044535 h 2047547"/>
              <a:gd name="connsiteX10" fmla="*/ 1532798 w 2134549"/>
              <a:gd name="connsiteY10" fmla="*/ 2026580 h 2047547"/>
              <a:gd name="connsiteX11" fmla="*/ 1150465 w 2134549"/>
              <a:gd name="connsiteY11" fmla="*/ 1825508 h 2047547"/>
              <a:gd name="connsiteX12" fmla="*/ 983872 w 2134549"/>
              <a:gd name="connsiteY12" fmla="*/ 1825508 h 2047547"/>
              <a:gd name="connsiteX13" fmla="*/ 601539 w 2134549"/>
              <a:gd name="connsiteY13" fmla="*/ 2026580 h 2047547"/>
              <a:gd name="connsiteX14" fmla="*/ 359747 w 2134549"/>
              <a:gd name="connsiteY14" fmla="*/ 1951285 h 2047547"/>
              <a:gd name="connsiteX15" fmla="*/ 341792 w 2134549"/>
              <a:gd name="connsiteY15" fmla="*/ 1837795 h 2047547"/>
              <a:gd name="connsiteX16" fmla="*/ 414849 w 2134549"/>
              <a:gd name="connsiteY16" fmla="*/ 1412218 h 2047547"/>
              <a:gd name="connsiteX17" fmla="*/ 363318 w 2134549"/>
              <a:gd name="connsiteY17" fmla="*/ 1253722 h 2047547"/>
              <a:gd name="connsiteX18" fmla="*/ 54042 w 2134549"/>
              <a:gd name="connsiteY18" fmla="*/ 952160 h 2047547"/>
              <a:gd name="connsiteX19" fmla="*/ 50632 w 2134549"/>
              <a:gd name="connsiteY19" fmla="*/ 699071 h 2047547"/>
              <a:gd name="connsiteX20" fmla="*/ 153197 w 2134549"/>
              <a:gd name="connsiteY20" fmla="*/ 646789 h 2047547"/>
              <a:gd name="connsiteX21" fmla="*/ 580679 w 2134549"/>
              <a:gd name="connsiteY21" fmla="*/ 584686 h 2047547"/>
              <a:gd name="connsiteX22" fmla="*/ 715458 w 2134549"/>
              <a:gd name="connsiteY22" fmla="*/ 486769 h 2047547"/>
              <a:gd name="connsiteX23" fmla="*/ 906624 w 2134549"/>
              <a:gd name="connsiteY23" fmla="*/ 99387 h 2047547"/>
              <a:gd name="connsiteX24" fmla="*/ 1146493 w 2134549"/>
              <a:gd name="connsiteY24" fmla="*/ 18167 h 2047547"/>
              <a:gd name="connsiteX25" fmla="*/ 1227712 w 2134549"/>
              <a:gd name="connsiteY25" fmla="*/ 99387 h 204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34549" h="2047547">
                <a:moveTo>
                  <a:pt x="1227712" y="99387"/>
                </a:moveTo>
                <a:lnTo>
                  <a:pt x="1418879" y="486769"/>
                </a:lnTo>
                <a:cubicBezTo>
                  <a:pt x="1444987" y="539566"/>
                  <a:pt x="1495374" y="576171"/>
                  <a:pt x="1553658" y="584686"/>
                </a:cubicBezTo>
                <a:lnTo>
                  <a:pt x="1981140" y="646789"/>
                </a:lnTo>
                <a:cubicBezTo>
                  <a:pt x="2078962" y="660971"/>
                  <a:pt x="2146760" y="751773"/>
                  <a:pt x="2132578" y="849595"/>
                </a:cubicBezTo>
                <a:cubicBezTo>
                  <a:pt x="2126920" y="888610"/>
                  <a:pt x="2108546" y="924661"/>
                  <a:pt x="2080295" y="952160"/>
                </a:cubicBezTo>
                <a:lnTo>
                  <a:pt x="1771018" y="1253626"/>
                </a:lnTo>
                <a:cubicBezTo>
                  <a:pt x="1728823" y="1294765"/>
                  <a:pt x="1709591" y="1354049"/>
                  <a:pt x="1719583" y="1412122"/>
                </a:cubicBezTo>
                <a:lnTo>
                  <a:pt x="1792545" y="1837795"/>
                </a:lnTo>
                <a:cubicBezTo>
                  <a:pt x="1809252" y="1935274"/>
                  <a:pt x="1743767" y="2027828"/>
                  <a:pt x="1646288" y="2044535"/>
                </a:cubicBezTo>
                <a:cubicBezTo>
                  <a:pt x="1607512" y="2051183"/>
                  <a:pt x="1567631" y="2044868"/>
                  <a:pt x="1532798" y="2026580"/>
                </a:cubicBezTo>
                <a:lnTo>
                  <a:pt x="1150465" y="1825508"/>
                </a:lnTo>
                <a:cubicBezTo>
                  <a:pt x="1098325" y="1798076"/>
                  <a:pt x="1036012" y="1798076"/>
                  <a:pt x="983872" y="1825508"/>
                </a:cubicBezTo>
                <a:lnTo>
                  <a:pt x="601539" y="2026580"/>
                </a:lnTo>
                <a:cubicBezTo>
                  <a:pt x="513975" y="2072558"/>
                  <a:pt x="405724" y="2038849"/>
                  <a:pt x="359747" y="1951285"/>
                </a:cubicBezTo>
                <a:cubicBezTo>
                  <a:pt x="341459" y="1916452"/>
                  <a:pt x="335143" y="1876571"/>
                  <a:pt x="341792" y="1837795"/>
                </a:cubicBezTo>
                <a:lnTo>
                  <a:pt x="414849" y="1412218"/>
                </a:lnTo>
                <a:cubicBezTo>
                  <a:pt x="424764" y="1354125"/>
                  <a:pt x="405505" y="1294870"/>
                  <a:pt x="363318" y="1253722"/>
                </a:cubicBezTo>
                <a:lnTo>
                  <a:pt x="54042" y="952160"/>
                </a:lnTo>
                <a:cubicBezTo>
                  <a:pt x="-16788" y="883218"/>
                  <a:pt x="-18316" y="769909"/>
                  <a:pt x="50632" y="699071"/>
                </a:cubicBezTo>
                <a:cubicBezTo>
                  <a:pt x="78130" y="670830"/>
                  <a:pt x="114183" y="652447"/>
                  <a:pt x="153197" y="646789"/>
                </a:cubicBezTo>
                <a:lnTo>
                  <a:pt x="580679" y="584686"/>
                </a:lnTo>
                <a:cubicBezTo>
                  <a:pt x="638962" y="576171"/>
                  <a:pt x="689350" y="539566"/>
                  <a:pt x="715458" y="486769"/>
                </a:cubicBezTo>
                <a:lnTo>
                  <a:pt x="906624" y="99387"/>
                </a:lnTo>
                <a:cubicBezTo>
                  <a:pt x="950430" y="10719"/>
                  <a:pt x="1057824" y="-25648"/>
                  <a:pt x="1146493" y="18167"/>
                </a:cubicBezTo>
                <a:cubicBezTo>
                  <a:pt x="1181745" y="35588"/>
                  <a:pt x="1210291" y="64125"/>
                  <a:pt x="1227712" y="99387"/>
                </a:cubicBezTo>
                <a:close/>
              </a:path>
            </a:pathLst>
          </a:custGeom>
          <a:solidFill>
            <a:schemeClr val="accent2">
              <a:lumMod val="20000"/>
              <a:lumOff val="80000"/>
              <a:alpha val="3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endParaRPr>
          </a:p>
        </p:txBody>
      </p:sp>
      <p:sp>
        <p:nvSpPr>
          <p:cNvPr id="38" name="图形 17"/>
          <p:cNvSpPr/>
          <p:nvPr>
            <p:custDataLst>
              <p:tags r:id="rId3"/>
            </p:custDataLst>
          </p:nvPr>
        </p:nvSpPr>
        <p:spPr>
          <a:xfrm>
            <a:off x="3902393" y="3277235"/>
            <a:ext cx="1901825" cy="1824990"/>
          </a:xfrm>
          <a:custGeom>
            <a:avLst/>
            <a:gdLst>
              <a:gd name="connsiteX0" fmla="*/ 1227712 w 2134549"/>
              <a:gd name="connsiteY0" fmla="*/ 99387 h 2047547"/>
              <a:gd name="connsiteX1" fmla="*/ 1418879 w 2134549"/>
              <a:gd name="connsiteY1" fmla="*/ 486769 h 2047547"/>
              <a:gd name="connsiteX2" fmla="*/ 1553658 w 2134549"/>
              <a:gd name="connsiteY2" fmla="*/ 584686 h 2047547"/>
              <a:gd name="connsiteX3" fmla="*/ 1981140 w 2134549"/>
              <a:gd name="connsiteY3" fmla="*/ 646789 h 2047547"/>
              <a:gd name="connsiteX4" fmla="*/ 2132578 w 2134549"/>
              <a:gd name="connsiteY4" fmla="*/ 849595 h 2047547"/>
              <a:gd name="connsiteX5" fmla="*/ 2080295 w 2134549"/>
              <a:gd name="connsiteY5" fmla="*/ 952160 h 2047547"/>
              <a:gd name="connsiteX6" fmla="*/ 1771018 w 2134549"/>
              <a:gd name="connsiteY6" fmla="*/ 1253626 h 2047547"/>
              <a:gd name="connsiteX7" fmla="*/ 1719583 w 2134549"/>
              <a:gd name="connsiteY7" fmla="*/ 1412122 h 2047547"/>
              <a:gd name="connsiteX8" fmla="*/ 1792545 w 2134549"/>
              <a:gd name="connsiteY8" fmla="*/ 1837795 h 2047547"/>
              <a:gd name="connsiteX9" fmla="*/ 1646288 w 2134549"/>
              <a:gd name="connsiteY9" fmla="*/ 2044535 h 2047547"/>
              <a:gd name="connsiteX10" fmla="*/ 1532798 w 2134549"/>
              <a:gd name="connsiteY10" fmla="*/ 2026580 h 2047547"/>
              <a:gd name="connsiteX11" fmla="*/ 1150465 w 2134549"/>
              <a:gd name="connsiteY11" fmla="*/ 1825508 h 2047547"/>
              <a:gd name="connsiteX12" fmla="*/ 983872 w 2134549"/>
              <a:gd name="connsiteY12" fmla="*/ 1825508 h 2047547"/>
              <a:gd name="connsiteX13" fmla="*/ 601539 w 2134549"/>
              <a:gd name="connsiteY13" fmla="*/ 2026580 h 2047547"/>
              <a:gd name="connsiteX14" fmla="*/ 359747 w 2134549"/>
              <a:gd name="connsiteY14" fmla="*/ 1951285 h 2047547"/>
              <a:gd name="connsiteX15" fmla="*/ 341792 w 2134549"/>
              <a:gd name="connsiteY15" fmla="*/ 1837795 h 2047547"/>
              <a:gd name="connsiteX16" fmla="*/ 414849 w 2134549"/>
              <a:gd name="connsiteY16" fmla="*/ 1412218 h 2047547"/>
              <a:gd name="connsiteX17" fmla="*/ 363318 w 2134549"/>
              <a:gd name="connsiteY17" fmla="*/ 1253722 h 2047547"/>
              <a:gd name="connsiteX18" fmla="*/ 54042 w 2134549"/>
              <a:gd name="connsiteY18" fmla="*/ 952160 h 2047547"/>
              <a:gd name="connsiteX19" fmla="*/ 50632 w 2134549"/>
              <a:gd name="connsiteY19" fmla="*/ 699071 h 2047547"/>
              <a:gd name="connsiteX20" fmla="*/ 153197 w 2134549"/>
              <a:gd name="connsiteY20" fmla="*/ 646789 h 2047547"/>
              <a:gd name="connsiteX21" fmla="*/ 580679 w 2134549"/>
              <a:gd name="connsiteY21" fmla="*/ 584686 h 2047547"/>
              <a:gd name="connsiteX22" fmla="*/ 715458 w 2134549"/>
              <a:gd name="connsiteY22" fmla="*/ 486769 h 2047547"/>
              <a:gd name="connsiteX23" fmla="*/ 906624 w 2134549"/>
              <a:gd name="connsiteY23" fmla="*/ 99387 h 2047547"/>
              <a:gd name="connsiteX24" fmla="*/ 1146493 w 2134549"/>
              <a:gd name="connsiteY24" fmla="*/ 18167 h 2047547"/>
              <a:gd name="connsiteX25" fmla="*/ 1227712 w 2134549"/>
              <a:gd name="connsiteY25" fmla="*/ 99387 h 204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34549" h="2047547">
                <a:moveTo>
                  <a:pt x="1227712" y="99387"/>
                </a:moveTo>
                <a:lnTo>
                  <a:pt x="1418879" y="486769"/>
                </a:lnTo>
                <a:cubicBezTo>
                  <a:pt x="1444987" y="539566"/>
                  <a:pt x="1495374" y="576171"/>
                  <a:pt x="1553658" y="584686"/>
                </a:cubicBezTo>
                <a:lnTo>
                  <a:pt x="1981140" y="646789"/>
                </a:lnTo>
                <a:cubicBezTo>
                  <a:pt x="2078962" y="660971"/>
                  <a:pt x="2146760" y="751773"/>
                  <a:pt x="2132578" y="849595"/>
                </a:cubicBezTo>
                <a:cubicBezTo>
                  <a:pt x="2126920" y="888610"/>
                  <a:pt x="2108546" y="924661"/>
                  <a:pt x="2080295" y="952160"/>
                </a:cubicBezTo>
                <a:lnTo>
                  <a:pt x="1771018" y="1253626"/>
                </a:lnTo>
                <a:cubicBezTo>
                  <a:pt x="1728823" y="1294765"/>
                  <a:pt x="1709591" y="1354049"/>
                  <a:pt x="1719583" y="1412122"/>
                </a:cubicBezTo>
                <a:lnTo>
                  <a:pt x="1792545" y="1837795"/>
                </a:lnTo>
                <a:cubicBezTo>
                  <a:pt x="1809252" y="1935274"/>
                  <a:pt x="1743767" y="2027828"/>
                  <a:pt x="1646288" y="2044535"/>
                </a:cubicBezTo>
                <a:cubicBezTo>
                  <a:pt x="1607512" y="2051183"/>
                  <a:pt x="1567631" y="2044868"/>
                  <a:pt x="1532798" y="2026580"/>
                </a:cubicBezTo>
                <a:lnTo>
                  <a:pt x="1150465" y="1825508"/>
                </a:lnTo>
                <a:cubicBezTo>
                  <a:pt x="1098325" y="1798076"/>
                  <a:pt x="1036012" y="1798076"/>
                  <a:pt x="983872" y="1825508"/>
                </a:cubicBezTo>
                <a:lnTo>
                  <a:pt x="601539" y="2026580"/>
                </a:lnTo>
                <a:cubicBezTo>
                  <a:pt x="513975" y="2072558"/>
                  <a:pt x="405724" y="2038849"/>
                  <a:pt x="359747" y="1951285"/>
                </a:cubicBezTo>
                <a:cubicBezTo>
                  <a:pt x="341459" y="1916452"/>
                  <a:pt x="335143" y="1876571"/>
                  <a:pt x="341792" y="1837795"/>
                </a:cubicBezTo>
                <a:lnTo>
                  <a:pt x="414849" y="1412218"/>
                </a:lnTo>
                <a:cubicBezTo>
                  <a:pt x="424764" y="1354125"/>
                  <a:pt x="405505" y="1294870"/>
                  <a:pt x="363318" y="1253722"/>
                </a:cubicBezTo>
                <a:lnTo>
                  <a:pt x="54042" y="952160"/>
                </a:lnTo>
                <a:cubicBezTo>
                  <a:pt x="-16788" y="883218"/>
                  <a:pt x="-18316" y="769909"/>
                  <a:pt x="50632" y="699071"/>
                </a:cubicBezTo>
                <a:cubicBezTo>
                  <a:pt x="78130" y="670830"/>
                  <a:pt x="114183" y="652447"/>
                  <a:pt x="153197" y="646789"/>
                </a:cubicBezTo>
                <a:lnTo>
                  <a:pt x="580679" y="584686"/>
                </a:lnTo>
                <a:cubicBezTo>
                  <a:pt x="638962" y="576171"/>
                  <a:pt x="689350" y="539566"/>
                  <a:pt x="715458" y="486769"/>
                </a:cubicBezTo>
                <a:lnTo>
                  <a:pt x="906624" y="99387"/>
                </a:lnTo>
                <a:cubicBezTo>
                  <a:pt x="950430" y="10719"/>
                  <a:pt x="1057824" y="-25648"/>
                  <a:pt x="1146493" y="18167"/>
                </a:cubicBezTo>
                <a:cubicBezTo>
                  <a:pt x="1181745" y="35588"/>
                  <a:pt x="1210291" y="64125"/>
                  <a:pt x="1227712" y="99387"/>
                </a:cubicBezTo>
                <a:close/>
              </a:path>
            </a:pathLst>
          </a:custGeom>
          <a:gradFill>
            <a:gsLst>
              <a:gs pos="0">
                <a:schemeClr val="accent2">
                  <a:alpha val="100000"/>
                </a:schemeClr>
              </a:gs>
              <a:gs pos="100000">
                <a:schemeClr val="accent2">
                  <a:lumMod val="80000"/>
                  <a:lumOff val="20000"/>
                  <a:alpha val="100000"/>
                </a:schemeClr>
              </a:gs>
            </a:gsLst>
            <a:path path="circle">
              <a:fillToRect l="50000" t="50000" r="50000" b="50000"/>
            </a:path>
            <a:tileRect/>
          </a:gradFill>
          <a:ln w="9525" cap="flat">
            <a:gradFill>
              <a:gsLst>
                <a:gs pos="0">
                  <a:srgbClr val="FFFFFF"/>
                </a:gs>
                <a:gs pos="53000">
                  <a:srgbClr val="FFFFFF">
                    <a:alpha val="0"/>
                  </a:srgbClr>
                </a:gs>
              </a:gsLst>
              <a:lin ang="16200000" scaled="0"/>
            </a:gradFill>
            <a:prstDash val="solid"/>
            <a:miter/>
          </a:ln>
          <a:effectLst>
            <a:outerShdw blurRad="342900" sx="102000" sy="102000" algn="ctr" rotWithShape="0">
              <a:schemeClr val="accent2">
                <a:alpha val="40000"/>
              </a:schemeClr>
            </a:outerShdw>
          </a:effectLst>
        </p:spPr>
        <p:txBody>
          <a:bodyPr rot="0" spcFirstLastPara="0" vertOverflow="overflow" horzOverflow="overflow" vert="horz" wrap="square" lIns="431800" tIns="612140" rIns="431800" bIns="39624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zh-CN" altLang="en-US" b="1" dirty="0">
                <a:solidFill>
                  <a:schemeClr val="lt1"/>
                </a:solidFill>
                <a:uFillTx/>
                <a:latin typeface="+mn-ea"/>
                <a:cs typeface="+mn-ea"/>
                <a:sym typeface="+mn-ea"/>
              </a:rPr>
              <a:t>单击添加标题</a:t>
            </a:r>
            <a:endParaRPr lang="zh-CN" altLang="en-US" b="1" dirty="0">
              <a:solidFill>
                <a:schemeClr val="lt1"/>
              </a:solidFill>
              <a:uFillTx/>
              <a:latin typeface="+mn-ea"/>
              <a:cs typeface="+mn-ea"/>
              <a:sym typeface="+mn-ea"/>
            </a:endParaRPr>
          </a:p>
        </p:txBody>
      </p:sp>
      <p:sp>
        <p:nvSpPr>
          <p:cNvPr id="42" name="椭圆 41"/>
          <p:cNvSpPr/>
          <p:nvPr>
            <p:custDataLst>
              <p:tags r:id="rId4"/>
            </p:custDataLst>
          </p:nvPr>
        </p:nvSpPr>
        <p:spPr>
          <a:xfrm>
            <a:off x="4616768" y="2557780"/>
            <a:ext cx="471170" cy="471170"/>
          </a:xfrm>
          <a:prstGeom prst="ellipse">
            <a:avLst/>
          </a:prstGeom>
          <a:gradFill>
            <a:gsLst>
              <a:gs pos="0">
                <a:schemeClr val="accent2">
                  <a:alpha val="100000"/>
                </a:schemeClr>
              </a:gs>
              <a:gs pos="100000">
                <a:schemeClr val="accent2">
                  <a:lumMod val="80000"/>
                  <a:lumOff val="20000"/>
                  <a:alpha val="100000"/>
                </a:schemeClr>
              </a:gs>
            </a:gsLst>
            <a:path path="circle">
              <a:fillToRect l="50000" t="50000" r="50000" b="50000"/>
            </a:path>
            <a:tileRect/>
          </a:gra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sp>
        <p:nvSpPr>
          <p:cNvPr id="43" name="椭圆 42"/>
          <p:cNvSpPr/>
          <p:nvPr>
            <p:custDataLst>
              <p:tags r:id="rId5"/>
            </p:custDataLst>
          </p:nvPr>
        </p:nvSpPr>
        <p:spPr>
          <a:xfrm>
            <a:off x="3720148" y="5350510"/>
            <a:ext cx="471170" cy="471170"/>
          </a:xfrm>
          <a:prstGeom prst="ellipse">
            <a:avLst/>
          </a:prstGeom>
          <a:gradFill>
            <a:gsLst>
              <a:gs pos="0">
                <a:schemeClr val="accent2">
                  <a:alpha val="100000"/>
                </a:schemeClr>
              </a:gs>
              <a:gs pos="100000">
                <a:schemeClr val="accent2">
                  <a:lumMod val="80000"/>
                  <a:lumOff val="20000"/>
                  <a:alpha val="100000"/>
                </a:schemeClr>
              </a:gs>
            </a:gsLst>
            <a:path path="circle">
              <a:fillToRect l="50000" t="50000" r="50000" b="50000"/>
            </a:path>
            <a:tileRect/>
          </a:gra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sp>
        <p:nvSpPr>
          <p:cNvPr id="44" name="椭圆 43"/>
          <p:cNvSpPr/>
          <p:nvPr>
            <p:custDataLst>
              <p:tags r:id="rId6"/>
            </p:custDataLst>
          </p:nvPr>
        </p:nvSpPr>
        <p:spPr>
          <a:xfrm>
            <a:off x="5534978" y="5350510"/>
            <a:ext cx="471170" cy="471170"/>
          </a:xfrm>
          <a:prstGeom prst="ellipse">
            <a:avLst/>
          </a:prstGeom>
          <a:gradFill>
            <a:gsLst>
              <a:gs pos="0">
                <a:schemeClr val="accent2">
                  <a:alpha val="100000"/>
                </a:schemeClr>
              </a:gs>
              <a:gs pos="100000">
                <a:schemeClr val="accent2">
                  <a:lumMod val="80000"/>
                  <a:lumOff val="20000"/>
                  <a:alpha val="100000"/>
                </a:schemeClr>
              </a:gs>
            </a:gsLst>
            <a:path path="circle">
              <a:fillToRect l="50000" t="50000" r="50000" b="50000"/>
            </a:path>
            <a:tileRect/>
          </a:gra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sp>
        <p:nvSpPr>
          <p:cNvPr id="45" name="椭圆 44"/>
          <p:cNvSpPr/>
          <p:nvPr>
            <p:custDataLst>
              <p:tags r:id="rId7"/>
            </p:custDataLst>
          </p:nvPr>
        </p:nvSpPr>
        <p:spPr>
          <a:xfrm>
            <a:off x="6095683" y="3622675"/>
            <a:ext cx="471170" cy="471170"/>
          </a:xfrm>
          <a:prstGeom prst="ellipse">
            <a:avLst/>
          </a:prstGeom>
          <a:gradFill>
            <a:gsLst>
              <a:gs pos="0">
                <a:schemeClr val="accent2">
                  <a:alpha val="100000"/>
                </a:schemeClr>
              </a:gs>
              <a:gs pos="100000">
                <a:schemeClr val="accent2">
                  <a:lumMod val="80000"/>
                  <a:lumOff val="20000"/>
                  <a:alpha val="100000"/>
                </a:schemeClr>
              </a:gs>
            </a:gsLst>
            <a:path path="circle">
              <a:fillToRect l="50000" t="50000" r="50000" b="50000"/>
            </a:path>
            <a:tileRect/>
          </a:gra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sp>
        <p:nvSpPr>
          <p:cNvPr id="46" name="椭圆 45"/>
          <p:cNvSpPr/>
          <p:nvPr>
            <p:custDataLst>
              <p:tags r:id="rId8"/>
            </p:custDataLst>
          </p:nvPr>
        </p:nvSpPr>
        <p:spPr>
          <a:xfrm>
            <a:off x="3139758" y="3622675"/>
            <a:ext cx="471170" cy="471170"/>
          </a:xfrm>
          <a:prstGeom prst="ellipse">
            <a:avLst/>
          </a:prstGeom>
          <a:gradFill>
            <a:gsLst>
              <a:gs pos="0">
                <a:schemeClr val="accent2">
                  <a:alpha val="100000"/>
                </a:schemeClr>
              </a:gs>
              <a:gs pos="100000">
                <a:schemeClr val="accent2">
                  <a:lumMod val="80000"/>
                  <a:lumOff val="20000"/>
                  <a:alpha val="100000"/>
                </a:schemeClr>
              </a:gs>
            </a:gsLst>
            <a:path path="circle">
              <a:fillToRect l="50000" t="50000" r="50000" b="50000"/>
            </a:path>
            <a:tileRect/>
          </a:gra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sp>
        <p:nvSpPr>
          <p:cNvPr id="47" name="矩形 46"/>
          <p:cNvSpPr/>
          <p:nvPr>
            <p:custDataLst>
              <p:tags r:id="rId9"/>
            </p:custDataLst>
          </p:nvPr>
        </p:nvSpPr>
        <p:spPr>
          <a:xfrm>
            <a:off x="6863715" y="3273425"/>
            <a:ext cx="3090545" cy="632460"/>
          </a:xfrm>
          <a:prstGeom prst="rect">
            <a:avLst/>
          </a:prstGeom>
          <a:noFill/>
        </p:spPr>
        <p:txBody>
          <a:bodyPr wrap="square" lIns="0" tIns="0" rIns="0" bIns="0" rtlCol="0" anchor="b">
            <a:noAutofit/>
          </a:bodyPr>
          <a:lstStyle/>
          <a:p>
            <a:pPr>
              <a:spcBef>
                <a:spcPct val="0"/>
              </a:spcBef>
              <a:spcAft>
                <a:spcPct val="0"/>
              </a:spcAft>
            </a:pPr>
            <a:r>
              <a:rPr lang="zh-CN" altLang="en-US" sz="2400" b="1" dirty="0">
                <a:solidFill>
                  <a:schemeClr val="accent2"/>
                </a:solidFill>
                <a:latin typeface="+mn-ea"/>
                <a:cs typeface="+mn-ea"/>
              </a:rPr>
              <a:t>5．动态开放原则</a:t>
            </a:r>
            <a:endParaRPr lang="zh-CN" altLang="en-US" sz="2400" b="1" dirty="0">
              <a:solidFill>
                <a:schemeClr val="accent2"/>
              </a:solidFill>
              <a:latin typeface="+mn-ea"/>
              <a:cs typeface="+mn-ea"/>
            </a:endParaRPr>
          </a:p>
        </p:txBody>
      </p:sp>
      <p:sp>
        <p:nvSpPr>
          <p:cNvPr id="49" name="矩形 48"/>
          <p:cNvSpPr/>
          <p:nvPr>
            <p:custDataLst>
              <p:tags r:id="rId10"/>
            </p:custDataLst>
          </p:nvPr>
        </p:nvSpPr>
        <p:spPr>
          <a:xfrm>
            <a:off x="6430010" y="5064125"/>
            <a:ext cx="3018155" cy="632460"/>
          </a:xfrm>
          <a:prstGeom prst="rect">
            <a:avLst/>
          </a:prstGeom>
          <a:noFill/>
        </p:spPr>
        <p:txBody>
          <a:bodyPr wrap="square" lIns="0" tIns="0" rIns="0" bIns="0" rtlCol="0" anchor="b">
            <a:noAutofit/>
          </a:bodyPr>
          <a:lstStyle/>
          <a:p>
            <a:pPr>
              <a:spcBef>
                <a:spcPct val="0"/>
              </a:spcBef>
              <a:spcAft>
                <a:spcPct val="0"/>
              </a:spcAft>
            </a:pPr>
            <a:r>
              <a:rPr lang="zh-CN" altLang="en-US" sz="2400" b="1" dirty="0">
                <a:solidFill>
                  <a:schemeClr val="accent2"/>
                </a:solidFill>
                <a:latin typeface="+mn-ea"/>
                <a:cs typeface="+mn-ea"/>
              </a:rPr>
              <a:t>4．责权利统一原则</a:t>
            </a:r>
            <a:endParaRPr lang="zh-CN" altLang="en-US" sz="2400" b="1" dirty="0">
              <a:solidFill>
                <a:schemeClr val="accent2"/>
              </a:solidFill>
              <a:latin typeface="+mn-ea"/>
              <a:cs typeface="+mn-ea"/>
            </a:endParaRPr>
          </a:p>
        </p:txBody>
      </p:sp>
      <p:sp>
        <p:nvSpPr>
          <p:cNvPr id="51" name="矩形 50"/>
          <p:cNvSpPr/>
          <p:nvPr>
            <p:custDataLst>
              <p:tags r:id="rId11"/>
            </p:custDataLst>
          </p:nvPr>
        </p:nvSpPr>
        <p:spPr>
          <a:xfrm>
            <a:off x="0" y="3248660"/>
            <a:ext cx="2987040" cy="632460"/>
          </a:xfrm>
          <a:prstGeom prst="rect">
            <a:avLst/>
          </a:prstGeom>
          <a:noFill/>
        </p:spPr>
        <p:txBody>
          <a:bodyPr wrap="square" lIns="0" tIns="0" rIns="0" bIns="0" rtlCol="0" anchor="b">
            <a:noAutofit/>
          </a:bodyPr>
          <a:lstStyle/>
          <a:p>
            <a:pPr algn="r">
              <a:spcBef>
                <a:spcPct val="0"/>
              </a:spcBef>
              <a:spcAft>
                <a:spcPct val="0"/>
              </a:spcAft>
            </a:pPr>
            <a:r>
              <a:rPr lang="zh-CN" altLang="en-US" sz="2400" b="1">
                <a:solidFill>
                  <a:schemeClr val="accent2"/>
                </a:solidFill>
                <a:latin typeface="+mn-ea"/>
                <a:cs typeface="+mn-ea"/>
              </a:rPr>
              <a:t>2．精简高效原则</a:t>
            </a:r>
            <a:endParaRPr lang="zh-CN" altLang="en-US" sz="2400" b="1">
              <a:solidFill>
                <a:schemeClr val="accent2"/>
              </a:solidFill>
              <a:latin typeface="+mn-ea"/>
              <a:cs typeface="+mn-ea"/>
            </a:endParaRPr>
          </a:p>
        </p:txBody>
      </p:sp>
      <p:sp>
        <p:nvSpPr>
          <p:cNvPr id="53" name="矩形 52"/>
          <p:cNvSpPr/>
          <p:nvPr>
            <p:custDataLst>
              <p:tags r:id="rId12"/>
            </p:custDataLst>
          </p:nvPr>
        </p:nvSpPr>
        <p:spPr>
          <a:xfrm>
            <a:off x="526415" y="5064125"/>
            <a:ext cx="2914650" cy="632460"/>
          </a:xfrm>
          <a:prstGeom prst="rect">
            <a:avLst/>
          </a:prstGeom>
          <a:noFill/>
        </p:spPr>
        <p:txBody>
          <a:bodyPr wrap="square" lIns="0" tIns="0" rIns="0" bIns="0" rtlCol="0" anchor="b">
            <a:noAutofit/>
          </a:bodyPr>
          <a:lstStyle/>
          <a:p>
            <a:pPr algn="r">
              <a:spcBef>
                <a:spcPct val="0"/>
              </a:spcBef>
              <a:spcAft>
                <a:spcPct val="0"/>
              </a:spcAft>
            </a:pPr>
            <a:r>
              <a:rPr lang="zh-CN" altLang="en-US" sz="2400" b="1">
                <a:solidFill>
                  <a:schemeClr val="accent2"/>
                </a:solidFill>
                <a:latin typeface="+mn-ea"/>
                <a:cs typeface="+mn-ea"/>
              </a:rPr>
              <a:t>3．优势互补原则</a:t>
            </a:r>
            <a:endParaRPr lang="zh-CN" altLang="en-US" sz="2400" b="1">
              <a:solidFill>
                <a:schemeClr val="accent2"/>
              </a:solidFill>
              <a:latin typeface="+mn-ea"/>
              <a:cs typeface="+mn-ea"/>
            </a:endParaRPr>
          </a:p>
        </p:txBody>
      </p:sp>
      <p:sp>
        <p:nvSpPr>
          <p:cNvPr id="55" name="矩形 54"/>
          <p:cNvSpPr/>
          <p:nvPr>
            <p:custDataLst>
              <p:tags r:id="rId13"/>
            </p:custDataLst>
          </p:nvPr>
        </p:nvSpPr>
        <p:spPr>
          <a:xfrm>
            <a:off x="1896745" y="1677035"/>
            <a:ext cx="3638550" cy="632460"/>
          </a:xfrm>
          <a:prstGeom prst="rect">
            <a:avLst/>
          </a:prstGeom>
          <a:noFill/>
        </p:spPr>
        <p:txBody>
          <a:bodyPr wrap="square" lIns="0" tIns="0" rIns="0" bIns="0" rtlCol="0" anchor="b">
            <a:noAutofit/>
          </a:bodyPr>
          <a:lstStyle/>
          <a:p>
            <a:pPr algn="r">
              <a:spcBef>
                <a:spcPct val="0"/>
              </a:spcBef>
              <a:spcAft>
                <a:spcPct val="0"/>
              </a:spcAft>
            </a:pPr>
            <a:r>
              <a:rPr lang="zh-CN" altLang="en-US" sz="2400" b="1" dirty="0">
                <a:solidFill>
                  <a:schemeClr val="accent2"/>
                </a:solidFill>
                <a:latin typeface="+mn-ea"/>
                <a:cs typeface="+mn-ea"/>
              </a:rPr>
              <a:t>1．目标明确、合理原则</a:t>
            </a:r>
            <a:endParaRPr lang="zh-CN" altLang="en-US" sz="2400" b="1" dirty="0">
              <a:solidFill>
                <a:schemeClr val="accent2"/>
              </a:solidFill>
              <a:latin typeface="+mn-ea"/>
              <a:cs typeface="+mn-ea"/>
            </a:endParaRPr>
          </a:p>
        </p:txBody>
      </p:sp>
      <p:pic>
        <p:nvPicPr>
          <p:cNvPr id="57" name="图片 12" descr="343439383331313b343532303032383bbfcdbba7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757103" y="2697480"/>
            <a:ext cx="216000" cy="216000"/>
          </a:xfrm>
          <a:prstGeom prst="rect">
            <a:avLst/>
          </a:prstGeom>
        </p:spPr>
      </p:pic>
      <p:pic>
        <p:nvPicPr>
          <p:cNvPr id="58" name="图片 15" descr="343439383331313b343532303033313bd3a6d3c3c9ccb3c7"/>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675313" y="5488940"/>
            <a:ext cx="192405" cy="192405"/>
          </a:xfrm>
          <a:prstGeom prst="rect">
            <a:avLst/>
          </a:prstGeom>
        </p:spPr>
      </p:pic>
      <p:pic>
        <p:nvPicPr>
          <p:cNvPr id="59" name="图片 5" descr="343435383036303b343532343134393bcdb7c4d4b7e7b1a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6225858" y="3743960"/>
            <a:ext cx="216000" cy="216000"/>
          </a:xfrm>
          <a:prstGeom prst="rect">
            <a:avLst/>
          </a:prstGeom>
        </p:spPr>
      </p:pic>
      <p:pic>
        <p:nvPicPr>
          <p:cNvPr id="60" name="图片 7" descr="343439383331313b343532303032333bc6f3d2b5bcf2bde9"/>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860483" y="5490845"/>
            <a:ext cx="190800" cy="190800"/>
          </a:xfrm>
          <a:prstGeom prst="rect">
            <a:avLst/>
          </a:prstGeom>
        </p:spPr>
      </p:pic>
      <p:pic>
        <p:nvPicPr>
          <p:cNvPr id="61" name="图片 14" descr="343439383331313b343532303033303bd2d1b9bad3a6d3c3"/>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278188" y="3757295"/>
            <a:ext cx="194311" cy="194311"/>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一、组建创业团队</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（二）组建创业团队的流程</a:t>
            </a:r>
            <a:endParaRPr lang="zh-CN" altLang="en-US" sz="2400"/>
          </a:p>
        </p:txBody>
      </p:sp>
      <p:sp>
        <p:nvSpPr>
          <p:cNvPr id="4" name="文本框 3"/>
          <p:cNvSpPr txBox="1"/>
          <p:nvPr/>
        </p:nvSpPr>
        <p:spPr>
          <a:xfrm>
            <a:off x="1240790" y="1381760"/>
            <a:ext cx="7414260" cy="2306955"/>
          </a:xfrm>
          <a:prstGeom prst="rect">
            <a:avLst/>
          </a:prstGeom>
          <a:noFill/>
        </p:spPr>
        <p:txBody>
          <a:bodyPr wrap="square" rtlCol="0" anchor="t">
            <a:spAutoFit/>
          </a:bodyPr>
          <a:p>
            <a:r>
              <a:rPr lang="zh-CN" altLang="en-US" sz="2400">
                <a:highlight>
                  <a:srgbClr val="FFFF00"/>
                </a:highlight>
              </a:rPr>
              <a:t>1．明确创业目标</a:t>
            </a:r>
            <a:endParaRPr lang="zh-CN" altLang="en-US" sz="2400">
              <a:highlight>
                <a:srgbClr val="FFFF00"/>
              </a:highlight>
            </a:endParaRPr>
          </a:p>
          <a:p>
            <a:endParaRPr lang="zh-CN" altLang="en-US" sz="2400"/>
          </a:p>
          <a:p>
            <a:r>
              <a:rPr lang="zh-CN" altLang="en-US" sz="2400"/>
              <a:t>每个创业团队的总目标都要通过创业阶段的技术、市场、规划、组织、管理等各项工作，企业实现从无到有、从起步到成熟。向着这个总体方向，各个团队又会制订相应的阶段性子目标。</a:t>
            </a:r>
            <a:endParaRPr lang="zh-CN" altLang="en-US" sz="2400"/>
          </a:p>
        </p:txBody>
      </p:sp>
      <p:pic>
        <p:nvPicPr>
          <p:cNvPr id="5" name="https://photo-static-api.fotomore.com/creative/vcg/400/version23/VCG21gic7204312.jpg" descr="射中靶心的箭"/>
          <p:cNvPicPr>
            <a:picLocks noChangeAspect="1"/>
          </p:cNvPicPr>
          <p:nvPr/>
        </p:nvPicPr>
        <p:blipFill>
          <a:blip r:embed="rId2"/>
          <a:stretch>
            <a:fillRect/>
          </a:stretch>
        </p:blipFill>
        <p:spPr>
          <a:xfrm>
            <a:off x="3348990" y="4025900"/>
            <a:ext cx="3410585" cy="22733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一、组建创业团队</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（二）组建创业团队的流程</a:t>
            </a:r>
            <a:endParaRPr lang="zh-CN" altLang="en-US" sz="2400"/>
          </a:p>
        </p:txBody>
      </p:sp>
      <p:sp>
        <p:nvSpPr>
          <p:cNvPr id="4" name="文本框 3"/>
          <p:cNvSpPr txBox="1"/>
          <p:nvPr/>
        </p:nvSpPr>
        <p:spPr>
          <a:xfrm>
            <a:off x="1240790" y="1536065"/>
            <a:ext cx="7183755" cy="2306955"/>
          </a:xfrm>
          <a:prstGeom prst="rect">
            <a:avLst/>
          </a:prstGeom>
          <a:noFill/>
        </p:spPr>
        <p:txBody>
          <a:bodyPr wrap="square" rtlCol="0" anchor="t">
            <a:spAutoFit/>
          </a:bodyPr>
          <a:p>
            <a:r>
              <a:rPr lang="zh-CN" altLang="en-US" sz="2400">
                <a:highlight>
                  <a:srgbClr val="FFFF00"/>
                </a:highlight>
              </a:rPr>
              <a:t>2．制订创业计划</a:t>
            </a:r>
            <a:endParaRPr lang="zh-CN" altLang="en-US" sz="2400">
              <a:highlight>
                <a:srgbClr val="FFFF00"/>
              </a:highlight>
            </a:endParaRPr>
          </a:p>
          <a:p>
            <a:endParaRPr lang="zh-CN" altLang="en-US" sz="2400">
              <a:highlight>
                <a:srgbClr val="FFFF00"/>
              </a:highlight>
            </a:endParaRPr>
          </a:p>
          <a:p>
            <a:r>
              <a:rPr lang="zh-CN" altLang="en-US" sz="2400"/>
              <a:t>创业计划是在对创业目标进行具体分解的基础上，以创业团队为整体来考虑的计划，创业计划确定了在不同的创业阶段需要完成的阶段性任务，通过逐步实现阶段性目标来最终实现创业目标。</a:t>
            </a:r>
            <a:endParaRPr lang="zh-CN" altLang="en-US" sz="2400"/>
          </a:p>
        </p:txBody>
      </p:sp>
      <p:pic>
        <p:nvPicPr>
          <p:cNvPr id="7" name="https://photo-static-api.fotomore.com/creative/vcg/veer/612/veer-334852351.jpg" descr="计划"/>
          <p:cNvPicPr>
            <a:picLocks noChangeAspect="1"/>
          </p:cNvPicPr>
          <p:nvPr/>
        </p:nvPicPr>
        <p:blipFill>
          <a:blip r:embed="rId2"/>
          <a:stretch>
            <a:fillRect/>
          </a:stretch>
        </p:blipFill>
        <p:spPr>
          <a:xfrm>
            <a:off x="2732405" y="3873500"/>
            <a:ext cx="3855085" cy="256921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一、组建创业团队</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（二）组建创业团队的流程</a:t>
            </a:r>
            <a:endParaRPr lang="zh-CN" altLang="en-US" sz="2400"/>
          </a:p>
        </p:txBody>
      </p:sp>
      <p:sp>
        <p:nvSpPr>
          <p:cNvPr id="4" name="文本框 3"/>
          <p:cNvSpPr txBox="1"/>
          <p:nvPr/>
        </p:nvSpPr>
        <p:spPr>
          <a:xfrm>
            <a:off x="1240790" y="1536065"/>
            <a:ext cx="6940550" cy="4892675"/>
          </a:xfrm>
          <a:prstGeom prst="rect">
            <a:avLst/>
          </a:prstGeom>
          <a:noFill/>
        </p:spPr>
        <p:txBody>
          <a:bodyPr wrap="square" rtlCol="0" anchor="t">
            <a:spAutoFit/>
          </a:bodyPr>
          <a:p>
            <a:r>
              <a:rPr lang="zh-CN" altLang="en-US" sz="2400">
                <a:highlight>
                  <a:srgbClr val="FFFF00"/>
                </a:highlight>
              </a:rPr>
              <a:t>3．招募团队成员</a:t>
            </a:r>
            <a:endParaRPr lang="zh-CN" altLang="en-US" sz="2400">
              <a:highlight>
                <a:srgbClr val="FFFF00"/>
              </a:highlight>
            </a:endParaRPr>
          </a:p>
          <a:p>
            <a:endParaRPr lang="zh-CN" altLang="en-US" sz="2400"/>
          </a:p>
          <a:p>
            <a:r>
              <a:rPr lang="zh-CN" altLang="en-US" sz="2400">
                <a:solidFill>
                  <a:srgbClr val="FF0000"/>
                </a:solidFill>
              </a:rPr>
              <a:t>（1）“长心”阶段。</a:t>
            </a:r>
            <a:r>
              <a:rPr lang="zh-CN" altLang="en-US" sz="2400"/>
              <a:t>在“长心”阶段，创业者最重要的任务是找到创业团队的核心成员，即找到志同道合的创业合伙人。</a:t>
            </a:r>
            <a:endParaRPr lang="zh-CN" altLang="en-US" sz="2400"/>
          </a:p>
          <a:p>
            <a:endParaRPr lang="zh-CN" altLang="en-US" sz="2400">
              <a:solidFill>
                <a:srgbClr val="FF0000"/>
              </a:solidFill>
            </a:endParaRPr>
          </a:p>
          <a:p>
            <a:r>
              <a:rPr lang="zh-CN" altLang="en-US" sz="2400">
                <a:solidFill>
                  <a:srgbClr val="FF0000"/>
                </a:solidFill>
              </a:rPr>
              <a:t>（2）“搭骨架”阶段。</a:t>
            </a:r>
            <a:r>
              <a:rPr lang="zh-CN" altLang="en-US" sz="2400"/>
              <a:t>“搭骨架”阶段主要是招募创业团队的初始员工。</a:t>
            </a:r>
            <a:endParaRPr lang="zh-CN" altLang="en-US" sz="2400"/>
          </a:p>
          <a:p>
            <a:endParaRPr lang="zh-CN" altLang="en-US" sz="2400">
              <a:solidFill>
                <a:srgbClr val="FF0000"/>
              </a:solidFill>
            </a:endParaRPr>
          </a:p>
          <a:p>
            <a:r>
              <a:rPr lang="zh-CN" altLang="en-US" sz="2400">
                <a:solidFill>
                  <a:srgbClr val="FF0000"/>
                </a:solidFill>
              </a:rPr>
              <a:t>（3）“长肉”阶段。</a:t>
            </a:r>
            <a:r>
              <a:rPr lang="zh-CN" altLang="en-US" sz="2400"/>
              <a:t>长肉阶段对应的是初创企业的高速发展阶段，此时的企业已经具有一定规模，业务有了一定发展，创业团队需要吸纳更多的能人志士。</a:t>
            </a:r>
            <a:endParaRPr lang="zh-CN" altLang="en-US" sz="24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一、组建创业团队</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（二）组建创业团队的流程</a:t>
            </a:r>
            <a:endParaRPr lang="zh-CN" altLang="en-US" sz="2400"/>
          </a:p>
        </p:txBody>
      </p:sp>
      <p:sp>
        <p:nvSpPr>
          <p:cNvPr id="4" name="文本框 3"/>
          <p:cNvSpPr txBox="1"/>
          <p:nvPr/>
        </p:nvSpPr>
        <p:spPr>
          <a:xfrm>
            <a:off x="1240790" y="1536065"/>
            <a:ext cx="6940550" cy="3784600"/>
          </a:xfrm>
          <a:prstGeom prst="rect">
            <a:avLst/>
          </a:prstGeom>
          <a:noFill/>
        </p:spPr>
        <p:txBody>
          <a:bodyPr wrap="square" rtlCol="0" anchor="t">
            <a:spAutoFit/>
          </a:bodyPr>
          <a:p>
            <a:r>
              <a:rPr lang="zh-CN" altLang="en-US" sz="2400">
                <a:highlight>
                  <a:srgbClr val="FFFF00"/>
                </a:highlight>
              </a:rPr>
              <a:t>4．划分团队职权</a:t>
            </a:r>
            <a:endParaRPr lang="zh-CN" altLang="en-US" sz="2400">
              <a:highlight>
                <a:srgbClr val="FFFF00"/>
              </a:highlight>
            </a:endParaRPr>
          </a:p>
          <a:p>
            <a:endParaRPr lang="zh-CN" altLang="en-US" sz="2400">
              <a:highlight>
                <a:srgbClr val="FFFF00"/>
              </a:highlight>
            </a:endParaRPr>
          </a:p>
          <a:p>
            <a:r>
              <a:rPr lang="zh-CN" altLang="en-US" sz="2400"/>
              <a:t>为了保证团队成员能够执行创业计划、顺利开展各项工作，创业团队的领导者必须预先在团队内部进行职权的划分。团队成员间职权的划分必须明确，既要避免职权的重叠和交叉，也要避免有职无权或有权无职等情况造成工作上的疏漏。此外，由于初创企业面临的创业环境是动态、复杂的，会不断出现新的问题，可能还会不断更换团队成员，因此创业团队成员的职权也应根据实际情况不断进行调整。</a:t>
            </a:r>
            <a:endParaRPr lang="zh-CN" altLang="en-US" sz="24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一、组建创业团队</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（二）组建创业团队的流程</a:t>
            </a:r>
            <a:endParaRPr lang="zh-CN" altLang="en-US" sz="2400"/>
          </a:p>
        </p:txBody>
      </p:sp>
      <p:sp>
        <p:nvSpPr>
          <p:cNvPr id="4" name="文本框 3"/>
          <p:cNvSpPr txBox="1"/>
          <p:nvPr/>
        </p:nvSpPr>
        <p:spPr>
          <a:xfrm>
            <a:off x="1029335" y="1533525"/>
            <a:ext cx="7499985" cy="1568450"/>
          </a:xfrm>
          <a:prstGeom prst="rect">
            <a:avLst/>
          </a:prstGeom>
          <a:noFill/>
        </p:spPr>
        <p:txBody>
          <a:bodyPr wrap="square" rtlCol="0" anchor="t">
            <a:spAutoFit/>
          </a:bodyPr>
          <a:p>
            <a:r>
              <a:rPr lang="zh-CN" altLang="en-US" sz="2400">
                <a:highlight>
                  <a:srgbClr val="FFFF00"/>
                </a:highlight>
              </a:rPr>
              <a:t>5．构建制度体系</a:t>
            </a:r>
            <a:endParaRPr lang="zh-CN" altLang="en-US" sz="2400">
              <a:highlight>
                <a:srgbClr val="FFFF00"/>
              </a:highlight>
            </a:endParaRPr>
          </a:p>
          <a:p>
            <a:endParaRPr lang="zh-CN" altLang="en-US" sz="2400">
              <a:highlight>
                <a:srgbClr val="FFFF00"/>
              </a:highlight>
            </a:endParaRPr>
          </a:p>
          <a:p>
            <a:r>
              <a:rPr lang="zh-CN" altLang="en-US" sz="2400"/>
              <a:t>创业团队的制度体系体现了创业团队对成员的控制和激励机制，主要包括团队的各种约束制度和激励制度。</a:t>
            </a:r>
            <a:endParaRPr lang="zh-CN" altLang="en-US" sz="2400"/>
          </a:p>
        </p:txBody>
      </p:sp>
      <p:pic>
        <p:nvPicPr>
          <p:cNvPr id="9" name="https://photo-static-api.fotomore.com/creative/vcg/veer/400/new/VCG41N154956751.jpg" descr="学习规则手册"/>
          <p:cNvPicPr>
            <a:picLocks noChangeAspect="1"/>
          </p:cNvPicPr>
          <p:nvPr/>
        </p:nvPicPr>
        <p:blipFill>
          <a:blip r:embed="rId2"/>
          <a:stretch>
            <a:fillRect/>
          </a:stretch>
        </p:blipFill>
        <p:spPr>
          <a:xfrm>
            <a:off x="3478530" y="3716655"/>
            <a:ext cx="2700020" cy="246634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一、组建创业团队</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（二）组建创业团队的流程</a:t>
            </a:r>
            <a:endParaRPr lang="zh-CN" altLang="en-US" sz="2400"/>
          </a:p>
        </p:txBody>
      </p:sp>
      <p:sp>
        <p:nvSpPr>
          <p:cNvPr id="4" name="文本框 3"/>
          <p:cNvSpPr txBox="1"/>
          <p:nvPr/>
        </p:nvSpPr>
        <p:spPr>
          <a:xfrm>
            <a:off x="1029335" y="1411605"/>
            <a:ext cx="7151370" cy="1938020"/>
          </a:xfrm>
          <a:prstGeom prst="rect">
            <a:avLst/>
          </a:prstGeom>
          <a:noFill/>
        </p:spPr>
        <p:txBody>
          <a:bodyPr wrap="square" rtlCol="0" anchor="t">
            <a:spAutoFit/>
          </a:bodyPr>
          <a:p>
            <a:r>
              <a:rPr lang="zh-CN" altLang="en-US" sz="2400">
                <a:highlight>
                  <a:srgbClr val="FFFF00"/>
                </a:highlight>
              </a:rPr>
              <a:t>6．团队调整融合</a:t>
            </a:r>
            <a:endParaRPr lang="zh-CN" altLang="en-US" sz="2400">
              <a:highlight>
                <a:srgbClr val="FFFF00"/>
              </a:highlight>
            </a:endParaRPr>
          </a:p>
          <a:p>
            <a:endParaRPr lang="zh-CN" altLang="en-US" sz="2400"/>
          </a:p>
          <a:p>
            <a:r>
              <a:rPr lang="zh-CN" altLang="en-US" sz="2400"/>
              <a:t>在进行团队调整融合的过程中，最为重要的是要保证创业团队成员间经常进行及时、有效的沟通与协调，培养团队精神，提升团队士气。</a:t>
            </a:r>
            <a:endParaRPr lang="zh-CN" altLang="en-US" sz="2400"/>
          </a:p>
        </p:txBody>
      </p:sp>
      <p:pic>
        <p:nvPicPr>
          <p:cNvPr id="5" name="https://photo-static-api.fotomore.com/creative/vcg/400/new/VCG41N1399786661.jpg" descr="团队合作"/>
          <p:cNvPicPr>
            <a:picLocks noChangeAspect="1"/>
          </p:cNvPicPr>
          <p:nvPr/>
        </p:nvPicPr>
        <p:blipFill>
          <a:blip r:embed="rId2"/>
          <a:stretch>
            <a:fillRect/>
          </a:stretch>
        </p:blipFill>
        <p:spPr>
          <a:xfrm>
            <a:off x="2232025" y="3555365"/>
            <a:ext cx="4231005" cy="282003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二、管理创业团队</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（一）设置合理的组织结构</a:t>
            </a:r>
            <a:endParaRPr lang="zh-CN" altLang="en-US" sz="2400"/>
          </a:p>
        </p:txBody>
      </p:sp>
      <p:sp>
        <p:nvSpPr>
          <p:cNvPr id="11" name="MG-缺角矩形 6"/>
          <p:cNvSpPr/>
          <p:nvPr>
            <p:custDataLst>
              <p:tags r:id="rId1"/>
            </p:custDataLst>
          </p:nvPr>
        </p:nvSpPr>
        <p:spPr>
          <a:xfrm>
            <a:off x="740093" y="4930775"/>
            <a:ext cx="10801350" cy="1476000"/>
          </a:xfrm>
          <a:prstGeom prst="plaque">
            <a:avLst>
              <a:gd name="adj" fmla="val 9919"/>
            </a:avLst>
          </a:prstGeom>
          <a:solidFill>
            <a:srgbClr val="FFFFFF"/>
          </a:solidFill>
          <a:ln>
            <a:gradFill>
              <a:gsLst>
                <a:gs pos="0">
                  <a:schemeClr val="accent1">
                    <a:lumMod val="20000"/>
                    <a:lumOff val="80000"/>
                    <a:alpha val="50000"/>
                  </a:schemeClr>
                </a:gs>
                <a:gs pos="100000">
                  <a:schemeClr val="accent1">
                    <a:lumMod val="40000"/>
                    <a:lumOff val="60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MG-缺角矩形 7"/>
          <p:cNvSpPr/>
          <p:nvPr>
            <p:custDataLst>
              <p:tags r:id="rId2"/>
            </p:custDataLst>
          </p:nvPr>
        </p:nvSpPr>
        <p:spPr>
          <a:xfrm>
            <a:off x="740093" y="5010150"/>
            <a:ext cx="10611699" cy="1316830"/>
          </a:xfrm>
          <a:prstGeom prst="plaque">
            <a:avLst>
              <a:gd name="adj" fmla="val 9919"/>
            </a:avLst>
          </a:prstGeom>
          <a:solidFill>
            <a:srgbClr val="FFFFFF"/>
          </a:solidFill>
          <a:ln>
            <a:solidFill>
              <a:schemeClr val="accent1">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适时联动是指为了完成特定任务成立打破成员分工、跨越职能的专门工作小组。</a:t>
            </a:r>
            <a:endParaRPr lang="zh-CN" altLang="en-US"/>
          </a:p>
        </p:txBody>
      </p:sp>
      <p:cxnSp>
        <p:nvCxnSpPr>
          <p:cNvPr id="5" name="MG-直接连接符 8"/>
          <p:cNvCxnSpPr/>
          <p:nvPr>
            <p:custDataLst>
              <p:tags r:id="rId3"/>
            </p:custDataLst>
          </p:nvPr>
        </p:nvCxnSpPr>
        <p:spPr>
          <a:xfrm>
            <a:off x="3541078" y="5262245"/>
            <a:ext cx="0" cy="813398"/>
          </a:xfrm>
          <a:prstGeom prst="line">
            <a:avLst/>
          </a:prstGeom>
          <a:ln w="3175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9" name="矩形 8"/>
          <p:cNvSpPr/>
          <p:nvPr>
            <p:custDataLst>
              <p:tags r:id="rId4"/>
            </p:custDataLst>
          </p:nvPr>
        </p:nvSpPr>
        <p:spPr>
          <a:xfrm>
            <a:off x="3873818" y="5165725"/>
            <a:ext cx="7278359" cy="909092"/>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2400">
                <a:solidFill>
                  <a:schemeClr val="dk1">
                    <a:lumMod val="85000"/>
                    <a:lumOff val="15000"/>
                  </a:schemeClr>
                </a:solidFill>
                <a:latin typeface="+mn-ea"/>
                <a:cs typeface="+mn-ea"/>
              </a:rPr>
              <a:t>适时联动是指为了完成特定任务成立打破成员分工、跨越职能的专门工作小组。</a:t>
            </a:r>
            <a:endParaRPr lang="zh-CN" altLang="en-US" sz="2400">
              <a:solidFill>
                <a:schemeClr val="dk1">
                  <a:lumMod val="85000"/>
                  <a:lumOff val="15000"/>
                </a:schemeClr>
              </a:solidFill>
              <a:latin typeface="+mn-ea"/>
              <a:cs typeface="+mn-ea"/>
            </a:endParaRPr>
          </a:p>
        </p:txBody>
      </p:sp>
      <p:sp>
        <p:nvSpPr>
          <p:cNvPr id="19" name="矩形 18"/>
          <p:cNvSpPr/>
          <p:nvPr>
            <p:custDataLst>
              <p:tags r:id="rId5"/>
            </p:custDataLst>
          </p:nvPr>
        </p:nvSpPr>
        <p:spPr>
          <a:xfrm>
            <a:off x="990918" y="5213985"/>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zh-CN" altLang="en-US" sz="2600" b="1">
                <a:gradFill>
                  <a:gsLst>
                    <a:gs pos="5000">
                      <a:schemeClr val="accent1">
                        <a:alpha val="60000"/>
                      </a:schemeClr>
                    </a:gs>
                    <a:gs pos="100000">
                      <a:schemeClr val="accent1"/>
                    </a:gs>
                  </a:gsLst>
                  <a:lin ang="4800000" scaled="0"/>
                </a:gradFill>
                <a:latin typeface="+mn-ea"/>
                <a:cs typeface="+mn-ea"/>
              </a:rPr>
              <a:t>3．适时联动</a:t>
            </a:r>
            <a:endParaRPr lang="zh-CN" altLang="en-US" sz="2600" b="1">
              <a:gradFill>
                <a:gsLst>
                  <a:gs pos="5000">
                    <a:schemeClr val="accent1">
                      <a:alpha val="60000"/>
                    </a:schemeClr>
                  </a:gs>
                  <a:gs pos="100000">
                    <a:schemeClr val="accent1"/>
                  </a:gs>
                </a:gsLst>
                <a:lin ang="4800000" scaled="0"/>
              </a:gradFill>
              <a:latin typeface="+mn-ea"/>
              <a:cs typeface="+mn-ea"/>
            </a:endParaRPr>
          </a:p>
        </p:txBody>
      </p:sp>
      <p:sp>
        <p:nvSpPr>
          <p:cNvPr id="10" name="MG-缺角矩形 6"/>
          <p:cNvSpPr/>
          <p:nvPr>
            <p:custDataLst>
              <p:tags r:id="rId6"/>
            </p:custDataLst>
          </p:nvPr>
        </p:nvSpPr>
        <p:spPr>
          <a:xfrm>
            <a:off x="743268" y="1466215"/>
            <a:ext cx="10801350" cy="1476000"/>
          </a:xfrm>
          <a:prstGeom prst="plaque">
            <a:avLst>
              <a:gd name="adj" fmla="val 9919"/>
            </a:avLst>
          </a:prstGeom>
          <a:solidFill>
            <a:srgbClr val="FFFFFF"/>
          </a:solidFill>
          <a:ln>
            <a:gradFill>
              <a:gsLst>
                <a:gs pos="0">
                  <a:schemeClr val="accent1">
                    <a:lumMod val="20000"/>
                    <a:lumOff val="80000"/>
                    <a:alpha val="50000"/>
                  </a:schemeClr>
                </a:gs>
                <a:gs pos="100000">
                  <a:schemeClr val="accent1">
                    <a:lumMod val="40000"/>
                    <a:lumOff val="60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团队成员的分工一般按照个人能力、专业优势等合理、均衡地分配工作的任务量。</a:t>
            </a:r>
            <a:endParaRPr lang="zh-CN" altLang="en-US"/>
          </a:p>
        </p:txBody>
      </p:sp>
      <p:cxnSp>
        <p:nvCxnSpPr>
          <p:cNvPr id="20" name="MG-直接连接符 8"/>
          <p:cNvCxnSpPr/>
          <p:nvPr>
            <p:custDataLst>
              <p:tags r:id="rId7"/>
            </p:custDataLst>
          </p:nvPr>
        </p:nvCxnSpPr>
        <p:spPr>
          <a:xfrm>
            <a:off x="3544253" y="1797050"/>
            <a:ext cx="0" cy="813398"/>
          </a:xfrm>
          <a:prstGeom prst="line">
            <a:avLst/>
          </a:prstGeom>
          <a:ln w="3175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1" name="矩形 20"/>
          <p:cNvSpPr/>
          <p:nvPr>
            <p:custDataLst>
              <p:tags r:id="rId8"/>
            </p:custDataLst>
          </p:nvPr>
        </p:nvSpPr>
        <p:spPr>
          <a:xfrm>
            <a:off x="3876993" y="1700530"/>
            <a:ext cx="7278359" cy="909092"/>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2400" dirty="0">
                <a:solidFill>
                  <a:schemeClr val="dk1">
                    <a:lumMod val="85000"/>
                    <a:lumOff val="15000"/>
                  </a:schemeClr>
                </a:solidFill>
                <a:latin typeface="+mn-ea"/>
                <a:cs typeface="+mn-ea"/>
              </a:rPr>
              <a:t>团队成员的分工一般按照个人能力、专业优势等合理、均衡地分配工作的任务量。</a:t>
            </a:r>
            <a:endParaRPr lang="zh-CN" altLang="en-US" sz="2400" dirty="0">
              <a:solidFill>
                <a:schemeClr val="dk1">
                  <a:lumMod val="85000"/>
                  <a:lumOff val="15000"/>
                </a:schemeClr>
              </a:solidFill>
              <a:latin typeface="+mn-ea"/>
              <a:cs typeface="+mn-ea"/>
            </a:endParaRPr>
          </a:p>
        </p:txBody>
      </p:sp>
      <p:sp>
        <p:nvSpPr>
          <p:cNvPr id="22" name="矩形 21"/>
          <p:cNvSpPr/>
          <p:nvPr>
            <p:custDataLst>
              <p:tags r:id="rId9"/>
            </p:custDataLst>
          </p:nvPr>
        </p:nvSpPr>
        <p:spPr>
          <a:xfrm>
            <a:off x="994093" y="1749425"/>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zh-CN" altLang="en-US" sz="2600" b="1">
                <a:gradFill>
                  <a:gsLst>
                    <a:gs pos="5000">
                      <a:schemeClr val="accent1">
                        <a:alpha val="60000"/>
                      </a:schemeClr>
                    </a:gs>
                    <a:gs pos="100000">
                      <a:schemeClr val="accent1"/>
                    </a:gs>
                  </a:gsLst>
                  <a:lin ang="4800000" scaled="0"/>
                </a:gradFill>
                <a:latin typeface="+mn-ea"/>
                <a:cs typeface="+mn-ea"/>
              </a:rPr>
              <a:t>1．合理分工</a:t>
            </a:r>
            <a:endParaRPr lang="zh-CN" altLang="en-US" sz="2600" b="1">
              <a:gradFill>
                <a:gsLst>
                  <a:gs pos="5000">
                    <a:schemeClr val="accent1">
                      <a:alpha val="60000"/>
                    </a:schemeClr>
                  </a:gs>
                  <a:gs pos="100000">
                    <a:schemeClr val="accent1"/>
                  </a:gs>
                </a:gsLst>
                <a:lin ang="4800000" scaled="0"/>
              </a:gradFill>
              <a:latin typeface="+mn-ea"/>
              <a:cs typeface="+mn-ea"/>
            </a:endParaRPr>
          </a:p>
        </p:txBody>
      </p:sp>
      <p:sp>
        <p:nvSpPr>
          <p:cNvPr id="24" name="MG-缺角矩形 6"/>
          <p:cNvSpPr/>
          <p:nvPr>
            <p:custDataLst>
              <p:tags r:id="rId10"/>
            </p:custDataLst>
          </p:nvPr>
        </p:nvSpPr>
        <p:spPr>
          <a:xfrm>
            <a:off x="740093" y="3190240"/>
            <a:ext cx="10801350" cy="1476000"/>
          </a:xfrm>
          <a:prstGeom prst="plaque">
            <a:avLst>
              <a:gd name="adj" fmla="val 9919"/>
            </a:avLst>
          </a:prstGeom>
          <a:solidFill>
            <a:srgbClr val="FFFFFF"/>
          </a:solidFill>
          <a:ln>
            <a:gradFill>
              <a:gsLst>
                <a:gs pos="0">
                  <a:schemeClr val="accent1">
                    <a:lumMod val="20000"/>
                    <a:lumOff val="80000"/>
                    <a:alpha val="50000"/>
                  </a:schemeClr>
                </a:gs>
                <a:gs pos="100000">
                  <a:schemeClr val="accent1">
                    <a:lumMod val="40000"/>
                    <a:lumOff val="60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MG-缺角矩形 7"/>
          <p:cNvSpPr/>
          <p:nvPr>
            <p:custDataLst>
              <p:tags r:id="rId11"/>
            </p:custDataLst>
          </p:nvPr>
        </p:nvSpPr>
        <p:spPr>
          <a:xfrm>
            <a:off x="834708" y="3269615"/>
            <a:ext cx="10611699" cy="1316830"/>
          </a:xfrm>
          <a:prstGeom prst="plaque">
            <a:avLst>
              <a:gd name="adj" fmla="val 9919"/>
            </a:avLst>
          </a:prstGeom>
          <a:solidFill>
            <a:srgbClr val="FFFFFF"/>
          </a:solidFill>
          <a:ln>
            <a:solidFill>
              <a:schemeClr val="accent1">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2．权清责明</a:t>
            </a:r>
            <a:endParaRPr lang="zh-CN" altLang="en-US"/>
          </a:p>
        </p:txBody>
      </p:sp>
      <p:cxnSp>
        <p:nvCxnSpPr>
          <p:cNvPr id="26" name="MG-直接连接符 8"/>
          <p:cNvCxnSpPr/>
          <p:nvPr>
            <p:custDataLst>
              <p:tags r:id="rId12"/>
            </p:custDataLst>
          </p:nvPr>
        </p:nvCxnSpPr>
        <p:spPr>
          <a:xfrm>
            <a:off x="3541078" y="3521710"/>
            <a:ext cx="0" cy="813398"/>
          </a:xfrm>
          <a:prstGeom prst="line">
            <a:avLst/>
          </a:prstGeom>
          <a:ln w="3175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8" name="矩形 27"/>
          <p:cNvSpPr/>
          <p:nvPr>
            <p:custDataLst>
              <p:tags r:id="rId13"/>
            </p:custDataLst>
          </p:nvPr>
        </p:nvSpPr>
        <p:spPr>
          <a:xfrm>
            <a:off x="3873818" y="3425190"/>
            <a:ext cx="7278359" cy="909092"/>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2400">
                <a:solidFill>
                  <a:schemeClr val="dk1">
                    <a:lumMod val="85000"/>
                    <a:lumOff val="15000"/>
                  </a:schemeClr>
                </a:solidFill>
                <a:latin typeface="+mn-ea"/>
                <a:cs typeface="+mn-ea"/>
              </a:rPr>
              <a:t>团队的任何一项工作都离不开团队成员的配合，只有彼此协作，才能方便管理，顺利开展工作。</a:t>
            </a:r>
            <a:endParaRPr lang="zh-CN" altLang="en-US" sz="2400">
              <a:solidFill>
                <a:schemeClr val="dk1">
                  <a:lumMod val="85000"/>
                  <a:lumOff val="15000"/>
                </a:schemeClr>
              </a:solidFill>
              <a:latin typeface="+mn-ea"/>
              <a:cs typeface="+mn-ea"/>
            </a:endParaRPr>
          </a:p>
        </p:txBody>
      </p:sp>
      <p:sp>
        <p:nvSpPr>
          <p:cNvPr id="29" name="矩形 28"/>
          <p:cNvSpPr/>
          <p:nvPr>
            <p:custDataLst>
              <p:tags r:id="rId14"/>
            </p:custDataLst>
          </p:nvPr>
        </p:nvSpPr>
        <p:spPr>
          <a:xfrm>
            <a:off x="990918" y="3473450"/>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zh-CN" altLang="en-US" sz="2600" b="1">
                <a:gradFill>
                  <a:gsLst>
                    <a:gs pos="5000">
                      <a:schemeClr val="accent1">
                        <a:alpha val="60000"/>
                      </a:schemeClr>
                    </a:gs>
                    <a:gs pos="100000">
                      <a:schemeClr val="accent1"/>
                    </a:gs>
                  </a:gsLst>
                  <a:lin ang="4800000" scaled="0"/>
                </a:gradFill>
                <a:latin typeface="+mn-ea"/>
                <a:cs typeface="+mn-ea"/>
              </a:rPr>
              <a:t>2．权清责明</a:t>
            </a:r>
            <a:endParaRPr lang="zh-CN" altLang="en-US" sz="2600" b="1">
              <a:gradFill>
                <a:gsLst>
                  <a:gs pos="5000">
                    <a:schemeClr val="accent1">
                      <a:alpha val="60000"/>
                    </a:schemeClr>
                  </a:gs>
                  <a:gs pos="100000">
                    <a:schemeClr val="accent1"/>
                  </a:gs>
                </a:gsLst>
                <a:lin ang="4800000" scaled="0"/>
              </a:gradFill>
              <a:latin typeface="+mn-ea"/>
              <a:cs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模块五</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2055495" y="2466975"/>
            <a:ext cx="9370695" cy="1004570"/>
          </a:xfrm>
          <a:prstGeom prst="rect">
            <a:avLst/>
          </a:prstGeom>
          <a:noFill/>
        </p:spPr>
        <p:txBody>
          <a:bodyPr wrap="square" rtlCol="0">
            <a:spAutoFit/>
          </a:bodyPr>
          <a:p>
            <a:pPr indent="0" algn="l">
              <a:lnSpc>
                <a:spcPct val="90000"/>
              </a:lnSpc>
              <a:buNone/>
            </a:pPr>
            <a:r>
              <a:rPr sz="6600" b="1" smtClean="0">
                <a:solidFill>
                  <a:srgbClr val="002060"/>
                </a:solidFill>
                <a:latin typeface="微软雅黑" panose="020B0503020204020204" pitchFamily="34" charset="-122"/>
                <a:ea typeface="微软雅黑" panose="020B0503020204020204" pitchFamily="34" charset="-122"/>
                <a:sym typeface="+mn-ea"/>
              </a:rPr>
              <a:t>齐心——组建创业团队</a:t>
            </a:r>
            <a:endParaRPr lang="zh-CN" altLang="en-US" sz="6600" b="1" smtClean="0">
              <a:solidFill>
                <a:srgbClr val="002060"/>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二、管理创业团队</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921385"/>
            <a:ext cx="7593965" cy="460375"/>
          </a:xfrm>
          <a:prstGeom prst="rect">
            <a:avLst/>
          </a:prstGeom>
          <a:noFill/>
        </p:spPr>
        <p:txBody>
          <a:bodyPr wrap="square" rtlCol="0">
            <a:spAutoFit/>
          </a:bodyPr>
          <a:p>
            <a:r>
              <a:rPr lang="zh-CN" altLang="en-US" sz="2400"/>
              <a:t>（二）建设独特的团队文化</a:t>
            </a:r>
            <a:endParaRPr lang="zh-CN" altLang="en-US" sz="2400"/>
          </a:p>
        </p:txBody>
      </p:sp>
      <p:sp>
        <p:nvSpPr>
          <p:cNvPr id="6" name="文本框 5"/>
          <p:cNvSpPr txBox="1"/>
          <p:nvPr/>
        </p:nvSpPr>
        <p:spPr>
          <a:xfrm>
            <a:off x="985520" y="1436370"/>
            <a:ext cx="9948545" cy="421640"/>
          </a:xfrm>
          <a:prstGeom prst="rect">
            <a:avLst/>
          </a:prstGeom>
          <a:noFill/>
        </p:spPr>
        <p:txBody>
          <a:bodyPr wrap="square" rtlCol="0">
            <a:noAutofit/>
          </a:bodyPr>
          <a:p>
            <a:r>
              <a:rPr lang="zh-CN" altLang="en-US" sz="2400"/>
              <a:t>团队文化是创业团队的灵魂，是经营活动的统帅。建设创业团队文化时需要注意以下三点。</a:t>
            </a:r>
            <a:endParaRPr lang="zh-CN" altLang="en-US" sz="2400"/>
          </a:p>
        </p:txBody>
      </p:sp>
      <p:sp>
        <p:nvSpPr>
          <p:cNvPr id="35" name="文本框 34"/>
          <p:cNvSpPr txBox="1"/>
          <p:nvPr/>
        </p:nvSpPr>
        <p:spPr>
          <a:xfrm>
            <a:off x="3377565" y="-1199515"/>
            <a:ext cx="4064000" cy="368300"/>
          </a:xfrm>
          <a:prstGeom prst="rect">
            <a:avLst/>
          </a:prstGeom>
          <a:noFill/>
        </p:spPr>
        <p:txBody>
          <a:bodyPr wrap="square" rtlCol="0">
            <a:spAutoFit/>
          </a:bodyPr>
          <a:p>
            <a:endParaRPr lang="zh-CN" altLang="en-US"/>
          </a:p>
        </p:txBody>
      </p:sp>
      <p:sp>
        <p:nvSpPr>
          <p:cNvPr id="34" name="任意多边形: 形状 33"/>
          <p:cNvSpPr/>
          <p:nvPr>
            <p:custDataLst>
              <p:tags r:id="rId1"/>
            </p:custDataLst>
          </p:nvPr>
        </p:nvSpPr>
        <p:spPr>
          <a:xfrm>
            <a:off x="8161655" y="2480945"/>
            <a:ext cx="3582035" cy="2424430"/>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3695" tIns="250532" rIns="349250" bIns="821980" rtlCol="0" anchor="ctr">
            <a:noAutofit/>
          </a:bodyPr>
          <a:p>
            <a:pPr algn="just">
              <a:lnSpc>
                <a:spcPct val="150000"/>
              </a:lnSpc>
            </a:pPr>
            <a:r>
              <a:rPr lang="zh-CN" altLang="en-US" sz="2400">
                <a:solidFill>
                  <a:schemeClr val="tx1"/>
                </a:solidFill>
                <a:latin typeface="微软雅黑" panose="020B0503020204020204" pitchFamily="34" charset="-122"/>
                <a:ea typeface="微软雅黑" panose="020B0503020204020204" pitchFamily="34" charset="-122"/>
              </a:rPr>
              <a:t>3．通过日常的管理活动推进文化的实施</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2" name="任意多边形: 形状 31"/>
          <p:cNvSpPr/>
          <p:nvPr>
            <p:custDataLst>
              <p:tags r:id="rId2"/>
            </p:custDataLst>
          </p:nvPr>
        </p:nvSpPr>
        <p:spPr>
          <a:xfrm>
            <a:off x="4473575" y="2480945"/>
            <a:ext cx="3592830" cy="2424430"/>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90" tIns="241642" rIns="351156" bIns="830870" rtlCol="0" anchor="ctr">
            <a:noAutofit/>
          </a:bodyPr>
          <a:p>
            <a:pPr algn="just">
              <a:lnSpc>
                <a:spcPct val="150000"/>
              </a:lnSpc>
            </a:pPr>
            <a:r>
              <a:rPr lang="zh-CN" altLang="en-US" sz="2400">
                <a:solidFill>
                  <a:schemeClr val="tx1"/>
                </a:solidFill>
                <a:latin typeface="+mn-ea"/>
                <a:cs typeface="+mn-ea"/>
                <a:sym typeface="+mn-ea"/>
              </a:rPr>
              <a:t>2．将团队文化写入规章制度并落到实处</a:t>
            </a:r>
            <a:endParaRPr lang="zh-CN" altLang="en-US" sz="2400">
              <a:solidFill>
                <a:schemeClr val="tx1"/>
              </a:solidFill>
              <a:latin typeface="+mn-ea"/>
              <a:cs typeface="+mn-ea"/>
              <a:sym typeface="+mn-ea"/>
            </a:endParaRPr>
          </a:p>
        </p:txBody>
      </p:sp>
      <p:sp>
        <p:nvSpPr>
          <p:cNvPr id="31" name="任意多边形: 形状 30"/>
          <p:cNvSpPr/>
          <p:nvPr>
            <p:custDataLst>
              <p:tags r:id="rId3"/>
            </p:custDataLst>
          </p:nvPr>
        </p:nvSpPr>
        <p:spPr>
          <a:xfrm>
            <a:off x="783590" y="2480945"/>
            <a:ext cx="3592830" cy="2424430"/>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50" tIns="232752" rIns="351195" bIns="839760" rtlCol="0" anchor="ctr">
            <a:noAutofit/>
          </a:bodyPr>
          <a:p>
            <a:pPr algn="just">
              <a:lnSpc>
                <a:spcPct val="150000"/>
              </a:lnSpc>
            </a:pPr>
            <a:r>
              <a:rPr lang="zh-CN" altLang="en-US" sz="2400" dirty="0">
                <a:solidFill>
                  <a:schemeClr val="tx1"/>
                </a:solidFill>
                <a:latin typeface="+mn-ea"/>
                <a:cs typeface="+mn-ea"/>
                <a:sym typeface="+mn-ea"/>
              </a:rPr>
              <a:t>1．明确团队的愿景、使命、价值观及战略</a:t>
            </a:r>
            <a:endParaRPr lang="zh-CN" altLang="en-US" sz="2400" dirty="0">
              <a:solidFill>
                <a:schemeClr val="tx1"/>
              </a:solidFill>
              <a:latin typeface="+mn-ea"/>
              <a:cs typeface="+mn-ea"/>
              <a:sym typeface="+mn-ea"/>
            </a:endParaRPr>
          </a:p>
        </p:txBody>
      </p:sp>
      <p:sp>
        <p:nvSpPr>
          <p:cNvPr id="22" name="“_#color-824&amp;2665"/>
          <p:cNvSpPr/>
          <p:nvPr>
            <p:custDataLst>
              <p:tags r:id="rId4"/>
            </p:custDataLst>
          </p:nvPr>
        </p:nvSpPr>
        <p:spPr>
          <a:xfrm>
            <a:off x="3554095" y="4116388"/>
            <a:ext cx="358775" cy="307340"/>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pic>
        <p:nvPicPr>
          <p:cNvPr id="4" name="图片 3"/>
          <p:cNvPicPr>
            <a:picLocks noChangeAspect="1"/>
          </p:cNvPicPr>
          <p:nvPr>
            <p:custDataLst>
              <p:tags r:id="rId5"/>
            </p:custDataLst>
          </p:nvPr>
        </p:nvPicPr>
        <p:blipFill>
          <a:blip r:embed="rId6"/>
          <a:srcRect/>
          <a:stretch>
            <a:fillRect/>
          </a:stretch>
        </p:blipFill>
        <p:spPr>
          <a:xfrm>
            <a:off x="985520" y="5140008"/>
            <a:ext cx="977900" cy="977900"/>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ln w="9525" cap="flat" cmpd="sng" algn="ctr">
            <a:solidFill>
              <a:schemeClr val="dk1">
                <a:lumMod val="40000"/>
                <a:lumOff val="60000"/>
                <a:alpha val="20000"/>
              </a:schemeClr>
            </a:solidFill>
            <a:prstDash val="solid"/>
            <a:round/>
            <a:headEnd type="none" w="med" len="med"/>
            <a:tailEnd type="none" w="med" len="med"/>
          </a:ln>
        </p:spPr>
      </p:pic>
      <p:sp>
        <p:nvSpPr>
          <p:cNvPr id="24" name="“_#color-824&amp;2668"/>
          <p:cNvSpPr/>
          <p:nvPr>
            <p:custDataLst>
              <p:tags r:id="rId7"/>
            </p:custDataLst>
          </p:nvPr>
        </p:nvSpPr>
        <p:spPr>
          <a:xfrm>
            <a:off x="7244080" y="4125278"/>
            <a:ext cx="358775" cy="307340"/>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pic>
        <p:nvPicPr>
          <p:cNvPr id="30" name="图片 29"/>
          <p:cNvPicPr>
            <a:picLocks noChangeAspect="1"/>
          </p:cNvPicPr>
          <p:nvPr>
            <p:custDataLst>
              <p:tags r:id="rId8"/>
            </p:custDataLst>
          </p:nvPr>
        </p:nvPicPr>
        <p:blipFill>
          <a:blip r:embed="rId9"/>
          <a:srcRect/>
          <a:stretch>
            <a:fillRect/>
          </a:stretch>
        </p:blipFill>
        <p:spPr>
          <a:xfrm>
            <a:off x="4678680" y="5140643"/>
            <a:ext cx="977265" cy="977265"/>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ln w="9525" cap="flat" cmpd="sng" algn="ctr">
            <a:solidFill>
              <a:schemeClr val="dk1">
                <a:lumMod val="40000"/>
                <a:lumOff val="60000"/>
                <a:alpha val="20000"/>
              </a:schemeClr>
            </a:solidFill>
            <a:prstDash val="solid"/>
            <a:round/>
            <a:headEnd type="none" w="med" len="med"/>
            <a:tailEnd type="none" w="med" len="med"/>
          </a:ln>
        </p:spPr>
      </p:pic>
      <p:sp>
        <p:nvSpPr>
          <p:cNvPr id="7" name="“_#color-824&amp;2668"/>
          <p:cNvSpPr/>
          <p:nvPr>
            <p:custDataLst>
              <p:tags r:id="rId10"/>
            </p:custDataLst>
          </p:nvPr>
        </p:nvSpPr>
        <p:spPr>
          <a:xfrm>
            <a:off x="10934065" y="4134168"/>
            <a:ext cx="358775" cy="307975"/>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pic>
        <p:nvPicPr>
          <p:cNvPr id="11" name="图片 10"/>
          <p:cNvPicPr>
            <a:picLocks noChangeAspect="1"/>
          </p:cNvPicPr>
          <p:nvPr>
            <p:custDataLst>
              <p:tags r:id="rId11"/>
            </p:custDataLst>
          </p:nvPr>
        </p:nvPicPr>
        <p:blipFill>
          <a:blip r:embed="rId12"/>
          <a:srcRect/>
          <a:stretch>
            <a:fillRect/>
          </a:stretch>
        </p:blipFill>
        <p:spPr>
          <a:xfrm>
            <a:off x="8371205" y="5140643"/>
            <a:ext cx="977265" cy="977265"/>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ln w="9525" cap="flat" cmpd="sng" algn="ctr">
            <a:solidFill>
              <a:schemeClr val="dk1">
                <a:lumMod val="40000"/>
                <a:lumOff val="60000"/>
                <a:alpha val="20000"/>
              </a:schemeClr>
            </a:solidFill>
            <a:prstDash val="solid"/>
            <a:round/>
            <a:headEnd type="none" w="med" len="med"/>
            <a:tailEnd type="none" w="med" len="me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二、管理创业团队</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921385"/>
            <a:ext cx="7593965" cy="460375"/>
          </a:xfrm>
          <a:prstGeom prst="rect">
            <a:avLst/>
          </a:prstGeom>
          <a:noFill/>
        </p:spPr>
        <p:txBody>
          <a:bodyPr wrap="square" rtlCol="0">
            <a:spAutoFit/>
          </a:bodyPr>
          <a:p>
            <a:r>
              <a:rPr lang="zh-CN" altLang="en-US" sz="2400"/>
              <a:t>（三）优化团队的运行机制</a:t>
            </a:r>
            <a:endParaRPr lang="zh-CN" altLang="en-US" sz="2400"/>
          </a:p>
        </p:txBody>
      </p:sp>
      <p:sp>
        <p:nvSpPr>
          <p:cNvPr id="35" name="文本框 34"/>
          <p:cNvSpPr txBox="1"/>
          <p:nvPr/>
        </p:nvSpPr>
        <p:spPr>
          <a:xfrm>
            <a:off x="3377565" y="-1199515"/>
            <a:ext cx="4064000" cy="368300"/>
          </a:xfrm>
          <a:prstGeom prst="rect">
            <a:avLst/>
          </a:prstGeom>
          <a:noFill/>
        </p:spPr>
        <p:txBody>
          <a:bodyPr wrap="square" rtlCol="0">
            <a:spAutoFit/>
          </a:bodyPr>
          <a:p>
            <a:endParaRPr lang="zh-CN" altLang="en-US"/>
          </a:p>
        </p:txBody>
      </p:sp>
      <p:sp>
        <p:nvSpPr>
          <p:cNvPr id="29" name="矩形 28"/>
          <p:cNvSpPr/>
          <p:nvPr>
            <p:custDataLst>
              <p:tags r:id="rId1"/>
            </p:custDataLst>
          </p:nvPr>
        </p:nvSpPr>
        <p:spPr>
          <a:xfrm>
            <a:off x="734695" y="1527810"/>
            <a:ext cx="4722018" cy="459999"/>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6"/>
                </a:solidFill>
                <a:latin typeface="+mn-ea"/>
                <a:cs typeface="+mn-ea"/>
              </a:rPr>
              <a:t>1．形成团队成员共同学习机制</a:t>
            </a:r>
            <a:endParaRPr lang="zh-CN" altLang="en-US" sz="2400" b="1">
              <a:solidFill>
                <a:schemeClr val="accent6"/>
              </a:solidFill>
              <a:latin typeface="+mn-ea"/>
              <a:cs typeface="+mn-ea"/>
            </a:endParaRPr>
          </a:p>
        </p:txBody>
      </p:sp>
      <p:sp>
        <p:nvSpPr>
          <p:cNvPr id="36" name="矩形 35"/>
          <p:cNvSpPr/>
          <p:nvPr>
            <p:custDataLst>
              <p:tags r:id="rId2"/>
            </p:custDataLst>
          </p:nvPr>
        </p:nvSpPr>
        <p:spPr>
          <a:xfrm>
            <a:off x="734695" y="2200275"/>
            <a:ext cx="4722018" cy="459999"/>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6"/>
                </a:solidFill>
                <a:latin typeface="+mn-ea"/>
                <a:cs typeface="+mn-ea"/>
              </a:rPr>
              <a:t>2．建立良好的沟通机制</a:t>
            </a:r>
            <a:endParaRPr lang="zh-CN" altLang="en-US" sz="2400" b="1">
              <a:solidFill>
                <a:schemeClr val="accent6"/>
              </a:solidFill>
              <a:latin typeface="+mn-ea"/>
              <a:cs typeface="+mn-ea"/>
            </a:endParaRPr>
          </a:p>
        </p:txBody>
      </p:sp>
      <p:sp>
        <p:nvSpPr>
          <p:cNvPr id="38" name="矩形 37"/>
          <p:cNvSpPr/>
          <p:nvPr>
            <p:custDataLst>
              <p:tags r:id="rId3"/>
            </p:custDataLst>
          </p:nvPr>
        </p:nvSpPr>
        <p:spPr>
          <a:xfrm>
            <a:off x="734695" y="2872740"/>
            <a:ext cx="4722018" cy="459999"/>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6"/>
                </a:solidFill>
                <a:latin typeface="+mn-ea"/>
                <a:cs typeface="+mn-ea"/>
              </a:rPr>
              <a:t>3．制订有效的激励机制</a:t>
            </a:r>
            <a:endParaRPr lang="zh-CN" altLang="en-US" sz="2400" b="1">
              <a:solidFill>
                <a:schemeClr val="accent6"/>
              </a:solidFill>
              <a:latin typeface="+mn-ea"/>
              <a:cs typeface="+mn-ea"/>
            </a:endParaRPr>
          </a:p>
        </p:txBody>
      </p:sp>
      <p:sp>
        <p:nvSpPr>
          <p:cNvPr id="42" name="矩形 41"/>
          <p:cNvSpPr/>
          <p:nvPr>
            <p:custDataLst>
              <p:tags r:id="rId4"/>
            </p:custDataLst>
          </p:nvPr>
        </p:nvSpPr>
        <p:spPr>
          <a:xfrm>
            <a:off x="734695" y="3272790"/>
            <a:ext cx="10551160" cy="70167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400">
                <a:solidFill>
                  <a:schemeClr val="tx1">
                    <a:lumMod val="85000"/>
                    <a:lumOff val="15000"/>
                  </a:schemeClr>
                </a:solidFill>
                <a:latin typeface="+mn-ea"/>
                <a:cs typeface="+mn-ea"/>
              </a:rPr>
              <a:t>激励一般包括两种形式：第一种是心理激励，第二种是物质激励</a:t>
            </a:r>
            <a:endParaRPr lang="en-US" altLang="zh-CN" sz="2400">
              <a:solidFill>
                <a:schemeClr val="tx1">
                  <a:lumMod val="85000"/>
                  <a:lumOff val="15000"/>
                </a:schemeClr>
              </a:solidFill>
              <a:latin typeface="+mn-ea"/>
              <a:cs typeface="+mn-ea"/>
            </a:endParaRPr>
          </a:p>
        </p:txBody>
      </p:sp>
      <p:sp>
        <p:nvSpPr>
          <p:cNvPr id="43" name="矩形 42"/>
          <p:cNvSpPr/>
          <p:nvPr>
            <p:custDataLst>
              <p:tags r:id="rId5"/>
            </p:custDataLst>
          </p:nvPr>
        </p:nvSpPr>
        <p:spPr>
          <a:xfrm>
            <a:off x="734695" y="4185285"/>
            <a:ext cx="4722018" cy="459999"/>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6"/>
                </a:solidFill>
                <a:latin typeface="+mn-ea"/>
                <a:cs typeface="+mn-ea"/>
              </a:rPr>
              <a:t>4．建立合理的利益分配机制</a:t>
            </a:r>
            <a:endParaRPr lang="zh-CN" altLang="en-US" sz="2400" b="1">
              <a:solidFill>
                <a:schemeClr val="accent6"/>
              </a:solidFill>
              <a:latin typeface="+mn-ea"/>
              <a:cs typeface="+mn-ea"/>
            </a:endParaRPr>
          </a:p>
        </p:txBody>
      </p:sp>
      <p:sp>
        <p:nvSpPr>
          <p:cNvPr id="44" name="矩形 43"/>
          <p:cNvSpPr/>
          <p:nvPr>
            <p:custDataLst>
              <p:tags r:id="rId6"/>
            </p:custDataLst>
          </p:nvPr>
        </p:nvSpPr>
        <p:spPr>
          <a:xfrm>
            <a:off x="734695" y="4655820"/>
            <a:ext cx="8288020" cy="70167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400">
                <a:solidFill>
                  <a:schemeClr val="tx1">
                    <a:lumMod val="85000"/>
                    <a:lumOff val="15000"/>
                  </a:schemeClr>
                </a:solidFill>
                <a:latin typeface="+mn-ea"/>
                <a:cs typeface="+mn-ea"/>
              </a:rPr>
              <a:t>（1）分配形式上实行“按劳分配”，摒弃平均主义。</a:t>
            </a:r>
            <a:endParaRPr lang="zh-CN" altLang="en-US" sz="2400">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2400">
                <a:solidFill>
                  <a:schemeClr val="tx1">
                    <a:lumMod val="85000"/>
                    <a:lumOff val="15000"/>
                  </a:schemeClr>
                </a:solidFill>
                <a:latin typeface="+mn-ea"/>
                <a:cs typeface="+mn-ea"/>
              </a:rPr>
              <a:t>（2）分配内容上主张“按需分配”，建立合理的报酬体系。</a:t>
            </a:r>
            <a:endParaRPr lang="zh-CN" altLang="en-US" sz="2400">
              <a:solidFill>
                <a:schemeClr val="tx1">
                  <a:lumMod val="85000"/>
                  <a:lumOff val="15000"/>
                </a:schemeClr>
              </a:solidFill>
              <a:latin typeface="+mn-ea"/>
              <a:cs typeface="+mn-ea"/>
            </a:endParaRPr>
          </a:p>
        </p:txBody>
      </p:sp>
      <p:sp>
        <p:nvSpPr>
          <p:cNvPr id="45" name="矩形 44"/>
          <p:cNvSpPr/>
          <p:nvPr>
            <p:custDataLst>
              <p:tags r:id="rId7"/>
            </p:custDataLst>
          </p:nvPr>
        </p:nvSpPr>
        <p:spPr>
          <a:xfrm>
            <a:off x="9317355" y="-6350"/>
            <a:ext cx="3209925" cy="6864350"/>
          </a:xfrm>
          <a:prstGeom prst="rect">
            <a:avLst/>
          </a:prstGeom>
          <a:blipFill rotWithShape="1">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二、管理创业团队</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921385"/>
            <a:ext cx="7593965" cy="460375"/>
          </a:xfrm>
          <a:prstGeom prst="rect">
            <a:avLst/>
          </a:prstGeom>
          <a:noFill/>
        </p:spPr>
        <p:txBody>
          <a:bodyPr wrap="square" rtlCol="0">
            <a:spAutoFit/>
          </a:bodyPr>
          <a:p>
            <a:r>
              <a:rPr lang="zh-CN" altLang="en-US" sz="2400"/>
              <a:t>（四）运用恰当的策略解决团队冲突</a:t>
            </a:r>
            <a:endParaRPr lang="zh-CN" altLang="en-US" sz="2400"/>
          </a:p>
        </p:txBody>
      </p:sp>
      <p:sp>
        <p:nvSpPr>
          <p:cNvPr id="35" name="文本框 34"/>
          <p:cNvSpPr txBox="1"/>
          <p:nvPr/>
        </p:nvSpPr>
        <p:spPr>
          <a:xfrm>
            <a:off x="3377565" y="-1199515"/>
            <a:ext cx="4064000" cy="368300"/>
          </a:xfrm>
          <a:prstGeom prst="rect">
            <a:avLst/>
          </a:prstGeom>
          <a:noFill/>
        </p:spPr>
        <p:txBody>
          <a:bodyPr wrap="square" rtlCol="0">
            <a:spAutoFit/>
          </a:bodyPr>
          <a:p>
            <a:endParaRPr lang="zh-CN" altLang="en-US"/>
          </a:p>
        </p:txBody>
      </p:sp>
      <p:graphicFrame>
        <p:nvGraphicFramePr>
          <p:cNvPr id="4" name="表格 3"/>
          <p:cNvGraphicFramePr/>
          <p:nvPr/>
        </p:nvGraphicFramePr>
        <p:xfrm>
          <a:off x="1661160" y="1642110"/>
          <a:ext cx="9098280" cy="3840480"/>
        </p:xfrm>
        <a:graphic>
          <a:graphicData uri="http://schemas.openxmlformats.org/drawingml/2006/table">
            <a:tbl>
              <a:tblPr firstRow="1" bandRow="1">
                <a:tableStyleId>{5C22544A-7EE6-4342-B048-85BDC9FD1C3A}</a:tableStyleId>
              </a:tblPr>
              <a:tblGrid>
                <a:gridCol w="1307465"/>
                <a:gridCol w="5454015"/>
                <a:gridCol w="2336800"/>
              </a:tblGrid>
              <a:tr h="822960">
                <a:tc>
                  <a:txBody>
                    <a:bodyPr/>
                    <a:p>
                      <a:pPr>
                        <a:buNone/>
                      </a:pPr>
                      <a:r>
                        <a:rPr lang="zh-CN" altLang="en-US" sz="2400"/>
                        <a:t>策略</a:t>
                      </a:r>
                      <a:endParaRPr lang="zh-CN" altLang="en-US" sz="2400"/>
                    </a:p>
                  </a:txBody>
                  <a:tcPr/>
                </a:tc>
                <a:tc>
                  <a:txBody>
                    <a:bodyPr/>
                    <a:p>
                      <a:pPr>
                        <a:buNone/>
                      </a:pPr>
                      <a:r>
                        <a:rPr lang="zh-CN" altLang="en-US" sz="2400"/>
                        <a:t>说明</a:t>
                      </a:r>
                      <a:endParaRPr lang="zh-CN" altLang="en-US" sz="2400"/>
                    </a:p>
                  </a:txBody>
                  <a:tcPr/>
                </a:tc>
                <a:tc>
                  <a:txBody>
                    <a:bodyPr/>
                    <a:p>
                      <a:pPr>
                        <a:buNone/>
                      </a:pPr>
                      <a:r>
                        <a:rPr lang="zh-CN" altLang="en-US" sz="2400"/>
                        <a:t>采取该方法的情况</a:t>
                      </a:r>
                      <a:endParaRPr lang="zh-CN" altLang="en-US" sz="2400"/>
                    </a:p>
                  </a:txBody>
                  <a:tcPr/>
                </a:tc>
              </a:tr>
              <a:tr h="381000">
                <a:tc>
                  <a:txBody>
                    <a:bodyPr/>
                    <a:p>
                      <a:pPr>
                        <a:buNone/>
                      </a:pPr>
                      <a:r>
                        <a:rPr lang="zh-CN" altLang="en-US" sz="2400">
                          <a:highlight>
                            <a:srgbClr val="FFFF00"/>
                          </a:highlight>
                        </a:rPr>
                        <a:t>竞争</a:t>
                      </a:r>
                      <a:endParaRPr lang="zh-CN" altLang="en-US" sz="2400">
                        <a:highlight>
                          <a:srgbClr val="FFFF00"/>
                        </a:highlight>
                      </a:endParaRPr>
                    </a:p>
                  </a:txBody>
                  <a:tcPr/>
                </a:tc>
                <a:tc>
                  <a:txBody>
                    <a:bodyPr/>
                    <a:p>
                      <a:pPr>
                        <a:buNone/>
                      </a:pPr>
                      <a:r>
                        <a:rPr lang="zh-CN" altLang="en-US" sz="2400"/>
                        <a:t>这是一种对抗的、坚持的和挑衅的行为，是为了取胜不惜任何代价的做法。冲突的双方都站在各自的立场上，互不相让。使用竞争策略，可快速形成决策，解决冲突，树立权威；但并未深究产生冲突的根本原因并加以解决，只是强迫对方服从，因而不一定令对方信服</a:t>
                      </a:r>
                      <a:endParaRPr lang="zh-CN" altLang="en-US" sz="2400"/>
                    </a:p>
                  </a:txBody>
                  <a:tcPr/>
                </a:tc>
                <a:tc>
                  <a:txBody>
                    <a:bodyPr/>
                    <a:p>
                      <a:pPr>
                        <a:buNone/>
                      </a:pPr>
                      <a:r>
                        <a:rPr lang="zh-CN" altLang="en-US" sz="2400"/>
                        <a:t>①极为紧急的情况，必须立刻采取某种执行方式的时候</a:t>
                      </a:r>
                      <a:endParaRPr lang="zh-CN" altLang="en-US" sz="2400"/>
                    </a:p>
                    <a:p>
                      <a:pPr>
                        <a:buNone/>
                      </a:pPr>
                      <a:r>
                        <a:rPr lang="zh-CN" altLang="en-US" sz="2400"/>
                        <a:t>②执行重要的但不受欢迎或不为多数人理解的行动计划的时候</a:t>
                      </a:r>
                      <a:endParaRPr lang="zh-CN" altLang="en-US" sz="2400"/>
                    </a:p>
                  </a:txBody>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二、管理创业团队</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921385"/>
            <a:ext cx="7593965" cy="460375"/>
          </a:xfrm>
          <a:prstGeom prst="rect">
            <a:avLst/>
          </a:prstGeom>
          <a:noFill/>
        </p:spPr>
        <p:txBody>
          <a:bodyPr wrap="square" rtlCol="0">
            <a:spAutoFit/>
          </a:bodyPr>
          <a:p>
            <a:r>
              <a:rPr lang="zh-CN" altLang="en-US" sz="2400"/>
              <a:t>（四）运用恰当的策略解决团队冲突</a:t>
            </a:r>
            <a:endParaRPr lang="zh-CN" altLang="en-US" sz="2400"/>
          </a:p>
        </p:txBody>
      </p:sp>
      <p:sp>
        <p:nvSpPr>
          <p:cNvPr id="35" name="文本框 34"/>
          <p:cNvSpPr txBox="1"/>
          <p:nvPr/>
        </p:nvSpPr>
        <p:spPr>
          <a:xfrm>
            <a:off x="3377565" y="-1199515"/>
            <a:ext cx="4064000" cy="368300"/>
          </a:xfrm>
          <a:prstGeom prst="rect">
            <a:avLst/>
          </a:prstGeom>
          <a:noFill/>
        </p:spPr>
        <p:txBody>
          <a:bodyPr wrap="square" rtlCol="0">
            <a:spAutoFit/>
          </a:bodyPr>
          <a:p>
            <a:endParaRPr lang="zh-CN" altLang="en-US"/>
          </a:p>
        </p:txBody>
      </p:sp>
      <p:graphicFrame>
        <p:nvGraphicFramePr>
          <p:cNvPr id="4" name="表格 3"/>
          <p:cNvGraphicFramePr/>
          <p:nvPr/>
        </p:nvGraphicFramePr>
        <p:xfrm>
          <a:off x="1289050" y="1729740"/>
          <a:ext cx="9996805" cy="4575175"/>
        </p:xfrm>
        <a:graphic>
          <a:graphicData uri="http://schemas.openxmlformats.org/drawingml/2006/table">
            <a:tbl>
              <a:tblPr firstRow="1" bandRow="1">
                <a:tableStyleId>{5C22544A-7EE6-4342-B048-85BDC9FD1C3A}</a:tableStyleId>
              </a:tblPr>
              <a:tblGrid>
                <a:gridCol w="1162685"/>
                <a:gridCol w="4525645"/>
                <a:gridCol w="4308475"/>
              </a:tblGrid>
              <a:tr h="460375">
                <a:tc>
                  <a:txBody>
                    <a:bodyPr/>
                    <a:p>
                      <a:pPr>
                        <a:buNone/>
                      </a:pPr>
                      <a:r>
                        <a:rPr lang="zh-CN" altLang="en-US" sz="2400"/>
                        <a:t>策略</a:t>
                      </a:r>
                      <a:endParaRPr lang="zh-CN" altLang="en-US" sz="2400"/>
                    </a:p>
                  </a:txBody>
                  <a:tcPr/>
                </a:tc>
                <a:tc>
                  <a:txBody>
                    <a:bodyPr/>
                    <a:p>
                      <a:pPr>
                        <a:buNone/>
                      </a:pPr>
                      <a:r>
                        <a:rPr lang="zh-CN" altLang="en-US" sz="2400"/>
                        <a:t>说明</a:t>
                      </a:r>
                      <a:endParaRPr lang="zh-CN" altLang="en-US" sz="2400"/>
                    </a:p>
                  </a:txBody>
                  <a:tcPr/>
                </a:tc>
                <a:tc>
                  <a:txBody>
                    <a:bodyPr/>
                    <a:p>
                      <a:pPr>
                        <a:buNone/>
                      </a:pPr>
                      <a:r>
                        <a:rPr lang="zh-CN" altLang="en-US" sz="2400"/>
                        <a:t>采取该方法的情况</a:t>
                      </a:r>
                      <a:endParaRPr lang="zh-CN" altLang="en-US" sz="2400"/>
                    </a:p>
                  </a:txBody>
                  <a:tcPr/>
                </a:tc>
              </a:tr>
              <a:tr h="381000">
                <a:tc>
                  <a:txBody>
                    <a:bodyPr/>
                    <a:p>
                      <a:pPr>
                        <a:buNone/>
                      </a:pPr>
                      <a:r>
                        <a:rPr lang="zh-CN" altLang="en-US" sz="2400">
                          <a:highlight>
                            <a:srgbClr val="FFFF00"/>
                          </a:highlight>
                        </a:rPr>
                        <a:t>迁就</a:t>
                      </a:r>
                      <a:endParaRPr lang="zh-CN" altLang="en-US" sz="2400">
                        <a:highlight>
                          <a:srgbClr val="FFFF00"/>
                        </a:highlight>
                      </a:endParaRPr>
                    </a:p>
                  </a:txBody>
                  <a:tcPr/>
                </a:tc>
                <a:tc>
                  <a:txBody>
                    <a:bodyPr/>
                    <a:p>
                      <a:pPr>
                        <a:buNone/>
                      </a:pPr>
                      <a:r>
                        <a:rPr lang="zh-CN" altLang="en-US" sz="2400"/>
                        <a:t>冲突中的某一方愿意把对方的利益放在自己的利益之上，做出自我牺牲，遵从他人观点，从而维持相互友好的关系。采用迁就的策略，自然令对方满意，但有时在重要问题上迁就别人，可能会被认为是软弱的表现。因此，虽然迁就可能会缓和冲突，维持团队的和谐气氛，但可能鼓励一些不合规的观点，导致未来更激烈的冲突</a:t>
                      </a:r>
                      <a:endParaRPr lang="zh-CN" altLang="en-US" sz="2400"/>
                    </a:p>
                  </a:txBody>
                  <a:tcPr/>
                </a:tc>
                <a:tc>
                  <a:txBody>
                    <a:bodyPr/>
                    <a:p>
                      <a:pPr>
                        <a:buNone/>
                      </a:pPr>
                      <a:r>
                        <a:rPr lang="zh-CN" altLang="en-US" sz="2400"/>
                        <a:t>①发觉自己的观点有错误，需要放弃自己的错误观点的时候</a:t>
                      </a:r>
                      <a:endParaRPr lang="zh-CN" altLang="en-US" sz="2400"/>
                    </a:p>
                    <a:p>
                      <a:pPr>
                        <a:buNone/>
                      </a:pPr>
                      <a:r>
                        <a:rPr lang="zh-CN" altLang="en-US" sz="2400"/>
                        <a:t>②事情对于他人来说更重要，且希望通过迁就换取对方的理解和支持的时候</a:t>
                      </a:r>
                      <a:endParaRPr lang="zh-CN" altLang="en-US" sz="2400"/>
                    </a:p>
                    <a:p>
                      <a:pPr>
                        <a:buNone/>
                      </a:pPr>
                      <a:r>
                        <a:rPr lang="zh-CN" altLang="en-US" sz="2400"/>
                        <a:t>③如果坚持竞争难以取得成效，或坚持竞争可能会带来破坏性的结果，损坏要达成的目标的时候</a:t>
                      </a:r>
                      <a:endParaRPr lang="zh-CN" altLang="en-US" sz="2400"/>
                    </a:p>
                  </a:txBody>
                  <a:tcP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二、管理创业团队</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921385"/>
            <a:ext cx="7593965" cy="460375"/>
          </a:xfrm>
          <a:prstGeom prst="rect">
            <a:avLst/>
          </a:prstGeom>
          <a:noFill/>
        </p:spPr>
        <p:txBody>
          <a:bodyPr wrap="square" rtlCol="0">
            <a:spAutoFit/>
          </a:bodyPr>
          <a:p>
            <a:r>
              <a:rPr lang="zh-CN" altLang="en-US" sz="2400"/>
              <a:t>（四）运用恰当的策略解决团队冲突</a:t>
            </a:r>
            <a:endParaRPr lang="zh-CN" altLang="en-US" sz="2400"/>
          </a:p>
        </p:txBody>
      </p:sp>
      <p:sp>
        <p:nvSpPr>
          <p:cNvPr id="35" name="文本框 34"/>
          <p:cNvSpPr txBox="1"/>
          <p:nvPr/>
        </p:nvSpPr>
        <p:spPr>
          <a:xfrm>
            <a:off x="3377565" y="-1199515"/>
            <a:ext cx="4064000" cy="368300"/>
          </a:xfrm>
          <a:prstGeom prst="rect">
            <a:avLst/>
          </a:prstGeom>
          <a:noFill/>
        </p:spPr>
        <p:txBody>
          <a:bodyPr wrap="square" rtlCol="0">
            <a:spAutoFit/>
          </a:bodyPr>
          <a:p>
            <a:endParaRPr lang="zh-CN" altLang="en-US"/>
          </a:p>
        </p:txBody>
      </p:sp>
      <p:graphicFrame>
        <p:nvGraphicFramePr>
          <p:cNvPr id="4" name="表格 3"/>
          <p:cNvGraphicFramePr/>
          <p:nvPr/>
        </p:nvGraphicFramePr>
        <p:xfrm>
          <a:off x="1429385" y="1536065"/>
          <a:ext cx="9692640" cy="4577080"/>
        </p:xfrm>
        <a:graphic>
          <a:graphicData uri="http://schemas.openxmlformats.org/drawingml/2006/table">
            <a:tbl>
              <a:tblPr firstRow="1" bandRow="1">
                <a:tableStyleId>{5C22544A-7EE6-4342-B048-85BDC9FD1C3A}</a:tableStyleId>
              </a:tblPr>
              <a:tblGrid>
                <a:gridCol w="1031875"/>
                <a:gridCol w="4656455"/>
                <a:gridCol w="4004310"/>
              </a:tblGrid>
              <a:tr h="828040">
                <a:tc>
                  <a:txBody>
                    <a:bodyPr/>
                    <a:p>
                      <a:pPr>
                        <a:buNone/>
                      </a:pPr>
                      <a:r>
                        <a:rPr lang="zh-CN" altLang="en-US" sz="2400"/>
                        <a:t>策略</a:t>
                      </a:r>
                      <a:endParaRPr lang="zh-CN" altLang="en-US" sz="2400"/>
                    </a:p>
                  </a:txBody>
                  <a:tcPr/>
                </a:tc>
                <a:tc>
                  <a:txBody>
                    <a:bodyPr/>
                    <a:p>
                      <a:pPr>
                        <a:buNone/>
                      </a:pPr>
                      <a:r>
                        <a:rPr lang="zh-CN" altLang="en-US" sz="2400"/>
                        <a:t>说明</a:t>
                      </a:r>
                      <a:endParaRPr lang="zh-CN" altLang="en-US" sz="2400"/>
                    </a:p>
                  </a:txBody>
                  <a:tcPr/>
                </a:tc>
                <a:tc>
                  <a:txBody>
                    <a:bodyPr/>
                    <a:p>
                      <a:pPr>
                        <a:buNone/>
                      </a:pPr>
                      <a:r>
                        <a:rPr lang="zh-CN" altLang="en-US" sz="2400"/>
                        <a:t>采取该方法的情况</a:t>
                      </a:r>
                      <a:endParaRPr lang="zh-CN" altLang="en-US" sz="2400"/>
                    </a:p>
                  </a:txBody>
                  <a:tcPr/>
                </a:tc>
              </a:tr>
              <a:tr h="381000">
                <a:tc>
                  <a:txBody>
                    <a:bodyPr/>
                    <a:p>
                      <a:pPr>
                        <a:buNone/>
                      </a:pPr>
                      <a:r>
                        <a:rPr lang="zh-CN" altLang="en-US" sz="2400">
                          <a:highlight>
                            <a:srgbClr val="FFFF00"/>
                          </a:highlight>
                        </a:rPr>
                        <a:t>回避</a:t>
                      </a:r>
                      <a:endParaRPr lang="zh-CN" altLang="en-US" sz="2400">
                        <a:highlight>
                          <a:srgbClr val="FFFF00"/>
                        </a:highlight>
                      </a:endParaRPr>
                    </a:p>
                  </a:txBody>
                  <a:tcPr/>
                </a:tc>
                <a:tc>
                  <a:txBody>
                    <a:bodyPr/>
                    <a:p>
                      <a:pPr>
                        <a:buNone/>
                      </a:pPr>
                      <a:r>
                        <a:rPr lang="zh-CN" altLang="en-US" sz="2400"/>
                        <a:t>冲突一方意识到冲突的存在，但持忽视或放弃的态度，不采取任何措施与对方合作，一躲了之。采取回避的策略虽然维护了暂时的平衡与和谐，但问题没有得到解决</a:t>
                      </a:r>
                      <a:endParaRPr lang="zh-CN" altLang="en-US" sz="2400"/>
                    </a:p>
                  </a:txBody>
                  <a:tcPr/>
                </a:tc>
                <a:tc>
                  <a:txBody>
                    <a:bodyPr/>
                    <a:p>
                      <a:pPr>
                        <a:buNone/>
                      </a:pPr>
                      <a:r>
                        <a:rPr lang="zh-CN" altLang="en-US" sz="2400"/>
                        <a:t>①冲突事件无足轻重，或是问题严重到根本无法解决的时候</a:t>
                      </a:r>
                      <a:endParaRPr lang="zh-CN" altLang="en-US" sz="2400"/>
                    </a:p>
                    <a:p>
                      <a:pPr>
                        <a:buNone/>
                      </a:pPr>
                      <a:r>
                        <a:rPr lang="zh-CN" altLang="en-US" sz="2400"/>
                        <a:t>②对方过于冲动，或暂不具备解决问题的条件的时候</a:t>
                      </a:r>
                      <a:endParaRPr lang="zh-CN" altLang="en-US" sz="2400"/>
                    </a:p>
                    <a:p>
                      <a:pPr>
                        <a:buNone/>
                      </a:pPr>
                      <a:r>
                        <a:rPr lang="zh-CN" altLang="en-US" sz="2400"/>
                        <a:t>③其他人比自己能更有效地解决问题的时候</a:t>
                      </a:r>
                      <a:endParaRPr lang="zh-CN" altLang="en-US" sz="2400"/>
                    </a:p>
                    <a:p>
                      <a:pPr>
                        <a:buNone/>
                      </a:pPr>
                      <a:r>
                        <a:rPr lang="zh-CN" altLang="en-US" sz="2400"/>
                        <a:t>④坚持解决分歧，可能会破坏关系，导致问题往更严重的方向发展的时候</a:t>
                      </a:r>
                      <a:endParaRPr lang="zh-CN" altLang="en-US" sz="2400"/>
                    </a:p>
                  </a:txBody>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二、管理创业团队</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921385"/>
            <a:ext cx="7593965" cy="460375"/>
          </a:xfrm>
          <a:prstGeom prst="rect">
            <a:avLst/>
          </a:prstGeom>
          <a:noFill/>
        </p:spPr>
        <p:txBody>
          <a:bodyPr wrap="square" rtlCol="0">
            <a:spAutoFit/>
          </a:bodyPr>
          <a:p>
            <a:r>
              <a:rPr lang="zh-CN" altLang="en-US" sz="2400"/>
              <a:t>（四）运用恰当的策略解决团队冲突</a:t>
            </a:r>
            <a:endParaRPr lang="zh-CN" altLang="en-US" sz="2400"/>
          </a:p>
        </p:txBody>
      </p:sp>
      <p:sp>
        <p:nvSpPr>
          <p:cNvPr id="35" name="文本框 34"/>
          <p:cNvSpPr txBox="1"/>
          <p:nvPr/>
        </p:nvSpPr>
        <p:spPr>
          <a:xfrm>
            <a:off x="3377565" y="-1199515"/>
            <a:ext cx="4064000" cy="368300"/>
          </a:xfrm>
          <a:prstGeom prst="rect">
            <a:avLst/>
          </a:prstGeom>
          <a:noFill/>
        </p:spPr>
        <p:txBody>
          <a:bodyPr wrap="square" rtlCol="0">
            <a:spAutoFit/>
          </a:bodyPr>
          <a:p>
            <a:endParaRPr lang="zh-CN" altLang="en-US"/>
          </a:p>
        </p:txBody>
      </p:sp>
      <p:graphicFrame>
        <p:nvGraphicFramePr>
          <p:cNvPr id="4" name="表格 3"/>
          <p:cNvGraphicFramePr/>
          <p:nvPr>
            <p:custDataLst>
              <p:tags r:id="rId1"/>
            </p:custDataLst>
          </p:nvPr>
        </p:nvGraphicFramePr>
        <p:xfrm>
          <a:off x="1429385" y="1381760"/>
          <a:ext cx="9706610" cy="4994275"/>
        </p:xfrm>
        <a:graphic>
          <a:graphicData uri="http://schemas.openxmlformats.org/drawingml/2006/table">
            <a:tbl>
              <a:tblPr firstRow="1" bandRow="1">
                <a:tableStyleId>{5C22544A-7EE6-4342-B048-85BDC9FD1C3A}</a:tableStyleId>
              </a:tblPr>
              <a:tblGrid>
                <a:gridCol w="1089660"/>
                <a:gridCol w="4888865"/>
                <a:gridCol w="3728085"/>
              </a:tblGrid>
              <a:tr h="513715">
                <a:tc>
                  <a:txBody>
                    <a:bodyPr/>
                    <a:p>
                      <a:pPr>
                        <a:buNone/>
                      </a:pPr>
                      <a:r>
                        <a:rPr lang="zh-CN" altLang="en-US" sz="2400"/>
                        <a:t>策略</a:t>
                      </a:r>
                      <a:endParaRPr lang="zh-CN" altLang="en-US" sz="2400"/>
                    </a:p>
                  </a:txBody>
                  <a:tcPr/>
                </a:tc>
                <a:tc>
                  <a:txBody>
                    <a:bodyPr/>
                    <a:p>
                      <a:pPr>
                        <a:buNone/>
                      </a:pPr>
                      <a:r>
                        <a:rPr lang="zh-CN" altLang="en-US" sz="2400"/>
                        <a:t>说明</a:t>
                      </a:r>
                      <a:endParaRPr lang="zh-CN" altLang="en-US" sz="2400"/>
                    </a:p>
                  </a:txBody>
                  <a:tcPr/>
                </a:tc>
                <a:tc>
                  <a:txBody>
                    <a:bodyPr/>
                    <a:p>
                      <a:pPr>
                        <a:buNone/>
                      </a:pPr>
                      <a:r>
                        <a:rPr lang="zh-CN" altLang="en-US" sz="2400"/>
                        <a:t>采取该方法的情况</a:t>
                      </a:r>
                      <a:endParaRPr lang="zh-CN" altLang="en-US" sz="2400"/>
                    </a:p>
                  </a:txBody>
                  <a:tcPr/>
                </a:tc>
              </a:tr>
              <a:tr h="4480560">
                <a:tc>
                  <a:txBody>
                    <a:bodyPr/>
                    <a:p>
                      <a:pPr>
                        <a:buNone/>
                      </a:pPr>
                      <a:r>
                        <a:rPr lang="zh-CN" altLang="en-US" sz="2400">
                          <a:highlight>
                            <a:srgbClr val="FFFF00"/>
                          </a:highlight>
                        </a:rPr>
                        <a:t>妥协</a:t>
                      </a:r>
                      <a:endParaRPr lang="zh-CN" altLang="en-US" sz="2400">
                        <a:highlight>
                          <a:srgbClr val="FFFF00"/>
                        </a:highlight>
                      </a:endParaRPr>
                    </a:p>
                  </a:txBody>
                  <a:tcPr/>
                </a:tc>
                <a:tc>
                  <a:txBody>
                    <a:bodyPr/>
                    <a:p>
                      <a:pPr>
                        <a:buNone/>
                      </a:pPr>
                      <a:r>
                        <a:rPr lang="zh-CN" altLang="en-US" sz="2400"/>
                        <a:t>冲突双方“你让三分，我让三分”，都愿意放弃部分观点和利益，并且共同分享冲突解决带来的收益或成果。妥协的目的在于得到一个快速的、双方都可以接受的方案。妥协可在双方利益、时间、成本、关系等各个方面取得较好的平衡，是化解团队冲突的常用策略</a:t>
                      </a:r>
                      <a:endParaRPr lang="zh-CN" altLang="en-US" sz="2400"/>
                    </a:p>
                  </a:txBody>
                  <a:tcPr/>
                </a:tc>
                <a:tc>
                  <a:txBody>
                    <a:bodyPr/>
                    <a:p>
                      <a:pPr>
                        <a:buNone/>
                      </a:pPr>
                      <a:r>
                        <a:rPr lang="zh-CN" altLang="en-US" sz="2400"/>
                        <a:t>①要达成的目标的重要性处于中等程度，或</a:t>
                      </a:r>
                      <a:endParaRPr lang="zh-CN" altLang="en-US" sz="2400"/>
                    </a:p>
                    <a:p>
                      <a:pPr>
                        <a:buNone/>
                      </a:pPr>
                      <a:r>
                        <a:rPr lang="zh-CN" altLang="en-US" sz="2400"/>
                        <a:t>争论重点属于非原则性问题的时候</a:t>
                      </a:r>
                      <a:endParaRPr lang="zh-CN" altLang="en-US" sz="2400"/>
                    </a:p>
                    <a:p>
                      <a:pPr>
                        <a:buNone/>
                      </a:pPr>
                      <a:r>
                        <a:rPr lang="zh-CN" altLang="en-US" sz="2400"/>
                        <a:t>②双方势均力敌，难以对一方形成压倒性优势，或难以找到互惠互利的解决方案的时候</a:t>
                      </a:r>
                      <a:endParaRPr lang="zh-CN" altLang="en-US" sz="2400"/>
                    </a:p>
                    <a:p>
                      <a:pPr>
                        <a:buNone/>
                      </a:pPr>
                      <a:r>
                        <a:rPr lang="zh-CN" altLang="en-US" sz="2400"/>
                        <a:t>③面临的时间压力或问题非常棘手、复杂，没有更多的时间实施合作策略的时候</a:t>
                      </a:r>
                      <a:endParaRPr lang="zh-CN" altLang="en-US" sz="2400"/>
                    </a:p>
                  </a:txBody>
                  <a:tcP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二、管理创业团队</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921385"/>
            <a:ext cx="7593965" cy="460375"/>
          </a:xfrm>
          <a:prstGeom prst="rect">
            <a:avLst/>
          </a:prstGeom>
          <a:noFill/>
        </p:spPr>
        <p:txBody>
          <a:bodyPr wrap="square" rtlCol="0">
            <a:spAutoFit/>
          </a:bodyPr>
          <a:p>
            <a:r>
              <a:rPr lang="zh-CN" altLang="en-US" sz="2400"/>
              <a:t>（四）运用恰当的策略解决团队冲突</a:t>
            </a:r>
            <a:endParaRPr lang="zh-CN" altLang="en-US" sz="2400"/>
          </a:p>
        </p:txBody>
      </p:sp>
      <p:sp>
        <p:nvSpPr>
          <p:cNvPr id="35" name="文本框 34"/>
          <p:cNvSpPr txBox="1"/>
          <p:nvPr/>
        </p:nvSpPr>
        <p:spPr>
          <a:xfrm>
            <a:off x="3377565" y="-1199515"/>
            <a:ext cx="4064000" cy="368300"/>
          </a:xfrm>
          <a:prstGeom prst="rect">
            <a:avLst/>
          </a:prstGeom>
          <a:noFill/>
        </p:spPr>
        <p:txBody>
          <a:bodyPr wrap="square" rtlCol="0">
            <a:spAutoFit/>
          </a:bodyPr>
          <a:p>
            <a:endParaRPr lang="zh-CN" altLang="en-US"/>
          </a:p>
        </p:txBody>
      </p:sp>
      <p:graphicFrame>
        <p:nvGraphicFramePr>
          <p:cNvPr id="4" name="表格 3"/>
          <p:cNvGraphicFramePr/>
          <p:nvPr/>
        </p:nvGraphicFramePr>
        <p:xfrm>
          <a:off x="1429385" y="1750060"/>
          <a:ext cx="9590405" cy="3474720"/>
        </p:xfrm>
        <a:graphic>
          <a:graphicData uri="http://schemas.openxmlformats.org/drawingml/2006/table">
            <a:tbl>
              <a:tblPr firstRow="1" bandRow="1">
                <a:tableStyleId>{5C22544A-7EE6-4342-B048-85BDC9FD1C3A}</a:tableStyleId>
              </a:tblPr>
              <a:tblGrid>
                <a:gridCol w="1089660"/>
                <a:gridCol w="4598670"/>
                <a:gridCol w="3902075"/>
              </a:tblGrid>
              <a:tr h="363855">
                <a:tc>
                  <a:txBody>
                    <a:bodyPr/>
                    <a:p>
                      <a:pPr>
                        <a:buNone/>
                      </a:pPr>
                      <a:r>
                        <a:rPr lang="zh-CN" altLang="en-US" sz="2400"/>
                        <a:t>策略</a:t>
                      </a:r>
                      <a:endParaRPr lang="zh-CN" altLang="en-US" sz="2400"/>
                    </a:p>
                  </a:txBody>
                  <a:tcPr/>
                </a:tc>
                <a:tc>
                  <a:txBody>
                    <a:bodyPr/>
                    <a:p>
                      <a:pPr>
                        <a:buNone/>
                      </a:pPr>
                      <a:r>
                        <a:rPr lang="zh-CN" altLang="en-US" sz="2400"/>
                        <a:t>说明</a:t>
                      </a:r>
                      <a:endParaRPr lang="zh-CN" altLang="en-US" sz="2400"/>
                    </a:p>
                  </a:txBody>
                  <a:tcPr/>
                </a:tc>
                <a:tc>
                  <a:txBody>
                    <a:bodyPr/>
                    <a:p>
                      <a:pPr>
                        <a:buNone/>
                      </a:pPr>
                      <a:r>
                        <a:rPr lang="zh-CN" altLang="en-US" sz="2400"/>
                        <a:t>采取该方法的情况</a:t>
                      </a:r>
                      <a:endParaRPr lang="zh-CN" altLang="en-US" sz="2400"/>
                    </a:p>
                  </a:txBody>
                  <a:tcPr/>
                </a:tc>
              </a:tr>
              <a:tr h="381000">
                <a:tc>
                  <a:txBody>
                    <a:bodyPr/>
                    <a:p>
                      <a:pPr>
                        <a:buNone/>
                      </a:pPr>
                      <a:r>
                        <a:rPr lang="zh-CN" altLang="en-US" sz="2400">
                          <a:highlight>
                            <a:srgbClr val="FFFF00"/>
                          </a:highlight>
                        </a:rPr>
                        <a:t>合作</a:t>
                      </a:r>
                      <a:endParaRPr lang="zh-CN" altLang="en-US" sz="2400">
                        <a:highlight>
                          <a:srgbClr val="FFFF00"/>
                        </a:highlight>
                      </a:endParaRPr>
                    </a:p>
                  </a:txBody>
                  <a:tcPr/>
                </a:tc>
                <a:tc>
                  <a:txBody>
                    <a:bodyPr/>
                    <a:p>
                      <a:pPr>
                        <a:buNone/>
                      </a:pPr>
                      <a:r>
                        <a:rPr lang="zh-CN" altLang="en-US" sz="2400"/>
                        <a:t>冲突双方相互尊重并相互支持，既考虑和维护自己的要求和利益，又充分考虑和维护对方的要求和利益，并最终达成共识，取得双赢的结果。合作是最有效的解决冲突的策略，受到大家的普遍欢迎。但合作是一个漫长的谈判和达成协议的过程，耗时较长</a:t>
                      </a:r>
                      <a:endParaRPr lang="zh-CN" altLang="en-US" sz="2400"/>
                    </a:p>
                  </a:txBody>
                  <a:tcPr/>
                </a:tc>
                <a:tc>
                  <a:txBody>
                    <a:bodyPr/>
                    <a:p>
                      <a:pPr>
                        <a:buNone/>
                      </a:pPr>
                      <a:r>
                        <a:rPr lang="zh-CN" altLang="en-US" sz="2400"/>
                        <a:t>①双方的利益都很重要，而且不能够折中，需要力求一致的解决方案的时候</a:t>
                      </a:r>
                      <a:endParaRPr lang="zh-CN" altLang="en-US" sz="2400"/>
                    </a:p>
                    <a:p>
                      <a:pPr>
                        <a:buNone/>
                      </a:pPr>
                      <a:r>
                        <a:rPr lang="zh-CN" altLang="en-US" sz="2400"/>
                        <a:t>②需要从不同角度解决问题，平衡多方利益的时候</a:t>
                      </a:r>
                      <a:endParaRPr lang="zh-CN" altLang="en-US" sz="2400"/>
                    </a:p>
                    <a:p>
                      <a:pPr>
                        <a:buNone/>
                      </a:pPr>
                      <a:r>
                        <a:rPr lang="zh-CN" altLang="en-US" sz="2400"/>
                        <a:t>③获得他人的承诺，或是满足对方利益可能会为自己或团队争取到更多利益的时候</a:t>
                      </a:r>
                      <a:endParaRPr lang="zh-CN" altLang="en-US" sz="2400"/>
                    </a:p>
                  </a:txBody>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873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29335" y="2461260"/>
            <a:ext cx="6096000" cy="706755"/>
          </a:xfrm>
          <a:prstGeom prst="rect">
            <a:avLst/>
          </a:prstGeom>
          <a:noFill/>
        </p:spPr>
        <p:txBody>
          <a:bodyPr wrap="square" rtlCol="0" anchor="t">
            <a:spAutoFit/>
          </a:bodyPr>
          <a:p>
            <a:r>
              <a:rPr lang="zh-CN" altLang="en-US" sz="2000"/>
              <a:t>互动</a:t>
            </a:r>
            <a:endParaRPr lang="zh-CN" altLang="en-US" sz="2000"/>
          </a:p>
          <a:p>
            <a:r>
              <a:rPr lang="zh-CN" altLang="en-US" sz="2000"/>
              <a:t>讨论</a:t>
            </a:r>
            <a:endParaRPr lang="zh-CN" altLang="en-US" sz="2000"/>
          </a:p>
        </p:txBody>
      </p:sp>
      <p:sp>
        <p:nvSpPr>
          <p:cNvPr id="7" name="文本框 6"/>
          <p:cNvSpPr txBox="1"/>
          <p:nvPr/>
        </p:nvSpPr>
        <p:spPr>
          <a:xfrm>
            <a:off x="1510665" y="3570605"/>
            <a:ext cx="6878955" cy="829945"/>
          </a:xfrm>
          <a:prstGeom prst="rect">
            <a:avLst/>
          </a:prstGeom>
          <a:noFill/>
        </p:spPr>
        <p:txBody>
          <a:bodyPr wrap="square" rtlCol="0" anchor="t">
            <a:spAutoFit/>
          </a:bodyPr>
          <a:p>
            <a:r>
              <a:rPr lang="zh-CN" altLang="en-US" sz="2400" b="1">
                <a:solidFill>
                  <a:srgbClr val="002060"/>
                </a:solidFill>
              </a:rPr>
              <a:t>你平时在处理冲突时惯用的方法是什么？经过学习后，当你再遇到团队冲突时你会怎么做？</a:t>
            </a:r>
            <a:endParaRPr lang="zh-CN" altLang="en-US" sz="2400" b="1">
              <a:solidFill>
                <a:srgbClr val="002060"/>
              </a:solidFill>
            </a:endParaRPr>
          </a:p>
        </p:txBody>
      </p:sp>
      <p:sp>
        <p:nvSpPr>
          <p:cNvPr id="9" name="圆角矩形 8"/>
          <p:cNvSpPr/>
          <p:nvPr/>
        </p:nvSpPr>
        <p:spPr>
          <a:xfrm>
            <a:off x="743585" y="2330450"/>
            <a:ext cx="7785735" cy="3798570"/>
          </a:xfrm>
          <a:prstGeom prst="round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
        <p:nvSpPr>
          <p:cNvPr id="19" name="椭圆形标注 18"/>
          <p:cNvSpPr/>
          <p:nvPr/>
        </p:nvSpPr>
        <p:spPr>
          <a:xfrm>
            <a:off x="865505" y="2388870"/>
            <a:ext cx="1015365" cy="81216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3581400"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latin typeface="微软雅黑" panose="020B0503020204020204" pitchFamily="34" charset="-122"/>
                <a:ea typeface="微软雅黑" panose="020B0503020204020204" pitchFamily="34" charset="-122"/>
                <a:cs typeface="+mn-lt"/>
                <a:sym typeface="+mn-ea"/>
              </a:rPr>
              <a:t>模拟团队组建与管理</a:t>
            </a:r>
            <a:endParaRPr sz="2400" smtClean="0">
              <a:latin typeface="微软雅黑" panose="020B0503020204020204" pitchFamily="34" charset="-122"/>
              <a:ea typeface="微软雅黑" panose="020B0503020204020204" pitchFamily="34" charset="-122"/>
              <a:cs typeface="+mn-lt"/>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4504690" y="2508250"/>
            <a:ext cx="3239770"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微软雅黑" panose="020B0503020204020204" pitchFamily="34" charset="-122"/>
                <a:ea typeface="微软雅黑" panose="020B0503020204020204" pitchFamily="34" charset="-122"/>
              </a:rPr>
              <a:t>感谢观看！</a:t>
            </a:r>
            <a:endParaRPr lang="zh-CN" altLang="en-US" sz="6000" b="1" smtClean="0">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任务一</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3760470" y="2506980"/>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了解创业团队</a:t>
            </a:r>
            <a:endParaRPr lang="zh-CN" altLang="en-US" sz="6000" b="1" smtClean="0">
              <a:solidFill>
                <a:srgbClr val="00206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1256030" y="1149985"/>
            <a:ext cx="619188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二人合伙创业，瞄准“占座之痛”</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（1）从马骏和王舒甜的创业经历中，你看出团队创业有哪些优势？</a:t>
            </a:r>
            <a:endParaRPr lang="zh-CN" altLang="en-US" sz="2400"/>
          </a:p>
          <a:p>
            <a:pPr algn="l"/>
            <a:endParaRPr lang="zh-CN" altLang="en-US" sz="2400"/>
          </a:p>
          <a:p>
            <a:pPr algn="l"/>
            <a:r>
              <a:rPr lang="zh-CN" altLang="en-US" sz="2400"/>
              <a:t>（2）你更加倾向于个人创业还是团队创业？</a:t>
            </a:r>
            <a:endParaRPr lang="zh-CN"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lang="zh-CN" altLang="en-US" sz="2400">
                <a:highlight>
                  <a:srgbClr val="C0C0C0"/>
                </a:highlight>
                <a:sym typeface="+mn-ea"/>
              </a:rPr>
              <a:t>一、创业团队的重要性</a:t>
            </a:r>
            <a:endParaRPr lang="zh-CN" altLang="en-US" sz="2400">
              <a:highlight>
                <a:srgbClr val="C0C0C0"/>
              </a:highlight>
              <a:latin typeface="微软雅黑" panose="020B0503020204020204" pitchFamily="34" charset="-122"/>
              <a:ea typeface="微软雅黑" panose="020B0503020204020204" pitchFamily="34" charset="-122"/>
              <a:sym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22" name="圆角矩形 21"/>
          <p:cNvSpPr/>
          <p:nvPr>
            <p:custDataLst>
              <p:tags r:id="rId1"/>
            </p:custDataLst>
          </p:nvPr>
        </p:nvSpPr>
        <p:spPr>
          <a:xfrm>
            <a:off x="762635" y="2622868"/>
            <a:ext cx="2592000" cy="3338195"/>
          </a:xfrm>
          <a:prstGeom prst="roundRect">
            <a:avLst>
              <a:gd name="adj" fmla="val 11165"/>
            </a:avLst>
          </a:prstGeom>
          <a:solidFill>
            <a:srgbClr val="FFFFFF"/>
          </a:solidFill>
          <a:ln w="12700" cap="flat">
            <a:gradFill>
              <a:gsLst>
                <a:gs pos="0">
                  <a:schemeClr val="accent1">
                    <a:lumMod val="20000"/>
                    <a:lumOff val="80000"/>
                  </a:schemeClr>
                </a:gs>
                <a:gs pos="100000">
                  <a:schemeClr val="accent1">
                    <a:lumMod val="60000"/>
                    <a:lumOff val="40000"/>
                  </a:schemeClr>
                </a:gs>
              </a:gsLst>
              <a:lin ang="16200000" scaled="1"/>
            </a:gradFill>
            <a:prstDash val="solid"/>
            <a:miter/>
          </a:ln>
          <a:effectLst>
            <a:outerShdw blurRad="127000" dist="266700" dir="4080000" sx="90000" sy="90000" algn="tl" rotWithShape="0">
              <a:schemeClr val="accent1">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25" name="序号"/>
          <p:cNvSpPr txBox="1"/>
          <p:nvPr>
            <p:custDataLst>
              <p:tags r:id="rId2"/>
            </p:custDataLst>
          </p:nvPr>
        </p:nvSpPr>
        <p:spPr>
          <a:xfrm>
            <a:off x="1230630" y="3676333"/>
            <a:ext cx="1609725" cy="639445"/>
          </a:xfrm>
          <a:prstGeom prst="rect">
            <a:avLst/>
          </a:prstGeom>
          <a:noFill/>
        </p:spPr>
        <p:txBody>
          <a:bodyPr wrap="none" lIns="0" tIns="0" rIns="0" bIns="0" rtlCol="0" anchor="t" anchorCtr="0">
            <a:noAutofit/>
          </a:bodyPr>
          <a:lstStyle/>
          <a:p>
            <a:pPr algn="ctr">
              <a:spcBef>
                <a:spcPct val="0"/>
              </a:spcBef>
              <a:spcAft>
                <a:spcPct val="0"/>
              </a:spcAft>
            </a:pPr>
            <a:r>
              <a:rPr lang="en-US" sz="60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rPr>
              <a:t>01</a:t>
            </a:r>
            <a:endParaRPr lang="en-US" sz="60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endParaRPr>
          </a:p>
        </p:txBody>
      </p:sp>
      <p:pic>
        <p:nvPicPr>
          <p:cNvPr id="50" name="图片 49" descr="C:/Users/NYX/Desktop/商务/Snipaste_2023-11-17_15-54-27.jpgSnipaste_2023-11-17_15-54-27"/>
          <p:cNvPicPr/>
          <p:nvPr>
            <p:custDataLst>
              <p:tags r:id="rId3"/>
            </p:custDataLst>
          </p:nvPr>
        </p:nvPicPr>
        <p:blipFill rotWithShape="1">
          <a:blip r:embed="rId4"/>
          <a:srcRect/>
          <a:stretch>
            <a:fillRect/>
          </a:stretch>
        </p:blipFill>
        <p:spPr>
          <a:xfrm>
            <a:off x="763905" y="1767523"/>
            <a:ext cx="2588400" cy="1899920"/>
          </a:xfrm>
          <a:prstGeom prst="round2SameRect">
            <a:avLst/>
          </a:prstGeom>
          <a:ln w="9525" cap="flat" cmpd="sng" algn="ctr">
            <a:gradFill flip="none" rotWithShape="1">
              <a:gsLst>
                <a:gs pos="0">
                  <a:schemeClr val="accent1">
                    <a:lumMod val="20000"/>
                    <a:lumOff val="80000"/>
                  </a:schemeClr>
                </a:gs>
                <a:gs pos="100000">
                  <a:schemeClr val="accent1">
                    <a:lumMod val="60000"/>
                    <a:lumOff val="40000"/>
                  </a:schemeClr>
                </a:gs>
              </a:gsLst>
              <a:lin ang="16200000" scaled="1"/>
              <a:tileRect/>
            </a:gradFill>
            <a:prstDash val="solid"/>
            <a:round/>
            <a:headEnd type="none" w="med" len="med"/>
            <a:tailEnd type="none" w="med" len="med"/>
          </a:ln>
        </p:spPr>
      </p:pic>
      <p:sp>
        <p:nvSpPr>
          <p:cNvPr id="28" name="标题"/>
          <p:cNvSpPr txBox="1"/>
          <p:nvPr>
            <p:custDataLst>
              <p:tags r:id="rId5"/>
            </p:custDataLst>
          </p:nvPr>
        </p:nvSpPr>
        <p:spPr>
          <a:xfrm>
            <a:off x="982345" y="4976178"/>
            <a:ext cx="2155190" cy="463550"/>
          </a:xfrm>
          <a:prstGeom prst="rect">
            <a:avLst/>
          </a:prstGeom>
          <a:noFill/>
          <a:ln>
            <a:noFill/>
          </a:ln>
        </p:spPr>
        <p:txBody>
          <a:bodyPr wrap="square" lIns="0" tIns="0" rIns="0" bIns="0" rtlCol="0" anchor="b">
            <a:noAutofit/>
          </a:bodyPr>
          <a:lstStyle/>
          <a:p>
            <a:pPr algn="ctr">
              <a:spcBef>
                <a:spcPct val="0"/>
              </a:spcBef>
              <a:spcAft>
                <a:spcPct val="0"/>
              </a:spcAft>
            </a:pPr>
            <a:r>
              <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rPr>
              <a:t>（一）激发成员斗志与灵感</a:t>
            </a:r>
            <a:endPar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endParaRPr>
          </a:p>
        </p:txBody>
      </p:sp>
      <p:sp>
        <p:nvSpPr>
          <p:cNvPr id="29" name="圆角矩形 28"/>
          <p:cNvSpPr/>
          <p:nvPr>
            <p:custDataLst>
              <p:tags r:id="rId6"/>
            </p:custDataLst>
          </p:nvPr>
        </p:nvSpPr>
        <p:spPr>
          <a:xfrm>
            <a:off x="8954770" y="2622868"/>
            <a:ext cx="2591435" cy="3338195"/>
          </a:xfrm>
          <a:prstGeom prst="roundRect">
            <a:avLst>
              <a:gd name="adj" fmla="val 10875"/>
            </a:avLst>
          </a:prstGeom>
          <a:solidFill>
            <a:srgbClr val="FFFFFF"/>
          </a:solidFill>
          <a:ln w="12700" cap="flat">
            <a:gradFill>
              <a:gsLst>
                <a:gs pos="0">
                  <a:schemeClr val="accent1">
                    <a:lumMod val="20000"/>
                    <a:lumOff val="80000"/>
                  </a:schemeClr>
                </a:gs>
                <a:gs pos="100000">
                  <a:schemeClr val="accent1">
                    <a:lumMod val="60000"/>
                    <a:lumOff val="40000"/>
                  </a:schemeClr>
                </a:gs>
              </a:gsLst>
              <a:lin ang="16200000" scaled="1"/>
            </a:gradFill>
            <a:prstDash val="solid"/>
            <a:miter/>
          </a:ln>
          <a:effectLst>
            <a:outerShdw blurRad="127000" dist="266700" dir="4080000" sx="90000" sy="90000" algn="tl" rotWithShape="0">
              <a:schemeClr val="accent1">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30" name="序号"/>
          <p:cNvSpPr txBox="1"/>
          <p:nvPr>
            <p:custDataLst>
              <p:tags r:id="rId7"/>
            </p:custDataLst>
          </p:nvPr>
        </p:nvSpPr>
        <p:spPr>
          <a:xfrm>
            <a:off x="9422130" y="3676333"/>
            <a:ext cx="1609725" cy="639445"/>
          </a:xfrm>
          <a:prstGeom prst="rect">
            <a:avLst/>
          </a:prstGeom>
          <a:noFill/>
        </p:spPr>
        <p:txBody>
          <a:bodyPr wrap="none" lIns="0" tIns="0" rIns="0" bIns="0" rtlCol="0" anchor="t" anchorCtr="0">
            <a:noAutofit/>
          </a:bodyPr>
          <a:lstStyle/>
          <a:p>
            <a:pPr algn="ctr">
              <a:spcBef>
                <a:spcPct val="0"/>
              </a:spcBef>
              <a:spcAft>
                <a:spcPct val="0"/>
              </a:spcAft>
            </a:pPr>
            <a:r>
              <a:rPr lang="en-US" sz="60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rPr>
              <a:t>04</a:t>
            </a:r>
            <a:endParaRPr lang="en-US" sz="60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endParaRPr>
          </a:p>
        </p:txBody>
      </p:sp>
      <p:pic>
        <p:nvPicPr>
          <p:cNvPr id="31" name="图片 30" descr="C:/Users/NYX/Desktop/商务/Snipaste_2023-11-17_15-51-34.jpgSnipaste_2023-11-17_15-51-34"/>
          <p:cNvPicPr/>
          <p:nvPr>
            <p:custDataLst>
              <p:tags r:id="rId8"/>
            </p:custDataLst>
          </p:nvPr>
        </p:nvPicPr>
        <p:blipFill rotWithShape="1">
          <a:blip r:embed="rId9"/>
          <a:srcRect/>
          <a:stretch>
            <a:fillRect/>
          </a:stretch>
        </p:blipFill>
        <p:spPr>
          <a:xfrm>
            <a:off x="8959850" y="1767523"/>
            <a:ext cx="2584800" cy="1899920"/>
          </a:xfrm>
          <a:prstGeom prst="round2SameRect">
            <a:avLst/>
          </a:prstGeom>
          <a:ln w="9525" cap="flat" cmpd="sng" algn="ctr">
            <a:gradFill flip="none" rotWithShape="1">
              <a:gsLst>
                <a:gs pos="0">
                  <a:schemeClr val="accent1">
                    <a:lumMod val="20000"/>
                    <a:lumOff val="80000"/>
                  </a:schemeClr>
                </a:gs>
                <a:gs pos="100000">
                  <a:schemeClr val="accent1">
                    <a:lumMod val="60000"/>
                    <a:lumOff val="40000"/>
                  </a:schemeClr>
                </a:gs>
              </a:gsLst>
              <a:lin ang="16200000" scaled="1"/>
              <a:tileRect/>
            </a:gradFill>
            <a:prstDash val="solid"/>
            <a:round/>
            <a:headEnd type="none" w="med" len="med"/>
            <a:tailEnd type="none" w="med" len="med"/>
          </a:ln>
        </p:spPr>
      </p:pic>
      <p:sp>
        <p:nvSpPr>
          <p:cNvPr id="33" name="标题"/>
          <p:cNvSpPr txBox="1"/>
          <p:nvPr>
            <p:custDataLst>
              <p:tags r:id="rId10"/>
            </p:custDataLst>
          </p:nvPr>
        </p:nvSpPr>
        <p:spPr>
          <a:xfrm>
            <a:off x="9202420" y="4892358"/>
            <a:ext cx="2155190" cy="463550"/>
          </a:xfrm>
          <a:prstGeom prst="rect">
            <a:avLst/>
          </a:prstGeom>
          <a:noFill/>
        </p:spPr>
        <p:txBody>
          <a:bodyPr wrap="square" lIns="0" tIns="0" rIns="0" bIns="0" rtlCol="0" anchor="b">
            <a:noAutofit/>
          </a:bodyPr>
          <a:lstStyle/>
          <a:p>
            <a:pPr algn="ctr">
              <a:spcBef>
                <a:spcPct val="0"/>
              </a:spcBef>
              <a:spcAft>
                <a:spcPct val="0"/>
              </a:spcAft>
            </a:pPr>
            <a:r>
              <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rPr>
              <a:t>（四）吸引风险投资</a:t>
            </a:r>
            <a:endPar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endParaRPr>
          </a:p>
        </p:txBody>
      </p:sp>
      <p:sp>
        <p:nvSpPr>
          <p:cNvPr id="34" name="圆角矩形 33"/>
          <p:cNvSpPr/>
          <p:nvPr>
            <p:custDataLst>
              <p:tags r:id="rId11"/>
            </p:custDataLst>
          </p:nvPr>
        </p:nvSpPr>
        <p:spPr>
          <a:xfrm>
            <a:off x="6224270" y="2622868"/>
            <a:ext cx="2591435" cy="3338195"/>
          </a:xfrm>
          <a:prstGeom prst="roundRect">
            <a:avLst>
              <a:gd name="adj" fmla="val 9708"/>
            </a:avLst>
          </a:prstGeom>
          <a:solidFill>
            <a:srgbClr val="FFFFFF"/>
          </a:solidFill>
          <a:ln w="12700" cap="flat">
            <a:gradFill>
              <a:gsLst>
                <a:gs pos="0">
                  <a:schemeClr val="accent1">
                    <a:lumMod val="20000"/>
                    <a:lumOff val="80000"/>
                  </a:schemeClr>
                </a:gs>
                <a:gs pos="100000">
                  <a:schemeClr val="accent1">
                    <a:lumMod val="60000"/>
                    <a:lumOff val="40000"/>
                  </a:schemeClr>
                </a:gs>
              </a:gsLst>
              <a:lin ang="16200000" scaled="1"/>
            </a:gradFill>
            <a:prstDash val="solid"/>
            <a:miter/>
          </a:ln>
          <a:effectLst>
            <a:outerShdw blurRad="127000" dist="266700" dir="4080000" sx="90000" sy="90000" algn="tl" rotWithShape="0">
              <a:schemeClr val="accent1">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35" name="序号"/>
          <p:cNvSpPr txBox="1"/>
          <p:nvPr>
            <p:custDataLst>
              <p:tags r:id="rId12"/>
            </p:custDataLst>
          </p:nvPr>
        </p:nvSpPr>
        <p:spPr>
          <a:xfrm>
            <a:off x="6691630" y="3676333"/>
            <a:ext cx="1609725" cy="639445"/>
          </a:xfrm>
          <a:prstGeom prst="rect">
            <a:avLst/>
          </a:prstGeom>
          <a:noFill/>
        </p:spPr>
        <p:txBody>
          <a:bodyPr wrap="none" lIns="0" tIns="0" rIns="0" bIns="0" rtlCol="0" anchor="t" anchorCtr="0">
            <a:noAutofit/>
          </a:bodyPr>
          <a:lstStyle/>
          <a:p>
            <a:pPr algn="ctr">
              <a:spcBef>
                <a:spcPct val="0"/>
              </a:spcBef>
              <a:spcAft>
                <a:spcPct val="0"/>
              </a:spcAft>
            </a:pPr>
            <a:r>
              <a:rPr lang="en-US" sz="60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rPr>
              <a:t>03</a:t>
            </a:r>
            <a:endParaRPr lang="en-US" sz="60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endParaRPr>
          </a:p>
        </p:txBody>
      </p:sp>
      <p:pic>
        <p:nvPicPr>
          <p:cNvPr id="36" name="图片 35" descr="C:/Users/NYX/Desktop/商务/Snipaste_2023-11-17_15-54-20.jpgSnipaste_2023-11-17_15-54-20"/>
          <p:cNvPicPr/>
          <p:nvPr>
            <p:custDataLst>
              <p:tags r:id="rId13"/>
            </p:custDataLst>
          </p:nvPr>
        </p:nvPicPr>
        <p:blipFill rotWithShape="1">
          <a:blip r:embed="rId14"/>
          <a:srcRect/>
          <a:stretch>
            <a:fillRect/>
          </a:stretch>
        </p:blipFill>
        <p:spPr>
          <a:xfrm>
            <a:off x="6229350" y="1767523"/>
            <a:ext cx="2588400" cy="1899920"/>
          </a:xfrm>
          <a:prstGeom prst="round2SameRect">
            <a:avLst/>
          </a:prstGeom>
          <a:ln w="9525" cap="flat" cmpd="sng" algn="ctr">
            <a:gradFill flip="none" rotWithShape="1">
              <a:gsLst>
                <a:gs pos="0">
                  <a:schemeClr val="accent1">
                    <a:lumMod val="20000"/>
                    <a:lumOff val="80000"/>
                  </a:schemeClr>
                </a:gs>
                <a:gs pos="100000">
                  <a:schemeClr val="accent1">
                    <a:lumMod val="60000"/>
                    <a:lumOff val="40000"/>
                  </a:schemeClr>
                </a:gs>
              </a:gsLst>
              <a:lin ang="16200000" scaled="1"/>
              <a:tileRect/>
            </a:gradFill>
            <a:prstDash val="solid"/>
            <a:round/>
            <a:headEnd type="none" w="med" len="med"/>
            <a:tailEnd type="none" w="med" len="med"/>
          </a:ln>
        </p:spPr>
      </p:pic>
      <p:sp>
        <p:nvSpPr>
          <p:cNvPr id="38" name="标题"/>
          <p:cNvSpPr txBox="1"/>
          <p:nvPr>
            <p:custDataLst>
              <p:tags r:id="rId15"/>
            </p:custDataLst>
          </p:nvPr>
        </p:nvSpPr>
        <p:spPr>
          <a:xfrm>
            <a:off x="6441440" y="4892358"/>
            <a:ext cx="2155190" cy="463550"/>
          </a:xfrm>
          <a:prstGeom prst="rect">
            <a:avLst/>
          </a:prstGeom>
          <a:noFill/>
        </p:spPr>
        <p:txBody>
          <a:bodyPr wrap="square" lIns="0" tIns="0" rIns="0" bIns="0" rtlCol="0" anchor="b">
            <a:noAutofit/>
          </a:bodyPr>
          <a:lstStyle/>
          <a:p>
            <a:pPr algn="ctr">
              <a:spcBef>
                <a:spcPct val="0"/>
              </a:spcBef>
              <a:spcAft>
                <a:spcPct val="0"/>
              </a:spcAft>
            </a:pPr>
            <a:r>
              <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rPr>
              <a:t>（三）提升决策质量</a:t>
            </a:r>
            <a:endPar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endParaRPr>
          </a:p>
        </p:txBody>
      </p:sp>
      <p:sp>
        <p:nvSpPr>
          <p:cNvPr id="42" name="圆角矩形 41"/>
          <p:cNvSpPr/>
          <p:nvPr>
            <p:custDataLst>
              <p:tags r:id="rId16"/>
            </p:custDataLst>
          </p:nvPr>
        </p:nvSpPr>
        <p:spPr>
          <a:xfrm>
            <a:off x="3493770" y="2622868"/>
            <a:ext cx="2591435" cy="3338195"/>
          </a:xfrm>
          <a:prstGeom prst="roundRect">
            <a:avLst>
              <a:gd name="adj" fmla="val 11458"/>
            </a:avLst>
          </a:prstGeom>
          <a:solidFill>
            <a:srgbClr val="FFFFFF"/>
          </a:solidFill>
          <a:ln w="12700" cap="flat">
            <a:gradFill>
              <a:gsLst>
                <a:gs pos="0">
                  <a:schemeClr val="accent1">
                    <a:lumMod val="20000"/>
                    <a:lumOff val="80000"/>
                  </a:schemeClr>
                </a:gs>
                <a:gs pos="100000">
                  <a:schemeClr val="accent1">
                    <a:lumMod val="60000"/>
                    <a:lumOff val="40000"/>
                  </a:schemeClr>
                </a:gs>
              </a:gsLst>
              <a:lin ang="16200000" scaled="1"/>
            </a:gradFill>
            <a:prstDash val="solid"/>
            <a:miter/>
          </a:ln>
          <a:effectLst>
            <a:outerShdw blurRad="127000" dist="266700" dir="4080000" sx="90000" sy="90000" algn="tl" rotWithShape="0">
              <a:schemeClr val="accent1">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ym typeface="+mn-ea"/>
            </a:endParaRPr>
          </a:p>
        </p:txBody>
      </p:sp>
      <p:sp>
        <p:nvSpPr>
          <p:cNvPr id="43" name="序号"/>
          <p:cNvSpPr txBox="1"/>
          <p:nvPr>
            <p:custDataLst>
              <p:tags r:id="rId17"/>
            </p:custDataLst>
          </p:nvPr>
        </p:nvSpPr>
        <p:spPr>
          <a:xfrm>
            <a:off x="3961130" y="3676333"/>
            <a:ext cx="1609725" cy="639445"/>
          </a:xfrm>
          <a:prstGeom prst="rect">
            <a:avLst/>
          </a:prstGeom>
          <a:noFill/>
        </p:spPr>
        <p:txBody>
          <a:bodyPr wrap="none" lIns="0" tIns="0" rIns="0" bIns="0" rtlCol="0" anchor="t" anchorCtr="0">
            <a:noAutofit/>
          </a:bodyPr>
          <a:lstStyle/>
          <a:p>
            <a:pPr algn="ctr">
              <a:spcBef>
                <a:spcPct val="0"/>
              </a:spcBef>
              <a:spcAft>
                <a:spcPct val="0"/>
              </a:spcAft>
            </a:pPr>
            <a:r>
              <a:rPr lang="en-US" sz="60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rPr>
              <a:t>02</a:t>
            </a:r>
            <a:endParaRPr lang="en-US" sz="60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endParaRPr>
          </a:p>
        </p:txBody>
      </p:sp>
      <p:pic>
        <p:nvPicPr>
          <p:cNvPr id="44" name="图片 43" descr="C:/Users/NYX/Desktop/商务/Snipaste_2023-11-17_15-54-11.jpgSnipaste_2023-11-17_15-54-11"/>
          <p:cNvPicPr/>
          <p:nvPr>
            <p:custDataLst>
              <p:tags r:id="rId18"/>
            </p:custDataLst>
          </p:nvPr>
        </p:nvPicPr>
        <p:blipFill rotWithShape="1">
          <a:blip r:embed="rId19"/>
          <a:srcRect/>
          <a:stretch>
            <a:fillRect/>
          </a:stretch>
        </p:blipFill>
        <p:spPr>
          <a:xfrm>
            <a:off x="3494405" y="1767523"/>
            <a:ext cx="2588400" cy="1899920"/>
          </a:xfrm>
          <a:prstGeom prst="round2SameRect">
            <a:avLst/>
          </a:prstGeom>
          <a:ln w="9525" cap="flat" cmpd="sng" algn="ctr">
            <a:gradFill flip="none" rotWithShape="1">
              <a:gsLst>
                <a:gs pos="0">
                  <a:schemeClr val="accent1">
                    <a:lumMod val="20000"/>
                    <a:lumOff val="80000"/>
                  </a:schemeClr>
                </a:gs>
                <a:gs pos="100000">
                  <a:schemeClr val="accent1">
                    <a:lumMod val="60000"/>
                    <a:lumOff val="40000"/>
                  </a:schemeClr>
                </a:gs>
              </a:gsLst>
              <a:lin ang="16200000" scaled="1"/>
              <a:tileRect/>
            </a:gradFill>
            <a:prstDash val="solid"/>
            <a:round/>
            <a:headEnd type="none" w="med" len="med"/>
            <a:tailEnd type="none" w="med" len="med"/>
          </a:ln>
        </p:spPr>
      </p:pic>
      <p:sp>
        <p:nvSpPr>
          <p:cNvPr id="46" name="标题"/>
          <p:cNvSpPr txBox="1"/>
          <p:nvPr>
            <p:custDataLst>
              <p:tags r:id="rId20"/>
            </p:custDataLst>
          </p:nvPr>
        </p:nvSpPr>
        <p:spPr>
          <a:xfrm>
            <a:off x="3603625" y="4976178"/>
            <a:ext cx="2155190" cy="463550"/>
          </a:xfrm>
          <a:prstGeom prst="rect">
            <a:avLst/>
          </a:prstGeom>
          <a:noFill/>
        </p:spPr>
        <p:txBody>
          <a:bodyPr wrap="square" lIns="0" tIns="0" rIns="0" bIns="0" rtlCol="0" anchor="b">
            <a:noAutofit/>
          </a:bodyPr>
          <a:lstStyle/>
          <a:p>
            <a:pPr algn="ctr">
              <a:spcBef>
                <a:spcPct val="0"/>
              </a:spcBef>
              <a:spcAft>
                <a:spcPct val="0"/>
              </a:spcAft>
            </a:pPr>
            <a:r>
              <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rPr>
              <a:t>（二）拓展创业资源</a:t>
            </a:r>
            <a:endPar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75754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二、创业团队的构成与角色分配</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0" name="任意多边形: 形状 47"/>
          <p:cNvSpPr/>
          <p:nvPr>
            <p:custDataLst>
              <p:tags r:id="rId1"/>
            </p:custDataLst>
          </p:nvPr>
        </p:nvSpPr>
        <p:spPr>
          <a:xfrm>
            <a:off x="4242753" y="1626235"/>
            <a:ext cx="1038225" cy="454025"/>
          </a:xfrm>
          <a:custGeom>
            <a:avLst/>
            <a:gdLst>
              <a:gd name="connsiteX0" fmla="*/ 0 w 1038225"/>
              <a:gd name="connsiteY0" fmla="*/ 0 h 454025"/>
              <a:gd name="connsiteX1" fmla="*/ 466725 w 1038225"/>
              <a:gd name="connsiteY1" fmla="*/ 0 h 454025"/>
              <a:gd name="connsiteX2" fmla="*/ 1038225 w 1038225"/>
              <a:gd name="connsiteY2" fmla="*/ 454025 h 454025"/>
            </a:gdLst>
            <a:ahLst/>
            <a:cxnLst>
              <a:cxn ang="0">
                <a:pos x="connsiteX0" y="connsiteY0"/>
              </a:cxn>
              <a:cxn ang="0">
                <a:pos x="connsiteX1" y="connsiteY1"/>
              </a:cxn>
              <a:cxn ang="0">
                <a:pos x="connsiteX2" y="connsiteY2"/>
              </a:cxn>
            </a:cxnLst>
            <a:rect l="l" t="t" r="r" b="b"/>
            <a:pathLst>
              <a:path w="1038225" h="454025">
                <a:moveTo>
                  <a:pt x="0" y="0"/>
                </a:moveTo>
                <a:lnTo>
                  <a:pt x="466725" y="0"/>
                </a:lnTo>
                <a:lnTo>
                  <a:pt x="1038225" y="454025"/>
                </a:lnTo>
              </a:path>
            </a:pathLst>
          </a:cu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48"/>
          <p:cNvSpPr/>
          <p:nvPr>
            <p:custDataLst>
              <p:tags r:id="rId2"/>
            </p:custDataLst>
          </p:nvPr>
        </p:nvSpPr>
        <p:spPr>
          <a:xfrm flipH="1">
            <a:off x="6912928" y="1626235"/>
            <a:ext cx="1038225" cy="454025"/>
          </a:xfrm>
          <a:custGeom>
            <a:avLst/>
            <a:gdLst>
              <a:gd name="connsiteX0" fmla="*/ 0 w 1038225"/>
              <a:gd name="connsiteY0" fmla="*/ 0 h 454025"/>
              <a:gd name="connsiteX1" fmla="*/ 466725 w 1038225"/>
              <a:gd name="connsiteY1" fmla="*/ 0 h 454025"/>
              <a:gd name="connsiteX2" fmla="*/ 1038225 w 1038225"/>
              <a:gd name="connsiteY2" fmla="*/ 454025 h 454025"/>
            </a:gdLst>
            <a:ahLst/>
            <a:cxnLst>
              <a:cxn ang="0">
                <a:pos x="connsiteX0" y="connsiteY0"/>
              </a:cxn>
              <a:cxn ang="0">
                <a:pos x="connsiteX1" y="connsiteY1"/>
              </a:cxn>
              <a:cxn ang="0">
                <a:pos x="connsiteX2" y="connsiteY2"/>
              </a:cxn>
            </a:cxnLst>
            <a:rect l="l" t="t" r="r" b="b"/>
            <a:pathLst>
              <a:path w="1038225" h="454025">
                <a:moveTo>
                  <a:pt x="0" y="0"/>
                </a:moveTo>
                <a:lnTo>
                  <a:pt x="466725" y="0"/>
                </a:lnTo>
                <a:lnTo>
                  <a:pt x="1038225" y="454025"/>
                </a:lnTo>
              </a:path>
            </a:pathLst>
          </a:cu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 空心 11"/>
          <p:cNvSpPr/>
          <p:nvPr>
            <p:custDataLst>
              <p:tags r:id="rId3"/>
            </p:custDataLst>
          </p:nvPr>
        </p:nvSpPr>
        <p:spPr>
          <a:xfrm>
            <a:off x="5185093" y="3983355"/>
            <a:ext cx="1830043" cy="809541"/>
          </a:xfrm>
          <a:custGeom>
            <a:avLst/>
            <a:gdLst>
              <a:gd name="adj" fmla="val 20035"/>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882" h="1275">
                <a:moveTo>
                  <a:pt x="2284" y="0"/>
                </a:moveTo>
                <a:lnTo>
                  <a:pt x="2882" y="823"/>
                </a:lnTo>
                <a:lnTo>
                  <a:pt x="2855" y="841"/>
                </a:lnTo>
                <a:cubicBezTo>
                  <a:pt x="2450" y="1115"/>
                  <a:pt x="1962" y="1275"/>
                  <a:pt x="1436" y="1275"/>
                </a:cubicBezTo>
                <a:cubicBezTo>
                  <a:pt x="911" y="1275"/>
                  <a:pt x="422" y="1115"/>
                  <a:pt x="17" y="841"/>
                </a:cubicBezTo>
                <a:lnTo>
                  <a:pt x="0" y="829"/>
                </a:lnTo>
                <a:lnTo>
                  <a:pt x="598" y="6"/>
                </a:lnTo>
                <a:lnTo>
                  <a:pt x="617" y="18"/>
                </a:lnTo>
                <a:cubicBezTo>
                  <a:pt x="853" y="170"/>
                  <a:pt x="1135" y="258"/>
                  <a:pt x="1436" y="258"/>
                </a:cubicBezTo>
                <a:cubicBezTo>
                  <a:pt x="1738" y="258"/>
                  <a:pt x="2020" y="170"/>
                  <a:pt x="2256" y="18"/>
                </a:cubicBezTo>
                <a:lnTo>
                  <a:pt x="2284"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66" name="圆: 空心 11"/>
          <p:cNvSpPr/>
          <p:nvPr>
            <p:custDataLst>
              <p:tags r:id="rId4"/>
            </p:custDataLst>
          </p:nvPr>
        </p:nvSpPr>
        <p:spPr>
          <a:xfrm>
            <a:off x="4574858" y="1570355"/>
            <a:ext cx="1486741" cy="1280263"/>
          </a:xfrm>
          <a:custGeom>
            <a:avLst/>
            <a:gdLst>
              <a:gd name="adj" fmla="val 20035"/>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341" h="2016">
                <a:moveTo>
                  <a:pt x="2341" y="0"/>
                </a:moveTo>
                <a:lnTo>
                  <a:pt x="2341" y="1017"/>
                </a:lnTo>
                <a:lnTo>
                  <a:pt x="2336" y="1018"/>
                </a:lnTo>
                <a:cubicBezTo>
                  <a:pt x="1706" y="1042"/>
                  <a:pt x="1175" y="1450"/>
                  <a:pt x="968" y="2014"/>
                </a:cubicBezTo>
                <a:lnTo>
                  <a:pt x="968" y="2016"/>
                </a:lnTo>
                <a:lnTo>
                  <a:pt x="0" y="1702"/>
                </a:lnTo>
                <a:lnTo>
                  <a:pt x="13" y="1665"/>
                </a:lnTo>
                <a:cubicBezTo>
                  <a:pt x="358" y="723"/>
                  <a:pt x="1244" y="43"/>
                  <a:pt x="2295" y="1"/>
                </a:cubicBezTo>
                <a:lnTo>
                  <a:pt x="2341"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67" name="圆: 空心 11"/>
          <p:cNvSpPr/>
          <p:nvPr>
            <p:custDataLst>
              <p:tags r:id="rId5"/>
            </p:custDataLst>
          </p:nvPr>
        </p:nvSpPr>
        <p:spPr>
          <a:xfrm>
            <a:off x="6133783" y="1570355"/>
            <a:ext cx="1486001" cy="1281700"/>
          </a:xfrm>
          <a:custGeom>
            <a:avLst/>
            <a:gdLst>
              <a:gd name="adj" fmla="val 20035"/>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340" h="2018">
                <a:moveTo>
                  <a:pt x="0" y="0"/>
                </a:moveTo>
                <a:lnTo>
                  <a:pt x="8" y="0"/>
                </a:lnTo>
                <a:cubicBezTo>
                  <a:pt x="1079" y="27"/>
                  <a:pt x="1986" y="718"/>
                  <a:pt x="2331" y="1677"/>
                </a:cubicBezTo>
                <a:lnTo>
                  <a:pt x="2340" y="1704"/>
                </a:lnTo>
                <a:lnTo>
                  <a:pt x="1372" y="2018"/>
                </a:lnTo>
                <a:lnTo>
                  <a:pt x="1364" y="1996"/>
                </a:lnTo>
                <a:cubicBezTo>
                  <a:pt x="1155" y="1446"/>
                  <a:pt x="636" y="1049"/>
                  <a:pt x="21" y="1018"/>
                </a:cubicBezTo>
                <a:lnTo>
                  <a:pt x="0" y="1017"/>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68" name="圆: 空心 11"/>
          <p:cNvSpPr/>
          <p:nvPr>
            <p:custDataLst>
              <p:tags r:id="rId6"/>
            </p:custDataLst>
          </p:nvPr>
        </p:nvSpPr>
        <p:spPr>
          <a:xfrm>
            <a:off x="4485323" y="2719070"/>
            <a:ext cx="1020783" cy="1748750"/>
          </a:xfrm>
          <a:custGeom>
            <a:avLst/>
            <a:gdLst>
              <a:gd name="adj" fmla="val 20035"/>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608" h="2754">
                <a:moveTo>
                  <a:pt x="106" y="0"/>
                </a:moveTo>
                <a:lnTo>
                  <a:pt x="1074" y="314"/>
                </a:lnTo>
                <a:lnTo>
                  <a:pt x="1065" y="348"/>
                </a:lnTo>
                <a:cubicBezTo>
                  <a:pt x="1034" y="469"/>
                  <a:pt x="1017" y="596"/>
                  <a:pt x="1017" y="728"/>
                </a:cubicBezTo>
                <a:cubicBezTo>
                  <a:pt x="1017" y="1213"/>
                  <a:pt x="1245" y="1646"/>
                  <a:pt x="1599" y="1924"/>
                </a:cubicBezTo>
                <a:lnTo>
                  <a:pt x="1608" y="1931"/>
                </a:lnTo>
                <a:lnTo>
                  <a:pt x="1010" y="2754"/>
                </a:lnTo>
                <a:lnTo>
                  <a:pt x="971" y="2724"/>
                </a:lnTo>
                <a:cubicBezTo>
                  <a:pt x="380" y="2260"/>
                  <a:pt x="0" y="1538"/>
                  <a:pt x="0" y="728"/>
                </a:cubicBezTo>
                <a:cubicBezTo>
                  <a:pt x="0" y="487"/>
                  <a:pt x="34" y="254"/>
                  <a:pt x="96" y="33"/>
                </a:cubicBezTo>
                <a:lnTo>
                  <a:pt x="106"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48" name="圆: 空心 11"/>
          <p:cNvSpPr/>
          <p:nvPr>
            <p:custDataLst>
              <p:tags r:id="rId7"/>
            </p:custDataLst>
          </p:nvPr>
        </p:nvSpPr>
        <p:spPr>
          <a:xfrm>
            <a:off x="6693218" y="2720975"/>
            <a:ext cx="1015195" cy="1742994"/>
          </a:xfrm>
          <a:custGeom>
            <a:avLst/>
            <a:gdLst>
              <a:gd name="adj" fmla="val 20035"/>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599" h="2745">
                <a:moveTo>
                  <a:pt x="1493" y="0"/>
                </a:moveTo>
                <a:lnTo>
                  <a:pt x="1505" y="41"/>
                </a:lnTo>
                <a:cubicBezTo>
                  <a:pt x="1566" y="259"/>
                  <a:pt x="1599" y="488"/>
                  <a:pt x="1599" y="725"/>
                </a:cubicBezTo>
                <a:cubicBezTo>
                  <a:pt x="1599" y="1536"/>
                  <a:pt x="1219" y="2257"/>
                  <a:pt x="628" y="2722"/>
                </a:cubicBezTo>
                <a:lnTo>
                  <a:pt x="598" y="2745"/>
                </a:lnTo>
                <a:lnTo>
                  <a:pt x="0" y="1922"/>
                </a:lnTo>
                <a:lnTo>
                  <a:pt x="28" y="1899"/>
                </a:lnTo>
                <a:cubicBezTo>
                  <a:pt x="366" y="1620"/>
                  <a:pt x="582" y="1198"/>
                  <a:pt x="582" y="725"/>
                </a:cubicBezTo>
                <a:cubicBezTo>
                  <a:pt x="582" y="586"/>
                  <a:pt x="563" y="450"/>
                  <a:pt x="528" y="321"/>
                </a:cubicBezTo>
                <a:lnTo>
                  <a:pt x="526" y="314"/>
                </a:lnTo>
                <a:lnTo>
                  <a:pt x="1493"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49" name="矩形 48"/>
          <p:cNvSpPr/>
          <p:nvPr>
            <p:custDataLst>
              <p:tags r:id="rId8"/>
            </p:custDataLst>
          </p:nvPr>
        </p:nvSpPr>
        <p:spPr>
          <a:xfrm>
            <a:off x="5291138" y="2559050"/>
            <a:ext cx="1611577" cy="1244212"/>
          </a:xfrm>
          <a:prstGeom prst="rect">
            <a:avLst/>
          </a:prstGeom>
          <a:noFill/>
        </p:spPr>
        <p:txBody>
          <a:bodyPr wrap="square" lIns="0" tIns="0" rIns="0" bIns="0" rtlCol="0" anchor="ctr">
            <a:noAutofit/>
          </a:bodyPr>
          <a:lstStyle/>
          <a:p>
            <a:pPr algn="ctr">
              <a:spcBef>
                <a:spcPct val="0"/>
              </a:spcBef>
              <a:spcAft>
                <a:spcPct val="0"/>
              </a:spcAft>
            </a:pPr>
            <a:r>
              <a:rPr lang="zh-CN" altLang="en-US" sz="2200" b="1" kern="0">
                <a:solidFill>
                  <a:schemeClr val="accent1"/>
                </a:solidFill>
                <a:latin typeface="+mn-ea"/>
                <a:cs typeface="+mn-ea"/>
              </a:rPr>
              <a:t>（一）创业团队的构成</a:t>
            </a:r>
            <a:endParaRPr lang="zh-CN" altLang="en-US" sz="2200" b="1" kern="0">
              <a:solidFill>
                <a:schemeClr val="accent1"/>
              </a:solidFill>
              <a:latin typeface="+mn-ea"/>
              <a:cs typeface="+mn-ea"/>
            </a:endParaRPr>
          </a:p>
        </p:txBody>
      </p:sp>
      <p:sp>
        <p:nvSpPr>
          <p:cNvPr id="52" name="任意多边形: 形状 51"/>
          <p:cNvSpPr/>
          <p:nvPr>
            <p:custDataLst>
              <p:tags r:id="rId9"/>
            </p:custDataLst>
          </p:nvPr>
        </p:nvSpPr>
        <p:spPr>
          <a:xfrm>
            <a:off x="4264978" y="3592195"/>
            <a:ext cx="301625" cy="76200"/>
          </a:xfrm>
          <a:custGeom>
            <a:avLst/>
            <a:gdLst>
              <a:gd name="connsiteX0" fmla="*/ 254000 w 254000"/>
              <a:gd name="connsiteY0" fmla="*/ 0 h 0"/>
              <a:gd name="connsiteX1" fmla="*/ 0 w 254000"/>
              <a:gd name="connsiteY1" fmla="*/ 0 h 0"/>
            </a:gdLst>
            <a:ahLst/>
            <a:cxnLst>
              <a:cxn ang="0">
                <a:pos x="connsiteX0" y="connsiteY0"/>
              </a:cxn>
              <a:cxn ang="0">
                <a:pos x="connsiteX1" y="connsiteY1"/>
              </a:cxn>
            </a:cxnLst>
            <a:rect l="l" t="t" r="r" b="b"/>
            <a:pathLst>
              <a:path w="254000">
                <a:moveTo>
                  <a:pt x="254000" y="0"/>
                </a:moveTo>
                <a:lnTo>
                  <a:pt x="0" y="0"/>
                </a:lnTo>
              </a:path>
            </a:pathLst>
          </a:cu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custDataLst>
              <p:tags r:id="rId10"/>
            </p:custDataLst>
          </p:nvPr>
        </p:nvSpPr>
        <p:spPr>
          <a:xfrm>
            <a:off x="976630" y="1240790"/>
            <a:ext cx="3799840" cy="1224280"/>
          </a:xfrm>
          <a:prstGeom prst="rect">
            <a:avLst/>
          </a:prstGeom>
          <a:ln>
            <a:noFill/>
            <a:prstDash val="sysDash"/>
          </a:ln>
        </p:spPr>
        <p:txBody>
          <a:bodyPr vert="horz" wrap="square" lIns="0" tIns="0" rIns="0" bIns="0" rtlCol="0">
            <a:noAutofit/>
          </a:bodyPr>
          <a:lstStyle/>
          <a:p>
            <a:pPr algn="l">
              <a:lnSpc>
                <a:spcPct val="150000"/>
              </a:lnSpc>
              <a:spcBef>
                <a:spcPct val="0"/>
              </a:spcBef>
              <a:spcAft>
                <a:spcPct val="0"/>
              </a:spcAft>
            </a:pPr>
            <a:r>
              <a:rPr lang="zh-CN" altLang="en-US" sz="2400" kern="0" dirty="0">
                <a:ln>
                  <a:noFill/>
                  <a:prstDash val="sysDot"/>
                </a:ln>
                <a:solidFill>
                  <a:schemeClr val="tx1">
                    <a:lumMod val="85000"/>
                    <a:lumOff val="15000"/>
                  </a:schemeClr>
                </a:solidFill>
                <a:highlight>
                  <a:srgbClr val="FFFF00"/>
                </a:highlight>
                <a:latin typeface="+mn-ea"/>
                <a:cs typeface="+mn-ea"/>
              </a:rPr>
              <a:t>1．目标（Purpose）</a:t>
            </a:r>
            <a:endParaRPr lang="zh-CN" altLang="en-US" sz="2400" kern="0" dirty="0">
              <a:ln>
                <a:noFill/>
                <a:prstDash val="sysDot"/>
              </a:ln>
              <a:solidFill>
                <a:schemeClr val="tx1">
                  <a:lumMod val="85000"/>
                  <a:lumOff val="15000"/>
                </a:schemeClr>
              </a:solidFill>
              <a:highlight>
                <a:srgbClr val="FFFF00"/>
              </a:highlight>
              <a:latin typeface="+mn-ea"/>
              <a:cs typeface="+mn-ea"/>
            </a:endParaRPr>
          </a:p>
          <a:p>
            <a:pPr algn="l">
              <a:lnSpc>
                <a:spcPct val="150000"/>
              </a:lnSpc>
              <a:spcBef>
                <a:spcPct val="0"/>
              </a:spcBef>
              <a:spcAft>
                <a:spcPct val="0"/>
              </a:spcAft>
            </a:pPr>
            <a:endParaRPr lang="zh-CN" altLang="en-US" sz="2400" kern="0" dirty="0">
              <a:ln>
                <a:noFill/>
                <a:prstDash val="sysDot"/>
              </a:ln>
              <a:solidFill>
                <a:schemeClr val="tx1">
                  <a:lumMod val="85000"/>
                  <a:lumOff val="15000"/>
                </a:schemeClr>
              </a:solidFill>
              <a:highlight>
                <a:srgbClr val="FFFF00"/>
              </a:highlight>
              <a:latin typeface="+mn-ea"/>
              <a:cs typeface="+mn-ea"/>
            </a:endParaRPr>
          </a:p>
        </p:txBody>
      </p:sp>
      <p:sp>
        <p:nvSpPr>
          <p:cNvPr id="54" name="矩形 53"/>
          <p:cNvSpPr/>
          <p:nvPr>
            <p:custDataLst>
              <p:tags r:id="rId11"/>
            </p:custDataLst>
          </p:nvPr>
        </p:nvSpPr>
        <p:spPr>
          <a:xfrm>
            <a:off x="696913" y="3050540"/>
            <a:ext cx="3424943" cy="1224000"/>
          </a:xfrm>
          <a:prstGeom prst="rect">
            <a:avLst/>
          </a:prstGeom>
          <a:ln>
            <a:noFill/>
            <a:prstDash val="sysDash"/>
          </a:ln>
        </p:spPr>
        <p:txBody>
          <a:bodyPr vert="horz" wrap="square" lIns="0" tIns="0" rIns="0" bIns="0" rtlCol="0">
            <a:noAutofit/>
          </a:bodyPr>
          <a:lstStyle/>
          <a:p>
            <a:pPr algn="r">
              <a:lnSpc>
                <a:spcPct val="150000"/>
              </a:lnSpc>
              <a:spcBef>
                <a:spcPct val="0"/>
              </a:spcBef>
              <a:spcAft>
                <a:spcPct val="0"/>
              </a:spcAft>
            </a:pPr>
            <a:r>
              <a:rPr lang="zh-CN" altLang="en-US" sz="2400" kern="0">
                <a:ln>
                  <a:noFill/>
                  <a:prstDash val="sysDot"/>
                </a:ln>
                <a:solidFill>
                  <a:schemeClr val="tx1">
                    <a:lumMod val="85000"/>
                    <a:lumOff val="15000"/>
                  </a:schemeClr>
                </a:solidFill>
                <a:highlight>
                  <a:srgbClr val="FFFF00"/>
                </a:highlight>
                <a:latin typeface="+mn-ea"/>
                <a:cs typeface="+mn-ea"/>
              </a:rPr>
              <a:t>2．成员（People）</a:t>
            </a:r>
            <a:endParaRPr lang="zh-CN" altLang="en-US" sz="2400" kern="0">
              <a:ln>
                <a:noFill/>
                <a:prstDash val="sysDot"/>
              </a:ln>
              <a:solidFill>
                <a:schemeClr val="tx1">
                  <a:lumMod val="85000"/>
                  <a:lumOff val="15000"/>
                </a:schemeClr>
              </a:solidFill>
              <a:highlight>
                <a:srgbClr val="FFFF00"/>
              </a:highlight>
              <a:latin typeface="+mn-ea"/>
              <a:cs typeface="+mn-ea"/>
            </a:endParaRPr>
          </a:p>
          <a:p>
            <a:pPr algn="r">
              <a:lnSpc>
                <a:spcPct val="150000"/>
              </a:lnSpc>
              <a:spcBef>
                <a:spcPct val="0"/>
              </a:spcBef>
              <a:spcAft>
                <a:spcPct val="0"/>
              </a:spcAft>
            </a:pPr>
            <a:r>
              <a:rPr lang="zh-CN" altLang="en-US" sz="2400" kern="0">
                <a:ln>
                  <a:noFill/>
                  <a:prstDash val="sysDot"/>
                </a:ln>
                <a:solidFill>
                  <a:schemeClr val="tx1">
                    <a:lumMod val="85000"/>
                    <a:lumOff val="15000"/>
                  </a:schemeClr>
                </a:solidFill>
                <a:latin typeface="+mn-ea"/>
                <a:cs typeface="+mn-ea"/>
              </a:rPr>
              <a:t>人是创业团队的核心力量</a:t>
            </a:r>
            <a:endParaRPr lang="zh-CN" altLang="en-US" sz="2400" kern="0">
              <a:ln>
                <a:noFill/>
                <a:prstDash val="sysDot"/>
              </a:ln>
              <a:solidFill>
                <a:schemeClr val="tx1">
                  <a:lumMod val="85000"/>
                  <a:lumOff val="15000"/>
                </a:schemeClr>
              </a:solidFill>
              <a:latin typeface="+mn-ea"/>
              <a:cs typeface="+mn-ea"/>
            </a:endParaRPr>
          </a:p>
        </p:txBody>
      </p:sp>
      <p:sp>
        <p:nvSpPr>
          <p:cNvPr id="74" name="任意多边形: 形状 51"/>
          <p:cNvSpPr/>
          <p:nvPr>
            <p:custDataLst>
              <p:tags r:id="rId12"/>
            </p:custDataLst>
          </p:nvPr>
        </p:nvSpPr>
        <p:spPr>
          <a:xfrm rot="16200000">
            <a:off x="5990908" y="4905375"/>
            <a:ext cx="301625" cy="76200"/>
          </a:xfrm>
          <a:custGeom>
            <a:avLst/>
            <a:gdLst>
              <a:gd name="connsiteX0" fmla="*/ 254000 w 254000"/>
              <a:gd name="connsiteY0" fmla="*/ 0 h 0"/>
              <a:gd name="connsiteX1" fmla="*/ 0 w 254000"/>
              <a:gd name="connsiteY1" fmla="*/ 0 h 0"/>
            </a:gdLst>
            <a:ahLst/>
            <a:cxnLst>
              <a:cxn ang="0">
                <a:pos x="connsiteX0" y="connsiteY0"/>
              </a:cxn>
              <a:cxn ang="0">
                <a:pos x="connsiteX1" y="connsiteY1"/>
              </a:cxn>
            </a:cxnLst>
            <a:rect l="l" t="t" r="r" b="b"/>
            <a:pathLst>
              <a:path w="254000">
                <a:moveTo>
                  <a:pt x="254000" y="0"/>
                </a:moveTo>
                <a:lnTo>
                  <a:pt x="0" y="0"/>
                </a:lnTo>
              </a:path>
            </a:pathLst>
          </a:cu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custDataLst>
              <p:tags r:id="rId13"/>
            </p:custDataLst>
          </p:nvPr>
        </p:nvSpPr>
        <p:spPr>
          <a:xfrm>
            <a:off x="2475230" y="4896485"/>
            <a:ext cx="4984115" cy="715010"/>
          </a:xfrm>
          <a:prstGeom prst="rect">
            <a:avLst/>
          </a:prstGeom>
          <a:ln>
            <a:noFill/>
            <a:prstDash val="sysDash"/>
          </a:ln>
        </p:spPr>
        <p:txBody>
          <a:bodyPr vert="horz" wrap="square" lIns="0" tIns="0" rIns="0" bIns="0" rtlCol="0">
            <a:noAutofit/>
          </a:bodyPr>
          <a:lstStyle/>
          <a:p>
            <a:pPr algn="ctr">
              <a:lnSpc>
                <a:spcPct val="150000"/>
              </a:lnSpc>
              <a:spcBef>
                <a:spcPct val="0"/>
              </a:spcBef>
              <a:spcAft>
                <a:spcPct val="0"/>
              </a:spcAft>
            </a:pPr>
            <a:r>
              <a:rPr lang="zh-CN" altLang="en-US" sz="2400" kern="0">
                <a:ln>
                  <a:noFill/>
                  <a:prstDash val="sysDot"/>
                </a:ln>
                <a:solidFill>
                  <a:schemeClr val="tx1">
                    <a:lumMod val="85000"/>
                    <a:lumOff val="15000"/>
                  </a:schemeClr>
                </a:solidFill>
                <a:highlight>
                  <a:srgbClr val="FFFF00"/>
                </a:highlight>
                <a:latin typeface="+mn-ea"/>
                <a:cs typeface="+mn-ea"/>
              </a:rPr>
              <a:t>5．计划（Plan）</a:t>
            </a:r>
            <a:endParaRPr lang="zh-CN" altLang="en-US" sz="2400" kern="0">
              <a:ln>
                <a:noFill/>
                <a:prstDash val="sysDot"/>
              </a:ln>
              <a:solidFill>
                <a:schemeClr val="tx1">
                  <a:lumMod val="85000"/>
                  <a:lumOff val="15000"/>
                </a:schemeClr>
              </a:solidFill>
              <a:highlight>
                <a:srgbClr val="FFFF00"/>
              </a:highlight>
              <a:latin typeface="+mn-ea"/>
              <a:cs typeface="+mn-ea"/>
            </a:endParaRPr>
          </a:p>
          <a:p>
            <a:pPr algn="ctr">
              <a:lnSpc>
                <a:spcPct val="150000"/>
              </a:lnSpc>
              <a:spcBef>
                <a:spcPct val="0"/>
              </a:spcBef>
              <a:spcAft>
                <a:spcPct val="0"/>
              </a:spcAft>
            </a:pPr>
            <a:r>
              <a:rPr lang="zh-CN" altLang="en-US" sz="2400" kern="0">
                <a:ln>
                  <a:noFill/>
                  <a:prstDash val="sysDot"/>
                </a:ln>
                <a:solidFill>
                  <a:schemeClr val="tx1">
                    <a:lumMod val="85000"/>
                    <a:lumOff val="15000"/>
                  </a:schemeClr>
                </a:solidFill>
                <a:latin typeface="+mn-ea"/>
                <a:cs typeface="+mn-ea"/>
              </a:rPr>
              <a:t>详细的创业计划是创业团队成功的前提，也是实现创业目标的基本保障。</a:t>
            </a:r>
            <a:endParaRPr lang="zh-CN" altLang="en-US" sz="2400" kern="0">
              <a:ln>
                <a:noFill/>
                <a:prstDash val="sysDot"/>
              </a:ln>
              <a:solidFill>
                <a:schemeClr val="tx1">
                  <a:lumMod val="85000"/>
                  <a:lumOff val="15000"/>
                </a:schemeClr>
              </a:solidFill>
              <a:latin typeface="+mn-ea"/>
              <a:cs typeface="+mn-ea"/>
            </a:endParaRPr>
          </a:p>
        </p:txBody>
      </p:sp>
      <p:sp>
        <p:nvSpPr>
          <p:cNvPr id="56" name="矩形 55"/>
          <p:cNvSpPr/>
          <p:nvPr>
            <p:custDataLst>
              <p:tags r:id="rId14"/>
            </p:custDataLst>
          </p:nvPr>
        </p:nvSpPr>
        <p:spPr>
          <a:xfrm>
            <a:off x="8073708" y="496570"/>
            <a:ext cx="3423599" cy="1224000"/>
          </a:xfrm>
          <a:prstGeom prst="rect">
            <a:avLst/>
          </a:prstGeom>
          <a:ln>
            <a:noFill/>
            <a:prstDash val="sysDash"/>
          </a:ln>
        </p:spPr>
        <p:txBody>
          <a:bodyPr vert="horz" wrap="square" lIns="0" tIns="0" rIns="0" bIns="0" rtlCol="0">
            <a:noAutofit/>
          </a:bodyPr>
          <a:lstStyle/>
          <a:p>
            <a:pPr>
              <a:lnSpc>
                <a:spcPct val="150000"/>
              </a:lnSpc>
              <a:spcBef>
                <a:spcPct val="0"/>
              </a:spcBef>
              <a:spcAft>
                <a:spcPct val="0"/>
              </a:spcAft>
            </a:pPr>
            <a:r>
              <a:rPr lang="zh-CN" altLang="en-US" sz="2400" kern="0">
                <a:ln>
                  <a:noFill/>
                  <a:prstDash val="sysDot"/>
                </a:ln>
                <a:solidFill>
                  <a:schemeClr val="tx1">
                    <a:lumMod val="85000"/>
                    <a:lumOff val="15000"/>
                  </a:schemeClr>
                </a:solidFill>
                <a:highlight>
                  <a:srgbClr val="FFFF00"/>
                </a:highlight>
                <a:latin typeface="+mn-ea"/>
                <a:cs typeface="+mn-ea"/>
              </a:rPr>
              <a:t>3．定位（Place）</a:t>
            </a:r>
            <a:endParaRPr lang="zh-CN" altLang="en-US" sz="2400" kern="0">
              <a:ln>
                <a:noFill/>
                <a:prstDash val="sysDot"/>
              </a:ln>
              <a:solidFill>
                <a:schemeClr val="tx1">
                  <a:lumMod val="85000"/>
                  <a:lumOff val="15000"/>
                </a:schemeClr>
              </a:solidFill>
              <a:highlight>
                <a:srgbClr val="FFFF00"/>
              </a:highlight>
              <a:latin typeface="+mn-ea"/>
              <a:cs typeface="+mn-ea"/>
            </a:endParaRPr>
          </a:p>
          <a:p>
            <a:pPr>
              <a:lnSpc>
                <a:spcPct val="150000"/>
              </a:lnSpc>
              <a:spcBef>
                <a:spcPct val="0"/>
              </a:spcBef>
              <a:spcAft>
                <a:spcPct val="0"/>
              </a:spcAft>
            </a:pPr>
            <a:r>
              <a:rPr lang="zh-CN" altLang="en-US" sz="2400" kern="0">
                <a:ln>
                  <a:noFill/>
                  <a:prstDash val="sysDot"/>
                </a:ln>
                <a:solidFill>
                  <a:schemeClr val="tx1">
                    <a:lumMod val="85000"/>
                    <a:lumOff val="15000"/>
                  </a:schemeClr>
                </a:solidFill>
                <a:latin typeface="+mn-ea"/>
                <a:cs typeface="+mn-ea"/>
              </a:rPr>
              <a:t>创业团队的定位包含两层意思：一是整体定位，二是个体定位，</a:t>
            </a:r>
            <a:endParaRPr lang="zh-CN" altLang="en-US" sz="2400" kern="0">
              <a:ln>
                <a:noFill/>
                <a:prstDash val="sysDot"/>
              </a:ln>
              <a:solidFill>
                <a:schemeClr val="tx1">
                  <a:lumMod val="85000"/>
                  <a:lumOff val="15000"/>
                </a:schemeClr>
              </a:solidFill>
              <a:latin typeface="+mn-ea"/>
              <a:cs typeface="+mn-ea"/>
            </a:endParaRPr>
          </a:p>
        </p:txBody>
      </p:sp>
      <p:sp>
        <p:nvSpPr>
          <p:cNvPr id="57" name="矩形 56"/>
          <p:cNvSpPr/>
          <p:nvPr>
            <p:custDataLst>
              <p:tags r:id="rId15"/>
            </p:custDataLst>
          </p:nvPr>
        </p:nvSpPr>
        <p:spPr>
          <a:xfrm>
            <a:off x="8073708" y="3050540"/>
            <a:ext cx="3423599" cy="1224000"/>
          </a:xfrm>
          <a:prstGeom prst="rect">
            <a:avLst/>
          </a:prstGeom>
          <a:ln>
            <a:noFill/>
            <a:prstDash val="sysDash"/>
          </a:ln>
        </p:spPr>
        <p:txBody>
          <a:bodyPr vert="horz" wrap="square" lIns="0" tIns="0" rIns="0" bIns="0" rtlCol="0">
            <a:noAutofit/>
          </a:bodyPr>
          <a:lstStyle/>
          <a:p>
            <a:pPr>
              <a:lnSpc>
                <a:spcPct val="150000"/>
              </a:lnSpc>
              <a:spcBef>
                <a:spcPct val="0"/>
              </a:spcBef>
              <a:spcAft>
                <a:spcPct val="0"/>
              </a:spcAft>
            </a:pPr>
            <a:r>
              <a:rPr lang="zh-CN" altLang="en-US" sz="2400" kern="0">
                <a:ln>
                  <a:noFill/>
                  <a:prstDash val="sysDot"/>
                </a:ln>
                <a:solidFill>
                  <a:schemeClr val="tx1">
                    <a:lumMod val="85000"/>
                    <a:lumOff val="15000"/>
                  </a:schemeClr>
                </a:solidFill>
                <a:highlight>
                  <a:srgbClr val="FFFF00"/>
                </a:highlight>
                <a:latin typeface="+mn-ea"/>
                <a:cs typeface="+mn-ea"/>
              </a:rPr>
              <a:t>4．权力（Power）</a:t>
            </a:r>
            <a:endParaRPr lang="zh-CN" altLang="en-US" sz="2400" kern="0">
              <a:ln>
                <a:noFill/>
                <a:prstDash val="sysDot"/>
              </a:ln>
              <a:solidFill>
                <a:schemeClr val="tx1">
                  <a:lumMod val="85000"/>
                  <a:lumOff val="15000"/>
                </a:schemeClr>
              </a:solidFill>
              <a:highlight>
                <a:srgbClr val="FFFF00"/>
              </a:highlight>
              <a:latin typeface="+mn-ea"/>
              <a:cs typeface="+mn-ea"/>
            </a:endParaRPr>
          </a:p>
          <a:p>
            <a:pPr>
              <a:lnSpc>
                <a:spcPct val="150000"/>
              </a:lnSpc>
              <a:spcBef>
                <a:spcPct val="0"/>
              </a:spcBef>
              <a:spcAft>
                <a:spcPct val="0"/>
              </a:spcAft>
            </a:pPr>
            <a:r>
              <a:rPr lang="zh-CN" altLang="en-US" sz="2400" kern="0">
                <a:ln>
                  <a:noFill/>
                  <a:prstDash val="sysDot"/>
                </a:ln>
                <a:solidFill>
                  <a:schemeClr val="tx1">
                    <a:lumMod val="85000"/>
                    <a:lumOff val="15000"/>
                  </a:schemeClr>
                </a:solidFill>
                <a:latin typeface="+mn-ea"/>
                <a:cs typeface="+mn-ea"/>
              </a:rPr>
              <a:t>这里的权力主要是指领导者的权力，创业团队中领导者权力的大小跟创业团队的发展阶段相关</a:t>
            </a:r>
            <a:endParaRPr lang="zh-CN" altLang="en-US" sz="2400" kern="0">
              <a:ln>
                <a:noFill/>
                <a:prstDash val="sysDot"/>
              </a:ln>
              <a:solidFill>
                <a:schemeClr val="tx1">
                  <a:lumMod val="85000"/>
                  <a:lumOff val="15000"/>
                </a:schemeClr>
              </a:solidFill>
              <a:latin typeface="+mn-ea"/>
              <a:cs typeface="+mn-ea"/>
            </a:endParaRPr>
          </a:p>
        </p:txBody>
      </p:sp>
      <p:pic>
        <p:nvPicPr>
          <p:cNvPr id="58" name="图形 15"/>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776153" y="3467735"/>
            <a:ext cx="224693" cy="252095"/>
          </a:xfrm>
          <a:prstGeom prst="rect">
            <a:avLst/>
          </a:prstGeom>
        </p:spPr>
      </p:pic>
      <p:sp>
        <p:nvSpPr>
          <p:cNvPr id="79" name="任意多边形: 形状 51"/>
          <p:cNvSpPr/>
          <p:nvPr>
            <p:custDataLst>
              <p:tags r:id="rId19"/>
            </p:custDataLst>
          </p:nvPr>
        </p:nvSpPr>
        <p:spPr>
          <a:xfrm>
            <a:off x="7622858" y="3592195"/>
            <a:ext cx="301625" cy="76200"/>
          </a:xfrm>
          <a:custGeom>
            <a:avLst/>
            <a:gdLst>
              <a:gd name="connsiteX0" fmla="*/ 254000 w 254000"/>
              <a:gd name="connsiteY0" fmla="*/ 0 h 0"/>
              <a:gd name="connsiteX1" fmla="*/ 0 w 254000"/>
              <a:gd name="connsiteY1" fmla="*/ 0 h 0"/>
            </a:gdLst>
            <a:ahLst/>
            <a:cxnLst>
              <a:cxn ang="0">
                <a:pos x="connsiteX0" y="connsiteY0"/>
              </a:cxn>
              <a:cxn ang="0">
                <a:pos x="connsiteX1" y="connsiteY1"/>
              </a:cxn>
            </a:cxnLst>
            <a:rect l="l" t="t" r="r" b="b"/>
            <a:pathLst>
              <a:path w="254000">
                <a:moveTo>
                  <a:pt x="254000" y="0"/>
                </a:moveTo>
                <a:lnTo>
                  <a:pt x="0" y="0"/>
                </a:lnTo>
              </a:path>
            </a:pathLst>
          </a:cu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图片 3" descr="343439383331313b343532303031393bd2b5bca8b9dcc0ed"/>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6763068" y="2053590"/>
            <a:ext cx="252000" cy="252000"/>
          </a:xfrm>
          <a:prstGeom prst="rect">
            <a:avLst/>
          </a:prstGeom>
        </p:spPr>
      </p:pic>
      <p:pic>
        <p:nvPicPr>
          <p:cNvPr id="60" name="图片 11" descr="343439383331313b343532303032373bbfcdbba7b5b5b0b8"/>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207568" y="3475355"/>
            <a:ext cx="252000" cy="252000"/>
          </a:xfrm>
          <a:prstGeom prst="rect">
            <a:avLst/>
          </a:prstGeom>
        </p:spPr>
      </p:pic>
      <p:pic>
        <p:nvPicPr>
          <p:cNvPr id="61" name="图片 7" descr="343439383331313b343532303032333bc6f3d2b5bcf2bde9"/>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5192078" y="2038350"/>
            <a:ext cx="252095" cy="252095"/>
          </a:xfrm>
          <a:prstGeom prst="rect">
            <a:avLst/>
          </a:prstGeom>
        </p:spPr>
      </p:pic>
      <p:pic>
        <p:nvPicPr>
          <p:cNvPr id="63" name="图片 15" descr="343439383331313b343532303033313bd3a6d3c3c9ccb3c7"/>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5983288" y="4348480"/>
            <a:ext cx="252095" cy="252095"/>
          </a:xfrm>
          <a:prstGeom prst="rect">
            <a:avLst/>
          </a:prstGeom>
        </p:spPr>
      </p:pic>
      <p:sp>
        <p:nvSpPr>
          <p:cNvPr id="4" name="文本框 3"/>
          <p:cNvSpPr txBox="1"/>
          <p:nvPr/>
        </p:nvSpPr>
        <p:spPr>
          <a:xfrm>
            <a:off x="364490" y="882333"/>
            <a:ext cx="5080000" cy="460375"/>
          </a:xfrm>
          <a:prstGeom prst="rect">
            <a:avLst/>
          </a:prstGeom>
        </p:spPr>
        <p:txBody>
          <a:bodyPr>
            <a:spAutoFit/>
          </a:bodyPr>
          <a:p>
            <a:r>
              <a:rPr lang="zh-CN" altLang="en-US" sz="2400">
                <a:solidFill>
                  <a:schemeClr val="tx1"/>
                </a:solidFill>
                <a:latin typeface="微软雅黑" panose="020B0503020204020204" pitchFamily="34" charset="-122"/>
                <a:ea typeface="微软雅黑" panose="020B0503020204020204" pitchFamily="34" charset="-122"/>
              </a:rPr>
              <a:t>（一）创业团队的构成</a:t>
            </a:r>
            <a:endParaRPr lang="zh-CN" altLang="en-US" sz="24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75754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二、创业团队的构成与角色分配</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767080"/>
            <a:ext cx="6096000" cy="460375"/>
          </a:xfrm>
          <a:prstGeom prst="rect">
            <a:avLst/>
          </a:prstGeom>
          <a:noFill/>
        </p:spPr>
        <p:txBody>
          <a:bodyPr wrap="square" rtlCol="0" anchor="t">
            <a:spAutoFit/>
          </a:bodyPr>
          <a:p>
            <a:r>
              <a:rPr lang="zh-CN" altLang="en-US" sz="2400"/>
              <a:t>（二）创业团队中的角色</a:t>
            </a:r>
            <a:endParaRPr lang="zh-CN" altLang="en-US" sz="2400"/>
          </a:p>
        </p:txBody>
      </p:sp>
      <p:graphicFrame>
        <p:nvGraphicFramePr>
          <p:cNvPr id="4" name="表格 3"/>
          <p:cNvGraphicFramePr/>
          <p:nvPr/>
        </p:nvGraphicFramePr>
        <p:xfrm>
          <a:off x="511810" y="1388110"/>
          <a:ext cx="10849610" cy="5446395"/>
        </p:xfrm>
        <a:graphic>
          <a:graphicData uri="http://schemas.openxmlformats.org/drawingml/2006/table">
            <a:tbl>
              <a:tblPr firstRow="1" bandRow="1">
                <a:tableStyleId>{5C22544A-7EE6-4342-B048-85BDC9FD1C3A}</a:tableStyleId>
              </a:tblPr>
              <a:tblGrid>
                <a:gridCol w="1506220"/>
                <a:gridCol w="1399540"/>
                <a:gridCol w="2581275"/>
                <a:gridCol w="1706245"/>
                <a:gridCol w="3656330"/>
              </a:tblGrid>
              <a:tr h="782955">
                <a:tc>
                  <a:txBody>
                    <a:bodyPr/>
                    <a:p>
                      <a:pPr>
                        <a:buNone/>
                      </a:pPr>
                      <a:r>
                        <a:rPr lang="zh-CN" altLang="en-US" sz="2400"/>
                        <a:t>类型</a:t>
                      </a:r>
                      <a:endParaRPr lang="zh-CN" altLang="en-US" sz="2400"/>
                    </a:p>
                  </a:txBody>
                  <a:tcPr/>
                </a:tc>
                <a:tc>
                  <a:txBody>
                    <a:bodyPr/>
                    <a:p>
                      <a:pPr>
                        <a:buNone/>
                      </a:pPr>
                      <a:r>
                        <a:rPr lang="zh-CN" altLang="en-US" sz="2400"/>
                        <a:t>角色</a:t>
                      </a:r>
                      <a:endParaRPr lang="zh-CN" altLang="en-US" sz="2400"/>
                    </a:p>
                  </a:txBody>
                  <a:tcPr/>
                </a:tc>
                <a:tc>
                  <a:txBody>
                    <a:bodyPr/>
                    <a:p>
                      <a:pPr>
                        <a:buNone/>
                      </a:pPr>
                      <a:r>
                        <a:rPr lang="zh-CN" altLang="en-US" sz="2400"/>
                        <a:t>优点</a:t>
                      </a:r>
                      <a:endParaRPr lang="zh-CN" altLang="en-US" sz="2400"/>
                    </a:p>
                  </a:txBody>
                  <a:tcPr/>
                </a:tc>
                <a:tc>
                  <a:txBody>
                    <a:bodyPr/>
                    <a:p>
                      <a:pPr>
                        <a:buNone/>
                      </a:pPr>
                      <a:r>
                        <a:rPr lang="zh-CN" altLang="en-US" sz="2400"/>
                        <a:t>缺点</a:t>
                      </a:r>
                      <a:endParaRPr lang="zh-CN" altLang="en-US" sz="2400"/>
                    </a:p>
                  </a:txBody>
                  <a:tcPr/>
                </a:tc>
                <a:tc>
                  <a:txBody>
                    <a:bodyPr/>
                    <a:p>
                      <a:pPr>
                        <a:buNone/>
                      </a:pPr>
                      <a:r>
                        <a:rPr lang="zh-CN" altLang="en-US" sz="2400"/>
                        <a:t>在团队中的作用</a:t>
                      </a:r>
                      <a:endParaRPr lang="zh-CN" altLang="en-US" sz="2400"/>
                    </a:p>
                  </a:txBody>
                  <a:tcPr/>
                </a:tc>
              </a:tr>
              <a:tr h="381000">
                <a:tc rowSpan="3">
                  <a:txBody>
                    <a:bodyPr/>
                    <a:p>
                      <a:pPr>
                        <a:buNone/>
                      </a:pPr>
                      <a:r>
                        <a:rPr lang="zh-CN" altLang="en-US" sz="2400">
                          <a:highlight>
                            <a:srgbClr val="FFFF00"/>
                          </a:highlight>
                        </a:rPr>
                        <a:t>人际导向</a:t>
                      </a:r>
                      <a:endParaRPr lang="zh-CN" altLang="en-US" sz="2400">
                        <a:highlight>
                          <a:srgbClr val="FFFF00"/>
                        </a:highlight>
                      </a:endParaRPr>
                    </a:p>
                  </a:txBody>
                  <a:tcPr/>
                </a:tc>
                <a:tc>
                  <a:txBody>
                    <a:bodyPr/>
                    <a:p>
                      <a:pPr>
                        <a:buNone/>
                      </a:pPr>
                      <a:r>
                        <a:rPr lang="zh-CN" altLang="en-US" sz="2400"/>
                        <a:t>协调者</a:t>
                      </a:r>
                      <a:endParaRPr lang="zh-CN" altLang="en-US" sz="2400"/>
                    </a:p>
                  </a:txBody>
                  <a:tcPr/>
                </a:tc>
                <a:tc>
                  <a:txBody>
                    <a:bodyPr/>
                    <a:p>
                      <a:pPr>
                        <a:buNone/>
                      </a:pPr>
                      <a:r>
                        <a:rPr lang="zh-CN" altLang="en-US" sz="2400"/>
                        <a:t>沉着、自信、客观，看待问题比较全面，拥有控制局面的能力</a:t>
                      </a:r>
                      <a:endParaRPr lang="zh-CN" altLang="en-US" sz="2400"/>
                    </a:p>
                  </a:txBody>
                  <a:tcPr/>
                </a:tc>
                <a:tc>
                  <a:txBody>
                    <a:bodyPr/>
                    <a:p>
                      <a:pPr>
                        <a:buNone/>
                      </a:pPr>
                      <a:r>
                        <a:rPr lang="zh-CN" altLang="en-US" sz="2400"/>
                        <a:t>在创造力方面稍逊</a:t>
                      </a:r>
                      <a:endParaRPr lang="zh-CN" altLang="en-US" sz="2400"/>
                    </a:p>
                    <a:p>
                      <a:pPr>
                        <a:buNone/>
                      </a:pPr>
                      <a:r>
                        <a:rPr lang="zh-CN" altLang="en-US" sz="2400"/>
                        <a:t>一筹</a:t>
                      </a:r>
                      <a:endParaRPr lang="zh-CN" altLang="en-US" sz="2400"/>
                    </a:p>
                  </a:txBody>
                  <a:tcPr/>
                </a:tc>
                <a:tc>
                  <a:txBody>
                    <a:bodyPr/>
                    <a:p>
                      <a:pPr>
                        <a:buNone/>
                      </a:pPr>
                      <a:r>
                        <a:rPr lang="zh-CN" altLang="en-US" sz="2400"/>
                        <a:t>协助团队领导者明确团队目标和方向；确定团队中各角色的分工、责任和工作界限</a:t>
                      </a:r>
                      <a:endParaRPr lang="zh-CN" altLang="en-US" sz="2400"/>
                    </a:p>
                  </a:txBody>
                  <a:tcPr/>
                </a:tc>
              </a:tr>
              <a:tr h="1687195">
                <a:tc vMerge="1">
                  <a:tcPr/>
                </a:tc>
                <a:tc>
                  <a:txBody>
                    <a:bodyPr/>
                    <a:p>
                      <a:pPr>
                        <a:buNone/>
                      </a:pPr>
                      <a:r>
                        <a:rPr lang="zh-CN" altLang="en-US" sz="2400"/>
                        <a:t>凝聚者</a:t>
                      </a:r>
                      <a:endParaRPr lang="zh-CN" altLang="en-US" sz="2400"/>
                    </a:p>
                  </a:txBody>
                  <a:tcPr/>
                </a:tc>
                <a:tc>
                  <a:txBody>
                    <a:bodyPr/>
                    <a:p>
                      <a:pPr>
                        <a:buNone/>
                      </a:pPr>
                      <a:r>
                        <a:rPr lang="zh-CN" altLang="en-US" sz="2400"/>
                        <a:t>擅长人际交往，性格温和、敏感，具有较强的环境适应能力和团队凝聚能力</a:t>
                      </a:r>
                      <a:endParaRPr lang="zh-CN" altLang="en-US" sz="2400"/>
                    </a:p>
                  </a:txBody>
                  <a:tcPr/>
                </a:tc>
                <a:tc>
                  <a:txBody>
                    <a:bodyPr/>
                    <a:p>
                      <a:pPr>
                        <a:buNone/>
                      </a:pPr>
                      <a:r>
                        <a:rPr lang="zh-CN" altLang="en-US" sz="2400"/>
                        <a:t>危急时刻优柔寡断</a:t>
                      </a:r>
                      <a:endParaRPr lang="zh-CN" altLang="en-US" sz="2400"/>
                    </a:p>
                  </a:txBody>
                  <a:tcPr/>
                </a:tc>
                <a:tc>
                  <a:txBody>
                    <a:bodyPr/>
                    <a:p>
                      <a:pPr>
                        <a:buNone/>
                      </a:pPr>
                      <a:r>
                        <a:rPr lang="zh-CN" altLang="en-US" sz="2400"/>
                        <a:t>防止摩擦、平息争端，为团队带来高效合作和凝聚力，促使团队保持振奋向上的团队精神</a:t>
                      </a:r>
                      <a:endParaRPr lang="zh-CN" altLang="en-US" sz="2400"/>
                    </a:p>
                  </a:txBody>
                  <a:tcPr/>
                </a:tc>
              </a:tr>
              <a:tr h="381000">
                <a:tc vMerge="1">
                  <a:tcPr/>
                </a:tc>
                <a:tc>
                  <a:txBody>
                    <a:bodyPr/>
                    <a:p>
                      <a:pPr>
                        <a:buNone/>
                      </a:pPr>
                      <a:r>
                        <a:rPr lang="zh-CN" altLang="en-US" sz="2400"/>
                        <a:t>信息者</a:t>
                      </a:r>
                      <a:endParaRPr lang="zh-CN" altLang="en-US" sz="2400"/>
                    </a:p>
                    <a:p>
                      <a:pPr>
                        <a:buNone/>
                      </a:pPr>
                      <a:r>
                        <a:rPr lang="zh-CN" altLang="en-US" sz="2400"/>
                        <a:t>（外交家）</a:t>
                      </a:r>
                      <a:endParaRPr lang="zh-CN" altLang="en-US" sz="2400"/>
                    </a:p>
                  </a:txBody>
                  <a:tcPr/>
                </a:tc>
                <a:tc>
                  <a:txBody>
                    <a:bodyPr/>
                    <a:p>
                      <a:pPr>
                        <a:buNone/>
                      </a:pPr>
                      <a:r>
                        <a:rPr lang="zh-CN" altLang="en-US" sz="2400"/>
                        <a:t>外向、热情、好奇心强、消息灵通</a:t>
                      </a:r>
                      <a:endParaRPr lang="zh-CN" altLang="en-US" sz="2400"/>
                    </a:p>
                  </a:txBody>
                  <a:tcPr/>
                </a:tc>
                <a:tc>
                  <a:txBody>
                    <a:bodyPr/>
                    <a:p>
                      <a:pPr>
                        <a:buNone/>
                      </a:pPr>
                      <a:r>
                        <a:rPr lang="zh-CN" altLang="en-US" sz="2400"/>
                        <a:t>兴趣转移快</a:t>
                      </a:r>
                      <a:endParaRPr lang="zh-CN" altLang="en-US" sz="2400"/>
                    </a:p>
                  </a:txBody>
                  <a:tcPr/>
                </a:tc>
                <a:tc>
                  <a:txBody>
                    <a:bodyPr/>
                    <a:p>
                      <a:pPr>
                        <a:buNone/>
                      </a:pPr>
                      <a:r>
                        <a:rPr lang="zh-CN" altLang="en-US" sz="2400"/>
                        <a:t>发掘机会和获取外部资源，为团队带来发展的机遇</a:t>
                      </a:r>
                      <a:endParaRPr lang="zh-CN" altLang="en-US" sz="2400"/>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75754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二、创业团队的构成与角色分配</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767080"/>
            <a:ext cx="6096000" cy="460375"/>
          </a:xfrm>
          <a:prstGeom prst="rect">
            <a:avLst/>
          </a:prstGeom>
          <a:noFill/>
        </p:spPr>
        <p:txBody>
          <a:bodyPr wrap="square" rtlCol="0" anchor="t">
            <a:spAutoFit/>
          </a:bodyPr>
          <a:p>
            <a:r>
              <a:rPr lang="zh-CN" altLang="en-US" sz="2400"/>
              <a:t>（二）创业团队中的角色</a:t>
            </a:r>
            <a:endParaRPr lang="zh-CN" altLang="en-US" sz="2400"/>
          </a:p>
        </p:txBody>
      </p:sp>
      <p:graphicFrame>
        <p:nvGraphicFramePr>
          <p:cNvPr id="4" name="表格 3"/>
          <p:cNvGraphicFramePr/>
          <p:nvPr>
            <p:custDataLst>
              <p:tags r:id="rId1"/>
            </p:custDataLst>
          </p:nvPr>
        </p:nvGraphicFramePr>
        <p:xfrm>
          <a:off x="264795" y="1250950"/>
          <a:ext cx="11402695" cy="5592445"/>
        </p:xfrm>
        <a:graphic>
          <a:graphicData uri="http://schemas.openxmlformats.org/drawingml/2006/table">
            <a:tbl>
              <a:tblPr firstRow="1" bandRow="1">
                <a:tableStyleId>{5C22544A-7EE6-4342-B048-85BDC9FD1C3A}</a:tableStyleId>
              </a:tblPr>
              <a:tblGrid>
                <a:gridCol w="1521460"/>
                <a:gridCol w="1460500"/>
                <a:gridCol w="2980690"/>
                <a:gridCol w="2090420"/>
                <a:gridCol w="3349625"/>
              </a:tblGrid>
              <a:tr h="495935">
                <a:tc>
                  <a:txBody>
                    <a:bodyPr/>
                    <a:p>
                      <a:pPr>
                        <a:buNone/>
                      </a:pPr>
                      <a:r>
                        <a:rPr lang="zh-CN" altLang="en-US" sz="2400"/>
                        <a:t>类型</a:t>
                      </a:r>
                      <a:endParaRPr lang="zh-CN" altLang="en-US" sz="2400"/>
                    </a:p>
                  </a:txBody>
                  <a:tcPr/>
                </a:tc>
                <a:tc>
                  <a:txBody>
                    <a:bodyPr/>
                    <a:p>
                      <a:pPr>
                        <a:buNone/>
                      </a:pPr>
                      <a:r>
                        <a:rPr lang="zh-CN" altLang="en-US" sz="2400"/>
                        <a:t>角色</a:t>
                      </a:r>
                      <a:endParaRPr lang="zh-CN" altLang="en-US" sz="2400"/>
                    </a:p>
                  </a:txBody>
                  <a:tcPr/>
                </a:tc>
                <a:tc>
                  <a:txBody>
                    <a:bodyPr/>
                    <a:p>
                      <a:pPr>
                        <a:buNone/>
                      </a:pPr>
                      <a:r>
                        <a:rPr lang="zh-CN" altLang="en-US" sz="2400"/>
                        <a:t>优点</a:t>
                      </a:r>
                      <a:endParaRPr lang="zh-CN" altLang="en-US" sz="2400"/>
                    </a:p>
                  </a:txBody>
                  <a:tcPr/>
                </a:tc>
                <a:tc>
                  <a:txBody>
                    <a:bodyPr/>
                    <a:p>
                      <a:pPr>
                        <a:buNone/>
                      </a:pPr>
                      <a:r>
                        <a:rPr lang="zh-CN" altLang="en-US" sz="2400"/>
                        <a:t>缺点</a:t>
                      </a:r>
                      <a:endParaRPr lang="zh-CN" altLang="en-US" sz="2400"/>
                    </a:p>
                  </a:txBody>
                  <a:tcPr/>
                </a:tc>
                <a:tc>
                  <a:txBody>
                    <a:bodyPr/>
                    <a:p>
                      <a:pPr>
                        <a:buNone/>
                      </a:pPr>
                      <a:r>
                        <a:rPr lang="zh-CN" altLang="en-US" sz="2400"/>
                        <a:t>在团队中的作用</a:t>
                      </a:r>
                      <a:endParaRPr lang="zh-CN" altLang="en-US" sz="2400"/>
                    </a:p>
                  </a:txBody>
                  <a:tcPr/>
                </a:tc>
              </a:tr>
              <a:tr h="1771015">
                <a:tc rowSpan="3">
                  <a:txBody>
                    <a:bodyPr/>
                    <a:p>
                      <a:pPr>
                        <a:buNone/>
                      </a:pPr>
                      <a:r>
                        <a:rPr lang="zh-CN" altLang="en-US" sz="2400">
                          <a:highlight>
                            <a:srgbClr val="FFFF00"/>
                          </a:highlight>
                        </a:rPr>
                        <a:t>谋略导向</a:t>
                      </a:r>
                      <a:endParaRPr lang="zh-CN" altLang="en-US" sz="2400">
                        <a:highlight>
                          <a:srgbClr val="FFFF00"/>
                        </a:highlight>
                      </a:endParaRPr>
                    </a:p>
                  </a:txBody>
                  <a:tcPr/>
                </a:tc>
                <a:tc>
                  <a:txBody>
                    <a:bodyPr/>
                    <a:p>
                      <a:pPr>
                        <a:buNone/>
                      </a:pPr>
                      <a:r>
                        <a:rPr lang="zh-CN" altLang="en-US" sz="2400"/>
                        <a:t>专家</a:t>
                      </a:r>
                      <a:endParaRPr lang="zh-CN" altLang="en-US" sz="2400"/>
                    </a:p>
                  </a:txBody>
                  <a:tcPr/>
                </a:tc>
                <a:tc>
                  <a:txBody>
                    <a:bodyPr/>
                    <a:p>
                      <a:pPr>
                        <a:buNone/>
                      </a:pPr>
                      <a:r>
                        <a:rPr lang="zh-CN" altLang="en-US" sz="2400"/>
                        <a:t>沉着、自信、客观，看待问题比较全面，拥有控制局面的能力</a:t>
                      </a:r>
                      <a:endParaRPr lang="zh-CN" altLang="en-US" sz="2400"/>
                    </a:p>
                  </a:txBody>
                  <a:tcPr/>
                </a:tc>
                <a:tc>
                  <a:txBody>
                    <a:bodyPr/>
                    <a:p>
                      <a:pPr>
                        <a:buNone/>
                      </a:pPr>
                      <a:r>
                        <a:rPr lang="zh-CN" altLang="en-US" sz="2400"/>
                        <a:t>在创造力方面稍逊一筹</a:t>
                      </a:r>
                      <a:endParaRPr lang="zh-CN" altLang="en-US" sz="2400"/>
                    </a:p>
                  </a:txBody>
                  <a:tcPr/>
                </a:tc>
                <a:tc>
                  <a:txBody>
                    <a:bodyPr/>
                    <a:p>
                      <a:pPr>
                        <a:buNone/>
                      </a:pPr>
                      <a:r>
                        <a:rPr lang="zh-CN" altLang="en-US" sz="2400"/>
                        <a:t>协助团队领导者明确团队目标和方向；确定团队中各角色的分工、责任和工作界限</a:t>
                      </a:r>
                      <a:endParaRPr lang="zh-CN" altLang="en-US" sz="2400"/>
                    </a:p>
                  </a:txBody>
                  <a:tcPr/>
                </a:tc>
              </a:tr>
              <a:tr h="1771015">
                <a:tc vMerge="1">
                  <a:tcPr/>
                </a:tc>
                <a:tc>
                  <a:txBody>
                    <a:bodyPr/>
                    <a:p>
                      <a:pPr>
                        <a:buNone/>
                      </a:pPr>
                      <a:r>
                        <a:rPr lang="zh-CN" altLang="en-US" sz="2400"/>
                        <a:t>监督者（审议员）</a:t>
                      </a:r>
                      <a:endParaRPr lang="zh-CN" altLang="en-US" sz="2400"/>
                    </a:p>
                  </a:txBody>
                  <a:tcPr/>
                </a:tc>
                <a:tc>
                  <a:txBody>
                    <a:bodyPr/>
                    <a:p>
                      <a:pPr>
                        <a:buNone/>
                      </a:pPr>
                      <a:r>
                        <a:rPr lang="zh-CN" altLang="en-US" sz="2400"/>
                        <a:t>理智谨慎，判断力和分辨力强，讲求实际</a:t>
                      </a:r>
                      <a:endParaRPr lang="zh-CN" altLang="en-US" sz="2400"/>
                    </a:p>
                  </a:txBody>
                  <a:tcPr/>
                </a:tc>
                <a:tc>
                  <a:txBody>
                    <a:bodyPr/>
                    <a:p>
                      <a:pPr>
                        <a:buNone/>
                      </a:pPr>
                      <a:r>
                        <a:rPr lang="zh-CN" altLang="en-US" sz="2400"/>
                        <a:t>缺乏鼓动和激发他人工作热情的能力</a:t>
                      </a:r>
                      <a:endParaRPr lang="zh-CN" altLang="en-US" sz="2400"/>
                    </a:p>
                  </a:txBody>
                  <a:tcPr/>
                </a:tc>
                <a:tc>
                  <a:txBody>
                    <a:bodyPr/>
                    <a:p>
                      <a:pPr>
                        <a:buNone/>
                      </a:pPr>
                      <a:r>
                        <a:rPr lang="zh-CN" altLang="en-US" sz="2400"/>
                        <a:t>分析外部环境并澄清模糊不清的问题，评价他人的判断和作用</a:t>
                      </a:r>
                      <a:endParaRPr lang="zh-CN" altLang="en-US" sz="2400"/>
                    </a:p>
                  </a:txBody>
                  <a:tcPr/>
                </a:tc>
              </a:tr>
              <a:tr h="1463040">
                <a:tc vMerge="1">
                  <a:tcPr/>
                </a:tc>
                <a:tc>
                  <a:txBody>
                    <a:bodyPr/>
                    <a:p>
                      <a:pPr>
                        <a:buNone/>
                      </a:pPr>
                      <a:r>
                        <a:rPr lang="zh-CN" altLang="en-US" sz="2400"/>
                        <a:t>创新者</a:t>
                      </a:r>
                      <a:endParaRPr lang="zh-CN" altLang="en-US" sz="2400"/>
                    </a:p>
                  </a:txBody>
                  <a:tcPr/>
                </a:tc>
                <a:tc>
                  <a:txBody>
                    <a:bodyPr/>
                    <a:p>
                      <a:pPr>
                        <a:buNone/>
                      </a:pPr>
                      <a:r>
                        <a:rPr lang="zh-CN" altLang="en-US" sz="2400"/>
                        <a:t>思维活跃、想象丰富、知识面广、具有创新精神</a:t>
                      </a:r>
                      <a:endParaRPr lang="zh-CN" altLang="en-US" sz="2400"/>
                    </a:p>
                  </a:txBody>
                  <a:tcPr/>
                </a:tc>
                <a:tc>
                  <a:txBody>
                    <a:bodyPr/>
                    <a:p>
                      <a:pPr>
                        <a:buNone/>
                      </a:pPr>
                      <a:r>
                        <a:rPr lang="zh-CN" altLang="en-US" sz="2400"/>
                        <a:t>高高在上、不重细节、不拘礼仪</a:t>
                      </a:r>
                      <a:endParaRPr lang="zh-CN" altLang="en-US" sz="2400"/>
                    </a:p>
                  </a:txBody>
                  <a:tcPr/>
                </a:tc>
                <a:tc>
                  <a:txBody>
                    <a:bodyPr/>
                    <a:p>
                      <a:pPr>
                        <a:buNone/>
                      </a:pPr>
                      <a:r>
                        <a:rPr lang="zh-CN" altLang="en-US" sz="2400"/>
                        <a:t>提出建议和批评或引出相反意见，对已经形成的行动方案提出新的看法</a:t>
                      </a:r>
                      <a:endParaRPr lang="zh-CN" altLang="en-US" sz="2400"/>
                    </a:p>
                  </a:txBody>
                  <a:tcPr/>
                </a:tc>
              </a:tr>
            </a:tbl>
          </a:graphicData>
        </a:graphic>
      </p:graphicFrame>
    </p:spTree>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4553"/>
</p:tagLst>
</file>

<file path=ppt/tags/tag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18_3*l_h_a*1_1_1"/>
  <p:tag name="KSO_WM_TEMPLATE_CATEGORY" val="diagram"/>
  <p:tag name="KSO_WM_TEMPLATE_INDEX" val="2023241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width&quot;:849.7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添加标题"/>
  <p:tag name="KSO_WM_DIAGRAM_USE_COLOR_VALUE" val="{&quot;color_scheme&quot;:1,&quot;color_type&quot;:1,&quot;theme_color_indexes&quot;:[]}"/>
</p:tagLst>
</file>

<file path=ppt/tags/tag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2418_3*l_h_i*1_4_2"/>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width&quot;:849.701171875}"/>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USE_COLOR_VALUE" val="{&quot;color_scheme&quot;:1,&quot;color_type&quot;:1,&quot;theme_color_indexes&quot;:[]}"/>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2418_3*l_h_i*1_4_1"/>
  <p:tag name="KSO_WM_TEMPLATE_CATEGORY" val="diagram"/>
  <p:tag name="KSO_WM_TEMPLATE_INDEX" val="2023241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width&quot;:849.7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quot;transparency&quot;:0.800000011920929},{&quot;brightness&quot;:0.4000000059604645,&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04"/>
  <p:tag name="KSO_WM_DIAGRAM_USE_COLOR_VALUE" val="{&quot;color_scheme&quot;:1,&quot;color_type&quot;:1,&quot;theme_color_indexes&quot;:[]}"/>
</p:tagLst>
</file>

<file path=ppt/tags/tag13.xml><?xml version="1.0" encoding="utf-8"?>
<p:tagLst xmlns:p="http://schemas.openxmlformats.org/presentationml/2006/main">
  <p:tag name="KSO_WM_BEAUTIFY_FLAG" val="#wm#"/>
  <p:tag name="KSO_WM_UNIT_VALUE" val="527*717"/>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2418_3*l_h_d*1_4_1"/>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width&quot;:849.701171875}"/>
  <p:tag name="KSO_WM_DIAGRAM_COLOR_MATCH_VALUE" val="{&quot;shape&quot;:{&quot;fill&quot;:{&quot;type&quot;:0},&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2418_3*l_h_a*1_4_1"/>
  <p:tag name="KSO_WM_TEMPLATE_CATEGORY" val="diagram"/>
  <p:tag name="KSO_WM_TEMPLATE_INDEX" val="2023241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width&quot;:849.7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添加标题"/>
  <p:tag name="KSO_WM_DIAGRAM_USE_COLOR_VALUE" val="{&quot;color_scheme&quot;:1,&quot;color_type&quot;:1,&quot;theme_color_indexes&quot;:[]}"/>
</p:tagLst>
</file>

<file path=ppt/tags/tag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2418_3*l_h_i*1_3_2"/>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width&quot;:849.701171875}"/>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USE_COLOR_VALUE" val="{&quot;color_scheme&quot;:1,&quot;color_type&quot;:1,&quot;theme_color_indexes&quot;:[]}"/>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18_3*l_h_i*1_3_1"/>
  <p:tag name="KSO_WM_TEMPLATE_CATEGORY" val="diagram"/>
  <p:tag name="KSO_WM_TEMPLATE_INDEX" val="2023241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width&quot;:849.7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quot;transparency&quot;:0.800000011920929},{&quot;brightness&quot;:0.4000000059604645,&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03"/>
  <p:tag name="KSO_WM_DIAGRAM_USE_COLOR_VALUE" val="{&quot;color_scheme&quot;:1,&quot;color_type&quot;:1,&quot;theme_color_indexes&quot;:[]}"/>
</p:tagLst>
</file>

<file path=ppt/tags/tag17.xml><?xml version="1.0" encoding="utf-8"?>
<p:tagLst xmlns:p="http://schemas.openxmlformats.org/presentationml/2006/main">
  <p:tag name="KSO_WM_BEAUTIFY_FLAG" val="#wm#"/>
  <p:tag name="KSO_WM_UNIT_VALUE" val="527*718"/>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18_3*l_h_d*1_3_1"/>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width&quot;:849.701171875}"/>
  <p:tag name="KSO_WM_DIAGRAM_COLOR_MATCH_VALUE" val="{&quot;shape&quot;:{&quot;fill&quot;:{&quot;type&quot;:0},&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18_3*l_h_a*1_3_1"/>
  <p:tag name="KSO_WM_TEMPLATE_CATEGORY" val="diagram"/>
  <p:tag name="KSO_WM_TEMPLATE_INDEX" val="2023241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width&quot;:849.7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添加标题"/>
  <p:tag name="KSO_WM_DIAGRAM_USE_COLOR_VALUE" val="{&quot;color_scheme&quot;:1,&quot;color_type&quot;:1,&quot;theme_color_indexes&quot;:[]}"/>
</p:tagLst>
</file>

<file path=ppt/tags/tag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18_3*l_h_i*1_2_2"/>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width&quot;:849.701171875}"/>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USE_COLOR_VALUE" val="{&quot;color_scheme&quot;:1,&quot;color_type&quot;:1,&quot;theme_color_indexes&quot;:[]}"/>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18_3*l_h_i*1_2_1"/>
  <p:tag name="KSO_WM_TEMPLATE_CATEGORY" val="diagram"/>
  <p:tag name="KSO_WM_TEMPLATE_INDEX" val="2023241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width&quot;:849.7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quot;transparency&quot;:0.800000011920929},{&quot;brightness&quot;:0.4000000059604645,&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02"/>
  <p:tag name="KSO_WM_DIAGRAM_USE_COLOR_VALUE" val="{&quot;color_scheme&quot;:1,&quot;color_type&quot;:1,&quot;theme_color_indexes&quot;:[]}"/>
</p:tagLst>
</file>

<file path=ppt/tags/tag21.xml><?xml version="1.0" encoding="utf-8"?>
<p:tagLst xmlns:p="http://schemas.openxmlformats.org/presentationml/2006/main">
  <p:tag name="KSO_WM_BEAUTIFY_FLAG" val="#wm#"/>
  <p:tag name="KSO_WM_UNIT_VALUE" val="527*718"/>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18_3*l_h_d*1_2_1"/>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width&quot;:849.701171875}"/>
  <p:tag name="KSO_WM_DIAGRAM_COLOR_MATCH_VALUE" val="{&quot;shape&quot;:{&quot;fill&quot;:{&quot;type&quot;:0},&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18_3*l_h_a*1_2_1"/>
  <p:tag name="KSO_WM_TEMPLATE_CATEGORY" val="diagram"/>
  <p:tag name="KSO_WM_TEMPLATE_INDEX" val="2023241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width&quot;:849.7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添加标题"/>
  <p:tag name="KSO_WM_DIAGRAM_USE_COLOR_VALUE" val="{&quot;color_scheme&quot;:1,&quot;color_type&quot;:1,&quot;theme_color_indexes&quot;:[]}"/>
</p:tagLst>
</file>

<file path=ppt/tags/tag23.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3300_1*n_h_h_i*1_2_1_1"/>
  <p:tag name="KSO_WM_TEMPLATE_CATEGORY" val="diagram"/>
  <p:tag name="KSO_WM_TEMPLATE_INDEX" val="20233300"/>
  <p:tag name="KSO_WM_UNIT_LAYERLEVEL" val="1_1_1_1"/>
  <p:tag name="KSO_WM_TAG_VERSION" val="3.0"/>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4.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3300_1*n_h_h_i*1_2_2_1"/>
  <p:tag name="KSO_WM_TEMPLATE_CATEGORY" val="diagram"/>
  <p:tag name="KSO_WM_TEMPLATE_INDEX" val="20233300"/>
  <p:tag name="KSO_WM_UNIT_LAYERLEVEL" val="1_1_1_1"/>
  <p:tag name="KSO_WM_TAG_VERSION" val="3.0"/>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33300_1*n_h_h_i*1_2_4_1"/>
  <p:tag name="KSO_WM_TEMPLATE_CATEGORY" val="diagram"/>
  <p:tag name="KSO_WM_TEMPLATE_INDEX" val="20233300"/>
  <p:tag name="KSO_WM_UNIT_LAYERLEVEL" val="1_1_1_1"/>
  <p:tag name="KSO_WM_TAG_VERSION" val="3.0"/>
  <p:tag name="KSO_WM_BEAUTIFY_FLAG" val="#wm#"/>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3300_1*n_h_h_i*1_2_1_2"/>
  <p:tag name="KSO_WM_TEMPLATE_CATEGORY" val="diagram"/>
  <p:tag name="KSO_WM_TEMPLATE_INDEX" val="20233300"/>
  <p:tag name="KSO_WM_UNIT_LAYERLEVEL" val="1_1_1_1"/>
  <p:tag name="KSO_WM_TAG_VERSION" val="3.0"/>
  <p:tag name="KSO_WM_BEAUTIFY_FLAG" val="#wm#"/>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3300_1*n_h_h_i*1_2_2_2"/>
  <p:tag name="KSO_WM_TEMPLATE_CATEGORY" val="diagram"/>
  <p:tag name="KSO_WM_TEMPLATE_INDEX" val="20233300"/>
  <p:tag name="KSO_WM_UNIT_LAYERLEVEL" val="1_1_1_1"/>
  <p:tag name="KSO_WM_TAG_VERSION" val="3.0"/>
  <p:tag name="KSO_WM_BEAUTIFY_FLAG" val="#wm#"/>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20233300_1*n_h_h_i*1_2_5_1"/>
  <p:tag name="KSO_WM_TEMPLATE_CATEGORY" val="diagram"/>
  <p:tag name="KSO_WM_TEMPLATE_INDEX" val="20233300"/>
  <p:tag name="KSO_WM_UNIT_LAYERLEVEL" val="1_1_1_1"/>
  <p:tag name="KSO_WM_TAG_VERSION" val="3.0"/>
  <p:tag name="KSO_WM_BEAUTIFY_FLAG" val="#wm#"/>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3300_1*n_h_h_i*1_2_3_1"/>
  <p:tag name="KSO_WM_TEMPLATE_CATEGORY" val="diagram"/>
  <p:tag name="KSO_WM_TEMPLATE_INDEX" val="20233300"/>
  <p:tag name="KSO_WM_UNIT_LAYERLEVEL" val="1_1_1_1"/>
  <p:tag name="KSO_WM_TAG_VERSION" val="3.0"/>
  <p:tag name="KSO_WM_BEAUTIFY_FLAG" val="#wm#"/>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n_h_a"/>
  <p:tag name="KSO_WM_UNIT_INDEX" val="1_1_1"/>
  <p:tag name="KSO_WM_UNIT_ID" val="diagram20233300_1*n_h_a*1_1_1"/>
  <p:tag name="KSO_WM_TEMPLATE_CATEGORY" val="diagram"/>
  <p:tag name="KSO_WM_TEMPLATE_INDEX" val="2023330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10;输入标题"/>
  <p:tag name="KSO_WM_UNIT_TEXT_FILL_FORE_SCHEMECOLOR_INDEX" val="1"/>
  <p:tag name="KSO_WM_UNIT_TEXT_FILL_TYPE" val="1"/>
  <p:tag name="KSO_WM_DIAGRAM_USE_COLOR_VALUE" val="{&quot;color_scheme&quot;:1,&quot;color_type&quot;:1,&quot;theme_color_indexes&quot;:[]}"/>
</p:tagLst>
</file>

<file path=ppt/tags/tag3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233300_1*n_h_h_i*1_2_5_2"/>
  <p:tag name="KSO_WM_TEMPLATE_CATEGORY" val="diagram"/>
  <p:tag name="KSO_WM_TEMPLATE_INDEX" val="20233300"/>
  <p:tag name="KSO_WM_UNIT_LAYERLEVEL" val="1_1_1_1"/>
  <p:tag name="KSO_WM_TAG_VERSION" val="3.0"/>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300_1*n_h_h_f*1_2_1_1"/>
  <p:tag name="KSO_WM_TEMPLATE_CATEGORY" val="diagram"/>
  <p:tag name="KSO_WM_TEMPLATE_INDEX" val="20233300"/>
  <p:tag name="KSO_WM_UNIT_LAYERLEVEL" val="1_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n1-1"/>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您的文本具体内容，简明扼要地阐述您的观点。根据需要可酌情增减文字，以便观者准确地理解您传达的思想。单击此处添加文本具体内容，简明扼要地阐述观点"/>
  <p:tag name="KSO_WM_UNIT_TEXT_FILL_FORE_SCHEMECOLOR_INDEX" val="1"/>
  <p:tag name="KSO_WM_UNIT_TEXT_FILL_TYPE" val="1"/>
  <p:tag name="KSO_WM_DIAGRAM_USE_COLOR_VALUE" val="{&quot;color_scheme&quot;:1,&quot;color_type&quot;:1,&quot;theme_color_indexes&quot;:[]}"/>
</p:tagLst>
</file>

<file path=ppt/tags/tag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3300_1*n_h_h_f*1_2_5_1"/>
  <p:tag name="KSO_WM_TEMPLATE_CATEGORY" val="diagram"/>
  <p:tag name="KSO_WM_TEMPLATE_INDEX" val="20233300"/>
  <p:tag name="KSO_WM_UNIT_LAYERLEVEL" val="1_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n1-1"/>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您的文本具体内容，简明扼要地阐述您的观点。根据需要可酌情增减文字，以便观者准确地理解您传达的思想。单击此处添加文本具体内容，简明扼要地阐述观点"/>
  <p:tag name="KSO_WM_UNIT_TEXT_FILL_FORE_SCHEMECOLOR_INDEX" val="1"/>
  <p:tag name="KSO_WM_UNIT_TEXT_FILL_TYPE" val="1"/>
  <p:tag name="KSO_WM_DIAGRAM_USE_COLOR_VALUE" val="{&quot;color_scheme&quot;:1,&quot;color_type&quot;:1,&quot;theme_color_indexes&quot;:[]}"/>
</p:tagLst>
</file>

<file path=ppt/tags/tag34.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33300_1*n_h_h_i*1_2_4_2"/>
  <p:tag name="KSO_WM_TEMPLATE_CATEGORY" val="diagram"/>
  <p:tag name="KSO_WM_TEMPLATE_INDEX" val="20233300"/>
  <p:tag name="KSO_WM_UNIT_LAYERLEVEL" val="1_1_1_1"/>
  <p:tag name="KSO_WM_TAG_VERSION" val="3.0"/>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3300_1*n_h_h_f*1_2_4_1"/>
  <p:tag name="KSO_WM_TEMPLATE_CATEGORY" val="diagram"/>
  <p:tag name="KSO_WM_TEMPLATE_INDEX" val="20233300"/>
  <p:tag name="KSO_WM_UNIT_LAYERLEVEL" val="1_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n1-1"/>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您的文本具体内容，简明扼要地阐述您的观点。根据需要可酌情增减文字，以便观者准确地理解您传达的思想。单击此处添加文本具体内容，简明扼要地阐述观点"/>
  <p:tag name="KSO_WM_UNIT_TEXT_FILL_FORE_SCHEMECOLOR_INDEX" val="1"/>
  <p:tag name="KSO_WM_UNIT_TEXT_FILL_TYPE" val="1"/>
  <p:tag name="KSO_WM_DIAGRAM_USE_COLOR_VALUE" val="{&quot;color_scheme&quot;:1,&quot;color_type&quot;:1,&quot;theme_color_indexes&quot;:[]}"/>
</p:tagLst>
</file>

<file path=ppt/tags/tag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300_1*n_h_h_f*1_2_2_1"/>
  <p:tag name="KSO_WM_TEMPLATE_CATEGORY" val="diagram"/>
  <p:tag name="KSO_WM_TEMPLATE_INDEX" val="20233300"/>
  <p:tag name="KSO_WM_UNIT_LAYERLEVEL" val="1_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n1-1"/>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您的文本具体内容，简明扼要地阐述您的观点。根据需要可酌情增减文字，以便观者准确地理解您传达的思想。单击此处添加文本具体内容，简明扼要地阐述观点"/>
  <p:tag name="KSO_WM_UNIT_TEXT_FILL_FORE_SCHEMECOLOR_INDEX" val="1"/>
  <p:tag name="KSO_WM_UNIT_TEXT_FILL_TYPE" val="1"/>
  <p:tag name="KSO_WM_DIAGRAM_USE_COLOR_VALUE" val="{&quot;color_scheme&quot;:1,&quot;color_type&quot;:1,&quot;theme_color_indexes&quot;:[]}"/>
</p:tagLst>
</file>

<file path=ppt/tags/tag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3300_1*n_h_h_f*1_2_3_1"/>
  <p:tag name="KSO_WM_TEMPLATE_CATEGORY" val="diagram"/>
  <p:tag name="KSO_WM_TEMPLATE_INDEX" val="20233300"/>
  <p:tag name="KSO_WM_UNIT_LAYERLEVEL" val="1_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n1-1"/>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您的文本具体内容，简明扼要地阐述您的观点。根据需要可酌情增减文字，以便观者准确地理解您传达的思想。单击此处添加文本具体内容，简明扼要地阐述观点"/>
  <p:tag name="KSO_WM_UNIT_TEXT_FILL_FORE_SCHEMECOLOR_INDEX" val="1"/>
  <p:tag name="KSO_WM_UNIT_TEXT_FILL_TYPE" val="1"/>
  <p:tag name="KSO_WM_DIAGRAM_USE_COLOR_VALUE" val="{&quot;color_scheme&quot;:1,&quot;color_type&quot;:1,&quot;theme_color_indexes&quot;:[]}"/>
</p:tagLst>
</file>

<file path=ppt/tags/tag38.xml><?xml version="1.0" encoding="utf-8"?>
<p:tagLst xmlns:p="http://schemas.openxmlformats.org/presentationml/2006/main">
  <p:tag name="KSO_WM_DIAGRAM_VERSION" val="3"/>
  <p:tag name="KSO_WM_DIAGRAM_COLOR_TRICK" val="1"/>
  <p:tag name="KSO_WM_DIAGRAM_COLOR_TEXT_CAN_REMOVE" val="n"/>
  <p:tag name="KSO_WM_UNIT_VALUE" val="70*6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5_1"/>
  <p:tag name="KSO_WM_UNIT_ID" val="diagram20233300_1*n_h_h_x*1_2_5_1"/>
  <p:tag name="KSO_WM_TEMPLATE_CATEGORY" val="diagram"/>
  <p:tag name="KSO_WM_TEMPLATE_INDEX" val="20233300"/>
  <p:tag name="KSO_WM_UNIT_LAYERLEVEL" val="1_1_1_1"/>
  <p:tag name="KSO_WM_TAG_VERSION" val="3.0"/>
  <p:tag name="KSO_WM_BEAUTIFY_FLAG" val="#wm#"/>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3300_1*n_h_h_i*1_2_3_2"/>
  <p:tag name="KSO_WM_TEMPLATE_CATEGORY" val="diagram"/>
  <p:tag name="KSO_WM_TEMPLATE_INDEX" val="20233300"/>
  <p:tag name="KSO_WM_UNIT_LAYERLEVEL" val="1_1_1_1"/>
  <p:tag name="KSO_WM_TAG_VERSION" val="3.0"/>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DIAGRAM_VERSION" val="3"/>
  <p:tag name="KSO_WM_DIAGRAM_COLOR_TRICK" val="1"/>
  <p:tag name="KSO_WM_DIAGRAM_COLOR_TEXT_CAN_REMOVE" val="n"/>
  <p:tag name="KSO_WM_UNIT_VALUE" val="65*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300_1*n_h_h_x*1_2_2_1"/>
  <p:tag name="KSO_WM_TEMPLATE_CATEGORY" val="diagram"/>
  <p:tag name="KSO_WM_TEMPLATE_INDEX" val="20233300"/>
  <p:tag name="KSO_WM_UNIT_LAYERLEVEL" val="1_1_1_1"/>
  <p:tag name="KSO_WM_TAG_VERSION" val="3.0"/>
  <p:tag name="KSO_WM_BEAUTIFY_FLAG" val="#wm#"/>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1.xml><?xml version="1.0" encoding="utf-8"?>
<p:tagLst xmlns:p="http://schemas.openxmlformats.org/presentationml/2006/main">
  <p:tag name="KSO_WM_DIAGRAM_VERSION" val="3"/>
  <p:tag name="KSO_WM_DIAGRAM_COLOR_TRICK" val="1"/>
  <p:tag name="KSO_WM_DIAGRAM_COLOR_TEXT_CAN_REMOVE" val="n"/>
  <p:tag name="KSO_WM_UNIT_VALUE" val="65*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3300_1*n_h_h_x*1_2_3_1"/>
  <p:tag name="KSO_WM_TEMPLATE_CATEGORY" val="diagram"/>
  <p:tag name="KSO_WM_TEMPLATE_INDEX" val="20233300"/>
  <p:tag name="KSO_WM_UNIT_LAYERLEVEL" val="1_1_1_1"/>
  <p:tag name="KSO_WM_TAG_VERSION" val="3.0"/>
  <p:tag name="KSO_WM_BEAUTIFY_FLAG" val="#wm#"/>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2.xml><?xml version="1.0" encoding="utf-8"?>
<p:tagLst xmlns:p="http://schemas.openxmlformats.org/presentationml/2006/main">
  <p:tag name="KSO_WM_DIAGRAM_VERSION" val="3"/>
  <p:tag name="KSO_WM_DIAGRAM_COLOR_TRICK" val="1"/>
  <p:tag name="KSO_WM_DIAGRAM_COLOR_TEXT_CAN_REMOVE" val="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300_1*n_h_h_x*1_2_1_1"/>
  <p:tag name="KSO_WM_TEMPLATE_CATEGORY" val="diagram"/>
  <p:tag name="KSO_WM_TEMPLATE_INDEX" val="20233300"/>
  <p:tag name="KSO_WM_UNIT_LAYERLEVEL" val="1_1_1_1"/>
  <p:tag name="KSO_WM_TAG_VERSION" val="3.0"/>
  <p:tag name="KSO_WM_BEAUTIFY_FLAG" val="#wm#"/>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3.xml><?xml version="1.0" encoding="utf-8"?>
<p:tagLst xmlns:p="http://schemas.openxmlformats.org/presentationml/2006/main">
  <p:tag name="KSO_WM_DIAGRAM_VERSION" val="3"/>
  <p:tag name="KSO_WM_DIAGRAM_COLOR_TRICK" val="1"/>
  <p:tag name="KSO_WM_DIAGRAM_COLOR_TEXT_CAN_REMOVE" val="n"/>
  <p:tag name="KSO_WM_UNIT_VALUE" val="70*6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33300_1*n_h_h_x*1_2_4_1"/>
  <p:tag name="KSO_WM_TEMPLATE_CATEGORY" val="diagram"/>
  <p:tag name="KSO_WM_TEMPLATE_INDEX" val="20233300"/>
  <p:tag name="KSO_WM_UNIT_LAYERLEVEL" val="1_1_1_1"/>
  <p:tag name="KSO_WM_TAG_VERSION" val="3.0"/>
  <p:tag name="KSO_WM_BEAUTIFY_FLAG" val="#wm#"/>
  <p:tag name="KSO_WM_DIAGRAM_MAX_ITEMCNT" val="6"/>
  <p:tag name="KSO_WM_DIAGRAM_MIN_ITEMCNT" val="5"/>
  <p:tag name="KSO_WM_DIAGRAM_VIRTUALLY_FRAME" val="{&quot;height&quot;:402.75,&quot;left&quot;:54.87503937007874,&quot;top&quot;:39.1,&quot;width&quot;:850.42472440944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4.xml><?xml version="1.0" encoding="utf-8"?>
<p:tagLst xmlns:p="http://schemas.openxmlformats.org/presentationml/2006/main">
  <p:tag name="TABLE_ENDDRAG_ORIGIN_RECT" val="870*407"/>
  <p:tag name="TABLE_ENDDRAG_RECT" val="31*-14*870*407"/>
</p:tagLst>
</file>

<file path=ppt/tags/tag45.xml><?xml version="1.0" encoding="utf-8"?>
<p:tagLst xmlns:p="http://schemas.openxmlformats.org/presentationml/2006/main">
  <p:tag name="KSO_WM_BEAUTIFY_FLAG" val="#wm#"/>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diagram20231114_3*n_h_i*1_2_1"/>
  <p:tag name="KSO_WM_TEMPLATE_CATEGORY" val="diagram"/>
  <p:tag name="KSO_WM_TEMPLATE_INDEX" val="20231114"/>
  <p:tag name="KSO_WM_UNIT_LAYERLEVEL" val="1_1_1"/>
  <p:tag name="KSO_WM_TAG_VERSION" val="3.0"/>
  <p:tag name="KSO_WM_DIAGRAM_GROUP_CODE" val="n1-1"/>
  <p:tag name="KSO_WM_UNIT_TYPE" val="n_h_i"/>
  <p:tag name="KSO_WM_UNIT_INDEX" val="1_2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width&quot;:746.1511840820312}"/>
  <p:tag name="KSO_WM_DIAGRAM_COLOR_MATCH_VALUE" val="{&quot;shape&quot;:{&quot;fill&quot;:{&quot;solid&quot;:{&quot;brightness&quot;:0.800000011920929,&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6,6,6,6,6,6]}"/>
</p:tagLst>
</file>

<file path=ppt/tags/tag46.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LINE_FORE_SCHEMECOLOR_INDEX_1_BRIGHTNESS" val="0"/>
  <p:tag name="KSO_WM_UNIT_LINE_FORE_SCHEMECOLOR_INDEX_1" val="14"/>
  <p:tag name="KSO_WM_UNIT_LINE_FORE_SCHEMECOLOR_INDEX_1_POS" val="0"/>
  <p:tag name="KSO_WM_UNIT_LINE_FORE_SCHEMECOLOR_INDEX_1_TRANS" val="0"/>
  <p:tag name="KSO_WM_UNIT_LINE_FORE_SCHEMECOLOR_INDEX_2_BRIGHTNESS" val="0"/>
  <p:tag name="KSO_WM_UNIT_LINE_FORE_SCHEMECOLOR_INDEX_2" val="14"/>
  <p:tag name="KSO_WM_UNIT_LINE_FORE_SCHEMECOLOR_INDEX_2_POS" val="0.53"/>
  <p:tag name="KSO_WM_UNIT_LINE_FORE_SCHEMECOLOR_INDEX_2_TRANS" val="1"/>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UNIT_ID" val="diagram20231114_3*n_h_a*1_1_1"/>
  <p:tag name="KSO_WM_TEMPLATE_CATEGORY" val="diagram"/>
  <p:tag name="KSO_WM_TEMPLATE_INDEX" val="20231114"/>
  <p:tag name="KSO_WM_UNIT_LAYERLEVEL" val="1_1_1"/>
  <p:tag name="KSO_WM_TAG_VERSION" val="3.0"/>
  <p:tag name="KSO_WM_BEAUTIFY_FLAG" val="#wm#"/>
  <p:tag name="KSO_WM_UNIT_ISCONTENTSTITLE" val="0"/>
  <p:tag name="KSO_WM_UNIT_ISNUMDGMTITLE" val="0"/>
  <p:tag name="KSO_WM_UNIT_NOCLEAR" val="0"/>
  <p:tag name="KSO_WM_UNIT_VALUE" val="12"/>
  <p:tag name="KSO_WM_DIAGRAM_GROUP_CODE" val="n1-1"/>
  <p:tag name="KSO_WM_UNIT_TYPE" val="n_h_a"/>
  <p:tag name="KSO_WM_UNIT_INDEX" val="1_1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width&quot;:746.151184082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2,&quot;pos&quot;:0,&quot;rgb&quot;:&quot;#ffffff&quot;,&quot;transparency&quot;:0},{&quot;brightness&quot;:0,&quot;colorType&quot;:2,&quot;pos&quot;:0.5299999713897705,&quot;rgb&quot;:&quot;#ffffff&quot;,&quot;transparency&quot;:1}],&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FILL_TYPE" val="3"/>
  <p:tag name="KSO_WM_UNIT_TEXT_FILL_FORE_SCHEMECOLOR_INDEX" val="1"/>
  <p:tag name="KSO_WM_UNIT_TEXT_FILL_TYPE" val="1"/>
  <p:tag name="KSO_WM_DIAGRAM_USE_COLOR_VALUE" val="{&quot;color_scheme&quot;:1,&quot;color_type&quot;:1,&quot;theme_color_indexes&quot;:[6,6,6,6,6,6]}"/>
</p:tagLst>
</file>

<file path=ppt/tags/tag47.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3*n_h_h_i*1_2_1_1"/>
  <p:tag name="KSO_WM_TEMPLATE_CATEGORY" val="diagram"/>
  <p:tag name="KSO_WM_TEMPLATE_INDEX" val="20231114"/>
  <p:tag name="KSO_WM_UNIT_LAYERLEVEL" val="1_1_1_1"/>
  <p:tag name="KSO_WM_TAG_VERSION" val="3.0"/>
  <p:tag name="KSO_WM_BEAUTIFY_FLAG" val="#wm#"/>
  <p:tag name="KSO_WM_DIAGRAM_GROUP_CODE" val="n1-1"/>
  <p:tag name="KSO_WM_UNIT_TYPE" val="n_h_h_i"/>
  <p:tag name="KSO_WM_UNIT_INDEX" val="1_2_1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width&quot;:746.151184082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6,6,6,6,6,6]}"/>
</p:tagLst>
</file>

<file path=ppt/tags/tag48.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3*n_h_h_i*1_2_4_1"/>
  <p:tag name="KSO_WM_TEMPLATE_CATEGORY" val="diagram"/>
  <p:tag name="KSO_WM_TEMPLATE_INDEX" val="20231114"/>
  <p:tag name="KSO_WM_UNIT_LAYERLEVEL" val="1_1_1_1"/>
  <p:tag name="KSO_WM_TAG_VERSION" val="3.0"/>
  <p:tag name="KSO_WM_BEAUTIFY_FLAG" val="#wm#"/>
  <p:tag name="KSO_WM_DIAGRAM_GROUP_CODE" val="n1-1"/>
  <p:tag name="KSO_WM_UNIT_TYPE" val="n_h_h_i"/>
  <p:tag name="KSO_WM_UNIT_INDEX" val="1_2_4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width&quot;:746.151184082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6,6,6,6,6,6]}"/>
</p:tagLst>
</file>

<file path=ppt/tags/tag49.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3*n_h_h_i*1_2_3_1"/>
  <p:tag name="KSO_WM_TEMPLATE_CATEGORY" val="diagram"/>
  <p:tag name="KSO_WM_TEMPLATE_INDEX" val="20231114"/>
  <p:tag name="KSO_WM_UNIT_LAYERLEVEL" val="1_1_1_1"/>
  <p:tag name="KSO_WM_TAG_VERSION" val="3.0"/>
  <p:tag name="KSO_WM_BEAUTIFY_FLAG" val="#wm#"/>
  <p:tag name="KSO_WM_DIAGRAM_GROUP_CODE" val="n1-1"/>
  <p:tag name="KSO_WM_UNIT_TYPE" val="n_h_h_i"/>
  <p:tag name="KSO_WM_UNIT_INDEX" val="1_2_3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width&quot;:746.151184082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6,6,6,6,6,6]}"/>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3*n_h_h_i*1_2_2_1"/>
  <p:tag name="KSO_WM_TEMPLATE_CATEGORY" val="diagram"/>
  <p:tag name="KSO_WM_TEMPLATE_INDEX" val="20231114"/>
  <p:tag name="KSO_WM_UNIT_LAYERLEVEL" val="1_1_1_1"/>
  <p:tag name="KSO_WM_TAG_VERSION" val="3.0"/>
  <p:tag name="KSO_WM_BEAUTIFY_FLAG" val="#wm#"/>
  <p:tag name="KSO_WM_DIAGRAM_GROUP_CODE" val="n1-1"/>
  <p:tag name="KSO_WM_UNIT_TYPE" val="n_h_h_i"/>
  <p:tag name="KSO_WM_UNIT_INDEX" val="1_2_2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width&quot;:746.151184082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6,6,6,6,6,6]}"/>
</p:tagLst>
</file>

<file path=ppt/tags/tag51.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3*n_h_h_i*1_2_5_1"/>
  <p:tag name="KSO_WM_TEMPLATE_CATEGORY" val="diagram"/>
  <p:tag name="KSO_WM_TEMPLATE_INDEX" val="20231114"/>
  <p:tag name="KSO_WM_UNIT_LAYERLEVEL" val="1_1_1_1"/>
  <p:tag name="KSO_WM_TAG_VERSION" val="3.0"/>
  <p:tag name="KSO_WM_BEAUTIFY_FLAG" val="#wm#"/>
  <p:tag name="KSO_WM_DIAGRAM_GROUP_CODE" val="n1-1"/>
  <p:tag name="KSO_WM_UNIT_TYPE" val="n_h_h_i"/>
  <p:tag name="KSO_WM_UNIT_INDEX" val="1_2_5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width&quot;:746.151184082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6,6,6,6,6,6]}"/>
</p:tagLst>
</file>

<file path=ppt/tags/tag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114_3*n_h_h_a*1_2_2_1"/>
  <p:tag name="KSO_WM_TEMPLATE_CATEGORY" val="diagram"/>
  <p:tag name="KSO_WM_TEMPLATE_INDEX" val="20231114"/>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width&quot;:746.151184082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6,6,6,6,6,6]}"/>
</p:tagLst>
</file>

<file path=ppt/tags/tag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114_3*n_h_h_a*1_2_3_1"/>
  <p:tag name="KSO_WM_TEMPLATE_CATEGORY" val="diagram"/>
  <p:tag name="KSO_WM_TEMPLATE_INDEX" val="20231114"/>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width&quot;:746.151184082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6,6,6,6,6,6]}"/>
</p:tagLst>
</file>

<file path=ppt/tags/tag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5_1"/>
  <p:tag name="KSO_WM_UNIT_ID" val="diagram20231114_3*n_h_h_a*1_2_5_1"/>
  <p:tag name="KSO_WM_TEMPLATE_CATEGORY" val="diagram"/>
  <p:tag name="KSO_WM_TEMPLATE_INDEX" val="20231114"/>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width&quot;:746.151184082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6,6,6,6,6,6]}"/>
</p:tagLst>
</file>

<file path=ppt/tags/tag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114_3*n_h_h_a*1_2_4_1"/>
  <p:tag name="KSO_WM_TEMPLATE_CATEGORY" val="diagram"/>
  <p:tag name="KSO_WM_TEMPLATE_INDEX" val="20231114"/>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width&quot;:746.151184082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6,6,6,6,6,6]}"/>
</p:tagLst>
</file>

<file path=ppt/tags/tag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114_3*n_h_h_a*1_2_1_1"/>
  <p:tag name="KSO_WM_TEMPLATE_CATEGORY" val="diagram"/>
  <p:tag name="KSO_WM_TEMPLATE_INDEX" val="20231114"/>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width&quot;:746.151184082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6,6,6,6,6,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114_3*n_h_h_x*1_2_1_1"/>
  <p:tag name="KSO_WM_TEMPLATE_CATEGORY" val="diagram"/>
  <p:tag name="KSO_WM_TEMPLATE_INDEX" val="20231114"/>
  <p:tag name="KSO_WM_UNIT_LAYERLEVEL" val="1_1_1_1"/>
  <p:tag name="KSO_WM_TAG_VERSION" val="3.0"/>
  <p:tag name="KSO_WM_BEAUTIFY_FLAG" val="#wm#"/>
  <p:tag name="KSO_WM_DIAGRAM_VERSION" val="3"/>
  <p:tag name="KSO_WM_DIAGRAM_COLOR_TRICK" val="1"/>
  <p:tag name="KSO_WM_DIAGRAM_COLOR_TEXT_CAN_REMOVE" val="n"/>
  <p:tag name="KSO_WM_UNIT_VALUE" val="53*53"/>
  <p:tag name="KSO_WM_UNIT_TYPE" val="n_h_h_x"/>
  <p:tag name="KSO_WM_UNIT_INDEX" val="1_2_1_1"/>
  <p:tag name="KSO_WM_DIAGRAM_MAX_ITEMCNT" val="6"/>
  <p:tag name="KSO_WM_DIAGRAM_MIN_ITEMCNT" val="3"/>
  <p:tag name="KSO_WM_DIAGRAM_VIRTUALLY_FRAME" val="{&quot;height&quot;:353.29998779296875,&quot;width&quot;:746.151184082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6,6,6,6,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114_3*n_h_h_x*1_2_3_1"/>
  <p:tag name="KSO_WM_TEMPLATE_CATEGORY" val="diagram"/>
  <p:tag name="KSO_WM_TEMPLATE_INDEX" val="20231114"/>
  <p:tag name="KSO_WM_UNIT_LAYERLEVEL" val="1_1_1_1"/>
  <p:tag name="KSO_WM_TAG_VERSION" val="3.0"/>
  <p:tag name="KSO_WM_BEAUTIFY_FLAG" val="#wm#"/>
  <p:tag name="KSO_WM_DIAGRAM_VERSION" val="3"/>
  <p:tag name="KSO_WM_DIAGRAM_COLOR_TRICK" val="1"/>
  <p:tag name="KSO_WM_DIAGRAM_COLOR_TEXT_CAN_REMOVE" val="n"/>
  <p:tag name="KSO_WM_UNIT_VALUE" val="53*48"/>
  <p:tag name="KSO_WM_UNIT_TYPE" val="n_h_h_x"/>
  <p:tag name="KSO_WM_UNIT_INDEX" val="1_2_3_1"/>
  <p:tag name="KSO_WM_DIAGRAM_MAX_ITEMCNT" val="6"/>
  <p:tag name="KSO_WM_DIAGRAM_MIN_ITEMCNT" val="3"/>
  <p:tag name="KSO_WM_DIAGRAM_VIRTUALLY_FRAME" val="{&quot;height&quot;:353.29998779296875,&quot;width&quot;:746.151184082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6,6,6,6,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114_3*n_h_h_x*1_2_2_1"/>
  <p:tag name="KSO_WM_TEMPLATE_CATEGORY" val="diagram"/>
  <p:tag name="KSO_WM_TEMPLATE_INDEX" val="20231114"/>
  <p:tag name="KSO_WM_UNIT_LAYERLEVEL" val="1_1_1_1"/>
  <p:tag name="KSO_WM_TAG_VERSION" val="3.0"/>
  <p:tag name="KSO_WM_BEAUTIFY_FLAG" val="#wm#"/>
  <p:tag name="KSO_WM_DIAGRAM_VERSION" val="3"/>
  <p:tag name="KSO_WM_DIAGRAM_COLOR_TRICK" val="1"/>
  <p:tag name="KSO_WM_DIAGRAM_COLOR_TEXT_CAN_REMOVE" val="n"/>
  <p:tag name="KSO_WM_UNIT_VALUE" val="55*47"/>
  <p:tag name="KSO_WM_UNIT_TYPE" val="n_h_h_x"/>
  <p:tag name="KSO_WM_UNIT_INDEX" val="1_2_2_1"/>
  <p:tag name="KSO_WM_DIAGRAM_MAX_ITEMCNT" val="6"/>
  <p:tag name="KSO_WM_DIAGRAM_MIN_ITEMCNT" val="3"/>
  <p:tag name="KSO_WM_DIAGRAM_VIRTUALLY_FRAME" val="{&quot;height&quot;:353.29998779296875,&quot;width&quot;:746.151184082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6,6,6,6,6]}"/>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114_3*n_h_h_x*1_2_4_1"/>
  <p:tag name="KSO_WM_TEMPLATE_CATEGORY" val="diagram"/>
  <p:tag name="KSO_WM_TEMPLATE_INDEX" val="20231114"/>
  <p:tag name="KSO_WM_UNIT_LAYERLEVEL" val="1_1_1_1"/>
  <p:tag name="KSO_WM_TAG_VERSION" val="3.0"/>
  <p:tag name="KSO_WM_BEAUTIFY_FLAG" val="#wm#"/>
  <p:tag name="KSO_WM_DIAGRAM_VERSION" val="3"/>
  <p:tag name="KSO_WM_DIAGRAM_COLOR_TRICK" val="1"/>
  <p:tag name="KSO_WM_DIAGRAM_COLOR_TEXT_CAN_REMOVE" val="n"/>
  <p:tag name="KSO_WM_UNIT_VALUE" val="53*53"/>
  <p:tag name="KSO_WM_UNIT_TYPE" val="n_h_h_x"/>
  <p:tag name="KSO_WM_UNIT_INDEX" val="1_2_4_1"/>
  <p:tag name="KSO_WM_DIAGRAM_MAX_ITEMCNT" val="6"/>
  <p:tag name="KSO_WM_DIAGRAM_MIN_ITEMCNT" val="3"/>
  <p:tag name="KSO_WM_DIAGRAM_VIRTUALLY_FRAME" val="{&quot;height&quot;:353.29998779296875,&quot;width&quot;:746.151184082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6,6,6,6,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114_3*n_h_h_x*1_2_5_1"/>
  <p:tag name="KSO_WM_TEMPLATE_CATEGORY" val="diagram"/>
  <p:tag name="KSO_WM_TEMPLATE_INDEX" val="20231114"/>
  <p:tag name="KSO_WM_UNIT_LAYERLEVEL" val="1_1_1_1"/>
  <p:tag name="KSO_WM_TAG_VERSION" val="3.0"/>
  <p:tag name="KSO_WM_BEAUTIFY_FLAG" val="#wm#"/>
  <p:tag name="KSO_WM_DIAGRAM_VERSION" val="3"/>
  <p:tag name="KSO_WM_DIAGRAM_COLOR_TRICK" val="1"/>
  <p:tag name="KSO_WM_DIAGRAM_COLOR_TEXT_CAN_REMOVE" val="n"/>
  <p:tag name="KSO_WM_UNIT_VALUE" val="54*49"/>
  <p:tag name="KSO_WM_UNIT_TYPE" val="n_h_h_x"/>
  <p:tag name="KSO_WM_UNIT_INDEX" val="1_2_5_1"/>
  <p:tag name="KSO_WM_DIAGRAM_MAX_ITEMCNT" val="6"/>
  <p:tag name="KSO_WM_DIAGRAM_MIN_ITEMCNT" val="3"/>
  <p:tag name="KSO_WM_DIAGRAM_VIRTUALLY_FRAME" val="{&quot;height&quot;:353.29998779296875,&quot;width&quot;:746.151184082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6,6,6,6,6]}"/>
</p:tagLst>
</file>

<file path=ppt/tags/tag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74_2*l_h_i*1_3_2"/>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width&quot;:850.750183105468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874_2*l_h_i*1_3_3"/>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width&quot;:850.750183105468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874_2*l_h_i*1_3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width&quot;:850.750183105468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
</p:tagLst>
</file>

<file path=ppt/tags/tag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74_2*l_h_f*1_3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width&quot;:850.750183105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DIAGRAM_USE_COLOR_VALUE" val="{&quot;color_scheme&quot;:1,&quot;color_type&quot;:1,&quot;theme_color_indexes&quot;:[]}"/>
</p:tagLst>
</file>

<file path=ppt/tags/tag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874_2*l_h_a*1_3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width&quot;:850.750183105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单击此处添&#10;加项标题"/>
  <p:tag name="KSO_WM_DIAGRAM_USE_COLOR_VALUE" val="{&quot;color_scheme&quot;:1,&quot;color_type&quot;:1,&quot;theme_color_indexes&quot;:[]}"/>
</p:tagLst>
</file>

<file path=ppt/tags/tag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4_2*l_h_i*1_1_2"/>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width&quot;:850.750183105468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
</p:tagLst>
</file>

<file path=ppt/tags/tag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4_2*l_h_i*1_1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width&quot;:850.750183105468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
</p:tagLst>
</file>

<file path=ppt/tags/tag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4_2*l_h_f*1_1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width&quot;:850.750183105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DIAGRAM_USE_COLOR_VALUE" val="{&quot;color_scheme&quot;:1,&quot;color_type&quot;:1,&quot;theme_color_indexes&quot;:[]}"/>
</p:tagLst>
</file>

<file path=ppt/tags/tag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18_3*l_h_i*1_1_2"/>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width&quot;:849.701171875}"/>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USE_COLOR_VALUE" val="{&quot;color_scheme&quot;:1,&quot;color_type&quot;:1,&quot;theme_color_indexes&quot;:[]}"/>
</p:tagLst>
</file>

<file path=ppt/tags/tag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4_2*l_h_a*1_1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width&quot;:850.750183105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单击此处添&#10;加项标题"/>
  <p:tag name="KSO_WM_DIAGRAM_USE_COLOR_VALUE" val="{&quot;color_scheme&quot;:1,&quot;color_type&quot;:1,&quot;theme_color_indexes&quot;:[]}"/>
</p:tagLst>
</file>

<file path=ppt/tags/tag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4_2*l_h_i*1_2_2"/>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width&quot;:850.750183105468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
</p:tagLst>
</file>

<file path=ppt/tags/tag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4_2*l_h_i*1_2_3"/>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width&quot;:850.750183105468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
</p:tagLst>
</file>

<file path=ppt/tags/tag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4_2*l_h_i*1_2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width&quot;:850.750183105468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
</p:tagLst>
</file>

<file path=ppt/tags/tag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74_2*l_h_f*1_2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width&quot;:850.750183105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DIAGRAM_USE_COLOR_VALUE" val="{&quot;color_scheme&quot;:1,&quot;color_type&quot;:1,&quot;theme_color_indexes&quot;:[]}"/>
</p:tagLst>
</file>

<file path=ppt/tags/tag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74_2*l_h_a*1_2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width&quot;:850.750183105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单击此处添&#10;加项标题"/>
  <p:tag name="KSO_WM_DIAGRAM_USE_COLOR_VALUE" val="{&quot;color_scheme&quot;:1,&quot;color_type&quot;:1,&quot;theme_color_indexes&quot;:[]}"/>
</p:tagLst>
</file>

<file path=ppt/tags/tag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4_2*l_h_f*1_3_1"/>
  <p:tag name="KSO_WM_TEMPLATE_CATEGORY" val="diagram"/>
  <p:tag name="KSO_WM_TEMPLATE_INDEX" val="20232474"/>
  <p:tag name="KSO_WM_UNIT_LAYERLEVEL" val="1_1_1"/>
  <p:tag name="KSO_WM_TAG_VERSION" val="3.0"/>
  <p:tag name="KSO_WM_BEAUTIFY_FLAG" val="#wm#"/>
  <p:tag name="KSO_WM_UNIT_VALUE" val="45"/>
  <p:tag name="KSO_WM_DIAGRAM_MAX_ITEMCNT" val="4"/>
  <p:tag name="KSO_WM_DIAGRAM_MIN_ITEMCNT" val="2"/>
  <p:tag name="KSO_WM_DIAGRAM_VIRTUALLY_FRAME" val="{&quot;height&quot;:286.45001220703125,&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FILL_TYPE" val="3"/>
  <p:tag name="KSO_WM_UNIT_PRESET_TEXT" val="单击此处添加文本具体内容，简明扼要地阐述您的观点，根据需要可酌情增减文字"/>
  <p:tag name="KSO_WM_DIAGRAM_USE_COLOR_VALUE" val="{&quot;color_scheme&quot;:1,&quot;color_type&quot;:1,&quot;theme_color_indexes&quot;:[7,7,7,7,7,7]}"/>
</p:tagLst>
</file>

<file path=ppt/tags/tag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2*l_h_f*1_2_1"/>
  <p:tag name="KSO_WM_TEMPLATE_CATEGORY" val="diagram"/>
  <p:tag name="KSO_WM_TEMPLATE_INDEX" val="20232474"/>
  <p:tag name="KSO_WM_UNIT_LAYERLEVEL" val="1_1_1"/>
  <p:tag name="KSO_WM_TAG_VERSION" val="3.0"/>
  <p:tag name="KSO_WM_BEAUTIFY_FLAG" val="#wm#"/>
  <p:tag name="KSO_WM_UNIT_VALUE" val="45"/>
  <p:tag name="KSO_WM_DIAGRAM_MAX_ITEMCNT" val="4"/>
  <p:tag name="KSO_WM_DIAGRAM_MIN_ITEMCNT" val="2"/>
  <p:tag name="KSO_WM_DIAGRAM_VIRTUALLY_FRAME" val="{&quot;height&quot;:286.45001220703125,&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FILL_TYPE" val="3"/>
  <p:tag name="KSO_WM_UNIT_PRESET_TEXT" val="单击此处添加文本具体内容，简明扼要地阐述您的观点，根据需要可酌情增减文字"/>
  <p:tag name="KSO_WM_DIAGRAM_USE_COLOR_VALUE" val="{&quot;color_scheme&quot;:1,&quot;color_type&quot;:1,&quot;theme_color_indexes&quot;:[7,7,7,7,7,7]}"/>
</p:tagLst>
</file>

<file path=ppt/tags/tag7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2*l_h_f*1_1_1"/>
  <p:tag name="KSO_WM_TEMPLATE_CATEGORY" val="diagram"/>
  <p:tag name="KSO_WM_TEMPLATE_INDEX" val="20232474"/>
  <p:tag name="KSO_WM_UNIT_LAYERLEVEL" val="1_1_1"/>
  <p:tag name="KSO_WM_TAG_VERSION" val="3.0"/>
  <p:tag name="KSO_WM_BEAUTIFY_FLAG" val="#wm#"/>
  <p:tag name="KSO_WM_UNIT_VALUE" val="45"/>
  <p:tag name="KSO_WM_DIAGRAM_MAX_ITEMCNT" val="4"/>
  <p:tag name="KSO_WM_DIAGRAM_MIN_ITEMCNT" val="2"/>
  <p:tag name="KSO_WM_DIAGRAM_VIRTUALLY_FRAME" val="{&quot;height&quot;:286.45001220703125,&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FILL_TYPE" val="3"/>
  <p:tag name="KSO_WM_UNIT_PRESET_TEXT" val="单击此处添加文本具体内容，简明扼要地阐述您的观点，根据需要可酌情增减文字"/>
  <p:tag name="KSO_WM_DIAGRAM_USE_COLOR_VALUE" val="{&quot;color_scheme&quot;:1,&quot;color_type&quot;:1,&quot;theme_color_indexes&quot;:[7,7,7,7,7,7]}"/>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74_2*l_h_i*1_1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4"/>
  <p:tag name="KSO_WM_UNIT_FILL_FORE_SCHEMECOLOR_INDEX_BRIGHTNESS" val="0"/>
  <p:tag name="KSO_WM_DIAGRAM_USE_COLOR_VALUE" val="{&quot;color_scheme&quot;:1,&quot;color_type&quot;:1,&quot;theme_color_indexes&quot;:[7,7,7,7,7,7]}"/>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18_3*l_h_i*1_1_1"/>
  <p:tag name="KSO_WM_TEMPLATE_CATEGORY" val="diagram"/>
  <p:tag name="KSO_WM_TEMPLATE_INDEX" val="2023241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width&quot;:849.7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quot;transparency&quot;:0.800000011920929},{&quot;brightness&quot;:0.4000000059604645,&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01"/>
  <p:tag name="KSO_WM_DIAGRAM_USE_COLOR_VALUE" val="{&quot;color_scheme&quot;:1,&quot;color_type&quot;:1,&quot;theme_color_indexes&quot;:[]}"/>
</p:tagLst>
</file>

<file path=ppt/tags/tag80.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2*l_h_d*1_1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
  <p:tag name="KSO_WM_DIAGRAM_USE_COLOR_VALUE" val="{&quot;color_scheme&quot;:1,&quot;color_type&quot;:1,&quot;theme_color_indexes&quot;:[7,7,7,7,7,7]}"/>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74_2*l_h_i*1_2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4"/>
  <p:tag name="KSO_WM_UNIT_FILL_FORE_SCHEMECOLOR_INDEX_BRIGHTNESS" val="0"/>
  <p:tag name="KSO_WM_DIAGRAM_USE_COLOR_VALUE" val="{&quot;color_scheme&quot;:1,&quot;color_type&quot;:1,&quot;theme_color_indexes&quot;:[7,7,7,7,7,7]}"/>
</p:tagLst>
</file>

<file path=ppt/tags/tag82.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2*l_h_d*1_2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
  <p:tag name="KSO_WM_DIAGRAM_USE_COLOR_VALUE" val="{&quot;color_scheme&quot;:1,&quot;color_type&quot;:1,&quot;theme_color_indexes&quot;:[7,7,7,7,7,7]}"/>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2474_2*l_h_i*1_3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4"/>
  <p:tag name="KSO_WM_UNIT_FILL_FORE_SCHEMECOLOR_INDEX_BRIGHTNESS" val="0"/>
  <p:tag name="KSO_WM_DIAGRAM_USE_COLOR_VALUE" val="{&quot;color_scheme&quot;:1,&quot;color_type&quot;:1,&quot;theme_color_indexes&quot;:[7,7,7,7,7,7]}"/>
</p:tagLst>
</file>

<file path=ppt/tags/tag84.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74_2*l_h_d*1_3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
  <p:tag name="KSO_WM_DIAGRAM_USE_COLOR_VALUE" val="{&quot;color_scheme&quot;:1,&quot;color_type&quot;:1,&quot;theme_color_indexes&quot;:[7,7,7,7,7,7]}"/>
</p:tagLst>
</file>

<file path=ppt/tags/tag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27_3*l_h_a*1_1_1"/>
  <p:tag name="KSO_WM_TEMPLATE_CATEGORY" val="diagram"/>
  <p:tag name="KSO_WM_TEMPLATE_INDEX" val="20233127"/>
  <p:tag name="KSO_WM_UNIT_LAYERLEVEL" val="1_1_1"/>
  <p:tag name="KSO_WM_TAG_VERSION" val="3.0"/>
  <p:tag name="KSO_WM_BEAUTIFY_FLAG" val="#wm#"/>
  <p:tag name="KSO_WM_DIAGRAM_MAX_ITEMCNT" val="4"/>
  <p:tag name="KSO_WM_DIAGRAM_MIN_ITEMCNT" val="2"/>
  <p:tag name="KSO_WM_DIAGRAM_VIRTUALLY_FRAME" val="{&quot;height&quot;:365.9188232421875,&quot;left&quot;:57.85,&quot;top&quot;:88.11558837890625,&quot;width&quot;:83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PRESET_TEXT" val="单击添加标题"/>
  <p:tag name="KSO_WM_UNIT_TEXT_FILL_FORE_SCHEMECOLOR_INDEX" val="1"/>
  <p:tag name="KSO_WM_UNIT_TEXT_FILL_TYPE" val="1"/>
  <p:tag name="KSO_WM_DIAGRAM_USE_COLOR_VALUE" val="{&quot;color_scheme&quot;:1,&quot;color_type&quot;:1,&quot;theme_color_indexes&quot;:[10,10,10,10,10,10]}"/>
</p:tagLst>
</file>

<file path=ppt/tags/tag8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27_3*l_h_a*1_2_1"/>
  <p:tag name="KSO_WM_TEMPLATE_CATEGORY" val="diagram"/>
  <p:tag name="KSO_WM_TEMPLATE_INDEX" val="20233127"/>
  <p:tag name="KSO_WM_UNIT_LAYERLEVEL" val="1_1_1"/>
  <p:tag name="KSO_WM_TAG_VERSION" val="3.0"/>
  <p:tag name="KSO_WM_BEAUTIFY_FLAG" val="#wm#"/>
  <p:tag name="KSO_WM_DIAGRAM_MAX_ITEMCNT" val="4"/>
  <p:tag name="KSO_WM_DIAGRAM_MIN_ITEMCNT" val="2"/>
  <p:tag name="KSO_WM_DIAGRAM_VIRTUALLY_FRAME" val="{&quot;height&quot;:365.9188232421875,&quot;left&quot;:57.85,&quot;top&quot;:88.11558837890625,&quot;width&quot;:83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PRESET_TEXT" val="单击添加标题"/>
  <p:tag name="KSO_WM_UNIT_TEXT_FILL_FORE_SCHEMECOLOR_INDEX" val="1"/>
  <p:tag name="KSO_WM_UNIT_TEXT_FILL_TYPE" val="1"/>
  <p:tag name="KSO_WM_DIAGRAM_USE_COLOR_VALUE" val="{&quot;color_scheme&quot;:1,&quot;color_type&quot;:1,&quot;theme_color_indexes&quot;:[10,10,10,10,10,10]}"/>
</p:tagLst>
</file>

<file path=ppt/tags/tag8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27_3*l_h_a*1_3_1"/>
  <p:tag name="KSO_WM_TEMPLATE_CATEGORY" val="diagram"/>
  <p:tag name="KSO_WM_TEMPLATE_INDEX" val="20233127"/>
  <p:tag name="KSO_WM_UNIT_LAYERLEVEL" val="1_1_1"/>
  <p:tag name="KSO_WM_TAG_VERSION" val="3.0"/>
  <p:tag name="KSO_WM_BEAUTIFY_FLAG" val="#wm#"/>
  <p:tag name="KSO_WM_DIAGRAM_MAX_ITEMCNT" val="4"/>
  <p:tag name="KSO_WM_DIAGRAM_MIN_ITEMCNT" val="2"/>
  <p:tag name="KSO_WM_DIAGRAM_VIRTUALLY_FRAME" val="{&quot;height&quot;:365.9188232421875,&quot;left&quot;:57.85,&quot;top&quot;:88.11558837890625,&quot;width&quot;:83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PRESET_TEXT" val="单击添加标题"/>
  <p:tag name="KSO_WM_UNIT_TEXT_FILL_FORE_SCHEMECOLOR_INDEX" val="1"/>
  <p:tag name="KSO_WM_UNIT_TEXT_FILL_TYPE" val="1"/>
  <p:tag name="KSO_WM_DIAGRAM_USE_COLOR_VALUE" val="{&quot;color_scheme&quot;:1,&quot;color_type&quot;:1,&quot;theme_color_indexes&quot;:[10,10,10,10,10,10]}"/>
</p:tagLst>
</file>

<file path=ppt/tags/tag8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27_3*l_h_f*1_3_1"/>
  <p:tag name="KSO_WM_TEMPLATE_CATEGORY" val="diagram"/>
  <p:tag name="KSO_WM_TEMPLATE_INDEX" val="20233127"/>
  <p:tag name="KSO_WM_UNIT_LAYERLEVEL" val="1_1_1"/>
  <p:tag name="KSO_WM_TAG_VERSION" val="3.0"/>
  <p:tag name="KSO_WM_BEAUTIFY_FLAG" val="#wm#"/>
  <p:tag name="KSO_WM_DIAGRAM_MAX_ITEMCNT" val="4"/>
  <p:tag name="KSO_WM_DIAGRAM_MIN_ITEMCNT" val="2"/>
  <p:tag name="KSO_WM_DIAGRAM_VIRTUALLY_FRAME" val="{&quot;height&quot;:365.9188232421875,&quot;left&quot;:57.85,&quot;top&quot;:88.11558837890625,&quot;width&quot;:83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PRESET_TEXT" val="单击此处输入你的项正文，文字是您思想的提炼，请尽量言简意赅的阐述。单击此处输入你的项正文"/>
  <p:tag name="KSO_WM_UNIT_TEXT_FILL_FORE_SCHEMECOLOR_INDEX" val="1"/>
  <p:tag name="KSO_WM_UNIT_TEXT_FILL_TYPE" val="1"/>
  <p:tag name="KSO_WM_DIAGRAM_USE_COLOR_VALUE" val="{&quot;color_scheme&quot;:1,&quot;color_type&quot;:1,&quot;theme_color_indexes&quot;:[10,10,10,10,10,10]}"/>
</p:tagLst>
</file>

<file path=ppt/tags/tag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27_3*l_h_a*1_4_1"/>
  <p:tag name="KSO_WM_TEMPLATE_CATEGORY" val="diagram"/>
  <p:tag name="KSO_WM_TEMPLATE_INDEX" val="20233127"/>
  <p:tag name="KSO_WM_UNIT_LAYERLEVEL" val="1_1_1"/>
  <p:tag name="KSO_WM_TAG_VERSION" val="3.0"/>
  <p:tag name="KSO_WM_BEAUTIFY_FLAG" val="#wm#"/>
  <p:tag name="KSO_WM_DIAGRAM_MAX_ITEMCNT" val="4"/>
  <p:tag name="KSO_WM_DIAGRAM_MIN_ITEMCNT" val="2"/>
  <p:tag name="KSO_WM_DIAGRAM_VIRTUALLY_FRAME" val="{&quot;height&quot;:365.9188232421875,&quot;left&quot;:57.85,&quot;top&quot;:88.11558837890625,&quot;width&quot;:83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PRESET_TEXT" val="单击添加标题"/>
  <p:tag name="KSO_WM_UNIT_TEXT_FILL_FORE_SCHEMECOLOR_INDEX" val="1"/>
  <p:tag name="KSO_WM_UNIT_TEXT_FILL_TYPE" val="1"/>
  <p:tag name="KSO_WM_DIAGRAM_USE_COLOR_VALUE" val="{&quot;color_scheme&quot;:1,&quot;color_type&quot;:1,&quot;theme_color_indexes&quot;:[10,10,10,10,10,10]}"/>
</p:tagLst>
</file>

<file path=ppt/tags/tag9.xml><?xml version="1.0" encoding="utf-8"?>
<p:tagLst xmlns:p="http://schemas.openxmlformats.org/presentationml/2006/main">
  <p:tag name="KSO_WM_BEAUTIFY_FLAG" val="#wm#"/>
  <p:tag name="KSO_WM_UNIT_VALUE" val="527*718"/>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18_3*l_h_d*1_1_1"/>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width&quot;:849.701171875}"/>
  <p:tag name="KSO_WM_DIAGRAM_COLOR_MATCH_VALUE" val="{&quot;shape&quot;:{&quot;fill&quot;:{&quot;type&quot;:0},&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9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27_3*l_h_f*1_4_1"/>
  <p:tag name="KSO_WM_TEMPLATE_CATEGORY" val="diagram"/>
  <p:tag name="KSO_WM_TEMPLATE_INDEX" val="20233127"/>
  <p:tag name="KSO_WM_UNIT_LAYERLEVEL" val="1_1_1"/>
  <p:tag name="KSO_WM_TAG_VERSION" val="3.0"/>
  <p:tag name="KSO_WM_BEAUTIFY_FLAG" val="#wm#"/>
  <p:tag name="KSO_WM_DIAGRAM_MAX_ITEMCNT" val="4"/>
  <p:tag name="KSO_WM_DIAGRAM_MIN_ITEMCNT" val="2"/>
  <p:tag name="KSO_WM_DIAGRAM_VIRTUALLY_FRAME" val="{&quot;height&quot;:365.9188232421875,&quot;left&quot;:57.85,&quot;top&quot;:88.11558837890625,&quot;width&quot;:83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PRESET_TEXT" val="单击此处输入你的项正文，文字是您思想的提炼，请尽量言简意赅的阐述。单击此处输入你的项正文"/>
  <p:tag name="KSO_WM_UNIT_TEXT_FILL_FORE_SCHEMECOLOR_INDEX" val="1"/>
  <p:tag name="KSO_WM_UNIT_TEXT_FILL_TYPE" val="1"/>
  <p:tag name="KSO_WM_DIAGRAM_USE_COLOR_VALUE" val="{&quot;color_scheme&quot;:1,&quot;color_type&quot;:1,&quot;theme_color_indexes&quot;:[10,10,10,10,10,10]}"/>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TABLE_ENDDRAG_ORIGIN_RECT" val="764*386"/>
  <p:tag name="TABLE_ENDDRAG_RECT" val="112*108*764*386"/>
</p:tagLst>
</file>

<file path=ppt/tags/tag93.xml><?xml version="1.0" encoding="utf-8"?>
<p:tagLst xmlns:p="http://schemas.openxmlformats.org/presentationml/2006/main">
  <p:tag name="commondata" val="eyJjb3VudCI6MTIsImhkaWQiOiIyNTU0ZGUyMGZjZjBhZGIyNmM2MDJkMGM4YmRkZTZjZCIsInVzZXJDb3VudCI6MTJ9"/>
  <p:tag name="resource_record_key" val="{&quot;65&quot;:[20184553],&quot;70&quot;:[3314290,3322013,3322203,3312652,3319540,3318633,3323960,3319362,3322229,3319542,3324683,3321554,3321634,3322565,3314675,3322099,3325268,3321882,3322227]}"/>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5638</Words>
  <Application>WPS 演示</Application>
  <PresentationFormat>宽屏</PresentationFormat>
  <Paragraphs>662</Paragraphs>
  <Slides>39</Slides>
  <Notes>31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39</vt:i4>
      </vt:variant>
    </vt:vector>
  </HeadingPairs>
  <TitlesOfParts>
    <vt:vector size="51" baseType="lpstr">
      <vt:lpstr>Arial</vt:lpstr>
      <vt:lpstr>宋体</vt:lpstr>
      <vt:lpstr>Wingdings</vt:lpstr>
      <vt:lpstr>黑体</vt:lpstr>
      <vt:lpstr>微软雅黑</vt:lpstr>
      <vt:lpstr>Wingdings</vt:lpstr>
      <vt:lpstr>Arial Unicode MS</vt:lpstr>
      <vt:lpstr>Calibri</vt:lpstr>
      <vt:lpstr>+中文标题</vt:lpstr>
      <vt:lpstr>Segoe Print</vt:lpstr>
      <vt:lpstr>方正兰亭中粗黑_GBK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p:lastModifiedBy>
  <cp:revision>1338</cp:revision>
  <dcterms:created xsi:type="dcterms:W3CDTF">2018-03-01T02:03:00Z</dcterms:created>
  <dcterms:modified xsi:type="dcterms:W3CDTF">2024-08-29T08:30:15Z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KSOTemplateUUID">
    <vt:lpwstr>v1.0_mb_0SkFKsC0bdYDVskyyL722A==</vt:lpwstr>
  </property>
  <property fmtid="{D5CDD505-2E9C-101B-9397-08002B2CF9AE}" pid="4" name="ICV">
    <vt:lpwstr>3BCD17CE0D704CBFBEEAC52F551019AB_11</vt:lpwstr>
  </property>
</Properties>
</file>