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media/image16.svg" ContentType="image/svg+xml"/>
  <Override PartName="/ppt/media/image18.svg" ContentType="image/svg+xml"/>
  <Override PartName="/ppt/media/image20.svg" ContentType="image/svg+xml"/>
  <Override PartName="/ppt/media/image22.svg" ContentType="image/svg+xml"/>
  <Override PartName="/ppt/media/image25.svg" ContentType="image/svg+xml"/>
  <Override PartName="/ppt/media/image27.svg" ContentType="image/svg+xml"/>
  <Override PartName="/ppt/media/image29.svg" ContentType="image/svg+xml"/>
  <Override PartName="/ppt/media/image34.svg" ContentType="image/svg+xml"/>
  <Override PartName="/ppt/media/image36.svg" ContentType="image/svg+xml"/>
  <Override PartName="/ppt/media/image38.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8"/>
  </p:notesMasterIdLst>
  <p:sldIdLst>
    <p:sldId id="263" r:id="rId3"/>
    <p:sldId id="280" r:id="rId4"/>
    <p:sldId id="296" r:id="rId5"/>
    <p:sldId id="417" r:id="rId6"/>
    <p:sldId id="313" r:id="rId7"/>
    <p:sldId id="314" r:id="rId9"/>
    <p:sldId id="506" r:id="rId10"/>
    <p:sldId id="507" r:id="rId11"/>
    <p:sldId id="508" r:id="rId12"/>
    <p:sldId id="509" r:id="rId13"/>
    <p:sldId id="510" r:id="rId14"/>
    <p:sldId id="511" r:id="rId15"/>
    <p:sldId id="512" r:id="rId16"/>
    <p:sldId id="513" r:id="rId17"/>
    <p:sldId id="515" r:id="rId18"/>
    <p:sldId id="479" r:id="rId19"/>
    <p:sldId id="488" r:id="rId20"/>
    <p:sldId id="489" r:id="rId21"/>
    <p:sldId id="490" r:id="rId22"/>
    <p:sldId id="475" r:id="rId23"/>
    <p:sldId id="518" r:id="rId24"/>
    <p:sldId id="519" r:id="rId25"/>
    <p:sldId id="548" r:id="rId26"/>
    <p:sldId id="549" r:id="rId27"/>
    <p:sldId id="550" r:id="rId28"/>
    <p:sldId id="551" r:id="rId29"/>
    <p:sldId id="553" r:id="rId30"/>
    <p:sldId id="555" r:id="rId31"/>
    <p:sldId id="556" r:id="rId32"/>
    <p:sldId id="557" r:id="rId33"/>
    <p:sldId id="558" r:id="rId34"/>
    <p:sldId id="562" r:id="rId35"/>
    <p:sldId id="563" r:id="rId36"/>
    <p:sldId id="564" r:id="rId37"/>
    <p:sldId id="565" r:id="rId38"/>
    <p:sldId id="566" r:id="rId39"/>
    <p:sldId id="568" r:id="rId40"/>
    <p:sldId id="570" r:id="rId41"/>
    <p:sldId id="504" r:id="rId42"/>
    <p:sldId id="403" r:id="rId43"/>
  </p:sldIdLst>
  <p:sldSz cx="12192000" cy="6858000"/>
  <p:notesSz cx="6858000" cy="9144000"/>
  <p:embeddedFontLst>
    <p:embeddedFont>
      <p:font typeface="黑体" panose="02010609060101010101" pitchFamily="49" charset="-122"/>
      <p:regular r:id="rId47"/>
    </p:embeddedFont>
    <p:embeddedFont>
      <p:font typeface="微软雅黑" panose="020B0503020204020204" pitchFamily="34" charset="-122"/>
      <p:regular r:id="rId48"/>
    </p:embeddedFont>
    <p:embeddedFont>
      <p:font typeface="华文楷体" panose="02010600040101010101" charset="-122"/>
      <p:regular r:id="rId49"/>
    </p:embeddedFont>
    <p:embeddedFont>
      <p:font typeface="Calibri" panose="020F0502020204030204" charset="0"/>
      <p:regular r:id="rId50"/>
      <p:bold r:id="rId51"/>
      <p:italic r:id="rId52"/>
      <p:boldItalic r:id="rId53"/>
    </p:embeddedFont>
  </p:embeddedFontLst>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219BDE"/>
    <a:srgbClr val="90D2ED"/>
    <a:srgbClr val="004191"/>
    <a:srgbClr val="0090DD"/>
    <a:srgbClr val="930BE9"/>
    <a:srgbClr val="3991D0"/>
    <a:srgbClr val="011665"/>
    <a:srgbClr val="6DE0FD"/>
    <a:srgbClr val="43B1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4" Type="http://schemas.openxmlformats.org/officeDocument/2006/relationships/tags" Target="tags/tag147.xml"/><Relationship Id="rId53" Type="http://schemas.openxmlformats.org/officeDocument/2006/relationships/font" Target="fonts/font7.fntdata"/><Relationship Id="rId52" Type="http://schemas.openxmlformats.org/officeDocument/2006/relationships/font" Target="fonts/font6.fntdata"/><Relationship Id="rId51" Type="http://schemas.openxmlformats.org/officeDocument/2006/relationships/font" Target="fonts/font5.fntdata"/><Relationship Id="rId50" Type="http://schemas.openxmlformats.org/officeDocument/2006/relationships/font" Target="fonts/font4.fntdata"/><Relationship Id="rId5" Type="http://schemas.openxmlformats.org/officeDocument/2006/relationships/slide" Target="slides/slide3.xml"/><Relationship Id="rId49" Type="http://schemas.openxmlformats.org/officeDocument/2006/relationships/font" Target="fonts/font3.fntdata"/><Relationship Id="rId48" Type="http://schemas.openxmlformats.org/officeDocument/2006/relationships/font" Target="fonts/font2.fntdata"/><Relationship Id="rId47" Type="http://schemas.openxmlformats.org/officeDocument/2006/relationships/font" Target="fonts/font1.fntdata"/><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sv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8" Type="http://schemas.openxmlformats.org/officeDocument/2006/relationships/slideLayout" Target="../slideLayouts/slideLayout2.xml"/><Relationship Id="rId17" Type="http://schemas.openxmlformats.org/officeDocument/2006/relationships/tags" Target="../tags/tag23.xml"/><Relationship Id="rId16" Type="http://schemas.openxmlformats.org/officeDocument/2006/relationships/tags" Target="../tags/tag22.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1" Type="http://schemas.openxmlformats.org/officeDocument/2006/relationships/slideLayout" Target="../slideLayouts/slideLayout2.xml"/><Relationship Id="rId10" Type="http://schemas.openxmlformats.org/officeDocument/2006/relationships/tags" Target="../tags/tag33.xml"/><Relationship Id="rId1" Type="http://schemas.openxmlformats.org/officeDocument/2006/relationships/tags" Target="../tags/tag2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26.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image" Target="../media/image16.svg"/><Relationship Id="rId6" Type="http://schemas.openxmlformats.org/officeDocument/2006/relationships/image" Target="../media/image15.png"/><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3" Type="http://schemas.openxmlformats.org/officeDocument/2006/relationships/slideLayout" Target="../slideLayouts/slideLayout2.xml"/><Relationship Id="rId22" Type="http://schemas.openxmlformats.org/officeDocument/2006/relationships/tags" Target="../tags/tag50.xml"/><Relationship Id="rId21" Type="http://schemas.openxmlformats.org/officeDocument/2006/relationships/tags" Target="../tags/tag49.xml"/><Relationship Id="rId20" Type="http://schemas.openxmlformats.org/officeDocument/2006/relationships/tags" Target="../tags/tag48.xml"/><Relationship Id="rId2" Type="http://schemas.openxmlformats.org/officeDocument/2006/relationships/tags" Target="../tags/tag36.xml"/><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image" Target="../media/image20.svg"/><Relationship Id="rId14" Type="http://schemas.openxmlformats.org/officeDocument/2006/relationships/image" Target="../media/image19.png"/><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image" Target="../media/image18.svg"/><Relationship Id="rId10" Type="http://schemas.openxmlformats.org/officeDocument/2006/relationships/image" Target="../media/image17.png"/><Relationship Id="rId1" Type="http://schemas.openxmlformats.org/officeDocument/2006/relationships/tags" Target="../tags/tag35.xml"/></Relationships>
</file>

<file path=ppt/slides/_rels/slide27.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image" Target="../media/image22.svg"/><Relationship Id="rId4" Type="http://schemas.openxmlformats.org/officeDocument/2006/relationships/image" Target="../media/image21.png"/><Relationship Id="rId3" Type="http://schemas.openxmlformats.org/officeDocument/2006/relationships/tags" Target="../tags/tag53.xml"/><Relationship Id="rId23" Type="http://schemas.openxmlformats.org/officeDocument/2006/relationships/slideLayout" Target="../slideLayouts/slideLayout2.xml"/><Relationship Id="rId22" Type="http://schemas.openxmlformats.org/officeDocument/2006/relationships/tags" Target="../tags/tag70.xml"/><Relationship Id="rId21" Type="http://schemas.openxmlformats.org/officeDocument/2006/relationships/tags" Target="../tags/tag69.xml"/><Relationship Id="rId20" Type="http://schemas.openxmlformats.org/officeDocument/2006/relationships/tags" Target="../tags/tag68.xml"/><Relationship Id="rId2" Type="http://schemas.openxmlformats.org/officeDocument/2006/relationships/tags" Target="../tags/tag52.xml"/><Relationship Id="rId19" Type="http://schemas.openxmlformats.org/officeDocument/2006/relationships/tags" Target="../tags/tag67.xml"/><Relationship Id="rId18" Type="http://schemas.openxmlformats.org/officeDocument/2006/relationships/tags" Target="../tags/tag66.xml"/><Relationship Id="rId17" Type="http://schemas.openxmlformats.org/officeDocument/2006/relationships/tags" Target="../tags/tag65.xml"/><Relationship Id="rId16" Type="http://schemas.openxmlformats.org/officeDocument/2006/relationships/tags" Target="../tags/tag64.xml"/><Relationship Id="rId15" Type="http://schemas.openxmlformats.org/officeDocument/2006/relationships/tags" Target="../tags/tag63.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5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23.jpeg"/></Relationships>
</file>

<file path=ppt/slides/_rels/slide31.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6" Type="http://schemas.openxmlformats.org/officeDocument/2006/relationships/slideLayout" Target="../slideLayouts/slideLayout2.xml"/><Relationship Id="rId45" Type="http://schemas.openxmlformats.org/officeDocument/2006/relationships/tags" Target="../tags/tag112.xml"/><Relationship Id="rId44" Type="http://schemas.openxmlformats.org/officeDocument/2006/relationships/image" Target="../media/image29.svg"/><Relationship Id="rId43" Type="http://schemas.openxmlformats.org/officeDocument/2006/relationships/image" Target="../media/image28.png"/><Relationship Id="rId42" Type="http://schemas.openxmlformats.org/officeDocument/2006/relationships/tags" Target="../tags/tag111.xml"/><Relationship Id="rId41" Type="http://schemas.openxmlformats.org/officeDocument/2006/relationships/tags" Target="../tags/tag110.xml"/><Relationship Id="rId40" Type="http://schemas.openxmlformats.org/officeDocument/2006/relationships/image" Target="../media/image27.svg"/><Relationship Id="rId4" Type="http://schemas.openxmlformats.org/officeDocument/2006/relationships/tags" Target="../tags/tag77.xml"/><Relationship Id="rId39" Type="http://schemas.openxmlformats.org/officeDocument/2006/relationships/image" Target="../media/image26.png"/><Relationship Id="rId38" Type="http://schemas.openxmlformats.org/officeDocument/2006/relationships/tags" Target="../tags/tag109.xml"/><Relationship Id="rId37" Type="http://schemas.openxmlformats.org/officeDocument/2006/relationships/tags" Target="../tags/tag108.xml"/><Relationship Id="rId36" Type="http://schemas.openxmlformats.org/officeDocument/2006/relationships/image" Target="../media/image25.svg"/><Relationship Id="rId35" Type="http://schemas.openxmlformats.org/officeDocument/2006/relationships/image" Target="../media/image24.png"/><Relationship Id="rId34" Type="http://schemas.openxmlformats.org/officeDocument/2006/relationships/tags" Target="../tags/tag107.xml"/><Relationship Id="rId33" Type="http://schemas.openxmlformats.org/officeDocument/2006/relationships/tags" Target="../tags/tag106.xml"/><Relationship Id="rId32" Type="http://schemas.openxmlformats.org/officeDocument/2006/relationships/tags" Target="../tags/tag105.xml"/><Relationship Id="rId31" Type="http://schemas.openxmlformats.org/officeDocument/2006/relationships/tags" Target="../tags/tag104.xml"/><Relationship Id="rId30" Type="http://schemas.openxmlformats.org/officeDocument/2006/relationships/tags" Target="../tags/tag103.xml"/><Relationship Id="rId3" Type="http://schemas.openxmlformats.org/officeDocument/2006/relationships/tags" Target="../tags/tag76.xml"/><Relationship Id="rId29" Type="http://schemas.openxmlformats.org/officeDocument/2006/relationships/tags" Target="../tags/tag102.xml"/><Relationship Id="rId28" Type="http://schemas.openxmlformats.org/officeDocument/2006/relationships/tags" Target="../tags/tag101.xml"/><Relationship Id="rId27" Type="http://schemas.openxmlformats.org/officeDocument/2006/relationships/tags" Target="../tags/tag100.xml"/><Relationship Id="rId26" Type="http://schemas.openxmlformats.org/officeDocument/2006/relationships/tags" Target="../tags/tag99.xml"/><Relationship Id="rId25" Type="http://schemas.openxmlformats.org/officeDocument/2006/relationships/tags" Target="../tags/tag98.xml"/><Relationship Id="rId24" Type="http://schemas.openxmlformats.org/officeDocument/2006/relationships/tags" Target="../tags/tag97.xml"/><Relationship Id="rId23" Type="http://schemas.openxmlformats.org/officeDocument/2006/relationships/tags" Target="../tags/tag96.xml"/><Relationship Id="rId22" Type="http://schemas.openxmlformats.org/officeDocument/2006/relationships/tags" Target="../tags/tag95.xml"/><Relationship Id="rId21" Type="http://schemas.openxmlformats.org/officeDocument/2006/relationships/tags" Target="../tags/tag94.xml"/><Relationship Id="rId20" Type="http://schemas.openxmlformats.org/officeDocument/2006/relationships/tags" Target="../tags/tag93.xml"/><Relationship Id="rId2" Type="http://schemas.openxmlformats.org/officeDocument/2006/relationships/tags" Target="../tags/tag75.xml"/><Relationship Id="rId19" Type="http://schemas.openxmlformats.org/officeDocument/2006/relationships/tags" Target="../tags/tag92.xml"/><Relationship Id="rId18" Type="http://schemas.openxmlformats.org/officeDocument/2006/relationships/tags" Target="../tags/tag91.xml"/><Relationship Id="rId17" Type="http://schemas.openxmlformats.org/officeDocument/2006/relationships/tags" Target="../tags/tag90.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74.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3.xml"/><Relationship Id="rId1" Type="http://schemas.openxmlformats.org/officeDocument/2006/relationships/image" Target="../media/image30.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4.xml"/><Relationship Id="rId1" Type="http://schemas.openxmlformats.org/officeDocument/2006/relationships/image" Target="../media/image3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5.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6.xml"/><Relationship Id="rId1" Type="http://schemas.openxmlformats.org/officeDocument/2006/relationships/image" Target="../media/image32.jpeg"/></Relationships>
</file>

<file path=ppt/slides/_rels/slide36.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9" Type="http://schemas.openxmlformats.org/officeDocument/2006/relationships/slideLayout" Target="../slideLayouts/slideLayout2.xml"/><Relationship Id="rId28" Type="http://schemas.openxmlformats.org/officeDocument/2006/relationships/tags" Target="../tags/tag138.xml"/><Relationship Id="rId27" Type="http://schemas.openxmlformats.org/officeDocument/2006/relationships/image" Target="../media/image38.svg"/><Relationship Id="rId26" Type="http://schemas.openxmlformats.org/officeDocument/2006/relationships/image" Target="../media/image37.png"/><Relationship Id="rId25" Type="http://schemas.openxmlformats.org/officeDocument/2006/relationships/tags" Target="../tags/tag137.xml"/><Relationship Id="rId24" Type="http://schemas.openxmlformats.org/officeDocument/2006/relationships/image" Target="../media/image36.svg"/><Relationship Id="rId23" Type="http://schemas.openxmlformats.org/officeDocument/2006/relationships/image" Target="../media/image35.png"/><Relationship Id="rId22" Type="http://schemas.openxmlformats.org/officeDocument/2006/relationships/tags" Target="../tags/tag136.xml"/><Relationship Id="rId21" Type="http://schemas.openxmlformats.org/officeDocument/2006/relationships/tags" Target="../tags/tag135.xml"/><Relationship Id="rId20" Type="http://schemas.openxmlformats.org/officeDocument/2006/relationships/image" Target="../media/image34.svg"/><Relationship Id="rId2" Type="http://schemas.openxmlformats.org/officeDocument/2006/relationships/tags" Target="../tags/tag118.xml"/><Relationship Id="rId19" Type="http://schemas.openxmlformats.org/officeDocument/2006/relationships/image" Target="../media/image33.png"/><Relationship Id="rId18" Type="http://schemas.openxmlformats.org/officeDocument/2006/relationships/tags" Target="../tags/tag134.xml"/><Relationship Id="rId17" Type="http://schemas.openxmlformats.org/officeDocument/2006/relationships/tags" Target="../tags/tag133.xml"/><Relationship Id="rId16" Type="http://schemas.openxmlformats.org/officeDocument/2006/relationships/tags" Target="../tags/tag132.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tags" Target="../tags/tag117.xm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6.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57" name="Group 15"/>
          <p:cNvGrpSpPr/>
          <p:nvPr/>
        </p:nvGrpSpPr>
        <p:grpSpPr>
          <a:xfrm>
            <a:off x="1194752" y="108769"/>
            <a:ext cx="10809135" cy="1239841"/>
            <a:chOff x="814298" y="3603943"/>
            <a:chExt cx="10809135" cy="1239841"/>
          </a:xfrm>
        </p:grpSpPr>
        <p:sp>
          <p:nvSpPr>
            <p:cNvPr id="58" name="Oval 58"/>
            <p:cNvSpPr>
              <a:spLocks noChangeArrowheads="1"/>
            </p:cNvSpPr>
            <p:nvPr/>
          </p:nvSpPr>
          <p:spPr bwMode="auto">
            <a:xfrm>
              <a:off x="2519653" y="4608849"/>
              <a:ext cx="72644"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9" name="Oval 59"/>
            <p:cNvSpPr>
              <a:spLocks noChangeArrowheads="1"/>
            </p:cNvSpPr>
            <p:nvPr/>
          </p:nvSpPr>
          <p:spPr bwMode="auto">
            <a:xfrm>
              <a:off x="4933869" y="4743624"/>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0" name="Oval 60"/>
            <p:cNvSpPr>
              <a:spLocks noChangeArrowheads="1"/>
            </p:cNvSpPr>
            <p:nvPr/>
          </p:nvSpPr>
          <p:spPr bwMode="auto">
            <a:xfrm>
              <a:off x="5415075" y="3921423"/>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1" name="Oval 61"/>
            <p:cNvSpPr>
              <a:spLocks noChangeArrowheads="1"/>
            </p:cNvSpPr>
            <p:nvPr/>
          </p:nvSpPr>
          <p:spPr bwMode="auto">
            <a:xfrm>
              <a:off x="814298" y="4182814"/>
              <a:ext cx="72644"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2" name="Oval 62"/>
            <p:cNvSpPr>
              <a:spLocks noChangeArrowheads="1"/>
            </p:cNvSpPr>
            <p:nvPr/>
          </p:nvSpPr>
          <p:spPr bwMode="auto">
            <a:xfrm>
              <a:off x="1949695" y="4214689"/>
              <a:ext cx="7533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3" name="Oval 63"/>
            <p:cNvSpPr>
              <a:spLocks noChangeArrowheads="1"/>
            </p:cNvSpPr>
            <p:nvPr/>
          </p:nvSpPr>
          <p:spPr bwMode="auto">
            <a:xfrm>
              <a:off x="3917805" y="4007520"/>
              <a:ext cx="76680" cy="73989"/>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4" name="Oval 64"/>
            <p:cNvSpPr>
              <a:spLocks noChangeArrowheads="1"/>
            </p:cNvSpPr>
            <p:nvPr/>
          </p:nvSpPr>
          <p:spPr bwMode="auto">
            <a:xfrm>
              <a:off x="7754634" y="4693116"/>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5" name="Oval 65"/>
            <p:cNvSpPr>
              <a:spLocks noChangeArrowheads="1"/>
            </p:cNvSpPr>
            <p:nvPr/>
          </p:nvSpPr>
          <p:spPr bwMode="auto">
            <a:xfrm>
              <a:off x="6117299" y="4625688"/>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6" name="Oval 66"/>
            <p:cNvSpPr>
              <a:spLocks noChangeArrowheads="1"/>
            </p:cNvSpPr>
            <p:nvPr/>
          </p:nvSpPr>
          <p:spPr bwMode="auto">
            <a:xfrm>
              <a:off x="9675018" y="4768450"/>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7" name="Oval 67"/>
            <p:cNvSpPr>
              <a:spLocks noChangeArrowheads="1"/>
            </p:cNvSpPr>
            <p:nvPr/>
          </p:nvSpPr>
          <p:spPr bwMode="auto">
            <a:xfrm>
              <a:off x="1189625" y="4272535"/>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8" name="Oval 68"/>
            <p:cNvSpPr>
              <a:spLocks noChangeArrowheads="1"/>
            </p:cNvSpPr>
            <p:nvPr/>
          </p:nvSpPr>
          <p:spPr bwMode="auto">
            <a:xfrm>
              <a:off x="6664818" y="3816493"/>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69"/>
            <p:cNvSpPr>
              <a:spLocks noChangeArrowheads="1"/>
            </p:cNvSpPr>
            <p:nvPr/>
          </p:nvSpPr>
          <p:spPr bwMode="auto">
            <a:xfrm>
              <a:off x="11226976" y="4275707"/>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0" name="Oval 70"/>
            <p:cNvSpPr>
              <a:spLocks noChangeArrowheads="1"/>
            </p:cNvSpPr>
            <p:nvPr/>
          </p:nvSpPr>
          <p:spPr bwMode="auto">
            <a:xfrm>
              <a:off x="10592967" y="360394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1"/>
            <p:cNvSpPr>
              <a:spLocks noChangeArrowheads="1"/>
            </p:cNvSpPr>
            <p:nvPr/>
          </p:nvSpPr>
          <p:spPr bwMode="auto">
            <a:xfrm>
              <a:off x="9224973" y="392142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2" name="Oval 72"/>
            <p:cNvSpPr>
              <a:spLocks noChangeArrowheads="1"/>
            </p:cNvSpPr>
            <p:nvPr/>
          </p:nvSpPr>
          <p:spPr bwMode="auto">
            <a:xfrm>
              <a:off x="7267601" y="4033708"/>
              <a:ext cx="76680"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3" name="Oval 73"/>
            <p:cNvSpPr>
              <a:spLocks noChangeArrowheads="1"/>
            </p:cNvSpPr>
            <p:nvPr/>
          </p:nvSpPr>
          <p:spPr bwMode="auto">
            <a:xfrm>
              <a:off x="8406483" y="4471768"/>
              <a:ext cx="7264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4" name="Oval 74"/>
            <p:cNvSpPr>
              <a:spLocks noChangeArrowheads="1"/>
            </p:cNvSpPr>
            <p:nvPr/>
          </p:nvSpPr>
          <p:spPr bwMode="auto">
            <a:xfrm>
              <a:off x="2841598" y="4281114"/>
              <a:ext cx="7264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5" name="Oval 75"/>
            <p:cNvSpPr>
              <a:spLocks noChangeArrowheads="1"/>
            </p:cNvSpPr>
            <p:nvPr/>
          </p:nvSpPr>
          <p:spPr bwMode="auto">
            <a:xfrm>
              <a:off x="4025425" y="4214689"/>
              <a:ext cx="76680"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6" name="Oval 76"/>
            <p:cNvSpPr>
              <a:spLocks noChangeArrowheads="1"/>
            </p:cNvSpPr>
            <p:nvPr/>
          </p:nvSpPr>
          <p:spPr bwMode="auto">
            <a:xfrm>
              <a:off x="11549444" y="3846089"/>
              <a:ext cx="73989"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7" name="Oval 77"/>
            <p:cNvSpPr>
              <a:spLocks noChangeArrowheads="1"/>
            </p:cNvSpPr>
            <p:nvPr/>
          </p:nvSpPr>
          <p:spPr bwMode="auto">
            <a:xfrm>
              <a:off x="6738807" y="4421859"/>
              <a:ext cx="7533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8" name="Oval 78"/>
            <p:cNvSpPr>
              <a:spLocks noChangeArrowheads="1"/>
            </p:cNvSpPr>
            <p:nvPr/>
          </p:nvSpPr>
          <p:spPr bwMode="auto">
            <a:xfrm>
              <a:off x="10421719" y="4214689"/>
              <a:ext cx="76680"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9" name="Oval 79"/>
            <p:cNvSpPr>
              <a:spLocks noChangeArrowheads="1"/>
            </p:cNvSpPr>
            <p:nvPr/>
          </p:nvSpPr>
          <p:spPr bwMode="auto">
            <a:xfrm>
              <a:off x="7895232" y="3739406"/>
              <a:ext cx="73989"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81" name="文本框 80"/>
          <p:cNvSpPr txBox="1"/>
          <p:nvPr/>
        </p:nvSpPr>
        <p:spPr>
          <a:xfrm>
            <a:off x="1211580" y="1395095"/>
            <a:ext cx="10528300" cy="2122805"/>
          </a:xfrm>
          <a:prstGeom prst="rect">
            <a:avLst/>
          </a:prstGeom>
          <a:noFill/>
        </p:spPr>
        <p:txBody>
          <a:bodyPr wrap="none" rtlCol="0" anchor="t">
            <a:spAutoFit/>
          </a:bodyPr>
          <a:p>
            <a:r>
              <a:rPr lang="zh-CN" altLang="zh-CN" sz="6600" b="1" spc="100" smtClean="0">
                <a:solidFill>
                  <a:srgbClr val="002060"/>
                </a:solidFill>
                <a:uFillTx/>
                <a:latin typeface="微软雅黑" panose="020B0503020204020204" pitchFamily="34" charset="-122"/>
                <a:ea typeface="微软雅黑" panose="020B0503020204020204" pitchFamily="34" charset="-122"/>
                <a:sym typeface="+mn-ea"/>
              </a:rPr>
              <a:t>大学生创业基础</a:t>
            </a:r>
            <a:endParaRPr lang="zh-CN" altLang="zh-CN" sz="6600" b="1" spc="100" smtClean="0">
              <a:solidFill>
                <a:srgbClr val="002060"/>
              </a:solidFill>
              <a:uFillTx/>
              <a:latin typeface="微软雅黑" panose="020B0503020204020204" pitchFamily="34" charset="-122"/>
              <a:ea typeface="微软雅黑" panose="020B0503020204020204" pitchFamily="34" charset="-122"/>
              <a:sym typeface="+mn-ea"/>
            </a:endParaRPr>
          </a:p>
          <a:p>
            <a:r>
              <a:rPr lang="en-US" altLang="zh-CN" sz="6600" b="1" spc="100" smtClean="0">
                <a:solidFill>
                  <a:srgbClr val="002060"/>
                </a:solidFill>
                <a:uFillTx/>
                <a:latin typeface="微软雅黑" panose="020B0503020204020204" pitchFamily="34" charset="-122"/>
                <a:ea typeface="微软雅黑" panose="020B0503020204020204" pitchFamily="34" charset="-122"/>
                <a:sym typeface="+mn-ea"/>
              </a:rPr>
              <a:t>——</a:t>
            </a:r>
            <a:r>
              <a:rPr lang="zh-CN" altLang="en-US" sz="6600" b="1" spc="100" smtClean="0">
                <a:solidFill>
                  <a:srgbClr val="002060"/>
                </a:solidFill>
                <a:uFillTx/>
                <a:latin typeface="微软雅黑" panose="020B0503020204020204" pitchFamily="34" charset="-122"/>
                <a:ea typeface="微软雅黑" panose="020B0503020204020204" pitchFamily="34" charset="-122"/>
                <a:sym typeface="+mn-ea"/>
              </a:rPr>
              <a:t>原理与方法（慕课版）</a:t>
            </a:r>
            <a:endParaRPr lang="zh-CN" altLang="en-US" sz="6600" b="1" spc="100" smtClean="0">
              <a:solidFill>
                <a:srgbClr val="002060"/>
              </a:solidFill>
              <a:uFillTx/>
              <a:latin typeface="微软雅黑" panose="020B0503020204020204" pitchFamily="34" charset="-122"/>
              <a:ea typeface="微软雅黑" panose="020B0503020204020204" pitchFamily="34" charset="-122"/>
              <a:sym typeface="+mn-ea"/>
            </a:endParaRPr>
          </a:p>
        </p:txBody>
      </p:sp>
      <p:sp>
        <p:nvSpPr>
          <p:cNvPr id="308" name="任意多边形 307"/>
          <p:cNvSpPr/>
          <p:nvPr/>
        </p:nvSpPr>
        <p:spPr>
          <a:xfrm rot="7260000">
            <a:off x="1423035" y="3494405"/>
            <a:ext cx="4512310" cy="585787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4" name="组合 23"/>
          <p:cNvGrpSpPr/>
          <p:nvPr/>
        </p:nvGrpSpPr>
        <p:grpSpPr>
          <a:xfrm>
            <a:off x="19050" y="3859530"/>
            <a:ext cx="6097905" cy="3013710"/>
            <a:chOff x="30" y="6078"/>
            <a:chExt cx="9603" cy="4746"/>
          </a:xfrm>
        </p:grpSpPr>
        <p:grpSp>
          <p:nvGrpSpPr>
            <p:cNvPr id="7" name="组合 6"/>
            <p:cNvGrpSpPr/>
            <p:nvPr/>
          </p:nvGrpSpPr>
          <p:grpSpPr>
            <a:xfrm>
              <a:off x="2673" y="6079"/>
              <a:ext cx="6961" cy="3134"/>
              <a:chOff x="2673" y="6079"/>
              <a:chExt cx="6961" cy="3134"/>
            </a:xfrm>
          </p:grpSpPr>
          <p:cxnSp>
            <p:nvCxnSpPr>
              <p:cNvPr id="310" name="直接连接符 309"/>
              <p:cNvCxnSpPr/>
              <p:nvPr/>
            </p:nvCxnSpPr>
            <p:spPr>
              <a:xfrm rot="5400000" flipH="1">
                <a:off x="5442" y="502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rot="5400000" flipH="1">
                <a:off x="5411" y="44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rot="5400000" flipH="1">
                <a:off x="5411" y="38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rot="5400000" flipH="1">
                <a:off x="5411" y="334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8" name="任意多边形 87"/>
            <p:cNvSpPr/>
            <p:nvPr/>
          </p:nvSpPr>
          <p:spPr>
            <a:xfrm>
              <a:off x="30" y="6078"/>
              <a:ext cx="5840" cy="4746"/>
            </a:xfrm>
            <a:custGeom>
              <a:avLst/>
              <a:gdLst>
                <a:gd name="connsiteX0" fmla="*/ 0 w 5840"/>
                <a:gd name="connsiteY0" fmla="*/ 4701 h 4701"/>
                <a:gd name="connsiteX1" fmla="*/ 5840 w 5840"/>
                <a:gd name="connsiteY1" fmla="*/ 0 h 4701"/>
                <a:gd name="connsiteX2" fmla="*/ 3517 w 5840"/>
                <a:gd name="connsiteY2" fmla="*/ 4671 h 4701"/>
                <a:gd name="connsiteX3" fmla="*/ 0 w 5840"/>
                <a:gd name="connsiteY3" fmla="*/ 4701 h 4701"/>
              </a:gdLst>
              <a:ahLst/>
              <a:cxnLst>
                <a:cxn ang="0">
                  <a:pos x="connsiteX0" y="connsiteY0"/>
                </a:cxn>
                <a:cxn ang="0">
                  <a:pos x="connsiteX1" y="connsiteY1"/>
                </a:cxn>
                <a:cxn ang="0">
                  <a:pos x="connsiteX2" y="connsiteY2"/>
                </a:cxn>
                <a:cxn ang="0">
                  <a:pos x="connsiteX3" y="connsiteY3"/>
                </a:cxn>
              </a:cxnLst>
              <a:rect l="l" t="t" r="r" b="b"/>
              <a:pathLst>
                <a:path w="5840" h="4701">
                  <a:moveTo>
                    <a:pt x="0" y="4701"/>
                  </a:moveTo>
                  <a:lnTo>
                    <a:pt x="5840" y="0"/>
                  </a:lnTo>
                  <a:lnTo>
                    <a:pt x="3517" y="4671"/>
                  </a:lnTo>
                  <a:lnTo>
                    <a:pt x="0" y="4701"/>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1209020" y="100965"/>
            <a:ext cx="821055" cy="395605"/>
            <a:chOff x="17519" y="159"/>
            <a:chExt cx="1293" cy="623"/>
          </a:xfrm>
        </p:grpSpPr>
        <p:sp>
          <p:nvSpPr>
            <p:cNvPr id="4"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0"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2" name="文本框 1"/>
          <p:cNvSpPr txBox="1"/>
          <p:nvPr/>
        </p:nvSpPr>
        <p:spPr>
          <a:xfrm>
            <a:off x="7054850" y="4639310"/>
            <a:ext cx="4064000" cy="706755"/>
          </a:xfrm>
          <a:prstGeom prst="rect">
            <a:avLst/>
          </a:prstGeom>
          <a:noFill/>
        </p:spPr>
        <p:txBody>
          <a:bodyPr wrap="square" rtlCol="0">
            <a:spAutoFit/>
          </a:bodyPr>
          <a:p>
            <a:r>
              <a:rPr lang="zh-CN" altLang="en-US" sz="2000">
                <a:solidFill>
                  <a:srgbClr val="0070C0"/>
                </a:solidFill>
              </a:rPr>
              <a:t>授课教师：</a:t>
            </a:r>
            <a:endParaRPr lang="zh-CN" altLang="en-US" sz="2000">
              <a:solidFill>
                <a:srgbClr val="0070C0"/>
              </a:solidFill>
            </a:endParaRPr>
          </a:p>
          <a:p>
            <a:r>
              <a:rPr lang="zh-CN" altLang="en-US" sz="2000">
                <a:solidFill>
                  <a:srgbClr val="0070C0"/>
                </a:solidFill>
              </a:rPr>
              <a:t>授课时间：</a:t>
            </a:r>
            <a:endParaRPr lang="zh-CN" altLang="en-US" sz="2000">
              <a:solidFill>
                <a:srgbClr val="0070C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4134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一、初创企业必须考虑的法律问题</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（二）有关劳务的法律问题</a:t>
            </a:r>
            <a:endParaRPr lang="zh-CN" altLang="en-US" sz="2400"/>
          </a:p>
        </p:txBody>
      </p:sp>
      <p:sp>
        <p:nvSpPr>
          <p:cNvPr id="6" name="文本框 5"/>
          <p:cNvSpPr txBox="1"/>
          <p:nvPr/>
        </p:nvSpPr>
        <p:spPr>
          <a:xfrm>
            <a:off x="541020" y="1404620"/>
            <a:ext cx="11198225" cy="1938020"/>
          </a:xfrm>
          <a:prstGeom prst="rect">
            <a:avLst/>
          </a:prstGeom>
        </p:spPr>
        <p:txBody>
          <a:bodyPr wrap="square">
            <a:spAutoFit/>
          </a:bodyPr>
          <a:p>
            <a:r>
              <a:rPr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2．提供劳动报酬</a:t>
            </a:r>
            <a:endParaRPr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劳动报酬一般体现为工资，《中华人民共和国劳动法》第四十六条规定：“工资分</a:t>
            </a:r>
            <a:endParaRPr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配应当遵循按劳分配原则，实行同工同酬。”企业所支付的工资不能低于本地区人力资源和社会保障部门规定的最低工资标准，而且必须按时以货币形式发放给劳动者本人。最低工资标准的相关信息可以从当地人力资源和社会保障部门获得。</a:t>
            </a:r>
            <a:endParaRPr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https://photo-static-api.fotomore.com/creative/vcg/400/new/VCG41N865562792.jpg?uid=386&amp;timestamp=1724808681&amp;sign=4a58ef9ae23eab573591abf6551f42de" descr="硬币在玻璃瓶与金钱堆叠，加快增长增长储蓄资金，概念金融业务投资，复制空间为您的文字"/>
          <p:cNvPicPr>
            <a:picLocks noChangeAspect="1"/>
          </p:cNvPicPr>
          <p:nvPr/>
        </p:nvPicPr>
        <p:blipFill>
          <a:blip r:embed="rId1"/>
          <a:stretch>
            <a:fillRect/>
          </a:stretch>
        </p:blipFill>
        <p:spPr>
          <a:xfrm>
            <a:off x="3565525" y="3773170"/>
            <a:ext cx="4116705" cy="274637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4134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一、初创企业必须考虑的法律问题</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（二）有关劳务的法律问题</a:t>
            </a:r>
            <a:endParaRPr lang="zh-CN" altLang="en-US" sz="2400"/>
          </a:p>
        </p:txBody>
      </p:sp>
      <p:sp>
        <p:nvSpPr>
          <p:cNvPr id="6" name="文本框 5"/>
          <p:cNvSpPr txBox="1"/>
          <p:nvPr/>
        </p:nvSpPr>
        <p:spPr>
          <a:xfrm>
            <a:off x="541020" y="1404620"/>
            <a:ext cx="10744835" cy="1568450"/>
          </a:xfrm>
          <a:prstGeom prst="rect">
            <a:avLst/>
          </a:prstGeom>
        </p:spPr>
        <p:txBody>
          <a:bodyPr wrap="square">
            <a:spAutoFit/>
          </a:bodyPr>
          <a:p>
            <a:r>
              <a:rPr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3．保障劳动安全</a:t>
            </a:r>
            <a:endParaRPr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a:p>
            <a:r>
              <a:rPr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《中华人民共和国劳动法》第五十二条规定：“用人单位必须建立、健全劳动安全卫生制度，严格执行国家劳动安全卫生规程和标准，对劳动者进行劳动安全卫生教育，防止劳动过程中的事故，减少职业危害。”</a:t>
            </a:r>
            <a:endParaRPr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https://photo-static-api.fotomore.com/creative/vcg/400/new/VCG41N843560502.jpg?uid=386&amp;timestamp=1724808735&amp;sign=c6ed6f5f2b7629a773ae65509bba4d38" descr="城市混凝土地面上工程师或工人安全工程用白色、黄色、蓝色硬质安全帽"/>
          <p:cNvPicPr>
            <a:picLocks noChangeAspect="1"/>
          </p:cNvPicPr>
          <p:nvPr/>
        </p:nvPicPr>
        <p:blipFill>
          <a:blip r:embed="rId1"/>
          <a:stretch>
            <a:fillRect/>
          </a:stretch>
        </p:blipFill>
        <p:spPr>
          <a:xfrm>
            <a:off x="3204845" y="3364865"/>
            <a:ext cx="5357495" cy="301307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4134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一、初创企业必须考虑的法律问题</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（二）有关劳务的法律问题</a:t>
            </a:r>
            <a:endParaRPr lang="zh-CN" altLang="en-US" sz="2400"/>
          </a:p>
        </p:txBody>
      </p:sp>
      <p:sp>
        <p:nvSpPr>
          <p:cNvPr id="6" name="文本框 5"/>
          <p:cNvSpPr txBox="1"/>
          <p:nvPr/>
        </p:nvSpPr>
        <p:spPr>
          <a:xfrm>
            <a:off x="541020" y="1404620"/>
            <a:ext cx="10848975" cy="1938020"/>
          </a:xfrm>
          <a:prstGeom prst="rect">
            <a:avLst/>
          </a:prstGeom>
        </p:spPr>
        <p:txBody>
          <a:bodyPr wrap="square">
            <a:spAutoFit/>
          </a:bodyPr>
          <a:p>
            <a:r>
              <a:rPr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4．办理社会保险</a:t>
            </a:r>
            <a:endParaRPr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a:p>
            <a:r>
              <a:rPr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中华人民共和国劳动法》第七十二条规定：“用人单位和劳动者必须依法参加社会保险，缴纳社会保险费。”国家发展社会保险事业，建立社会保险制度，设立社会保险基金，使劳动者在年老、患病、工伤、失业、生育等情况下获得帮助和补偿。为员工办理社会保险对企业来说具有强制性。</a:t>
            </a:r>
            <a:endParaRPr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https://photo-static-api.fotomore.com/creative/vcg/400/new/VCG41N889031466.jpg?uid=386&amp;timestamp=1724808834&amp;sign=3500d4fea49488de31462ec34c068bee" descr="确保每一个细节都被覆盖"/>
          <p:cNvPicPr>
            <a:picLocks noChangeAspect="1"/>
          </p:cNvPicPr>
          <p:nvPr/>
        </p:nvPicPr>
        <p:blipFill>
          <a:blip r:embed="rId1"/>
          <a:stretch>
            <a:fillRect/>
          </a:stretch>
        </p:blipFill>
        <p:spPr>
          <a:xfrm>
            <a:off x="3964940" y="3469640"/>
            <a:ext cx="3613150" cy="291401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4134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二、初创企业必须考虑的伦理问题</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（一）创业团队成员之间的伦理问题</a:t>
            </a:r>
            <a:endParaRPr lang="zh-CN" altLang="en-US" sz="2400"/>
          </a:p>
        </p:txBody>
      </p:sp>
      <p:sp>
        <p:nvSpPr>
          <p:cNvPr id="6" name="文本框 5"/>
          <p:cNvSpPr txBox="1"/>
          <p:nvPr/>
        </p:nvSpPr>
        <p:spPr>
          <a:xfrm>
            <a:off x="671830" y="1594485"/>
            <a:ext cx="10848975" cy="3784600"/>
          </a:xfrm>
          <a:prstGeom prst="rect">
            <a:avLst/>
          </a:prstGeom>
        </p:spPr>
        <p:txBody>
          <a:bodyPr wrap="square">
            <a:spAutoFit/>
          </a:bodyPr>
          <a:p>
            <a:r>
              <a:rPr sz="2400">
                <a:solidFill>
                  <a:srgbClr val="231F20"/>
                </a:solidFill>
              </a:rPr>
              <a:t>创业团队协议所包含的主要内容如下。</a:t>
            </a:r>
            <a:endParaRPr sz="2400">
              <a:solidFill>
                <a:srgbClr val="231F20"/>
              </a:solidFill>
            </a:endParaRPr>
          </a:p>
          <a:p>
            <a:r>
              <a:rPr sz="2400">
                <a:solidFill>
                  <a:srgbClr val="FF0000"/>
                </a:solidFill>
              </a:rPr>
              <a:t>（1）</a:t>
            </a:r>
            <a:r>
              <a:rPr sz="2400">
                <a:solidFill>
                  <a:srgbClr val="231F20"/>
                </a:solidFill>
              </a:rPr>
              <a:t>未来业务的实质。</a:t>
            </a:r>
            <a:endParaRPr sz="2400">
              <a:solidFill>
                <a:srgbClr val="231F20"/>
              </a:solidFill>
            </a:endParaRPr>
          </a:p>
          <a:p>
            <a:r>
              <a:rPr sz="2400">
                <a:solidFill>
                  <a:srgbClr val="FF0000"/>
                </a:solidFill>
              </a:rPr>
              <a:t>（2）</a:t>
            </a:r>
            <a:r>
              <a:rPr sz="2400">
                <a:solidFill>
                  <a:srgbClr val="231F20"/>
                </a:solidFill>
              </a:rPr>
              <a:t>简要的商业计划。</a:t>
            </a:r>
            <a:endParaRPr sz="2400">
              <a:solidFill>
                <a:srgbClr val="231F20"/>
              </a:solidFill>
            </a:endParaRPr>
          </a:p>
          <a:p>
            <a:r>
              <a:rPr sz="2400">
                <a:solidFill>
                  <a:srgbClr val="FF0000"/>
                </a:solidFill>
              </a:rPr>
              <a:t>（3）</a:t>
            </a:r>
            <a:r>
              <a:rPr sz="2400">
                <a:solidFill>
                  <a:srgbClr val="231F20"/>
                </a:solidFill>
              </a:rPr>
              <a:t>创建者的身份和职位头衔。</a:t>
            </a:r>
            <a:endParaRPr sz="2400">
              <a:solidFill>
                <a:srgbClr val="231F20"/>
              </a:solidFill>
            </a:endParaRPr>
          </a:p>
          <a:p>
            <a:r>
              <a:rPr sz="2400">
                <a:solidFill>
                  <a:srgbClr val="FF0000"/>
                </a:solidFill>
              </a:rPr>
              <a:t>（4）</a:t>
            </a:r>
            <a:r>
              <a:rPr sz="2400">
                <a:solidFill>
                  <a:srgbClr val="231F20"/>
                </a:solidFill>
              </a:rPr>
              <a:t>企业所有权的法律形式。</a:t>
            </a:r>
            <a:endParaRPr sz="2400">
              <a:solidFill>
                <a:srgbClr val="231F20"/>
              </a:solidFill>
            </a:endParaRPr>
          </a:p>
          <a:p>
            <a:r>
              <a:rPr sz="2400">
                <a:solidFill>
                  <a:srgbClr val="FF0000"/>
                </a:solidFill>
              </a:rPr>
              <a:t>（5）</a:t>
            </a:r>
            <a:r>
              <a:rPr sz="2400">
                <a:solidFill>
                  <a:schemeClr val="tx1"/>
                </a:solidFill>
              </a:rPr>
              <a:t>股份分配（或所有权分割）方案。</a:t>
            </a:r>
            <a:endParaRPr sz="2400">
              <a:solidFill>
                <a:schemeClr val="tx1"/>
              </a:solidFill>
            </a:endParaRPr>
          </a:p>
          <a:p>
            <a:r>
              <a:rPr sz="2400">
                <a:solidFill>
                  <a:srgbClr val="FF0000"/>
                </a:solidFill>
              </a:rPr>
              <a:t>（6）</a:t>
            </a:r>
            <a:r>
              <a:rPr sz="2400">
                <a:solidFill>
                  <a:srgbClr val="231F20"/>
                </a:solidFill>
              </a:rPr>
              <a:t>各创建者持有股份或所有权的支付方式（现金或劳务出资）。</a:t>
            </a:r>
            <a:endParaRPr sz="2400">
              <a:solidFill>
                <a:srgbClr val="231F20"/>
              </a:solidFill>
            </a:endParaRPr>
          </a:p>
          <a:p>
            <a:r>
              <a:rPr sz="2400">
                <a:solidFill>
                  <a:srgbClr val="FF0000"/>
                </a:solidFill>
              </a:rPr>
              <a:t>（7）</a:t>
            </a:r>
            <a:r>
              <a:rPr sz="2400">
                <a:solidFill>
                  <a:srgbClr val="231F20"/>
                </a:solidFill>
              </a:rPr>
              <a:t>明确创建者签署确认归企业所有的任何知识产权。</a:t>
            </a:r>
            <a:endParaRPr sz="2400">
              <a:solidFill>
                <a:srgbClr val="231F20"/>
              </a:solidFill>
            </a:endParaRPr>
          </a:p>
          <a:p>
            <a:r>
              <a:rPr sz="2400">
                <a:solidFill>
                  <a:srgbClr val="FF0000"/>
                </a:solidFill>
              </a:rPr>
              <a:t>（8）</a:t>
            </a:r>
            <a:r>
              <a:rPr sz="2400">
                <a:solidFill>
                  <a:srgbClr val="231F20"/>
                </a:solidFill>
              </a:rPr>
              <a:t>初始运营资本描述。</a:t>
            </a:r>
            <a:endParaRPr sz="2400">
              <a:solidFill>
                <a:srgbClr val="231F20"/>
              </a:solidFill>
            </a:endParaRPr>
          </a:p>
          <a:p>
            <a:r>
              <a:rPr sz="2400">
                <a:solidFill>
                  <a:srgbClr val="FF0000"/>
                </a:solidFill>
              </a:rPr>
              <a:t>（9）</a:t>
            </a:r>
            <a:r>
              <a:rPr sz="2400">
                <a:solidFill>
                  <a:srgbClr val="231F20"/>
                </a:solidFill>
              </a:rPr>
              <a:t>回购条款，明确某位创建者退出时出售股份的处理方案。</a:t>
            </a:r>
            <a:endParaRPr sz="2400">
              <a:solidFill>
                <a:srgbClr val="231F20"/>
              </a:solidFill>
            </a:endParaRPr>
          </a:p>
        </p:txBody>
      </p:sp>
      <p:pic>
        <p:nvPicPr>
          <p:cNvPr id="5" name="图片 4" descr="商业案例"/>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856730" y="1077595"/>
            <a:ext cx="1397635" cy="139763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4134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二、初创企业必须考虑的伦理问题</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（二）创业者与原雇主之间的伦理问题</a:t>
            </a:r>
            <a:endParaRPr lang="zh-CN" altLang="en-US" sz="2400"/>
          </a:p>
        </p:txBody>
      </p:sp>
      <p:sp>
        <p:nvSpPr>
          <p:cNvPr id="6" name="文本框 5"/>
          <p:cNvSpPr txBox="1"/>
          <p:nvPr/>
        </p:nvSpPr>
        <p:spPr>
          <a:xfrm>
            <a:off x="671830" y="1594485"/>
            <a:ext cx="10848975" cy="1198880"/>
          </a:xfrm>
          <a:prstGeom prst="rect">
            <a:avLst/>
          </a:prstGeom>
        </p:spPr>
        <p:txBody>
          <a:bodyPr wrap="square">
            <a:spAutoFit/>
          </a:bodyPr>
          <a:p>
            <a:r>
              <a:rPr sz="2400">
                <a:solidFill>
                  <a:srgbClr val="231F20"/>
                </a:solidFill>
              </a:rPr>
              <a:t>如果创业者是在一家公司工作一段时间后进行创业，就很可能面临与前雇主公司敌对的情况。此时，创业者必须遵循如下两个原则。</a:t>
            </a:r>
            <a:endParaRPr sz="2400">
              <a:solidFill>
                <a:srgbClr val="231F20"/>
              </a:solidFill>
            </a:endParaRPr>
          </a:p>
          <a:p>
            <a:endParaRPr sz="2400">
              <a:solidFill>
                <a:srgbClr val="231F20"/>
              </a:solidFill>
            </a:endParaRPr>
          </a:p>
        </p:txBody>
      </p:sp>
      <p:sp>
        <p:nvSpPr>
          <p:cNvPr id="4" name="矩形 3"/>
          <p:cNvSpPr/>
          <p:nvPr>
            <p:custDataLst>
              <p:tags r:id="rId1"/>
            </p:custDataLst>
          </p:nvPr>
        </p:nvSpPr>
        <p:spPr>
          <a:xfrm>
            <a:off x="7187565" y="3486150"/>
            <a:ext cx="3323590" cy="495300"/>
          </a:xfrm>
          <a:prstGeom prst="rect">
            <a:avLst/>
          </a:prstGeom>
          <a:noFill/>
        </p:spPr>
        <p:txBody>
          <a:bodyPr wrap="square" lIns="0" tIns="0" rIns="0" bIns="0" rtlCol="0" anchor="b" anchorCtr="0">
            <a:noAutofit/>
          </a:bodyPr>
          <a:lstStyle/>
          <a:p>
            <a:pPr algn="just">
              <a:spcBef>
                <a:spcPct val="0"/>
              </a:spcBef>
              <a:spcAft>
                <a:spcPct val="0"/>
              </a:spcAft>
            </a:pPr>
            <a:r>
              <a:rPr lang="zh-CN" altLang="en-US" sz="2400" b="1">
                <a:solidFill>
                  <a:schemeClr val="accent2"/>
                </a:solidFill>
                <a:latin typeface="+mn-ea"/>
                <a:cs typeface="+mn-ea"/>
                <a:sym typeface="+mn-ea"/>
              </a:rPr>
              <a:t>（2）尊重所有劳动合同。</a:t>
            </a:r>
            <a:endParaRPr lang="zh-CN" altLang="en-US" sz="2400" b="1">
              <a:solidFill>
                <a:schemeClr val="accent2"/>
              </a:solidFill>
              <a:latin typeface="+mn-ea"/>
              <a:cs typeface="+mn-ea"/>
              <a:sym typeface="+mn-ea"/>
            </a:endParaRPr>
          </a:p>
        </p:txBody>
      </p:sp>
      <p:sp>
        <p:nvSpPr>
          <p:cNvPr id="7" name="矩形 6"/>
          <p:cNvSpPr/>
          <p:nvPr>
            <p:custDataLst>
              <p:tags r:id="rId2"/>
            </p:custDataLst>
          </p:nvPr>
        </p:nvSpPr>
        <p:spPr>
          <a:xfrm>
            <a:off x="7187565" y="4074795"/>
            <a:ext cx="3129915" cy="107950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2400" dirty="0">
                <a:solidFill>
                  <a:schemeClr val="tx1">
                    <a:lumMod val="85000"/>
                    <a:lumOff val="15000"/>
                  </a:schemeClr>
                </a:solidFill>
                <a:latin typeface="+mn-ea"/>
                <a:cs typeface="+mn-ea"/>
                <a:sym typeface="+mn-ea"/>
              </a:rPr>
              <a:t>对准备离职创业的人来说，充分知晓并尊重自己曾签署的劳动合同至关重要。</a:t>
            </a:r>
            <a:endParaRPr lang="zh-CN" altLang="en-US" sz="2400" dirty="0">
              <a:solidFill>
                <a:schemeClr val="tx1">
                  <a:lumMod val="85000"/>
                  <a:lumOff val="15000"/>
                </a:schemeClr>
              </a:solidFill>
              <a:latin typeface="+mn-ea"/>
              <a:cs typeface="+mn-ea"/>
              <a:sym typeface="+mn-ea"/>
            </a:endParaRPr>
          </a:p>
        </p:txBody>
      </p:sp>
      <p:sp>
        <p:nvSpPr>
          <p:cNvPr id="113" name="椭圆 112"/>
          <p:cNvSpPr/>
          <p:nvPr>
            <p:custDataLst>
              <p:tags r:id="rId3"/>
            </p:custDataLst>
          </p:nvPr>
        </p:nvSpPr>
        <p:spPr>
          <a:xfrm>
            <a:off x="6835487" y="3763659"/>
            <a:ext cx="172029" cy="172029"/>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4" name="椭圆 113"/>
          <p:cNvSpPr/>
          <p:nvPr>
            <p:custDataLst>
              <p:tags r:id="rId4"/>
            </p:custDataLst>
          </p:nvPr>
        </p:nvSpPr>
        <p:spPr>
          <a:xfrm>
            <a:off x="6891811" y="3819983"/>
            <a:ext cx="59381" cy="593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115" name="直接连接符 114"/>
          <p:cNvCxnSpPr/>
          <p:nvPr>
            <p:custDataLst>
              <p:tags r:id="rId5"/>
            </p:custDataLst>
          </p:nvPr>
        </p:nvCxnSpPr>
        <p:spPr>
          <a:xfrm>
            <a:off x="7007516" y="3850110"/>
            <a:ext cx="173339"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76" name="任意多边形: 形状 75"/>
          <p:cNvSpPr/>
          <p:nvPr>
            <p:custDataLst>
              <p:tags r:id="rId6"/>
            </p:custDataLst>
          </p:nvPr>
        </p:nvSpPr>
        <p:spPr>
          <a:xfrm>
            <a:off x="4399133" y="3733969"/>
            <a:ext cx="1719160" cy="1245448"/>
          </a:xfrm>
          <a:custGeom>
            <a:avLst/>
            <a:gdLst>
              <a:gd name="connsiteX0" fmla="*/ 1184688 w 2214992"/>
              <a:gd name="connsiteY0" fmla="*/ 23888 h 1616341"/>
              <a:gd name="connsiteX1" fmla="*/ 1171206 w 2214992"/>
              <a:gd name="connsiteY1" fmla="*/ 26291 h 1616341"/>
              <a:gd name="connsiteX2" fmla="*/ 1158063 w 2214992"/>
              <a:gd name="connsiteY2" fmla="*/ 30734 h 1616341"/>
              <a:gd name="connsiteX3" fmla="*/ 1379907 w 2214992"/>
              <a:gd name="connsiteY3" fmla="*/ 0 h 1616341"/>
              <a:gd name="connsiteX4" fmla="*/ 2214992 w 2214992"/>
              <a:gd name="connsiteY4" fmla="*/ 835085 h 1616341"/>
              <a:gd name="connsiteX5" fmla="*/ 1704960 w 2214992"/>
              <a:gd name="connsiteY5" fmla="*/ 1604545 h 1616341"/>
              <a:gd name="connsiteX6" fmla="*/ 1672731 w 2214992"/>
              <a:gd name="connsiteY6" fmla="*/ 1616341 h 1616341"/>
              <a:gd name="connsiteX7" fmla="*/ 1644966 w 2214992"/>
              <a:gd name="connsiteY7" fmla="*/ 1616341 h 1616341"/>
              <a:gd name="connsiteX8" fmla="*/ 1653103 w 2214992"/>
              <a:gd name="connsiteY8" fmla="*/ 1613815 h 1616341"/>
              <a:gd name="connsiteX9" fmla="*/ 2121717 w 2214992"/>
              <a:gd name="connsiteY9" fmla="*/ 906841 h 1616341"/>
              <a:gd name="connsiteX10" fmla="*/ 1432896 w 2214992"/>
              <a:gd name="connsiteY10" fmla="*/ 143532 h 1616341"/>
              <a:gd name="connsiteX11" fmla="*/ 1365244 w 2214992"/>
              <a:gd name="connsiteY11" fmla="*/ 140116 h 1616341"/>
              <a:gd name="connsiteX12" fmla="*/ 1365244 w 2214992"/>
              <a:gd name="connsiteY12" fmla="*/ 139336 h 1616341"/>
              <a:gd name="connsiteX13" fmla="*/ 919052 w 2214992"/>
              <a:gd name="connsiteY13" fmla="*/ 139336 h 1616341"/>
              <a:gd name="connsiteX14" fmla="*/ 1054854 w 2214992"/>
              <a:gd name="connsiteY14" fmla="*/ 65625 h 1616341"/>
              <a:gd name="connsiteX15" fmla="*/ 1054867 w 2214992"/>
              <a:gd name="connsiteY15" fmla="*/ 65621 h 1616341"/>
              <a:gd name="connsiteX16" fmla="*/ 1054853 w 2214992"/>
              <a:gd name="connsiteY16" fmla="*/ 65625 h 1616341"/>
              <a:gd name="connsiteX17" fmla="*/ 919051 w 2214992"/>
              <a:gd name="connsiteY17" fmla="*/ 139336 h 1616341"/>
              <a:gd name="connsiteX18" fmla="*/ 0 w 2214992"/>
              <a:gd name="connsiteY18" fmla="*/ 139336 h 1616341"/>
              <a:gd name="connsiteX19" fmla="*/ 62813 w 2214992"/>
              <a:gd name="connsiteY19" fmla="*/ 35941 h 1616341"/>
              <a:gd name="connsiteX20" fmla="*/ 90364 w 2214992"/>
              <a:gd name="connsiteY20" fmla="*/ 1 h 1616341"/>
              <a:gd name="connsiteX21" fmla="*/ 1379886 w 2214992"/>
              <a:gd name="connsiteY21" fmla="*/ 1 h 1616341"/>
              <a:gd name="connsiteX22" fmla="*/ 1371648 w 2214992"/>
              <a:gd name="connsiteY22" fmla="*/ 417 h 161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14992" h="1616341">
                <a:moveTo>
                  <a:pt x="1184688" y="23888"/>
                </a:moveTo>
                <a:lnTo>
                  <a:pt x="1171206" y="26291"/>
                </a:lnTo>
                <a:lnTo>
                  <a:pt x="1158063" y="30734"/>
                </a:lnTo>
                <a:close/>
                <a:moveTo>
                  <a:pt x="1379907" y="0"/>
                </a:moveTo>
                <a:cubicBezTo>
                  <a:pt x="1841112" y="0"/>
                  <a:pt x="2214992" y="373880"/>
                  <a:pt x="2214992" y="835085"/>
                </a:cubicBezTo>
                <a:cubicBezTo>
                  <a:pt x="2214992" y="1180989"/>
                  <a:pt x="2004685" y="1477772"/>
                  <a:pt x="1704960" y="1604545"/>
                </a:cubicBezTo>
                <a:lnTo>
                  <a:pt x="1672731" y="1616341"/>
                </a:lnTo>
                <a:lnTo>
                  <a:pt x="1644966" y="1616341"/>
                </a:lnTo>
                <a:lnTo>
                  <a:pt x="1653103" y="1613815"/>
                </a:lnTo>
                <a:cubicBezTo>
                  <a:pt x="1928488" y="1497338"/>
                  <a:pt x="2121717" y="1224655"/>
                  <a:pt x="2121717" y="906841"/>
                </a:cubicBezTo>
                <a:cubicBezTo>
                  <a:pt x="2121717" y="509574"/>
                  <a:pt x="1819797" y="182824"/>
                  <a:pt x="1432896" y="143532"/>
                </a:cubicBezTo>
                <a:lnTo>
                  <a:pt x="1365244" y="140116"/>
                </a:lnTo>
                <a:lnTo>
                  <a:pt x="1365244" y="139336"/>
                </a:lnTo>
                <a:lnTo>
                  <a:pt x="919052" y="139336"/>
                </a:lnTo>
                <a:lnTo>
                  <a:pt x="1054854" y="65625"/>
                </a:lnTo>
                <a:lnTo>
                  <a:pt x="1054867" y="65621"/>
                </a:lnTo>
                <a:lnTo>
                  <a:pt x="1054853" y="65625"/>
                </a:lnTo>
                <a:lnTo>
                  <a:pt x="919051" y="139336"/>
                </a:lnTo>
                <a:lnTo>
                  <a:pt x="0" y="139336"/>
                </a:lnTo>
                <a:lnTo>
                  <a:pt x="62813" y="35941"/>
                </a:lnTo>
                <a:lnTo>
                  <a:pt x="90364" y="1"/>
                </a:lnTo>
                <a:lnTo>
                  <a:pt x="1379886" y="1"/>
                </a:lnTo>
                <a:lnTo>
                  <a:pt x="1371648" y="41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79" name="任意多边形: 形状 78"/>
          <p:cNvSpPr/>
          <p:nvPr>
            <p:custDataLst>
              <p:tags r:id="rId7"/>
            </p:custDataLst>
          </p:nvPr>
        </p:nvSpPr>
        <p:spPr>
          <a:xfrm>
            <a:off x="4468993" y="3232726"/>
            <a:ext cx="2243497" cy="1746790"/>
          </a:xfrm>
          <a:custGeom>
            <a:avLst/>
            <a:gdLst>
              <a:gd name="connsiteX0" fmla="*/ 1264082 w 2912102"/>
              <a:gd name="connsiteY0" fmla="*/ 0 h 2267156"/>
              <a:gd name="connsiteX1" fmla="*/ 2821738 w 2912102"/>
              <a:gd name="connsiteY1" fmla="*/ 1557656 h 2267156"/>
              <a:gd name="connsiteX2" fmla="*/ 2751710 w 2912102"/>
              <a:gd name="connsiteY2" fmla="*/ 2020856 h 2267156"/>
              <a:gd name="connsiteX3" fmla="*/ 2725117 w 2912102"/>
              <a:gd name="connsiteY3" fmla="*/ 2093511 h 2267156"/>
              <a:gd name="connsiteX4" fmla="*/ 2912102 w 2912102"/>
              <a:gd name="connsiteY4" fmla="*/ 2267156 h 2267156"/>
              <a:gd name="connsiteX5" fmla="*/ 2649620 w 2912102"/>
              <a:gd name="connsiteY5" fmla="*/ 2267156 h 2267156"/>
              <a:gd name="connsiteX6" fmla="*/ 2611872 w 2912102"/>
              <a:gd name="connsiteY6" fmla="*/ 2267156 h 2267156"/>
              <a:gd name="connsiteX7" fmla="*/ 1582366 w 2912102"/>
              <a:gd name="connsiteY7" fmla="*/ 2267156 h 2267156"/>
              <a:gd name="connsiteX8" fmla="*/ 1614595 w 2912102"/>
              <a:gd name="connsiteY8" fmla="*/ 2255360 h 2267156"/>
              <a:gd name="connsiteX9" fmla="*/ 2124627 w 2912102"/>
              <a:gd name="connsiteY9" fmla="*/ 1485900 h 2267156"/>
              <a:gd name="connsiteX10" fmla="*/ 1374925 w 2912102"/>
              <a:gd name="connsiteY10" fmla="*/ 655126 h 2267156"/>
              <a:gd name="connsiteX11" fmla="*/ 1343785 w 2912102"/>
              <a:gd name="connsiteY11" fmla="*/ 653554 h 2267156"/>
              <a:gd name="connsiteX12" fmla="*/ 1343785 w 2912102"/>
              <a:gd name="connsiteY12" fmla="*/ 650816 h 2267156"/>
              <a:gd name="connsiteX13" fmla="*/ 1289562 w 2912102"/>
              <a:gd name="connsiteY13" fmla="*/ 650816 h 2267156"/>
              <a:gd name="connsiteX14" fmla="*/ 1289542 w 2912102"/>
              <a:gd name="connsiteY14" fmla="*/ 650815 h 2267156"/>
              <a:gd name="connsiteX15" fmla="*/ 1289522 w 2912102"/>
              <a:gd name="connsiteY15" fmla="*/ 650816 h 2267156"/>
              <a:gd name="connsiteX16" fmla="*/ 0 w 2912102"/>
              <a:gd name="connsiteY16" fmla="*/ 650816 h 2267156"/>
              <a:gd name="connsiteX17" fmla="*/ 86264 w 2912102"/>
              <a:gd name="connsiteY17" fmla="*/ 538286 h 2267156"/>
              <a:gd name="connsiteX18" fmla="*/ 1264082 w 2912102"/>
              <a:gd name="connsiteY18" fmla="*/ 0 h 226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12102" h="2267156">
                <a:moveTo>
                  <a:pt x="1264082" y="0"/>
                </a:moveTo>
                <a:cubicBezTo>
                  <a:pt x="2124352" y="0"/>
                  <a:pt x="2821738" y="697386"/>
                  <a:pt x="2821738" y="1557656"/>
                </a:cubicBezTo>
                <a:cubicBezTo>
                  <a:pt x="2821738" y="1718957"/>
                  <a:pt x="2797221" y="1874531"/>
                  <a:pt x="2751710" y="2020856"/>
                </a:cubicBezTo>
                <a:lnTo>
                  <a:pt x="2725117" y="2093511"/>
                </a:lnTo>
                <a:lnTo>
                  <a:pt x="2912102" y="2267156"/>
                </a:lnTo>
                <a:lnTo>
                  <a:pt x="2649620" y="2267156"/>
                </a:lnTo>
                <a:lnTo>
                  <a:pt x="2611872" y="2267156"/>
                </a:lnTo>
                <a:lnTo>
                  <a:pt x="1582366" y="2267156"/>
                </a:lnTo>
                <a:lnTo>
                  <a:pt x="1614595" y="2255360"/>
                </a:lnTo>
                <a:cubicBezTo>
                  <a:pt x="1914320" y="2128587"/>
                  <a:pt x="2124627" y="1831804"/>
                  <a:pt x="2124627" y="1485900"/>
                </a:cubicBezTo>
                <a:cubicBezTo>
                  <a:pt x="2124627" y="1053520"/>
                  <a:pt x="1796022" y="697891"/>
                  <a:pt x="1374925" y="655126"/>
                </a:cubicBezTo>
                <a:lnTo>
                  <a:pt x="1343785" y="653554"/>
                </a:lnTo>
                <a:lnTo>
                  <a:pt x="1343785" y="650816"/>
                </a:lnTo>
                <a:lnTo>
                  <a:pt x="1289562" y="650816"/>
                </a:lnTo>
                <a:lnTo>
                  <a:pt x="1289542" y="650815"/>
                </a:lnTo>
                <a:lnTo>
                  <a:pt x="1289522" y="650816"/>
                </a:lnTo>
                <a:lnTo>
                  <a:pt x="0" y="650816"/>
                </a:lnTo>
                <a:lnTo>
                  <a:pt x="86264" y="538286"/>
                </a:lnTo>
                <a:cubicBezTo>
                  <a:pt x="371876" y="208569"/>
                  <a:pt x="793622" y="0"/>
                  <a:pt x="1264082" y="0"/>
                </a:cubicBezTo>
                <a:close/>
              </a:path>
            </a:pathLst>
          </a:cu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b="1">
              <a:solidFill>
                <a:schemeClr val="lt1"/>
              </a:solidFill>
              <a:latin typeface="+mj-ea"/>
              <a:ea typeface="+mj-ea"/>
              <a:sym typeface="+mn-ea"/>
            </a:endParaRPr>
          </a:p>
        </p:txBody>
      </p:sp>
      <p:sp>
        <p:nvSpPr>
          <p:cNvPr id="34" name="任意多边形: 形状 75"/>
          <p:cNvSpPr/>
          <p:nvPr>
            <p:custDataLst>
              <p:tags r:id="rId8"/>
            </p:custDataLst>
          </p:nvPr>
        </p:nvSpPr>
        <p:spPr>
          <a:xfrm rot="10800000">
            <a:off x="4768079" y="3914730"/>
            <a:ext cx="1706340" cy="1245448"/>
          </a:xfrm>
          <a:custGeom>
            <a:avLst/>
            <a:gdLst>
              <a:gd name="connsiteX0" fmla="*/ 1184688 w 2214992"/>
              <a:gd name="connsiteY0" fmla="*/ 23888 h 1616341"/>
              <a:gd name="connsiteX1" fmla="*/ 1171206 w 2214992"/>
              <a:gd name="connsiteY1" fmla="*/ 26291 h 1616341"/>
              <a:gd name="connsiteX2" fmla="*/ 1158063 w 2214992"/>
              <a:gd name="connsiteY2" fmla="*/ 30734 h 1616341"/>
              <a:gd name="connsiteX3" fmla="*/ 1379907 w 2214992"/>
              <a:gd name="connsiteY3" fmla="*/ 0 h 1616341"/>
              <a:gd name="connsiteX4" fmla="*/ 2214992 w 2214992"/>
              <a:gd name="connsiteY4" fmla="*/ 835085 h 1616341"/>
              <a:gd name="connsiteX5" fmla="*/ 1704960 w 2214992"/>
              <a:gd name="connsiteY5" fmla="*/ 1604545 h 1616341"/>
              <a:gd name="connsiteX6" fmla="*/ 1672731 w 2214992"/>
              <a:gd name="connsiteY6" fmla="*/ 1616341 h 1616341"/>
              <a:gd name="connsiteX7" fmla="*/ 1644966 w 2214992"/>
              <a:gd name="connsiteY7" fmla="*/ 1616341 h 1616341"/>
              <a:gd name="connsiteX8" fmla="*/ 1653103 w 2214992"/>
              <a:gd name="connsiteY8" fmla="*/ 1613815 h 1616341"/>
              <a:gd name="connsiteX9" fmla="*/ 2121717 w 2214992"/>
              <a:gd name="connsiteY9" fmla="*/ 906841 h 1616341"/>
              <a:gd name="connsiteX10" fmla="*/ 1432896 w 2214992"/>
              <a:gd name="connsiteY10" fmla="*/ 143532 h 1616341"/>
              <a:gd name="connsiteX11" fmla="*/ 1365244 w 2214992"/>
              <a:gd name="connsiteY11" fmla="*/ 140116 h 1616341"/>
              <a:gd name="connsiteX12" fmla="*/ 1365244 w 2214992"/>
              <a:gd name="connsiteY12" fmla="*/ 139336 h 1616341"/>
              <a:gd name="connsiteX13" fmla="*/ 919052 w 2214992"/>
              <a:gd name="connsiteY13" fmla="*/ 139336 h 1616341"/>
              <a:gd name="connsiteX14" fmla="*/ 1054854 w 2214992"/>
              <a:gd name="connsiteY14" fmla="*/ 65625 h 1616341"/>
              <a:gd name="connsiteX15" fmla="*/ 1054867 w 2214992"/>
              <a:gd name="connsiteY15" fmla="*/ 65621 h 1616341"/>
              <a:gd name="connsiteX16" fmla="*/ 1054853 w 2214992"/>
              <a:gd name="connsiteY16" fmla="*/ 65625 h 1616341"/>
              <a:gd name="connsiteX17" fmla="*/ 919051 w 2214992"/>
              <a:gd name="connsiteY17" fmla="*/ 139336 h 1616341"/>
              <a:gd name="connsiteX18" fmla="*/ 0 w 2214992"/>
              <a:gd name="connsiteY18" fmla="*/ 139336 h 1616341"/>
              <a:gd name="connsiteX19" fmla="*/ 62813 w 2214992"/>
              <a:gd name="connsiteY19" fmla="*/ 35941 h 1616341"/>
              <a:gd name="connsiteX20" fmla="*/ 90364 w 2214992"/>
              <a:gd name="connsiteY20" fmla="*/ 1 h 1616341"/>
              <a:gd name="connsiteX21" fmla="*/ 1379886 w 2214992"/>
              <a:gd name="connsiteY21" fmla="*/ 1 h 1616341"/>
              <a:gd name="connsiteX22" fmla="*/ 1371648 w 2214992"/>
              <a:gd name="connsiteY22" fmla="*/ 417 h 161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14992" h="1616341">
                <a:moveTo>
                  <a:pt x="1184688" y="23888"/>
                </a:moveTo>
                <a:lnTo>
                  <a:pt x="1171206" y="26291"/>
                </a:lnTo>
                <a:lnTo>
                  <a:pt x="1158063" y="30734"/>
                </a:lnTo>
                <a:close/>
                <a:moveTo>
                  <a:pt x="1379907" y="0"/>
                </a:moveTo>
                <a:cubicBezTo>
                  <a:pt x="1841112" y="0"/>
                  <a:pt x="2214992" y="373880"/>
                  <a:pt x="2214992" y="835085"/>
                </a:cubicBezTo>
                <a:cubicBezTo>
                  <a:pt x="2214992" y="1180989"/>
                  <a:pt x="2004685" y="1477772"/>
                  <a:pt x="1704960" y="1604545"/>
                </a:cubicBezTo>
                <a:lnTo>
                  <a:pt x="1672731" y="1616341"/>
                </a:lnTo>
                <a:lnTo>
                  <a:pt x="1644966" y="1616341"/>
                </a:lnTo>
                <a:lnTo>
                  <a:pt x="1653103" y="1613815"/>
                </a:lnTo>
                <a:cubicBezTo>
                  <a:pt x="1928488" y="1497338"/>
                  <a:pt x="2121717" y="1224655"/>
                  <a:pt x="2121717" y="906841"/>
                </a:cubicBezTo>
                <a:cubicBezTo>
                  <a:pt x="2121717" y="509574"/>
                  <a:pt x="1819797" y="182824"/>
                  <a:pt x="1432896" y="143532"/>
                </a:cubicBezTo>
                <a:lnTo>
                  <a:pt x="1365244" y="140116"/>
                </a:lnTo>
                <a:lnTo>
                  <a:pt x="1365244" y="139336"/>
                </a:lnTo>
                <a:lnTo>
                  <a:pt x="919052" y="139336"/>
                </a:lnTo>
                <a:lnTo>
                  <a:pt x="1054854" y="65625"/>
                </a:lnTo>
                <a:lnTo>
                  <a:pt x="1054867" y="65621"/>
                </a:lnTo>
                <a:lnTo>
                  <a:pt x="1054853" y="65625"/>
                </a:lnTo>
                <a:lnTo>
                  <a:pt x="919051" y="139336"/>
                </a:lnTo>
                <a:lnTo>
                  <a:pt x="0" y="139336"/>
                </a:lnTo>
                <a:lnTo>
                  <a:pt x="62813" y="35941"/>
                </a:lnTo>
                <a:lnTo>
                  <a:pt x="90364" y="1"/>
                </a:lnTo>
                <a:lnTo>
                  <a:pt x="1379886" y="1"/>
                </a:lnTo>
                <a:lnTo>
                  <a:pt x="1371648" y="41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35" name="任意多边形: 形状 78"/>
          <p:cNvSpPr/>
          <p:nvPr>
            <p:custDataLst>
              <p:tags r:id="rId9"/>
            </p:custDataLst>
          </p:nvPr>
        </p:nvSpPr>
        <p:spPr>
          <a:xfrm rot="10800000">
            <a:off x="4161610" y="3914730"/>
            <a:ext cx="2243497" cy="1746790"/>
          </a:xfrm>
          <a:custGeom>
            <a:avLst/>
            <a:gdLst>
              <a:gd name="connsiteX0" fmla="*/ 1264082 w 2912102"/>
              <a:gd name="connsiteY0" fmla="*/ 0 h 2267156"/>
              <a:gd name="connsiteX1" fmla="*/ 2821738 w 2912102"/>
              <a:gd name="connsiteY1" fmla="*/ 1557656 h 2267156"/>
              <a:gd name="connsiteX2" fmla="*/ 2751710 w 2912102"/>
              <a:gd name="connsiteY2" fmla="*/ 2020856 h 2267156"/>
              <a:gd name="connsiteX3" fmla="*/ 2725117 w 2912102"/>
              <a:gd name="connsiteY3" fmla="*/ 2093511 h 2267156"/>
              <a:gd name="connsiteX4" fmla="*/ 2912102 w 2912102"/>
              <a:gd name="connsiteY4" fmla="*/ 2267156 h 2267156"/>
              <a:gd name="connsiteX5" fmla="*/ 2649620 w 2912102"/>
              <a:gd name="connsiteY5" fmla="*/ 2267156 h 2267156"/>
              <a:gd name="connsiteX6" fmla="*/ 2611872 w 2912102"/>
              <a:gd name="connsiteY6" fmla="*/ 2267156 h 2267156"/>
              <a:gd name="connsiteX7" fmla="*/ 1582366 w 2912102"/>
              <a:gd name="connsiteY7" fmla="*/ 2267156 h 2267156"/>
              <a:gd name="connsiteX8" fmla="*/ 1614595 w 2912102"/>
              <a:gd name="connsiteY8" fmla="*/ 2255360 h 2267156"/>
              <a:gd name="connsiteX9" fmla="*/ 2124627 w 2912102"/>
              <a:gd name="connsiteY9" fmla="*/ 1485900 h 2267156"/>
              <a:gd name="connsiteX10" fmla="*/ 1374925 w 2912102"/>
              <a:gd name="connsiteY10" fmla="*/ 655126 h 2267156"/>
              <a:gd name="connsiteX11" fmla="*/ 1343785 w 2912102"/>
              <a:gd name="connsiteY11" fmla="*/ 653554 h 2267156"/>
              <a:gd name="connsiteX12" fmla="*/ 1343785 w 2912102"/>
              <a:gd name="connsiteY12" fmla="*/ 650816 h 2267156"/>
              <a:gd name="connsiteX13" fmla="*/ 1289562 w 2912102"/>
              <a:gd name="connsiteY13" fmla="*/ 650816 h 2267156"/>
              <a:gd name="connsiteX14" fmla="*/ 1289542 w 2912102"/>
              <a:gd name="connsiteY14" fmla="*/ 650815 h 2267156"/>
              <a:gd name="connsiteX15" fmla="*/ 1289522 w 2912102"/>
              <a:gd name="connsiteY15" fmla="*/ 650816 h 2267156"/>
              <a:gd name="connsiteX16" fmla="*/ 0 w 2912102"/>
              <a:gd name="connsiteY16" fmla="*/ 650816 h 2267156"/>
              <a:gd name="connsiteX17" fmla="*/ 86264 w 2912102"/>
              <a:gd name="connsiteY17" fmla="*/ 538286 h 2267156"/>
              <a:gd name="connsiteX18" fmla="*/ 1264082 w 2912102"/>
              <a:gd name="connsiteY18" fmla="*/ 0 h 226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12102" h="2267156">
                <a:moveTo>
                  <a:pt x="1264082" y="0"/>
                </a:moveTo>
                <a:cubicBezTo>
                  <a:pt x="2124352" y="0"/>
                  <a:pt x="2821738" y="697386"/>
                  <a:pt x="2821738" y="1557656"/>
                </a:cubicBezTo>
                <a:cubicBezTo>
                  <a:pt x="2821738" y="1718957"/>
                  <a:pt x="2797221" y="1874531"/>
                  <a:pt x="2751710" y="2020856"/>
                </a:cubicBezTo>
                <a:lnTo>
                  <a:pt x="2725117" y="2093511"/>
                </a:lnTo>
                <a:lnTo>
                  <a:pt x="2912102" y="2267156"/>
                </a:lnTo>
                <a:lnTo>
                  <a:pt x="2649620" y="2267156"/>
                </a:lnTo>
                <a:lnTo>
                  <a:pt x="2611872" y="2267156"/>
                </a:lnTo>
                <a:lnTo>
                  <a:pt x="1582366" y="2267156"/>
                </a:lnTo>
                <a:lnTo>
                  <a:pt x="1614595" y="2255360"/>
                </a:lnTo>
                <a:cubicBezTo>
                  <a:pt x="1914320" y="2128587"/>
                  <a:pt x="2124627" y="1831804"/>
                  <a:pt x="2124627" y="1485900"/>
                </a:cubicBezTo>
                <a:cubicBezTo>
                  <a:pt x="2124627" y="1053520"/>
                  <a:pt x="1796022" y="697891"/>
                  <a:pt x="1374925" y="655126"/>
                </a:cubicBezTo>
                <a:lnTo>
                  <a:pt x="1343785" y="653554"/>
                </a:lnTo>
                <a:lnTo>
                  <a:pt x="1343785" y="650816"/>
                </a:lnTo>
                <a:lnTo>
                  <a:pt x="1289562" y="650816"/>
                </a:lnTo>
                <a:lnTo>
                  <a:pt x="1289542" y="650815"/>
                </a:lnTo>
                <a:lnTo>
                  <a:pt x="1289522" y="650816"/>
                </a:lnTo>
                <a:lnTo>
                  <a:pt x="0" y="650816"/>
                </a:lnTo>
                <a:lnTo>
                  <a:pt x="86264" y="538286"/>
                </a:lnTo>
                <a:cubicBezTo>
                  <a:pt x="371876" y="208569"/>
                  <a:pt x="793622" y="0"/>
                  <a:pt x="1264082" y="0"/>
                </a:cubicBez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b="1">
              <a:solidFill>
                <a:schemeClr val="lt1"/>
              </a:solidFill>
              <a:latin typeface="+mj-ea"/>
              <a:ea typeface="+mj-ea"/>
              <a:sym typeface="+mn-ea"/>
            </a:endParaRPr>
          </a:p>
        </p:txBody>
      </p:sp>
      <p:sp>
        <p:nvSpPr>
          <p:cNvPr id="8" name="矩形 7"/>
          <p:cNvSpPr/>
          <p:nvPr>
            <p:custDataLst>
              <p:tags r:id="rId10"/>
            </p:custDataLst>
          </p:nvPr>
        </p:nvSpPr>
        <p:spPr>
          <a:xfrm>
            <a:off x="4365950" y="4035238"/>
            <a:ext cx="377762" cy="352179"/>
          </a:xfrm>
          <a:prstGeom prst="rect">
            <a:avLst/>
          </a:prstGeom>
          <a:noFill/>
        </p:spPr>
        <p:txBody>
          <a:bodyPr wrap="square" lIns="0" tIns="0" rIns="0" bIns="0" rtlCol="0" anchor="ctr">
            <a:noAutofit/>
          </a:bodyPr>
          <a:lstStyle/>
          <a:p>
            <a:pPr algn="ctr">
              <a:spcBef>
                <a:spcPct val="0"/>
              </a:spcBef>
              <a:spcAft>
                <a:spcPct val="0"/>
              </a:spcAft>
            </a:pPr>
            <a:r>
              <a:rPr lang="en-US" altLang="zh-CN" sz="1600" b="1">
                <a:gradFill>
                  <a:gsLst>
                    <a:gs pos="0">
                      <a:schemeClr val="accent1">
                        <a:lumMod val="5000"/>
                        <a:lumOff val="95000"/>
                        <a:alpha val="100000"/>
                      </a:schemeClr>
                    </a:gs>
                    <a:gs pos="100000">
                      <a:schemeClr val="accent1">
                        <a:lumMod val="0"/>
                        <a:lumOff val="100000"/>
                        <a:alpha val="100000"/>
                      </a:schemeClr>
                    </a:gs>
                  </a:gsLst>
                  <a:lin ang="5400000" scaled="0"/>
                </a:gradFill>
                <a:latin typeface="+mn-ea"/>
                <a:cs typeface="+mn-ea"/>
                <a:sym typeface="+mn-ea"/>
              </a:rPr>
              <a:t>01</a:t>
            </a:r>
            <a:endParaRPr lang="en-US" altLang="zh-CN" sz="1600" b="1">
              <a:gradFill>
                <a:gsLst>
                  <a:gs pos="0">
                    <a:schemeClr val="accent1">
                      <a:lumMod val="5000"/>
                      <a:lumOff val="95000"/>
                      <a:alpha val="100000"/>
                    </a:schemeClr>
                  </a:gs>
                  <a:gs pos="100000">
                    <a:schemeClr val="accent1">
                      <a:lumMod val="0"/>
                      <a:lumOff val="100000"/>
                      <a:alpha val="100000"/>
                    </a:schemeClr>
                  </a:gs>
                </a:gsLst>
                <a:lin ang="5400000" scaled="0"/>
              </a:gradFill>
              <a:latin typeface="+mn-ea"/>
              <a:cs typeface="+mn-ea"/>
              <a:sym typeface="+mn-ea"/>
            </a:endParaRPr>
          </a:p>
        </p:txBody>
      </p:sp>
      <p:sp>
        <p:nvSpPr>
          <p:cNvPr id="9" name="矩形 8"/>
          <p:cNvSpPr/>
          <p:nvPr>
            <p:custDataLst>
              <p:tags r:id="rId11"/>
            </p:custDataLst>
          </p:nvPr>
        </p:nvSpPr>
        <p:spPr>
          <a:xfrm>
            <a:off x="6118553" y="4520763"/>
            <a:ext cx="377762" cy="352179"/>
          </a:xfrm>
          <a:prstGeom prst="rect">
            <a:avLst/>
          </a:prstGeom>
          <a:noFill/>
        </p:spPr>
        <p:txBody>
          <a:bodyPr wrap="square" lIns="0" tIns="0" rIns="0" bIns="0" rtlCol="0" anchor="ctr">
            <a:noAutofit/>
          </a:bodyPr>
          <a:lstStyle/>
          <a:p>
            <a:pPr algn="ctr">
              <a:spcBef>
                <a:spcPct val="0"/>
              </a:spcBef>
              <a:spcAft>
                <a:spcPct val="0"/>
              </a:spcAft>
            </a:pPr>
            <a:r>
              <a:rPr lang="en-US" altLang="zh-CN" sz="1600" b="1">
                <a:gradFill>
                  <a:gsLst>
                    <a:gs pos="0">
                      <a:schemeClr val="accent2">
                        <a:lumMod val="5000"/>
                        <a:lumOff val="95000"/>
                        <a:alpha val="100000"/>
                      </a:schemeClr>
                    </a:gs>
                    <a:gs pos="100000">
                      <a:schemeClr val="accent2">
                        <a:lumMod val="0"/>
                        <a:lumOff val="100000"/>
                        <a:alpha val="100000"/>
                      </a:schemeClr>
                    </a:gs>
                  </a:gsLst>
                  <a:lin ang="5400000" scaled="0"/>
                </a:gradFill>
                <a:latin typeface="+mn-ea"/>
                <a:cs typeface="+mn-ea"/>
                <a:sym typeface="+mn-ea"/>
              </a:rPr>
              <a:t>02</a:t>
            </a:r>
            <a:endParaRPr lang="en-US" altLang="zh-CN" sz="1600" b="1">
              <a:gradFill>
                <a:gsLst>
                  <a:gs pos="0">
                    <a:schemeClr val="accent2">
                      <a:lumMod val="5000"/>
                      <a:lumOff val="95000"/>
                      <a:alpha val="100000"/>
                    </a:schemeClr>
                  </a:gs>
                  <a:gs pos="100000">
                    <a:schemeClr val="accent2">
                      <a:lumMod val="0"/>
                      <a:lumOff val="100000"/>
                      <a:alpha val="100000"/>
                    </a:schemeClr>
                  </a:gs>
                </a:gsLst>
                <a:lin ang="5400000" scaled="0"/>
              </a:gradFill>
              <a:latin typeface="+mn-ea"/>
              <a:cs typeface="+mn-ea"/>
              <a:sym typeface="+mn-ea"/>
            </a:endParaRPr>
          </a:p>
        </p:txBody>
      </p:sp>
      <p:sp>
        <p:nvSpPr>
          <p:cNvPr id="10" name="矩形 9"/>
          <p:cNvSpPr/>
          <p:nvPr>
            <p:custDataLst>
              <p:tags r:id="rId12"/>
            </p:custDataLst>
          </p:nvPr>
        </p:nvSpPr>
        <p:spPr>
          <a:xfrm>
            <a:off x="734695" y="3486150"/>
            <a:ext cx="2968625" cy="495300"/>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dirty="0">
                <a:solidFill>
                  <a:schemeClr val="accent1"/>
                </a:solidFill>
                <a:latin typeface="+mn-ea"/>
                <a:cs typeface="+mn-ea"/>
                <a:sym typeface="+mn-ea"/>
              </a:rPr>
              <a:t>（1）职业化行事。</a:t>
            </a:r>
            <a:endParaRPr lang="zh-CN" altLang="en-US" sz="2400" b="1" dirty="0">
              <a:solidFill>
                <a:schemeClr val="accent1"/>
              </a:solidFill>
              <a:latin typeface="+mn-ea"/>
              <a:cs typeface="+mn-ea"/>
              <a:sym typeface="+mn-ea"/>
            </a:endParaRPr>
          </a:p>
        </p:txBody>
      </p:sp>
      <p:sp>
        <p:nvSpPr>
          <p:cNvPr id="11" name="矩形 10"/>
          <p:cNvSpPr/>
          <p:nvPr>
            <p:custDataLst>
              <p:tags r:id="rId13"/>
            </p:custDataLst>
          </p:nvPr>
        </p:nvSpPr>
        <p:spPr>
          <a:xfrm>
            <a:off x="1440815" y="4074795"/>
            <a:ext cx="2256155" cy="1079500"/>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zh-CN" altLang="en-US" sz="2400" dirty="0">
                <a:solidFill>
                  <a:schemeClr val="tx1">
                    <a:lumMod val="85000"/>
                    <a:lumOff val="15000"/>
                  </a:schemeClr>
                </a:solidFill>
                <a:latin typeface="+mn-ea"/>
                <a:cs typeface="+mn-ea"/>
                <a:sym typeface="+mn-ea"/>
              </a:rPr>
              <a:t>想要离职创业，要提前、恰当地表露离职意图。</a:t>
            </a:r>
            <a:endParaRPr lang="zh-CN" altLang="en-US" sz="2400" dirty="0">
              <a:solidFill>
                <a:schemeClr val="tx1">
                  <a:lumMod val="85000"/>
                  <a:lumOff val="15000"/>
                </a:schemeClr>
              </a:solidFill>
              <a:latin typeface="+mn-ea"/>
              <a:cs typeface="+mn-ea"/>
              <a:sym typeface="+mn-ea"/>
            </a:endParaRPr>
          </a:p>
        </p:txBody>
      </p:sp>
      <p:sp>
        <p:nvSpPr>
          <p:cNvPr id="123" name="椭圆 122"/>
          <p:cNvSpPr/>
          <p:nvPr>
            <p:custDataLst>
              <p:tags r:id="rId14"/>
            </p:custDataLst>
          </p:nvPr>
        </p:nvSpPr>
        <p:spPr>
          <a:xfrm>
            <a:off x="3872129" y="3771955"/>
            <a:ext cx="172029" cy="17202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4" name="椭圆 123"/>
          <p:cNvSpPr/>
          <p:nvPr>
            <p:custDataLst>
              <p:tags r:id="rId15"/>
            </p:custDataLst>
          </p:nvPr>
        </p:nvSpPr>
        <p:spPr>
          <a:xfrm>
            <a:off x="3928454" y="3828279"/>
            <a:ext cx="59381" cy="593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125" name="直接连接符 124"/>
          <p:cNvCxnSpPr/>
          <p:nvPr>
            <p:custDataLst>
              <p:tags r:id="rId16"/>
            </p:custDataLst>
          </p:nvPr>
        </p:nvCxnSpPr>
        <p:spPr>
          <a:xfrm>
            <a:off x="3698790" y="3858406"/>
            <a:ext cx="173339" cy="0"/>
          </a:xfrm>
          <a:prstGeom prst="line">
            <a:avLst/>
          </a:prstGeom>
          <a:ln>
            <a:solidFill>
              <a:schemeClr val="accent1"/>
            </a:solidFill>
            <a:prstDash val="sysDot"/>
          </a:ln>
        </p:spPr>
        <p:style>
          <a:lnRef idx="1">
            <a:schemeClr val="accent1"/>
          </a:lnRef>
          <a:fillRef idx="0">
            <a:schemeClr val="accent1"/>
          </a:fillRef>
          <a:effectRef idx="0">
            <a:schemeClr val="accent1"/>
          </a:effectRef>
          <a:fontRef idx="minor">
            <a:schemeClr val="tx1"/>
          </a:fontRef>
        </p:style>
      </p:cxnSp>
    </p:spTree>
    <p:custDataLst>
      <p:tags r:id="rId1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4134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二、初创企业必须考虑的伦理问题</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（三）创业者和其他利益相关者之间的伦理问题</a:t>
            </a:r>
            <a:endParaRPr lang="zh-CN" altLang="en-US" sz="2400"/>
          </a:p>
        </p:txBody>
      </p:sp>
      <p:sp>
        <p:nvSpPr>
          <p:cNvPr id="6" name="文本框 5"/>
          <p:cNvSpPr txBox="1"/>
          <p:nvPr/>
        </p:nvSpPr>
        <p:spPr>
          <a:xfrm>
            <a:off x="671830" y="1594485"/>
            <a:ext cx="10848975" cy="1198880"/>
          </a:xfrm>
          <a:prstGeom prst="rect">
            <a:avLst/>
          </a:prstGeom>
        </p:spPr>
        <p:txBody>
          <a:bodyPr wrap="square">
            <a:spAutoFit/>
          </a:bodyPr>
          <a:p>
            <a:r>
              <a:rPr sz="2400">
                <a:solidFill>
                  <a:srgbClr val="231F20"/>
                </a:solidFill>
              </a:rPr>
              <a:t>如果创业者是在一家公司工作一段时间后进行创业，就很可能面临与前雇主公司敌对的情况。此时，创业者必须遵循如下两个原则。</a:t>
            </a:r>
            <a:endParaRPr sz="2400">
              <a:solidFill>
                <a:srgbClr val="231F20"/>
              </a:solidFill>
            </a:endParaRPr>
          </a:p>
          <a:p>
            <a:endParaRPr sz="2400">
              <a:solidFill>
                <a:srgbClr val="231F20"/>
              </a:solidFill>
            </a:endParaRPr>
          </a:p>
        </p:txBody>
      </p:sp>
      <p:sp>
        <p:nvSpPr>
          <p:cNvPr id="30" name="任意多边形: 形状 15"/>
          <p:cNvSpPr/>
          <p:nvPr>
            <p:custDataLst>
              <p:tags r:id="rId1"/>
            </p:custDataLst>
          </p:nvPr>
        </p:nvSpPr>
        <p:spPr>
          <a:xfrm>
            <a:off x="1758315" y="2550795"/>
            <a:ext cx="2661285" cy="3786505"/>
          </a:xfrm>
          <a:custGeom>
            <a:avLst/>
            <a:gdLst>
              <a:gd name="connsiteX0" fmla="*/ 62283 w 2658882"/>
              <a:gd name="connsiteY0" fmla="*/ 40468 h 4091396"/>
              <a:gd name="connsiteX1" fmla="*/ 205497 w 2658882"/>
              <a:gd name="connsiteY1" fmla="*/ 0 h 4091396"/>
              <a:gd name="connsiteX2" fmla="*/ 2508800 w 2658882"/>
              <a:gd name="connsiteY2" fmla="*/ 363231 h 4091396"/>
              <a:gd name="connsiteX3" fmla="*/ 2658882 w 2658882"/>
              <a:gd name="connsiteY3" fmla="*/ 538860 h 4091396"/>
              <a:gd name="connsiteX4" fmla="*/ 2658882 w 2658882"/>
              <a:gd name="connsiteY4" fmla="*/ 3550908 h 4091396"/>
              <a:gd name="connsiteX5" fmla="*/ 2508776 w 2658882"/>
              <a:gd name="connsiteY5" fmla="*/ 3726540 h 4091396"/>
              <a:gd name="connsiteX6" fmla="*/ 205473 w 2658882"/>
              <a:gd name="connsiteY6" fmla="*/ 4089771 h 4091396"/>
              <a:gd name="connsiteX7" fmla="*/ 62283 w 2658882"/>
              <a:gd name="connsiteY7" fmla="*/ 4049299 h 4091396"/>
              <a:gd name="connsiteX8" fmla="*/ 0 w 2658882"/>
              <a:gd name="connsiteY8" fmla="*/ 3914137 h 4091396"/>
              <a:gd name="connsiteX9" fmla="*/ 0 w 2658882"/>
              <a:gd name="connsiteY9" fmla="*/ 175659 h 4091396"/>
              <a:gd name="connsiteX10" fmla="*/ 62283 w 2658882"/>
              <a:gd name="connsiteY10" fmla="*/ 40468 h 4091396"/>
              <a:gd name="connsiteX0-1" fmla="*/ 62283 w 2658882"/>
              <a:gd name="connsiteY0-2" fmla="*/ 42612 h 4093540"/>
              <a:gd name="connsiteX1-3" fmla="*/ 205497 w 2658882"/>
              <a:gd name="connsiteY1-4" fmla="*/ 2144 h 4093540"/>
              <a:gd name="connsiteX2-5" fmla="*/ 2508800 w 2658882"/>
              <a:gd name="connsiteY2-6" fmla="*/ 365375 h 4093540"/>
              <a:gd name="connsiteX3-7" fmla="*/ 2658882 w 2658882"/>
              <a:gd name="connsiteY3-8" fmla="*/ 541004 h 4093540"/>
              <a:gd name="connsiteX4-9" fmla="*/ 2658882 w 2658882"/>
              <a:gd name="connsiteY4-10" fmla="*/ 3553052 h 4093540"/>
              <a:gd name="connsiteX5-11" fmla="*/ 2508776 w 2658882"/>
              <a:gd name="connsiteY5-12" fmla="*/ 3728684 h 4093540"/>
              <a:gd name="connsiteX6-13" fmla="*/ 205473 w 2658882"/>
              <a:gd name="connsiteY6-14" fmla="*/ 4091915 h 4093540"/>
              <a:gd name="connsiteX7-15" fmla="*/ 62283 w 2658882"/>
              <a:gd name="connsiteY7-16" fmla="*/ 4051443 h 4093540"/>
              <a:gd name="connsiteX8-17" fmla="*/ 0 w 2658882"/>
              <a:gd name="connsiteY8-18" fmla="*/ 3916281 h 4093540"/>
              <a:gd name="connsiteX9-19" fmla="*/ 0 w 2658882"/>
              <a:gd name="connsiteY9-20" fmla="*/ 177803 h 4093540"/>
              <a:gd name="connsiteX10-21" fmla="*/ 62283 w 2658882"/>
              <a:gd name="connsiteY10-22" fmla="*/ 42612 h 4093540"/>
              <a:gd name="connsiteX0-23" fmla="*/ 62283 w 2658882"/>
              <a:gd name="connsiteY0-24" fmla="*/ 42612 h 4093540"/>
              <a:gd name="connsiteX1-25" fmla="*/ 205497 w 2658882"/>
              <a:gd name="connsiteY1-26" fmla="*/ 2144 h 4093540"/>
              <a:gd name="connsiteX2-27" fmla="*/ 2508800 w 2658882"/>
              <a:gd name="connsiteY2-28" fmla="*/ 365375 h 4093540"/>
              <a:gd name="connsiteX3-29" fmla="*/ 2658882 w 2658882"/>
              <a:gd name="connsiteY3-30" fmla="*/ 541004 h 4093540"/>
              <a:gd name="connsiteX4-31" fmla="*/ 2658882 w 2658882"/>
              <a:gd name="connsiteY4-32" fmla="*/ 3553052 h 4093540"/>
              <a:gd name="connsiteX5-33" fmla="*/ 2508776 w 2658882"/>
              <a:gd name="connsiteY5-34" fmla="*/ 3728684 h 4093540"/>
              <a:gd name="connsiteX6-35" fmla="*/ 205473 w 2658882"/>
              <a:gd name="connsiteY6-36" fmla="*/ 4091915 h 4093540"/>
              <a:gd name="connsiteX7-37" fmla="*/ 62283 w 2658882"/>
              <a:gd name="connsiteY7-38" fmla="*/ 4051443 h 4093540"/>
              <a:gd name="connsiteX8-39" fmla="*/ 0 w 2658882"/>
              <a:gd name="connsiteY8-40" fmla="*/ 3916281 h 4093540"/>
              <a:gd name="connsiteX9-41" fmla="*/ 0 w 2658882"/>
              <a:gd name="connsiteY9-42" fmla="*/ 177803 h 4093540"/>
              <a:gd name="connsiteX10-43" fmla="*/ 62283 w 2658882"/>
              <a:gd name="connsiteY10-44" fmla="*/ 42612 h 4093540"/>
              <a:gd name="connsiteX0-45" fmla="*/ 62283 w 2658882"/>
              <a:gd name="connsiteY0-46" fmla="*/ 42612 h 4093540"/>
              <a:gd name="connsiteX1-47" fmla="*/ 205497 w 2658882"/>
              <a:gd name="connsiteY1-48" fmla="*/ 2144 h 4093540"/>
              <a:gd name="connsiteX2-49" fmla="*/ 2508800 w 2658882"/>
              <a:gd name="connsiteY2-50" fmla="*/ 365375 h 4093540"/>
              <a:gd name="connsiteX3-51" fmla="*/ 2658882 w 2658882"/>
              <a:gd name="connsiteY3-52" fmla="*/ 541004 h 4093540"/>
              <a:gd name="connsiteX4-53" fmla="*/ 2658882 w 2658882"/>
              <a:gd name="connsiteY4-54" fmla="*/ 3553052 h 4093540"/>
              <a:gd name="connsiteX5-55" fmla="*/ 2508776 w 2658882"/>
              <a:gd name="connsiteY5-56" fmla="*/ 3728684 h 4093540"/>
              <a:gd name="connsiteX6-57" fmla="*/ 205473 w 2658882"/>
              <a:gd name="connsiteY6-58" fmla="*/ 4091915 h 4093540"/>
              <a:gd name="connsiteX7-59" fmla="*/ 62283 w 2658882"/>
              <a:gd name="connsiteY7-60" fmla="*/ 4051443 h 4093540"/>
              <a:gd name="connsiteX8-61" fmla="*/ 0 w 2658882"/>
              <a:gd name="connsiteY8-62" fmla="*/ 3916281 h 4093540"/>
              <a:gd name="connsiteX9-63" fmla="*/ 0 w 2658882"/>
              <a:gd name="connsiteY9-64" fmla="*/ 177803 h 4093540"/>
              <a:gd name="connsiteX10-65" fmla="*/ 62283 w 2658882"/>
              <a:gd name="connsiteY10-66" fmla="*/ 42612 h 4093540"/>
              <a:gd name="connsiteX0-67" fmla="*/ 62283 w 2658882"/>
              <a:gd name="connsiteY0-68" fmla="*/ 42612 h 4093540"/>
              <a:gd name="connsiteX1-69" fmla="*/ 205497 w 2658882"/>
              <a:gd name="connsiteY1-70" fmla="*/ 2144 h 4093540"/>
              <a:gd name="connsiteX2-71" fmla="*/ 2508800 w 2658882"/>
              <a:gd name="connsiteY2-72" fmla="*/ 365375 h 4093540"/>
              <a:gd name="connsiteX3-73" fmla="*/ 2658882 w 2658882"/>
              <a:gd name="connsiteY3-74" fmla="*/ 541004 h 4093540"/>
              <a:gd name="connsiteX4-75" fmla="*/ 2658882 w 2658882"/>
              <a:gd name="connsiteY4-76" fmla="*/ 3553052 h 4093540"/>
              <a:gd name="connsiteX5-77" fmla="*/ 2508776 w 2658882"/>
              <a:gd name="connsiteY5-78" fmla="*/ 3728684 h 4093540"/>
              <a:gd name="connsiteX6-79" fmla="*/ 205473 w 2658882"/>
              <a:gd name="connsiteY6-80" fmla="*/ 4091915 h 4093540"/>
              <a:gd name="connsiteX7-81" fmla="*/ 62283 w 2658882"/>
              <a:gd name="connsiteY7-82" fmla="*/ 4051443 h 4093540"/>
              <a:gd name="connsiteX8-83" fmla="*/ 0 w 2658882"/>
              <a:gd name="connsiteY8-84" fmla="*/ 3916281 h 4093540"/>
              <a:gd name="connsiteX9-85" fmla="*/ 0 w 2658882"/>
              <a:gd name="connsiteY9-86" fmla="*/ 177803 h 4093540"/>
              <a:gd name="connsiteX10-87" fmla="*/ 62283 w 2658882"/>
              <a:gd name="connsiteY10-88" fmla="*/ 42612 h 4093540"/>
              <a:gd name="connsiteX0-89" fmla="*/ 62283 w 2658882"/>
              <a:gd name="connsiteY0-90" fmla="*/ 42612 h 4093540"/>
              <a:gd name="connsiteX1-91" fmla="*/ 205497 w 2658882"/>
              <a:gd name="connsiteY1-92" fmla="*/ 2144 h 4093540"/>
              <a:gd name="connsiteX2-93" fmla="*/ 2508800 w 2658882"/>
              <a:gd name="connsiteY2-94" fmla="*/ 365375 h 4093540"/>
              <a:gd name="connsiteX3-95" fmla="*/ 2658882 w 2658882"/>
              <a:gd name="connsiteY3-96" fmla="*/ 541004 h 4093540"/>
              <a:gd name="connsiteX4-97" fmla="*/ 2658882 w 2658882"/>
              <a:gd name="connsiteY4-98" fmla="*/ 3553052 h 4093540"/>
              <a:gd name="connsiteX5-99" fmla="*/ 2508776 w 2658882"/>
              <a:gd name="connsiteY5-100" fmla="*/ 3728684 h 4093540"/>
              <a:gd name="connsiteX6-101" fmla="*/ 205473 w 2658882"/>
              <a:gd name="connsiteY6-102" fmla="*/ 4091915 h 4093540"/>
              <a:gd name="connsiteX7-103" fmla="*/ 62283 w 2658882"/>
              <a:gd name="connsiteY7-104" fmla="*/ 4051443 h 4093540"/>
              <a:gd name="connsiteX8-105" fmla="*/ 0 w 2658882"/>
              <a:gd name="connsiteY8-106" fmla="*/ 3916281 h 4093540"/>
              <a:gd name="connsiteX9-107" fmla="*/ 0 w 2658882"/>
              <a:gd name="connsiteY9-108" fmla="*/ 177803 h 4093540"/>
              <a:gd name="connsiteX10-109" fmla="*/ 62283 w 2658882"/>
              <a:gd name="connsiteY10-110" fmla="*/ 42612 h 4093540"/>
              <a:gd name="connsiteX0-111" fmla="*/ 62283 w 2658882"/>
              <a:gd name="connsiteY0-112" fmla="*/ 42612 h 4093540"/>
              <a:gd name="connsiteX1-113" fmla="*/ 205497 w 2658882"/>
              <a:gd name="connsiteY1-114" fmla="*/ 2144 h 4093540"/>
              <a:gd name="connsiteX2-115" fmla="*/ 2508800 w 2658882"/>
              <a:gd name="connsiteY2-116" fmla="*/ 365375 h 4093540"/>
              <a:gd name="connsiteX3-117" fmla="*/ 2658882 w 2658882"/>
              <a:gd name="connsiteY3-118" fmla="*/ 541004 h 4093540"/>
              <a:gd name="connsiteX4-119" fmla="*/ 2658882 w 2658882"/>
              <a:gd name="connsiteY4-120" fmla="*/ 3553052 h 4093540"/>
              <a:gd name="connsiteX5-121" fmla="*/ 2508776 w 2658882"/>
              <a:gd name="connsiteY5-122" fmla="*/ 3728684 h 4093540"/>
              <a:gd name="connsiteX6-123" fmla="*/ 205473 w 2658882"/>
              <a:gd name="connsiteY6-124" fmla="*/ 4091915 h 4093540"/>
              <a:gd name="connsiteX7-125" fmla="*/ 62283 w 2658882"/>
              <a:gd name="connsiteY7-126" fmla="*/ 4051443 h 4093540"/>
              <a:gd name="connsiteX8-127" fmla="*/ 0 w 2658882"/>
              <a:gd name="connsiteY8-128" fmla="*/ 3916281 h 4093540"/>
              <a:gd name="connsiteX9-129" fmla="*/ 0 w 2658882"/>
              <a:gd name="connsiteY9-130" fmla="*/ 177803 h 4093540"/>
              <a:gd name="connsiteX10-131" fmla="*/ 62283 w 2658882"/>
              <a:gd name="connsiteY10-132" fmla="*/ 42612 h 4093540"/>
              <a:gd name="connsiteX0-133" fmla="*/ 62283 w 2658882"/>
              <a:gd name="connsiteY0-134" fmla="*/ 42612 h 4093540"/>
              <a:gd name="connsiteX1-135" fmla="*/ 205497 w 2658882"/>
              <a:gd name="connsiteY1-136" fmla="*/ 2144 h 4093540"/>
              <a:gd name="connsiteX2-137" fmla="*/ 2508800 w 2658882"/>
              <a:gd name="connsiteY2-138" fmla="*/ 365375 h 4093540"/>
              <a:gd name="connsiteX3-139" fmla="*/ 2658882 w 2658882"/>
              <a:gd name="connsiteY3-140" fmla="*/ 541004 h 4093540"/>
              <a:gd name="connsiteX4-141" fmla="*/ 2658882 w 2658882"/>
              <a:gd name="connsiteY4-142" fmla="*/ 3553052 h 4093540"/>
              <a:gd name="connsiteX5-143" fmla="*/ 2508776 w 2658882"/>
              <a:gd name="connsiteY5-144" fmla="*/ 3728684 h 4093540"/>
              <a:gd name="connsiteX6-145" fmla="*/ 205473 w 2658882"/>
              <a:gd name="connsiteY6-146" fmla="*/ 4091915 h 4093540"/>
              <a:gd name="connsiteX7-147" fmla="*/ 62283 w 2658882"/>
              <a:gd name="connsiteY7-148" fmla="*/ 4051443 h 4093540"/>
              <a:gd name="connsiteX8-149" fmla="*/ 0 w 2658882"/>
              <a:gd name="connsiteY8-150" fmla="*/ 3916281 h 4093540"/>
              <a:gd name="connsiteX9-151" fmla="*/ 0 w 2658882"/>
              <a:gd name="connsiteY9-152" fmla="*/ 177803 h 4093540"/>
              <a:gd name="connsiteX10-153" fmla="*/ 62283 w 2658882"/>
              <a:gd name="connsiteY10-154" fmla="*/ 42612 h 4093540"/>
              <a:gd name="connsiteX0-155" fmla="*/ 62283 w 2658882"/>
              <a:gd name="connsiteY0-156" fmla="*/ 42612 h 4093540"/>
              <a:gd name="connsiteX1-157" fmla="*/ 205497 w 2658882"/>
              <a:gd name="connsiteY1-158" fmla="*/ 2144 h 4093540"/>
              <a:gd name="connsiteX2-159" fmla="*/ 2508800 w 2658882"/>
              <a:gd name="connsiteY2-160" fmla="*/ 365375 h 4093540"/>
              <a:gd name="connsiteX3-161" fmla="*/ 2658882 w 2658882"/>
              <a:gd name="connsiteY3-162" fmla="*/ 541004 h 4093540"/>
              <a:gd name="connsiteX4-163" fmla="*/ 2658882 w 2658882"/>
              <a:gd name="connsiteY4-164" fmla="*/ 3553052 h 4093540"/>
              <a:gd name="connsiteX5-165" fmla="*/ 2508776 w 2658882"/>
              <a:gd name="connsiteY5-166" fmla="*/ 3728684 h 4093540"/>
              <a:gd name="connsiteX6-167" fmla="*/ 205473 w 2658882"/>
              <a:gd name="connsiteY6-168" fmla="*/ 4091915 h 4093540"/>
              <a:gd name="connsiteX7-169" fmla="*/ 62283 w 2658882"/>
              <a:gd name="connsiteY7-170" fmla="*/ 4051443 h 4093540"/>
              <a:gd name="connsiteX8-171" fmla="*/ 0 w 2658882"/>
              <a:gd name="connsiteY8-172" fmla="*/ 3916281 h 4093540"/>
              <a:gd name="connsiteX9-173" fmla="*/ 0 w 2658882"/>
              <a:gd name="connsiteY9-174" fmla="*/ 177803 h 4093540"/>
              <a:gd name="connsiteX10-175" fmla="*/ 62283 w 2658882"/>
              <a:gd name="connsiteY10-176" fmla="*/ 42612 h 4093540"/>
              <a:gd name="connsiteX0-177" fmla="*/ 62283 w 2658882"/>
              <a:gd name="connsiteY0-178" fmla="*/ 42612 h 4093540"/>
              <a:gd name="connsiteX1-179" fmla="*/ 205497 w 2658882"/>
              <a:gd name="connsiteY1-180" fmla="*/ 2144 h 4093540"/>
              <a:gd name="connsiteX2-181" fmla="*/ 2508800 w 2658882"/>
              <a:gd name="connsiteY2-182" fmla="*/ 365375 h 4093540"/>
              <a:gd name="connsiteX3-183" fmla="*/ 2658882 w 2658882"/>
              <a:gd name="connsiteY3-184" fmla="*/ 541004 h 4093540"/>
              <a:gd name="connsiteX4-185" fmla="*/ 2658882 w 2658882"/>
              <a:gd name="connsiteY4-186" fmla="*/ 3553052 h 4093540"/>
              <a:gd name="connsiteX5-187" fmla="*/ 2508776 w 2658882"/>
              <a:gd name="connsiteY5-188" fmla="*/ 3728684 h 4093540"/>
              <a:gd name="connsiteX6-189" fmla="*/ 205473 w 2658882"/>
              <a:gd name="connsiteY6-190" fmla="*/ 4091915 h 4093540"/>
              <a:gd name="connsiteX7-191" fmla="*/ 62283 w 2658882"/>
              <a:gd name="connsiteY7-192" fmla="*/ 4051443 h 4093540"/>
              <a:gd name="connsiteX8-193" fmla="*/ 0 w 2658882"/>
              <a:gd name="connsiteY8-194" fmla="*/ 3916281 h 4093540"/>
              <a:gd name="connsiteX9-195" fmla="*/ 0 w 2658882"/>
              <a:gd name="connsiteY9-196" fmla="*/ 177803 h 4093540"/>
              <a:gd name="connsiteX10-197" fmla="*/ 62283 w 2658882"/>
              <a:gd name="connsiteY10-198" fmla="*/ 42612 h 4093540"/>
              <a:gd name="connsiteX0-199" fmla="*/ 62283 w 2658882"/>
              <a:gd name="connsiteY0-200" fmla="*/ 42612 h 4092044"/>
              <a:gd name="connsiteX1-201" fmla="*/ 205497 w 2658882"/>
              <a:gd name="connsiteY1-202" fmla="*/ 2144 h 4092044"/>
              <a:gd name="connsiteX2-203" fmla="*/ 2508800 w 2658882"/>
              <a:gd name="connsiteY2-204" fmla="*/ 365375 h 4092044"/>
              <a:gd name="connsiteX3-205" fmla="*/ 2658882 w 2658882"/>
              <a:gd name="connsiteY3-206" fmla="*/ 541004 h 4092044"/>
              <a:gd name="connsiteX4-207" fmla="*/ 2658882 w 2658882"/>
              <a:gd name="connsiteY4-208" fmla="*/ 3553052 h 4092044"/>
              <a:gd name="connsiteX5-209" fmla="*/ 2508776 w 2658882"/>
              <a:gd name="connsiteY5-210" fmla="*/ 3728684 h 4092044"/>
              <a:gd name="connsiteX6-211" fmla="*/ 205473 w 2658882"/>
              <a:gd name="connsiteY6-212" fmla="*/ 4091915 h 4092044"/>
              <a:gd name="connsiteX7-213" fmla="*/ 62283 w 2658882"/>
              <a:gd name="connsiteY7-214" fmla="*/ 4051443 h 4092044"/>
              <a:gd name="connsiteX8-215" fmla="*/ 0 w 2658882"/>
              <a:gd name="connsiteY8-216" fmla="*/ 3916281 h 4092044"/>
              <a:gd name="connsiteX9-217" fmla="*/ 0 w 2658882"/>
              <a:gd name="connsiteY9-218" fmla="*/ 177803 h 4092044"/>
              <a:gd name="connsiteX10-219" fmla="*/ 62283 w 2658882"/>
              <a:gd name="connsiteY10-220" fmla="*/ 42612 h 4092044"/>
              <a:gd name="connsiteX0-221" fmla="*/ 62283 w 2658882"/>
              <a:gd name="connsiteY0-222" fmla="*/ 42612 h 4091915"/>
              <a:gd name="connsiteX1-223" fmla="*/ 205497 w 2658882"/>
              <a:gd name="connsiteY1-224" fmla="*/ 2144 h 4091915"/>
              <a:gd name="connsiteX2-225" fmla="*/ 2508800 w 2658882"/>
              <a:gd name="connsiteY2-226" fmla="*/ 365375 h 4091915"/>
              <a:gd name="connsiteX3-227" fmla="*/ 2658882 w 2658882"/>
              <a:gd name="connsiteY3-228" fmla="*/ 541004 h 4091915"/>
              <a:gd name="connsiteX4-229" fmla="*/ 2658882 w 2658882"/>
              <a:gd name="connsiteY4-230" fmla="*/ 3553052 h 4091915"/>
              <a:gd name="connsiteX5-231" fmla="*/ 2508776 w 2658882"/>
              <a:gd name="connsiteY5-232" fmla="*/ 3728684 h 4091915"/>
              <a:gd name="connsiteX6-233" fmla="*/ 205473 w 2658882"/>
              <a:gd name="connsiteY6-234" fmla="*/ 4091915 h 4091915"/>
              <a:gd name="connsiteX7-235" fmla="*/ 62283 w 2658882"/>
              <a:gd name="connsiteY7-236" fmla="*/ 4051443 h 4091915"/>
              <a:gd name="connsiteX8-237" fmla="*/ 0 w 2658882"/>
              <a:gd name="connsiteY8-238" fmla="*/ 3916281 h 4091915"/>
              <a:gd name="connsiteX9-239" fmla="*/ 0 w 2658882"/>
              <a:gd name="connsiteY9-240" fmla="*/ 177803 h 4091915"/>
              <a:gd name="connsiteX10-241" fmla="*/ 62283 w 2658882"/>
              <a:gd name="connsiteY10-242" fmla="*/ 42612 h 4091915"/>
              <a:gd name="connsiteX0-243" fmla="*/ 62283 w 2658882"/>
              <a:gd name="connsiteY0-244" fmla="*/ 42612 h 4092475"/>
              <a:gd name="connsiteX1-245" fmla="*/ 205497 w 2658882"/>
              <a:gd name="connsiteY1-246" fmla="*/ 2144 h 4092475"/>
              <a:gd name="connsiteX2-247" fmla="*/ 2508800 w 2658882"/>
              <a:gd name="connsiteY2-248" fmla="*/ 365375 h 4092475"/>
              <a:gd name="connsiteX3-249" fmla="*/ 2658882 w 2658882"/>
              <a:gd name="connsiteY3-250" fmla="*/ 541004 h 4092475"/>
              <a:gd name="connsiteX4-251" fmla="*/ 2658882 w 2658882"/>
              <a:gd name="connsiteY4-252" fmla="*/ 3553052 h 4092475"/>
              <a:gd name="connsiteX5-253" fmla="*/ 2508776 w 2658882"/>
              <a:gd name="connsiteY5-254" fmla="*/ 3728684 h 4092475"/>
              <a:gd name="connsiteX6-255" fmla="*/ 205473 w 2658882"/>
              <a:gd name="connsiteY6-256" fmla="*/ 4091915 h 4092475"/>
              <a:gd name="connsiteX7-257" fmla="*/ 62283 w 2658882"/>
              <a:gd name="connsiteY7-258" fmla="*/ 4051443 h 4092475"/>
              <a:gd name="connsiteX8-259" fmla="*/ 0 w 2658882"/>
              <a:gd name="connsiteY8-260" fmla="*/ 3916281 h 4092475"/>
              <a:gd name="connsiteX9-261" fmla="*/ 0 w 2658882"/>
              <a:gd name="connsiteY9-262" fmla="*/ 177803 h 4092475"/>
              <a:gd name="connsiteX10-263" fmla="*/ 62283 w 2658882"/>
              <a:gd name="connsiteY10-264" fmla="*/ 42612 h 4092475"/>
              <a:gd name="connsiteX0-265" fmla="*/ 62283 w 2658882"/>
              <a:gd name="connsiteY0-266" fmla="*/ 42612 h 4094059"/>
              <a:gd name="connsiteX1-267" fmla="*/ 205497 w 2658882"/>
              <a:gd name="connsiteY1-268" fmla="*/ 2144 h 4094059"/>
              <a:gd name="connsiteX2-269" fmla="*/ 2508800 w 2658882"/>
              <a:gd name="connsiteY2-270" fmla="*/ 365375 h 4094059"/>
              <a:gd name="connsiteX3-271" fmla="*/ 2658882 w 2658882"/>
              <a:gd name="connsiteY3-272" fmla="*/ 541004 h 4094059"/>
              <a:gd name="connsiteX4-273" fmla="*/ 2658882 w 2658882"/>
              <a:gd name="connsiteY4-274" fmla="*/ 3553052 h 4094059"/>
              <a:gd name="connsiteX5-275" fmla="*/ 2508776 w 2658882"/>
              <a:gd name="connsiteY5-276" fmla="*/ 3728684 h 4094059"/>
              <a:gd name="connsiteX6-277" fmla="*/ 205473 w 2658882"/>
              <a:gd name="connsiteY6-278" fmla="*/ 4091915 h 4094059"/>
              <a:gd name="connsiteX7-279" fmla="*/ 62283 w 2658882"/>
              <a:gd name="connsiteY7-280" fmla="*/ 4051443 h 4094059"/>
              <a:gd name="connsiteX8-281" fmla="*/ 0 w 2658882"/>
              <a:gd name="connsiteY8-282" fmla="*/ 3916281 h 4094059"/>
              <a:gd name="connsiteX9-283" fmla="*/ 0 w 2658882"/>
              <a:gd name="connsiteY9-284" fmla="*/ 177803 h 4094059"/>
              <a:gd name="connsiteX10-285" fmla="*/ 62283 w 2658882"/>
              <a:gd name="connsiteY10-286" fmla="*/ 42612 h 4094059"/>
              <a:gd name="connsiteX0-287" fmla="*/ 62283 w 2658882"/>
              <a:gd name="connsiteY0-288" fmla="*/ 42612 h 4094059"/>
              <a:gd name="connsiteX1-289" fmla="*/ 205497 w 2658882"/>
              <a:gd name="connsiteY1-290" fmla="*/ 2144 h 4094059"/>
              <a:gd name="connsiteX2-291" fmla="*/ 2508800 w 2658882"/>
              <a:gd name="connsiteY2-292" fmla="*/ 365375 h 4094059"/>
              <a:gd name="connsiteX3-293" fmla="*/ 2658882 w 2658882"/>
              <a:gd name="connsiteY3-294" fmla="*/ 541004 h 4094059"/>
              <a:gd name="connsiteX4-295" fmla="*/ 2658882 w 2658882"/>
              <a:gd name="connsiteY4-296" fmla="*/ 3553052 h 4094059"/>
              <a:gd name="connsiteX5-297" fmla="*/ 2508776 w 2658882"/>
              <a:gd name="connsiteY5-298" fmla="*/ 3728684 h 4094059"/>
              <a:gd name="connsiteX6-299" fmla="*/ 205473 w 2658882"/>
              <a:gd name="connsiteY6-300" fmla="*/ 4091915 h 4094059"/>
              <a:gd name="connsiteX7-301" fmla="*/ 62283 w 2658882"/>
              <a:gd name="connsiteY7-302" fmla="*/ 4051443 h 4094059"/>
              <a:gd name="connsiteX8-303" fmla="*/ 0 w 2658882"/>
              <a:gd name="connsiteY8-304" fmla="*/ 3916281 h 4094059"/>
              <a:gd name="connsiteX9-305" fmla="*/ 0 w 2658882"/>
              <a:gd name="connsiteY9-306" fmla="*/ 177803 h 4094059"/>
              <a:gd name="connsiteX10-307" fmla="*/ 62283 w 2658882"/>
              <a:gd name="connsiteY10-308" fmla="*/ 42612 h 4094059"/>
              <a:gd name="connsiteX0-309" fmla="*/ 62283 w 2658882"/>
              <a:gd name="connsiteY0-310" fmla="*/ 42612 h 4094059"/>
              <a:gd name="connsiteX1-311" fmla="*/ 205497 w 2658882"/>
              <a:gd name="connsiteY1-312" fmla="*/ 2144 h 4094059"/>
              <a:gd name="connsiteX2-313" fmla="*/ 2508800 w 2658882"/>
              <a:gd name="connsiteY2-314" fmla="*/ 365375 h 4094059"/>
              <a:gd name="connsiteX3-315" fmla="*/ 2658882 w 2658882"/>
              <a:gd name="connsiteY3-316" fmla="*/ 541004 h 4094059"/>
              <a:gd name="connsiteX4-317" fmla="*/ 2658882 w 2658882"/>
              <a:gd name="connsiteY4-318" fmla="*/ 3553052 h 4094059"/>
              <a:gd name="connsiteX5-319" fmla="*/ 2508776 w 2658882"/>
              <a:gd name="connsiteY5-320" fmla="*/ 3728684 h 4094059"/>
              <a:gd name="connsiteX6-321" fmla="*/ 205473 w 2658882"/>
              <a:gd name="connsiteY6-322" fmla="*/ 4091915 h 4094059"/>
              <a:gd name="connsiteX7-323" fmla="*/ 62283 w 2658882"/>
              <a:gd name="connsiteY7-324" fmla="*/ 4051443 h 4094059"/>
              <a:gd name="connsiteX8-325" fmla="*/ 0 w 2658882"/>
              <a:gd name="connsiteY8-326" fmla="*/ 3916281 h 4094059"/>
              <a:gd name="connsiteX9-327" fmla="*/ 0 w 2658882"/>
              <a:gd name="connsiteY9-328" fmla="*/ 177803 h 4094059"/>
              <a:gd name="connsiteX10-329" fmla="*/ 62283 w 2658882"/>
              <a:gd name="connsiteY10-330" fmla="*/ 42612 h 4094059"/>
              <a:gd name="connsiteX0-331" fmla="*/ 62283 w 2658882"/>
              <a:gd name="connsiteY0-332" fmla="*/ 42612 h 4094059"/>
              <a:gd name="connsiteX1-333" fmla="*/ 205497 w 2658882"/>
              <a:gd name="connsiteY1-334" fmla="*/ 2144 h 4094059"/>
              <a:gd name="connsiteX2-335" fmla="*/ 2508800 w 2658882"/>
              <a:gd name="connsiteY2-336" fmla="*/ 365375 h 4094059"/>
              <a:gd name="connsiteX3-337" fmla="*/ 2658882 w 2658882"/>
              <a:gd name="connsiteY3-338" fmla="*/ 541004 h 4094059"/>
              <a:gd name="connsiteX4-339" fmla="*/ 2658882 w 2658882"/>
              <a:gd name="connsiteY4-340" fmla="*/ 3553052 h 4094059"/>
              <a:gd name="connsiteX5-341" fmla="*/ 2508776 w 2658882"/>
              <a:gd name="connsiteY5-342" fmla="*/ 3728684 h 4094059"/>
              <a:gd name="connsiteX6-343" fmla="*/ 205473 w 2658882"/>
              <a:gd name="connsiteY6-344" fmla="*/ 4091915 h 4094059"/>
              <a:gd name="connsiteX7-345" fmla="*/ 62283 w 2658882"/>
              <a:gd name="connsiteY7-346" fmla="*/ 4051443 h 4094059"/>
              <a:gd name="connsiteX8-347" fmla="*/ 0 w 2658882"/>
              <a:gd name="connsiteY8-348" fmla="*/ 3916281 h 4094059"/>
              <a:gd name="connsiteX9-349" fmla="*/ 0 w 2658882"/>
              <a:gd name="connsiteY9-350" fmla="*/ 177803 h 4094059"/>
              <a:gd name="connsiteX10-351" fmla="*/ 62283 w 2658882"/>
              <a:gd name="connsiteY10-352" fmla="*/ 42612 h 4094059"/>
              <a:gd name="connsiteX0-353" fmla="*/ 62283 w 2658882"/>
              <a:gd name="connsiteY0-354" fmla="*/ 42612 h 4094059"/>
              <a:gd name="connsiteX1-355" fmla="*/ 205497 w 2658882"/>
              <a:gd name="connsiteY1-356" fmla="*/ 2144 h 4094059"/>
              <a:gd name="connsiteX2-357" fmla="*/ 2508800 w 2658882"/>
              <a:gd name="connsiteY2-358" fmla="*/ 365375 h 4094059"/>
              <a:gd name="connsiteX3-359" fmla="*/ 2658882 w 2658882"/>
              <a:gd name="connsiteY3-360" fmla="*/ 541004 h 4094059"/>
              <a:gd name="connsiteX4-361" fmla="*/ 2658882 w 2658882"/>
              <a:gd name="connsiteY4-362" fmla="*/ 3553052 h 4094059"/>
              <a:gd name="connsiteX5-363" fmla="*/ 2508776 w 2658882"/>
              <a:gd name="connsiteY5-364" fmla="*/ 3728684 h 4094059"/>
              <a:gd name="connsiteX6-365" fmla="*/ 205473 w 2658882"/>
              <a:gd name="connsiteY6-366" fmla="*/ 4091915 h 4094059"/>
              <a:gd name="connsiteX7-367" fmla="*/ 62283 w 2658882"/>
              <a:gd name="connsiteY7-368" fmla="*/ 4051443 h 4094059"/>
              <a:gd name="connsiteX8-369" fmla="*/ 0 w 2658882"/>
              <a:gd name="connsiteY8-370" fmla="*/ 3916281 h 4094059"/>
              <a:gd name="connsiteX9-371" fmla="*/ 0 w 2658882"/>
              <a:gd name="connsiteY9-372" fmla="*/ 177803 h 4094059"/>
              <a:gd name="connsiteX10-373" fmla="*/ 62283 w 2658882"/>
              <a:gd name="connsiteY10-374" fmla="*/ 42612 h 4094059"/>
              <a:gd name="connsiteX0-375" fmla="*/ 62283 w 2658882"/>
              <a:gd name="connsiteY0-376" fmla="*/ 42612 h 4094059"/>
              <a:gd name="connsiteX1-377" fmla="*/ 205497 w 2658882"/>
              <a:gd name="connsiteY1-378" fmla="*/ 2144 h 4094059"/>
              <a:gd name="connsiteX2-379" fmla="*/ 2508800 w 2658882"/>
              <a:gd name="connsiteY2-380" fmla="*/ 365375 h 4094059"/>
              <a:gd name="connsiteX3-381" fmla="*/ 2658882 w 2658882"/>
              <a:gd name="connsiteY3-382" fmla="*/ 541004 h 4094059"/>
              <a:gd name="connsiteX4-383" fmla="*/ 2658882 w 2658882"/>
              <a:gd name="connsiteY4-384" fmla="*/ 3553052 h 4094059"/>
              <a:gd name="connsiteX5-385" fmla="*/ 2508776 w 2658882"/>
              <a:gd name="connsiteY5-386" fmla="*/ 3728684 h 4094059"/>
              <a:gd name="connsiteX6-387" fmla="*/ 205473 w 2658882"/>
              <a:gd name="connsiteY6-388" fmla="*/ 4091915 h 4094059"/>
              <a:gd name="connsiteX7-389" fmla="*/ 62283 w 2658882"/>
              <a:gd name="connsiteY7-390" fmla="*/ 4051443 h 4094059"/>
              <a:gd name="connsiteX8-391" fmla="*/ 0 w 2658882"/>
              <a:gd name="connsiteY8-392" fmla="*/ 3916281 h 4094059"/>
              <a:gd name="connsiteX9-393" fmla="*/ 0 w 2658882"/>
              <a:gd name="connsiteY9-394" fmla="*/ 177803 h 4094059"/>
              <a:gd name="connsiteX10-395" fmla="*/ 62283 w 2658882"/>
              <a:gd name="connsiteY10-396" fmla="*/ 42612 h 40940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658882" h="4094059">
                <a:moveTo>
                  <a:pt x="62283" y="42612"/>
                </a:moveTo>
                <a:cubicBezTo>
                  <a:pt x="101616" y="8995"/>
                  <a:pt x="154387" y="-5916"/>
                  <a:pt x="205497" y="2144"/>
                </a:cubicBezTo>
                <a:cubicBezTo>
                  <a:pt x="205497" y="2144"/>
                  <a:pt x="2508800" y="365375"/>
                  <a:pt x="2508800" y="365375"/>
                </a:cubicBezTo>
                <a:cubicBezTo>
                  <a:pt x="2599348" y="379655"/>
                  <a:pt x="2658882" y="449336"/>
                  <a:pt x="2658882" y="541004"/>
                </a:cubicBezTo>
                <a:cubicBezTo>
                  <a:pt x="2658882" y="541004"/>
                  <a:pt x="2658882" y="3553052"/>
                  <a:pt x="2658882" y="3553052"/>
                </a:cubicBezTo>
                <a:cubicBezTo>
                  <a:pt x="2658882" y="3644720"/>
                  <a:pt x="2599325" y="3714404"/>
                  <a:pt x="2508776" y="3728684"/>
                </a:cubicBezTo>
                <a:cubicBezTo>
                  <a:pt x="2508776" y="3728684"/>
                  <a:pt x="205473" y="4091915"/>
                  <a:pt x="205473" y="4091915"/>
                </a:cubicBezTo>
                <a:cubicBezTo>
                  <a:pt x="154364" y="4099976"/>
                  <a:pt x="101616" y="4085060"/>
                  <a:pt x="62283" y="4051443"/>
                </a:cubicBezTo>
                <a:cubicBezTo>
                  <a:pt x="22950" y="4017828"/>
                  <a:pt x="0" y="3968024"/>
                  <a:pt x="0" y="3916281"/>
                </a:cubicBezTo>
                <a:cubicBezTo>
                  <a:pt x="0" y="3916282"/>
                  <a:pt x="0" y="177804"/>
                  <a:pt x="0" y="177803"/>
                </a:cubicBezTo>
                <a:cubicBezTo>
                  <a:pt x="0" y="126063"/>
                  <a:pt x="22950" y="76228"/>
                  <a:pt x="62283" y="42612"/>
                </a:cubicBezTo>
                <a:close/>
              </a:path>
            </a:pathLst>
          </a:custGeom>
          <a:gradFill flip="none" rotWithShape="1">
            <a:gsLst>
              <a:gs pos="90000">
                <a:schemeClr val="accent1">
                  <a:alpha val="100000"/>
                </a:schemeClr>
              </a:gs>
              <a:gs pos="0">
                <a:schemeClr val="accent1">
                  <a:lumMod val="60000"/>
                  <a:lumOff val="40000"/>
                  <a:alpha val="100000"/>
                </a:schemeClr>
              </a:gs>
            </a:gsLst>
            <a:lin ang="10800000" scaled="1"/>
            <a:tileRect/>
          </a:gradFill>
          <a:ln w="9525" cap="flat">
            <a:noFill/>
            <a:prstDash val="solid"/>
            <a:miter/>
          </a:ln>
          <a:effectLst/>
        </p:spPr>
        <p:txBody>
          <a:bodyPr rtlCol="0" anchor="ctr">
            <a:noAutofit/>
          </a:bodyPr>
          <a:lstStyle/>
          <a:p>
            <a:pPr lvl="0" algn="l">
              <a:buClrTx/>
              <a:buSzTx/>
              <a:buFontTx/>
            </a:pPr>
            <a:endParaRPr lang="zh-CN" altLang="en-US">
              <a:solidFill>
                <a:schemeClr val="tx1"/>
              </a:solidFill>
              <a:sym typeface="+mn-ea"/>
            </a:endParaRPr>
          </a:p>
        </p:txBody>
      </p:sp>
      <p:sp>
        <p:nvSpPr>
          <p:cNvPr id="31" name="文本框 30"/>
          <p:cNvSpPr txBox="1"/>
          <p:nvPr>
            <p:custDataLst>
              <p:tags r:id="rId2"/>
            </p:custDataLst>
          </p:nvPr>
        </p:nvSpPr>
        <p:spPr>
          <a:xfrm>
            <a:off x="1605915" y="3359150"/>
            <a:ext cx="2655570" cy="337820"/>
          </a:xfrm>
          <a:prstGeom prst="rect">
            <a:avLst/>
          </a:prstGeom>
          <a:noFill/>
        </p:spPr>
        <p:txBody>
          <a:bodyPr wrap="square" lIns="0" tIns="0" rIns="0" bIns="0" rtlCol="0">
            <a:noAutofit/>
          </a:bodyPr>
          <a:lstStyle/>
          <a:p>
            <a:pPr algn="l"/>
            <a:r>
              <a:rPr lang="zh-CN" altLang="en-US" sz="2400" b="1" dirty="0">
                <a:solidFill>
                  <a:srgbClr val="FFFFFF"/>
                </a:solidFill>
              </a:rPr>
              <a:t>（1）人事伦理问题。</a:t>
            </a:r>
            <a:endParaRPr lang="zh-CN" altLang="en-US" sz="2400" b="1" dirty="0">
              <a:solidFill>
                <a:srgbClr val="FFFFFF"/>
              </a:solidFill>
            </a:endParaRPr>
          </a:p>
        </p:txBody>
      </p:sp>
      <p:sp>
        <p:nvSpPr>
          <p:cNvPr id="32" name="文本框 31"/>
          <p:cNvSpPr txBox="1"/>
          <p:nvPr>
            <p:custDataLst>
              <p:tags r:id="rId3"/>
            </p:custDataLst>
          </p:nvPr>
        </p:nvSpPr>
        <p:spPr>
          <a:xfrm>
            <a:off x="2153285" y="4435475"/>
            <a:ext cx="1975485" cy="810000"/>
          </a:xfrm>
          <a:prstGeom prst="rect">
            <a:avLst/>
          </a:prstGeom>
          <a:noFill/>
        </p:spPr>
        <p:txBody>
          <a:bodyPr wrap="square" lIns="0" tIns="0" rIns="0" bIns="0" rtlCol="0" anchor="ctr" anchorCtr="0">
            <a:noAutofit/>
          </a:bodyPr>
          <a:lstStyle>
            <a:defPPr>
              <a:defRPr lang="zh-CN"/>
            </a:defPPr>
            <a:lvl1pPr marL="285750" indent="-285750">
              <a:lnSpc>
                <a:spcPct val="130000"/>
              </a:lnSpc>
              <a:buSzPct val="75000"/>
              <a:buFont typeface="Wingdings" panose="05000000000000000000" charset="0"/>
              <a:buChar char="n"/>
              <a:defRPr sz="1400" kern="0" spc="0">
                <a:ln>
                  <a:noFill/>
                  <a:prstDash val="sysDot"/>
                </a:ln>
                <a:solidFill>
                  <a:schemeClr val="bg1"/>
                </a:solidFill>
                <a:latin typeface="+mn-ea"/>
              </a:defRPr>
            </a:lvl1pPr>
          </a:lstStyle>
          <a:p>
            <a:r>
              <a:rPr lang="zh-CN" altLang="en-US" sz="2000" dirty="0">
                <a:solidFill>
                  <a:srgbClr val="FFFFFF"/>
                </a:solidFill>
                <a:sym typeface="+mn-ea"/>
              </a:rPr>
              <a:t>这方面的问题与公正、公平对待现有员工和未来员工有关。</a:t>
            </a:r>
            <a:endParaRPr lang="zh-CN" altLang="en-US" sz="2000" dirty="0">
              <a:solidFill>
                <a:srgbClr val="FFFFFF"/>
              </a:solidFill>
              <a:sym typeface="+mn-ea"/>
            </a:endParaRPr>
          </a:p>
        </p:txBody>
      </p:sp>
      <p:sp>
        <p:nvSpPr>
          <p:cNvPr id="36" name="任意多边形: 形状 15"/>
          <p:cNvSpPr/>
          <p:nvPr>
            <p:custDataLst>
              <p:tags r:id="rId4"/>
            </p:custDataLst>
          </p:nvPr>
        </p:nvSpPr>
        <p:spPr>
          <a:xfrm>
            <a:off x="4917440" y="2550795"/>
            <a:ext cx="2503384" cy="3786260"/>
          </a:xfrm>
          <a:custGeom>
            <a:avLst/>
            <a:gdLst>
              <a:gd name="connsiteX0" fmla="*/ 62283 w 2658882"/>
              <a:gd name="connsiteY0" fmla="*/ 40468 h 4091396"/>
              <a:gd name="connsiteX1" fmla="*/ 205497 w 2658882"/>
              <a:gd name="connsiteY1" fmla="*/ 0 h 4091396"/>
              <a:gd name="connsiteX2" fmla="*/ 2508800 w 2658882"/>
              <a:gd name="connsiteY2" fmla="*/ 363231 h 4091396"/>
              <a:gd name="connsiteX3" fmla="*/ 2658882 w 2658882"/>
              <a:gd name="connsiteY3" fmla="*/ 538860 h 4091396"/>
              <a:gd name="connsiteX4" fmla="*/ 2658882 w 2658882"/>
              <a:gd name="connsiteY4" fmla="*/ 3550908 h 4091396"/>
              <a:gd name="connsiteX5" fmla="*/ 2508776 w 2658882"/>
              <a:gd name="connsiteY5" fmla="*/ 3726540 h 4091396"/>
              <a:gd name="connsiteX6" fmla="*/ 205473 w 2658882"/>
              <a:gd name="connsiteY6" fmla="*/ 4089771 h 4091396"/>
              <a:gd name="connsiteX7" fmla="*/ 62283 w 2658882"/>
              <a:gd name="connsiteY7" fmla="*/ 4049299 h 4091396"/>
              <a:gd name="connsiteX8" fmla="*/ 0 w 2658882"/>
              <a:gd name="connsiteY8" fmla="*/ 3914137 h 4091396"/>
              <a:gd name="connsiteX9" fmla="*/ 0 w 2658882"/>
              <a:gd name="connsiteY9" fmla="*/ 175659 h 4091396"/>
              <a:gd name="connsiteX10" fmla="*/ 62283 w 2658882"/>
              <a:gd name="connsiteY10" fmla="*/ 40468 h 4091396"/>
              <a:gd name="connsiteX0-1" fmla="*/ 62283 w 2658882"/>
              <a:gd name="connsiteY0-2" fmla="*/ 42612 h 4093540"/>
              <a:gd name="connsiteX1-3" fmla="*/ 205497 w 2658882"/>
              <a:gd name="connsiteY1-4" fmla="*/ 2144 h 4093540"/>
              <a:gd name="connsiteX2-5" fmla="*/ 2508800 w 2658882"/>
              <a:gd name="connsiteY2-6" fmla="*/ 365375 h 4093540"/>
              <a:gd name="connsiteX3-7" fmla="*/ 2658882 w 2658882"/>
              <a:gd name="connsiteY3-8" fmla="*/ 541004 h 4093540"/>
              <a:gd name="connsiteX4-9" fmla="*/ 2658882 w 2658882"/>
              <a:gd name="connsiteY4-10" fmla="*/ 3553052 h 4093540"/>
              <a:gd name="connsiteX5-11" fmla="*/ 2508776 w 2658882"/>
              <a:gd name="connsiteY5-12" fmla="*/ 3728684 h 4093540"/>
              <a:gd name="connsiteX6-13" fmla="*/ 205473 w 2658882"/>
              <a:gd name="connsiteY6-14" fmla="*/ 4091915 h 4093540"/>
              <a:gd name="connsiteX7-15" fmla="*/ 62283 w 2658882"/>
              <a:gd name="connsiteY7-16" fmla="*/ 4051443 h 4093540"/>
              <a:gd name="connsiteX8-17" fmla="*/ 0 w 2658882"/>
              <a:gd name="connsiteY8-18" fmla="*/ 3916281 h 4093540"/>
              <a:gd name="connsiteX9-19" fmla="*/ 0 w 2658882"/>
              <a:gd name="connsiteY9-20" fmla="*/ 177803 h 4093540"/>
              <a:gd name="connsiteX10-21" fmla="*/ 62283 w 2658882"/>
              <a:gd name="connsiteY10-22" fmla="*/ 42612 h 4093540"/>
              <a:gd name="connsiteX0-23" fmla="*/ 62283 w 2658882"/>
              <a:gd name="connsiteY0-24" fmla="*/ 42612 h 4093540"/>
              <a:gd name="connsiteX1-25" fmla="*/ 205497 w 2658882"/>
              <a:gd name="connsiteY1-26" fmla="*/ 2144 h 4093540"/>
              <a:gd name="connsiteX2-27" fmla="*/ 2508800 w 2658882"/>
              <a:gd name="connsiteY2-28" fmla="*/ 365375 h 4093540"/>
              <a:gd name="connsiteX3-29" fmla="*/ 2658882 w 2658882"/>
              <a:gd name="connsiteY3-30" fmla="*/ 541004 h 4093540"/>
              <a:gd name="connsiteX4-31" fmla="*/ 2658882 w 2658882"/>
              <a:gd name="connsiteY4-32" fmla="*/ 3553052 h 4093540"/>
              <a:gd name="connsiteX5-33" fmla="*/ 2508776 w 2658882"/>
              <a:gd name="connsiteY5-34" fmla="*/ 3728684 h 4093540"/>
              <a:gd name="connsiteX6-35" fmla="*/ 205473 w 2658882"/>
              <a:gd name="connsiteY6-36" fmla="*/ 4091915 h 4093540"/>
              <a:gd name="connsiteX7-37" fmla="*/ 62283 w 2658882"/>
              <a:gd name="connsiteY7-38" fmla="*/ 4051443 h 4093540"/>
              <a:gd name="connsiteX8-39" fmla="*/ 0 w 2658882"/>
              <a:gd name="connsiteY8-40" fmla="*/ 3916281 h 4093540"/>
              <a:gd name="connsiteX9-41" fmla="*/ 0 w 2658882"/>
              <a:gd name="connsiteY9-42" fmla="*/ 177803 h 4093540"/>
              <a:gd name="connsiteX10-43" fmla="*/ 62283 w 2658882"/>
              <a:gd name="connsiteY10-44" fmla="*/ 42612 h 4093540"/>
              <a:gd name="connsiteX0-45" fmla="*/ 62283 w 2658882"/>
              <a:gd name="connsiteY0-46" fmla="*/ 42612 h 4093540"/>
              <a:gd name="connsiteX1-47" fmla="*/ 205497 w 2658882"/>
              <a:gd name="connsiteY1-48" fmla="*/ 2144 h 4093540"/>
              <a:gd name="connsiteX2-49" fmla="*/ 2508800 w 2658882"/>
              <a:gd name="connsiteY2-50" fmla="*/ 365375 h 4093540"/>
              <a:gd name="connsiteX3-51" fmla="*/ 2658882 w 2658882"/>
              <a:gd name="connsiteY3-52" fmla="*/ 541004 h 4093540"/>
              <a:gd name="connsiteX4-53" fmla="*/ 2658882 w 2658882"/>
              <a:gd name="connsiteY4-54" fmla="*/ 3553052 h 4093540"/>
              <a:gd name="connsiteX5-55" fmla="*/ 2508776 w 2658882"/>
              <a:gd name="connsiteY5-56" fmla="*/ 3728684 h 4093540"/>
              <a:gd name="connsiteX6-57" fmla="*/ 205473 w 2658882"/>
              <a:gd name="connsiteY6-58" fmla="*/ 4091915 h 4093540"/>
              <a:gd name="connsiteX7-59" fmla="*/ 62283 w 2658882"/>
              <a:gd name="connsiteY7-60" fmla="*/ 4051443 h 4093540"/>
              <a:gd name="connsiteX8-61" fmla="*/ 0 w 2658882"/>
              <a:gd name="connsiteY8-62" fmla="*/ 3916281 h 4093540"/>
              <a:gd name="connsiteX9-63" fmla="*/ 0 w 2658882"/>
              <a:gd name="connsiteY9-64" fmla="*/ 177803 h 4093540"/>
              <a:gd name="connsiteX10-65" fmla="*/ 62283 w 2658882"/>
              <a:gd name="connsiteY10-66" fmla="*/ 42612 h 4093540"/>
              <a:gd name="connsiteX0-67" fmla="*/ 62283 w 2658882"/>
              <a:gd name="connsiteY0-68" fmla="*/ 42612 h 4093540"/>
              <a:gd name="connsiteX1-69" fmla="*/ 205497 w 2658882"/>
              <a:gd name="connsiteY1-70" fmla="*/ 2144 h 4093540"/>
              <a:gd name="connsiteX2-71" fmla="*/ 2508800 w 2658882"/>
              <a:gd name="connsiteY2-72" fmla="*/ 365375 h 4093540"/>
              <a:gd name="connsiteX3-73" fmla="*/ 2658882 w 2658882"/>
              <a:gd name="connsiteY3-74" fmla="*/ 541004 h 4093540"/>
              <a:gd name="connsiteX4-75" fmla="*/ 2658882 w 2658882"/>
              <a:gd name="connsiteY4-76" fmla="*/ 3553052 h 4093540"/>
              <a:gd name="connsiteX5-77" fmla="*/ 2508776 w 2658882"/>
              <a:gd name="connsiteY5-78" fmla="*/ 3728684 h 4093540"/>
              <a:gd name="connsiteX6-79" fmla="*/ 205473 w 2658882"/>
              <a:gd name="connsiteY6-80" fmla="*/ 4091915 h 4093540"/>
              <a:gd name="connsiteX7-81" fmla="*/ 62283 w 2658882"/>
              <a:gd name="connsiteY7-82" fmla="*/ 4051443 h 4093540"/>
              <a:gd name="connsiteX8-83" fmla="*/ 0 w 2658882"/>
              <a:gd name="connsiteY8-84" fmla="*/ 3916281 h 4093540"/>
              <a:gd name="connsiteX9-85" fmla="*/ 0 w 2658882"/>
              <a:gd name="connsiteY9-86" fmla="*/ 177803 h 4093540"/>
              <a:gd name="connsiteX10-87" fmla="*/ 62283 w 2658882"/>
              <a:gd name="connsiteY10-88" fmla="*/ 42612 h 4093540"/>
              <a:gd name="connsiteX0-89" fmla="*/ 62283 w 2658882"/>
              <a:gd name="connsiteY0-90" fmla="*/ 42612 h 4093540"/>
              <a:gd name="connsiteX1-91" fmla="*/ 205497 w 2658882"/>
              <a:gd name="connsiteY1-92" fmla="*/ 2144 h 4093540"/>
              <a:gd name="connsiteX2-93" fmla="*/ 2508800 w 2658882"/>
              <a:gd name="connsiteY2-94" fmla="*/ 365375 h 4093540"/>
              <a:gd name="connsiteX3-95" fmla="*/ 2658882 w 2658882"/>
              <a:gd name="connsiteY3-96" fmla="*/ 541004 h 4093540"/>
              <a:gd name="connsiteX4-97" fmla="*/ 2658882 w 2658882"/>
              <a:gd name="connsiteY4-98" fmla="*/ 3553052 h 4093540"/>
              <a:gd name="connsiteX5-99" fmla="*/ 2508776 w 2658882"/>
              <a:gd name="connsiteY5-100" fmla="*/ 3728684 h 4093540"/>
              <a:gd name="connsiteX6-101" fmla="*/ 205473 w 2658882"/>
              <a:gd name="connsiteY6-102" fmla="*/ 4091915 h 4093540"/>
              <a:gd name="connsiteX7-103" fmla="*/ 62283 w 2658882"/>
              <a:gd name="connsiteY7-104" fmla="*/ 4051443 h 4093540"/>
              <a:gd name="connsiteX8-105" fmla="*/ 0 w 2658882"/>
              <a:gd name="connsiteY8-106" fmla="*/ 3916281 h 4093540"/>
              <a:gd name="connsiteX9-107" fmla="*/ 0 w 2658882"/>
              <a:gd name="connsiteY9-108" fmla="*/ 177803 h 4093540"/>
              <a:gd name="connsiteX10-109" fmla="*/ 62283 w 2658882"/>
              <a:gd name="connsiteY10-110" fmla="*/ 42612 h 4093540"/>
              <a:gd name="connsiteX0-111" fmla="*/ 62283 w 2658882"/>
              <a:gd name="connsiteY0-112" fmla="*/ 42612 h 4093540"/>
              <a:gd name="connsiteX1-113" fmla="*/ 205497 w 2658882"/>
              <a:gd name="connsiteY1-114" fmla="*/ 2144 h 4093540"/>
              <a:gd name="connsiteX2-115" fmla="*/ 2508800 w 2658882"/>
              <a:gd name="connsiteY2-116" fmla="*/ 365375 h 4093540"/>
              <a:gd name="connsiteX3-117" fmla="*/ 2658882 w 2658882"/>
              <a:gd name="connsiteY3-118" fmla="*/ 541004 h 4093540"/>
              <a:gd name="connsiteX4-119" fmla="*/ 2658882 w 2658882"/>
              <a:gd name="connsiteY4-120" fmla="*/ 3553052 h 4093540"/>
              <a:gd name="connsiteX5-121" fmla="*/ 2508776 w 2658882"/>
              <a:gd name="connsiteY5-122" fmla="*/ 3728684 h 4093540"/>
              <a:gd name="connsiteX6-123" fmla="*/ 205473 w 2658882"/>
              <a:gd name="connsiteY6-124" fmla="*/ 4091915 h 4093540"/>
              <a:gd name="connsiteX7-125" fmla="*/ 62283 w 2658882"/>
              <a:gd name="connsiteY7-126" fmla="*/ 4051443 h 4093540"/>
              <a:gd name="connsiteX8-127" fmla="*/ 0 w 2658882"/>
              <a:gd name="connsiteY8-128" fmla="*/ 3916281 h 4093540"/>
              <a:gd name="connsiteX9-129" fmla="*/ 0 w 2658882"/>
              <a:gd name="connsiteY9-130" fmla="*/ 177803 h 4093540"/>
              <a:gd name="connsiteX10-131" fmla="*/ 62283 w 2658882"/>
              <a:gd name="connsiteY10-132" fmla="*/ 42612 h 4093540"/>
              <a:gd name="connsiteX0-133" fmla="*/ 62283 w 2658882"/>
              <a:gd name="connsiteY0-134" fmla="*/ 42612 h 4093540"/>
              <a:gd name="connsiteX1-135" fmla="*/ 205497 w 2658882"/>
              <a:gd name="connsiteY1-136" fmla="*/ 2144 h 4093540"/>
              <a:gd name="connsiteX2-137" fmla="*/ 2508800 w 2658882"/>
              <a:gd name="connsiteY2-138" fmla="*/ 365375 h 4093540"/>
              <a:gd name="connsiteX3-139" fmla="*/ 2658882 w 2658882"/>
              <a:gd name="connsiteY3-140" fmla="*/ 541004 h 4093540"/>
              <a:gd name="connsiteX4-141" fmla="*/ 2658882 w 2658882"/>
              <a:gd name="connsiteY4-142" fmla="*/ 3553052 h 4093540"/>
              <a:gd name="connsiteX5-143" fmla="*/ 2508776 w 2658882"/>
              <a:gd name="connsiteY5-144" fmla="*/ 3728684 h 4093540"/>
              <a:gd name="connsiteX6-145" fmla="*/ 205473 w 2658882"/>
              <a:gd name="connsiteY6-146" fmla="*/ 4091915 h 4093540"/>
              <a:gd name="connsiteX7-147" fmla="*/ 62283 w 2658882"/>
              <a:gd name="connsiteY7-148" fmla="*/ 4051443 h 4093540"/>
              <a:gd name="connsiteX8-149" fmla="*/ 0 w 2658882"/>
              <a:gd name="connsiteY8-150" fmla="*/ 3916281 h 4093540"/>
              <a:gd name="connsiteX9-151" fmla="*/ 0 w 2658882"/>
              <a:gd name="connsiteY9-152" fmla="*/ 177803 h 4093540"/>
              <a:gd name="connsiteX10-153" fmla="*/ 62283 w 2658882"/>
              <a:gd name="connsiteY10-154" fmla="*/ 42612 h 4093540"/>
              <a:gd name="connsiteX0-155" fmla="*/ 62283 w 2658882"/>
              <a:gd name="connsiteY0-156" fmla="*/ 42612 h 4093540"/>
              <a:gd name="connsiteX1-157" fmla="*/ 205497 w 2658882"/>
              <a:gd name="connsiteY1-158" fmla="*/ 2144 h 4093540"/>
              <a:gd name="connsiteX2-159" fmla="*/ 2508800 w 2658882"/>
              <a:gd name="connsiteY2-160" fmla="*/ 365375 h 4093540"/>
              <a:gd name="connsiteX3-161" fmla="*/ 2658882 w 2658882"/>
              <a:gd name="connsiteY3-162" fmla="*/ 541004 h 4093540"/>
              <a:gd name="connsiteX4-163" fmla="*/ 2658882 w 2658882"/>
              <a:gd name="connsiteY4-164" fmla="*/ 3553052 h 4093540"/>
              <a:gd name="connsiteX5-165" fmla="*/ 2508776 w 2658882"/>
              <a:gd name="connsiteY5-166" fmla="*/ 3728684 h 4093540"/>
              <a:gd name="connsiteX6-167" fmla="*/ 205473 w 2658882"/>
              <a:gd name="connsiteY6-168" fmla="*/ 4091915 h 4093540"/>
              <a:gd name="connsiteX7-169" fmla="*/ 62283 w 2658882"/>
              <a:gd name="connsiteY7-170" fmla="*/ 4051443 h 4093540"/>
              <a:gd name="connsiteX8-171" fmla="*/ 0 w 2658882"/>
              <a:gd name="connsiteY8-172" fmla="*/ 3916281 h 4093540"/>
              <a:gd name="connsiteX9-173" fmla="*/ 0 w 2658882"/>
              <a:gd name="connsiteY9-174" fmla="*/ 177803 h 4093540"/>
              <a:gd name="connsiteX10-175" fmla="*/ 62283 w 2658882"/>
              <a:gd name="connsiteY10-176" fmla="*/ 42612 h 4093540"/>
              <a:gd name="connsiteX0-177" fmla="*/ 62283 w 2658882"/>
              <a:gd name="connsiteY0-178" fmla="*/ 42612 h 4093540"/>
              <a:gd name="connsiteX1-179" fmla="*/ 205497 w 2658882"/>
              <a:gd name="connsiteY1-180" fmla="*/ 2144 h 4093540"/>
              <a:gd name="connsiteX2-181" fmla="*/ 2508800 w 2658882"/>
              <a:gd name="connsiteY2-182" fmla="*/ 365375 h 4093540"/>
              <a:gd name="connsiteX3-183" fmla="*/ 2658882 w 2658882"/>
              <a:gd name="connsiteY3-184" fmla="*/ 541004 h 4093540"/>
              <a:gd name="connsiteX4-185" fmla="*/ 2658882 w 2658882"/>
              <a:gd name="connsiteY4-186" fmla="*/ 3553052 h 4093540"/>
              <a:gd name="connsiteX5-187" fmla="*/ 2508776 w 2658882"/>
              <a:gd name="connsiteY5-188" fmla="*/ 3728684 h 4093540"/>
              <a:gd name="connsiteX6-189" fmla="*/ 205473 w 2658882"/>
              <a:gd name="connsiteY6-190" fmla="*/ 4091915 h 4093540"/>
              <a:gd name="connsiteX7-191" fmla="*/ 62283 w 2658882"/>
              <a:gd name="connsiteY7-192" fmla="*/ 4051443 h 4093540"/>
              <a:gd name="connsiteX8-193" fmla="*/ 0 w 2658882"/>
              <a:gd name="connsiteY8-194" fmla="*/ 3916281 h 4093540"/>
              <a:gd name="connsiteX9-195" fmla="*/ 0 w 2658882"/>
              <a:gd name="connsiteY9-196" fmla="*/ 177803 h 4093540"/>
              <a:gd name="connsiteX10-197" fmla="*/ 62283 w 2658882"/>
              <a:gd name="connsiteY10-198" fmla="*/ 42612 h 4093540"/>
              <a:gd name="connsiteX0-199" fmla="*/ 62283 w 2658882"/>
              <a:gd name="connsiteY0-200" fmla="*/ 42612 h 4092044"/>
              <a:gd name="connsiteX1-201" fmla="*/ 205497 w 2658882"/>
              <a:gd name="connsiteY1-202" fmla="*/ 2144 h 4092044"/>
              <a:gd name="connsiteX2-203" fmla="*/ 2508800 w 2658882"/>
              <a:gd name="connsiteY2-204" fmla="*/ 365375 h 4092044"/>
              <a:gd name="connsiteX3-205" fmla="*/ 2658882 w 2658882"/>
              <a:gd name="connsiteY3-206" fmla="*/ 541004 h 4092044"/>
              <a:gd name="connsiteX4-207" fmla="*/ 2658882 w 2658882"/>
              <a:gd name="connsiteY4-208" fmla="*/ 3553052 h 4092044"/>
              <a:gd name="connsiteX5-209" fmla="*/ 2508776 w 2658882"/>
              <a:gd name="connsiteY5-210" fmla="*/ 3728684 h 4092044"/>
              <a:gd name="connsiteX6-211" fmla="*/ 205473 w 2658882"/>
              <a:gd name="connsiteY6-212" fmla="*/ 4091915 h 4092044"/>
              <a:gd name="connsiteX7-213" fmla="*/ 62283 w 2658882"/>
              <a:gd name="connsiteY7-214" fmla="*/ 4051443 h 4092044"/>
              <a:gd name="connsiteX8-215" fmla="*/ 0 w 2658882"/>
              <a:gd name="connsiteY8-216" fmla="*/ 3916281 h 4092044"/>
              <a:gd name="connsiteX9-217" fmla="*/ 0 w 2658882"/>
              <a:gd name="connsiteY9-218" fmla="*/ 177803 h 4092044"/>
              <a:gd name="connsiteX10-219" fmla="*/ 62283 w 2658882"/>
              <a:gd name="connsiteY10-220" fmla="*/ 42612 h 4092044"/>
              <a:gd name="connsiteX0-221" fmla="*/ 62283 w 2658882"/>
              <a:gd name="connsiteY0-222" fmla="*/ 42612 h 4091915"/>
              <a:gd name="connsiteX1-223" fmla="*/ 205497 w 2658882"/>
              <a:gd name="connsiteY1-224" fmla="*/ 2144 h 4091915"/>
              <a:gd name="connsiteX2-225" fmla="*/ 2508800 w 2658882"/>
              <a:gd name="connsiteY2-226" fmla="*/ 365375 h 4091915"/>
              <a:gd name="connsiteX3-227" fmla="*/ 2658882 w 2658882"/>
              <a:gd name="connsiteY3-228" fmla="*/ 541004 h 4091915"/>
              <a:gd name="connsiteX4-229" fmla="*/ 2658882 w 2658882"/>
              <a:gd name="connsiteY4-230" fmla="*/ 3553052 h 4091915"/>
              <a:gd name="connsiteX5-231" fmla="*/ 2508776 w 2658882"/>
              <a:gd name="connsiteY5-232" fmla="*/ 3728684 h 4091915"/>
              <a:gd name="connsiteX6-233" fmla="*/ 205473 w 2658882"/>
              <a:gd name="connsiteY6-234" fmla="*/ 4091915 h 4091915"/>
              <a:gd name="connsiteX7-235" fmla="*/ 62283 w 2658882"/>
              <a:gd name="connsiteY7-236" fmla="*/ 4051443 h 4091915"/>
              <a:gd name="connsiteX8-237" fmla="*/ 0 w 2658882"/>
              <a:gd name="connsiteY8-238" fmla="*/ 3916281 h 4091915"/>
              <a:gd name="connsiteX9-239" fmla="*/ 0 w 2658882"/>
              <a:gd name="connsiteY9-240" fmla="*/ 177803 h 4091915"/>
              <a:gd name="connsiteX10-241" fmla="*/ 62283 w 2658882"/>
              <a:gd name="connsiteY10-242" fmla="*/ 42612 h 4091915"/>
              <a:gd name="connsiteX0-243" fmla="*/ 62283 w 2658882"/>
              <a:gd name="connsiteY0-244" fmla="*/ 42612 h 4092475"/>
              <a:gd name="connsiteX1-245" fmla="*/ 205497 w 2658882"/>
              <a:gd name="connsiteY1-246" fmla="*/ 2144 h 4092475"/>
              <a:gd name="connsiteX2-247" fmla="*/ 2508800 w 2658882"/>
              <a:gd name="connsiteY2-248" fmla="*/ 365375 h 4092475"/>
              <a:gd name="connsiteX3-249" fmla="*/ 2658882 w 2658882"/>
              <a:gd name="connsiteY3-250" fmla="*/ 541004 h 4092475"/>
              <a:gd name="connsiteX4-251" fmla="*/ 2658882 w 2658882"/>
              <a:gd name="connsiteY4-252" fmla="*/ 3553052 h 4092475"/>
              <a:gd name="connsiteX5-253" fmla="*/ 2508776 w 2658882"/>
              <a:gd name="connsiteY5-254" fmla="*/ 3728684 h 4092475"/>
              <a:gd name="connsiteX6-255" fmla="*/ 205473 w 2658882"/>
              <a:gd name="connsiteY6-256" fmla="*/ 4091915 h 4092475"/>
              <a:gd name="connsiteX7-257" fmla="*/ 62283 w 2658882"/>
              <a:gd name="connsiteY7-258" fmla="*/ 4051443 h 4092475"/>
              <a:gd name="connsiteX8-259" fmla="*/ 0 w 2658882"/>
              <a:gd name="connsiteY8-260" fmla="*/ 3916281 h 4092475"/>
              <a:gd name="connsiteX9-261" fmla="*/ 0 w 2658882"/>
              <a:gd name="connsiteY9-262" fmla="*/ 177803 h 4092475"/>
              <a:gd name="connsiteX10-263" fmla="*/ 62283 w 2658882"/>
              <a:gd name="connsiteY10-264" fmla="*/ 42612 h 4092475"/>
              <a:gd name="connsiteX0-265" fmla="*/ 62283 w 2658882"/>
              <a:gd name="connsiteY0-266" fmla="*/ 42612 h 4094059"/>
              <a:gd name="connsiteX1-267" fmla="*/ 205497 w 2658882"/>
              <a:gd name="connsiteY1-268" fmla="*/ 2144 h 4094059"/>
              <a:gd name="connsiteX2-269" fmla="*/ 2508800 w 2658882"/>
              <a:gd name="connsiteY2-270" fmla="*/ 365375 h 4094059"/>
              <a:gd name="connsiteX3-271" fmla="*/ 2658882 w 2658882"/>
              <a:gd name="connsiteY3-272" fmla="*/ 541004 h 4094059"/>
              <a:gd name="connsiteX4-273" fmla="*/ 2658882 w 2658882"/>
              <a:gd name="connsiteY4-274" fmla="*/ 3553052 h 4094059"/>
              <a:gd name="connsiteX5-275" fmla="*/ 2508776 w 2658882"/>
              <a:gd name="connsiteY5-276" fmla="*/ 3728684 h 4094059"/>
              <a:gd name="connsiteX6-277" fmla="*/ 205473 w 2658882"/>
              <a:gd name="connsiteY6-278" fmla="*/ 4091915 h 4094059"/>
              <a:gd name="connsiteX7-279" fmla="*/ 62283 w 2658882"/>
              <a:gd name="connsiteY7-280" fmla="*/ 4051443 h 4094059"/>
              <a:gd name="connsiteX8-281" fmla="*/ 0 w 2658882"/>
              <a:gd name="connsiteY8-282" fmla="*/ 3916281 h 4094059"/>
              <a:gd name="connsiteX9-283" fmla="*/ 0 w 2658882"/>
              <a:gd name="connsiteY9-284" fmla="*/ 177803 h 4094059"/>
              <a:gd name="connsiteX10-285" fmla="*/ 62283 w 2658882"/>
              <a:gd name="connsiteY10-286" fmla="*/ 42612 h 4094059"/>
              <a:gd name="connsiteX0-287" fmla="*/ 62283 w 2658882"/>
              <a:gd name="connsiteY0-288" fmla="*/ 42612 h 4094059"/>
              <a:gd name="connsiteX1-289" fmla="*/ 205497 w 2658882"/>
              <a:gd name="connsiteY1-290" fmla="*/ 2144 h 4094059"/>
              <a:gd name="connsiteX2-291" fmla="*/ 2508800 w 2658882"/>
              <a:gd name="connsiteY2-292" fmla="*/ 365375 h 4094059"/>
              <a:gd name="connsiteX3-293" fmla="*/ 2658882 w 2658882"/>
              <a:gd name="connsiteY3-294" fmla="*/ 541004 h 4094059"/>
              <a:gd name="connsiteX4-295" fmla="*/ 2658882 w 2658882"/>
              <a:gd name="connsiteY4-296" fmla="*/ 3553052 h 4094059"/>
              <a:gd name="connsiteX5-297" fmla="*/ 2508776 w 2658882"/>
              <a:gd name="connsiteY5-298" fmla="*/ 3728684 h 4094059"/>
              <a:gd name="connsiteX6-299" fmla="*/ 205473 w 2658882"/>
              <a:gd name="connsiteY6-300" fmla="*/ 4091915 h 4094059"/>
              <a:gd name="connsiteX7-301" fmla="*/ 62283 w 2658882"/>
              <a:gd name="connsiteY7-302" fmla="*/ 4051443 h 4094059"/>
              <a:gd name="connsiteX8-303" fmla="*/ 0 w 2658882"/>
              <a:gd name="connsiteY8-304" fmla="*/ 3916281 h 4094059"/>
              <a:gd name="connsiteX9-305" fmla="*/ 0 w 2658882"/>
              <a:gd name="connsiteY9-306" fmla="*/ 177803 h 4094059"/>
              <a:gd name="connsiteX10-307" fmla="*/ 62283 w 2658882"/>
              <a:gd name="connsiteY10-308" fmla="*/ 42612 h 4094059"/>
              <a:gd name="connsiteX0-309" fmla="*/ 62283 w 2658882"/>
              <a:gd name="connsiteY0-310" fmla="*/ 42612 h 4094059"/>
              <a:gd name="connsiteX1-311" fmla="*/ 205497 w 2658882"/>
              <a:gd name="connsiteY1-312" fmla="*/ 2144 h 4094059"/>
              <a:gd name="connsiteX2-313" fmla="*/ 2508800 w 2658882"/>
              <a:gd name="connsiteY2-314" fmla="*/ 365375 h 4094059"/>
              <a:gd name="connsiteX3-315" fmla="*/ 2658882 w 2658882"/>
              <a:gd name="connsiteY3-316" fmla="*/ 541004 h 4094059"/>
              <a:gd name="connsiteX4-317" fmla="*/ 2658882 w 2658882"/>
              <a:gd name="connsiteY4-318" fmla="*/ 3553052 h 4094059"/>
              <a:gd name="connsiteX5-319" fmla="*/ 2508776 w 2658882"/>
              <a:gd name="connsiteY5-320" fmla="*/ 3728684 h 4094059"/>
              <a:gd name="connsiteX6-321" fmla="*/ 205473 w 2658882"/>
              <a:gd name="connsiteY6-322" fmla="*/ 4091915 h 4094059"/>
              <a:gd name="connsiteX7-323" fmla="*/ 62283 w 2658882"/>
              <a:gd name="connsiteY7-324" fmla="*/ 4051443 h 4094059"/>
              <a:gd name="connsiteX8-325" fmla="*/ 0 w 2658882"/>
              <a:gd name="connsiteY8-326" fmla="*/ 3916281 h 4094059"/>
              <a:gd name="connsiteX9-327" fmla="*/ 0 w 2658882"/>
              <a:gd name="connsiteY9-328" fmla="*/ 177803 h 4094059"/>
              <a:gd name="connsiteX10-329" fmla="*/ 62283 w 2658882"/>
              <a:gd name="connsiteY10-330" fmla="*/ 42612 h 4094059"/>
              <a:gd name="connsiteX0-331" fmla="*/ 62283 w 2658882"/>
              <a:gd name="connsiteY0-332" fmla="*/ 42612 h 4094059"/>
              <a:gd name="connsiteX1-333" fmla="*/ 205497 w 2658882"/>
              <a:gd name="connsiteY1-334" fmla="*/ 2144 h 4094059"/>
              <a:gd name="connsiteX2-335" fmla="*/ 2508800 w 2658882"/>
              <a:gd name="connsiteY2-336" fmla="*/ 365375 h 4094059"/>
              <a:gd name="connsiteX3-337" fmla="*/ 2658882 w 2658882"/>
              <a:gd name="connsiteY3-338" fmla="*/ 541004 h 4094059"/>
              <a:gd name="connsiteX4-339" fmla="*/ 2658882 w 2658882"/>
              <a:gd name="connsiteY4-340" fmla="*/ 3553052 h 4094059"/>
              <a:gd name="connsiteX5-341" fmla="*/ 2508776 w 2658882"/>
              <a:gd name="connsiteY5-342" fmla="*/ 3728684 h 4094059"/>
              <a:gd name="connsiteX6-343" fmla="*/ 205473 w 2658882"/>
              <a:gd name="connsiteY6-344" fmla="*/ 4091915 h 4094059"/>
              <a:gd name="connsiteX7-345" fmla="*/ 62283 w 2658882"/>
              <a:gd name="connsiteY7-346" fmla="*/ 4051443 h 4094059"/>
              <a:gd name="connsiteX8-347" fmla="*/ 0 w 2658882"/>
              <a:gd name="connsiteY8-348" fmla="*/ 3916281 h 4094059"/>
              <a:gd name="connsiteX9-349" fmla="*/ 0 w 2658882"/>
              <a:gd name="connsiteY9-350" fmla="*/ 177803 h 4094059"/>
              <a:gd name="connsiteX10-351" fmla="*/ 62283 w 2658882"/>
              <a:gd name="connsiteY10-352" fmla="*/ 42612 h 4094059"/>
              <a:gd name="connsiteX0-353" fmla="*/ 62283 w 2658882"/>
              <a:gd name="connsiteY0-354" fmla="*/ 42612 h 4094059"/>
              <a:gd name="connsiteX1-355" fmla="*/ 205497 w 2658882"/>
              <a:gd name="connsiteY1-356" fmla="*/ 2144 h 4094059"/>
              <a:gd name="connsiteX2-357" fmla="*/ 2508800 w 2658882"/>
              <a:gd name="connsiteY2-358" fmla="*/ 365375 h 4094059"/>
              <a:gd name="connsiteX3-359" fmla="*/ 2658882 w 2658882"/>
              <a:gd name="connsiteY3-360" fmla="*/ 541004 h 4094059"/>
              <a:gd name="connsiteX4-361" fmla="*/ 2658882 w 2658882"/>
              <a:gd name="connsiteY4-362" fmla="*/ 3553052 h 4094059"/>
              <a:gd name="connsiteX5-363" fmla="*/ 2508776 w 2658882"/>
              <a:gd name="connsiteY5-364" fmla="*/ 3728684 h 4094059"/>
              <a:gd name="connsiteX6-365" fmla="*/ 205473 w 2658882"/>
              <a:gd name="connsiteY6-366" fmla="*/ 4091915 h 4094059"/>
              <a:gd name="connsiteX7-367" fmla="*/ 62283 w 2658882"/>
              <a:gd name="connsiteY7-368" fmla="*/ 4051443 h 4094059"/>
              <a:gd name="connsiteX8-369" fmla="*/ 0 w 2658882"/>
              <a:gd name="connsiteY8-370" fmla="*/ 3916281 h 4094059"/>
              <a:gd name="connsiteX9-371" fmla="*/ 0 w 2658882"/>
              <a:gd name="connsiteY9-372" fmla="*/ 177803 h 4094059"/>
              <a:gd name="connsiteX10-373" fmla="*/ 62283 w 2658882"/>
              <a:gd name="connsiteY10-374" fmla="*/ 42612 h 4094059"/>
              <a:gd name="connsiteX0-375" fmla="*/ 62283 w 2658882"/>
              <a:gd name="connsiteY0-376" fmla="*/ 42612 h 4094059"/>
              <a:gd name="connsiteX1-377" fmla="*/ 205497 w 2658882"/>
              <a:gd name="connsiteY1-378" fmla="*/ 2144 h 4094059"/>
              <a:gd name="connsiteX2-379" fmla="*/ 2508800 w 2658882"/>
              <a:gd name="connsiteY2-380" fmla="*/ 365375 h 4094059"/>
              <a:gd name="connsiteX3-381" fmla="*/ 2658882 w 2658882"/>
              <a:gd name="connsiteY3-382" fmla="*/ 541004 h 4094059"/>
              <a:gd name="connsiteX4-383" fmla="*/ 2658882 w 2658882"/>
              <a:gd name="connsiteY4-384" fmla="*/ 3553052 h 4094059"/>
              <a:gd name="connsiteX5-385" fmla="*/ 2508776 w 2658882"/>
              <a:gd name="connsiteY5-386" fmla="*/ 3728684 h 4094059"/>
              <a:gd name="connsiteX6-387" fmla="*/ 205473 w 2658882"/>
              <a:gd name="connsiteY6-388" fmla="*/ 4091915 h 4094059"/>
              <a:gd name="connsiteX7-389" fmla="*/ 62283 w 2658882"/>
              <a:gd name="connsiteY7-390" fmla="*/ 4051443 h 4094059"/>
              <a:gd name="connsiteX8-391" fmla="*/ 0 w 2658882"/>
              <a:gd name="connsiteY8-392" fmla="*/ 3916281 h 4094059"/>
              <a:gd name="connsiteX9-393" fmla="*/ 0 w 2658882"/>
              <a:gd name="connsiteY9-394" fmla="*/ 177803 h 4094059"/>
              <a:gd name="connsiteX10-395" fmla="*/ 62283 w 2658882"/>
              <a:gd name="connsiteY10-396" fmla="*/ 42612 h 40940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658882" h="4094059">
                <a:moveTo>
                  <a:pt x="62283" y="42612"/>
                </a:moveTo>
                <a:cubicBezTo>
                  <a:pt x="101616" y="8995"/>
                  <a:pt x="154387" y="-5916"/>
                  <a:pt x="205497" y="2144"/>
                </a:cubicBezTo>
                <a:cubicBezTo>
                  <a:pt x="205497" y="2144"/>
                  <a:pt x="2508800" y="365375"/>
                  <a:pt x="2508800" y="365375"/>
                </a:cubicBezTo>
                <a:cubicBezTo>
                  <a:pt x="2599348" y="379655"/>
                  <a:pt x="2658882" y="449336"/>
                  <a:pt x="2658882" y="541004"/>
                </a:cubicBezTo>
                <a:cubicBezTo>
                  <a:pt x="2658882" y="541004"/>
                  <a:pt x="2658882" y="3553052"/>
                  <a:pt x="2658882" y="3553052"/>
                </a:cubicBezTo>
                <a:cubicBezTo>
                  <a:pt x="2658882" y="3644720"/>
                  <a:pt x="2599325" y="3714404"/>
                  <a:pt x="2508776" y="3728684"/>
                </a:cubicBezTo>
                <a:cubicBezTo>
                  <a:pt x="2508776" y="3728684"/>
                  <a:pt x="205473" y="4091915"/>
                  <a:pt x="205473" y="4091915"/>
                </a:cubicBezTo>
                <a:cubicBezTo>
                  <a:pt x="154364" y="4099976"/>
                  <a:pt x="101616" y="4085060"/>
                  <a:pt x="62283" y="4051443"/>
                </a:cubicBezTo>
                <a:cubicBezTo>
                  <a:pt x="22950" y="4017828"/>
                  <a:pt x="0" y="3968024"/>
                  <a:pt x="0" y="3916281"/>
                </a:cubicBezTo>
                <a:cubicBezTo>
                  <a:pt x="0" y="3916282"/>
                  <a:pt x="0" y="177804"/>
                  <a:pt x="0" y="177803"/>
                </a:cubicBezTo>
                <a:cubicBezTo>
                  <a:pt x="0" y="126063"/>
                  <a:pt x="22950" y="76228"/>
                  <a:pt x="62283" y="42612"/>
                </a:cubicBezTo>
                <a:close/>
              </a:path>
            </a:pathLst>
          </a:custGeom>
          <a:gradFill flip="none" rotWithShape="1">
            <a:gsLst>
              <a:gs pos="90000">
                <a:schemeClr val="accent2">
                  <a:alpha val="100000"/>
                </a:schemeClr>
              </a:gs>
              <a:gs pos="0">
                <a:schemeClr val="accent2">
                  <a:lumMod val="60000"/>
                  <a:lumOff val="40000"/>
                  <a:alpha val="100000"/>
                </a:schemeClr>
              </a:gs>
            </a:gsLst>
            <a:lin ang="108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accent2"/>
              </a:solidFill>
              <a:sym typeface="+mn-ea"/>
            </a:endParaRPr>
          </a:p>
        </p:txBody>
      </p:sp>
      <p:sp>
        <p:nvSpPr>
          <p:cNvPr id="37" name="文本框 36"/>
          <p:cNvSpPr txBox="1"/>
          <p:nvPr>
            <p:custDataLst>
              <p:tags r:id="rId5"/>
            </p:custDataLst>
          </p:nvPr>
        </p:nvSpPr>
        <p:spPr>
          <a:xfrm>
            <a:off x="4843145" y="3359150"/>
            <a:ext cx="2282190" cy="337820"/>
          </a:xfrm>
          <a:prstGeom prst="rect">
            <a:avLst/>
          </a:prstGeom>
          <a:noFill/>
        </p:spPr>
        <p:txBody>
          <a:bodyPr wrap="square" lIns="0" tIns="0" rIns="0" bIns="0" rtlCol="0">
            <a:noAutofit/>
          </a:bodyPr>
          <a:lstStyle/>
          <a:p>
            <a:pPr algn="l"/>
            <a:r>
              <a:rPr lang="zh-CN" altLang="en-US" sz="2400" b="1" dirty="0">
                <a:solidFill>
                  <a:srgbClr val="FFFFFF"/>
                </a:solidFill>
              </a:rPr>
              <a:t>（2）利益冲突。</a:t>
            </a:r>
            <a:endParaRPr lang="zh-CN" altLang="en-US" sz="2400" b="1" dirty="0">
              <a:solidFill>
                <a:srgbClr val="FFFFFF"/>
              </a:solidFill>
            </a:endParaRPr>
          </a:p>
        </p:txBody>
      </p:sp>
      <p:sp>
        <p:nvSpPr>
          <p:cNvPr id="38" name="文本框 37"/>
          <p:cNvSpPr txBox="1"/>
          <p:nvPr>
            <p:custDataLst>
              <p:tags r:id="rId6"/>
            </p:custDataLst>
          </p:nvPr>
        </p:nvSpPr>
        <p:spPr>
          <a:xfrm>
            <a:off x="5260340" y="4262755"/>
            <a:ext cx="1975485" cy="810000"/>
          </a:xfrm>
          <a:prstGeom prst="rect">
            <a:avLst/>
          </a:prstGeom>
          <a:noFill/>
        </p:spPr>
        <p:txBody>
          <a:bodyPr wrap="square" lIns="0" tIns="0" rIns="0" bIns="0" rtlCol="0" anchor="ctr" anchorCtr="0">
            <a:noAutofit/>
          </a:bodyPr>
          <a:lstStyle>
            <a:defPPr>
              <a:defRPr lang="zh-CN"/>
            </a:defPPr>
            <a:lvl1pPr marL="285750" indent="-285750">
              <a:lnSpc>
                <a:spcPct val="130000"/>
              </a:lnSpc>
              <a:buSzPct val="75000"/>
              <a:buFont typeface="Wingdings" panose="05000000000000000000" charset="0"/>
              <a:buChar char="n"/>
              <a:defRPr sz="1400" kern="0" spc="0">
                <a:ln>
                  <a:noFill/>
                  <a:prstDash val="sysDot"/>
                </a:ln>
                <a:solidFill>
                  <a:schemeClr val="bg1"/>
                </a:solidFill>
                <a:latin typeface="+mn-ea"/>
              </a:defRPr>
            </a:lvl1pPr>
          </a:lstStyle>
          <a:p>
            <a:r>
              <a:rPr lang="zh-CN" altLang="en-US" sz="2000" dirty="0">
                <a:solidFill>
                  <a:srgbClr val="FFFFFF"/>
                </a:solidFill>
                <a:sym typeface="+mn-ea"/>
              </a:rPr>
              <a:t>这方面的问题与雇员的个人道德与底线有关。</a:t>
            </a:r>
            <a:endParaRPr lang="zh-CN" altLang="en-US" sz="2000" dirty="0">
              <a:solidFill>
                <a:srgbClr val="FFFFFF"/>
              </a:solidFill>
              <a:sym typeface="+mn-ea"/>
            </a:endParaRPr>
          </a:p>
        </p:txBody>
      </p:sp>
      <p:sp>
        <p:nvSpPr>
          <p:cNvPr id="40" name="任意多边形: 形状 15"/>
          <p:cNvSpPr/>
          <p:nvPr>
            <p:custDataLst>
              <p:tags r:id="rId7"/>
            </p:custDataLst>
          </p:nvPr>
        </p:nvSpPr>
        <p:spPr>
          <a:xfrm>
            <a:off x="8076565" y="2550795"/>
            <a:ext cx="2503384" cy="3786260"/>
          </a:xfrm>
          <a:custGeom>
            <a:avLst/>
            <a:gdLst>
              <a:gd name="connsiteX0" fmla="*/ 62283 w 2658882"/>
              <a:gd name="connsiteY0" fmla="*/ 40468 h 4091396"/>
              <a:gd name="connsiteX1" fmla="*/ 205497 w 2658882"/>
              <a:gd name="connsiteY1" fmla="*/ 0 h 4091396"/>
              <a:gd name="connsiteX2" fmla="*/ 2508800 w 2658882"/>
              <a:gd name="connsiteY2" fmla="*/ 363231 h 4091396"/>
              <a:gd name="connsiteX3" fmla="*/ 2658882 w 2658882"/>
              <a:gd name="connsiteY3" fmla="*/ 538860 h 4091396"/>
              <a:gd name="connsiteX4" fmla="*/ 2658882 w 2658882"/>
              <a:gd name="connsiteY4" fmla="*/ 3550908 h 4091396"/>
              <a:gd name="connsiteX5" fmla="*/ 2508776 w 2658882"/>
              <a:gd name="connsiteY5" fmla="*/ 3726540 h 4091396"/>
              <a:gd name="connsiteX6" fmla="*/ 205473 w 2658882"/>
              <a:gd name="connsiteY6" fmla="*/ 4089771 h 4091396"/>
              <a:gd name="connsiteX7" fmla="*/ 62283 w 2658882"/>
              <a:gd name="connsiteY7" fmla="*/ 4049299 h 4091396"/>
              <a:gd name="connsiteX8" fmla="*/ 0 w 2658882"/>
              <a:gd name="connsiteY8" fmla="*/ 3914137 h 4091396"/>
              <a:gd name="connsiteX9" fmla="*/ 0 w 2658882"/>
              <a:gd name="connsiteY9" fmla="*/ 175659 h 4091396"/>
              <a:gd name="connsiteX10" fmla="*/ 62283 w 2658882"/>
              <a:gd name="connsiteY10" fmla="*/ 40468 h 4091396"/>
              <a:gd name="connsiteX0-1" fmla="*/ 62283 w 2658882"/>
              <a:gd name="connsiteY0-2" fmla="*/ 42612 h 4093540"/>
              <a:gd name="connsiteX1-3" fmla="*/ 205497 w 2658882"/>
              <a:gd name="connsiteY1-4" fmla="*/ 2144 h 4093540"/>
              <a:gd name="connsiteX2-5" fmla="*/ 2508800 w 2658882"/>
              <a:gd name="connsiteY2-6" fmla="*/ 365375 h 4093540"/>
              <a:gd name="connsiteX3-7" fmla="*/ 2658882 w 2658882"/>
              <a:gd name="connsiteY3-8" fmla="*/ 541004 h 4093540"/>
              <a:gd name="connsiteX4-9" fmla="*/ 2658882 w 2658882"/>
              <a:gd name="connsiteY4-10" fmla="*/ 3553052 h 4093540"/>
              <a:gd name="connsiteX5-11" fmla="*/ 2508776 w 2658882"/>
              <a:gd name="connsiteY5-12" fmla="*/ 3728684 h 4093540"/>
              <a:gd name="connsiteX6-13" fmla="*/ 205473 w 2658882"/>
              <a:gd name="connsiteY6-14" fmla="*/ 4091915 h 4093540"/>
              <a:gd name="connsiteX7-15" fmla="*/ 62283 w 2658882"/>
              <a:gd name="connsiteY7-16" fmla="*/ 4051443 h 4093540"/>
              <a:gd name="connsiteX8-17" fmla="*/ 0 w 2658882"/>
              <a:gd name="connsiteY8-18" fmla="*/ 3916281 h 4093540"/>
              <a:gd name="connsiteX9-19" fmla="*/ 0 w 2658882"/>
              <a:gd name="connsiteY9-20" fmla="*/ 177803 h 4093540"/>
              <a:gd name="connsiteX10-21" fmla="*/ 62283 w 2658882"/>
              <a:gd name="connsiteY10-22" fmla="*/ 42612 h 4093540"/>
              <a:gd name="connsiteX0-23" fmla="*/ 62283 w 2658882"/>
              <a:gd name="connsiteY0-24" fmla="*/ 42612 h 4093540"/>
              <a:gd name="connsiteX1-25" fmla="*/ 205497 w 2658882"/>
              <a:gd name="connsiteY1-26" fmla="*/ 2144 h 4093540"/>
              <a:gd name="connsiteX2-27" fmla="*/ 2508800 w 2658882"/>
              <a:gd name="connsiteY2-28" fmla="*/ 365375 h 4093540"/>
              <a:gd name="connsiteX3-29" fmla="*/ 2658882 w 2658882"/>
              <a:gd name="connsiteY3-30" fmla="*/ 541004 h 4093540"/>
              <a:gd name="connsiteX4-31" fmla="*/ 2658882 w 2658882"/>
              <a:gd name="connsiteY4-32" fmla="*/ 3553052 h 4093540"/>
              <a:gd name="connsiteX5-33" fmla="*/ 2508776 w 2658882"/>
              <a:gd name="connsiteY5-34" fmla="*/ 3728684 h 4093540"/>
              <a:gd name="connsiteX6-35" fmla="*/ 205473 w 2658882"/>
              <a:gd name="connsiteY6-36" fmla="*/ 4091915 h 4093540"/>
              <a:gd name="connsiteX7-37" fmla="*/ 62283 w 2658882"/>
              <a:gd name="connsiteY7-38" fmla="*/ 4051443 h 4093540"/>
              <a:gd name="connsiteX8-39" fmla="*/ 0 w 2658882"/>
              <a:gd name="connsiteY8-40" fmla="*/ 3916281 h 4093540"/>
              <a:gd name="connsiteX9-41" fmla="*/ 0 w 2658882"/>
              <a:gd name="connsiteY9-42" fmla="*/ 177803 h 4093540"/>
              <a:gd name="connsiteX10-43" fmla="*/ 62283 w 2658882"/>
              <a:gd name="connsiteY10-44" fmla="*/ 42612 h 4093540"/>
              <a:gd name="connsiteX0-45" fmla="*/ 62283 w 2658882"/>
              <a:gd name="connsiteY0-46" fmla="*/ 42612 h 4093540"/>
              <a:gd name="connsiteX1-47" fmla="*/ 205497 w 2658882"/>
              <a:gd name="connsiteY1-48" fmla="*/ 2144 h 4093540"/>
              <a:gd name="connsiteX2-49" fmla="*/ 2508800 w 2658882"/>
              <a:gd name="connsiteY2-50" fmla="*/ 365375 h 4093540"/>
              <a:gd name="connsiteX3-51" fmla="*/ 2658882 w 2658882"/>
              <a:gd name="connsiteY3-52" fmla="*/ 541004 h 4093540"/>
              <a:gd name="connsiteX4-53" fmla="*/ 2658882 w 2658882"/>
              <a:gd name="connsiteY4-54" fmla="*/ 3553052 h 4093540"/>
              <a:gd name="connsiteX5-55" fmla="*/ 2508776 w 2658882"/>
              <a:gd name="connsiteY5-56" fmla="*/ 3728684 h 4093540"/>
              <a:gd name="connsiteX6-57" fmla="*/ 205473 w 2658882"/>
              <a:gd name="connsiteY6-58" fmla="*/ 4091915 h 4093540"/>
              <a:gd name="connsiteX7-59" fmla="*/ 62283 w 2658882"/>
              <a:gd name="connsiteY7-60" fmla="*/ 4051443 h 4093540"/>
              <a:gd name="connsiteX8-61" fmla="*/ 0 w 2658882"/>
              <a:gd name="connsiteY8-62" fmla="*/ 3916281 h 4093540"/>
              <a:gd name="connsiteX9-63" fmla="*/ 0 w 2658882"/>
              <a:gd name="connsiteY9-64" fmla="*/ 177803 h 4093540"/>
              <a:gd name="connsiteX10-65" fmla="*/ 62283 w 2658882"/>
              <a:gd name="connsiteY10-66" fmla="*/ 42612 h 4093540"/>
              <a:gd name="connsiteX0-67" fmla="*/ 62283 w 2658882"/>
              <a:gd name="connsiteY0-68" fmla="*/ 42612 h 4093540"/>
              <a:gd name="connsiteX1-69" fmla="*/ 205497 w 2658882"/>
              <a:gd name="connsiteY1-70" fmla="*/ 2144 h 4093540"/>
              <a:gd name="connsiteX2-71" fmla="*/ 2508800 w 2658882"/>
              <a:gd name="connsiteY2-72" fmla="*/ 365375 h 4093540"/>
              <a:gd name="connsiteX3-73" fmla="*/ 2658882 w 2658882"/>
              <a:gd name="connsiteY3-74" fmla="*/ 541004 h 4093540"/>
              <a:gd name="connsiteX4-75" fmla="*/ 2658882 w 2658882"/>
              <a:gd name="connsiteY4-76" fmla="*/ 3553052 h 4093540"/>
              <a:gd name="connsiteX5-77" fmla="*/ 2508776 w 2658882"/>
              <a:gd name="connsiteY5-78" fmla="*/ 3728684 h 4093540"/>
              <a:gd name="connsiteX6-79" fmla="*/ 205473 w 2658882"/>
              <a:gd name="connsiteY6-80" fmla="*/ 4091915 h 4093540"/>
              <a:gd name="connsiteX7-81" fmla="*/ 62283 w 2658882"/>
              <a:gd name="connsiteY7-82" fmla="*/ 4051443 h 4093540"/>
              <a:gd name="connsiteX8-83" fmla="*/ 0 w 2658882"/>
              <a:gd name="connsiteY8-84" fmla="*/ 3916281 h 4093540"/>
              <a:gd name="connsiteX9-85" fmla="*/ 0 w 2658882"/>
              <a:gd name="connsiteY9-86" fmla="*/ 177803 h 4093540"/>
              <a:gd name="connsiteX10-87" fmla="*/ 62283 w 2658882"/>
              <a:gd name="connsiteY10-88" fmla="*/ 42612 h 4093540"/>
              <a:gd name="connsiteX0-89" fmla="*/ 62283 w 2658882"/>
              <a:gd name="connsiteY0-90" fmla="*/ 42612 h 4093540"/>
              <a:gd name="connsiteX1-91" fmla="*/ 205497 w 2658882"/>
              <a:gd name="connsiteY1-92" fmla="*/ 2144 h 4093540"/>
              <a:gd name="connsiteX2-93" fmla="*/ 2508800 w 2658882"/>
              <a:gd name="connsiteY2-94" fmla="*/ 365375 h 4093540"/>
              <a:gd name="connsiteX3-95" fmla="*/ 2658882 w 2658882"/>
              <a:gd name="connsiteY3-96" fmla="*/ 541004 h 4093540"/>
              <a:gd name="connsiteX4-97" fmla="*/ 2658882 w 2658882"/>
              <a:gd name="connsiteY4-98" fmla="*/ 3553052 h 4093540"/>
              <a:gd name="connsiteX5-99" fmla="*/ 2508776 w 2658882"/>
              <a:gd name="connsiteY5-100" fmla="*/ 3728684 h 4093540"/>
              <a:gd name="connsiteX6-101" fmla="*/ 205473 w 2658882"/>
              <a:gd name="connsiteY6-102" fmla="*/ 4091915 h 4093540"/>
              <a:gd name="connsiteX7-103" fmla="*/ 62283 w 2658882"/>
              <a:gd name="connsiteY7-104" fmla="*/ 4051443 h 4093540"/>
              <a:gd name="connsiteX8-105" fmla="*/ 0 w 2658882"/>
              <a:gd name="connsiteY8-106" fmla="*/ 3916281 h 4093540"/>
              <a:gd name="connsiteX9-107" fmla="*/ 0 w 2658882"/>
              <a:gd name="connsiteY9-108" fmla="*/ 177803 h 4093540"/>
              <a:gd name="connsiteX10-109" fmla="*/ 62283 w 2658882"/>
              <a:gd name="connsiteY10-110" fmla="*/ 42612 h 4093540"/>
              <a:gd name="connsiteX0-111" fmla="*/ 62283 w 2658882"/>
              <a:gd name="connsiteY0-112" fmla="*/ 42612 h 4093540"/>
              <a:gd name="connsiteX1-113" fmla="*/ 205497 w 2658882"/>
              <a:gd name="connsiteY1-114" fmla="*/ 2144 h 4093540"/>
              <a:gd name="connsiteX2-115" fmla="*/ 2508800 w 2658882"/>
              <a:gd name="connsiteY2-116" fmla="*/ 365375 h 4093540"/>
              <a:gd name="connsiteX3-117" fmla="*/ 2658882 w 2658882"/>
              <a:gd name="connsiteY3-118" fmla="*/ 541004 h 4093540"/>
              <a:gd name="connsiteX4-119" fmla="*/ 2658882 w 2658882"/>
              <a:gd name="connsiteY4-120" fmla="*/ 3553052 h 4093540"/>
              <a:gd name="connsiteX5-121" fmla="*/ 2508776 w 2658882"/>
              <a:gd name="connsiteY5-122" fmla="*/ 3728684 h 4093540"/>
              <a:gd name="connsiteX6-123" fmla="*/ 205473 w 2658882"/>
              <a:gd name="connsiteY6-124" fmla="*/ 4091915 h 4093540"/>
              <a:gd name="connsiteX7-125" fmla="*/ 62283 w 2658882"/>
              <a:gd name="connsiteY7-126" fmla="*/ 4051443 h 4093540"/>
              <a:gd name="connsiteX8-127" fmla="*/ 0 w 2658882"/>
              <a:gd name="connsiteY8-128" fmla="*/ 3916281 h 4093540"/>
              <a:gd name="connsiteX9-129" fmla="*/ 0 w 2658882"/>
              <a:gd name="connsiteY9-130" fmla="*/ 177803 h 4093540"/>
              <a:gd name="connsiteX10-131" fmla="*/ 62283 w 2658882"/>
              <a:gd name="connsiteY10-132" fmla="*/ 42612 h 4093540"/>
              <a:gd name="connsiteX0-133" fmla="*/ 62283 w 2658882"/>
              <a:gd name="connsiteY0-134" fmla="*/ 42612 h 4093540"/>
              <a:gd name="connsiteX1-135" fmla="*/ 205497 w 2658882"/>
              <a:gd name="connsiteY1-136" fmla="*/ 2144 h 4093540"/>
              <a:gd name="connsiteX2-137" fmla="*/ 2508800 w 2658882"/>
              <a:gd name="connsiteY2-138" fmla="*/ 365375 h 4093540"/>
              <a:gd name="connsiteX3-139" fmla="*/ 2658882 w 2658882"/>
              <a:gd name="connsiteY3-140" fmla="*/ 541004 h 4093540"/>
              <a:gd name="connsiteX4-141" fmla="*/ 2658882 w 2658882"/>
              <a:gd name="connsiteY4-142" fmla="*/ 3553052 h 4093540"/>
              <a:gd name="connsiteX5-143" fmla="*/ 2508776 w 2658882"/>
              <a:gd name="connsiteY5-144" fmla="*/ 3728684 h 4093540"/>
              <a:gd name="connsiteX6-145" fmla="*/ 205473 w 2658882"/>
              <a:gd name="connsiteY6-146" fmla="*/ 4091915 h 4093540"/>
              <a:gd name="connsiteX7-147" fmla="*/ 62283 w 2658882"/>
              <a:gd name="connsiteY7-148" fmla="*/ 4051443 h 4093540"/>
              <a:gd name="connsiteX8-149" fmla="*/ 0 w 2658882"/>
              <a:gd name="connsiteY8-150" fmla="*/ 3916281 h 4093540"/>
              <a:gd name="connsiteX9-151" fmla="*/ 0 w 2658882"/>
              <a:gd name="connsiteY9-152" fmla="*/ 177803 h 4093540"/>
              <a:gd name="connsiteX10-153" fmla="*/ 62283 w 2658882"/>
              <a:gd name="connsiteY10-154" fmla="*/ 42612 h 4093540"/>
              <a:gd name="connsiteX0-155" fmla="*/ 62283 w 2658882"/>
              <a:gd name="connsiteY0-156" fmla="*/ 42612 h 4093540"/>
              <a:gd name="connsiteX1-157" fmla="*/ 205497 w 2658882"/>
              <a:gd name="connsiteY1-158" fmla="*/ 2144 h 4093540"/>
              <a:gd name="connsiteX2-159" fmla="*/ 2508800 w 2658882"/>
              <a:gd name="connsiteY2-160" fmla="*/ 365375 h 4093540"/>
              <a:gd name="connsiteX3-161" fmla="*/ 2658882 w 2658882"/>
              <a:gd name="connsiteY3-162" fmla="*/ 541004 h 4093540"/>
              <a:gd name="connsiteX4-163" fmla="*/ 2658882 w 2658882"/>
              <a:gd name="connsiteY4-164" fmla="*/ 3553052 h 4093540"/>
              <a:gd name="connsiteX5-165" fmla="*/ 2508776 w 2658882"/>
              <a:gd name="connsiteY5-166" fmla="*/ 3728684 h 4093540"/>
              <a:gd name="connsiteX6-167" fmla="*/ 205473 w 2658882"/>
              <a:gd name="connsiteY6-168" fmla="*/ 4091915 h 4093540"/>
              <a:gd name="connsiteX7-169" fmla="*/ 62283 w 2658882"/>
              <a:gd name="connsiteY7-170" fmla="*/ 4051443 h 4093540"/>
              <a:gd name="connsiteX8-171" fmla="*/ 0 w 2658882"/>
              <a:gd name="connsiteY8-172" fmla="*/ 3916281 h 4093540"/>
              <a:gd name="connsiteX9-173" fmla="*/ 0 w 2658882"/>
              <a:gd name="connsiteY9-174" fmla="*/ 177803 h 4093540"/>
              <a:gd name="connsiteX10-175" fmla="*/ 62283 w 2658882"/>
              <a:gd name="connsiteY10-176" fmla="*/ 42612 h 4093540"/>
              <a:gd name="connsiteX0-177" fmla="*/ 62283 w 2658882"/>
              <a:gd name="connsiteY0-178" fmla="*/ 42612 h 4093540"/>
              <a:gd name="connsiteX1-179" fmla="*/ 205497 w 2658882"/>
              <a:gd name="connsiteY1-180" fmla="*/ 2144 h 4093540"/>
              <a:gd name="connsiteX2-181" fmla="*/ 2508800 w 2658882"/>
              <a:gd name="connsiteY2-182" fmla="*/ 365375 h 4093540"/>
              <a:gd name="connsiteX3-183" fmla="*/ 2658882 w 2658882"/>
              <a:gd name="connsiteY3-184" fmla="*/ 541004 h 4093540"/>
              <a:gd name="connsiteX4-185" fmla="*/ 2658882 w 2658882"/>
              <a:gd name="connsiteY4-186" fmla="*/ 3553052 h 4093540"/>
              <a:gd name="connsiteX5-187" fmla="*/ 2508776 w 2658882"/>
              <a:gd name="connsiteY5-188" fmla="*/ 3728684 h 4093540"/>
              <a:gd name="connsiteX6-189" fmla="*/ 205473 w 2658882"/>
              <a:gd name="connsiteY6-190" fmla="*/ 4091915 h 4093540"/>
              <a:gd name="connsiteX7-191" fmla="*/ 62283 w 2658882"/>
              <a:gd name="connsiteY7-192" fmla="*/ 4051443 h 4093540"/>
              <a:gd name="connsiteX8-193" fmla="*/ 0 w 2658882"/>
              <a:gd name="connsiteY8-194" fmla="*/ 3916281 h 4093540"/>
              <a:gd name="connsiteX9-195" fmla="*/ 0 w 2658882"/>
              <a:gd name="connsiteY9-196" fmla="*/ 177803 h 4093540"/>
              <a:gd name="connsiteX10-197" fmla="*/ 62283 w 2658882"/>
              <a:gd name="connsiteY10-198" fmla="*/ 42612 h 4093540"/>
              <a:gd name="connsiteX0-199" fmla="*/ 62283 w 2658882"/>
              <a:gd name="connsiteY0-200" fmla="*/ 42612 h 4092044"/>
              <a:gd name="connsiteX1-201" fmla="*/ 205497 w 2658882"/>
              <a:gd name="connsiteY1-202" fmla="*/ 2144 h 4092044"/>
              <a:gd name="connsiteX2-203" fmla="*/ 2508800 w 2658882"/>
              <a:gd name="connsiteY2-204" fmla="*/ 365375 h 4092044"/>
              <a:gd name="connsiteX3-205" fmla="*/ 2658882 w 2658882"/>
              <a:gd name="connsiteY3-206" fmla="*/ 541004 h 4092044"/>
              <a:gd name="connsiteX4-207" fmla="*/ 2658882 w 2658882"/>
              <a:gd name="connsiteY4-208" fmla="*/ 3553052 h 4092044"/>
              <a:gd name="connsiteX5-209" fmla="*/ 2508776 w 2658882"/>
              <a:gd name="connsiteY5-210" fmla="*/ 3728684 h 4092044"/>
              <a:gd name="connsiteX6-211" fmla="*/ 205473 w 2658882"/>
              <a:gd name="connsiteY6-212" fmla="*/ 4091915 h 4092044"/>
              <a:gd name="connsiteX7-213" fmla="*/ 62283 w 2658882"/>
              <a:gd name="connsiteY7-214" fmla="*/ 4051443 h 4092044"/>
              <a:gd name="connsiteX8-215" fmla="*/ 0 w 2658882"/>
              <a:gd name="connsiteY8-216" fmla="*/ 3916281 h 4092044"/>
              <a:gd name="connsiteX9-217" fmla="*/ 0 w 2658882"/>
              <a:gd name="connsiteY9-218" fmla="*/ 177803 h 4092044"/>
              <a:gd name="connsiteX10-219" fmla="*/ 62283 w 2658882"/>
              <a:gd name="connsiteY10-220" fmla="*/ 42612 h 4092044"/>
              <a:gd name="connsiteX0-221" fmla="*/ 62283 w 2658882"/>
              <a:gd name="connsiteY0-222" fmla="*/ 42612 h 4091915"/>
              <a:gd name="connsiteX1-223" fmla="*/ 205497 w 2658882"/>
              <a:gd name="connsiteY1-224" fmla="*/ 2144 h 4091915"/>
              <a:gd name="connsiteX2-225" fmla="*/ 2508800 w 2658882"/>
              <a:gd name="connsiteY2-226" fmla="*/ 365375 h 4091915"/>
              <a:gd name="connsiteX3-227" fmla="*/ 2658882 w 2658882"/>
              <a:gd name="connsiteY3-228" fmla="*/ 541004 h 4091915"/>
              <a:gd name="connsiteX4-229" fmla="*/ 2658882 w 2658882"/>
              <a:gd name="connsiteY4-230" fmla="*/ 3553052 h 4091915"/>
              <a:gd name="connsiteX5-231" fmla="*/ 2508776 w 2658882"/>
              <a:gd name="connsiteY5-232" fmla="*/ 3728684 h 4091915"/>
              <a:gd name="connsiteX6-233" fmla="*/ 205473 w 2658882"/>
              <a:gd name="connsiteY6-234" fmla="*/ 4091915 h 4091915"/>
              <a:gd name="connsiteX7-235" fmla="*/ 62283 w 2658882"/>
              <a:gd name="connsiteY7-236" fmla="*/ 4051443 h 4091915"/>
              <a:gd name="connsiteX8-237" fmla="*/ 0 w 2658882"/>
              <a:gd name="connsiteY8-238" fmla="*/ 3916281 h 4091915"/>
              <a:gd name="connsiteX9-239" fmla="*/ 0 w 2658882"/>
              <a:gd name="connsiteY9-240" fmla="*/ 177803 h 4091915"/>
              <a:gd name="connsiteX10-241" fmla="*/ 62283 w 2658882"/>
              <a:gd name="connsiteY10-242" fmla="*/ 42612 h 4091915"/>
              <a:gd name="connsiteX0-243" fmla="*/ 62283 w 2658882"/>
              <a:gd name="connsiteY0-244" fmla="*/ 42612 h 4092475"/>
              <a:gd name="connsiteX1-245" fmla="*/ 205497 w 2658882"/>
              <a:gd name="connsiteY1-246" fmla="*/ 2144 h 4092475"/>
              <a:gd name="connsiteX2-247" fmla="*/ 2508800 w 2658882"/>
              <a:gd name="connsiteY2-248" fmla="*/ 365375 h 4092475"/>
              <a:gd name="connsiteX3-249" fmla="*/ 2658882 w 2658882"/>
              <a:gd name="connsiteY3-250" fmla="*/ 541004 h 4092475"/>
              <a:gd name="connsiteX4-251" fmla="*/ 2658882 w 2658882"/>
              <a:gd name="connsiteY4-252" fmla="*/ 3553052 h 4092475"/>
              <a:gd name="connsiteX5-253" fmla="*/ 2508776 w 2658882"/>
              <a:gd name="connsiteY5-254" fmla="*/ 3728684 h 4092475"/>
              <a:gd name="connsiteX6-255" fmla="*/ 205473 w 2658882"/>
              <a:gd name="connsiteY6-256" fmla="*/ 4091915 h 4092475"/>
              <a:gd name="connsiteX7-257" fmla="*/ 62283 w 2658882"/>
              <a:gd name="connsiteY7-258" fmla="*/ 4051443 h 4092475"/>
              <a:gd name="connsiteX8-259" fmla="*/ 0 w 2658882"/>
              <a:gd name="connsiteY8-260" fmla="*/ 3916281 h 4092475"/>
              <a:gd name="connsiteX9-261" fmla="*/ 0 w 2658882"/>
              <a:gd name="connsiteY9-262" fmla="*/ 177803 h 4092475"/>
              <a:gd name="connsiteX10-263" fmla="*/ 62283 w 2658882"/>
              <a:gd name="connsiteY10-264" fmla="*/ 42612 h 4092475"/>
              <a:gd name="connsiteX0-265" fmla="*/ 62283 w 2658882"/>
              <a:gd name="connsiteY0-266" fmla="*/ 42612 h 4094059"/>
              <a:gd name="connsiteX1-267" fmla="*/ 205497 w 2658882"/>
              <a:gd name="connsiteY1-268" fmla="*/ 2144 h 4094059"/>
              <a:gd name="connsiteX2-269" fmla="*/ 2508800 w 2658882"/>
              <a:gd name="connsiteY2-270" fmla="*/ 365375 h 4094059"/>
              <a:gd name="connsiteX3-271" fmla="*/ 2658882 w 2658882"/>
              <a:gd name="connsiteY3-272" fmla="*/ 541004 h 4094059"/>
              <a:gd name="connsiteX4-273" fmla="*/ 2658882 w 2658882"/>
              <a:gd name="connsiteY4-274" fmla="*/ 3553052 h 4094059"/>
              <a:gd name="connsiteX5-275" fmla="*/ 2508776 w 2658882"/>
              <a:gd name="connsiteY5-276" fmla="*/ 3728684 h 4094059"/>
              <a:gd name="connsiteX6-277" fmla="*/ 205473 w 2658882"/>
              <a:gd name="connsiteY6-278" fmla="*/ 4091915 h 4094059"/>
              <a:gd name="connsiteX7-279" fmla="*/ 62283 w 2658882"/>
              <a:gd name="connsiteY7-280" fmla="*/ 4051443 h 4094059"/>
              <a:gd name="connsiteX8-281" fmla="*/ 0 w 2658882"/>
              <a:gd name="connsiteY8-282" fmla="*/ 3916281 h 4094059"/>
              <a:gd name="connsiteX9-283" fmla="*/ 0 w 2658882"/>
              <a:gd name="connsiteY9-284" fmla="*/ 177803 h 4094059"/>
              <a:gd name="connsiteX10-285" fmla="*/ 62283 w 2658882"/>
              <a:gd name="connsiteY10-286" fmla="*/ 42612 h 4094059"/>
              <a:gd name="connsiteX0-287" fmla="*/ 62283 w 2658882"/>
              <a:gd name="connsiteY0-288" fmla="*/ 42612 h 4094059"/>
              <a:gd name="connsiteX1-289" fmla="*/ 205497 w 2658882"/>
              <a:gd name="connsiteY1-290" fmla="*/ 2144 h 4094059"/>
              <a:gd name="connsiteX2-291" fmla="*/ 2508800 w 2658882"/>
              <a:gd name="connsiteY2-292" fmla="*/ 365375 h 4094059"/>
              <a:gd name="connsiteX3-293" fmla="*/ 2658882 w 2658882"/>
              <a:gd name="connsiteY3-294" fmla="*/ 541004 h 4094059"/>
              <a:gd name="connsiteX4-295" fmla="*/ 2658882 w 2658882"/>
              <a:gd name="connsiteY4-296" fmla="*/ 3553052 h 4094059"/>
              <a:gd name="connsiteX5-297" fmla="*/ 2508776 w 2658882"/>
              <a:gd name="connsiteY5-298" fmla="*/ 3728684 h 4094059"/>
              <a:gd name="connsiteX6-299" fmla="*/ 205473 w 2658882"/>
              <a:gd name="connsiteY6-300" fmla="*/ 4091915 h 4094059"/>
              <a:gd name="connsiteX7-301" fmla="*/ 62283 w 2658882"/>
              <a:gd name="connsiteY7-302" fmla="*/ 4051443 h 4094059"/>
              <a:gd name="connsiteX8-303" fmla="*/ 0 w 2658882"/>
              <a:gd name="connsiteY8-304" fmla="*/ 3916281 h 4094059"/>
              <a:gd name="connsiteX9-305" fmla="*/ 0 w 2658882"/>
              <a:gd name="connsiteY9-306" fmla="*/ 177803 h 4094059"/>
              <a:gd name="connsiteX10-307" fmla="*/ 62283 w 2658882"/>
              <a:gd name="connsiteY10-308" fmla="*/ 42612 h 4094059"/>
              <a:gd name="connsiteX0-309" fmla="*/ 62283 w 2658882"/>
              <a:gd name="connsiteY0-310" fmla="*/ 42612 h 4094059"/>
              <a:gd name="connsiteX1-311" fmla="*/ 205497 w 2658882"/>
              <a:gd name="connsiteY1-312" fmla="*/ 2144 h 4094059"/>
              <a:gd name="connsiteX2-313" fmla="*/ 2508800 w 2658882"/>
              <a:gd name="connsiteY2-314" fmla="*/ 365375 h 4094059"/>
              <a:gd name="connsiteX3-315" fmla="*/ 2658882 w 2658882"/>
              <a:gd name="connsiteY3-316" fmla="*/ 541004 h 4094059"/>
              <a:gd name="connsiteX4-317" fmla="*/ 2658882 w 2658882"/>
              <a:gd name="connsiteY4-318" fmla="*/ 3553052 h 4094059"/>
              <a:gd name="connsiteX5-319" fmla="*/ 2508776 w 2658882"/>
              <a:gd name="connsiteY5-320" fmla="*/ 3728684 h 4094059"/>
              <a:gd name="connsiteX6-321" fmla="*/ 205473 w 2658882"/>
              <a:gd name="connsiteY6-322" fmla="*/ 4091915 h 4094059"/>
              <a:gd name="connsiteX7-323" fmla="*/ 62283 w 2658882"/>
              <a:gd name="connsiteY7-324" fmla="*/ 4051443 h 4094059"/>
              <a:gd name="connsiteX8-325" fmla="*/ 0 w 2658882"/>
              <a:gd name="connsiteY8-326" fmla="*/ 3916281 h 4094059"/>
              <a:gd name="connsiteX9-327" fmla="*/ 0 w 2658882"/>
              <a:gd name="connsiteY9-328" fmla="*/ 177803 h 4094059"/>
              <a:gd name="connsiteX10-329" fmla="*/ 62283 w 2658882"/>
              <a:gd name="connsiteY10-330" fmla="*/ 42612 h 4094059"/>
              <a:gd name="connsiteX0-331" fmla="*/ 62283 w 2658882"/>
              <a:gd name="connsiteY0-332" fmla="*/ 42612 h 4094059"/>
              <a:gd name="connsiteX1-333" fmla="*/ 205497 w 2658882"/>
              <a:gd name="connsiteY1-334" fmla="*/ 2144 h 4094059"/>
              <a:gd name="connsiteX2-335" fmla="*/ 2508800 w 2658882"/>
              <a:gd name="connsiteY2-336" fmla="*/ 365375 h 4094059"/>
              <a:gd name="connsiteX3-337" fmla="*/ 2658882 w 2658882"/>
              <a:gd name="connsiteY3-338" fmla="*/ 541004 h 4094059"/>
              <a:gd name="connsiteX4-339" fmla="*/ 2658882 w 2658882"/>
              <a:gd name="connsiteY4-340" fmla="*/ 3553052 h 4094059"/>
              <a:gd name="connsiteX5-341" fmla="*/ 2508776 w 2658882"/>
              <a:gd name="connsiteY5-342" fmla="*/ 3728684 h 4094059"/>
              <a:gd name="connsiteX6-343" fmla="*/ 205473 w 2658882"/>
              <a:gd name="connsiteY6-344" fmla="*/ 4091915 h 4094059"/>
              <a:gd name="connsiteX7-345" fmla="*/ 62283 w 2658882"/>
              <a:gd name="connsiteY7-346" fmla="*/ 4051443 h 4094059"/>
              <a:gd name="connsiteX8-347" fmla="*/ 0 w 2658882"/>
              <a:gd name="connsiteY8-348" fmla="*/ 3916281 h 4094059"/>
              <a:gd name="connsiteX9-349" fmla="*/ 0 w 2658882"/>
              <a:gd name="connsiteY9-350" fmla="*/ 177803 h 4094059"/>
              <a:gd name="connsiteX10-351" fmla="*/ 62283 w 2658882"/>
              <a:gd name="connsiteY10-352" fmla="*/ 42612 h 4094059"/>
              <a:gd name="connsiteX0-353" fmla="*/ 62283 w 2658882"/>
              <a:gd name="connsiteY0-354" fmla="*/ 42612 h 4094059"/>
              <a:gd name="connsiteX1-355" fmla="*/ 205497 w 2658882"/>
              <a:gd name="connsiteY1-356" fmla="*/ 2144 h 4094059"/>
              <a:gd name="connsiteX2-357" fmla="*/ 2508800 w 2658882"/>
              <a:gd name="connsiteY2-358" fmla="*/ 365375 h 4094059"/>
              <a:gd name="connsiteX3-359" fmla="*/ 2658882 w 2658882"/>
              <a:gd name="connsiteY3-360" fmla="*/ 541004 h 4094059"/>
              <a:gd name="connsiteX4-361" fmla="*/ 2658882 w 2658882"/>
              <a:gd name="connsiteY4-362" fmla="*/ 3553052 h 4094059"/>
              <a:gd name="connsiteX5-363" fmla="*/ 2508776 w 2658882"/>
              <a:gd name="connsiteY5-364" fmla="*/ 3728684 h 4094059"/>
              <a:gd name="connsiteX6-365" fmla="*/ 205473 w 2658882"/>
              <a:gd name="connsiteY6-366" fmla="*/ 4091915 h 4094059"/>
              <a:gd name="connsiteX7-367" fmla="*/ 62283 w 2658882"/>
              <a:gd name="connsiteY7-368" fmla="*/ 4051443 h 4094059"/>
              <a:gd name="connsiteX8-369" fmla="*/ 0 w 2658882"/>
              <a:gd name="connsiteY8-370" fmla="*/ 3916281 h 4094059"/>
              <a:gd name="connsiteX9-371" fmla="*/ 0 w 2658882"/>
              <a:gd name="connsiteY9-372" fmla="*/ 177803 h 4094059"/>
              <a:gd name="connsiteX10-373" fmla="*/ 62283 w 2658882"/>
              <a:gd name="connsiteY10-374" fmla="*/ 42612 h 4094059"/>
              <a:gd name="connsiteX0-375" fmla="*/ 62283 w 2658882"/>
              <a:gd name="connsiteY0-376" fmla="*/ 42612 h 4094059"/>
              <a:gd name="connsiteX1-377" fmla="*/ 205497 w 2658882"/>
              <a:gd name="connsiteY1-378" fmla="*/ 2144 h 4094059"/>
              <a:gd name="connsiteX2-379" fmla="*/ 2508800 w 2658882"/>
              <a:gd name="connsiteY2-380" fmla="*/ 365375 h 4094059"/>
              <a:gd name="connsiteX3-381" fmla="*/ 2658882 w 2658882"/>
              <a:gd name="connsiteY3-382" fmla="*/ 541004 h 4094059"/>
              <a:gd name="connsiteX4-383" fmla="*/ 2658882 w 2658882"/>
              <a:gd name="connsiteY4-384" fmla="*/ 3553052 h 4094059"/>
              <a:gd name="connsiteX5-385" fmla="*/ 2508776 w 2658882"/>
              <a:gd name="connsiteY5-386" fmla="*/ 3728684 h 4094059"/>
              <a:gd name="connsiteX6-387" fmla="*/ 205473 w 2658882"/>
              <a:gd name="connsiteY6-388" fmla="*/ 4091915 h 4094059"/>
              <a:gd name="connsiteX7-389" fmla="*/ 62283 w 2658882"/>
              <a:gd name="connsiteY7-390" fmla="*/ 4051443 h 4094059"/>
              <a:gd name="connsiteX8-391" fmla="*/ 0 w 2658882"/>
              <a:gd name="connsiteY8-392" fmla="*/ 3916281 h 4094059"/>
              <a:gd name="connsiteX9-393" fmla="*/ 0 w 2658882"/>
              <a:gd name="connsiteY9-394" fmla="*/ 177803 h 4094059"/>
              <a:gd name="connsiteX10-395" fmla="*/ 62283 w 2658882"/>
              <a:gd name="connsiteY10-396" fmla="*/ 42612 h 40940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658882" h="4094059">
                <a:moveTo>
                  <a:pt x="62283" y="42612"/>
                </a:moveTo>
                <a:cubicBezTo>
                  <a:pt x="101616" y="8995"/>
                  <a:pt x="154387" y="-5916"/>
                  <a:pt x="205497" y="2144"/>
                </a:cubicBezTo>
                <a:cubicBezTo>
                  <a:pt x="205497" y="2144"/>
                  <a:pt x="2508800" y="365375"/>
                  <a:pt x="2508800" y="365375"/>
                </a:cubicBezTo>
                <a:cubicBezTo>
                  <a:pt x="2599348" y="379655"/>
                  <a:pt x="2658882" y="449336"/>
                  <a:pt x="2658882" y="541004"/>
                </a:cubicBezTo>
                <a:cubicBezTo>
                  <a:pt x="2658882" y="541004"/>
                  <a:pt x="2658882" y="3553052"/>
                  <a:pt x="2658882" y="3553052"/>
                </a:cubicBezTo>
                <a:cubicBezTo>
                  <a:pt x="2658882" y="3644720"/>
                  <a:pt x="2599325" y="3714404"/>
                  <a:pt x="2508776" y="3728684"/>
                </a:cubicBezTo>
                <a:cubicBezTo>
                  <a:pt x="2508776" y="3728684"/>
                  <a:pt x="205473" y="4091915"/>
                  <a:pt x="205473" y="4091915"/>
                </a:cubicBezTo>
                <a:cubicBezTo>
                  <a:pt x="154364" y="4099976"/>
                  <a:pt x="101616" y="4085060"/>
                  <a:pt x="62283" y="4051443"/>
                </a:cubicBezTo>
                <a:cubicBezTo>
                  <a:pt x="22950" y="4017828"/>
                  <a:pt x="0" y="3968024"/>
                  <a:pt x="0" y="3916281"/>
                </a:cubicBezTo>
                <a:cubicBezTo>
                  <a:pt x="0" y="3916282"/>
                  <a:pt x="0" y="177804"/>
                  <a:pt x="0" y="177803"/>
                </a:cubicBezTo>
                <a:cubicBezTo>
                  <a:pt x="0" y="126063"/>
                  <a:pt x="22950" y="76228"/>
                  <a:pt x="62283" y="42612"/>
                </a:cubicBezTo>
                <a:close/>
              </a:path>
            </a:pathLst>
          </a:custGeom>
          <a:gradFill flip="none" rotWithShape="1">
            <a:gsLst>
              <a:gs pos="90000">
                <a:schemeClr val="accent1">
                  <a:alpha val="100000"/>
                </a:schemeClr>
              </a:gs>
              <a:gs pos="0">
                <a:schemeClr val="accent1">
                  <a:lumMod val="60000"/>
                  <a:lumOff val="40000"/>
                  <a:alpha val="100000"/>
                </a:schemeClr>
              </a:gs>
            </a:gsLst>
            <a:lin ang="10800000" scaled="1"/>
            <a:tileRect/>
          </a:gradFill>
          <a:ln w="9525" cap="flat">
            <a:noFill/>
            <a:prstDash val="solid"/>
            <a:miter/>
          </a:ln>
          <a:effectLst/>
        </p:spPr>
        <p:txBody>
          <a:bodyPr rtlCol="0" anchor="ctr">
            <a:noAutofit/>
          </a:bodyPr>
          <a:lstStyle/>
          <a:p>
            <a:pPr lvl="0" algn="l">
              <a:buClrTx/>
              <a:buSzTx/>
              <a:buFontTx/>
            </a:pPr>
            <a:endParaRPr lang="zh-CN" altLang="en-US">
              <a:solidFill>
                <a:schemeClr val="tx1"/>
              </a:solidFill>
              <a:sym typeface="+mn-ea"/>
            </a:endParaRPr>
          </a:p>
        </p:txBody>
      </p:sp>
      <p:sp>
        <p:nvSpPr>
          <p:cNvPr id="41" name="文本框 40"/>
          <p:cNvSpPr txBox="1"/>
          <p:nvPr>
            <p:custDataLst>
              <p:tags r:id="rId8"/>
            </p:custDataLst>
          </p:nvPr>
        </p:nvSpPr>
        <p:spPr>
          <a:xfrm>
            <a:off x="8076565" y="3255010"/>
            <a:ext cx="2294890" cy="337820"/>
          </a:xfrm>
          <a:prstGeom prst="rect">
            <a:avLst/>
          </a:prstGeom>
          <a:noFill/>
        </p:spPr>
        <p:txBody>
          <a:bodyPr wrap="square" lIns="0" tIns="0" rIns="0" bIns="0" rtlCol="0">
            <a:noAutofit/>
          </a:bodyPr>
          <a:lstStyle/>
          <a:p>
            <a:pPr algn="l"/>
            <a:r>
              <a:rPr lang="zh-CN" altLang="en-US" sz="2400" b="1" dirty="0">
                <a:solidFill>
                  <a:srgbClr val="FFFFFF"/>
                </a:solidFill>
              </a:rPr>
              <a:t>（3）顾客欺诈。</a:t>
            </a:r>
            <a:endParaRPr lang="zh-CN" altLang="en-US" sz="2400" b="1" dirty="0">
              <a:solidFill>
                <a:srgbClr val="FFFFFF"/>
              </a:solidFill>
            </a:endParaRPr>
          </a:p>
        </p:txBody>
      </p:sp>
      <p:sp>
        <p:nvSpPr>
          <p:cNvPr id="42" name="文本框 41"/>
          <p:cNvSpPr txBox="1"/>
          <p:nvPr>
            <p:custDataLst>
              <p:tags r:id="rId9"/>
            </p:custDataLst>
          </p:nvPr>
        </p:nvSpPr>
        <p:spPr>
          <a:xfrm>
            <a:off x="8367395" y="4180840"/>
            <a:ext cx="1975485" cy="810000"/>
          </a:xfrm>
          <a:prstGeom prst="rect">
            <a:avLst/>
          </a:prstGeom>
          <a:noFill/>
        </p:spPr>
        <p:txBody>
          <a:bodyPr wrap="square" lIns="0" tIns="0" rIns="0" bIns="0" rtlCol="0" anchor="ctr" anchorCtr="0">
            <a:noAutofit/>
          </a:bodyPr>
          <a:lstStyle>
            <a:defPPr>
              <a:defRPr lang="zh-CN"/>
            </a:defPPr>
            <a:lvl1pPr marL="285750" indent="-285750">
              <a:lnSpc>
                <a:spcPct val="130000"/>
              </a:lnSpc>
              <a:buSzPct val="75000"/>
              <a:buFont typeface="Wingdings" panose="05000000000000000000" charset="0"/>
              <a:buChar char="n"/>
              <a:defRPr sz="1400" kern="0" spc="0">
                <a:ln>
                  <a:noFill/>
                  <a:prstDash val="sysDot"/>
                </a:ln>
                <a:solidFill>
                  <a:schemeClr val="bg1"/>
                </a:solidFill>
                <a:latin typeface="+mn-ea"/>
              </a:defRPr>
            </a:lvl1pPr>
          </a:lstStyle>
          <a:p>
            <a:r>
              <a:rPr lang="zh-CN" altLang="en-US" sz="2000" dirty="0">
                <a:solidFill>
                  <a:srgbClr val="FFFFFF"/>
                </a:solidFill>
                <a:sym typeface="+mn-ea"/>
              </a:rPr>
              <a:t>出现这方面问题的原因通常是公司忽视了公众安全等</a:t>
            </a:r>
            <a:endParaRPr lang="zh-CN" altLang="en-US" sz="2000" dirty="0">
              <a:solidFill>
                <a:srgbClr val="FFFFFF"/>
              </a:solidFill>
              <a:sym typeface="+mn-ea"/>
            </a:endParaRPr>
          </a:p>
        </p:txBody>
      </p:sp>
    </p:spTree>
    <p:custDataLst>
      <p:tags r:id="rId10"/>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873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29335" y="2461260"/>
            <a:ext cx="6096000" cy="706755"/>
          </a:xfrm>
          <a:prstGeom prst="rect">
            <a:avLst/>
          </a:prstGeom>
          <a:noFill/>
        </p:spPr>
        <p:txBody>
          <a:bodyPr wrap="square" rtlCol="0" anchor="t">
            <a:spAutoFit/>
          </a:bodyPr>
          <a:p>
            <a:r>
              <a:rPr lang="zh-CN" altLang="en-US" sz="2000"/>
              <a:t>互动</a:t>
            </a:r>
            <a:endParaRPr lang="zh-CN" altLang="en-US" sz="2000"/>
          </a:p>
          <a:p>
            <a:r>
              <a:rPr lang="zh-CN" altLang="en-US" sz="2000"/>
              <a:t>讨论</a:t>
            </a:r>
            <a:endParaRPr lang="zh-CN" altLang="en-US" sz="2000"/>
          </a:p>
        </p:txBody>
      </p:sp>
      <p:sp>
        <p:nvSpPr>
          <p:cNvPr id="7" name="文本框 6"/>
          <p:cNvSpPr txBox="1"/>
          <p:nvPr/>
        </p:nvSpPr>
        <p:spPr>
          <a:xfrm>
            <a:off x="1720850" y="3717925"/>
            <a:ext cx="6096000" cy="829945"/>
          </a:xfrm>
          <a:prstGeom prst="rect">
            <a:avLst/>
          </a:prstGeom>
          <a:noFill/>
        </p:spPr>
        <p:txBody>
          <a:bodyPr wrap="square" rtlCol="0" anchor="t">
            <a:spAutoFit/>
          </a:bodyPr>
          <a:p>
            <a:r>
              <a:rPr lang="zh-CN" altLang="en-US" sz="2400" b="1">
                <a:solidFill>
                  <a:srgbClr val="002060"/>
                </a:solidFill>
              </a:rPr>
              <a:t>你认为创业者还有哪些需要知悉的法律内容及必须考虑的伦理内容？</a:t>
            </a:r>
            <a:endParaRPr lang="zh-CN" altLang="en-US" sz="2400" b="1">
              <a:solidFill>
                <a:srgbClr val="002060"/>
              </a:solidFill>
            </a:endParaRPr>
          </a:p>
        </p:txBody>
      </p:sp>
      <p:sp>
        <p:nvSpPr>
          <p:cNvPr id="9" name="圆角矩形 8"/>
          <p:cNvSpPr/>
          <p:nvPr/>
        </p:nvSpPr>
        <p:spPr>
          <a:xfrm>
            <a:off x="743585" y="2330450"/>
            <a:ext cx="7785735" cy="3798570"/>
          </a:xfrm>
          <a:prstGeom prst="round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
        <p:nvSpPr>
          <p:cNvPr id="19" name="椭圆形标注 18"/>
          <p:cNvSpPr/>
          <p:nvPr/>
        </p:nvSpPr>
        <p:spPr>
          <a:xfrm>
            <a:off x="865505" y="2388870"/>
            <a:ext cx="1015365" cy="81216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5107305"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ea typeface="微软雅黑" panose="020B0503020204020204" pitchFamily="34" charset="-122"/>
                <a:cs typeface="+mn-lt"/>
                <a:sym typeface="+mn-ea"/>
              </a:rPr>
              <a:t>拟创办企业的员工待遇设计</a:t>
            </a:r>
            <a:endParaRPr sz="2400" smtClean="0">
              <a:ea typeface="微软雅黑" panose="020B0503020204020204" pitchFamily="34" charset="-122"/>
              <a:cs typeface="+mn-lt"/>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任务二</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2979420" y="2854960"/>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初创企业的管理</a:t>
            </a:r>
            <a:endParaRPr lang="zh-CN" altLang="en-US" sz="6000" b="1" smtClean="0">
              <a:solidFill>
                <a:srgbClr val="002060"/>
              </a:solidFill>
              <a:latin typeface="+mj-ea"/>
              <a:ea typeface="+mj-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549910" y="768985"/>
            <a:ext cx="6776085" cy="953135"/>
          </a:xfrm>
          <a:prstGeom prst="rect">
            <a:avLst/>
          </a:prstGeom>
          <a:noFill/>
        </p:spPr>
        <p:txBody>
          <a:bodyPr wrap="square" rtlCol="0" anchor="t">
            <a:spAutoFit/>
          </a:bodyPr>
          <a:p>
            <a:pPr algn="ctr"/>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快鳄食鲜：智能餐饮领航者，探索饮食潮流2.0</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（1）快鳄食鲜在企业管理方面做了哪些工作？取得了怎样的成效？</a:t>
            </a:r>
            <a:endParaRPr lang="zh-CN" altLang="en-US" sz="2400"/>
          </a:p>
          <a:p>
            <a:pPr algn="l"/>
            <a:endParaRPr lang="zh-CN" altLang="en-US" sz="2400"/>
          </a:p>
          <a:p>
            <a:pPr algn="l"/>
            <a:r>
              <a:rPr lang="zh-CN" altLang="en-US" sz="2400"/>
              <a:t>（2）你从快鳄食鲜的成长故事中得到了哪些启示？</a:t>
            </a:r>
            <a:endParaRPr lang="zh-CN" altLang="en-US" sz="2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488" cy="677"/>
            </a:xfrm>
            <a:prstGeom prst="rect">
              <a:avLst/>
            </a:prstGeom>
            <a:noFill/>
          </p:spPr>
          <p:txBody>
            <a:bodyPr wrap="none" rtlCol="0" anchor="t">
              <a:spAutoFit/>
            </a:bodyPr>
            <a:p>
              <a:endParaRPr lang="en-US"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2" name="组合 1"/>
          <p:cNvGrpSpPr/>
          <p:nvPr/>
        </p:nvGrpSpPr>
        <p:grpSpPr>
          <a:xfrm>
            <a:off x="321945" y="496570"/>
            <a:ext cx="11345545" cy="2868295"/>
            <a:chOff x="1158" y="250"/>
            <a:chExt cx="17867" cy="4517"/>
          </a:xfrm>
        </p:grpSpPr>
        <p:sp>
          <p:nvSpPr>
            <p:cNvPr id="5" name="文本框 4"/>
            <p:cNvSpPr txBox="1"/>
            <p:nvPr/>
          </p:nvSpPr>
          <p:spPr>
            <a:xfrm>
              <a:off x="8181" y="250"/>
              <a:ext cx="3291" cy="1452"/>
            </a:xfrm>
            <a:prstGeom prst="rect">
              <a:avLst/>
            </a:prstGeom>
            <a:noFill/>
          </p:spPr>
          <p:txBody>
            <a:bodyPr wrap="square" rtlCol="0">
              <a:spAutoFit/>
            </a:bodyPr>
            <a:p>
              <a:r>
                <a:rPr lang="zh-CN" altLang="zh-CN" sz="5400">
                  <a:latin typeface="+mj-ea"/>
                  <a:ea typeface="+mj-ea"/>
                  <a:cs typeface="+mj-ea"/>
                </a:rPr>
                <a:t>目 录</a:t>
              </a:r>
              <a:endParaRPr lang="zh-CN" altLang="zh-CN" sz="5400">
                <a:latin typeface="+mj-ea"/>
                <a:ea typeface="+mj-ea"/>
                <a:cs typeface="+mj-ea"/>
              </a:endParaRPr>
            </a:p>
          </p:txBody>
        </p:sp>
        <p:grpSp>
          <p:nvGrpSpPr>
            <p:cNvPr id="9" name="组合 8"/>
            <p:cNvGrpSpPr/>
            <p:nvPr/>
          </p:nvGrpSpPr>
          <p:grpSpPr>
            <a:xfrm>
              <a:off x="1158" y="1134"/>
              <a:ext cx="17867" cy="3633"/>
              <a:chOff x="1175" y="1552"/>
              <a:chExt cx="17867" cy="3633"/>
            </a:xfrm>
          </p:grpSpPr>
          <p:sp>
            <p:nvSpPr>
              <p:cNvPr id="14" name="文本框 13"/>
              <p:cNvSpPr txBox="1"/>
              <p:nvPr/>
            </p:nvSpPr>
            <p:spPr>
              <a:xfrm>
                <a:off x="1175" y="1552"/>
                <a:ext cx="7872"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模块一</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萌动——产生创业愿望</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模块二</a:t>
                </a:r>
                <a:r>
                  <a:rPr lang="en-US" altLang="zh-CN" sz="2200" smtClean="0">
                    <a:solidFill>
                      <a:schemeClr val="tx1"/>
                    </a:solidFill>
                    <a:latin typeface="微软雅黑" panose="020B0503020204020204" pitchFamily="34" charset="-122"/>
                    <a:ea typeface="微软雅黑" panose="020B0503020204020204" pitchFamily="34" charset="-122"/>
                  </a:rPr>
                  <a:t> 厚积——练习创新</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752" y="1552"/>
                <a:ext cx="8290"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模块六</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构建——设计商业模式</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模块七</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整合——获取创业资源</a:t>
                </a:r>
                <a:endParaRPr lang="zh-CN" altLang="en-US" sz="2200" smtClean="0">
                  <a:solidFill>
                    <a:schemeClr val="tx1"/>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8032" y="1511"/>
              <a:ext cx="3169" cy="725"/>
            </a:xfrm>
            <a:prstGeom prst="rect">
              <a:avLst/>
            </a:prstGeom>
            <a:noFill/>
          </p:spPr>
          <p:txBody>
            <a:bodyPr wrap="square" rtlCol="0">
              <a:spAutoFit/>
            </a:bodyPr>
            <a:p>
              <a:r>
                <a:rPr lang="en-US" altLang="zh-CN" sz="2400" spc="140">
                  <a:solidFill>
                    <a:schemeClr val="tx1"/>
                  </a:solidFill>
                  <a:uFillTx/>
                  <a:latin typeface="+mj-ea"/>
                  <a:ea typeface="+mj-ea"/>
                </a:rPr>
                <a:t>CONTENTS</a:t>
              </a:r>
              <a:endParaRPr lang="en-US" altLang="zh-CN" sz="2400" spc="140">
                <a:solidFill>
                  <a:schemeClr val="tx1"/>
                </a:solidFill>
                <a:uFillTx/>
                <a:latin typeface="+mj-ea"/>
                <a:ea typeface="+mj-ea"/>
              </a:endParaRPr>
            </a:p>
          </p:txBody>
        </p:sp>
      </p:grpSp>
      <p:sp>
        <p:nvSpPr>
          <p:cNvPr id="3" name="文本框 2"/>
          <p:cNvSpPr txBox="1"/>
          <p:nvPr>
            <p:custDataLst>
              <p:tags r:id="rId1"/>
            </p:custDataLst>
          </p:nvPr>
        </p:nvSpPr>
        <p:spPr>
          <a:xfrm>
            <a:off x="321945" y="3257550"/>
            <a:ext cx="5448935" cy="3322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模块三</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蜕变——成为合格创业者</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模块四</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审慎——认识创业机会与风险</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6403340" y="3180715"/>
            <a:ext cx="4998720" cy="2306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模块八</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筹谋——编制创业计划</a:t>
            </a:r>
            <a:endParaRPr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模块九</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创立——创办新企业</a:t>
            </a:r>
            <a:endParaRPr sz="2200" smtClean="0">
              <a:solidFill>
                <a:schemeClr val="tx1"/>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3"/>
            </p:custDataLst>
          </p:nvPr>
        </p:nvSpPr>
        <p:spPr>
          <a:xfrm>
            <a:off x="321945" y="5275580"/>
            <a:ext cx="10887075" cy="1198880"/>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模块五</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齐心——组建创业团队</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400" b="1" smtClean="0">
                <a:solidFill>
                  <a:schemeClr val="tx1"/>
                </a:solidFill>
                <a:latin typeface="微软雅黑" panose="020B0503020204020204" pitchFamily="34" charset="-122"/>
                <a:ea typeface="微软雅黑" panose="020B0503020204020204" pitchFamily="34" charset="-122"/>
              </a:rPr>
              <a:t>模块十</a:t>
            </a:r>
            <a:r>
              <a:rPr lang="en-US" altLang="zh-CN" sz="2200" smtClean="0">
                <a:solidFill>
                  <a:schemeClr val="tx1"/>
                </a:solidFill>
                <a:latin typeface="微软雅黑" panose="020B0503020204020204" pitchFamily="34" charset="-122"/>
                <a:ea typeface="微软雅黑" panose="020B0503020204020204" pitchFamily="34" charset="-122"/>
              </a:rPr>
              <a:t> 精进——管理初创企业</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6" name="流程图: 决策 15"/>
          <p:cNvSpPr/>
          <p:nvPr/>
        </p:nvSpPr>
        <p:spPr>
          <a:xfrm>
            <a:off x="6517640" y="6209030"/>
            <a:ext cx="90805" cy="90170"/>
          </a:xfrm>
          <a:prstGeom prst="flowChartDecision">
            <a:avLst/>
          </a:prstGeom>
          <a:solidFill>
            <a:schemeClr val="tx1"/>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一、初创企业的管理原则</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1264285"/>
            <a:ext cx="7593965" cy="460375"/>
          </a:xfrm>
          <a:prstGeom prst="rect">
            <a:avLst/>
          </a:prstGeom>
          <a:noFill/>
        </p:spPr>
        <p:txBody>
          <a:bodyPr wrap="square" rtlCol="0">
            <a:spAutoFit/>
          </a:bodyPr>
          <a:p>
            <a:r>
              <a:rPr lang="zh-CN" altLang="en-US" sz="2400"/>
              <a:t>（一）以生存为首要目标</a:t>
            </a:r>
            <a:endParaRPr lang="zh-CN" altLang="en-US" sz="2400"/>
          </a:p>
        </p:txBody>
      </p:sp>
      <p:sp>
        <p:nvSpPr>
          <p:cNvPr id="6" name="文本框 5"/>
          <p:cNvSpPr txBox="1"/>
          <p:nvPr/>
        </p:nvSpPr>
        <p:spPr>
          <a:xfrm>
            <a:off x="440690" y="785495"/>
            <a:ext cx="6096000" cy="460375"/>
          </a:xfrm>
          <a:prstGeom prst="rect">
            <a:avLst/>
          </a:prstGeom>
          <a:noFill/>
        </p:spPr>
        <p:txBody>
          <a:bodyPr wrap="square" rtlCol="0" anchor="t">
            <a:spAutoFit/>
          </a:bodyPr>
          <a:p>
            <a:r>
              <a:rPr lang="zh-CN" altLang="en-US" sz="2400"/>
              <a:t>初创企业应该遵循以下管理原则。</a:t>
            </a:r>
            <a:endParaRPr lang="zh-CN" altLang="en-US" sz="2400"/>
          </a:p>
        </p:txBody>
      </p:sp>
      <p:sp>
        <p:nvSpPr>
          <p:cNvPr id="4" name="文本框 3"/>
          <p:cNvSpPr txBox="1"/>
          <p:nvPr/>
        </p:nvSpPr>
        <p:spPr>
          <a:xfrm>
            <a:off x="541020" y="1838325"/>
            <a:ext cx="8052435" cy="1938020"/>
          </a:xfrm>
          <a:prstGeom prst="rect">
            <a:avLst/>
          </a:prstGeom>
        </p:spPr>
        <p:txBody>
          <a:bodyPr wrap="square">
            <a:spAutoFit/>
          </a:bodyPr>
          <a:p>
            <a:r>
              <a:rPr lang="zh-CN" altLang="en-US" sz="2400">
                <a:solidFill>
                  <a:srgbClr val="231F20"/>
                </a:solidFill>
                <a:latin typeface="方正书宋_GBK"/>
                <a:ea typeface="方正书宋_GBK"/>
              </a:rPr>
              <a:t>为了企业的生存，创业者必须把满足顾客的需求放在第一位，确定有利的市场定位，开发出适合的产品或服务，让顾客认识和接受企业的产品。另外，企业必须具备明确的生存理念，创业者应指导员工时刻心系企业的生死存亡，不断奋斗，确保企业根基稳固。</a:t>
            </a:r>
            <a:endParaRPr lang="zh-CN" altLang="en-US" sz="2400">
              <a:solidFill>
                <a:srgbClr val="231F20"/>
              </a:solidFill>
              <a:latin typeface="方正书宋_GBK"/>
              <a:ea typeface="方正书宋_GBK"/>
            </a:endParaRPr>
          </a:p>
        </p:txBody>
      </p:sp>
      <p:pic>
        <p:nvPicPr>
          <p:cNvPr id="9" name="https://photo-static-api.fotomore.com/creative/vcg/400/version23/VCG2182964cfd3.jpg?uid=386&amp;timestamp=1724813732&amp;sign=a093d1cf30dd1dfef60621158780ff48" descr="商务人士在会议室开会"/>
          <p:cNvPicPr>
            <a:picLocks noChangeAspect="1"/>
          </p:cNvPicPr>
          <p:nvPr/>
        </p:nvPicPr>
        <p:blipFill>
          <a:blip r:embed="rId2"/>
          <a:stretch>
            <a:fillRect/>
          </a:stretch>
        </p:blipFill>
        <p:spPr>
          <a:xfrm>
            <a:off x="2455545" y="3921760"/>
            <a:ext cx="3980815" cy="265366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一、初创企业的管理原则</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1264285"/>
            <a:ext cx="7593965" cy="460375"/>
          </a:xfrm>
          <a:prstGeom prst="rect">
            <a:avLst/>
          </a:prstGeom>
          <a:noFill/>
        </p:spPr>
        <p:txBody>
          <a:bodyPr wrap="square" rtlCol="0">
            <a:spAutoFit/>
          </a:bodyPr>
          <a:p>
            <a:r>
              <a:rPr lang="zh-CN" altLang="en-US" sz="2400"/>
              <a:t>（二）亲自深入管理细节</a:t>
            </a:r>
            <a:endParaRPr lang="zh-CN" altLang="en-US" sz="2400"/>
          </a:p>
        </p:txBody>
      </p:sp>
      <p:sp>
        <p:nvSpPr>
          <p:cNvPr id="4" name="文本框 3"/>
          <p:cNvSpPr txBox="1"/>
          <p:nvPr/>
        </p:nvSpPr>
        <p:spPr>
          <a:xfrm>
            <a:off x="660400" y="1853565"/>
            <a:ext cx="8052435" cy="1198880"/>
          </a:xfrm>
          <a:prstGeom prst="rect">
            <a:avLst/>
          </a:prstGeom>
        </p:spPr>
        <p:txBody>
          <a:bodyPr wrap="square">
            <a:spAutoFit/>
          </a:bodyPr>
          <a:p>
            <a:r>
              <a:rPr lang="zh-CN" altLang="en-US" sz="2400">
                <a:solidFill>
                  <a:srgbClr val="231F20"/>
                </a:solidFill>
                <a:latin typeface="方正书宋_GBK"/>
                <a:ea typeface="方正书宋_GBK"/>
              </a:rPr>
              <a:t>由于初创企业人员不足、受雇人员流动性大，创业者通常要事事关注、亲力亲为。这能充分考验创业者的身体体能与精神耐力，培养创业者成为全能业务型人才。</a:t>
            </a:r>
            <a:endParaRPr lang="zh-CN" altLang="en-US" sz="2400">
              <a:solidFill>
                <a:srgbClr val="231F20"/>
              </a:solidFill>
              <a:latin typeface="方正书宋_GBK"/>
              <a:ea typeface="方正书宋_GBK"/>
            </a:endParaRPr>
          </a:p>
        </p:txBody>
      </p:sp>
      <p:pic>
        <p:nvPicPr>
          <p:cNvPr id="7" name="https://photo-static-api.fotomore.com/creative/vcg/400/version23/VCG41496237230.jpg?uid=386&amp;timestamp=1724813809&amp;sign=59fe17cd0cb6c8132a1e5fdf2c3ab92f" descr="商业图表在黑板上，智能手机在手"/>
          <p:cNvPicPr>
            <a:picLocks noChangeAspect="1"/>
          </p:cNvPicPr>
          <p:nvPr/>
        </p:nvPicPr>
        <p:blipFill>
          <a:blip r:embed="rId2"/>
          <a:stretch>
            <a:fillRect/>
          </a:stretch>
        </p:blipFill>
        <p:spPr>
          <a:xfrm>
            <a:off x="2839720" y="3684905"/>
            <a:ext cx="3578225" cy="245681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一、初创企业的管理原则</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321945" y="767080"/>
            <a:ext cx="8545195" cy="2675890"/>
          </a:xfrm>
          <a:prstGeom prst="rect">
            <a:avLst/>
          </a:prstGeom>
        </p:spPr>
        <p:txBody>
          <a:bodyPr wrap="square">
            <a:spAutoFit/>
          </a:bodyPr>
          <a:p>
            <a:r>
              <a:rPr lang="zh-CN" altLang="en-US" sz="2400">
                <a:solidFill>
                  <a:srgbClr val="231F20"/>
                </a:solidFill>
                <a:latin typeface="方正书宋_GBK"/>
                <a:ea typeface="方正书宋_GBK"/>
              </a:rPr>
              <a:t>（三）创造自由现金流</a:t>
            </a:r>
            <a:endParaRPr lang="zh-CN" altLang="en-US" sz="2400">
              <a:solidFill>
                <a:srgbClr val="231F20"/>
              </a:solidFill>
              <a:latin typeface="方正书宋_GBK"/>
              <a:ea typeface="方正书宋_GBK"/>
            </a:endParaRPr>
          </a:p>
          <a:p>
            <a:pPr>
              <a:lnSpc>
                <a:spcPct val="120000"/>
              </a:lnSpc>
              <a:spcBef>
                <a:spcPts val="0"/>
              </a:spcBef>
              <a:spcAft>
                <a:spcPts val="0"/>
              </a:spcAft>
            </a:pPr>
            <a:r>
              <a:rPr lang="zh-CN" altLang="en-US" sz="2400">
                <a:solidFill>
                  <a:srgbClr val="231F20"/>
                </a:solidFill>
                <a:highlight>
                  <a:srgbClr val="FFFF00"/>
                </a:highlight>
                <a:latin typeface="方正书宋_GBK"/>
                <a:ea typeface="方正书宋_GBK"/>
              </a:rPr>
              <a:t>现金流</a:t>
            </a:r>
            <a:r>
              <a:rPr lang="zh-CN" altLang="en-US" sz="2400">
                <a:solidFill>
                  <a:srgbClr val="231F20"/>
                </a:solidFill>
                <a:latin typeface="方正书宋_GBK"/>
                <a:ea typeface="方正书宋_GBK"/>
              </a:rPr>
              <a:t>是指投资项目在其整个生命期内所发生的现金流出和现金流入的全部资金收付数量。初创企业的启动需要大量的资金用于购买机器、办公设备和研发产品。资金链断裂往往会使刚刚成立的企业遭遇挫折甚至破产，因此必须重视现金流对企业的关键作用，创造自由现金流。</a:t>
            </a:r>
            <a:endParaRPr lang="zh-CN" altLang="en-US" sz="2400">
              <a:solidFill>
                <a:srgbClr val="231F20"/>
              </a:solidFill>
              <a:latin typeface="方正书宋_GBK"/>
              <a:ea typeface="方正书宋_GBK"/>
            </a:endParaRPr>
          </a:p>
        </p:txBody>
      </p:sp>
      <p:pic>
        <p:nvPicPr>
          <p:cNvPr id="5" name="https://photo-static-api.fotomore.com/creative/vcg/400/new/VCG41N905421934.jpg?uid=386&amp;timestamp=1724814260&amp;sign=f1483284985ecafb7f5f3256bd370762" descr="数字显示财务图表"/>
          <p:cNvPicPr>
            <a:picLocks noChangeAspect="1"/>
          </p:cNvPicPr>
          <p:nvPr/>
        </p:nvPicPr>
        <p:blipFill>
          <a:blip r:embed="rId2"/>
          <a:stretch>
            <a:fillRect/>
          </a:stretch>
        </p:blipFill>
        <p:spPr>
          <a:xfrm>
            <a:off x="2697480" y="4173855"/>
            <a:ext cx="3610610" cy="240665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一、初创企业的管理原则</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476885" y="767080"/>
            <a:ext cx="8052435" cy="2306320"/>
          </a:xfrm>
          <a:prstGeom prst="rect">
            <a:avLst/>
          </a:prstGeom>
        </p:spPr>
        <p:txBody>
          <a:bodyPr wrap="square">
            <a:spAutoFit/>
          </a:bodyPr>
          <a:p>
            <a:pPr>
              <a:lnSpc>
                <a:spcPct val="120000"/>
              </a:lnSpc>
              <a:spcBef>
                <a:spcPts val="0"/>
              </a:spcBef>
              <a:spcAft>
                <a:spcPts val="0"/>
              </a:spcAft>
            </a:pPr>
            <a:r>
              <a:rPr lang="zh-CN" altLang="en-US" sz="2400">
                <a:solidFill>
                  <a:srgbClr val="231F20"/>
                </a:solidFill>
                <a:latin typeface="方正书宋_GBK"/>
                <a:ea typeface="方正书宋_GBK"/>
              </a:rPr>
              <a:t>（四）加强员工分工协作</a:t>
            </a:r>
            <a:endParaRPr lang="zh-CN" altLang="en-US" sz="2400">
              <a:solidFill>
                <a:srgbClr val="231F20"/>
              </a:solidFill>
              <a:latin typeface="方正书宋_GBK"/>
              <a:ea typeface="方正书宋_GBK"/>
            </a:endParaRPr>
          </a:p>
          <a:p>
            <a:pPr>
              <a:lnSpc>
                <a:spcPct val="120000"/>
              </a:lnSpc>
              <a:spcBef>
                <a:spcPts val="0"/>
              </a:spcBef>
              <a:spcAft>
                <a:spcPts val="0"/>
              </a:spcAft>
            </a:pPr>
            <a:r>
              <a:rPr lang="zh-CN" altLang="en-US" sz="2400">
                <a:solidFill>
                  <a:srgbClr val="231F20"/>
                </a:solidFill>
                <a:latin typeface="方正书宋_GBK"/>
                <a:ea typeface="方正书宋_GBK"/>
              </a:rPr>
              <a:t>企业发展目标的实现离不开员工之间的相互协作，因此初创企业需要遵循</a:t>
            </a:r>
            <a:r>
              <a:rPr lang="zh-CN" altLang="en-US" sz="2400">
                <a:solidFill>
                  <a:srgbClr val="FF0000"/>
                </a:solidFill>
                <a:latin typeface="方正书宋_GBK"/>
                <a:ea typeface="方正书宋_GBK"/>
              </a:rPr>
              <a:t>分工协作</a:t>
            </a:r>
            <a:r>
              <a:rPr lang="zh-CN" altLang="en-US" sz="2400">
                <a:solidFill>
                  <a:srgbClr val="231F20"/>
                </a:solidFill>
                <a:latin typeface="方正书宋_GBK"/>
                <a:ea typeface="方正书宋_GBK"/>
              </a:rPr>
              <a:t>的原则，并引导员工形成这种意识，做到平时各司其职，但在紧急情况或重要任务出现时，齐心协力、团结一致。</a:t>
            </a:r>
            <a:endParaRPr lang="zh-CN" altLang="en-US" sz="2400">
              <a:solidFill>
                <a:srgbClr val="231F20"/>
              </a:solidFill>
              <a:latin typeface="方正书宋_GBK"/>
              <a:ea typeface="方正书宋_GBK"/>
            </a:endParaRPr>
          </a:p>
        </p:txBody>
      </p:sp>
      <p:pic>
        <p:nvPicPr>
          <p:cNvPr id="3" name="https://photo-static-api.fotomore.com/creative/vcg/400/version23/VCG41531628982.jpg?uid=386&amp;timestamp=1724814492&amp;sign=ddea345759d1c1c020f2c595282bb93c" descr="团队合作"/>
          <p:cNvPicPr>
            <a:picLocks noChangeAspect="1"/>
          </p:cNvPicPr>
          <p:nvPr/>
        </p:nvPicPr>
        <p:blipFill>
          <a:blip r:embed="rId2"/>
          <a:stretch>
            <a:fillRect/>
          </a:stretch>
        </p:blipFill>
        <p:spPr>
          <a:xfrm>
            <a:off x="2178050" y="3653790"/>
            <a:ext cx="4947285" cy="272415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二、初创企业的基本管理</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541020" y="870585"/>
            <a:ext cx="10808970" cy="1568450"/>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（一）成本管理</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1．成本管理的方法</a:t>
            </a:r>
            <a:endPar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成本管理是指为了实现企业利益最大化的目标，以成本的目标、产生和利用为基础，进行计划、预算、控制、计算和考核等一系列的科学管理活动。</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4085590" y="5978843"/>
            <a:ext cx="5080000" cy="398780"/>
          </a:xfrm>
          <a:prstGeom prst="rect">
            <a:avLst/>
          </a:prstGeom>
        </p:spPr>
        <p:txBody>
          <a:bodyPr>
            <a:spAutoFit/>
          </a:bodyPr>
          <a:p>
            <a:r>
              <a:rPr lang="zh-CN" altLang="en-US" sz="2000">
                <a:solidFill>
                  <a:srgbClr val="231F20"/>
                </a:solidFill>
                <a:latin typeface="华文楷体" panose="02010600040101010101" charset="-122"/>
                <a:ea typeface="华文楷体" panose="02010600040101010101" charset="-122"/>
              </a:rPr>
              <a:t>成本管理的方法</a:t>
            </a:r>
            <a:endParaRPr lang="zh-CN" altLang="en-US" sz="2000">
              <a:solidFill>
                <a:srgbClr val="231F20"/>
              </a:solidFill>
              <a:latin typeface="华文楷体" panose="02010600040101010101" charset="-122"/>
              <a:ea typeface="华文楷体" panose="02010600040101010101" charset="-122"/>
            </a:endParaRPr>
          </a:p>
        </p:txBody>
      </p:sp>
      <p:graphicFrame>
        <p:nvGraphicFramePr>
          <p:cNvPr id="6" name="表格 5"/>
          <p:cNvGraphicFramePr/>
          <p:nvPr/>
        </p:nvGraphicFramePr>
        <p:xfrm>
          <a:off x="855980" y="2634615"/>
          <a:ext cx="10422255" cy="3840480"/>
        </p:xfrm>
        <a:graphic>
          <a:graphicData uri="http://schemas.openxmlformats.org/drawingml/2006/table">
            <a:tbl>
              <a:tblPr firstRow="1" bandRow="1">
                <a:tableStyleId>{5C22544A-7EE6-4342-B048-85BDC9FD1C3A}</a:tableStyleId>
              </a:tblPr>
              <a:tblGrid>
                <a:gridCol w="1311275"/>
                <a:gridCol w="4377055"/>
                <a:gridCol w="4733925"/>
              </a:tblGrid>
              <a:tr h="351155">
                <a:tc>
                  <a:txBody>
                    <a:bodyPr/>
                    <a:p>
                      <a:pPr>
                        <a:buNone/>
                      </a:pPr>
                      <a:r>
                        <a:rPr lang="zh-CN" altLang="en-US" sz="2000"/>
                        <a:t>方法</a:t>
                      </a:r>
                      <a:endParaRPr lang="zh-CN" altLang="en-US" sz="2000"/>
                    </a:p>
                  </a:txBody>
                  <a:tcPr/>
                </a:tc>
                <a:tc>
                  <a:txBody>
                    <a:bodyPr/>
                    <a:p>
                      <a:pPr>
                        <a:buNone/>
                      </a:pPr>
                      <a:r>
                        <a:rPr lang="zh-CN" altLang="en-US" sz="2000"/>
                        <a:t>说明</a:t>
                      </a:r>
                      <a:endParaRPr lang="zh-CN" altLang="en-US" sz="2000"/>
                    </a:p>
                  </a:txBody>
                  <a:tcPr/>
                </a:tc>
                <a:tc>
                  <a:txBody>
                    <a:bodyPr/>
                    <a:p>
                      <a:pPr>
                        <a:buNone/>
                      </a:pPr>
                      <a:r>
                        <a:rPr lang="zh-CN" altLang="en-US" sz="2000"/>
                        <a:t>举例</a:t>
                      </a:r>
                      <a:endParaRPr lang="zh-CN" altLang="en-US" sz="2000"/>
                    </a:p>
                  </a:txBody>
                  <a:tcPr/>
                </a:tc>
              </a:tr>
              <a:tr h="381000">
                <a:tc>
                  <a:txBody>
                    <a:bodyPr/>
                    <a:p>
                      <a:pPr>
                        <a:buNone/>
                      </a:pPr>
                      <a:r>
                        <a:rPr lang="zh-CN" altLang="en-US" sz="2000"/>
                        <a:t>标准成</a:t>
                      </a:r>
                      <a:endParaRPr lang="zh-CN" altLang="en-US" sz="2000"/>
                    </a:p>
                    <a:p>
                      <a:pPr>
                        <a:buNone/>
                      </a:pPr>
                      <a:r>
                        <a:rPr lang="zh-CN" altLang="en-US" sz="2000"/>
                        <a:t>本法</a:t>
                      </a:r>
                      <a:endParaRPr lang="zh-CN" altLang="en-US" sz="2000"/>
                    </a:p>
                  </a:txBody>
                  <a:tcPr/>
                </a:tc>
                <a:tc>
                  <a:txBody>
                    <a:bodyPr/>
                    <a:p>
                      <a:pPr>
                        <a:buNone/>
                      </a:pPr>
                      <a:r>
                        <a:rPr lang="zh-CN" altLang="en-US" sz="2000"/>
                        <a:t>对企业成本的各种可以标准化的因素进行全面标准化</a:t>
                      </a:r>
                      <a:endParaRPr lang="zh-CN" altLang="en-US" sz="2000"/>
                    </a:p>
                  </a:txBody>
                  <a:tcPr/>
                </a:tc>
                <a:tc>
                  <a:txBody>
                    <a:bodyPr/>
                    <a:p>
                      <a:pPr>
                        <a:buNone/>
                      </a:pPr>
                      <a:r>
                        <a:rPr lang="zh-CN" altLang="en-US" sz="2000"/>
                        <a:t>肯德基等连锁快餐品牌对材料、操作流程等有严格的控制标准，其餐厅员工会严格按照公司制定的标准来加工食物</a:t>
                      </a:r>
                      <a:endParaRPr lang="zh-CN" altLang="en-US" sz="2000"/>
                    </a:p>
                  </a:txBody>
                  <a:tcPr/>
                </a:tc>
              </a:tr>
              <a:tr h="381000">
                <a:tc>
                  <a:txBody>
                    <a:bodyPr/>
                    <a:p>
                      <a:pPr>
                        <a:buNone/>
                      </a:pPr>
                      <a:r>
                        <a:rPr lang="zh-CN" altLang="en-US" sz="2000"/>
                        <a:t>目标成</a:t>
                      </a:r>
                      <a:endParaRPr lang="zh-CN" altLang="en-US" sz="2000"/>
                    </a:p>
                    <a:p>
                      <a:pPr>
                        <a:buNone/>
                      </a:pPr>
                      <a:r>
                        <a:rPr lang="zh-CN" altLang="en-US" sz="2000"/>
                        <a:t>本法</a:t>
                      </a:r>
                      <a:endParaRPr lang="zh-CN" altLang="en-US" sz="2000"/>
                    </a:p>
                  </a:txBody>
                  <a:tcPr/>
                </a:tc>
                <a:tc>
                  <a:txBody>
                    <a:bodyPr/>
                    <a:p>
                      <a:pPr>
                        <a:buNone/>
                      </a:pPr>
                      <a:r>
                        <a:rPr lang="zh-CN" altLang="en-US" sz="2000"/>
                        <a:t>以市场和客户为导向确定目标价格，再减去企业的目标利润，从而得出整个产品的目标成本。目标成本法从源头管理成本，有助于员工了解自己的职责、明确组织目标、合理利用资源</a:t>
                      </a:r>
                      <a:endParaRPr lang="zh-CN" altLang="en-US" sz="2000"/>
                    </a:p>
                  </a:txBody>
                  <a:tcPr/>
                </a:tc>
                <a:tc>
                  <a:txBody>
                    <a:bodyPr/>
                    <a:p>
                      <a:pPr>
                        <a:buNone/>
                      </a:pPr>
                      <a:r>
                        <a:rPr lang="zh-CN" altLang="en-US" sz="2000"/>
                        <a:t>目标成本法为丰田汽车公司首创，他们在设计研发新款车型之前，都会通过预先设计目标成本，在设计、采购、生产等环节严格按照目标控制成本</a:t>
                      </a:r>
                      <a:endParaRPr lang="zh-CN" altLang="en-US" sz="2000"/>
                    </a:p>
                  </a:txBody>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二、初创企业的基本管理</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321945" y="767080"/>
            <a:ext cx="8052435" cy="1198880"/>
          </a:xfrm>
          <a:prstGeom prst="rect">
            <a:avLst/>
          </a:prstGeom>
        </p:spPr>
        <p:txBody>
          <a:bodyPr wrap="square">
            <a:spAutoFit/>
          </a:bodyPr>
          <a:p>
            <a:r>
              <a:rPr lang="zh-CN" altLang="en-US" sz="2400">
                <a:solidFill>
                  <a:srgbClr val="231F20"/>
                </a:solidFill>
                <a:latin typeface="方正书宋_GBK"/>
                <a:ea typeface="方正书宋_GBK"/>
              </a:rPr>
              <a:t>（一）成本管理</a:t>
            </a:r>
            <a:endParaRPr lang="zh-CN" altLang="en-US" sz="2400">
              <a:solidFill>
                <a:srgbClr val="231F20"/>
              </a:solidFill>
              <a:latin typeface="方正书宋_GBK"/>
              <a:ea typeface="方正书宋_GBK"/>
            </a:endParaRPr>
          </a:p>
          <a:p>
            <a:r>
              <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1．成本管理的方法</a:t>
            </a:r>
            <a:endPar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4278630" y="6535738"/>
            <a:ext cx="5080000" cy="398780"/>
          </a:xfrm>
          <a:prstGeom prst="rect">
            <a:avLst/>
          </a:prstGeom>
        </p:spPr>
        <p:txBody>
          <a:bodyPr>
            <a:spAutoFit/>
          </a:bodyPr>
          <a:p>
            <a:r>
              <a:rPr lang="zh-CN" altLang="en-US" sz="2000">
                <a:solidFill>
                  <a:srgbClr val="231F20"/>
                </a:solidFill>
                <a:latin typeface="华文楷体" panose="02010600040101010101" charset="-122"/>
                <a:ea typeface="华文楷体" panose="02010600040101010101" charset="-122"/>
              </a:rPr>
              <a:t>成本管理的方法</a:t>
            </a:r>
            <a:endParaRPr lang="zh-CN" altLang="en-US" sz="2000">
              <a:solidFill>
                <a:srgbClr val="231F20"/>
              </a:solidFill>
              <a:latin typeface="华文楷体" panose="02010600040101010101" charset="-122"/>
              <a:ea typeface="华文楷体" panose="02010600040101010101" charset="-122"/>
            </a:endParaRPr>
          </a:p>
        </p:txBody>
      </p:sp>
      <p:graphicFrame>
        <p:nvGraphicFramePr>
          <p:cNvPr id="6" name="表格 5"/>
          <p:cNvGraphicFramePr/>
          <p:nvPr>
            <p:custDataLst>
              <p:tags r:id="rId1"/>
            </p:custDataLst>
          </p:nvPr>
        </p:nvGraphicFramePr>
        <p:xfrm>
          <a:off x="831850" y="1591310"/>
          <a:ext cx="10422255" cy="4944745"/>
        </p:xfrm>
        <a:graphic>
          <a:graphicData uri="http://schemas.openxmlformats.org/drawingml/2006/table">
            <a:tbl>
              <a:tblPr firstRow="1" bandRow="1">
                <a:tableStyleId>{5C22544A-7EE6-4342-B048-85BDC9FD1C3A}</a:tableStyleId>
              </a:tblPr>
              <a:tblGrid>
                <a:gridCol w="1698625"/>
                <a:gridCol w="3989705"/>
                <a:gridCol w="4733925"/>
              </a:tblGrid>
              <a:tr h="494665">
                <a:tc>
                  <a:txBody>
                    <a:bodyPr/>
                    <a:p>
                      <a:pPr>
                        <a:buNone/>
                      </a:pPr>
                      <a:r>
                        <a:rPr lang="zh-CN" altLang="en-US" sz="2000"/>
                        <a:t>方法</a:t>
                      </a:r>
                      <a:endParaRPr lang="zh-CN" altLang="en-US" sz="2000"/>
                    </a:p>
                  </a:txBody>
                  <a:tcPr/>
                </a:tc>
                <a:tc>
                  <a:txBody>
                    <a:bodyPr/>
                    <a:p>
                      <a:pPr>
                        <a:buNone/>
                      </a:pPr>
                      <a:r>
                        <a:rPr lang="zh-CN" altLang="en-US" sz="2000"/>
                        <a:t>说明</a:t>
                      </a:r>
                      <a:endParaRPr lang="zh-CN" altLang="en-US" sz="2000"/>
                    </a:p>
                  </a:txBody>
                  <a:tcPr/>
                </a:tc>
                <a:tc>
                  <a:txBody>
                    <a:bodyPr/>
                    <a:p>
                      <a:pPr>
                        <a:buNone/>
                      </a:pPr>
                      <a:r>
                        <a:rPr lang="zh-CN" altLang="en-US" sz="2000"/>
                        <a:t>举例</a:t>
                      </a:r>
                      <a:endParaRPr lang="zh-CN" altLang="en-US" sz="2000"/>
                    </a:p>
                  </a:txBody>
                  <a:tcPr/>
                </a:tc>
              </a:tr>
              <a:tr h="2529840">
                <a:tc>
                  <a:txBody>
                    <a:bodyPr/>
                    <a:p>
                      <a:pPr>
                        <a:buNone/>
                      </a:pPr>
                      <a:r>
                        <a:rPr lang="zh-CN" altLang="en-US" sz="2000"/>
                        <a:t>作业成</a:t>
                      </a:r>
                      <a:endParaRPr lang="zh-CN" altLang="en-US" sz="2000"/>
                    </a:p>
                    <a:p>
                      <a:pPr>
                        <a:buNone/>
                      </a:pPr>
                      <a:r>
                        <a:rPr lang="zh-CN" altLang="en-US" sz="2000"/>
                        <a:t>本法</a:t>
                      </a:r>
                      <a:endParaRPr lang="zh-CN" altLang="en-US" sz="2000"/>
                    </a:p>
                  </a:txBody>
                  <a:tcPr/>
                </a:tc>
                <a:tc>
                  <a:txBody>
                    <a:bodyPr/>
                    <a:p>
                      <a:pPr>
                        <a:buNone/>
                      </a:pPr>
                      <a:r>
                        <a:rPr lang="zh-CN" altLang="en-US" sz="2000"/>
                        <a:t>“作业”是指企业基于特定目的重复执行的任务或活动，它是连接资源和成本对象的桥梁。作业成本法是以作业为基础，用于核算完成各项任务或活动产生的费用，通过对作业成本动因的分析核算成本，并为企业作业管理提供更为相关、更准确的成本信息</a:t>
                      </a:r>
                      <a:endParaRPr lang="zh-CN" altLang="en-US" sz="2000"/>
                    </a:p>
                  </a:txBody>
                  <a:tcPr/>
                </a:tc>
                <a:tc>
                  <a:txBody>
                    <a:bodyPr/>
                    <a:p>
                      <a:pPr>
                        <a:buNone/>
                      </a:pPr>
                      <a:r>
                        <a:rPr lang="zh-CN" altLang="en-US" sz="2000"/>
                        <a:t>顺丰速运有限公司有清晰的物流作业清单。该企业的物流任务主要分为货运代理、仓储、配送三个部分，这三个部分可被细化为业务询价、方案设计、派车装箱、搬运等十几项作业。企业会在明确各项作业所耗费的资源后，再核算和管理总成本</a:t>
                      </a:r>
                      <a:endParaRPr lang="zh-CN" altLang="en-US" sz="2000"/>
                    </a:p>
                  </a:txBody>
                  <a:tcPr/>
                </a:tc>
              </a:tr>
              <a:tr h="1920240">
                <a:tc>
                  <a:txBody>
                    <a:bodyPr/>
                    <a:p>
                      <a:pPr>
                        <a:buNone/>
                      </a:pPr>
                      <a:r>
                        <a:rPr lang="zh-CN" altLang="en-US" sz="2000"/>
                        <a:t>成本战</a:t>
                      </a:r>
                      <a:endParaRPr lang="zh-CN" altLang="en-US" sz="2000"/>
                    </a:p>
                    <a:p>
                      <a:pPr>
                        <a:buNone/>
                      </a:pPr>
                      <a:r>
                        <a:rPr lang="zh-CN" altLang="en-US" sz="2000"/>
                        <a:t>略法</a:t>
                      </a:r>
                      <a:endParaRPr lang="zh-CN" altLang="en-US" sz="2000"/>
                    </a:p>
                  </a:txBody>
                  <a:tcPr/>
                </a:tc>
                <a:tc>
                  <a:txBody>
                    <a:bodyPr/>
                    <a:p>
                      <a:pPr>
                        <a:buNone/>
                      </a:pPr>
                      <a:r>
                        <a:rPr lang="zh-CN" altLang="en-US" sz="2000"/>
                        <a:t>是以特定的方式抢占市场竞争优势，从而在众多竞争者中保持最低的成本，并且以低价策略占有大量市场份额的成本战略。成本战略法的视角就是以战略的高度去看待成本管理</a:t>
                      </a:r>
                      <a:endParaRPr lang="zh-CN" altLang="en-US" sz="2000"/>
                    </a:p>
                  </a:txBody>
                  <a:tcPr/>
                </a:tc>
                <a:tc>
                  <a:txBody>
                    <a:bodyPr/>
                    <a:p>
                      <a:pPr>
                        <a:buNone/>
                      </a:pPr>
                      <a:r>
                        <a:rPr lang="zh-CN" altLang="en-US" sz="2000"/>
                        <a:t>辣椒酱品牌“老干妈”的价格一直非常稳定，它选定了一个同等品质的竞争者们所无法承受的低价。在此等竞争优势下，“老干妈”即便每年实行极低的广告成本战略，也没有降低其市场份额</a:t>
                      </a:r>
                      <a:endParaRPr lang="zh-CN" altLang="en-US" sz="2000"/>
                    </a:p>
                  </a:txBody>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二、初创企业的基本管理</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358775" y="781050"/>
            <a:ext cx="8052435" cy="829945"/>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（一）成本管理</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2．成本管理的要点</a:t>
            </a:r>
            <a:endPar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52120" y="1617980"/>
            <a:ext cx="9799955" cy="460375"/>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rPr>
              <a:t>为了实现企业利益的最大化，成本管理应该注意以下要点。</a:t>
            </a:r>
            <a:endParaRPr lang="zh-CN" altLang="en-US" sz="2400">
              <a:solidFill>
                <a:srgbClr val="231F20"/>
              </a:solidFill>
              <a:latin typeface="微软雅黑" panose="020B0503020204020204" pitchFamily="34" charset="-122"/>
              <a:ea typeface="微软雅黑" panose="020B0503020204020204" pitchFamily="34" charset="-122"/>
            </a:endParaRPr>
          </a:p>
        </p:txBody>
      </p:sp>
      <p:sp>
        <p:nvSpPr>
          <p:cNvPr id="233" name="立方体 232"/>
          <p:cNvSpPr/>
          <p:nvPr>
            <p:custDataLst>
              <p:tags r:id="rId1"/>
            </p:custDataLst>
          </p:nvPr>
        </p:nvSpPr>
        <p:spPr>
          <a:xfrm>
            <a:off x="621348" y="2743518"/>
            <a:ext cx="3491839" cy="1764047"/>
          </a:xfrm>
          <a:prstGeom prst="cube">
            <a:avLst>
              <a:gd name="adj" fmla="val 11645"/>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sp>
        <p:nvSpPr>
          <p:cNvPr id="262" name="矩形 261"/>
          <p:cNvSpPr/>
          <p:nvPr>
            <p:custDataLst>
              <p:tags r:id="rId2"/>
            </p:custDataLst>
          </p:nvPr>
        </p:nvSpPr>
        <p:spPr>
          <a:xfrm>
            <a:off x="759143" y="3042603"/>
            <a:ext cx="3053964" cy="136243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dirty="0">
              <a:solidFill>
                <a:schemeClr val="lt1"/>
              </a:solidFill>
              <a:latin typeface="+mn-ea"/>
            </a:endParaRPr>
          </a:p>
        </p:txBody>
      </p:sp>
      <p:sp>
        <p:nvSpPr>
          <p:cNvPr id="433" name="立方体 432"/>
          <p:cNvSpPr/>
          <p:nvPr>
            <p:custDataLst>
              <p:tags r:id="rId3"/>
            </p:custDataLst>
          </p:nvPr>
        </p:nvSpPr>
        <p:spPr>
          <a:xfrm>
            <a:off x="4351973" y="2743518"/>
            <a:ext cx="3491839" cy="1764047"/>
          </a:xfrm>
          <a:prstGeom prst="cube">
            <a:avLst>
              <a:gd name="adj" fmla="val 11645"/>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sp>
        <p:nvSpPr>
          <p:cNvPr id="434" name="矩形 433"/>
          <p:cNvSpPr/>
          <p:nvPr>
            <p:custDataLst>
              <p:tags r:id="rId4"/>
            </p:custDataLst>
          </p:nvPr>
        </p:nvSpPr>
        <p:spPr>
          <a:xfrm>
            <a:off x="4489133" y="3042603"/>
            <a:ext cx="3053964" cy="136243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sz="2400" dirty="0">
                <a:solidFill>
                  <a:schemeClr val="lt1"/>
                </a:solidFill>
                <a:latin typeface="+mn-ea"/>
              </a:rPr>
              <a:t>（2）与产量相协调。</a:t>
            </a:r>
            <a:endParaRPr lang="en-US" altLang="zh-CN" sz="2400" dirty="0">
              <a:solidFill>
                <a:schemeClr val="lt1"/>
              </a:solidFill>
              <a:latin typeface="+mn-ea"/>
            </a:endParaRPr>
          </a:p>
        </p:txBody>
      </p:sp>
      <p:pic>
        <p:nvPicPr>
          <p:cNvPr id="18" name="图片 19" descr="343435383036303b343532343136343bcfeec4bfb7b6cea7"/>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3071813" y="3663633"/>
            <a:ext cx="741177" cy="741177"/>
          </a:xfrm>
          <a:prstGeom prst="rect">
            <a:avLst/>
          </a:prstGeom>
        </p:spPr>
      </p:pic>
      <p:sp>
        <p:nvSpPr>
          <p:cNvPr id="446" name="立方体 445"/>
          <p:cNvSpPr/>
          <p:nvPr>
            <p:custDataLst>
              <p:tags r:id="rId8"/>
            </p:custDataLst>
          </p:nvPr>
        </p:nvSpPr>
        <p:spPr>
          <a:xfrm>
            <a:off x="8079423" y="2743518"/>
            <a:ext cx="3491839" cy="1764047"/>
          </a:xfrm>
          <a:prstGeom prst="cube">
            <a:avLst>
              <a:gd name="adj" fmla="val 11645"/>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pic>
        <p:nvPicPr>
          <p:cNvPr id="19" name="图片 11" descr="343439383331313b343532303032373bbfcdbba7b5b5b0b8"/>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801803" y="3687763"/>
            <a:ext cx="690923" cy="690923"/>
          </a:xfrm>
          <a:prstGeom prst="rect">
            <a:avLst/>
          </a:prstGeom>
        </p:spPr>
      </p:pic>
      <p:sp>
        <p:nvSpPr>
          <p:cNvPr id="447" name="矩形 446"/>
          <p:cNvSpPr/>
          <p:nvPr>
            <p:custDataLst>
              <p:tags r:id="rId12"/>
            </p:custDataLst>
          </p:nvPr>
        </p:nvSpPr>
        <p:spPr>
          <a:xfrm>
            <a:off x="8216583" y="3042603"/>
            <a:ext cx="3053964" cy="136243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dirty="0">
              <a:solidFill>
                <a:schemeClr val="lt1"/>
              </a:solidFill>
              <a:latin typeface="+mn-ea"/>
            </a:endParaRPr>
          </a:p>
        </p:txBody>
      </p:sp>
      <p:pic>
        <p:nvPicPr>
          <p:cNvPr id="20" name="图片 21" descr="343439383331313b343532303033363bd3aad2b5ccfcc5e4d6c3"/>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10527348" y="3689668"/>
            <a:ext cx="692179" cy="692179"/>
          </a:xfrm>
          <a:prstGeom prst="rect">
            <a:avLst/>
          </a:prstGeom>
        </p:spPr>
      </p:pic>
      <p:sp>
        <p:nvSpPr>
          <p:cNvPr id="7" name="矩形 6"/>
          <p:cNvSpPr/>
          <p:nvPr>
            <p:custDataLst>
              <p:tags r:id="rId16"/>
            </p:custDataLst>
          </p:nvPr>
        </p:nvSpPr>
        <p:spPr>
          <a:xfrm>
            <a:off x="764540" y="3349625"/>
            <a:ext cx="3051175" cy="1127760"/>
          </a:xfrm>
          <a:prstGeom prst="rect">
            <a:avLst/>
          </a:prstGeom>
          <a:noFill/>
        </p:spPr>
        <p:txBody>
          <a:bodyPr wrap="square" lIns="71755" tIns="71755" bIns="46990">
            <a:noAutofit/>
          </a:bodyPr>
          <a:p>
            <a:pPr>
              <a:lnSpc>
                <a:spcPct val="120000"/>
              </a:lnSpc>
              <a:spcBef>
                <a:spcPct val="0"/>
              </a:spcBef>
              <a:spcAft>
                <a:spcPct val="0"/>
              </a:spcAft>
            </a:pPr>
            <a:r>
              <a:rPr lang="zh-CN" altLang="en-US" sz="2400" kern="100" dirty="0">
                <a:solidFill>
                  <a:schemeClr val="dk1">
                    <a:lumMod val="100000"/>
                  </a:schemeClr>
                </a:solidFill>
                <a:latin typeface="+mn-ea"/>
                <a:cs typeface="+mn-ea"/>
                <a:sym typeface="+mn-ea"/>
              </a:rPr>
              <a:t>（1）与质量相协调。</a:t>
            </a:r>
            <a:endParaRPr lang="zh-CN" altLang="en-US" sz="2400" kern="100" dirty="0">
              <a:solidFill>
                <a:schemeClr val="dk1">
                  <a:lumMod val="100000"/>
                </a:schemeClr>
              </a:solidFill>
              <a:latin typeface="+mn-ea"/>
              <a:cs typeface="+mn-ea"/>
              <a:sym typeface="+mn-ea"/>
            </a:endParaRPr>
          </a:p>
        </p:txBody>
      </p:sp>
      <p:sp>
        <p:nvSpPr>
          <p:cNvPr id="8" name="矩形 7"/>
          <p:cNvSpPr/>
          <p:nvPr>
            <p:custDataLst>
              <p:tags r:id="rId17"/>
            </p:custDataLst>
          </p:nvPr>
        </p:nvSpPr>
        <p:spPr>
          <a:xfrm>
            <a:off x="4499610" y="3380105"/>
            <a:ext cx="3033395" cy="1127760"/>
          </a:xfrm>
          <a:prstGeom prst="rect">
            <a:avLst/>
          </a:prstGeom>
          <a:noFill/>
        </p:spPr>
        <p:txBody>
          <a:bodyPr wrap="square" lIns="71755" tIns="71755" bIns="46990">
            <a:noAutofit/>
          </a:bodyPr>
          <a:p>
            <a:pPr>
              <a:lnSpc>
                <a:spcPct val="120000"/>
              </a:lnSpc>
              <a:spcBef>
                <a:spcPct val="0"/>
              </a:spcBef>
              <a:spcAft>
                <a:spcPct val="0"/>
              </a:spcAft>
            </a:pPr>
            <a:r>
              <a:rPr lang="zh-CN" altLang="en-US" sz="2400" kern="100">
                <a:solidFill>
                  <a:schemeClr val="dk1">
                    <a:lumMod val="100000"/>
                  </a:schemeClr>
                </a:solidFill>
                <a:latin typeface="+mn-ea"/>
                <a:cs typeface="+mn-ea"/>
                <a:sym typeface="+mn-ea"/>
              </a:rPr>
              <a:t>（2）与产量相协调。</a:t>
            </a:r>
            <a:endParaRPr lang="zh-CN" altLang="en-US" sz="2400" kern="100">
              <a:solidFill>
                <a:schemeClr val="dk1">
                  <a:lumMod val="100000"/>
                </a:schemeClr>
              </a:solidFill>
              <a:latin typeface="+mn-ea"/>
              <a:cs typeface="+mn-ea"/>
              <a:sym typeface="+mn-ea"/>
            </a:endParaRPr>
          </a:p>
        </p:txBody>
      </p:sp>
      <p:sp>
        <p:nvSpPr>
          <p:cNvPr id="9" name="矩形 8"/>
          <p:cNvSpPr/>
          <p:nvPr>
            <p:custDataLst>
              <p:tags r:id="rId18"/>
            </p:custDataLst>
          </p:nvPr>
        </p:nvSpPr>
        <p:spPr>
          <a:xfrm>
            <a:off x="8321675" y="3277235"/>
            <a:ext cx="2976880" cy="1127760"/>
          </a:xfrm>
          <a:prstGeom prst="rect">
            <a:avLst/>
          </a:prstGeom>
          <a:noFill/>
        </p:spPr>
        <p:txBody>
          <a:bodyPr wrap="square" lIns="71755" tIns="71755" bIns="46990">
            <a:noAutofit/>
          </a:bodyPr>
          <a:p>
            <a:pPr>
              <a:lnSpc>
                <a:spcPct val="120000"/>
              </a:lnSpc>
              <a:spcBef>
                <a:spcPct val="0"/>
              </a:spcBef>
              <a:spcAft>
                <a:spcPct val="0"/>
              </a:spcAft>
            </a:pPr>
            <a:r>
              <a:rPr lang="zh-CN" altLang="en-US" sz="2400" kern="100" dirty="0">
                <a:solidFill>
                  <a:schemeClr val="dk1">
                    <a:lumMod val="100000"/>
                  </a:schemeClr>
                </a:solidFill>
                <a:latin typeface="+mn-ea"/>
                <a:cs typeface="+mn-ea"/>
                <a:sym typeface="+mn-ea"/>
              </a:rPr>
              <a:t>（3）与长期战略相协调。</a:t>
            </a:r>
            <a:endParaRPr lang="zh-CN" altLang="en-US" sz="2400" kern="100" dirty="0">
              <a:solidFill>
                <a:schemeClr val="dk1">
                  <a:lumMod val="100000"/>
                </a:schemeClr>
              </a:solidFill>
              <a:latin typeface="+mn-ea"/>
              <a:cs typeface="+mn-ea"/>
              <a:sym typeface="+mn-ea"/>
            </a:endParaRPr>
          </a:p>
        </p:txBody>
      </p:sp>
      <p:sp>
        <p:nvSpPr>
          <p:cNvPr id="438" name="立方体 437"/>
          <p:cNvSpPr/>
          <p:nvPr>
            <p:custDataLst>
              <p:tags r:id="rId19"/>
            </p:custDataLst>
          </p:nvPr>
        </p:nvSpPr>
        <p:spPr>
          <a:xfrm>
            <a:off x="4638358" y="2351723"/>
            <a:ext cx="598940" cy="543857"/>
          </a:xfrm>
          <a:prstGeom prst="cube">
            <a:avLst>
              <a:gd name="adj" fmla="val 12058"/>
            </a:avLst>
          </a:prstGeom>
          <a:gradFill>
            <a:gsLst>
              <a:gs pos="0">
                <a:schemeClr val="accent2">
                  <a:lumMod val="10000"/>
                  <a:lumOff val="90000"/>
                  <a:alpha val="100000"/>
                </a:schemeClr>
              </a:gs>
              <a:gs pos="0">
                <a:schemeClr val="accent2">
                  <a:lumMod val="10000"/>
                  <a:lumOff val="90000"/>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r>
              <a:rPr lang="en-US" altLang="zh-CN" sz="2000" b="1" dirty="0">
                <a:solidFill>
                  <a:schemeClr val="accent2"/>
                </a:solidFill>
                <a:latin typeface="+mn-ea"/>
                <a:cs typeface="+mn-ea"/>
                <a:sym typeface="+mn-ea"/>
              </a:rPr>
              <a:t>02</a:t>
            </a:r>
            <a:endParaRPr lang="en-US" altLang="zh-CN" sz="2000" b="1" dirty="0">
              <a:solidFill>
                <a:schemeClr val="accent2"/>
              </a:solidFill>
              <a:latin typeface="+mn-ea"/>
              <a:cs typeface="+mn-ea"/>
              <a:sym typeface="+mn-ea"/>
            </a:endParaRPr>
          </a:p>
        </p:txBody>
      </p:sp>
      <p:sp>
        <p:nvSpPr>
          <p:cNvPr id="243" name="立方体 242"/>
          <p:cNvSpPr/>
          <p:nvPr>
            <p:custDataLst>
              <p:tags r:id="rId20"/>
            </p:custDataLst>
          </p:nvPr>
        </p:nvSpPr>
        <p:spPr>
          <a:xfrm>
            <a:off x="908368" y="2351723"/>
            <a:ext cx="598940" cy="543857"/>
          </a:xfrm>
          <a:prstGeom prst="cube">
            <a:avLst>
              <a:gd name="adj" fmla="val 12058"/>
            </a:avLst>
          </a:prstGeom>
          <a:gradFill>
            <a:gsLst>
              <a:gs pos="0">
                <a:schemeClr val="accent1">
                  <a:lumMod val="10000"/>
                  <a:lumOff val="90000"/>
                  <a:alpha val="100000"/>
                </a:schemeClr>
              </a:gs>
              <a:gs pos="0">
                <a:schemeClr val="accent1">
                  <a:lumMod val="10000"/>
                  <a:lumOff val="90000"/>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r>
              <a:rPr lang="en-US" altLang="zh-CN" sz="2000" b="1" dirty="0">
                <a:solidFill>
                  <a:schemeClr val="accent1"/>
                </a:solidFill>
                <a:latin typeface="+mn-ea"/>
                <a:cs typeface="+mn-ea"/>
                <a:sym typeface="+mn-ea"/>
              </a:rPr>
              <a:t>01</a:t>
            </a:r>
            <a:endParaRPr lang="en-US" altLang="zh-CN" sz="2000" b="1" dirty="0">
              <a:solidFill>
                <a:schemeClr val="accent1"/>
              </a:solidFill>
              <a:latin typeface="+mn-ea"/>
              <a:cs typeface="+mn-ea"/>
              <a:sym typeface="+mn-ea"/>
            </a:endParaRPr>
          </a:p>
        </p:txBody>
      </p:sp>
      <p:sp>
        <p:nvSpPr>
          <p:cNvPr id="451" name="立方体 450"/>
          <p:cNvSpPr/>
          <p:nvPr>
            <p:custDataLst>
              <p:tags r:id="rId21"/>
            </p:custDataLst>
          </p:nvPr>
        </p:nvSpPr>
        <p:spPr>
          <a:xfrm>
            <a:off x="8365808" y="2351723"/>
            <a:ext cx="598940" cy="543857"/>
          </a:xfrm>
          <a:prstGeom prst="cube">
            <a:avLst>
              <a:gd name="adj" fmla="val 12058"/>
            </a:avLst>
          </a:prstGeom>
          <a:gradFill>
            <a:gsLst>
              <a:gs pos="0">
                <a:schemeClr val="accent1">
                  <a:lumMod val="10000"/>
                  <a:lumOff val="90000"/>
                  <a:alpha val="100000"/>
                </a:schemeClr>
              </a:gs>
              <a:gs pos="0">
                <a:schemeClr val="accent1">
                  <a:lumMod val="10000"/>
                  <a:lumOff val="90000"/>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r>
              <a:rPr lang="en-US" altLang="zh-CN" sz="2000" b="1">
                <a:solidFill>
                  <a:schemeClr val="accent1"/>
                </a:solidFill>
                <a:latin typeface="+mn-ea"/>
                <a:cs typeface="+mn-ea"/>
                <a:sym typeface="+mn-ea"/>
              </a:rPr>
              <a:t>03</a:t>
            </a:r>
            <a:endParaRPr lang="en-US" altLang="zh-CN" sz="2000" b="1">
              <a:solidFill>
                <a:schemeClr val="accent1"/>
              </a:solidFill>
              <a:latin typeface="+mn-ea"/>
              <a:cs typeface="+mn-ea"/>
              <a:sym typeface="+mn-ea"/>
            </a:endParaRPr>
          </a:p>
        </p:txBody>
      </p:sp>
    </p:spTree>
    <p:custDataLst>
      <p:tags r:id="rId2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二、初创企业的基本管理</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321945" y="802005"/>
            <a:ext cx="8052435" cy="829945"/>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rPr>
              <a:t>（二）员工激励管理</a:t>
            </a:r>
            <a:endParaRPr lang="zh-CN" altLang="en-US" sz="2400">
              <a:solidFill>
                <a:srgbClr val="231F20"/>
              </a:solidFill>
              <a:latin typeface="微软雅黑" panose="020B0503020204020204" pitchFamily="34" charset="-122"/>
              <a:ea typeface="微软雅黑" panose="020B0503020204020204" pitchFamily="34" charset="-122"/>
            </a:endParaRPr>
          </a:p>
          <a:p>
            <a:endParaRPr lang="zh-CN" altLang="en-US" sz="2400">
              <a:solidFill>
                <a:srgbClr val="231F20"/>
              </a:solidFill>
              <a:latin typeface="微软雅黑" panose="020B0503020204020204" pitchFamily="34" charset="-122"/>
              <a:ea typeface="微软雅黑" panose="020B0503020204020204" pitchFamily="34" charset="-122"/>
            </a:endParaRPr>
          </a:p>
        </p:txBody>
      </p:sp>
      <p:sp>
        <p:nvSpPr>
          <p:cNvPr id="6" name="椭圆 5"/>
          <p:cNvSpPr/>
          <p:nvPr>
            <p:custDataLst>
              <p:tags r:id="rId1"/>
            </p:custDataLst>
          </p:nvPr>
        </p:nvSpPr>
        <p:spPr>
          <a:xfrm>
            <a:off x="1833563" y="2172970"/>
            <a:ext cx="8526145" cy="540385"/>
          </a:xfrm>
          <a:prstGeom prst="ellipse">
            <a:avLst/>
          </a:prstGeom>
          <a:gradFill flip="none" rotWithShape="1">
            <a:gsLst>
              <a:gs pos="8000">
                <a:schemeClr val="accent1">
                  <a:lumMod val="60000"/>
                  <a:lumOff val="40000"/>
                  <a:alpha val="0"/>
                </a:schemeClr>
              </a:gs>
              <a:gs pos="99999">
                <a:schemeClr val="accent1">
                  <a:lumMod val="75000"/>
                  <a:alpha val="4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 name="椭圆 9"/>
          <p:cNvSpPr/>
          <p:nvPr>
            <p:custDataLst>
              <p:tags r:id="rId2"/>
            </p:custDataLst>
          </p:nvPr>
        </p:nvSpPr>
        <p:spPr>
          <a:xfrm>
            <a:off x="1598613" y="2305050"/>
            <a:ext cx="8995410" cy="540385"/>
          </a:xfrm>
          <a:prstGeom prst="ellipse">
            <a:avLst/>
          </a:prstGeom>
          <a:noFill/>
          <a:ln>
            <a:gradFill>
              <a:gsLst>
                <a:gs pos="0">
                  <a:schemeClr val="accent1">
                    <a:lumMod val="20000"/>
                    <a:lumOff val="80000"/>
                    <a:alpha val="0"/>
                  </a:schemeClr>
                </a:gs>
                <a:gs pos="100000">
                  <a:schemeClr val="accent1">
                    <a:lumMod val="60000"/>
                    <a:lumOff val="40000"/>
                    <a:alpha val="10000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1" name="图形 2" descr="343435383038363b343532323339363bd5bdc2d4c4bfb1ea"/>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5679123" y="1192530"/>
            <a:ext cx="818837" cy="818837"/>
          </a:xfrm>
          <a:prstGeom prst="rect">
            <a:avLst/>
          </a:prstGeom>
          <a:effectLst>
            <a:outerShdw blurRad="76200" dist="38100" dir="8100000" algn="tr" rotWithShape="0">
              <a:schemeClr val="accent1">
                <a:lumMod val="75000"/>
                <a:alpha val="20000"/>
              </a:schemeClr>
            </a:outerShdw>
          </a:effectLst>
        </p:spPr>
      </p:pic>
      <p:sp>
        <p:nvSpPr>
          <p:cNvPr id="12" name="矩形: 圆角 1"/>
          <p:cNvSpPr/>
          <p:nvPr>
            <p:custDataLst>
              <p:tags r:id="rId6"/>
            </p:custDataLst>
          </p:nvPr>
        </p:nvSpPr>
        <p:spPr>
          <a:xfrm>
            <a:off x="4190683" y="1903095"/>
            <a:ext cx="3818138" cy="540385"/>
          </a:xfrm>
          <a:prstGeom prst="roundRect">
            <a:avLst>
              <a:gd name="adj" fmla="val 50000"/>
            </a:avLst>
          </a:prstGeom>
          <a:gradFill>
            <a:gsLst>
              <a:gs pos="0">
                <a:schemeClr val="accent1">
                  <a:alpha val="100000"/>
                </a:schemeClr>
              </a:gs>
              <a:gs pos="99999">
                <a:schemeClr val="accent1">
                  <a:lumMod val="75000"/>
                  <a:alpha val="100000"/>
                </a:schemeClr>
              </a:gs>
            </a:gsLst>
            <a:lin ang="10800000" scaled="1"/>
          </a:gradFill>
        </p:spPr>
        <p:txBody>
          <a:bodyPr wrap="square" lIns="0" tIns="0" rIns="0" bIns="0" rtlCol="0" anchor="ctr" anchorCtr="1">
            <a:noAutofit/>
          </a:bodyPr>
          <a:p>
            <a:pPr algn="ctr">
              <a:spcBef>
                <a:spcPct val="0"/>
              </a:spcBef>
              <a:spcAft>
                <a:spcPct val="0"/>
              </a:spcAft>
            </a:pPr>
            <a:r>
              <a:rPr lang="zh-CN" altLang="en-US" sz="2400" b="1" dirty="0">
                <a:solidFill>
                  <a:srgbClr val="FFFFFF"/>
                </a:solidFill>
                <a:latin typeface="+mn-ea"/>
                <a:cs typeface="+mn-ea"/>
              </a:rPr>
              <a:t>（二）员工激励管理</a:t>
            </a:r>
            <a:endParaRPr lang="zh-CN" altLang="en-US" sz="2400" b="1" dirty="0">
              <a:solidFill>
                <a:srgbClr val="FFFFFF"/>
              </a:solidFill>
              <a:latin typeface="+mn-ea"/>
              <a:cs typeface="+mn-ea"/>
            </a:endParaRPr>
          </a:p>
        </p:txBody>
      </p:sp>
      <p:sp>
        <p:nvSpPr>
          <p:cNvPr id="34" name="椭圆 33"/>
          <p:cNvSpPr/>
          <p:nvPr>
            <p:custDataLst>
              <p:tags r:id="rId7"/>
            </p:custDataLst>
          </p:nvPr>
        </p:nvSpPr>
        <p:spPr>
          <a:xfrm>
            <a:off x="7754303" y="2733040"/>
            <a:ext cx="171450" cy="171450"/>
          </a:xfrm>
          <a:prstGeom prst="ellipse">
            <a:avLst/>
          </a:prstGeom>
          <a:gradFill>
            <a:gsLst>
              <a:gs pos="0">
                <a:schemeClr val="accent1">
                  <a:alpha val="100000"/>
                </a:schemeClr>
              </a:gs>
              <a:gs pos="100000">
                <a:schemeClr val="accent1">
                  <a:lumMod val="75000"/>
                  <a:alpha val="100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35" name="直接连接符 34"/>
          <p:cNvCxnSpPr/>
          <p:nvPr>
            <p:custDataLst>
              <p:tags r:id="rId8"/>
            </p:custDataLst>
          </p:nvPr>
        </p:nvCxnSpPr>
        <p:spPr>
          <a:xfrm>
            <a:off x="7840028" y="2904490"/>
            <a:ext cx="0" cy="489585"/>
          </a:xfrm>
          <a:prstGeom prst="line">
            <a:avLst/>
          </a:prstGeom>
          <a:ln w="19050">
            <a:solidFill>
              <a:schemeClr val="accent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矩形 20"/>
          <p:cNvSpPr/>
          <p:nvPr>
            <p:custDataLst>
              <p:tags r:id="rId9"/>
            </p:custDataLst>
          </p:nvPr>
        </p:nvSpPr>
        <p:spPr>
          <a:xfrm>
            <a:off x="7585075" y="4034790"/>
            <a:ext cx="3624580" cy="1375410"/>
          </a:xfrm>
          <a:prstGeom prst="rect">
            <a:avLst/>
          </a:prstGeom>
          <a:noFill/>
        </p:spPr>
        <p:txBody>
          <a:bodyPr wrap="square" lIns="0" tIns="0" rIns="0" bIns="0" rtlCol="0" anchor="t" anchorCtr="0">
            <a:noAutofit/>
          </a:bodyPr>
          <a:p>
            <a:pPr algn="l">
              <a:lnSpc>
                <a:spcPct val="130000"/>
              </a:lnSpc>
              <a:spcBef>
                <a:spcPct val="0"/>
              </a:spcBef>
              <a:spcAft>
                <a:spcPct val="0"/>
              </a:spcAft>
            </a:pPr>
            <a:r>
              <a:rPr lang="zh-CN" altLang="en-US" sz="2000">
                <a:solidFill>
                  <a:schemeClr val="tx1">
                    <a:lumMod val="65000"/>
                    <a:lumOff val="35000"/>
                  </a:schemeClr>
                </a:solidFill>
                <a:latin typeface="+mn-ea"/>
                <a:cs typeface="+mn-ea"/>
              </a:rPr>
              <a:t>通过业绩考核、奖罚制度、岗位竞聘上岗等方法，在企业中设置合理的竞争激励机制</a:t>
            </a:r>
            <a:endParaRPr lang="zh-CN" altLang="en-US" sz="2000">
              <a:solidFill>
                <a:schemeClr val="tx1">
                  <a:lumMod val="65000"/>
                  <a:lumOff val="35000"/>
                </a:schemeClr>
              </a:solidFill>
              <a:latin typeface="+mn-ea"/>
              <a:cs typeface="+mn-ea"/>
            </a:endParaRPr>
          </a:p>
        </p:txBody>
      </p:sp>
      <p:sp>
        <p:nvSpPr>
          <p:cNvPr id="22" name="矩形 21"/>
          <p:cNvSpPr/>
          <p:nvPr>
            <p:custDataLst>
              <p:tags r:id="rId10"/>
            </p:custDataLst>
          </p:nvPr>
        </p:nvSpPr>
        <p:spPr>
          <a:xfrm>
            <a:off x="7188835" y="3552825"/>
            <a:ext cx="3639185" cy="368300"/>
          </a:xfrm>
          <a:prstGeom prst="rect">
            <a:avLst/>
          </a:prstGeom>
          <a:noFill/>
        </p:spPr>
        <p:txBody>
          <a:bodyPr wrap="square" lIns="0" tIns="0" rIns="0" bIns="0" rtlCol="0" anchor="b">
            <a:noAutofit/>
          </a:bodyPr>
          <a:p>
            <a:pPr algn="ctr">
              <a:spcBef>
                <a:spcPct val="0"/>
              </a:spcBef>
              <a:spcAft>
                <a:spcPct val="0"/>
              </a:spcAft>
            </a:pPr>
            <a:r>
              <a:rPr lang="zh-CN" altLang="en-US" sz="2400" b="1" dirty="0">
                <a:solidFill>
                  <a:schemeClr val="tx1"/>
                </a:solidFill>
                <a:latin typeface="+mn-ea"/>
                <a:cs typeface="+mn-ea"/>
              </a:rPr>
              <a:t>3．竞争机制激励</a:t>
            </a:r>
            <a:endParaRPr lang="zh-CN" altLang="en-US" sz="2400" b="1" dirty="0">
              <a:solidFill>
                <a:schemeClr val="tx1"/>
              </a:solidFill>
              <a:latin typeface="+mn-ea"/>
              <a:cs typeface="+mn-ea"/>
            </a:endParaRPr>
          </a:p>
        </p:txBody>
      </p:sp>
      <p:sp>
        <p:nvSpPr>
          <p:cNvPr id="38" name="矩形: 圆角 37"/>
          <p:cNvSpPr/>
          <p:nvPr>
            <p:custDataLst>
              <p:tags r:id="rId11"/>
            </p:custDataLst>
          </p:nvPr>
        </p:nvSpPr>
        <p:spPr>
          <a:xfrm>
            <a:off x="7457440" y="3394075"/>
            <a:ext cx="3840480" cy="2240280"/>
          </a:xfrm>
          <a:prstGeom prst="roundRect">
            <a:avLst>
              <a:gd name="adj" fmla="val 8537"/>
            </a:avLst>
          </a:prstGeom>
          <a:noFill/>
          <a:ln w="15875">
            <a:gradFill flip="none" rotWithShape="1">
              <a:gsLst>
                <a:gs pos="0">
                  <a:schemeClr val="accent1">
                    <a:alpha val="100000"/>
                  </a:schemeClr>
                </a:gs>
                <a:gs pos="100000">
                  <a:schemeClr val="accent1">
                    <a:alpha val="40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0" name="椭圆 39"/>
          <p:cNvSpPr/>
          <p:nvPr>
            <p:custDataLst>
              <p:tags r:id="rId12"/>
            </p:custDataLst>
          </p:nvPr>
        </p:nvSpPr>
        <p:spPr>
          <a:xfrm>
            <a:off x="6013768" y="2765425"/>
            <a:ext cx="171450" cy="171450"/>
          </a:xfrm>
          <a:prstGeom prst="ellipse">
            <a:avLst/>
          </a:prstGeom>
          <a:gradFill>
            <a:gsLst>
              <a:gs pos="0">
                <a:schemeClr val="accent2">
                  <a:alpha val="100000"/>
                </a:schemeClr>
              </a:gs>
              <a:gs pos="100000">
                <a:schemeClr val="accent2">
                  <a:lumMod val="75000"/>
                  <a:alpha val="100000"/>
                </a:schemeClr>
              </a:gs>
            </a:gsLst>
            <a:lin ang="5400000" scaled="1"/>
          </a:gradFill>
          <a:ln>
            <a:noFill/>
          </a:ln>
          <a:effectLst>
            <a:outerShdw blurRad="152400" sx="102000" sy="102000" algn="ctr"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41" name="直接连接符 40"/>
          <p:cNvCxnSpPr/>
          <p:nvPr>
            <p:custDataLst>
              <p:tags r:id="rId13"/>
            </p:custDataLst>
          </p:nvPr>
        </p:nvCxnSpPr>
        <p:spPr>
          <a:xfrm>
            <a:off x="6099493" y="2936875"/>
            <a:ext cx="0" cy="489585"/>
          </a:xfrm>
          <a:prstGeom prst="line">
            <a:avLst/>
          </a:prstGeom>
          <a:ln w="19050">
            <a:solidFill>
              <a:schemeClr val="accent2">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 name="矩形 23"/>
          <p:cNvSpPr/>
          <p:nvPr>
            <p:custDataLst>
              <p:tags r:id="rId14"/>
            </p:custDataLst>
          </p:nvPr>
        </p:nvSpPr>
        <p:spPr>
          <a:xfrm>
            <a:off x="4871085" y="4025265"/>
            <a:ext cx="2317750" cy="1375410"/>
          </a:xfrm>
          <a:prstGeom prst="rect">
            <a:avLst/>
          </a:prstGeom>
          <a:noFill/>
        </p:spPr>
        <p:txBody>
          <a:bodyPr wrap="square" lIns="0" tIns="0" rIns="0" bIns="0" rtlCol="0" anchor="t" anchorCtr="0">
            <a:noAutofit/>
          </a:bodyPr>
          <a:p>
            <a:pPr algn="l">
              <a:lnSpc>
                <a:spcPct val="130000"/>
              </a:lnSpc>
              <a:spcBef>
                <a:spcPct val="0"/>
              </a:spcBef>
              <a:spcAft>
                <a:spcPct val="0"/>
              </a:spcAft>
            </a:pPr>
            <a:r>
              <a:rPr lang="zh-CN" altLang="en-US" sz="2000">
                <a:solidFill>
                  <a:schemeClr val="tx1">
                    <a:lumMod val="65000"/>
                    <a:lumOff val="35000"/>
                  </a:schemeClr>
                </a:solidFill>
                <a:latin typeface="+mn-ea"/>
                <a:cs typeface="+mn-ea"/>
              </a:rPr>
              <a:t>初创企业需要设置合理的晋升规则及股权激励计划，给予个人广阔的晋升空间</a:t>
            </a:r>
            <a:endParaRPr lang="zh-CN" altLang="en-US" sz="2000">
              <a:solidFill>
                <a:schemeClr val="tx1">
                  <a:lumMod val="65000"/>
                  <a:lumOff val="35000"/>
                </a:schemeClr>
              </a:solidFill>
              <a:latin typeface="+mn-ea"/>
              <a:cs typeface="+mn-ea"/>
            </a:endParaRPr>
          </a:p>
        </p:txBody>
      </p:sp>
      <p:sp>
        <p:nvSpPr>
          <p:cNvPr id="25" name="矩形 24"/>
          <p:cNvSpPr/>
          <p:nvPr>
            <p:custDataLst>
              <p:tags r:id="rId15"/>
            </p:custDataLst>
          </p:nvPr>
        </p:nvSpPr>
        <p:spPr>
          <a:xfrm>
            <a:off x="4890135" y="3585210"/>
            <a:ext cx="2399030" cy="368300"/>
          </a:xfrm>
          <a:prstGeom prst="rect">
            <a:avLst/>
          </a:prstGeom>
          <a:noFill/>
        </p:spPr>
        <p:txBody>
          <a:bodyPr wrap="square" lIns="0" tIns="0" rIns="0" bIns="0" rtlCol="0" anchor="b">
            <a:noAutofit/>
          </a:bodyPr>
          <a:p>
            <a:pPr algn="ctr">
              <a:spcBef>
                <a:spcPct val="0"/>
              </a:spcBef>
              <a:spcAft>
                <a:spcPct val="0"/>
              </a:spcAft>
            </a:pPr>
            <a:r>
              <a:rPr lang="zh-CN" altLang="en-US" sz="2400" b="1" dirty="0">
                <a:solidFill>
                  <a:schemeClr val="tx1"/>
                </a:solidFill>
                <a:latin typeface="+mn-ea"/>
                <a:cs typeface="+mn-ea"/>
              </a:rPr>
              <a:t>2．成长机会激励</a:t>
            </a:r>
            <a:endParaRPr lang="zh-CN" altLang="en-US" sz="2400" b="1" dirty="0">
              <a:solidFill>
                <a:schemeClr val="tx1"/>
              </a:solidFill>
              <a:latin typeface="+mn-ea"/>
              <a:cs typeface="+mn-ea"/>
            </a:endParaRPr>
          </a:p>
        </p:txBody>
      </p:sp>
      <p:sp>
        <p:nvSpPr>
          <p:cNvPr id="44" name="矩形: 圆角 43"/>
          <p:cNvSpPr/>
          <p:nvPr>
            <p:custDataLst>
              <p:tags r:id="rId16"/>
            </p:custDataLst>
          </p:nvPr>
        </p:nvSpPr>
        <p:spPr>
          <a:xfrm>
            <a:off x="4759960" y="3426460"/>
            <a:ext cx="2564765" cy="2240280"/>
          </a:xfrm>
          <a:prstGeom prst="roundRect">
            <a:avLst>
              <a:gd name="adj" fmla="val 8537"/>
            </a:avLst>
          </a:prstGeom>
          <a:noFill/>
          <a:ln w="15875">
            <a:gradFill flip="none" rotWithShape="1">
              <a:gsLst>
                <a:gs pos="0">
                  <a:schemeClr val="accent2">
                    <a:alpha val="100000"/>
                  </a:schemeClr>
                </a:gs>
                <a:gs pos="100000">
                  <a:schemeClr val="accent2">
                    <a:alpha val="40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6" name="椭圆 45"/>
          <p:cNvSpPr/>
          <p:nvPr>
            <p:custDataLst>
              <p:tags r:id="rId17"/>
            </p:custDataLst>
          </p:nvPr>
        </p:nvSpPr>
        <p:spPr>
          <a:xfrm>
            <a:off x="4273233" y="2733040"/>
            <a:ext cx="171450" cy="171450"/>
          </a:xfrm>
          <a:prstGeom prst="ellipse">
            <a:avLst/>
          </a:prstGeom>
          <a:gradFill>
            <a:gsLst>
              <a:gs pos="0">
                <a:schemeClr val="accent1">
                  <a:alpha val="100000"/>
                </a:schemeClr>
              </a:gs>
              <a:gs pos="100000">
                <a:schemeClr val="accent1">
                  <a:lumMod val="75000"/>
                  <a:alpha val="100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47" name="直接连接符 46"/>
          <p:cNvCxnSpPr/>
          <p:nvPr>
            <p:custDataLst>
              <p:tags r:id="rId18"/>
            </p:custDataLst>
          </p:nvPr>
        </p:nvCxnSpPr>
        <p:spPr>
          <a:xfrm>
            <a:off x="4358958" y="2904490"/>
            <a:ext cx="0" cy="489585"/>
          </a:xfrm>
          <a:prstGeom prst="line">
            <a:avLst/>
          </a:prstGeom>
          <a:ln w="19050">
            <a:solidFill>
              <a:schemeClr val="accent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6" name="矩形 25"/>
          <p:cNvSpPr/>
          <p:nvPr>
            <p:custDataLst>
              <p:tags r:id="rId19"/>
            </p:custDataLst>
          </p:nvPr>
        </p:nvSpPr>
        <p:spPr>
          <a:xfrm>
            <a:off x="1506220" y="4005580"/>
            <a:ext cx="2851150" cy="1375410"/>
          </a:xfrm>
          <a:prstGeom prst="rect">
            <a:avLst/>
          </a:prstGeom>
          <a:noFill/>
        </p:spPr>
        <p:txBody>
          <a:bodyPr wrap="square" lIns="0" tIns="0" rIns="0" bIns="0" rtlCol="0" anchor="t" anchorCtr="0">
            <a:noAutofit/>
          </a:bodyPr>
          <a:p>
            <a:pPr algn="l">
              <a:lnSpc>
                <a:spcPct val="130000"/>
              </a:lnSpc>
              <a:spcBef>
                <a:spcPct val="0"/>
              </a:spcBef>
              <a:spcAft>
                <a:spcPct val="0"/>
              </a:spcAft>
            </a:pPr>
            <a:r>
              <a:rPr lang="zh-CN" altLang="en-US" sz="2000">
                <a:solidFill>
                  <a:schemeClr val="tx1">
                    <a:lumMod val="65000"/>
                    <a:lumOff val="35000"/>
                  </a:schemeClr>
                </a:solidFill>
                <a:latin typeface="+mn-ea"/>
                <a:cs typeface="+mn-ea"/>
              </a:rPr>
              <a:t>薪酬体系的重点在于将基本工资和绩效奖金结合，在基本工资保证员工日常开销的前提下，通过绩效奖金使员工“多劳多得”，从而调动团队工作的积极性。</a:t>
            </a:r>
            <a:endParaRPr lang="zh-CN" altLang="en-US" sz="2000">
              <a:solidFill>
                <a:schemeClr val="tx1">
                  <a:lumMod val="65000"/>
                  <a:lumOff val="35000"/>
                </a:schemeClr>
              </a:solidFill>
              <a:latin typeface="+mn-ea"/>
              <a:cs typeface="+mn-ea"/>
            </a:endParaRPr>
          </a:p>
        </p:txBody>
      </p:sp>
      <p:sp>
        <p:nvSpPr>
          <p:cNvPr id="28" name="矩形 27"/>
          <p:cNvSpPr/>
          <p:nvPr>
            <p:custDataLst>
              <p:tags r:id="rId20"/>
            </p:custDataLst>
          </p:nvPr>
        </p:nvSpPr>
        <p:spPr>
          <a:xfrm>
            <a:off x="1074420" y="3585210"/>
            <a:ext cx="3504565" cy="368300"/>
          </a:xfrm>
          <a:prstGeom prst="rect">
            <a:avLst/>
          </a:prstGeom>
          <a:noFill/>
        </p:spPr>
        <p:txBody>
          <a:bodyPr wrap="square" lIns="0" tIns="0" rIns="0" bIns="0" rtlCol="0" anchor="b">
            <a:noAutofit/>
          </a:bodyPr>
          <a:p>
            <a:pPr algn="ctr">
              <a:spcBef>
                <a:spcPct val="0"/>
              </a:spcBef>
              <a:spcAft>
                <a:spcPct val="0"/>
              </a:spcAft>
            </a:pPr>
            <a:r>
              <a:rPr lang="zh-CN" altLang="en-US" sz="2400" b="1" dirty="0">
                <a:solidFill>
                  <a:schemeClr val="tx1"/>
                </a:solidFill>
                <a:latin typeface="+mn-ea"/>
                <a:cs typeface="+mn-ea"/>
              </a:rPr>
              <a:t>1．薪酬体系激励</a:t>
            </a:r>
            <a:endParaRPr lang="zh-CN" altLang="en-US" sz="2400" b="1" dirty="0">
              <a:solidFill>
                <a:schemeClr val="tx1"/>
              </a:solidFill>
              <a:latin typeface="+mn-ea"/>
              <a:cs typeface="+mn-ea"/>
            </a:endParaRPr>
          </a:p>
        </p:txBody>
      </p:sp>
      <p:sp>
        <p:nvSpPr>
          <p:cNvPr id="50" name="矩形: 圆角 49"/>
          <p:cNvSpPr/>
          <p:nvPr>
            <p:custDataLst>
              <p:tags r:id="rId21"/>
            </p:custDataLst>
          </p:nvPr>
        </p:nvSpPr>
        <p:spPr>
          <a:xfrm>
            <a:off x="1243965" y="3394075"/>
            <a:ext cx="3358515" cy="3415665"/>
          </a:xfrm>
          <a:prstGeom prst="roundRect">
            <a:avLst>
              <a:gd name="adj" fmla="val 8537"/>
            </a:avLst>
          </a:prstGeom>
          <a:noFill/>
          <a:ln w="15875">
            <a:gradFill flip="none" rotWithShape="1">
              <a:gsLst>
                <a:gs pos="0">
                  <a:schemeClr val="accent1">
                    <a:alpha val="100000"/>
                  </a:schemeClr>
                </a:gs>
                <a:gs pos="100000">
                  <a:schemeClr val="accent1">
                    <a:alpha val="40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2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二、初创企业的基本管理</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321945" y="960120"/>
            <a:ext cx="8052435" cy="460375"/>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rPr>
              <a:t>（三）制度管理</a:t>
            </a:r>
            <a:endParaRPr lang="zh-CN" altLang="en-US" sz="2400">
              <a:solidFill>
                <a:srgbClr val="231F2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41020" y="1439228"/>
            <a:ext cx="5080000" cy="460375"/>
          </a:xfrm>
          <a:prstGeom prst="rect">
            <a:avLst/>
          </a:prstGeom>
        </p:spPr>
        <p:txBody>
          <a:bodyPr>
            <a:spAutoFit/>
          </a:bodyPr>
          <a:p>
            <a:r>
              <a:rPr lang="en-US" altLang="zh-CN" sz="2400" b="1">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．制度管理的内容</a:t>
            </a:r>
            <a:endPar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3898265" y="5975668"/>
            <a:ext cx="5080000" cy="398780"/>
          </a:xfrm>
          <a:prstGeom prst="rect">
            <a:avLst/>
          </a:prstGeom>
        </p:spPr>
        <p:txBody>
          <a:bodyPr>
            <a:spAutoFit/>
          </a:bodyPr>
          <a:p>
            <a:r>
              <a:rPr lang="zh-CN" altLang="en-US" sz="2000">
                <a:solidFill>
                  <a:srgbClr val="231F20"/>
                </a:solidFill>
                <a:latin typeface="华文楷体" panose="02010600040101010101" charset="-122"/>
                <a:ea typeface="华文楷体" panose="02010600040101010101" charset="-122"/>
              </a:rPr>
              <a:t>企业制度建设的主要内容</a:t>
            </a:r>
            <a:endParaRPr lang="zh-CN" altLang="en-US" sz="2000">
              <a:solidFill>
                <a:srgbClr val="231F20"/>
              </a:solidFill>
              <a:latin typeface="华文楷体" panose="02010600040101010101" charset="-122"/>
              <a:ea typeface="华文楷体" panose="02010600040101010101" charset="-122"/>
            </a:endParaRPr>
          </a:p>
        </p:txBody>
      </p:sp>
      <p:graphicFrame>
        <p:nvGraphicFramePr>
          <p:cNvPr id="7" name="表格 6"/>
          <p:cNvGraphicFramePr/>
          <p:nvPr/>
        </p:nvGraphicFramePr>
        <p:xfrm>
          <a:off x="638810" y="2037715"/>
          <a:ext cx="10675620" cy="3657600"/>
        </p:xfrm>
        <a:graphic>
          <a:graphicData uri="http://schemas.openxmlformats.org/drawingml/2006/table">
            <a:tbl>
              <a:tblPr firstRow="1" bandRow="1">
                <a:tableStyleId>{5C22544A-7EE6-4342-B048-85BDC9FD1C3A}</a:tableStyleId>
              </a:tblPr>
              <a:tblGrid>
                <a:gridCol w="2345690"/>
                <a:gridCol w="8329930"/>
              </a:tblGrid>
              <a:tr h="381000">
                <a:tc>
                  <a:txBody>
                    <a:bodyPr/>
                    <a:p>
                      <a:pPr>
                        <a:buNone/>
                      </a:pPr>
                      <a:r>
                        <a:rPr lang="zh-CN" altLang="en-US" sz="2400"/>
                        <a:t>名称</a:t>
                      </a:r>
                      <a:endParaRPr lang="zh-CN" altLang="en-US" sz="2400"/>
                    </a:p>
                  </a:txBody>
                  <a:tcPr/>
                </a:tc>
                <a:tc>
                  <a:txBody>
                    <a:bodyPr/>
                    <a:p>
                      <a:pPr>
                        <a:buNone/>
                      </a:pPr>
                      <a:r>
                        <a:rPr lang="zh-CN" altLang="en-US" sz="2400"/>
                        <a:t>形式</a:t>
                      </a:r>
                      <a:endParaRPr lang="zh-CN" altLang="en-US" sz="2400"/>
                    </a:p>
                  </a:txBody>
                  <a:tcPr/>
                </a:tc>
              </a:tr>
              <a:tr h="381000">
                <a:tc>
                  <a:txBody>
                    <a:bodyPr/>
                    <a:p>
                      <a:pPr>
                        <a:buNone/>
                      </a:pPr>
                      <a:r>
                        <a:rPr lang="zh-CN" altLang="en-US" sz="2400"/>
                        <a:t>组织机构建设</a:t>
                      </a:r>
                      <a:endParaRPr lang="zh-CN" altLang="en-US" sz="2400"/>
                    </a:p>
                  </a:txBody>
                  <a:tcPr/>
                </a:tc>
                <a:tc>
                  <a:txBody>
                    <a:bodyPr/>
                    <a:p>
                      <a:pPr>
                        <a:buNone/>
                      </a:pPr>
                      <a:r>
                        <a:rPr lang="zh-CN" altLang="en-US" sz="2400"/>
                        <a:t>不同类型的企业适合采用不同的组织结构形式，这里以一般企业组织结构为例供大家参考学习，如图10-2所示，另外，为了加强创业初期的管理，初创企业的组织结构可以设计得相对简单一些，今后随着企业的发展再完善和改进</a:t>
                      </a:r>
                      <a:endParaRPr lang="zh-CN" altLang="en-US" sz="2400"/>
                    </a:p>
                  </a:txBody>
                  <a:tcPr/>
                </a:tc>
              </a:tr>
              <a:tr h="381000">
                <a:tc>
                  <a:txBody>
                    <a:bodyPr/>
                    <a:p>
                      <a:pPr>
                        <a:buNone/>
                      </a:pPr>
                      <a:r>
                        <a:rPr lang="zh-CN" altLang="en-US" sz="2400"/>
                        <a:t>人事管理制度</a:t>
                      </a:r>
                      <a:endParaRPr lang="zh-CN" altLang="en-US" sz="2400"/>
                    </a:p>
                  </a:txBody>
                  <a:tcPr/>
                </a:tc>
                <a:tc>
                  <a:txBody>
                    <a:bodyPr/>
                    <a:p>
                      <a:pPr>
                        <a:buNone/>
                      </a:pPr>
                      <a:r>
                        <a:rPr lang="zh-CN" altLang="en-US" sz="2400"/>
                        <a:t>员工招聘与录用制度、薪酬管理制度、员工培训制度、考勤制度、绩效考核制度、员工奖罚制度、出差人员管理制度等</a:t>
                      </a:r>
                      <a:endParaRPr lang="zh-CN" altLang="en-US" sz="2400"/>
                    </a:p>
                  </a:txBody>
                  <a:tcPr/>
                </a:tc>
              </a:tr>
              <a:tr h="381000">
                <a:tc>
                  <a:txBody>
                    <a:bodyPr/>
                    <a:p>
                      <a:pPr>
                        <a:buNone/>
                      </a:pPr>
                      <a:r>
                        <a:rPr lang="zh-CN" altLang="en-US" sz="2400"/>
                        <a:t>行政管理制度建设</a:t>
                      </a:r>
                      <a:endParaRPr lang="zh-CN" altLang="en-US" sz="2400"/>
                    </a:p>
                  </a:txBody>
                  <a:tcPr/>
                </a:tc>
                <a:tc>
                  <a:txBody>
                    <a:bodyPr/>
                    <a:p>
                      <a:pPr>
                        <a:buNone/>
                      </a:pPr>
                      <a:r>
                        <a:rPr lang="zh-CN" altLang="en-US" sz="2400"/>
                        <a:t>包括办公用品管理制度、印章管理制度、车辆管理制度、档案管理制度、安全保卫管理制度等</a:t>
                      </a:r>
                      <a:endParaRPr lang="zh-CN" altLang="en-US" sz="2400"/>
                    </a:p>
                  </a:txBody>
                  <a:tcPr/>
                </a:tc>
              </a:tr>
            </a:tbl>
          </a:graphicData>
        </a:graphic>
      </p:graphicFrame>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二、初创企业的基本管理</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837565"/>
            <a:ext cx="8052435" cy="460375"/>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rPr>
              <a:t>（三）制度管理</a:t>
            </a:r>
            <a:endParaRPr lang="zh-CN" altLang="en-US" sz="2400">
              <a:solidFill>
                <a:srgbClr val="231F2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41020" y="1316038"/>
            <a:ext cx="5080000" cy="460375"/>
          </a:xfrm>
          <a:prstGeom prst="rect">
            <a:avLst/>
          </a:prstGeom>
        </p:spPr>
        <p:txBody>
          <a:bodyPr>
            <a:spAutoFit/>
          </a:bodyPr>
          <a:p>
            <a:r>
              <a:rPr lang="en-US" altLang="zh-CN" sz="2400" b="1">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．制度管理的内容</a:t>
            </a:r>
            <a:endPar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4041140" y="5868353"/>
            <a:ext cx="5080000" cy="398780"/>
          </a:xfrm>
          <a:prstGeom prst="rect">
            <a:avLst/>
          </a:prstGeom>
        </p:spPr>
        <p:txBody>
          <a:bodyPr>
            <a:spAutoFit/>
          </a:bodyPr>
          <a:p>
            <a:r>
              <a:rPr lang="zh-CN" altLang="en-US" sz="2000">
                <a:solidFill>
                  <a:srgbClr val="231F20"/>
                </a:solidFill>
                <a:latin typeface="华文楷体" panose="02010600040101010101" charset="-122"/>
                <a:ea typeface="华文楷体" panose="02010600040101010101" charset="-122"/>
              </a:rPr>
              <a:t>企业制度建设的主要内容</a:t>
            </a:r>
            <a:endParaRPr lang="zh-CN" altLang="en-US" sz="2000">
              <a:solidFill>
                <a:srgbClr val="231F20"/>
              </a:solidFill>
              <a:latin typeface="华文楷体" panose="02010600040101010101" charset="-122"/>
              <a:ea typeface="华文楷体" panose="02010600040101010101" charset="-122"/>
            </a:endParaRPr>
          </a:p>
        </p:txBody>
      </p:sp>
      <p:graphicFrame>
        <p:nvGraphicFramePr>
          <p:cNvPr id="7" name="表格 6"/>
          <p:cNvGraphicFramePr/>
          <p:nvPr/>
        </p:nvGraphicFramePr>
        <p:xfrm>
          <a:off x="711200" y="1988820"/>
          <a:ext cx="10452735" cy="3505200"/>
        </p:xfrm>
        <a:graphic>
          <a:graphicData uri="http://schemas.openxmlformats.org/drawingml/2006/table">
            <a:tbl>
              <a:tblPr firstRow="1" bandRow="1">
                <a:tableStyleId>{5C22544A-7EE6-4342-B048-85BDC9FD1C3A}</a:tableStyleId>
              </a:tblPr>
              <a:tblGrid>
                <a:gridCol w="2272665"/>
                <a:gridCol w="8180070"/>
              </a:tblGrid>
              <a:tr h="381000">
                <a:tc>
                  <a:txBody>
                    <a:bodyPr/>
                    <a:p>
                      <a:pPr>
                        <a:buNone/>
                      </a:pPr>
                      <a:r>
                        <a:rPr lang="zh-CN" altLang="en-US" sz="2000"/>
                        <a:t>名称</a:t>
                      </a:r>
                      <a:endParaRPr lang="zh-CN" altLang="en-US" sz="2000"/>
                    </a:p>
                  </a:txBody>
                  <a:tcPr/>
                </a:tc>
                <a:tc>
                  <a:txBody>
                    <a:bodyPr/>
                    <a:p>
                      <a:pPr>
                        <a:buNone/>
                      </a:pPr>
                      <a:r>
                        <a:rPr lang="zh-CN" altLang="en-US" sz="2000"/>
                        <a:t>形式</a:t>
                      </a:r>
                      <a:endParaRPr lang="zh-CN" altLang="en-US" sz="2000"/>
                    </a:p>
                  </a:txBody>
                  <a:tcPr/>
                </a:tc>
              </a:tr>
              <a:tr h="381000">
                <a:tc>
                  <a:txBody>
                    <a:bodyPr/>
                    <a:p>
                      <a:pPr>
                        <a:buNone/>
                      </a:pPr>
                      <a:r>
                        <a:rPr lang="zh-CN" altLang="en-US" sz="2000"/>
                        <a:t>营销管理制度建设</a:t>
                      </a:r>
                      <a:endParaRPr lang="zh-CN" altLang="en-US" sz="2000"/>
                    </a:p>
                  </a:txBody>
                  <a:tcPr/>
                </a:tc>
                <a:tc>
                  <a:txBody>
                    <a:bodyPr/>
                    <a:p>
                      <a:pPr>
                        <a:buNone/>
                      </a:pPr>
                      <a:r>
                        <a:rPr lang="zh-CN" altLang="en-US" sz="2000"/>
                        <a:t>销售计划书、年度销售计划管理办法、营销定价管理办法、降价销售管理办法、营销渠道管理制度、营销促销管理制度、市场销售人员管理制度等规范文件的制定、执行、修改和完善</a:t>
                      </a:r>
                      <a:endParaRPr lang="zh-CN" altLang="en-US" sz="2000"/>
                    </a:p>
                  </a:txBody>
                  <a:tcPr/>
                </a:tc>
              </a:tr>
              <a:tr h="381000">
                <a:tc>
                  <a:txBody>
                    <a:bodyPr/>
                    <a:p>
                      <a:pPr>
                        <a:buNone/>
                      </a:pPr>
                      <a:r>
                        <a:rPr lang="zh-CN" altLang="en-US" sz="2000"/>
                        <a:t>财务管理制度建设</a:t>
                      </a:r>
                      <a:endParaRPr lang="zh-CN" altLang="en-US" sz="2000"/>
                    </a:p>
                  </a:txBody>
                  <a:tcPr/>
                </a:tc>
                <a:tc>
                  <a:txBody>
                    <a:bodyPr/>
                    <a:p>
                      <a:pPr>
                        <a:buNone/>
                      </a:pPr>
                      <a:r>
                        <a:rPr lang="zh-CN" altLang="en-US" sz="2000"/>
                        <a:t>会计出纳管理制度、现金收支管理办法、报销管理制度、资金预算制度、资金运筹管理办法、资金控制制度、应收账款管理办法、坏账处理办法等规范文件的制定、执行、修改和完善</a:t>
                      </a:r>
                      <a:endParaRPr lang="zh-CN" altLang="en-US" sz="2000"/>
                    </a:p>
                  </a:txBody>
                  <a:tcPr/>
                </a:tc>
              </a:tr>
              <a:tr h="381000">
                <a:tc>
                  <a:txBody>
                    <a:bodyPr/>
                    <a:p>
                      <a:pPr>
                        <a:buNone/>
                      </a:pPr>
                      <a:r>
                        <a:rPr lang="zh-CN" altLang="en-US" sz="2000"/>
                        <a:t>质量管理制度建设</a:t>
                      </a:r>
                      <a:endParaRPr lang="zh-CN" altLang="en-US" sz="2000"/>
                    </a:p>
                  </a:txBody>
                  <a:tcPr/>
                </a:tc>
                <a:tc>
                  <a:txBody>
                    <a:bodyPr/>
                    <a:p>
                      <a:pPr>
                        <a:buNone/>
                      </a:pPr>
                      <a:r>
                        <a:rPr lang="zh-CN" altLang="en-US" sz="2000"/>
                        <a:t>质量管理检查制度、质量检验标准制度、产品质量检验制度、不合格产品监审制度</a:t>
                      </a:r>
                      <a:endParaRPr lang="zh-CN" altLang="en-US" sz="2000"/>
                    </a:p>
                  </a:txBody>
                  <a:tcPr/>
                </a:tc>
              </a:tr>
              <a:tr h="381000">
                <a:tc>
                  <a:txBody>
                    <a:bodyPr/>
                    <a:p>
                      <a:pPr>
                        <a:buNone/>
                      </a:pPr>
                      <a:r>
                        <a:rPr lang="zh-CN" altLang="en-US" sz="2000"/>
                        <a:t>企划管理制度建设</a:t>
                      </a:r>
                      <a:endParaRPr lang="zh-CN" altLang="en-US" sz="2000"/>
                    </a:p>
                  </a:txBody>
                  <a:tcPr/>
                </a:tc>
                <a:tc>
                  <a:txBody>
                    <a:bodyPr/>
                    <a:p>
                      <a:pPr>
                        <a:buNone/>
                      </a:pPr>
                      <a:r>
                        <a:rPr lang="zh-CN" altLang="en-US" sz="2000"/>
                        <a:t>公关企划管理制度、品牌企划管理制度、广告企划管理制度</a:t>
                      </a:r>
                      <a:endParaRPr lang="zh-CN" altLang="en-US" sz="2000"/>
                    </a:p>
                  </a:txBody>
                  <a:tcPr/>
                </a:tc>
              </a:tr>
            </a:tbl>
          </a:graphicData>
        </a:graphic>
      </p:graphicFrame>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模块十</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1959610" y="2447290"/>
            <a:ext cx="9370695" cy="1004570"/>
          </a:xfrm>
          <a:prstGeom prst="rect">
            <a:avLst/>
          </a:prstGeom>
          <a:noFill/>
        </p:spPr>
        <p:txBody>
          <a:bodyPr wrap="square" rtlCol="0">
            <a:spAutoFit/>
          </a:bodyPr>
          <a:p>
            <a:pPr indent="0" algn="l">
              <a:lnSpc>
                <a:spcPct val="90000"/>
              </a:lnSpc>
              <a:buNone/>
            </a:pPr>
            <a:r>
              <a:rPr lang="en-US" altLang="zh-CN" sz="6600" b="1" smtClean="0">
                <a:solidFill>
                  <a:srgbClr val="002060"/>
                </a:solidFill>
                <a:latin typeface="微软雅黑" panose="020B0503020204020204" pitchFamily="34" charset="-122"/>
                <a:ea typeface="微软雅黑" panose="020B0503020204020204" pitchFamily="34" charset="-122"/>
                <a:sym typeface="+mn-ea"/>
              </a:rPr>
              <a:t>精进——管理初创企业</a:t>
            </a:r>
            <a:endParaRPr lang="en-US" altLang="zh-CN" sz="6600" b="1" smtClean="0">
              <a:solidFill>
                <a:srgbClr val="002060"/>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additive="base">
                                        <p:cTn id="13" dur="500" fill="hold"/>
                                        <p:tgtEl>
                                          <p:spTgt spid="82"/>
                                        </p:tgtEl>
                                        <p:attrNameLst>
                                          <p:attrName>ppt_x</p:attrName>
                                        </p:attrNameLst>
                                      </p:cBhvr>
                                      <p:tavLst>
                                        <p:tav tm="0">
                                          <p:val>
                                            <p:strVal val="#ppt_x"/>
                                          </p:val>
                                        </p:tav>
                                        <p:tav tm="100000">
                                          <p:val>
                                            <p:strVal val="#ppt_x"/>
                                          </p:val>
                                        </p:tav>
                                      </p:tavLst>
                                    </p:anim>
                                    <p:anim calcmode="lin" valueType="num">
                                      <p:cBhvr additive="base">
                                        <p:cTn id="14"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二、初创企业的基本管理</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837565"/>
            <a:ext cx="8052435" cy="460375"/>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rPr>
              <a:t>（三）制度管理</a:t>
            </a:r>
            <a:endParaRPr lang="zh-CN" altLang="en-US" sz="2400">
              <a:solidFill>
                <a:srgbClr val="231F2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41020" y="1460183"/>
            <a:ext cx="5080000" cy="460375"/>
          </a:xfrm>
          <a:prstGeom prst="rect">
            <a:avLst/>
          </a:prstGeom>
        </p:spPr>
        <p:txBody>
          <a:bodyPr>
            <a:spAutoFit/>
          </a:bodyPr>
          <a:p>
            <a:r>
              <a:rPr lang="en-US" altLang="zh-CN" sz="2400" b="1">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．制度管理的内容</a:t>
            </a:r>
            <a:endPar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1443990" y="2083435"/>
            <a:ext cx="9765030" cy="4784090"/>
          </a:xfrm>
          <a:prstGeom prst="rect">
            <a:avLst/>
          </a:prstGeom>
        </p:spPr>
      </p:pic>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二、初创企业的基本管理</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767080"/>
            <a:ext cx="8052435" cy="460375"/>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rPr>
              <a:t>（三）制度管理</a:t>
            </a:r>
            <a:endParaRPr lang="zh-CN" altLang="en-US" sz="2400">
              <a:solidFill>
                <a:srgbClr val="231F2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41020" y="1244283"/>
            <a:ext cx="5080000" cy="460375"/>
          </a:xfrm>
          <a:prstGeom prst="rect">
            <a:avLst/>
          </a:prstGeom>
        </p:spPr>
        <p:txBody>
          <a:bodyPr>
            <a:spAutoFit/>
          </a:bodyPr>
          <a:p>
            <a:r>
              <a:rPr sz="2400">
                <a:solidFill>
                  <a:srgbClr val="231F20"/>
                </a:solidFill>
                <a:highlight>
                  <a:srgbClr val="FFFF00"/>
                </a:highlight>
              </a:rPr>
              <a:t>2．制度管理的要点</a:t>
            </a:r>
            <a:endParaRPr sz="2400">
              <a:solidFill>
                <a:srgbClr val="231F20"/>
              </a:solidFill>
              <a:highlight>
                <a:srgbClr val="FFFF00"/>
              </a:highlight>
            </a:endParaRPr>
          </a:p>
        </p:txBody>
      </p:sp>
      <p:sp>
        <p:nvSpPr>
          <p:cNvPr id="111" name="椭圆 110"/>
          <p:cNvSpPr/>
          <p:nvPr>
            <p:custDataLst>
              <p:tags r:id="rId1"/>
            </p:custDataLst>
          </p:nvPr>
        </p:nvSpPr>
        <p:spPr>
          <a:xfrm>
            <a:off x="4545833" y="2481416"/>
            <a:ext cx="3098224" cy="3098224"/>
          </a:xfrm>
          <a:prstGeom prst="ellipse">
            <a:avLst/>
          </a:prstGeom>
          <a:solidFill>
            <a:srgbClr val="FFFFFF">
              <a:alpha val="90000"/>
            </a:srgbClr>
          </a:solidFill>
          <a:ln>
            <a:noFill/>
          </a:ln>
          <a:effectLst>
            <a:outerShdw blurRad="381000" sx="102000" sy="102000" algn="ctr" rotWithShape="0">
              <a:schemeClr val="tx1">
                <a:lumMod val="50000"/>
                <a:lumOff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12" name="椭圆 111"/>
          <p:cNvSpPr/>
          <p:nvPr>
            <p:custDataLst>
              <p:tags r:id="rId2"/>
            </p:custDataLst>
          </p:nvPr>
        </p:nvSpPr>
        <p:spPr>
          <a:xfrm>
            <a:off x="4896060" y="2830169"/>
            <a:ext cx="2398506" cy="2400718"/>
          </a:xfrm>
          <a:prstGeom prst="ellipse">
            <a:avLst/>
          </a:prstGeom>
          <a:solidFill>
            <a:srgbClr val="FFFFFF"/>
          </a:solidFill>
          <a:ln>
            <a:noFill/>
          </a:ln>
          <a:effectLst>
            <a:outerShdw blurRad="381000" sx="102000" sy="102000" algn="ctr" rotWithShape="0">
              <a:schemeClr val="tx1">
                <a:lumMod val="50000"/>
                <a:lumOff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tIns="107950" rIns="36195" rtlCol="0" anchor="ctr">
            <a:noAutofit/>
          </a:bodyPr>
          <a:p>
            <a:pPr algn="ctr">
              <a:spcBef>
                <a:spcPct val="0"/>
              </a:spcBef>
              <a:spcAft>
                <a:spcPct val="0"/>
              </a:spcAft>
            </a:pPr>
            <a:r>
              <a:rPr lang="zh-CN" altLang="en-US" sz="2400" b="1" dirty="0">
                <a:ln w="0">
                  <a:noFill/>
                </a:ln>
                <a:solidFill>
                  <a:srgbClr val="333333"/>
                </a:solidFill>
                <a:effectLst/>
                <a:uFillTx/>
                <a:latin typeface="+mn-ea"/>
                <a:cs typeface="+mn-ea"/>
                <a:sym typeface="+mn-ea"/>
              </a:rPr>
              <a:t>2．制度管理的要点</a:t>
            </a:r>
            <a:endParaRPr lang="zh-CN" altLang="en-US" sz="2400" b="1" dirty="0">
              <a:ln w="0">
                <a:noFill/>
              </a:ln>
              <a:solidFill>
                <a:srgbClr val="333333"/>
              </a:solidFill>
              <a:effectLst/>
              <a:uFillTx/>
              <a:latin typeface="+mn-ea"/>
              <a:cs typeface="+mn-ea"/>
              <a:sym typeface="+mn-ea"/>
            </a:endParaRPr>
          </a:p>
        </p:txBody>
      </p:sp>
      <p:cxnSp>
        <p:nvCxnSpPr>
          <p:cNvPr id="113" name="直接连接符 112"/>
          <p:cNvCxnSpPr/>
          <p:nvPr>
            <p:custDataLst>
              <p:tags r:id="rId3"/>
            </p:custDataLst>
          </p:nvPr>
        </p:nvCxnSpPr>
        <p:spPr>
          <a:xfrm flipH="1">
            <a:off x="3272479" y="4029791"/>
            <a:ext cx="1273354" cy="737"/>
          </a:xfrm>
          <a:prstGeom prst="line">
            <a:avLst/>
          </a:prstGeom>
          <a:ln>
            <a:gradFill>
              <a:gsLst>
                <a:gs pos="0">
                  <a:schemeClr val="accent2">
                    <a:lumMod val="80000"/>
                    <a:lumOff val="20000"/>
                    <a:alpha val="100000"/>
                  </a:schemeClr>
                </a:gs>
                <a:gs pos="100000">
                  <a:schemeClr val="accent2">
                    <a:lumMod val="80000"/>
                    <a:lumOff val="20000"/>
                    <a:alpha val="100000"/>
                  </a:schemeClr>
                </a:gs>
              </a:gsLst>
              <a:lin ang="9540000" scaled="1"/>
            </a:gradFill>
          </a:ln>
        </p:spPr>
        <p:style>
          <a:lnRef idx="2">
            <a:schemeClr val="accent1"/>
          </a:lnRef>
          <a:fillRef idx="0">
            <a:srgbClr val="FFFFFF"/>
          </a:fillRef>
          <a:effectRef idx="0">
            <a:srgbClr val="FFFFFF"/>
          </a:effectRef>
          <a:fontRef idx="minor">
            <a:schemeClr val="tx1"/>
          </a:fontRef>
        </p:style>
      </p:cxnSp>
      <p:cxnSp>
        <p:nvCxnSpPr>
          <p:cNvPr id="114" name="直接连接符 113"/>
          <p:cNvCxnSpPr/>
          <p:nvPr>
            <p:custDataLst>
              <p:tags r:id="rId4"/>
            </p:custDataLst>
          </p:nvPr>
        </p:nvCxnSpPr>
        <p:spPr>
          <a:xfrm flipH="1">
            <a:off x="7644793" y="4029791"/>
            <a:ext cx="1273354" cy="737"/>
          </a:xfrm>
          <a:prstGeom prst="line">
            <a:avLst/>
          </a:prstGeom>
          <a:ln>
            <a:gradFill>
              <a:gsLst>
                <a:gs pos="0">
                  <a:schemeClr val="accent1">
                    <a:lumMod val="80000"/>
                    <a:lumOff val="20000"/>
                    <a:alpha val="100000"/>
                  </a:schemeClr>
                </a:gs>
                <a:gs pos="100000">
                  <a:schemeClr val="accent1">
                    <a:lumMod val="80000"/>
                    <a:lumOff val="20000"/>
                    <a:alpha val="100000"/>
                  </a:schemeClr>
                </a:gs>
              </a:gsLst>
              <a:lin ang="9540000" scaled="1"/>
            </a:gradFill>
          </a:ln>
        </p:spPr>
        <p:style>
          <a:lnRef idx="2">
            <a:schemeClr val="accent1"/>
          </a:lnRef>
          <a:fillRef idx="0">
            <a:srgbClr val="FFFFFF"/>
          </a:fillRef>
          <a:effectRef idx="0">
            <a:srgbClr val="FFFFFF"/>
          </a:effectRef>
          <a:fontRef idx="minor">
            <a:schemeClr val="tx1"/>
          </a:fontRef>
        </p:style>
      </p:cxnSp>
      <p:sp>
        <p:nvSpPr>
          <p:cNvPr id="115" name="任意多边形 114"/>
          <p:cNvSpPr/>
          <p:nvPr>
            <p:custDataLst>
              <p:tags r:id="rId5"/>
            </p:custDataLst>
          </p:nvPr>
        </p:nvSpPr>
        <p:spPr>
          <a:xfrm>
            <a:off x="3272479" y="2911275"/>
            <a:ext cx="1486439" cy="346541"/>
          </a:xfrm>
          <a:custGeom>
            <a:avLst/>
            <a:gdLst>
              <a:gd name="connisteX0" fmla="*/ 1280160 w 1280160"/>
              <a:gd name="connsiteY0" fmla="*/ 298450 h 298450"/>
              <a:gd name="connisteX1" fmla="*/ 762000 w 1280160"/>
              <a:gd name="connsiteY1" fmla="*/ 0 h 298450"/>
              <a:gd name="connisteX2" fmla="*/ 0 w 1280160"/>
              <a:gd name="connsiteY2" fmla="*/ 0 h 298450"/>
            </a:gdLst>
            <a:ahLst/>
            <a:cxnLst>
              <a:cxn ang="0">
                <a:pos x="connisteX0" y="connsiteY0"/>
              </a:cxn>
              <a:cxn ang="0">
                <a:pos x="connisteX1" y="connsiteY1"/>
              </a:cxn>
              <a:cxn ang="0">
                <a:pos x="connisteX2" y="connsiteY2"/>
              </a:cxn>
            </a:cxnLst>
            <a:rect l="l" t="t" r="r" b="b"/>
            <a:pathLst>
              <a:path w="1280160" h="298450">
                <a:moveTo>
                  <a:pt x="1280160" y="298450"/>
                </a:moveTo>
                <a:lnTo>
                  <a:pt x="762000" y="0"/>
                </a:lnTo>
                <a:lnTo>
                  <a:pt x="0" y="0"/>
                </a:lnTo>
              </a:path>
            </a:pathLst>
          </a:custGeom>
          <a:noFill/>
          <a:ln>
            <a:gradFill>
              <a:gsLst>
                <a:gs pos="0">
                  <a:schemeClr val="accent1">
                    <a:lumMod val="80000"/>
                    <a:lumOff val="20000"/>
                    <a:alpha val="100000"/>
                  </a:schemeClr>
                </a:gs>
                <a:gs pos="100000">
                  <a:schemeClr val="accent1">
                    <a:lumMod val="80000"/>
                    <a:lumOff val="20000"/>
                    <a:alpha val="100000"/>
                  </a:schemeClr>
                </a:gs>
              </a:gsLst>
              <a:lin ang="9540000" scaled="1"/>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16" name="任意多边形 115"/>
          <p:cNvSpPr/>
          <p:nvPr>
            <p:custDataLst>
              <p:tags r:id="rId6"/>
            </p:custDataLst>
          </p:nvPr>
        </p:nvSpPr>
        <p:spPr>
          <a:xfrm flipV="1">
            <a:off x="3272479" y="4803241"/>
            <a:ext cx="1486439" cy="346541"/>
          </a:xfrm>
          <a:custGeom>
            <a:avLst/>
            <a:gdLst>
              <a:gd name="connisteX0" fmla="*/ 1280160 w 1280160"/>
              <a:gd name="connsiteY0" fmla="*/ 298450 h 298450"/>
              <a:gd name="connisteX1" fmla="*/ 762000 w 1280160"/>
              <a:gd name="connsiteY1" fmla="*/ 0 h 298450"/>
              <a:gd name="connisteX2" fmla="*/ 0 w 1280160"/>
              <a:gd name="connsiteY2" fmla="*/ 0 h 298450"/>
            </a:gdLst>
            <a:ahLst/>
            <a:cxnLst>
              <a:cxn ang="0">
                <a:pos x="connisteX0" y="connsiteY0"/>
              </a:cxn>
              <a:cxn ang="0">
                <a:pos x="connisteX1" y="connsiteY1"/>
              </a:cxn>
              <a:cxn ang="0">
                <a:pos x="connisteX2" y="connsiteY2"/>
              </a:cxn>
            </a:cxnLst>
            <a:rect l="l" t="t" r="r" b="b"/>
            <a:pathLst>
              <a:path w="1280160" h="298450">
                <a:moveTo>
                  <a:pt x="1280160" y="298450"/>
                </a:moveTo>
                <a:lnTo>
                  <a:pt x="762000" y="0"/>
                </a:lnTo>
                <a:lnTo>
                  <a:pt x="0" y="0"/>
                </a:lnTo>
              </a:path>
            </a:pathLst>
          </a:custGeom>
          <a:noFill/>
          <a:ln>
            <a:gradFill>
              <a:gsLst>
                <a:gs pos="0">
                  <a:schemeClr val="accent1">
                    <a:lumMod val="80000"/>
                    <a:lumOff val="20000"/>
                    <a:alpha val="100000"/>
                  </a:schemeClr>
                </a:gs>
                <a:gs pos="100000">
                  <a:schemeClr val="accent1">
                    <a:lumMod val="80000"/>
                    <a:lumOff val="20000"/>
                    <a:alpha val="100000"/>
                  </a:schemeClr>
                </a:gs>
              </a:gsLst>
              <a:lin ang="9540000" scaled="1"/>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17" name="任意多边形 116"/>
          <p:cNvSpPr/>
          <p:nvPr>
            <p:custDataLst>
              <p:tags r:id="rId7"/>
            </p:custDataLst>
          </p:nvPr>
        </p:nvSpPr>
        <p:spPr>
          <a:xfrm flipH="1">
            <a:off x="7430970" y="2911275"/>
            <a:ext cx="1486439" cy="346541"/>
          </a:xfrm>
          <a:custGeom>
            <a:avLst/>
            <a:gdLst>
              <a:gd name="connisteX0" fmla="*/ 1280160 w 1280160"/>
              <a:gd name="connsiteY0" fmla="*/ 298450 h 298450"/>
              <a:gd name="connisteX1" fmla="*/ 762000 w 1280160"/>
              <a:gd name="connsiteY1" fmla="*/ 0 h 298450"/>
              <a:gd name="connisteX2" fmla="*/ 0 w 1280160"/>
              <a:gd name="connsiteY2" fmla="*/ 0 h 298450"/>
            </a:gdLst>
            <a:ahLst/>
            <a:cxnLst>
              <a:cxn ang="0">
                <a:pos x="connisteX0" y="connsiteY0"/>
              </a:cxn>
              <a:cxn ang="0">
                <a:pos x="connisteX1" y="connsiteY1"/>
              </a:cxn>
              <a:cxn ang="0">
                <a:pos x="connisteX2" y="connsiteY2"/>
              </a:cxn>
            </a:cxnLst>
            <a:rect l="l" t="t" r="r" b="b"/>
            <a:pathLst>
              <a:path w="1280160" h="298450">
                <a:moveTo>
                  <a:pt x="1280160" y="298450"/>
                </a:moveTo>
                <a:lnTo>
                  <a:pt x="762000" y="0"/>
                </a:lnTo>
                <a:lnTo>
                  <a:pt x="0" y="0"/>
                </a:lnTo>
              </a:path>
            </a:pathLst>
          </a:custGeom>
          <a:noFill/>
          <a:ln>
            <a:gradFill>
              <a:gsLst>
                <a:gs pos="0">
                  <a:schemeClr val="accent2">
                    <a:lumMod val="80000"/>
                    <a:lumOff val="20000"/>
                    <a:alpha val="100000"/>
                  </a:schemeClr>
                </a:gs>
                <a:gs pos="100000">
                  <a:schemeClr val="accent2">
                    <a:lumMod val="80000"/>
                    <a:lumOff val="20000"/>
                    <a:alpha val="100000"/>
                  </a:schemeClr>
                </a:gs>
              </a:gsLst>
              <a:lin ang="9540000" scaled="1"/>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18" name="任意多边形 117"/>
          <p:cNvSpPr/>
          <p:nvPr>
            <p:custDataLst>
              <p:tags r:id="rId8"/>
            </p:custDataLst>
          </p:nvPr>
        </p:nvSpPr>
        <p:spPr>
          <a:xfrm flipH="1" flipV="1">
            <a:off x="7430970" y="4803241"/>
            <a:ext cx="1486439" cy="346541"/>
          </a:xfrm>
          <a:custGeom>
            <a:avLst/>
            <a:gdLst>
              <a:gd name="connisteX0" fmla="*/ 1280160 w 1280160"/>
              <a:gd name="connsiteY0" fmla="*/ 298450 h 298450"/>
              <a:gd name="connisteX1" fmla="*/ 762000 w 1280160"/>
              <a:gd name="connsiteY1" fmla="*/ 0 h 298450"/>
              <a:gd name="connisteX2" fmla="*/ 0 w 1280160"/>
              <a:gd name="connsiteY2" fmla="*/ 0 h 298450"/>
            </a:gdLst>
            <a:ahLst/>
            <a:cxnLst>
              <a:cxn ang="0">
                <a:pos x="connisteX0" y="connsiteY0"/>
              </a:cxn>
              <a:cxn ang="0">
                <a:pos x="connisteX1" y="connsiteY1"/>
              </a:cxn>
              <a:cxn ang="0">
                <a:pos x="connisteX2" y="connsiteY2"/>
              </a:cxn>
            </a:cxnLst>
            <a:rect l="l" t="t" r="r" b="b"/>
            <a:pathLst>
              <a:path w="1280160" h="298450">
                <a:moveTo>
                  <a:pt x="1280160" y="298450"/>
                </a:moveTo>
                <a:lnTo>
                  <a:pt x="762000" y="0"/>
                </a:lnTo>
                <a:lnTo>
                  <a:pt x="0" y="0"/>
                </a:lnTo>
              </a:path>
            </a:pathLst>
          </a:custGeom>
          <a:noFill/>
          <a:ln>
            <a:gradFill>
              <a:gsLst>
                <a:gs pos="0">
                  <a:schemeClr val="accent2">
                    <a:lumMod val="80000"/>
                    <a:lumOff val="20000"/>
                    <a:alpha val="100000"/>
                  </a:schemeClr>
                </a:gs>
                <a:gs pos="100000">
                  <a:schemeClr val="accent2">
                    <a:lumMod val="80000"/>
                    <a:lumOff val="20000"/>
                    <a:alpha val="100000"/>
                  </a:schemeClr>
                </a:gs>
              </a:gsLst>
              <a:lin ang="9540000" scaled="1"/>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19" name="矩形 118"/>
          <p:cNvSpPr/>
          <p:nvPr>
            <p:custDataLst>
              <p:tags r:id="rId9"/>
            </p:custDataLst>
          </p:nvPr>
        </p:nvSpPr>
        <p:spPr>
          <a:xfrm>
            <a:off x="4545833" y="3992188"/>
            <a:ext cx="392255" cy="75242"/>
          </a:xfrm>
          <a:prstGeom prst="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0" name="矩形 119"/>
          <p:cNvSpPr/>
          <p:nvPr>
            <p:custDataLst>
              <p:tags r:id="rId10"/>
            </p:custDataLst>
          </p:nvPr>
        </p:nvSpPr>
        <p:spPr>
          <a:xfrm>
            <a:off x="7251801" y="3992188"/>
            <a:ext cx="392255" cy="75242"/>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1" name="矩形 120"/>
          <p:cNvSpPr/>
          <p:nvPr>
            <p:custDataLst>
              <p:tags r:id="rId11"/>
            </p:custDataLst>
          </p:nvPr>
        </p:nvSpPr>
        <p:spPr>
          <a:xfrm rot="1800000">
            <a:off x="4730163" y="3316801"/>
            <a:ext cx="392255" cy="75242"/>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2" name="矩形 121"/>
          <p:cNvSpPr/>
          <p:nvPr>
            <p:custDataLst>
              <p:tags r:id="rId12"/>
            </p:custDataLst>
          </p:nvPr>
        </p:nvSpPr>
        <p:spPr>
          <a:xfrm rot="1800000">
            <a:off x="7073370" y="4669786"/>
            <a:ext cx="392255" cy="75242"/>
          </a:xfrm>
          <a:prstGeom prst="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3" name="矩形 122"/>
          <p:cNvSpPr/>
          <p:nvPr>
            <p:custDataLst>
              <p:tags r:id="rId13"/>
            </p:custDataLst>
          </p:nvPr>
        </p:nvSpPr>
        <p:spPr>
          <a:xfrm rot="19800000">
            <a:off x="4724264" y="4669786"/>
            <a:ext cx="392255" cy="75242"/>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4" name="矩形 123"/>
          <p:cNvSpPr/>
          <p:nvPr>
            <p:custDataLst>
              <p:tags r:id="rId14"/>
            </p:custDataLst>
          </p:nvPr>
        </p:nvSpPr>
        <p:spPr>
          <a:xfrm rot="19800000">
            <a:off x="7067471" y="3316064"/>
            <a:ext cx="392255" cy="75242"/>
          </a:xfrm>
          <a:prstGeom prst="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5" name="任意多边形 124"/>
          <p:cNvSpPr/>
          <p:nvPr>
            <p:custDataLst>
              <p:tags r:id="rId15"/>
            </p:custDataLst>
          </p:nvPr>
        </p:nvSpPr>
        <p:spPr>
          <a:xfrm rot="5400000">
            <a:off x="4865093" y="3992925"/>
            <a:ext cx="137142" cy="7520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21" h="159">
                <a:moveTo>
                  <a:pt x="160" y="0"/>
                </a:moveTo>
                <a:cubicBezTo>
                  <a:pt x="246" y="0"/>
                  <a:pt x="316" y="67"/>
                  <a:pt x="321" y="152"/>
                </a:cubicBezTo>
                <a:lnTo>
                  <a:pt x="321" y="159"/>
                </a:lnTo>
                <a:lnTo>
                  <a:pt x="0" y="159"/>
                </a:lnTo>
                <a:lnTo>
                  <a:pt x="0" y="152"/>
                </a:lnTo>
                <a:cubicBezTo>
                  <a:pt x="4" y="67"/>
                  <a:pt x="75" y="0"/>
                  <a:pt x="160" y="0"/>
                </a:cubicBez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126" name="任意多边形 125"/>
          <p:cNvSpPr/>
          <p:nvPr>
            <p:custDataLst>
              <p:tags r:id="rId16"/>
            </p:custDataLst>
          </p:nvPr>
        </p:nvSpPr>
        <p:spPr>
          <a:xfrm rot="16200000" flipH="1">
            <a:off x="7190604" y="3992925"/>
            <a:ext cx="137142" cy="7520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21" h="159">
                <a:moveTo>
                  <a:pt x="160" y="0"/>
                </a:moveTo>
                <a:cubicBezTo>
                  <a:pt x="246" y="0"/>
                  <a:pt x="316" y="67"/>
                  <a:pt x="321" y="152"/>
                </a:cubicBezTo>
                <a:lnTo>
                  <a:pt x="321" y="159"/>
                </a:lnTo>
                <a:lnTo>
                  <a:pt x="0" y="159"/>
                </a:lnTo>
                <a:lnTo>
                  <a:pt x="0" y="152"/>
                </a:lnTo>
                <a:cubicBezTo>
                  <a:pt x="4" y="67"/>
                  <a:pt x="75" y="0"/>
                  <a:pt x="160" y="0"/>
                </a:cubicBez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127" name="任意多边形 126"/>
          <p:cNvSpPr/>
          <p:nvPr>
            <p:custDataLst>
              <p:tags r:id="rId17"/>
            </p:custDataLst>
          </p:nvPr>
        </p:nvSpPr>
        <p:spPr>
          <a:xfrm rot="7200000">
            <a:off x="5018456" y="3411916"/>
            <a:ext cx="137142" cy="7520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21" h="159">
                <a:moveTo>
                  <a:pt x="160" y="0"/>
                </a:moveTo>
                <a:cubicBezTo>
                  <a:pt x="246" y="0"/>
                  <a:pt x="316" y="67"/>
                  <a:pt x="321" y="152"/>
                </a:cubicBezTo>
                <a:lnTo>
                  <a:pt x="321" y="159"/>
                </a:lnTo>
                <a:lnTo>
                  <a:pt x="0" y="159"/>
                </a:lnTo>
                <a:lnTo>
                  <a:pt x="0" y="152"/>
                </a:lnTo>
                <a:cubicBezTo>
                  <a:pt x="4" y="67"/>
                  <a:pt x="75" y="0"/>
                  <a:pt x="160" y="0"/>
                </a:cubicBez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128" name="任意多边形 127"/>
          <p:cNvSpPr/>
          <p:nvPr>
            <p:custDataLst>
              <p:tags r:id="rId18"/>
            </p:custDataLst>
          </p:nvPr>
        </p:nvSpPr>
        <p:spPr>
          <a:xfrm rot="18000000" flipH="1">
            <a:off x="7035766" y="4577621"/>
            <a:ext cx="137142" cy="7520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21" h="159">
                <a:moveTo>
                  <a:pt x="160" y="0"/>
                </a:moveTo>
                <a:cubicBezTo>
                  <a:pt x="246" y="0"/>
                  <a:pt x="316" y="67"/>
                  <a:pt x="321" y="152"/>
                </a:cubicBezTo>
                <a:lnTo>
                  <a:pt x="321" y="159"/>
                </a:lnTo>
                <a:lnTo>
                  <a:pt x="0" y="159"/>
                </a:lnTo>
                <a:lnTo>
                  <a:pt x="0" y="152"/>
                </a:lnTo>
                <a:cubicBezTo>
                  <a:pt x="4" y="67"/>
                  <a:pt x="75" y="0"/>
                  <a:pt x="160" y="0"/>
                </a:cubicBez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129" name="任意多边形 128"/>
          <p:cNvSpPr/>
          <p:nvPr>
            <p:custDataLst>
              <p:tags r:id="rId19"/>
            </p:custDataLst>
          </p:nvPr>
        </p:nvSpPr>
        <p:spPr>
          <a:xfrm rot="3600000">
            <a:off x="5018456" y="4575409"/>
            <a:ext cx="137142" cy="7520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21" h="159">
                <a:moveTo>
                  <a:pt x="160" y="0"/>
                </a:moveTo>
                <a:cubicBezTo>
                  <a:pt x="246" y="0"/>
                  <a:pt x="316" y="67"/>
                  <a:pt x="321" y="152"/>
                </a:cubicBezTo>
                <a:lnTo>
                  <a:pt x="321" y="159"/>
                </a:lnTo>
                <a:lnTo>
                  <a:pt x="0" y="159"/>
                </a:lnTo>
                <a:lnTo>
                  <a:pt x="0" y="152"/>
                </a:lnTo>
                <a:cubicBezTo>
                  <a:pt x="4" y="67"/>
                  <a:pt x="75" y="0"/>
                  <a:pt x="160" y="0"/>
                </a:cubicBez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130" name="任意多边形 129"/>
          <p:cNvSpPr/>
          <p:nvPr>
            <p:custDataLst>
              <p:tags r:id="rId20"/>
            </p:custDataLst>
          </p:nvPr>
        </p:nvSpPr>
        <p:spPr>
          <a:xfrm rot="14400000" flipH="1">
            <a:off x="7035766" y="3408966"/>
            <a:ext cx="137142" cy="7520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21" h="159">
                <a:moveTo>
                  <a:pt x="160" y="0"/>
                </a:moveTo>
                <a:cubicBezTo>
                  <a:pt x="246" y="0"/>
                  <a:pt x="316" y="67"/>
                  <a:pt x="321" y="152"/>
                </a:cubicBezTo>
                <a:lnTo>
                  <a:pt x="321" y="159"/>
                </a:lnTo>
                <a:lnTo>
                  <a:pt x="0" y="159"/>
                </a:lnTo>
                <a:lnTo>
                  <a:pt x="0" y="152"/>
                </a:lnTo>
                <a:cubicBezTo>
                  <a:pt x="4" y="67"/>
                  <a:pt x="75" y="0"/>
                  <a:pt x="160" y="0"/>
                </a:cubicBez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131" name="椭圆 130"/>
          <p:cNvSpPr/>
          <p:nvPr>
            <p:custDataLst>
              <p:tags r:id="rId21"/>
            </p:custDataLst>
          </p:nvPr>
        </p:nvSpPr>
        <p:spPr>
          <a:xfrm>
            <a:off x="2823450" y="2622982"/>
            <a:ext cx="582484" cy="582484"/>
          </a:xfrm>
          <a:prstGeom prst="ellipse">
            <a:avLst/>
          </a:prstGeom>
          <a:solidFill>
            <a:schemeClr val="accent1"/>
          </a:solidFill>
          <a:ln w="19050">
            <a:noFill/>
          </a:ln>
          <a:effectLst>
            <a:outerShdw blurRad="241300" sx="102000" sy="102000" algn="ctr" rotWithShape="0">
              <a:schemeClr val="accent1">
                <a:alpha val="4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dk1"/>
              </a:solidFill>
              <a:cs typeface="微软雅黑" panose="020B0503020204020204" pitchFamily="34" charset="-122"/>
              <a:sym typeface="+mn-ea"/>
            </a:endParaRPr>
          </a:p>
        </p:txBody>
      </p:sp>
      <p:sp>
        <p:nvSpPr>
          <p:cNvPr id="132" name="椭圆 131"/>
          <p:cNvSpPr/>
          <p:nvPr>
            <p:custDataLst>
              <p:tags r:id="rId22"/>
            </p:custDataLst>
          </p:nvPr>
        </p:nvSpPr>
        <p:spPr>
          <a:xfrm>
            <a:off x="2823450" y="3739286"/>
            <a:ext cx="582484" cy="582484"/>
          </a:xfrm>
          <a:prstGeom prst="ellipse">
            <a:avLst/>
          </a:prstGeom>
          <a:solidFill>
            <a:schemeClr val="accent2"/>
          </a:solidFill>
          <a:ln w="19050">
            <a:noFill/>
          </a:ln>
          <a:effectLst>
            <a:outerShdw blurRad="241300" sx="102000" sy="102000" algn="ctr" rotWithShape="0">
              <a:schemeClr val="accent2">
                <a:alpha val="4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dk1"/>
              </a:solidFill>
              <a:cs typeface="微软雅黑" panose="020B0503020204020204" pitchFamily="34" charset="-122"/>
              <a:sym typeface="+mn-ea"/>
            </a:endParaRPr>
          </a:p>
        </p:txBody>
      </p:sp>
      <p:sp>
        <p:nvSpPr>
          <p:cNvPr id="133" name="椭圆 132"/>
          <p:cNvSpPr/>
          <p:nvPr>
            <p:custDataLst>
              <p:tags r:id="rId23"/>
            </p:custDataLst>
          </p:nvPr>
        </p:nvSpPr>
        <p:spPr>
          <a:xfrm>
            <a:off x="2823450" y="4854853"/>
            <a:ext cx="582484" cy="582484"/>
          </a:xfrm>
          <a:prstGeom prst="ellipse">
            <a:avLst/>
          </a:prstGeom>
          <a:solidFill>
            <a:schemeClr val="accent1"/>
          </a:solidFill>
          <a:ln w="19050">
            <a:noFill/>
          </a:ln>
          <a:effectLst>
            <a:outerShdw blurRad="241300" sx="102000" sy="102000" algn="ctr" rotWithShape="0">
              <a:schemeClr val="accent1">
                <a:alpha val="4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dk1"/>
              </a:solidFill>
              <a:cs typeface="微软雅黑" panose="020B0503020204020204" pitchFamily="34" charset="-122"/>
              <a:sym typeface="+mn-ea"/>
            </a:endParaRPr>
          </a:p>
        </p:txBody>
      </p:sp>
      <p:sp>
        <p:nvSpPr>
          <p:cNvPr id="134" name="椭圆 133"/>
          <p:cNvSpPr/>
          <p:nvPr>
            <p:custDataLst>
              <p:tags r:id="rId24"/>
            </p:custDataLst>
          </p:nvPr>
        </p:nvSpPr>
        <p:spPr>
          <a:xfrm>
            <a:off x="8783955" y="2622982"/>
            <a:ext cx="582484" cy="582484"/>
          </a:xfrm>
          <a:prstGeom prst="ellipse">
            <a:avLst/>
          </a:prstGeom>
          <a:solidFill>
            <a:schemeClr val="accent2"/>
          </a:solidFill>
          <a:ln w="19050">
            <a:noFill/>
          </a:ln>
          <a:effectLst>
            <a:outerShdw blurRad="241300" sx="102000" sy="102000" algn="ctr" rotWithShape="0">
              <a:schemeClr val="accent2">
                <a:alpha val="4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dk1"/>
              </a:solidFill>
              <a:cs typeface="微软雅黑" panose="020B0503020204020204" pitchFamily="34" charset="-122"/>
              <a:sym typeface="+mn-ea"/>
            </a:endParaRPr>
          </a:p>
        </p:txBody>
      </p:sp>
      <p:sp>
        <p:nvSpPr>
          <p:cNvPr id="135" name="椭圆 134"/>
          <p:cNvSpPr/>
          <p:nvPr>
            <p:custDataLst>
              <p:tags r:id="rId25"/>
            </p:custDataLst>
          </p:nvPr>
        </p:nvSpPr>
        <p:spPr>
          <a:xfrm>
            <a:off x="8783955" y="3739286"/>
            <a:ext cx="582484" cy="582484"/>
          </a:xfrm>
          <a:prstGeom prst="ellipse">
            <a:avLst/>
          </a:prstGeom>
          <a:solidFill>
            <a:schemeClr val="accent1"/>
          </a:solidFill>
          <a:ln w="19050">
            <a:noFill/>
          </a:ln>
          <a:effectLst>
            <a:outerShdw blurRad="241300" sx="102000" sy="102000" algn="ctr" rotWithShape="0">
              <a:schemeClr val="accent1">
                <a:alpha val="4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dk1"/>
              </a:solidFill>
              <a:cs typeface="微软雅黑" panose="020B0503020204020204" pitchFamily="34" charset="-122"/>
              <a:sym typeface="+mn-ea"/>
            </a:endParaRPr>
          </a:p>
        </p:txBody>
      </p:sp>
      <p:sp>
        <p:nvSpPr>
          <p:cNvPr id="136" name="椭圆 135"/>
          <p:cNvSpPr/>
          <p:nvPr>
            <p:custDataLst>
              <p:tags r:id="rId26"/>
            </p:custDataLst>
          </p:nvPr>
        </p:nvSpPr>
        <p:spPr>
          <a:xfrm>
            <a:off x="8783955" y="4854853"/>
            <a:ext cx="582484" cy="582484"/>
          </a:xfrm>
          <a:prstGeom prst="ellipse">
            <a:avLst/>
          </a:prstGeom>
          <a:solidFill>
            <a:schemeClr val="accent2"/>
          </a:solidFill>
          <a:ln w="19050">
            <a:noFill/>
          </a:ln>
          <a:effectLst>
            <a:outerShdw blurRad="241300" sx="102000" sy="102000" algn="ctr" rotWithShape="0">
              <a:schemeClr val="accent2">
                <a:alpha val="4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dk1"/>
              </a:solidFill>
              <a:cs typeface="微软雅黑" panose="020B0503020204020204" pitchFamily="34" charset="-122"/>
              <a:sym typeface="+mn-ea"/>
            </a:endParaRPr>
          </a:p>
        </p:txBody>
      </p:sp>
      <p:sp>
        <p:nvSpPr>
          <p:cNvPr id="137" name="矩形 136"/>
          <p:cNvSpPr/>
          <p:nvPr>
            <p:custDataLst>
              <p:tags r:id="rId27"/>
            </p:custDataLst>
          </p:nvPr>
        </p:nvSpPr>
        <p:spPr>
          <a:xfrm>
            <a:off x="9595008" y="2622982"/>
            <a:ext cx="1993902" cy="673912"/>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2000">
                <a:solidFill>
                  <a:schemeClr val="tx1">
                    <a:lumMod val="85000"/>
                    <a:lumOff val="15000"/>
                  </a:schemeClr>
                </a:solidFill>
                <a:latin typeface="+mn-ea"/>
                <a:cs typeface="+mn-ea"/>
                <a:sym typeface="+mn-ea"/>
              </a:rPr>
              <a:t>（4）完善考核机制和责任机制。</a:t>
            </a:r>
            <a:endParaRPr lang="zh-CN" altLang="en-US" sz="2000">
              <a:solidFill>
                <a:schemeClr val="tx1">
                  <a:lumMod val="85000"/>
                  <a:lumOff val="15000"/>
                </a:schemeClr>
              </a:solidFill>
              <a:latin typeface="+mn-ea"/>
              <a:cs typeface="+mn-ea"/>
              <a:sym typeface="+mn-ea"/>
            </a:endParaRPr>
          </a:p>
        </p:txBody>
      </p:sp>
      <p:sp>
        <p:nvSpPr>
          <p:cNvPr id="138" name="矩形 137"/>
          <p:cNvSpPr/>
          <p:nvPr>
            <p:custDataLst>
              <p:tags r:id="rId28"/>
            </p:custDataLst>
          </p:nvPr>
        </p:nvSpPr>
        <p:spPr>
          <a:xfrm>
            <a:off x="9595008" y="3739286"/>
            <a:ext cx="1993902" cy="673912"/>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2000">
                <a:solidFill>
                  <a:schemeClr val="tx1">
                    <a:lumMod val="85000"/>
                    <a:lumOff val="15000"/>
                  </a:schemeClr>
                </a:solidFill>
                <a:latin typeface="+mn-ea"/>
                <a:cs typeface="+mn-ea"/>
                <a:sym typeface="+mn-ea"/>
              </a:rPr>
              <a:t>（5）树立正确的企业价值观。</a:t>
            </a:r>
            <a:endParaRPr lang="zh-CN" altLang="en-US" sz="2000">
              <a:solidFill>
                <a:schemeClr val="tx1">
                  <a:lumMod val="85000"/>
                  <a:lumOff val="15000"/>
                </a:schemeClr>
              </a:solidFill>
              <a:latin typeface="+mn-ea"/>
              <a:cs typeface="+mn-ea"/>
              <a:sym typeface="+mn-ea"/>
            </a:endParaRPr>
          </a:p>
        </p:txBody>
      </p:sp>
      <p:sp>
        <p:nvSpPr>
          <p:cNvPr id="139" name="矩形 138"/>
          <p:cNvSpPr/>
          <p:nvPr>
            <p:custDataLst>
              <p:tags r:id="rId29"/>
            </p:custDataLst>
          </p:nvPr>
        </p:nvSpPr>
        <p:spPr>
          <a:xfrm>
            <a:off x="9563100" y="4838065"/>
            <a:ext cx="2393315" cy="673735"/>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2000">
                <a:solidFill>
                  <a:schemeClr val="tx1">
                    <a:lumMod val="85000"/>
                    <a:lumOff val="15000"/>
                  </a:schemeClr>
                </a:solidFill>
                <a:latin typeface="+mn-ea"/>
                <a:cs typeface="+mn-ea"/>
                <a:sym typeface="+mn-ea"/>
              </a:rPr>
              <a:t>（6）保持个性特点。</a:t>
            </a:r>
            <a:endParaRPr lang="zh-CN" altLang="en-US" sz="2000">
              <a:solidFill>
                <a:schemeClr val="tx1">
                  <a:lumMod val="85000"/>
                  <a:lumOff val="15000"/>
                </a:schemeClr>
              </a:solidFill>
              <a:latin typeface="+mn-ea"/>
              <a:cs typeface="+mn-ea"/>
              <a:sym typeface="+mn-ea"/>
            </a:endParaRPr>
          </a:p>
        </p:txBody>
      </p:sp>
      <p:sp>
        <p:nvSpPr>
          <p:cNvPr id="140" name="矩形 139"/>
          <p:cNvSpPr/>
          <p:nvPr>
            <p:custDataLst>
              <p:tags r:id="rId30"/>
            </p:custDataLst>
          </p:nvPr>
        </p:nvSpPr>
        <p:spPr>
          <a:xfrm>
            <a:off x="76200" y="2653665"/>
            <a:ext cx="2747010" cy="673735"/>
          </a:xfrm>
          <a:prstGeom prst="rect">
            <a:avLst/>
          </a:prstGeom>
          <a:noFill/>
        </p:spPr>
        <p:txBody>
          <a:bodyPr wrap="square" lIns="0" tIns="0" rIns="0" bIns="0" rtlCol="0" anchor="t" anchorCtr="0">
            <a:noAutofit/>
          </a:bodyPr>
          <a:p>
            <a:pPr algn="r">
              <a:lnSpc>
                <a:spcPct val="130000"/>
              </a:lnSpc>
              <a:spcBef>
                <a:spcPct val="0"/>
              </a:spcBef>
              <a:spcAft>
                <a:spcPct val="0"/>
              </a:spcAft>
            </a:pPr>
            <a:r>
              <a:rPr lang="zh-CN" altLang="en-US" sz="2000">
                <a:solidFill>
                  <a:schemeClr val="tx1">
                    <a:lumMod val="85000"/>
                    <a:lumOff val="15000"/>
                  </a:schemeClr>
                </a:solidFill>
                <a:latin typeface="+mn-ea"/>
                <a:cs typeface="+mn-ea"/>
                <a:sym typeface="+mn-ea"/>
              </a:rPr>
              <a:t>（1）切合实际地建设。</a:t>
            </a:r>
            <a:endParaRPr lang="zh-CN" altLang="en-US" sz="2000">
              <a:solidFill>
                <a:schemeClr val="tx1">
                  <a:lumMod val="85000"/>
                  <a:lumOff val="15000"/>
                </a:schemeClr>
              </a:solidFill>
              <a:latin typeface="+mn-ea"/>
              <a:cs typeface="+mn-ea"/>
              <a:sym typeface="+mn-ea"/>
            </a:endParaRPr>
          </a:p>
        </p:txBody>
      </p:sp>
      <p:sp>
        <p:nvSpPr>
          <p:cNvPr id="141" name="矩形 140"/>
          <p:cNvSpPr/>
          <p:nvPr>
            <p:custDataLst>
              <p:tags r:id="rId31"/>
            </p:custDataLst>
          </p:nvPr>
        </p:nvSpPr>
        <p:spPr>
          <a:xfrm>
            <a:off x="239395" y="3739515"/>
            <a:ext cx="2384425" cy="673735"/>
          </a:xfrm>
          <a:prstGeom prst="rect">
            <a:avLst/>
          </a:prstGeom>
          <a:noFill/>
        </p:spPr>
        <p:txBody>
          <a:bodyPr wrap="square" lIns="0" tIns="0" rIns="0" bIns="0" rtlCol="0" anchor="t" anchorCtr="0">
            <a:noAutofit/>
          </a:bodyPr>
          <a:p>
            <a:pPr algn="r">
              <a:lnSpc>
                <a:spcPct val="130000"/>
              </a:lnSpc>
              <a:spcBef>
                <a:spcPct val="0"/>
              </a:spcBef>
              <a:spcAft>
                <a:spcPct val="0"/>
              </a:spcAft>
            </a:pPr>
            <a:r>
              <a:rPr lang="zh-CN" altLang="en-US" sz="2000">
                <a:solidFill>
                  <a:schemeClr val="tx1">
                    <a:lumMod val="85000"/>
                    <a:lumOff val="15000"/>
                  </a:schemeClr>
                </a:solidFill>
                <a:latin typeface="+mn-ea"/>
                <a:cs typeface="+mn-ea"/>
                <a:sym typeface="+mn-ea"/>
              </a:rPr>
              <a:t>（2）全员积极参与。</a:t>
            </a:r>
            <a:endParaRPr lang="zh-CN" altLang="en-US" sz="2000">
              <a:solidFill>
                <a:schemeClr val="tx1">
                  <a:lumMod val="85000"/>
                  <a:lumOff val="15000"/>
                </a:schemeClr>
              </a:solidFill>
              <a:latin typeface="+mn-ea"/>
              <a:cs typeface="+mn-ea"/>
              <a:sym typeface="+mn-ea"/>
            </a:endParaRPr>
          </a:p>
        </p:txBody>
      </p:sp>
      <p:sp>
        <p:nvSpPr>
          <p:cNvPr id="142" name="矩形 141"/>
          <p:cNvSpPr/>
          <p:nvPr>
            <p:custDataLst>
              <p:tags r:id="rId32"/>
            </p:custDataLst>
          </p:nvPr>
        </p:nvSpPr>
        <p:spPr>
          <a:xfrm>
            <a:off x="239395" y="4855845"/>
            <a:ext cx="2384425" cy="673735"/>
          </a:xfrm>
          <a:prstGeom prst="rect">
            <a:avLst/>
          </a:prstGeom>
          <a:noFill/>
        </p:spPr>
        <p:txBody>
          <a:bodyPr wrap="square" lIns="0" tIns="0" rIns="0" bIns="0" rtlCol="0" anchor="t" anchorCtr="0">
            <a:noAutofit/>
          </a:bodyPr>
          <a:p>
            <a:pPr algn="r">
              <a:lnSpc>
                <a:spcPct val="130000"/>
              </a:lnSpc>
              <a:spcBef>
                <a:spcPct val="0"/>
              </a:spcBef>
              <a:spcAft>
                <a:spcPct val="0"/>
              </a:spcAft>
            </a:pPr>
            <a:r>
              <a:rPr lang="zh-CN" altLang="en-US" sz="2000">
                <a:solidFill>
                  <a:schemeClr val="tx1">
                    <a:lumMod val="85000"/>
                    <a:lumOff val="15000"/>
                  </a:schemeClr>
                </a:solidFill>
                <a:latin typeface="+mn-ea"/>
                <a:cs typeface="+mn-ea"/>
                <a:sym typeface="+mn-ea"/>
              </a:rPr>
              <a:t>（3）制度与时俱进。</a:t>
            </a:r>
            <a:endParaRPr lang="zh-CN" altLang="en-US" sz="2000">
              <a:solidFill>
                <a:schemeClr val="tx1">
                  <a:lumMod val="85000"/>
                  <a:lumOff val="15000"/>
                </a:schemeClr>
              </a:solidFill>
              <a:latin typeface="+mn-ea"/>
              <a:cs typeface="+mn-ea"/>
              <a:sym typeface="+mn-ea"/>
            </a:endParaRPr>
          </a:p>
        </p:txBody>
      </p:sp>
      <p:sp>
        <p:nvSpPr>
          <p:cNvPr id="143" name="任意多边形: 形状 17"/>
          <p:cNvSpPr/>
          <p:nvPr>
            <p:custDataLst>
              <p:tags r:id="rId33"/>
            </p:custDataLst>
          </p:nvPr>
        </p:nvSpPr>
        <p:spPr>
          <a:xfrm>
            <a:off x="2986398" y="5051718"/>
            <a:ext cx="257138" cy="188056"/>
          </a:xfrm>
          <a:custGeom>
            <a:avLst/>
            <a:gdLst>
              <a:gd name="connsiteX0" fmla="*/ 80995 w 221454"/>
              <a:gd name="connsiteY0" fmla="*/ 111623 h 161959"/>
              <a:gd name="connsiteX1" fmla="*/ 170238 w 221454"/>
              <a:gd name="connsiteY1" fmla="*/ 111623 h 161959"/>
              <a:gd name="connsiteX2" fmla="*/ 176848 w 221454"/>
              <a:gd name="connsiteY2" fmla="*/ 118234 h 161959"/>
              <a:gd name="connsiteX3" fmla="*/ 170238 w 221454"/>
              <a:gd name="connsiteY3" fmla="*/ 124844 h 161959"/>
              <a:gd name="connsiteX4" fmla="*/ 80995 w 221454"/>
              <a:gd name="connsiteY4" fmla="*/ 124844 h 161959"/>
              <a:gd name="connsiteX5" fmla="*/ 74384 w 221454"/>
              <a:gd name="connsiteY5" fmla="*/ 118234 h 161959"/>
              <a:gd name="connsiteX6" fmla="*/ 80995 w 221454"/>
              <a:gd name="connsiteY6" fmla="*/ 111623 h 161959"/>
              <a:gd name="connsiteX7" fmla="*/ 43765 w 221454"/>
              <a:gd name="connsiteY7" fmla="*/ 111623 h 161959"/>
              <a:gd name="connsiteX8" fmla="*/ 51169 w 221454"/>
              <a:gd name="connsiteY8" fmla="*/ 111623 h 161959"/>
              <a:gd name="connsiteX9" fmla="*/ 57780 w 221454"/>
              <a:gd name="connsiteY9" fmla="*/ 118234 h 161959"/>
              <a:gd name="connsiteX10" fmla="*/ 51169 w 221454"/>
              <a:gd name="connsiteY10" fmla="*/ 124844 h 161959"/>
              <a:gd name="connsiteX11" fmla="*/ 43765 w 221454"/>
              <a:gd name="connsiteY11" fmla="*/ 124844 h 161959"/>
              <a:gd name="connsiteX12" fmla="*/ 37155 w 221454"/>
              <a:gd name="connsiteY12" fmla="*/ 118234 h 161959"/>
              <a:gd name="connsiteX13" fmla="*/ 43765 w 221454"/>
              <a:gd name="connsiteY13" fmla="*/ 111623 h 161959"/>
              <a:gd name="connsiteX14" fmla="*/ 80995 w 221454"/>
              <a:gd name="connsiteY14" fmla="*/ 74369 h 161959"/>
              <a:gd name="connsiteX15" fmla="*/ 170238 w 221454"/>
              <a:gd name="connsiteY15" fmla="*/ 74369 h 161959"/>
              <a:gd name="connsiteX16" fmla="*/ 176848 w 221454"/>
              <a:gd name="connsiteY16" fmla="*/ 80979 h 161959"/>
              <a:gd name="connsiteX17" fmla="*/ 170238 w 221454"/>
              <a:gd name="connsiteY17" fmla="*/ 87590 h 161959"/>
              <a:gd name="connsiteX18" fmla="*/ 80995 w 221454"/>
              <a:gd name="connsiteY18" fmla="*/ 87590 h 161959"/>
              <a:gd name="connsiteX19" fmla="*/ 74384 w 221454"/>
              <a:gd name="connsiteY19" fmla="*/ 80979 h 161959"/>
              <a:gd name="connsiteX20" fmla="*/ 80995 w 221454"/>
              <a:gd name="connsiteY20" fmla="*/ 74369 h 161959"/>
              <a:gd name="connsiteX21" fmla="*/ 43765 w 221454"/>
              <a:gd name="connsiteY21" fmla="*/ 74369 h 161959"/>
              <a:gd name="connsiteX22" fmla="*/ 51169 w 221454"/>
              <a:gd name="connsiteY22" fmla="*/ 74369 h 161959"/>
              <a:gd name="connsiteX23" fmla="*/ 57780 w 221454"/>
              <a:gd name="connsiteY23" fmla="*/ 80979 h 161959"/>
              <a:gd name="connsiteX24" fmla="*/ 51169 w 221454"/>
              <a:gd name="connsiteY24" fmla="*/ 87590 h 161959"/>
              <a:gd name="connsiteX25" fmla="*/ 43765 w 221454"/>
              <a:gd name="connsiteY25" fmla="*/ 87590 h 161959"/>
              <a:gd name="connsiteX26" fmla="*/ 37155 w 221454"/>
              <a:gd name="connsiteY26" fmla="*/ 80979 h 161959"/>
              <a:gd name="connsiteX27" fmla="*/ 43765 w 221454"/>
              <a:gd name="connsiteY27" fmla="*/ 74369 h 161959"/>
              <a:gd name="connsiteX28" fmla="*/ 80995 w 221454"/>
              <a:gd name="connsiteY28" fmla="*/ 37179 h 161959"/>
              <a:gd name="connsiteX29" fmla="*/ 170238 w 221454"/>
              <a:gd name="connsiteY29" fmla="*/ 37179 h 161959"/>
              <a:gd name="connsiteX30" fmla="*/ 176848 w 221454"/>
              <a:gd name="connsiteY30" fmla="*/ 43790 h 161959"/>
              <a:gd name="connsiteX31" fmla="*/ 170238 w 221454"/>
              <a:gd name="connsiteY31" fmla="*/ 50401 h 161959"/>
              <a:gd name="connsiteX32" fmla="*/ 80995 w 221454"/>
              <a:gd name="connsiteY32" fmla="*/ 50401 h 161959"/>
              <a:gd name="connsiteX33" fmla="*/ 74384 w 221454"/>
              <a:gd name="connsiteY33" fmla="*/ 43790 h 161959"/>
              <a:gd name="connsiteX34" fmla="*/ 80995 w 221454"/>
              <a:gd name="connsiteY34" fmla="*/ 37179 h 161959"/>
              <a:gd name="connsiteX35" fmla="*/ 43765 w 221454"/>
              <a:gd name="connsiteY35" fmla="*/ 37179 h 161959"/>
              <a:gd name="connsiteX36" fmla="*/ 51169 w 221454"/>
              <a:gd name="connsiteY36" fmla="*/ 37179 h 161959"/>
              <a:gd name="connsiteX37" fmla="*/ 57780 w 221454"/>
              <a:gd name="connsiteY37" fmla="*/ 43790 h 161959"/>
              <a:gd name="connsiteX38" fmla="*/ 51169 w 221454"/>
              <a:gd name="connsiteY38" fmla="*/ 50401 h 161959"/>
              <a:gd name="connsiteX39" fmla="*/ 43765 w 221454"/>
              <a:gd name="connsiteY39" fmla="*/ 50401 h 161959"/>
              <a:gd name="connsiteX40" fmla="*/ 37155 w 221454"/>
              <a:gd name="connsiteY40" fmla="*/ 43790 h 161959"/>
              <a:gd name="connsiteX41" fmla="*/ 43765 w 221454"/>
              <a:gd name="connsiteY41" fmla="*/ 37179 h 161959"/>
              <a:gd name="connsiteX42" fmla="*/ 22939 w 221454"/>
              <a:gd name="connsiteY42" fmla="*/ 0 h 161959"/>
              <a:gd name="connsiteX43" fmla="*/ 198317 w 221454"/>
              <a:gd name="connsiteY43" fmla="*/ 0 h 161959"/>
              <a:gd name="connsiteX44" fmla="*/ 214666 w 221454"/>
              <a:gd name="connsiteY44" fmla="*/ 6648 h 161959"/>
              <a:gd name="connsiteX45" fmla="*/ 221454 w 221454"/>
              <a:gd name="connsiteY45" fmla="*/ 22938 h 161959"/>
              <a:gd name="connsiteX46" fmla="*/ 221454 w 221454"/>
              <a:gd name="connsiteY46" fmla="*/ 118197 h 161959"/>
              <a:gd name="connsiteX47" fmla="*/ 214844 w 221454"/>
              <a:gd name="connsiteY47" fmla="*/ 124807 h 161959"/>
              <a:gd name="connsiteX48" fmla="*/ 210146 w 221454"/>
              <a:gd name="connsiteY48" fmla="*/ 122848 h 161959"/>
              <a:gd name="connsiteX49" fmla="*/ 208233 w 221454"/>
              <a:gd name="connsiteY49" fmla="*/ 118131 h 161959"/>
              <a:gd name="connsiteX50" fmla="*/ 208233 w 221454"/>
              <a:gd name="connsiteY50" fmla="*/ 22938 h 161959"/>
              <a:gd name="connsiteX51" fmla="*/ 205317 w 221454"/>
              <a:gd name="connsiteY51" fmla="*/ 15996 h 161959"/>
              <a:gd name="connsiteX52" fmla="*/ 198317 w 221454"/>
              <a:gd name="connsiteY52" fmla="*/ 13221 h 161959"/>
              <a:gd name="connsiteX53" fmla="*/ 22939 w 221454"/>
              <a:gd name="connsiteY53" fmla="*/ 13221 h 161959"/>
              <a:gd name="connsiteX54" fmla="*/ 13221 w 221454"/>
              <a:gd name="connsiteY54" fmla="*/ 22938 h 161959"/>
              <a:gd name="connsiteX55" fmla="*/ 13221 w 221454"/>
              <a:gd name="connsiteY55" fmla="*/ 138822 h 161959"/>
              <a:gd name="connsiteX56" fmla="*/ 15996 w 221454"/>
              <a:gd name="connsiteY56" fmla="*/ 145822 h 161959"/>
              <a:gd name="connsiteX57" fmla="*/ 22939 w 221454"/>
              <a:gd name="connsiteY57" fmla="*/ 148738 h 161959"/>
              <a:gd name="connsiteX58" fmla="*/ 198317 w 221454"/>
              <a:gd name="connsiteY58" fmla="*/ 148738 h 161959"/>
              <a:gd name="connsiteX59" fmla="*/ 205389 w 221454"/>
              <a:gd name="connsiteY59" fmla="*/ 145894 h 161959"/>
              <a:gd name="connsiteX60" fmla="*/ 208233 w 221454"/>
              <a:gd name="connsiteY60" fmla="*/ 138822 h 161959"/>
              <a:gd name="connsiteX61" fmla="*/ 214844 w 221454"/>
              <a:gd name="connsiteY61" fmla="*/ 132211 h 161959"/>
              <a:gd name="connsiteX62" fmla="*/ 221454 w 221454"/>
              <a:gd name="connsiteY62" fmla="*/ 138822 h 161959"/>
              <a:gd name="connsiteX63" fmla="*/ 214737 w 221454"/>
              <a:gd name="connsiteY63" fmla="*/ 155241 h 161959"/>
              <a:gd name="connsiteX64" fmla="*/ 198317 w 221454"/>
              <a:gd name="connsiteY64" fmla="*/ 161959 h 161959"/>
              <a:gd name="connsiteX65" fmla="*/ 22939 w 221454"/>
              <a:gd name="connsiteY65" fmla="*/ 161959 h 161959"/>
              <a:gd name="connsiteX66" fmla="*/ 6648 w 221454"/>
              <a:gd name="connsiteY66" fmla="*/ 155170 h 161959"/>
              <a:gd name="connsiteX67" fmla="*/ 0 w 221454"/>
              <a:gd name="connsiteY67" fmla="*/ 138822 h 161959"/>
              <a:gd name="connsiteX68" fmla="*/ 0 w 221454"/>
              <a:gd name="connsiteY68" fmla="*/ 22938 h 161959"/>
              <a:gd name="connsiteX69" fmla="*/ 22939 w 221454"/>
              <a:gd name="connsiteY69" fmla="*/ 0 h 16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1454" h="161959">
                <a:moveTo>
                  <a:pt x="80995" y="111623"/>
                </a:moveTo>
                <a:lnTo>
                  <a:pt x="170238" y="111623"/>
                </a:lnTo>
                <a:cubicBezTo>
                  <a:pt x="173889" y="111623"/>
                  <a:pt x="176848" y="114583"/>
                  <a:pt x="176848" y="118234"/>
                </a:cubicBezTo>
                <a:cubicBezTo>
                  <a:pt x="176848" y="121885"/>
                  <a:pt x="173889" y="124844"/>
                  <a:pt x="170238" y="124844"/>
                </a:cubicBezTo>
                <a:lnTo>
                  <a:pt x="80995" y="124844"/>
                </a:lnTo>
                <a:cubicBezTo>
                  <a:pt x="77344" y="124844"/>
                  <a:pt x="74384" y="121885"/>
                  <a:pt x="74384" y="118234"/>
                </a:cubicBezTo>
                <a:cubicBezTo>
                  <a:pt x="74384" y="114583"/>
                  <a:pt x="77344" y="111623"/>
                  <a:pt x="80995" y="111623"/>
                </a:cubicBezTo>
                <a:close/>
                <a:moveTo>
                  <a:pt x="43765" y="111623"/>
                </a:moveTo>
                <a:lnTo>
                  <a:pt x="51169" y="111623"/>
                </a:lnTo>
                <a:cubicBezTo>
                  <a:pt x="54820" y="111623"/>
                  <a:pt x="57780" y="114583"/>
                  <a:pt x="57780" y="118234"/>
                </a:cubicBezTo>
                <a:cubicBezTo>
                  <a:pt x="57780" y="121885"/>
                  <a:pt x="54820" y="124844"/>
                  <a:pt x="51169" y="124844"/>
                </a:cubicBezTo>
                <a:lnTo>
                  <a:pt x="43765" y="124844"/>
                </a:lnTo>
                <a:cubicBezTo>
                  <a:pt x="40114" y="124844"/>
                  <a:pt x="37155" y="121885"/>
                  <a:pt x="37155" y="118234"/>
                </a:cubicBezTo>
                <a:cubicBezTo>
                  <a:pt x="37155" y="114583"/>
                  <a:pt x="40114" y="111623"/>
                  <a:pt x="43765" y="111623"/>
                </a:cubicBezTo>
                <a:close/>
                <a:moveTo>
                  <a:pt x="80995" y="74369"/>
                </a:moveTo>
                <a:lnTo>
                  <a:pt x="170238" y="74369"/>
                </a:lnTo>
                <a:cubicBezTo>
                  <a:pt x="173889" y="74369"/>
                  <a:pt x="176848" y="77328"/>
                  <a:pt x="176848" y="80979"/>
                </a:cubicBezTo>
                <a:cubicBezTo>
                  <a:pt x="176848" y="84630"/>
                  <a:pt x="173889" y="87590"/>
                  <a:pt x="170238" y="87590"/>
                </a:cubicBezTo>
                <a:lnTo>
                  <a:pt x="80995" y="87590"/>
                </a:lnTo>
                <a:cubicBezTo>
                  <a:pt x="77344" y="87590"/>
                  <a:pt x="74384" y="84630"/>
                  <a:pt x="74384" y="80979"/>
                </a:cubicBezTo>
                <a:cubicBezTo>
                  <a:pt x="74384" y="77328"/>
                  <a:pt x="77344" y="74369"/>
                  <a:pt x="80995" y="74369"/>
                </a:cubicBezTo>
                <a:close/>
                <a:moveTo>
                  <a:pt x="43765" y="74369"/>
                </a:moveTo>
                <a:lnTo>
                  <a:pt x="51169" y="74369"/>
                </a:lnTo>
                <a:cubicBezTo>
                  <a:pt x="54820" y="74369"/>
                  <a:pt x="57780" y="77328"/>
                  <a:pt x="57780" y="80979"/>
                </a:cubicBezTo>
                <a:cubicBezTo>
                  <a:pt x="57780" y="84630"/>
                  <a:pt x="54820" y="87590"/>
                  <a:pt x="51169" y="87590"/>
                </a:cubicBezTo>
                <a:lnTo>
                  <a:pt x="43765" y="87590"/>
                </a:lnTo>
                <a:cubicBezTo>
                  <a:pt x="40114" y="87590"/>
                  <a:pt x="37155" y="84630"/>
                  <a:pt x="37155" y="80979"/>
                </a:cubicBezTo>
                <a:cubicBezTo>
                  <a:pt x="37155" y="77328"/>
                  <a:pt x="40114" y="74369"/>
                  <a:pt x="43765" y="74369"/>
                </a:cubicBezTo>
                <a:close/>
                <a:moveTo>
                  <a:pt x="80995" y="37179"/>
                </a:moveTo>
                <a:lnTo>
                  <a:pt x="170238" y="37179"/>
                </a:lnTo>
                <a:cubicBezTo>
                  <a:pt x="173889" y="37179"/>
                  <a:pt x="176848" y="40139"/>
                  <a:pt x="176848" y="43790"/>
                </a:cubicBezTo>
                <a:cubicBezTo>
                  <a:pt x="176848" y="47441"/>
                  <a:pt x="173889" y="50401"/>
                  <a:pt x="170238" y="50401"/>
                </a:cubicBezTo>
                <a:lnTo>
                  <a:pt x="80995" y="50401"/>
                </a:lnTo>
                <a:cubicBezTo>
                  <a:pt x="77344" y="50401"/>
                  <a:pt x="74384" y="47441"/>
                  <a:pt x="74384" y="43790"/>
                </a:cubicBezTo>
                <a:cubicBezTo>
                  <a:pt x="74384" y="40139"/>
                  <a:pt x="77344" y="37179"/>
                  <a:pt x="80995" y="37179"/>
                </a:cubicBezTo>
                <a:close/>
                <a:moveTo>
                  <a:pt x="43765" y="37179"/>
                </a:moveTo>
                <a:lnTo>
                  <a:pt x="51169" y="37179"/>
                </a:lnTo>
                <a:cubicBezTo>
                  <a:pt x="54820" y="37179"/>
                  <a:pt x="57780" y="40139"/>
                  <a:pt x="57780" y="43790"/>
                </a:cubicBezTo>
                <a:cubicBezTo>
                  <a:pt x="57780" y="47441"/>
                  <a:pt x="54820" y="50401"/>
                  <a:pt x="51169" y="50401"/>
                </a:cubicBezTo>
                <a:lnTo>
                  <a:pt x="43765" y="50401"/>
                </a:lnTo>
                <a:cubicBezTo>
                  <a:pt x="40114" y="50401"/>
                  <a:pt x="37155" y="47441"/>
                  <a:pt x="37155" y="43790"/>
                </a:cubicBezTo>
                <a:cubicBezTo>
                  <a:pt x="37155" y="40139"/>
                  <a:pt x="40114" y="37179"/>
                  <a:pt x="43765" y="37179"/>
                </a:cubicBezTo>
                <a:close/>
                <a:moveTo>
                  <a:pt x="22939" y="0"/>
                </a:moveTo>
                <a:lnTo>
                  <a:pt x="198317" y="0"/>
                </a:lnTo>
                <a:cubicBezTo>
                  <a:pt x="204435" y="-53"/>
                  <a:pt x="210321" y="2340"/>
                  <a:pt x="214666" y="6648"/>
                </a:cubicBezTo>
                <a:cubicBezTo>
                  <a:pt x="219010" y="10955"/>
                  <a:pt x="221454" y="16820"/>
                  <a:pt x="221454" y="22938"/>
                </a:cubicBezTo>
                <a:lnTo>
                  <a:pt x="221454" y="118197"/>
                </a:lnTo>
                <a:cubicBezTo>
                  <a:pt x="221454" y="121848"/>
                  <a:pt x="218495" y="124807"/>
                  <a:pt x="214844" y="124807"/>
                </a:cubicBezTo>
                <a:cubicBezTo>
                  <a:pt x="213079" y="124807"/>
                  <a:pt x="211388" y="124102"/>
                  <a:pt x="210146" y="122848"/>
                </a:cubicBezTo>
                <a:cubicBezTo>
                  <a:pt x="208904" y="121594"/>
                  <a:pt x="208215" y="119895"/>
                  <a:pt x="208233" y="118131"/>
                </a:cubicBezTo>
                <a:lnTo>
                  <a:pt x="208233" y="22938"/>
                </a:lnTo>
                <a:cubicBezTo>
                  <a:pt x="208234" y="20326"/>
                  <a:pt x="207183" y="17824"/>
                  <a:pt x="205317" y="15996"/>
                </a:cubicBezTo>
                <a:cubicBezTo>
                  <a:pt x="203452" y="14168"/>
                  <a:pt x="200929" y="13167"/>
                  <a:pt x="198317" y="13221"/>
                </a:cubicBezTo>
                <a:lnTo>
                  <a:pt x="22939" y="13221"/>
                </a:lnTo>
                <a:cubicBezTo>
                  <a:pt x="17572" y="13221"/>
                  <a:pt x="13221" y="17571"/>
                  <a:pt x="13221" y="22938"/>
                </a:cubicBezTo>
                <a:lnTo>
                  <a:pt x="13221" y="138822"/>
                </a:lnTo>
                <a:cubicBezTo>
                  <a:pt x="13168" y="141433"/>
                  <a:pt x="14168" y="143956"/>
                  <a:pt x="15996" y="145822"/>
                </a:cubicBezTo>
                <a:cubicBezTo>
                  <a:pt x="17825" y="147687"/>
                  <a:pt x="20327" y="148738"/>
                  <a:pt x="22939" y="148738"/>
                </a:cubicBezTo>
                <a:lnTo>
                  <a:pt x="198317" y="148738"/>
                </a:lnTo>
                <a:cubicBezTo>
                  <a:pt x="200964" y="148792"/>
                  <a:pt x="203517" y="147765"/>
                  <a:pt x="205389" y="145894"/>
                </a:cubicBezTo>
                <a:cubicBezTo>
                  <a:pt x="207261" y="144022"/>
                  <a:pt x="208288" y="141468"/>
                  <a:pt x="208233" y="138822"/>
                </a:cubicBezTo>
                <a:cubicBezTo>
                  <a:pt x="208233" y="135171"/>
                  <a:pt x="211193" y="132211"/>
                  <a:pt x="214844" y="132211"/>
                </a:cubicBezTo>
                <a:cubicBezTo>
                  <a:pt x="218495" y="132211"/>
                  <a:pt x="221454" y="135171"/>
                  <a:pt x="221454" y="138822"/>
                </a:cubicBezTo>
                <a:cubicBezTo>
                  <a:pt x="221508" y="144974"/>
                  <a:pt x="219087" y="150891"/>
                  <a:pt x="214737" y="155241"/>
                </a:cubicBezTo>
                <a:cubicBezTo>
                  <a:pt x="210386" y="159591"/>
                  <a:pt x="204470" y="162012"/>
                  <a:pt x="198317" y="161959"/>
                </a:cubicBezTo>
                <a:lnTo>
                  <a:pt x="22939" y="161959"/>
                </a:lnTo>
                <a:cubicBezTo>
                  <a:pt x="16821" y="161959"/>
                  <a:pt x="10956" y="159515"/>
                  <a:pt x="6648" y="155170"/>
                </a:cubicBezTo>
                <a:cubicBezTo>
                  <a:pt x="2341" y="150825"/>
                  <a:pt x="-53" y="144940"/>
                  <a:pt x="0" y="138822"/>
                </a:cubicBezTo>
                <a:lnTo>
                  <a:pt x="0" y="22938"/>
                </a:lnTo>
                <a:cubicBezTo>
                  <a:pt x="0" y="10270"/>
                  <a:pt x="10270" y="0"/>
                  <a:pt x="22939" y="0"/>
                </a:cubicBezTo>
                <a:close/>
              </a:path>
            </a:pathLst>
          </a:custGeom>
          <a:solidFill>
            <a:srgbClr val="FFFFFF"/>
          </a:solidFill>
          <a:ln w="6541" cap="flat">
            <a:solidFill>
              <a:srgbClr val="FFFFFF"/>
            </a:solidFill>
            <a:prstDash val="solid"/>
            <a:miter/>
          </a:ln>
        </p:spPr>
        <p:txBody>
          <a:bodyPr rtlCol="0" anchor="ctr"/>
          <a:p>
            <a:endParaRPr lang="zh-CN" altLang="en-US">
              <a:solidFill>
                <a:schemeClr val="tx1"/>
              </a:solidFill>
            </a:endParaRPr>
          </a:p>
        </p:txBody>
      </p:sp>
      <p:pic>
        <p:nvPicPr>
          <p:cNvPr id="144" name="图形 18" descr="333438343933313b333437363735303bb6d4bbb0"/>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3015154" y="2786030"/>
            <a:ext cx="257140" cy="257140"/>
          </a:xfrm>
          <a:prstGeom prst="rect">
            <a:avLst/>
          </a:prstGeom>
        </p:spPr>
      </p:pic>
      <p:sp>
        <p:nvSpPr>
          <p:cNvPr id="145" name="图形 28" descr="333438343933313b333437363734353bb7d6cfed"/>
          <p:cNvSpPr/>
          <p:nvPr>
            <p:custDataLst>
              <p:tags r:id="rId37"/>
            </p:custDataLst>
          </p:nvPr>
        </p:nvSpPr>
        <p:spPr>
          <a:xfrm>
            <a:off x="2986398" y="3902234"/>
            <a:ext cx="257140" cy="257140"/>
          </a:xfrm>
          <a:custGeom>
            <a:avLst/>
            <a:gdLst>
              <a:gd name="connsiteX0" fmla="*/ 232373 w 275272"/>
              <a:gd name="connsiteY0" fmla="*/ 189362 h 275272"/>
              <a:gd name="connsiteX1" fmla="*/ 200725 w 275272"/>
              <a:gd name="connsiteY1" fmla="*/ 203461 h 275272"/>
              <a:gd name="connsiteX2" fmla="*/ 103287 w 275272"/>
              <a:gd name="connsiteY2" fmla="*/ 146350 h 275272"/>
              <a:gd name="connsiteX3" fmla="*/ 102565 w 275272"/>
              <a:gd name="connsiteY3" fmla="*/ 146350 h 275272"/>
              <a:gd name="connsiteX4" fmla="*/ 103339 w 275272"/>
              <a:gd name="connsiteY4" fmla="*/ 137748 h 275272"/>
              <a:gd name="connsiteX5" fmla="*/ 102565 w 275272"/>
              <a:gd name="connsiteY5" fmla="*/ 129146 h 275272"/>
              <a:gd name="connsiteX6" fmla="*/ 103219 w 275272"/>
              <a:gd name="connsiteY6" fmla="*/ 129146 h 275272"/>
              <a:gd name="connsiteX7" fmla="*/ 200794 w 275272"/>
              <a:gd name="connsiteY7" fmla="*/ 72121 h 275272"/>
              <a:gd name="connsiteX8" fmla="*/ 232373 w 275272"/>
              <a:gd name="connsiteY8" fmla="*/ 86135 h 275272"/>
              <a:gd name="connsiteX9" fmla="*/ 275384 w 275272"/>
              <a:gd name="connsiteY9" fmla="*/ 43123 h 275272"/>
              <a:gd name="connsiteX10" fmla="*/ 232373 w 275272"/>
              <a:gd name="connsiteY10" fmla="*/ 112 h 275272"/>
              <a:gd name="connsiteX11" fmla="*/ 189362 w 275272"/>
              <a:gd name="connsiteY11" fmla="*/ 43123 h 275272"/>
              <a:gd name="connsiteX12" fmla="*/ 190230 w 275272"/>
              <a:gd name="connsiteY12" fmla="*/ 51726 h 275272"/>
              <a:gd name="connsiteX13" fmla="*/ 189448 w 275272"/>
              <a:gd name="connsiteY13" fmla="*/ 51726 h 275272"/>
              <a:gd name="connsiteX14" fmla="*/ 93687 w 275272"/>
              <a:gd name="connsiteY14" fmla="*/ 107769 h 275272"/>
              <a:gd name="connsiteX15" fmla="*/ 51726 w 275272"/>
              <a:gd name="connsiteY15" fmla="*/ 86135 h 275272"/>
              <a:gd name="connsiteX16" fmla="*/ 112 w 275272"/>
              <a:gd name="connsiteY16" fmla="*/ 137748 h 275272"/>
              <a:gd name="connsiteX17" fmla="*/ 51726 w 275272"/>
              <a:gd name="connsiteY17" fmla="*/ 189362 h 275272"/>
              <a:gd name="connsiteX18" fmla="*/ 93541 w 275272"/>
              <a:gd name="connsiteY18" fmla="*/ 167925 h 275272"/>
              <a:gd name="connsiteX19" fmla="*/ 189129 w 275272"/>
              <a:gd name="connsiteY19" fmla="*/ 223771 h 275272"/>
              <a:gd name="connsiteX20" fmla="*/ 190230 w 275272"/>
              <a:gd name="connsiteY20" fmla="*/ 223771 h 275272"/>
              <a:gd name="connsiteX21" fmla="*/ 189362 w 275272"/>
              <a:gd name="connsiteY21" fmla="*/ 232373 h 275272"/>
              <a:gd name="connsiteX22" fmla="*/ 232373 w 275272"/>
              <a:gd name="connsiteY22" fmla="*/ 275384 h 275272"/>
              <a:gd name="connsiteX23" fmla="*/ 275384 w 275272"/>
              <a:gd name="connsiteY23" fmla="*/ 232373 h 275272"/>
              <a:gd name="connsiteX24" fmla="*/ 232373 w 275272"/>
              <a:gd name="connsiteY24" fmla="*/ 189362 h 275272"/>
              <a:gd name="connsiteX25" fmla="*/ 232373 w 275272"/>
              <a:gd name="connsiteY25" fmla="*/ 17317 h 275272"/>
              <a:gd name="connsiteX26" fmla="*/ 258180 w 275272"/>
              <a:gd name="connsiteY26" fmla="*/ 43123 h 275272"/>
              <a:gd name="connsiteX27" fmla="*/ 232373 w 275272"/>
              <a:gd name="connsiteY27" fmla="*/ 68930 h 275272"/>
              <a:gd name="connsiteX28" fmla="*/ 206566 w 275272"/>
              <a:gd name="connsiteY28" fmla="*/ 43123 h 275272"/>
              <a:gd name="connsiteX29" fmla="*/ 232373 w 275272"/>
              <a:gd name="connsiteY29" fmla="*/ 17317 h 275272"/>
              <a:gd name="connsiteX30" fmla="*/ 51726 w 275272"/>
              <a:gd name="connsiteY30" fmla="*/ 172157 h 275272"/>
              <a:gd name="connsiteX31" fmla="*/ 17317 w 275272"/>
              <a:gd name="connsiteY31" fmla="*/ 137748 h 275272"/>
              <a:gd name="connsiteX32" fmla="*/ 51726 w 275272"/>
              <a:gd name="connsiteY32" fmla="*/ 103339 h 275272"/>
              <a:gd name="connsiteX33" fmla="*/ 86135 w 275272"/>
              <a:gd name="connsiteY33" fmla="*/ 137748 h 275272"/>
              <a:gd name="connsiteX34" fmla="*/ 51726 w 275272"/>
              <a:gd name="connsiteY34" fmla="*/ 172157 h 275272"/>
              <a:gd name="connsiteX35" fmla="*/ 232373 w 275272"/>
              <a:gd name="connsiteY35" fmla="*/ 258180 h 275272"/>
              <a:gd name="connsiteX36" fmla="*/ 206566 w 275272"/>
              <a:gd name="connsiteY36" fmla="*/ 232373 h 275272"/>
              <a:gd name="connsiteX37" fmla="*/ 232373 w 275272"/>
              <a:gd name="connsiteY37" fmla="*/ 206566 h 275272"/>
              <a:gd name="connsiteX38" fmla="*/ 258180 w 275272"/>
              <a:gd name="connsiteY38" fmla="*/ 232373 h 275272"/>
              <a:gd name="connsiteX39" fmla="*/ 232373 w 275272"/>
              <a:gd name="connsiteY39" fmla="*/ 258180 h 275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75272" h="275272">
                <a:moveTo>
                  <a:pt x="232373" y="189362"/>
                </a:moveTo>
                <a:cubicBezTo>
                  <a:pt x="219796" y="189362"/>
                  <a:pt x="208588" y="194850"/>
                  <a:pt x="200725" y="203461"/>
                </a:cubicBezTo>
                <a:lnTo>
                  <a:pt x="103287" y="146350"/>
                </a:lnTo>
                <a:lnTo>
                  <a:pt x="102565" y="146350"/>
                </a:lnTo>
                <a:cubicBezTo>
                  <a:pt x="103038" y="143546"/>
                  <a:pt x="103339" y="140681"/>
                  <a:pt x="103339" y="137748"/>
                </a:cubicBezTo>
                <a:cubicBezTo>
                  <a:pt x="103339" y="134815"/>
                  <a:pt x="103038" y="131950"/>
                  <a:pt x="102565" y="129146"/>
                </a:cubicBezTo>
                <a:lnTo>
                  <a:pt x="103219" y="129146"/>
                </a:lnTo>
                <a:lnTo>
                  <a:pt x="200794" y="72121"/>
                </a:lnTo>
                <a:cubicBezTo>
                  <a:pt x="208656" y="80681"/>
                  <a:pt x="219839" y="86135"/>
                  <a:pt x="232373" y="86135"/>
                </a:cubicBezTo>
                <a:cubicBezTo>
                  <a:pt x="256124" y="86135"/>
                  <a:pt x="275384" y="66874"/>
                  <a:pt x="275384" y="43123"/>
                </a:cubicBezTo>
                <a:cubicBezTo>
                  <a:pt x="275384" y="19372"/>
                  <a:pt x="256124" y="112"/>
                  <a:pt x="232373" y="112"/>
                </a:cubicBezTo>
                <a:cubicBezTo>
                  <a:pt x="208622" y="112"/>
                  <a:pt x="189362" y="19372"/>
                  <a:pt x="189362" y="43123"/>
                </a:cubicBezTo>
                <a:cubicBezTo>
                  <a:pt x="189362" y="46074"/>
                  <a:pt x="189663" y="48947"/>
                  <a:pt x="190230" y="51726"/>
                </a:cubicBezTo>
                <a:lnTo>
                  <a:pt x="189448" y="51726"/>
                </a:lnTo>
                <a:lnTo>
                  <a:pt x="93687" y="107769"/>
                </a:lnTo>
                <a:cubicBezTo>
                  <a:pt x="84319" y="94685"/>
                  <a:pt x="69042" y="86135"/>
                  <a:pt x="51726" y="86135"/>
                </a:cubicBezTo>
                <a:cubicBezTo>
                  <a:pt x="23218" y="86135"/>
                  <a:pt x="112" y="109240"/>
                  <a:pt x="112" y="137748"/>
                </a:cubicBezTo>
                <a:cubicBezTo>
                  <a:pt x="112" y="166256"/>
                  <a:pt x="23218" y="189362"/>
                  <a:pt x="51726" y="189362"/>
                </a:cubicBezTo>
                <a:cubicBezTo>
                  <a:pt x="68947" y="189362"/>
                  <a:pt x="84165" y="180888"/>
                  <a:pt x="93541" y="167925"/>
                </a:cubicBezTo>
                <a:lnTo>
                  <a:pt x="189129" y="223771"/>
                </a:lnTo>
                <a:lnTo>
                  <a:pt x="190230" y="223771"/>
                </a:lnTo>
                <a:cubicBezTo>
                  <a:pt x="189663" y="226549"/>
                  <a:pt x="189362" y="229422"/>
                  <a:pt x="189362" y="232373"/>
                </a:cubicBezTo>
                <a:cubicBezTo>
                  <a:pt x="189362" y="256124"/>
                  <a:pt x="208622" y="275384"/>
                  <a:pt x="232373" y="275384"/>
                </a:cubicBezTo>
                <a:cubicBezTo>
                  <a:pt x="256124" y="275384"/>
                  <a:pt x="275384" y="256124"/>
                  <a:pt x="275384" y="232373"/>
                </a:cubicBezTo>
                <a:cubicBezTo>
                  <a:pt x="275384" y="208622"/>
                  <a:pt x="256124" y="189362"/>
                  <a:pt x="232373" y="189362"/>
                </a:cubicBezTo>
                <a:moveTo>
                  <a:pt x="232373" y="17317"/>
                </a:moveTo>
                <a:cubicBezTo>
                  <a:pt x="246627" y="17317"/>
                  <a:pt x="258180" y="28869"/>
                  <a:pt x="258180" y="43123"/>
                </a:cubicBezTo>
                <a:cubicBezTo>
                  <a:pt x="258180" y="57377"/>
                  <a:pt x="246627" y="68930"/>
                  <a:pt x="232373" y="68930"/>
                </a:cubicBezTo>
                <a:cubicBezTo>
                  <a:pt x="218119" y="68930"/>
                  <a:pt x="206566" y="57377"/>
                  <a:pt x="206566" y="43123"/>
                </a:cubicBezTo>
                <a:cubicBezTo>
                  <a:pt x="206566" y="28869"/>
                  <a:pt x="218119" y="17317"/>
                  <a:pt x="232373" y="17317"/>
                </a:cubicBezTo>
                <a:moveTo>
                  <a:pt x="51726" y="172157"/>
                </a:moveTo>
                <a:cubicBezTo>
                  <a:pt x="32723" y="172157"/>
                  <a:pt x="17317" y="156750"/>
                  <a:pt x="17317" y="137748"/>
                </a:cubicBezTo>
                <a:cubicBezTo>
                  <a:pt x="17317" y="118746"/>
                  <a:pt x="32723" y="103339"/>
                  <a:pt x="51726" y="103339"/>
                </a:cubicBezTo>
                <a:cubicBezTo>
                  <a:pt x="70728" y="103339"/>
                  <a:pt x="86135" y="118746"/>
                  <a:pt x="86135" y="137748"/>
                </a:cubicBezTo>
                <a:cubicBezTo>
                  <a:pt x="86135" y="156750"/>
                  <a:pt x="70728" y="172157"/>
                  <a:pt x="51726" y="172157"/>
                </a:cubicBezTo>
                <a:moveTo>
                  <a:pt x="232373" y="258180"/>
                </a:moveTo>
                <a:cubicBezTo>
                  <a:pt x="218119" y="258180"/>
                  <a:pt x="206566" y="246627"/>
                  <a:pt x="206566" y="232373"/>
                </a:cubicBezTo>
                <a:cubicBezTo>
                  <a:pt x="206566" y="218119"/>
                  <a:pt x="218119" y="206566"/>
                  <a:pt x="232373" y="206566"/>
                </a:cubicBezTo>
                <a:cubicBezTo>
                  <a:pt x="246627" y="206566"/>
                  <a:pt x="258180" y="218119"/>
                  <a:pt x="258180" y="232373"/>
                </a:cubicBezTo>
                <a:cubicBezTo>
                  <a:pt x="258180" y="246627"/>
                  <a:pt x="246627" y="258180"/>
                  <a:pt x="232373" y="258180"/>
                </a:cubicBezTo>
              </a:path>
            </a:pathLst>
          </a:custGeom>
          <a:solidFill>
            <a:srgbClr val="FFFFFF"/>
          </a:solidFill>
          <a:ln w="8336" cap="flat">
            <a:solidFill>
              <a:srgbClr val="FFFFFF"/>
            </a:solidFill>
            <a:prstDash val="solid"/>
            <a:miter/>
          </a:ln>
        </p:spPr>
        <p:txBody>
          <a:bodyPr rtlCol="0" anchor="ctr"/>
          <a:p>
            <a:endParaRPr lang="zh-CN" altLang="en-US" dirty="0">
              <a:solidFill>
                <a:schemeClr val="tx1"/>
              </a:solidFill>
            </a:endParaRPr>
          </a:p>
        </p:txBody>
      </p:sp>
      <p:pic>
        <p:nvPicPr>
          <p:cNvPr id="146" name="图形 20" descr="333438343933313b333437363734373bb7a2cfd6"/>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8946903" y="2785930"/>
            <a:ext cx="257140" cy="257140"/>
          </a:xfrm>
          <a:prstGeom prst="rect">
            <a:avLst/>
          </a:prstGeom>
        </p:spPr>
      </p:pic>
      <p:sp>
        <p:nvSpPr>
          <p:cNvPr id="147" name="图形 23" descr="333438343933313b333437363734333bcfc2d4d8"/>
          <p:cNvSpPr/>
          <p:nvPr>
            <p:custDataLst>
              <p:tags r:id="rId41"/>
            </p:custDataLst>
          </p:nvPr>
        </p:nvSpPr>
        <p:spPr>
          <a:xfrm>
            <a:off x="8946903" y="3902234"/>
            <a:ext cx="257140" cy="257140"/>
          </a:xfrm>
          <a:custGeom>
            <a:avLst/>
            <a:gdLst>
              <a:gd name="connsiteX0" fmla="*/ 793954 w 914400"/>
              <a:gd name="connsiteY0" fmla="*/ 345241 h 904570"/>
              <a:gd name="connsiteX1" fmla="*/ 800212 w 914400"/>
              <a:gd name="connsiteY1" fmla="*/ 285862 h 904570"/>
              <a:gd name="connsiteX2" fmla="*/ 514462 w 914400"/>
              <a:gd name="connsiteY2" fmla="*/ 112 h 904570"/>
              <a:gd name="connsiteX3" fmla="*/ 233970 w 914400"/>
              <a:gd name="connsiteY3" fmla="*/ 231798 h 904570"/>
              <a:gd name="connsiteX4" fmla="*/ 200137 w 914400"/>
              <a:gd name="connsiteY4" fmla="*/ 228712 h 904570"/>
              <a:gd name="connsiteX5" fmla="*/ 112 w 914400"/>
              <a:gd name="connsiteY5" fmla="*/ 428737 h 904570"/>
              <a:gd name="connsiteX6" fmla="*/ 200137 w 914400"/>
              <a:gd name="connsiteY6" fmla="*/ 628762 h 904570"/>
              <a:gd name="connsiteX7" fmla="*/ 400162 w 914400"/>
              <a:gd name="connsiteY7" fmla="*/ 628762 h 904570"/>
              <a:gd name="connsiteX8" fmla="*/ 400162 w 914400"/>
              <a:gd name="connsiteY8" fmla="*/ 571612 h 904570"/>
              <a:gd name="connsiteX9" fmla="*/ 200137 w 914400"/>
              <a:gd name="connsiteY9" fmla="*/ 571612 h 904570"/>
              <a:gd name="connsiteX10" fmla="*/ 57262 w 914400"/>
              <a:gd name="connsiteY10" fmla="*/ 428737 h 904570"/>
              <a:gd name="connsiteX11" fmla="*/ 200137 w 914400"/>
              <a:gd name="connsiteY11" fmla="*/ 285862 h 904570"/>
              <a:gd name="connsiteX12" fmla="*/ 288234 w 914400"/>
              <a:gd name="connsiteY12" fmla="*/ 317037 h 904570"/>
              <a:gd name="connsiteX13" fmla="*/ 285862 w 914400"/>
              <a:gd name="connsiteY13" fmla="*/ 285862 h 904570"/>
              <a:gd name="connsiteX14" fmla="*/ 514462 w 914400"/>
              <a:gd name="connsiteY14" fmla="*/ 57262 h 904570"/>
              <a:gd name="connsiteX15" fmla="*/ 743062 w 914400"/>
              <a:gd name="connsiteY15" fmla="*/ 285862 h 904570"/>
              <a:gd name="connsiteX16" fmla="*/ 712230 w 914400"/>
              <a:gd name="connsiteY16" fmla="*/ 400162 h 904570"/>
              <a:gd name="connsiteX17" fmla="*/ 771637 w 914400"/>
              <a:gd name="connsiteY17" fmla="*/ 400162 h 904570"/>
              <a:gd name="connsiteX18" fmla="*/ 857362 w 914400"/>
              <a:gd name="connsiteY18" fmla="*/ 485887 h 904570"/>
              <a:gd name="connsiteX19" fmla="*/ 771637 w 914400"/>
              <a:gd name="connsiteY19" fmla="*/ 571612 h 904570"/>
              <a:gd name="connsiteX20" fmla="*/ 571612 w 914400"/>
              <a:gd name="connsiteY20" fmla="*/ 571612 h 904570"/>
              <a:gd name="connsiteX21" fmla="*/ 571612 w 914400"/>
              <a:gd name="connsiteY21" fmla="*/ 628762 h 904570"/>
              <a:gd name="connsiteX22" fmla="*/ 771637 w 914400"/>
              <a:gd name="connsiteY22" fmla="*/ 628762 h 904570"/>
              <a:gd name="connsiteX23" fmla="*/ 914512 w 914400"/>
              <a:gd name="connsiteY23" fmla="*/ 485887 h 904570"/>
              <a:gd name="connsiteX24" fmla="*/ 793954 w 914400"/>
              <a:gd name="connsiteY24" fmla="*/ 345241 h 904570"/>
              <a:gd name="connsiteX25" fmla="*/ 514462 w 914400"/>
              <a:gd name="connsiteY25" fmla="*/ 795297 h 904570"/>
              <a:gd name="connsiteX26" fmla="*/ 514462 w 914400"/>
              <a:gd name="connsiteY26" fmla="*/ 400162 h 904570"/>
              <a:gd name="connsiteX27" fmla="*/ 457312 w 914400"/>
              <a:gd name="connsiteY27" fmla="*/ 400162 h 904570"/>
              <a:gd name="connsiteX28" fmla="*/ 457312 w 914400"/>
              <a:gd name="connsiteY28" fmla="*/ 795297 h 904570"/>
              <a:gd name="connsiteX29" fmla="*/ 364643 w 914400"/>
              <a:gd name="connsiteY29" fmla="*/ 702628 h 904570"/>
              <a:gd name="connsiteX30" fmla="*/ 324238 w 914400"/>
              <a:gd name="connsiteY30" fmla="*/ 743033 h 904570"/>
              <a:gd name="connsiteX31" fmla="*/ 485887 w 914400"/>
              <a:gd name="connsiteY31" fmla="*/ 904682 h 904570"/>
              <a:gd name="connsiteX32" fmla="*/ 647536 w 914400"/>
              <a:gd name="connsiteY32" fmla="*/ 743033 h 904570"/>
              <a:gd name="connsiteX33" fmla="*/ 607131 w 914400"/>
              <a:gd name="connsiteY33" fmla="*/ 702628 h 904570"/>
              <a:gd name="connsiteX34" fmla="*/ 514462 w 914400"/>
              <a:gd name="connsiteY34" fmla="*/ 795297 h 904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4400" h="904570">
                <a:moveTo>
                  <a:pt x="793954" y="345241"/>
                </a:moveTo>
                <a:cubicBezTo>
                  <a:pt x="797983" y="326067"/>
                  <a:pt x="800212" y="306236"/>
                  <a:pt x="800212" y="285862"/>
                </a:cubicBezTo>
                <a:cubicBezTo>
                  <a:pt x="800212" y="128042"/>
                  <a:pt x="672282" y="112"/>
                  <a:pt x="514462" y="112"/>
                </a:cubicBezTo>
                <a:cubicBezTo>
                  <a:pt x="375159" y="112"/>
                  <a:pt x="259287" y="99867"/>
                  <a:pt x="233970" y="231798"/>
                </a:cubicBezTo>
                <a:cubicBezTo>
                  <a:pt x="222968" y="229884"/>
                  <a:pt x="211710" y="228712"/>
                  <a:pt x="200137" y="228712"/>
                </a:cubicBezTo>
                <a:cubicBezTo>
                  <a:pt x="89666" y="228712"/>
                  <a:pt x="112" y="318266"/>
                  <a:pt x="112" y="428737"/>
                </a:cubicBezTo>
                <a:cubicBezTo>
                  <a:pt x="112" y="539208"/>
                  <a:pt x="89666" y="628762"/>
                  <a:pt x="200137" y="628762"/>
                </a:cubicBezTo>
                <a:lnTo>
                  <a:pt x="400162" y="628762"/>
                </a:lnTo>
                <a:lnTo>
                  <a:pt x="400162" y="571612"/>
                </a:lnTo>
                <a:lnTo>
                  <a:pt x="200137" y="571612"/>
                </a:lnTo>
                <a:cubicBezTo>
                  <a:pt x="121241" y="571612"/>
                  <a:pt x="57262" y="507633"/>
                  <a:pt x="57262" y="428737"/>
                </a:cubicBezTo>
                <a:cubicBezTo>
                  <a:pt x="57262" y="349841"/>
                  <a:pt x="121241" y="285862"/>
                  <a:pt x="200137" y="285862"/>
                </a:cubicBezTo>
                <a:cubicBezTo>
                  <a:pt x="233570" y="285862"/>
                  <a:pt x="263888" y="297806"/>
                  <a:pt x="288234" y="317037"/>
                </a:cubicBezTo>
                <a:cubicBezTo>
                  <a:pt x="286834" y="306807"/>
                  <a:pt x="285862" y="296463"/>
                  <a:pt x="285862" y="285862"/>
                </a:cubicBezTo>
                <a:cubicBezTo>
                  <a:pt x="285862" y="159618"/>
                  <a:pt x="388218" y="57262"/>
                  <a:pt x="514462" y="57262"/>
                </a:cubicBezTo>
                <a:cubicBezTo>
                  <a:pt x="640706" y="57262"/>
                  <a:pt x="743062" y="159618"/>
                  <a:pt x="743062" y="285862"/>
                </a:cubicBezTo>
                <a:cubicBezTo>
                  <a:pt x="743062" y="327553"/>
                  <a:pt x="731718" y="366501"/>
                  <a:pt x="712230" y="400162"/>
                </a:cubicBezTo>
                <a:lnTo>
                  <a:pt x="771637" y="400162"/>
                </a:lnTo>
                <a:cubicBezTo>
                  <a:pt x="818986" y="400162"/>
                  <a:pt x="857362" y="438538"/>
                  <a:pt x="857362" y="485887"/>
                </a:cubicBezTo>
                <a:cubicBezTo>
                  <a:pt x="857362" y="533236"/>
                  <a:pt x="818986" y="571612"/>
                  <a:pt x="771637" y="571612"/>
                </a:cubicBezTo>
                <a:lnTo>
                  <a:pt x="571612" y="571612"/>
                </a:lnTo>
                <a:lnTo>
                  <a:pt x="571612" y="628762"/>
                </a:lnTo>
                <a:lnTo>
                  <a:pt x="771637" y="628762"/>
                </a:lnTo>
                <a:cubicBezTo>
                  <a:pt x="850533" y="628762"/>
                  <a:pt x="914512" y="564783"/>
                  <a:pt x="914512" y="485887"/>
                </a:cubicBezTo>
                <a:cubicBezTo>
                  <a:pt x="914512" y="414592"/>
                  <a:pt x="862191" y="356014"/>
                  <a:pt x="793954" y="345241"/>
                </a:cubicBezTo>
                <a:moveTo>
                  <a:pt x="514462" y="795297"/>
                </a:moveTo>
                <a:lnTo>
                  <a:pt x="514462" y="400162"/>
                </a:lnTo>
                <a:lnTo>
                  <a:pt x="457312" y="400162"/>
                </a:lnTo>
                <a:lnTo>
                  <a:pt x="457312" y="795297"/>
                </a:lnTo>
                <a:lnTo>
                  <a:pt x="364643" y="702628"/>
                </a:lnTo>
                <a:lnTo>
                  <a:pt x="324238" y="743033"/>
                </a:lnTo>
                <a:lnTo>
                  <a:pt x="485887" y="904682"/>
                </a:lnTo>
                <a:lnTo>
                  <a:pt x="647536" y="743033"/>
                </a:lnTo>
                <a:lnTo>
                  <a:pt x="607131" y="702628"/>
                </a:lnTo>
                <a:lnTo>
                  <a:pt x="514462" y="795297"/>
                </a:lnTo>
              </a:path>
            </a:pathLst>
          </a:custGeom>
          <a:solidFill>
            <a:srgbClr val="FFFFFF"/>
          </a:solidFill>
          <a:ln w="28576" cap="flat">
            <a:noFill/>
            <a:prstDash val="solid"/>
            <a:miter/>
          </a:ln>
        </p:spPr>
        <p:txBody>
          <a:bodyPr rtlCol="0" anchor="ctr"/>
          <a:p>
            <a:endParaRPr lang="zh-CN" altLang="en-US">
              <a:solidFill>
                <a:schemeClr val="tx1"/>
              </a:solidFill>
            </a:endParaRPr>
          </a:p>
        </p:txBody>
      </p:sp>
      <p:pic>
        <p:nvPicPr>
          <p:cNvPr id="148" name="图形 23" descr="343538343130363b343538383334313bb1fdd7b4cdbc"/>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8946903" y="5017801"/>
            <a:ext cx="257140" cy="257140"/>
          </a:xfrm>
          <a:prstGeom prst="rect">
            <a:avLst/>
          </a:prstGeom>
        </p:spPr>
      </p:pic>
    </p:spTree>
    <p:custDataLst>
      <p:tags r:id="rId45"/>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142490" y="283210"/>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三、初创企业的成长管理</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837565"/>
            <a:ext cx="8052435" cy="460375"/>
          </a:xfrm>
          <a:prstGeom prst="rect">
            <a:avLst/>
          </a:prstGeom>
        </p:spPr>
        <p:txBody>
          <a:bodyPr wrap="square">
            <a:spAutoFit/>
          </a:bodyPr>
          <a:p>
            <a:r>
              <a:rPr lang="zh-CN" altLang="en-US" sz="2400">
                <a:solidFill>
                  <a:srgbClr val="231F20"/>
                </a:solidFill>
                <a:latin typeface="方正书宋_GBK"/>
                <a:ea typeface="方正书宋_GBK"/>
              </a:rPr>
              <a:t>（一）企业的生命周期理论</a:t>
            </a:r>
            <a:endParaRPr lang="zh-CN" altLang="en-US" sz="2400">
              <a:solidFill>
                <a:srgbClr val="231F20"/>
              </a:solidFill>
              <a:latin typeface="方正书宋_GBK"/>
              <a:ea typeface="方正书宋_GBK"/>
            </a:endParaRPr>
          </a:p>
        </p:txBody>
      </p:sp>
      <p:sp>
        <p:nvSpPr>
          <p:cNvPr id="3" name="文本框 2"/>
          <p:cNvSpPr txBox="1"/>
          <p:nvPr/>
        </p:nvSpPr>
        <p:spPr>
          <a:xfrm>
            <a:off x="467995" y="1299210"/>
            <a:ext cx="11199495" cy="1198880"/>
          </a:xfrm>
          <a:prstGeom prst="rect">
            <a:avLst/>
          </a:prstGeom>
        </p:spPr>
        <p:txBody>
          <a:bodyPr wrap="square">
            <a:spAutoFit/>
          </a:bodyPr>
          <a:p>
            <a:r>
              <a:rPr sz="2400">
                <a:solidFill>
                  <a:srgbClr val="231F20"/>
                </a:solidFill>
              </a:rPr>
              <a:t>企业生命周期理论有利于企业在不同阶段找到与企业特点相适应的组织结构形式和管理模式，以保证企业在每个阶段充分发挥自身的特色优势，进而延长企业的生命周期，实现企业的可持续发展。</a:t>
            </a:r>
            <a:endParaRPr sz="2400">
              <a:solidFill>
                <a:srgbClr val="231F20"/>
              </a:solidFill>
            </a:endParaRPr>
          </a:p>
        </p:txBody>
      </p:sp>
      <p:pic>
        <p:nvPicPr>
          <p:cNvPr id="5" name="https://photo-static-api.fotomore.com/creative/vcg/400/version23/VCG21400848545.jpg?uid=386&amp;timestamp=1724817064&amp;sign=1228d83f2bb4d352fcaf01e87ff99b69" descr="幼小的植物在晨光中生长"/>
          <p:cNvPicPr>
            <a:picLocks noChangeAspect="1"/>
          </p:cNvPicPr>
          <p:nvPr/>
        </p:nvPicPr>
        <p:blipFill>
          <a:blip r:embed="rId1"/>
          <a:stretch>
            <a:fillRect/>
          </a:stretch>
        </p:blipFill>
        <p:spPr>
          <a:xfrm>
            <a:off x="3644900" y="3576320"/>
            <a:ext cx="4203065" cy="2801620"/>
          </a:xfrm>
          <a:prstGeom prst="rect">
            <a:avLst/>
          </a:prstGeom>
        </p:spPr>
      </p:pic>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三、初创企业的成长管理</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837565"/>
            <a:ext cx="8052435" cy="460375"/>
          </a:xfrm>
          <a:prstGeom prst="rect">
            <a:avLst/>
          </a:prstGeom>
        </p:spPr>
        <p:txBody>
          <a:bodyPr wrap="square">
            <a:spAutoFit/>
          </a:bodyPr>
          <a:p>
            <a:r>
              <a:rPr lang="zh-CN" altLang="en-US" sz="2400">
                <a:solidFill>
                  <a:srgbClr val="231F20"/>
                </a:solidFill>
                <a:latin typeface="方正书宋_GBK"/>
                <a:ea typeface="方正书宋_GBK"/>
              </a:rPr>
              <a:t>（一）企业的生命周期理论</a:t>
            </a:r>
            <a:endParaRPr lang="zh-CN" altLang="en-US" sz="2400">
              <a:solidFill>
                <a:srgbClr val="231F20"/>
              </a:solidFill>
              <a:latin typeface="方正书宋_GBK"/>
              <a:ea typeface="方正书宋_GBK"/>
            </a:endParaRPr>
          </a:p>
        </p:txBody>
      </p:sp>
      <p:pic>
        <p:nvPicPr>
          <p:cNvPr id="7" name="图片 6"/>
          <p:cNvPicPr>
            <a:picLocks noChangeAspect="1"/>
          </p:cNvPicPr>
          <p:nvPr/>
        </p:nvPicPr>
        <p:blipFill>
          <a:blip r:embed="rId1"/>
          <a:stretch>
            <a:fillRect/>
          </a:stretch>
        </p:blipFill>
        <p:spPr>
          <a:xfrm>
            <a:off x="2610485" y="1368425"/>
            <a:ext cx="8206740" cy="5492750"/>
          </a:xfrm>
          <a:prstGeom prst="rect">
            <a:avLst/>
          </a:prstGeom>
        </p:spPr>
      </p:pic>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三、初创企业的成长管理</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837565"/>
            <a:ext cx="8052435" cy="460375"/>
          </a:xfrm>
          <a:prstGeom prst="rect">
            <a:avLst/>
          </a:prstGeom>
        </p:spPr>
        <p:txBody>
          <a:bodyPr wrap="square">
            <a:spAutoFit/>
          </a:bodyPr>
          <a:p>
            <a:r>
              <a:rPr lang="zh-CN" altLang="en-US" sz="2400">
                <a:solidFill>
                  <a:srgbClr val="231F20"/>
                </a:solidFill>
                <a:latin typeface="方正书宋_GBK"/>
                <a:ea typeface="方正书宋_GBK"/>
              </a:rPr>
              <a:t>（二）企业不同阶段的管理要求</a:t>
            </a:r>
            <a:endParaRPr lang="zh-CN" altLang="en-US" sz="2400">
              <a:solidFill>
                <a:srgbClr val="231F20"/>
              </a:solidFill>
              <a:latin typeface="方正书宋_GBK"/>
              <a:ea typeface="方正书宋_GBK"/>
            </a:endParaRPr>
          </a:p>
        </p:txBody>
      </p:sp>
      <p:sp>
        <p:nvSpPr>
          <p:cNvPr id="3" name="文本框 2"/>
          <p:cNvSpPr txBox="1"/>
          <p:nvPr/>
        </p:nvSpPr>
        <p:spPr>
          <a:xfrm>
            <a:off x="541020" y="1460500"/>
            <a:ext cx="11199495" cy="829945"/>
          </a:xfrm>
          <a:prstGeom prst="rect">
            <a:avLst/>
          </a:prstGeom>
        </p:spPr>
        <p:txBody>
          <a:bodyPr wrap="square">
            <a:spAutoFit/>
          </a:bodyPr>
          <a:p>
            <a:r>
              <a:rPr lang="zh-CN" altLang="en-US" sz="2400">
                <a:solidFill>
                  <a:srgbClr val="231F20"/>
                </a:solidFill>
                <a:latin typeface="方正书宋_GBK"/>
                <a:ea typeface="方正书宋_GBK"/>
              </a:rPr>
              <a:t>我们以企业成长理论框架为基础，主要将企业的生命周期分为</a:t>
            </a:r>
            <a:r>
              <a:rPr lang="zh-CN" altLang="en-US" sz="2400">
                <a:solidFill>
                  <a:srgbClr val="FF0000"/>
                </a:solidFill>
                <a:latin typeface="方正书宋_GBK"/>
                <a:ea typeface="方正书宋_GBK"/>
              </a:rPr>
              <a:t>孕育期、婴儿期、学步期、青春期及盛年期</a:t>
            </a:r>
            <a:r>
              <a:rPr lang="zh-CN" altLang="en-US" sz="2400">
                <a:solidFill>
                  <a:srgbClr val="231F20"/>
                </a:solidFill>
                <a:latin typeface="方正书宋_GBK"/>
                <a:ea typeface="方正书宋_GBK"/>
              </a:rPr>
              <a:t>五个阶段，并分别阐述这五个阶段的管理要求。</a:t>
            </a:r>
            <a:endParaRPr lang="zh-CN" altLang="en-US" sz="2400">
              <a:solidFill>
                <a:srgbClr val="231F20"/>
              </a:solidFill>
              <a:latin typeface="方正书宋_GBK"/>
              <a:ea typeface="方正书宋_GBK"/>
            </a:endParaRPr>
          </a:p>
        </p:txBody>
      </p:sp>
      <p:sp>
        <p:nvSpPr>
          <p:cNvPr id="5" name="文本框 4"/>
          <p:cNvSpPr txBox="1"/>
          <p:nvPr/>
        </p:nvSpPr>
        <p:spPr>
          <a:xfrm>
            <a:off x="541020" y="2452688"/>
            <a:ext cx="5080000" cy="460375"/>
          </a:xfrm>
          <a:prstGeom prst="rect">
            <a:avLst/>
          </a:prstGeom>
        </p:spPr>
        <p:txBody>
          <a:bodyPr>
            <a:spAutoFit/>
          </a:bodyPr>
          <a:p>
            <a:r>
              <a:rPr lang="en-US" altLang="zh-CN" sz="2400" b="1">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．孕育期的管理要求</a:t>
            </a:r>
            <a:endPar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615315" y="2969895"/>
            <a:ext cx="10669905" cy="1568450"/>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rPr>
              <a:t>创业者要将目标与行动有效结合起来。创业者要有长期的奋斗目标，着眼于企业的长远发展，同时，也必须认识到创业活动本身的探索性特征，要在干中学，在实践中总结发展经验。创业者要以</a:t>
            </a:r>
            <a:r>
              <a:rPr lang="zh-CN" altLang="en-US" sz="2400">
                <a:solidFill>
                  <a:srgbClr val="FF0000"/>
                </a:solidFill>
                <a:latin typeface="微软雅黑" panose="020B0503020204020204" pitchFamily="34" charset="-122"/>
                <a:ea typeface="微软雅黑" panose="020B0503020204020204" pitchFamily="34" charset="-122"/>
              </a:rPr>
              <a:t>积极的态度</a:t>
            </a:r>
            <a:r>
              <a:rPr lang="zh-CN" altLang="en-US" sz="2400">
                <a:solidFill>
                  <a:srgbClr val="231F20"/>
                </a:solidFill>
                <a:latin typeface="微软雅黑" panose="020B0503020204020204" pitchFamily="34" charset="-122"/>
                <a:ea typeface="微软雅黑" panose="020B0503020204020204" pitchFamily="34" charset="-122"/>
              </a:rPr>
              <a:t>对待创业活动，进行</a:t>
            </a:r>
            <a:r>
              <a:rPr lang="zh-CN" altLang="en-US" sz="2400">
                <a:solidFill>
                  <a:srgbClr val="FF0000"/>
                </a:solidFill>
                <a:latin typeface="微软雅黑" panose="020B0503020204020204" pitchFamily="34" charset="-122"/>
                <a:ea typeface="微软雅黑" panose="020B0503020204020204" pitchFamily="34" charset="-122"/>
              </a:rPr>
              <a:t>充足的知识储备</a:t>
            </a:r>
            <a:r>
              <a:rPr lang="zh-CN" altLang="en-US" sz="2400">
                <a:solidFill>
                  <a:srgbClr val="231F20"/>
                </a:solidFill>
                <a:latin typeface="微软雅黑" panose="020B0503020204020204" pitchFamily="34" charset="-122"/>
                <a:ea typeface="微软雅黑" panose="020B0503020204020204" pitchFamily="34" charset="-122"/>
              </a:rPr>
              <a:t>，以</a:t>
            </a:r>
            <a:r>
              <a:rPr lang="zh-CN" altLang="en-US" sz="2400">
                <a:solidFill>
                  <a:srgbClr val="FF0000"/>
                </a:solidFill>
                <a:latin typeface="微软雅黑" panose="020B0503020204020204" pitchFamily="34" charset="-122"/>
                <a:ea typeface="微软雅黑" panose="020B0503020204020204" pitchFamily="34" charset="-122"/>
              </a:rPr>
              <a:t>审慎的行动</a:t>
            </a:r>
            <a:r>
              <a:rPr lang="zh-CN" altLang="en-US" sz="2400">
                <a:solidFill>
                  <a:srgbClr val="231F20"/>
                </a:solidFill>
                <a:latin typeface="微软雅黑" panose="020B0503020204020204" pitchFamily="34" charset="-122"/>
                <a:ea typeface="微软雅黑" panose="020B0503020204020204" pitchFamily="34" charset="-122"/>
              </a:rPr>
              <a:t>推进创业活动，同时做好</a:t>
            </a:r>
            <a:r>
              <a:rPr lang="zh-CN" altLang="en-US" sz="2400">
                <a:solidFill>
                  <a:srgbClr val="FF0000"/>
                </a:solidFill>
                <a:latin typeface="微软雅黑" panose="020B0503020204020204" pitchFamily="34" charset="-122"/>
                <a:ea typeface="微软雅黑" panose="020B0503020204020204" pitchFamily="34" charset="-122"/>
              </a:rPr>
              <a:t>心理和能力等多方面准备</a:t>
            </a:r>
            <a:r>
              <a:rPr lang="zh-CN" altLang="en-US" sz="2400">
                <a:solidFill>
                  <a:srgbClr val="231F20"/>
                </a:solidFill>
                <a:latin typeface="微软雅黑" panose="020B0503020204020204" pitchFamily="34" charset="-122"/>
                <a:ea typeface="微软雅黑" panose="020B0503020204020204" pitchFamily="34" charset="-122"/>
              </a:rPr>
              <a:t>。</a:t>
            </a:r>
            <a:endParaRPr lang="zh-CN" altLang="en-US" sz="2400">
              <a:solidFill>
                <a:srgbClr val="231F20"/>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三、初创企业的成长管理</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837565"/>
            <a:ext cx="8052435" cy="460375"/>
          </a:xfrm>
          <a:prstGeom prst="rect">
            <a:avLst/>
          </a:prstGeom>
        </p:spPr>
        <p:txBody>
          <a:bodyPr wrap="square">
            <a:spAutoFit/>
          </a:bodyPr>
          <a:p>
            <a:r>
              <a:rPr lang="zh-CN" altLang="en-US" sz="2400">
                <a:solidFill>
                  <a:srgbClr val="231F20"/>
                </a:solidFill>
                <a:latin typeface="方正书宋_GBK"/>
                <a:ea typeface="方正书宋_GBK"/>
              </a:rPr>
              <a:t>（二）企业不同阶段的管理要求</a:t>
            </a:r>
            <a:endParaRPr lang="zh-CN" altLang="en-US" sz="2400">
              <a:solidFill>
                <a:srgbClr val="231F20"/>
              </a:solidFill>
              <a:latin typeface="方正书宋_GBK"/>
              <a:ea typeface="方正书宋_GBK"/>
            </a:endParaRPr>
          </a:p>
        </p:txBody>
      </p:sp>
      <p:sp>
        <p:nvSpPr>
          <p:cNvPr id="5" name="文本框 4"/>
          <p:cNvSpPr txBox="1"/>
          <p:nvPr/>
        </p:nvSpPr>
        <p:spPr>
          <a:xfrm>
            <a:off x="436880" y="1368108"/>
            <a:ext cx="5080000" cy="460375"/>
          </a:xfrm>
          <a:prstGeom prst="rect">
            <a:avLst/>
          </a:prstGeom>
        </p:spPr>
        <p:txBody>
          <a:bodyPr>
            <a:spAutoFit/>
          </a:bodyPr>
          <a:p>
            <a:r>
              <a:rPr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2．婴儿期的管理要求</a:t>
            </a:r>
            <a:endParaRPr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615315" y="1940560"/>
            <a:ext cx="10438765" cy="1938020"/>
          </a:xfrm>
          <a:prstGeom prst="rect">
            <a:avLst/>
          </a:prstGeom>
        </p:spPr>
        <p:txBody>
          <a:bodyPr wrap="square">
            <a:spAutoFit/>
          </a:bodyPr>
          <a:p>
            <a:r>
              <a:rPr lang="zh-CN" altLang="en-US" sz="2400">
                <a:solidFill>
                  <a:srgbClr val="231F20"/>
                </a:solidFill>
                <a:latin typeface="方正书宋_GBK"/>
                <a:ea typeface="方正书宋_GBK"/>
              </a:rPr>
              <a:t>婴儿期的企业仅仅是一个刚刚具备初始形态的组织，其组织结构处于建设过程中，因此首先要</a:t>
            </a:r>
            <a:r>
              <a:rPr lang="zh-CN" altLang="en-US" sz="2400">
                <a:solidFill>
                  <a:srgbClr val="FF0000"/>
                </a:solidFill>
                <a:latin typeface="方正书宋_GBK"/>
                <a:ea typeface="方正书宋_GBK"/>
              </a:rPr>
              <a:t>明确企业中各成员的组织身份</a:t>
            </a:r>
            <a:r>
              <a:rPr lang="zh-CN" altLang="en-US" sz="2400">
                <a:solidFill>
                  <a:srgbClr val="231F20"/>
                </a:solidFill>
                <a:latin typeface="方正书宋_GBK"/>
                <a:ea typeface="方正书宋_GBK"/>
              </a:rPr>
              <a:t>。其次，</a:t>
            </a:r>
            <a:r>
              <a:rPr lang="zh-CN" altLang="en-US" sz="2400">
                <a:solidFill>
                  <a:srgbClr val="FF0000"/>
                </a:solidFill>
                <a:latin typeface="方正书宋_GBK"/>
                <a:ea typeface="方正书宋_GBK"/>
              </a:rPr>
              <a:t>市场拓展</a:t>
            </a:r>
            <a:r>
              <a:rPr lang="zh-CN" altLang="en-US" sz="2400">
                <a:solidFill>
                  <a:srgbClr val="231F20"/>
                </a:solidFill>
                <a:latin typeface="方正书宋_GBK"/>
                <a:ea typeface="方正书宋_GBK"/>
              </a:rPr>
              <a:t>在这个阶段是非常重要的。初创企业需要</a:t>
            </a:r>
            <a:r>
              <a:rPr lang="zh-CN" altLang="en-US" sz="2400">
                <a:solidFill>
                  <a:srgbClr val="FF0000"/>
                </a:solidFill>
                <a:latin typeface="方正书宋_GBK"/>
                <a:ea typeface="方正书宋_GBK"/>
              </a:rPr>
              <a:t>培养或引入市场营销人才</a:t>
            </a:r>
            <a:r>
              <a:rPr lang="zh-CN" altLang="en-US" sz="2400">
                <a:solidFill>
                  <a:srgbClr val="231F20"/>
                </a:solidFill>
                <a:latin typeface="方正书宋_GBK"/>
                <a:ea typeface="方正书宋_GBK"/>
              </a:rPr>
              <a:t>，建立营销机构或网络，进而提高组织的复杂性。此外，婴儿期企业必须</a:t>
            </a:r>
            <a:r>
              <a:rPr lang="zh-CN" altLang="en-US" sz="2400">
                <a:solidFill>
                  <a:srgbClr val="FF0000"/>
                </a:solidFill>
                <a:latin typeface="方正书宋_GBK"/>
                <a:ea typeface="方正书宋_GBK"/>
              </a:rPr>
              <a:t>持续进行资源筹措行动</a:t>
            </a:r>
            <a:r>
              <a:rPr lang="zh-CN" altLang="en-US" sz="2400">
                <a:solidFill>
                  <a:srgbClr val="231F20"/>
                </a:solidFill>
                <a:latin typeface="方正书宋_GBK"/>
                <a:ea typeface="方正书宋_GBK"/>
              </a:rPr>
              <a:t>，并以企业生存为优先任务，同时保持探索性特征。</a:t>
            </a:r>
            <a:endParaRPr lang="zh-CN" altLang="en-US" sz="2400">
              <a:solidFill>
                <a:srgbClr val="231F20"/>
              </a:solidFill>
              <a:latin typeface="方正书宋_GBK"/>
              <a:ea typeface="方正书宋_GBK"/>
            </a:endParaRPr>
          </a:p>
        </p:txBody>
      </p:sp>
      <p:pic>
        <p:nvPicPr>
          <p:cNvPr id="7" name="https://photo-static-api.fotomore.com/creative/vcg/400/version23/VCG21gic7187566.jpg?uid=386&amp;timestamp=1724828075&amp;sign=cf2a9e9d2ab1643810b54775a403ad65" descr="西瓜幼苗"/>
          <p:cNvPicPr>
            <a:picLocks noChangeAspect="1"/>
          </p:cNvPicPr>
          <p:nvPr/>
        </p:nvPicPr>
        <p:blipFill>
          <a:blip r:embed="rId1"/>
          <a:stretch>
            <a:fillRect/>
          </a:stretch>
        </p:blipFill>
        <p:spPr>
          <a:xfrm>
            <a:off x="4006850" y="4196080"/>
            <a:ext cx="3270885" cy="2181860"/>
          </a:xfrm>
          <a:prstGeom prst="rect">
            <a:avLst/>
          </a:prstGeom>
        </p:spPr>
      </p:pic>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三、初创企业的成长管理</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837565"/>
            <a:ext cx="8052435" cy="460375"/>
          </a:xfrm>
          <a:prstGeom prst="rect">
            <a:avLst/>
          </a:prstGeom>
        </p:spPr>
        <p:txBody>
          <a:bodyPr wrap="square">
            <a:spAutoFit/>
          </a:bodyPr>
          <a:p>
            <a:r>
              <a:rPr lang="zh-CN" altLang="en-US" sz="2400">
                <a:solidFill>
                  <a:srgbClr val="231F20"/>
                </a:solidFill>
                <a:latin typeface="方正书宋_GBK"/>
                <a:ea typeface="方正书宋_GBK"/>
              </a:rPr>
              <a:t>（二）企业不同阶段的管理要求</a:t>
            </a:r>
            <a:endParaRPr lang="zh-CN" altLang="en-US" sz="2400">
              <a:solidFill>
                <a:srgbClr val="231F20"/>
              </a:solidFill>
              <a:latin typeface="方正书宋_GBK"/>
              <a:ea typeface="方正书宋_GBK"/>
            </a:endParaRPr>
          </a:p>
        </p:txBody>
      </p:sp>
      <p:sp>
        <p:nvSpPr>
          <p:cNvPr id="5" name="文本框 4"/>
          <p:cNvSpPr txBox="1"/>
          <p:nvPr/>
        </p:nvSpPr>
        <p:spPr>
          <a:xfrm>
            <a:off x="436880" y="1368108"/>
            <a:ext cx="5080000" cy="460375"/>
          </a:xfrm>
          <a:prstGeom prst="rect">
            <a:avLst/>
          </a:prstGeom>
        </p:spPr>
        <p:txBody>
          <a:bodyPr>
            <a:spAutoFit/>
          </a:bodyPr>
          <a:p>
            <a:r>
              <a:rPr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3．学步期的管理要求</a:t>
            </a:r>
            <a:endParaRPr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615315" y="1940560"/>
            <a:ext cx="10438765" cy="460375"/>
          </a:xfrm>
          <a:prstGeom prst="rect">
            <a:avLst/>
          </a:prstGeom>
        </p:spPr>
        <p:txBody>
          <a:bodyPr wrap="square">
            <a:spAutoFit/>
          </a:bodyPr>
          <a:p>
            <a:r>
              <a:rPr lang="zh-CN" altLang="en-US" sz="2400">
                <a:solidFill>
                  <a:srgbClr val="231F20"/>
                </a:solidFill>
                <a:latin typeface="方正书宋_GBK"/>
                <a:ea typeface="方正书宋_GBK"/>
              </a:rPr>
              <a:t>学步期企业的管理应注意以下三方面。</a:t>
            </a:r>
            <a:endParaRPr lang="zh-CN" altLang="en-US" sz="2400">
              <a:solidFill>
                <a:srgbClr val="231F20"/>
              </a:solidFill>
              <a:latin typeface="方正书宋_GBK"/>
              <a:ea typeface="方正书宋_GBK"/>
            </a:endParaRPr>
          </a:p>
        </p:txBody>
      </p:sp>
      <p:sp>
        <p:nvSpPr>
          <p:cNvPr id="3" name="图形 127" descr="箭头资源 1"/>
          <p:cNvSpPr/>
          <p:nvPr>
            <p:custDataLst>
              <p:tags r:id="rId1"/>
            </p:custDataLst>
          </p:nvPr>
        </p:nvSpPr>
        <p:spPr>
          <a:xfrm>
            <a:off x="4835843" y="2854643"/>
            <a:ext cx="2139950" cy="1441450"/>
          </a:xfrm>
          <a:custGeom>
            <a:avLst/>
            <a:gdLst>
              <a:gd name="connsiteX0" fmla="*/ 0 w 2139848"/>
              <a:gd name="connsiteY0" fmla="*/ 1134815 h 1441441"/>
              <a:gd name="connsiteX1" fmla="*/ 831588 w 2139848"/>
              <a:gd name="connsiteY1" fmla="*/ 303037 h 1441441"/>
              <a:gd name="connsiteX2" fmla="*/ 1363493 w 2139848"/>
              <a:gd name="connsiteY2" fmla="*/ 303037 h 1441441"/>
              <a:gd name="connsiteX3" fmla="*/ 1379702 w 2139848"/>
              <a:gd name="connsiteY3" fmla="*/ 293526 h 1441441"/>
              <a:gd name="connsiteX4" fmla="*/ 1379037 w 2139848"/>
              <a:gd name="connsiteY4" fmla="*/ 274741 h 1441441"/>
              <a:gd name="connsiteX5" fmla="*/ 1349970 w 2139848"/>
              <a:gd name="connsiteY5" fmla="*/ 230120 h 1441441"/>
              <a:gd name="connsiteX6" fmla="*/ 1321836 w 2139848"/>
              <a:gd name="connsiteY6" fmla="*/ 90195 h 1441441"/>
              <a:gd name="connsiteX7" fmla="*/ 1360073 w 2139848"/>
              <a:gd name="connsiteY7" fmla="*/ 22720 h 1441441"/>
              <a:gd name="connsiteX8" fmla="*/ 1422248 w 2139848"/>
              <a:gd name="connsiteY8" fmla="*/ 487 h 1441441"/>
              <a:gd name="connsiteX9" fmla="*/ 1559499 w 2139848"/>
              <a:gd name="connsiteY9" fmla="*/ 53659 h 1441441"/>
              <a:gd name="connsiteX10" fmla="*/ 2098399 w 2139848"/>
              <a:gd name="connsiteY10" fmla="*/ 606208 h 1441441"/>
              <a:gd name="connsiteX11" fmla="*/ 2098399 w 2139848"/>
              <a:gd name="connsiteY11" fmla="*/ 808323 h 1441441"/>
              <a:gd name="connsiteX12" fmla="*/ 1559499 w 2139848"/>
              <a:gd name="connsiteY12" fmla="*/ 1392433 h 1441441"/>
              <a:gd name="connsiteX13" fmla="*/ 1454113 w 2139848"/>
              <a:gd name="connsiteY13" fmla="*/ 1441407 h 1441441"/>
              <a:gd name="connsiteX14" fmla="*/ 1345307 w 2139848"/>
              <a:gd name="connsiteY14" fmla="*/ 1391034 h 1441441"/>
              <a:gd name="connsiteX15" fmla="*/ 1335048 w 2139848"/>
              <a:gd name="connsiteY15" fmla="*/ 1373776 h 1441441"/>
              <a:gd name="connsiteX16" fmla="*/ 1358985 w 2139848"/>
              <a:gd name="connsiteY16" fmla="*/ 1210219 h 1441441"/>
              <a:gd name="connsiteX17" fmla="*/ 1386964 w 2139848"/>
              <a:gd name="connsiteY17" fmla="*/ 1170885 h 1441441"/>
              <a:gd name="connsiteX18" fmla="*/ 1388545 w 2139848"/>
              <a:gd name="connsiteY18" fmla="*/ 1151987 h 1441441"/>
              <a:gd name="connsiteX19" fmla="*/ 1372353 w 2139848"/>
              <a:gd name="connsiteY19" fmla="*/ 1142122 h 1441441"/>
              <a:gd name="connsiteX20" fmla="*/ 0 w 2139848"/>
              <a:gd name="connsiteY20" fmla="*/ 1134815 h 1441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39848" h="1441441">
                <a:moveTo>
                  <a:pt x="0" y="1134815"/>
                </a:moveTo>
                <a:lnTo>
                  <a:pt x="831588" y="303037"/>
                </a:lnTo>
                <a:lnTo>
                  <a:pt x="1363493" y="303037"/>
                </a:lnTo>
                <a:cubicBezTo>
                  <a:pt x="1370233" y="303086"/>
                  <a:pt x="1376457" y="299434"/>
                  <a:pt x="1379702" y="293526"/>
                </a:cubicBezTo>
                <a:cubicBezTo>
                  <a:pt x="1382948" y="287617"/>
                  <a:pt x="1382693" y="280404"/>
                  <a:pt x="1379037" y="274741"/>
                </a:cubicBezTo>
                <a:lnTo>
                  <a:pt x="1349970" y="230120"/>
                </a:lnTo>
                <a:cubicBezTo>
                  <a:pt x="1322420" y="189052"/>
                  <a:pt x="1312301" y="138723"/>
                  <a:pt x="1321836" y="90195"/>
                </a:cubicBezTo>
                <a:cubicBezTo>
                  <a:pt x="1325865" y="63769"/>
                  <a:pt x="1339475" y="39751"/>
                  <a:pt x="1360073" y="22720"/>
                </a:cubicBezTo>
                <a:cubicBezTo>
                  <a:pt x="1378343" y="9698"/>
                  <a:pt x="1399865" y="2002"/>
                  <a:pt x="1422248" y="487"/>
                </a:cubicBezTo>
                <a:cubicBezTo>
                  <a:pt x="1473675" y="-3400"/>
                  <a:pt x="1524108" y="16138"/>
                  <a:pt x="1559499" y="53659"/>
                </a:cubicBezTo>
                <a:lnTo>
                  <a:pt x="2098399" y="606208"/>
                </a:lnTo>
                <a:cubicBezTo>
                  <a:pt x="2098399" y="606208"/>
                  <a:pt x="2191661" y="684722"/>
                  <a:pt x="2098399" y="808323"/>
                </a:cubicBezTo>
                <a:cubicBezTo>
                  <a:pt x="2020680" y="911712"/>
                  <a:pt x="1673279" y="1274740"/>
                  <a:pt x="1559499" y="1392433"/>
                </a:cubicBezTo>
                <a:cubicBezTo>
                  <a:pt x="1531797" y="1421458"/>
                  <a:pt x="1494156" y="1438950"/>
                  <a:pt x="1454113" y="1441407"/>
                </a:cubicBezTo>
                <a:cubicBezTo>
                  <a:pt x="1412008" y="1442351"/>
                  <a:pt x="1371835" y="1423753"/>
                  <a:pt x="1345307" y="1391034"/>
                </a:cubicBezTo>
                <a:cubicBezTo>
                  <a:pt x="1341155" y="1385749"/>
                  <a:pt x="1337708" y="1379949"/>
                  <a:pt x="1335048" y="1373776"/>
                </a:cubicBezTo>
                <a:cubicBezTo>
                  <a:pt x="1315085" y="1318694"/>
                  <a:pt x="1324074" y="1257267"/>
                  <a:pt x="1358985" y="1210219"/>
                </a:cubicBezTo>
                <a:lnTo>
                  <a:pt x="1386964" y="1170885"/>
                </a:lnTo>
                <a:cubicBezTo>
                  <a:pt x="1391027" y="1165393"/>
                  <a:pt x="1391638" y="1158077"/>
                  <a:pt x="1388545" y="1151987"/>
                </a:cubicBezTo>
                <a:cubicBezTo>
                  <a:pt x="1385452" y="1145897"/>
                  <a:pt x="1379183" y="1142077"/>
                  <a:pt x="1372353" y="1142122"/>
                </a:cubicBezTo>
                <a:lnTo>
                  <a:pt x="0" y="1134815"/>
                </a:lnTo>
                <a:close/>
              </a:path>
            </a:pathLst>
          </a:custGeom>
          <a:gradFill>
            <a:gsLst>
              <a:gs pos="0">
                <a:schemeClr val="accent2">
                  <a:lumMod val="60000"/>
                  <a:lumOff val="40000"/>
                  <a:alpha val="90000"/>
                </a:schemeClr>
              </a:gs>
              <a:gs pos="63000">
                <a:schemeClr val="accent2">
                  <a:alpha val="90000"/>
                </a:schemeClr>
              </a:gs>
            </a:gsLst>
            <a:lin ang="2700000" scaled="1"/>
          </a:gra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7" name="图形 135" descr="箭头资源 1"/>
          <p:cNvSpPr/>
          <p:nvPr>
            <p:custDataLst>
              <p:tags r:id="rId2"/>
            </p:custDataLst>
          </p:nvPr>
        </p:nvSpPr>
        <p:spPr>
          <a:xfrm>
            <a:off x="7055168" y="2854643"/>
            <a:ext cx="2139315" cy="1441450"/>
          </a:xfrm>
          <a:custGeom>
            <a:avLst/>
            <a:gdLst>
              <a:gd name="connsiteX0" fmla="*/ 0 w 2139215"/>
              <a:gd name="connsiteY0" fmla="*/ 1134815 h 1441441"/>
              <a:gd name="connsiteX1" fmla="*/ 831342 w 2139215"/>
              <a:gd name="connsiteY1" fmla="*/ 303037 h 1441441"/>
              <a:gd name="connsiteX2" fmla="*/ 1363089 w 2139215"/>
              <a:gd name="connsiteY2" fmla="*/ 303037 h 1441441"/>
              <a:gd name="connsiteX3" fmla="*/ 1379294 w 2139215"/>
              <a:gd name="connsiteY3" fmla="*/ 293526 h 1441441"/>
              <a:gd name="connsiteX4" fmla="*/ 1378629 w 2139215"/>
              <a:gd name="connsiteY4" fmla="*/ 274741 h 1441441"/>
              <a:gd name="connsiteX5" fmla="*/ 1349570 w 2139215"/>
              <a:gd name="connsiteY5" fmla="*/ 230120 h 1441441"/>
              <a:gd name="connsiteX6" fmla="*/ 1321445 w 2139215"/>
              <a:gd name="connsiteY6" fmla="*/ 90195 h 1441441"/>
              <a:gd name="connsiteX7" fmla="*/ 1359671 w 2139215"/>
              <a:gd name="connsiteY7" fmla="*/ 22720 h 1441441"/>
              <a:gd name="connsiteX8" fmla="*/ 1421827 w 2139215"/>
              <a:gd name="connsiteY8" fmla="*/ 487 h 1441441"/>
              <a:gd name="connsiteX9" fmla="*/ 1559037 w 2139215"/>
              <a:gd name="connsiteY9" fmla="*/ 53659 h 1441441"/>
              <a:gd name="connsiteX10" fmla="*/ 2097778 w 2139215"/>
              <a:gd name="connsiteY10" fmla="*/ 606208 h 1441441"/>
              <a:gd name="connsiteX11" fmla="*/ 2097778 w 2139215"/>
              <a:gd name="connsiteY11" fmla="*/ 808323 h 1441441"/>
              <a:gd name="connsiteX12" fmla="*/ 1559037 w 2139215"/>
              <a:gd name="connsiteY12" fmla="*/ 1392433 h 1441441"/>
              <a:gd name="connsiteX13" fmla="*/ 1453682 w 2139215"/>
              <a:gd name="connsiteY13" fmla="*/ 1441407 h 1441441"/>
              <a:gd name="connsiteX14" fmla="*/ 1344909 w 2139215"/>
              <a:gd name="connsiteY14" fmla="*/ 1391034 h 1441441"/>
              <a:gd name="connsiteX15" fmla="*/ 1334653 w 2139215"/>
              <a:gd name="connsiteY15" fmla="*/ 1373776 h 1441441"/>
              <a:gd name="connsiteX16" fmla="*/ 1358583 w 2139215"/>
              <a:gd name="connsiteY16" fmla="*/ 1210219 h 1441441"/>
              <a:gd name="connsiteX17" fmla="*/ 1386553 w 2139215"/>
              <a:gd name="connsiteY17" fmla="*/ 1170885 h 1441441"/>
              <a:gd name="connsiteX18" fmla="*/ 1388134 w 2139215"/>
              <a:gd name="connsiteY18" fmla="*/ 1151987 h 1441441"/>
              <a:gd name="connsiteX19" fmla="*/ 1371947 w 2139215"/>
              <a:gd name="connsiteY19" fmla="*/ 1142122 h 1441441"/>
              <a:gd name="connsiteX20" fmla="*/ 0 w 2139215"/>
              <a:gd name="connsiteY20" fmla="*/ 1134815 h 1441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39215" h="1441441">
                <a:moveTo>
                  <a:pt x="0" y="1134815"/>
                </a:moveTo>
                <a:lnTo>
                  <a:pt x="831342" y="303037"/>
                </a:lnTo>
                <a:lnTo>
                  <a:pt x="1363089" y="303037"/>
                </a:lnTo>
                <a:cubicBezTo>
                  <a:pt x="1369827" y="303086"/>
                  <a:pt x="1376049" y="299434"/>
                  <a:pt x="1379294" y="293526"/>
                </a:cubicBezTo>
                <a:cubicBezTo>
                  <a:pt x="1382538" y="287617"/>
                  <a:pt x="1382283" y="280404"/>
                  <a:pt x="1378629" y="274741"/>
                </a:cubicBezTo>
                <a:lnTo>
                  <a:pt x="1349570" y="230120"/>
                </a:lnTo>
                <a:cubicBezTo>
                  <a:pt x="1322029" y="189052"/>
                  <a:pt x="1311913" y="138723"/>
                  <a:pt x="1321445" y="90195"/>
                </a:cubicBezTo>
                <a:cubicBezTo>
                  <a:pt x="1325472" y="63769"/>
                  <a:pt x="1339078" y="39751"/>
                  <a:pt x="1359671" y="22720"/>
                </a:cubicBezTo>
                <a:cubicBezTo>
                  <a:pt x="1377935" y="9698"/>
                  <a:pt x="1399451" y="2002"/>
                  <a:pt x="1421827" y="487"/>
                </a:cubicBezTo>
                <a:cubicBezTo>
                  <a:pt x="1473238" y="-3400"/>
                  <a:pt x="1523656" y="16138"/>
                  <a:pt x="1559037" y="53659"/>
                </a:cubicBezTo>
                <a:lnTo>
                  <a:pt x="2097778" y="606208"/>
                </a:lnTo>
                <a:cubicBezTo>
                  <a:pt x="2097778" y="606208"/>
                  <a:pt x="2191012" y="684722"/>
                  <a:pt x="2097778" y="808323"/>
                </a:cubicBezTo>
                <a:cubicBezTo>
                  <a:pt x="2020082" y="911712"/>
                  <a:pt x="1672784" y="1274740"/>
                  <a:pt x="1559037" y="1392433"/>
                </a:cubicBezTo>
                <a:cubicBezTo>
                  <a:pt x="1531344" y="1421458"/>
                  <a:pt x="1493714" y="1438950"/>
                  <a:pt x="1453682" y="1441407"/>
                </a:cubicBezTo>
                <a:cubicBezTo>
                  <a:pt x="1411590" y="1442351"/>
                  <a:pt x="1371429" y="1423753"/>
                  <a:pt x="1344909" y="1391034"/>
                </a:cubicBezTo>
                <a:cubicBezTo>
                  <a:pt x="1340758" y="1385749"/>
                  <a:pt x="1337312" y="1379949"/>
                  <a:pt x="1334653" y="1373776"/>
                </a:cubicBezTo>
                <a:cubicBezTo>
                  <a:pt x="1314696" y="1318694"/>
                  <a:pt x="1323682" y="1257267"/>
                  <a:pt x="1358583" y="1210219"/>
                </a:cubicBezTo>
                <a:lnTo>
                  <a:pt x="1386553" y="1170885"/>
                </a:lnTo>
                <a:cubicBezTo>
                  <a:pt x="1390615" y="1165393"/>
                  <a:pt x="1391226" y="1158077"/>
                  <a:pt x="1388134" y="1151987"/>
                </a:cubicBezTo>
                <a:cubicBezTo>
                  <a:pt x="1385041" y="1145897"/>
                  <a:pt x="1378775" y="1142077"/>
                  <a:pt x="1371947" y="1142122"/>
                </a:cubicBezTo>
                <a:lnTo>
                  <a:pt x="0" y="1134815"/>
                </a:lnTo>
                <a:close/>
              </a:path>
            </a:pathLst>
          </a:custGeom>
          <a:gradFill>
            <a:gsLst>
              <a:gs pos="0">
                <a:schemeClr val="accent1">
                  <a:lumMod val="60000"/>
                  <a:lumOff val="40000"/>
                  <a:alpha val="100000"/>
                </a:schemeClr>
              </a:gs>
              <a:gs pos="63000">
                <a:schemeClr val="accent1">
                  <a:alpha val="100000"/>
                </a:schemeClr>
              </a:gs>
            </a:gsLst>
            <a:lin ang="2700000" scaled="1"/>
          </a:gra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8" name="图形 119" descr="箭头资源 1"/>
          <p:cNvSpPr/>
          <p:nvPr>
            <p:custDataLst>
              <p:tags r:id="rId3"/>
            </p:custDataLst>
          </p:nvPr>
        </p:nvSpPr>
        <p:spPr>
          <a:xfrm>
            <a:off x="2613978" y="2854643"/>
            <a:ext cx="2139950" cy="1441450"/>
          </a:xfrm>
          <a:custGeom>
            <a:avLst/>
            <a:gdLst>
              <a:gd name="connsiteX0" fmla="*/ 0 w 2139848"/>
              <a:gd name="connsiteY0" fmla="*/ 1134815 h 1441441"/>
              <a:gd name="connsiteX1" fmla="*/ 831588 w 2139848"/>
              <a:gd name="connsiteY1" fmla="*/ 303037 h 1441441"/>
              <a:gd name="connsiteX2" fmla="*/ 1363493 w 2139848"/>
              <a:gd name="connsiteY2" fmla="*/ 303037 h 1441441"/>
              <a:gd name="connsiteX3" fmla="*/ 1379702 w 2139848"/>
              <a:gd name="connsiteY3" fmla="*/ 293526 h 1441441"/>
              <a:gd name="connsiteX4" fmla="*/ 1379037 w 2139848"/>
              <a:gd name="connsiteY4" fmla="*/ 274741 h 1441441"/>
              <a:gd name="connsiteX5" fmla="*/ 1349970 w 2139848"/>
              <a:gd name="connsiteY5" fmla="*/ 230120 h 1441441"/>
              <a:gd name="connsiteX6" fmla="*/ 1321836 w 2139848"/>
              <a:gd name="connsiteY6" fmla="*/ 90195 h 1441441"/>
              <a:gd name="connsiteX7" fmla="*/ 1360073 w 2139848"/>
              <a:gd name="connsiteY7" fmla="*/ 22720 h 1441441"/>
              <a:gd name="connsiteX8" fmla="*/ 1422248 w 2139848"/>
              <a:gd name="connsiteY8" fmla="*/ 487 h 1441441"/>
              <a:gd name="connsiteX9" fmla="*/ 1559499 w 2139848"/>
              <a:gd name="connsiteY9" fmla="*/ 53659 h 1441441"/>
              <a:gd name="connsiteX10" fmla="*/ 2098399 w 2139848"/>
              <a:gd name="connsiteY10" fmla="*/ 606208 h 1441441"/>
              <a:gd name="connsiteX11" fmla="*/ 2098399 w 2139848"/>
              <a:gd name="connsiteY11" fmla="*/ 808323 h 1441441"/>
              <a:gd name="connsiteX12" fmla="*/ 1559499 w 2139848"/>
              <a:gd name="connsiteY12" fmla="*/ 1392433 h 1441441"/>
              <a:gd name="connsiteX13" fmla="*/ 1454113 w 2139848"/>
              <a:gd name="connsiteY13" fmla="*/ 1441407 h 1441441"/>
              <a:gd name="connsiteX14" fmla="*/ 1345307 w 2139848"/>
              <a:gd name="connsiteY14" fmla="*/ 1391034 h 1441441"/>
              <a:gd name="connsiteX15" fmla="*/ 1335048 w 2139848"/>
              <a:gd name="connsiteY15" fmla="*/ 1373776 h 1441441"/>
              <a:gd name="connsiteX16" fmla="*/ 1358985 w 2139848"/>
              <a:gd name="connsiteY16" fmla="*/ 1210219 h 1441441"/>
              <a:gd name="connsiteX17" fmla="*/ 1386964 w 2139848"/>
              <a:gd name="connsiteY17" fmla="*/ 1170885 h 1441441"/>
              <a:gd name="connsiteX18" fmla="*/ 1388545 w 2139848"/>
              <a:gd name="connsiteY18" fmla="*/ 1151987 h 1441441"/>
              <a:gd name="connsiteX19" fmla="*/ 1372353 w 2139848"/>
              <a:gd name="connsiteY19" fmla="*/ 1142122 h 1441441"/>
              <a:gd name="connsiteX20" fmla="*/ 0 w 2139848"/>
              <a:gd name="connsiteY20" fmla="*/ 1134815 h 1441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39848" h="1441441">
                <a:moveTo>
                  <a:pt x="0" y="1134815"/>
                </a:moveTo>
                <a:lnTo>
                  <a:pt x="831588" y="303037"/>
                </a:lnTo>
                <a:lnTo>
                  <a:pt x="1363493" y="303037"/>
                </a:lnTo>
                <a:cubicBezTo>
                  <a:pt x="1370233" y="303086"/>
                  <a:pt x="1376457" y="299434"/>
                  <a:pt x="1379702" y="293526"/>
                </a:cubicBezTo>
                <a:cubicBezTo>
                  <a:pt x="1382948" y="287617"/>
                  <a:pt x="1382693" y="280404"/>
                  <a:pt x="1379037" y="274741"/>
                </a:cubicBezTo>
                <a:lnTo>
                  <a:pt x="1349970" y="230120"/>
                </a:lnTo>
                <a:cubicBezTo>
                  <a:pt x="1322420" y="189052"/>
                  <a:pt x="1312301" y="138723"/>
                  <a:pt x="1321836" y="90195"/>
                </a:cubicBezTo>
                <a:cubicBezTo>
                  <a:pt x="1325865" y="63769"/>
                  <a:pt x="1339475" y="39751"/>
                  <a:pt x="1360073" y="22720"/>
                </a:cubicBezTo>
                <a:cubicBezTo>
                  <a:pt x="1378343" y="9698"/>
                  <a:pt x="1399865" y="2002"/>
                  <a:pt x="1422248" y="487"/>
                </a:cubicBezTo>
                <a:cubicBezTo>
                  <a:pt x="1473675" y="-3400"/>
                  <a:pt x="1524108" y="16138"/>
                  <a:pt x="1559499" y="53659"/>
                </a:cubicBezTo>
                <a:lnTo>
                  <a:pt x="2098399" y="606208"/>
                </a:lnTo>
                <a:cubicBezTo>
                  <a:pt x="2098399" y="606208"/>
                  <a:pt x="2191661" y="684722"/>
                  <a:pt x="2098399" y="808323"/>
                </a:cubicBezTo>
                <a:cubicBezTo>
                  <a:pt x="2020680" y="911712"/>
                  <a:pt x="1673279" y="1274740"/>
                  <a:pt x="1559499" y="1392433"/>
                </a:cubicBezTo>
                <a:cubicBezTo>
                  <a:pt x="1531797" y="1421458"/>
                  <a:pt x="1494156" y="1438950"/>
                  <a:pt x="1454113" y="1441407"/>
                </a:cubicBezTo>
                <a:cubicBezTo>
                  <a:pt x="1412008" y="1442351"/>
                  <a:pt x="1371835" y="1423753"/>
                  <a:pt x="1345307" y="1391034"/>
                </a:cubicBezTo>
                <a:cubicBezTo>
                  <a:pt x="1341155" y="1385749"/>
                  <a:pt x="1337708" y="1379949"/>
                  <a:pt x="1335048" y="1373776"/>
                </a:cubicBezTo>
                <a:cubicBezTo>
                  <a:pt x="1315085" y="1318694"/>
                  <a:pt x="1324074" y="1257267"/>
                  <a:pt x="1358985" y="1210219"/>
                </a:cubicBezTo>
                <a:lnTo>
                  <a:pt x="1386964" y="1170885"/>
                </a:lnTo>
                <a:cubicBezTo>
                  <a:pt x="1391027" y="1165393"/>
                  <a:pt x="1391638" y="1158077"/>
                  <a:pt x="1388545" y="1151987"/>
                </a:cubicBezTo>
                <a:cubicBezTo>
                  <a:pt x="1385452" y="1145897"/>
                  <a:pt x="1379183" y="1142077"/>
                  <a:pt x="1372353" y="1142122"/>
                </a:cubicBezTo>
                <a:lnTo>
                  <a:pt x="0" y="1134815"/>
                </a:lnTo>
                <a:close/>
              </a:path>
            </a:pathLst>
          </a:custGeom>
          <a:gradFill>
            <a:gsLst>
              <a:gs pos="0">
                <a:schemeClr val="accent1">
                  <a:lumMod val="60000"/>
                  <a:lumOff val="40000"/>
                  <a:alpha val="80000"/>
                </a:schemeClr>
              </a:gs>
              <a:gs pos="63000">
                <a:schemeClr val="accent1">
                  <a:alpha val="80000"/>
                </a:schemeClr>
              </a:gs>
            </a:gsLst>
            <a:lin ang="2700000" scaled="1"/>
          </a:gra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20" name="直角三角形 19"/>
          <p:cNvSpPr/>
          <p:nvPr>
            <p:custDataLst>
              <p:tags r:id="rId4"/>
            </p:custDataLst>
          </p:nvPr>
        </p:nvSpPr>
        <p:spPr>
          <a:xfrm rot="5400000">
            <a:off x="2617153" y="3987483"/>
            <a:ext cx="255270" cy="255270"/>
          </a:xfrm>
          <a:prstGeom prst="rtTriangle">
            <a:avLst/>
          </a:prstGeom>
          <a:solidFill>
            <a:schemeClr val="accent1">
              <a:alpha val="80000"/>
            </a:schemeClr>
          </a:soli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cxnSp>
        <p:nvCxnSpPr>
          <p:cNvPr id="21" name="直接连接符 20"/>
          <p:cNvCxnSpPr/>
          <p:nvPr>
            <p:custDataLst>
              <p:tags r:id="rId5"/>
            </p:custDataLst>
          </p:nvPr>
        </p:nvCxnSpPr>
        <p:spPr>
          <a:xfrm>
            <a:off x="2617153" y="4194493"/>
            <a:ext cx="1905" cy="647700"/>
          </a:xfrm>
          <a:prstGeom prst="line">
            <a:avLst/>
          </a:prstGeom>
          <a:ln w="3175">
            <a:solidFill>
              <a:schemeClr val="accent1">
                <a:alpha val="20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椭圆 21"/>
          <p:cNvSpPr/>
          <p:nvPr>
            <p:custDataLst>
              <p:tags r:id="rId6"/>
            </p:custDataLst>
          </p:nvPr>
        </p:nvSpPr>
        <p:spPr>
          <a:xfrm>
            <a:off x="2493328" y="4825683"/>
            <a:ext cx="249555" cy="249555"/>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2500" lnSpcReduction="200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9" name="椭圆 8"/>
          <p:cNvSpPr/>
          <p:nvPr>
            <p:custDataLst>
              <p:tags r:id="rId7"/>
            </p:custDataLst>
          </p:nvPr>
        </p:nvSpPr>
        <p:spPr>
          <a:xfrm rot="5400000">
            <a:off x="2569528" y="4901883"/>
            <a:ext cx="97155" cy="97155"/>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0" name="矩形 9"/>
          <p:cNvSpPr/>
          <p:nvPr>
            <p:custDataLst>
              <p:tags r:id="rId8"/>
            </p:custDataLst>
          </p:nvPr>
        </p:nvSpPr>
        <p:spPr>
          <a:xfrm>
            <a:off x="2820988" y="4691063"/>
            <a:ext cx="1816100" cy="1663065"/>
          </a:xfrm>
          <a:prstGeom prst="rect">
            <a:avLst/>
          </a:prstGeom>
          <a:noFill/>
        </p:spPr>
        <p:txBody>
          <a:bodyPr wrap="square" lIns="0" tIns="0" rIns="0" bIns="0" rtlCol="0" anchor="t" anchorCtr="0">
            <a:noAutofit/>
          </a:bodyPr>
          <a:lstStyle/>
          <a:p>
            <a:pPr defTabSz="457200">
              <a:lnSpc>
                <a:spcPct val="130000"/>
              </a:lnSpc>
              <a:spcBef>
                <a:spcPct val="0"/>
              </a:spcBef>
              <a:spcAft>
                <a:spcPct val="0"/>
              </a:spcAft>
            </a:pPr>
            <a:r>
              <a:rPr lang="zh-CN" altLang="en-US" sz="2400">
                <a:solidFill>
                  <a:schemeClr val="tx1">
                    <a:lumMod val="65000"/>
                    <a:lumOff val="35000"/>
                  </a:schemeClr>
                </a:solidFill>
                <a:latin typeface="+mn-ea"/>
                <a:cs typeface="+mn-ea"/>
                <a:sym typeface="+mn-ea"/>
              </a:rPr>
              <a:t>（1）完善企业内部机制。</a:t>
            </a:r>
            <a:endParaRPr lang="zh-CN" altLang="en-US" sz="2400">
              <a:solidFill>
                <a:schemeClr val="tx1">
                  <a:lumMod val="65000"/>
                  <a:lumOff val="35000"/>
                </a:schemeClr>
              </a:solidFill>
              <a:latin typeface="+mn-ea"/>
              <a:cs typeface="+mn-ea"/>
              <a:sym typeface="+mn-ea"/>
            </a:endParaRPr>
          </a:p>
        </p:txBody>
      </p:sp>
      <p:sp>
        <p:nvSpPr>
          <p:cNvPr id="28" name="直角三角形 27"/>
          <p:cNvSpPr/>
          <p:nvPr>
            <p:custDataLst>
              <p:tags r:id="rId9"/>
            </p:custDataLst>
          </p:nvPr>
        </p:nvSpPr>
        <p:spPr>
          <a:xfrm rot="5400000">
            <a:off x="4835843" y="3987483"/>
            <a:ext cx="255270" cy="255270"/>
          </a:xfrm>
          <a:prstGeom prst="rtTriangle">
            <a:avLst/>
          </a:prstGeom>
          <a:solidFill>
            <a:schemeClr val="accent2">
              <a:alpha val="90000"/>
            </a:schemeClr>
          </a:soli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cxnSp>
        <p:nvCxnSpPr>
          <p:cNvPr id="31" name="直接连接符 30"/>
          <p:cNvCxnSpPr/>
          <p:nvPr>
            <p:custDataLst>
              <p:tags r:id="rId10"/>
            </p:custDataLst>
          </p:nvPr>
        </p:nvCxnSpPr>
        <p:spPr>
          <a:xfrm>
            <a:off x="4836478" y="4194493"/>
            <a:ext cx="1905" cy="647700"/>
          </a:xfrm>
          <a:prstGeom prst="line">
            <a:avLst/>
          </a:prstGeom>
          <a:ln w="3175">
            <a:solidFill>
              <a:schemeClr val="accent2">
                <a:alpha val="20000"/>
              </a:schemeClr>
            </a:solidFill>
            <a:prstDash val="dash"/>
          </a:ln>
        </p:spPr>
        <p:style>
          <a:lnRef idx="1">
            <a:schemeClr val="accent1"/>
          </a:lnRef>
          <a:fillRef idx="0">
            <a:schemeClr val="accent1"/>
          </a:fillRef>
          <a:effectRef idx="0">
            <a:schemeClr val="accent1"/>
          </a:effectRef>
          <a:fontRef idx="minor">
            <a:schemeClr val="tx1"/>
          </a:fontRef>
        </p:style>
      </p:cxnSp>
      <p:sp>
        <p:nvSpPr>
          <p:cNvPr id="34" name="椭圆 33"/>
          <p:cNvSpPr/>
          <p:nvPr>
            <p:custDataLst>
              <p:tags r:id="rId11"/>
            </p:custDataLst>
          </p:nvPr>
        </p:nvSpPr>
        <p:spPr>
          <a:xfrm>
            <a:off x="4712653" y="4825683"/>
            <a:ext cx="249555" cy="249555"/>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2500" lnSpcReduction="200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5" name="椭圆 34"/>
          <p:cNvSpPr/>
          <p:nvPr>
            <p:custDataLst>
              <p:tags r:id="rId12"/>
            </p:custDataLst>
          </p:nvPr>
        </p:nvSpPr>
        <p:spPr>
          <a:xfrm rot="5400000">
            <a:off x="4788853" y="4901883"/>
            <a:ext cx="97155" cy="97155"/>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1" name="矩形 10"/>
          <p:cNvSpPr/>
          <p:nvPr>
            <p:custDataLst>
              <p:tags r:id="rId13"/>
            </p:custDataLst>
          </p:nvPr>
        </p:nvSpPr>
        <p:spPr>
          <a:xfrm>
            <a:off x="5046663" y="4691698"/>
            <a:ext cx="1816100" cy="1663065"/>
          </a:xfrm>
          <a:prstGeom prst="rect">
            <a:avLst/>
          </a:prstGeom>
          <a:noFill/>
        </p:spPr>
        <p:txBody>
          <a:bodyPr wrap="square" lIns="0" tIns="0" rIns="0" bIns="0" rtlCol="0" anchor="t" anchorCtr="0">
            <a:noAutofit/>
          </a:bodyPr>
          <a:lstStyle/>
          <a:p>
            <a:pPr defTabSz="457200">
              <a:lnSpc>
                <a:spcPct val="130000"/>
              </a:lnSpc>
              <a:spcBef>
                <a:spcPct val="0"/>
              </a:spcBef>
              <a:spcAft>
                <a:spcPct val="0"/>
              </a:spcAft>
            </a:pPr>
            <a:r>
              <a:rPr lang="zh-CN" altLang="en-US" sz="2400">
                <a:solidFill>
                  <a:schemeClr val="tx1">
                    <a:lumMod val="65000"/>
                    <a:lumOff val="35000"/>
                  </a:schemeClr>
                </a:solidFill>
                <a:latin typeface="+mn-ea"/>
                <a:cs typeface="+mn-ea"/>
                <a:sym typeface="+mn-ea"/>
              </a:rPr>
              <a:t>（2）避免盲目扩张。</a:t>
            </a:r>
            <a:endParaRPr lang="zh-CN" altLang="en-US" sz="2400">
              <a:solidFill>
                <a:schemeClr val="tx1">
                  <a:lumMod val="65000"/>
                  <a:lumOff val="35000"/>
                </a:schemeClr>
              </a:solidFill>
              <a:latin typeface="+mn-ea"/>
              <a:cs typeface="+mn-ea"/>
              <a:sym typeface="+mn-ea"/>
            </a:endParaRPr>
          </a:p>
        </p:txBody>
      </p:sp>
      <p:sp>
        <p:nvSpPr>
          <p:cNvPr id="42" name="直角三角形 41"/>
          <p:cNvSpPr/>
          <p:nvPr>
            <p:custDataLst>
              <p:tags r:id="rId14"/>
            </p:custDataLst>
          </p:nvPr>
        </p:nvSpPr>
        <p:spPr>
          <a:xfrm rot="5400000">
            <a:off x="7057073" y="3987483"/>
            <a:ext cx="255270" cy="255270"/>
          </a:xfrm>
          <a:prstGeom prst="rtTriangle">
            <a:avLst/>
          </a:prstGeom>
          <a:solidFill>
            <a:schemeClr val="accent1"/>
          </a:soli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cxnSp>
        <p:nvCxnSpPr>
          <p:cNvPr id="43" name="直接连接符 42"/>
          <p:cNvCxnSpPr/>
          <p:nvPr>
            <p:custDataLst>
              <p:tags r:id="rId15"/>
            </p:custDataLst>
          </p:nvPr>
        </p:nvCxnSpPr>
        <p:spPr>
          <a:xfrm>
            <a:off x="7057073" y="4194493"/>
            <a:ext cx="1905" cy="647700"/>
          </a:xfrm>
          <a:prstGeom prst="line">
            <a:avLst/>
          </a:prstGeom>
          <a:ln w="3175">
            <a:solidFill>
              <a:schemeClr val="accent1">
                <a:alpha val="20000"/>
              </a:schemeClr>
            </a:solidFill>
            <a:prstDash val="dash"/>
          </a:ln>
        </p:spPr>
        <p:style>
          <a:lnRef idx="1">
            <a:schemeClr val="accent1"/>
          </a:lnRef>
          <a:fillRef idx="0">
            <a:schemeClr val="accent1"/>
          </a:fillRef>
          <a:effectRef idx="0">
            <a:schemeClr val="accent1"/>
          </a:effectRef>
          <a:fontRef idx="minor">
            <a:schemeClr val="tx1"/>
          </a:fontRef>
        </p:style>
      </p:cxnSp>
      <p:sp>
        <p:nvSpPr>
          <p:cNvPr id="44" name="椭圆 43"/>
          <p:cNvSpPr/>
          <p:nvPr>
            <p:custDataLst>
              <p:tags r:id="rId16"/>
            </p:custDataLst>
          </p:nvPr>
        </p:nvSpPr>
        <p:spPr>
          <a:xfrm>
            <a:off x="6933248" y="4825683"/>
            <a:ext cx="249555" cy="249555"/>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2500" lnSpcReduction="200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47" name="椭圆 46"/>
          <p:cNvSpPr/>
          <p:nvPr>
            <p:custDataLst>
              <p:tags r:id="rId17"/>
            </p:custDataLst>
          </p:nvPr>
        </p:nvSpPr>
        <p:spPr>
          <a:xfrm rot="5400000">
            <a:off x="7009448" y="4901883"/>
            <a:ext cx="97155" cy="97155"/>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24" name="图片 12" descr="343439383331313b343532303032383bbfcdbba7b9dcc0e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3522663" y="3419158"/>
            <a:ext cx="360000" cy="360000"/>
          </a:xfrm>
          <a:prstGeom prst="rect">
            <a:avLst/>
          </a:prstGeom>
        </p:spPr>
      </p:pic>
      <p:sp>
        <p:nvSpPr>
          <p:cNvPr id="12" name="矩形 11"/>
          <p:cNvSpPr/>
          <p:nvPr>
            <p:custDataLst>
              <p:tags r:id="rId21"/>
            </p:custDataLst>
          </p:nvPr>
        </p:nvSpPr>
        <p:spPr>
          <a:xfrm>
            <a:off x="7265988" y="4691698"/>
            <a:ext cx="1816100" cy="1662430"/>
          </a:xfrm>
          <a:prstGeom prst="rect">
            <a:avLst/>
          </a:prstGeom>
          <a:noFill/>
        </p:spPr>
        <p:txBody>
          <a:bodyPr wrap="square" lIns="0" tIns="0" rIns="0" bIns="0" rtlCol="0" anchor="t" anchorCtr="0">
            <a:noAutofit/>
          </a:bodyPr>
          <a:lstStyle/>
          <a:p>
            <a:pPr defTabSz="457200">
              <a:lnSpc>
                <a:spcPct val="130000"/>
              </a:lnSpc>
              <a:spcBef>
                <a:spcPct val="0"/>
              </a:spcBef>
              <a:spcAft>
                <a:spcPct val="0"/>
              </a:spcAft>
            </a:pPr>
            <a:r>
              <a:rPr lang="zh-CN" altLang="en-US" sz="2400">
                <a:solidFill>
                  <a:schemeClr val="tx1">
                    <a:lumMod val="65000"/>
                    <a:lumOff val="35000"/>
                  </a:schemeClr>
                </a:solidFill>
                <a:latin typeface="+mn-ea"/>
                <a:cs typeface="+mn-ea"/>
                <a:sym typeface="+mn-ea"/>
              </a:rPr>
              <a:t>（3）制订合理的企业发展计划。</a:t>
            </a:r>
            <a:endParaRPr lang="zh-CN" altLang="en-US" sz="2400">
              <a:solidFill>
                <a:schemeClr val="tx1">
                  <a:lumMod val="65000"/>
                  <a:lumOff val="35000"/>
                </a:schemeClr>
              </a:solidFill>
              <a:latin typeface="+mn-ea"/>
              <a:cs typeface="+mn-ea"/>
              <a:sym typeface="+mn-ea"/>
            </a:endParaRPr>
          </a:p>
        </p:txBody>
      </p:sp>
      <p:pic>
        <p:nvPicPr>
          <p:cNvPr id="25" name="图片 23" descr="343439383331313b343532303034303bcffacadbb9dcc0e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5743893" y="3413443"/>
            <a:ext cx="360000" cy="360000"/>
          </a:xfrm>
          <a:prstGeom prst="rect">
            <a:avLst/>
          </a:prstGeom>
        </p:spPr>
      </p:pic>
      <p:pic>
        <p:nvPicPr>
          <p:cNvPr id="18" name="图片 16" descr="343439383331313b343532303033323bd3a6d3c3b9dcc0ed"/>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7963218" y="3414078"/>
            <a:ext cx="360000" cy="360000"/>
          </a:xfrm>
          <a:prstGeom prst="rect">
            <a:avLst/>
          </a:prstGeom>
        </p:spPr>
      </p:pic>
    </p:spTree>
    <p:custDataLst>
      <p:tags r:id="rId28"/>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三、初创企业的成长管理</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837565"/>
            <a:ext cx="8052435" cy="460375"/>
          </a:xfrm>
          <a:prstGeom prst="rect">
            <a:avLst/>
          </a:prstGeom>
        </p:spPr>
        <p:txBody>
          <a:bodyPr wrap="square">
            <a:spAutoFit/>
          </a:bodyPr>
          <a:p>
            <a:r>
              <a:rPr lang="zh-CN" altLang="en-US" sz="2400">
                <a:solidFill>
                  <a:srgbClr val="231F20"/>
                </a:solidFill>
                <a:latin typeface="方正书宋_GBK"/>
                <a:ea typeface="方正书宋_GBK"/>
              </a:rPr>
              <a:t>（二）企业不同阶段的管理要求</a:t>
            </a:r>
            <a:endParaRPr lang="zh-CN" altLang="en-US" sz="2400">
              <a:solidFill>
                <a:srgbClr val="231F20"/>
              </a:solidFill>
              <a:latin typeface="方正书宋_GBK"/>
              <a:ea typeface="方正书宋_GBK"/>
            </a:endParaRPr>
          </a:p>
        </p:txBody>
      </p:sp>
      <p:sp>
        <p:nvSpPr>
          <p:cNvPr id="5" name="文本框 4"/>
          <p:cNvSpPr txBox="1"/>
          <p:nvPr/>
        </p:nvSpPr>
        <p:spPr>
          <a:xfrm>
            <a:off x="436880" y="1368108"/>
            <a:ext cx="5080000" cy="460375"/>
          </a:xfrm>
          <a:prstGeom prst="rect">
            <a:avLst/>
          </a:prstGeom>
        </p:spPr>
        <p:txBody>
          <a:bodyPr>
            <a:spAutoFit/>
          </a:bodyPr>
          <a:p>
            <a:r>
              <a:rPr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4．青春期的管理要求</a:t>
            </a:r>
            <a:endParaRPr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436880" y="1899285"/>
            <a:ext cx="8430895" cy="460375"/>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rPr>
              <a:t>青春期企业的管理主要应做好以下三方面。</a:t>
            </a:r>
            <a:endParaRPr lang="zh-CN" altLang="en-US" sz="2400">
              <a:solidFill>
                <a:srgbClr val="231F20"/>
              </a:solidFill>
              <a:latin typeface="微软雅黑" panose="020B0503020204020204" pitchFamily="34" charset="-122"/>
              <a:ea typeface="微软雅黑" panose="020B0503020204020204" pitchFamily="34" charset="-122"/>
            </a:endParaRPr>
          </a:p>
        </p:txBody>
      </p:sp>
      <p:sp>
        <p:nvSpPr>
          <p:cNvPr id="26" name="任意多边形: 形状 15"/>
          <p:cNvSpPr/>
          <p:nvPr>
            <p:custDataLst>
              <p:tags r:id="rId1"/>
            </p:custDataLst>
          </p:nvPr>
        </p:nvSpPr>
        <p:spPr>
          <a:xfrm>
            <a:off x="2028825" y="2591435"/>
            <a:ext cx="2503384" cy="3786260"/>
          </a:xfrm>
          <a:custGeom>
            <a:avLst/>
            <a:gdLst>
              <a:gd name="connsiteX0" fmla="*/ 62283 w 2658882"/>
              <a:gd name="connsiteY0" fmla="*/ 40468 h 4091396"/>
              <a:gd name="connsiteX1" fmla="*/ 205497 w 2658882"/>
              <a:gd name="connsiteY1" fmla="*/ 0 h 4091396"/>
              <a:gd name="connsiteX2" fmla="*/ 2508800 w 2658882"/>
              <a:gd name="connsiteY2" fmla="*/ 363231 h 4091396"/>
              <a:gd name="connsiteX3" fmla="*/ 2658882 w 2658882"/>
              <a:gd name="connsiteY3" fmla="*/ 538860 h 4091396"/>
              <a:gd name="connsiteX4" fmla="*/ 2658882 w 2658882"/>
              <a:gd name="connsiteY4" fmla="*/ 3550908 h 4091396"/>
              <a:gd name="connsiteX5" fmla="*/ 2508776 w 2658882"/>
              <a:gd name="connsiteY5" fmla="*/ 3726540 h 4091396"/>
              <a:gd name="connsiteX6" fmla="*/ 205473 w 2658882"/>
              <a:gd name="connsiteY6" fmla="*/ 4089771 h 4091396"/>
              <a:gd name="connsiteX7" fmla="*/ 62283 w 2658882"/>
              <a:gd name="connsiteY7" fmla="*/ 4049299 h 4091396"/>
              <a:gd name="connsiteX8" fmla="*/ 0 w 2658882"/>
              <a:gd name="connsiteY8" fmla="*/ 3914137 h 4091396"/>
              <a:gd name="connsiteX9" fmla="*/ 0 w 2658882"/>
              <a:gd name="connsiteY9" fmla="*/ 175659 h 4091396"/>
              <a:gd name="connsiteX10" fmla="*/ 62283 w 2658882"/>
              <a:gd name="connsiteY10" fmla="*/ 40468 h 4091396"/>
              <a:gd name="connsiteX0-1" fmla="*/ 62283 w 2658882"/>
              <a:gd name="connsiteY0-2" fmla="*/ 42612 h 4093540"/>
              <a:gd name="connsiteX1-3" fmla="*/ 205497 w 2658882"/>
              <a:gd name="connsiteY1-4" fmla="*/ 2144 h 4093540"/>
              <a:gd name="connsiteX2-5" fmla="*/ 2508800 w 2658882"/>
              <a:gd name="connsiteY2-6" fmla="*/ 365375 h 4093540"/>
              <a:gd name="connsiteX3-7" fmla="*/ 2658882 w 2658882"/>
              <a:gd name="connsiteY3-8" fmla="*/ 541004 h 4093540"/>
              <a:gd name="connsiteX4-9" fmla="*/ 2658882 w 2658882"/>
              <a:gd name="connsiteY4-10" fmla="*/ 3553052 h 4093540"/>
              <a:gd name="connsiteX5-11" fmla="*/ 2508776 w 2658882"/>
              <a:gd name="connsiteY5-12" fmla="*/ 3728684 h 4093540"/>
              <a:gd name="connsiteX6-13" fmla="*/ 205473 w 2658882"/>
              <a:gd name="connsiteY6-14" fmla="*/ 4091915 h 4093540"/>
              <a:gd name="connsiteX7-15" fmla="*/ 62283 w 2658882"/>
              <a:gd name="connsiteY7-16" fmla="*/ 4051443 h 4093540"/>
              <a:gd name="connsiteX8-17" fmla="*/ 0 w 2658882"/>
              <a:gd name="connsiteY8-18" fmla="*/ 3916281 h 4093540"/>
              <a:gd name="connsiteX9-19" fmla="*/ 0 w 2658882"/>
              <a:gd name="connsiteY9-20" fmla="*/ 177803 h 4093540"/>
              <a:gd name="connsiteX10-21" fmla="*/ 62283 w 2658882"/>
              <a:gd name="connsiteY10-22" fmla="*/ 42612 h 4093540"/>
              <a:gd name="connsiteX0-23" fmla="*/ 62283 w 2658882"/>
              <a:gd name="connsiteY0-24" fmla="*/ 42612 h 4093540"/>
              <a:gd name="connsiteX1-25" fmla="*/ 205497 w 2658882"/>
              <a:gd name="connsiteY1-26" fmla="*/ 2144 h 4093540"/>
              <a:gd name="connsiteX2-27" fmla="*/ 2508800 w 2658882"/>
              <a:gd name="connsiteY2-28" fmla="*/ 365375 h 4093540"/>
              <a:gd name="connsiteX3-29" fmla="*/ 2658882 w 2658882"/>
              <a:gd name="connsiteY3-30" fmla="*/ 541004 h 4093540"/>
              <a:gd name="connsiteX4-31" fmla="*/ 2658882 w 2658882"/>
              <a:gd name="connsiteY4-32" fmla="*/ 3553052 h 4093540"/>
              <a:gd name="connsiteX5-33" fmla="*/ 2508776 w 2658882"/>
              <a:gd name="connsiteY5-34" fmla="*/ 3728684 h 4093540"/>
              <a:gd name="connsiteX6-35" fmla="*/ 205473 w 2658882"/>
              <a:gd name="connsiteY6-36" fmla="*/ 4091915 h 4093540"/>
              <a:gd name="connsiteX7-37" fmla="*/ 62283 w 2658882"/>
              <a:gd name="connsiteY7-38" fmla="*/ 4051443 h 4093540"/>
              <a:gd name="connsiteX8-39" fmla="*/ 0 w 2658882"/>
              <a:gd name="connsiteY8-40" fmla="*/ 3916281 h 4093540"/>
              <a:gd name="connsiteX9-41" fmla="*/ 0 w 2658882"/>
              <a:gd name="connsiteY9-42" fmla="*/ 177803 h 4093540"/>
              <a:gd name="connsiteX10-43" fmla="*/ 62283 w 2658882"/>
              <a:gd name="connsiteY10-44" fmla="*/ 42612 h 4093540"/>
              <a:gd name="connsiteX0-45" fmla="*/ 62283 w 2658882"/>
              <a:gd name="connsiteY0-46" fmla="*/ 42612 h 4093540"/>
              <a:gd name="connsiteX1-47" fmla="*/ 205497 w 2658882"/>
              <a:gd name="connsiteY1-48" fmla="*/ 2144 h 4093540"/>
              <a:gd name="connsiteX2-49" fmla="*/ 2508800 w 2658882"/>
              <a:gd name="connsiteY2-50" fmla="*/ 365375 h 4093540"/>
              <a:gd name="connsiteX3-51" fmla="*/ 2658882 w 2658882"/>
              <a:gd name="connsiteY3-52" fmla="*/ 541004 h 4093540"/>
              <a:gd name="connsiteX4-53" fmla="*/ 2658882 w 2658882"/>
              <a:gd name="connsiteY4-54" fmla="*/ 3553052 h 4093540"/>
              <a:gd name="connsiteX5-55" fmla="*/ 2508776 w 2658882"/>
              <a:gd name="connsiteY5-56" fmla="*/ 3728684 h 4093540"/>
              <a:gd name="connsiteX6-57" fmla="*/ 205473 w 2658882"/>
              <a:gd name="connsiteY6-58" fmla="*/ 4091915 h 4093540"/>
              <a:gd name="connsiteX7-59" fmla="*/ 62283 w 2658882"/>
              <a:gd name="connsiteY7-60" fmla="*/ 4051443 h 4093540"/>
              <a:gd name="connsiteX8-61" fmla="*/ 0 w 2658882"/>
              <a:gd name="connsiteY8-62" fmla="*/ 3916281 h 4093540"/>
              <a:gd name="connsiteX9-63" fmla="*/ 0 w 2658882"/>
              <a:gd name="connsiteY9-64" fmla="*/ 177803 h 4093540"/>
              <a:gd name="connsiteX10-65" fmla="*/ 62283 w 2658882"/>
              <a:gd name="connsiteY10-66" fmla="*/ 42612 h 4093540"/>
              <a:gd name="connsiteX0-67" fmla="*/ 62283 w 2658882"/>
              <a:gd name="connsiteY0-68" fmla="*/ 42612 h 4093540"/>
              <a:gd name="connsiteX1-69" fmla="*/ 205497 w 2658882"/>
              <a:gd name="connsiteY1-70" fmla="*/ 2144 h 4093540"/>
              <a:gd name="connsiteX2-71" fmla="*/ 2508800 w 2658882"/>
              <a:gd name="connsiteY2-72" fmla="*/ 365375 h 4093540"/>
              <a:gd name="connsiteX3-73" fmla="*/ 2658882 w 2658882"/>
              <a:gd name="connsiteY3-74" fmla="*/ 541004 h 4093540"/>
              <a:gd name="connsiteX4-75" fmla="*/ 2658882 w 2658882"/>
              <a:gd name="connsiteY4-76" fmla="*/ 3553052 h 4093540"/>
              <a:gd name="connsiteX5-77" fmla="*/ 2508776 w 2658882"/>
              <a:gd name="connsiteY5-78" fmla="*/ 3728684 h 4093540"/>
              <a:gd name="connsiteX6-79" fmla="*/ 205473 w 2658882"/>
              <a:gd name="connsiteY6-80" fmla="*/ 4091915 h 4093540"/>
              <a:gd name="connsiteX7-81" fmla="*/ 62283 w 2658882"/>
              <a:gd name="connsiteY7-82" fmla="*/ 4051443 h 4093540"/>
              <a:gd name="connsiteX8-83" fmla="*/ 0 w 2658882"/>
              <a:gd name="connsiteY8-84" fmla="*/ 3916281 h 4093540"/>
              <a:gd name="connsiteX9-85" fmla="*/ 0 w 2658882"/>
              <a:gd name="connsiteY9-86" fmla="*/ 177803 h 4093540"/>
              <a:gd name="connsiteX10-87" fmla="*/ 62283 w 2658882"/>
              <a:gd name="connsiteY10-88" fmla="*/ 42612 h 4093540"/>
              <a:gd name="connsiteX0-89" fmla="*/ 62283 w 2658882"/>
              <a:gd name="connsiteY0-90" fmla="*/ 42612 h 4093540"/>
              <a:gd name="connsiteX1-91" fmla="*/ 205497 w 2658882"/>
              <a:gd name="connsiteY1-92" fmla="*/ 2144 h 4093540"/>
              <a:gd name="connsiteX2-93" fmla="*/ 2508800 w 2658882"/>
              <a:gd name="connsiteY2-94" fmla="*/ 365375 h 4093540"/>
              <a:gd name="connsiteX3-95" fmla="*/ 2658882 w 2658882"/>
              <a:gd name="connsiteY3-96" fmla="*/ 541004 h 4093540"/>
              <a:gd name="connsiteX4-97" fmla="*/ 2658882 w 2658882"/>
              <a:gd name="connsiteY4-98" fmla="*/ 3553052 h 4093540"/>
              <a:gd name="connsiteX5-99" fmla="*/ 2508776 w 2658882"/>
              <a:gd name="connsiteY5-100" fmla="*/ 3728684 h 4093540"/>
              <a:gd name="connsiteX6-101" fmla="*/ 205473 w 2658882"/>
              <a:gd name="connsiteY6-102" fmla="*/ 4091915 h 4093540"/>
              <a:gd name="connsiteX7-103" fmla="*/ 62283 w 2658882"/>
              <a:gd name="connsiteY7-104" fmla="*/ 4051443 h 4093540"/>
              <a:gd name="connsiteX8-105" fmla="*/ 0 w 2658882"/>
              <a:gd name="connsiteY8-106" fmla="*/ 3916281 h 4093540"/>
              <a:gd name="connsiteX9-107" fmla="*/ 0 w 2658882"/>
              <a:gd name="connsiteY9-108" fmla="*/ 177803 h 4093540"/>
              <a:gd name="connsiteX10-109" fmla="*/ 62283 w 2658882"/>
              <a:gd name="connsiteY10-110" fmla="*/ 42612 h 4093540"/>
              <a:gd name="connsiteX0-111" fmla="*/ 62283 w 2658882"/>
              <a:gd name="connsiteY0-112" fmla="*/ 42612 h 4093540"/>
              <a:gd name="connsiteX1-113" fmla="*/ 205497 w 2658882"/>
              <a:gd name="connsiteY1-114" fmla="*/ 2144 h 4093540"/>
              <a:gd name="connsiteX2-115" fmla="*/ 2508800 w 2658882"/>
              <a:gd name="connsiteY2-116" fmla="*/ 365375 h 4093540"/>
              <a:gd name="connsiteX3-117" fmla="*/ 2658882 w 2658882"/>
              <a:gd name="connsiteY3-118" fmla="*/ 541004 h 4093540"/>
              <a:gd name="connsiteX4-119" fmla="*/ 2658882 w 2658882"/>
              <a:gd name="connsiteY4-120" fmla="*/ 3553052 h 4093540"/>
              <a:gd name="connsiteX5-121" fmla="*/ 2508776 w 2658882"/>
              <a:gd name="connsiteY5-122" fmla="*/ 3728684 h 4093540"/>
              <a:gd name="connsiteX6-123" fmla="*/ 205473 w 2658882"/>
              <a:gd name="connsiteY6-124" fmla="*/ 4091915 h 4093540"/>
              <a:gd name="connsiteX7-125" fmla="*/ 62283 w 2658882"/>
              <a:gd name="connsiteY7-126" fmla="*/ 4051443 h 4093540"/>
              <a:gd name="connsiteX8-127" fmla="*/ 0 w 2658882"/>
              <a:gd name="connsiteY8-128" fmla="*/ 3916281 h 4093540"/>
              <a:gd name="connsiteX9-129" fmla="*/ 0 w 2658882"/>
              <a:gd name="connsiteY9-130" fmla="*/ 177803 h 4093540"/>
              <a:gd name="connsiteX10-131" fmla="*/ 62283 w 2658882"/>
              <a:gd name="connsiteY10-132" fmla="*/ 42612 h 4093540"/>
              <a:gd name="connsiteX0-133" fmla="*/ 62283 w 2658882"/>
              <a:gd name="connsiteY0-134" fmla="*/ 42612 h 4093540"/>
              <a:gd name="connsiteX1-135" fmla="*/ 205497 w 2658882"/>
              <a:gd name="connsiteY1-136" fmla="*/ 2144 h 4093540"/>
              <a:gd name="connsiteX2-137" fmla="*/ 2508800 w 2658882"/>
              <a:gd name="connsiteY2-138" fmla="*/ 365375 h 4093540"/>
              <a:gd name="connsiteX3-139" fmla="*/ 2658882 w 2658882"/>
              <a:gd name="connsiteY3-140" fmla="*/ 541004 h 4093540"/>
              <a:gd name="connsiteX4-141" fmla="*/ 2658882 w 2658882"/>
              <a:gd name="connsiteY4-142" fmla="*/ 3553052 h 4093540"/>
              <a:gd name="connsiteX5-143" fmla="*/ 2508776 w 2658882"/>
              <a:gd name="connsiteY5-144" fmla="*/ 3728684 h 4093540"/>
              <a:gd name="connsiteX6-145" fmla="*/ 205473 w 2658882"/>
              <a:gd name="connsiteY6-146" fmla="*/ 4091915 h 4093540"/>
              <a:gd name="connsiteX7-147" fmla="*/ 62283 w 2658882"/>
              <a:gd name="connsiteY7-148" fmla="*/ 4051443 h 4093540"/>
              <a:gd name="connsiteX8-149" fmla="*/ 0 w 2658882"/>
              <a:gd name="connsiteY8-150" fmla="*/ 3916281 h 4093540"/>
              <a:gd name="connsiteX9-151" fmla="*/ 0 w 2658882"/>
              <a:gd name="connsiteY9-152" fmla="*/ 177803 h 4093540"/>
              <a:gd name="connsiteX10-153" fmla="*/ 62283 w 2658882"/>
              <a:gd name="connsiteY10-154" fmla="*/ 42612 h 4093540"/>
              <a:gd name="connsiteX0-155" fmla="*/ 62283 w 2658882"/>
              <a:gd name="connsiteY0-156" fmla="*/ 42612 h 4093540"/>
              <a:gd name="connsiteX1-157" fmla="*/ 205497 w 2658882"/>
              <a:gd name="connsiteY1-158" fmla="*/ 2144 h 4093540"/>
              <a:gd name="connsiteX2-159" fmla="*/ 2508800 w 2658882"/>
              <a:gd name="connsiteY2-160" fmla="*/ 365375 h 4093540"/>
              <a:gd name="connsiteX3-161" fmla="*/ 2658882 w 2658882"/>
              <a:gd name="connsiteY3-162" fmla="*/ 541004 h 4093540"/>
              <a:gd name="connsiteX4-163" fmla="*/ 2658882 w 2658882"/>
              <a:gd name="connsiteY4-164" fmla="*/ 3553052 h 4093540"/>
              <a:gd name="connsiteX5-165" fmla="*/ 2508776 w 2658882"/>
              <a:gd name="connsiteY5-166" fmla="*/ 3728684 h 4093540"/>
              <a:gd name="connsiteX6-167" fmla="*/ 205473 w 2658882"/>
              <a:gd name="connsiteY6-168" fmla="*/ 4091915 h 4093540"/>
              <a:gd name="connsiteX7-169" fmla="*/ 62283 w 2658882"/>
              <a:gd name="connsiteY7-170" fmla="*/ 4051443 h 4093540"/>
              <a:gd name="connsiteX8-171" fmla="*/ 0 w 2658882"/>
              <a:gd name="connsiteY8-172" fmla="*/ 3916281 h 4093540"/>
              <a:gd name="connsiteX9-173" fmla="*/ 0 w 2658882"/>
              <a:gd name="connsiteY9-174" fmla="*/ 177803 h 4093540"/>
              <a:gd name="connsiteX10-175" fmla="*/ 62283 w 2658882"/>
              <a:gd name="connsiteY10-176" fmla="*/ 42612 h 4093540"/>
              <a:gd name="connsiteX0-177" fmla="*/ 62283 w 2658882"/>
              <a:gd name="connsiteY0-178" fmla="*/ 42612 h 4093540"/>
              <a:gd name="connsiteX1-179" fmla="*/ 205497 w 2658882"/>
              <a:gd name="connsiteY1-180" fmla="*/ 2144 h 4093540"/>
              <a:gd name="connsiteX2-181" fmla="*/ 2508800 w 2658882"/>
              <a:gd name="connsiteY2-182" fmla="*/ 365375 h 4093540"/>
              <a:gd name="connsiteX3-183" fmla="*/ 2658882 w 2658882"/>
              <a:gd name="connsiteY3-184" fmla="*/ 541004 h 4093540"/>
              <a:gd name="connsiteX4-185" fmla="*/ 2658882 w 2658882"/>
              <a:gd name="connsiteY4-186" fmla="*/ 3553052 h 4093540"/>
              <a:gd name="connsiteX5-187" fmla="*/ 2508776 w 2658882"/>
              <a:gd name="connsiteY5-188" fmla="*/ 3728684 h 4093540"/>
              <a:gd name="connsiteX6-189" fmla="*/ 205473 w 2658882"/>
              <a:gd name="connsiteY6-190" fmla="*/ 4091915 h 4093540"/>
              <a:gd name="connsiteX7-191" fmla="*/ 62283 w 2658882"/>
              <a:gd name="connsiteY7-192" fmla="*/ 4051443 h 4093540"/>
              <a:gd name="connsiteX8-193" fmla="*/ 0 w 2658882"/>
              <a:gd name="connsiteY8-194" fmla="*/ 3916281 h 4093540"/>
              <a:gd name="connsiteX9-195" fmla="*/ 0 w 2658882"/>
              <a:gd name="connsiteY9-196" fmla="*/ 177803 h 4093540"/>
              <a:gd name="connsiteX10-197" fmla="*/ 62283 w 2658882"/>
              <a:gd name="connsiteY10-198" fmla="*/ 42612 h 4093540"/>
              <a:gd name="connsiteX0-199" fmla="*/ 62283 w 2658882"/>
              <a:gd name="connsiteY0-200" fmla="*/ 42612 h 4092044"/>
              <a:gd name="connsiteX1-201" fmla="*/ 205497 w 2658882"/>
              <a:gd name="connsiteY1-202" fmla="*/ 2144 h 4092044"/>
              <a:gd name="connsiteX2-203" fmla="*/ 2508800 w 2658882"/>
              <a:gd name="connsiteY2-204" fmla="*/ 365375 h 4092044"/>
              <a:gd name="connsiteX3-205" fmla="*/ 2658882 w 2658882"/>
              <a:gd name="connsiteY3-206" fmla="*/ 541004 h 4092044"/>
              <a:gd name="connsiteX4-207" fmla="*/ 2658882 w 2658882"/>
              <a:gd name="connsiteY4-208" fmla="*/ 3553052 h 4092044"/>
              <a:gd name="connsiteX5-209" fmla="*/ 2508776 w 2658882"/>
              <a:gd name="connsiteY5-210" fmla="*/ 3728684 h 4092044"/>
              <a:gd name="connsiteX6-211" fmla="*/ 205473 w 2658882"/>
              <a:gd name="connsiteY6-212" fmla="*/ 4091915 h 4092044"/>
              <a:gd name="connsiteX7-213" fmla="*/ 62283 w 2658882"/>
              <a:gd name="connsiteY7-214" fmla="*/ 4051443 h 4092044"/>
              <a:gd name="connsiteX8-215" fmla="*/ 0 w 2658882"/>
              <a:gd name="connsiteY8-216" fmla="*/ 3916281 h 4092044"/>
              <a:gd name="connsiteX9-217" fmla="*/ 0 w 2658882"/>
              <a:gd name="connsiteY9-218" fmla="*/ 177803 h 4092044"/>
              <a:gd name="connsiteX10-219" fmla="*/ 62283 w 2658882"/>
              <a:gd name="connsiteY10-220" fmla="*/ 42612 h 4092044"/>
              <a:gd name="connsiteX0-221" fmla="*/ 62283 w 2658882"/>
              <a:gd name="connsiteY0-222" fmla="*/ 42612 h 4091915"/>
              <a:gd name="connsiteX1-223" fmla="*/ 205497 w 2658882"/>
              <a:gd name="connsiteY1-224" fmla="*/ 2144 h 4091915"/>
              <a:gd name="connsiteX2-225" fmla="*/ 2508800 w 2658882"/>
              <a:gd name="connsiteY2-226" fmla="*/ 365375 h 4091915"/>
              <a:gd name="connsiteX3-227" fmla="*/ 2658882 w 2658882"/>
              <a:gd name="connsiteY3-228" fmla="*/ 541004 h 4091915"/>
              <a:gd name="connsiteX4-229" fmla="*/ 2658882 w 2658882"/>
              <a:gd name="connsiteY4-230" fmla="*/ 3553052 h 4091915"/>
              <a:gd name="connsiteX5-231" fmla="*/ 2508776 w 2658882"/>
              <a:gd name="connsiteY5-232" fmla="*/ 3728684 h 4091915"/>
              <a:gd name="connsiteX6-233" fmla="*/ 205473 w 2658882"/>
              <a:gd name="connsiteY6-234" fmla="*/ 4091915 h 4091915"/>
              <a:gd name="connsiteX7-235" fmla="*/ 62283 w 2658882"/>
              <a:gd name="connsiteY7-236" fmla="*/ 4051443 h 4091915"/>
              <a:gd name="connsiteX8-237" fmla="*/ 0 w 2658882"/>
              <a:gd name="connsiteY8-238" fmla="*/ 3916281 h 4091915"/>
              <a:gd name="connsiteX9-239" fmla="*/ 0 w 2658882"/>
              <a:gd name="connsiteY9-240" fmla="*/ 177803 h 4091915"/>
              <a:gd name="connsiteX10-241" fmla="*/ 62283 w 2658882"/>
              <a:gd name="connsiteY10-242" fmla="*/ 42612 h 4091915"/>
              <a:gd name="connsiteX0-243" fmla="*/ 62283 w 2658882"/>
              <a:gd name="connsiteY0-244" fmla="*/ 42612 h 4092475"/>
              <a:gd name="connsiteX1-245" fmla="*/ 205497 w 2658882"/>
              <a:gd name="connsiteY1-246" fmla="*/ 2144 h 4092475"/>
              <a:gd name="connsiteX2-247" fmla="*/ 2508800 w 2658882"/>
              <a:gd name="connsiteY2-248" fmla="*/ 365375 h 4092475"/>
              <a:gd name="connsiteX3-249" fmla="*/ 2658882 w 2658882"/>
              <a:gd name="connsiteY3-250" fmla="*/ 541004 h 4092475"/>
              <a:gd name="connsiteX4-251" fmla="*/ 2658882 w 2658882"/>
              <a:gd name="connsiteY4-252" fmla="*/ 3553052 h 4092475"/>
              <a:gd name="connsiteX5-253" fmla="*/ 2508776 w 2658882"/>
              <a:gd name="connsiteY5-254" fmla="*/ 3728684 h 4092475"/>
              <a:gd name="connsiteX6-255" fmla="*/ 205473 w 2658882"/>
              <a:gd name="connsiteY6-256" fmla="*/ 4091915 h 4092475"/>
              <a:gd name="connsiteX7-257" fmla="*/ 62283 w 2658882"/>
              <a:gd name="connsiteY7-258" fmla="*/ 4051443 h 4092475"/>
              <a:gd name="connsiteX8-259" fmla="*/ 0 w 2658882"/>
              <a:gd name="connsiteY8-260" fmla="*/ 3916281 h 4092475"/>
              <a:gd name="connsiteX9-261" fmla="*/ 0 w 2658882"/>
              <a:gd name="connsiteY9-262" fmla="*/ 177803 h 4092475"/>
              <a:gd name="connsiteX10-263" fmla="*/ 62283 w 2658882"/>
              <a:gd name="connsiteY10-264" fmla="*/ 42612 h 4092475"/>
              <a:gd name="connsiteX0-265" fmla="*/ 62283 w 2658882"/>
              <a:gd name="connsiteY0-266" fmla="*/ 42612 h 4094059"/>
              <a:gd name="connsiteX1-267" fmla="*/ 205497 w 2658882"/>
              <a:gd name="connsiteY1-268" fmla="*/ 2144 h 4094059"/>
              <a:gd name="connsiteX2-269" fmla="*/ 2508800 w 2658882"/>
              <a:gd name="connsiteY2-270" fmla="*/ 365375 h 4094059"/>
              <a:gd name="connsiteX3-271" fmla="*/ 2658882 w 2658882"/>
              <a:gd name="connsiteY3-272" fmla="*/ 541004 h 4094059"/>
              <a:gd name="connsiteX4-273" fmla="*/ 2658882 w 2658882"/>
              <a:gd name="connsiteY4-274" fmla="*/ 3553052 h 4094059"/>
              <a:gd name="connsiteX5-275" fmla="*/ 2508776 w 2658882"/>
              <a:gd name="connsiteY5-276" fmla="*/ 3728684 h 4094059"/>
              <a:gd name="connsiteX6-277" fmla="*/ 205473 w 2658882"/>
              <a:gd name="connsiteY6-278" fmla="*/ 4091915 h 4094059"/>
              <a:gd name="connsiteX7-279" fmla="*/ 62283 w 2658882"/>
              <a:gd name="connsiteY7-280" fmla="*/ 4051443 h 4094059"/>
              <a:gd name="connsiteX8-281" fmla="*/ 0 w 2658882"/>
              <a:gd name="connsiteY8-282" fmla="*/ 3916281 h 4094059"/>
              <a:gd name="connsiteX9-283" fmla="*/ 0 w 2658882"/>
              <a:gd name="connsiteY9-284" fmla="*/ 177803 h 4094059"/>
              <a:gd name="connsiteX10-285" fmla="*/ 62283 w 2658882"/>
              <a:gd name="connsiteY10-286" fmla="*/ 42612 h 4094059"/>
              <a:gd name="connsiteX0-287" fmla="*/ 62283 w 2658882"/>
              <a:gd name="connsiteY0-288" fmla="*/ 42612 h 4094059"/>
              <a:gd name="connsiteX1-289" fmla="*/ 205497 w 2658882"/>
              <a:gd name="connsiteY1-290" fmla="*/ 2144 h 4094059"/>
              <a:gd name="connsiteX2-291" fmla="*/ 2508800 w 2658882"/>
              <a:gd name="connsiteY2-292" fmla="*/ 365375 h 4094059"/>
              <a:gd name="connsiteX3-293" fmla="*/ 2658882 w 2658882"/>
              <a:gd name="connsiteY3-294" fmla="*/ 541004 h 4094059"/>
              <a:gd name="connsiteX4-295" fmla="*/ 2658882 w 2658882"/>
              <a:gd name="connsiteY4-296" fmla="*/ 3553052 h 4094059"/>
              <a:gd name="connsiteX5-297" fmla="*/ 2508776 w 2658882"/>
              <a:gd name="connsiteY5-298" fmla="*/ 3728684 h 4094059"/>
              <a:gd name="connsiteX6-299" fmla="*/ 205473 w 2658882"/>
              <a:gd name="connsiteY6-300" fmla="*/ 4091915 h 4094059"/>
              <a:gd name="connsiteX7-301" fmla="*/ 62283 w 2658882"/>
              <a:gd name="connsiteY7-302" fmla="*/ 4051443 h 4094059"/>
              <a:gd name="connsiteX8-303" fmla="*/ 0 w 2658882"/>
              <a:gd name="connsiteY8-304" fmla="*/ 3916281 h 4094059"/>
              <a:gd name="connsiteX9-305" fmla="*/ 0 w 2658882"/>
              <a:gd name="connsiteY9-306" fmla="*/ 177803 h 4094059"/>
              <a:gd name="connsiteX10-307" fmla="*/ 62283 w 2658882"/>
              <a:gd name="connsiteY10-308" fmla="*/ 42612 h 4094059"/>
              <a:gd name="connsiteX0-309" fmla="*/ 62283 w 2658882"/>
              <a:gd name="connsiteY0-310" fmla="*/ 42612 h 4094059"/>
              <a:gd name="connsiteX1-311" fmla="*/ 205497 w 2658882"/>
              <a:gd name="connsiteY1-312" fmla="*/ 2144 h 4094059"/>
              <a:gd name="connsiteX2-313" fmla="*/ 2508800 w 2658882"/>
              <a:gd name="connsiteY2-314" fmla="*/ 365375 h 4094059"/>
              <a:gd name="connsiteX3-315" fmla="*/ 2658882 w 2658882"/>
              <a:gd name="connsiteY3-316" fmla="*/ 541004 h 4094059"/>
              <a:gd name="connsiteX4-317" fmla="*/ 2658882 w 2658882"/>
              <a:gd name="connsiteY4-318" fmla="*/ 3553052 h 4094059"/>
              <a:gd name="connsiteX5-319" fmla="*/ 2508776 w 2658882"/>
              <a:gd name="connsiteY5-320" fmla="*/ 3728684 h 4094059"/>
              <a:gd name="connsiteX6-321" fmla="*/ 205473 w 2658882"/>
              <a:gd name="connsiteY6-322" fmla="*/ 4091915 h 4094059"/>
              <a:gd name="connsiteX7-323" fmla="*/ 62283 w 2658882"/>
              <a:gd name="connsiteY7-324" fmla="*/ 4051443 h 4094059"/>
              <a:gd name="connsiteX8-325" fmla="*/ 0 w 2658882"/>
              <a:gd name="connsiteY8-326" fmla="*/ 3916281 h 4094059"/>
              <a:gd name="connsiteX9-327" fmla="*/ 0 w 2658882"/>
              <a:gd name="connsiteY9-328" fmla="*/ 177803 h 4094059"/>
              <a:gd name="connsiteX10-329" fmla="*/ 62283 w 2658882"/>
              <a:gd name="connsiteY10-330" fmla="*/ 42612 h 4094059"/>
              <a:gd name="connsiteX0-331" fmla="*/ 62283 w 2658882"/>
              <a:gd name="connsiteY0-332" fmla="*/ 42612 h 4094059"/>
              <a:gd name="connsiteX1-333" fmla="*/ 205497 w 2658882"/>
              <a:gd name="connsiteY1-334" fmla="*/ 2144 h 4094059"/>
              <a:gd name="connsiteX2-335" fmla="*/ 2508800 w 2658882"/>
              <a:gd name="connsiteY2-336" fmla="*/ 365375 h 4094059"/>
              <a:gd name="connsiteX3-337" fmla="*/ 2658882 w 2658882"/>
              <a:gd name="connsiteY3-338" fmla="*/ 541004 h 4094059"/>
              <a:gd name="connsiteX4-339" fmla="*/ 2658882 w 2658882"/>
              <a:gd name="connsiteY4-340" fmla="*/ 3553052 h 4094059"/>
              <a:gd name="connsiteX5-341" fmla="*/ 2508776 w 2658882"/>
              <a:gd name="connsiteY5-342" fmla="*/ 3728684 h 4094059"/>
              <a:gd name="connsiteX6-343" fmla="*/ 205473 w 2658882"/>
              <a:gd name="connsiteY6-344" fmla="*/ 4091915 h 4094059"/>
              <a:gd name="connsiteX7-345" fmla="*/ 62283 w 2658882"/>
              <a:gd name="connsiteY7-346" fmla="*/ 4051443 h 4094059"/>
              <a:gd name="connsiteX8-347" fmla="*/ 0 w 2658882"/>
              <a:gd name="connsiteY8-348" fmla="*/ 3916281 h 4094059"/>
              <a:gd name="connsiteX9-349" fmla="*/ 0 w 2658882"/>
              <a:gd name="connsiteY9-350" fmla="*/ 177803 h 4094059"/>
              <a:gd name="connsiteX10-351" fmla="*/ 62283 w 2658882"/>
              <a:gd name="connsiteY10-352" fmla="*/ 42612 h 4094059"/>
              <a:gd name="connsiteX0-353" fmla="*/ 62283 w 2658882"/>
              <a:gd name="connsiteY0-354" fmla="*/ 42612 h 4094059"/>
              <a:gd name="connsiteX1-355" fmla="*/ 205497 w 2658882"/>
              <a:gd name="connsiteY1-356" fmla="*/ 2144 h 4094059"/>
              <a:gd name="connsiteX2-357" fmla="*/ 2508800 w 2658882"/>
              <a:gd name="connsiteY2-358" fmla="*/ 365375 h 4094059"/>
              <a:gd name="connsiteX3-359" fmla="*/ 2658882 w 2658882"/>
              <a:gd name="connsiteY3-360" fmla="*/ 541004 h 4094059"/>
              <a:gd name="connsiteX4-361" fmla="*/ 2658882 w 2658882"/>
              <a:gd name="connsiteY4-362" fmla="*/ 3553052 h 4094059"/>
              <a:gd name="connsiteX5-363" fmla="*/ 2508776 w 2658882"/>
              <a:gd name="connsiteY5-364" fmla="*/ 3728684 h 4094059"/>
              <a:gd name="connsiteX6-365" fmla="*/ 205473 w 2658882"/>
              <a:gd name="connsiteY6-366" fmla="*/ 4091915 h 4094059"/>
              <a:gd name="connsiteX7-367" fmla="*/ 62283 w 2658882"/>
              <a:gd name="connsiteY7-368" fmla="*/ 4051443 h 4094059"/>
              <a:gd name="connsiteX8-369" fmla="*/ 0 w 2658882"/>
              <a:gd name="connsiteY8-370" fmla="*/ 3916281 h 4094059"/>
              <a:gd name="connsiteX9-371" fmla="*/ 0 w 2658882"/>
              <a:gd name="connsiteY9-372" fmla="*/ 177803 h 4094059"/>
              <a:gd name="connsiteX10-373" fmla="*/ 62283 w 2658882"/>
              <a:gd name="connsiteY10-374" fmla="*/ 42612 h 4094059"/>
              <a:gd name="connsiteX0-375" fmla="*/ 62283 w 2658882"/>
              <a:gd name="connsiteY0-376" fmla="*/ 42612 h 4094059"/>
              <a:gd name="connsiteX1-377" fmla="*/ 205497 w 2658882"/>
              <a:gd name="connsiteY1-378" fmla="*/ 2144 h 4094059"/>
              <a:gd name="connsiteX2-379" fmla="*/ 2508800 w 2658882"/>
              <a:gd name="connsiteY2-380" fmla="*/ 365375 h 4094059"/>
              <a:gd name="connsiteX3-381" fmla="*/ 2658882 w 2658882"/>
              <a:gd name="connsiteY3-382" fmla="*/ 541004 h 4094059"/>
              <a:gd name="connsiteX4-383" fmla="*/ 2658882 w 2658882"/>
              <a:gd name="connsiteY4-384" fmla="*/ 3553052 h 4094059"/>
              <a:gd name="connsiteX5-385" fmla="*/ 2508776 w 2658882"/>
              <a:gd name="connsiteY5-386" fmla="*/ 3728684 h 4094059"/>
              <a:gd name="connsiteX6-387" fmla="*/ 205473 w 2658882"/>
              <a:gd name="connsiteY6-388" fmla="*/ 4091915 h 4094059"/>
              <a:gd name="connsiteX7-389" fmla="*/ 62283 w 2658882"/>
              <a:gd name="connsiteY7-390" fmla="*/ 4051443 h 4094059"/>
              <a:gd name="connsiteX8-391" fmla="*/ 0 w 2658882"/>
              <a:gd name="connsiteY8-392" fmla="*/ 3916281 h 4094059"/>
              <a:gd name="connsiteX9-393" fmla="*/ 0 w 2658882"/>
              <a:gd name="connsiteY9-394" fmla="*/ 177803 h 4094059"/>
              <a:gd name="connsiteX10-395" fmla="*/ 62283 w 2658882"/>
              <a:gd name="connsiteY10-396" fmla="*/ 42612 h 40940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658882" h="4094059">
                <a:moveTo>
                  <a:pt x="62283" y="42612"/>
                </a:moveTo>
                <a:cubicBezTo>
                  <a:pt x="101616" y="8995"/>
                  <a:pt x="154387" y="-5916"/>
                  <a:pt x="205497" y="2144"/>
                </a:cubicBezTo>
                <a:cubicBezTo>
                  <a:pt x="205497" y="2144"/>
                  <a:pt x="2508800" y="365375"/>
                  <a:pt x="2508800" y="365375"/>
                </a:cubicBezTo>
                <a:cubicBezTo>
                  <a:pt x="2599348" y="379655"/>
                  <a:pt x="2658882" y="449336"/>
                  <a:pt x="2658882" y="541004"/>
                </a:cubicBezTo>
                <a:cubicBezTo>
                  <a:pt x="2658882" y="541004"/>
                  <a:pt x="2658882" y="3553052"/>
                  <a:pt x="2658882" y="3553052"/>
                </a:cubicBezTo>
                <a:cubicBezTo>
                  <a:pt x="2658882" y="3644720"/>
                  <a:pt x="2599325" y="3714404"/>
                  <a:pt x="2508776" y="3728684"/>
                </a:cubicBezTo>
                <a:cubicBezTo>
                  <a:pt x="2508776" y="3728684"/>
                  <a:pt x="205473" y="4091915"/>
                  <a:pt x="205473" y="4091915"/>
                </a:cubicBezTo>
                <a:cubicBezTo>
                  <a:pt x="154364" y="4099976"/>
                  <a:pt x="101616" y="4085060"/>
                  <a:pt x="62283" y="4051443"/>
                </a:cubicBezTo>
                <a:cubicBezTo>
                  <a:pt x="22950" y="4017828"/>
                  <a:pt x="0" y="3968024"/>
                  <a:pt x="0" y="3916281"/>
                </a:cubicBezTo>
                <a:cubicBezTo>
                  <a:pt x="0" y="3916282"/>
                  <a:pt x="0" y="177804"/>
                  <a:pt x="0" y="177803"/>
                </a:cubicBezTo>
                <a:cubicBezTo>
                  <a:pt x="0" y="126063"/>
                  <a:pt x="22950" y="76228"/>
                  <a:pt x="62283" y="42612"/>
                </a:cubicBezTo>
                <a:close/>
              </a:path>
            </a:pathLst>
          </a:custGeom>
          <a:gradFill flip="none" rotWithShape="1">
            <a:gsLst>
              <a:gs pos="90000">
                <a:schemeClr val="accent1">
                  <a:alpha val="100000"/>
                </a:schemeClr>
              </a:gs>
              <a:gs pos="0">
                <a:schemeClr val="accent1">
                  <a:lumMod val="60000"/>
                  <a:lumOff val="40000"/>
                  <a:alpha val="100000"/>
                </a:schemeClr>
              </a:gs>
            </a:gsLst>
            <a:lin ang="10800000" scaled="1"/>
            <a:tileRect/>
          </a:gradFill>
          <a:ln w="9525" cap="flat">
            <a:noFill/>
            <a:prstDash val="solid"/>
            <a:miter/>
          </a:ln>
          <a:effectLst/>
        </p:spPr>
        <p:txBody>
          <a:bodyPr rtlCol="0" anchor="ctr">
            <a:noAutofit/>
          </a:bodyPr>
          <a:lstStyle/>
          <a:p>
            <a:pPr lvl="0" algn="l">
              <a:buClrTx/>
              <a:buSzTx/>
              <a:buFontTx/>
            </a:pPr>
            <a:endParaRPr lang="zh-CN" altLang="en-US">
              <a:solidFill>
                <a:schemeClr val="tx1"/>
              </a:solidFill>
              <a:sym typeface="+mn-ea"/>
            </a:endParaRPr>
          </a:p>
        </p:txBody>
      </p:sp>
      <p:sp>
        <p:nvSpPr>
          <p:cNvPr id="29" name="文本框 28"/>
          <p:cNvSpPr txBox="1"/>
          <p:nvPr>
            <p:custDataLst>
              <p:tags r:id="rId2"/>
            </p:custDataLst>
          </p:nvPr>
        </p:nvSpPr>
        <p:spPr>
          <a:xfrm>
            <a:off x="2397125" y="3091180"/>
            <a:ext cx="1701792" cy="337820"/>
          </a:xfrm>
          <a:prstGeom prst="rect">
            <a:avLst/>
          </a:prstGeom>
          <a:noFill/>
        </p:spPr>
        <p:txBody>
          <a:bodyPr wrap="square" lIns="0" tIns="0" rIns="0" bIns="0" rtlCol="0">
            <a:noAutofit/>
          </a:bodyPr>
          <a:lstStyle/>
          <a:p>
            <a:pPr algn="l"/>
            <a:r>
              <a:rPr lang="zh-CN" altLang="en-US" sz="2000" b="1" dirty="0">
                <a:solidFill>
                  <a:srgbClr val="FFFFFF"/>
                </a:solidFill>
              </a:rPr>
              <a:t>（1）明确企业内部管理团队的分工，使创业者及其团队同时掌握一定的权力，从</a:t>
            </a:r>
            <a:endParaRPr lang="zh-CN" altLang="en-US" sz="2000" b="1" dirty="0">
              <a:solidFill>
                <a:srgbClr val="FFFFFF"/>
              </a:solidFill>
            </a:endParaRPr>
          </a:p>
          <a:p>
            <a:pPr algn="l"/>
            <a:r>
              <a:rPr lang="zh-CN" altLang="en-US" sz="2000" b="1" dirty="0">
                <a:solidFill>
                  <a:srgbClr val="FFFFFF"/>
                </a:solidFill>
              </a:rPr>
              <a:t>而建立平等的合作关系。</a:t>
            </a:r>
            <a:endParaRPr lang="zh-CN" altLang="en-US" sz="2000" b="1" dirty="0">
              <a:solidFill>
                <a:srgbClr val="FFFFFF"/>
              </a:solidFill>
            </a:endParaRPr>
          </a:p>
        </p:txBody>
      </p:sp>
      <p:sp>
        <p:nvSpPr>
          <p:cNvPr id="33" name="任意多边形: 形状 15"/>
          <p:cNvSpPr/>
          <p:nvPr>
            <p:custDataLst>
              <p:tags r:id="rId3"/>
            </p:custDataLst>
          </p:nvPr>
        </p:nvSpPr>
        <p:spPr>
          <a:xfrm>
            <a:off x="5008880" y="2562860"/>
            <a:ext cx="2503384" cy="3786260"/>
          </a:xfrm>
          <a:custGeom>
            <a:avLst/>
            <a:gdLst>
              <a:gd name="connsiteX0" fmla="*/ 62283 w 2658882"/>
              <a:gd name="connsiteY0" fmla="*/ 40468 h 4091396"/>
              <a:gd name="connsiteX1" fmla="*/ 205497 w 2658882"/>
              <a:gd name="connsiteY1" fmla="*/ 0 h 4091396"/>
              <a:gd name="connsiteX2" fmla="*/ 2508800 w 2658882"/>
              <a:gd name="connsiteY2" fmla="*/ 363231 h 4091396"/>
              <a:gd name="connsiteX3" fmla="*/ 2658882 w 2658882"/>
              <a:gd name="connsiteY3" fmla="*/ 538860 h 4091396"/>
              <a:gd name="connsiteX4" fmla="*/ 2658882 w 2658882"/>
              <a:gd name="connsiteY4" fmla="*/ 3550908 h 4091396"/>
              <a:gd name="connsiteX5" fmla="*/ 2508776 w 2658882"/>
              <a:gd name="connsiteY5" fmla="*/ 3726540 h 4091396"/>
              <a:gd name="connsiteX6" fmla="*/ 205473 w 2658882"/>
              <a:gd name="connsiteY6" fmla="*/ 4089771 h 4091396"/>
              <a:gd name="connsiteX7" fmla="*/ 62283 w 2658882"/>
              <a:gd name="connsiteY7" fmla="*/ 4049299 h 4091396"/>
              <a:gd name="connsiteX8" fmla="*/ 0 w 2658882"/>
              <a:gd name="connsiteY8" fmla="*/ 3914137 h 4091396"/>
              <a:gd name="connsiteX9" fmla="*/ 0 w 2658882"/>
              <a:gd name="connsiteY9" fmla="*/ 175659 h 4091396"/>
              <a:gd name="connsiteX10" fmla="*/ 62283 w 2658882"/>
              <a:gd name="connsiteY10" fmla="*/ 40468 h 4091396"/>
              <a:gd name="connsiteX0-1" fmla="*/ 62283 w 2658882"/>
              <a:gd name="connsiteY0-2" fmla="*/ 42612 h 4093540"/>
              <a:gd name="connsiteX1-3" fmla="*/ 205497 w 2658882"/>
              <a:gd name="connsiteY1-4" fmla="*/ 2144 h 4093540"/>
              <a:gd name="connsiteX2-5" fmla="*/ 2508800 w 2658882"/>
              <a:gd name="connsiteY2-6" fmla="*/ 365375 h 4093540"/>
              <a:gd name="connsiteX3-7" fmla="*/ 2658882 w 2658882"/>
              <a:gd name="connsiteY3-8" fmla="*/ 541004 h 4093540"/>
              <a:gd name="connsiteX4-9" fmla="*/ 2658882 w 2658882"/>
              <a:gd name="connsiteY4-10" fmla="*/ 3553052 h 4093540"/>
              <a:gd name="connsiteX5-11" fmla="*/ 2508776 w 2658882"/>
              <a:gd name="connsiteY5-12" fmla="*/ 3728684 h 4093540"/>
              <a:gd name="connsiteX6-13" fmla="*/ 205473 w 2658882"/>
              <a:gd name="connsiteY6-14" fmla="*/ 4091915 h 4093540"/>
              <a:gd name="connsiteX7-15" fmla="*/ 62283 w 2658882"/>
              <a:gd name="connsiteY7-16" fmla="*/ 4051443 h 4093540"/>
              <a:gd name="connsiteX8-17" fmla="*/ 0 w 2658882"/>
              <a:gd name="connsiteY8-18" fmla="*/ 3916281 h 4093540"/>
              <a:gd name="connsiteX9-19" fmla="*/ 0 w 2658882"/>
              <a:gd name="connsiteY9-20" fmla="*/ 177803 h 4093540"/>
              <a:gd name="connsiteX10-21" fmla="*/ 62283 w 2658882"/>
              <a:gd name="connsiteY10-22" fmla="*/ 42612 h 4093540"/>
              <a:gd name="connsiteX0-23" fmla="*/ 62283 w 2658882"/>
              <a:gd name="connsiteY0-24" fmla="*/ 42612 h 4093540"/>
              <a:gd name="connsiteX1-25" fmla="*/ 205497 w 2658882"/>
              <a:gd name="connsiteY1-26" fmla="*/ 2144 h 4093540"/>
              <a:gd name="connsiteX2-27" fmla="*/ 2508800 w 2658882"/>
              <a:gd name="connsiteY2-28" fmla="*/ 365375 h 4093540"/>
              <a:gd name="connsiteX3-29" fmla="*/ 2658882 w 2658882"/>
              <a:gd name="connsiteY3-30" fmla="*/ 541004 h 4093540"/>
              <a:gd name="connsiteX4-31" fmla="*/ 2658882 w 2658882"/>
              <a:gd name="connsiteY4-32" fmla="*/ 3553052 h 4093540"/>
              <a:gd name="connsiteX5-33" fmla="*/ 2508776 w 2658882"/>
              <a:gd name="connsiteY5-34" fmla="*/ 3728684 h 4093540"/>
              <a:gd name="connsiteX6-35" fmla="*/ 205473 w 2658882"/>
              <a:gd name="connsiteY6-36" fmla="*/ 4091915 h 4093540"/>
              <a:gd name="connsiteX7-37" fmla="*/ 62283 w 2658882"/>
              <a:gd name="connsiteY7-38" fmla="*/ 4051443 h 4093540"/>
              <a:gd name="connsiteX8-39" fmla="*/ 0 w 2658882"/>
              <a:gd name="connsiteY8-40" fmla="*/ 3916281 h 4093540"/>
              <a:gd name="connsiteX9-41" fmla="*/ 0 w 2658882"/>
              <a:gd name="connsiteY9-42" fmla="*/ 177803 h 4093540"/>
              <a:gd name="connsiteX10-43" fmla="*/ 62283 w 2658882"/>
              <a:gd name="connsiteY10-44" fmla="*/ 42612 h 4093540"/>
              <a:gd name="connsiteX0-45" fmla="*/ 62283 w 2658882"/>
              <a:gd name="connsiteY0-46" fmla="*/ 42612 h 4093540"/>
              <a:gd name="connsiteX1-47" fmla="*/ 205497 w 2658882"/>
              <a:gd name="connsiteY1-48" fmla="*/ 2144 h 4093540"/>
              <a:gd name="connsiteX2-49" fmla="*/ 2508800 w 2658882"/>
              <a:gd name="connsiteY2-50" fmla="*/ 365375 h 4093540"/>
              <a:gd name="connsiteX3-51" fmla="*/ 2658882 w 2658882"/>
              <a:gd name="connsiteY3-52" fmla="*/ 541004 h 4093540"/>
              <a:gd name="connsiteX4-53" fmla="*/ 2658882 w 2658882"/>
              <a:gd name="connsiteY4-54" fmla="*/ 3553052 h 4093540"/>
              <a:gd name="connsiteX5-55" fmla="*/ 2508776 w 2658882"/>
              <a:gd name="connsiteY5-56" fmla="*/ 3728684 h 4093540"/>
              <a:gd name="connsiteX6-57" fmla="*/ 205473 w 2658882"/>
              <a:gd name="connsiteY6-58" fmla="*/ 4091915 h 4093540"/>
              <a:gd name="connsiteX7-59" fmla="*/ 62283 w 2658882"/>
              <a:gd name="connsiteY7-60" fmla="*/ 4051443 h 4093540"/>
              <a:gd name="connsiteX8-61" fmla="*/ 0 w 2658882"/>
              <a:gd name="connsiteY8-62" fmla="*/ 3916281 h 4093540"/>
              <a:gd name="connsiteX9-63" fmla="*/ 0 w 2658882"/>
              <a:gd name="connsiteY9-64" fmla="*/ 177803 h 4093540"/>
              <a:gd name="connsiteX10-65" fmla="*/ 62283 w 2658882"/>
              <a:gd name="connsiteY10-66" fmla="*/ 42612 h 4093540"/>
              <a:gd name="connsiteX0-67" fmla="*/ 62283 w 2658882"/>
              <a:gd name="connsiteY0-68" fmla="*/ 42612 h 4093540"/>
              <a:gd name="connsiteX1-69" fmla="*/ 205497 w 2658882"/>
              <a:gd name="connsiteY1-70" fmla="*/ 2144 h 4093540"/>
              <a:gd name="connsiteX2-71" fmla="*/ 2508800 w 2658882"/>
              <a:gd name="connsiteY2-72" fmla="*/ 365375 h 4093540"/>
              <a:gd name="connsiteX3-73" fmla="*/ 2658882 w 2658882"/>
              <a:gd name="connsiteY3-74" fmla="*/ 541004 h 4093540"/>
              <a:gd name="connsiteX4-75" fmla="*/ 2658882 w 2658882"/>
              <a:gd name="connsiteY4-76" fmla="*/ 3553052 h 4093540"/>
              <a:gd name="connsiteX5-77" fmla="*/ 2508776 w 2658882"/>
              <a:gd name="connsiteY5-78" fmla="*/ 3728684 h 4093540"/>
              <a:gd name="connsiteX6-79" fmla="*/ 205473 w 2658882"/>
              <a:gd name="connsiteY6-80" fmla="*/ 4091915 h 4093540"/>
              <a:gd name="connsiteX7-81" fmla="*/ 62283 w 2658882"/>
              <a:gd name="connsiteY7-82" fmla="*/ 4051443 h 4093540"/>
              <a:gd name="connsiteX8-83" fmla="*/ 0 w 2658882"/>
              <a:gd name="connsiteY8-84" fmla="*/ 3916281 h 4093540"/>
              <a:gd name="connsiteX9-85" fmla="*/ 0 w 2658882"/>
              <a:gd name="connsiteY9-86" fmla="*/ 177803 h 4093540"/>
              <a:gd name="connsiteX10-87" fmla="*/ 62283 w 2658882"/>
              <a:gd name="connsiteY10-88" fmla="*/ 42612 h 4093540"/>
              <a:gd name="connsiteX0-89" fmla="*/ 62283 w 2658882"/>
              <a:gd name="connsiteY0-90" fmla="*/ 42612 h 4093540"/>
              <a:gd name="connsiteX1-91" fmla="*/ 205497 w 2658882"/>
              <a:gd name="connsiteY1-92" fmla="*/ 2144 h 4093540"/>
              <a:gd name="connsiteX2-93" fmla="*/ 2508800 w 2658882"/>
              <a:gd name="connsiteY2-94" fmla="*/ 365375 h 4093540"/>
              <a:gd name="connsiteX3-95" fmla="*/ 2658882 w 2658882"/>
              <a:gd name="connsiteY3-96" fmla="*/ 541004 h 4093540"/>
              <a:gd name="connsiteX4-97" fmla="*/ 2658882 w 2658882"/>
              <a:gd name="connsiteY4-98" fmla="*/ 3553052 h 4093540"/>
              <a:gd name="connsiteX5-99" fmla="*/ 2508776 w 2658882"/>
              <a:gd name="connsiteY5-100" fmla="*/ 3728684 h 4093540"/>
              <a:gd name="connsiteX6-101" fmla="*/ 205473 w 2658882"/>
              <a:gd name="connsiteY6-102" fmla="*/ 4091915 h 4093540"/>
              <a:gd name="connsiteX7-103" fmla="*/ 62283 w 2658882"/>
              <a:gd name="connsiteY7-104" fmla="*/ 4051443 h 4093540"/>
              <a:gd name="connsiteX8-105" fmla="*/ 0 w 2658882"/>
              <a:gd name="connsiteY8-106" fmla="*/ 3916281 h 4093540"/>
              <a:gd name="connsiteX9-107" fmla="*/ 0 w 2658882"/>
              <a:gd name="connsiteY9-108" fmla="*/ 177803 h 4093540"/>
              <a:gd name="connsiteX10-109" fmla="*/ 62283 w 2658882"/>
              <a:gd name="connsiteY10-110" fmla="*/ 42612 h 4093540"/>
              <a:gd name="connsiteX0-111" fmla="*/ 62283 w 2658882"/>
              <a:gd name="connsiteY0-112" fmla="*/ 42612 h 4093540"/>
              <a:gd name="connsiteX1-113" fmla="*/ 205497 w 2658882"/>
              <a:gd name="connsiteY1-114" fmla="*/ 2144 h 4093540"/>
              <a:gd name="connsiteX2-115" fmla="*/ 2508800 w 2658882"/>
              <a:gd name="connsiteY2-116" fmla="*/ 365375 h 4093540"/>
              <a:gd name="connsiteX3-117" fmla="*/ 2658882 w 2658882"/>
              <a:gd name="connsiteY3-118" fmla="*/ 541004 h 4093540"/>
              <a:gd name="connsiteX4-119" fmla="*/ 2658882 w 2658882"/>
              <a:gd name="connsiteY4-120" fmla="*/ 3553052 h 4093540"/>
              <a:gd name="connsiteX5-121" fmla="*/ 2508776 w 2658882"/>
              <a:gd name="connsiteY5-122" fmla="*/ 3728684 h 4093540"/>
              <a:gd name="connsiteX6-123" fmla="*/ 205473 w 2658882"/>
              <a:gd name="connsiteY6-124" fmla="*/ 4091915 h 4093540"/>
              <a:gd name="connsiteX7-125" fmla="*/ 62283 w 2658882"/>
              <a:gd name="connsiteY7-126" fmla="*/ 4051443 h 4093540"/>
              <a:gd name="connsiteX8-127" fmla="*/ 0 w 2658882"/>
              <a:gd name="connsiteY8-128" fmla="*/ 3916281 h 4093540"/>
              <a:gd name="connsiteX9-129" fmla="*/ 0 w 2658882"/>
              <a:gd name="connsiteY9-130" fmla="*/ 177803 h 4093540"/>
              <a:gd name="connsiteX10-131" fmla="*/ 62283 w 2658882"/>
              <a:gd name="connsiteY10-132" fmla="*/ 42612 h 4093540"/>
              <a:gd name="connsiteX0-133" fmla="*/ 62283 w 2658882"/>
              <a:gd name="connsiteY0-134" fmla="*/ 42612 h 4093540"/>
              <a:gd name="connsiteX1-135" fmla="*/ 205497 w 2658882"/>
              <a:gd name="connsiteY1-136" fmla="*/ 2144 h 4093540"/>
              <a:gd name="connsiteX2-137" fmla="*/ 2508800 w 2658882"/>
              <a:gd name="connsiteY2-138" fmla="*/ 365375 h 4093540"/>
              <a:gd name="connsiteX3-139" fmla="*/ 2658882 w 2658882"/>
              <a:gd name="connsiteY3-140" fmla="*/ 541004 h 4093540"/>
              <a:gd name="connsiteX4-141" fmla="*/ 2658882 w 2658882"/>
              <a:gd name="connsiteY4-142" fmla="*/ 3553052 h 4093540"/>
              <a:gd name="connsiteX5-143" fmla="*/ 2508776 w 2658882"/>
              <a:gd name="connsiteY5-144" fmla="*/ 3728684 h 4093540"/>
              <a:gd name="connsiteX6-145" fmla="*/ 205473 w 2658882"/>
              <a:gd name="connsiteY6-146" fmla="*/ 4091915 h 4093540"/>
              <a:gd name="connsiteX7-147" fmla="*/ 62283 w 2658882"/>
              <a:gd name="connsiteY7-148" fmla="*/ 4051443 h 4093540"/>
              <a:gd name="connsiteX8-149" fmla="*/ 0 w 2658882"/>
              <a:gd name="connsiteY8-150" fmla="*/ 3916281 h 4093540"/>
              <a:gd name="connsiteX9-151" fmla="*/ 0 w 2658882"/>
              <a:gd name="connsiteY9-152" fmla="*/ 177803 h 4093540"/>
              <a:gd name="connsiteX10-153" fmla="*/ 62283 w 2658882"/>
              <a:gd name="connsiteY10-154" fmla="*/ 42612 h 4093540"/>
              <a:gd name="connsiteX0-155" fmla="*/ 62283 w 2658882"/>
              <a:gd name="connsiteY0-156" fmla="*/ 42612 h 4093540"/>
              <a:gd name="connsiteX1-157" fmla="*/ 205497 w 2658882"/>
              <a:gd name="connsiteY1-158" fmla="*/ 2144 h 4093540"/>
              <a:gd name="connsiteX2-159" fmla="*/ 2508800 w 2658882"/>
              <a:gd name="connsiteY2-160" fmla="*/ 365375 h 4093540"/>
              <a:gd name="connsiteX3-161" fmla="*/ 2658882 w 2658882"/>
              <a:gd name="connsiteY3-162" fmla="*/ 541004 h 4093540"/>
              <a:gd name="connsiteX4-163" fmla="*/ 2658882 w 2658882"/>
              <a:gd name="connsiteY4-164" fmla="*/ 3553052 h 4093540"/>
              <a:gd name="connsiteX5-165" fmla="*/ 2508776 w 2658882"/>
              <a:gd name="connsiteY5-166" fmla="*/ 3728684 h 4093540"/>
              <a:gd name="connsiteX6-167" fmla="*/ 205473 w 2658882"/>
              <a:gd name="connsiteY6-168" fmla="*/ 4091915 h 4093540"/>
              <a:gd name="connsiteX7-169" fmla="*/ 62283 w 2658882"/>
              <a:gd name="connsiteY7-170" fmla="*/ 4051443 h 4093540"/>
              <a:gd name="connsiteX8-171" fmla="*/ 0 w 2658882"/>
              <a:gd name="connsiteY8-172" fmla="*/ 3916281 h 4093540"/>
              <a:gd name="connsiteX9-173" fmla="*/ 0 w 2658882"/>
              <a:gd name="connsiteY9-174" fmla="*/ 177803 h 4093540"/>
              <a:gd name="connsiteX10-175" fmla="*/ 62283 w 2658882"/>
              <a:gd name="connsiteY10-176" fmla="*/ 42612 h 4093540"/>
              <a:gd name="connsiteX0-177" fmla="*/ 62283 w 2658882"/>
              <a:gd name="connsiteY0-178" fmla="*/ 42612 h 4093540"/>
              <a:gd name="connsiteX1-179" fmla="*/ 205497 w 2658882"/>
              <a:gd name="connsiteY1-180" fmla="*/ 2144 h 4093540"/>
              <a:gd name="connsiteX2-181" fmla="*/ 2508800 w 2658882"/>
              <a:gd name="connsiteY2-182" fmla="*/ 365375 h 4093540"/>
              <a:gd name="connsiteX3-183" fmla="*/ 2658882 w 2658882"/>
              <a:gd name="connsiteY3-184" fmla="*/ 541004 h 4093540"/>
              <a:gd name="connsiteX4-185" fmla="*/ 2658882 w 2658882"/>
              <a:gd name="connsiteY4-186" fmla="*/ 3553052 h 4093540"/>
              <a:gd name="connsiteX5-187" fmla="*/ 2508776 w 2658882"/>
              <a:gd name="connsiteY5-188" fmla="*/ 3728684 h 4093540"/>
              <a:gd name="connsiteX6-189" fmla="*/ 205473 w 2658882"/>
              <a:gd name="connsiteY6-190" fmla="*/ 4091915 h 4093540"/>
              <a:gd name="connsiteX7-191" fmla="*/ 62283 w 2658882"/>
              <a:gd name="connsiteY7-192" fmla="*/ 4051443 h 4093540"/>
              <a:gd name="connsiteX8-193" fmla="*/ 0 w 2658882"/>
              <a:gd name="connsiteY8-194" fmla="*/ 3916281 h 4093540"/>
              <a:gd name="connsiteX9-195" fmla="*/ 0 w 2658882"/>
              <a:gd name="connsiteY9-196" fmla="*/ 177803 h 4093540"/>
              <a:gd name="connsiteX10-197" fmla="*/ 62283 w 2658882"/>
              <a:gd name="connsiteY10-198" fmla="*/ 42612 h 4093540"/>
              <a:gd name="connsiteX0-199" fmla="*/ 62283 w 2658882"/>
              <a:gd name="connsiteY0-200" fmla="*/ 42612 h 4092044"/>
              <a:gd name="connsiteX1-201" fmla="*/ 205497 w 2658882"/>
              <a:gd name="connsiteY1-202" fmla="*/ 2144 h 4092044"/>
              <a:gd name="connsiteX2-203" fmla="*/ 2508800 w 2658882"/>
              <a:gd name="connsiteY2-204" fmla="*/ 365375 h 4092044"/>
              <a:gd name="connsiteX3-205" fmla="*/ 2658882 w 2658882"/>
              <a:gd name="connsiteY3-206" fmla="*/ 541004 h 4092044"/>
              <a:gd name="connsiteX4-207" fmla="*/ 2658882 w 2658882"/>
              <a:gd name="connsiteY4-208" fmla="*/ 3553052 h 4092044"/>
              <a:gd name="connsiteX5-209" fmla="*/ 2508776 w 2658882"/>
              <a:gd name="connsiteY5-210" fmla="*/ 3728684 h 4092044"/>
              <a:gd name="connsiteX6-211" fmla="*/ 205473 w 2658882"/>
              <a:gd name="connsiteY6-212" fmla="*/ 4091915 h 4092044"/>
              <a:gd name="connsiteX7-213" fmla="*/ 62283 w 2658882"/>
              <a:gd name="connsiteY7-214" fmla="*/ 4051443 h 4092044"/>
              <a:gd name="connsiteX8-215" fmla="*/ 0 w 2658882"/>
              <a:gd name="connsiteY8-216" fmla="*/ 3916281 h 4092044"/>
              <a:gd name="connsiteX9-217" fmla="*/ 0 w 2658882"/>
              <a:gd name="connsiteY9-218" fmla="*/ 177803 h 4092044"/>
              <a:gd name="connsiteX10-219" fmla="*/ 62283 w 2658882"/>
              <a:gd name="connsiteY10-220" fmla="*/ 42612 h 4092044"/>
              <a:gd name="connsiteX0-221" fmla="*/ 62283 w 2658882"/>
              <a:gd name="connsiteY0-222" fmla="*/ 42612 h 4091915"/>
              <a:gd name="connsiteX1-223" fmla="*/ 205497 w 2658882"/>
              <a:gd name="connsiteY1-224" fmla="*/ 2144 h 4091915"/>
              <a:gd name="connsiteX2-225" fmla="*/ 2508800 w 2658882"/>
              <a:gd name="connsiteY2-226" fmla="*/ 365375 h 4091915"/>
              <a:gd name="connsiteX3-227" fmla="*/ 2658882 w 2658882"/>
              <a:gd name="connsiteY3-228" fmla="*/ 541004 h 4091915"/>
              <a:gd name="connsiteX4-229" fmla="*/ 2658882 w 2658882"/>
              <a:gd name="connsiteY4-230" fmla="*/ 3553052 h 4091915"/>
              <a:gd name="connsiteX5-231" fmla="*/ 2508776 w 2658882"/>
              <a:gd name="connsiteY5-232" fmla="*/ 3728684 h 4091915"/>
              <a:gd name="connsiteX6-233" fmla="*/ 205473 w 2658882"/>
              <a:gd name="connsiteY6-234" fmla="*/ 4091915 h 4091915"/>
              <a:gd name="connsiteX7-235" fmla="*/ 62283 w 2658882"/>
              <a:gd name="connsiteY7-236" fmla="*/ 4051443 h 4091915"/>
              <a:gd name="connsiteX8-237" fmla="*/ 0 w 2658882"/>
              <a:gd name="connsiteY8-238" fmla="*/ 3916281 h 4091915"/>
              <a:gd name="connsiteX9-239" fmla="*/ 0 w 2658882"/>
              <a:gd name="connsiteY9-240" fmla="*/ 177803 h 4091915"/>
              <a:gd name="connsiteX10-241" fmla="*/ 62283 w 2658882"/>
              <a:gd name="connsiteY10-242" fmla="*/ 42612 h 4091915"/>
              <a:gd name="connsiteX0-243" fmla="*/ 62283 w 2658882"/>
              <a:gd name="connsiteY0-244" fmla="*/ 42612 h 4092475"/>
              <a:gd name="connsiteX1-245" fmla="*/ 205497 w 2658882"/>
              <a:gd name="connsiteY1-246" fmla="*/ 2144 h 4092475"/>
              <a:gd name="connsiteX2-247" fmla="*/ 2508800 w 2658882"/>
              <a:gd name="connsiteY2-248" fmla="*/ 365375 h 4092475"/>
              <a:gd name="connsiteX3-249" fmla="*/ 2658882 w 2658882"/>
              <a:gd name="connsiteY3-250" fmla="*/ 541004 h 4092475"/>
              <a:gd name="connsiteX4-251" fmla="*/ 2658882 w 2658882"/>
              <a:gd name="connsiteY4-252" fmla="*/ 3553052 h 4092475"/>
              <a:gd name="connsiteX5-253" fmla="*/ 2508776 w 2658882"/>
              <a:gd name="connsiteY5-254" fmla="*/ 3728684 h 4092475"/>
              <a:gd name="connsiteX6-255" fmla="*/ 205473 w 2658882"/>
              <a:gd name="connsiteY6-256" fmla="*/ 4091915 h 4092475"/>
              <a:gd name="connsiteX7-257" fmla="*/ 62283 w 2658882"/>
              <a:gd name="connsiteY7-258" fmla="*/ 4051443 h 4092475"/>
              <a:gd name="connsiteX8-259" fmla="*/ 0 w 2658882"/>
              <a:gd name="connsiteY8-260" fmla="*/ 3916281 h 4092475"/>
              <a:gd name="connsiteX9-261" fmla="*/ 0 w 2658882"/>
              <a:gd name="connsiteY9-262" fmla="*/ 177803 h 4092475"/>
              <a:gd name="connsiteX10-263" fmla="*/ 62283 w 2658882"/>
              <a:gd name="connsiteY10-264" fmla="*/ 42612 h 4092475"/>
              <a:gd name="connsiteX0-265" fmla="*/ 62283 w 2658882"/>
              <a:gd name="connsiteY0-266" fmla="*/ 42612 h 4094059"/>
              <a:gd name="connsiteX1-267" fmla="*/ 205497 w 2658882"/>
              <a:gd name="connsiteY1-268" fmla="*/ 2144 h 4094059"/>
              <a:gd name="connsiteX2-269" fmla="*/ 2508800 w 2658882"/>
              <a:gd name="connsiteY2-270" fmla="*/ 365375 h 4094059"/>
              <a:gd name="connsiteX3-271" fmla="*/ 2658882 w 2658882"/>
              <a:gd name="connsiteY3-272" fmla="*/ 541004 h 4094059"/>
              <a:gd name="connsiteX4-273" fmla="*/ 2658882 w 2658882"/>
              <a:gd name="connsiteY4-274" fmla="*/ 3553052 h 4094059"/>
              <a:gd name="connsiteX5-275" fmla="*/ 2508776 w 2658882"/>
              <a:gd name="connsiteY5-276" fmla="*/ 3728684 h 4094059"/>
              <a:gd name="connsiteX6-277" fmla="*/ 205473 w 2658882"/>
              <a:gd name="connsiteY6-278" fmla="*/ 4091915 h 4094059"/>
              <a:gd name="connsiteX7-279" fmla="*/ 62283 w 2658882"/>
              <a:gd name="connsiteY7-280" fmla="*/ 4051443 h 4094059"/>
              <a:gd name="connsiteX8-281" fmla="*/ 0 w 2658882"/>
              <a:gd name="connsiteY8-282" fmla="*/ 3916281 h 4094059"/>
              <a:gd name="connsiteX9-283" fmla="*/ 0 w 2658882"/>
              <a:gd name="connsiteY9-284" fmla="*/ 177803 h 4094059"/>
              <a:gd name="connsiteX10-285" fmla="*/ 62283 w 2658882"/>
              <a:gd name="connsiteY10-286" fmla="*/ 42612 h 4094059"/>
              <a:gd name="connsiteX0-287" fmla="*/ 62283 w 2658882"/>
              <a:gd name="connsiteY0-288" fmla="*/ 42612 h 4094059"/>
              <a:gd name="connsiteX1-289" fmla="*/ 205497 w 2658882"/>
              <a:gd name="connsiteY1-290" fmla="*/ 2144 h 4094059"/>
              <a:gd name="connsiteX2-291" fmla="*/ 2508800 w 2658882"/>
              <a:gd name="connsiteY2-292" fmla="*/ 365375 h 4094059"/>
              <a:gd name="connsiteX3-293" fmla="*/ 2658882 w 2658882"/>
              <a:gd name="connsiteY3-294" fmla="*/ 541004 h 4094059"/>
              <a:gd name="connsiteX4-295" fmla="*/ 2658882 w 2658882"/>
              <a:gd name="connsiteY4-296" fmla="*/ 3553052 h 4094059"/>
              <a:gd name="connsiteX5-297" fmla="*/ 2508776 w 2658882"/>
              <a:gd name="connsiteY5-298" fmla="*/ 3728684 h 4094059"/>
              <a:gd name="connsiteX6-299" fmla="*/ 205473 w 2658882"/>
              <a:gd name="connsiteY6-300" fmla="*/ 4091915 h 4094059"/>
              <a:gd name="connsiteX7-301" fmla="*/ 62283 w 2658882"/>
              <a:gd name="connsiteY7-302" fmla="*/ 4051443 h 4094059"/>
              <a:gd name="connsiteX8-303" fmla="*/ 0 w 2658882"/>
              <a:gd name="connsiteY8-304" fmla="*/ 3916281 h 4094059"/>
              <a:gd name="connsiteX9-305" fmla="*/ 0 w 2658882"/>
              <a:gd name="connsiteY9-306" fmla="*/ 177803 h 4094059"/>
              <a:gd name="connsiteX10-307" fmla="*/ 62283 w 2658882"/>
              <a:gd name="connsiteY10-308" fmla="*/ 42612 h 4094059"/>
              <a:gd name="connsiteX0-309" fmla="*/ 62283 w 2658882"/>
              <a:gd name="connsiteY0-310" fmla="*/ 42612 h 4094059"/>
              <a:gd name="connsiteX1-311" fmla="*/ 205497 w 2658882"/>
              <a:gd name="connsiteY1-312" fmla="*/ 2144 h 4094059"/>
              <a:gd name="connsiteX2-313" fmla="*/ 2508800 w 2658882"/>
              <a:gd name="connsiteY2-314" fmla="*/ 365375 h 4094059"/>
              <a:gd name="connsiteX3-315" fmla="*/ 2658882 w 2658882"/>
              <a:gd name="connsiteY3-316" fmla="*/ 541004 h 4094059"/>
              <a:gd name="connsiteX4-317" fmla="*/ 2658882 w 2658882"/>
              <a:gd name="connsiteY4-318" fmla="*/ 3553052 h 4094059"/>
              <a:gd name="connsiteX5-319" fmla="*/ 2508776 w 2658882"/>
              <a:gd name="connsiteY5-320" fmla="*/ 3728684 h 4094059"/>
              <a:gd name="connsiteX6-321" fmla="*/ 205473 w 2658882"/>
              <a:gd name="connsiteY6-322" fmla="*/ 4091915 h 4094059"/>
              <a:gd name="connsiteX7-323" fmla="*/ 62283 w 2658882"/>
              <a:gd name="connsiteY7-324" fmla="*/ 4051443 h 4094059"/>
              <a:gd name="connsiteX8-325" fmla="*/ 0 w 2658882"/>
              <a:gd name="connsiteY8-326" fmla="*/ 3916281 h 4094059"/>
              <a:gd name="connsiteX9-327" fmla="*/ 0 w 2658882"/>
              <a:gd name="connsiteY9-328" fmla="*/ 177803 h 4094059"/>
              <a:gd name="connsiteX10-329" fmla="*/ 62283 w 2658882"/>
              <a:gd name="connsiteY10-330" fmla="*/ 42612 h 4094059"/>
              <a:gd name="connsiteX0-331" fmla="*/ 62283 w 2658882"/>
              <a:gd name="connsiteY0-332" fmla="*/ 42612 h 4094059"/>
              <a:gd name="connsiteX1-333" fmla="*/ 205497 w 2658882"/>
              <a:gd name="connsiteY1-334" fmla="*/ 2144 h 4094059"/>
              <a:gd name="connsiteX2-335" fmla="*/ 2508800 w 2658882"/>
              <a:gd name="connsiteY2-336" fmla="*/ 365375 h 4094059"/>
              <a:gd name="connsiteX3-337" fmla="*/ 2658882 w 2658882"/>
              <a:gd name="connsiteY3-338" fmla="*/ 541004 h 4094059"/>
              <a:gd name="connsiteX4-339" fmla="*/ 2658882 w 2658882"/>
              <a:gd name="connsiteY4-340" fmla="*/ 3553052 h 4094059"/>
              <a:gd name="connsiteX5-341" fmla="*/ 2508776 w 2658882"/>
              <a:gd name="connsiteY5-342" fmla="*/ 3728684 h 4094059"/>
              <a:gd name="connsiteX6-343" fmla="*/ 205473 w 2658882"/>
              <a:gd name="connsiteY6-344" fmla="*/ 4091915 h 4094059"/>
              <a:gd name="connsiteX7-345" fmla="*/ 62283 w 2658882"/>
              <a:gd name="connsiteY7-346" fmla="*/ 4051443 h 4094059"/>
              <a:gd name="connsiteX8-347" fmla="*/ 0 w 2658882"/>
              <a:gd name="connsiteY8-348" fmla="*/ 3916281 h 4094059"/>
              <a:gd name="connsiteX9-349" fmla="*/ 0 w 2658882"/>
              <a:gd name="connsiteY9-350" fmla="*/ 177803 h 4094059"/>
              <a:gd name="connsiteX10-351" fmla="*/ 62283 w 2658882"/>
              <a:gd name="connsiteY10-352" fmla="*/ 42612 h 4094059"/>
              <a:gd name="connsiteX0-353" fmla="*/ 62283 w 2658882"/>
              <a:gd name="connsiteY0-354" fmla="*/ 42612 h 4094059"/>
              <a:gd name="connsiteX1-355" fmla="*/ 205497 w 2658882"/>
              <a:gd name="connsiteY1-356" fmla="*/ 2144 h 4094059"/>
              <a:gd name="connsiteX2-357" fmla="*/ 2508800 w 2658882"/>
              <a:gd name="connsiteY2-358" fmla="*/ 365375 h 4094059"/>
              <a:gd name="connsiteX3-359" fmla="*/ 2658882 w 2658882"/>
              <a:gd name="connsiteY3-360" fmla="*/ 541004 h 4094059"/>
              <a:gd name="connsiteX4-361" fmla="*/ 2658882 w 2658882"/>
              <a:gd name="connsiteY4-362" fmla="*/ 3553052 h 4094059"/>
              <a:gd name="connsiteX5-363" fmla="*/ 2508776 w 2658882"/>
              <a:gd name="connsiteY5-364" fmla="*/ 3728684 h 4094059"/>
              <a:gd name="connsiteX6-365" fmla="*/ 205473 w 2658882"/>
              <a:gd name="connsiteY6-366" fmla="*/ 4091915 h 4094059"/>
              <a:gd name="connsiteX7-367" fmla="*/ 62283 w 2658882"/>
              <a:gd name="connsiteY7-368" fmla="*/ 4051443 h 4094059"/>
              <a:gd name="connsiteX8-369" fmla="*/ 0 w 2658882"/>
              <a:gd name="connsiteY8-370" fmla="*/ 3916281 h 4094059"/>
              <a:gd name="connsiteX9-371" fmla="*/ 0 w 2658882"/>
              <a:gd name="connsiteY9-372" fmla="*/ 177803 h 4094059"/>
              <a:gd name="connsiteX10-373" fmla="*/ 62283 w 2658882"/>
              <a:gd name="connsiteY10-374" fmla="*/ 42612 h 4094059"/>
              <a:gd name="connsiteX0-375" fmla="*/ 62283 w 2658882"/>
              <a:gd name="connsiteY0-376" fmla="*/ 42612 h 4094059"/>
              <a:gd name="connsiteX1-377" fmla="*/ 205497 w 2658882"/>
              <a:gd name="connsiteY1-378" fmla="*/ 2144 h 4094059"/>
              <a:gd name="connsiteX2-379" fmla="*/ 2508800 w 2658882"/>
              <a:gd name="connsiteY2-380" fmla="*/ 365375 h 4094059"/>
              <a:gd name="connsiteX3-381" fmla="*/ 2658882 w 2658882"/>
              <a:gd name="connsiteY3-382" fmla="*/ 541004 h 4094059"/>
              <a:gd name="connsiteX4-383" fmla="*/ 2658882 w 2658882"/>
              <a:gd name="connsiteY4-384" fmla="*/ 3553052 h 4094059"/>
              <a:gd name="connsiteX5-385" fmla="*/ 2508776 w 2658882"/>
              <a:gd name="connsiteY5-386" fmla="*/ 3728684 h 4094059"/>
              <a:gd name="connsiteX6-387" fmla="*/ 205473 w 2658882"/>
              <a:gd name="connsiteY6-388" fmla="*/ 4091915 h 4094059"/>
              <a:gd name="connsiteX7-389" fmla="*/ 62283 w 2658882"/>
              <a:gd name="connsiteY7-390" fmla="*/ 4051443 h 4094059"/>
              <a:gd name="connsiteX8-391" fmla="*/ 0 w 2658882"/>
              <a:gd name="connsiteY8-392" fmla="*/ 3916281 h 4094059"/>
              <a:gd name="connsiteX9-393" fmla="*/ 0 w 2658882"/>
              <a:gd name="connsiteY9-394" fmla="*/ 177803 h 4094059"/>
              <a:gd name="connsiteX10-395" fmla="*/ 62283 w 2658882"/>
              <a:gd name="connsiteY10-396" fmla="*/ 42612 h 40940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658882" h="4094059">
                <a:moveTo>
                  <a:pt x="62283" y="42612"/>
                </a:moveTo>
                <a:cubicBezTo>
                  <a:pt x="101616" y="8995"/>
                  <a:pt x="154387" y="-5916"/>
                  <a:pt x="205497" y="2144"/>
                </a:cubicBezTo>
                <a:cubicBezTo>
                  <a:pt x="205497" y="2144"/>
                  <a:pt x="2508800" y="365375"/>
                  <a:pt x="2508800" y="365375"/>
                </a:cubicBezTo>
                <a:cubicBezTo>
                  <a:pt x="2599348" y="379655"/>
                  <a:pt x="2658882" y="449336"/>
                  <a:pt x="2658882" y="541004"/>
                </a:cubicBezTo>
                <a:cubicBezTo>
                  <a:pt x="2658882" y="541004"/>
                  <a:pt x="2658882" y="3553052"/>
                  <a:pt x="2658882" y="3553052"/>
                </a:cubicBezTo>
                <a:cubicBezTo>
                  <a:pt x="2658882" y="3644720"/>
                  <a:pt x="2599325" y="3714404"/>
                  <a:pt x="2508776" y="3728684"/>
                </a:cubicBezTo>
                <a:cubicBezTo>
                  <a:pt x="2508776" y="3728684"/>
                  <a:pt x="205473" y="4091915"/>
                  <a:pt x="205473" y="4091915"/>
                </a:cubicBezTo>
                <a:cubicBezTo>
                  <a:pt x="154364" y="4099976"/>
                  <a:pt x="101616" y="4085060"/>
                  <a:pt x="62283" y="4051443"/>
                </a:cubicBezTo>
                <a:cubicBezTo>
                  <a:pt x="22950" y="4017828"/>
                  <a:pt x="0" y="3968024"/>
                  <a:pt x="0" y="3916281"/>
                </a:cubicBezTo>
                <a:cubicBezTo>
                  <a:pt x="0" y="3916282"/>
                  <a:pt x="0" y="177804"/>
                  <a:pt x="0" y="177803"/>
                </a:cubicBezTo>
                <a:cubicBezTo>
                  <a:pt x="0" y="126063"/>
                  <a:pt x="22950" y="76228"/>
                  <a:pt x="62283" y="42612"/>
                </a:cubicBezTo>
                <a:close/>
              </a:path>
            </a:pathLst>
          </a:custGeom>
          <a:gradFill flip="none" rotWithShape="1">
            <a:gsLst>
              <a:gs pos="90000">
                <a:schemeClr val="accent2">
                  <a:alpha val="100000"/>
                </a:schemeClr>
              </a:gs>
              <a:gs pos="0">
                <a:schemeClr val="accent2">
                  <a:lumMod val="60000"/>
                  <a:lumOff val="40000"/>
                  <a:alpha val="100000"/>
                </a:schemeClr>
              </a:gs>
            </a:gsLst>
            <a:lin ang="108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accent2"/>
              </a:solidFill>
              <a:sym typeface="+mn-ea"/>
            </a:endParaRPr>
          </a:p>
        </p:txBody>
      </p:sp>
      <p:sp>
        <p:nvSpPr>
          <p:cNvPr id="36" name="文本框 35"/>
          <p:cNvSpPr txBox="1"/>
          <p:nvPr>
            <p:custDataLst>
              <p:tags r:id="rId4"/>
            </p:custDataLst>
          </p:nvPr>
        </p:nvSpPr>
        <p:spPr>
          <a:xfrm>
            <a:off x="5452110" y="3044190"/>
            <a:ext cx="1701792" cy="337820"/>
          </a:xfrm>
          <a:prstGeom prst="rect">
            <a:avLst/>
          </a:prstGeom>
          <a:noFill/>
        </p:spPr>
        <p:txBody>
          <a:bodyPr wrap="square" lIns="0" tIns="0" rIns="0" bIns="0" rtlCol="0">
            <a:noAutofit/>
          </a:bodyPr>
          <a:lstStyle/>
          <a:p>
            <a:pPr algn="l"/>
            <a:r>
              <a:rPr lang="zh-CN" altLang="en-US" sz="2000" b="1" dirty="0">
                <a:solidFill>
                  <a:srgbClr val="FFFFFF"/>
                </a:solidFill>
              </a:rPr>
              <a:t>（2）确定企业战略和发展愿景，重新定义企业使命、经营宗旨及发展方向等要素，使之得到企业员工的认可，达成广泛共识。</a:t>
            </a:r>
            <a:endParaRPr lang="zh-CN" altLang="en-US" sz="2000" b="1" dirty="0">
              <a:solidFill>
                <a:srgbClr val="FFFFFF"/>
              </a:solidFill>
            </a:endParaRPr>
          </a:p>
        </p:txBody>
      </p:sp>
      <p:sp>
        <p:nvSpPr>
          <p:cNvPr id="39" name="任意多边形: 形状 15"/>
          <p:cNvSpPr/>
          <p:nvPr>
            <p:custDataLst>
              <p:tags r:id="rId5"/>
            </p:custDataLst>
          </p:nvPr>
        </p:nvSpPr>
        <p:spPr>
          <a:xfrm>
            <a:off x="8168005" y="2562860"/>
            <a:ext cx="2503384" cy="3786260"/>
          </a:xfrm>
          <a:custGeom>
            <a:avLst/>
            <a:gdLst>
              <a:gd name="connsiteX0" fmla="*/ 62283 w 2658882"/>
              <a:gd name="connsiteY0" fmla="*/ 40468 h 4091396"/>
              <a:gd name="connsiteX1" fmla="*/ 205497 w 2658882"/>
              <a:gd name="connsiteY1" fmla="*/ 0 h 4091396"/>
              <a:gd name="connsiteX2" fmla="*/ 2508800 w 2658882"/>
              <a:gd name="connsiteY2" fmla="*/ 363231 h 4091396"/>
              <a:gd name="connsiteX3" fmla="*/ 2658882 w 2658882"/>
              <a:gd name="connsiteY3" fmla="*/ 538860 h 4091396"/>
              <a:gd name="connsiteX4" fmla="*/ 2658882 w 2658882"/>
              <a:gd name="connsiteY4" fmla="*/ 3550908 h 4091396"/>
              <a:gd name="connsiteX5" fmla="*/ 2508776 w 2658882"/>
              <a:gd name="connsiteY5" fmla="*/ 3726540 h 4091396"/>
              <a:gd name="connsiteX6" fmla="*/ 205473 w 2658882"/>
              <a:gd name="connsiteY6" fmla="*/ 4089771 h 4091396"/>
              <a:gd name="connsiteX7" fmla="*/ 62283 w 2658882"/>
              <a:gd name="connsiteY7" fmla="*/ 4049299 h 4091396"/>
              <a:gd name="connsiteX8" fmla="*/ 0 w 2658882"/>
              <a:gd name="connsiteY8" fmla="*/ 3914137 h 4091396"/>
              <a:gd name="connsiteX9" fmla="*/ 0 w 2658882"/>
              <a:gd name="connsiteY9" fmla="*/ 175659 h 4091396"/>
              <a:gd name="connsiteX10" fmla="*/ 62283 w 2658882"/>
              <a:gd name="connsiteY10" fmla="*/ 40468 h 4091396"/>
              <a:gd name="connsiteX0-1" fmla="*/ 62283 w 2658882"/>
              <a:gd name="connsiteY0-2" fmla="*/ 42612 h 4093540"/>
              <a:gd name="connsiteX1-3" fmla="*/ 205497 w 2658882"/>
              <a:gd name="connsiteY1-4" fmla="*/ 2144 h 4093540"/>
              <a:gd name="connsiteX2-5" fmla="*/ 2508800 w 2658882"/>
              <a:gd name="connsiteY2-6" fmla="*/ 365375 h 4093540"/>
              <a:gd name="connsiteX3-7" fmla="*/ 2658882 w 2658882"/>
              <a:gd name="connsiteY3-8" fmla="*/ 541004 h 4093540"/>
              <a:gd name="connsiteX4-9" fmla="*/ 2658882 w 2658882"/>
              <a:gd name="connsiteY4-10" fmla="*/ 3553052 h 4093540"/>
              <a:gd name="connsiteX5-11" fmla="*/ 2508776 w 2658882"/>
              <a:gd name="connsiteY5-12" fmla="*/ 3728684 h 4093540"/>
              <a:gd name="connsiteX6-13" fmla="*/ 205473 w 2658882"/>
              <a:gd name="connsiteY6-14" fmla="*/ 4091915 h 4093540"/>
              <a:gd name="connsiteX7-15" fmla="*/ 62283 w 2658882"/>
              <a:gd name="connsiteY7-16" fmla="*/ 4051443 h 4093540"/>
              <a:gd name="connsiteX8-17" fmla="*/ 0 w 2658882"/>
              <a:gd name="connsiteY8-18" fmla="*/ 3916281 h 4093540"/>
              <a:gd name="connsiteX9-19" fmla="*/ 0 w 2658882"/>
              <a:gd name="connsiteY9-20" fmla="*/ 177803 h 4093540"/>
              <a:gd name="connsiteX10-21" fmla="*/ 62283 w 2658882"/>
              <a:gd name="connsiteY10-22" fmla="*/ 42612 h 4093540"/>
              <a:gd name="connsiteX0-23" fmla="*/ 62283 w 2658882"/>
              <a:gd name="connsiteY0-24" fmla="*/ 42612 h 4093540"/>
              <a:gd name="connsiteX1-25" fmla="*/ 205497 w 2658882"/>
              <a:gd name="connsiteY1-26" fmla="*/ 2144 h 4093540"/>
              <a:gd name="connsiteX2-27" fmla="*/ 2508800 w 2658882"/>
              <a:gd name="connsiteY2-28" fmla="*/ 365375 h 4093540"/>
              <a:gd name="connsiteX3-29" fmla="*/ 2658882 w 2658882"/>
              <a:gd name="connsiteY3-30" fmla="*/ 541004 h 4093540"/>
              <a:gd name="connsiteX4-31" fmla="*/ 2658882 w 2658882"/>
              <a:gd name="connsiteY4-32" fmla="*/ 3553052 h 4093540"/>
              <a:gd name="connsiteX5-33" fmla="*/ 2508776 w 2658882"/>
              <a:gd name="connsiteY5-34" fmla="*/ 3728684 h 4093540"/>
              <a:gd name="connsiteX6-35" fmla="*/ 205473 w 2658882"/>
              <a:gd name="connsiteY6-36" fmla="*/ 4091915 h 4093540"/>
              <a:gd name="connsiteX7-37" fmla="*/ 62283 w 2658882"/>
              <a:gd name="connsiteY7-38" fmla="*/ 4051443 h 4093540"/>
              <a:gd name="connsiteX8-39" fmla="*/ 0 w 2658882"/>
              <a:gd name="connsiteY8-40" fmla="*/ 3916281 h 4093540"/>
              <a:gd name="connsiteX9-41" fmla="*/ 0 w 2658882"/>
              <a:gd name="connsiteY9-42" fmla="*/ 177803 h 4093540"/>
              <a:gd name="connsiteX10-43" fmla="*/ 62283 w 2658882"/>
              <a:gd name="connsiteY10-44" fmla="*/ 42612 h 4093540"/>
              <a:gd name="connsiteX0-45" fmla="*/ 62283 w 2658882"/>
              <a:gd name="connsiteY0-46" fmla="*/ 42612 h 4093540"/>
              <a:gd name="connsiteX1-47" fmla="*/ 205497 w 2658882"/>
              <a:gd name="connsiteY1-48" fmla="*/ 2144 h 4093540"/>
              <a:gd name="connsiteX2-49" fmla="*/ 2508800 w 2658882"/>
              <a:gd name="connsiteY2-50" fmla="*/ 365375 h 4093540"/>
              <a:gd name="connsiteX3-51" fmla="*/ 2658882 w 2658882"/>
              <a:gd name="connsiteY3-52" fmla="*/ 541004 h 4093540"/>
              <a:gd name="connsiteX4-53" fmla="*/ 2658882 w 2658882"/>
              <a:gd name="connsiteY4-54" fmla="*/ 3553052 h 4093540"/>
              <a:gd name="connsiteX5-55" fmla="*/ 2508776 w 2658882"/>
              <a:gd name="connsiteY5-56" fmla="*/ 3728684 h 4093540"/>
              <a:gd name="connsiteX6-57" fmla="*/ 205473 w 2658882"/>
              <a:gd name="connsiteY6-58" fmla="*/ 4091915 h 4093540"/>
              <a:gd name="connsiteX7-59" fmla="*/ 62283 w 2658882"/>
              <a:gd name="connsiteY7-60" fmla="*/ 4051443 h 4093540"/>
              <a:gd name="connsiteX8-61" fmla="*/ 0 w 2658882"/>
              <a:gd name="connsiteY8-62" fmla="*/ 3916281 h 4093540"/>
              <a:gd name="connsiteX9-63" fmla="*/ 0 w 2658882"/>
              <a:gd name="connsiteY9-64" fmla="*/ 177803 h 4093540"/>
              <a:gd name="connsiteX10-65" fmla="*/ 62283 w 2658882"/>
              <a:gd name="connsiteY10-66" fmla="*/ 42612 h 4093540"/>
              <a:gd name="connsiteX0-67" fmla="*/ 62283 w 2658882"/>
              <a:gd name="connsiteY0-68" fmla="*/ 42612 h 4093540"/>
              <a:gd name="connsiteX1-69" fmla="*/ 205497 w 2658882"/>
              <a:gd name="connsiteY1-70" fmla="*/ 2144 h 4093540"/>
              <a:gd name="connsiteX2-71" fmla="*/ 2508800 w 2658882"/>
              <a:gd name="connsiteY2-72" fmla="*/ 365375 h 4093540"/>
              <a:gd name="connsiteX3-73" fmla="*/ 2658882 w 2658882"/>
              <a:gd name="connsiteY3-74" fmla="*/ 541004 h 4093540"/>
              <a:gd name="connsiteX4-75" fmla="*/ 2658882 w 2658882"/>
              <a:gd name="connsiteY4-76" fmla="*/ 3553052 h 4093540"/>
              <a:gd name="connsiteX5-77" fmla="*/ 2508776 w 2658882"/>
              <a:gd name="connsiteY5-78" fmla="*/ 3728684 h 4093540"/>
              <a:gd name="connsiteX6-79" fmla="*/ 205473 w 2658882"/>
              <a:gd name="connsiteY6-80" fmla="*/ 4091915 h 4093540"/>
              <a:gd name="connsiteX7-81" fmla="*/ 62283 w 2658882"/>
              <a:gd name="connsiteY7-82" fmla="*/ 4051443 h 4093540"/>
              <a:gd name="connsiteX8-83" fmla="*/ 0 w 2658882"/>
              <a:gd name="connsiteY8-84" fmla="*/ 3916281 h 4093540"/>
              <a:gd name="connsiteX9-85" fmla="*/ 0 w 2658882"/>
              <a:gd name="connsiteY9-86" fmla="*/ 177803 h 4093540"/>
              <a:gd name="connsiteX10-87" fmla="*/ 62283 w 2658882"/>
              <a:gd name="connsiteY10-88" fmla="*/ 42612 h 4093540"/>
              <a:gd name="connsiteX0-89" fmla="*/ 62283 w 2658882"/>
              <a:gd name="connsiteY0-90" fmla="*/ 42612 h 4093540"/>
              <a:gd name="connsiteX1-91" fmla="*/ 205497 w 2658882"/>
              <a:gd name="connsiteY1-92" fmla="*/ 2144 h 4093540"/>
              <a:gd name="connsiteX2-93" fmla="*/ 2508800 w 2658882"/>
              <a:gd name="connsiteY2-94" fmla="*/ 365375 h 4093540"/>
              <a:gd name="connsiteX3-95" fmla="*/ 2658882 w 2658882"/>
              <a:gd name="connsiteY3-96" fmla="*/ 541004 h 4093540"/>
              <a:gd name="connsiteX4-97" fmla="*/ 2658882 w 2658882"/>
              <a:gd name="connsiteY4-98" fmla="*/ 3553052 h 4093540"/>
              <a:gd name="connsiteX5-99" fmla="*/ 2508776 w 2658882"/>
              <a:gd name="connsiteY5-100" fmla="*/ 3728684 h 4093540"/>
              <a:gd name="connsiteX6-101" fmla="*/ 205473 w 2658882"/>
              <a:gd name="connsiteY6-102" fmla="*/ 4091915 h 4093540"/>
              <a:gd name="connsiteX7-103" fmla="*/ 62283 w 2658882"/>
              <a:gd name="connsiteY7-104" fmla="*/ 4051443 h 4093540"/>
              <a:gd name="connsiteX8-105" fmla="*/ 0 w 2658882"/>
              <a:gd name="connsiteY8-106" fmla="*/ 3916281 h 4093540"/>
              <a:gd name="connsiteX9-107" fmla="*/ 0 w 2658882"/>
              <a:gd name="connsiteY9-108" fmla="*/ 177803 h 4093540"/>
              <a:gd name="connsiteX10-109" fmla="*/ 62283 w 2658882"/>
              <a:gd name="connsiteY10-110" fmla="*/ 42612 h 4093540"/>
              <a:gd name="connsiteX0-111" fmla="*/ 62283 w 2658882"/>
              <a:gd name="connsiteY0-112" fmla="*/ 42612 h 4093540"/>
              <a:gd name="connsiteX1-113" fmla="*/ 205497 w 2658882"/>
              <a:gd name="connsiteY1-114" fmla="*/ 2144 h 4093540"/>
              <a:gd name="connsiteX2-115" fmla="*/ 2508800 w 2658882"/>
              <a:gd name="connsiteY2-116" fmla="*/ 365375 h 4093540"/>
              <a:gd name="connsiteX3-117" fmla="*/ 2658882 w 2658882"/>
              <a:gd name="connsiteY3-118" fmla="*/ 541004 h 4093540"/>
              <a:gd name="connsiteX4-119" fmla="*/ 2658882 w 2658882"/>
              <a:gd name="connsiteY4-120" fmla="*/ 3553052 h 4093540"/>
              <a:gd name="connsiteX5-121" fmla="*/ 2508776 w 2658882"/>
              <a:gd name="connsiteY5-122" fmla="*/ 3728684 h 4093540"/>
              <a:gd name="connsiteX6-123" fmla="*/ 205473 w 2658882"/>
              <a:gd name="connsiteY6-124" fmla="*/ 4091915 h 4093540"/>
              <a:gd name="connsiteX7-125" fmla="*/ 62283 w 2658882"/>
              <a:gd name="connsiteY7-126" fmla="*/ 4051443 h 4093540"/>
              <a:gd name="connsiteX8-127" fmla="*/ 0 w 2658882"/>
              <a:gd name="connsiteY8-128" fmla="*/ 3916281 h 4093540"/>
              <a:gd name="connsiteX9-129" fmla="*/ 0 w 2658882"/>
              <a:gd name="connsiteY9-130" fmla="*/ 177803 h 4093540"/>
              <a:gd name="connsiteX10-131" fmla="*/ 62283 w 2658882"/>
              <a:gd name="connsiteY10-132" fmla="*/ 42612 h 4093540"/>
              <a:gd name="connsiteX0-133" fmla="*/ 62283 w 2658882"/>
              <a:gd name="connsiteY0-134" fmla="*/ 42612 h 4093540"/>
              <a:gd name="connsiteX1-135" fmla="*/ 205497 w 2658882"/>
              <a:gd name="connsiteY1-136" fmla="*/ 2144 h 4093540"/>
              <a:gd name="connsiteX2-137" fmla="*/ 2508800 w 2658882"/>
              <a:gd name="connsiteY2-138" fmla="*/ 365375 h 4093540"/>
              <a:gd name="connsiteX3-139" fmla="*/ 2658882 w 2658882"/>
              <a:gd name="connsiteY3-140" fmla="*/ 541004 h 4093540"/>
              <a:gd name="connsiteX4-141" fmla="*/ 2658882 w 2658882"/>
              <a:gd name="connsiteY4-142" fmla="*/ 3553052 h 4093540"/>
              <a:gd name="connsiteX5-143" fmla="*/ 2508776 w 2658882"/>
              <a:gd name="connsiteY5-144" fmla="*/ 3728684 h 4093540"/>
              <a:gd name="connsiteX6-145" fmla="*/ 205473 w 2658882"/>
              <a:gd name="connsiteY6-146" fmla="*/ 4091915 h 4093540"/>
              <a:gd name="connsiteX7-147" fmla="*/ 62283 w 2658882"/>
              <a:gd name="connsiteY7-148" fmla="*/ 4051443 h 4093540"/>
              <a:gd name="connsiteX8-149" fmla="*/ 0 w 2658882"/>
              <a:gd name="connsiteY8-150" fmla="*/ 3916281 h 4093540"/>
              <a:gd name="connsiteX9-151" fmla="*/ 0 w 2658882"/>
              <a:gd name="connsiteY9-152" fmla="*/ 177803 h 4093540"/>
              <a:gd name="connsiteX10-153" fmla="*/ 62283 w 2658882"/>
              <a:gd name="connsiteY10-154" fmla="*/ 42612 h 4093540"/>
              <a:gd name="connsiteX0-155" fmla="*/ 62283 w 2658882"/>
              <a:gd name="connsiteY0-156" fmla="*/ 42612 h 4093540"/>
              <a:gd name="connsiteX1-157" fmla="*/ 205497 w 2658882"/>
              <a:gd name="connsiteY1-158" fmla="*/ 2144 h 4093540"/>
              <a:gd name="connsiteX2-159" fmla="*/ 2508800 w 2658882"/>
              <a:gd name="connsiteY2-160" fmla="*/ 365375 h 4093540"/>
              <a:gd name="connsiteX3-161" fmla="*/ 2658882 w 2658882"/>
              <a:gd name="connsiteY3-162" fmla="*/ 541004 h 4093540"/>
              <a:gd name="connsiteX4-163" fmla="*/ 2658882 w 2658882"/>
              <a:gd name="connsiteY4-164" fmla="*/ 3553052 h 4093540"/>
              <a:gd name="connsiteX5-165" fmla="*/ 2508776 w 2658882"/>
              <a:gd name="connsiteY5-166" fmla="*/ 3728684 h 4093540"/>
              <a:gd name="connsiteX6-167" fmla="*/ 205473 w 2658882"/>
              <a:gd name="connsiteY6-168" fmla="*/ 4091915 h 4093540"/>
              <a:gd name="connsiteX7-169" fmla="*/ 62283 w 2658882"/>
              <a:gd name="connsiteY7-170" fmla="*/ 4051443 h 4093540"/>
              <a:gd name="connsiteX8-171" fmla="*/ 0 w 2658882"/>
              <a:gd name="connsiteY8-172" fmla="*/ 3916281 h 4093540"/>
              <a:gd name="connsiteX9-173" fmla="*/ 0 w 2658882"/>
              <a:gd name="connsiteY9-174" fmla="*/ 177803 h 4093540"/>
              <a:gd name="connsiteX10-175" fmla="*/ 62283 w 2658882"/>
              <a:gd name="connsiteY10-176" fmla="*/ 42612 h 4093540"/>
              <a:gd name="connsiteX0-177" fmla="*/ 62283 w 2658882"/>
              <a:gd name="connsiteY0-178" fmla="*/ 42612 h 4093540"/>
              <a:gd name="connsiteX1-179" fmla="*/ 205497 w 2658882"/>
              <a:gd name="connsiteY1-180" fmla="*/ 2144 h 4093540"/>
              <a:gd name="connsiteX2-181" fmla="*/ 2508800 w 2658882"/>
              <a:gd name="connsiteY2-182" fmla="*/ 365375 h 4093540"/>
              <a:gd name="connsiteX3-183" fmla="*/ 2658882 w 2658882"/>
              <a:gd name="connsiteY3-184" fmla="*/ 541004 h 4093540"/>
              <a:gd name="connsiteX4-185" fmla="*/ 2658882 w 2658882"/>
              <a:gd name="connsiteY4-186" fmla="*/ 3553052 h 4093540"/>
              <a:gd name="connsiteX5-187" fmla="*/ 2508776 w 2658882"/>
              <a:gd name="connsiteY5-188" fmla="*/ 3728684 h 4093540"/>
              <a:gd name="connsiteX6-189" fmla="*/ 205473 w 2658882"/>
              <a:gd name="connsiteY6-190" fmla="*/ 4091915 h 4093540"/>
              <a:gd name="connsiteX7-191" fmla="*/ 62283 w 2658882"/>
              <a:gd name="connsiteY7-192" fmla="*/ 4051443 h 4093540"/>
              <a:gd name="connsiteX8-193" fmla="*/ 0 w 2658882"/>
              <a:gd name="connsiteY8-194" fmla="*/ 3916281 h 4093540"/>
              <a:gd name="connsiteX9-195" fmla="*/ 0 w 2658882"/>
              <a:gd name="connsiteY9-196" fmla="*/ 177803 h 4093540"/>
              <a:gd name="connsiteX10-197" fmla="*/ 62283 w 2658882"/>
              <a:gd name="connsiteY10-198" fmla="*/ 42612 h 4093540"/>
              <a:gd name="connsiteX0-199" fmla="*/ 62283 w 2658882"/>
              <a:gd name="connsiteY0-200" fmla="*/ 42612 h 4092044"/>
              <a:gd name="connsiteX1-201" fmla="*/ 205497 w 2658882"/>
              <a:gd name="connsiteY1-202" fmla="*/ 2144 h 4092044"/>
              <a:gd name="connsiteX2-203" fmla="*/ 2508800 w 2658882"/>
              <a:gd name="connsiteY2-204" fmla="*/ 365375 h 4092044"/>
              <a:gd name="connsiteX3-205" fmla="*/ 2658882 w 2658882"/>
              <a:gd name="connsiteY3-206" fmla="*/ 541004 h 4092044"/>
              <a:gd name="connsiteX4-207" fmla="*/ 2658882 w 2658882"/>
              <a:gd name="connsiteY4-208" fmla="*/ 3553052 h 4092044"/>
              <a:gd name="connsiteX5-209" fmla="*/ 2508776 w 2658882"/>
              <a:gd name="connsiteY5-210" fmla="*/ 3728684 h 4092044"/>
              <a:gd name="connsiteX6-211" fmla="*/ 205473 w 2658882"/>
              <a:gd name="connsiteY6-212" fmla="*/ 4091915 h 4092044"/>
              <a:gd name="connsiteX7-213" fmla="*/ 62283 w 2658882"/>
              <a:gd name="connsiteY7-214" fmla="*/ 4051443 h 4092044"/>
              <a:gd name="connsiteX8-215" fmla="*/ 0 w 2658882"/>
              <a:gd name="connsiteY8-216" fmla="*/ 3916281 h 4092044"/>
              <a:gd name="connsiteX9-217" fmla="*/ 0 w 2658882"/>
              <a:gd name="connsiteY9-218" fmla="*/ 177803 h 4092044"/>
              <a:gd name="connsiteX10-219" fmla="*/ 62283 w 2658882"/>
              <a:gd name="connsiteY10-220" fmla="*/ 42612 h 4092044"/>
              <a:gd name="connsiteX0-221" fmla="*/ 62283 w 2658882"/>
              <a:gd name="connsiteY0-222" fmla="*/ 42612 h 4091915"/>
              <a:gd name="connsiteX1-223" fmla="*/ 205497 w 2658882"/>
              <a:gd name="connsiteY1-224" fmla="*/ 2144 h 4091915"/>
              <a:gd name="connsiteX2-225" fmla="*/ 2508800 w 2658882"/>
              <a:gd name="connsiteY2-226" fmla="*/ 365375 h 4091915"/>
              <a:gd name="connsiteX3-227" fmla="*/ 2658882 w 2658882"/>
              <a:gd name="connsiteY3-228" fmla="*/ 541004 h 4091915"/>
              <a:gd name="connsiteX4-229" fmla="*/ 2658882 w 2658882"/>
              <a:gd name="connsiteY4-230" fmla="*/ 3553052 h 4091915"/>
              <a:gd name="connsiteX5-231" fmla="*/ 2508776 w 2658882"/>
              <a:gd name="connsiteY5-232" fmla="*/ 3728684 h 4091915"/>
              <a:gd name="connsiteX6-233" fmla="*/ 205473 w 2658882"/>
              <a:gd name="connsiteY6-234" fmla="*/ 4091915 h 4091915"/>
              <a:gd name="connsiteX7-235" fmla="*/ 62283 w 2658882"/>
              <a:gd name="connsiteY7-236" fmla="*/ 4051443 h 4091915"/>
              <a:gd name="connsiteX8-237" fmla="*/ 0 w 2658882"/>
              <a:gd name="connsiteY8-238" fmla="*/ 3916281 h 4091915"/>
              <a:gd name="connsiteX9-239" fmla="*/ 0 w 2658882"/>
              <a:gd name="connsiteY9-240" fmla="*/ 177803 h 4091915"/>
              <a:gd name="connsiteX10-241" fmla="*/ 62283 w 2658882"/>
              <a:gd name="connsiteY10-242" fmla="*/ 42612 h 4091915"/>
              <a:gd name="connsiteX0-243" fmla="*/ 62283 w 2658882"/>
              <a:gd name="connsiteY0-244" fmla="*/ 42612 h 4092475"/>
              <a:gd name="connsiteX1-245" fmla="*/ 205497 w 2658882"/>
              <a:gd name="connsiteY1-246" fmla="*/ 2144 h 4092475"/>
              <a:gd name="connsiteX2-247" fmla="*/ 2508800 w 2658882"/>
              <a:gd name="connsiteY2-248" fmla="*/ 365375 h 4092475"/>
              <a:gd name="connsiteX3-249" fmla="*/ 2658882 w 2658882"/>
              <a:gd name="connsiteY3-250" fmla="*/ 541004 h 4092475"/>
              <a:gd name="connsiteX4-251" fmla="*/ 2658882 w 2658882"/>
              <a:gd name="connsiteY4-252" fmla="*/ 3553052 h 4092475"/>
              <a:gd name="connsiteX5-253" fmla="*/ 2508776 w 2658882"/>
              <a:gd name="connsiteY5-254" fmla="*/ 3728684 h 4092475"/>
              <a:gd name="connsiteX6-255" fmla="*/ 205473 w 2658882"/>
              <a:gd name="connsiteY6-256" fmla="*/ 4091915 h 4092475"/>
              <a:gd name="connsiteX7-257" fmla="*/ 62283 w 2658882"/>
              <a:gd name="connsiteY7-258" fmla="*/ 4051443 h 4092475"/>
              <a:gd name="connsiteX8-259" fmla="*/ 0 w 2658882"/>
              <a:gd name="connsiteY8-260" fmla="*/ 3916281 h 4092475"/>
              <a:gd name="connsiteX9-261" fmla="*/ 0 w 2658882"/>
              <a:gd name="connsiteY9-262" fmla="*/ 177803 h 4092475"/>
              <a:gd name="connsiteX10-263" fmla="*/ 62283 w 2658882"/>
              <a:gd name="connsiteY10-264" fmla="*/ 42612 h 4092475"/>
              <a:gd name="connsiteX0-265" fmla="*/ 62283 w 2658882"/>
              <a:gd name="connsiteY0-266" fmla="*/ 42612 h 4094059"/>
              <a:gd name="connsiteX1-267" fmla="*/ 205497 w 2658882"/>
              <a:gd name="connsiteY1-268" fmla="*/ 2144 h 4094059"/>
              <a:gd name="connsiteX2-269" fmla="*/ 2508800 w 2658882"/>
              <a:gd name="connsiteY2-270" fmla="*/ 365375 h 4094059"/>
              <a:gd name="connsiteX3-271" fmla="*/ 2658882 w 2658882"/>
              <a:gd name="connsiteY3-272" fmla="*/ 541004 h 4094059"/>
              <a:gd name="connsiteX4-273" fmla="*/ 2658882 w 2658882"/>
              <a:gd name="connsiteY4-274" fmla="*/ 3553052 h 4094059"/>
              <a:gd name="connsiteX5-275" fmla="*/ 2508776 w 2658882"/>
              <a:gd name="connsiteY5-276" fmla="*/ 3728684 h 4094059"/>
              <a:gd name="connsiteX6-277" fmla="*/ 205473 w 2658882"/>
              <a:gd name="connsiteY6-278" fmla="*/ 4091915 h 4094059"/>
              <a:gd name="connsiteX7-279" fmla="*/ 62283 w 2658882"/>
              <a:gd name="connsiteY7-280" fmla="*/ 4051443 h 4094059"/>
              <a:gd name="connsiteX8-281" fmla="*/ 0 w 2658882"/>
              <a:gd name="connsiteY8-282" fmla="*/ 3916281 h 4094059"/>
              <a:gd name="connsiteX9-283" fmla="*/ 0 w 2658882"/>
              <a:gd name="connsiteY9-284" fmla="*/ 177803 h 4094059"/>
              <a:gd name="connsiteX10-285" fmla="*/ 62283 w 2658882"/>
              <a:gd name="connsiteY10-286" fmla="*/ 42612 h 4094059"/>
              <a:gd name="connsiteX0-287" fmla="*/ 62283 w 2658882"/>
              <a:gd name="connsiteY0-288" fmla="*/ 42612 h 4094059"/>
              <a:gd name="connsiteX1-289" fmla="*/ 205497 w 2658882"/>
              <a:gd name="connsiteY1-290" fmla="*/ 2144 h 4094059"/>
              <a:gd name="connsiteX2-291" fmla="*/ 2508800 w 2658882"/>
              <a:gd name="connsiteY2-292" fmla="*/ 365375 h 4094059"/>
              <a:gd name="connsiteX3-293" fmla="*/ 2658882 w 2658882"/>
              <a:gd name="connsiteY3-294" fmla="*/ 541004 h 4094059"/>
              <a:gd name="connsiteX4-295" fmla="*/ 2658882 w 2658882"/>
              <a:gd name="connsiteY4-296" fmla="*/ 3553052 h 4094059"/>
              <a:gd name="connsiteX5-297" fmla="*/ 2508776 w 2658882"/>
              <a:gd name="connsiteY5-298" fmla="*/ 3728684 h 4094059"/>
              <a:gd name="connsiteX6-299" fmla="*/ 205473 w 2658882"/>
              <a:gd name="connsiteY6-300" fmla="*/ 4091915 h 4094059"/>
              <a:gd name="connsiteX7-301" fmla="*/ 62283 w 2658882"/>
              <a:gd name="connsiteY7-302" fmla="*/ 4051443 h 4094059"/>
              <a:gd name="connsiteX8-303" fmla="*/ 0 w 2658882"/>
              <a:gd name="connsiteY8-304" fmla="*/ 3916281 h 4094059"/>
              <a:gd name="connsiteX9-305" fmla="*/ 0 w 2658882"/>
              <a:gd name="connsiteY9-306" fmla="*/ 177803 h 4094059"/>
              <a:gd name="connsiteX10-307" fmla="*/ 62283 w 2658882"/>
              <a:gd name="connsiteY10-308" fmla="*/ 42612 h 4094059"/>
              <a:gd name="connsiteX0-309" fmla="*/ 62283 w 2658882"/>
              <a:gd name="connsiteY0-310" fmla="*/ 42612 h 4094059"/>
              <a:gd name="connsiteX1-311" fmla="*/ 205497 w 2658882"/>
              <a:gd name="connsiteY1-312" fmla="*/ 2144 h 4094059"/>
              <a:gd name="connsiteX2-313" fmla="*/ 2508800 w 2658882"/>
              <a:gd name="connsiteY2-314" fmla="*/ 365375 h 4094059"/>
              <a:gd name="connsiteX3-315" fmla="*/ 2658882 w 2658882"/>
              <a:gd name="connsiteY3-316" fmla="*/ 541004 h 4094059"/>
              <a:gd name="connsiteX4-317" fmla="*/ 2658882 w 2658882"/>
              <a:gd name="connsiteY4-318" fmla="*/ 3553052 h 4094059"/>
              <a:gd name="connsiteX5-319" fmla="*/ 2508776 w 2658882"/>
              <a:gd name="connsiteY5-320" fmla="*/ 3728684 h 4094059"/>
              <a:gd name="connsiteX6-321" fmla="*/ 205473 w 2658882"/>
              <a:gd name="connsiteY6-322" fmla="*/ 4091915 h 4094059"/>
              <a:gd name="connsiteX7-323" fmla="*/ 62283 w 2658882"/>
              <a:gd name="connsiteY7-324" fmla="*/ 4051443 h 4094059"/>
              <a:gd name="connsiteX8-325" fmla="*/ 0 w 2658882"/>
              <a:gd name="connsiteY8-326" fmla="*/ 3916281 h 4094059"/>
              <a:gd name="connsiteX9-327" fmla="*/ 0 w 2658882"/>
              <a:gd name="connsiteY9-328" fmla="*/ 177803 h 4094059"/>
              <a:gd name="connsiteX10-329" fmla="*/ 62283 w 2658882"/>
              <a:gd name="connsiteY10-330" fmla="*/ 42612 h 4094059"/>
              <a:gd name="connsiteX0-331" fmla="*/ 62283 w 2658882"/>
              <a:gd name="connsiteY0-332" fmla="*/ 42612 h 4094059"/>
              <a:gd name="connsiteX1-333" fmla="*/ 205497 w 2658882"/>
              <a:gd name="connsiteY1-334" fmla="*/ 2144 h 4094059"/>
              <a:gd name="connsiteX2-335" fmla="*/ 2508800 w 2658882"/>
              <a:gd name="connsiteY2-336" fmla="*/ 365375 h 4094059"/>
              <a:gd name="connsiteX3-337" fmla="*/ 2658882 w 2658882"/>
              <a:gd name="connsiteY3-338" fmla="*/ 541004 h 4094059"/>
              <a:gd name="connsiteX4-339" fmla="*/ 2658882 w 2658882"/>
              <a:gd name="connsiteY4-340" fmla="*/ 3553052 h 4094059"/>
              <a:gd name="connsiteX5-341" fmla="*/ 2508776 w 2658882"/>
              <a:gd name="connsiteY5-342" fmla="*/ 3728684 h 4094059"/>
              <a:gd name="connsiteX6-343" fmla="*/ 205473 w 2658882"/>
              <a:gd name="connsiteY6-344" fmla="*/ 4091915 h 4094059"/>
              <a:gd name="connsiteX7-345" fmla="*/ 62283 w 2658882"/>
              <a:gd name="connsiteY7-346" fmla="*/ 4051443 h 4094059"/>
              <a:gd name="connsiteX8-347" fmla="*/ 0 w 2658882"/>
              <a:gd name="connsiteY8-348" fmla="*/ 3916281 h 4094059"/>
              <a:gd name="connsiteX9-349" fmla="*/ 0 w 2658882"/>
              <a:gd name="connsiteY9-350" fmla="*/ 177803 h 4094059"/>
              <a:gd name="connsiteX10-351" fmla="*/ 62283 w 2658882"/>
              <a:gd name="connsiteY10-352" fmla="*/ 42612 h 4094059"/>
              <a:gd name="connsiteX0-353" fmla="*/ 62283 w 2658882"/>
              <a:gd name="connsiteY0-354" fmla="*/ 42612 h 4094059"/>
              <a:gd name="connsiteX1-355" fmla="*/ 205497 w 2658882"/>
              <a:gd name="connsiteY1-356" fmla="*/ 2144 h 4094059"/>
              <a:gd name="connsiteX2-357" fmla="*/ 2508800 w 2658882"/>
              <a:gd name="connsiteY2-358" fmla="*/ 365375 h 4094059"/>
              <a:gd name="connsiteX3-359" fmla="*/ 2658882 w 2658882"/>
              <a:gd name="connsiteY3-360" fmla="*/ 541004 h 4094059"/>
              <a:gd name="connsiteX4-361" fmla="*/ 2658882 w 2658882"/>
              <a:gd name="connsiteY4-362" fmla="*/ 3553052 h 4094059"/>
              <a:gd name="connsiteX5-363" fmla="*/ 2508776 w 2658882"/>
              <a:gd name="connsiteY5-364" fmla="*/ 3728684 h 4094059"/>
              <a:gd name="connsiteX6-365" fmla="*/ 205473 w 2658882"/>
              <a:gd name="connsiteY6-366" fmla="*/ 4091915 h 4094059"/>
              <a:gd name="connsiteX7-367" fmla="*/ 62283 w 2658882"/>
              <a:gd name="connsiteY7-368" fmla="*/ 4051443 h 4094059"/>
              <a:gd name="connsiteX8-369" fmla="*/ 0 w 2658882"/>
              <a:gd name="connsiteY8-370" fmla="*/ 3916281 h 4094059"/>
              <a:gd name="connsiteX9-371" fmla="*/ 0 w 2658882"/>
              <a:gd name="connsiteY9-372" fmla="*/ 177803 h 4094059"/>
              <a:gd name="connsiteX10-373" fmla="*/ 62283 w 2658882"/>
              <a:gd name="connsiteY10-374" fmla="*/ 42612 h 4094059"/>
              <a:gd name="connsiteX0-375" fmla="*/ 62283 w 2658882"/>
              <a:gd name="connsiteY0-376" fmla="*/ 42612 h 4094059"/>
              <a:gd name="connsiteX1-377" fmla="*/ 205497 w 2658882"/>
              <a:gd name="connsiteY1-378" fmla="*/ 2144 h 4094059"/>
              <a:gd name="connsiteX2-379" fmla="*/ 2508800 w 2658882"/>
              <a:gd name="connsiteY2-380" fmla="*/ 365375 h 4094059"/>
              <a:gd name="connsiteX3-381" fmla="*/ 2658882 w 2658882"/>
              <a:gd name="connsiteY3-382" fmla="*/ 541004 h 4094059"/>
              <a:gd name="connsiteX4-383" fmla="*/ 2658882 w 2658882"/>
              <a:gd name="connsiteY4-384" fmla="*/ 3553052 h 4094059"/>
              <a:gd name="connsiteX5-385" fmla="*/ 2508776 w 2658882"/>
              <a:gd name="connsiteY5-386" fmla="*/ 3728684 h 4094059"/>
              <a:gd name="connsiteX6-387" fmla="*/ 205473 w 2658882"/>
              <a:gd name="connsiteY6-388" fmla="*/ 4091915 h 4094059"/>
              <a:gd name="connsiteX7-389" fmla="*/ 62283 w 2658882"/>
              <a:gd name="connsiteY7-390" fmla="*/ 4051443 h 4094059"/>
              <a:gd name="connsiteX8-391" fmla="*/ 0 w 2658882"/>
              <a:gd name="connsiteY8-392" fmla="*/ 3916281 h 4094059"/>
              <a:gd name="connsiteX9-393" fmla="*/ 0 w 2658882"/>
              <a:gd name="connsiteY9-394" fmla="*/ 177803 h 4094059"/>
              <a:gd name="connsiteX10-395" fmla="*/ 62283 w 2658882"/>
              <a:gd name="connsiteY10-396" fmla="*/ 42612 h 40940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658882" h="4094059">
                <a:moveTo>
                  <a:pt x="62283" y="42612"/>
                </a:moveTo>
                <a:cubicBezTo>
                  <a:pt x="101616" y="8995"/>
                  <a:pt x="154387" y="-5916"/>
                  <a:pt x="205497" y="2144"/>
                </a:cubicBezTo>
                <a:cubicBezTo>
                  <a:pt x="205497" y="2144"/>
                  <a:pt x="2508800" y="365375"/>
                  <a:pt x="2508800" y="365375"/>
                </a:cubicBezTo>
                <a:cubicBezTo>
                  <a:pt x="2599348" y="379655"/>
                  <a:pt x="2658882" y="449336"/>
                  <a:pt x="2658882" y="541004"/>
                </a:cubicBezTo>
                <a:cubicBezTo>
                  <a:pt x="2658882" y="541004"/>
                  <a:pt x="2658882" y="3553052"/>
                  <a:pt x="2658882" y="3553052"/>
                </a:cubicBezTo>
                <a:cubicBezTo>
                  <a:pt x="2658882" y="3644720"/>
                  <a:pt x="2599325" y="3714404"/>
                  <a:pt x="2508776" y="3728684"/>
                </a:cubicBezTo>
                <a:cubicBezTo>
                  <a:pt x="2508776" y="3728684"/>
                  <a:pt x="205473" y="4091915"/>
                  <a:pt x="205473" y="4091915"/>
                </a:cubicBezTo>
                <a:cubicBezTo>
                  <a:pt x="154364" y="4099976"/>
                  <a:pt x="101616" y="4085060"/>
                  <a:pt x="62283" y="4051443"/>
                </a:cubicBezTo>
                <a:cubicBezTo>
                  <a:pt x="22950" y="4017828"/>
                  <a:pt x="0" y="3968024"/>
                  <a:pt x="0" y="3916281"/>
                </a:cubicBezTo>
                <a:cubicBezTo>
                  <a:pt x="0" y="3916282"/>
                  <a:pt x="0" y="177804"/>
                  <a:pt x="0" y="177803"/>
                </a:cubicBezTo>
                <a:cubicBezTo>
                  <a:pt x="0" y="126063"/>
                  <a:pt x="22950" y="76228"/>
                  <a:pt x="62283" y="42612"/>
                </a:cubicBezTo>
                <a:close/>
              </a:path>
            </a:pathLst>
          </a:custGeom>
          <a:gradFill flip="none" rotWithShape="1">
            <a:gsLst>
              <a:gs pos="90000">
                <a:schemeClr val="accent1">
                  <a:alpha val="100000"/>
                </a:schemeClr>
              </a:gs>
              <a:gs pos="0">
                <a:schemeClr val="accent1">
                  <a:lumMod val="60000"/>
                  <a:lumOff val="40000"/>
                  <a:alpha val="100000"/>
                </a:schemeClr>
              </a:gs>
            </a:gsLst>
            <a:lin ang="10800000" scaled="1"/>
            <a:tileRect/>
          </a:gradFill>
          <a:ln w="9525" cap="flat">
            <a:noFill/>
            <a:prstDash val="solid"/>
            <a:miter/>
          </a:ln>
          <a:effectLst/>
        </p:spPr>
        <p:txBody>
          <a:bodyPr rtlCol="0" anchor="ctr">
            <a:noAutofit/>
          </a:bodyPr>
          <a:lstStyle/>
          <a:p>
            <a:pPr lvl="0" algn="l">
              <a:buClrTx/>
              <a:buSzTx/>
              <a:buFontTx/>
            </a:pPr>
            <a:endParaRPr lang="zh-CN" altLang="en-US">
              <a:solidFill>
                <a:schemeClr val="tx1"/>
              </a:solidFill>
              <a:sym typeface="+mn-ea"/>
            </a:endParaRPr>
          </a:p>
        </p:txBody>
      </p:sp>
      <p:sp>
        <p:nvSpPr>
          <p:cNvPr id="40" name="文本框 39"/>
          <p:cNvSpPr txBox="1"/>
          <p:nvPr>
            <p:custDataLst>
              <p:tags r:id="rId6"/>
            </p:custDataLst>
          </p:nvPr>
        </p:nvSpPr>
        <p:spPr>
          <a:xfrm>
            <a:off x="8507095" y="3044190"/>
            <a:ext cx="1701792" cy="337820"/>
          </a:xfrm>
          <a:prstGeom prst="rect">
            <a:avLst/>
          </a:prstGeom>
          <a:noFill/>
        </p:spPr>
        <p:txBody>
          <a:bodyPr wrap="square" lIns="0" tIns="0" rIns="0" bIns="0" rtlCol="0">
            <a:noAutofit/>
          </a:bodyPr>
          <a:lstStyle/>
          <a:p>
            <a:pPr algn="l"/>
            <a:r>
              <a:rPr lang="zh-CN" altLang="en-US" sz="2000" b="1" dirty="0">
                <a:solidFill>
                  <a:srgbClr val="FFFFFF"/>
                </a:solidFill>
              </a:rPr>
              <a:t>（3）依据组织使命、宗旨和战略目标建立规章制度。</a:t>
            </a:r>
            <a:endParaRPr lang="zh-CN" altLang="en-US" sz="2000" b="1" dirty="0">
              <a:solidFill>
                <a:srgbClr val="FFFFFF"/>
              </a:solidFill>
            </a:endParaRPr>
          </a:p>
        </p:txBody>
      </p:sp>
    </p:spTree>
    <p:custDataLst>
      <p:tags r:id="rId7"/>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三、初创企业的成长管理</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837565"/>
            <a:ext cx="8052435" cy="460375"/>
          </a:xfrm>
          <a:prstGeom prst="rect">
            <a:avLst/>
          </a:prstGeom>
        </p:spPr>
        <p:txBody>
          <a:bodyPr wrap="square">
            <a:spAutoFit/>
          </a:bodyPr>
          <a:p>
            <a:r>
              <a:rPr lang="zh-CN" altLang="en-US" sz="2400">
                <a:solidFill>
                  <a:srgbClr val="231F20"/>
                </a:solidFill>
                <a:latin typeface="方正书宋_GBK"/>
                <a:ea typeface="方正书宋_GBK"/>
              </a:rPr>
              <a:t>（二）企业不同阶段的管理要求</a:t>
            </a:r>
            <a:endParaRPr lang="zh-CN" altLang="en-US" sz="2400">
              <a:solidFill>
                <a:srgbClr val="231F20"/>
              </a:solidFill>
              <a:latin typeface="方正书宋_GBK"/>
              <a:ea typeface="方正书宋_GBK"/>
            </a:endParaRPr>
          </a:p>
        </p:txBody>
      </p:sp>
      <p:sp>
        <p:nvSpPr>
          <p:cNvPr id="5" name="文本框 4"/>
          <p:cNvSpPr txBox="1"/>
          <p:nvPr/>
        </p:nvSpPr>
        <p:spPr>
          <a:xfrm>
            <a:off x="436880" y="1368108"/>
            <a:ext cx="5080000" cy="460375"/>
          </a:xfrm>
          <a:prstGeom prst="rect">
            <a:avLst/>
          </a:prstGeom>
        </p:spPr>
        <p:txBody>
          <a:bodyPr>
            <a:spAutoFit/>
          </a:bodyPr>
          <a:p>
            <a:r>
              <a:rPr sz="2400">
                <a:solidFill>
                  <a:srgbClr val="231F20"/>
                </a:solidFill>
                <a:highlight>
                  <a:srgbClr val="FFFF00"/>
                </a:highlight>
              </a:rPr>
              <a:t>5．盛年期的管理要求</a:t>
            </a:r>
            <a:endParaRPr sz="2400">
              <a:solidFill>
                <a:srgbClr val="231F20"/>
              </a:solidFill>
              <a:highlight>
                <a:srgbClr val="FFFF00"/>
              </a:highlight>
            </a:endParaRPr>
          </a:p>
        </p:txBody>
      </p:sp>
      <p:sp>
        <p:nvSpPr>
          <p:cNvPr id="3" name="文本框 2"/>
          <p:cNvSpPr txBox="1"/>
          <p:nvPr/>
        </p:nvSpPr>
        <p:spPr>
          <a:xfrm>
            <a:off x="660400" y="1981200"/>
            <a:ext cx="10548620" cy="2676525"/>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在盛年期，创业者及其团队必须保持年轻的心态和创业的激情。企业管理层必须密切关注外部环境的变化，适时推进企业内部创业，</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促进产品技术创新，开辟发展新领域</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在此阶段，企业应</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加强企业文化建设</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，将创新创业精神确立为企业的核心价值。通过创新创业的精神保持创业者及其团队的好奇心并激发员工的探索精神，使企业能够与时俱进。</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4587875"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ea typeface="微软雅黑" panose="020B0503020204020204" pitchFamily="34" charset="-122"/>
                <a:cs typeface="+mn-lt"/>
                <a:sym typeface="+mn-ea"/>
              </a:rPr>
              <a:t>制订员工激励计划</a:t>
            </a:r>
            <a:r>
              <a:rPr lang="zh-CN" sz="2400" b="1" smtClean="0">
                <a:ea typeface="微软雅黑" panose="020B0503020204020204" pitchFamily="34" charset="-122"/>
                <a:cs typeface="+mn-lt"/>
                <a:sym typeface="+mn-ea"/>
              </a:rPr>
              <a:t> </a:t>
            </a:r>
            <a:r>
              <a:rPr sz="2400" smtClean="0">
                <a:ea typeface="微软雅黑" panose="020B0503020204020204" pitchFamily="34" charset="-122"/>
                <a:cs typeface="+mn-lt"/>
                <a:sym typeface="+mn-ea"/>
              </a:rPr>
              <a:t>  </a:t>
            </a:r>
            <a:endParaRPr lang="zh-CN" altLang="en-US" sz="2400" b="1" smtClean="0">
              <a:solidFill>
                <a:schemeClr val="tx1"/>
              </a:solidFill>
              <a:ea typeface="微软雅黑" panose="020B0503020204020204" pitchFamily="34" charset="-122"/>
              <a:cs typeface="+mn-lt"/>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任务一</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2274570" y="2506980"/>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初创企业应注意的问题</a:t>
            </a:r>
            <a:endParaRPr lang="zh-CN" altLang="en-US" sz="6000" b="1" smtClean="0">
              <a:solidFill>
                <a:srgbClr val="00206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ppt_x"/>
                                          </p:val>
                                        </p:tav>
                                        <p:tav tm="100000">
                                          <p:val>
                                            <p:strVal val="#ppt_x"/>
                                          </p:val>
                                        </p:tav>
                                      </p:tavLst>
                                    </p:anim>
                                    <p:anim calcmode="lin" valueType="num">
                                      <p:cBhvr additive="base">
                                        <p:cTn id="8"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4504690" y="2508250"/>
            <a:ext cx="3239770"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微软雅黑" panose="020B0503020204020204" pitchFamily="34" charset="-122"/>
                <a:ea typeface="微软雅黑" panose="020B0503020204020204" pitchFamily="34" charset="-122"/>
              </a:rPr>
              <a:t>感谢观看！</a:t>
            </a:r>
            <a:endParaRPr lang="zh-CN" altLang="en-US" sz="6000" b="1" smtClean="0">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1391920" y="1150620"/>
            <a:ext cx="619188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杨达：让世界看到中国原创</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（1）谈一谈你对版权保护的理解？作为一名经营者，你会如何保护自家企业的知识产权？</a:t>
            </a:r>
            <a:endParaRPr lang="zh-CN" altLang="en-US" sz="2400"/>
          </a:p>
          <a:p>
            <a:pPr algn="l"/>
            <a:endParaRPr lang="zh-CN" altLang="en-US" sz="2400"/>
          </a:p>
          <a:p>
            <a:pPr algn="l"/>
            <a:r>
              <a:rPr lang="zh-CN" altLang="en-US" sz="2400"/>
              <a:t>（2）结合案例发散思考，你认为经营一家企业还应该注意哪些问题。</a:t>
            </a:r>
            <a:endParaRPr lang="zh-CN" altLang="en-US" sz="24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1954530" y="306705"/>
            <a:ext cx="564134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一、初创企业必须考虑的法律问题</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（一）有关税务的法律问题</a:t>
            </a:r>
            <a:endParaRPr lang="zh-CN" altLang="en-US" sz="2400"/>
          </a:p>
        </p:txBody>
      </p:sp>
      <p:sp>
        <p:nvSpPr>
          <p:cNvPr id="4" name="文本框 3"/>
          <p:cNvSpPr txBox="1"/>
          <p:nvPr/>
        </p:nvSpPr>
        <p:spPr>
          <a:xfrm>
            <a:off x="541020" y="1381760"/>
            <a:ext cx="8110855" cy="2306955"/>
          </a:xfrm>
          <a:prstGeom prst="rect">
            <a:avLst/>
          </a:prstGeom>
          <a:noFill/>
        </p:spPr>
        <p:txBody>
          <a:bodyPr wrap="square" rtlCol="0" anchor="t">
            <a:spAutoFit/>
          </a:bodyPr>
          <a:p>
            <a:r>
              <a:rPr lang="zh-CN" altLang="en-US" sz="2400"/>
              <a:t>根据《中华人民共和国税法》（以下简称《税法》）的规定，所有企业都要依法报税和纳税。企业作为最重要的纳税义务人，在缴纳税款的时候要遵循《税法》《中华人民共和国增值税暂行条例》《中华人民共和国企业所得税法》《中华</a:t>
            </a:r>
            <a:endParaRPr lang="zh-CN" altLang="en-US" sz="2400"/>
          </a:p>
          <a:p>
            <a:r>
              <a:rPr lang="zh-CN" altLang="en-US" sz="2400"/>
              <a:t>人民共和国个人所得税法》《中华人民共和国税收征收管理法》等法律。</a:t>
            </a:r>
            <a:endParaRPr lang="zh-CN" altLang="en-US" sz="2400"/>
          </a:p>
        </p:txBody>
      </p:sp>
      <p:sp>
        <p:nvSpPr>
          <p:cNvPr id="7" name="文本框 6"/>
          <p:cNvSpPr txBox="1"/>
          <p:nvPr/>
        </p:nvSpPr>
        <p:spPr>
          <a:xfrm>
            <a:off x="588645" y="4150995"/>
            <a:ext cx="8278495" cy="1198880"/>
          </a:xfrm>
          <a:prstGeom prst="rect">
            <a:avLst/>
          </a:prstGeom>
          <a:noFill/>
        </p:spPr>
        <p:txBody>
          <a:bodyPr wrap="square" rtlCol="0">
            <a:spAutoFit/>
          </a:bodyPr>
          <a:p>
            <a:r>
              <a:rPr lang="zh-CN" altLang="en-US" sz="2400">
                <a:solidFill>
                  <a:srgbClr val="FF0000"/>
                </a:solidFill>
              </a:rPr>
              <a:t>企业经营者一定要熟悉各种与税务相关的法律法规，及时了解最新的税务政策，并结合政策按照实际的经营情况进行纳税申报。</a:t>
            </a:r>
            <a:endParaRPr lang="zh-CN" altLang="en-US" sz="240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4134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一、初创企业必须考虑的法律问题</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（一）有关税务的法律问题</a:t>
            </a:r>
            <a:endParaRPr lang="zh-CN" altLang="en-US" sz="2400"/>
          </a:p>
        </p:txBody>
      </p:sp>
      <p:graphicFrame>
        <p:nvGraphicFramePr>
          <p:cNvPr id="5" name="表格 4"/>
          <p:cNvGraphicFramePr/>
          <p:nvPr/>
        </p:nvGraphicFramePr>
        <p:xfrm>
          <a:off x="1830070" y="1554480"/>
          <a:ext cx="8531860" cy="4572000"/>
        </p:xfrm>
        <a:graphic>
          <a:graphicData uri="http://schemas.openxmlformats.org/drawingml/2006/table">
            <a:tbl>
              <a:tblPr firstRow="1" bandRow="1">
                <a:tableStyleId>{5C22544A-7EE6-4342-B048-85BDC9FD1C3A}</a:tableStyleId>
              </a:tblPr>
              <a:tblGrid>
                <a:gridCol w="1433195"/>
                <a:gridCol w="3011170"/>
                <a:gridCol w="1954530"/>
                <a:gridCol w="2132965"/>
              </a:tblGrid>
              <a:tr h="457200">
                <a:tc rowSpan="2">
                  <a:txBody>
                    <a:bodyPr/>
                    <a:p>
                      <a:pPr>
                        <a:buNone/>
                      </a:pPr>
                      <a:r>
                        <a:rPr lang="zh-CN" altLang="en-US" sz="2400"/>
                        <a:t>税种</a:t>
                      </a:r>
                      <a:endParaRPr lang="zh-CN" altLang="en-US" sz="2400"/>
                    </a:p>
                  </a:txBody>
                  <a:tcPr/>
                </a:tc>
                <a:tc rowSpan="2">
                  <a:txBody>
                    <a:bodyPr/>
                    <a:p>
                      <a:pPr>
                        <a:buNone/>
                      </a:pPr>
                      <a:r>
                        <a:rPr lang="zh-CN" altLang="en-US" sz="2400"/>
                        <a:t>说明</a:t>
                      </a:r>
                      <a:endParaRPr lang="zh-CN" altLang="en-US" sz="2400"/>
                    </a:p>
                  </a:txBody>
                  <a:tcPr/>
                </a:tc>
                <a:tc gridSpan="2">
                  <a:txBody>
                    <a:bodyPr/>
                    <a:p>
                      <a:pPr>
                        <a:buNone/>
                      </a:pPr>
                      <a:r>
                        <a:rPr lang="zh-CN" altLang="en-US" sz="2400"/>
                        <a:t>征收标准</a:t>
                      </a:r>
                      <a:endParaRPr lang="zh-CN" altLang="en-US" sz="2400"/>
                    </a:p>
                  </a:txBody>
                  <a:tcPr/>
                </a:tc>
                <a:tc hMerge="1">
                  <a:tcPr/>
                </a:tc>
              </a:tr>
              <a:tr h="381000">
                <a:tc vMerge="1">
                  <a:tcPr/>
                </a:tc>
                <a:tc vMerge="1">
                  <a:tcPr/>
                </a:tc>
                <a:tc>
                  <a:txBody>
                    <a:bodyPr/>
                    <a:p>
                      <a:pPr>
                        <a:buNone/>
                      </a:pPr>
                      <a:r>
                        <a:rPr lang="zh-CN" altLang="en-US" sz="2400"/>
                        <a:t>小微企业</a:t>
                      </a:r>
                      <a:endParaRPr lang="zh-CN" altLang="en-US" sz="2400"/>
                    </a:p>
                  </a:txBody>
                  <a:tcPr/>
                </a:tc>
                <a:tc>
                  <a:txBody>
                    <a:bodyPr/>
                    <a:p>
                      <a:pPr>
                        <a:buNone/>
                      </a:pPr>
                      <a:r>
                        <a:rPr lang="zh-CN" altLang="en-US" sz="2400"/>
                        <a:t>一般企业</a:t>
                      </a:r>
                      <a:endParaRPr lang="zh-CN" altLang="en-US" sz="2400"/>
                    </a:p>
                  </a:txBody>
                  <a:tcPr/>
                </a:tc>
              </a:tr>
              <a:tr h="381000">
                <a:tc>
                  <a:txBody>
                    <a:bodyPr/>
                    <a:p>
                      <a:pPr>
                        <a:buNone/>
                      </a:pPr>
                      <a:r>
                        <a:rPr lang="zh-CN" altLang="en-US" sz="2400"/>
                        <a:t>增值税</a:t>
                      </a:r>
                      <a:endParaRPr lang="zh-CN" altLang="en-US" sz="2400"/>
                    </a:p>
                  </a:txBody>
                  <a:tcPr/>
                </a:tc>
                <a:tc>
                  <a:txBody>
                    <a:bodyPr/>
                    <a:p>
                      <a:pPr>
                        <a:buNone/>
                      </a:pPr>
                      <a:r>
                        <a:rPr lang="zh-CN" altLang="en-US" sz="2400"/>
                        <a:t>以商品（含应税劳务）在流转过程中产生的增值额作为计税依据</a:t>
                      </a:r>
                      <a:endParaRPr lang="zh-CN" altLang="en-US" sz="2400"/>
                    </a:p>
                  </a:txBody>
                  <a:tcPr/>
                </a:tc>
                <a:tc>
                  <a:txBody>
                    <a:bodyPr/>
                    <a:p>
                      <a:pPr>
                        <a:buNone/>
                      </a:pPr>
                      <a:r>
                        <a:rPr lang="zh-CN" altLang="en-US" sz="2400"/>
                        <a:t>3%（每年征收政策略有调整，具体按当年要求计算）</a:t>
                      </a:r>
                      <a:endParaRPr lang="zh-CN" altLang="en-US" sz="2400"/>
                    </a:p>
                  </a:txBody>
                  <a:tcPr/>
                </a:tc>
                <a:tc>
                  <a:txBody>
                    <a:bodyPr/>
                    <a:p>
                      <a:pPr>
                        <a:buNone/>
                      </a:pPr>
                      <a:r>
                        <a:rPr lang="zh-CN" altLang="en-US" sz="2400"/>
                        <a:t>制造业、商业按13%；服务</a:t>
                      </a:r>
                      <a:endParaRPr lang="zh-CN" altLang="en-US" sz="2400"/>
                    </a:p>
                    <a:p>
                      <a:pPr>
                        <a:buNone/>
                      </a:pPr>
                      <a:r>
                        <a:rPr lang="zh-CN" altLang="en-US" sz="2400"/>
                        <a:t>业按6%；农林牧渔业按9%</a:t>
                      </a:r>
                      <a:endParaRPr lang="zh-CN" altLang="en-US" sz="2400"/>
                    </a:p>
                  </a:txBody>
                  <a:tcPr/>
                </a:tc>
              </a:tr>
              <a:tr h="381000">
                <a:tc rowSpan="3">
                  <a:txBody>
                    <a:bodyPr/>
                    <a:p>
                      <a:pPr>
                        <a:buNone/>
                      </a:pPr>
                      <a:r>
                        <a:rPr lang="zh-CN" altLang="en-US" sz="2400"/>
                        <a:t>增值附</a:t>
                      </a:r>
                      <a:endParaRPr lang="zh-CN" altLang="en-US" sz="2400"/>
                    </a:p>
                    <a:p>
                      <a:pPr>
                        <a:buNone/>
                      </a:pPr>
                      <a:r>
                        <a:rPr lang="zh-CN" altLang="en-US" sz="2400"/>
                        <a:t>加税</a:t>
                      </a:r>
                      <a:endParaRPr lang="zh-CN" altLang="en-US" sz="2400"/>
                    </a:p>
                  </a:txBody>
                  <a:tcPr/>
                </a:tc>
                <a:tc>
                  <a:txBody>
                    <a:bodyPr/>
                    <a:p>
                      <a:pPr>
                        <a:buNone/>
                      </a:pPr>
                      <a:r>
                        <a:rPr lang="zh-CN" altLang="en-US" sz="2400"/>
                        <a:t>城市维护建设税</a:t>
                      </a:r>
                      <a:endParaRPr lang="zh-CN" altLang="en-US" sz="2400"/>
                    </a:p>
                  </a:txBody>
                  <a:tcPr/>
                </a:tc>
                <a:tc gridSpan="2">
                  <a:txBody>
                    <a:bodyPr/>
                    <a:p>
                      <a:pPr>
                        <a:buNone/>
                      </a:pPr>
                      <a:r>
                        <a:rPr lang="zh-CN" altLang="en-US" sz="2400"/>
                        <a:t>按增值税的7%</a:t>
                      </a:r>
                      <a:endParaRPr lang="zh-CN" altLang="en-US" sz="2400"/>
                    </a:p>
                  </a:txBody>
                  <a:tcPr/>
                </a:tc>
                <a:tc hMerge="1">
                  <a:tcPr/>
                </a:tc>
              </a:tr>
              <a:tr h="381000">
                <a:tc vMerge="1">
                  <a:tcPr/>
                </a:tc>
                <a:tc>
                  <a:txBody>
                    <a:bodyPr/>
                    <a:p>
                      <a:pPr>
                        <a:buNone/>
                      </a:pPr>
                      <a:r>
                        <a:rPr lang="zh-CN" altLang="en-US" sz="2400"/>
                        <a:t>教育费附加</a:t>
                      </a:r>
                      <a:endParaRPr lang="zh-CN" altLang="en-US" sz="2400"/>
                    </a:p>
                  </a:txBody>
                  <a:tcPr/>
                </a:tc>
                <a:tc gridSpan="2">
                  <a:txBody>
                    <a:bodyPr/>
                    <a:p>
                      <a:pPr>
                        <a:buNone/>
                      </a:pPr>
                      <a:r>
                        <a:rPr lang="zh-CN" altLang="en-US" sz="2400"/>
                        <a:t>按增值税的3%</a:t>
                      </a:r>
                      <a:endParaRPr lang="zh-CN" altLang="en-US" sz="2400"/>
                    </a:p>
                  </a:txBody>
                  <a:tcPr/>
                </a:tc>
                <a:tc hMerge="1">
                  <a:tcPr/>
                </a:tc>
              </a:tr>
              <a:tr h="381000">
                <a:tc vMerge="1">
                  <a:tcPr/>
                </a:tc>
                <a:tc>
                  <a:txBody>
                    <a:bodyPr/>
                    <a:p>
                      <a:pPr>
                        <a:buNone/>
                      </a:pPr>
                      <a:r>
                        <a:rPr lang="zh-CN" altLang="en-US" sz="2400"/>
                        <a:t>地方教育费附加</a:t>
                      </a:r>
                      <a:endParaRPr lang="zh-CN" altLang="en-US" sz="2400"/>
                    </a:p>
                  </a:txBody>
                  <a:tcPr/>
                </a:tc>
                <a:tc gridSpan="2">
                  <a:txBody>
                    <a:bodyPr/>
                    <a:p>
                      <a:pPr>
                        <a:buNone/>
                      </a:pPr>
                      <a:r>
                        <a:rPr lang="zh-CN" altLang="en-US" sz="2400"/>
                        <a:t>按增值税的1%</a:t>
                      </a:r>
                      <a:endParaRPr lang="zh-CN" altLang="en-US" sz="2400"/>
                    </a:p>
                  </a:txBody>
                  <a:tcPr/>
                </a:tc>
                <a:tc hMerge="1">
                  <a:tcPr/>
                </a:tc>
              </a:tr>
            </a:tbl>
          </a:graphicData>
        </a:graphic>
      </p:graphicFrame>
      <p:sp>
        <p:nvSpPr>
          <p:cNvPr id="7" name="文本框 6"/>
          <p:cNvSpPr txBox="1"/>
          <p:nvPr/>
        </p:nvSpPr>
        <p:spPr>
          <a:xfrm>
            <a:off x="4130040" y="5971223"/>
            <a:ext cx="5080000" cy="398780"/>
          </a:xfrm>
          <a:prstGeom prst="rect">
            <a:avLst/>
          </a:prstGeom>
        </p:spPr>
        <p:txBody>
          <a:bodyPr>
            <a:spAutoFit/>
          </a:bodyPr>
          <a:p>
            <a:r>
              <a:rPr lang="zh-CN" altLang="en-US" sz="2000">
                <a:solidFill>
                  <a:srgbClr val="231F20"/>
                </a:solidFill>
                <a:latin typeface="华文楷体" panose="02010600040101010101" charset="-122"/>
                <a:ea typeface="华文楷体" panose="02010600040101010101" charset="-122"/>
              </a:rPr>
              <a:t>企业纳税内容和征收标准</a:t>
            </a:r>
            <a:endParaRPr lang="zh-CN" altLang="en-US" sz="2000">
              <a:solidFill>
                <a:srgbClr val="231F20"/>
              </a:solidFill>
              <a:latin typeface="华文楷体" panose="02010600040101010101" charset="-122"/>
              <a:ea typeface="华文楷体" panose="0201060004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4134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一、初创企业必须考虑的法律问题</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（一）有关税务的法律问题</a:t>
            </a:r>
            <a:endParaRPr lang="zh-CN" altLang="en-US" sz="2400"/>
          </a:p>
        </p:txBody>
      </p:sp>
      <p:graphicFrame>
        <p:nvGraphicFramePr>
          <p:cNvPr id="5" name="表格 4"/>
          <p:cNvGraphicFramePr/>
          <p:nvPr/>
        </p:nvGraphicFramePr>
        <p:xfrm>
          <a:off x="1927860" y="1338580"/>
          <a:ext cx="8531860" cy="5334000"/>
        </p:xfrm>
        <a:graphic>
          <a:graphicData uri="http://schemas.openxmlformats.org/drawingml/2006/table">
            <a:tbl>
              <a:tblPr firstRow="1" bandRow="1">
                <a:tableStyleId>{5C22544A-7EE6-4342-B048-85BDC9FD1C3A}</a:tableStyleId>
              </a:tblPr>
              <a:tblGrid>
                <a:gridCol w="1225550"/>
                <a:gridCol w="3188970"/>
                <a:gridCol w="1984375"/>
                <a:gridCol w="2132965"/>
              </a:tblGrid>
              <a:tr h="396240">
                <a:tc rowSpan="2">
                  <a:txBody>
                    <a:bodyPr/>
                    <a:p>
                      <a:pPr>
                        <a:buNone/>
                      </a:pPr>
                      <a:r>
                        <a:rPr lang="zh-CN" altLang="en-US" sz="2000"/>
                        <a:t>税种</a:t>
                      </a:r>
                      <a:endParaRPr lang="zh-CN" altLang="en-US" sz="2000"/>
                    </a:p>
                  </a:txBody>
                  <a:tcPr/>
                </a:tc>
                <a:tc rowSpan="2">
                  <a:txBody>
                    <a:bodyPr/>
                    <a:p>
                      <a:pPr>
                        <a:buNone/>
                      </a:pPr>
                      <a:r>
                        <a:rPr lang="zh-CN" altLang="en-US" sz="2000"/>
                        <a:t>说明</a:t>
                      </a:r>
                      <a:endParaRPr lang="zh-CN" altLang="en-US" sz="2000"/>
                    </a:p>
                  </a:txBody>
                  <a:tcPr/>
                </a:tc>
                <a:tc gridSpan="2">
                  <a:txBody>
                    <a:bodyPr/>
                    <a:p>
                      <a:pPr>
                        <a:buNone/>
                      </a:pPr>
                      <a:r>
                        <a:rPr lang="zh-CN" altLang="en-US" sz="2000"/>
                        <a:t>征收标准</a:t>
                      </a:r>
                      <a:endParaRPr lang="zh-CN" altLang="en-US" sz="2000"/>
                    </a:p>
                  </a:txBody>
                  <a:tcPr/>
                </a:tc>
                <a:tc hMerge="1">
                  <a:tcPr/>
                </a:tc>
              </a:tr>
              <a:tr h="381000">
                <a:tc vMerge="1">
                  <a:tcPr/>
                </a:tc>
                <a:tc vMerge="1">
                  <a:tcPr/>
                </a:tc>
                <a:tc>
                  <a:txBody>
                    <a:bodyPr/>
                    <a:p>
                      <a:pPr>
                        <a:buNone/>
                      </a:pPr>
                      <a:r>
                        <a:rPr lang="zh-CN" altLang="en-US" sz="2000"/>
                        <a:t>小微企业</a:t>
                      </a:r>
                      <a:endParaRPr lang="zh-CN" altLang="en-US" sz="2000"/>
                    </a:p>
                  </a:txBody>
                  <a:tcPr/>
                </a:tc>
                <a:tc>
                  <a:txBody>
                    <a:bodyPr/>
                    <a:p>
                      <a:pPr>
                        <a:buNone/>
                      </a:pPr>
                      <a:r>
                        <a:rPr lang="zh-CN" altLang="en-US" sz="2000"/>
                        <a:t>一般企业</a:t>
                      </a:r>
                      <a:endParaRPr lang="zh-CN" altLang="en-US" sz="2000"/>
                    </a:p>
                  </a:txBody>
                  <a:tcPr/>
                </a:tc>
              </a:tr>
              <a:tr h="381000">
                <a:tc>
                  <a:txBody>
                    <a:bodyPr/>
                    <a:p>
                      <a:pPr>
                        <a:buNone/>
                      </a:pPr>
                      <a:r>
                        <a:rPr lang="zh-CN" altLang="en-US" sz="2000"/>
                        <a:t>企业所</a:t>
                      </a:r>
                      <a:endParaRPr lang="zh-CN" altLang="en-US" sz="2000"/>
                    </a:p>
                    <a:p>
                      <a:pPr>
                        <a:buNone/>
                      </a:pPr>
                      <a:r>
                        <a:rPr lang="zh-CN" altLang="en-US" sz="2000"/>
                        <a:t>得税</a:t>
                      </a:r>
                      <a:endParaRPr lang="zh-CN" altLang="en-US" sz="2000"/>
                    </a:p>
                  </a:txBody>
                  <a:tcPr/>
                </a:tc>
                <a:tc>
                  <a:txBody>
                    <a:bodyPr/>
                    <a:p>
                      <a:pPr>
                        <a:buNone/>
                      </a:pPr>
                      <a:r>
                        <a:rPr lang="zh-CN" altLang="en-US" sz="2000"/>
                        <a:t>依据企业在一段时期发生的利润而征收，农林牧渔业减征或免征</a:t>
                      </a:r>
                      <a:endParaRPr lang="zh-CN" altLang="en-US" sz="2000"/>
                    </a:p>
                  </a:txBody>
                  <a:tcPr/>
                </a:tc>
                <a:tc>
                  <a:txBody>
                    <a:bodyPr/>
                    <a:p>
                      <a:pPr>
                        <a:buNone/>
                      </a:pPr>
                      <a:r>
                        <a:rPr lang="zh-CN" altLang="en-US" sz="2000"/>
                        <a:t>20%（每年征收政策略有调整，</a:t>
                      </a:r>
                      <a:endParaRPr lang="zh-CN" altLang="en-US" sz="2000"/>
                    </a:p>
                    <a:p>
                      <a:pPr>
                        <a:buNone/>
                      </a:pPr>
                      <a:r>
                        <a:rPr lang="zh-CN" altLang="en-US" sz="2000"/>
                        <a:t>具体按当年要求计算）</a:t>
                      </a:r>
                      <a:endParaRPr lang="zh-CN" altLang="en-US" sz="2000"/>
                    </a:p>
                  </a:txBody>
                  <a:tcPr/>
                </a:tc>
                <a:tc>
                  <a:txBody>
                    <a:bodyPr/>
                    <a:p>
                      <a:pPr>
                        <a:buNone/>
                      </a:pPr>
                      <a:r>
                        <a:rPr lang="zh-CN" altLang="en-US" sz="2000"/>
                        <a:t>25%（每年征收政策略有调整，</a:t>
                      </a:r>
                      <a:endParaRPr lang="zh-CN" altLang="en-US" sz="2000"/>
                    </a:p>
                    <a:p>
                      <a:pPr>
                        <a:buNone/>
                      </a:pPr>
                      <a:r>
                        <a:rPr lang="zh-CN" altLang="en-US" sz="2000"/>
                        <a:t>具体按当年要求计算）</a:t>
                      </a:r>
                      <a:endParaRPr lang="zh-CN" altLang="en-US" sz="2000"/>
                    </a:p>
                  </a:txBody>
                  <a:tcPr/>
                </a:tc>
              </a:tr>
              <a:tr h="1143000">
                <a:tc>
                  <a:txBody>
                    <a:bodyPr/>
                    <a:p>
                      <a:pPr>
                        <a:buNone/>
                      </a:pPr>
                      <a:r>
                        <a:rPr lang="zh-CN" altLang="en-US" sz="2000"/>
                        <a:t>个人所</a:t>
                      </a:r>
                      <a:endParaRPr lang="zh-CN" altLang="en-US" sz="2000"/>
                    </a:p>
                    <a:p>
                      <a:pPr>
                        <a:buNone/>
                      </a:pPr>
                      <a:r>
                        <a:rPr lang="zh-CN" altLang="en-US" sz="2000"/>
                        <a:t>得税</a:t>
                      </a:r>
                      <a:endParaRPr lang="zh-CN" altLang="en-US" sz="2000"/>
                    </a:p>
                  </a:txBody>
                  <a:tcPr/>
                </a:tc>
                <a:tc>
                  <a:txBody>
                    <a:bodyPr/>
                    <a:p>
                      <a:pPr>
                        <a:buNone/>
                      </a:pPr>
                      <a:r>
                        <a:rPr lang="zh-CN" altLang="en-US" sz="2000"/>
                        <a:t>依据个人所得征收，如股东获得分红时，个人月收入大于5000元时</a:t>
                      </a:r>
                      <a:endParaRPr lang="zh-CN" altLang="en-US" sz="2000"/>
                    </a:p>
                  </a:txBody>
                  <a:tcPr/>
                </a:tc>
                <a:tc gridSpan="2">
                  <a:txBody>
                    <a:bodyPr/>
                    <a:p>
                      <a:pPr>
                        <a:buNone/>
                      </a:pPr>
                      <a:r>
                        <a:rPr lang="zh-CN" altLang="en-US" sz="2000"/>
                        <a:t>股东分红按20%；个人收入超过5000元的部分按3%～45%阶梯征收</a:t>
                      </a:r>
                      <a:endParaRPr lang="zh-CN" altLang="en-US" sz="2000"/>
                    </a:p>
                  </a:txBody>
                  <a:tcPr/>
                </a:tc>
                <a:tc hMerge="1">
                  <a:tcPr/>
                </a:tc>
              </a:tr>
              <a:tr h="1143000">
                <a:tc>
                  <a:txBody>
                    <a:bodyPr/>
                    <a:p>
                      <a:pPr>
                        <a:buNone/>
                      </a:pPr>
                      <a:r>
                        <a:rPr lang="zh-CN" altLang="en-US" sz="2000"/>
                        <a:t>印花税</a:t>
                      </a:r>
                      <a:endParaRPr lang="zh-CN" altLang="en-US" sz="2000"/>
                    </a:p>
                  </a:txBody>
                  <a:tcPr/>
                </a:tc>
                <a:tc>
                  <a:txBody>
                    <a:bodyPr/>
                    <a:p>
                      <a:pPr>
                        <a:buNone/>
                      </a:pPr>
                      <a:r>
                        <a:rPr lang="zh-CN" altLang="en-US" sz="2000"/>
                        <a:t>依据企业合同、凭证、收</a:t>
                      </a:r>
                      <a:endParaRPr lang="zh-CN" altLang="en-US" sz="2000"/>
                    </a:p>
                    <a:p>
                      <a:pPr>
                        <a:buNone/>
                      </a:pPr>
                      <a:r>
                        <a:rPr lang="zh-CN" altLang="en-US" sz="2000"/>
                        <a:t>据、账簿及权利许可证等文件而征收</a:t>
                      </a:r>
                      <a:endParaRPr lang="zh-CN" altLang="en-US" sz="2000"/>
                    </a:p>
                  </a:txBody>
                  <a:tcPr/>
                </a:tc>
                <a:tc gridSpan="2">
                  <a:txBody>
                    <a:bodyPr/>
                    <a:p>
                      <a:pPr>
                        <a:buNone/>
                      </a:pPr>
                      <a:r>
                        <a:rPr lang="zh-CN" altLang="en-US" sz="2000"/>
                        <a:t>税费很低，一般在0.05‰～1‰</a:t>
                      </a:r>
                      <a:endParaRPr lang="zh-CN" altLang="en-US" sz="2000"/>
                    </a:p>
                  </a:txBody>
                  <a:tcPr/>
                </a:tc>
                <a:tc hMerge="1">
                  <a:tcPr/>
                </a:tc>
              </a:tr>
            </a:tbl>
          </a:graphicData>
        </a:graphic>
      </p:graphicFrame>
      <p:sp>
        <p:nvSpPr>
          <p:cNvPr id="7" name="文本框 6"/>
          <p:cNvSpPr txBox="1"/>
          <p:nvPr/>
        </p:nvSpPr>
        <p:spPr>
          <a:xfrm>
            <a:off x="4368165" y="5768023"/>
            <a:ext cx="5080000" cy="398780"/>
          </a:xfrm>
          <a:prstGeom prst="rect">
            <a:avLst/>
          </a:prstGeom>
        </p:spPr>
        <p:txBody>
          <a:bodyPr>
            <a:spAutoFit/>
          </a:bodyPr>
          <a:p>
            <a:r>
              <a:rPr lang="zh-CN" altLang="en-US" sz="2000">
                <a:solidFill>
                  <a:srgbClr val="231F20"/>
                </a:solidFill>
                <a:latin typeface="华文楷体" panose="02010600040101010101" charset="-122"/>
                <a:ea typeface="华文楷体" panose="02010600040101010101" charset="-122"/>
              </a:rPr>
              <a:t>企业纳税内容和征收标准</a:t>
            </a:r>
            <a:endParaRPr lang="zh-CN" altLang="en-US" sz="2000">
              <a:solidFill>
                <a:srgbClr val="231F20"/>
              </a:solidFill>
              <a:latin typeface="华文楷体" panose="02010600040101010101" charset="-122"/>
              <a:ea typeface="华文楷体" panose="0201060004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4134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一、初创企业必须考虑的法律问题</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（二）有关劳务的法律问题</a:t>
            </a:r>
            <a:endParaRPr lang="zh-CN" altLang="en-US" sz="2400"/>
          </a:p>
        </p:txBody>
      </p:sp>
      <p:sp>
        <p:nvSpPr>
          <p:cNvPr id="4" name="文本框 3"/>
          <p:cNvSpPr txBox="1"/>
          <p:nvPr/>
        </p:nvSpPr>
        <p:spPr>
          <a:xfrm>
            <a:off x="541020" y="1381760"/>
            <a:ext cx="11126470" cy="1198880"/>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公司经营的根本在于人的运作，而公司作为用人单位要遵守</a:t>
            </a:r>
            <a:r>
              <a:rPr lang="en-US" altLang="zh-CN"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中华人民共和国劳动法</a:t>
            </a:r>
            <a:r>
              <a:rPr lang="en-US" altLang="zh-CN"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民法典</a:t>
            </a:r>
            <a:r>
              <a:rPr lang="en-US" altLang="zh-CN"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及相关的配套法规。为此，企业从创立阶段起就要特别重视以下四个方面。</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541020" y="2756853"/>
            <a:ext cx="5080000" cy="460375"/>
          </a:xfrm>
          <a:prstGeom prst="rect">
            <a:avLst/>
          </a:prstGeom>
        </p:spPr>
        <p:txBody>
          <a:bodyPr>
            <a:spAutoFit/>
          </a:bodyPr>
          <a:p>
            <a:r>
              <a:rPr lang="en-US" altLang="zh-CN" sz="2400" b="1">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．订立劳动合同</a:t>
            </a:r>
            <a:endPar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541020" y="3147060"/>
            <a:ext cx="11650980" cy="460375"/>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rPr>
              <a:t>劳动合同是劳动者与企业签订的确立劳动关系、明确双方权利和义务的协议。</a:t>
            </a:r>
            <a:endParaRPr lang="zh-CN" altLang="en-US" sz="2400">
              <a:solidFill>
                <a:srgbClr val="231F2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41020" y="3709035"/>
            <a:ext cx="10668000" cy="3046095"/>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劳动合同应当以书面形式订立，并具备以下条款。 </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劳动合同期限。 </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工作内容。 </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劳动保护和劳动条件。 </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劳动报酬。 </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劳动纪律。 </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劳动合同终止的条件。 </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违反劳动合同的责任。</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圆角矩形 4"/>
          <p:cNvSpPr/>
          <p:nvPr/>
        </p:nvSpPr>
        <p:spPr>
          <a:xfrm>
            <a:off x="240030" y="3709035"/>
            <a:ext cx="8736330" cy="3006090"/>
          </a:xfrm>
          <a:prstGeom prst="roundRect">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4553"/>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6"/>
  <p:tag name="KSO_WM_UNIT_ID" val="diagram20231072_1*q_h_i*1_2_6"/>
  <p:tag name="KSO_WM_TEMPLATE_CATEGORY" val="diagram"/>
  <p:tag name="KSO_WM_TEMPLATE_INDEX" val="20231072"/>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191.2436279296875,&quot;left&quot;:57.85,&quot;top&quot;:254.54535138948694,&quot;width&quot;:769.8}"/>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1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1083"/>
  <p:tag name="KSO_WM_UNIT_LAYERLEVEL" val="1_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f*1_2_4_1"/>
  <p:tag name="KSO_WM_UNIT_INDEX" val="1_2_4_1"/>
  <p:tag name="KSO_WM_DIAGRAM_GROUP_CODE" val="n1-1"/>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101.xml><?xml version="1.0" encoding="utf-8"?>
<p:tagLst xmlns:p="http://schemas.openxmlformats.org/presentationml/2006/main">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1083"/>
  <p:tag name="KSO_WM_UNIT_LAYERLEVEL" val="1_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f*1_2_5_1"/>
  <p:tag name="KSO_WM_UNIT_INDEX" val="1_2_5_1"/>
  <p:tag name="KSO_WM_DIAGRAM_GROUP_CODE" val="n1-1"/>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1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1083"/>
  <p:tag name="KSO_WM_UNIT_LAYERLEVEL" val="1_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f*1_2_6_1"/>
  <p:tag name="KSO_WM_UNIT_INDEX" val="1_2_6_1"/>
  <p:tag name="KSO_WM_DIAGRAM_GROUP_CODE" val="n1-1"/>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1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1083"/>
  <p:tag name="KSO_WM_UNIT_LAYERLEVEL" val="1_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f*1_2_1_1"/>
  <p:tag name="KSO_WM_UNIT_INDEX" val="1_2_1_1"/>
  <p:tag name="KSO_WM_DIAGRAM_GROUP_CODE" val="n1-1"/>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1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1083"/>
  <p:tag name="KSO_WM_UNIT_LAYERLEVEL" val="1_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f*1_2_2_1"/>
  <p:tag name="KSO_WM_UNIT_INDEX" val="1_2_2_1"/>
  <p:tag name="KSO_WM_DIAGRAM_GROUP_CODE" val="n1-1"/>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10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1083"/>
  <p:tag name="KSO_WM_UNIT_LAYERLEVEL" val="1_1_1_1"/>
  <p:tag name="KSO_WM_TAG_VERSION" val="3.0"/>
  <p:tag name="KSO_WM_BEAUTIFY_FLAG" val="#wm#"/>
  <p:tag name="KSO_WM_UNIT_ISCONTENTSTITLE" val="0"/>
  <p:tag name="KSO_WM_UNIT_ISNUMDGMTITLE" val="0"/>
  <p:tag name="KSO_WM_DIAGRAM_VERSION" val="3"/>
  <p:tag name="KSO_WM_DIAGRAM_COLOR_TRICK" val="4"/>
  <p:tag name="KSO_WM_DIAGRAM_COLOR_TEXT_CAN_REMOVE" val="n"/>
  <p:tag name="KSO_WM_UNIT_SUBTYPE" val="a"/>
  <p:tag name="KSO_WM_UNIT_VALUE" val="22"/>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f*1_2_3_1"/>
  <p:tag name="KSO_WM_UNIT_INDEX" val="1_2_3_1"/>
  <p:tag name="KSO_WM_DIAGRAM_GROUP_CODE" val="n1-1"/>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106.xml><?xml version="1.0" encoding="utf-8"?>
<p:tagLst xmlns:p="http://schemas.openxmlformats.org/presentationml/2006/main">
  <p:tag name="KSO_WM_DIAGRAM_VERSION" val="3"/>
  <p:tag name="KSO_WM_DIAGRAM_COLOR_TRICK" val="4"/>
  <p:tag name="KSO_WM_DIAGRAM_COLOR_TEXT_CAN_REMOVE" val="n"/>
  <p:tag name="KSO_WM_UNIT_VALUE" val="45*61"/>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1083"/>
  <p:tag name="KSO_WM_UNIT_LAYERLEVEL" val="1_1_1_1"/>
  <p:tag name="KSO_WM_TAG_VERSION" val="3.0"/>
  <p:tag name="KSO_WM_BEAUTIFY_FLAG" val="#wm#"/>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2,&quot;rgb&quot;:&quot;#ffffff&quot;,&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x*1_2_3_1"/>
  <p:tag name="KSO_WM_UNIT_INDEX" val="1_2_3_1"/>
  <p:tag name="KSO_WM_DIAGRAM_GROUP_CODE" val="n1-1"/>
  <p:tag name="KSO_WM_DIAGRAM_USE_COLOR_VALUE" val="{&quot;color_scheme&quot;:1,&quot;color_type&quot;:1,&quot;theme_color_indexes&quot;:[5,6,5,6,5,6]}"/>
</p:tagLst>
</file>

<file path=ppt/tags/tag107.xml><?xml version="1.0" encoding="utf-8"?>
<p:tagLst xmlns:p="http://schemas.openxmlformats.org/presentationml/2006/main">
  <p:tag name="KSO_WM_DIAGRAM_VERSION" val="3"/>
  <p:tag name="KSO_WM_DIAGRAM_COLOR_TRICK" val="4"/>
  <p:tag name="KSO_WM_DIAGRAM_COLOR_TEXT_CAN_REMOVE" val="n"/>
  <p:tag name="KSO_WM_UNIT_VALUE" val="61*61"/>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1083"/>
  <p:tag name="KSO_WM_UNIT_LAYERLEVEL" val="1_1_1_1"/>
  <p:tag name="KSO_WM_TAG_VERSION" val="3.0"/>
  <p:tag name="KSO_WM_BEAUTIFY_FLAG" val="#wm#"/>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ID" val="diagram20231083_5*n_h_h_x*1_2_1_1"/>
  <p:tag name="KSO_WM_UNIT_INDEX" val="1_2_1_1"/>
  <p:tag name="KSO_WM_DIAGRAM_GROUP_CODE" val="n1-1"/>
  <p:tag name="KSO_WM_DIAGRAM_USE_COLOR_VALUE" val="{&quot;color_scheme&quot;:1,&quot;color_type&quot;:1,&quot;theme_color_indexes&quot;:[5,6,5,6,5,6]}"/>
</p:tagLst>
</file>

<file path=ppt/tags/tag108.xml><?xml version="1.0" encoding="utf-8"?>
<p:tagLst xmlns:p="http://schemas.openxmlformats.org/presentationml/2006/main">
  <p:tag name="KSO_WM_DIAGRAM_VERSION" val="3"/>
  <p:tag name="KSO_WM_DIAGRAM_COLOR_TRICK" val="4"/>
  <p:tag name="KSO_WM_DIAGRAM_COLOR_TEXT_CAN_REMOVE" val="n"/>
  <p:tag name="KSO_WM_UNIT_VALUE" val="61*61"/>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1083"/>
  <p:tag name="KSO_WM_UNIT_LAYERLEVEL" val="1_1_1_1"/>
  <p:tag name="KSO_WM_TAG_VERSION" val="3.0"/>
  <p:tag name="KSO_WM_BEAUTIFY_FLAG" val="#wm#"/>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2,&quot;rgb&quot;:&quot;#ffffff&quot;,&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x*1_2_2_1"/>
  <p:tag name="KSO_WM_UNIT_INDEX" val="1_2_2_1"/>
  <p:tag name="KSO_WM_DIAGRAM_GROUP_CODE" val="n1-1"/>
  <p:tag name="KSO_WM_DIAGRAM_USE_COLOR_VALUE" val="{&quot;color_scheme&quot;:1,&quot;color_type&quot;:1,&quot;theme_color_indexes&quot;:[5,6,5,6,5,6]}"/>
</p:tagLst>
</file>

<file path=ppt/tags/tag109.xml><?xml version="1.0" encoding="utf-8"?>
<p:tagLst xmlns:p="http://schemas.openxmlformats.org/presentationml/2006/main">
  <p:tag name="KSO_WM_DIAGRAM_VERSION" val="3"/>
  <p:tag name="KSO_WM_DIAGRAM_COLOR_TRICK" val="4"/>
  <p:tag name="KSO_WM_DIAGRAM_COLOR_TEXT_CAN_REMOVE" val="n"/>
  <p:tag name="KSO_WM_UNIT_VALUE" val="61*61"/>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1083"/>
  <p:tag name="KSO_WM_UNIT_LAYERLEVEL" val="1_1_1_1"/>
  <p:tag name="KSO_WM_TAG_VERSION" val="3.0"/>
  <p:tag name="KSO_WM_BEAUTIFY_FLAG" val="#wm#"/>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2,&quot;rgb&quot;:&quot;#ffffff&quot;,&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ID" val="diagram20231083_5*n_h_h_x*1_2_4_1"/>
  <p:tag name="KSO_WM_UNIT_INDEX" val="1_2_4_1"/>
  <p:tag name="KSO_WM_DIAGRAM_GROUP_CODE" val="n1-1"/>
  <p:tag name="KSO_WM_DIAGRAM_USE_COLOR_VALUE" val="{&quot;color_scheme&quot;:1,&quot;color_type&quot;:1,&quot;theme_color_indexes&quot;:[5,6,5,6,5,6]}"/>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5"/>
  <p:tag name="KSO_WM_UNIT_ID" val="diagram20231072_1*q_h_i*1_2_5"/>
  <p:tag name="KSO_WM_TEMPLATE_CATEGORY" val="diagram"/>
  <p:tag name="KSO_WM_TEMPLATE_INDEX" val="20231072"/>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191.2436279296875,&quot;left&quot;:57.85,&quot;top&quot;:254.54535138948694,&quot;width&quot;:769.8}"/>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DIAGRAM_USE_COLOR_VALUE" val="{&quot;color_scheme&quot;:1,&quot;color_type&quot;:1,&quot;theme_color_indexes&quot;:[5,6,5,6,5,6]}"/>
</p:tagLst>
</file>

<file path=ppt/tags/tag110.xml><?xml version="1.0" encoding="utf-8"?>
<p:tagLst xmlns:p="http://schemas.openxmlformats.org/presentationml/2006/main">
  <p:tag name="KSO_WM_DIAGRAM_VERSION" val="3"/>
  <p:tag name="KSO_WM_DIAGRAM_COLOR_TRICK" val="4"/>
  <p:tag name="KSO_WM_DIAGRAM_COLOR_TEXT_CAN_REMOVE" val="n"/>
  <p:tag name="KSO_WM_UNIT_VALUE" val="61*61"/>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1083"/>
  <p:tag name="KSO_WM_UNIT_LAYERLEVEL" val="1_1_1_1"/>
  <p:tag name="KSO_WM_TAG_VERSION" val="3.0"/>
  <p:tag name="KSO_WM_BEAUTIFY_FLAG" val="#wm#"/>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x*1_2_5_1"/>
  <p:tag name="KSO_WM_UNIT_INDEX" val="1_2_5_1"/>
  <p:tag name="KSO_WM_DIAGRAM_GROUP_CODE" val="n1-1"/>
  <p:tag name="KSO_WM_DIAGRAM_USE_COLOR_VALUE" val="{&quot;color_scheme&quot;:1,&quot;color_type&quot;:1,&quot;theme_color_indexes&quot;:[5,6,5,6,5,6]}"/>
</p:tagLst>
</file>

<file path=ppt/tags/tag111.xml><?xml version="1.0" encoding="utf-8"?>
<p:tagLst xmlns:p="http://schemas.openxmlformats.org/presentationml/2006/main">
  <p:tag name="KSO_WM_DIAGRAM_VERSION" val="3"/>
  <p:tag name="KSO_WM_DIAGRAM_COLOR_TRICK" val="4"/>
  <p:tag name="KSO_WM_DIAGRAM_COLOR_TEXT_CAN_REMOVE" val="n"/>
  <p:tag name="KSO_WM_UNIT_VALUE" val="61*61"/>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1083"/>
  <p:tag name="KSO_WM_UNIT_LAYERLEVEL" val="1_1_1_1"/>
  <p:tag name="KSO_WM_TAG_VERSION" val="3.0"/>
  <p:tag name="KSO_WM_BEAUTIFY_FLAG" val="#wm#"/>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ID" val="diagram20231083_5*n_h_h_x*1_2_6_1"/>
  <p:tag name="KSO_WM_UNIT_INDEX" val="1_2_6_1"/>
  <p:tag name="KSO_WM_DIAGRAM_GROUP_CODE" val="n1-1"/>
  <p:tag name="KSO_WM_DIAGRAM_USE_COLOR_VALUE" val="{&quot;color_scheme&quot;:1,&quot;color_type&quot;:1,&quot;theme_color_indexes&quot;:[5,6,5,6,5,6]}"/>
</p:tagLst>
</file>

<file path=ppt/tags/tag112.xml><?xml version="1.0" encoding="utf-8"?>
<p:tagLst xmlns:p="http://schemas.openxmlformats.org/presentationml/2006/main">
  <p:tag name="RESOURCE_RECORD_KEY" val="{&quot;65&quot;:[20184553],&quot;70&quot;:[3316002,3318441,3315803,3312274,3314332]}"/>
</p:tagLst>
</file>

<file path=ppt/tags/tag113.xml><?xml version="1.0" encoding="utf-8"?>
<p:tagLst xmlns:p="http://schemas.openxmlformats.org/presentationml/2006/main">
  <p:tag name="RESOURCE_RECORD_KEY" val="{&quot;65&quot;:[20184553],&quot;70&quot;:[3316002,3318441,3315803,3312274,3314332]}"/>
</p:tagLst>
</file>

<file path=ppt/tags/tag114.xml><?xml version="1.0" encoding="utf-8"?>
<p:tagLst xmlns:p="http://schemas.openxmlformats.org/presentationml/2006/main">
  <p:tag name="RESOURCE_RECORD_KEY" val="{&quot;65&quot;:[20184553],&quot;70&quot;:[3316002,3318441,3315803,3312274,3314332]}"/>
</p:tagLst>
</file>

<file path=ppt/tags/tag115.xml><?xml version="1.0" encoding="utf-8"?>
<p:tagLst xmlns:p="http://schemas.openxmlformats.org/presentationml/2006/main">
  <p:tag name="RESOURCE_RECORD_KEY" val="{&quot;65&quot;:[20184553],&quot;70&quot;:[3316002,3318441,3315803,3312274,3314332]}"/>
</p:tagLst>
</file>

<file path=ppt/tags/tag116.xml><?xml version="1.0" encoding="utf-8"?>
<p:tagLst xmlns:p="http://schemas.openxmlformats.org/presentationml/2006/main">
  <p:tag name="RESOURCE_RECORD_KEY" val="{&quot;65&quot;:[20184553],&quot;70&quot;:[3316002,3318441,3315803,3312274,3314332]}"/>
</p:tagLst>
</file>

<file path=ppt/tags/tag1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i*1_2_1"/>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DIAGRAM_GROUP_CODE" val="m1-1"/>
  <p:tag name="KSO_WM_UNIT_TYPE" val="m_h_i"/>
  <p:tag name="KSO_WM_UNIT_INDEX" val="1_2_1"/>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gradient&quot;:[{&quot;brightness&quot;:0.4000000059604645,&quot;colorType&quot;:1,&quot;foreColorIndex&quot;:5,&quot;pos&quot;:0,&quot;transparency&quot;:0.10000000149011612},{&quot;brightness&quot;:0,&quot;colorType&quot;:1,&quot;foreColorIndex&quot;:5,&quot;pos&quot;:0.6299999952316284,&quot;transparency&quot;:0.1000000014901161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i*1_3_1"/>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DIAGRAM_GROUP_CODE" val="m1-1"/>
  <p:tag name="KSO_WM_UNIT_TYPE" val="m_h_i"/>
  <p:tag name="KSO_WM_UNIT_INDEX" val="1_3_1"/>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gradient&quot;:[{&quot;brightness&quot;:0.4000000059604645,&quot;colorType&quot;:1,&quot;foreColorIndex&quot;:5,&quot;pos&quot;:0,&quot;transparency&quot;:0},{&quot;brightness&quot;:0,&quot;colorType&quot;:1,&quot;foreColorIndex&quot;:5,&quot;pos&quot;:0.629999995231628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i*1_1_1"/>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DIAGRAM_GROUP_CODE" val="m1-1"/>
  <p:tag name="KSO_WM_UNIT_TYPE" val="m_h_i"/>
  <p:tag name="KSO_WM_UNIT_INDEX" val="1_1_1"/>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gradient&quot;:[{&quot;brightness&quot;:0.4000000059604645,&quot;colorType&quot;:1,&quot;foreColorIndex&quot;:5,&quot;pos&quot;:0,&quot;transparency&quot;:0.20000000298023224},{&quot;brightness&quot;:0,&quot;colorType&quot;:1,&quot;foreColorIndex&quot;:5,&quot;pos&quot;:0.6299999952316284,&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31072_1*q_h_i*1_2_3"/>
  <p:tag name="KSO_WM_TEMPLATE_CATEGORY" val="diagram"/>
  <p:tag name="KSO_WM_TEMPLATE_INDEX" val="20231072"/>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191.2436279296875,&quot;left&quot;:57.85,&quot;top&quot;:254.54535138948694,&quot;width&quot;:769.8}"/>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12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i*1_1_2"/>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DIAGRAM_GROUP_CODE" val="m1-1"/>
  <p:tag name="KSO_WM_UNIT_TYPE" val="m_h_i"/>
  <p:tag name="KSO_WM_UNIT_INDEX" val="1_1_2"/>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i*1_1_3"/>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DIAGRAM_GROUP_CODE" val="m1-1"/>
  <p:tag name="KSO_WM_UNIT_TYPE" val="m_h_i"/>
  <p:tag name="KSO_WM_UNIT_INDEX" val="1_1_3"/>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i*1_1_4"/>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DIAGRAM_GROUP_CODE" val="m1-1"/>
  <p:tag name="KSO_WM_UNIT_TYPE" val="m_h_i"/>
  <p:tag name="KSO_WM_UNIT_INDEX" val="1_1_4"/>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i*1_1_5"/>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DIAGRAM_GROUP_CODE" val="m1-1"/>
  <p:tag name="KSO_WM_UNIT_TYPE" val="m_h_i"/>
  <p:tag name="KSO_WM_UNIT_INDEX" val="1_1_5"/>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f*1_1_1"/>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m1-1"/>
  <p:tag name="KSO_WM_UNIT_TYPE" val="m_h_f"/>
  <p:tag name="KSO_WM_UNIT_INDEX" val="1_1_1"/>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0"/>
  <p:tag name="KSO_WM_UNIT_PRESET_TEXT" val="单击此处输入&#10;你的智能图形项正文"/>
  <p:tag name="KSO_WM_UNIT_TEXT_FILL_FORE_SCHEMECOLOR_INDEX" val="1"/>
  <p:tag name="KSO_WM_UNIT_TEXT_FILL_TYPE" val="1"/>
  <p:tag name="KSO_WM_DIAGRAM_USE_COLOR_VALUE" val="{&quot;color_scheme&quot;:1,&quot;color_type&quot;:1,&quot;theme_color_indexes&quot;:[5,6,5,6,5,6]}"/>
</p:tagLst>
</file>

<file path=ppt/tags/tag1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i*1_2_2"/>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DIAGRAM_GROUP_CODE" val="m1-1"/>
  <p:tag name="KSO_WM_UNIT_TYPE" val="m_h_i"/>
  <p:tag name="KSO_WM_UNIT_INDEX" val="1_2_2"/>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solid&quot;:{&quot;brightness&quot;:0,&quot;colorType&quot;:1,&quot;foreColorIndex&quot;:5,&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i*1_2_3"/>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DIAGRAM_GROUP_CODE" val="m1-1"/>
  <p:tag name="KSO_WM_UNIT_TYPE" val="m_h_i"/>
  <p:tag name="KSO_WM_UNIT_INDEX" val="1_2_3"/>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i*1_2_4"/>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DIAGRAM_GROUP_CODE" val="m1-1"/>
  <p:tag name="KSO_WM_UNIT_TYPE" val="m_h_i"/>
  <p:tag name="KSO_WM_UNIT_INDEX" val="1_2_4"/>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i*1_2_5"/>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DIAGRAM_GROUP_CODE" val="m1-1"/>
  <p:tag name="KSO_WM_UNIT_TYPE" val="m_h_i"/>
  <p:tag name="KSO_WM_UNIT_INDEX" val="1_2_5"/>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f*1_2_1"/>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m1-1"/>
  <p:tag name="KSO_WM_UNIT_TYPE" val="m_h_f"/>
  <p:tag name="KSO_WM_UNIT_INDEX" val="1_2_1"/>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0"/>
  <p:tag name="KSO_WM_UNIT_PRESET_TEXT" val="单击此处输入&#10;你的智能图形项正文"/>
  <p:tag name="KSO_WM_UNIT_TEXT_FILL_FORE_SCHEMECOLOR_INDEX" val="1"/>
  <p:tag name="KSO_WM_UNIT_TEXT_FILL_TYPE" val="1"/>
  <p:tag name="KSO_WM_DIAGRAM_USE_COLOR_VALUE" val="{&quot;color_scheme&quot;:1,&quot;color_type&quot;:1,&quot;theme_color_indexes&quot;:[5,6,5,6,5,6]}"/>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31072_1*q_h_i*1_2_2"/>
  <p:tag name="KSO_WM_TEMPLATE_CATEGORY" val="diagram"/>
  <p:tag name="KSO_WM_TEMPLATE_INDEX" val="20231072"/>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191.2436279296875,&quot;left&quot;:57.85,&quot;top&quot;:254.54535138948694,&quot;width&quot;:769.8}"/>
  <p:tag name="KSO_WM_DIAGRAM_COLOR_MATCH_VALUE" val="{&quot;shape&quot;:{&quot;fill&quot;:{&quot;solid&quot;:{&quot;brightness&quot;:0.4000000059604645,&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4"/>
  <p:tag name="KSO_WM_DIAGRAM_USE_COLOR_VALUE" val="{&quot;color_scheme&quot;:1,&quot;color_type&quot;:1,&quot;theme_color_indexes&quot;:[5,6,5,6,5,6]}"/>
</p:tagLst>
</file>

<file path=ppt/tags/tag1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i*1_3_2"/>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DIAGRAM_GROUP_CODE" val="m1-1"/>
  <p:tag name="KSO_WM_UNIT_TYPE" val="m_h_i"/>
  <p:tag name="KSO_WM_UNIT_INDEX" val="1_3_2"/>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i*1_3_3"/>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DIAGRAM_GROUP_CODE" val="m1-1"/>
  <p:tag name="KSO_WM_UNIT_TYPE" val="m_h_i"/>
  <p:tag name="KSO_WM_UNIT_INDEX" val="1_3_3"/>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i*1_3_4"/>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DIAGRAM_GROUP_CODE" val="m1-1"/>
  <p:tag name="KSO_WM_UNIT_TYPE" val="m_h_i"/>
  <p:tag name="KSO_WM_UNIT_INDEX" val="1_3_4"/>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3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i*1_3_5"/>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DIAGRAM_GROUP_CODE" val="m1-1"/>
  <p:tag name="KSO_WM_UNIT_TYPE" val="m_h_i"/>
  <p:tag name="KSO_WM_UNIT_INDEX" val="1_3_5"/>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34.xml><?xml version="1.0" encoding="utf-8"?>
<p:tagLst xmlns:p="http://schemas.openxmlformats.org/presentationml/2006/main">
  <p:tag name="KSO_WM_DIAGRAM_VERSION" val="3"/>
  <p:tag name="KSO_WM_DIAGRAM_COLOR_TRICK" val="1"/>
  <p:tag name="KSO_WM_DIAGRAM_COLOR_TEXT_CAN_REMOVE" val="n"/>
  <p:tag name="KSO_WM_UNIT_VALUE" val="87*90"/>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0940_2*m_h_x*1_1_1"/>
  <p:tag name="KSO_WM_TEMPLATE_CATEGORY" val="diagram"/>
  <p:tag name="KSO_WM_TEMPLATE_INDEX" val="20230940"/>
  <p:tag name="KSO_WM_UNIT_LAYERLEVEL" val="1_1_1"/>
  <p:tag name="KSO_WM_TAG_VERSION" val="3.0"/>
  <p:tag name="KSO_WM_BEAUTIFY_FLAG" val="#wm#"/>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0_2*m_h_f*1_3_1"/>
  <p:tag name="KSO_WM_TEMPLATE_CATEGORY" val="diagram"/>
  <p:tag name="KSO_WM_TEMPLATE_INDEX" val="20230940"/>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m1-1"/>
  <p:tag name="KSO_WM_UNIT_TYPE" val="m_h_f"/>
  <p:tag name="KSO_WM_UNIT_INDEX" val="1_3_1"/>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0"/>
  <p:tag name="KSO_WM_UNIT_PRESET_TEXT" val="单击此处输入&#10;你的智能图形项正文"/>
  <p:tag name="KSO_WM_UNIT_TEXT_FILL_FORE_SCHEMECOLOR_INDEX" val="1"/>
  <p:tag name="KSO_WM_UNIT_TEXT_FILL_TYPE" val="1"/>
  <p:tag name="KSO_WM_DIAGRAM_USE_COLOR_VALUE" val="{&quot;color_scheme&quot;:1,&quot;color_type&quot;:1,&quot;theme_color_indexes&quot;:[5,6,5,6,5,6]}"/>
</p:tagLst>
</file>

<file path=ppt/tags/tag136.xml><?xml version="1.0" encoding="utf-8"?>
<p:tagLst xmlns:p="http://schemas.openxmlformats.org/presentationml/2006/main">
  <p:tag name="KSO_WM_DIAGRAM_VERSION" val="3"/>
  <p:tag name="KSO_WM_DIAGRAM_COLOR_TRICK" val="1"/>
  <p:tag name="KSO_WM_DIAGRAM_COLOR_TEXT_CAN_REMOVE" val="n"/>
  <p:tag name="KSO_WM_UNIT_VALUE" val="90*9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0940_2*m_h_x*1_2_1"/>
  <p:tag name="KSO_WM_TEMPLATE_CATEGORY" val="diagram"/>
  <p:tag name="KSO_WM_TEMPLATE_INDEX" val="20230940"/>
  <p:tag name="KSO_WM_UNIT_LAYERLEVEL" val="1_1_1"/>
  <p:tag name="KSO_WM_TAG_VERSION" val="3.0"/>
  <p:tag name="KSO_WM_BEAUTIFY_FLAG" val="#wm#"/>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37.xml><?xml version="1.0" encoding="utf-8"?>
<p:tagLst xmlns:p="http://schemas.openxmlformats.org/presentationml/2006/main">
  <p:tag name="KSO_WM_DIAGRAM_VERSION" val="3"/>
  <p:tag name="KSO_WM_DIAGRAM_COLOR_TRICK" val="1"/>
  <p:tag name="KSO_WM_DIAGRAM_COLOR_TEXT_CAN_REMOVE" val="n"/>
  <p:tag name="KSO_WM_UNIT_VALUE" val="90*9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0940_2*m_h_x*1_3_1"/>
  <p:tag name="KSO_WM_TEMPLATE_CATEGORY" val="diagram"/>
  <p:tag name="KSO_WM_TEMPLATE_INDEX" val="20230940"/>
  <p:tag name="KSO_WM_UNIT_LAYERLEVEL" val="1_1_1"/>
  <p:tag name="KSO_WM_TAG_VERSION" val="3.0"/>
  <p:tag name="KSO_WM_BEAUTIFY_FLAG" val="#wm#"/>
  <p:tag name="KSO_WM_DIAGRAM_MAX_ITEMCNT" val="6"/>
  <p:tag name="KSO_WM_DIAGRAM_MIN_ITEMCNT" val="2"/>
  <p:tag name="KSO_WM_DIAGRAM_VIRTUALLY_FRAME" val="{&quot;height&quot;:277.3500061035157,&quot;left&quot;:29.975051577110026,&quot;top&quot;:223.90003631832093,&quot;width&quot;:860.3499755859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38.xml><?xml version="1.0" encoding="utf-8"?>
<p:tagLst xmlns:p="http://schemas.openxmlformats.org/presentationml/2006/main">
  <p:tag name="RESOURCE_RECORD_KEY" val="{&quot;65&quot;:[20184553],&quot;70&quot;:[3316002,3318441,3315803,3312274,3314332,3312369]}"/>
</p:tagLst>
</file>

<file path=ppt/tags/tag139.xml><?xml version="1.0" encoding="utf-8"?>
<p:tagLst xmlns:p="http://schemas.openxmlformats.org/presentationml/2006/main">
  <p:tag name="KSO_WM_DIAGRAM_VIRTUALLY_FRAME" val="{&quot;height&quot;:399.6307086614173,&quot;left&quot;:145.65,&quot;top&quot;:102.55,&quot;width&quot;:694.6168503937008}"/>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2_2*l_h_i*1_1_1"/>
  <p:tag name="KSO_WM_TEMPLATE_CATEGORY" val="diagram"/>
  <p:tag name="KSO_WM_TEMPLATE_INDEX" val="20236952"/>
  <p:tag name="KSO_WM_UNIT_LAYERLEVEL" val="1_1_1"/>
  <p:tag name="KSO_WM_TAG_VERSION" val="3.0"/>
  <p:tag name="KSO_WM_BEAUTIFY_FLAG" val="#wm#"/>
  <p:tag name="KSO_WM_UNIT_FILL_TYPE" val="3"/>
  <p:tag name="KSO_WM_DIAGRAM_MAX_ITEMCNT" val="3"/>
  <p:tag name="KSO_WM_DIAGRAM_MIN_ITEMCNT" val="2"/>
  <p:tag name="KSO_WM_DIAGRAM_COLOR_MATCH_VALUE" val="{&quot;shape&quot;:{&quot;fill&quot;:{&quot;gradient&quot;:[{&quot;brightness&quot;:0,&quot;colorType&quot;:1,&quot;foreColorIndex&quot;:5,&quot;pos&quot;:0.8999999761581421,&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31072_1*q_h_i*1_1_3"/>
  <p:tag name="KSO_WM_TEMPLATE_CATEGORY" val="diagram"/>
  <p:tag name="KSO_WM_TEMPLATE_INDEX" val="20231072"/>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191.2436279296875,&quot;left&quot;:57.85,&quot;top&quot;:254.54535138948694,&quot;width&quot;:76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0.xml><?xml version="1.0" encoding="utf-8"?>
<p:tagLst xmlns:p="http://schemas.openxmlformats.org/presentationml/2006/main">
  <p:tag name="KSO_WM_DIAGRAM_VIRTUALLY_FRAME" val="{&quot;height&quot;:399.6307086614173,&quot;left&quot;:145.65,&quot;top&quot;:102.55,&quot;width&quot;:694.6168503937008}"/>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2_2*l_h_a*1_1_1"/>
  <p:tag name="KSO_WM_TEMPLATE_CATEGORY" val="diagram"/>
  <p:tag name="KSO_WM_TEMPLATE_INDEX" val="20236952"/>
  <p:tag name="KSO_WM_UNIT_LAYERLEVEL" val="1_1_1"/>
  <p:tag name="KSO_WM_TAG_VERSION" val="3.0"/>
  <p:tag name="KSO_WM_BEAUTIFY_FLAG" val="#wm#"/>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VALUE" val="7"/>
  <p:tag name="KSO_WM_UNIT_PRESET_TEXT" val="添加标题"/>
  <p:tag name="KSO_WM_DIAGRAM_USE_COLOR_VALUE" val="{&quot;color_scheme&quot;:1,&quot;color_type&quot;:1,&quot;theme_color_indexes&quot;:[5,6,5,6,5,6]}"/>
</p:tagLst>
</file>

<file path=ppt/tags/tag141.xml><?xml version="1.0" encoding="utf-8"?>
<p:tagLst xmlns:p="http://schemas.openxmlformats.org/presentationml/2006/main">
  <p:tag name="KSO_WM_DIAGRAM_VIRTUALLY_FRAME" val="{&quot;height&quot;:399.6307086614173,&quot;left&quot;:145.65,&quot;top&quot;:102.55,&quot;width&quot;:694.6168503937008}"/>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2_2*l_h_i*1_2_1"/>
  <p:tag name="KSO_WM_TEMPLATE_CATEGORY" val="diagram"/>
  <p:tag name="KSO_WM_TEMPLATE_INDEX" val="20236952"/>
  <p:tag name="KSO_WM_UNIT_LAYERLEVEL" val="1_1_1"/>
  <p:tag name="KSO_WM_TAG_VERSION" val="3.0"/>
  <p:tag name="KSO_WM_BEAUTIFY_FLAG" val="#wm#"/>
  <p:tag name="KSO_WM_UNIT_FILL_TYPE" val="3"/>
  <p:tag name="KSO_WM_DIAGRAM_MAX_ITEMCNT" val="3"/>
  <p:tag name="KSO_WM_DIAGRAM_MIN_ITEMCNT" val="2"/>
  <p:tag name="KSO_WM_DIAGRAM_COLOR_MATCH_VALUE" val="{&quot;shape&quot;:{&quot;fill&quot;:{&quot;gradient&quot;:[{&quot;brightness&quot;:0,&quot;colorType&quot;:1,&quot;foreColorIndex&quot;:8,&quot;pos&quot;:0.8999999761581421,&quot;transparency&quot;:0},{&quot;brightness&quot;:0.4000000059604645,&quot;colorType&quot;:1,&quot;foreColorIndex&quot;:8,&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2.xml><?xml version="1.0" encoding="utf-8"?>
<p:tagLst xmlns:p="http://schemas.openxmlformats.org/presentationml/2006/main">
  <p:tag name="KSO_WM_DIAGRAM_VIRTUALLY_FRAME" val="{&quot;height&quot;:399.6307086614173,&quot;left&quot;:145.65,&quot;top&quot;:102.55,&quot;width&quot;:694.6168503937008}"/>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2_2*l_h_a*1_2_1"/>
  <p:tag name="KSO_WM_TEMPLATE_CATEGORY" val="diagram"/>
  <p:tag name="KSO_WM_TEMPLATE_INDEX" val="20236952"/>
  <p:tag name="KSO_WM_UNIT_LAYERLEVEL" val="1_1_1"/>
  <p:tag name="KSO_WM_TAG_VERSION" val="3.0"/>
  <p:tag name="KSO_WM_BEAUTIFY_FLAG" val="#wm#"/>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DIAGRAM_USE_COLOR_VALUE" val="{&quot;color_scheme&quot;:1,&quot;color_type&quot;:1,&quot;theme_color_indexes&quot;:[5,6,5,6,5,6]}"/>
</p:tagLst>
</file>

<file path=ppt/tags/tag143.xml><?xml version="1.0" encoding="utf-8"?>
<p:tagLst xmlns:p="http://schemas.openxmlformats.org/presentationml/2006/main">
  <p:tag name="KSO_WM_DIAGRAM_VIRTUALLY_FRAME" val="{&quot;height&quot;:399.6307086614173,&quot;left&quot;:145.65,&quot;top&quot;:102.55,&quot;width&quot;:694.6168503937008}"/>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2_2*l_h_i*1_3_1"/>
  <p:tag name="KSO_WM_TEMPLATE_CATEGORY" val="diagram"/>
  <p:tag name="KSO_WM_TEMPLATE_INDEX" val="20236952"/>
  <p:tag name="KSO_WM_UNIT_LAYERLEVEL" val="1_1_1"/>
  <p:tag name="KSO_WM_TAG_VERSION" val="3.0"/>
  <p:tag name="KSO_WM_BEAUTIFY_FLAG" val="#wm#"/>
  <p:tag name="KSO_WM_UNIT_FILL_TYPE" val="3"/>
  <p:tag name="KSO_WM_DIAGRAM_MAX_ITEMCNT" val="3"/>
  <p:tag name="KSO_WM_DIAGRAM_MIN_ITEMCNT" val="2"/>
  <p:tag name="KSO_WM_DIAGRAM_COLOR_MATCH_VALUE" val="{&quot;shape&quot;:{&quot;fill&quot;:{&quot;gradient&quot;:[{&quot;brightness&quot;:0,&quot;colorType&quot;:1,&quot;foreColorIndex&quot;:5,&quot;pos&quot;:0.8999999761581421,&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4.xml><?xml version="1.0" encoding="utf-8"?>
<p:tagLst xmlns:p="http://schemas.openxmlformats.org/presentationml/2006/main">
  <p:tag name="KSO_WM_DIAGRAM_VIRTUALLY_FRAME" val="{&quot;height&quot;:399.6307086614173,&quot;left&quot;:145.65,&quot;top&quot;:102.55,&quot;width&quot;:694.6168503937008}"/>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2_2*l_h_a*1_3_1"/>
  <p:tag name="KSO_WM_TEMPLATE_CATEGORY" val="diagram"/>
  <p:tag name="KSO_WM_TEMPLATE_INDEX" val="20236952"/>
  <p:tag name="KSO_WM_UNIT_LAYERLEVEL" val="1_1_1"/>
  <p:tag name="KSO_WM_TAG_VERSION" val="3.0"/>
  <p:tag name="KSO_WM_BEAUTIFY_FLAG" val="#wm#"/>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VALUE" val="7"/>
  <p:tag name="KSO_WM_UNIT_PRESET_TEXT" val="添加标题"/>
  <p:tag name="KSO_WM_DIAGRAM_USE_COLOR_VALUE" val="{&quot;color_scheme&quot;:1,&quot;color_type&quot;:1,&quot;theme_color_indexes&quot;:[5,6,5,6,5,6]}"/>
</p:tagLst>
</file>

<file path=ppt/tags/tag145.xml><?xml version="1.0" encoding="utf-8"?>
<p:tagLst xmlns:p="http://schemas.openxmlformats.org/presentationml/2006/main">
  <p:tag name="RESOURCE_RECORD_KEY" val="{&quot;65&quot;:[20184553],&quot;70&quot;:[3316002,3318441,3315803,3312274,3314332,3312369,3330158]}"/>
</p:tagLst>
</file>

<file path=ppt/tags/tag146.xml><?xml version="1.0" encoding="utf-8"?>
<p:tagLst xmlns:p="http://schemas.openxmlformats.org/presentationml/2006/main">
  <p:tag name="RESOURCE_RECORD_KEY" val="{&quot;65&quot;:[20184553],&quot;70&quot;:[3316002,3318441,3315803,3312274,3314332,3312369,3330158]}"/>
</p:tagLst>
</file>

<file path=ppt/tags/tag147.xml><?xml version="1.0" encoding="utf-8"?>
<p:tagLst xmlns:p="http://schemas.openxmlformats.org/presentationml/2006/main">
  <p:tag name="commondata" val="eyJjb3VudCI6MTIsImhkaWQiOiIyNTU0ZGUyMGZjZjBhZGIyNmM2MDJkMGM4YmRkZTZjZCIsInVzZXJDb3VudCI6MTJ9"/>
  <p:tag name="resource_record_key" val="{&quot;65&quot;:[20184553],&quot;70&quot;:[3314290,3322013,3322203,3312652,3319540,3318633,3323960,3319362,3322229,3319542,3324683,3314209,3327356,3316002,3318441,3315803,3312274,3314332,3312369,3330158]}"/>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31072_1*q_h_i*1_1_2"/>
  <p:tag name="KSO_WM_TEMPLATE_CATEGORY" val="diagram"/>
  <p:tag name="KSO_WM_TEMPLATE_INDEX" val="20231072"/>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191.2436279296875,&quot;left&quot;:57.85,&quot;top&quot;:254.54535138948694,&quot;width&quot;:769.8}"/>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31072_1*q_h_i*1_1_1"/>
  <p:tag name="KSO_WM_TEMPLATE_CATEGORY" val="diagram"/>
  <p:tag name="KSO_WM_TEMPLATE_INDEX" val="20231072"/>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191.2436279296875,&quot;left&quot;:57.85,&quot;top&quot;:254.54535138948694,&quot;width&quot;:76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3"/>
  <p:tag name="KSO_WM_UNIT_TEXT_FILL_TYPE" val="3"/>
  <p:tag name="KSO_WM_DIAGRAM_USE_COLOR_VALUE" val="{&quot;color_scheme&quot;:1,&quot;color_type&quot;:1,&quot;theme_color_indexes&quot;:[5,6,5,6,5,6]}"/>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31072_1*q_h_i*1_2_1"/>
  <p:tag name="KSO_WM_TEMPLATE_CATEGORY" val="diagram"/>
  <p:tag name="KSO_WM_TEMPLATE_INDEX" val="20231072"/>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191.2436279296875,&quot;left&quot;:57.85,&quot;top&quot;:254.54535138948694,&quot;width&quot;:76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3"/>
  <p:tag name="KSO_WM_UNIT_TEXT_FILL_TYPE" val="3"/>
  <p:tag name="KSO_WM_DIAGRAM_USE_COLOR_VALUE" val="{&quot;color_scheme&quot;:1,&quot;color_type&quot;:1,&quot;theme_color_indexes&quot;:[5,6,5,6,5,6]}"/>
</p:tagLst>
</file>

<file path=ppt/tags/tag18.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31072_1*q_h_a*1_1_1"/>
  <p:tag name="KSO_WM_TEMPLATE_CATEGORY" val="diagram"/>
  <p:tag name="KSO_WM_TEMPLATE_INDEX" val="20231072"/>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191.2436279296875,&quot;left&quot;:57.85,&quot;top&quot;:254.54535138948694,&quot;width&quot;:76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9.xml><?xml version="1.0" encoding="utf-8"?>
<p:tagLst xmlns:p="http://schemas.openxmlformats.org/presentationml/2006/main">
  <p:tag name="KSO_WM_UNIT_SUBTYPE" val="a"/>
  <p:tag name="KSO_WM_UNIT_NOCLEAR" val="0"/>
  <p:tag name="KSO_WM_UNIT_VALUE" val="68"/>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31072_1*q_h_f*1_1_1"/>
  <p:tag name="KSO_WM_TEMPLATE_CATEGORY" val="diagram"/>
  <p:tag name="KSO_WM_TEMPLATE_INDEX" val="20231072"/>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191.2436279296875,&quot;left&quot;:57.85,&quot;top&quot;:254.54535138948694,&quot;width&quot;:76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231072_1*q_h_i*1_1_4"/>
  <p:tag name="KSO_WM_TEMPLATE_CATEGORY" val="diagram"/>
  <p:tag name="KSO_WM_TEMPLATE_INDEX" val="20231072"/>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191.2436279296875,&quot;left&quot;:57.85,&quot;top&quot;:254.54535138948694,&quot;width&quot;:769.8}"/>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6"/>
  <p:tag name="KSO_WM_UNIT_ID" val="diagram20231072_1*q_h_i*1_1_6"/>
  <p:tag name="KSO_WM_TEMPLATE_CATEGORY" val="diagram"/>
  <p:tag name="KSO_WM_TEMPLATE_INDEX" val="20231072"/>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191.2436279296875,&quot;left&quot;:57.85,&quot;top&quot;:254.54535138948694,&quot;width&quot;:76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5"/>
  <p:tag name="KSO_WM_UNIT_ID" val="diagram20231072_1*q_h_i*1_1_5"/>
  <p:tag name="KSO_WM_TEMPLATE_CATEGORY" val="diagram"/>
  <p:tag name="KSO_WM_TEMPLATE_INDEX" val="20231072"/>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191.2436279296875,&quot;left&quot;:57.85,&quot;top&quot;:254.54535138948694,&quot;width&quot;:769.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3.xml><?xml version="1.0" encoding="utf-8"?>
<p:tagLst xmlns:p="http://schemas.openxmlformats.org/presentationml/2006/main">
  <p:tag name="RESOURCE_RECORD_KEY" val="{&quot;65&quot;:[20184553],&quot;70&quot;:[3314209]}"/>
</p:tagLst>
</file>

<file path=ppt/tags/tag24.xml><?xml version="1.0" encoding="utf-8"?>
<p:tagLst xmlns:p="http://schemas.openxmlformats.org/presentationml/2006/main">
  <p:tag name="KSO_WM_DIAGRAM_VIRTUALLY_FRAME" val="{&quot;height&quot;:298.15,&quot;left&quot;:126.45,&quot;top&quot;:200.85,&quot;width&quot;:706.6168503937008}"/>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2_2*l_h_i*1_1_1"/>
  <p:tag name="KSO_WM_TEMPLATE_CATEGORY" val="diagram"/>
  <p:tag name="KSO_WM_TEMPLATE_INDEX" val="20236952"/>
  <p:tag name="KSO_WM_UNIT_LAYERLEVEL" val="1_1_1"/>
  <p:tag name="KSO_WM_TAG_VERSION" val="3.0"/>
  <p:tag name="KSO_WM_BEAUTIFY_FLAG" val="#wm#"/>
  <p:tag name="KSO_WM_UNIT_FILL_TYPE" val="3"/>
  <p:tag name="KSO_WM_DIAGRAM_MAX_ITEMCNT" val="3"/>
  <p:tag name="KSO_WM_DIAGRAM_MIN_ITEMCNT" val="2"/>
  <p:tag name="KSO_WM_DIAGRAM_COLOR_MATCH_VALUE" val="{&quot;shape&quot;:{&quot;fill&quot;:{&quot;gradient&quot;:[{&quot;brightness&quot;:0,&quot;colorType&quot;:1,&quot;foreColorIndex&quot;:5,&quot;pos&quot;:0.8999999761581421,&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5.xml><?xml version="1.0" encoding="utf-8"?>
<p:tagLst xmlns:p="http://schemas.openxmlformats.org/presentationml/2006/main">
  <p:tag name="KSO_WM_DIAGRAM_VIRTUALLY_FRAME" val="{&quot;height&quot;:298.15,&quot;left&quot;:126.45,&quot;top&quot;:200.85,&quot;width&quot;:706.6168503937008}"/>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2_2*l_h_a*1_1_1"/>
  <p:tag name="KSO_WM_TEMPLATE_CATEGORY" val="diagram"/>
  <p:tag name="KSO_WM_TEMPLATE_INDEX" val="20236952"/>
  <p:tag name="KSO_WM_UNIT_LAYERLEVEL" val="1_1_1"/>
  <p:tag name="KSO_WM_TAG_VERSION" val="3.0"/>
  <p:tag name="KSO_WM_BEAUTIFY_FLAG" val="#wm#"/>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VALUE" val="7"/>
  <p:tag name="KSO_WM_UNIT_PRESET_TEXT" val="添加标题"/>
  <p:tag name="KSO_WM_DIAGRAM_USE_COLOR_VALUE" val="{&quot;color_scheme&quot;:1,&quot;color_type&quot;:1,&quot;theme_color_indexes&quot;:[5,6,5,6,5,6]}"/>
</p:tagLst>
</file>

<file path=ppt/tags/tag26.xml><?xml version="1.0" encoding="utf-8"?>
<p:tagLst xmlns:p="http://schemas.openxmlformats.org/presentationml/2006/main">
  <p:tag name="KSO_WM_DIAGRAM_VIRTUALLY_FRAME" val="{&quot;height&quot;:298.15,&quot;left&quot;:126.45,&quot;top&quot;:200.85,&quot;width&quot;:706.6168503937008}"/>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2_2*l_h_f*1_1_1"/>
  <p:tag name="KSO_WM_TEMPLATE_CATEGORY" val="diagram"/>
  <p:tag name="KSO_WM_TEMPLATE_INDEX" val="20236952"/>
  <p:tag name="KSO_WM_UNIT_LAYERLEVEL" val="1_1_1"/>
  <p:tag name="KSO_WM_TAG_VERSION" val="3.0"/>
  <p:tag name="KSO_WM_BEAUTIFY_FLAG" val="#wm#"/>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3"/>
  <p:tag name="KSO_WM_UNIT_PRESET_TEXT" val="单击此处添加文本简明阐述您的观点。"/>
  <p:tag name="KSO_WM_DIAGRAM_USE_COLOR_VALUE" val="{&quot;color_scheme&quot;:1,&quot;color_type&quot;:1,&quot;theme_color_indexes&quot;:[5,6,5,6,5,6]}"/>
</p:tagLst>
</file>

<file path=ppt/tags/tag27.xml><?xml version="1.0" encoding="utf-8"?>
<p:tagLst xmlns:p="http://schemas.openxmlformats.org/presentationml/2006/main">
  <p:tag name="KSO_WM_DIAGRAM_VIRTUALLY_FRAME" val="{&quot;height&quot;:298.15,&quot;left&quot;:126.45,&quot;top&quot;:200.85,&quot;width&quot;:706.6168503937008}"/>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2_2*l_h_i*1_2_1"/>
  <p:tag name="KSO_WM_TEMPLATE_CATEGORY" val="diagram"/>
  <p:tag name="KSO_WM_TEMPLATE_INDEX" val="20236952"/>
  <p:tag name="KSO_WM_UNIT_LAYERLEVEL" val="1_1_1"/>
  <p:tag name="KSO_WM_TAG_VERSION" val="3.0"/>
  <p:tag name="KSO_WM_BEAUTIFY_FLAG" val="#wm#"/>
  <p:tag name="KSO_WM_UNIT_FILL_TYPE" val="3"/>
  <p:tag name="KSO_WM_DIAGRAM_MAX_ITEMCNT" val="3"/>
  <p:tag name="KSO_WM_DIAGRAM_MIN_ITEMCNT" val="2"/>
  <p:tag name="KSO_WM_DIAGRAM_COLOR_MATCH_VALUE" val="{&quot;shape&quot;:{&quot;fill&quot;:{&quot;gradient&quot;:[{&quot;brightness&quot;:0,&quot;colorType&quot;:1,&quot;foreColorIndex&quot;:8,&quot;pos&quot;:0.8999999761581421,&quot;transparency&quot;:0},{&quot;brightness&quot;:0.4000000059604645,&quot;colorType&quot;:1,&quot;foreColorIndex&quot;:8,&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8.xml><?xml version="1.0" encoding="utf-8"?>
<p:tagLst xmlns:p="http://schemas.openxmlformats.org/presentationml/2006/main">
  <p:tag name="KSO_WM_DIAGRAM_VIRTUALLY_FRAME" val="{&quot;height&quot;:298.15,&quot;left&quot;:126.45,&quot;top&quot;:200.85,&quot;width&quot;:706.6168503937008}"/>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2_2*l_h_a*1_2_1"/>
  <p:tag name="KSO_WM_TEMPLATE_CATEGORY" val="diagram"/>
  <p:tag name="KSO_WM_TEMPLATE_INDEX" val="20236952"/>
  <p:tag name="KSO_WM_UNIT_LAYERLEVEL" val="1_1_1"/>
  <p:tag name="KSO_WM_TAG_VERSION" val="3.0"/>
  <p:tag name="KSO_WM_BEAUTIFY_FLAG" val="#wm#"/>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DIAGRAM_USE_COLOR_VALUE" val="{&quot;color_scheme&quot;:1,&quot;color_type&quot;:1,&quot;theme_color_indexes&quot;:[5,6,5,6,5,6]}"/>
</p:tagLst>
</file>

<file path=ppt/tags/tag29.xml><?xml version="1.0" encoding="utf-8"?>
<p:tagLst xmlns:p="http://schemas.openxmlformats.org/presentationml/2006/main">
  <p:tag name="KSO_WM_DIAGRAM_VIRTUALLY_FRAME" val="{&quot;height&quot;:298.15,&quot;left&quot;:126.45,&quot;top&quot;:200.85,&quot;width&quot;:706.6168503937008}"/>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2_2*l_h_f*1_2_1"/>
  <p:tag name="KSO_WM_TEMPLATE_CATEGORY" val="diagram"/>
  <p:tag name="KSO_WM_TEMPLATE_INDEX" val="20236952"/>
  <p:tag name="KSO_WM_UNIT_LAYERLEVEL" val="1_1_1"/>
  <p:tag name="KSO_WM_TAG_VERSION" val="3.0"/>
  <p:tag name="KSO_WM_BEAUTIFY_FLAG" val="#wm#"/>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3"/>
  <p:tag name="KSO_WM_UNIT_PRESET_TEXT" val="单击此处添加文本简明阐述您的观点。"/>
  <p:tag name="KSO_WM_DIAGRAM_USE_COLOR_VALUE" val="{&quot;color_scheme&quot;:1,&quot;color_type&quot;:1,&quot;theme_color_indexes&quot;:[5,6,5,6,5,6]}"/>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p="http://schemas.openxmlformats.org/presentationml/2006/main">
  <p:tag name="KSO_WM_DIAGRAM_VIRTUALLY_FRAME" val="{&quot;height&quot;:298.15,&quot;left&quot;:126.45,&quot;top&quot;:200.85,&quot;width&quot;:706.6168503937008}"/>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2_2*l_h_i*1_3_1"/>
  <p:tag name="KSO_WM_TEMPLATE_CATEGORY" val="diagram"/>
  <p:tag name="KSO_WM_TEMPLATE_INDEX" val="20236952"/>
  <p:tag name="KSO_WM_UNIT_LAYERLEVEL" val="1_1_1"/>
  <p:tag name="KSO_WM_TAG_VERSION" val="3.0"/>
  <p:tag name="KSO_WM_BEAUTIFY_FLAG" val="#wm#"/>
  <p:tag name="KSO_WM_UNIT_FILL_TYPE" val="3"/>
  <p:tag name="KSO_WM_DIAGRAM_MAX_ITEMCNT" val="3"/>
  <p:tag name="KSO_WM_DIAGRAM_MIN_ITEMCNT" val="2"/>
  <p:tag name="KSO_WM_DIAGRAM_COLOR_MATCH_VALUE" val="{&quot;shape&quot;:{&quot;fill&quot;:{&quot;gradient&quot;:[{&quot;brightness&quot;:0,&quot;colorType&quot;:1,&quot;foreColorIndex&quot;:5,&quot;pos&quot;:0.8999999761581421,&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1.xml><?xml version="1.0" encoding="utf-8"?>
<p:tagLst xmlns:p="http://schemas.openxmlformats.org/presentationml/2006/main">
  <p:tag name="KSO_WM_DIAGRAM_VIRTUALLY_FRAME" val="{&quot;height&quot;:298.15,&quot;left&quot;:126.45,&quot;top&quot;:200.85,&quot;width&quot;:706.6168503937008}"/>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2_2*l_h_a*1_3_1"/>
  <p:tag name="KSO_WM_TEMPLATE_CATEGORY" val="diagram"/>
  <p:tag name="KSO_WM_TEMPLATE_INDEX" val="20236952"/>
  <p:tag name="KSO_WM_UNIT_LAYERLEVEL" val="1_1_1"/>
  <p:tag name="KSO_WM_TAG_VERSION" val="3.0"/>
  <p:tag name="KSO_WM_BEAUTIFY_FLAG" val="#wm#"/>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VALUE" val="7"/>
  <p:tag name="KSO_WM_UNIT_PRESET_TEXT" val="添加标题"/>
  <p:tag name="KSO_WM_DIAGRAM_USE_COLOR_VALUE" val="{&quot;color_scheme&quot;:1,&quot;color_type&quot;:1,&quot;theme_color_indexes&quot;:[5,6,5,6,5,6]}"/>
</p:tagLst>
</file>

<file path=ppt/tags/tag32.xml><?xml version="1.0" encoding="utf-8"?>
<p:tagLst xmlns:p="http://schemas.openxmlformats.org/presentationml/2006/main">
  <p:tag name="KSO_WM_DIAGRAM_VIRTUALLY_FRAME" val="{&quot;height&quot;:298.15,&quot;left&quot;:126.45,&quot;top&quot;:200.85,&quot;width&quot;:706.6168503937008}"/>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6952_2*l_h_f*1_3_1"/>
  <p:tag name="KSO_WM_TEMPLATE_CATEGORY" val="diagram"/>
  <p:tag name="KSO_WM_TEMPLATE_INDEX" val="20236952"/>
  <p:tag name="KSO_WM_UNIT_LAYERLEVEL" val="1_1_1"/>
  <p:tag name="KSO_WM_TAG_VERSION" val="3.0"/>
  <p:tag name="KSO_WM_BEAUTIFY_FLAG" val="#wm#"/>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3"/>
  <p:tag name="KSO_WM_UNIT_PRESET_TEXT" val="单击此处添加文本简明阐述您的观点。"/>
  <p:tag name="KSO_WM_DIAGRAM_USE_COLOR_VALUE" val="{&quot;color_scheme&quot;:1,&quot;color_type&quot;:1,&quot;theme_color_indexes&quot;:[5,6,5,6,5,6]}"/>
</p:tagLst>
</file>

<file path=ppt/tags/tag33.xml><?xml version="1.0" encoding="utf-8"?>
<p:tagLst xmlns:p="http://schemas.openxmlformats.org/presentationml/2006/main">
  <p:tag name="RESOURCE_RECORD_KEY" val="{&quot;65&quot;:[20184553],&quot;70&quot;:[3314209,3327356,3330158]}"/>
</p:tagLst>
</file>

<file path=ppt/tags/tag34.xml><?xml version="1.0" encoding="utf-8"?>
<p:tagLst xmlns:p="http://schemas.openxmlformats.org/presentationml/2006/main">
  <p:tag name="TABLE_ENDDRAG_ORIGIN_RECT" val="820*377"/>
  <p:tag name="TABLE_ENDDRAG_RECT" val="44*140*820*377"/>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1_2"/>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1_3"/>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COLOR_TRICK" val="2"/>
  <p:tag name="KSO_WM_DIAGRAM_USE_COLOR_VALUE" val="{&quot;color_scheme&quot;:1,&quot;color_type&quot;:1,&quot;theme_color_indexes&quot;:[5,6,5,6,5,6]}"/>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2_2"/>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4000000059604645,&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1"/>
  <p:tag name="KSO_WM_UNIT_FILL_FORE_SCHEMECOLOR_INDEX" val="7"/>
  <p:tag name="KSO_WM_UNIT_FILL_FORE_SCHEMECOLOR_INDEX_BRIGHTNESS" val="0.4"/>
  <p:tag name="KSO_WM_DIAGRAM_USE_COLOR_VALUE" val="{&quot;color_scheme&quot;:1,&quot;color_type&quot;:1,&quot;theme_color_indexes&quot;:[5,6,5,6,5,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2_3"/>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COLOR_TRICK" val="2"/>
  <p:tag name="KSO_WM_DIAGRAM_USE_COLOR_VALUE" val="{&quot;color_scheme&quot;:1,&quot;color_type&quot;:1,&quot;theme_color_indexes&quot;:[5,6,5,6,5,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311_2*l_h_x*1_1_1"/>
  <p:tag name="KSO_WM_TEMPLATE_CATEGORY" val="diagram"/>
  <p:tag name="KSO_WM_TEMPLATE_INDEX" val="20231311"/>
  <p:tag name="KSO_WM_UNIT_LAYERLEVEL" val="1_1_1"/>
  <p:tag name="KSO_WM_TAG_VERSION" val="3.0"/>
  <p:tag name="KSO_WM_BEAUTIFY_FLAG" val="#wm#"/>
  <p:tag name="KSO_WM_DIAGRAM_VERSION" val="3"/>
  <p:tag name="KSO_WM_DIAGRAM_COLOR_TEXT_CAN_REMOVE" val="n"/>
  <p:tag name="KSO_WM_UNIT_VALUE" val="206*206"/>
  <p:tag name="KSO_WM_UNIT_TYPE" val="l_h_x"/>
  <p:tag name="KSO_WM_UNIT_INDEX" val="1_1_1"/>
  <p:tag name="KSO_WM_DIAGRAM_MAX_ITEMCNT" val="6"/>
  <p:tag name="KSO_WM_DIAGRAM_MIN_ITEMCNT" val="2"/>
  <p:tag name="KSO_WM_DIAGRAM_VIRTUALLY_FRAME" val="{&quot;height&quot;:372.19329833984375,&quot;left&quot;:48.92503937007874,&quot;top&quot;:83.95405949149544,&quot;width&quot;:862.1979527559055}"/>
  <p:tag name="KSO_WM_DIAGRAM_COLOR_TRICK" val="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3_2"/>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311_2*l_h_x*1_2_1"/>
  <p:tag name="KSO_WM_TEMPLATE_CATEGORY" val="diagram"/>
  <p:tag name="KSO_WM_TEMPLATE_INDEX" val="20231311"/>
  <p:tag name="KSO_WM_UNIT_LAYERLEVEL" val="1_1_1"/>
  <p:tag name="KSO_WM_TAG_VERSION" val="3.0"/>
  <p:tag name="KSO_WM_BEAUTIFY_FLAG" val="#wm#"/>
  <p:tag name="KSO_WM_DIAGRAM_VERSION" val="3"/>
  <p:tag name="KSO_WM_DIAGRAM_COLOR_TEXT_CAN_REMOVE" val="n"/>
  <p:tag name="KSO_WM_UNIT_VALUE" val="192*206"/>
  <p:tag name="KSO_WM_UNIT_TYPE" val="l_h_x"/>
  <p:tag name="KSO_WM_UNIT_INDEX" val="1_2_1"/>
  <p:tag name="KSO_WM_DIAGRAM_MAX_ITEMCNT" val="6"/>
  <p:tag name="KSO_WM_DIAGRAM_MIN_ITEMCNT" val="2"/>
  <p:tag name="KSO_WM_DIAGRAM_VIRTUALLY_FRAME" val="{&quot;height&quot;:372.19329833984375,&quot;left&quot;:48.92503937007874,&quot;top&quot;:83.95405949149544,&quot;width&quot;:862.1979527559055}"/>
  <p:tag name="KSO_WM_DIAGRAM_COLOR_TRICK" val="2"/>
  <p:tag name="KSO_WM_DIAGRAM_COLOR_MATCH_VALUE" val="{&quot;shape&quot;:{&quot;fill&quot;:{&quot;gradient&quot;:[{&quot;brightness&quot;:0.800000011920929,&quot;colorType&quot;:1,&quot;foreColorIndex&quot;:7,&quot;pos&quot;:0,&quot;transparency&quot;:0},{&quot;brightness&quot;:0.800000011920929,&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3_3"/>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COLOR_TRICK" val="2"/>
  <p:tag name="KSO_WM_DIAGRAM_USE_COLOR_VALUE" val="{&quot;color_scheme&quot;:1,&quot;color_type&quot;:1,&quot;theme_color_indexes&quot;:[5,6,5,6,5,6]}"/>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311_2*l_h_x*1_3_1"/>
  <p:tag name="KSO_WM_TEMPLATE_CATEGORY" val="diagram"/>
  <p:tag name="KSO_WM_TEMPLATE_INDEX" val="20231311"/>
  <p:tag name="KSO_WM_UNIT_LAYERLEVEL" val="1_1_1"/>
  <p:tag name="KSO_WM_TAG_VERSION" val="3.0"/>
  <p:tag name="KSO_WM_BEAUTIFY_FLAG" val="#wm#"/>
  <p:tag name="KSO_WM_DIAGRAM_VERSION" val="3"/>
  <p:tag name="KSO_WM_DIAGRAM_COLOR_TEXT_CAN_REMOVE" val="n"/>
  <p:tag name="KSO_WM_UNIT_VALUE" val="192*206"/>
  <p:tag name="KSO_WM_UNIT_TYPE" val="l_h_x"/>
  <p:tag name="KSO_WM_UNIT_INDEX" val="1_3_1"/>
  <p:tag name="KSO_WM_DIAGRAM_MAX_ITEMCNT" val="6"/>
  <p:tag name="KSO_WM_DIAGRAM_MIN_ITEMCNT" val="2"/>
  <p:tag name="KSO_WM_DIAGRAM_VIRTUALLY_FRAME" val="{&quot;height&quot;:372.19329833984375,&quot;left&quot;:48.92503937007874,&quot;top&quot;:83.95405949149544,&quot;width&quot;:862.1979527559055}"/>
  <p:tag name="KSO_WM_DIAGRAM_COLOR_TRICK" val="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f*1_1_1"/>
  <p:tag name="KSO_WM_TEMPLATE_CATEGORY" val="diagram"/>
  <p:tag name="KSO_WM_TEMPLATE_INDEX" val="20231311"/>
  <p:tag name="KSO_WM_UNIT_LAYERLEVEL" val="1_1_1"/>
  <p:tag name="KSO_WM_TAG_VERSION" val="3.0"/>
  <p:tag name="KSO_WM_BEAUTIFY_FLAG" val="#wm#"/>
  <p:tag name="KSO_WM_UNIT_SUBTYPE" val="a"/>
  <p:tag name="KSO_WM_UNIT_NOCLEAR" val="0"/>
  <p:tag name="KSO_WM_UNIT_VALUE" val="45"/>
  <p:tag name="KSO_WM_DIAGRAM_GROUP_CODE" val="l1-1"/>
  <p:tag name="KSO_WM_UNIT_TYPE" val="l_h_f"/>
  <p:tag name="KSO_WM_UNIT_INDEX" val="1_1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单击此处输入您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f*1_2_1"/>
  <p:tag name="KSO_WM_TEMPLATE_CATEGORY" val="diagram"/>
  <p:tag name="KSO_WM_TEMPLATE_INDEX" val="20231311"/>
  <p:tag name="KSO_WM_UNIT_LAYERLEVEL" val="1_1_1"/>
  <p:tag name="KSO_WM_TAG_VERSION" val="3.0"/>
  <p:tag name="KSO_WM_BEAUTIFY_FLAG" val="#wm#"/>
  <p:tag name="KSO_WM_UNIT_SUBTYPE" val="a"/>
  <p:tag name="KSO_WM_UNIT_NOCLEAR" val="0"/>
  <p:tag name="KSO_WM_UNIT_VALUE" val="45"/>
  <p:tag name="KSO_WM_DIAGRAM_GROUP_CODE" val="l1-1"/>
  <p:tag name="KSO_WM_UNIT_TYPE" val="l_h_f"/>
  <p:tag name="KSO_WM_UNIT_INDEX" val="1_2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单击此处输入您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f*1_3_1"/>
  <p:tag name="KSO_WM_TEMPLATE_CATEGORY" val="diagram"/>
  <p:tag name="KSO_WM_TEMPLATE_INDEX" val="20231311"/>
  <p:tag name="KSO_WM_UNIT_LAYERLEVEL" val="1_1_1"/>
  <p:tag name="KSO_WM_TAG_VERSION" val="3.0"/>
  <p:tag name="KSO_WM_BEAUTIFY_FLAG" val="#wm#"/>
  <p:tag name="KSO_WM_UNIT_SUBTYPE" val="a"/>
  <p:tag name="KSO_WM_UNIT_NOCLEAR" val="0"/>
  <p:tag name="KSO_WM_UNIT_VALUE" val="45"/>
  <p:tag name="KSO_WM_DIAGRAM_GROUP_CODE" val="l1-1"/>
  <p:tag name="KSO_WM_UNIT_TYPE" val="l_h_f"/>
  <p:tag name="KSO_WM_UNIT_INDEX" val="1_3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单击此处输入您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2_1"/>
  <p:tag name="KSO_WM_TEMPLATE_CATEGORY" val="diagram"/>
  <p:tag name="KSO_WM_TEMPLATE_INDEX" val="20231311"/>
  <p:tag name="KSO_WM_UNIT_LAYERLEVEL" val="1_1_1"/>
  <p:tag name="KSO_WM_TAG_VERSION" val="3.0"/>
  <p:tag name="KSO_WM_BEAUTIFY_FLAG" val="#wm#"/>
  <p:tag name="KSO_WM_DIAGRAM_GROUP_CODE" val="l1-1"/>
  <p:tag name="KSO_WM_UNIT_SUBTYPE" val="d"/>
  <p:tag name="KSO_WM_UNIT_TYPE" val="l_h_i"/>
  <p:tag name="KSO_WM_UNIT_INDEX" val="1_2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gradient&quot;:[{&quot;brightness&quot;:0.8999999761581421,&quot;colorType&quot;:1,&quot;foreColorIndex&quot;:7,&quot;pos&quot;:0,&quot;transparency&quot;:0},{&quot;brightness&quot;:0.8999999761581421,&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COLOR_TRICK" val="2"/>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1_1"/>
  <p:tag name="KSO_WM_TEMPLATE_CATEGORY" val="diagram"/>
  <p:tag name="KSO_WM_TEMPLATE_INDEX" val="20231311"/>
  <p:tag name="KSO_WM_UNIT_LAYERLEVEL" val="1_1_1"/>
  <p:tag name="KSO_WM_TAG_VERSION" val="3.0"/>
  <p:tag name="KSO_WM_BEAUTIFY_FLAG" val="#wm#"/>
  <p:tag name="KSO_WM_DIAGRAM_GROUP_CODE" val="l1-1"/>
  <p:tag name="KSO_WM_UNIT_SUBTYPE" val="d"/>
  <p:tag name="KSO_WM_UNIT_TYPE" val="l_h_i"/>
  <p:tag name="KSO_WM_UNIT_INDEX" val="1_1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gradient&quot;:[{&quot;brightness&quot;:0.8999999761581421,&quot;colorType&quot;:1,&quot;foreColorIndex&quot;:5,&quot;pos&quot;:0,&quot;transparency&quot;:0},{&quot;brightness&quot;:0.8999999761581421,&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COLOR_TRICK" val="2"/>
  <p:tag name="KSO_WM_UNIT_PRESET_TEXT" val="01"/>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3_1"/>
  <p:tag name="KSO_WM_TEMPLATE_CATEGORY" val="diagram"/>
  <p:tag name="KSO_WM_TEMPLATE_INDEX" val="20231311"/>
  <p:tag name="KSO_WM_UNIT_LAYERLEVEL" val="1_1_1"/>
  <p:tag name="KSO_WM_TAG_VERSION" val="3.0"/>
  <p:tag name="KSO_WM_BEAUTIFY_FLAG" val="#wm#"/>
  <p:tag name="KSO_WM_DIAGRAM_GROUP_CODE" val="l1-1"/>
  <p:tag name="KSO_WM_UNIT_SUBTYPE" val="d"/>
  <p:tag name="KSO_WM_UNIT_TYPE" val="l_h_i"/>
  <p:tag name="KSO_WM_UNIT_INDEX" val="1_3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gradient&quot;:[{&quot;brightness&quot;:0.8999999761581421,&quot;colorType&quot;:1,&quot;foreColorIndex&quot;:5,&quot;pos&quot;:0,&quot;transparency&quot;:0},{&quot;brightness&quot;:0.8999999761581421,&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COLOR_TRICK" val="2"/>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RESOURCE_RECORD_KEY" val="{&quot;65&quot;:[20184553],&quot;70&quot;:[331600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i*1_1_1"/>
  <p:tag name="KSO_WM_TEMPLATE_CATEGORY" val="diagram"/>
  <p:tag name="KSO_WM_TEMPLATE_INDEX" val="20231451"/>
  <p:tag name="KSO_WM_UNIT_LAYERLEVEL" val="1_1_1"/>
  <p:tag name="KSO_WM_TAG_VERSION" val="3.0"/>
  <p:tag name="KSO_WM_BEAUTIFY_FLAG" val="#wm#"/>
  <p:tag name="KSO_WM_DIAGRAM_GROUP_CODE" val="n1-1"/>
  <p:tag name="KSO_WM_UNIT_TYPE" val="n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gradient&quot;:[{&quot;brightness&quot;:0.4000000059604645,&quot;colorType&quot;:1,&quot;foreColorIndex&quot;:5,&quot;pos&quot;:0.07999999821186066,&quot;transparency&quot;:1},{&quot;brightness&quot;:-0.25,&quot;colorType&quot;:1,&quot;foreColorIndex&quot;:5,&quot;pos&quot;:0.9999899864196777,&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i*1_1_2"/>
  <p:tag name="KSO_WM_TEMPLATE_CATEGORY" val="diagram"/>
  <p:tag name="KSO_WM_TEMPLATE_INDEX" val="20231451"/>
  <p:tag name="KSO_WM_UNIT_LAYERLEVEL" val="1_1_1"/>
  <p:tag name="KSO_WM_TAG_VERSION" val="3.0"/>
  <p:tag name="KSO_WM_BEAUTIFY_FLAG" val="#wm#"/>
  <p:tag name="KSO_WM_DIAGRAM_GROUP_CODE" val="n1-1"/>
  <p:tag name="KSO_WM_UNIT_TYPE" val="n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type&quot;:0},&quot;glow&quot;:{&quot;colorType&quot;:0},&quot;line&quot;:{&quot;gradient&quot;:[{&quot;brightness&quot;:0.800000011920929,&quot;colorType&quot;:1,&quot;foreColorIndex&quot;:5,&quot;pos&quot;:0,&quot;transparency&quot;:1},{&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x*1_1_1"/>
  <p:tag name="KSO_WM_TEMPLATE_CATEGORY" val="diagram"/>
  <p:tag name="KSO_WM_TEMPLATE_INDEX" val="20231451"/>
  <p:tag name="KSO_WM_UNIT_LAYERLEVEL" val="1_1_1"/>
  <p:tag name="KSO_WM_TAG_VERSION" val="3.0"/>
  <p:tag name="KSO_WM_BEAUTIFY_FLAG" val="#wm#"/>
  <p:tag name="KSO_WM_UNIT_VALUE" val="227*233"/>
  <p:tag name="KSO_WM_DIAGRAM_GROUP_CODE" val="n1-1"/>
  <p:tag name="KSO_WM_UNIT_TYPE" val="n_h_x"/>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451_2*n_h_a*1_1_1"/>
  <p:tag name="KSO_WM_TEMPLATE_CATEGORY" val="diagram"/>
  <p:tag name="KSO_WM_TEMPLATE_INDEX" val="20231451"/>
  <p:tag name="KSO_WM_UNIT_LAYERLEVEL" val="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gradient&quot;:[{&quot;brightness&quot;:0,&quot;colorType&quot;:1,&quot;foreColorIndex&quot;:5,&quot;pos&quot;:0,&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标题"/>
  <p:tag name="KSO_WM_UNIT_FILL_TYPE" val="3"/>
  <p:tag name="KSO_WM_DIAGRAM_USE_COLOR_VALUE" val="{&quot;color_scheme&quot;:1,&quot;color_type&quot;:1,&quot;theme_color_indexes&quot;:[5,6,5,6,5,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3_3"/>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3_3"/>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3_2"/>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3_2"/>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451_2*n_h_h_f*1_2_3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451_2*n_h_h_a*1_2_3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 name="KSO_WM_DIAGRAM_USE_COLOR_VALUE" val="{&quot;color_scheme&quot;:1,&quot;color_type&quot;:1,&quot;theme_color_indexes&quot;:[5,6,5,6,5,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3_1"/>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3_1"/>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2_1"/>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2_3"/>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2_3"/>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451_2*n_h_h_f*1_2_2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451_2*n_h_h_a*1_2_2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 name="KSO_WM_DIAGRAM_USE_COLOR_VALUE" val="{&quot;color_scheme&quot;:1,&quot;color_type&quot;:1,&quot;theme_color_indexes&quot;:[5,6,5,6,5,6]}"/>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2_2"/>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2_2"/>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1_1"/>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1_1"/>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1_3"/>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1_3"/>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451_2*n_h_h_f*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51_2*n_h_h_a*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 name="KSO_WM_DIAGRAM_USE_COLOR_VALUE" val="{&quot;color_scheme&quot;:1,&quot;color_type&quot;:1,&quot;theme_color_indexes&quot;:[5,6,5,6,5,6]}"/>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1_2"/>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1_2"/>
  <p:tag name="KSO_WM_DIAGRAM_VERSION" val="3"/>
  <p:tag name="KSO_WM_DIAGRAM_COLOR_TRICK" val="1"/>
  <p:tag name="KSO_WM_DIAGRAM_COLOR_TEXT_CAN_REMOVE" val="n"/>
  <p:tag name="KSO_WM_DIAGRAM_MAX_ITEMCNT" val="6"/>
  <p:tag name="KSO_WM_DIAGRAM_MIN_ITEMCNT" val="2"/>
  <p:tag name="KSO_WM_DIAGRAM_VIRTUALLY_FRAME" val="{&quot;height&quot;:442.30866088867185,&quot;left&quot;:80.7500454735944,&quot;top&quot;:93.89133911132812,&quot;width&quot;:808.8499545264056}"/>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31072_1*q_h_a*1_2_1"/>
  <p:tag name="KSO_WM_TEMPLATE_CATEGORY" val="diagram"/>
  <p:tag name="KSO_WM_TEMPLATE_INDEX" val="20231072"/>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191.2436279296875,&quot;left&quot;:57.85,&quot;top&quot;:254.54535138948694,&quot;width&quot;:76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2"/>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70.xml><?xml version="1.0" encoding="utf-8"?>
<p:tagLst xmlns:p="http://schemas.openxmlformats.org/presentationml/2006/main">
  <p:tag name="RESOURCE_RECORD_KEY" val="{&quot;65&quot;:[20184553],&quot;70&quot;:[3316002,3318441]}"/>
</p:tagLst>
</file>

<file path=ppt/tags/tag71.xml><?xml version="1.0" encoding="utf-8"?>
<p:tagLst xmlns:p="http://schemas.openxmlformats.org/presentationml/2006/main">
  <p:tag name="RESOURCE_RECORD_KEY" val="{&quot;65&quot;:[20184553],&quot;70&quot;:[3316002,3318441]}"/>
</p:tagLst>
</file>

<file path=ppt/tags/tag72.xml><?xml version="1.0" encoding="utf-8"?>
<p:tagLst xmlns:p="http://schemas.openxmlformats.org/presentationml/2006/main">
  <p:tag name="RESOURCE_RECORD_KEY" val="{&quot;65&quot;:[20184553],&quot;70&quot;:[3316002,3318441]}"/>
</p:tagLst>
</file>

<file path=ppt/tags/tag73.xml><?xml version="1.0" encoding="utf-8"?>
<p:tagLst xmlns:p="http://schemas.openxmlformats.org/presentationml/2006/main">
  <p:tag name="RESOURCE_RECORD_KEY" val="{&quot;65&quot;:[20184553],&quot;70&quot;:[3316002,3318441]}"/>
</p:tagLst>
</file>

<file path=ppt/tags/tag74.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3"/>
  <p:tag name="KSO_WM_UNIT_LAYERLEVEL" val="1_1_1"/>
  <p:tag name="KSO_WM_TAG_VERSION" val="3.0"/>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2,&quot;rgb&quot;:&quot;#ffffff&quot;,&quot;transparency&quot;:0.10000000149011612},&quot;type&quot;:1},&quot;glow&quot;:{&quot;colorType&quot;:0},&quot;line&quot;:{&quot;type&quot;:0},&quot;shadow&quot;:{&quot;brightness&quot;:0.5,&quot;colorType&quot;:1,&quot;foreColorIndex&quot;:13,&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i*1_1_1"/>
  <p:tag name="KSO_WM_UNIT_INDEX" val="1_1_1"/>
  <p:tag name="KSO_WM_DIAGRAM_GROUP_CODE" val="n1-1"/>
  <p:tag name="KSO_WM_UNIT_FILL_FORE_SCHEMECOLOR_INDEX" val="14"/>
  <p:tag name="KSO_WM_UNIT_FILL_FORE_SCHEMECOLOR_INDEX_BRIGHTNESS" val="0.4"/>
  <p:tag name="KSO_WM_DIAGRAM_USE_COLOR_VALUE" val="{&quot;color_scheme&quot;:1,&quot;color_type&quot;:1,&quot;theme_color_indexes&quot;:[5,6,5,6,5,6]}"/>
</p:tagLst>
</file>

<file path=ppt/tags/tag75.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ISCONTENTSTITLE" val="0"/>
  <p:tag name="KSO_WM_UNIT_ISNUMDGMTITLE" val="0"/>
  <p:tag name="KSO_WM_UNIT_NOCLEAR" val="0"/>
  <p:tag name="KSO_WM_UNIT_VALUE" val="56"/>
  <p:tag name="KSO_WM_UNIT_HIGHLIGHT" val="0"/>
  <p:tag name="KSO_WM_UNIT_COMPATIBLE" val="0"/>
  <p:tag name="KSO_WM_UNIT_DIAGRAM_ISNUMVISUAL" val="0"/>
  <p:tag name="KSO_WM_UNIT_DIAGRAM_ISREFERUNIT" val="0"/>
  <p:tag name="KSO_WM_UNIT_TYPE" val="n_h_a"/>
  <p:tag name="KSO_WM_TEMPLATE_CATEGORY" val="diagram"/>
  <p:tag name="KSO_WM_TEMPLATE_INDEX" val="20231083"/>
  <p:tag name="KSO_WM_UNIT_LAYERLEVEL" val="1_1_1"/>
  <p:tag name="KSO_WM_TAG_VERSION" val="3.0"/>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2,&quot;rgb&quot;:&quot;#ffffff&quot;,&quot;transparency&quot;:0},&quot;type&quot;:1},&quot;glow&quot;:{&quot;colorType&quot;:0},&quot;line&quot;:{&quot;type&quot;:0},&quot;shadow&quot;:{&quot;brightness&quot;:0.5,&quot;colorType&quot;:1,&quot;foreColorIndex&quot;:13,&quot;transparency&quot;:0.800000011920929},&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a*1_1_1"/>
  <p:tag name="KSO_WM_UNIT_INDEX" val="1_1_1"/>
  <p:tag name="KSO_WM_DIAGRAM_GROUP_CODE" val="n1-1"/>
  <p:tag name="KSO_WM_UNIT_FILL_FORE_SCHEMECOLOR_INDEX" val="14"/>
  <p:tag name="KSO_WM_UNIT_FILL_FORE_SCHEMECOLOR_INDEX_BRIGHTNESS" val="0.6"/>
  <p:tag name="KSO_WM_UNIT_TEXT_FILL_TYPE" val="1"/>
  <p:tag name="KSO_WM_UNIT_PRESET_TEXT" val="单击此处添&#10;加项标题"/>
  <p:tag name="KSO_WM_DIAGRAM_USE_COLOR_VALUE" val="{&quot;color_scheme&quot;:1,&quot;color_type&quot;:1,&quot;theme_color_indexes&quot;:[5,6,5,6,5,6]}"/>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type&quot;:0},&quot;glow&quot;:{&quot;colorType&quot;:0},&quot;line&quot;:{&quot;gradient&quot;:[{&quot;brightness&quot;:0.20000000298023224,&quot;colorType&quot;:1,&quot;foreColorIndex&quot;:6,&quot;pos&quot;:0,&quot;transparency&quot;:0},{&quot;brightness&quot;:0.20000000298023224,&quot;colorType&quot;:1,&quot;foreColorIndex&quot;:6,&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ID" val="diagram20231083_5*n_h_h_i*1_2_2_3"/>
  <p:tag name="KSO_WM_UNIT_INDEX" val="1_2_2_3"/>
  <p:tag name="KSO_WM_DIAGRAM_GROUP_CODE" val="n1-1"/>
  <p:tag name="KSO_WM_DIAGRAM_USE_COLOR_VALUE" val="{&quot;color_scheme&quot;:1,&quot;color_type&quot;:1,&quot;theme_color_indexes&quot;:[5,6,5,6,5,6]}"/>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UNIT_ISCONTENTSTITLE" val="0"/>
  <p:tag name="KSO_WM_UNIT_ISNUMDGMTITLE" val="0"/>
  <p:tag name="KSO_WM_UNIT_NOCLEAR" val="0"/>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type&quot;:0},&quot;glow&quot;:{&quot;colorType&quot;:0},&quot;line&quot;:{&quot;gradient&quot;:[{&quot;brightness&quot;:0.20000000298023224,&quot;colorType&quot;:1,&quot;foreColorIndex&quot;:9,&quot;pos&quot;:0,&quot;transparency&quot;:0},{&quot;brightness&quot;:0.20000000298023224,&quot;colorType&quot;:1,&quot;foreColorIndex&quot;:9,&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ID" val="diagram20231083_5*n_h_h_i*1_2_5_2"/>
  <p:tag name="KSO_WM_UNIT_INDEX" val="1_2_5_2"/>
  <p:tag name="KSO_WM_DIAGRAM_GROUP_CODE" val="n1-1"/>
  <p:tag name="KSO_WM_DIAGRAM_USE_COLOR_VALUE" val="{&quot;color_scheme&quot;:1,&quot;color_type&quot;:1,&quot;theme_color_indexes&quot;:[5,6,5,6,5,6]}"/>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type&quot;:0},&quot;glow&quot;:{&quot;colorType&quot;:0},&quot;line&quot;:{&quot;gradient&quot;:[{&quot;brightness&quot;:0.20000000298023224,&quot;colorType&quot;:1,&quot;foreColorIndex&quot;:5,&quot;pos&quot;:0,&quot;transparency&quot;:0},{&quot;brightness&quot;:0.20000000298023224,&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1_2"/>
  <p:tag name="KSO_WM_UNIT_INDEX" val="1_2_1_2"/>
  <p:tag name="KSO_WM_DIAGRAM_GROUP_CODE" val="n1-1"/>
  <p:tag name="KSO_WM_DIAGRAM_USE_COLOR_VALUE" val="{&quot;color_scheme&quot;:1,&quot;color_type&quot;:1,&quot;theme_color_indexes&quot;:[5,6,5,6,5,6]}"/>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UNIT_ISCONTENTSTITLE" val="0"/>
  <p:tag name="KSO_WM_UNIT_ISNUMDGMTITLE" val="0"/>
  <p:tag name="KSO_WM_UNIT_NOCLEAR" val="0"/>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type&quot;:0},&quot;glow&quot;:{&quot;colorType&quot;:0},&quot;line&quot;:{&quot;gradient&quot;:[{&quot;brightness&quot;:0.20000000298023224,&quot;colorType&quot;:1,&quot;foreColorIndex&quot;:7,&quot;pos&quot;:0,&quot;transparency&quot;:0},{&quot;brightness&quot;:0.20000000298023224,&quot;colorType&quot;:1,&quot;foreColorIndex&quot;:7,&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3_2"/>
  <p:tag name="KSO_WM_UNIT_INDEX" val="1_2_3_2"/>
  <p:tag name="KSO_WM_DIAGRAM_GROUP_CODE" val="n1-1"/>
  <p:tag name="KSO_WM_DIAGRAM_USE_COLOR_VALUE" val="{&quot;color_scheme&quot;:1,&quot;color_type&quot;:1,&quot;theme_color_indexes&quot;:[5,6,5,6,5,6]}"/>
</p:tagLst>
</file>

<file path=ppt/tags/tag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31072_1*q_h_f*1_2_1"/>
  <p:tag name="KSO_WM_TEMPLATE_CATEGORY" val="diagram"/>
  <p:tag name="KSO_WM_TEMPLATE_INDEX" val="20231072"/>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191.2436279296875,&quot;left&quot;:57.85,&quot;top&quot;:254.54535138948694,&quot;width&quot;:76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6"/>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type&quot;:0},&quot;glow&quot;:{&quot;colorType&quot;:0},&quot;line&quot;:{&quot;gradient&quot;:[{&quot;brightness&quot;:0.20000000298023224,&quot;colorType&quot;:1,&quot;foreColorIndex&quot;:8,&quot;pos&quot;:0,&quot;transparency&quot;:0},{&quot;brightness&quot;:0.20000000298023224,&quot;colorType&quot;:1,&quot;foreColorIndex&quot;:8,&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4_2"/>
  <p:tag name="KSO_WM_UNIT_INDEX" val="1_2_4_2"/>
  <p:tag name="KSO_WM_DIAGRAM_GROUP_CODE" val="n1-1"/>
  <p:tag name="KSO_WM_DIAGRAM_USE_COLOR_VALUE" val="{&quot;color_scheme&quot;:1,&quot;color_type&quot;:1,&quot;theme_color_indexes&quot;:[5,6,5,6,5,6]}"/>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type&quot;:0},&quot;glow&quot;:{&quot;colorType&quot;:0},&quot;line&quot;:{&quot;gradient&quot;:[{&quot;brightness&quot;:0.20000000298023224,&quot;colorType&quot;:1,&quot;foreColorIndex&quot;:10,&quot;pos&quot;:0,&quot;transparency&quot;:0},{&quot;brightness&quot;:0.20000000298023224,&quot;colorType&quot;:1,&quot;foreColorIndex&quot;:10,&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6_2"/>
  <p:tag name="KSO_WM_UNIT_INDEX" val="1_2_6_2"/>
  <p:tag name="KSO_WM_DIAGRAM_GROUP_CODE" val="n1-1"/>
  <p:tag name="KSO_WM_DIAGRAM_USE_COLOR_VALUE" val="{&quot;color_scheme&quot;:1,&quot;color_type&quot;:1,&quot;theme_color_indexes&quot;:[5,6,5,6,5,6]}"/>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2_1"/>
  <p:tag name="KSO_WM_UNIT_INDEX" val="1_2_2_1"/>
  <p:tag name="KSO_WM_DIAGRAM_GROUP_CODE" val="n1-1"/>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UNIT_ISCONTENTSTITLE" val="0"/>
  <p:tag name="KSO_WM_UNIT_ISNUMDGMTITLE" val="0"/>
  <p:tag name="KSO_WM_UNIT_NOCLEAR" val="0"/>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5_3"/>
  <p:tag name="KSO_WM_UNIT_INDEX" val="1_2_5_3"/>
  <p:tag name="KSO_WM_DIAGRAM_GROUP_CODE" val="n1-1"/>
  <p:tag name="KSO_WM_UNIT_FILL_TYPE" val="1"/>
  <p:tag name="KSO_WM_UNIT_FILL_FORE_SCHEMECOLOR_INDEX" val="9"/>
  <p:tag name="KSO_WM_UNIT_FILL_FORE_SCHEMECOLOR_INDEX_BRIGHTNESS" val="0"/>
  <p:tag name="KSO_WM_DIAGRAM_USE_COLOR_VALUE" val="{&quot;color_scheme&quot;:1,&quot;color_type&quot;:1,&quot;theme_color_indexes&quot;:[5,6,5,6,5,6]}"/>
</p:tagLst>
</file>

<file path=ppt/tags/tag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1_3"/>
  <p:tag name="KSO_WM_UNIT_INDEX" val="1_2_1_3"/>
  <p:tag name="KSO_WM_DIAGRAM_GROUP_CODE" val="n1-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10,&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6_3"/>
  <p:tag name="KSO_WM_UNIT_INDEX" val="1_2_6_3"/>
  <p:tag name="KSO_WM_DIAGRAM_GROUP_CODE" val="n1-1"/>
  <p:tag name="KSO_WM_UNIT_FILL_TYPE" val="1"/>
  <p:tag name="KSO_WM_UNIT_FILL_FORE_SCHEMECOLOR_INDEX" val="10"/>
  <p:tag name="KSO_WM_UNIT_FILL_FORE_SCHEMECOLOR_INDEX_BRIGHTNESS" val="0"/>
  <p:tag name="KSO_WM_DIAGRAM_USE_COLOR_VALUE" val="{&quot;color_scheme&quot;:1,&quot;color_type&quot;:1,&quot;theme_color_indexes&quot;:[5,6,5,6,5,6]}"/>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3_3"/>
  <p:tag name="KSO_WM_UNIT_INDEX" val="1_2_3_3"/>
  <p:tag name="KSO_WM_DIAGRAM_GROUP_CODE" val="n1-1"/>
  <p:tag name="KSO_WM_UNIT_FILL_TYPE" val="1"/>
  <p:tag name="KSO_WM_UNIT_FILL_FORE_SCHEMECOLOR_INDEX" val="7"/>
  <p:tag name="KSO_WM_UNIT_FILL_FORE_SCHEMECOLOR_INDEX_BRIGHTNESS" val="0"/>
  <p:tag name="KSO_WM_DIAGRAM_USE_COLOR_VALUE" val="{&quot;color_scheme&quot;:1,&quot;color_type&quot;:1,&quot;theme_color_indexes&quot;:[5,6,5,6,5,6]}"/>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4_3"/>
  <p:tag name="KSO_WM_UNIT_INDEX" val="1_2_4_3"/>
  <p:tag name="KSO_WM_DIAGRAM_GROUP_CODE" val="n1-1"/>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2_2"/>
  <p:tag name="KSO_WM_UNIT_INDEX" val="1_2_2_2"/>
  <p:tag name="KSO_WM_DIAGRAM_GROUP_CODE" val="n1-1"/>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5_4"/>
  <p:tag name="KSO_WM_UNIT_INDEX" val="1_2_5_4"/>
  <p:tag name="KSO_WM_DIAGRAM_GROUP_CODE" val="n1-1"/>
  <p:tag name="KSO_WM_UNIT_FILL_TYPE" val="1"/>
  <p:tag name="KSO_WM_UNIT_FILL_FORE_SCHEMECOLOR_INDEX" val="9"/>
  <p:tag name="KSO_WM_UNIT_FILL_FORE_SCHEMECOLOR_INDEX_BRIGHTNESS" val="0"/>
  <p:tag name="KSO_WM_DIAGRAM_USE_COLOR_VALUE" val="{&quot;color_scheme&quot;:1,&quot;color_type&quot;:1,&quot;theme_color_indexes&quot;:[5,6,5,6,5,6]}"/>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231072_1*q_h_i*1_2_4"/>
  <p:tag name="KSO_WM_TEMPLATE_CATEGORY" val="diagram"/>
  <p:tag name="KSO_WM_TEMPLATE_INDEX" val="20231072"/>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191.2436279296875,&quot;left&quot;:57.85,&quot;top&quot;:254.54535138948694,&quot;width&quot;:769.8}"/>
  <p:tag name="KSO_WM_DIAGRAM_COLOR_MATCH_VALUE" val="{&quot;shape&quot;:{&quot;fill&quot;:{&quot;solid&quot;:{&quot;brightness&quot;:0,&quot;colorType&quot;:1,&quot;foreColorIndex&quot;:6,&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1_4"/>
  <p:tag name="KSO_WM_UNIT_INDEX" val="1_2_1_4"/>
  <p:tag name="KSO_WM_DIAGRAM_GROUP_CODE" val="n1-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10,&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6_4"/>
  <p:tag name="KSO_WM_UNIT_INDEX" val="1_2_6_4"/>
  <p:tag name="KSO_WM_DIAGRAM_GROUP_CODE" val="n1-1"/>
  <p:tag name="KSO_WM_UNIT_FILL_TYPE" val="1"/>
  <p:tag name="KSO_WM_UNIT_FILL_FORE_SCHEMECOLOR_INDEX" val="10"/>
  <p:tag name="KSO_WM_UNIT_FILL_FORE_SCHEMECOLOR_INDEX_BRIGHTNESS" val="0"/>
  <p:tag name="KSO_WM_DIAGRAM_USE_COLOR_VALUE" val="{&quot;color_scheme&quot;:1,&quot;color_type&quot;:1,&quot;theme_color_indexes&quot;:[5,6,5,6,5,6]}"/>
</p:tagLst>
</file>

<file path=ppt/tags/tag9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3_4"/>
  <p:tag name="KSO_WM_UNIT_INDEX" val="1_2_3_4"/>
  <p:tag name="KSO_WM_DIAGRAM_GROUP_CODE" val="n1-1"/>
  <p:tag name="KSO_WM_UNIT_FILL_TYPE" val="1"/>
  <p:tag name="KSO_WM_UNIT_FILL_FORE_SCHEMECOLOR_INDEX" val="7"/>
  <p:tag name="KSO_WM_UNIT_FILL_FORE_SCHEMECOLOR_INDEX_BRIGHTNESS" val="0"/>
  <p:tag name="KSO_WM_DIAGRAM_USE_COLOR_VALUE" val="{&quot;color_scheme&quot;:1,&quot;color_type&quot;:1,&quot;theme_color_indexes&quot;:[5,6,5,6,5,6]}"/>
</p:tagLst>
</file>

<file path=ppt/tags/tag9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4_4"/>
  <p:tag name="KSO_WM_UNIT_INDEX" val="1_2_4_4"/>
  <p:tag name="KSO_WM_DIAGRAM_GROUP_CODE" val="n1-1"/>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1_1"/>
  <p:tag name="KSO_WM_UNIT_INDEX" val="1_2_1_1"/>
  <p:tag name="KSO_WM_DIAGRAM_GROUP_CODE" val="n1-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6,&quot;transparency&quot;:0},&quot;type&quot;:1},&quot;glow&quot;:{&quot;colorType&quot;:0},&quot;line&quot;:{&quot;type&quot;:0},&quot;shadow&quot;:{&quot;brightness&quot;:0,&quot;colorType&quot;:1,&quot;foreColorIndex&quot;:6,&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2_4"/>
  <p:tag name="KSO_WM_UNIT_INDEX" val="1_2_2_4"/>
  <p:tag name="KSO_WM_DIAGRAM_GROUP_CODE" val="n1-1"/>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7,&quot;transparency&quot;:0},&quot;type&quot;:1},&quot;glow&quot;:{&quot;colorType&quot;:0},&quot;line&quot;:{&quot;type&quot;:0},&quot;shadow&quot;:{&quot;brightness&quot;:0,&quot;colorType&quot;:1,&quot;foreColorIndex&quot;:7,&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3_1"/>
  <p:tag name="KSO_WM_UNIT_INDEX" val="1_2_3_1"/>
  <p:tag name="KSO_WM_DIAGRAM_GROUP_CODE" val="n1-1"/>
  <p:tag name="KSO_WM_UNIT_FILL_TYPE" val="1"/>
  <p:tag name="KSO_WM_UNIT_FILL_FORE_SCHEMECOLOR_INDEX" val="7"/>
  <p:tag name="KSO_WM_UNIT_FILL_FORE_SCHEMECOLOR_INDEX_BRIGHTNESS" val="0"/>
  <p:tag name="KSO_WM_DIAGRAM_USE_COLOR_VALUE" val="{&quot;color_scheme&quot;:1,&quot;color_type&quot;:1,&quot;theme_color_indexes&quot;:[5,6,5,6,5,6]}"/>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8,&quot;transparency&quot;:0},&quot;type&quot;:1},&quot;glow&quot;:{&quot;colorType&quot;:0},&quot;line&quot;:{&quot;type&quot;:0},&quot;shadow&quot;:{&quot;brightness&quot;:0,&quot;colorType&quot;:1,&quot;foreColorIndex&quot;:8,&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4_1"/>
  <p:tag name="KSO_WM_UNIT_INDEX" val="1_2_4_1"/>
  <p:tag name="KSO_WM_DIAGRAM_GROUP_CODE" val="n1-1"/>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9,&quot;transparency&quot;:0},&quot;type&quot;:1},&quot;glow&quot;:{&quot;colorType&quot;:0},&quot;line&quot;:{&quot;type&quot;:0},&quot;shadow&quot;:{&quot;brightness&quot;:0,&quot;colorType&quot;:1,&quot;foreColorIndex&quot;:9,&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5_1"/>
  <p:tag name="KSO_WM_UNIT_INDEX" val="1_2_5_1"/>
  <p:tag name="KSO_WM_DIAGRAM_GROUP_CODE" val="n1-1"/>
  <p:tag name="KSO_WM_UNIT_FILL_TYPE" val="1"/>
  <p:tag name="KSO_WM_UNIT_FILL_FORE_SCHEMECOLOR_INDEX" val="9"/>
  <p:tag name="KSO_WM_UNIT_FILL_FORE_SCHEMECOLOR_INDEX_BRIGHTNESS" val="0"/>
  <p:tag name="KSO_WM_DIAGRAM_USE_COLOR_VALUE" val="{&quot;color_scheme&quot;:1,&quot;color_type&quot;:1,&quot;theme_color_indexes&quot;:[5,6,5,6,5,6]}"/>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3"/>
  <p:tag name="KSO_WM_UNIT_LAYERLEVEL" val="1_1_1_1"/>
  <p:tag name="KSO_WM_TAG_VERSION" val="3.0"/>
  <p:tag name="KSO_WM_BEAUTIFY_FLAG" val="#wm#"/>
  <p:tag name="KSO_WM_UNIT_TYPE" val="n_h_h_i"/>
  <p:tag name="KSO_WM_DIAGRAM_VERSION" val="3"/>
  <p:tag name="KSO_WM_DIAGRAM_COLOR_TRICK" val="4"/>
  <p:tag name="KSO_WM_DIAGRAM_COLOR_TEXT_CAN_REMOVE" val="n"/>
  <p:tag name="KSO_WM_DIAGRAM_MAX_ITEMCNT" val="6"/>
  <p:tag name="KSO_WM_DIAGRAM_MIN_ITEMCNT" val="2"/>
  <p:tag name="KSO_WM_DIAGRAM_VIRTUALLY_FRAME" val="{&quot;height&quot;:317.90000610351564,&quot;left&quot;:6,&quot;top&quot;:159.0999969482422,&quot;width&quot;:935.45}"/>
  <p:tag name="KSO_WM_DIAGRAM_COLOR_MATCH_VALUE" val="{&quot;shape&quot;:{&quot;fill&quot;:{&quot;solid&quot;:{&quot;brightness&quot;:0,&quot;colorType&quot;:1,&quot;foreColorIndex&quot;:10,&quot;transparency&quot;:0},&quot;type&quot;:1},&quot;glow&quot;:{&quot;colorType&quot;:0},&quot;line&quot;:{&quot;type&quot;:0},&quot;shadow&quot;:{&quot;brightness&quot;:0,&quot;colorType&quot;:1,&quot;foreColorIndex&quot;:10,&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3_5*n_h_h_i*1_2_6_1"/>
  <p:tag name="KSO_WM_UNIT_INDEX" val="1_2_6_1"/>
  <p:tag name="KSO_WM_DIAGRAM_GROUP_CODE" val="n1-1"/>
  <p:tag name="KSO_WM_UNIT_FILL_TYPE" val="1"/>
  <p:tag name="KSO_WM_UNIT_FILL_FORE_SCHEMECOLOR_INDEX" val="10"/>
  <p:tag name="KSO_WM_UNIT_FILL_FORE_SCHEMECOLOR_INDEX_BRIGHTNESS" val="0"/>
  <p:tag name="KSO_WM_DIAGRAM_USE_COLOR_VALUE" val="{&quot;color_scheme&quot;:1,&quot;color_type&quot;:1,&quot;theme_color_indexes&quot;:[5,6,5,6,5,6]}"/>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6020</Words>
  <Application>WPS 演示</Application>
  <PresentationFormat>宽屏</PresentationFormat>
  <Paragraphs>623</Paragraphs>
  <Slides>40</Slides>
  <Notes>31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40</vt:i4>
      </vt:variant>
    </vt:vector>
  </HeadingPairs>
  <TitlesOfParts>
    <vt:vector size="51" baseType="lpstr">
      <vt:lpstr>Arial</vt:lpstr>
      <vt:lpstr>宋体</vt:lpstr>
      <vt:lpstr>Wingdings</vt:lpstr>
      <vt:lpstr>黑体</vt:lpstr>
      <vt:lpstr>微软雅黑</vt:lpstr>
      <vt:lpstr>Wingdings</vt:lpstr>
      <vt:lpstr>华文楷体</vt:lpstr>
      <vt:lpstr>Arial Unicode MS</vt:lpstr>
      <vt:lpstr>Calibri</vt:lpstr>
      <vt:lpstr>方正书宋_GBK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p:lastModifiedBy>
  <cp:revision>1339</cp:revision>
  <dcterms:created xsi:type="dcterms:W3CDTF">2018-03-01T02:03:00Z</dcterms:created>
  <dcterms:modified xsi:type="dcterms:W3CDTF">2024-08-30T06:09:21Z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KSOTemplateUUID">
    <vt:lpwstr>v1.0_mb_0SkFKsC0bdYDVskyyL722A==</vt:lpwstr>
  </property>
  <property fmtid="{D5CDD505-2E9C-101B-9397-08002B2CF9AE}" pid="4" name="ICV">
    <vt:lpwstr>3BCD17CE0D704CBFBEEAC52F551019AB_11</vt:lpwstr>
  </property>
</Properties>
</file>