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sldIdLst>
    <p:sldId id="263" r:id="rId3"/>
    <p:sldId id="280" r:id="rId4"/>
    <p:sldId id="296" r:id="rId5"/>
    <p:sldId id="417" r:id="rId6"/>
    <p:sldId id="313" r:id="rId7"/>
    <p:sldId id="314" r:id="rId9"/>
    <p:sldId id="476" r:id="rId10"/>
    <p:sldId id="418" r:id="rId11"/>
    <p:sldId id="477" r:id="rId12"/>
    <p:sldId id="420" r:id="rId13"/>
    <p:sldId id="478" r:id="rId14"/>
    <p:sldId id="479" r:id="rId15"/>
    <p:sldId id="480" r:id="rId16"/>
    <p:sldId id="528" r:id="rId17"/>
    <p:sldId id="530" r:id="rId18"/>
    <p:sldId id="429" r:id="rId19"/>
    <p:sldId id="531" r:id="rId20"/>
    <p:sldId id="357" r:id="rId21"/>
    <p:sldId id="533" r:id="rId22"/>
    <p:sldId id="459" r:id="rId23"/>
    <p:sldId id="534" r:id="rId24"/>
    <p:sldId id="535" r:id="rId25"/>
    <p:sldId id="405" r:id="rId26"/>
    <p:sldId id="536" r:id="rId27"/>
    <p:sldId id="537" r:id="rId28"/>
    <p:sldId id="538" r:id="rId29"/>
    <p:sldId id="539" r:id="rId30"/>
    <p:sldId id="540" r:id="rId31"/>
    <p:sldId id="541" r:id="rId32"/>
    <p:sldId id="542" r:id="rId33"/>
    <p:sldId id="543" r:id="rId34"/>
    <p:sldId id="544" r:id="rId35"/>
    <p:sldId id="545" r:id="rId36"/>
    <p:sldId id="546" r:id="rId37"/>
    <p:sldId id="547" r:id="rId38"/>
    <p:sldId id="550" r:id="rId39"/>
    <p:sldId id="551" r:id="rId40"/>
    <p:sldId id="554" r:id="rId41"/>
    <p:sldId id="555" r:id="rId42"/>
    <p:sldId id="557" r:id="rId43"/>
    <p:sldId id="558" r:id="rId44"/>
    <p:sldId id="559" r:id="rId45"/>
    <p:sldId id="560" r:id="rId46"/>
    <p:sldId id="561" r:id="rId47"/>
    <p:sldId id="562" r:id="rId48"/>
    <p:sldId id="563" r:id="rId49"/>
    <p:sldId id="564" r:id="rId50"/>
    <p:sldId id="565" r:id="rId51"/>
    <p:sldId id="566" r:id="rId52"/>
    <p:sldId id="567" r:id="rId53"/>
    <p:sldId id="569" r:id="rId54"/>
    <p:sldId id="403" r:id="rId55"/>
  </p:sldIdLst>
  <p:sldSz cx="12192000" cy="6858000"/>
  <p:notesSz cx="6858000" cy="9144000"/>
  <p:embeddedFontLst>
    <p:embeddedFont>
      <p:font typeface="黑体" panose="02010609060101010101" pitchFamily="49" charset="-122"/>
      <p:regular r:id="rId59"/>
    </p:embeddedFont>
    <p:embeddedFont>
      <p:font typeface="微软雅黑" panose="020B0503020204020204" pitchFamily="34" charset="-122"/>
      <p:regular r:id="rId60"/>
    </p:embeddedFont>
    <p:embeddedFont>
      <p:font typeface="Calibri" panose="020F0502020204030204" charset="0"/>
      <p:regular r:id="rId61"/>
      <p:bold r:id="rId62"/>
      <p:italic r:id="rId63"/>
      <p:boldItalic r:id="rId64"/>
    </p:embeddedFont>
    <p:embeddedFont>
      <p:font typeface="Segoe UI Semibold" panose="020B0702040204020203" pitchFamily="34" charset="0"/>
      <p:bold r:id="rId65"/>
    </p:embeddedFont>
    <p:embeddedFont>
      <p:font typeface="华文楷体" panose="02010600040101010101" charset="-122"/>
      <p:regular r:id="rId66"/>
    </p:embeddedFont>
  </p:embeddedFontLst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219BDE"/>
    <a:srgbClr val="90D2ED"/>
    <a:srgbClr val="004191"/>
    <a:srgbClr val="0090DD"/>
    <a:srgbClr val="930BE9"/>
    <a:srgbClr val="3991D0"/>
    <a:srgbClr val="011665"/>
    <a:srgbClr val="6DE0FD"/>
    <a:srgbClr val="43B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7" Type="http://schemas.openxmlformats.org/officeDocument/2006/relationships/tags" Target="tags/tag194.xml"/><Relationship Id="rId66" Type="http://schemas.openxmlformats.org/officeDocument/2006/relationships/font" Target="fonts/font8.fntdata"/><Relationship Id="rId65" Type="http://schemas.openxmlformats.org/officeDocument/2006/relationships/font" Target="fonts/font7.fntdata"/><Relationship Id="rId64" Type="http://schemas.openxmlformats.org/officeDocument/2006/relationships/font" Target="fonts/font6.fntdata"/><Relationship Id="rId63" Type="http://schemas.openxmlformats.org/officeDocument/2006/relationships/font" Target="fonts/font5.fntdata"/><Relationship Id="rId62" Type="http://schemas.openxmlformats.org/officeDocument/2006/relationships/font" Target="fonts/font4.fntdata"/><Relationship Id="rId61" Type="http://schemas.openxmlformats.org/officeDocument/2006/relationships/font" Target="fonts/font3.fntdata"/><Relationship Id="rId60" Type="http://schemas.openxmlformats.org/officeDocument/2006/relationships/font" Target="fonts/font2.fntdata"/><Relationship Id="rId6" Type="http://schemas.openxmlformats.org/officeDocument/2006/relationships/slide" Target="slides/slide4.xml"/><Relationship Id="rId59" Type="http://schemas.openxmlformats.org/officeDocument/2006/relationships/font" Target="fonts/font1.fntdata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3" Type="http://schemas.openxmlformats.org/officeDocument/2006/relationships/tags" Target="../tags/tag45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56.xml"/><Relationship Id="rId2" Type="http://schemas.openxmlformats.org/officeDocument/2006/relationships/tags" Target="../tags/tag44.xml"/><Relationship Id="rId19" Type="http://schemas.openxmlformats.org/officeDocument/2006/relationships/image" Target="../media/image19.svg"/><Relationship Id="rId18" Type="http://schemas.openxmlformats.org/officeDocument/2006/relationships/image" Target="../media/image18.png"/><Relationship Id="rId17" Type="http://schemas.openxmlformats.org/officeDocument/2006/relationships/tags" Target="../tags/tag55.xml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3" Type="http://schemas.openxmlformats.org/officeDocument/2006/relationships/notesSlide" Target="../notesSlides/notesSlide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77.xml"/><Relationship Id="rId20" Type="http://schemas.openxmlformats.org/officeDocument/2006/relationships/tags" Target="../tags/tag76.xml"/><Relationship Id="rId2" Type="http://schemas.openxmlformats.org/officeDocument/2006/relationships/tags" Target="../tags/tag58.xml"/><Relationship Id="rId19" Type="http://schemas.openxmlformats.org/officeDocument/2006/relationships/tags" Target="../tags/tag75.xml"/><Relationship Id="rId18" Type="http://schemas.openxmlformats.org/officeDocument/2006/relationships/tags" Target="../tags/tag74.xml"/><Relationship Id="rId17" Type="http://schemas.openxmlformats.org/officeDocument/2006/relationships/tags" Target="../tags/tag73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7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8.xml"/><Relationship Id="rId2" Type="http://schemas.openxmlformats.org/officeDocument/2006/relationships/image" Target="../media/image4.jpeg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1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38.xml"/><Relationship Id="rId25" Type="http://schemas.openxmlformats.org/officeDocument/2006/relationships/tags" Target="../tags/tag137.xml"/><Relationship Id="rId24" Type="http://schemas.openxmlformats.org/officeDocument/2006/relationships/tags" Target="../tags/tag136.xml"/><Relationship Id="rId23" Type="http://schemas.openxmlformats.org/officeDocument/2006/relationships/tags" Target="../tags/tag135.xml"/><Relationship Id="rId22" Type="http://schemas.openxmlformats.org/officeDocument/2006/relationships/tags" Target="../tags/tag134.xml"/><Relationship Id="rId21" Type="http://schemas.openxmlformats.org/officeDocument/2006/relationships/tags" Target="../tags/tag133.xml"/><Relationship Id="rId20" Type="http://schemas.openxmlformats.org/officeDocument/2006/relationships/tags" Target="../tags/tag132.xml"/><Relationship Id="rId2" Type="http://schemas.openxmlformats.org/officeDocument/2006/relationships/tags" Target="../tags/tag114.xml"/><Relationship Id="rId19" Type="http://schemas.openxmlformats.org/officeDocument/2006/relationships/tags" Target="../tags/tag131.xml"/><Relationship Id="rId18" Type="http://schemas.openxmlformats.org/officeDocument/2006/relationships/tags" Target="../tags/tag130.xml"/><Relationship Id="rId17" Type="http://schemas.openxmlformats.org/officeDocument/2006/relationships/tags" Target="../tags/tag129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3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tags" Target="../tags/tag13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74.xml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tags" Target="../tags/tag158.xml"/><Relationship Id="rId19" Type="http://schemas.openxmlformats.org/officeDocument/2006/relationships/tags" Target="../tags/tag169.xml"/><Relationship Id="rId18" Type="http://schemas.openxmlformats.org/officeDocument/2006/relationships/image" Target="../media/image32.svg"/><Relationship Id="rId17" Type="http://schemas.openxmlformats.org/officeDocument/2006/relationships/image" Target="../media/image31.png"/><Relationship Id="rId16" Type="http://schemas.openxmlformats.org/officeDocument/2006/relationships/tags" Target="../tags/tag168.xml"/><Relationship Id="rId15" Type="http://schemas.openxmlformats.org/officeDocument/2006/relationships/image" Target="../media/image30.svg"/><Relationship Id="rId14" Type="http://schemas.openxmlformats.org/officeDocument/2006/relationships/image" Target="../media/image29.png"/><Relationship Id="rId13" Type="http://schemas.openxmlformats.org/officeDocument/2006/relationships/tags" Target="../tags/tag167.xml"/><Relationship Id="rId12" Type="http://schemas.openxmlformats.org/officeDocument/2006/relationships/image" Target="../media/image28.svg"/><Relationship Id="rId11" Type="http://schemas.openxmlformats.org/officeDocument/2006/relationships/image" Target="../media/image27.png"/><Relationship Id="rId10" Type="http://schemas.openxmlformats.org/officeDocument/2006/relationships/tags" Target="../tags/tag166.xml"/><Relationship Id="rId1" Type="http://schemas.openxmlformats.org/officeDocument/2006/relationships/tags" Target="../tags/tag15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tags" Target="../tags/tag17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8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tags" Target="../tags/tag18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image" Target="../media/image2.jpe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image" Target="../media/image3.jpeg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tags" Target="../tags/tag19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0.xml"/><Relationship Id="rId7" Type="http://schemas.openxmlformats.org/officeDocument/2006/relationships/image" Target="../media/image11.svg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7" name="Group 15"/>
          <p:cNvGrpSpPr/>
          <p:nvPr/>
        </p:nvGrpSpPr>
        <p:grpSpPr>
          <a:xfrm>
            <a:off x="1194752" y="108769"/>
            <a:ext cx="10809135" cy="1239841"/>
            <a:chOff x="814298" y="3603943"/>
            <a:chExt cx="10809135" cy="1239841"/>
          </a:xfrm>
        </p:grpSpPr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2519653" y="4608849"/>
              <a:ext cx="72644" cy="7398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4933869" y="4743624"/>
              <a:ext cx="73989" cy="7398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5415075" y="3921423"/>
              <a:ext cx="73989" cy="7398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14298" y="4182814"/>
              <a:ext cx="72644" cy="76680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1949695" y="4214689"/>
              <a:ext cx="75334" cy="7264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3" name="Oval 63"/>
            <p:cNvSpPr>
              <a:spLocks noChangeArrowheads="1"/>
            </p:cNvSpPr>
            <p:nvPr/>
          </p:nvSpPr>
          <p:spPr bwMode="auto">
            <a:xfrm>
              <a:off x="3917805" y="4007520"/>
              <a:ext cx="76680" cy="73989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4" name="Oval 64"/>
            <p:cNvSpPr>
              <a:spLocks noChangeArrowheads="1"/>
            </p:cNvSpPr>
            <p:nvPr/>
          </p:nvSpPr>
          <p:spPr bwMode="auto">
            <a:xfrm>
              <a:off x="7754634" y="4693116"/>
              <a:ext cx="75334" cy="7533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6117299" y="4625688"/>
              <a:ext cx="73989" cy="76680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9675018" y="4768450"/>
              <a:ext cx="75334" cy="7533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7" name="Oval 67"/>
            <p:cNvSpPr>
              <a:spLocks noChangeArrowheads="1"/>
            </p:cNvSpPr>
            <p:nvPr/>
          </p:nvSpPr>
          <p:spPr bwMode="auto">
            <a:xfrm>
              <a:off x="1189625" y="4272535"/>
              <a:ext cx="72644" cy="7264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8" name="Oval 68"/>
            <p:cNvSpPr>
              <a:spLocks noChangeArrowheads="1"/>
            </p:cNvSpPr>
            <p:nvPr/>
          </p:nvSpPr>
          <p:spPr bwMode="auto">
            <a:xfrm>
              <a:off x="6664818" y="3816493"/>
              <a:ext cx="73989" cy="76680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9" name="Oval 69"/>
            <p:cNvSpPr>
              <a:spLocks noChangeArrowheads="1"/>
            </p:cNvSpPr>
            <p:nvPr/>
          </p:nvSpPr>
          <p:spPr bwMode="auto">
            <a:xfrm>
              <a:off x="11226976" y="4275707"/>
              <a:ext cx="72644" cy="7264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0" name="Oval 70"/>
            <p:cNvSpPr>
              <a:spLocks noChangeArrowheads="1"/>
            </p:cNvSpPr>
            <p:nvPr/>
          </p:nvSpPr>
          <p:spPr bwMode="auto">
            <a:xfrm>
              <a:off x="10592967" y="3603943"/>
              <a:ext cx="72644" cy="7264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1" name="Oval 71"/>
            <p:cNvSpPr>
              <a:spLocks noChangeArrowheads="1"/>
            </p:cNvSpPr>
            <p:nvPr/>
          </p:nvSpPr>
          <p:spPr bwMode="auto">
            <a:xfrm>
              <a:off x="9224973" y="3921423"/>
              <a:ext cx="72644" cy="7264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2" name="Oval 72"/>
            <p:cNvSpPr>
              <a:spLocks noChangeArrowheads="1"/>
            </p:cNvSpPr>
            <p:nvPr/>
          </p:nvSpPr>
          <p:spPr bwMode="auto">
            <a:xfrm>
              <a:off x="7267601" y="4033708"/>
              <a:ext cx="76680" cy="76680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8406483" y="4471768"/>
              <a:ext cx="72644" cy="7533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2841598" y="4281114"/>
              <a:ext cx="72644" cy="75334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4025425" y="4214689"/>
              <a:ext cx="76680" cy="72644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6" name="Oval 76"/>
            <p:cNvSpPr>
              <a:spLocks noChangeArrowheads="1"/>
            </p:cNvSpPr>
            <p:nvPr/>
          </p:nvSpPr>
          <p:spPr bwMode="auto">
            <a:xfrm>
              <a:off x="11549444" y="3846089"/>
              <a:ext cx="73989" cy="75334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6738807" y="4421859"/>
              <a:ext cx="75334" cy="75334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0421719" y="4214689"/>
              <a:ext cx="76680" cy="76680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7895232" y="3739406"/>
              <a:ext cx="73989" cy="72644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211580" y="1395095"/>
            <a:ext cx="10528300" cy="2122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6600" b="1" spc="100" smtClean="0">
                <a:solidFill>
                  <a:srgbClr val="00206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大学生创业基础</a:t>
            </a:r>
            <a:endParaRPr lang="zh-CN" altLang="zh-CN" sz="6600" b="1" spc="100" smtClean="0">
              <a:solidFill>
                <a:srgbClr val="00206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600" b="1" spc="100" smtClean="0">
                <a:solidFill>
                  <a:srgbClr val="00206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6600" b="1" spc="100" smtClean="0">
                <a:solidFill>
                  <a:srgbClr val="00206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原理与方法（慕课版）</a:t>
            </a:r>
            <a:endParaRPr lang="zh-CN" altLang="en-US" sz="6600" b="1" spc="100" smtClean="0">
              <a:solidFill>
                <a:srgbClr val="00206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8" name="任意多边形 307"/>
          <p:cNvSpPr/>
          <p:nvPr/>
        </p:nvSpPr>
        <p:spPr>
          <a:xfrm rot="7260000">
            <a:off x="1423035" y="3494405"/>
            <a:ext cx="4512310" cy="5857875"/>
          </a:xfrm>
          <a:custGeom>
            <a:avLst/>
            <a:gdLst>
              <a:gd name="connsiteX0" fmla="*/ 0 w 7106"/>
              <a:gd name="connsiteY0" fmla="*/ 6635 h 9225"/>
              <a:gd name="connsiteX1" fmla="*/ 1570 w 7106"/>
              <a:gd name="connsiteY1" fmla="*/ 0 h 9225"/>
              <a:gd name="connsiteX2" fmla="*/ 7106 w 7106"/>
              <a:gd name="connsiteY2" fmla="*/ 9225 h 9225"/>
              <a:gd name="connsiteX3" fmla="*/ 0 w 7106"/>
              <a:gd name="connsiteY3" fmla="*/ 6635 h 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6" h="9225">
                <a:moveTo>
                  <a:pt x="0" y="6635"/>
                </a:moveTo>
                <a:lnTo>
                  <a:pt x="1570" y="0"/>
                </a:lnTo>
                <a:lnTo>
                  <a:pt x="7106" y="9225"/>
                </a:lnTo>
                <a:lnTo>
                  <a:pt x="0" y="663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9050" y="3859530"/>
            <a:ext cx="6097905" cy="3013710"/>
            <a:chOff x="30" y="6078"/>
            <a:chExt cx="9603" cy="4746"/>
          </a:xfrm>
        </p:grpSpPr>
        <p:grpSp>
          <p:nvGrpSpPr>
            <p:cNvPr id="7" name="组合 6"/>
            <p:cNvGrpSpPr/>
            <p:nvPr/>
          </p:nvGrpSpPr>
          <p:grpSpPr>
            <a:xfrm>
              <a:off x="2673" y="6079"/>
              <a:ext cx="6961" cy="3134"/>
              <a:chOff x="2673" y="6079"/>
              <a:chExt cx="6961" cy="3134"/>
            </a:xfrm>
          </p:grpSpPr>
          <p:cxnSp>
            <p:nvCxnSpPr>
              <p:cNvPr id="310" name="直接连接符 309"/>
              <p:cNvCxnSpPr/>
              <p:nvPr/>
            </p:nvCxnSpPr>
            <p:spPr>
              <a:xfrm rot="5400000" flipH="1">
                <a:off x="5442" y="5021"/>
                <a:ext cx="1455" cy="693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 rot="5400000" flipH="1">
                <a:off x="5411" y="4496"/>
                <a:ext cx="1455" cy="693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/>
              <p:cNvCxnSpPr/>
              <p:nvPr/>
            </p:nvCxnSpPr>
            <p:spPr>
              <a:xfrm rot="5400000" flipH="1">
                <a:off x="5411" y="3896"/>
                <a:ext cx="1455" cy="693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/>
              <p:cNvCxnSpPr/>
              <p:nvPr/>
            </p:nvCxnSpPr>
            <p:spPr>
              <a:xfrm rot="5400000" flipH="1">
                <a:off x="5411" y="3341"/>
                <a:ext cx="1455" cy="693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任意多边形 87"/>
            <p:cNvSpPr/>
            <p:nvPr/>
          </p:nvSpPr>
          <p:spPr>
            <a:xfrm>
              <a:off x="30" y="6078"/>
              <a:ext cx="5840" cy="4746"/>
            </a:xfrm>
            <a:custGeom>
              <a:avLst/>
              <a:gdLst>
                <a:gd name="connsiteX0" fmla="*/ 0 w 5840"/>
                <a:gd name="connsiteY0" fmla="*/ 4701 h 4701"/>
                <a:gd name="connsiteX1" fmla="*/ 5840 w 5840"/>
                <a:gd name="connsiteY1" fmla="*/ 0 h 4701"/>
                <a:gd name="connsiteX2" fmla="*/ 3517 w 5840"/>
                <a:gd name="connsiteY2" fmla="*/ 4671 h 4701"/>
                <a:gd name="connsiteX3" fmla="*/ 0 w 5840"/>
                <a:gd name="connsiteY3" fmla="*/ 4701 h 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0" h="4701">
                  <a:moveTo>
                    <a:pt x="0" y="4701"/>
                  </a:moveTo>
                  <a:lnTo>
                    <a:pt x="5840" y="0"/>
                  </a:lnTo>
                  <a:lnTo>
                    <a:pt x="3517" y="4671"/>
                  </a:lnTo>
                  <a:lnTo>
                    <a:pt x="0" y="470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rot="0">
            <a:off x="11209020" y="100965"/>
            <a:ext cx="821055" cy="395605"/>
            <a:chOff x="17519" y="159"/>
            <a:chExt cx="1293" cy="623"/>
          </a:xfrm>
        </p:grpSpPr>
        <p:sp>
          <p:nvSpPr>
            <p:cNvPr id="4" name="Oval 69"/>
            <p:cNvSpPr>
              <a:spLocks noChangeArrowheads="1"/>
            </p:cNvSpPr>
            <p:nvPr/>
          </p:nvSpPr>
          <p:spPr bwMode="auto">
            <a:xfrm>
              <a:off x="18241" y="668"/>
              <a:ext cx="114" cy="11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5" name="Oval 76"/>
            <p:cNvSpPr>
              <a:spLocks noChangeArrowheads="1"/>
            </p:cNvSpPr>
            <p:nvPr/>
          </p:nvSpPr>
          <p:spPr bwMode="auto">
            <a:xfrm>
              <a:off x="18696" y="159"/>
              <a:ext cx="117" cy="11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10" name="Oval 78"/>
            <p:cNvSpPr>
              <a:spLocks noChangeArrowheads="1"/>
            </p:cNvSpPr>
            <p:nvPr/>
          </p:nvSpPr>
          <p:spPr bwMode="auto">
            <a:xfrm>
              <a:off x="17519" y="278"/>
              <a:ext cx="121" cy="121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054850" y="4639310"/>
            <a:ext cx="4064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0070C0"/>
                </a:solidFill>
              </a:rPr>
              <a:t>授课教师：</a:t>
            </a:r>
            <a:endParaRPr lang="zh-CN" altLang="en-US" sz="2000">
              <a:solidFill>
                <a:srgbClr val="0070C0"/>
              </a:solidFill>
            </a:endParaRPr>
          </a:p>
          <a:p>
            <a:r>
              <a:rPr lang="zh-CN" altLang="en-US" sz="2000">
                <a:solidFill>
                  <a:srgbClr val="0070C0"/>
                </a:solidFill>
              </a:rPr>
              <a:t>授课时间：</a:t>
            </a:r>
            <a:endParaRPr lang="zh-CN" altLang="en-US" sz="20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9310370" y="38735"/>
            <a:ext cx="3209925" cy="68643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335" y="246126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互动</a:t>
            </a:r>
            <a:endParaRPr lang="zh-CN" altLang="en-US" sz="2000"/>
          </a:p>
          <a:p>
            <a:r>
              <a:rPr lang="zh-CN" altLang="en-US" sz="2000"/>
              <a:t>讨论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1880870" y="3291205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2060"/>
                </a:solidFill>
              </a:rPr>
              <a:t>请利用发散思维法完成下列思考。</a:t>
            </a:r>
            <a:endParaRPr lang="zh-CN" altLang="en-US" sz="2400" b="1">
              <a:solidFill>
                <a:srgbClr val="002060"/>
              </a:solidFill>
            </a:endParaRPr>
          </a:p>
          <a:p>
            <a:endParaRPr lang="zh-CN" altLang="en-US" sz="2400" b="1">
              <a:solidFill>
                <a:srgbClr val="002060"/>
              </a:solidFill>
            </a:endParaRPr>
          </a:p>
          <a:p>
            <a:r>
              <a:rPr lang="zh-CN" altLang="en-US" sz="2400"/>
              <a:t>（1）请说出铅笔的20种用途。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（2）除了装水外，请尽可能多地找出矿泉水瓶的独特用途。</a:t>
            </a:r>
            <a:endParaRPr lang="zh-CN" altLang="en-US" sz="2400"/>
          </a:p>
        </p:txBody>
      </p:sp>
      <p:sp>
        <p:nvSpPr>
          <p:cNvPr id="9" name="圆角矩形 8"/>
          <p:cNvSpPr/>
          <p:nvPr/>
        </p:nvSpPr>
        <p:spPr>
          <a:xfrm>
            <a:off x="743585" y="2330450"/>
            <a:ext cx="7785735" cy="3798570"/>
          </a:xfrm>
          <a:prstGeom prst="round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形标注 18"/>
          <p:cNvSpPr/>
          <p:nvPr/>
        </p:nvSpPr>
        <p:spPr>
          <a:xfrm>
            <a:off x="865505" y="2461260"/>
            <a:ext cx="1015365" cy="812165"/>
          </a:xfrm>
          <a:prstGeom prst="wedgeEllipse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40890" y="192405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+mn-ea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321945" y="112712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（二）聚合思维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13460" y="1548765"/>
            <a:ext cx="75158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1.聚合思维的含义</a:t>
            </a:r>
            <a:endParaRPr lang="zh-CN" altLang="en-US" sz="2400">
              <a:highlight>
                <a:srgbClr val="FFFF00"/>
              </a:highlight>
            </a:endParaRPr>
          </a:p>
          <a:p>
            <a:r>
              <a:rPr lang="zh-CN" altLang="en-US" sz="2400">
                <a:solidFill>
                  <a:schemeClr val="tx1"/>
                </a:solidFill>
              </a:rPr>
              <a:t>聚合思维又叫收敛思维、求同思维。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0680" y="4220845"/>
            <a:ext cx="1626870" cy="235966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/>
              <a:t>通过多种途径和利用各种方法大量搜集有关信息。</a:t>
            </a:r>
            <a:endParaRPr lang="zh-CN" altLang="en-US" sz="2400"/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4527550" y="3291840"/>
            <a:ext cx="1841500" cy="327088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/>
              <a:t>将搜集到的信息进行筛选，保留与待解决问题密切相关的</a:t>
            </a:r>
            <a:endParaRPr lang="zh-CN" altLang="en-US" sz="2400"/>
          </a:p>
          <a:p>
            <a:pPr algn="l"/>
            <a:r>
              <a:rPr lang="zh-CN" altLang="en-US" sz="2400"/>
              <a:t>信息，摒弃无关或关系不大的信息。</a:t>
            </a:r>
            <a:endParaRPr lang="zh-CN" altLang="en-US" sz="2400"/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6369050" y="2464435"/>
            <a:ext cx="2195830" cy="411543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/>
              <a:t>结合实际选择一种能够客观解决问题的最佳方式。</a:t>
            </a:r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0" y="4102100"/>
            <a:ext cx="24650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聚合思维的应用有三个步骤：</a:t>
            </a: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2901315" y="3429000"/>
            <a:ext cx="1469390" cy="56769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1.信息采集</a:t>
            </a:r>
            <a:endParaRPr lang="zh-CN" altLang="en-US" sz="2000"/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4629150" y="2506980"/>
            <a:ext cx="1541145" cy="59880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2.信息筛选</a:t>
            </a:r>
            <a:endParaRPr lang="zh-CN" altLang="en-US" sz="2000"/>
          </a:p>
        </p:txBody>
      </p:sp>
      <p:sp>
        <p:nvSpPr>
          <p:cNvPr id="24" name="矩形 23"/>
          <p:cNvSpPr/>
          <p:nvPr>
            <p:custDataLst>
              <p:tags r:id="rId4"/>
            </p:custDataLst>
          </p:nvPr>
        </p:nvSpPr>
        <p:spPr>
          <a:xfrm>
            <a:off x="6645910" y="1722120"/>
            <a:ext cx="1642745" cy="59880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3.得出结论</a:t>
            </a:r>
            <a:endParaRPr lang="zh-CN" altLang="en-US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94230" y="23622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321945" y="112712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（二）聚合思维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168400" y="1577975"/>
            <a:ext cx="7515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2.聚合思维的方法</a:t>
            </a:r>
            <a:endParaRPr lang="zh-CN" altLang="en-US" sz="2400">
              <a:highlight>
                <a:srgbClr val="FFFF00"/>
              </a:highlight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68400" y="2249805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/>
              <a:t>（1）目标确定法</a:t>
            </a:r>
            <a:endParaRPr lang="zh-CN" altLang="en-US" sz="2400"/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1168400" y="4034155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/>
              <a:t>（2）层层剥笋法</a:t>
            </a:r>
            <a:endParaRPr lang="zh-CN" altLang="en-US" sz="2400"/>
          </a:p>
        </p:txBody>
      </p:sp>
      <p:pic>
        <p:nvPicPr>
          <p:cNvPr id="8" name="图片 7" descr="签名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9695" y="1180465"/>
            <a:ext cx="914400" cy="914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4125" y="2955290"/>
            <a:ext cx="104133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目标确定法要求我们首先要正确地确定搜寻的目标，进行认真的观察并做出判断，找出其中的关键，围绕目标进行定向思维。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1333500" y="4881880"/>
            <a:ext cx="99523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我们在思考问题时，最初认识的仅仅是问题的表面，然后层层分析，向问题的核心一步步地逼近，抛弃那些非本质的、繁杂的特征，最终揭示隐藏在事物表面现象内的深层本质。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40890" y="21463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521335" y="112712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（三）联想思维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240790" y="1577975"/>
            <a:ext cx="7515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1.联想思维的含义</a:t>
            </a:r>
            <a:endParaRPr lang="zh-CN" altLang="en-US" sz="2400">
              <a:highlight>
                <a:srgbClr val="FFFF00"/>
              </a:highlight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50900" y="3153410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相关联想</a:t>
            </a:r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850900" y="4234180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相似联想</a:t>
            </a:r>
            <a:endParaRPr lang="zh-CN" altLang="en-US"/>
          </a:p>
        </p:txBody>
      </p:sp>
      <p:pic>
        <p:nvPicPr>
          <p:cNvPr id="8" name="图片 7" descr="签名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9695" y="982980"/>
            <a:ext cx="914400" cy="914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68400" y="2039620"/>
            <a:ext cx="10711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联想思维是一种连续的、整体把握的思维活动，有时需要通过多次联想达到创新的目的。联想思维的类型：</a:t>
            </a:r>
            <a:endParaRPr lang="zh-CN" altLang="en-US" sz="2400"/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6283960" y="3153410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对比联想</a:t>
            </a:r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5"/>
            </p:custDataLst>
          </p:nvPr>
        </p:nvSpPr>
        <p:spPr>
          <a:xfrm>
            <a:off x="6283960" y="4234180"/>
            <a:ext cx="4175760" cy="5505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因果联想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40890" y="17653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541020" y="11899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（三）联想思维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240790" y="1678940"/>
            <a:ext cx="7515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2.联想思维的方法</a:t>
            </a:r>
            <a:endParaRPr lang="zh-CN" altLang="en-US" sz="2400">
              <a:highlight>
                <a:srgbClr val="FFFF00"/>
              </a:highlight>
            </a:endParaRPr>
          </a:p>
        </p:txBody>
      </p:sp>
      <p:pic>
        <p:nvPicPr>
          <p:cNvPr id="8" name="图片 7" descr="签名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42410" y="1307465"/>
            <a:ext cx="914400" cy="914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02385" y="2404745"/>
            <a:ext cx="106540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只要能够将两个事物相联系，并能够寻求它们之间共同的或者相似的规律，从而提出创意性方案，解决问题，就可被称为联想思维方法。以下为两种主要方法：</a:t>
            </a:r>
            <a:endParaRPr lang="zh-CN" altLang="en-US" sz="2400"/>
          </a:p>
        </p:txBody>
      </p:sp>
      <p:sp>
        <p:nvSpPr>
          <p:cNvPr id="64" name="任意多边形: 形状 63"/>
          <p:cNvSpPr/>
          <p:nvPr>
            <p:custDataLst>
              <p:tags r:id="rId3"/>
            </p:custDataLst>
          </p:nvPr>
        </p:nvSpPr>
        <p:spPr>
          <a:xfrm>
            <a:off x="4648166" y="3444558"/>
            <a:ext cx="2854249" cy="2854249"/>
          </a:xfrm>
          <a:custGeom>
            <a:avLst/>
            <a:gdLst>
              <a:gd name="connsiteX0" fmla="*/ 55226 w 3084902"/>
              <a:gd name="connsiteY0" fmla="*/ 1399741 h 3050927"/>
              <a:gd name="connsiteX1" fmla="*/ 1433696 w 3084902"/>
              <a:gd name="connsiteY1" fmla="*/ 21271 h 3050927"/>
              <a:gd name="connsiteX2" fmla="*/ 1685162 w 3084902"/>
              <a:gd name="connsiteY2" fmla="*/ 21251 h 3050927"/>
              <a:gd name="connsiteX3" fmla="*/ 3063632 w 3084902"/>
              <a:gd name="connsiteY3" fmla="*/ 1399721 h 3050927"/>
              <a:gd name="connsiteX4" fmla="*/ 3063652 w 3084902"/>
              <a:gd name="connsiteY4" fmla="*/ 1651187 h 3050927"/>
              <a:gd name="connsiteX5" fmla="*/ 1685182 w 3084902"/>
              <a:gd name="connsiteY5" fmla="*/ 3029657 h 3050927"/>
              <a:gd name="connsiteX6" fmla="*/ 1433716 w 3084902"/>
              <a:gd name="connsiteY6" fmla="*/ 3029677 h 3050927"/>
              <a:gd name="connsiteX7" fmla="*/ 55246 w 3084902"/>
              <a:gd name="connsiteY7" fmla="*/ 1651207 h 3050927"/>
              <a:gd name="connsiteX8" fmla="*/ 55226 w 3084902"/>
              <a:gd name="connsiteY8" fmla="*/ 1399741 h 3050927"/>
              <a:gd name="connsiteX0-1" fmla="*/ 55226 w 3084902"/>
              <a:gd name="connsiteY0-2" fmla="*/ 1399741 h 3050927"/>
              <a:gd name="connsiteX1-3" fmla="*/ 1433696 w 3084902"/>
              <a:gd name="connsiteY1-4" fmla="*/ 21271 h 3050927"/>
              <a:gd name="connsiteX2-5" fmla="*/ 1685162 w 3084902"/>
              <a:gd name="connsiteY2-6" fmla="*/ 21251 h 3050927"/>
              <a:gd name="connsiteX3-7" fmla="*/ 3063632 w 3084902"/>
              <a:gd name="connsiteY3-8" fmla="*/ 1399721 h 3050927"/>
              <a:gd name="connsiteX4-9" fmla="*/ 3063652 w 3084902"/>
              <a:gd name="connsiteY4-10" fmla="*/ 1651187 h 3050927"/>
              <a:gd name="connsiteX5-11" fmla="*/ 1685182 w 3084902"/>
              <a:gd name="connsiteY5-12" fmla="*/ 3029657 h 3050927"/>
              <a:gd name="connsiteX6-13" fmla="*/ 1433716 w 3084902"/>
              <a:gd name="connsiteY6-14" fmla="*/ 3029677 h 3050927"/>
              <a:gd name="connsiteX7-15" fmla="*/ 55246 w 3084902"/>
              <a:gd name="connsiteY7-16" fmla="*/ 1651207 h 3050927"/>
              <a:gd name="connsiteX8-17" fmla="*/ 55226 w 3084902"/>
              <a:gd name="connsiteY8-18" fmla="*/ 1399741 h 3050927"/>
              <a:gd name="connsiteX0-19" fmla="*/ 55226 w 3084902"/>
              <a:gd name="connsiteY0-20" fmla="*/ 1399733 h 3050919"/>
              <a:gd name="connsiteX1-21" fmla="*/ 1433696 w 3084902"/>
              <a:gd name="connsiteY1-22" fmla="*/ 21263 h 3050919"/>
              <a:gd name="connsiteX2-23" fmla="*/ 1685162 w 3084902"/>
              <a:gd name="connsiteY2-24" fmla="*/ 21243 h 3050919"/>
              <a:gd name="connsiteX3-25" fmla="*/ 3063632 w 3084902"/>
              <a:gd name="connsiteY3-26" fmla="*/ 1399713 h 3050919"/>
              <a:gd name="connsiteX4-27" fmla="*/ 3063652 w 3084902"/>
              <a:gd name="connsiteY4-28" fmla="*/ 1651179 h 3050919"/>
              <a:gd name="connsiteX5-29" fmla="*/ 1685182 w 3084902"/>
              <a:gd name="connsiteY5-30" fmla="*/ 3029649 h 3050919"/>
              <a:gd name="connsiteX6-31" fmla="*/ 1433716 w 3084902"/>
              <a:gd name="connsiteY6-32" fmla="*/ 3029669 h 3050919"/>
              <a:gd name="connsiteX7-33" fmla="*/ 55246 w 3084902"/>
              <a:gd name="connsiteY7-34" fmla="*/ 1651199 h 3050919"/>
              <a:gd name="connsiteX8-35" fmla="*/ 55226 w 3084902"/>
              <a:gd name="connsiteY8-36" fmla="*/ 1399733 h 3050919"/>
              <a:gd name="connsiteX0-37" fmla="*/ 55226 w 3084902"/>
              <a:gd name="connsiteY0-38" fmla="*/ 1433715 h 3084901"/>
              <a:gd name="connsiteX1-39" fmla="*/ 1433696 w 3084902"/>
              <a:gd name="connsiteY1-40" fmla="*/ 55245 h 3084901"/>
              <a:gd name="connsiteX2-41" fmla="*/ 1685162 w 3084902"/>
              <a:gd name="connsiteY2-42" fmla="*/ 55225 h 3084901"/>
              <a:gd name="connsiteX3-43" fmla="*/ 3063632 w 3084902"/>
              <a:gd name="connsiteY3-44" fmla="*/ 1433695 h 3084901"/>
              <a:gd name="connsiteX4-45" fmla="*/ 3063652 w 3084902"/>
              <a:gd name="connsiteY4-46" fmla="*/ 1685161 h 3084901"/>
              <a:gd name="connsiteX5-47" fmla="*/ 1685182 w 3084902"/>
              <a:gd name="connsiteY5-48" fmla="*/ 3063631 h 3084901"/>
              <a:gd name="connsiteX6-49" fmla="*/ 1433716 w 3084902"/>
              <a:gd name="connsiteY6-50" fmla="*/ 3063651 h 3084901"/>
              <a:gd name="connsiteX7-51" fmla="*/ 55246 w 3084902"/>
              <a:gd name="connsiteY7-52" fmla="*/ 1685181 h 3084901"/>
              <a:gd name="connsiteX8-53" fmla="*/ 55226 w 3084902"/>
              <a:gd name="connsiteY8-54" fmla="*/ 1433715 h 3084901"/>
              <a:gd name="connsiteX0-55" fmla="*/ 55226 w 3084902"/>
              <a:gd name="connsiteY0-56" fmla="*/ 1433715 h 3084901"/>
              <a:gd name="connsiteX1-57" fmla="*/ 1433696 w 3084902"/>
              <a:gd name="connsiteY1-58" fmla="*/ 55245 h 3084901"/>
              <a:gd name="connsiteX2-59" fmla="*/ 1685162 w 3084902"/>
              <a:gd name="connsiteY2-60" fmla="*/ 55225 h 3084901"/>
              <a:gd name="connsiteX3-61" fmla="*/ 3063632 w 3084902"/>
              <a:gd name="connsiteY3-62" fmla="*/ 1433695 h 3084901"/>
              <a:gd name="connsiteX4-63" fmla="*/ 3063652 w 3084902"/>
              <a:gd name="connsiteY4-64" fmla="*/ 1685161 h 3084901"/>
              <a:gd name="connsiteX5-65" fmla="*/ 1685182 w 3084902"/>
              <a:gd name="connsiteY5-66" fmla="*/ 3063631 h 3084901"/>
              <a:gd name="connsiteX6-67" fmla="*/ 1433716 w 3084902"/>
              <a:gd name="connsiteY6-68" fmla="*/ 3063651 h 3084901"/>
              <a:gd name="connsiteX7-69" fmla="*/ 55246 w 3084902"/>
              <a:gd name="connsiteY7-70" fmla="*/ 1685181 h 3084901"/>
              <a:gd name="connsiteX8-71" fmla="*/ 55226 w 3084902"/>
              <a:gd name="connsiteY8-72" fmla="*/ 1433715 h 3084901"/>
              <a:gd name="connsiteX0-73" fmla="*/ 55226 w 3084902"/>
              <a:gd name="connsiteY0-74" fmla="*/ 1433715 h 3084901"/>
              <a:gd name="connsiteX1-75" fmla="*/ 1433696 w 3084902"/>
              <a:gd name="connsiteY1-76" fmla="*/ 55245 h 3084901"/>
              <a:gd name="connsiteX2-77" fmla="*/ 1685162 w 3084902"/>
              <a:gd name="connsiteY2-78" fmla="*/ 55225 h 3084901"/>
              <a:gd name="connsiteX3-79" fmla="*/ 3063632 w 3084902"/>
              <a:gd name="connsiteY3-80" fmla="*/ 1433695 h 3084901"/>
              <a:gd name="connsiteX4-81" fmla="*/ 3063652 w 3084902"/>
              <a:gd name="connsiteY4-82" fmla="*/ 1685161 h 3084901"/>
              <a:gd name="connsiteX5-83" fmla="*/ 1685182 w 3084902"/>
              <a:gd name="connsiteY5-84" fmla="*/ 3063631 h 3084901"/>
              <a:gd name="connsiteX6-85" fmla="*/ 1433716 w 3084902"/>
              <a:gd name="connsiteY6-86" fmla="*/ 3063651 h 3084901"/>
              <a:gd name="connsiteX7-87" fmla="*/ 55246 w 3084902"/>
              <a:gd name="connsiteY7-88" fmla="*/ 1685181 h 3084901"/>
              <a:gd name="connsiteX8-89" fmla="*/ 55226 w 3084902"/>
              <a:gd name="connsiteY8-90" fmla="*/ 1433715 h 3084901"/>
              <a:gd name="connsiteX0-91" fmla="*/ 55226 w 3084893"/>
              <a:gd name="connsiteY0-92" fmla="*/ 1433715 h 3084901"/>
              <a:gd name="connsiteX1-93" fmla="*/ 1433696 w 3084893"/>
              <a:gd name="connsiteY1-94" fmla="*/ 55245 h 3084901"/>
              <a:gd name="connsiteX2-95" fmla="*/ 1685162 w 3084893"/>
              <a:gd name="connsiteY2-96" fmla="*/ 55225 h 3084901"/>
              <a:gd name="connsiteX3-97" fmla="*/ 3063632 w 3084893"/>
              <a:gd name="connsiteY3-98" fmla="*/ 1433695 h 3084901"/>
              <a:gd name="connsiteX4-99" fmla="*/ 3063652 w 3084893"/>
              <a:gd name="connsiteY4-100" fmla="*/ 1685161 h 3084901"/>
              <a:gd name="connsiteX5-101" fmla="*/ 1685182 w 3084893"/>
              <a:gd name="connsiteY5-102" fmla="*/ 3063631 h 3084901"/>
              <a:gd name="connsiteX6-103" fmla="*/ 1433716 w 3084893"/>
              <a:gd name="connsiteY6-104" fmla="*/ 3063651 h 3084901"/>
              <a:gd name="connsiteX7-105" fmla="*/ 55246 w 3084893"/>
              <a:gd name="connsiteY7-106" fmla="*/ 1685181 h 3084901"/>
              <a:gd name="connsiteX8-107" fmla="*/ 55226 w 3084893"/>
              <a:gd name="connsiteY8-108" fmla="*/ 1433715 h 3084901"/>
              <a:gd name="connsiteX0-109" fmla="*/ 55226 w 3118876"/>
              <a:gd name="connsiteY0-110" fmla="*/ 1433715 h 3084901"/>
              <a:gd name="connsiteX1-111" fmla="*/ 1433696 w 3118876"/>
              <a:gd name="connsiteY1-112" fmla="*/ 55245 h 3084901"/>
              <a:gd name="connsiteX2-113" fmla="*/ 1685162 w 3118876"/>
              <a:gd name="connsiteY2-114" fmla="*/ 55225 h 3084901"/>
              <a:gd name="connsiteX3-115" fmla="*/ 3063632 w 3118876"/>
              <a:gd name="connsiteY3-116" fmla="*/ 1433695 h 3084901"/>
              <a:gd name="connsiteX4-117" fmla="*/ 3063652 w 3118876"/>
              <a:gd name="connsiteY4-118" fmla="*/ 1685161 h 3084901"/>
              <a:gd name="connsiteX5-119" fmla="*/ 1685182 w 3118876"/>
              <a:gd name="connsiteY5-120" fmla="*/ 3063631 h 3084901"/>
              <a:gd name="connsiteX6-121" fmla="*/ 1433716 w 3118876"/>
              <a:gd name="connsiteY6-122" fmla="*/ 3063651 h 3084901"/>
              <a:gd name="connsiteX7-123" fmla="*/ 55246 w 3118876"/>
              <a:gd name="connsiteY7-124" fmla="*/ 1685181 h 3084901"/>
              <a:gd name="connsiteX8-125" fmla="*/ 55226 w 3118876"/>
              <a:gd name="connsiteY8-126" fmla="*/ 1433715 h 3084901"/>
              <a:gd name="connsiteX0-127" fmla="*/ 55226 w 3118876"/>
              <a:gd name="connsiteY0-128" fmla="*/ 1433715 h 3084901"/>
              <a:gd name="connsiteX1-129" fmla="*/ 1433696 w 3118876"/>
              <a:gd name="connsiteY1-130" fmla="*/ 55245 h 3084901"/>
              <a:gd name="connsiteX2-131" fmla="*/ 1685162 w 3118876"/>
              <a:gd name="connsiteY2-132" fmla="*/ 55225 h 3084901"/>
              <a:gd name="connsiteX3-133" fmla="*/ 3063632 w 3118876"/>
              <a:gd name="connsiteY3-134" fmla="*/ 1433695 h 3084901"/>
              <a:gd name="connsiteX4-135" fmla="*/ 3063652 w 3118876"/>
              <a:gd name="connsiteY4-136" fmla="*/ 1685161 h 3084901"/>
              <a:gd name="connsiteX5-137" fmla="*/ 1685182 w 3118876"/>
              <a:gd name="connsiteY5-138" fmla="*/ 3063631 h 3084901"/>
              <a:gd name="connsiteX6-139" fmla="*/ 1433716 w 3118876"/>
              <a:gd name="connsiteY6-140" fmla="*/ 3063651 h 3084901"/>
              <a:gd name="connsiteX7-141" fmla="*/ 55246 w 3118876"/>
              <a:gd name="connsiteY7-142" fmla="*/ 1685181 h 3084901"/>
              <a:gd name="connsiteX8-143" fmla="*/ 55226 w 3118876"/>
              <a:gd name="connsiteY8-144" fmla="*/ 1433715 h 3084901"/>
              <a:gd name="connsiteX0-145" fmla="*/ 55226 w 3118876"/>
              <a:gd name="connsiteY0-146" fmla="*/ 1433715 h 3084901"/>
              <a:gd name="connsiteX1-147" fmla="*/ 1433696 w 3118876"/>
              <a:gd name="connsiteY1-148" fmla="*/ 55245 h 3084901"/>
              <a:gd name="connsiteX2-149" fmla="*/ 1685162 w 3118876"/>
              <a:gd name="connsiteY2-150" fmla="*/ 55225 h 3084901"/>
              <a:gd name="connsiteX3-151" fmla="*/ 3063632 w 3118876"/>
              <a:gd name="connsiteY3-152" fmla="*/ 1433695 h 3084901"/>
              <a:gd name="connsiteX4-153" fmla="*/ 3063652 w 3118876"/>
              <a:gd name="connsiteY4-154" fmla="*/ 1685161 h 3084901"/>
              <a:gd name="connsiteX5-155" fmla="*/ 1685182 w 3118876"/>
              <a:gd name="connsiteY5-156" fmla="*/ 3063631 h 3084901"/>
              <a:gd name="connsiteX6-157" fmla="*/ 1433716 w 3118876"/>
              <a:gd name="connsiteY6-158" fmla="*/ 3063651 h 3084901"/>
              <a:gd name="connsiteX7-159" fmla="*/ 55246 w 3118876"/>
              <a:gd name="connsiteY7-160" fmla="*/ 1685181 h 3084901"/>
              <a:gd name="connsiteX8-161" fmla="*/ 55226 w 3118876"/>
              <a:gd name="connsiteY8-162" fmla="*/ 1433715 h 3084901"/>
              <a:gd name="connsiteX0-163" fmla="*/ 55226 w 3118876"/>
              <a:gd name="connsiteY0-164" fmla="*/ 1433715 h 3084893"/>
              <a:gd name="connsiteX1-165" fmla="*/ 1433696 w 3118876"/>
              <a:gd name="connsiteY1-166" fmla="*/ 55245 h 3084893"/>
              <a:gd name="connsiteX2-167" fmla="*/ 1685162 w 3118876"/>
              <a:gd name="connsiteY2-168" fmla="*/ 55225 h 3084893"/>
              <a:gd name="connsiteX3-169" fmla="*/ 3063632 w 3118876"/>
              <a:gd name="connsiteY3-170" fmla="*/ 1433695 h 3084893"/>
              <a:gd name="connsiteX4-171" fmla="*/ 3063652 w 3118876"/>
              <a:gd name="connsiteY4-172" fmla="*/ 1685161 h 3084893"/>
              <a:gd name="connsiteX5-173" fmla="*/ 1685182 w 3118876"/>
              <a:gd name="connsiteY5-174" fmla="*/ 3063631 h 3084893"/>
              <a:gd name="connsiteX6-175" fmla="*/ 1433716 w 3118876"/>
              <a:gd name="connsiteY6-176" fmla="*/ 3063651 h 3084893"/>
              <a:gd name="connsiteX7-177" fmla="*/ 55246 w 3118876"/>
              <a:gd name="connsiteY7-178" fmla="*/ 1685181 h 3084893"/>
              <a:gd name="connsiteX8-179" fmla="*/ 55226 w 3118876"/>
              <a:gd name="connsiteY8-180" fmla="*/ 1433715 h 3084893"/>
              <a:gd name="connsiteX0-181" fmla="*/ 55226 w 3118876"/>
              <a:gd name="connsiteY0-182" fmla="*/ 1433715 h 3118876"/>
              <a:gd name="connsiteX1-183" fmla="*/ 1433696 w 3118876"/>
              <a:gd name="connsiteY1-184" fmla="*/ 55245 h 3118876"/>
              <a:gd name="connsiteX2-185" fmla="*/ 1685162 w 3118876"/>
              <a:gd name="connsiteY2-186" fmla="*/ 55225 h 3118876"/>
              <a:gd name="connsiteX3-187" fmla="*/ 3063632 w 3118876"/>
              <a:gd name="connsiteY3-188" fmla="*/ 1433695 h 3118876"/>
              <a:gd name="connsiteX4-189" fmla="*/ 3063652 w 3118876"/>
              <a:gd name="connsiteY4-190" fmla="*/ 1685161 h 3118876"/>
              <a:gd name="connsiteX5-191" fmla="*/ 1685182 w 3118876"/>
              <a:gd name="connsiteY5-192" fmla="*/ 3063631 h 3118876"/>
              <a:gd name="connsiteX6-193" fmla="*/ 1433716 w 3118876"/>
              <a:gd name="connsiteY6-194" fmla="*/ 3063651 h 3118876"/>
              <a:gd name="connsiteX7-195" fmla="*/ 55246 w 3118876"/>
              <a:gd name="connsiteY7-196" fmla="*/ 1685181 h 3118876"/>
              <a:gd name="connsiteX8-197" fmla="*/ 55226 w 3118876"/>
              <a:gd name="connsiteY8-198" fmla="*/ 1433715 h 3118876"/>
              <a:gd name="connsiteX0-199" fmla="*/ 55226 w 3118876"/>
              <a:gd name="connsiteY0-200" fmla="*/ 1433715 h 3118876"/>
              <a:gd name="connsiteX1-201" fmla="*/ 1433696 w 3118876"/>
              <a:gd name="connsiteY1-202" fmla="*/ 55245 h 3118876"/>
              <a:gd name="connsiteX2-203" fmla="*/ 1685162 w 3118876"/>
              <a:gd name="connsiteY2-204" fmla="*/ 55225 h 3118876"/>
              <a:gd name="connsiteX3-205" fmla="*/ 3063632 w 3118876"/>
              <a:gd name="connsiteY3-206" fmla="*/ 1433695 h 3118876"/>
              <a:gd name="connsiteX4-207" fmla="*/ 3063652 w 3118876"/>
              <a:gd name="connsiteY4-208" fmla="*/ 1685161 h 3118876"/>
              <a:gd name="connsiteX5-209" fmla="*/ 1685182 w 3118876"/>
              <a:gd name="connsiteY5-210" fmla="*/ 3063631 h 3118876"/>
              <a:gd name="connsiteX6-211" fmla="*/ 1433716 w 3118876"/>
              <a:gd name="connsiteY6-212" fmla="*/ 3063651 h 3118876"/>
              <a:gd name="connsiteX7-213" fmla="*/ 55246 w 3118876"/>
              <a:gd name="connsiteY7-214" fmla="*/ 1685181 h 3118876"/>
              <a:gd name="connsiteX8-215" fmla="*/ 55226 w 3118876"/>
              <a:gd name="connsiteY8-216" fmla="*/ 1433715 h 3118876"/>
              <a:gd name="connsiteX0-217" fmla="*/ 55226 w 3118876"/>
              <a:gd name="connsiteY0-218" fmla="*/ 1433715 h 3118876"/>
              <a:gd name="connsiteX1-219" fmla="*/ 1433696 w 3118876"/>
              <a:gd name="connsiteY1-220" fmla="*/ 55245 h 3118876"/>
              <a:gd name="connsiteX2-221" fmla="*/ 1685162 w 3118876"/>
              <a:gd name="connsiteY2-222" fmla="*/ 55225 h 3118876"/>
              <a:gd name="connsiteX3-223" fmla="*/ 3063632 w 3118876"/>
              <a:gd name="connsiteY3-224" fmla="*/ 1433695 h 3118876"/>
              <a:gd name="connsiteX4-225" fmla="*/ 3063652 w 3118876"/>
              <a:gd name="connsiteY4-226" fmla="*/ 1685161 h 3118876"/>
              <a:gd name="connsiteX5-227" fmla="*/ 1685182 w 3118876"/>
              <a:gd name="connsiteY5-228" fmla="*/ 3063631 h 3118876"/>
              <a:gd name="connsiteX6-229" fmla="*/ 1433716 w 3118876"/>
              <a:gd name="connsiteY6-230" fmla="*/ 3063651 h 3118876"/>
              <a:gd name="connsiteX7-231" fmla="*/ 55246 w 3118876"/>
              <a:gd name="connsiteY7-232" fmla="*/ 1685181 h 3118876"/>
              <a:gd name="connsiteX8-233" fmla="*/ 55226 w 3118876"/>
              <a:gd name="connsiteY8-234" fmla="*/ 1433715 h 3118876"/>
              <a:gd name="connsiteX0-235" fmla="*/ 55226 w 3118876"/>
              <a:gd name="connsiteY0-236" fmla="*/ 1433715 h 3118876"/>
              <a:gd name="connsiteX1-237" fmla="*/ 1433696 w 3118876"/>
              <a:gd name="connsiteY1-238" fmla="*/ 55245 h 3118876"/>
              <a:gd name="connsiteX2-239" fmla="*/ 1685162 w 3118876"/>
              <a:gd name="connsiteY2-240" fmla="*/ 55225 h 3118876"/>
              <a:gd name="connsiteX3-241" fmla="*/ 3063632 w 3118876"/>
              <a:gd name="connsiteY3-242" fmla="*/ 1433695 h 3118876"/>
              <a:gd name="connsiteX4-243" fmla="*/ 3063652 w 3118876"/>
              <a:gd name="connsiteY4-244" fmla="*/ 1685161 h 3118876"/>
              <a:gd name="connsiteX5-245" fmla="*/ 1685182 w 3118876"/>
              <a:gd name="connsiteY5-246" fmla="*/ 3063631 h 3118876"/>
              <a:gd name="connsiteX6-247" fmla="*/ 1433716 w 3118876"/>
              <a:gd name="connsiteY6-248" fmla="*/ 3063651 h 3118876"/>
              <a:gd name="connsiteX7-249" fmla="*/ 55246 w 3118876"/>
              <a:gd name="connsiteY7-250" fmla="*/ 1685181 h 3118876"/>
              <a:gd name="connsiteX8-251" fmla="*/ 55226 w 3118876"/>
              <a:gd name="connsiteY8-252" fmla="*/ 1433715 h 31188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118876" h="3118876">
                <a:moveTo>
                  <a:pt x="55226" y="1433715"/>
                </a:moveTo>
                <a:cubicBezTo>
                  <a:pt x="128873" y="1360068"/>
                  <a:pt x="1360048" y="128892"/>
                  <a:pt x="1433696" y="55245"/>
                </a:cubicBezTo>
                <a:cubicBezTo>
                  <a:pt x="1507342" y="-18402"/>
                  <a:pt x="1611514" y="-18422"/>
                  <a:pt x="1685162" y="55225"/>
                </a:cubicBezTo>
                <a:cubicBezTo>
                  <a:pt x="1758808" y="128872"/>
                  <a:pt x="2989984" y="1360048"/>
                  <a:pt x="3063632" y="1433695"/>
                </a:cubicBezTo>
                <a:cubicBezTo>
                  <a:pt x="3137278" y="1507342"/>
                  <a:pt x="3137299" y="1611514"/>
                  <a:pt x="3063652" y="1685161"/>
                </a:cubicBezTo>
                <a:cubicBezTo>
                  <a:pt x="2990003" y="1758808"/>
                  <a:pt x="1758828" y="2989984"/>
                  <a:pt x="1685182" y="3063631"/>
                </a:cubicBezTo>
                <a:cubicBezTo>
                  <a:pt x="1611534" y="3137278"/>
                  <a:pt x="1507362" y="3137298"/>
                  <a:pt x="1433716" y="3063651"/>
                </a:cubicBezTo>
                <a:cubicBezTo>
                  <a:pt x="1360068" y="2990003"/>
                  <a:pt x="128892" y="1758827"/>
                  <a:pt x="55246" y="1685181"/>
                </a:cubicBezTo>
                <a:cubicBezTo>
                  <a:pt x="-18402" y="1611533"/>
                  <a:pt x="-18421" y="1507362"/>
                  <a:pt x="55226" y="1433715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 w="3175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>
            <a:noAutofit/>
          </a:bodyPr>
          <a:p>
            <a:endParaRPr lang="zh-CN" altLang="en-US">
              <a:latin typeface="+mn-ea"/>
            </a:endParaRPr>
          </a:p>
        </p:txBody>
      </p:sp>
      <p:sp>
        <p:nvSpPr>
          <p:cNvPr id="65" name="对象1"/>
          <p:cNvSpPr/>
          <p:nvPr>
            <p:custDataLst>
              <p:tags r:id="rId4"/>
            </p:custDataLst>
          </p:nvPr>
        </p:nvSpPr>
        <p:spPr>
          <a:xfrm flipH="1">
            <a:off x="2161540" y="3924877"/>
            <a:ext cx="3497417" cy="1238668"/>
          </a:xfrm>
          <a:custGeom>
            <a:avLst/>
            <a:gdLst/>
            <a:ahLst/>
            <a:cxnLst/>
            <a:rect l="l" t="t" r="r" b="b"/>
            <a:pathLst>
              <a:path w="3950208" h="1399032">
                <a:moveTo>
                  <a:pt x="420624" y="54864"/>
                </a:moveTo>
                <a:cubicBezTo>
                  <a:pt x="438912" y="18288"/>
                  <a:pt x="484632" y="0"/>
                  <a:pt x="521208" y="0"/>
                </a:cubicBezTo>
                <a:lnTo>
                  <a:pt x="3950208" y="0"/>
                </a:lnTo>
                <a:lnTo>
                  <a:pt x="3950208" y="1399032"/>
                </a:lnTo>
                <a:lnTo>
                  <a:pt x="521208" y="1399032"/>
                </a:lnTo>
                <a:cubicBezTo>
                  <a:pt x="484632" y="1399032"/>
                  <a:pt x="438912" y="1380744"/>
                  <a:pt x="420624" y="1344168"/>
                </a:cubicBezTo>
                <a:lnTo>
                  <a:pt x="18288" y="768096"/>
                </a:lnTo>
                <a:cubicBezTo>
                  <a:pt x="-9144" y="731520"/>
                  <a:pt x="-9144" y="667512"/>
                  <a:pt x="18288" y="621792"/>
                </a:cubicBezTo>
                <a:lnTo>
                  <a:pt x="420624" y="54864"/>
                </a:lnTo>
              </a:path>
            </a:pathLst>
          </a:custGeom>
          <a:noFill/>
          <a:ln w="12700">
            <a:gradFill>
              <a:gsLst>
                <a:gs pos="0">
                  <a:schemeClr val="accent2">
                    <a:lumMod val="40000"/>
                    <a:lumOff val="60000"/>
                    <a:alpha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324000" tIns="0" rIns="648000" numCol="1" spcCol="0" rtlCol="0" fromWordArt="0" anchor="ctr" anchorCtr="1" forceAA="0" compatLnSpc="1">
            <a:noAutofit/>
          </a:bodyPr>
          <a:p>
            <a:pPr indent="0" algn="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类比法</a:t>
            </a:r>
            <a:endParaRPr lang="zh-CN" altLang="en-US" sz="2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对象4"/>
          <p:cNvSpPr/>
          <p:nvPr>
            <p:custDataLst>
              <p:tags r:id="rId5"/>
            </p:custDataLst>
          </p:nvPr>
        </p:nvSpPr>
        <p:spPr>
          <a:xfrm flipH="1">
            <a:off x="6570396" y="3869215"/>
            <a:ext cx="3497417" cy="1238668"/>
          </a:xfrm>
          <a:custGeom>
            <a:avLst/>
            <a:gdLst/>
            <a:ahLst/>
            <a:cxnLst/>
            <a:rect l="l" t="t" r="r" b="b"/>
            <a:pathLst>
              <a:path w="3950208" h="1399032">
                <a:moveTo>
                  <a:pt x="3529584" y="54864"/>
                </a:moveTo>
                <a:cubicBezTo>
                  <a:pt x="3502152" y="18288"/>
                  <a:pt x="3465576" y="0"/>
                  <a:pt x="3429000" y="0"/>
                </a:cubicBezTo>
                <a:lnTo>
                  <a:pt x="0" y="0"/>
                </a:lnTo>
                <a:lnTo>
                  <a:pt x="0" y="1399032"/>
                </a:lnTo>
                <a:lnTo>
                  <a:pt x="3429000" y="1399032"/>
                </a:lnTo>
                <a:cubicBezTo>
                  <a:pt x="3465576" y="1399032"/>
                  <a:pt x="3502152" y="1380744"/>
                  <a:pt x="3529584" y="1344168"/>
                </a:cubicBezTo>
                <a:lnTo>
                  <a:pt x="3922776" y="768096"/>
                </a:lnTo>
                <a:cubicBezTo>
                  <a:pt x="3959352" y="731520"/>
                  <a:pt x="3959352" y="667512"/>
                  <a:pt x="3922776" y="621792"/>
                </a:cubicBezTo>
                <a:lnTo>
                  <a:pt x="3529584" y="54864"/>
                </a:lnTo>
              </a:path>
            </a:pathLst>
          </a:custGeom>
          <a:noFill/>
          <a:ln w="12700">
            <a:gradFill>
              <a:gsLst>
                <a:gs pos="0">
                  <a:schemeClr val="accent2">
                    <a:lumMod val="40000"/>
                    <a:lumOff val="60000"/>
                    <a:alpha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648000" tIns="0" rIns="323850" numCol="1" spcCol="0" rtlCol="0" fromWordArt="0" anchor="ctr" anchorCtr="1" forceAA="0" compatLnSpc="1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移植法。</a:t>
            </a:r>
            <a:endParaRPr lang="zh-CN" altLang="en-US" sz="2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对象7"/>
          <p:cNvSpPr/>
          <p:nvPr>
            <p:custDataLst>
              <p:tags r:id="rId6"/>
            </p:custDataLst>
          </p:nvPr>
        </p:nvSpPr>
        <p:spPr>
          <a:xfrm>
            <a:off x="4377569" y="4199366"/>
            <a:ext cx="579047" cy="5790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alpha val="40000"/>
              </a:schemeClr>
            </a:solidFill>
          </a:ln>
          <a:effectLst/>
        </p:spPr>
        <p:txBody>
          <a:bodyPr wrap="square" lIns="0" tIns="0" rIns="0" bIns="0" anchor="ctr" anchorCtr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对象7"/>
          <p:cNvSpPr/>
          <p:nvPr>
            <p:custDataLst>
              <p:tags r:id="rId7"/>
            </p:custDataLst>
          </p:nvPr>
        </p:nvSpPr>
        <p:spPr>
          <a:xfrm>
            <a:off x="7201488" y="4199366"/>
            <a:ext cx="579047" cy="5790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alpha val="40000"/>
              </a:schemeClr>
            </a:solidFill>
          </a:ln>
          <a:effectLst/>
        </p:spPr>
        <p:txBody>
          <a:bodyPr wrap="square" lIns="0" tIns="0" rIns="0" bIns="0" anchor="ctr" anchorCtr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任意多边形: 形状 2"/>
          <p:cNvSpPr/>
          <p:nvPr>
            <p:custDataLst>
              <p:tags r:id="rId8"/>
            </p:custDataLst>
          </p:nvPr>
        </p:nvSpPr>
        <p:spPr>
          <a:xfrm>
            <a:off x="5077767" y="3495121"/>
            <a:ext cx="1995926" cy="1995926"/>
          </a:xfrm>
          <a:custGeom>
            <a:avLst/>
            <a:gdLst>
              <a:gd name="connsiteX0" fmla="*/ 35524 w 1922964"/>
              <a:gd name="connsiteY0" fmla="*/ 869736 h 1901122"/>
              <a:gd name="connsiteX1" fmla="*/ 891606 w 1922964"/>
              <a:gd name="connsiteY1" fmla="*/ 13654 h 1901122"/>
              <a:gd name="connsiteX2" fmla="*/ 1053229 w 1922964"/>
              <a:gd name="connsiteY2" fmla="*/ 13681 h 1901122"/>
              <a:gd name="connsiteX3" fmla="*/ 1909311 w 1922964"/>
              <a:gd name="connsiteY3" fmla="*/ 869764 h 1901122"/>
              <a:gd name="connsiteX4" fmla="*/ 1909283 w 1922964"/>
              <a:gd name="connsiteY4" fmla="*/ 1031386 h 1901122"/>
              <a:gd name="connsiteX5" fmla="*/ 1053202 w 1922964"/>
              <a:gd name="connsiteY5" fmla="*/ 1887469 h 1901122"/>
              <a:gd name="connsiteX6" fmla="*/ 891579 w 1922964"/>
              <a:gd name="connsiteY6" fmla="*/ 1887441 h 1901122"/>
              <a:gd name="connsiteX7" fmla="*/ 35497 w 1922964"/>
              <a:gd name="connsiteY7" fmla="*/ 1031359 h 1901122"/>
              <a:gd name="connsiteX8" fmla="*/ 35524 w 1922964"/>
              <a:gd name="connsiteY8" fmla="*/ 869736 h 1901122"/>
              <a:gd name="connsiteX0-1" fmla="*/ 35524 w 1922964"/>
              <a:gd name="connsiteY0-2" fmla="*/ 869736 h 1901122"/>
              <a:gd name="connsiteX1-3" fmla="*/ 891606 w 1922964"/>
              <a:gd name="connsiteY1-4" fmla="*/ 13654 h 1901122"/>
              <a:gd name="connsiteX2-5" fmla="*/ 1053229 w 1922964"/>
              <a:gd name="connsiteY2-6" fmla="*/ 13681 h 1901122"/>
              <a:gd name="connsiteX3-7" fmla="*/ 1909311 w 1922964"/>
              <a:gd name="connsiteY3-8" fmla="*/ 869764 h 1901122"/>
              <a:gd name="connsiteX4-9" fmla="*/ 1909283 w 1922964"/>
              <a:gd name="connsiteY4-10" fmla="*/ 1031386 h 1901122"/>
              <a:gd name="connsiteX5-11" fmla="*/ 1053202 w 1922964"/>
              <a:gd name="connsiteY5-12" fmla="*/ 1887469 h 1901122"/>
              <a:gd name="connsiteX6-13" fmla="*/ 891579 w 1922964"/>
              <a:gd name="connsiteY6-14" fmla="*/ 1887441 h 1901122"/>
              <a:gd name="connsiteX7-15" fmla="*/ 35497 w 1922964"/>
              <a:gd name="connsiteY7-16" fmla="*/ 1031359 h 1901122"/>
              <a:gd name="connsiteX8-17" fmla="*/ 35524 w 1922964"/>
              <a:gd name="connsiteY8-18" fmla="*/ 869736 h 1901122"/>
              <a:gd name="connsiteX0-19" fmla="*/ 35524 w 1922964"/>
              <a:gd name="connsiteY0-20" fmla="*/ 869746 h 1901132"/>
              <a:gd name="connsiteX1-21" fmla="*/ 891606 w 1922964"/>
              <a:gd name="connsiteY1-22" fmla="*/ 13664 h 1901132"/>
              <a:gd name="connsiteX2-23" fmla="*/ 1053229 w 1922964"/>
              <a:gd name="connsiteY2-24" fmla="*/ 13691 h 1901132"/>
              <a:gd name="connsiteX3-25" fmla="*/ 1909311 w 1922964"/>
              <a:gd name="connsiteY3-26" fmla="*/ 869774 h 1901132"/>
              <a:gd name="connsiteX4-27" fmla="*/ 1909283 w 1922964"/>
              <a:gd name="connsiteY4-28" fmla="*/ 1031396 h 1901132"/>
              <a:gd name="connsiteX5-29" fmla="*/ 1053202 w 1922964"/>
              <a:gd name="connsiteY5-30" fmla="*/ 1887479 h 1901132"/>
              <a:gd name="connsiteX6-31" fmla="*/ 891579 w 1922964"/>
              <a:gd name="connsiteY6-32" fmla="*/ 1887451 h 1901132"/>
              <a:gd name="connsiteX7-33" fmla="*/ 35497 w 1922964"/>
              <a:gd name="connsiteY7-34" fmla="*/ 1031369 h 1901132"/>
              <a:gd name="connsiteX8-35" fmla="*/ 35524 w 1922964"/>
              <a:gd name="connsiteY8-36" fmla="*/ 869746 h 1901132"/>
              <a:gd name="connsiteX0-37" fmla="*/ 35524 w 1922964"/>
              <a:gd name="connsiteY0-38" fmla="*/ 891578 h 1922964"/>
              <a:gd name="connsiteX1-39" fmla="*/ 891606 w 1922964"/>
              <a:gd name="connsiteY1-40" fmla="*/ 35496 h 1922964"/>
              <a:gd name="connsiteX2-41" fmla="*/ 1053229 w 1922964"/>
              <a:gd name="connsiteY2-42" fmla="*/ 35523 h 1922964"/>
              <a:gd name="connsiteX3-43" fmla="*/ 1909311 w 1922964"/>
              <a:gd name="connsiteY3-44" fmla="*/ 891606 h 1922964"/>
              <a:gd name="connsiteX4-45" fmla="*/ 1909283 w 1922964"/>
              <a:gd name="connsiteY4-46" fmla="*/ 1053228 h 1922964"/>
              <a:gd name="connsiteX5-47" fmla="*/ 1053202 w 1922964"/>
              <a:gd name="connsiteY5-48" fmla="*/ 1909311 h 1922964"/>
              <a:gd name="connsiteX6-49" fmla="*/ 891579 w 1922964"/>
              <a:gd name="connsiteY6-50" fmla="*/ 1909283 h 1922964"/>
              <a:gd name="connsiteX7-51" fmla="*/ 35497 w 1922964"/>
              <a:gd name="connsiteY7-52" fmla="*/ 1053201 h 1922964"/>
              <a:gd name="connsiteX8-53" fmla="*/ 35524 w 1922964"/>
              <a:gd name="connsiteY8-54" fmla="*/ 891578 h 1922964"/>
              <a:gd name="connsiteX0-55" fmla="*/ 35524 w 1922964"/>
              <a:gd name="connsiteY0-56" fmla="*/ 891578 h 1922964"/>
              <a:gd name="connsiteX1-57" fmla="*/ 891606 w 1922964"/>
              <a:gd name="connsiteY1-58" fmla="*/ 35496 h 1922964"/>
              <a:gd name="connsiteX2-59" fmla="*/ 1053229 w 1922964"/>
              <a:gd name="connsiteY2-60" fmla="*/ 35523 h 1922964"/>
              <a:gd name="connsiteX3-61" fmla="*/ 1909311 w 1922964"/>
              <a:gd name="connsiteY3-62" fmla="*/ 891606 h 1922964"/>
              <a:gd name="connsiteX4-63" fmla="*/ 1909283 w 1922964"/>
              <a:gd name="connsiteY4-64" fmla="*/ 1053228 h 1922964"/>
              <a:gd name="connsiteX5-65" fmla="*/ 1053202 w 1922964"/>
              <a:gd name="connsiteY5-66" fmla="*/ 1909311 h 1922964"/>
              <a:gd name="connsiteX6-67" fmla="*/ 891579 w 1922964"/>
              <a:gd name="connsiteY6-68" fmla="*/ 1909283 h 1922964"/>
              <a:gd name="connsiteX7-69" fmla="*/ 35497 w 1922964"/>
              <a:gd name="connsiteY7-70" fmla="*/ 1053201 h 1922964"/>
              <a:gd name="connsiteX8-71" fmla="*/ 35524 w 1922964"/>
              <a:gd name="connsiteY8-72" fmla="*/ 891578 h 1922964"/>
              <a:gd name="connsiteX0-73" fmla="*/ 35524 w 1922964"/>
              <a:gd name="connsiteY0-74" fmla="*/ 891578 h 1922964"/>
              <a:gd name="connsiteX1-75" fmla="*/ 891606 w 1922964"/>
              <a:gd name="connsiteY1-76" fmla="*/ 35496 h 1922964"/>
              <a:gd name="connsiteX2-77" fmla="*/ 1053229 w 1922964"/>
              <a:gd name="connsiteY2-78" fmla="*/ 35523 h 1922964"/>
              <a:gd name="connsiteX3-79" fmla="*/ 1909311 w 1922964"/>
              <a:gd name="connsiteY3-80" fmla="*/ 891606 h 1922964"/>
              <a:gd name="connsiteX4-81" fmla="*/ 1909283 w 1922964"/>
              <a:gd name="connsiteY4-82" fmla="*/ 1053228 h 1922964"/>
              <a:gd name="connsiteX5-83" fmla="*/ 1053202 w 1922964"/>
              <a:gd name="connsiteY5-84" fmla="*/ 1909311 h 1922964"/>
              <a:gd name="connsiteX6-85" fmla="*/ 891579 w 1922964"/>
              <a:gd name="connsiteY6-86" fmla="*/ 1909283 h 1922964"/>
              <a:gd name="connsiteX7-87" fmla="*/ 35497 w 1922964"/>
              <a:gd name="connsiteY7-88" fmla="*/ 1053201 h 1922964"/>
              <a:gd name="connsiteX8-89" fmla="*/ 35524 w 1922964"/>
              <a:gd name="connsiteY8-90" fmla="*/ 891578 h 1922964"/>
              <a:gd name="connsiteX0-91" fmla="*/ 35524 w 1922974"/>
              <a:gd name="connsiteY0-92" fmla="*/ 891578 h 1922964"/>
              <a:gd name="connsiteX1-93" fmla="*/ 891606 w 1922974"/>
              <a:gd name="connsiteY1-94" fmla="*/ 35496 h 1922964"/>
              <a:gd name="connsiteX2-95" fmla="*/ 1053229 w 1922974"/>
              <a:gd name="connsiteY2-96" fmla="*/ 35523 h 1922964"/>
              <a:gd name="connsiteX3-97" fmla="*/ 1909311 w 1922974"/>
              <a:gd name="connsiteY3-98" fmla="*/ 891606 h 1922964"/>
              <a:gd name="connsiteX4-99" fmla="*/ 1909283 w 1922974"/>
              <a:gd name="connsiteY4-100" fmla="*/ 1053228 h 1922964"/>
              <a:gd name="connsiteX5-101" fmla="*/ 1053202 w 1922974"/>
              <a:gd name="connsiteY5-102" fmla="*/ 1909311 h 1922964"/>
              <a:gd name="connsiteX6-103" fmla="*/ 891579 w 1922974"/>
              <a:gd name="connsiteY6-104" fmla="*/ 1909283 h 1922964"/>
              <a:gd name="connsiteX7-105" fmla="*/ 35497 w 1922974"/>
              <a:gd name="connsiteY7-106" fmla="*/ 1053201 h 1922964"/>
              <a:gd name="connsiteX8-107" fmla="*/ 35524 w 1922974"/>
              <a:gd name="connsiteY8-108" fmla="*/ 891578 h 1922964"/>
              <a:gd name="connsiteX0-109" fmla="*/ 35524 w 1944805"/>
              <a:gd name="connsiteY0-110" fmla="*/ 891578 h 1922964"/>
              <a:gd name="connsiteX1-111" fmla="*/ 891606 w 1944805"/>
              <a:gd name="connsiteY1-112" fmla="*/ 35496 h 1922964"/>
              <a:gd name="connsiteX2-113" fmla="*/ 1053229 w 1944805"/>
              <a:gd name="connsiteY2-114" fmla="*/ 35523 h 1922964"/>
              <a:gd name="connsiteX3-115" fmla="*/ 1909311 w 1944805"/>
              <a:gd name="connsiteY3-116" fmla="*/ 891606 h 1922964"/>
              <a:gd name="connsiteX4-117" fmla="*/ 1909283 w 1944805"/>
              <a:gd name="connsiteY4-118" fmla="*/ 1053228 h 1922964"/>
              <a:gd name="connsiteX5-119" fmla="*/ 1053202 w 1944805"/>
              <a:gd name="connsiteY5-120" fmla="*/ 1909311 h 1922964"/>
              <a:gd name="connsiteX6-121" fmla="*/ 891579 w 1944805"/>
              <a:gd name="connsiteY6-122" fmla="*/ 1909283 h 1922964"/>
              <a:gd name="connsiteX7-123" fmla="*/ 35497 w 1944805"/>
              <a:gd name="connsiteY7-124" fmla="*/ 1053201 h 1922964"/>
              <a:gd name="connsiteX8-125" fmla="*/ 35524 w 1944805"/>
              <a:gd name="connsiteY8-126" fmla="*/ 891578 h 1922964"/>
              <a:gd name="connsiteX0-127" fmla="*/ 35524 w 1944805"/>
              <a:gd name="connsiteY0-128" fmla="*/ 891578 h 1922964"/>
              <a:gd name="connsiteX1-129" fmla="*/ 891606 w 1944805"/>
              <a:gd name="connsiteY1-130" fmla="*/ 35496 h 1922964"/>
              <a:gd name="connsiteX2-131" fmla="*/ 1053229 w 1944805"/>
              <a:gd name="connsiteY2-132" fmla="*/ 35523 h 1922964"/>
              <a:gd name="connsiteX3-133" fmla="*/ 1909311 w 1944805"/>
              <a:gd name="connsiteY3-134" fmla="*/ 891606 h 1922964"/>
              <a:gd name="connsiteX4-135" fmla="*/ 1909283 w 1944805"/>
              <a:gd name="connsiteY4-136" fmla="*/ 1053228 h 1922964"/>
              <a:gd name="connsiteX5-137" fmla="*/ 1053202 w 1944805"/>
              <a:gd name="connsiteY5-138" fmla="*/ 1909311 h 1922964"/>
              <a:gd name="connsiteX6-139" fmla="*/ 891579 w 1944805"/>
              <a:gd name="connsiteY6-140" fmla="*/ 1909283 h 1922964"/>
              <a:gd name="connsiteX7-141" fmla="*/ 35497 w 1944805"/>
              <a:gd name="connsiteY7-142" fmla="*/ 1053201 h 1922964"/>
              <a:gd name="connsiteX8-143" fmla="*/ 35524 w 1944805"/>
              <a:gd name="connsiteY8-144" fmla="*/ 891578 h 1922964"/>
              <a:gd name="connsiteX0-145" fmla="*/ 35524 w 1944805"/>
              <a:gd name="connsiteY0-146" fmla="*/ 891578 h 1922964"/>
              <a:gd name="connsiteX1-147" fmla="*/ 891606 w 1944805"/>
              <a:gd name="connsiteY1-148" fmla="*/ 35496 h 1922964"/>
              <a:gd name="connsiteX2-149" fmla="*/ 1053229 w 1944805"/>
              <a:gd name="connsiteY2-150" fmla="*/ 35523 h 1922964"/>
              <a:gd name="connsiteX3-151" fmla="*/ 1909311 w 1944805"/>
              <a:gd name="connsiteY3-152" fmla="*/ 891606 h 1922964"/>
              <a:gd name="connsiteX4-153" fmla="*/ 1909283 w 1944805"/>
              <a:gd name="connsiteY4-154" fmla="*/ 1053228 h 1922964"/>
              <a:gd name="connsiteX5-155" fmla="*/ 1053202 w 1944805"/>
              <a:gd name="connsiteY5-156" fmla="*/ 1909311 h 1922964"/>
              <a:gd name="connsiteX6-157" fmla="*/ 891579 w 1944805"/>
              <a:gd name="connsiteY6-158" fmla="*/ 1909283 h 1922964"/>
              <a:gd name="connsiteX7-159" fmla="*/ 35497 w 1944805"/>
              <a:gd name="connsiteY7-160" fmla="*/ 1053201 h 1922964"/>
              <a:gd name="connsiteX8-161" fmla="*/ 35524 w 1944805"/>
              <a:gd name="connsiteY8-162" fmla="*/ 891578 h 1922964"/>
              <a:gd name="connsiteX0-163" fmla="*/ 35524 w 1944805"/>
              <a:gd name="connsiteY0-164" fmla="*/ 891578 h 1922975"/>
              <a:gd name="connsiteX1-165" fmla="*/ 891606 w 1944805"/>
              <a:gd name="connsiteY1-166" fmla="*/ 35496 h 1922975"/>
              <a:gd name="connsiteX2-167" fmla="*/ 1053229 w 1944805"/>
              <a:gd name="connsiteY2-168" fmla="*/ 35523 h 1922975"/>
              <a:gd name="connsiteX3-169" fmla="*/ 1909311 w 1944805"/>
              <a:gd name="connsiteY3-170" fmla="*/ 891606 h 1922975"/>
              <a:gd name="connsiteX4-171" fmla="*/ 1909283 w 1944805"/>
              <a:gd name="connsiteY4-172" fmla="*/ 1053228 h 1922975"/>
              <a:gd name="connsiteX5-173" fmla="*/ 1053202 w 1944805"/>
              <a:gd name="connsiteY5-174" fmla="*/ 1909311 h 1922975"/>
              <a:gd name="connsiteX6-175" fmla="*/ 891579 w 1944805"/>
              <a:gd name="connsiteY6-176" fmla="*/ 1909283 h 1922975"/>
              <a:gd name="connsiteX7-177" fmla="*/ 35497 w 1944805"/>
              <a:gd name="connsiteY7-178" fmla="*/ 1053201 h 1922975"/>
              <a:gd name="connsiteX8-179" fmla="*/ 35524 w 1944805"/>
              <a:gd name="connsiteY8-180" fmla="*/ 891578 h 1922975"/>
              <a:gd name="connsiteX0-181" fmla="*/ 35524 w 1944805"/>
              <a:gd name="connsiteY0-182" fmla="*/ 891578 h 1944806"/>
              <a:gd name="connsiteX1-183" fmla="*/ 891606 w 1944805"/>
              <a:gd name="connsiteY1-184" fmla="*/ 35496 h 1944806"/>
              <a:gd name="connsiteX2-185" fmla="*/ 1053229 w 1944805"/>
              <a:gd name="connsiteY2-186" fmla="*/ 35523 h 1944806"/>
              <a:gd name="connsiteX3-187" fmla="*/ 1909311 w 1944805"/>
              <a:gd name="connsiteY3-188" fmla="*/ 891606 h 1944806"/>
              <a:gd name="connsiteX4-189" fmla="*/ 1909283 w 1944805"/>
              <a:gd name="connsiteY4-190" fmla="*/ 1053228 h 1944806"/>
              <a:gd name="connsiteX5-191" fmla="*/ 1053202 w 1944805"/>
              <a:gd name="connsiteY5-192" fmla="*/ 1909311 h 1944806"/>
              <a:gd name="connsiteX6-193" fmla="*/ 891579 w 1944805"/>
              <a:gd name="connsiteY6-194" fmla="*/ 1909283 h 1944806"/>
              <a:gd name="connsiteX7-195" fmla="*/ 35497 w 1944805"/>
              <a:gd name="connsiteY7-196" fmla="*/ 1053201 h 1944806"/>
              <a:gd name="connsiteX8-197" fmla="*/ 35524 w 1944805"/>
              <a:gd name="connsiteY8-198" fmla="*/ 891578 h 1944806"/>
              <a:gd name="connsiteX0-199" fmla="*/ 35524 w 1944805"/>
              <a:gd name="connsiteY0-200" fmla="*/ 891578 h 1944806"/>
              <a:gd name="connsiteX1-201" fmla="*/ 891606 w 1944805"/>
              <a:gd name="connsiteY1-202" fmla="*/ 35496 h 1944806"/>
              <a:gd name="connsiteX2-203" fmla="*/ 1053229 w 1944805"/>
              <a:gd name="connsiteY2-204" fmla="*/ 35523 h 1944806"/>
              <a:gd name="connsiteX3-205" fmla="*/ 1909311 w 1944805"/>
              <a:gd name="connsiteY3-206" fmla="*/ 891606 h 1944806"/>
              <a:gd name="connsiteX4-207" fmla="*/ 1909283 w 1944805"/>
              <a:gd name="connsiteY4-208" fmla="*/ 1053228 h 1944806"/>
              <a:gd name="connsiteX5-209" fmla="*/ 1053202 w 1944805"/>
              <a:gd name="connsiteY5-210" fmla="*/ 1909311 h 1944806"/>
              <a:gd name="connsiteX6-211" fmla="*/ 891579 w 1944805"/>
              <a:gd name="connsiteY6-212" fmla="*/ 1909283 h 1944806"/>
              <a:gd name="connsiteX7-213" fmla="*/ 35497 w 1944805"/>
              <a:gd name="connsiteY7-214" fmla="*/ 1053201 h 1944806"/>
              <a:gd name="connsiteX8-215" fmla="*/ 35524 w 1944805"/>
              <a:gd name="connsiteY8-216" fmla="*/ 891578 h 1944806"/>
              <a:gd name="connsiteX0-217" fmla="*/ 35524 w 1944805"/>
              <a:gd name="connsiteY0-218" fmla="*/ 891578 h 1944806"/>
              <a:gd name="connsiteX1-219" fmla="*/ 891606 w 1944805"/>
              <a:gd name="connsiteY1-220" fmla="*/ 35496 h 1944806"/>
              <a:gd name="connsiteX2-221" fmla="*/ 1053229 w 1944805"/>
              <a:gd name="connsiteY2-222" fmla="*/ 35523 h 1944806"/>
              <a:gd name="connsiteX3-223" fmla="*/ 1909311 w 1944805"/>
              <a:gd name="connsiteY3-224" fmla="*/ 891606 h 1944806"/>
              <a:gd name="connsiteX4-225" fmla="*/ 1909283 w 1944805"/>
              <a:gd name="connsiteY4-226" fmla="*/ 1053228 h 1944806"/>
              <a:gd name="connsiteX5-227" fmla="*/ 1053202 w 1944805"/>
              <a:gd name="connsiteY5-228" fmla="*/ 1909311 h 1944806"/>
              <a:gd name="connsiteX6-229" fmla="*/ 891579 w 1944805"/>
              <a:gd name="connsiteY6-230" fmla="*/ 1909283 h 1944806"/>
              <a:gd name="connsiteX7-231" fmla="*/ 35497 w 1944805"/>
              <a:gd name="connsiteY7-232" fmla="*/ 1053201 h 1944806"/>
              <a:gd name="connsiteX8-233" fmla="*/ 35524 w 1944805"/>
              <a:gd name="connsiteY8-234" fmla="*/ 891578 h 1944806"/>
              <a:gd name="connsiteX0-235" fmla="*/ 35524 w 1944805"/>
              <a:gd name="connsiteY0-236" fmla="*/ 891578 h 1944806"/>
              <a:gd name="connsiteX1-237" fmla="*/ 891606 w 1944805"/>
              <a:gd name="connsiteY1-238" fmla="*/ 35496 h 1944806"/>
              <a:gd name="connsiteX2-239" fmla="*/ 1053229 w 1944805"/>
              <a:gd name="connsiteY2-240" fmla="*/ 35523 h 1944806"/>
              <a:gd name="connsiteX3-241" fmla="*/ 1909311 w 1944805"/>
              <a:gd name="connsiteY3-242" fmla="*/ 891606 h 1944806"/>
              <a:gd name="connsiteX4-243" fmla="*/ 1909283 w 1944805"/>
              <a:gd name="connsiteY4-244" fmla="*/ 1053228 h 1944806"/>
              <a:gd name="connsiteX5-245" fmla="*/ 1053202 w 1944805"/>
              <a:gd name="connsiteY5-246" fmla="*/ 1909311 h 1944806"/>
              <a:gd name="connsiteX6-247" fmla="*/ 891579 w 1944805"/>
              <a:gd name="connsiteY6-248" fmla="*/ 1909283 h 1944806"/>
              <a:gd name="connsiteX7-249" fmla="*/ 35497 w 1944805"/>
              <a:gd name="connsiteY7-250" fmla="*/ 1053201 h 1944806"/>
              <a:gd name="connsiteX8-251" fmla="*/ 35524 w 1944805"/>
              <a:gd name="connsiteY8-252" fmla="*/ 891578 h 19448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944805" h="1944806">
                <a:moveTo>
                  <a:pt x="35524" y="891578"/>
                </a:moveTo>
                <a:cubicBezTo>
                  <a:pt x="82870" y="844232"/>
                  <a:pt x="844259" y="82842"/>
                  <a:pt x="891606" y="35496"/>
                </a:cubicBezTo>
                <a:cubicBezTo>
                  <a:pt x="938951" y="-11850"/>
                  <a:pt x="1005883" y="-11823"/>
                  <a:pt x="1053229" y="35523"/>
                </a:cubicBezTo>
                <a:cubicBezTo>
                  <a:pt x="1100574" y="82869"/>
                  <a:pt x="1861964" y="844260"/>
                  <a:pt x="1909311" y="891606"/>
                </a:cubicBezTo>
                <a:cubicBezTo>
                  <a:pt x="1956656" y="938952"/>
                  <a:pt x="1956628" y="1005882"/>
                  <a:pt x="1909283" y="1053228"/>
                </a:cubicBezTo>
                <a:cubicBezTo>
                  <a:pt x="1861936" y="1100574"/>
                  <a:pt x="1100547" y="1861965"/>
                  <a:pt x="1053202" y="1909311"/>
                </a:cubicBezTo>
                <a:cubicBezTo>
                  <a:pt x="1005855" y="1956657"/>
                  <a:pt x="938924" y="1956629"/>
                  <a:pt x="891579" y="1909283"/>
                </a:cubicBezTo>
                <a:cubicBezTo>
                  <a:pt x="844232" y="1861936"/>
                  <a:pt x="82842" y="1100546"/>
                  <a:pt x="35497" y="1053201"/>
                </a:cubicBezTo>
                <a:cubicBezTo>
                  <a:pt x="-11850" y="1005854"/>
                  <a:pt x="-11822" y="938924"/>
                  <a:pt x="35524" y="891578"/>
                </a:cubicBezTo>
                <a:close/>
              </a:path>
            </a:pathLst>
          </a:custGeom>
          <a:noFill/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3260" tIns="775514" rIns="627444" bIns="772464" numCol="1" spcCol="0" rtlCol="0" fromWordArt="0" anchor="ctr" anchorCtr="1" forceAA="0" compatLnSpc="1">
            <a:noAutofit/>
          </a:bodyPr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>
                <a:solidFill>
                  <a:schemeClr val="accent1"/>
                </a:solidFill>
                <a:effectLst/>
                <a:latin typeface="+mn-ea"/>
                <a:cs typeface="+mn-ea"/>
                <a:sym typeface="+mn-ea"/>
              </a:rPr>
              <a:t>联想思维方法</a:t>
            </a:r>
            <a:endParaRPr lang="zh-CN" altLang="zh-CN" b="1" kern="1200" dirty="0">
              <a:solidFill>
                <a:schemeClr val="accent1"/>
              </a:solidFill>
              <a:effectLst/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64" name="任意多边形: 形状 63"/>
          <p:cNvSpPr/>
          <p:nvPr>
            <p:custDataLst>
              <p:tags r:id="rId1"/>
            </p:custDataLst>
          </p:nvPr>
        </p:nvSpPr>
        <p:spPr>
          <a:xfrm>
            <a:off x="4678681" y="1929448"/>
            <a:ext cx="2995691" cy="2995691"/>
          </a:xfrm>
          <a:custGeom>
            <a:avLst/>
            <a:gdLst>
              <a:gd name="connsiteX0" fmla="*/ 55226 w 3084902"/>
              <a:gd name="connsiteY0" fmla="*/ 1399741 h 3050927"/>
              <a:gd name="connsiteX1" fmla="*/ 1433696 w 3084902"/>
              <a:gd name="connsiteY1" fmla="*/ 21271 h 3050927"/>
              <a:gd name="connsiteX2" fmla="*/ 1685162 w 3084902"/>
              <a:gd name="connsiteY2" fmla="*/ 21251 h 3050927"/>
              <a:gd name="connsiteX3" fmla="*/ 3063632 w 3084902"/>
              <a:gd name="connsiteY3" fmla="*/ 1399721 h 3050927"/>
              <a:gd name="connsiteX4" fmla="*/ 3063652 w 3084902"/>
              <a:gd name="connsiteY4" fmla="*/ 1651187 h 3050927"/>
              <a:gd name="connsiteX5" fmla="*/ 1685182 w 3084902"/>
              <a:gd name="connsiteY5" fmla="*/ 3029657 h 3050927"/>
              <a:gd name="connsiteX6" fmla="*/ 1433716 w 3084902"/>
              <a:gd name="connsiteY6" fmla="*/ 3029677 h 3050927"/>
              <a:gd name="connsiteX7" fmla="*/ 55246 w 3084902"/>
              <a:gd name="connsiteY7" fmla="*/ 1651207 h 3050927"/>
              <a:gd name="connsiteX8" fmla="*/ 55226 w 3084902"/>
              <a:gd name="connsiteY8" fmla="*/ 1399741 h 3050927"/>
              <a:gd name="connsiteX0-1" fmla="*/ 55226 w 3084902"/>
              <a:gd name="connsiteY0-2" fmla="*/ 1399741 h 3050927"/>
              <a:gd name="connsiteX1-3" fmla="*/ 1433696 w 3084902"/>
              <a:gd name="connsiteY1-4" fmla="*/ 21271 h 3050927"/>
              <a:gd name="connsiteX2-5" fmla="*/ 1685162 w 3084902"/>
              <a:gd name="connsiteY2-6" fmla="*/ 21251 h 3050927"/>
              <a:gd name="connsiteX3-7" fmla="*/ 3063632 w 3084902"/>
              <a:gd name="connsiteY3-8" fmla="*/ 1399721 h 3050927"/>
              <a:gd name="connsiteX4-9" fmla="*/ 3063652 w 3084902"/>
              <a:gd name="connsiteY4-10" fmla="*/ 1651187 h 3050927"/>
              <a:gd name="connsiteX5-11" fmla="*/ 1685182 w 3084902"/>
              <a:gd name="connsiteY5-12" fmla="*/ 3029657 h 3050927"/>
              <a:gd name="connsiteX6-13" fmla="*/ 1433716 w 3084902"/>
              <a:gd name="connsiteY6-14" fmla="*/ 3029677 h 3050927"/>
              <a:gd name="connsiteX7-15" fmla="*/ 55246 w 3084902"/>
              <a:gd name="connsiteY7-16" fmla="*/ 1651207 h 3050927"/>
              <a:gd name="connsiteX8-17" fmla="*/ 55226 w 3084902"/>
              <a:gd name="connsiteY8-18" fmla="*/ 1399741 h 3050927"/>
              <a:gd name="connsiteX0-19" fmla="*/ 55226 w 3084902"/>
              <a:gd name="connsiteY0-20" fmla="*/ 1399733 h 3050919"/>
              <a:gd name="connsiteX1-21" fmla="*/ 1433696 w 3084902"/>
              <a:gd name="connsiteY1-22" fmla="*/ 21263 h 3050919"/>
              <a:gd name="connsiteX2-23" fmla="*/ 1685162 w 3084902"/>
              <a:gd name="connsiteY2-24" fmla="*/ 21243 h 3050919"/>
              <a:gd name="connsiteX3-25" fmla="*/ 3063632 w 3084902"/>
              <a:gd name="connsiteY3-26" fmla="*/ 1399713 h 3050919"/>
              <a:gd name="connsiteX4-27" fmla="*/ 3063652 w 3084902"/>
              <a:gd name="connsiteY4-28" fmla="*/ 1651179 h 3050919"/>
              <a:gd name="connsiteX5-29" fmla="*/ 1685182 w 3084902"/>
              <a:gd name="connsiteY5-30" fmla="*/ 3029649 h 3050919"/>
              <a:gd name="connsiteX6-31" fmla="*/ 1433716 w 3084902"/>
              <a:gd name="connsiteY6-32" fmla="*/ 3029669 h 3050919"/>
              <a:gd name="connsiteX7-33" fmla="*/ 55246 w 3084902"/>
              <a:gd name="connsiteY7-34" fmla="*/ 1651199 h 3050919"/>
              <a:gd name="connsiteX8-35" fmla="*/ 55226 w 3084902"/>
              <a:gd name="connsiteY8-36" fmla="*/ 1399733 h 3050919"/>
              <a:gd name="connsiteX0-37" fmla="*/ 55226 w 3084902"/>
              <a:gd name="connsiteY0-38" fmla="*/ 1433715 h 3084901"/>
              <a:gd name="connsiteX1-39" fmla="*/ 1433696 w 3084902"/>
              <a:gd name="connsiteY1-40" fmla="*/ 55245 h 3084901"/>
              <a:gd name="connsiteX2-41" fmla="*/ 1685162 w 3084902"/>
              <a:gd name="connsiteY2-42" fmla="*/ 55225 h 3084901"/>
              <a:gd name="connsiteX3-43" fmla="*/ 3063632 w 3084902"/>
              <a:gd name="connsiteY3-44" fmla="*/ 1433695 h 3084901"/>
              <a:gd name="connsiteX4-45" fmla="*/ 3063652 w 3084902"/>
              <a:gd name="connsiteY4-46" fmla="*/ 1685161 h 3084901"/>
              <a:gd name="connsiteX5-47" fmla="*/ 1685182 w 3084902"/>
              <a:gd name="connsiteY5-48" fmla="*/ 3063631 h 3084901"/>
              <a:gd name="connsiteX6-49" fmla="*/ 1433716 w 3084902"/>
              <a:gd name="connsiteY6-50" fmla="*/ 3063651 h 3084901"/>
              <a:gd name="connsiteX7-51" fmla="*/ 55246 w 3084902"/>
              <a:gd name="connsiteY7-52" fmla="*/ 1685181 h 3084901"/>
              <a:gd name="connsiteX8-53" fmla="*/ 55226 w 3084902"/>
              <a:gd name="connsiteY8-54" fmla="*/ 1433715 h 3084901"/>
              <a:gd name="connsiteX0-55" fmla="*/ 55226 w 3084902"/>
              <a:gd name="connsiteY0-56" fmla="*/ 1433715 h 3084901"/>
              <a:gd name="connsiteX1-57" fmla="*/ 1433696 w 3084902"/>
              <a:gd name="connsiteY1-58" fmla="*/ 55245 h 3084901"/>
              <a:gd name="connsiteX2-59" fmla="*/ 1685162 w 3084902"/>
              <a:gd name="connsiteY2-60" fmla="*/ 55225 h 3084901"/>
              <a:gd name="connsiteX3-61" fmla="*/ 3063632 w 3084902"/>
              <a:gd name="connsiteY3-62" fmla="*/ 1433695 h 3084901"/>
              <a:gd name="connsiteX4-63" fmla="*/ 3063652 w 3084902"/>
              <a:gd name="connsiteY4-64" fmla="*/ 1685161 h 3084901"/>
              <a:gd name="connsiteX5-65" fmla="*/ 1685182 w 3084902"/>
              <a:gd name="connsiteY5-66" fmla="*/ 3063631 h 3084901"/>
              <a:gd name="connsiteX6-67" fmla="*/ 1433716 w 3084902"/>
              <a:gd name="connsiteY6-68" fmla="*/ 3063651 h 3084901"/>
              <a:gd name="connsiteX7-69" fmla="*/ 55246 w 3084902"/>
              <a:gd name="connsiteY7-70" fmla="*/ 1685181 h 3084901"/>
              <a:gd name="connsiteX8-71" fmla="*/ 55226 w 3084902"/>
              <a:gd name="connsiteY8-72" fmla="*/ 1433715 h 3084901"/>
              <a:gd name="connsiteX0-73" fmla="*/ 55226 w 3084902"/>
              <a:gd name="connsiteY0-74" fmla="*/ 1433715 h 3084901"/>
              <a:gd name="connsiteX1-75" fmla="*/ 1433696 w 3084902"/>
              <a:gd name="connsiteY1-76" fmla="*/ 55245 h 3084901"/>
              <a:gd name="connsiteX2-77" fmla="*/ 1685162 w 3084902"/>
              <a:gd name="connsiteY2-78" fmla="*/ 55225 h 3084901"/>
              <a:gd name="connsiteX3-79" fmla="*/ 3063632 w 3084902"/>
              <a:gd name="connsiteY3-80" fmla="*/ 1433695 h 3084901"/>
              <a:gd name="connsiteX4-81" fmla="*/ 3063652 w 3084902"/>
              <a:gd name="connsiteY4-82" fmla="*/ 1685161 h 3084901"/>
              <a:gd name="connsiteX5-83" fmla="*/ 1685182 w 3084902"/>
              <a:gd name="connsiteY5-84" fmla="*/ 3063631 h 3084901"/>
              <a:gd name="connsiteX6-85" fmla="*/ 1433716 w 3084902"/>
              <a:gd name="connsiteY6-86" fmla="*/ 3063651 h 3084901"/>
              <a:gd name="connsiteX7-87" fmla="*/ 55246 w 3084902"/>
              <a:gd name="connsiteY7-88" fmla="*/ 1685181 h 3084901"/>
              <a:gd name="connsiteX8-89" fmla="*/ 55226 w 3084902"/>
              <a:gd name="connsiteY8-90" fmla="*/ 1433715 h 3084901"/>
              <a:gd name="connsiteX0-91" fmla="*/ 55226 w 3084893"/>
              <a:gd name="connsiteY0-92" fmla="*/ 1433715 h 3084901"/>
              <a:gd name="connsiteX1-93" fmla="*/ 1433696 w 3084893"/>
              <a:gd name="connsiteY1-94" fmla="*/ 55245 h 3084901"/>
              <a:gd name="connsiteX2-95" fmla="*/ 1685162 w 3084893"/>
              <a:gd name="connsiteY2-96" fmla="*/ 55225 h 3084901"/>
              <a:gd name="connsiteX3-97" fmla="*/ 3063632 w 3084893"/>
              <a:gd name="connsiteY3-98" fmla="*/ 1433695 h 3084901"/>
              <a:gd name="connsiteX4-99" fmla="*/ 3063652 w 3084893"/>
              <a:gd name="connsiteY4-100" fmla="*/ 1685161 h 3084901"/>
              <a:gd name="connsiteX5-101" fmla="*/ 1685182 w 3084893"/>
              <a:gd name="connsiteY5-102" fmla="*/ 3063631 h 3084901"/>
              <a:gd name="connsiteX6-103" fmla="*/ 1433716 w 3084893"/>
              <a:gd name="connsiteY6-104" fmla="*/ 3063651 h 3084901"/>
              <a:gd name="connsiteX7-105" fmla="*/ 55246 w 3084893"/>
              <a:gd name="connsiteY7-106" fmla="*/ 1685181 h 3084901"/>
              <a:gd name="connsiteX8-107" fmla="*/ 55226 w 3084893"/>
              <a:gd name="connsiteY8-108" fmla="*/ 1433715 h 3084901"/>
              <a:gd name="connsiteX0-109" fmla="*/ 55226 w 3118876"/>
              <a:gd name="connsiteY0-110" fmla="*/ 1433715 h 3084901"/>
              <a:gd name="connsiteX1-111" fmla="*/ 1433696 w 3118876"/>
              <a:gd name="connsiteY1-112" fmla="*/ 55245 h 3084901"/>
              <a:gd name="connsiteX2-113" fmla="*/ 1685162 w 3118876"/>
              <a:gd name="connsiteY2-114" fmla="*/ 55225 h 3084901"/>
              <a:gd name="connsiteX3-115" fmla="*/ 3063632 w 3118876"/>
              <a:gd name="connsiteY3-116" fmla="*/ 1433695 h 3084901"/>
              <a:gd name="connsiteX4-117" fmla="*/ 3063652 w 3118876"/>
              <a:gd name="connsiteY4-118" fmla="*/ 1685161 h 3084901"/>
              <a:gd name="connsiteX5-119" fmla="*/ 1685182 w 3118876"/>
              <a:gd name="connsiteY5-120" fmla="*/ 3063631 h 3084901"/>
              <a:gd name="connsiteX6-121" fmla="*/ 1433716 w 3118876"/>
              <a:gd name="connsiteY6-122" fmla="*/ 3063651 h 3084901"/>
              <a:gd name="connsiteX7-123" fmla="*/ 55246 w 3118876"/>
              <a:gd name="connsiteY7-124" fmla="*/ 1685181 h 3084901"/>
              <a:gd name="connsiteX8-125" fmla="*/ 55226 w 3118876"/>
              <a:gd name="connsiteY8-126" fmla="*/ 1433715 h 3084901"/>
              <a:gd name="connsiteX0-127" fmla="*/ 55226 w 3118876"/>
              <a:gd name="connsiteY0-128" fmla="*/ 1433715 h 3084901"/>
              <a:gd name="connsiteX1-129" fmla="*/ 1433696 w 3118876"/>
              <a:gd name="connsiteY1-130" fmla="*/ 55245 h 3084901"/>
              <a:gd name="connsiteX2-131" fmla="*/ 1685162 w 3118876"/>
              <a:gd name="connsiteY2-132" fmla="*/ 55225 h 3084901"/>
              <a:gd name="connsiteX3-133" fmla="*/ 3063632 w 3118876"/>
              <a:gd name="connsiteY3-134" fmla="*/ 1433695 h 3084901"/>
              <a:gd name="connsiteX4-135" fmla="*/ 3063652 w 3118876"/>
              <a:gd name="connsiteY4-136" fmla="*/ 1685161 h 3084901"/>
              <a:gd name="connsiteX5-137" fmla="*/ 1685182 w 3118876"/>
              <a:gd name="connsiteY5-138" fmla="*/ 3063631 h 3084901"/>
              <a:gd name="connsiteX6-139" fmla="*/ 1433716 w 3118876"/>
              <a:gd name="connsiteY6-140" fmla="*/ 3063651 h 3084901"/>
              <a:gd name="connsiteX7-141" fmla="*/ 55246 w 3118876"/>
              <a:gd name="connsiteY7-142" fmla="*/ 1685181 h 3084901"/>
              <a:gd name="connsiteX8-143" fmla="*/ 55226 w 3118876"/>
              <a:gd name="connsiteY8-144" fmla="*/ 1433715 h 3084901"/>
              <a:gd name="connsiteX0-145" fmla="*/ 55226 w 3118876"/>
              <a:gd name="connsiteY0-146" fmla="*/ 1433715 h 3084901"/>
              <a:gd name="connsiteX1-147" fmla="*/ 1433696 w 3118876"/>
              <a:gd name="connsiteY1-148" fmla="*/ 55245 h 3084901"/>
              <a:gd name="connsiteX2-149" fmla="*/ 1685162 w 3118876"/>
              <a:gd name="connsiteY2-150" fmla="*/ 55225 h 3084901"/>
              <a:gd name="connsiteX3-151" fmla="*/ 3063632 w 3118876"/>
              <a:gd name="connsiteY3-152" fmla="*/ 1433695 h 3084901"/>
              <a:gd name="connsiteX4-153" fmla="*/ 3063652 w 3118876"/>
              <a:gd name="connsiteY4-154" fmla="*/ 1685161 h 3084901"/>
              <a:gd name="connsiteX5-155" fmla="*/ 1685182 w 3118876"/>
              <a:gd name="connsiteY5-156" fmla="*/ 3063631 h 3084901"/>
              <a:gd name="connsiteX6-157" fmla="*/ 1433716 w 3118876"/>
              <a:gd name="connsiteY6-158" fmla="*/ 3063651 h 3084901"/>
              <a:gd name="connsiteX7-159" fmla="*/ 55246 w 3118876"/>
              <a:gd name="connsiteY7-160" fmla="*/ 1685181 h 3084901"/>
              <a:gd name="connsiteX8-161" fmla="*/ 55226 w 3118876"/>
              <a:gd name="connsiteY8-162" fmla="*/ 1433715 h 3084901"/>
              <a:gd name="connsiteX0-163" fmla="*/ 55226 w 3118876"/>
              <a:gd name="connsiteY0-164" fmla="*/ 1433715 h 3084893"/>
              <a:gd name="connsiteX1-165" fmla="*/ 1433696 w 3118876"/>
              <a:gd name="connsiteY1-166" fmla="*/ 55245 h 3084893"/>
              <a:gd name="connsiteX2-167" fmla="*/ 1685162 w 3118876"/>
              <a:gd name="connsiteY2-168" fmla="*/ 55225 h 3084893"/>
              <a:gd name="connsiteX3-169" fmla="*/ 3063632 w 3118876"/>
              <a:gd name="connsiteY3-170" fmla="*/ 1433695 h 3084893"/>
              <a:gd name="connsiteX4-171" fmla="*/ 3063652 w 3118876"/>
              <a:gd name="connsiteY4-172" fmla="*/ 1685161 h 3084893"/>
              <a:gd name="connsiteX5-173" fmla="*/ 1685182 w 3118876"/>
              <a:gd name="connsiteY5-174" fmla="*/ 3063631 h 3084893"/>
              <a:gd name="connsiteX6-175" fmla="*/ 1433716 w 3118876"/>
              <a:gd name="connsiteY6-176" fmla="*/ 3063651 h 3084893"/>
              <a:gd name="connsiteX7-177" fmla="*/ 55246 w 3118876"/>
              <a:gd name="connsiteY7-178" fmla="*/ 1685181 h 3084893"/>
              <a:gd name="connsiteX8-179" fmla="*/ 55226 w 3118876"/>
              <a:gd name="connsiteY8-180" fmla="*/ 1433715 h 3084893"/>
              <a:gd name="connsiteX0-181" fmla="*/ 55226 w 3118876"/>
              <a:gd name="connsiteY0-182" fmla="*/ 1433715 h 3118876"/>
              <a:gd name="connsiteX1-183" fmla="*/ 1433696 w 3118876"/>
              <a:gd name="connsiteY1-184" fmla="*/ 55245 h 3118876"/>
              <a:gd name="connsiteX2-185" fmla="*/ 1685162 w 3118876"/>
              <a:gd name="connsiteY2-186" fmla="*/ 55225 h 3118876"/>
              <a:gd name="connsiteX3-187" fmla="*/ 3063632 w 3118876"/>
              <a:gd name="connsiteY3-188" fmla="*/ 1433695 h 3118876"/>
              <a:gd name="connsiteX4-189" fmla="*/ 3063652 w 3118876"/>
              <a:gd name="connsiteY4-190" fmla="*/ 1685161 h 3118876"/>
              <a:gd name="connsiteX5-191" fmla="*/ 1685182 w 3118876"/>
              <a:gd name="connsiteY5-192" fmla="*/ 3063631 h 3118876"/>
              <a:gd name="connsiteX6-193" fmla="*/ 1433716 w 3118876"/>
              <a:gd name="connsiteY6-194" fmla="*/ 3063651 h 3118876"/>
              <a:gd name="connsiteX7-195" fmla="*/ 55246 w 3118876"/>
              <a:gd name="connsiteY7-196" fmla="*/ 1685181 h 3118876"/>
              <a:gd name="connsiteX8-197" fmla="*/ 55226 w 3118876"/>
              <a:gd name="connsiteY8-198" fmla="*/ 1433715 h 3118876"/>
              <a:gd name="connsiteX0-199" fmla="*/ 55226 w 3118876"/>
              <a:gd name="connsiteY0-200" fmla="*/ 1433715 h 3118876"/>
              <a:gd name="connsiteX1-201" fmla="*/ 1433696 w 3118876"/>
              <a:gd name="connsiteY1-202" fmla="*/ 55245 h 3118876"/>
              <a:gd name="connsiteX2-203" fmla="*/ 1685162 w 3118876"/>
              <a:gd name="connsiteY2-204" fmla="*/ 55225 h 3118876"/>
              <a:gd name="connsiteX3-205" fmla="*/ 3063632 w 3118876"/>
              <a:gd name="connsiteY3-206" fmla="*/ 1433695 h 3118876"/>
              <a:gd name="connsiteX4-207" fmla="*/ 3063652 w 3118876"/>
              <a:gd name="connsiteY4-208" fmla="*/ 1685161 h 3118876"/>
              <a:gd name="connsiteX5-209" fmla="*/ 1685182 w 3118876"/>
              <a:gd name="connsiteY5-210" fmla="*/ 3063631 h 3118876"/>
              <a:gd name="connsiteX6-211" fmla="*/ 1433716 w 3118876"/>
              <a:gd name="connsiteY6-212" fmla="*/ 3063651 h 3118876"/>
              <a:gd name="connsiteX7-213" fmla="*/ 55246 w 3118876"/>
              <a:gd name="connsiteY7-214" fmla="*/ 1685181 h 3118876"/>
              <a:gd name="connsiteX8-215" fmla="*/ 55226 w 3118876"/>
              <a:gd name="connsiteY8-216" fmla="*/ 1433715 h 3118876"/>
              <a:gd name="connsiteX0-217" fmla="*/ 55226 w 3118876"/>
              <a:gd name="connsiteY0-218" fmla="*/ 1433715 h 3118876"/>
              <a:gd name="connsiteX1-219" fmla="*/ 1433696 w 3118876"/>
              <a:gd name="connsiteY1-220" fmla="*/ 55245 h 3118876"/>
              <a:gd name="connsiteX2-221" fmla="*/ 1685162 w 3118876"/>
              <a:gd name="connsiteY2-222" fmla="*/ 55225 h 3118876"/>
              <a:gd name="connsiteX3-223" fmla="*/ 3063632 w 3118876"/>
              <a:gd name="connsiteY3-224" fmla="*/ 1433695 h 3118876"/>
              <a:gd name="connsiteX4-225" fmla="*/ 3063652 w 3118876"/>
              <a:gd name="connsiteY4-226" fmla="*/ 1685161 h 3118876"/>
              <a:gd name="connsiteX5-227" fmla="*/ 1685182 w 3118876"/>
              <a:gd name="connsiteY5-228" fmla="*/ 3063631 h 3118876"/>
              <a:gd name="connsiteX6-229" fmla="*/ 1433716 w 3118876"/>
              <a:gd name="connsiteY6-230" fmla="*/ 3063651 h 3118876"/>
              <a:gd name="connsiteX7-231" fmla="*/ 55246 w 3118876"/>
              <a:gd name="connsiteY7-232" fmla="*/ 1685181 h 3118876"/>
              <a:gd name="connsiteX8-233" fmla="*/ 55226 w 3118876"/>
              <a:gd name="connsiteY8-234" fmla="*/ 1433715 h 3118876"/>
              <a:gd name="connsiteX0-235" fmla="*/ 55226 w 3118876"/>
              <a:gd name="connsiteY0-236" fmla="*/ 1433715 h 3118876"/>
              <a:gd name="connsiteX1-237" fmla="*/ 1433696 w 3118876"/>
              <a:gd name="connsiteY1-238" fmla="*/ 55245 h 3118876"/>
              <a:gd name="connsiteX2-239" fmla="*/ 1685162 w 3118876"/>
              <a:gd name="connsiteY2-240" fmla="*/ 55225 h 3118876"/>
              <a:gd name="connsiteX3-241" fmla="*/ 3063632 w 3118876"/>
              <a:gd name="connsiteY3-242" fmla="*/ 1433695 h 3118876"/>
              <a:gd name="connsiteX4-243" fmla="*/ 3063652 w 3118876"/>
              <a:gd name="connsiteY4-244" fmla="*/ 1685161 h 3118876"/>
              <a:gd name="connsiteX5-245" fmla="*/ 1685182 w 3118876"/>
              <a:gd name="connsiteY5-246" fmla="*/ 3063631 h 3118876"/>
              <a:gd name="connsiteX6-247" fmla="*/ 1433716 w 3118876"/>
              <a:gd name="connsiteY6-248" fmla="*/ 3063651 h 3118876"/>
              <a:gd name="connsiteX7-249" fmla="*/ 55246 w 3118876"/>
              <a:gd name="connsiteY7-250" fmla="*/ 1685181 h 3118876"/>
              <a:gd name="connsiteX8-251" fmla="*/ 55226 w 3118876"/>
              <a:gd name="connsiteY8-252" fmla="*/ 1433715 h 31188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118876" h="3118876">
                <a:moveTo>
                  <a:pt x="55226" y="1433715"/>
                </a:moveTo>
                <a:cubicBezTo>
                  <a:pt x="128873" y="1360068"/>
                  <a:pt x="1360048" y="128892"/>
                  <a:pt x="1433696" y="55245"/>
                </a:cubicBezTo>
                <a:cubicBezTo>
                  <a:pt x="1507342" y="-18402"/>
                  <a:pt x="1611514" y="-18422"/>
                  <a:pt x="1685162" y="55225"/>
                </a:cubicBezTo>
                <a:cubicBezTo>
                  <a:pt x="1758808" y="128872"/>
                  <a:pt x="2989984" y="1360048"/>
                  <a:pt x="3063632" y="1433695"/>
                </a:cubicBezTo>
                <a:cubicBezTo>
                  <a:pt x="3137278" y="1507342"/>
                  <a:pt x="3137299" y="1611514"/>
                  <a:pt x="3063652" y="1685161"/>
                </a:cubicBezTo>
                <a:cubicBezTo>
                  <a:pt x="2990003" y="1758808"/>
                  <a:pt x="1758828" y="2989984"/>
                  <a:pt x="1685182" y="3063631"/>
                </a:cubicBezTo>
                <a:cubicBezTo>
                  <a:pt x="1611534" y="3137278"/>
                  <a:pt x="1507362" y="3137298"/>
                  <a:pt x="1433716" y="3063651"/>
                </a:cubicBezTo>
                <a:cubicBezTo>
                  <a:pt x="1360068" y="2990003"/>
                  <a:pt x="128892" y="1758827"/>
                  <a:pt x="55246" y="1685181"/>
                </a:cubicBezTo>
                <a:cubicBezTo>
                  <a:pt x="-18402" y="1611533"/>
                  <a:pt x="-18421" y="1507362"/>
                  <a:pt x="55226" y="1433715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 w="3175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>
            <a:noAutofit/>
          </a:bodyPr>
          <a:p>
            <a:endParaRPr lang="zh-CN" altLang="en-US">
              <a:latin typeface="+mn-ea"/>
            </a:endParaRPr>
          </a:p>
        </p:txBody>
      </p:sp>
      <p:sp>
        <p:nvSpPr>
          <p:cNvPr id="65" name="对象1"/>
          <p:cNvSpPr/>
          <p:nvPr>
            <p:custDataLst>
              <p:tags r:id="rId2"/>
            </p:custDataLst>
          </p:nvPr>
        </p:nvSpPr>
        <p:spPr>
          <a:xfrm flipH="1">
            <a:off x="2113915" y="2772363"/>
            <a:ext cx="3670732" cy="1300051"/>
          </a:xfrm>
          <a:custGeom>
            <a:avLst/>
            <a:gdLst/>
            <a:ahLst/>
            <a:cxnLst/>
            <a:rect l="l" t="t" r="r" b="b"/>
            <a:pathLst>
              <a:path w="3950208" h="1399032">
                <a:moveTo>
                  <a:pt x="420624" y="54864"/>
                </a:moveTo>
                <a:cubicBezTo>
                  <a:pt x="438912" y="18288"/>
                  <a:pt x="484632" y="0"/>
                  <a:pt x="521208" y="0"/>
                </a:cubicBezTo>
                <a:lnTo>
                  <a:pt x="3950208" y="0"/>
                </a:lnTo>
                <a:lnTo>
                  <a:pt x="3950208" y="1399032"/>
                </a:lnTo>
                <a:lnTo>
                  <a:pt x="521208" y="1399032"/>
                </a:lnTo>
                <a:cubicBezTo>
                  <a:pt x="484632" y="1399032"/>
                  <a:pt x="438912" y="1380744"/>
                  <a:pt x="420624" y="1344168"/>
                </a:cubicBezTo>
                <a:lnTo>
                  <a:pt x="18288" y="768096"/>
                </a:lnTo>
                <a:cubicBezTo>
                  <a:pt x="-9144" y="731520"/>
                  <a:pt x="-9144" y="667512"/>
                  <a:pt x="18288" y="621792"/>
                </a:cubicBezTo>
                <a:lnTo>
                  <a:pt x="420624" y="54864"/>
                </a:lnTo>
              </a:path>
            </a:pathLst>
          </a:custGeom>
          <a:noFill/>
          <a:ln w="12700">
            <a:gradFill>
              <a:gsLst>
                <a:gs pos="0">
                  <a:schemeClr val="accent2">
                    <a:lumMod val="40000"/>
                    <a:lumOff val="60000"/>
                    <a:alpha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324000" tIns="0" rIns="648000" numCol="1" spcCol="0" rtlCol="0" fromWordArt="0" anchor="ctr" anchorCtr="1" forceAA="0" compatLnSpc="1">
            <a:noAutofit/>
          </a:bodyPr>
          <a:p>
            <a:pPr indent="0" algn="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类比法</a:t>
            </a:r>
            <a:endParaRPr lang="zh-CN" altLang="en-US" sz="2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对象4"/>
          <p:cNvSpPr/>
          <p:nvPr>
            <p:custDataLst>
              <p:tags r:id="rId3"/>
            </p:custDataLst>
          </p:nvPr>
        </p:nvSpPr>
        <p:spPr>
          <a:xfrm flipH="1">
            <a:off x="6696166" y="2772363"/>
            <a:ext cx="3670732" cy="1300051"/>
          </a:xfrm>
          <a:custGeom>
            <a:avLst/>
            <a:gdLst/>
            <a:ahLst/>
            <a:cxnLst/>
            <a:rect l="l" t="t" r="r" b="b"/>
            <a:pathLst>
              <a:path w="3950208" h="1399032">
                <a:moveTo>
                  <a:pt x="3529584" y="54864"/>
                </a:moveTo>
                <a:cubicBezTo>
                  <a:pt x="3502152" y="18288"/>
                  <a:pt x="3465576" y="0"/>
                  <a:pt x="3429000" y="0"/>
                </a:cubicBezTo>
                <a:lnTo>
                  <a:pt x="0" y="0"/>
                </a:lnTo>
                <a:lnTo>
                  <a:pt x="0" y="1399032"/>
                </a:lnTo>
                <a:lnTo>
                  <a:pt x="3429000" y="1399032"/>
                </a:lnTo>
                <a:cubicBezTo>
                  <a:pt x="3465576" y="1399032"/>
                  <a:pt x="3502152" y="1380744"/>
                  <a:pt x="3529584" y="1344168"/>
                </a:cubicBezTo>
                <a:lnTo>
                  <a:pt x="3922776" y="768096"/>
                </a:lnTo>
                <a:cubicBezTo>
                  <a:pt x="3959352" y="731520"/>
                  <a:pt x="3959352" y="667512"/>
                  <a:pt x="3922776" y="621792"/>
                </a:cubicBezTo>
                <a:lnTo>
                  <a:pt x="3529584" y="54864"/>
                </a:lnTo>
              </a:path>
            </a:pathLst>
          </a:custGeom>
          <a:noFill/>
          <a:ln w="12700">
            <a:gradFill>
              <a:gsLst>
                <a:gs pos="0">
                  <a:schemeClr val="accent2">
                    <a:lumMod val="40000"/>
                    <a:lumOff val="60000"/>
                    <a:alpha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648000" tIns="0" rIns="323850" numCol="1" spcCol="0" rtlCol="0" fromWordArt="0" anchor="ctr" anchorCtr="1" forceAA="0" compatLnSpc="1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移植法</a:t>
            </a:r>
            <a:endParaRPr lang="zh-CN" altLang="en-US" sz="2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对象7"/>
          <p:cNvSpPr/>
          <p:nvPr>
            <p:custDataLst>
              <p:tags r:id="rId4"/>
            </p:custDataLst>
          </p:nvPr>
        </p:nvSpPr>
        <p:spPr>
          <a:xfrm>
            <a:off x="4394674" y="3118875"/>
            <a:ext cx="607741" cy="60774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alpha val="40000"/>
              </a:schemeClr>
            </a:solidFill>
          </a:ln>
          <a:effectLst/>
        </p:spPr>
        <p:txBody>
          <a:bodyPr wrap="square" lIns="0" tIns="0" rIns="0" bIns="0" anchor="ctr" anchorCtr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对象7"/>
          <p:cNvSpPr/>
          <p:nvPr>
            <p:custDataLst>
              <p:tags r:id="rId5"/>
            </p:custDataLst>
          </p:nvPr>
        </p:nvSpPr>
        <p:spPr>
          <a:xfrm>
            <a:off x="7358532" y="3118875"/>
            <a:ext cx="607741" cy="60774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alpha val="40000"/>
              </a:schemeClr>
            </a:solidFill>
          </a:ln>
          <a:effectLst/>
        </p:spPr>
        <p:txBody>
          <a:bodyPr wrap="square" lIns="0" tIns="0" rIns="0" bIns="0" anchor="ctr" anchorCtr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任意多边形: 形状 2"/>
          <p:cNvSpPr/>
          <p:nvPr>
            <p:custDataLst>
              <p:tags r:id="rId6"/>
            </p:custDataLst>
          </p:nvPr>
        </p:nvSpPr>
        <p:spPr>
          <a:xfrm>
            <a:off x="5129570" y="2379731"/>
            <a:ext cx="2094835" cy="2094835"/>
          </a:xfrm>
          <a:custGeom>
            <a:avLst/>
            <a:gdLst>
              <a:gd name="connsiteX0" fmla="*/ 35524 w 1922964"/>
              <a:gd name="connsiteY0" fmla="*/ 869736 h 1901122"/>
              <a:gd name="connsiteX1" fmla="*/ 891606 w 1922964"/>
              <a:gd name="connsiteY1" fmla="*/ 13654 h 1901122"/>
              <a:gd name="connsiteX2" fmla="*/ 1053229 w 1922964"/>
              <a:gd name="connsiteY2" fmla="*/ 13681 h 1901122"/>
              <a:gd name="connsiteX3" fmla="*/ 1909311 w 1922964"/>
              <a:gd name="connsiteY3" fmla="*/ 869764 h 1901122"/>
              <a:gd name="connsiteX4" fmla="*/ 1909283 w 1922964"/>
              <a:gd name="connsiteY4" fmla="*/ 1031386 h 1901122"/>
              <a:gd name="connsiteX5" fmla="*/ 1053202 w 1922964"/>
              <a:gd name="connsiteY5" fmla="*/ 1887469 h 1901122"/>
              <a:gd name="connsiteX6" fmla="*/ 891579 w 1922964"/>
              <a:gd name="connsiteY6" fmla="*/ 1887441 h 1901122"/>
              <a:gd name="connsiteX7" fmla="*/ 35497 w 1922964"/>
              <a:gd name="connsiteY7" fmla="*/ 1031359 h 1901122"/>
              <a:gd name="connsiteX8" fmla="*/ 35524 w 1922964"/>
              <a:gd name="connsiteY8" fmla="*/ 869736 h 1901122"/>
              <a:gd name="connsiteX0-1" fmla="*/ 35524 w 1922964"/>
              <a:gd name="connsiteY0-2" fmla="*/ 869736 h 1901122"/>
              <a:gd name="connsiteX1-3" fmla="*/ 891606 w 1922964"/>
              <a:gd name="connsiteY1-4" fmla="*/ 13654 h 1901122"/>
              <a:gd name="connsiteX2-5" fmla="*/ 1053229 w 1922964"/>
              <a:gd name="connsiteY2-6" fmla="*/ 13681 h 1901122"/>
              <a:gd name="connsiteX3-7" fmla="*/ 1909311 w 1922964"/>
              <a:gd name="connsiteY3-8" fmla="*/ 869764 h 1901122"/>
              <a:gd name="connsiteX4-9" fmla="*/ 1909283 w 1922964"/>
              <a:gd name="connsiteY4-10" fmla="*/ 1031386 h 1901122"/>
              <a:gd name="connsiteX5-11" fmla="*/ 1053202 w 1922964"/>
              <a:gd name="connsiteY5-12" fmla="*/ 1887469 h 1901122"/>
              <a:gd name="connsiteX6-13" fmla="*/ 891579 w 1922964"/>
              <a:gd name="connsiteY6-14" fmla="*/ 1887441 h 1901122"/>
              <a:gd name="connsiteX7-15" fmla="*/ 35497 w 1922964"/>
              <a:gd name="connsiteY7-16" fmla="*/ 1031359 h 1901122"/>
              <a:gd name="connsiteX8-17" fmla="*/ 35524 w 1922964"/>
              <a:gd name="connsiteY8-18" fmla="*/ 869736 h 1901122"/>
              <a:gd name="connsiteX0-19" fmla="*/ 35524 w 1922964"/>
              <a:gd name="connsiteY0-20" fmla="*/ 869746 h 1901132"/>
              <a:gd name="connsiteX1-21" fmla="*/ 891606 w 1922964"/>
              <a:gd name="connsiteY1-22" fmla="*/ 13664 h 1901132"/>
              <a:gd name="connsiteX2-23" fmla="*/ 1053229 w 1922964"/>
              <a:gd name="connsiteY2-24" fmla="*/ 13691 h 1901132"/>
              <a:gd name="connsiteX3-25" fmla="*/ 1909311 w 1922964"/>
              <a:gd name="connsiteY3-26" fmla="*/ 869774 h 1901132"/>
              <a:gd name="connsiteX4-27" fmla="*/ 1909283 w 1922964"/>
              <a:gd name="connsiteY4-28" fmla="*/ 1031396 h 1901132"/>
              <a:gd name="connsiteX5-29" fmla="*/ 1053202 w 1922964"/>
              <a:gd name="connsiteY5-30" fmla="*/ 1887479 h 1901132"/>
              <a:gd name="connsiteX6-31" fmla="*/ 891579 w 1922964"/>
              <a:gd name="connsiteY6-32" fmla="*/ 1887451 h 1901132"/>
              <a:gd name="connsiteX7-33" fmla="*/ 35497 w 1922964"/>
              <a:gd name="connsiteY7-34" fmla="*/ 1031369 h 1901132"/>
              <a:gd name="connsiteX8-35" fmla="*/ 35524 w 1922964"/>
              <a:gd name="connsiteY8-36" fmla="*/ 869746 h 1901132"/>
              <a:gd name="connsiteX0-37" fmla="*/ 35524 w 1922964"/>
              <a:gd name="connsiteY0-38" fmla="*/ 891578 h 1922964"/>
              <a:gd name="connsiteX1-39" fmla="*/ 891606 w 1922964"/>
              <a:gd name="connsiteY1-40" fmla="*/ 35496 h 1922964"/>
              <a:gd name="connsiteX2-41" fmla="*/ 1053229 w 1922964"/>
              <a:gd name="connsiteY2-42" fmla="*/ 35523 h 1922964"/>
              <a:gd name="connsiteX3-43" fmla="*/ 1909311 w 1922964"/>
              <a:gd name="connsiteY3-44" fmla="*/ 891606 h 1922964"/>
              <a:gd name="connsiteX4-45" fmla="*/ 1909283 w 1922964"/>
              <a:gd name="connsiteY4-46" fmla="*/ 1053228 h 1922964"/>
              <a:gd name="connsiteX5-47" fmla="*/ 1053202 w 1922964"/>
              <a:gd name="connsiteY5-48" fmla="*/ 1909311 h 1922964"/>
              <a:gd name="connsiteX6-49" fmla="*/ 891579 w 1922964"/>
              <a:gd name="connsiteY6-50" fmla="*/ 1909283 h 1922964"/>
              <a:gd name="connsiteX7-51" fmla="*/ 35497 w 1922964"/>
              <a:gd name="connsiteY7-52" fmla="*/ 1053201 h 1922964"/>
              <a:gd name="connsiteX8-53" fmla="*/ 35524 w 1922964"/>
              <a:gd name="connsiteY8-54" fmla="*/ 891578 h 1922964"/>
              <a:gd name="connsiteX0-55" fmla="*/ 35524 w 1922964"/>
              <a:gd name="connsiteY0-56" fmla="*/ 891578 h 1922964"/>
              <a:gd name="connsiteX1-57" fmla="*/ 891606 w 1922964"/>
              <a:gd name="connsiteY1-58" fmla="*/ 35496 h 1922964"/>
              <a:gd name="connsiteX2-59" fmla="*/ 1053229 w 1922964"/>
              <a:gd name="connsiteY2-60" fmla="*/ 35523 h 1922964"/>
              <a:gd name="connsiteX3-61" fmla="*/ 1909311 w 1922964"/>
              <a:gd name="connsiteY3-62" fmla="*/ 891606 h 1922964"/>
              <a:gd name="connsiteX4-63" fmla="*/ 1909283 w 1922964"/>
              <a:gd name="connsiteY4-64" fmla="*/ 1053228 h 1922964"/>
              <a:gd name="connsiteX5-65" fmla="*/ 1053202 w 1922964"/>
              <a:gd name="connsiteY5-66" fmla="*/ 1909311 h 1922964"/>
              <a:gd name="connsiteX6-67" fmla="*/ 891579 w 1922964"/>
              <a:gd name="connsiteY6-68" fmla="*/ 1909283 h 1922964"/>
              <a:gd name="connsiteX7-69" fmla="*/ 35497 w 1922964"/>
              <a:gd name="connsiteY7-70" fmla="*/ 1053201 h 1922964"/>
              <a:gd name="connsiteX8-71" fmla="*/ 35524 w 1922964"/>
              <a:gd name="connsiteY8-72" fmla="*/ 891578 h 1922964"/>
              <a:gd name="connsiteX0-73" fmla="*/ 35524 w 1922964"/>
              <a:gd name="connsiteY0-74" fmla="*/ 891578 h 1922964"/>
              <a:gd name="connsiteX1-75" fmla="*/ 891606 w 1922964"/>
              <a:gd name="connsiteY1-76" fmla="*/ 35496 h 1922964"/>
              <a:gd name="connsiteX2-77" fmla="*/ 1053229 w 1922964"/>
              <a:gd name="connsiteY2-78" fmla="*/ 35523 h 1922964"/>
              <a:gd name="connsiteX3-79" fmla="*/ 1909311 w 1922964"/>
              <a:gd name="connsiteY3-80" fmla="*/ 891606 h 1922964"/>
              <a:gd name="connsiteX4-81" fmla="*/ 1909283 w 1922964"/>
              <a:gd name="connsiteY4-82" fmla="*/ 1053228 h 1922964"/>
              <a:gd name="connsiteX5-83" fmla="*/ 1053202 w 1922964"/>
              <a:gd name="connsiteY5-84" fmla="*/ 1909311 h 1922964"/>
              <a:gd name="connsiteX6-85" fmla="*/ 891579 w 1922964"/>
              <a:gd name="connsiteY6-86" fmla="*/ 1909283 h 1922964"/>
              <a:gd name="connsiteX7-87" fmla="*/ 35497 w 1922964"/>
              <a:gd name="connsiteY7-88" fmla="*/ 1053201 h 1922964"/>
              <a:gd name="connsiteX8-89" fmla="*/ 35524 w 1922964"/>
              <a:gd name="connsiteY8-90" fmla="*/ 891578 h 1922964"/>
              <a:gd name="connsiteX0-91" fmla="*/ 35524 w 1922974"/>
              <a:gd name="connsiteY0-92" fmla="*/ 891578 h 1922964"/>
              <a:gd name="connsiteX1-93" fmla="*/ 891606 w 1922974"/>
              <a:gd name="connsiteY1-94" fmla="*/ 35496 h 1922964"/>
              <a:gd name="connsiteX2-95" fmla="*/ 1053229 w 1922974"/>
              <a:gd name="connsiteY2-96" fmla="*/ 35523 h 1922964"/>
              <a:gd name="connsiteX3-97" fmla="*/ 1909311 w 1922974"/>
              <a:gd name="connsiteY3-98" fmla="*/ 891606 h 1922964"/>
              <a:gd name="connsiteX4-99" fmla="*/ 1909283 w 1922974"/>
              <a:gd name="connsiteY4-100" fmla="*/ 1053228 h 1922964"/>
              <a:gd name="connsiteX5-101" fmla="*/ 1053202 w 1922974"/>
              <a:gd name="connsiteY5-102" fmla="*/ 1909311 h 1922964"/>
              <a:gd name="connsiteX6-103" fmla="*/ 891579 w 1922974"/>
              <a:gd name="connsiteY6-104" fmla="*/ 1909283 h 1922964"/>
              <a:gd name="connsiteX7-105" fmla="*/ 35497 w 1922974"/>
              <a:gd name="connsiteY7-106" fmla="*/ 1053201 h 1922964"/>
              <a:gd name="connsiteX8-107" fmla="*/ 35524 w 1922974"/>
              <a:gd name="connsiteY8-108" fmla="*/ 891578 h 1922964"/>
              <a:gd name="connsiteX0-109" fmla="*/ 35524 w 1944805"/>
              <a:gd name="connsiteY0-110" fmla="*/ 891578 h 1922964"/>
              <a:gd name="connsiteX1-111" fmla="*/ 891606 w 1944805"/>
              <a:gd name="connsiteY1-112" fmla="*/ 35496 h 1922964"/>
              <a:gd name="connsiteX2-113" fmla="*/ 1053229 w 1944805"/>
              <a:gd name="connsiteY2-114" fmla="*/ 35523 h 1922964"/>
              <a:gd name="connsiteX3-115" fmla="*/ 1909311 w 1944805"/>
              <a:gd name="connsiteY3-116" fmla="*/ 891606 h 1922964"/>
              <a:gd name="connsiteX4-117" fmla="*/ 1909283 w 1944805"/>
              <a:gd name="connsiteY4-118" fmla="*/ 1053228 h 1922964"/>
              <a:gd name="connsiteX5-119" fmla="*/ 1053202 w 1944805"/>
              <a:gd name="connsiteY5-120" fmla="*/ 1909311 h 1922964"/>
              <a:gd name="connsiteX6-121" fmla="*/ 891579 w 1944805"/>
              <a:gd name="connsiteY6-122" fmla="*/ 1909283 h 1922964"/>
              <a:gd name="connsiteX7-123" fmla="*/ 35497 w 1944805"/>
              <a:gd name="connsiteY7-124" fmla="*/ 1053201 h 1922964"/>
              <a:gd name="connsiteX8-125" fmla="*/ 35524 w 1944805"/>
              <a:gd name="connsiteY8-126" fmla="*/ 891578 h 1922964"/>
              <a:gd name="connsiteX0-127" fmla="*/ 35524 w 1944805"/>
              <a:gd name="connsiteY0-128" fmla="*/ 891578 h 1922964"/>
              <a:gd name="connsiteX1-129" fmla="*/ 891606 w 1944805"/>
              <a:gd name="connsiteY1-130" fmla="*/ 35496 h 1922964"/>
              <a:gd name="connsiteX2-131" fmla="*/ 1053229 w 1944805"/>
              <a:gd name="connsiteY2-132" fmla="*/ 35523 h 1922964"/>
              <a:gd name="connsiteX3-133" fmla="*/ 1909311 w 1944805"/>
              <a:gd name="connsiteY3-134" fmla="*/ 891606 h 1922964"/>
              <a:gd name="connsiteX4-135" fmla="*/ 1909283 w 1944805"/>
              <a:gd name="connsiteY4-136" fmla="*/ 1053228 h 1922964"/>
              <a:gd name="connsiteX5-137" fmla="*/ 1053202 w 1944805"/>
              <a:gd name="connsiteY5-138" fmla="*/ 1909311 h 1922964"/>
              <a:gd name="connsiteX6-139" fmla="*/ 891579 w 1944805"/>
              <a:gd name="connsiteY6-140" fmla="*/ 1909283 h 1922964"/>
              <a:gd name="connsiteX7-141" fmla="*/ 35497 w 1944805"/>
              <a:gd name="connsiteY7-142" fmla="*/ 1053201 h 1922964"/>
              <a:gd name="connsiteX8-143" fmla="*/ 35524 w 1944805"/>
              <a:gd name="connsiteY8-144" fmla="*/ 891578 h 1922964"/>
              <a:gd name="connsiteX0-145" fmla="*/ 35524 w 1944805"/>
              <a:gd name="connsiteY0-146" fmla="*/ 891578 h 1922964"/>
              <a:gd name="connsiteX1-147" fmla="*/ 891606 w 1944805"/>
              <a:gd name="connsiteY1-148" fmla="*/ 35496 h 1922964"/>
              <a:gd name="connsiteX2-149" fmla="*/ 1053229 w 1944805"/>
              <a:gd name="connsiteY2-150" fmla="*/ 35523 h 1922964"/>
              <a:gd name="connsiteX3-151" fmla="*/ 1909311 w 1944805"/>
              <a:gd name="connsiteY3-152" fmla="*/ 891606 h 1922964"/>
              <a:gd name="connsiteX4-153" fmla="*/ 1909283 w 1944805"/>
              <a:gd name="connsiteY4-154" fmla="*/ 1053228 h 1922964"/>
              <a:gd name="connsiteX5-155" fmla="*/ 1053202 w 1944805"/>
              <a:gd name="connsiteY5-156" fmla="*/ 1909311 h 1922964"/>
              <a:gd name="connsiteX6-157" fmla="*/ 891579 w 1944805"/>
              <a:gd name="connsiteY6-158" fmla="*/ 1909283 h 1922964"/>
              <a:gd name="connsiteX7-159" fmla="*/ 35497 w 1944805"/>
              <a:gd name="connsiteY7-160" fmla="*/ 1053201 h 1922964"/>
              <a:gd name="connsiteX8-161" fmla="*/ 35524 w 1944805"/>
              <a:gd name="connsiteY8-162" fmla="*/ 891578 h 1922964"/>
              <a:gd name="connsiteX0-163" fmla="*/ 35524 w 1944805"/>
              <a:gd name="connsiteY0-164" fmla="*/ 891578 h 1922975"/>
              <a:gd name="connsiteX1-165" fmla="*/ 891606 w 1944805"/>
              <a:gd name="connsiteY1-166" fmla="*/ 35496 h 1922975"/>
              <a:gd name="connsiteX2-167" fmla="*/ 1053229 w 1944805"/>
              <a:gd name="connsiteY2-168" fmla="*/ 35523 h 1922975"/>
              <a:gd name="connsiteX3-169" fmla="*/ 1909311 w 1944805"/>
              <a:gd name="connsiteY3-170" fmla="*/ 891606 h 1922975"/>
              <a:gd name="connsiteX4-171" fmla="*/ 1909283 w 1944805"/>
              <a:gd name="connsiteY4-172" fmla="*/ 1053228 h 1922975"/>
              <a:gd name="connsiteX5-173" fmla="*/ 1053202 w 1944805"/>
              <a:gd name="connsiteY5-174" fmla="*/ 1909311 h 1922975"/>
              <a:gd name="connsiteX6-175" fmla="*/ 891579 w 1944805"/>
              <a:gd name="connsiteY6-176" fmla="*/ 1909283 h 1922975"/>
              <a:gd name="connsiteX7-177" fmla="*/ 35497 w 1944805"/>
              <a:gd name="connsiteY7-178" fmla="*/ 1053201 h 1922975"/>
              <a:gd name="connsiteX8-179" fmla="*/ 35524 w 1944805"/>
              <a:gd name="connsiteY8-180" fmla="*/ 891578 h 1922975"/>
              <a:gd name="connsiteX0-181" fmla="*/ 35524 w 1944805"/>
              <a:gd name="connsiteY0-182" fmla="*/ 891578 h 1944806"/>
              <a:gd name="connsiteX1-183" fmla="*/ 891606 w 1944805"/>
              <a:gd name="connsiteY1-184" fmla="*/ 35496 h 1944806"/>
              <a:gd name="connsiteX2-185" fmla="*/ 1053229 w 1944805"/>
              <a:gd name="connsiteY2-186" fmla="*/ 35523 h 1944806"/>
              <a:gd name="connsiteX3-187" fmla="*/ 1909311 w 1944805"/>
              <a:gd name="connsiteY3-188" fmla="*/ 891606 h 1944806"/>
              <a:gd name="connsiteX4-189" fmla="*/ 1909283 w 1944805"/>
              <a:gd name="connsiteY4-190" fmla="*/ 1053228 h 1944806"/>
              <a:gd name="connsiteX5-191" fmla="*/ 1053202 w 1944805"/>
              <a:gd name="connsiteY5-192" fmla="*/ 1909311 h 1944806"/>
              <a:gd name="connsiteX6-193" fmla="*/ 891579 w 1944805"/>
              <a:gd name="connsiteY6-194" fmla="*/ 1909283 h 1944806"/>
              <a:gd name="connsiteX7-195" fmla="*/ 35497 w 1944805"/>
              <a:gd name="connsiteY7-196" fmla="*/ 1053201 h 1944806"/>
              <a:gd name="connsiteX8-197" fmla="*/ 35524 w 1944805"/>
              <a:gd name="connsiteY8-198" fmla="*/ 891578 h 1944806"/>
              <a:gd name="connsiteX0-199" fmla="*/ 35524 w 1944805"/>
              <a:gd name="connsiteY0-200" fmla="*/ 891578 h 1944806"/>
              <a:gd name="connsiteX1-201" fmla="*/ 891606 w 1944805"/>
              <a:gd name="connsiteY1-202" fmla="*/ 35496 h 1944806"/>
              <a:gd name="connsiteX2-203" fmla="*/ 1053229 w 1944805"/>
              <a:gd name="connsiteY2-204" fmla="*/ 35523 h 1944806"/>
              <a:gd name="connsiteX3-205" fmla="*/ 1909311 w 1944805"/>
              <a:gd name="connsiteY3-206" fmla="*/ 891606 h 1944806"/>
              <a:gd name="connsiteX4-207" fmla="*/ 1909283 w 1944805"/>
              <a:gd name="connsiteY4-208" fmla="*/ 1053228 h 1944806"/>
              <a:gd name="connsiteX5-209" fmla="*/ 1053202 w 1944805"/>
              <a:gd name="connsiteY5-210" fmla="*/ 1909311 h 1944806"/>
              <a:gd name="connsiteX6-211" fmla="*/ 891579 w 1944805"/>
              <a:gd name="connsiteY6-212" fmla="*/ 1909283 h 1944806"/>
              <a:gd name="connsiteX7-213" fmla="*/ 35497 w 1944805"/>
              <a:gd name="connsiteY7-214" fmla="*/ 1053201 h 1944806"/>
              <a:gd name="connsiteX8-215" fmla="*/ 35524 w 1944805"/>
              <a:gd name="connsiteY8-216" fmla="*/ 891578 h 1944806"/>
              <a:gd name="connsiteX0-217" fmla="*/ 35524 w 1944805"/>
              <a:gd name="connsiteY0-218" fmla="*/ 891578 h 1944806"/>
              <a:gd name="connsiteX1-219" fmla="*/ 891606 w 1944805"/>
              <a:gd name="connsiteY1-220" fmla="*/ 35496 h 1944806"/>
              <a:gd name="connsiteX2-221" fmla="*/ 1053229 w 1944805"/>
              <a:gd name="connsiteY2-222" fmla="*/ 35523 h 1944806"/>
              <a:gd name="connsiteX3-223" fmla="*/ 1909311 w 1944805"/>
              <a:gd name="connsiteY3-224" fmla="*/ 891606 h 1944806"/>
              <a:gd name="connsiteX4-225" fmla="*/ 1909283 w 1944805"/>
              <a:gd name="connsiteY4-226" fmla="*/ 1053228 h 1944806"/>
              <a:gd name="connsiteX5-227" fmla="*/ 1053202 w 1944805"/>
              <a:gd name="connsiteY5-228" fmla="*/ 1909311 h 1944806"/>
              <a:gd name="connsiteX6-229" fmla="*/ 891579 w 1944805"/>
              <a:gd name="connsiteY6-230" fmla="*/ 1909283 h 1944806"/>
              <a:gd name="connsiteX7-231" fmla="*/ 35497 w 1944805"/>
              <a:gd name="connsiteY7-232" fmla="*/ 1053201 h 1944806"/>
              <a:gd name="connsiteX8-233" fmla="*/ 35524 w 1944805"/>
              <a:gd name="connsiteY8-234" fmla="*/ 891578 h 1944806"/>
              <a:gd name="connsiteX0-235" fmla="*/ 35524 w 1944805"/>
              <a:gd name="connsiteY0-236" fmla="*/ 891578 h 1944806"/>
              <a:gd name="connsiteX1-237" fmla="*/ 891606 w 1944805"/>
              <a:gd name="connsiteY1-238" fmla="*/ 35496 h 1944806"/>
              <a:gd name="connsiteX2-239" fmla="*/ 1053229 w 1944805"/>
              <a:gd name="connsiteY2-240" fmla="*/ 35523 h 1944806"/>
              <a:gd name="connsiteX3-241" fmla="*/ 1909311 w 1944805"/>
              <a:gd name="connsiteY3-242" fmla="*/ 891606 h 1944806"/>
              <a:gd name="connsiteX4-243" fmla="*/ 1909283 w 1944805"/>
              <a:gd name="connsiteY4-244" fmla="*/ 1053228 h 1944806"/>
              <a:gd name="connsiteX5-245" fmla="*/ 1053202 w 1944805"/>
              <a:gd name="connsiteY5-246" fmla="*/ 1909311 h 1944806"/>
              <a:gd name="connsiteX6-247" fmla="*/ 891579 w 1944805"/>
              <a:gd name="connsiteY6-248" fmla="*/ 1909283 h 1944806"/>
              <a:gd name="connsiteX7-249" fmla="*/ 35497 w 1944805"/>
              <a:gd name="connsiteY7-250" fmla="*/ 1053201 h 1944806"/>
              <a:gd name="connsiteX8-251" fmla="*/ 35524 w 1944805"/>
              <a:gd name="connsiteY8-252" fmla="*/ 891578 h 19448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944805" h="1944806">
                <a:moveTo>
                  <a:pt x="35524" y="891578"/>
                </a:moveTo>
                <a:cubicBezTo>
                  <a:pt x="82870" y="844232"/>
                  <a:pt x="844259" y="82842"/>
                  <a:pt x="891606" y="35496"/>
                </a:cubicBezTo>
                <a:cubicBezTo>
                  <a:pt x="938951" y="-11850"/>
                  <a:pt x="1005883" y="-11823"/>
                  <a:pt x="1053229" y="35523"/>
                </a:cubicBezTo>
                <a:cubicBezTo>
                  <a:pt x="1100574" y="82869"/>
                  <a:pt x="1861964" y="844260"/>
                  <a:pt x="1909311" y="891606"/>
                </a:cubicBezTo>
                <a:cubicBezTo>
                  <a:pt x="1956656" y="938952"/>
                  <a:pt x="1956628" y="1005882"/>
                  <a:pt x="1909283" y="1053228"/>
                </a:cubicBezTo>
                <a:cubicBezTo>
                  <a:pt x="1861936" y="1100574"/>
                  <a:pt x="1100547" y="1861965"/>
                  <a:pt x="1053202" y="1909311"/>
                </a:cubicBezTo>
                <a:cubicBezTo>
                  <a:pt x="1005855" y="1956657"/>
                  <a:pt x="938924" y="1956629"/>
                  <a:pt x="891579" y="1909283"/>
                </a:cubicBezTo>
                <a:cubicBezTo>
                  <a:pt x="844232" y="1861936"/>
                  <a:pt x="82842" y="1100546"/>
                  <a:pt x="35497" y="1053201"/>
                </a:cubicBezTo>
                <a:cubicBezTo>
                  <a:pt x="-11850" y="1005854"/>
                  <a:pt x="-11822" y="938924"/>
                  <a:pt x="35524" y="891578"/>
                </a:cubicBezTo>
                <a:close/>
              </a:path>
            </a:pathLst>
          </a:custGeom>
          <a:noFill/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3260" tIns="775514" rIns="627444" bIns="772464" numCol="1" spcCol="0" rtlCol="0" fromWordArt="0" anchor="ctr" anchorCtr="1" forceAA="0" compatLnSpc="1">
            <a:noAutofit/>
          </a:bodyPr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b="1" kern="1200" dirty="0">
                <a:solidFill>
                  <a:schemeClr val="accent1"/>
                </a:solidFill>
                <a:effectLst/>
                <a:latin typeface="+mn-ea"/>
                <a:cs typeface="+mn-ea"/>
                <a:sym typeface="+mn-ea"/>
              </a:rPr>
              <a:t>联想思维方法</a:t>
            </a:r>
            <a:endParaRPr lang="zh-CN" altLang="zh-CN" b="1" kern="1200" dirty="0">
              <a:solidFill>
                <a:schemeClr val="accent1"/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9206230" y="1633220"/>
            <a:ext cx="405765" cy="411543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611995" y="1496060"/>
            <a:ext cx="6096000" cy="7108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原理移植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结构移植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方法移植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材料移植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  <p:sp>
        <p:nvSpPr>
          <p:cNvPr id="11" name="右大括号 10"/>
          <p:cNvSpPr/>
          <p:nvPr/>
        </p:nvSpPr>
        <p:spPr>
          <a:xfrm>
            <a:off x="2940685" y="1633220"/>
            <a:ext cx="434975" cy="411543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40790" y="1633220"/>
            <a:ext cx="406400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直接类比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仿生类比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对称类比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因果类比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2094230" y="21463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40890" y="213995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541020" y="155638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（四）想象思维</a:t>
            </a:r>
            <a:endParaRPr lang="zh-CN" altLang="en-US" sz="2400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40790" y="20231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1.想象思维的含义</a:t>
            </a:r>
            <a:endParaRPr lang="zh-CN" altLang="en-US" sz="2400">
              <a:highlight>
                <a:srgbClr val="FFFF00"/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0790" y="2702560"/>
            <a:ext cx="76269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所谓想象，是在头脑中将已经获得的知识、经验和情报信息等进行加工、排列、组合，产生新思想、新方案、新方法，即创造新形象的思维过程。想象是任何创新活动都不可缺少的基本要素。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40890" y="24511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466090" y="13576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（四）想象思维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240790" y="193167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2.想象思维的方法</a:t>
            </a:r>
            <a:endParaRPr lang="zh-CN" altLang="en-US" sz="2400">
              <a:highlight>
                <a:srgbClr val="FFFF00"/>
              </a:highlight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3121660" y="4098290"/>
            <a:ext cx="190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94360" y="5553075"/>
            <a:ext cx="3693160" cy="40767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（1）无意想象和有意想象。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6" name="图片 5" descr="32313538333630393b32313538333731303bbdbbd7f7d2b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3095" y="3850005"/>
            <a:ext cx="525600" cy="525600"/>
          </a:xfrm>
          <a:prstGeom prst="rect">
            <a:avLst/>
          </a:prstGeom>
        </p:spPr>
      </p:pic>
      <p:sp>
        <p:nvSpPr>
          <p:cNvPr id="10" name="弧形 9"/>
          <p:cNvSpPr/>
          <p:nvPr>
            <p:custDataLst>
              <p:tags r:id="rId6"/>
            </p:custDataLst>
          </p:nvPr>
        </p:nvSpPr>
        <p:spPr>
          <a:xfrm>
            <a:off x="1207135" y="3140075"/>
            <a:ext cx="1916430" cy="1916430"/>
          </a:xfrm>
          <a:prstGeom prst="arc">
            <a:avLst>
              <a:gd name="adj1" fmla="val 6375916"/>
              <a:gd name="adj2" fmla="val 445396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7"/>
            </p:custDataLst>
          </p:nvPr>
        </p:nvSpPr>
        <p:spPr>
          <a:xfrm>
            <a:off x="1897380" y="4758055"/>
            <a:ext cx="536575" cy="5365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8"/>
            </p:custDataLst>
          </p:nvPr>
        </p:nvSpPr>
        <p:spPr>
          <a:xfrm>
            <a:off x="4530090" y="5553075"/>
            <a:ext cx="2928620" cy="40767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（2）组合想象。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弧形 19"/>
          <p:cNvSpPr/>
          <p:nvPr>
            <p:custDataLst>
              <p:tags r:id="rId9"/>
            </p:custDataLst>
          </p:nvPr>
        </p:nvSpPr>
        <p:spPr>
          <a:xfrm>
            <a:off x="5036185" y="3140075"/>
            <a:ext cx="1916430" cy="1916430"/>
          </a:xfrm>
          <a:prstGeom prst="arc">
            <a:avLst>
              <a:gd name="adj1" fmla="val 6375851"/>
              <a:gd name="adj2" fmla="val 44577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5726430" y="4758055"/>
            <a:ext cx="536575" cy="5365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8252460" y="5553075"/>
            <a:ext cx="3145154" cy="40767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（3）补白填充想象。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5" name="弧形 24"/>
          <p:cNvSpPr/>
          <p:nvPr>
            <p:custDataLst>
              <p:tags r:id="rId12"/>
            </p:custDataLst>
          </p:nvPr>
        </p:nvSpPr>
        <p:spPr>
          <a:xfrm>
            <a:off x="8866505" y="3140075"/>
            <a:ext cx="1916430" cy="1916430"/>
          </a:xfrm>
          <a:prstGeom prst="arc">
            <a:avLst>
              <a:gd name="adj1" fmla="val 6392578"/>
              <a:gd name="adj2" fmla="val 443798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13"/>
            </p:custDataLst>
          </p:nvPr>
        </p:nvSpPr>
        <p:spPr>
          <a:xfrm>
            <a:off x="9556750" y="4758055"/>
            <a:ext cx="536575" cy="5365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8" name="图片 13" descr="32313538333630393b32313538333732303bcad5b2d8bfceb3cc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35160" y="3846195"/>
            <a:ext cx="579600" cy="579600"/>
          </a:xfrm>
          <a:prstGeom prst="rect">
            <a:avLst/>
          </a:prstGeom>
        </p:spPr>
      </p:pic>
      <p:pic>
        <p:nvPicPr>
          <p:cNvPr id="29" name="图片 14" descr="32313538333630393b32313538333732313bb6fac2f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704840" y="3809365"/>
            <a:ext cx="579600" cy="579600"/>
          </a:xfrm>
          <a:prstGeom prst="rect">
            <a:avLst/>
          </a:prstGeom>
        </p:spPr>
      </p:pic>
      <p:cxnSp>
        <p:nvCxnSpPr>
          <p:cNvPr id="30" name="直接连接符 29"/>
          <p:cNvCxnSpPr/>
          <p:nvPr>
            <p:custDataLst>
              <p:tags r:id="rId20"/>
            </p:custDataLst>
          </p:nvPr>
        </p:nvCxnSpPr>
        <p:spPr>
          <a:xfrm>
            <a:off x="6958965" y="4098290"/>
            <a:ext cx="190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菱形 1"/>
          <p:cNvSpPr/>
          <p:nvPr>
            <p:custDataLst>
              <p:tags r:id="rId1"/>
            </p:custDataLst>
          </p:nvPr>
        </p:nvSpPr>
        <p:spPr>
          <a:xfrm>
            <a:off x="5434330" y="2485390"/>
            <a:ext cx="1266825" cy="1266825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>
            <p:custDataLst>
              <p:tags r:id="rId2"/>
            </p:custDataLst>
          </p:nvPr>
        </p:nvGrpSpPr>
        <p:grpSpPr>
          <a:xfrm>
            <a:off x="5107305" y="2145030"/>
            <a:ext cx="1898015" cy="1887220"/>
            <a:chOff x="7833" y="3426"/>
            <a:chExt cx="3378" cy="3359"/>
          </a:xfrm>
          <a:solidFill>
            <a:srgbClr val="1976D2"/>
          </a:solidFill>
        </p:grpSpPr>
        <p:sp>
          <p:nvSpPr>
            <p:cNvPr id="113" name="泪滴形 112"/>
            <p:cNvSpPr/>
            <p:nvPr>
              <p:custDataLst>
                <p:tags r:id="rId3"/>
              </p:custDataLst>
            </p:nvPr>
          </p:nvSpPr>
          <p:spPr>
            <a:xfrm rot="5400000">
              <a:off x="7833" y="3427"/>
              <a:ext cx="1590" cy="159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4" name="泪滴形 113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5400000" flipV="1">
              <a:off x="9644" y="3449"/>
              <a:ext cx="1590" cy="1545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 rot="0" flipV="1">
              <a:off x="7833" y="5257"/>
              <a:ext cx="3378" cy="1529"/>
              <a:chOff x="7788" y="5196"/>
              <a:chExt cx="3378" cy="1591"/>
            </a:xfrm>
            <a:grpFill/>
          </p:grpSpPr>
          <p:sp>
            <p:nvSpPr>
              <p:cNvPr id="115" name="泪滴形 114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7788" y="5197"/>
                <a:ext cx="1590" cy="1590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6" name="泪滴形 115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5400000" flipV="1">
                <a:off x="9599" y="5219"/>
                <a:ext cx="1590" cy="1545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122" name="矩形 121"/>
          <p:cNvSpPr/>
          <p:nvPr>
            <p:custDataLst>
              <p:tags r:id="rId7"/>
            </p:custDataLst>
          </p:nvPr>
        </p:nvSpPr>
        <p:spPr>
          <a:xfrm>
            <a:off x="1024890" y="1792605"/>
            <a:ext cx="9974580" cy="2656840"/>
          </a:xfrm>
          <a:prstGeom prst="rect">
            <a:avLst/>
          </a:prstGeom>
          <a:noFill/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>
            <p:custDataLst>
              <p:tags r:id="rId8"/>
            </p:custDataLst>
          </p:nvPr>
        </p:nvGrpSpPr>
        <p:grpSpPr>
          <a:xfrm>
            <a:off x="1600200" y="1651000"/>
            <a:ext cx="10430510" cy="2687320"/>
            <a:chOff x="3010" y="3064"/>
            <a:chExt cx="16426" cy="4232"/>
          </a:xfrm>
        </p:grpSpPr>
        <p:grpSp>
          <p:nvGrpSpPr>
            <p:cNvPr id="78" name="组合 77"/>
            <p:cNvGrpSpPr/>
            <p:nvPr/>
          </p:nvGrpSpPr>
          <p:grpSpPr>
            <a:xfrm>
              <a:off x="3010" y="3064"/>
              <a:ext cx="14357" cy="1159"/>
              <a:chOff x="3010" y="3064"/>
              <a:chExt cx="14357" cy="1159"/>
            </a:xfrm>
          </p:grpSpPr>
          <p:sp>
            <p:nvSpPr>
              <p:cNvPr id="26" name="文本框 25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1575" y="3207"/>
                <a:ext cx="579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defRPr/>
                </a:pPr>
                <a:r>
                  <a:rPr sz="240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（二）打破思维定式</a:t>
                </a:r>
                <a:endParaRPr sz="240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  <p:sp>
            <p:nvSpPr>
              <p:cNvPr id="76" name="文本框 75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010" y="3064"/>
                <a:ext cx="579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defRPr/>
                </a:pPr>
                <a:r>
                  <a:rPr sz="240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（一）丰富自己的知识</a:t>
                </a:r>
                <a:endParaRPr sz="240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</p:grpSp>
        <p:sp>
          <p:nvSpPr>
            <p:cNvPr id="88" name="文本框 87"/>
            <p:cNvSpPr txBox="1"/>
            <p:nvPr>
              <p:custDataLst>
                <p:tags r:id="rId11"/>
              </p:custDataLst>
            </p:nvPr>
          </p:nvSpPr>
          <p:spPr>
            <a:xfrm>
              <a:off x="11360" y="6280"/>
              <a:ext cx="8076" cy="1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  <a:defRPr/>
              </a:pPr>
              <a:r>
                <a:rPr sz="240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（四）参加实践活动</a:t>
              </a:r>
              <a:endParaRPr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  <p:sp>
          <p:nvSpPr>
            <p:cNvPr id="91" name="文本框 90"/>
            <p:cNvSpPr txBox="1"/>
            <p:nvPr>
              <p:custDataLst>
                <p:tags r:id="rId12"/>
              </p:custDataLst>
            </p:nvPr>
          </p:nvSpPr>
          <p:spPr>
            <a:xfrm>
              <a:off x="3094" y="6280"/>
              <a:ext cx="5792" cy="1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  <a:defRPr/>
              </a:pPr>
              <a:r>
                <a:rPr sz="240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（三）激发大脑潜能</a:t>
              </a:r>
              <a:endParaRPr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</p:grpSp>
      <p:grpSp>
        <p:nvGrpSpPr>
          <p:cNvPr id="82" name="组合 81"/>
          <p:cNvGrpSpPr/>
          <p:nvPr>
            <p:custDataLst>
              <p:tags r:id="rId13"/>
            </p:custDataLst>
          </p:nvPr>
        </p:nvGrpSpPr>
        <p:grpSpPr>
          <a:xfrm>
            <a:off x="-1840230" y="205740"/>
            <a:ext cx="13870305" cy="6759575"/>
            <a:chOff x="-2898" y="159"/>
            <a:chExt cx="21843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60" name=" 160"/>
          <p:cNvSpPr/>
          <p:nvPr>
            <p:custDataLst>
              <p:tags r:id="rId18"/>
            </p:custDataLst>
          </p:nvPr>
        </p:nvSpPr>
        <p:spPr>
          <a:xfrm>
            <a:off x="6329680" y="2350135"/>
            <a:ext cx="483235" cy="4832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160"/>
          <p:cNvSpPr/>
          <p:nvPr>
            <p:custDataLst>
              <p:tags r:id="rId19"/>
            </p:custDataLst>
          </p:nvPr>
        </p:nvSpPr>
        <p:spPr>
          <a:xfrm flipH="1">
            <a:off x="5312410" y="2350770"/>
            <a:ext cx="483235" cy="4832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 160"/>
          <p:cNvSpPr/>
          <p:nvPr>
            <p:custDataLst>
              <p:tags r:id="rId20"/>
            </p:custDataLst>
          </p:nvPr>
        </p:nvSpPr>
        <p:spPr>
          <a:xfrm flipH="1" flipV="1">
            <a:off x="5312410" y="3361690"/>
            <a:ext cx="483235" cy="4832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60"/>
          <p:cNvSpPr/>
          <p:nvPr>
            <p:custDataLst>
              <p:tags r:id="rId21"/>
            </p:custDataLst>
          </p:nvPr>
        </p:nvSpPr>
        <p:spPr>
          <a:xfrm flipV="1">
            <a:off x="6329680" y="3361690"/>
            <a:ext cx="483235" cy="4832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0890" y="2146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三、大学生创新思维的培养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6995" y="4796790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1．心理暗示</a:t>
            </a:r>
            <a:endParaRPr lang="zh-CN" altLang="en-US" sz="2400"/>
          </a:p>
          <a:p>
            <a:r>
              <a:rPr lang="zh-CN" altLang="en-US" sz="2400"/>
              <a:t>2．适度施压</a:t>
            </a:r>
            <a:endParaRPr lang="zh-CN" altLang="en-US" sz="2400"/>
          </a:p>
          <a:p>
            <a:r>
              <a:rPr lang="zh-CN" altLang="en-US" sz="2400"/>
              <a:t>3．成果激励</a:t>
            </a:r>
            <a:endParaRPr lang="zh-CN" altLang="en-US" sz="2400"/>
          </a:p>
        </p:txBody>
      </p:sp>
      <p:sp>
        <p:nvSpPr>
          <p:cNvPr id="15" name="任意多边形 14"/>
          <p:cNvSpPr/>
          <p:nvPr/>
        </p:nvSpPr>
        <p:spPr>
          <a:xfrm>
            <a:off x="1912620" y="4338320"/>
            <a:ext cx="768985" cy="1005205"/>
          </a:xfrm>
          <a:custGeom>
            <a:avLst/>
            <a:gdLst>
              <a:gd name="connisteX0" fmla="*/ 768893 w 768893"/>
              <a:gd name="connsiteY0" fmla="*/ 0 h 1005205"/>
              <a:gd name="connisteX1" fmla="*/ 3083 w 768893"/>
              <a:gd name="connsiteY1" fmla="*/ 525145 h 1005205"/>
              <a:gd name="connisteX2" fmla="*/ 543468 w 768893"/>
              <a:gd name="connsiteY2" fmla="*/ 1005205 h 10052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68893" h="1005205">
                <a:moveTo>
                  <a:pt x="768893" y="0"/>
                </a:moveTo>
                <a:cubicBezTo>
                  <a:pt x="605063" y="95250"/>
                  <a:pt x="48168" y="323850"/>
                  <a:pt x="3083" y="525145"/>
                </a:cubicBezTo>
                <a:cubicBezTo>
                  <a:pt x="-42002" y="726440"/>
                  <a:pt x="420278" y="919480"/>
                  <a:pt x="543468" y="1005205"/>
                </a:cubicBezTo>
              </a:path>
            </a:pathLst>
          </a:cu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2406015" y="4674870"/>
            <a:ext cx="197485" cy="1320800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32130" y="2044065"/>
            <a:ext cx="8133715" cy="4088765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>
            <a:off x="894715" y="2305050"/>
            <a:ext cx="1377315" cy="1247140"/>
          </a:xfrm>
          <a:prstGeom prst="wedgeEllipse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sz="2400"/>
              <a:t>互动讨论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842770" y="3858260"/>
            <a:ext cx="551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2060"/>
                </a:solidFill>
              </a:rPr>
              <a:t>你还能提出哪些培养创新思维的好方法？</a:t>
            </a:r>
            <a:endParaRPr lang="zh-CN" altLang="en-US" sz="2400"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-1840230" y="100965"/>
            <a:ext cx="14965680" cy="6759575"/>
            <a:chOff x="-2898" y="159"/>
            <a:chExt cx="23568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48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endParaRPr lang="en-US" altLang="zh-CN" sz="2200" spc="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21945" y="496570"/>
            <a:ext cx="11345545" cy="2868295"/>
            <a:chOff x="1158" y="250"/>
            <a:chExt cx="17867" cy="4517"/>
          </a:xfrm>
        </p:grpSpPr>
        <p:sp>
          <p:nvSpPr>
            <p:cNvPr id="5" name="文本框 4"/>
            <p:cNvSpPr txBox="1"/>
            <p:nvPr/>
          </p:nvSpPr>
          <p:spPr>
            <a:xfrm>
              <a:off x="8181" y="250"/>
              <a:ext cx="329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5400">
                  <a:latin typeface="+mj-ea"/>
                  <a:ea typeface="+mj-ea"/>
                  <a:cs typeface="+mj-ea"/>
                </a:rPr>
                <a:t>目 录</a:t>
              </a:r>
              <a:endParaRPr lang="zh-CN" altLang="zh-CN" sz="5400"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58" y="1134"/>
              <a:ext cx="17867" cy="3633"/>
              <a:chOff x="1175" y="1552"/>
              <a:chExt cx="17867" cy="363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175" y="1552"/>
                <a:ext cx="7872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342900" indent="-342900" algn="l">
                  <a:lnSpc>
                    <a:spcPct val="300000"/>
                  </a:lnSpc>
                  <a:buFont typeface="Wingdings" panose="05000000000000000000" charset="0"/>
                  <a:buChar char="w"/>
                </a:pPr>
                <a:r>
                  <a:rPr lang="zh-CN" altLang="en-US" sz="2400" b="1" smtClean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模块一</a:t>
                </a:r>
                <a:r>
                  <a:rPr lang="en-US" altLang="zh-CN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萌动——产生创业愿望</a:t>
                </a:r>
                <a:endParaRPr lang="zh-CN" altLang="en-US" sz="2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342900" indent="-342900" algn="l">
                  <a:lnSpc>
                    <a:spcPct val="300000"/>
                  </a:lnSpc>
                  <a:buFont typeface="Wingdings" panose="05000000000000000000" charset="0"/>
                  <a:buChar char="w"/>
                </a:pPr>
                <a:r>
                  <a:rPr lang="zh-CN" altLang="en-US" sz="2400" b="1" smtClean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模块二</a:t>
                </a:r>
                <a:r>
                  <a:rPr lang="en-US" altLang="zh-CN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厚积——练习创新</a:t>
                </a:r>
                <a:endParaRPr lang="en-US" altLang="zh-CN" sz="2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752" y="1552"/>
                <a:ext cx="8290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342900" indent="-342900" algn="l">
                  <a:lnSpc>
                    <a:spcPct val="300000"/>
                  </a:lnSpc>
                  <a:buFont typeface="Wingdings" panose="05000000000000000000" charset="0"/>
                  <a:buChar char="w"/>
                </a:pPr>
                <a:r>
                  <a:rPr lang="zh-CN" altLang="en-US" sz="2400" b="1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模块六</a:t>
                </a:r>
                <a:r>
                  <a:rPr lang="en-US" altLang="zh-CN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构建——设计商业模式</a:t>
                </a:r>
                <a:endParaRPr lang="zh-CN" altLang="en-US" sz="2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342900" indent="-342900" algn="l">
                  <a:lnSpc>
                    <a:spcPct val="300000"/>
                  </a:lnSpc>
                  <a:buFont typeface="Wingdings" panose="05000000000000000000" charset="0"/>
                  <a:buChar char="w"/>
                </a:pPr>
                <a:r>
                  <a:rPr lang="zh-CN" altLang="en-US" sz="2400" b="1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模块七</a:t>
                </a:r>
                <a:r>
                  <a:rPr lang="en-US" altLang="zh-CN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整合——获取创业资源</a:t>
                </a:r>
                <a:endParaRPr lang="zh-CN" altLang="en-US" sz="2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032" y="1511"/>
              <a:ext cx="316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spc="140">
                  <a:solidFill>
                    <a:schemeClr val="tx1"/>
                  </a:solidFill>
                  <a:uFillTx/>
                  <a:latin typeface="+mj-ea"/>
                  <a:ea typeface="+mj-ea"/>
                </a:rPr>
                <a:t>CONTENTS</a:t>
              </a:r>
              <a:endParaRPr lang="en-US" altLang="zh-CN" sz="2400" spc="140">
                <a:solidFill>
                  <a:schemeClr val="tx1"/>
                </a:solidFill>
                <a:uFillTx/>
                <a:latin typeface="+mj-ea"/>
                <a:ea typeface="+mj-ea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1945" y="3257550"/>
            <a:ext cx="544893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模块三</a:t>
            </a:r>
            <a:r>
              <a:rPr lang="en-US" altLang="zh-CN" sz="2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蜕变——成为合格创业者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模块四</a:t>
            </a:r>
            <a:r>
              <a:rPr lang="en-US" altLang="zh-CN" sz="2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审慎——认识创业机会与风险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endParaRPr lang="en-US" altLang="zh-CN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403340" y="3180715"/>
            <a:ext cx="4998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r>
              <a:rPr lang="zh-CN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模块八</a:t>
            </a:r>
            <a:r>
              <a:rPr lang="en-US" altLang="zh-CN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筹谋——编制创业计划</a:t>
            </a:r>
            <a:endParaRPr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r>
              <a:rPr lang="zh-CN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模块九</a:t>
            </a:r>
            <a:r>
              <a:rPr lang="en-US" altLang="zh-CN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创立——创办新企业</a:t>
            </a:r>
            <a:endParaRPr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21945" y="5275580"/>
            <a:ext cx="10887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300000"/>
              </a:lnSpc>
              <a:buFont typeface="Wingdings" panose="05000000000000000000" charset="0"/>
              <a:buChar char="w"/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模块五</a:t>
            </a:r>
            <a:r>
              <a:rPr lang="en-US" altLang="zh-CN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齐心——组建创业团队</a:t>
            </a:r>
            <a:r>
              <a:rPr lang="en-US" altLang="zh-CN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模块十</a:t>
            </a:r>
            <a:r>
              <a:rPr lang="en-US" altLang="zh-CN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精进——管理初创企业</a:t>
            </a:r>
            <a:endParaRPr lang="en-US" altLang="zh-CN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决策 15"/>
          <p:cNvSpPr/>
          <p:nvPr/>
        </p:nvSpPr>
        <p:spPr>
          <a:xfrm>
            <a:off x="6517640" y="6209030"/>
            <a:ext cx="90805" cy="90170"/>
          </a:xfrm>
          <a:prstGeom prst="flowChartDecision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0" y="100965"/>
            <a:ext cx="13125450" cy="6759575"/>
            <a:chOff x="0" y="159"/>
            <a:chExt cx="20670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1557" y="1180"/>
              <a:ext cx="3135" cy="6961"/>
              <a:chOff x="14475" y="1140"/>
              <a:chExt cx="3135" cy="6961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创 业 基 地</a:t>
              </a:r>
              <a:endParaRPr 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323340" y="3129915"/>
            <a:ext cx="4253865" cy="203962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988695" y="768985"/>
            <a:ext cx="6191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创新思维运用——我是产品经理 </a:t>
            </a:r>
            <a:endParaRPr lang="zh-CN" altLang="en-US" sz="24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509895" y="5996305"/>
            <a:ext cx="1828165" cy="76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662670" y="598805"/>
            <a:ext cx="1828165" cy="76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https://photo-static-api.fotomore.com/creative/vcg/400/new/VCG41N1158784084.jpg" descr="商人们正握手同意一笔交易，配送网络物流就在后台。运输和物流概念的工业货物集装箱的快递概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70" y="1507490"/>
            <a:ext cx="4255135" cy="1807845"/>
          </a:xfrm>
          <a:prstGeom prst="rect">
            <a:avLst/>
          </a:prstGeom>
        </p:spPr>
      </p:pic>
      <p:pic>
        <p:nvPicPr>
          <p:cNvPr id="29" name="https://photo-static-api.fotomore.com/creative/vcg/veer/612/veer-127760964.jpg" descr="概念,屏幕,领导能力,箭头符号,男商人,新创企业,经理,全球通讯,地球形,全球商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095" y="1799590"/>
            <a:ext cx="5062855" cy="33750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-1840230" y="100965"/>
            <a:ext cx="14965680" cy="6759575"/>
            <a:chOff x="-2898" y="159"/>
            <a:chExt cx="23568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08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zh-CN" sz="36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任务二</a:t>
              </a:r>
              <a:endParaRPr lang="zh-CN" altLang="zh-CN" sz="36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3474720" y="2579370"/>
            <a:ext cx="93706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90000"/>
              </a:lnSpc>
              <a:buNone/>
            </a:pPr>
            <a:r>
              <a:rPr lang="zh-CN" altLang="en-US" sz="6000" b="1" smtClean="0">
                <a:solidFill>
                  <a:srgbClr val="002060"/>
                </a:solidFill>
                <a:latin typeface="+mj-ea"/>
                <a:ea typeface="+mj-ea"/>
              </a:rPr>
              <a:t>学习创新技法</a:t>
            </a:r>
            <a:endParaRPr lang="zh-CN" altLang="en-US" sz="6000" b="1" smtClean="0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 rot="0">
            <a:off x="9201785" y="259080"/>
            <a:ext cx="4819650" cy="5857240"/>
            <a:chOff x="14475" y="368"/>
            <a:chExt cx="7590" cy="9224"/>
          </a:xfrm>
          <a:solidFill>
            <a:schemeClr val="accent1">
              <a:lumMod val="40000"/>
              <a:lumOff val="60000"/>
              <a:alpha val="10000"/>
            </a:schemeClr>
          </a:solidFill>
        </p:grpSpPr>
        <p:sp>
          <p:nvSpPr>
            <p:cNvPr id="19" name="任意多边形 18"/>
            <p:cNvSpPr/>
            <p:nvPr/>
          </p:nvSpPr>
          <p:spPr>
            <a:xfrm rot="1860000">
              <a:off x="14959" y="368"/>
              <a:ext cx="7106" cy="9225"/>
            </a:xfrm>
            <a:custGeom>
              <a:avLst/>
              <a:gdLst>
                <a:gd name="connsiteX0" fmla="*/ 0 w 7106"/>
                <a:gd name="connsiteY0" fmla="*/ 6635 h 9225"/>
                <a:gd name="connsiteX1" fmla="*/ 1570 w 7106"/>
                <a:gd name="connsiteY1" fmla="*/ 0 h 9225"/>
                <a:gd name="connsiteX2" fmla="*/ 7106 w 7106"/>
                <a:gd name="connsiteY2" fmla="*/ 9225 h 9225"/>
                <a:gd name="connsiteX3" fmla="*/ 0 w 7106"/>
                <a:gd name="connsiteY3" fmla="*/ 6635 h 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6" h="9225">
                  <a:moveTo>
                    <a:pt x="0" y="6635"/>
                  </a:moveTo>
                  <a:lnTo>
                    <a:pt x="1570" y="0"/>
                  </a:lnTo>
                  <a:lnTo>
                    <a:pt x="7106" y="9225"/>
                  </a:lnTo>
                  <a:lnTo>
                    <a:pt x="0" y="66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6155" y="1140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56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50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4475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240030" y="259080"/>
            <a:ext cx="163703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 业 故 事</a:t>
            </a:r>
            <a:endParaRPr lang="zh-CN" altLang="zh-CN" sz="2200" spc="100" smtClean="0">
              <a:solidFill>
                <a:srgbClr val="FF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8" name="Rectangle 9"/>
          <p:cNvSpPr/>
          <p:nvPr/>
        </p:nvSpPr>
        <p:spPr>
          <a:xfrm>
            <a:off x="0" y="176530"/>
            <a:ext cx="240030" cy="567055"/>
          </a:xfrm>
          <a:prstGeom prst="rect">
            <a:avLst/>
          </a:prstGeom>
          <a:gradFill flip="none" rotWithShape="1">
            <a:gsLst>
              <a:gs pos="100000">
                <a:srgbClr val="125680">
                  <a:alpha val="90000"/>
                </a:srgbClr>
              </a:gs>
              <a:gs pos="0">
                <a:srgbClr val="070C1E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67775" y="6299200"/>
            <a:ext cx="1949450" cy="561340"/>
            <a:chOff x="15012" y="9920"/>
            <a:chExt cx="3070" cy="884"/>
          </a:xfrm>
        </p:grpSpPr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41020" y="6580505"/>
            <a:ext cx="6584315" cy="0"/>
          </a:xfrm>
          <a:prstGeom prst="line">
            <a:avLst/>
          </a:prstGeom>
          <a:ln>
            <a:solidFill>
              <a:srgbClr val="5B9BD5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rot="0">
            <a:off x="11209020" y="100965"/>
            <a:ext cx="821055" cy="395605"/>
            <a:chOff x="17519" y="159"/>
            <a:chExt cx="1293" cy="623"/>
          </a:xfrm>
        </p:grpSpPr>
        <p:sp>
          <p:nvSpPr>
            <p:cNvPr id="62" name="Oval 69"/>
            <p:cNvSpPr>
              <a:spLocks noChangeArrowheads="1"/>
            </p:cNvSpPr>
            <p:nvPr/>
          </p:nvSpPr>
          <p:spPr bwMode="auto">
            <a:xfrm>
              <a:off x="18241" y="668"/>
              <a:ext cx="114" cy="11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9" name="Oval 76"/>
            <p:cNvSpPr>
              <a:spLocks noChangeArrowheads="1"/>
            </p:cNvSpPr>
            <p:nvPr/>
          </p:nvSpPr>
          <p:spPr bwMode="auto">
            <a:xfrm>
              <a:off x="18696" y="159"/>
              <a:ext cx="117" cy="11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1" name="Oval 78"/>
            <p:cNvSpPr>
              <a:spLocks noChangeArrowheads="1"/>
            </p:cNvSpPr>
            <p:nvPr/>
          </p:nvSpPr>
          <p:spPr bwMode="auto">
            <a:xfrm>
              <a:off x="17519" y="278"/>
              <a:ext cx="121" cy="121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877060" y="1120775"/>
            <a:ext cx="6191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spc="10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一碗面，从创新到创心</a:t>
            </a:r>
            <a:endParaRPr lang="zh-CN" altLang="en-US" sz="2800" spc="10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54415" y="1868170"/>
            <a:ext cx="2542540" cy="2600960"/>
            <a:chOff x="11191" y="3755"/>
            <a:chExt cx="2192" cy="2242"/>
          </a:xfr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5" name="菱形 4"/>
            <p:cNvSpPr/>
            <p:nvPr/>
          </p:nvSpPr>
          <p:spPr>
            <a:xfrm>
              <a:off x="11753" y="375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zh-CN"/>
                <a:t>勤奋</a:t>
              </a:r>
              <a:endParaRPr lang="zh-CN" altLang="zh-CN"/>
            </a:p>
          </p:txBody>
        </p:sp>
        <p:sp>
          <p:nvSpPr>
            <p:cNvPr id="9" name="菱形 8"/>
            <p:cNvSpPr/>
            <p:nvPr/>
          </p:nvSpPr>
          <p:spPr>
            <a:xfrm>
              <a:off x="11191" y="4350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谦虚</a:t>
              </a:r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1763" y="4931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挑战</a:t>
              </a:r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12317" y="434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稳健</a:t>
              </a:r>
              <a:endParaRPr lang="zh-CN" altLang="en-US"/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7232015" y="664210"/>
            <a:ext cx="0" cy="53181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0">
            <a:off x="7015480" y="2849245"/>
            <a:ext cx="432435" cy="608965"/>
            <a:chOff x="8502651" y="2933700"/>
            <a:chExt cx="631825" cy="885825"/>
          </a:xfrm>
          <a:solidFill>
            <a:schemeClr val="accent1">
              <a:lumMod val="75000"/>
            </a:schemeClr>
          </a:solidFill>
        </p:grpSpPr>
        <p:sp>
          <p:nvSpPr>
            <p:cNvPr id="258" name="Freeform 52"/>
            <p:cNvSpPr/>
            <p:nvPr/>
          </p:nvSpPr>
          <p:spPr bwMode="auto">
            <a:xfrm>
              <a:off x="8680451" y="2933700"/>
              <a:ext cx="276225" cy="377825"/>
            </a:xfrm>
            <a:custGeom>
              <a:avLst/>
              <a:gdLst>
                <a:gd name="T0" fmla="*/ 6 w 158"/>
                <a:gd name="T1" fmla="*/ 102 h 217"/>
                <a:gd name="T2" fmla="*/ 0 w 158"/>
                <a:gd name="T3" fmla="*/ 126 h 217"/>
                <a:gd name="T4" fmla="*/ 6 w 158"/>
                <a:gd name="T5" fmla="*/ 151 h 217"/>
                <a:gd name="T6" fmla="*/ 10 w 158"/>
                <a:gd name="T7" fmla="*/ 145 h 217"/>
                <a:gd name="T8" fmla="*/ 80 w 158"/>
                <a:gd name="T9" fmla="*/ 217 h 217"/>
                <a:gd name="T10" fmla="*/ 147 w 158"/>
                <a:gd name="T11" fmla="*/ 142 h 217"/>
                <a:gd name="T12" fmla="*/ 152 w 158"/>
                <a:gd name="T13" fmla="*/ 150 h 217"/>
                <a:gd name="T14" fmla="*/ 158 w 158"/>
                <a:gd name="T15" fmla="*/ 125 h 217"/>
                <a:gd name="T16" fmla="*/ 152 w 158"/>
                <a:gd name="T17" fmla="*/ 100 h 217"/>
                <a:gd name="T18" fmla="*/ 150 w 158"/>
                <a:gd name="T19" fmla="*/ 102 h 217"/>
                <a:gd name="T20" fmla="*/ 149 w 158"/>
                <a:gd name="T21" fmla="*/ 81 h 217"/>
                <a:gd name="T22" fmla="*/ 91 w 158"/>
                <a:gd name="T23" fmla="*/ 67 h 217"/>
                <a:gd name="T24" fmla="*/ 100 w 158"/>
                <a:gd name="T25" fmla="*/ 70 h 217"/>
                <a:gd name="T26" fmla="*/ 156 w 158"/>
                <a:gd name="T27" fmla="*/ 52 h 217"/>
                <a:gd name="T28" fmla="*/ 27 w 158"/>
                <a:gd name="T29" fmla="*/ 39 h 217"/>
                <a:gd name="T30" fmla="*/ 2 w 158"/>
                <a:gd name="T31" fmla="*/ 56 h 217"/>
                <a:gd name="T32" fmla="*/ 19 w 158"/>
                <a:gd name="T33" fmla="*/ 55 h 217"/>
                <a:gd name="T34" fmla="*/ 8 w 158"/>
                <a:gd name="T35" fmla="*/ 90 h 217"/>
                <a:gd name="T36" fmla="*/ 7 w 158"/>
                <a:gd name="T37" fmla="*/ 102 h 217"/>
                <a:gd name="T38" fmla="*/ 6 w 158"/>
                <a:gd name="T39" fmla="*/ 1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217">
                  <a:moveTo>
                    <a:pt x="6" y="102"/>
                  </a:moveTo>
                  <a:cubicBezTo>
                    <a:pt x="3" y="102"/>
                    <a:pt x="0" y="113"/>
                    <a:pt x="0" y="126"/>
                  </a:cubicBezTo>
                  <a:cubicBezTo>
                    <a:pt x="0" y="140"/>
                    <a:pt x="3" y="151"/>
                    <a:pt x="6" y="151"/>
                  </a:cubicBezTo>
                  <a:cubicBezTo>
                    <a:pt x="8" y="151"/>
                    <a:pt x="9" y="148"/>
                    <a:pt x="10" y="145"/>
                  </a:cubicBezTo>
                  <a:cubicBezTo>
                    <a:pt x="21" y="186"/>
                    <a:pt x="59" y="217"/>
                    <a:pt x="80" y="217"/>
                  </a:cubicBezTo>
                  <a:cubicBezTo>
                    <a:pt x="106" y="217"/>
                    <a:pt x="142" y="188"/>
                    <a:pt x="147" y="142"/>
                  </a:cubicBezTo>
                  <a:cubicBezTo>
                    <a:pt x="148" y="147"/>
                    <a:pt x="150" y="150"/>
                    <a:pt x="152" y="150"/>
                  </a:cubicBezTo>
                  <a:cubicBezTo>
                    <a:pt x="155" y="150"/>
                    <a:pt x="158" y="139"/>
                    <a:pt x="158" y="125"/>
                  </a:cubicBezTo>
                  <a:cubicBezTo>
                    <a:pt x="158" y="111"/>
                    <a:pt x="155" y="100"/>
                    <a:pt x="152" y="100"/>
                  </a:cubicBezTo>
                  <a:cubicBezTo>
                    <a:pt x="151" y="100"/>
                    <a:pt x="150" y="101"/>
                    <a:pt x="150" y="102"/>
                  </a:cubicBezTo>
                  <a:cubicBezTo>
                    <a:pt x="150" y="95"/>
                    <a:pt x="150" y="89"/>
                    <a:pt x="149" y="81"/>
                  </a:cubicBezTo>
                  <a:cubicBezTo>
                    <a:pt x="137" y="90"/>
                    <a:pt x="115" y="78"/>
                    <a:pt x="91" y="67"/>
                  </a:cubicBezTo>
                  <a:cubicBezTo>
                    <a:pt x="94" y="68"/>
                    <a:pt x="97" y="69"/>
                    <a:pt x="100" y="70"/>
                  </a:cubicBezTo>
                  <a:cubicBezTo>
                    <a:pt x="140" y="90"/>
                    <a:pt x="156" y="52"/>
                    <a:pt x="156" y="52"/>
                  </a:cubicBezTo>
                  <a:cubicBezTo>
                    <a:pt x="156" y="52"/>
                    <a:pt x="106" y="0"/>
                    <a:pt x="27" y="39"/>
                  </a:cubicBezTo>
                  <a:cubicBezTo>
                    <a:pt x="20" y="43"/>
                    <a:pt x="11" y="52"/>
                    <a:pt x="2" y="56"/>
                  </a:cubicBezTo>
                  <a:cubicBezTo>
                    <a:pt x="2" y="56"/>
                    <a:pt x="9" y="55"/>
                    <a:pt x="19" y="55"/>
                  </a:cubicBezTo>
                  <a:cubicBezTo>
                    <a:pt x="11" y="60"/>
                    <a:pt x="6" y="71"/>
                    <a:pt x="8" y="90"/>
                  </a:cubicBezTo>
                  <a:cubicBezTo>
                    <a:pt x="7" y="93"/>
                    <a:pt x="7" y="98"/>
                    <a:pt x="7" y="102"/>
                  </a:cubicBezTo>
                  <a:cubicBezTo>
                    <a:pt x="6" y="102"/>
                    <a:pt x="6" y="102"/>
                    <a:pt x="6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59" name="Freeform 53"/>
            <p:cNvSpPr>
              <a:spLocks noEditPoints="1"/>
            </p:cNvSpPr>
            <p:nvPr/>
          </p:nvSpPr>
          <p:spPr bwMode="auto">
            <a:xfrm>
              <a:off x="8502651" y="3295650"/>
              <a:ext cx="631825" cy="523875"/>
            </a:xfrm>
            <a:custGeom>
              <a:avLst/>
              <a:gdLst>
                <a:gd name="T0" fmla="*/ 322 w 362"/>
                <a:gd name="T1" fmla="*/ 195 h 300"/>
                <a:gd name="T2" fmla="*/ 357 w 362"/>
                <a:gd name="T3" fmla="*/ 63 h 300"/>
                <a:gd name="T4" fmla="*/ 237 w 362"/>
                <a:gd name="T5" fmla="*/ 7 h 300"/>
                <a:gd name="T6" fmla="*/ 230 w 362"/>
                <a:gd name="T7" fmla="*/ 11 h 300"/>
                <a:gd name="T8" fmla="*/ 203 w 362"/>
                <a:gd name="T9" fmla="*/ 124 h 300"/>
                <a:gd name="T10" fmla="*/ 193 w 362"/>
                <a:gd name="T11" fmla="*/ 40 h 300"/>
                <a:gd name="T12" fmla="*/ 196 w 362"/>
                <a:gd name="T13" fmla="*/ 31 h 300"/>
                <a:gd name="T14" fmla="*/ 190 w 362"/>
                <a:gd name="T15" fmla="*/ 21 h 300"/>
                <a:gd name="T16" fmla="*/ 176 w 362"/>
                <a:gd name="T17" fmla="*/ 21 h 300"/>
                <a:gd name="T18" fmla="*/ 169 w 362"/>
                <a:gd name="T19" fmla="*/ 31 h 300"/>
                <a:gd name="T20" fmla="*/ 173 w 362"/>
                <a:gd name="T21" fmla="*/ 39 h 300"/>
                <a:gd name="T22" fmla="*/ 161 w 362"/>
                <a:gd name="T23" fmla="*/ 118 h 300"/>
                <a:gd name="T24" fmla="*/ 161 w 362"/>
                <a:gd name="T25" fmla="*/ 123 h 300"/>
                <a:gd name="T26" fmla="*/ 128 w 362"/>
                <a:gd name="T27" fmla="*/ 7 h 300"/>
                <a:gd name="T28" fmla="*/ 123 w 362"/>
                <a:gd name="T29" fmla="*/ 7 h 300"/>
                <a:gd name="T30" fmla="*/ 4 w 362"/>
                <a:gd name="T31" fmla="*/ 67 h 300"/>
                <a:gd name="T32" fmla="*/ 26 w 362"/>
                <a:gd name="T33" fmla="*/ 221 h 300"/>
                <a:gd name="T34" fmla="*/ 68 w 362"/>
                <a:gd name="T35" fmla="*/ 218 h 300"/>
                <a:gd name="T36" fmla="*/ 76 w 362"/>
                <a:gd name="T37" fmla="*/ 300 h 300"/>
                <a:gd name="T38" fmla="*/ 278 w 362"/>
                <a:gd name="T39" fmla="*/ 300 h 300"/>
                <a:gd name="T40" fmla="*/ 285 w 362"/>
                <a:gd name="T41" fmla="*/ 235 h 300"/>
                <a:gd name="T42" fmla="*/ 286 w 362"/>
                <a:gd name="T43" fmla="*/ 215 h 300"/>
                <a:gd name="T44" fmla="*/ 313 w 362"/>
                <a:gd name="T45" fmla="*/ 221 h 300"/>
                <a:gd name="T46" fmla="*/ 322 w 362"/>
                <a:gd name="T47" fmla="*/ 195 h 300"/>
                <a:gd name="T48" fmla="*/ 289 w 362"/>
                <a:gd name="T49" fmla="*/ 98 h 300"/>
                <a:gd name="T50" fmla="*/ 291 w 362"/>
                <a:gd name="T51" fmla="*/ 101 h 300"/>
                <a:gd name="T52" fmla="*/ 289 w 362"/>
                <a:gd name="T53" fmla="*/ 98 h 300"/>
                <a:gd name="T54" fmla="*/ 73 w 362"/>
                <a:gd name="T55" fmla="*/ 157 h 300"/>
                <a:gd name="T56" fmla="*/ 159 w 362"/>
                <a:gd name="T57" fmla="*/ 149 h 300"/>
                <a:gd name="T58" fmla="*/ 166 w 362"/>
                <a:gd name="T59" fmla="*/ 149 h 300"/>
                <a:gd name="T60" fmla="*/ 180 w 362"/>
                <a:gd name="T61" fmla="*/ 148 h 300"/>
                <a:gd name="T62" fmla="*/ 229 w 362"/>
                <a:gd name="T63" fmla="*/ 146 h 300"/>
                <a:gd name="T64" fmla="*/ 198 w 362"/>
                <a:gd name="T65" fmla="*/ 151 h 300"/>
                <a:gd name="T66" fmla="*/ 195 w 362"/>
                <a:gd name="T67" fmla="*/ 151 h 300"/>
                <a:gd name="T68" fmla="*/ 179 w 362"/>
                <a:gd name="T69" fmla="*/ 154 h 300"/>
                <a:gd name="T70" fmla="*/ 42 w 362"/>
                <a:gd name="T71" fmla="*/ 174 h 300"/>
                <a:gd name="T72" fmla="*/ 68 w 362"/>
                <a:gd name="T73" fmla="*/ 160 h 300"/>
                <a:gd name="T74" fmla="*/ 73 w 362"/>
                <a:gd name="T75" fmla="*/ 157 h 300"/>
                <a:gd name="T76" fmla="*/ 179 w 362"/>
                <a:gd name="T77" fmla="*/ 187 h 300"/>
                <a:gd name="T78" fmla="*/ 171 w 362"/>
                <a:gd name="T79" fmla="*/ 188 h 300"/>
                <a:gd name="T80" fmla="*/ 154 w 362"/>
                <a:gd name="T81" fmla="*/ 190 h 300"/>
                <a:gd name="T82" fmla="*/ 172 w 362"/>
                <a:gd name="T83" fmla="*/ 183 h 300"/>
                <a:gd name="T84" fmla="*/ 182 w 362"/>
                <a:gd name="T85" fmla="*/ 179 h 300"/>
                <a:gd name="T86" fmla="*/ 187 w 362"/>
                <a:gd name="T87" fmla="*/ 177 h 300"/>
                <a:gd name="T88" fmla="*/ 288 w 362"/>
                <a:gd name="T89" fmla="*/ 165 h 300"/>
                <a:gd name="T90" fmla="*/ 306 w 362"/>
                <a:gd name="T91" fmla="*/ 163 h 300"/>
                <a:gd name="T92" fmla="*/ 312 w 362"/>
                <a:gd name="T93" fmla="*/ 169 h 300"/>
                <a:gd name="T94" fmla="*/ 313 w 362"/>
                <a:gd name="T95" fmla="*/ 171 h 300"/>
                <a:gd name="T96" fmla="*/ 179 w 362"/>
                <a:gd name="T97" fmla="*/ 1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" h="300">
                  <a:moveTo>
                    <a:pt x="322" y="195"/>
                  </a:moveTo>
                  <a:cubicBezTo>
                    <a:pt x="341" y="148"/>
                    <a:pt x="362" y="94"/>
                    <a:pt x="357" y="63"/>
                  </a:cubicBezTo>
                  <a:cubicBezTo>
                    <a:pt x="356" y="43"/>
                    <a:pt x="289" y="0"/>
                    <a:pt x="237" y="7"/>
                  </a:cubicBezTo>
                  <a:cubicBezTo>
                    <a:pt x="237" y="7"/>
                    <a:pt x="235" y="9"/>
                    <a:pt x="230" y="11"/>
                  </a:cubicBezTo>
                  <a:cubicBezTo>
                    <a:pt x="203" y="124"/>
                    <a:pt x="203" y="124"/>
                    <a:pt x="203" y="124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7"/>
                    <a:pt x="125" y="7"/>
                    <a:pt x="123" y="7"/>
                  </a:cubicBezTo>
                  <a:cubicBezTo>
                    <a:pt x="71" y="14"/>
                    <a:pt x="5" y="32"/>
                    <a:pt x="4" y="67"/>
                  </a:cubicBezTo>
                  <a:cubicBezTo>
                    <a:pt x="0" y="83"/>
                    <a:pt x="18" y="183"/>
                    <a:pt x="26" y="221"/>
                  </a:cubicBezTo>
                  <a:cubicBezTo>
                    <a:pt x="35" y="226"/>
                    <a:pt x="54" y="222"/>
                    <a:pt x="68" y="218"/>
                  </a:cubicBezTo>
                  <a:cubicBezTo>
                    <a:pt x="72" y="260"/>
                    <a:pt x="75" y="292"/>
                    <a:pt x="76" y="300"/>
                  </a:cubicBezTo>
                  <a:cubicBezTo>
                    <a:pt x="278" y="300"/>
                    <a:pt x="278" y="300"/>
                    <a:pt x="278" y="300"/>
                  </a:cubicBezTo>
                  <a:cubicBezTo>
                    <a:pt x="279" y="293"/>
                    <a:pt x="282" y="269"/>
                    <a:pt x="285" y="235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313" y="221"/>
                    <a:pt x="313" y="221"/>
                    <a:pt x="313" y="221"/>
                  </a:cubicBezTo>
                  <a:lnTo>
                    <a:pt x="322" y="195"/>
                  </a:lnTo>
                  <a:close/>
                  <a:moveTo>
                    <a:pt x="289" y="98"/>
                  </a:moveTo>
                  <a:cubicBezTo>
                    <a:pt x="290" y="96"/>
                    <a:pt x="290" y="98"/>
                    <a:pt x="291" y="101"/>
                  </a:cubicBezTo>
                  <a:cubicBezTo>
                    <a:pt x="289" y="100"/>
                    <a:pt x="288" y="99"/>
                    <a:pt x="289" y="98"/>
                  </a:cubicBezTo>
                  <a:close/>
                  <a:moveTo>
                    <a:pt x="73" y="157"/>
                  </a:moveTo>
                  <a:cubicBezTo>
                    <a:pt x="159" y="149"/>
                    <a:pt x="159" y="149"/>
                    <a:pt x="159" y="149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229" y="146"/>
                    <a:pt x="229" y="146"/>
                    <a:pt x="229" y="146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8" y="160"/>
                    <a:pt x="68" y="160"/>
                    <a:pt x="68" y="160"/>
                  </a:cubicBezTo>
                  <a:lnTo>
                    <a:pt x="73" y="157"/>
                  </a:lnTo>
                  <a:close/>
                  <a:moveTo>
                    <a:pt x="179" y="187"/>
                  </a:moveTo>
                  <a:cubicBezTo>
                    <a:pt x="171" y="188"/>
                    <a:pt x="171" y="188"/>
                    <a:pt x="171" y="188"/>
                  </a:cubicBezTo>
                  <a:cubicBezTo>
                    <a:pt x="154" y="190"/>
                    <a:pt x="154" y="190"/>
                    <a:pt x="154" y="190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12" y="169"/>
                    <a:pt x="312" y="169"/>
                    <a:pt x="312" y="169"/>
                  </a:cubicBezTo>
                  <a:cubicBezTo>
                    <a:pt x="313" y="171"/>
                    <a:pt x="313" y="171"/>
                    <a:pt x="313" y="171"/>
                  </a:cubicBezTo>
                  <a:lnTo>
                    <a:pt x="179" y="1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945765" y="1671955"/>
            <a:ext cx="1774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标注 1"/>
          <p:cNvSpPr/>
          <p:nvPr/>
        </p:nvSpPr>
        <p:spPr>
          <a:xfrm>
            <a:off x="1007745" y="2626360"/>
            <a:ext cx="5495290" cy="2914650"/>
          </a:xfrm>
          <a:prstGeom prst="wedgeRoundRectCallou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/>
              <a:t>想一想</a:t>
            </a:r>
            <a:r>
              <a:rPr lang="zh-CN" altLang="en-US" sz="2400"/>
              <a:t>：</a:t>
            </a:r>
            <a:endParaRPr lang="zh-CN" altLang="en-US" sz="2400"/>
          </a:p>
          <a:p>
            <a:pPr algn="l"/>
            <a:r>
              <a:rPr lang="zh-CN" altLang="en-US" sz="2400"/>
              <a:t>（1）今麦郎的产品创新运用了怎样的创新技法？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（2）你是如何理解“真正的创新来自创旧”这句话的？今麦郎的创新之</a:t>
            </a:r>
            <a:endParaRPr lang="zh-CN" altLang="en-US" sz="2400"/>
          </a:p>
          <a:p>
            <a:pPr algn="l"/>
            <a:r>
              <a:rPr lang="zh-CN" altLang="en-US" sz="2400"/>
              <a:t>路给了你怎样的启示？</a:t>
            </a:r>
            <a:endParaRPr lang="zh-CN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" name="任意多边形 18"/>
          <p:cNvSpPr/>
          <p:nvPr/>
        </p:nvSpPr>
        <p:spPr>
          <a:xfrm rot="-1860000" flipH="1">
            <a:off x="-1840230" y="259080"/>
            <a:ext cx="4512310" cy="5857875"/>
          </a:xfrm>
          <a:custGeom>
            <a:avLst/>
            <a:gdLst>
              <a:gd name="connsiteX0" fmla="*/ 0 w 7106"/>
              <a:gd name="connsiteY0" fmla="*/ 6635 h 9225"/>
              <a:gd name="connsiteX1" fmla="*/ 1570 w 7106"/>
              <a:gd name="connsiteY1" fmla="*/ 0 h 9225"/>
              <a:gd name="connsiteX2" fmla="*/ 7106 w 7106"/>
              <a:gd name="connsiteY2" fmla="*/ 9225 h 9225"/>
              <a:gd name="connsiteX3" fmla="*/ 0 w 7106"/>
              <a:gd name="connsiteY3" fmla="*/ 6635 h 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6" h="9225">
                <a:moveTo>
                  <a:pt x="0" y="6635"/>
                </a:moveTo>
                <a:lnTo>
                  <a:pt x="1570" y="0"/>
                </a:lnTo>
                <a:lnTo>
                  <a:pt x="7106" y="9225"/>
                </a:lnTo>
                <a:lnTo>
                  <a:pt x="0" y="663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100965"/>
            <a:ext cx="13125450" cy="6759575"/>
            <a:chOff x="0" y="159"/>
            <a:chExt cx="20670" cy="10645"/>
          </a:xfrm>
        </p:grpSpPr>
        <p:sp>
          <p:nvSpPr>
            <p:cNvPr id="25" name="等腰三角形 24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7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33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34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35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10180" y="271780"/>
            <a:ext cx="8414385" cy="3884295"/>
            <a:chOff x="2463" y="1446"/>
            <a:chExt cx="13251" cy="6117"/>
          </a:xfrm>
        </p:grpSpPr>
        <p:grpSp>
          <p:nvGrpSpPr>
            <p:cNvPr id="36" name="组合 35"/>
            <p:cNvGrpSpPr/>
            <p:nvPr/>
          </p:nvGrpSpPr>
          <p:grpSpPr>
            <a:xfrm>
              <a:off x="5725" y="1657"/>
              <a:ext cx="8785" cy="1211"/>
              <a:chOff x="5725" y="1657"/>
              <a:chExt cx="8785" cy="1211"/>
            </a:xfrm>
          </p:grpSpPr>
          <p:sp>
            <p:nvSpPr>
              <p:cNvPr id="142" name="圆角矩形 141"/>
              <p:cNvSpPr/>
              <p:nvPr/>
            </p:nvSpPr>
            <p:spPr>
              <a:xfrm>
                <a:off x="5725" y="1657"/>
                <a:ext cx="8785" cy="12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7669" y="1712"/>
                <a:ext cx="6455" cy="1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defRPr/>
                </a:pPr>
                <a:r>
                  <a:rPr sz="2400" smtClean="0">
                    <a:latin typeface="+mn-ea"/>
                    <a:cs typeface="+mn-ea"/>
                    <a:sym typeface="+mn-ea"/>
                  </a:rPr>
                  <a:t>一、设问检查法</a:t>
                </a:r>
                <a:endParaRPr sz="2400" smtClean="0">
                  <a:latin typeface="+mn-ea"/>
                  <a:cs typeface="+mn-ea"/>
                  <a:sym typeface="+mn-ea"/>
                </a:endParaRPr>
              </a:p>
            </p:txBody>
          </p:sp>
        </p:grpSp>
        <p:sp>
          <p:nvSpPr>
            <p:cNvPr id="67" name="Freeform 6"/>
            <p:cNvSpPr/>
            <p:nvPr/>
          </p:nvSpPr>
          <p:spPr bwMode="auto">
            <a:xfrm>
              <a:off x="6584" y="3444"/>
              <a:ext cx="1666" cy="16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10"/>
            <p:cNvSpPr/>
            <p:nvPr/>
          </p:nvSpPr>
          <p:spPr bwMode="auto">
            <a:xfrm>
              <a:off x="5725" y="1446"/>
              <a:ext cx="1670" cy="16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03" name="Group 92"/>
            <p:cNvGrpSpPr/>
            <p:nvPr/>
          </p:nvGrpSpPr>
          <p:grpSpPr>
            <a:xfrm rot="0">
              <a:off x="6351" y="7116"/>
              <a:ext cx="422" cy="447"/>
              <a:chOff x="887413" y="779463"/>
              <a:chExt cx="258762" cy="274638"/>
            </a:xfrm>
            <a:solidFill>
              <a:schemeClr val="bg1"/>
            </a:solidFill>
          </p:grpSpPr>
          <p:sp>
            <p:nvSpPr>
              <p:cNvPr id="104" name="Freeform 596"/>
              <p:cNvSpPr/>
              <p:nvPr/>
            </p:nvSpPr>
            <p:spPr bwMode="auto">
              <a:xfrm>
                <a:off x="1022350" y="798513"/>
                <a:ext cx="123825" cy="255588"/>
              </a:xfrm>
              <a:custGeom>
                <a:avLst/>
                <a:gdLst>
                  <a:gd name="T0" fmla="*/ 385 w 391"/>
                  <a:gd name="T1" fmla="*/ 2 h 807"/>
                  <a:gd name="T2" fmla="*/ 381 w 391"/>
                  <a:gd name="T3" fmla="*/ 0 h 807"/>
                  <a:gd name="T4" fmla="*/ 377 w 391"/>
                  <a:gd name="T5" fmla="*/ 0 h 807"/>
                  <a:gd name="T6" fmla="*/ 374 w 391"/>
                  <a:gd name="T7" fmla="*/ 0 h 807"/>
                  <a:gd name="T8" fmla="*/ 370 w 391"/>
                  <a:gd name="T9" fmla="*/ 1 h 807"/>
                  <a:gd name="T10" fmla="*/ 0 w 391"/>
                  <a:gd name="T11" fmla="*/ 172 h 807"/>
                  <a:gd name="T12" fmla="*/ 0 w 391"/>
                  <a:gd name="T13" fmla="*/ 807 h 807"/>
                  <a:gd name="T14" fmla="*/ 382 w 391"/>
                  <a:gd name="T15" fmla="*/ 615 h 807"/>
                  <a:gd name="T16" fmla="*/ 387 w 391"/>
                  <a:gd name="T17" fmla="*/ 613 h 807"/>
                  <a:gd name="T18" fmla="*/ 389 w 391"/>
                  <a:gd name="T19" fmla="*/ 609 h 807"/>
                  <a:gd name="T20" fmla="*/ 391 w 391"/>
                  <a:gd name="T21" fmla="*/ 606 h 807"/>
                  <a:gd name="T22" fmla="*/ 391 w 391"/>
                  <a:gd name="T23" fmla="*/ 602 h 807"/>
                  <a:gd name="T24" fmla="*/ 391 w 391"/>
                  <a:gd name="T25" fmla="*/ 15 h 807"/>
                  <a:gd name="T26" fmla="*/ 391 w 391"/>
                  <a:gd name="T27" fmla="*/ 11 h 807"/>
                  <a:gd name="T28" fmla="*/ 389 w 391"/>
                  <a:gd name="T29" fmla="*/ 8 h 807"/>
                  <a:gd name="T30" fmla="*/ 387 w 391"/>
                  <a:gd name="T31" fmla="*/ 4 h 807"/>
                  <a:gd name="T32" fmla="*/ 385 w 391"/>
                  <a:gd name="T33" fmla="*/ 2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1" h="807">
                    <a:moveTo>
                      <a:pt x="385" y="2"/>
                    </a:moveTo>
                    <a:lnTo>
                      <a:pt x="381" y="0"/>
                    </a:lnTo>
                    <a:lnTo>
                      <a:pt x="377" y="0"/>
                    </a:lnTo>
                    <a:lnTo>
                      <a:pt x="374" y="0"/>
                    </a:lnTo>
                    <a:lnTo>
                      <a:pt x="370" y="1"/>
                    </a:lnTo>
                    <a:lnTo>
                      <a:pt x="0" y="172"/>
                    </a:lnTo>
                    <a:lnTo>
                      <a:pt x="0" y="807"/>
                    </a:lnTo>
                    <a:lnTo>
                      <a:pt x="382" y="615"/>
                    </a:lnTo>
                    <a:lnTo>
                      <a:pt x="387" y="613"/>
                    </a:lnTo>
                    <a:lnTo>
                      <a:pt x="389" y="609"/>
                    </a:lnTo>
                    <a:lnTo>
                      <a:pt x="391" y="606"/>
                    </a:lnTo>
                    <a:lnTo>
                      <a:pt x="391" y="602"/>
                    </a:lnTo>
                    <a:lnTo>
                      <a:pt x="391" y="15"/>
                    </a:lnTo>
                    <a:lnTo>
                      <a:pt x="391" y="11"/>
                    </a:lnTo>
                    <a:lnTo>
                      <a:pt x="389" y="8"/>
                    </a:lnTo>
                    <a:lnTo>
                      <a:pt x="387" y="4"/>
                    </a:lnTo>
                    <a:lnTo>
                      <a:pt x="38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597"/>
              <p:cNvSpPr/>
              <p:nvPr/>
            </p:nvSpPr>
            <p:spPr bwMode="auto">
              <a:xfrm>
                <a:off x="887413" y="798513"/>
                <a:ext cx="125413" cy="255588"/>
              </a:xfrm>
              <a:custGeom>
                <a:avLst/>
                <a:gdLst>
                  <a:gd name="T0" fmla="*/ 8 w 392"/>
                  <a:gd name="T1" fmla="*/ 2 h 807"/>
                  <a:gd name="T2" fmla="*/ 4 w 392"/>
                  <a:gd name="T3" fmla="*/ 4 h 807"/>
                  <a:gd name="T4" fmla="*/ 2 w 392"/>
                  <a:gd name="T5" fmla="*/ 8 h 807"/>
                  <a:gd name="T6" fmla="*/ 1 w 392"/>
                  <a:gd name="T7" fmla="*/ 11 h 807"/>
                  <a:gd name="T8" fmla="*/ 0 w 392"/>
                  <a:gd name="T9" fmla="*/ 15 h 807"/>
                  <a:gd name="T10" fmla="*/ 0 w 392"/>
                  <a:gd name="T11" fmla="*/ 602 h 807"/>
                  <a:gd name="T12" fmla="*/ 1 w 392"/>
                  <a:gd name="T13" fmla="*/ 606 h 807"/>
                  <a:gd name="T14" fmla="*/ 2 w 392"/>
                  <a:gd name="T15" fmla="*/ 609 h 807"/>
                  <a:gd name="T16" fmla="*/ 5 w 392"/>
                  <a:gd name="T17" fmla="*/ 613 h 807"/>
                  <a:gd name="T18" fmla="*/ 9 w 392"/>
                  <a:gd name="T19" fmla="*/ 615 h 807"/>
                  <a:gd name="T20" fmla="*/ 392 w 392"/>
                  <a:gd name="T21" fmla="*/ 807 h 807"/>
                  <a:gd name="T22" fmla="*/ 392 w 392"/>
                  <a:gd name="T23" fmla="*/ 172 h 807"/>
                  <a:gd name="T24" fmla="*/ 22 w 392"/>
                  <a:gd name="T25" fmla="*/ 1 h 807"/>
                  <a:gd name="T26" fmla="*/ 18 w 392"/>
                  <a:gd name="T27" fmla="*/ 0 h 807"/>
                  <a:gd name="T28" fmla="*/ 14 w 392"/>
                  <a:gd name="T29" fmla="*/ 0 h 807"/>
                  <a:gd name="T30" fmla="*/ 11 w 392"/>
                  <a:gd name="T31" fmla="*/ 0 h 807"/>
                  <a:gd name="T32" fmla="*/ 8 w 392"/>
                  <a:gd name="T33" fmla="*/ 2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2" h="807">
                    <a:moveTo>
                      <a:pt x="8" y="2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0" y="602"/>
                    </a:lnTo>
                    <a:lnTo>
                      <a:pt x="1" y="606"/>
                    </a:lnTo>
                    <a:lnTo>
                      <a:pt x="2" y="609"/>
                    </a:lnTo>
                    <a:lnTo>
                      <a:pt x="5" y="613"/>
                    </a:lnTo>
                    <a:lnTo>
                      <a:pt x="9" y="615"/>
                    </a:lnTo>
                    <a:lnTo>
                      <a:pt x="392" y="807"/>
                    </a:lnTo>
                    <a:lnTo>
                      <a:pt x="392" y="17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598"/>
              <p:cNvSpPr/>
              <p:nvPr/>
            </p:nvSpPr>
            <p:spPr bwMode="auto">
              <a:xfrm>
                <a:off x="915988" y="779463"/>
                <a:ext cx="201613" cy="57150"/>
              </a:xfrm>
              <a:custGeom>
                <a:avLst/>
                <a:gdLst>
                  <a:gd name="T0" fmla="*/ 631 w 633"/>
                  <a:gd name="T1" fmla="*/ 8 h 181"/>
                  <a:gd name="T2" fmla="*/ 630 w 633"/>
                  <a:gd name="T3" fmla="*/ 6 h 181"/>
                  <a:gd name="T4" fmla="*/ 628 w 633"/>
                  <a:gd name="T5" fmla="*/ 4 h 181"/>
                  <a:gd name="T6" fmla="*/ 625 w 633"/>
                  <a:gd name="T7" fmla="*/ 2 h 181"/>
                  <a:gd name="T8" fmla="*/ 622 w 633"/>
                  <a:gd name="T9" fmla="*/ 1 h 181"/>
                  <a:gd name="T10" fmla="*/ 620 w 633"/>
                  <a:gd name="T11" fmla="*/ 1 h 181"/>
                  <a:gd name="T12" fmla="*/ 617 w 633"/>
                  <a:gd name="T13" fmla="*/ 0 h 181"/>
                  <a:gd name="T14" fmla="*/ 614 w 633"/>
                  <a:gd name="T15" fmla="*/ 1 h 181"/>
                  <a:gd name="T16" fmla="*/ 612 w 633"/>
                  <a:gd name="T17" fmla="*/ 2 h 181"/>
                  <a:gd name="T18" fmla="*/ 317 w 633"/>
                  <a:gd name="T19" fmla="*/ 149 h 181"/>
                  <a:gd name="T20" fmla="*/ 23 w 633"/>
                  <a:gd name="T21" fmla="*/ 2 h 181"/>
                  <a:gd name="T22" fmla="*/ 20 w 633"/>
                  <a:gd name="T23" fmla="*/ 1 h 181"/>
                  <a:gd name="T24" fmla="*/ 16 w 633"/>
                  <a:gd name="T25" fmla="*/ 0 h 181"/>
                  <a:gd name="T26" fmla="*/ 14 w 633"/>
                  <a:gd name="T27" fmla="*/ 0 h 181"/>
                  <a:gd name="T28" fmla="*/ 11 w 633"/>
                  <a:gd name="T29" fmla="*/ 1 h 181"/>
                  <a:gd name="T30" fmla="*/ 9 w 633"/>
                  <a:gd name="T31" fmla="*/ 2 h 181"/>
                  <a:gd name="T32" fmla="*/ 6 w 633"/>
                  <a:gd name="T33" fmla="*/ 4 h 181"/>
                  <a:gd name="T34" fmla="*/ 3 w 633"/>
                  <a:gd name="T35" fmla="*/ 6 h 181"/>
                  <a:gd name="T36" fmla="*/ 2 w 633"/>
                  <a:gd name="T37" fmla="*/ 8 h 181"/>
                  <a:gd name="T38" fmla="*/ 1 w 633"/>
                  <a:gd name="T39" fmla="*/ 12 h 181"/>
                  <a:gd name="T40" fmla="*/ 0 w 633"/>
                  <a:gd name="T41" fmla="*/ 14 h 181"/>
                  <a:gd name="T42" fmla="*/ 1 w 633"/>
                  <a:gd name="T43" fmla="*/ 17 h 181"/>
                  <a:gd name="T44" fmla="*/ 1 w 633"/>
                  <a:gd name="T45" fmla="*/ 20 h 181"/>
                  <a:gd name="T46" fmla="*/ 2 w 633"/>
                  <a:gd name="T47" fmla="*/ 22 h 181"/>
                  <a:gd name="T48" fmla="*/ 5 w 633"/>
                  <a:gd name="T49" fmla="*/ 26 h 181"/>
                  <a:gd name="T50" fmla="*/ 7 w 633"/>
                  <a:gd name="T51" fmla="*/ 27 h 181"/>
                  <a:gd name="T52" fmla="*/ 9 w 633"/>
                  <a:gd name="T53" fmla="*/ 29 h 181"/>
                  <a:gd name="T54" fmla="*/ 310 w 633"/>
                  <a:gd name="T55" fmla="*/ 179 h 181"/>
                  <a:gd name="T56" fmla="*/ 313 w 633"/>
                  <a:gd name="T57" fmla="*/ 180 h 181"/>
                  <a:gd name="T58" fmla="*/ 317 w 633"/>
                  <a:gd name="T59" fmla="*/ 181 h 181"/>
                  <a:gd name="T60" fmla="*/ 320 w 633"/>
                  <a:gd name="T61" fmla="*/ 180 h 181"/>
                  <a:gd name="T62" fmla="*/ 324 w 633"/>
                  <a:gd name="T63" fmla="*/ 179 h 181"/>
                  <a:gd name="T64" fmla="*/ 624 w 633"/>
                  <a:gd name="T65" fmla="*/ 29 h 181"/>
                  <a:gd name="T66" fmla="*/ 628 w 633"/>
                  <a:gd name="T67" fmla="*/ 27 h 181"/>
                  <a:gd name="T68" fmla="*/ 630 w 633"/>
                  <a:gd name="T69" fmla="*/ 26 h 181"/>
                  <a:gd name="T70" fmla="*/ 631 w 633"/>
                  <a:gd name="T71" fmla="*/ 22 h 181"/>
                  <a:gd name="T72" fmla="*/ 632 w 633"/>
                  <a:gd name="T73" fmla="*/ 20 h 181"/>
                  <a:gd name="T74" fmla="*/ 633 w 633"/>
                  <a:gd name="T75" fmla="*/ 17 h 181"/>
                  <a:gd name="T76" fmla="*/ 633 w 633"/>
                  <a:gd name="T77" fmla="*/ 14 h 181"/>
                  <a:gd name="T78" fmla="*/ 632 w 633"/>
                  <a:gd name="T79" fmla="*/ 12 h 181"/>
                  <a:gd name="T80" fmla="*/ 631 w 633"/>
                  <a:gd name="T81" fmla="*/ 8 h 181"/>
                  <a:gd name="T82" fmla="*/ 631 w 633"/>
                  <a:gd name="T83" fmla="*/ 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33" h="181">
                    <a:moveTo>
                      <a:pt x="631" y="8"/>
                    </a:moveTo>
                    <a:lnTo>
                      <a:pt x="630" y="6"/>
                    </a:lnTo>
                    <a:lnTo>
                      <a:pt x="628" y="4"/>
                    </a:lnTo>
                    <a:lnTo>
                      <a:pt x="625" y="2"/>
                    </a:lnTo>
                    <a:lnTo>
                      <a:pt x="622" y="1"/>
                    </a:lnTo>
                    <a:lnTo>
                      <a:pt x="620" y="1"/>
                    </a:lnTo>
                    <a:lnTo>
                      <a:pt x="617" y="0"/>
                    </a:lnTo>
                    <a:lnTo>
                      <a:pt x="614" y="1"/>
                    </a:lnTo>
                    <a:lnTo>
                      <a:pt x="612" y="2"/>
                    </a:lnTo>
                    <a:lnTo>
                      <a:pt x="317" y="149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5" y="26"/>
                    </a:lnTo>
                    <a:lnTo>
                      <a:pt x="7" y="27"/>
                    </a:lnTo>
                    <a:lnTo>
                      <a:pt x="9" y="29"/>
                    </a:lnTo>
                    <a:lnTo>
                      <a:pt x="310" y="179"/>
                    </a:lnTo>
                    <a:lnTo>
                      <a:pt x="313" y="180"/>
                    </a:lnTo>
                    <a:lnTo>
                      <a:pt x="317" y="181"/>
                    </a:lnTo>
                    <a:lnTo>
                      <a:pt x="320" y="180"/>
                    </a:lnTo>
                    <a:lnTo>
                      <a:pt x="324" y="179"/>
                    </a:lnTo>
                    <a:lnTo>
                      <a:pt x="624" y="29"/>
                    </a:lnTo>
                    <a:lnTo>
                      <a:pt x="628" y="27"/>
                    </a:lnTo>
                    <a:lnTo>
                      <a:pt x="630" y="26"/>
                    </a:lnTo>
                    <a:lnTo>
                      <a:pt x="631" y="22"/>
                    </a:lnTo>
                    <a:lnTo>
                      <a:pt x="632" y="20"/>
                    </a:lnTo>
                    <a:lnTo>
                      <a:pt x="633" y="17"/>
                    </a:lnTo>
                    <a:lnTo>
                      <a:pt x="633" y="14"/>
                    </a:lnTo>
                    <a:lnTo>
                      <a:pt x="632" y="12"/>
                    </a:lnTo>
                    <a:lnTo>
                      <a:pt x="631" y="8"/>
                    </a:lnTo>
                    <a:lnTo>
                      <a:pt x="63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 rot="0">
              <a:off x="5078" y="2868"/>
              <a:ext cx="1506" cy="3266"/>
              <a:chOff x="4253" y="2543"/>
              <a:chExt cx="1768" cy="3833"/>
            </a:xfrm>
          </p:grpSpPr>
          <p:cxnSp>
            <p:nvCxnSpPr>
              <p:cNvPr id="137" name="直接连接符 136"/>
              <p:cNvCxnSpPr>
                <a:stCxn id="72" idx="7"/>
                <a:endCxn id="71" idx="3"/>
              </p:cNvCxnSpPr>
              <p:nvPr/>
            </p:nvCxnSpPr>
            <p:spPr>
              <a:xfrm flipV="1">
                <a:off x="4253" y="2543"/>
                <a:ext cx="975" cy="1397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72" idx="6"/>
                <a:endCxn id="67" idx="2"/>
              </p:cNvCxnSpPr>
              <p:nvPr/>
            </p:nvCxnSpPr>
            <p:spPr>
              <a:xfrm flipV="1">
                <a:off x="4863" y="4199"/>
                <a:ext cx="1158" cy="813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>
                <a:stCxn id="72" idx="5"/>
                <a:endCxn id="69" idx="1"/>
              </p:cNvCxnSpPr>
              <p:nvPr/>
            </p:nvCxnSpPr>
            <p:spPr>
              <a:xfrm>
                <a:off x="4413" y="6084"/>
                <a:ext cx="1174" cy="292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组合 153"/>
            <p:cNvGrpSpPr/>
            <p:nvPr/>
          </p:nvGrpSpPr>
          <p:grpSpPr>
            <a:xfrm rot="0">
              <a:off x="2923" y="4031"/>
              <a:ext cx="2619" cy="2092"/>
              <a:chOff x="2244" y="4001"/>
              <a:chExt cx="2619" cy="2092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2771" y="4001"/>
                <a:ext cx="2092" cy="209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7" name="Text Placeholder 2"/>
              <p:cNvSpPr txBox="1"/>
              <p:nvPr/>
            </p:nvSpPr>
            <p:spPr>
              <a:xfrm>
                <a:off x="2244" y="4065"/>
                <a:ext cx="2155" cy="17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anose="020B0604020202020204" pitchFamily="34" charset="0"/>
                  <a:buNone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34315" indent="-234315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34315" indent="-234315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34315" indent="-234315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4315" indent="-234315" algn="l" defTabSz="914400" rtl="0" eaLnBrk="1" latinLnBrk="0" hangingPunct="1">
                  <a:lnSpc>
                    <a:spcPct val="90000"/>
                  </a:lnSpc>
                  <a:spcBef>
                    <a:spcPts val="6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zh-CN" altLang="zh-CN" sz="2400" b="1" dirty="0">
                    <a:solidFill>
                      <a:schemeClr val="tx1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五种常用的创新技法。</a:t>
                </a:r>
                <a:endParaRPr lang="zh-CN" altLang="zh-CN" sz="2400" b="1" dirty="0">
                  <a:solidFill>
                    <a:schemeClr val="tx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6929" y="3690"/>
              <a:ext cx="8785" cy="1209"/>
              <a:chOff x="6929" y="3690"/>
              <a:chExt cx="8785" cy="1209"/>
            </a:xfrm>
          </p:grpSpPr>
          <p:sp>
            <p:nvSpPr>
              <p:cNvPr id="157" name="圆角矩形 156"/>
              <p:cNvSpPr/>
              <p:nvPr/>
            </p:nvSpPr>
            <p:spPr>
              <a:xfrm>
                <a:off x="6929" y="3690"/>
                <a:ext cx="8785" cy="120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  <a:alpha val="81000"/>
                </a:schemeClr>
              </a:solidFill>
              <a:ln w="38100">
                <a:solidFill>
                  <a:schemeClr val="bg1">
                    <a:alpha val="7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>
                <a:off x="8732" y="3801"/>
                <a:ext cx="6455" cy="101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defRPr/>
                </a:pPr>
                <a:r>
                  <a:rPr sz="2400" smtClean="0">
                    <a:latin typeface="+mn-ea"/>
                    <a:cs typeface="+mn-ea"/>
                    <a:sym typeface="+mn-ea"/>
                  </a:rPr>
                  <a:t>二、列举分析法</a:t>
                </a:r>
                <a:endParaRPr sz="2400" smtClean="0">
                  <a:latin typeface="+mn-ea"/>
                  <a:cs typeface="+mn-ea"/>
                  <a:sym typeface="+mn-ea"/>
                </a:endParaRPr>
              </a:p>
            </p:txBody>
          </p:sp>
        </p:grpSp>
        <p:sp>
          <p:nvSpPr>
            <p:cNvPr id="72" name="Oval 11"/>
            <p:cNvSpPr>
              <a:spLocks noChangeArrowheads="1"/>
            </p:cNvSpPr>
            <p:nvPr/>
          </p:nvSpPr>
          <p:spPr bwMode="auto">
            <a:xfrm>
              <a:off x="2463" y="3680"/>
              <a:ext cx="3224" cy="2583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195F2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970" y="6045"/>
              <a:ext cx="8785" cy="1209"/>
              <a:chOff x="5970" y="1519"/>
              <a:chExt cx="8785" cy="1209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5970" y="1519"/>
                <a:ext cx="8785" cy="12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7923" y="1578"/>
                <a:ext cx="6455" cy="1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defRPr/>
                </a:pPr>
                <a:r>
                  <a:rPr sz="2400" smtClean="0">
                    <a:latin typeface="+mn-ea"/>
                    <a:cs typeface="+mn-ea"/>
                    <a:sym typeface="+mn-ea"/>
                  </a:rPr>
                  <a:t>三、头脑风暴法</a:t>
                </a:r>
                <a:endParaRPr sz="2400" smtClean="0">
                  <a:latin typeface="+mn-ea"/>
                  <a:cs typeface="+mn-ea"/>
                  <a:sym typeface="+mn-ea"/>
                </a:endParaRPr>
              </a:p>
            </p:txBody>
          </p:sp>
        </p:grpSp>
        <p:sp>
          <p:nvSpPr>
            <p:cNvPr id="69" name="Freeform 8"/>
            <p:cNvSpPr/>
            <p:nvPr/>
          </p:nvSpPr>
          <p:spPr bwMode="auto">
            <a:xfrm>
              <a:off x="5970" y="5890"/>
              <a:ext cx="1670" cy="16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4536440" y="4428490"/>
            <a:ext cx="5578475" cy="76771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81000"/>
            </a:schemeClr>
          </a:solidFill>
          <a:ln w="38100">
            <a:solidFill>
              <a:schemeClr val="bg1">
                <a:alpha val="7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四、借鉴分析法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Freeform 6"/>
          <p:cNvSpPr/>
          <p:nvPr>
            <p:custDataLst>
              <p:tags r:id="rId2"/>
            </p:custDataLst>
          </p:nvPr>
        </p:nvSpPr>
        <p:spPr bwMode="auto">
          <a:xfrm>
            <a:off x="4536440" y="4267835"/>
            <a:ext cx="1057910" cy="106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116705" y="3406787"/>
            <a:ext cx="782955" cy="1075055"/>
          </a:xfrm>
          <a:prstGeom prst="line">
            <a:avLst/>
          </a:prstGeom>
          <a:ln w="12700">
            <a:solidFill>
              <a:schemeClr val="accent6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3742055" y="5447030"/>
            <a:ext cx="5578475" cy="76771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五、TRIZ理论法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9" name="Freeform 10"/>
          <p:cNvSpPr/>
          <p:nvPr>
            <p:custDataLst>
              <p:tags r:id="rId5"/>
            </p:custDataLst>
          </p:nvPr>
        </p:nvSpPr>
        <p:spPr bwMode="auto">
          <a:xfrm>
            <a:off x="3605530" y="5233035"/>
            <a:ext cx="1060450" cy="1057910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3855720" y="3360432"/>
            <a:ext cx="122555" cy="1842770"/>
          </a:xfrm>
          <a:prstGeom prst="line">
            <a:avLst/>
          </a:prstGeom>
          <a:ln w="12700">
            <a:solidFill>
              <a:schemeClr val="accent6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6"/>
          <p:cNvSpPr/>
          <p:nvPr>
            <p:custDataLst>
              <p:tags r:id="rId7"/>
            </p:custDataLst>
          </p:nvPr>
        </p:nvSpPr>
        <p:spPr bwMode="auto">
          <a:xfrm>
            <a:off x="5327015" y="1540510"/>
            <a:ext cx="1057910" cy="106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2712720" y="1692275"/>
            <a:ext cx="2044700" cy="1638300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" name="等腰三角形 118"/>
          <p:cNvSpPr/>
          <p:nvPr/>
        </p:nvSpPr>
        <p:spPr>
          <a:xfrm flipV="1">
            <a:off x="2331085" y="-1905"/>
            <a:ext cx="7666990" cy="4062730"/>
          </a:xfrm>
          <a:prstGeom prst="triangle">
            <a:avLst/>
          </a:prstGeom>
          <a:solidFill>
            <a:schemeClr val="accent1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 rot="0">
            <a:off x="10160" y="96520"/>
            <a:ext cx="13125450" cy="6759575"/>
            <a:chOff x="0" y="159"/>
            <a:chExt cx="20670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1557" y="1180"/>
              <a:ext cx="3135" cy="6961"/>
              <a:chOff x="14475" y="1140"/>
              <a:chExt cx="3135" cy="6961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en-US" altLang="zh-CN" sz="2200" spc="100" smtClean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grpSp>
        <p:nvGrpSpPr>
          <p:cNvPr id="181" name="Group 180"/>
          <p:cNvGrpSpPr/>
          <p:nvPr/>
        </p:nvGrpSpPr>
        <p:grpSpPr>
          <a:xfrm rot="0">
            <a:off x="3785235" y="2364105"/>
            <a:ext cx="422275" cy="443865"/>
            <a:chOff x="4127500" y="2909888"/>
            <a:chExt cx="330200" cy="315913"/>
          </a:xfrm>
        </p:grpSpPr>
        <p:sp>
          <p:nvSpPr>
            <p:cNvPr id="182" name="Oval 268"/>
            <p:cNvSpPr>
              <a:spLocks noChangeArrowheads="1"/>
            </p:cNvSpPr>
            <p:nvPr/>
          </p:nvSpPr>
          <p:spPr bwMode="auto">
            <a:xfrm>
              <a:off x="4149725" y="3060701"/>
              <a:ext cx="76200" cy="74613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3" name="Freeform 269"/>
            <p:cNvSpPr/>
            <p:nvPr/>
          </p:nvSpPr>
          <p:spPr bwMode="auto">
            <a:xfrm>
              <a:off x="4127500" y="3135313"/>
              <a:ext cx="109538" cy="60325"/>
            </a:xfrm>
            <a:custGeom>
              <a:avLst/>
              <a:gdLst>
                <a:gd name="T0" fmla="*/ 22 w 29"/>
                <a:gd name="T1" fmla="*/ 16 h 16"/>
                <a:gd name="T2" fmla="*/ 0 w 29"/>
                <a:gd name="T3" fmla="*/ 16 h 16"/>
                <a:gd name="T4" fmla="*/ 16 w 29"/>
                <a:gd name="T5" fmla="*/ 0 h 16"/>
                <a:gd name="T6" fmla="*/ 29 w 29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3"/>
                    <a:pt x="29" y="7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4" name="Oval 270"/>
            <p:cNvSpPr>
              <a:spLocks noChangeArrowheads="1"/>
            </p:cNvSpPr>
            <p:nvPr/>
          </p:nvSpPr>
          <p:spPr bwMode="auto">
            <a:xfrm>
              <a:off x="4360863" y="3060701"/>
              <a:ext cx="74613" cy="74613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5" name="Freeform 271"/>
            <p:cNvSpPr/>
            <p:nvPr/>
          </p:nvSpPr>
          <p:spPr bwMode="auto">
            <a:xfrm>
              <a:off x="4349750" y="3135313"/>
              <a:ext cx="107950" cy="60325"/>
            </a:xfrm>
            <a:custGeom>
              <a:avLst/>
              <a:gdLst>
                <a:gd name="T0" fmla="*/ 0 w 29"/>
                <a:gd name="T1" fmla="*/ 7 h 16"/>
                <a:gd name="T2" fmla="*/ 13 w 29"/>
                <a:gd name="T3" fmla="*/ 0 h 16"/>
                <a:gd name="T4" fmla="*/ 29 w 29"/>
                <a:gd name="T5" fmla="*/ 16 h 16"/>
                <a:gd name="T6" fmla="*/ 7 w 2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7"/>
                  </a:moveTo>
                  <a:cubicBezTo>
                    <a:pt x="3" y="3"/>
                    <a:pt x="8" y="0"/>
                    <a:pt x="13" y="0"/>
                  </a:cubicBezTo>
                  <a:cubicBezTo>
                    <a:pt x="22" y="0"/>
                    <a:pt x="29" y="7"/>
                    <a:pt x="29" y="16"/>
                  </a:cubicBezTo>
                  <a:cubicBezTo>
                    <a:pt x="7" y="16"/>
                    <a:pt x="7" y="16"/>
                    <a:pt x="7" y="16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6" name="Oval 272"/>
            <p:cNvSpPr>
              <a:spLocks noChangeArrowheads="1"/>
            </p:cNvSpPr>
            <p:nvPr/>
          </p:nvSpPr>
          <p:spPr bwMode="auto">
            <a:xfrm>
              <a:off x="4240213" y="3030538"/>
              <a:ext cx="104775" cy="10953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7" name="Freeform 273"/>
            <p:cNvSpPr/>
            <p:nvPr/>
          </p:nvSpPr>
          <p:spPr bwMode="auto">
            <a:xfrm>
              <a:off x="4214813" y="2986088"/>
              <a:ext cx="157163" cy="36513"/>
            </a:xfrm>
            <a:custGeom>
              <a:avLst/>
              <a:gdLst>
                <a:gd name="T0" fmla="*/ 0 w 42"/>
                <a:gd name="T1" fmla="*/ 10 h 10"/>
                <a:gd name="T2" fmla="*/ 21 w 42"/>
                <a:gd name="T3" fmla="*/ 0 h 10"/>
                <a:gd name="T4" fmla="*/ 42 w 4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0">
                  <a:moveTo>
                    <a:pt x="0" y="10"/>
                  </a:moveTo>
                  <a:cubicBezTo>
                    <a:pt x="5" y="4"/>
                    <a:pt x="13" y="0"/>
                    <a:pt x="21" y="0"/>
                  </a:cubicBezTo>
                  <a:cubicBezTo>
                    <a:pt x="29" y="0"/>
                    <a:pt x="37" y="4"/>
                    <a:pt x="42" y="1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8" name="Freeform 274"/>
            <p:cNvSpPr/>
            <p:nvPr/>
          </p:nvSpPr>
          <p:spPr bwMode="auto">
            <a:xfrm>
              <a:off x="4187825" y="2947988"/>
              <a:ext cx="211138" cy="49213"/>
            </a:xfrm>
            <a:custGeom>
              <a:avLst/>
              <a:gdLst>
                <a:gd name="T0" fmla="*/ 0 w 56"/>
                <a:gd name="T1" fmla="*/ 13 h 13"/>
                <a:gd name="T2" fmla="*/ 28 w 56"/>
                <a:gd name="T3" fmla="*/ 0 h 13"/>
                <a:gd name="T4" fmla="*/ 56 w 5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3">
                  <a:moveTo>
                    <a:pt x="0" y="13"/>
                  </a:moveTo>
                  <a:cubicBezTo>
                    <a:pt x="7" y="5"/>
                    <a:pt x="17" y="0"/>
                    <a:pt x="28" y="0"/>
                  </a:cubicBezTo>
                  <a:cubicBezTo>
                    <a:pt x="39" y="0"/>
                    <a:pt x="49" y="5"/>
                    <a:pt x="56" y="13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89" name="Freeform 275"/>
            <p:cNvSpPr/>
            <p:nvPr/>
          </p:nvSpPr>
          <p:spPr bwMode="auto">
            <a:xfrm>
              <a:off x="4157663" y="2909888"/>
              <a:ext cx="269875" cy="63500"/>
            </a:xfrm>
            <a:custGeom>
              <a:avLst/>
              <a:gdLst>
                <a:gd name="T0" fmla="*/ 0 w 72"/>
                <a:gd name="T1" fmla="*/ 17 h 17"/>
                <a:gd name="T2" fmla="*/ 36 w 72"/>
                <a:gd name="T3" fmla="*/ 0 h 17"/>
                <a:gd name="T4" fmla="*/ 72 w 7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7">
                  <a:moveTo>
                    <a:pt x="0" y="17"/>
                  </a:moveTo>
                  <a:cubicBezTo>
                    <a:pt x="8" y="7"/>
                    <a:pt x="21" y="0"/>
                    <a:pt x="36" y="0"/>
                  </a:cubicBezTo>
                  <a:cubicBezTo>
                    <a:pt x="51" y="0"/>
                    <a:pt x="64" y="7"/>
                    <a:pt x="72" y="17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90" name="Freeform 276"/>
            <p:cNvSpPr/>
            <p:nvPr/>
          </p:nvSpPr>
          <p:spPr bwMode="auto">
            <a:xfrm>
              <a:off x="4206875" y="3140076"/>
              <a:ext cx="173038" cy="85725"/>
            </a:xfrm>
            <a:custGeom>
              <a:avLst/>
              <a:gdLst>
                <a:gd name="T0" fmla="*/ 46 w 46"/>
                <a:gd name="T1" fmla="*/ 23 h 23"/>
                <a:gd name="T2" fmla="*/ 0 w 46"/>
                <a:gd name="T3" fmla="*/ 23 h 23"/>
                <a:gd name="T4" fmla="*/ 23 w 46"/>
                <a:gd name="T5" fmla="*/ 0 h 23"/>
                <a:gd name="T6" fmla="*/ 46 w 46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3">
                  <a:moveTo>
                    <a:pt x="46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</p:grpSp>
      <p:sp>
        <p:nvSpPr>
          <p:cNvPr id="61" name="Oval 26"/>
          <p:cNvSpPr>
            <a:spLocks noChangeArrowheads="1"/>
          </p:cNvSpPr>
          <p:nvPr/>
        </p:nvSpPr>
        <p:spPr bwMode="auto">
          <a:xfrm>
            <a:off x="5636895" y="1616075"/>
            <a:ext cx="918845" cy="917575"/>
          </a:xfrm>
          <a:prstGeom prst="ellipse">
            <a:avLst/>
          </a:prstGeom>
          <a:solidFill>
            <a:srgbClr val="5B9BD5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 rot="0">
            <a:off x="5876290" y="1699895"/>
            <a:ext cx="422275" cy="486410"/>
            <a:chOff x="2686050" y="2895601"/>
            <a:chExt cx="330200" cy="346075"/>
          </a:xfrm>
          <a:solidFill>
            <a:srgbClr val="5B9BD5"/>
          </a:solidFill>
        </p:grpSpPr>
        <p:sp>
          <p:nvSpPr>
            <p:cNvPr id="154" name="Oval 309"/>
            <p:cNvSpPr>
              <a:spLocks noChangeArrowheads="1"/>
            </p:cNvSpPr>
            <p:nvPr/>
          </p:nvSpPr>
          <p:spPr bwMode="auto">
            <a:xfrm>
              <a:off x="2809875" y="2895601"/>
              <a:ext cx="82550" cy="82550"/>
            </a:xfrm>
            <a:prstGeom prst="ellips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55" name="Freeform 310"/>
            <p:cNvSpPr/>
            <p:nvPr/>
          </p:nvSpPr>
          <p:spPr bwMode="auto">
            <a:xfrm>
              <a:off x="2782888" y="2978151"/>
              <a:ext cx="134938" cy="66675"/>
            </a:xfrm>
            <a:custGeom>
              <a:avLst/>
              <a:gdLst>
                <a:gd name="T0" fmla="*/ 36 w 36"/>
                <a:gd name="T1" fmla="*/ 18 h 18"/>
                <a:gd name="T2" fmla="*/ 0 w 36"/>
                <a:gd name="T3" fmla="*/ 18 h 18"/>
                <a:gd name="T4" fmla="*/ 18 w 36"/>
                <a:gd name="T5" fmla="*/ 0 h 18"/>
                <a:gd name="T6" fmla="*/ 36 w 3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8">
                  <a:moveTo>
                    <a:pt x="36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56" name="Oval 311"/>
            <p:cNvSpPr>
              <a:spLocks noChangeArrowheads="1"/>
            </p:cNvSpPr>
            <p:nvPr/>
          </p:nvSpPr>
          <p:spPr bwMode="auto">
            <a:xfrm>
              <a:off x="2708275" y="3128963"/>
              <a:ext cx="60325" cy="58738"/>
            </a:xfrm>
            <a:prstGeom prst="ellips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57" name="Freeform 312"/>
            <p:cNvSpPr/>
            <p:nvPr/>
          </p:nvSpPr>
          <p:spPr bwMode="auto">
            <a:xfrm>
              <a:off x="2686050" y="3187701"/>
              <a:ext cx="104775" cy="53975"/>
            </a:xfrm>
            <a:custGeom>
              <a:avLst/>
              <a:gdLst>
                <a:gd name="T0" fmla="*/ 28 w 28"/>
                <a:gd name="T1" fmla="*/ 14 h 14"/>
                <a:gd name="T2" fmla="*/ 0 w 28"/>
                <a:gd name="T3" fmla="*/ 14 h 14"/>
                <a:gd name="T4" fmla="*/ 14 w 28"/>
                <a:gd name="T5" fmla="*/ 0 h 14"/>
                <a:gd name="T6" fmla="*/ 28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58" name="Oval 313"/>
            <p:cNvSpPr>
              <a:spLocks noChangeArrowheads="1"/>
            </p:cNvSpPr>
            <p:nvPr/>
          </p:nvSpPr>
          <p:spPr bwMode="auto">
            <a:xfrm>
              <a:off x="2933700" y="3128963"/>
              <a:ext cx="60325" cy="58738"/>
            </a:xfrm>
            <a:prstGeom prst="ellips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59" name="Freeform 314"/>
            <p:cNvSpPr/>
            <p:nvPr/>
          </p:nvSpPr>
          <p:spPr bwMode="auto">
            <a:xfrm>
              <a:off x="2911475" y="3187701"/>
              <a:ext cx="104775" cy="53975"/>
            </a:xfrm>
            <a:custGeom>
              <a:avLst/>
              <a:gdLst>
                <a:gd name="T0" fmla="*/ 28 w 28"/>
                <a:gd name="T1" fmla="*/ 14 h 14"/>
                <a:gd name="T2" fmla="*/ 0 w 28"/>
                <a:gd name="T3" fmla="*/ 14 h 14"/>
                <a:gd name="T4" fmla="*/ 14 w 28"/>
                <a:gd name="T5" fmla="*/ 0 h 14"/>
                <a:gd name="T6" fmla="*/ 28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0" name="Oval 315"/>
            <p:cNvSpPr>
              <a:spLocks noChangeArrowheads="1"/>
            </p:cNvSpPr>
            <p:nvPr/>
          </p:nvSpPr>
          <p:spPr bwMode="auto">
            <a:xfrm>
              <a:off x="2933700" y="3128963"/>
              <a:ext cx="60325" cy="58738"/>
            </a:xfrm>
            <a:prstGeom prst="ellips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1" name="Freeform 316"/>
            <p:cNvSpPr/>
            <p:nvPr/>
          </p:nvSpPr>
          <p:spPr bwMode="auto">
            <a:xfrm>
              <a:off x="2911475" y="3187701"/>
              <a:ext cx="104775" cy="53975"/>
            </a:xfrm>
            <a:custGeom>
              <a:avLst/>
              <a:gdLst>
                <a:gd name="T0" fmla="*/ 28 w 28"/>
                <a:gd name="T1" fmla="*/ 14 h 14"/>
                <a:gd name="T2" fmla="*/ 0 w 28"/>
                <a:gd name="T3" fmla="*/ 14 h 14"/>
                <a:gd name="T4" fmla="*/ 14 w 28"/>
                <a:gd name="T5" fmla="*/ 0 h 14"/>
                <a:gd name="T6" fmla="*/ 28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2" name="Oval 317"/>
            <p:cNvSpPr>
              <a:spLocks noChangeArrowheads="1"/>
            </p:cNvSpPr>
            <p:nvPr/>
          </p:nvSpPr>
          <p:spPr bwMode="auto">
            <a:xfrm>
              <a:off x="2820988" y="3128963"/>
              <a:ext cx="60325" cy="58738"/>
            </a:xfrm>
            <a:prstGeom prst="ellips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3" name="Freeform 318"/>
            <p:cNvSpPr/>
            <p:nvPr/>
          </p:nvSpPr>
          <p:spPr bwMode="auto">
            <a:xfrm>
              <a:off x="2798763" y="3187701"/>
              <a:ext cx="104775" cy="53975"/>
            </a:xfrm>
            <a:custGeom>
              <a:avLst/>
              <a:gdLst>
                <a:gd name="T0" fmla="*/ 28 w 28"/>
                <a:gd name="T1" fmla="*/ 14 h 14"/>
                <a:gd name="T2" fmla="*/ 0 w 28"/>
                <a:gd name="T3" fmla="*/ 14 h 14"/>
                <a:gd name="T4" fmla="*/ 14 w 28"/>
                <a:gd name="T5" fmla="*/ 0 h 14"/>
                <a:gd name="T6" fmla="*/ 28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4" name="Freeform 319"/>
            <p:cNvSpPr/>
            <p:nvPr/>
          </p:nvSpPr>
          <p:spPr bwMode="auto">
            <a:xfrm>
              <a:off x="2738438" y="3074988"/>
              <a:ext cx="225425" cy="15875"/>
            </a:xfrm>
            <a:custGeom>
              <a:avLst/>
              <a:gdLst>
                <a:gd name="T0" fmla="*/ 0 w 142"/>
                <a:gd name="T1" fmla="*/ 10 h 10"/>
                <a:gd name="T2" fmla="*/ 0 w 142"/>
                <a:gd name="T3" fmla="*/ 0 h 10"/>
                <a:gd name="T4" fmla="*/ 142 w 142"/>
                <a:gd name="T5" fmla="*/ 0 h 10"/>
                <a:gd name="T6" fmla="*/ 142 w 142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0">
                  <a:moveTo>
                    <a:pt x="0" y="10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10"/>
                  </a:lnTo>
                </a:path>
              </a:pathLst>
            </a:cu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165" name="Line 320"/>
            <p:cNvSpPr>
              <a:spLocks noChangeShapeType="1"/>
            </p:cNvSpPr>
            <p:nvPr/>
          </p:nvSpPr>
          <p:spPr bwMode="auto">
            <a:xfrm>
              <a:off x="2851150" y="3044826"/>
              <a:ext cx="0" cy="46038"/>
            </a:xfrm>
            <a:prstGeom prst="line">
              <a:avLst/>
            </a:prstGeom>
            <a:grpFill/>
            <a:ln w="14288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</p:grpSp>
      <p:grpSp>
        <p:nvGrpSpPr>
          <p:cNvPr id="63" name="Group 40"/>
          <p:cNvGrpSpPr/>
          <p:nvPr/>
        </p:nvGrpSpPr>
        <p:grpSpPr>
          <a:xfrm rot="0">
            <a:off x="4347845" y="2019300"/>
            <a:ext cx="1007745" cy="1007745"/>
            <a:chOff x="3438525" y="2143125"/>
            <a:chExt cx="1397000" cy="1397000"/>
          </a:xfrm>
          <a:solidFill>
            <a:srgbClr val="5B9BD5"/>
          </a:solidFill>
        </p:grpSpPr>
        <p:sp>
          <p:nvSpPr>
            <p:cNvPr id="64" name="Freeform 25"/>
            <p:cNvSpPr/>
            <p:nvPr/>
          </p:nvSpPr>
          <p:spPr bwMode="auto">
            <a:xfrm>
              <a:off x="3438525" y="2143125"/>
              <a:ext cx="1397000" cy="1397000"/>
            </a:xfrm>
            <a:custGeom>
              <a:avLst/>
              <a:gdLst>
                <a:gd name="T0" fmla="*/ 276 w 336"/>
                <a:gd name="T1" fmla="*/ 276 h 336"/>
                <a:gd name="T2" fmla="*/ 60 w 336"/>
                <a:gd name="T3" fmla="*/ 276 h 336"/>
                <a:gd name="T4" fmla="*/ 60 w 336"/>
                <a:gd name="T5" fmla="*/ 60 h 336"/>
                <a:gd name="T6" fmla="*/ 276 w 336"/>
                <a:gd name="T7" fmla="*/ 60 h 336"/>
                <a:gd name="T8" fmla="*/ 276 w 336"/>
                <a:gd name="T9" fmla="*/ 2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36">
                  <a:moveTo>
                    <a:pt x="276" y="276"/>
                  </a:moveTo>
                  <a:cubicBezTo>
                    <a:pt x="217" y="336"/>
                    <a:pt x="120" y="336"/>
                    <a:pt x="60" y="276"/>
                  </a:cubicBezTo>
                  <a:cubicBezTo>
                    <a:pt x="0" y="217"/>
                    <a:pt x="0" y="120"/>
                    <a:pt x="60" y="60"/>
                  </a:cubicBezTo>
                  <a:cubicBezTo>
                    <a:pt x="120" y="0"/>
                    <a:pt x="217" y="0"/>
                    <a:pt x="276" y="60"/>
                  </a:cubicBezTo>
                  <a:cubicBezTo>
                    <a:pt x="336" y="120"/>
                    <a:pt x="336" y="217"/>
                    <a:pt x="276" y="27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grpSp>
          <p:nvGrpSpPr>
            <p:cNvPr id="65" name="Group 165"/>
            <p:cNvGrpSpPr/>
            <p:nvPr/>
          </p:nvGrpSpPr>
          <p:grpSpPr>
            <a:xfrm>
              <a:off x="3810316" y="2465099"/>
              <a:ext cx="613094" cy="674403"/>
              <a:chOff x="3398838" y="2895601"/>
              <a:chExt cx="346075" cy="346075"/>
            </a:xfrm>
            <a:grpFill/>
          </p:grpSpPr>
          <p:sp>
            <p:nvSpPr>
              <p:cNvPr id="66" name="Freeform 49"/>
              <p:cNvSpPr/>
              <p:nvPr/>
            </p:nvSpPr>
            <p:spPr bwMode="auto">
              <a:xfrm>
                <a:off x="3398838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67" name="Freeform 50"/>
              <p:cNvSpPr/>
              <p:nvPr/>
            </p:nvSpPr>
            <p:spPr bwMode="auto">
              <a:xfrm>
                <a:off x="3467101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68" name="Oval 51"/>
              <p:cNvSpPr>
                <a:spLocks noChangeArrowheads="1"/>
              </p:cNvSpPr>
              <p:nvPr/>
            </p:nvSpPr>
            <p:spPr bwMode="auto">
              <a:xfrm>
                <a:off x="3429001" y="2895601"/>
                <a:ext cx="90488" cy="96838"/>
              </a:xfrm>
              <a:prstGeom prst="ellips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0" name="Freeform 52"/>
              <p:cNvSpPr/>
              <p:nvPr/>
            </p:nvSpPr>
            <p:spPr bwMode="auto">
              <a:xfrm>
                <a:off x="3429001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2" name="Freeform 53"/>
              <p:cNvSpPr/>
              <p:nvPr/>
            </p:nvSpPr>
            <p:spPr bwMode="auto">
              <a:xfrm>
                <a:off x="3594101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3" name="Freeform 54"/>
              <p:cNvSpPr/>
              <p:nvPr/>
            </p:nvSpPr>
            <p:spPr bwMode="auto">
              <a:xfrm>
                <a:off x="3662363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4" name="Oval 55"/>
              <p:cNvSpPr>
                <a:spLocks noChangeArrowheads="1"/>
              </p:cNvSpPr>
              <p:nvPr/>
            </p:nvSpPr>
            <p:spPr bwMode="auto">
              <a:xfrm>
                <a:off x="3624263" y="2895601"/>
                <a:ext cx="90488" cy="96838"/>
              </a:xfrm>
              <a:prstGeom prst="ellips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5" name="Freeform 56"/>
              <p:cNvSpPr/>
              <p:nvPr/>
            </p:nvSpPr>
            <p:spPr bwMode="auto">
              <a:xfrm>
                <a:off x="3624263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6" name="Freeform 57"/>
              <p:cNvSpPr/>
              <p:nvPr/>
            </p:nvSpPr>
            <p:spPr bwMode="auto">
              <a:xfrm>
                <a:off x="3497263" y="3181351"/>
                <a:ext cx="82550" cy="60325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7" name="Freeform 58"/>
              <p:cNvSpPr/>
              <p:nvPr/>
            </p:nvSpPr>
            <p:spPr bwMode="auto">
              <a:xfrm>
                <a:off x="3563938" y="3181351"/>
                <a:ext cx="82550" cy="60325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8" name="Oval 59"/>
              <p:cNvSpPr>
                <a:spLocks noChangeArrowheads="1"/>
              </p:cNvSpPr>
              <p:nvPr/>
            </p:nvSpPr>
            <p:spPr bwMode="auto">
              <a:xfrm>
                <a:off x="3527426" y="3090864"/>
                <a:ext cx="88900" cy="96838"/>
              </a:xfrm>
              <a:prstGeom prst="ellips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79" name="Freeform 60"/>
              <p:cNvSpPr/>
              <p:nvPr/>
            </p:nvSpPr>
            <p:spPr bwMode="auto">
              <a:xfrm>
                <a:off x="3527426" y="3124201"/>
                <a:ext cx="88900" cy="15875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81" name="Line 61"/>
              <p:cNvSpPr>
                <a:spLocks noChangeShapeType="1"/>
              </p:cNvSpPr>
              <p:nvPr/>
            </p:nvSpPr>
            <p:spPr bwMode="auto">
              <a:xfrm>
                <a:off x="3451226" y="3074989"/>
                <a:ext cx="38100" cy="38100"/>
              </a:xfrm>
              <a:prstGeom prst="lin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83" name="Line 62"/>
              <p:cNvSpPr>
                <a:spLocks noChangeShapeType="1"/>
              </p:cNvSpPr>
              <p:nvPr/>
            </p:nvSpPr>
            <p:spPr bwMode="auto">
              <a:xfrm flipH="1">
                <a:off x="3654426" y="3074989"/>
                <a:ext cx="38100" cy="38100"/>
              </a:xfrm>
              <a:prstGeom prst="lin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</p:grpSp>
      </p:grpSp>
      <p:grpSp>
        <p:nvGrpSpPr>
          <p:cNvPr id="84" name="Group 41"/>
          <p:cNvGrpSpPr/>
          <p:nvPr/>
        </p:nvGrpSpPr>
        <p:grpSpPr>
          <a:xfrm rot="0">
            <a:off x="3862705" y="3141980"/>
            <a:ext cx="917575" cy="918845"/>
            <a:chOff x="2690812" y="4162425"/>
            <a:chExt cx="1271588" cy="1273175"/>
          </a:xfrm>
          <a:solidFill>
            <a:srgbClr val="5B9BD5"/>
          </a:solidFill>
        </p:grpSpPr>
        <p:sp>
          <p:nvSpPr>
            <p:cNvPr id="85" name="Oval 24"/>
            <p:cNvSpPr>
              <a:spLocks noChangeArrowheads="1"/>
            </p:cNvSpPr>
            <p:nvPr/>
          </p:nvSpPr>
          <p:spPr bwMode="auto">
            <a:xfrm>
              <a:off x="2690812" y="4162425"/>
              <a:ext cx="1271588" cy="1273175"/>
            </a:xfrm>
            <a:prstGeom prst="ellipse">
              <a:avLst/>
            </a:prstGeom>
            <a:grpFill/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grpSp>
          <p:nvGrpSpPr>
            <p:cNvPr id="191" name="Group 190"/>
            <p:cNvGrpSpPr/>
            <p:nvPr/>
          </p:nvGrpSpPr>
          <p:grpSpPr>
            <a:xfrm>
              <a:off x="3011359" y="4426329"/>
              <a:ext cx="610282" cy="674403"/>
              <a:chOff x="4841875" y="2895601"/>
              <a:chExt cx="344488" cy="346075"/>
            </a:xfrm>
            <a:grpFill/>
          </p:grpSpPr>
          <p:sp>
            <p:nvSpPr>
              <p:cNvPr id="192" name="Freeform 258"/>
              <p:cNvSpPr/>
              <p:nvPr/>
            </p:nvSpPr>
            <p:spPr bwMode="auto">
              <a:xfrm>
                <a:off x="4916488" y="2895601"/>
                <a:ext cx="195263" cy="195263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5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3" name="Freeform 259"/>
              <p:cNvSpPr/>
              <p:nvPr/>
            </p:nvSpPr>
            <p:spPr bwMode="auto">
              <a:xfrm>
                <a:off x="4957763" y="2895601"/>
                <a:ext cx="52388" cy="195263"/>
              </a:xfrm>
              <a:custGeom>
                <a:avLst/>
                <a:gdLst>
                  <a:gd name="T0" fmla="*/ 14 w 14"/>
                  <a:gd name="T1" fmla="*/ 0 h 52"/>
                  <a:gd name="T2" fmla="*/ 14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4" name="Freeform 260"/>
              <p:cNvSpPr/>
              <p:nvPr/>
            </p:nvSpPr>
            <p:spPr bwMode="auto">
              <a:xfrm>
                <a:off x="5018088" y="2895601"/>
                <a:ext cx="52388" cy="195263"/>
              </a:xfrm>
              <a:custGeom>
                <a:avLst/>
                <a:gdLst>
                  <a:gd name="T0" fmla="*/ 0 w 14"/>
                  <a:gd name="T1" fmla="*/ 0 h 52"/>
                  <a:gd name="T2" fmla="*/ 0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5" name="Line 261"/>
              <p:cNvSpPr>
                <a:spLocks noChangeShapeType="1"/>
              </p:cNvSpPr>
              <p:nvPr/>
            </p:nvSpPr>
            <p:spPr bwMode="auto">
              <a:xfrm>
                <a:off x="4932363" y="3044826"/>
                <a:ext cx="165100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6" name="Line 262"/>
              <p:cNvSpPr>
                <a:spLocks noChangeShapeType="1"/>
              </p:cNvSpPr>
              <p:nvPr/>
            </p:nvSpPr>
            <p:spPr bwMode="auto">
              <a:xfrm>
                <a:off x="4932363" y="2940051"/>
                <a:ext cx="165100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7" name="Line 263"/>
              <p:cNvSpPr>
                <a:spLocks noChangeShapeType="1"/>
              </p:cNvSpPr>
              <p:nvPr/>
            </p:nvSpPr>
            <p:spPr bwMode="auto">
              <a:xfrm>
                <a:off x="4916488" y="2992438"/>
                <a:ext cx="195263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 dirty="0"/>
              </a:p>
            </p:txBody>
          </p:sp>
          <p:sp>
            <p:nvSpPr>
              <p:cNvPr id="198" name="Oval 264"/>
              <p:cNvSpPr>
                <a:spLocks noChangeArrowheads="1"/>
              </p:cNvSpPr>
              <p:nvPr/>
            </p:nvSpPr>
            <p:spPr bwMode="auto">
              <a:xfrm>
                <a:off x="4864100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199" name="Oval 265"/>
              <p:cNvSpPr>
                <a:spLocks noChangeArrowheads="1"/>
              </p:cNvSpPr>
              <p:nvPr/>
            </p:nvSpPr>
            <p:spPr bwMode="auto">
              <a:xfrm>
                <a:off x="4976813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0" name="Oval 266"/>
              <p:cNvSpPr>
                <a:spLocks noChangeArrowheads="1"/>
              </p:cNvSpPr>
              <p:nvPr/>
            </p:nvSpPr>
            <p:spPr bwMode="auto">
              <a:xfrm>
                <a:off x="5089525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1" name="Freeform 267"/>
              <p:cNvSpPr/>
              <p:nvPr/>
            </p:nvSpPr>
            <p:spPr bwMode="auto">
              <a:xfrm>
                <a:off x="4841875" y="3181351"/>
                <a:ext cx="344488" cy="60325"/>
              </a:xfrm>
              <a:custGeom>
                <a:avLst/>
                <a:gdLst>
                  <a:gd name="T0" fmla="*/ 76 w 92"/>
                  <a:gd name="T1" fmla="*/ 0 h 16"/>
                  <a:gd name="T2" fmla="*/ 61 w 92"/>
                  <a:gd name="T3" fmla="*/ 11 h 16"/>
                  <a:gd name="T4" fmla="*/ 46 w 92"/>
                  <a:gd name="T5" fmla="*/ 0 h 16"/>
                  <a:gd name="T6" fmla="*/ 31 w 92"/>
                  <a:gd name="T7" fmla="*/ 11 h 16"/>
                  <a:gd name="T8" fmla="*/ 16 w 92"/>
                  <a:gd name="T9" fmla="*/ 0 h 16"/>
                  <a:gd name="T10" fmla="*/ 0 w 92"/>
                  <a:gd name="T11" fmla="*/ 16 h 16"/>
                  <a:gd name="T12" fmla="*/ 92 w 92"/>
                  <a:gd name="T13" fmla="*/ 16 h 16"/>
                  <a:gd name="T14" fmla="*/ 76 w 92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</p:grpSp>
      </p:grpSp>
      <p:grpSp>
        <p:nvGrpSpPr>
          <p:cNvPr id="86" name="Group 37"/>
          <p:cNvGrpSpPr/>
          <p:nvPr/>
        </p:nvGrpSpPr>
        <p:grpSpPr>
          <a:xfrm rot="0">
            <a:off x="7302500" y="3027045"/>
            <a:ext cx="917575" cy="918845"/>
            <a:chOff x="8229600" y="4162425"/>
            <a:chExt cx="1271588" cy="1273175"/>
          </a:xfrm>
          <a:solidFill>
            <a:srgbClr val="5B9BD5"/>
          </a:solidFill>
        </p:grpSpPr>
        <p:sp>
          <p:nvSpPr>
            <p:cNvPr id="87" name="Oval 28"/>
            <p:cNvSpPr>
              <a:spLocks noChangeArrowheads="1"/>
            </p:cNvSpPr>
            <p:nvPr/>
          </p:nvSpPr>
          <p:spPr bwMode="auto">
            <a:xfrm>
              <a:off x="8229600" y="4162425"/>
              <a:ext cx="1271588" cy="1273175"/>
            </a:xfrm>
            <a:prstGeom prst="ellipse">
              <a:avLst/>
            </a:prstGeom>
            <a:grpFill/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grpSp>
          <p:nvGrpSpPr>
            <p:cNvPr id="202" name="Group 201"/>
            <p:cNvGrpSpPr/>
            <p:nvPr/>
          </p:nvGrpSpPr>
          <p:grpSpPr>
            <a:xfrm>
              <a:off x="8560253" y="4426329"/>
              <a:ext cx="610282" cy="674403"/>
              <a:chOff x="4841875" y="2895601"/>
              <a:chExt cx="344488" cy="346075"/>
            </a:xfrm>
            <a:grpFill/>
          </p:grpSpPr>
          <p:sp>
            <p:nvSpPr>
              <p:cNvPr id="203" name="Freeform 258"/>
              <p:cNvSpPr/>
              <p:nvPr/>
            </p:nvSpPr>
            <p:spPr bwMode="auto">
              <a:xfrm>
                <a:off x="4916488" y="2895601"/>
                <a:ext cx="195263" cy="195263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5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4" name="Freeform 259"/>
              <p:cNvSpPr/>
              <p:nvPr/>
            </p:nvSpPr>
            <p:spPr bwMode="auto">
              <a:xfrm>
                <a:off x="4957763" y="2895601"/>
                <a:ext cx="52388" cy="195263"/>
              </a:xfrm>
              <a:custGeom>
                <a:avLst/>
                <a:gdLst>
                  <a:gd name="T0" fmla="*/ 14 w 14"/>
                  <a:gd name="T1" fmla="*/ 0 h 52"/>
                  <a:gd name="T2" fmla="*/ 14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5" name="Freeform 260"/>
              <p:cNvSpPr/>
              <p:nvPr/>
            </p:nvSpPr>
            <p:spPr bwMode="auto">
              <a:xfrm>
                <a:off x="5018088" y="2895601"/>
                <a:ext cx="52388" cy="195263"/>
              </a:xfrm>
              <a:custGeom>
                <a:avLst/>
                <a:gdLst>
                  <a:gd name="T0" fmla="*/ 0 w 14"/>
                  <a:gd name="T1" fmla="*/ 0 h 52"/>
                  <a:gd name="T2" fmla="*/ 0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6" name="Line 261"/>
              <p:cNvSpPr>
                <a:spLocks noChangeShapeType="1"/>
              </p:cNvSpPr>
              <p:nvPr/>
            </p:nvSpPr>
            <p:spPr bwMode="auto">
              <a:xfrm>
                <a:off x="4932363" y="3044826"/>
                <a:ext cx="165100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7" name="Line 262"/>
              <p:cNvSpPr>
                <a:spLocks noChangeShapeType="1"/>
              </p:cNvSpPr>
              <p:nvPr/>
            </p:nvSpPr>
            <p:spPr bwMode="auto">
              <a:xfrm>
                <a:off x="4932363" y="2940051"/>
                <a:ext cx="165100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08" name="Line 263"/>
              <p:cNvSpPr>
                <a:spLocks noChangeShapeType="1"/>
              </p:cNvSpPr>
              <p:nvPr/>
            </p:nvSpPr>
            <p:spPr bwMode="auto">
              <a:xfrm>
                <a:off x="4916488" y="2992438"/>
                <a:ext cx="195263" cy="0"/>
              </a:xfrm>
              <a:prstGeom prst="line">
                <a:avLst/>
              </a:prstGeom>
              <a:grpFill/>
              <a:ln w="14288" cap="flat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 dirty="0"/>
              </a:p>
            </p:txBody>
          </p:sp>
          <p:sp>
            <p:nvSpPr>
              <p:cNvPr id="209" name="Oval 264"/>
              <p:cNvSpPr>
                <a:spLocks noChangeArrowheads="1"/>
              </p:cNvSpPr>
              <p:nvPr/>
            </p:nvSpPr>
            <p:spPr bwMode="auto">
              <a:xfrm>
                <a:off x="4864100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10" name="Oval 265"/>
              <p:cNvSpPr>
                <a:spLocks noChangeArrowheads="1"/>
              </p:cNvSpPr>
              <p:nvPr/>
            </p:nvSpPr>
            <p:spPr bwMode="auto">
              <a:xfrm>
                <a:off x="4976813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11" name="Oval 266"/>
              <p:cNvSpPr>
                <a:spLocks noChangeArrowheads="1"/>
              </p:cNvSpPr>
              <p:nvPr/>
            </p:nvSpPr>
            <p:spPr bwMode="auto">
              <a:xfrm>
                <a:off x="5089525" y="3105151"/>
                <a:ext cx="74613" cy="76200"/>
              </a:xfrm>
              <a:prstGeom prst="ellipse">
                <a:avLst/>
              </a:pr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  <p:sp>
            <p:nvSpPr>
              <p:cNvPr id="212" name="Freeform 267"/>
              <p:cNvSpPr/>
              <p:nvPr/>
            </p:nvSpPr>
            <p:spPr bwMode="auto">
              <a:xfrm>
                <a:off x="4841875" y="3181351"/>
                <a:ext cx="344488" cy="60325"/>
              </a:xfrm>
              <a:custGeom>
                <a:avLst/>
                <a:gdLst>
                  <a:gd name="T0" fmla="*/ 76 w 92"/>
                  <a:gd name="T1" fmla="*/ 0 h 16"/>
                  <a:gd name="T2" fmla="*/ 61 w 92"/>
                  <a:gd name="T3" fmla="*/ 11 h 16"/>
                  <a:gd name="T4" fmla="*/ 46 w 92"/>
                  <a:gd name="T5" fmla="*/ 0 h 16"/>
                  <a:gd name="T6" fmla="*/ 31 w 92"/>
                  <a:gd name="T7" fmla="*/ 11 h 16"/>
                  <a:gd name="T8" fmla="*/ 16 w 92"/>
                  <a:gd name="T9" fmla="*/ 0 h 16"/>
                  <a:gd name="T10" fmla="*/ 0 w 92"/>
                  <a:gd name="T11" fmla="*/ 16 h 16"/>
                  <a:gd name="T12" fmla="*/ 92 w 92"/>
                  <a:gd name="T13" fmla="*/ 16 h 16"/>
                  <a:gd name="T14" fmla="*/ 76 w 92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grpFill/>
              <a:ln w="14288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id-ID"/>
              </a:p>
            </p:txBody>
          </p:sp>
        </p:grpSp>
      </p:grpSp>
      <p:sp>
        <p:nvSpPr>
          <p:cNvPr id="89" name="Freeform 27"/>
          <p:cNvSpPr/>
          <p:nvPr/>
        </p:nvSpPr>
        <p:spPr bwMode="auto">
          <a:xfrm>
            <a:off x="6687185" y="1976755"/>
            <a:ext cx="1007745" cy="1007745"/>
          </a:xfrm>
          <a:custGeom>
            <a:avLst/>
            <a:gdLst>
              <a:gd name="T0" fmla="*/ 60 w 336"/>
              <a:gd name="T1" fmla="*/ 276 h 336"/>
              <a:gd name="T2" fmla="*/ 60 w 336"/>
              <a:gd name="T3" fmla="*/ 60 h 336"/>
              <a:gd name="T4" fmla="*/ 276 w 336"/>
              <a:gd name="T5" fmla="*/ 60 h 336"/>
              <a:gd name="T6" fmla="*/ 276 w 336"/>
              <a:gd name="T7" fmla="*/ 276 h 336"/>
              <a:gd name="T8" fmla="*/ 60 w 336"/>
              <a:gd name="T9" fmla="*/ 27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336">
                <a:moveTo>
                  <a:pt x="60" y="276"/>
                </a:moveTo>
                <a:cubicBezTo>
                  <a:pt x="0" y="217"/>
                  <a:pt x="0" y="120"/>
                  <a:pt x="60" y="60"/>
                </a:cubicBezTo>
                <a:cubicBezTo>
                  <a:pt x="120" y="0"/>
                  <a:pt x="217" y="0"/>
                  <a:pt x="276" y="60"/>
                </a:cubicBezTo>
                <a:cubicBezTo>
                  <a:pt x="336" y="120"/>
                  <a:pt x="336" y="217"/>
                  <a:pt x="276" y="276"/>
                </a:cubicBezTo>
                <a:cubicBezTo>
                  <a:pt x="217" y="336"/>
                  <a:pt x="120" y="336"/>
                  <a:pt x="60" y="276"/>
                </a:cubicBezTo>
                <a:close/>
              </a:path>
            </a:pathLst>
          </a:custGeom>
          <a:solidFill>
            <a:srgbClr val="5B9BD5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pSp>
        <p:nvGrpSpPr>
          <p:cNvPr id="213" name="Group 212"/>
          <p:cNvGrpSpPr/>
          <p:nvPr/>
        </p:nvGrpSpPr>
        <p:grpSpPr>
          <a:xfrm rot="0">
            <a:off x="6935470" y="2168525"/>
            <a:ext cx="442595" cy="486410"/>
            <a:chOff x="3398838" y="2895601"/>
            <a:chExt cx="346075" cy="346075"/>
          </a:xfrm>
          <a:solidFill>
            <a:schemeClr val="bg1"/>
          </a:solidFill>
        </p:grpSpPr>
        <p:sp>
          <p:nvSpPr>
            <p:cNvPr id="214" name="Freeform 49"/>
            <p:cNvSpPr/>
            <p:nvPr/>
          </p:nvSpPr>
          <p:spPr bwMode="auto">
            <a:xfrm>
              <a:off x="3398838" y="2986089"/>
              <a:ext cx="82550" cy="58738"/>
            </a:xfrm>
            <a:custGeom>
              <a:avLst/>
              <a:gdLst>
                <a:gd name="T0" fmla="*/ 14 w 22"/>
                <a:gd name="T1" fmla="*/ 0 h 16"/>
                <a:gd name="T2" fmla="*/ 14 w 22"/>
                <a:gd name="T3" fmla="*/ 6 h 16"/>
                <a:gd name="T4" fmla="*/ 4 w 22"/>
                <a:gd name="T5" fmla="*/ 9 h 16"/>
                <a:gd name="T6" fmla="*/ 0 w 22"/>
                <a:gd name="T7" fmla="*/ 14 h 16"/>
                <a:gd name="T8" fmla="*/ 0 w 22"/>
                <a:gd name="T9" fmla="*/ 16 h 16"/>
                <a:gd name="T10" fmla="*/ 22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14" y="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15" name="Freeform 50"/>
            <p:cNvSpPr/>
            <p:nvPr/>
          </p:nvSpPr>
          <p:spPr bwMode="auto">
            <a:xfrm>
              <a:off x="3467101" y="2986089"/>
              <a:ext cx="82550" cy="58738"/>
            </a:xfrm>
            <a:custGeom>
              <a:avLst/>
              <a:gdLst>
                <a:gd name="T0" fmla="*/ 8 w 22"/>
                <a:gd name="T1" fmla="*/ 0 h 16"/>
                <a:gd name="T2" fmla="*/ 8 w 22"/>
                <a:gd name="T3" fmla="*/ 6 h 16"/>
                <a:gd name="T4" fmla="*/ 18 w 22"/>
                <a:gd name="T5" fmla="*/ 9 h 16"/>
                <a:gd name="T6" fmla="*/ 22 w 22"/>
                <a:gd name="T7" fmla="*/ 14 h 16"/>
                <a:gd name="T8" fmla="*/ 22 w 22"/>
                <a:gd name="T9" fmla="*/ 16 h 16"/>
                <a:gd name="T10" fmla="*/ 0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0"/>
                    <a:pt x="22" y="12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16" name="Oval 51"/>
            <p:cNvSpPr>
              <a:spLocks noChangeArrowheads="1"/>
            </p:cNvSpPr>
            <p:nvPr/>
          </p:nvSpPr>
          <p:spPr bwMode="auto">
            <a:xfrm>
              <a:off x="3429001" y="2895601"/>
              <a:ext cx="90488" cy="96838"/>
            </a:xfrm>
            <a:prstGeom prst="ellipse">
              <a:avLst/>
            </a:pr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17" name="Freeform 52"/>
            <p:cNvSpPr/>
            <p:nvPr/>
          </p:nvSpPr>
          <p:spPr bwMode="auto">
            <a:xfrm>
              <a:off x="3429001" y="2928939"/>
              <a:ext cx="90488" cy="14288"/>
            </a:xfrm>
            <a:custGeom>
              <a:avLst/>
              <a:gdLst>
                <a:gd name="T0" fmla="*/ 24 w 24"/>
                <a:gd name="T1" fmla="*/ 2 h 4"/>
                <a:gd name="T2" fmla="*/ 14 w 24"/>
                <a:gd name="T3" fmla="*/ 0 h 4"/>
                <a:gd name="T4" fmla="*/ 0 w 2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2" y="4"/>
                    <a:pt x="16" y="4"/>
                    <a:pt x="14" y="0"/>
                  </a:cubicBezTo>
                  <a:cubicBezTo>
                    <a:pt x="10" y="4"/>
                    <a:pt x="3" y="4"/>
                    <a:pt x="0" y="1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18" name="Freeform 53"/>
            <p:cNvSpPr/>
            <p:nvPr/>
          </p:nvSpPr>
          <p:spPr bwMode="auto">
            <a:xfrm>
              <a:off x="3594101" y="2986089"/>
              <a:ext cx="82550" cy="58738"/>
            </a:xfrm>
            <a:custGeom>
              <a:avLst/>
              <a:gdLst>
                <a:gd name="T0" fmla="*/ 14 w 22"/>
                <a:gd name="T1" fmla="*/ 0 h 16"/>
                <a:gd name="T2" fmla="*/ 14 w 22"/>
                <a:gd name="T3" fmla="*/ 6 h 16"/>
                <a:gd name="T4" fmla="*/ 4 w 22"/>
                <a:gd name="T5" fmla="*/ 9 h 16"/>
                <a:gd name="T6" fmla="*/ 0 w 22"/>
                <a:gd name="T7" fmla="*/ 14 h 16"/>
                <a:gd name="T8" fmla="*/ 0 w 22"/>
                <a:gd name="T9" fmla="*/ 16 h 16"/>
                <a:gd name="T10" fmla="*/ 22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14" y="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19" name="Freeform 54"/>
            <p:cNvSpPr/>
            <p:nvPr/>
          </p:nvSpPr>
          <p:spPr bwMode="auto">
            <a:xfrm>
              <a:off x="3662363" y="2986089"/>
              <a:ext cx="82550" cy="58738"/>
            </a:xfrm>
            <a:custGeom>
              <a:avLst/>
              <a:gdLst>
                <a:gd name="T0" fmla="*/ 8 w 22"/>
                <a:gd name="T1" fmla="*/ 0 h 16"/>
                <a:gd name="T2" fmla="*/ 8 w 22"/>
                <a:gd name="T3" fmla="*/ 6 h 16"/>
                <a:gd name="T4" fmla="*/ 18 w 22"/>
                <a:gd name="T5" fmla="*/ 9 h 16"/>
                <a:gd name="T6" fmla="*/ 22 w 22"/>
                <a:gd name="T7" fmla="*/ 14 h 16"/>
                <a:gd name="T8" fmla="*/ 22 w 22"/>
                <a:gd name="T9" fmla="*/ 16 h 16"/>
                <a:gd name="T10" fmla="*/ 0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0"/>
                    <a:pt x="22" y="12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0" name="Oval 55"/>
            <p:cNvSpPr>
              <a:spLocks noChangeArrowheads="1"/>
            </p:cNvSpPr>
            <p:nvPr/>
          </p:nvSpPr>
          <p:spPr bwMode="auto">
            <a:xfrm>
              <a:off x="3624263" y="2895601"/>
              <a:ext cx="90488" cy="96838"/>
            </a:xfrm>
            <a:prstGeom prst="ellipse">
              <a:avLst/>
            </a:pr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1" name="Freeform 56"/>
            <p:cNvSpPr/>
            <p:nvPr/>
          </p:nvSpPr>
          <p:spPr bwMode="auto">
            <a:xfrm>
              <a:off x="3624263" y="2928939"/>
              <a:ext cx="90488" cy="14288"/>
            </a:xfrm>
            <a:custGeom>
              <a:avLst/>
              <a:gdLst>
                <a:gd name="T0" fmla="*/ 24 w 24"/>
                <a:gd name="T1" fmla="*/ 2 h 4"/>
                <a:gd name="T2" fmla="*/ 14 w 24"/>
                <a:gd name="T3" fmla="*/ 0 h 4"/>
                <a:gd name="T4" fmla="*/ 0 w 2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2" y="4"/>
                    <a:pt x="16" y="4"/>
                    <a:pt x="14" y="0"/>
                  </a:cubicBezTo>
                  <a:cubicBezTo>
                    <a:pt x="10" y="4"/>
                    <a:pt x="3" y="4"/>
                    <a:pt x="0" y="1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2" name="Freeform 57"/>
            <p:cNvSpPr/>
            <p:nvPr/>
          </p:nvSpPr>
          <p:spPr bwMode="auto">
            <a:xfrm>
              <a:off x="3497263" y="3181351"/>
              <a:ext cx="82550" cy="60325"/>
            </a:xfrm>
            <a:custGeom>
              <a:avLst/>
              <a:gdLst>
                <a:gd name="T0" fmla="*/ 14 w 22"/>
                <a:gd name="T1" fmla="*/ 0 h 16"/>
                <a:gd name="T2" fmla="*/ 14 w 22"/>
                <a:gd name="T3" fmla="*/ 6 h 16"/>
                <a:gd name="T4" fmla="*/ 4 w 22"/>
                <a:gd name="T5" fmla="*/ 9 h 16"/>
                <a:gd name="T6" fmla="*/ 0 w 22"/>
                <a:gd name="T7" fmla="*/ 14 h 16"/>
                <a:gd name="T8" fmla="*/ 0 w 22"/>
                <a:gd name="T9" fmla="*/ 16 h 16"/>
                <a:gd name="T10" fmla="*/ 22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14" y="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3" name="Freeform 58"/>
            <p:cNvSpPr/>
            <p:nvPr/>
          </p:nvSpPr>
          <p:spPr bwMode="auto">
            <a:xfrm>
              <a:off x="3563938" y="3181351"/>
              <a:ext cx="82550" cy="60325"/>
            </a:xfrm>
            <a:custGeom>
              <a:avLst/>
              <a:gdLst>
                <a:gd name="T0" fmla="*/ 8 w 22"/>
                <a:gd name="T1" fmla="*/ 0 h 16"/>
                <a:gd name="T2" fmla="*/ 8 w 22"/>
                <a:gd name="T3" fmla="*/ 6 h 16"/>
                <a:gd name="T4" fmla="*/ 18 w 22"/>
                <a:gd name="T5" fmla="*/ 9 h 16"/>
                <a:gd name="T6" fmla="*/ 22 w 22"/>
                <a:gd name="T7" fmla="*/ 14 h 16"/>
                <a:gd name="T8" fmla="*/ 22 w 22"/>
                <a:gd name="T9" fmla="*/ 16 h 16"/>
                <a:gd name="T10" fmla="*/ 0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0"/>
                    <a:pt x="22" y="12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4" name="Oval 59"/>
            <p:cNvSpPr>
              <a:spLocks noChangeArrowheads="1"/>
            </p:cNvSpPr>
            <p:nvPr/>
          </p:nvSpPr>
          <p:spPr bwMode="auto">
            <a:xfrm>
              <a:off x="3527426" y="3090864"/>
              <a:ext cx="88900" cy="96838"/>
            </a:xfrm>
            <a:prstGeom prst="ellipse">
              <a:avLst/>
            </a:pr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5" name="Freeform 60"/>
            <p:cNvSpPr/>
            <p:nvPr/>
          </p:nvSpPr>
          <p:spPr bwMode="auto">
            <a:xfrm>
              <a:off x="3527426" y="3124201"/>
              <a:ext cx="88900" cy="15875"/>
            </a:xfrm>
            <a:custGeom>
              <a:avLst/>
              <a:gdLst>
                <a:gd name="T0" fmla="*/ 24 w 24"/>
                <a:gd name="T1" fmla="*/ 2 h 4"/>
                <a:gd name="T2" fmla="*/ 14 w 24"/>
                <a:gd name="T3" fmla="*/ 0 h 4"/>
                <a:gd name="T4" fmla="*/ 0 w 2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2" y="4"/>
                    <a:pt x="16" y="4"/>
                    <a:pt x="14" y="0"/>
                  </a:cubicBezTo>
                  <a:cubicBezTo>
                    <a:pt x="10" y="4"/>
                    <a:pt x="3" y="4"/>
                    <a:pt x="0" y="1"/>
                  </a:cubicBezTo>
                </a:path>
              </a:pathLst>
            </a:custGeom>
            <a:grpFill/>
            <a:ln w="14288" cap="flat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6" name="Line 61"/>
            <p:cNvSpPr>
              <a:spLocks noChangeShapeType="1"/>
            </p:cNvSpPr>
            <p:nvPr/>
          </p:nvSpPr>
          <p:spPr bwMode="auto">
            <a:xfrm>
              <a:off x="3451226" y="3074989"/>
              <a:ext cx="38100" cy="38100"/>
            </a:xfrm>
            <a:prstGeom prst="line">
              <a:avLst/>
            </a:prstGeom>
            <a:grpFill/>
            <a:ln w="14288" cap="rnd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  <p:sp>
          <p:nvSpPr>
            <p:cNvPr id="227" name="Line 62"/>
            <p:cNvSpPr>
              <a:spLocks noChangeShapeType="1"/>
            </p:cNvSpPr>
            <p:nvPr/>
          </p:nvSpPr>
          <p:spPr bwMode="auto">
            <a:xfrm flipH="1">
              <a:off x="3654426" y="3074989"/>
              <a:ext cx="38100" cy="38100"/>
            </a:xfrm>
            <a:prstGeom prst="line">
              <a:avLst/>
            </a:prstGeom>
            <a:grpFill/>
            <a:ln w="14288" cap="rnd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id-ID"/>
            </a:p>
          </p:txBody>
        </p:sp>
      </p:grpSp>
      <p:grpSp>
        <p:nvGrpSpPr>
          <p:cNvPr id="120" name="组合 119"/>
          <p:cNvGrpSpPr/>
          <p:nvPr/>
        </p:nvGrpSpPr>
        <p:grpSpPr>
          <a:xfrm rot="0">
            <a:off x="5642610" y="2585720"/>
            <a:ext cx="974090" cy="1494790"/>
            <a:chOff x="8502651" y="2933700"/>
            <a:chExt cx="631825" cy="885825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258" name="Freeform 52"/>
            <p:cNvSpPr/>
            <p:nvPr/>
          </p:nvSpPr>
          <p:spPr bwMode="auto">
            <a:xfrm>
              <a:off x="8680451" y="2933700"/>
              <a:ext cx="276225" cy="377825"/>
            </a:xfrm>
            <a:custGeom>
              <a:avLst/>
              <a:gdLst>
                <a:gd name="T0" fmla="*/ 6 w 158"/>
                <a:gd name="T1" fmla="*/ 102 h 217"/>
                <a:gd name="T2" fmla="*/ 0 w 158"/>
                <a:gd name="T3" fmla="*/ 126 h 217"/>
                <a:gd name="T4" fmla="*/ 6 w 158"/>
                <a:gd name="T5" fmla="*/ 151 h 217"/>
                <a:gd name="T6" fmla="*/ 10 w 158"/>
                <a:gd name="T7" fmla="*/ 145 h 217"/>
                <a:gd name="T8" fmla="*/ 80 w 158"/>
                <a:gd name="T9" fmla="*/ 217 h 217"/>
                <a:gd name="T10" fmla="*/ 147 w 158"/>
                <a:gd name="T11" fmla="*/ 142 h 217"/>
                <a:gd name="T12" fmla="*/ 152 w 158"/>
                <a:gd name="T13" fmla="*/ 150 h 217"/>
                <a:gd name="T14" fmla="*/ 158 w 158"/>
                <a:gd name="T15" fmla="*/ 125 h 217"/>
                <a:gd name="T16" fmla="*/ 152 w 158"/>
                <a:gd name="T17" fmla="*/ 100 h 217"/>
                <a:gd name="T18" fmla="*/ 150 w 158"/>
                <a:gd name="T19" fmla="*/ 102 h 217"/>
                <a:gd name="T20" fmla="*/ 149 w 158"/>
                <a:gd name="T21" fmla="*/ 81 h 217"/>
                <a:gd name="T22" fmla="*/ 91 w 158"/>
                <a:gd name="T23" fmla="*/ 67 h 217"/>
                <a:gd name="T24" fmla="*/ 100 w 158"/>
                <a:gd name="T25" fmla="*/ 70 h 217"/>
                <a:gd name="T26" fmla="*/ 156 w 158"/>
                <a:gd name="T27" fmla="*/ 52 h 217"/>
                <a:gd name="T28" fmla="*/ 27 w 158"/>
                <a:gd name="T29" fmla="*/ 39 h 217"/>
                <a:gd name="T30" fmla="*/ 2 w 158"/>
                <a:gd name="T31" fmla="*/ 56 h 217"/>
                <a:gd name="T32" fmla="*/ 19 w 158"/>
                <a:gd name="T33" fmla="*/ 55 h 217"/>
                <a:gd name="T34" fmla="*/ 8 w 158"/>
                <a:gd name="T35" fmla="*/ 90 h 217"/>
                <a:gd name="T36" fmla="*/ 7 w 158"/>
                <a:gd name="T37" fmla="*/ 102 h 217"/>
                <a:gd name="T38" fmla="*/ 6 w 158"/>
                <a:gd name="T39" fmla="*/ 1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217">
                  <a:moveTo>
                    <a:pt x="6" y="102"/>
                  </a:moveTo>
                  <a:cubicBezTo>
                    <a:pt x="3" y="102"/>
                    <a:pt x="0" y="113"/>
                    <a:pt x="0" y="126"/>
                  </a:cubicBezTo>
                  <a:cubicBezTo>
                    <a:pt x="0" y="140"/>
                    <a:pt x="3" y="151"/>
                    <a:pt x="6" y="151"/>
                  </a:cubicBezTo>
                  <a:cubicBezTo>
                    <a:pt x="8" y="151"/>
                    <a:pt x="9" y="148"/>
                    <a:pt x="10" y="145"/>
                  </a:cubicBezTo>
                  <a:cubicBezTo>
                    <a:pt x="21" y="186"/>
                    <a:pt x="59" y="217"/>
                    <a:pt x="80" y="217"/>
                  </a:cubicBezTo>
                  <a:cubicBezTo>
                    <a:pt x="106" y="217"/>
                    <a:pt x="142" y="188"/>
                    <a:pt x="147" y="142"/>
                  </a:cubicBezTo>
                  <a:cubicBezTo>
                    <a:pt x="148" y="147"/>
                    <a:pt x="150" y="150"/>
                    <a:pt x="152" y="150"/>
                  </a:cubicBezTo>
                  <a:cubicBezTo>
                    <a:pt x="155" y="150"/>
                    <a:pt x="158" y="139"/>
                    <a:pt x="158" y="125"/>
                  </a:cubicBezTo>
                  <a:cubicBezTo>
                    <a:pt x="158" y="111"/>
                    <a:pt x="155" y="100"/>
                    <a:pt x="152" y="100"/>
                  </a:cubicBezTo>
                  <a:cubicBezTo>
                    <a:pt x="151" y="100"/>
                    <a:pt x="150" y="101"/>
                    <a:pt x="150" y="102"/>
                  </a:cubicBezTo>
                  <a:cubicBezTo>
                    <a:pt x="150" y="95"/>
                    <a:pt x="150" y="89"/>
                    <a:pt x="149" y="81"/>
                  </a:cubicBezTo>
                  <a:cubicBezTo>
                    <a:pt x="137" y="90"/>
                    <a:pt x="115" y="78"/>
                    <a:pt x="91" y="67"/>
                  </a:cubicBezTo>
                  <a:cubicBezTo>
                    <a:pt x="94" y="68"/>
                    <a:pt x="97" y="69"/>
                    <a:pt x="100" y="70"/>
                  </a:cubicBezTo>
                  <a:cubicBezTo>
                    <a:pt x="140" y="90"/>
                    <a:pt x="156" y="52"/>
                    <a:pt x="156" y="52"/>
                  </a:cubicBezTo>
                  <a:cubicBezTo>
                    <a:pt x="156" y="52"/>
                    <a:pt x="106" y="0"/>
                    <a:pt x="27" y="39"/>
                  </a:cubicBezTo>
                  <a:cubicBezTo>
                    <a:pt x="20" y="43"/>
                    <a:pt x="11" y="52"/>
                    <a:pt x="2" y="56"/>
                  </a:cubicBezTo>
                  <a:cubicBezTo>
                    <a:pt x="2" y="56"/>
                    <a:pt x="9" y="55"/>
                    <a:pt x="19" y="55"/>
                  </a:cubicBezTo>
                  <a:cubicBezTo>
                    <a:pt x="11" y="60"/>
                    <a:pt x="6" y="71"/>
                    <a:pt x="8" y="90"/>
                  </a:cubicBezTo>
                  <a:cubicBezTo>
                    <a:pt x="7" y="93"/>
                    <a:pt x="7" y="98"/>
                    <a:pt x="7" y="102"/>
                  </a:cubicBezTo>
                  <a:cubicBezTo>
                    <a:pt x="6" y="102"/>
                    <a:pt x="6" y="102"/>
                    <a:pt x="6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59" name="Freeform 53"/>
            <p:cNvSpPr>
              <a:spLocks noEditPoints="1"/>
            </p:cNvSpPr>
            <p:nvPr/>
          </p:nvSpPr>
          <p:spPr bwMode="auto">
            <a:xfrm>
              <a:off x="8502651" y="3295650"/>
              <a:ext cx="631825" cy="523875"/>
            </a:xfrm>
            <a:custGeom>
              <a:avLst/>
              <a:gdLst>
                <a:gd name="T0" fmla="*/ 322 w 362"/>
                <a:gd name="T1" fmla="*/ 195 h 300"/>
                <a:gd name="T2" fmla="*/ 357 w 362"/>
                <a:gd name="T3" fmla="*/ 63 h 300"/>
                <a:gd name="T4" fmla="*/ 237 w 362"/>
                <a:gd name="T5" fmla="*/ 7 h 300"/>
                <a:gd name="T6" fmla="*/ 230 w 362"/>
                <a:gd name="T7" fmla="*/ 11 h 300"/>
                <a:gd name="T8" fmla="*/ 203 w 362"/>
                <a:gd name="T9" fmla="*/ 124 h 300"/>
                <a:gd name="T10" fmla="*/ 193 w 362"/>
                <a:gd name="T11" fmla="*/ 40 h 300"/>
                <a:gd name="T12" fmla="*/ 196 w 362"/>
                <a:gd name="T13" fmla="*/ 31 h 300"/>
                <a:gd name="T14" fmla="*/ 190 w 362"/>
                <a:gd name="T15" fmla="*/ 21 h 300"/>
                <a:gd name="T16" fmla="*/ 176 w 362"/>
                <a:gd name="T17" fmla="*/ 21 h 300"/>
                <a:gd name="T18" fmla="*/ 169 w 362"/>
                <a:gd name="T19" fmla="*/ 31 h 300"/>
                <a:gd name="T20" fmla="*/ 173 w 362"/>
                <a:gd name="T21" fmla="*/ 39 h 300"/>
                <a:gd name="T22" fmla="*/ 161 w 362"/>
                <a:gd name="T23" fmla="*/ 118 h 300"/>
                <a:gd name="T24" fmla="*/ 161 w 362"/>
                <a:gd name="T25" fmla="*/ 123 h 300"/>
                <a:gd name="T26" fmla="*/ 128 w 362"/>
                <a:gd name="T27" fmla="*/ 7 h 300"/>
                <a:gd name="T28" fmla="*/ 123 w 362"/>
                <a:gd name="T29" fmla="*/ 7 h 300"/>
                <a:gd name="T30" fmla="*/ 4 w 362"/>
                <a:gd name="T31" fmla="*/ 67 h 300"/>
                <a:gd name="T32" fmla="*/ 26 w 362"/>
                <a:gd name="T33" fmla="*/ 221 h 300"/>
                <a:gd name="T34" fmla="*/ 68 w 362"/>
                <a:gd name="T35" fmla="*/ 218 h 300"/>
                <a:gd name="T36" fmla="*/ 76 w 362"/>
                <a:gd name="T37" fmla="*/ 300 h 300"/>
                <a:gd name="T38" fmla="*/ 278 w 362"/>
                <a:gd name="T39" fmla="*/ 300 h 300"/>
                <a:gd name="T40" fmla="*/ 285 w 362"/>
                <a:gd name="T41" fmla="*/ 235 h 300"/>
                <a:gd name="T42" fmla="*/ 286 w 362"/>
                <a:gd name="T43" fmla="*/ 215 h 300"/>
                <a:gd name="T44" fmla="*/ 313 w 362"/>
                <a:gd name="T45" fmla="*/ 221 h 300"/>
                <a:gd name="T46" fmla="*/ 322 w 362"/>
                <a:gd name="T47" fmla="*/ 195 h 300"/>
                <a:gd name="T48" fmla="*/ 289 w 362"/>
                <a:gd name="T49" fmla="*/ 98 h 300"/>
                <a:gd name="T50" fmla="*/ 291 w 362"/>
                <a:gd name="T51" fmla="*/ 101 h 300"/>
                <a:gd name="T52" fmla="*/ 289 w 362"/>
                <a:gd name="T53" fmla="*/ 98 h 300"/>
                <a:gd name="T54" fmla="*/ 73 w 362"/>
                <a:gd name="T55" fmla="*/ 157 h 300"/>
                <a:gd name="T56" fmla="*/ 159 w 362"/>
                <a:gd name="T57" fmla="*/ 149 h 300"/>
                <a:gd name="T58" fmla="*/ 166 w 362"/>
                <a:gd name="T59" fmla="*/ 149 h 300"/>
                <a:gd name="T60" fmla="*/ 180 w 362"/>
                <a:gd name="T61" fmla="*/ 148 h 300"/>
                <a:gd name="T62" fmla="*/ 229 w 362"/>
                <a:gd name="T63" fmla="*/ 146 h 300"/>
                <a:gd name="T64" fmla="*/ 198 w 362"/>
                <a:gd name="T65" fmla="*/ 151 h 300"/>
                <a:gd name="T66" fmla="*/ 195 w 362"/>
                <a:gd name="T67" fmla="*/ 151 h 300"/>
                <a:gd name="T68" fmla="*/ 179 w 362"/>
                <a:gd name="T69" fmla="*/ 154 h 300"/>
                <a:gd name="T70" fmla="*/ 42 w 362"/>
                <a:gd name="T71" fmla="*/ 174 h 300"/>
                <a:gd name="T72" fmla="*/ 68 w 362"/>
                <a:gd name="T73" fmla="*/ 160 h 300"/>
                <a:gd name="T74" fmla="*/ 73 w 362"/>
                <a:gd name="T75" fmla="*/ 157 h 300"/>
                <a:gd name="T76" fmla="*/ 179 w 362"/>
                <a:gd name="T77" fmla="*/ 187 h 300"/>
                <a:gd name="T78" fmla="*/ 171 w 362"/>
                <a:gd name="T79" fmla="*/ 188 h 300"/>
                <a:gd name="T80" fmla="*/ 154 w 362"/>
                <a:gd name="T81" fmla="*/ 190 h 300"/>
                <a:gd name="T82" fmla="*/ 172 w 362"/>
                <a:gd name="T83" fmla="*/ 183 h 300"/>
                <a:gd name="T84" fmla="*/ 182 w 362"/>
                <a:gd name="T85" fmla="*/ 179 h 300"/>
                <a:gd name="T86" fmla="*/ 187 w 362"/>
                <a:gd name="T87" fmla="*/ 177 h 300"/>
                <a:gd name="T88" fmla="*/ 288 w 362"/>
                <a:gd name="T89" fmla="*/ 165 h 300"/>
                <a:gd name="T90" fmla="*/ 306 w 362"/>
                <a:gd name="T91" fmla="*/ 163 h 300"/>
                <a:gd name="T92" fmla="*/ 312 w 362"/>
                <a:gd name="T93" fmla="*/ 169 h 300"/>
                <a:gd name="T94" fmla="*/ 313 w 362"/>
                <a:gd name="T95" fmla="*/ 171 h 300"/>
                <a:gd name="T96" fmla="*/ 179 w 362"/>
                <a:gd name="T97" fmla="*/ 1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" h="300">
                  <a:moveTo>
                    <a:pt x="322" y="195"/>
                  </a:moveTo>
                  <a:cubicBezTo>
                    <a:pt x="341" y="148"/>
                    <a:pt x="362" y="94"/>
                    <a:pt x="357" y="63"/>
                  </a:cubicBezTo>
                  <a:cubicBezTo>
                    <a:pt x="356" y="43"/>
                    <a:pt x="289" y="0"/>
                    <a:pt x="237" y="7"/>
                  </a:cubicBezTo>
                  <a:cubicBezTo>
                    <a:pt x="237" y="7"/>
                    <a:pt x="235" y="9"/>
                    <a:pt x="230" y="11"/>
                  </a:cubicBezTo>
                  <a:cubicBezTo>
                    <a:pt x="203" y="124"/>
                    <a:pt x="203" y="124"/>
                    <a:pt x="203" y="124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7"/>
                    <a:pt x="125" y="7"/>
                    <a:pt x="123" y="7"/>
                  </a:cubicBezTo>
                  <a:cubicBezTo>
                    <a:pt x="71" y="14"/>
                    <a:pt x="5" y="32"/>
                    <a:pt x="4" y="67"/>
                  </a:cubicBezTo>
                  <a:cubicBezTo>
                    <a:pt x="0" y="83"/>
                    <a:pt x="18" y="183"/>
                    <a:pt x="26" y="221"/>
                  </a:cubicBezTo>
                  <a:cubicBezTo>
                    <a:pt x="35" y="226"/>
                    <a:pt x="54" y="222"/>
                    <a:pt x="68" y="218"/>
                  </a:cubicBezTo>
                  <a:cubicBezTo>
                    <a:pt x="72" y="260"/>
                    <a:pt x="75" y="292"/>
                    <a:pt x="76" y="300"/>
                  </a:cubicBezTo>
                  <a:cubicBezTo>
                    <a:pt x="278" y="300"/>
                    <a:pt x="278" y="300"/>
                    <a:pt x="278" y="300"/>
                  </a:cubicBezTo>
                  <a:cubicBezTo>
                    <a:pt x="279" y="293"/>
                    <a:pt x="282" y="269"/>
                    <a:pt x="285" y="235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313" y="221"/>
                    <a:pt x="313" y="221"/>
                    <a:pt x="313" y="221"/>
                  </a:cubicBezTo>
                  <a:lnTo>
                    <a:pt x="322" y="195"/>
                  </a:lnTo>
                  <a:close/>
                  <a:moveTo>
                    <a:pt x="289" y="98"/>
                  </a:moveTo>
                  <a:cubicBezTo>
                    <a:pt x="290" y="96"/>
                    <a:pt x="290" y="98"/>
                    <a:pt x="291" y="101"/>
                  </a:cubicBezTo>
                  <a:cubicBezTo>
                    <a:pt x="289" y="100"/>
                    <a:pt x="288" y="99"/>
                    <a:pt x="289" y="98"/>
                  </a:cubicBezTo>
                  <a:close/>
                  <a:moveTo>
                    <a:pt x="73" y="157"/>
                  </a:moveTo>
                  <a:cubicBezTo>
                    <a:pt x="159" y="149"/>
                    <a:pt x="159" y="149"/>
                    <a:pt x="159" y="149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229" y="146"/>
                    <a:pt x="229" y="146"/>
                    <a:pt x="229" y="146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8" y="160"/>
                    <a:pt x="68" y="160"/>
                    <a:pt x="68" y="160"/>
                  </a:cubicBezTo>
                  <a:lnTo>
                    <a:pt x="73" y="157"/>
                  </a:lnTo>
                  <a:close/>
                  <a:moveTo>
                    <a:pt x="179" y="187"/>
                  </a:moveTo>
                  <a:cubicBezTo>
                    <a:pt x="171" y="188"/>
                    <a:pt x="171" y="188"/>
                    <a:pt x="171" y="188"/>
                  </a:cubicBezTo>
                  <a:cubicBezTo>
                    <a:pt x="154" y="190"/>
                    <a:pt x="154" y="190"/>
                    <a:pt x="154" y="190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12" y="169"/>
                    <a:pt x="312" y="169"/>
                    <a:pt x="312" y="169"/>
                  </a:cubicBezTo>
                  <a:cubicBezTo>
                    <a:pt x="313" y="171"/>
                    <a:pt x="313" y="171"/>
                    <a:pt x="313" y="171"/>
                  </a:cubicBezTo>
                  <a:lnTo>
                    <a:pt x="179" y="1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13080" y="3332480"/>
            <a:ext cx="3796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（6）哪个（Which）</a:t>
            </a:r>
            <a:endParaRPr lang="zh-CN" altLang="zh-CN" sz="2400" smtClean="0">
              <a:solidFill>
                <a:srgbClr val="FF0000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25" name="Oval 24"/>
          <p:cNvSpPr>
            <a:spLocks noChangeArrowheads="1"/>
          </p:cNvSpPr>
          <p:nvPr/>
        </p:nvSpPr>
        <p:spPr bwMode="auto">
          <a:xfrm>
            <a:off x="4298950" y="4293870"/>
            <a:ext cx="917575" cy="918845"/>
          </a:xfrm>
          <a:prstGeom prst="ellipse">
            <a:avLst/>
          </a:prstGeom>
          <a:solidFill>
            <a:srgbClr val="5B9BD5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6" name="Oval 24"/>
          <p:cNvSpPr>
            <a:spLocks noChangeArrowheads="1"/>
          </p:cNvSpPr>
          <p:nvPr/>
        </p:nvSpPr>
        <p:spPr bwMode="auto">
          <a:xfrm>
            <a:off x="5642610" y="4865370"/>
            <a:ext cx="917575" cy="918845"/>
          </a:xfrm>
          <a:prstGeom prst="ellipse">
            <a:avLst/>
          </a:prstGeom>
          <a:solidFill>
            <a:srgbClr val="5B9BD5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7" name="Oval 24"/>
          <p:cNvSpPr>
            <a:spLocks noChangeArrowheads="1"/>
          </p:cNvSpPr>
          <p:nvPr/>
        </p:nvSpPr>
        <p:spPr bwMode="auto">
          <a:xfrm>
            <a:off x="6986270" y="4255770"/>
            <a:ext cx="917575" cy="918845"/>
          </a:xfrm>
          <a:prstGeom prst="ellipse">
            <a:avLst/>
          </a:prstGeom>
          <a:solidFill>
            <a:srgbClr val="5B9BD5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8161655" y="4500245"/>
            <a:ext cx="330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（3）谁（Who）</a:t>
            </a:r>
            <a:endParaRPr lang="zh-CN" altLang="en-US" sz="2400" smtClean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5810885" y="5145405"/>
            <a:ext cx="615950" cy="430530"/>
            <a:chOff x="5626101" y="3128962"/>
            <a:chExt cx="925512" cy="646113"/>
          </a:xfrm>
          <a:solidFill>
            <a:schemeClr val="bg1"/>
          </a:solidFill>
        </p:grpSpPr>
        <p:sp>
          <p:nvSpPr>
            <p:cNvPr id="152" name="Freeform 182"/>
            <p:cNvSpPr>
              <a:spLocks noEditPoints="1"/>
            </p:cNvSpPr>
            <p:nvPr/>
          </p:nvSpPr>
          <p:spPr bwMode="auto">
            <a:xfrm>
              <a:off x="6297613" y="3178175"/>
              <a:ext cx="254000" cy="306388"/>
            </a:xfrm>
            <a:custGeom>
              <a:avLst/>
              <a:gdLst>
                <a:gd name="T0" fmla="*/ 51 w 146"/>
                <a:gd name="T1" fmla="*/ 0 h 175"/>
                <a:gd name="T2" fmla="*/ 0 w 146"/>
                <a:gd name="T3" fmla="*/ 37 h 175"/>
                <a:gd name="T4" fmla="*/ 55 w 146"/>
                <a:gd name="T5" fmla="*/ 93 h 175"/>
                <a:gd name="T6" fmla="*/ 94 w 146"/>
                <a:gd name="T7" fmla="*/ 175 h 175"/>
                <a:gd name="T8" fmla="*/ 146 w 146"/>
                <a:gd name="T9" fmla="*/ 137 h 175"/>
                <a:gd name="T10" fmla="*/ 106 w 146"/>
                <a:gd name="T11" fmla="*/ 67 h 175"/>
                <a:gd name="T12" fmla="*/ 51 w 146"/>
                <a:gd name="T13" fmla="*/ 0 h 175"/>
                <a:gd name="T14" fmla="*/ 120 w 146"/>
                <a:gd name="T15" fmla="*/ 130 h 175"/>
                <a:gd name="T16" fmla="*/ 109 w 146"/>
                <a:gd name="T17" fmla="*/ 140 h 175"/>
                <a:gd name="T18" fmla="*/ 98 w 146"/>
                <a:gd name="T19" fmla="*/ 130 h 175"/>
                <a:gd name="T20" fmla="*/ 109 w 146"/>
                <a:gd name="T21" fmla="*/ 119 h 175"/>
                <a:gd name="T22" fmla="*/ 120 w 146"/>
                <a:gd name="T23" fmla="*/ 13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75">
                  <a:moveTo>
                    <a:pt x="5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30" y="57"/>
                    <a:pt x="55" y="93"/>
                  </a:cubicBezTo>
                  <a:cubicBezTo>
                    <a:pt x="80" y="130"/>
                    <a:pt x="94" y="175"/>
                    <a:pt x="94" y="175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7"/>
                    <a:pt x="133" y="105"/>
                    <a:pt x="106" y="67"/>
                  </a:cubicBezTo>
                  <a:cubicBezTo>
                    <a:pt x="79" y="29"/>
                    <a:pt x="51" y="0"/>
                    <a:pt x="51" y="0"/>
                  </a:cubicBezTo>
                  <a:close/>
                  <a:moveTo>
                    <a:pt x="120" y="130"/>
                  </a:moveTo>
                  <a:cubicBezTo>
                    <a:pt x="120" y="136"/>
                    <a:pt x="115" y="140"/>
                    <a:pt x="109" y="140"/>
                  </a:cubicBezTo>
                  <a:cubicBezTo>
                    <a:pt x="103" y="140"/>
                    <a:pt x="98" y="136"/>
                    <a:pt x="98" y="130"/>
                  </a:cubicBezTo>
                  <a:cubicBezTo>
                    <a:pt x="98" y="124"/>
                    <a:pt x="103" y="119"/>
                    <a:pt x="109" y="119"/>
                  </a:cubicBezTo>
                  <a:cubicBezTo>
                    <a:pt x="115" y="119"/>
                    <a:pt x="120" y="124"/>
                    <a:pt x="12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36" name="Freeform 183"/>
            <p:cNvSpPr>
              <a:spLocks noEditPoints="1"/>
            </p:cNvSpPr>
            <p:nvPr/>
          </p:nvSpPr>
          <p:spPr bwMode="auto">
            <a:xfrm>
              <a:off x="5626101" y="3128962"/>
              <a:ext cx="827088" cy="646113"/>
            </a:xfrm>
            <a:custGeom>
              <a:avLst/>
              <a:gdLst>
                <a:gd name="T0" fmla="*/ 57 w 474"/>
                <a:gd name="T1" fmla="*/ 181 h 371"/>
                <a:gd name="T2" fmla="*/ 70 w 474"/>
                <a:gd name="T3" fmla="*/ 164 h 371"/>
                <a:gd name="T4" fmla="*/ 62 w 474"/>
                <a:gd name="T5" fmla="*/ 227 h 371"/>
                <a:gd name="T6" fmla="*/ 98 w 474"/>
                <a:gd name="T7" fmla="*/ 284 h 371"/>
                <a:gd name="T8" fmla="*/ 133 w 474"/>
                <a:gd name="T9" fmla="*/ 321 h 371"/>
                <a:gd name="T10" fmla="*/ 175 w 474"/>
                <a:gd name="T11" fmla="*/ 324 h 371"/>
                <a:gd name="T12" fmla="*/ 215 w 474"/>
                <a:gd name="T13" fmla="*/ 355 h 371"/>
                <a:gd name="T14" fmla="*/ 244 w 474"/>
                <a:gd name="T15" fmla="*/ 371 h 371"/>
                <a:gd name="T16" fmla="*/ 272 w 474"/>
                <a:gd name="T17" fmla="*/ 353 h 371"/>
                <a:gd name="T18" fmla="*/ 317 w 474"/>
                <a:gd name="T19" fmla="*/ 354 h 371"/>
                <a:gd name="T20" fmla="*/ 333 w 474"/>
                <a:gd name="T21" fmla="*/ 337 h 371"/>
                <a:gd name="T22" fmla="*/ 367 w 474"/>
                <a:gd name="T23" fmla="*/ 299 h 371"/>
                <a:gd name="T24" fmla="*/ 389 w 474"/>
                <a:gd name="T25" fmla="*/ 247 h 371"/>
                <a:gd name="T26" fmla="*/ 364 w 474"/>
                <a:gd name="T27" fmla="*/ 235 h 371"/>
                <a:gd name="T28" fmla="*/ 375 w 474"/>
                <a:gd name="T29" fmla="*/ 260 h 371"/>
                <a:gd name="T30" fmla="*/ 360 w 474"/>
                <a:gd name="T31" fmla="*/ 281 h 371"/>
                <a:gd name="T32" fmla="*/ 341 w 474"/>
                <a:gd name="T33" fmla="*/ 265 h 371"/>
                <a:gd name="T34" fmla="*/ 282 w 474"/>
                <a:gd name="T35" fmla="*/ 206 h 371"/>
                <a:gd name="T36" fmla="*/ 269 w 474"/>
                <a:gd name="T37" fmla="*/ 219 h 371"/>
                <a:gd name="T38" fmla="*/ 328 w 474"/>
                <a:gd name="T39" fmla="*/ 278 h 371"/>
                <a:gd name="T40" fmla="*/ 334 w 474"/>
                <a:gd name="T41" fmla="*/ 284 h 371"/>
                <a:gd name="T42" fmla="*/ 348 w 474"/>
                <a:gd name="T43" fmla="*/ 298 h 371"/>
                <a:gd name="T44" fmla="*/ 317 w 474"/>
                <a:gd name="T45" fmla="*/ 307 h 371"/>
                <a:gd name="T46" fmla="*/ 311 w 474"/>
                <a:gd name="T47" fmla="*/ 302 h 371"/>
                <a:gd name="T48" fmla="*/ 238 w 474"/>
                <a:gd name="T49" fmla="*/ 244 h 371"/>
                <a:gd name="T50" fmla="*/ 296 w 474"/>
                <a:gd name="T51" fmla="*/ 312 h 371"/>
                <a:gd name="T52" fmla="*/ 309 w 474"/>
                <a:gd name="T53" fmla="*/ 327 h 371"/>
                <a:gd name="T54" fmla="*/ 280 w 474"/>
                <a:gd name="T55" fmla="*/ 336 h 371"/>
                <a:gd name="T56" fmla="*/ 275 w 474"/>
                <a:gd name="T57" fmla="*/ 331 h 371"/>
                <a:gd name="T58" fmla="*/ 273 w 474"/>
                <a:gd name="T59" fmla="*/ 329 h 371"/>
                <a:gd name="T60" fmla="*/ 217 w 474"/>
                <a:gd name="T61" fmla="*/ 288 h 371"/>
                <a:gd name="T62" fmla="*/ 250 w 474"/>
                <a:gd name="T63" fmla="*/ 332 h 371"/>
                <a:gd name="T64" fmla="*/ 259 w 474"/>
                <a:gd name="T65" fmla="*/ 344 h 371"/>
                <a:gd name="T66" fmla="*/ 229 w 474"/>
                <a:gd name="T67" fmla="*/ 347 h 371"/>
                <a:gd name="T68" fmla="*/ 224 w 474"/>
                <a:gd name="T69" fmla="*/ 343 h 371"/>
                <a:gd name="T70" fmla="*/ 222 w 474"/>
                <a:gd name="T71" fmla="*/ 341 h 371"/>
                <a:gd name="T72" fmla="*/ 187 w 474"/>
                <a:gd name="T73" fmla="*/ 313 h 371"/>
                <a:gd name="T74" fmla="*/ 174 w 474"/>
                <a:gd name="T75" fmla="*/ 258 h 371"/>
                <a:gd name="T76" fmla="*/ 134 w 474"/>
                <a:gd name="T77" fmla="*/ 206 h 371"/>
                <a:gd name="T78" fmla="*/ 100 w 474"/>
                <a:gd name="T79" fmla="*/ 188 h 371"/>
                <a:gd name="T80" fmla="*/ 112 w 474"/>
                <a:gd name="T81" fmla="*/ 113 h 371"/>
                <a:gd name="T82" fmla="*/ 116 w 474"/>
                <a:gd name="T83" fmla="*/ 109 h 371"/>
                <a:gd name="T84" fmla="*/ 202 w 474"/>
                <a:gd name="T85" fmla="*/ 99 h 371"/>
                <a:gd name="T86" fmla="*/ 201 w 474"/>
                <a:gd name="T87" fmla="*/ 145 h 371"/>
                <a:gd name="T88" fmla="*/ 368 w 474"/>
                <a:gd name="T89" fmla="*/ 226 h 371"/>
                <a:gd name="T90" fmla="*/ 456 w 474"/>
                <a:gd name="T91" fmla="*/ 172 h 371"/>
                <a:gd name="T92" fmla="*/ 344 w 474"/>
                <a:gd name="T93" fmla="*/ 104 h 371"/>
                <a:gd name="T94" fmla="*/ 217 w 474"/>
                <a:gd name="T95" fmla="*/ 87 h 371"/>
                <a:gd name="T96" fmla="*/ 187 w 474"/>
                <a:gd name="T97" fmla="*/ 62 h 371"/>
                <a:gd name="T98" fmla="*/ 190 w 474"/>
                <a:gd name="T99" fmla="*/ 47 h 371"/>
                <a:gd name="T100" fmla="*/ 135 w 474"/>
                <a:gd name="T101" fmla="*/ 1 h 371"/>
                <a:gd name="T102" fmla="*/ 3 w 474"/>
                <a:gd name="T103" fmla="*/ 120 h 371"/>
                <a:gd name="T104" fmla="*/ 49 w 474"/>
                <a:gd name="T105" fmla="*/ 179 h 371"/>
                <a:gd name="T106" fmla="*/ 76 w 474"/>
                <a:gd name="T107" fmla="*/ 65 h 371"/>
                <a:gd name="T108" fmla="*/ 168 w 474"/>
                <a:gd name="T109" fmla="*/ 51 h 371"/>
                <a:gd name="T110" fmla="*/ 65 w 474"/>
                <a:gd name="T111" fmla="*/ 139 h 371"/>
                <a:gd name="T112" fmla="*/ 22 w 474"/>
                <a:gd name="T113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4" h="371">
                  <a:moveTo>
                    <a:pt x="56" y="181"/>
                  </a:moveTo>
                  <a:cubicBezTo>
                    <a:pt x="56" y="181"/>
                    <a:pt x="57" y="181"/>
                    <a:pt x="57" y="181"/>
                  </a:cubicBezTo>
                  <a:cubicBezTo>
                    <a:pt x="60" y="181"/>
                    <a:pt x="63" y="179"/>
                    <a:pt x="64" y="176"/>
                  </a:cubicBezTo>
                  <a:cubicBezTo>
                    <a:pt x="64" y="176"/>
                    <a:pt x="66" y="171"/>
                    <a:pt x="70" y="164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73" y="206"/>
                    <a:pt x="60" y="218"/>
                    <a:pt x="62" y="227"/>
                  </a:cubicBezTo>
                  <a:cubicBezTo>
                    <a:pt x="66" y="245"/>
                    <a:pt x="75" y="268"/>
                    <a:pt x="87" y="270"/>
                  </a:cubicBezTo>
                  <a:cubicBezTo>
                    <a:pt x="100" y="272"/>
                    <a:pt x="98" y="284"/>
                    <a:pt x="98" y="284"/>
                  </a:cubicBezTo>
                  <a:cubicBezTo>
                    <a:pt x="98" y="284"/>
                    <a:pt x="112" y="318"/>
                    <a:pt x="123" y="316"/>
                  </a:cubicBezTo>
                  <a:cubicBezTo>
                    <a:pt x="133" y="314"/>
                    <a:pt x="133" y="321"/>
                    <a:pt x="133" y="321"/>
                  </a:cubicBezTo>
                  <a:cubicBezTo>
                    <a:pt x="133" y="321"/>
                    <a:pt x="133" y="339"/>
                    <a:pt x="146" y="337"/>
                  </a:cubicBezTo>
                  <a:cubicBezTo>
                    <a:pt x="152" y="336"/>
                    <a:pt x="164" y="331"/>
                    <a:pt x="175" y="324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6" y="356"/>
                    <a:pt x="218" y="357"/>
                    <a:pt x="219" y="359"/>
                  </a:cubicBezTo>
                  <a:cubicBezTo>
                    <a:pt x="227" y="364"/>
                    <a:pt x="234" y="371"/>
                    <a:pt x="244" y="371"/>
                  </a:cubicBezTo>
                  <a:cubicBezTo>
                    <a:pt x="250" y="371"/>
                    <a:pt x="256" y="368"/>
                    <a:pt x="264" y="363"/>
                  </a:cubicBezTo>
                  <a:cubicBezTo>
                    <a:pt x="267" y="360"/>
                    <a:pt x="270" y="356"/>
                    <a:pt x="272" y="353"/>
                  </a:cubicBezTo>
                  <a:cubicBezTo>
                    <a:pt x="279" y="360"/>
                    <a:pt x="286" y="365"/>
                    <a:pt x="295" y="365"/>
                  </a:cubicBezTo>
                  <a:cubicBezTo>
                    <a:pt x="302" y="365"/>
                    <a:pt x="309" y="362"/>
                    <a:pt x="317" y="354"/>
                  </a:cubicBezTo>
                  <a:cubicBezTo>
                    <a:pt x="323" y="348"/>
                    <a:pt x="327" y="342"/>
                    <a:pt x="328" y="336"/>
                  </a:cubicBezTo>
                  <a:cubicBezTo>
                    <a:pt x="329" y="336"/>
                    <a:pt x="331" y="337"/>
                    <a:pt x="333" y="337"/>
                  </a:cubicBezTo>
                  <a:cubicBezTo>
                    <a:pt x="339" y="337"/>
                    <a:pt x="347" y="334"/>
                    <a:pt x="355" y="326"/>
                  </a:cubicBezTo>
                  <a:cubicBezTo>
                    <a:pt x="365" y="316"/>
                    <a:pt x="368" y="306"/>
                    <a:pt x="367" y="299"/>
                  </a:cubicBezTo>
                  <a:cubicBezTo>
                    <a:pt x="375" y="296"/>
                    <a:pt x="381" y="291"/>
                    <a:pt x="383" y="288"/>
                  </a:cubicBezTo>
                  <a:cubicBezTo>
                    <a:pt x="401" y="271"/>
                    <a:pt x="395" y="254"/>
                    <a:pt x="389" y="247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373" y="232"/>
                    <a:pt x="367" y="232"/>
                    <a:pt x="364" y="235"/>
                  </a:cubicBezTo>
                  <a:cubicBezTo>
                    <a:pt x="360" y="239"/>
                    <a:pt x="360" y="245"/>
                    <a:pt x="364" y="248"/>
                  </a:cubicBezTo>
                  <a:cubicBezTo>
                    <a:pt x="375" y="260"/>
                    <a:pt x="375" y="260"/>
                    <a:pt x="375" y="260"/>
                  </a:cubicBezTo>
                  <a:cubicBezTo>
                    <a:pt x="375" y="260"/>
                    <a:pt x="380" y="266"/>
                    <a:pt x="370" y="275"/>
                  </a:cubicBezTo>
                  <a:cubicBezTo>
                    <a:pt x="363" y="282"/>
                    <a:pt x="361" y="281"/>
                    <a:pt x="360" y="281"/>
                  </a:cubicBezTo>
                  <a:cubicBezTo>
                    <a:pt x="356" y="280"/>
                    <a:pt x="351" y="275"/>
                    <a:pt x="346" y="270"/>
                  </a:cubicBezTo>
                  <a:cubicBezTo>
                    <a:pt x="344" y="268"/>
                    <a:pt x="343" y="267"/>
                    <a:pt x="341" y="265"/>
                  </a:cubicBezTo>
                  <a:cubicBezTo>
                    <a:pt x="341" y="265"/>
                    <a:pt x="341" y="265"/>
                    <a:pt x="341" y="26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78" y="202"/>
                    <a:pt x="273" y="202"/>
                    <a:pt x="269" y="206"/>
                  </a:cubicBezTo>
                  <a:cubicBezTo>
                    <a:pt x="266" y="210"/>
                    <a:pt x="266" y="215"/>
                    <a:pt x="269" y="219"/>
                  </a:cubicBezTo>
                  <a:cubicBezTo>
                    <a:pt x="328" y="278"/>
                    <a:pt x="328" y="278"/>
                    <a:pt x="328" y="278"/>
                  </a:cubicBezTo>
                  <a:cubicBezTo>
                    <a:pt x="328" y="278"/>
                    <a:pt x="328" y="278"/>
                    <a:pt x="328" y="278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33" y="283"/>
                    <a:pt x="334" y="283"/>
                    <a:pt x="334" y="284"/>
                  </a:cubicBezTo>
                  <a:cubicBezTo>
                    <a:pt x="334" y="285"/>
                    <a:pt x="335" y="285"/>
                    <a:pt x="336" y="286"/>
                  </a:cubicBezTo>
                  <a:cubicBezTo>
                    <a:pt x="348" y="298"/>
                    <a:pt x="348" y="298"/>
                    <a:pt x="348" y="298"/>
                  </a:cubicBezTo>
                  <a:cubicBezTo>
                    <a:pt x="348" y="298"/>
                    <a:pt x="353" y="303"/>
                    <a:pt x="343" y="312"/>
                  </a:cubicBezTo>
                  <a:cubicBezTo>
                    <a:pt x="333" y="322"/>
                    <a:pt x="331" y="320"/>
                    <a:pt x="317" y="307"/>
                  </a:cubicBezTo>
                  <a:cubicBezTo>
                    <a:pt x="315" y="305"/>
                    <a:pt x="313" y="304"/>
                    <a:pt x="312" y="302"/>
                  </a:cubicBezTo>
                  <a:cubicBezTo>
                    <a:pt x="312" y="302"/>
                    <a:pt x="312" y="302"/>
                    <a:pt x="311" y="302"/>
                  </a:cubicBezTo>
                  <a:cubicBezTo>
                    <a:pt x="251" y="244"/>
                    <a:pt x="251" y="244"/>
                    <a:pt x="251" y="244"/>
                  </a:cubicBezTo>
                  <a:cubicBezTo>
                    <a:pt x="247" y="240"/>
                    <a:pt x="241" y="241"/>
                    <a:pt x="238" y="244"/>
                  </a:cubicBezTo>
                  <a:cubicBezTo>
                    <a:pt x="234" y="248"/>
                    <a:pt x="235" y="254"/>
                    <a:pt x="238" y="257"/>
                  </a:cubicBezTo>
                  <a:cubicBezTo>
                    <a:pt x="296" y="312"/>
                    <a:pt x="296" y="312"/>
                    <a:pt x="296" y="312"/>
                  </a:cubicBezTo>
                  <a:cubicBezTo>
                    <a:pt x="296" y="313"/>
                    <a:pt x="297" y="315"/>
                    <a:pt x="298" y="316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11" y="328"/>
                    <a:pt x="313" y="333"/>
                    <a:pt x="305" y="342"/>
                  </a:cubicBezTo>
                  <a:cubicBezTo>
                    <a:pt x="295" y="351"/>
                    <a:pt x="293" y="350"/>
                    <a:pt x="280" y="336"/>
                  </a:cubicBezTo>
                  <a:cubicBezTo>
                    <a:pt x="278" y="335"/>
                    <a:pt x="277" y="333"/>
                    <a:pt x="276" y="332"/>
                  </a:cubicBezTo>
                  <a:cubicBezTo>
                    <a:pt x="275" y="332"/>
                    <a:pt x="275" y="332"/>
                    <a:pt x="275" y="331"/>
                  </a:cubicBezTo>
                  <a:cubicBezTo>
                    <a:pt x="273" y="329"/>
                    <a:pt x="273" y="329"/>
                    <a:pt x="273" y="329"/>
                  </a:cubicBezTo>
                  <a:cubicBezTo>
                    <a:pt x="273" y="329"/>
                    <a:pt x="273" y="329"/>
                    <a:pt x="273" y="329"/>
                  </a:cubicBezTo>
                  <a:cubicBezTo>
                    <a:pt x="230" y="287"/>
                    <a:pt x="230" y="287"/>
                    <a:pt x="230" y="287"/>
                  </a:cubicBezTo>
                  <a:cubicBezTo>
                    <a:pt x="226" y="284"/>
                    <a:pt x="221" y="284"/>
                    <a:pt x="217" y="288"/>
                  </a:cubicBezTo>
                  <a:cubicBezTo>
                    <a:pt x="214" y="291"/>
                    <a:pt x="214" y="297"/>
                    <a:pt x="217" y="300"/>
                  </a:cubicBezTo>
                  <a:cubicBezTo>
                    <a:pt x="250" y="332"/>
                    <a:pt x="250" y="332"/>
                    <a:pt x="250" y="332"/>
                  </a:cubicBezTo>
                  <a:cubicBezTo>
                    <a:pt x="259" y="341"/>
                    <a:pt x="259" y="341"/>
                    <a:pt x="259" y="341"/>
                  </a:cubicBezTo>
                  <a:cubicBezTo>
                    <a:pt x="259" y="341"/>
                    <a:pt x="260" y="342"/>
                    <a:pt x="259" y="344"/>
                  </a:cubicBezTo>
                  <a:cubicBezTo>
                    <a:pt x="259" y="346"/>
                    <a:pt x="257" y="348"/>
                    <a:pt x="254" y="351"/>
                  </a:cubicBezTo>
                  <a:cubicBezTo>
                    <a:pt x="244" y="359"/>
                    <a:pt x="241" y="357"/>
                    <a:pt x="229" y="347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2" y="341"/>
                    <a:pt x="222" y="341"/>
                    <a:pt x="222" y="341"/>
                  </a:cubicBezTo>
                  <a:cubicBezTo>
                    <a:pt x="222" y="341"/>
                    <a:pt x="222" y="341"/>
                    <a:pt x="222" y="341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91" y="308"/>
                    <a:pt x="195" y="301"/>
                    <a:pt x="195" y="295"/>
                  </a:cubicBezTo>
                  <a:cubicBezTo>
                    <a:pt x="197" y="272"/>
                    <a:pt x="174" y="258"/>
                    <a:pt x="174" y="258"/>
                  </a:cubicBezTo>
                  <a:cubicBezTo>
                    <a:pt x="174" y="258"/>
                    <a:pt x="172" y="241"/>
                    <a:pt x="156" y="233"/>
                  </a:cubicBezTo>
                  <a:cubicBezTo>
                    <a:pt x="149" y="229"/>
                    <a:pt x="151" y="216"/>
                    <a:pt x="134" y="206"/>
                  </a:cubicBezTo>
                  <a:cubicBezTo>
                    <a:pt x="128" y="202"/>
                    <a:pt x="123" y="181"/>
                    <a:pt x="105" y="185"/>
                  </a:cubicBezTo>
                  <a:cubicBezTo>
                    <a:pt x="105" y="185"/>
                    <a:pt x="103" y="186"/>
                    <a:pt x="100" y="188"/>
                  </a:cubicBezTo>
                  <a:cubicBezTo>
                    <a:pt x="82" y="146"/>
                    <a:pt x="82" y="146"/>
                    <a:pt x="82" y="146"/>
                  </a:cubicBezTo>
                  <a:cubicBezTo>
                    <a:pt x="90" y="136"/>
                    <a:pt x="99" y="124"/>
                    <a:pt x="112" y="113"/>
                  </a:cubicBezTo>
                  <a:cubicBezTo>
                    <a:pt x="112" y="112"/>
                    <a:pt x="113" y="112"/>
                    <a:pt x="113" y="112"/>
                  </a:cubicBezTo>
                  <a:cubicBezTo>
                    <a:pt x="114" y="111"/>
                    <a:pt x="115" y="110"/>
                    <a:pt x="116" y="109"/>
                  </a:cubicBezTo>
                  <a:cubicBezTo>
                    <a:pt x="140" y="91"/>
                    <a:pt x="159" y="81"/>
                    <a:pt x="167" y="77"/>
                  </a:cubicBezTo>
                  <a:cubicBezTo>
                    <a:pt x="174" y="82"/>
                    <a:pt x="191" y="92"/>
                    <a:pt x="202" y="99"/>
                  </a:cubicBezTo>
                  <a:cubicBezTo>
                    <a:pt x="191" y="110"/>
                    <a:pt x="188" y="125"/>
                    <a:pt x="195" y="139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1" y="145"/>
                    <a:pt x="259" y="140"/>
                    <a:pt x="270" y="140"/>
                  </a:cubicBezTo>
                  <a:cubicBezTo>
                    <a:pt x="281" y="140"/>
                    <a:pt x="344" y="215"/>
                    <a:pt x="368" y="226"/>
                  </a:cubicBezTo>
                  <a:cubicBezTo>
                    <a:pt x="391" y="236"/>
                    <a:pt x="380" y="242"/>
                    <a:pt x="412" y="227"/>
                  </a:cubicBezTo>
                  <a:cubicBezTo>
                    <a:pt x="474" y="199"/>
                    <a:pt x="473" y="206"/>
                    <a:pt x="456" y="172"/>
                  </a:cubicBezTo>
                  <a:cubicBezTo>
                    <a:pt x="427" y="115"/>
                    <a:pt x="396" y="91"/>
                    <a:pt x="396" y="91"/>
                  </a:cubicBezTo>
                  <a:cubicBezTo>
                    <a:pt x="396" y="91"/>
                    <a:pt x="358" y="106"/>
                    <a:pt x="344" y="104"/>
                  </a:cubicBezTo>
                  <a:cubicBezTo>
                    <a:pt x="329" y="103"/>
                    <a:pt x="306" y="70"/>
                    <a:pt x="243" y="78"/>
                  </a:cubicBezTo>
                  <a:cubicBezTo>
                    <a:pt x="233" y="80"/>
                    <a:pt x="224" y="83"/>
                    <a:pt x="217" y="87"/>
                  </a:cubicBezTo>
                  <a:cubicBezTo>
                    <a:pt x="208" y="81"/>
                    <a:pt x="192" y="71"/>
                    <a:pt x="181" y="65"/>
                  </a:cubicBezTo>
                  <a:cubicBezTo>
                    <a:pt x="185" y="63"/>
                    <a:pt x="187" y="62"/>
                    <a:pt x="187" y="62"/>
                  </a:cubicBezTo>
                  <a:cubicBezTo>
                    <a:pt x="190" y="60"/>
                    <a:pt x="192" y="58"/>
                    <a:pt x="193" y="55"/>
                  </a:cubicBezTo>
                  <a:cubicBezTo>
                    <a:pt x="193" y="52"/>
                    <a:pt x="192" y="49"/>
                    <a:pt x="190" y="47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2" y="1"/>
                    <a:pt x="138" y="0"/>
                    <a:pt x="135" y="1"/>
                  </a:cubicBezTo>
                  <a:cubicBezTo>
                    <a:pt x="133" y="2"/>
                    <a:pt x="99" y="17"/>
                    <a:pt x="64" y="52"/>
                  </a:cubicBezTo>
                  <a:cubicBezTo>
                    <a:pt x="29" y="86"/>
                    <a:pt x="4" y="119"/>
                    <a:pt x="3" y="120"/>
                  </a:cubicBezTo>
                  <a:cubicBezTo>
                    <a:pt x="0" y="124"/>
                    <a:pt x="0" y="129"/>
                    <a:pt x="4" y="132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1" y="180"/>
                    <a:pt x="53" y="181"/>
                    <a:pt x="56" y="181"/>
                  </a:cubicBezTo>
                  <a:close/>
                  <a:moveTo>
                    <a:pt x="76" y="65"/>
                  </a:moveTo>
                  <a:cubicBezTo>
                    <a:pt x="101" y="40"/>
                    <a:pt x="126" y="26"/>
                    <a:pt x="136" y="2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53" y="59"/>
                    <a:pt x="126" y="76"/>
                    <a:pt x="102" y="97"/>
                  </a:cubicBezTo>
                  <a:cubicBezTo>
                    <a:pt x="78" y="116"/>
                    <a:pt x="68" y="132"/>
                    <a:pt x="65" y="139"/>
                  </a:cubicBezTo>
                  <a:cubicBezTo>
                    <a:pt x="60" y="146"/>
                    <a:pt x="56" y="152"/>
                    <a:pt x="53" y="157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31" y="114"/>
                    <a:pt x="51" y="89"/>
                    <a:pt x="7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37" name="Freeform 184"/>
            <p:cNvSpPr/>
            <p:nvPr/>
          </p:nvSpPr>
          <p:spPr bwMode="auto">
            <a:xfrm>
              <a:off x="5838826" y="3197225"/>
              <a:ext cx="41275" cy="42863"/>
            </a:xfrm>
            <a:custGeom>
              <a:avLst/>
              <a:gdLst>
                <a:gd name="T0" fmla="*/ 14 w 24"/>
                <a:gd name="T1" fmla="*/ 23 h 24"/>
                <a:gd name="T2" fmla="*/ 23 w 24"/>
                <a:gd name="T3" fmla="*/ 11 h 24"/>
                <a:gd name="T4" fmla="*/ 10 w 24"/>
                <a:gd name="T5" fmla="*/ 1 h 24"/>
                <a:gd name="T6" fmla="*/ 1 w 24"/>
                <a:gd name="T7" fmla="*/ 14 h 24"/>
                <a:gd name="T8" fmla="*/ 14 w 24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4" y="23"/>
                  </a:moveTo>
                  <a:cubicBezTo>
                    <a:pt x="20" y="22"/>
                    <a:pt x="24" y="17"/>
                    <a:pt x="23" y="11"/>
                  </a:cubicBezTo>
                  <a:cubicBezTo>
                    <a:pt x="22" y="5"/>
                    <a:pt x="17" y="0"/>
                    <a:pt x="10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0"/>
                    <a:pt x="8" y="24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2050" name="人"/>
          <p:cNvSpPr/>
          <p:nvPr/>
        </p:nvSpPr>
        <p:spPr bwMode="auto">
          <a:xfrm>
            <a:off x="4551045" y="4579620"/>
            <a:ext cx="419100" cy="34734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电脑"/>
          <p:cNvSpPr/>
          <p:nvPr/>
        </p:nvSpPr>
        <p:spPr bwMode="auto">
          <a:xfrm>
            <a:off x="7243445" y="4552950"/>
            <a:ext cx="422910" cy="343535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911860" y="2120265"/>
            <a:ext cx="32569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altLang="zh-CN"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（7）怎么（How）</a:t>
            </a:r>
            <a:endParaRPr altLang="zh-CN" sz="2400" smtClean="0">
              <a:solidFill>
                <a:srgbClr val="FF0000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981315" y="1808480"/>
            <a:ext cx="4487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（1）什么（What）</a:t>
            </a:r>
            <a:endParaRPr lang="zh-CN" altLang="en-US" sz="2400" smtClean="0">
              <a:solidFill>
                <a:srgbClr val="FF0000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8464550" y="2984500"/>
            <a:ext cx="3213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（2）为什么（Why）</a:t>
            </a:r>
            <a:endParaRPr sz="2400" smtClean="0">
              <a:solidFill>
                <a:srgbClr val="FF0000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019175" y="4926965"/>
            <a:ext cx="3180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sz="240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ea"/>
              </a:rPr>
              <a:t>（5）哪里（Where）</a:t>
            </a:r>
            <a:endParaRPr sz="2400" smtClean="0">
              <a:solidFill>
                <a:srgbClr val="FF0000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05" y="90106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（一）6W2H分析法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8835" y="60051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（4）何时（When）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0145" y="1041400"/>
            <a:ext cx="356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（8）多少（How Much）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4991100" y="1245235"/>
            <a:ext cx="86995" cy="116205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菱形 9"/>
          <p:cNvSpPr/>
          <p:nvPr>
            <p:custDataLst>
              <p:tags r:id="rId1"/>
            </p:custDataLst>
          </p:nvPr>
        </p:nvSpPr>
        <p:spPr>
          <a:xfrm>
            <a:off x="5979795" y="6178550"/>
            <a:ext cx="86995" cy="116205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6155" y="1490980"/>
            <a:ext cx="7880985" cy="2155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/>
              <a:t>（二）奥斯本检核表法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</a:rPr>
              <a:t>奥斯本检核表法</a:t>
            </a:r>
            <a:r>
              <a:rPr lang="zh-CN" altLang="en-US" sz="2400"/>
              <a:t>又称奥斯本法则，它是围绕待解决问题或创新对象，罗列出来所有问题，形成检核表，然后逐个问题展开讨论，从而发掘出创新构想的一种方法。</a:t>
            </a:r>
            <a:endParaRPr lang="zh-CN" altLang="en-US" sz="240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240790" y="675005"/>
          <a:ext cx="1035939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690"/>
                <a:gridCol w="5308600"/>
                <a:gridCol w="3975100"/>
              </a:tblGrid>
              <a:tr h="8229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细分问题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应用举例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能否他用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（1）现有的东西（如发明、材料或方法等）有无其他用途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（2）保持原状不变，能否扩大用途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（3）稍加改变，有无别的用途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发光二极管是一种能将电能转化为光能的半导体电子元件，它最初用于制作指示灯，技术迭代后可以广泛应用于制作显示屏和照明灯具等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能否借用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（1）能否从别处得到启发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（2）能否借用别处的经验或发明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（3）外界有无相似的想法，能否借鉴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（4）过去有无类似的东西，能否模仿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（5）谁的东西可供模仿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（6）现有的发明能否引入其他的创造性设想之中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科学家将红外线反射原理应用到日常清洁领域，发明了感应水龙头、感应灯、自动干手机等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240790" y="739775"/>
          <a:ext cx="1053338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455"/>
                <a:gridCol w="4728845"/>
                <a:gridCol w="432308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细分问题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应用举例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能否改变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（1）能否做一些改变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（2）改变一下会怎么样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（3）能否改变一下形状、颜色或味道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（4）能否改变一下外形、型号、模具或运动形式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（5）改变之后，效果又将如何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在传统的海绵拖把上增加一个挤压把手，可实现快速拧干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能否扩大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（1）现有的东西能否扩大使用范围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（2）能否添加部件、拉长时间、增加长度、提高强度、提高价值、提高效率或延长使用寿命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通过加入不同的成分，牙膏可产生不同的功效，如牙齿美白、预防牙龈出血或清新口气等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733550" y="739775"/>
          <a:ext cx="8532495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265"/>
                <a:gridCol w="4076065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细分问题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应用举例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能否缩小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（1）缩小一些会怎么样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（2）能否缩小体积、减轻重量、降低高度、压缩或变薄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（3）能否省略，能否进一步细分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不同型号和形状的电池，如纽扣电池、圆柱体电池等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能否替代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（1）能否由别的东西代替，或由别人代替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（2）能否用别的材料、零件代替，或用别的方法、工艺代替，或用别的能源代替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（3）能否选取其他地点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用蒸煮代替油炸制作方便面面饼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42620"/>
            <a:chOff x="0" y="159"/>
            <a:chExt cx="18945" cy="1012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207645" y="100965"/>
          <a:ext cx="11823065" cy="658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5566410"/>
                <a:gridCol w="5342255"/>
              </a:tblGrid>
              <a:tr h="8229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细分问题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应用举例</a:t>
                      </a:r>
                      <a:endParaRPr lang="zh-CN" altLang="en-US" sz="2400"/>
                    </a:p>
                  </a:txBody>
                  <a:tcPr/>
                </a:tc>
              </a:tr>
              <a:tr h="15468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能否调整、变换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（1）能否更换一下先后顺序（2）能否调换元件、部件（3）能否用其他型号，能否改成另一种排布方式（4）原因与结果能否对换位置（5）能否变换一下日程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飞机诞生初期，螺旋桨安装在飞机头部，后来被装到了顶部，出现了直升机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能否颠倒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（1）倒过来会怎么样（2）上下是否可以倒过来（3）左右、前后是否可以对换位置（4）里外是否可以倒换（5）正反是否可以倒换（6）能否用否定代替肯定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为了解决洗衣机脱水缸的颤抖和由此产生的噪声问题，工程技术人员想了许多办法，先加粗转轴，无效；后加硬转轴，仍然无效；最后，他们干脆用软轴代替硬轴，成功地解决了颤抖和噪声两大问题</a:t>
                      </a:r>
                      <a:endParaRPr lang="zh-CN" altLang="en-US" sz="2400"/>
                    </a:p>
                  </a:txBody>
                  <a:tcPr/>
                </a:tc>
              </a:tr>
              <a:tr h="1920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能否组合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（1）组合起来会怎么样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（2）能否装配成一个系统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（3）能否把目的进行组合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（4）能否将各种想法进行综合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（5）能否把各种部件进行组合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智能手机就是传统电话、照相机、电脑、录音机、音响等多种物品组合而来的产物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-1840230" y="100965"/>
            <a:ext cx="14965680" cy="6759575"/>
            <a:chOff x="-2898" y="159"/>
            <a:chExt cx="23568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08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zh-CN" sz="36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模块二</a:t>
              </a:r>
              <a:endParaRPr lang="zh-CN" altLang="zh-CN" sz="36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2459355" y="743585"/>
            <a:ext cx="937069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300000"/>
              </a:lnSpc>
              <a:buFont typeface="Wingdings" panose="05000000000000000000" charset="0"/>
              <a:buNone/>
            </a:pPr>
            <a:r>
              <a:rPr lang="en-US" altLang="zh-CN" sz="6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厚积——练习创新</a:t>
            </a:r>
            <a:endParaRPr lang="en-US" altLang="zh-CN" sz="6600" b="1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666750" y="67500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（三）和田十二法</a:t>
            </a:r>
            <a:endParaRPr lang="zh-CN" altLang="en-US" sz="2400"/>
          </a:p>
          <a:p>
            <a:endParaRPr lang="zh-CN" altLang="en-US" sz="2400"/>
          </a:p>
        </p:txBody>
      </p:sp>
      <p:graphicFrame>
        <p:nvGraphicFramePr>
          <p:cNvPr id="3" name="表格 2"/>
          <p:cNvGraphicFramePr/>
          <p:nvPr/>
        </p:nvGraphicFramePr>
        <p:xfrm>
          <a:off x="666750" y="1102360"/>
          <a:ext cx="1117092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548259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释义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应用（以手机创新为例）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加一加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加高、加厚、加多或组合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增加备用电池，增加前置摄像头和后置摄像头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减一减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减轻、减少或省略等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去掉数字按键和翻盖，去掉中央控制键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扩一扩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放大、扩大或提高功效等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放大手机显示屏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变一变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改变形状、颜色、气味或次序等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手机摄像头的组合形状、次序各不相同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改一改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改正缺点或改进不便之处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改进屏幕硬度，使手机屏幕不会轻易碎裂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缩一缩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压缩、缩小或使之微型化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体积变小，出现适用于儿童的电话手表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666750" y="675005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（三）和田十二法</a:t>
            </a:r>
            <a:endParaRPr lang="zh-CN" altLang="en-US" sz="2400"/>
          </a:p>
          <a:p>
            <a:endParaRPr lang="zh-CN" altLang="en-US" sz="2400"/>
          </a:p>
        </p:txBody>
      </p:sp>
      <p:graphicFrame>
        <p:nvGraphicFramePr>
          <p:cNvPr id="3" name="表格 2"/>
          <p:cNvGraphicFramePr/>
          <p:nvPr/>
        </p:nvGraphicFramePr>
        <p:xfrm>
          <a:off x="915670" y="1097280"/>
          <a:ext cx="10909935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5221605"/>
              </a:tblGrid>
              <a:tr h="4241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检核条目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释义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应用（以手机创新为例）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联一联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原因和结果有何联系，把某些东西相联系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手机连接补光灯、反光板等设备成为网络直播主流设备之一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学一学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模仿形状或结构等，学习先进方法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引入智能语音系统、指纹解锁系统、面部识别系统等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代一代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用别的材料或方法代替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以无线充电和手机互充等方式取代传统充电形式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搬一搬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移作他用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以手机代替门卡、车钥匙、遥控器等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反一反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取相反材料或方案等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改变手机外观，出现了折叠屏手机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定一定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定个界限或标准以提高工作效率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默认在充电时自动更新系统，不影响用户使用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65655" y="210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一、设问检查法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9140" y="1213485"/>
            <a:ext cx="73164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/>
              <a:t>（一）特性列举法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特性列举法又称</a:t>
            </a:r>
            <a:r>
              <a:rPr lang="zh-CN" altLang="en-US" sz="2400">
                <a:solidFill>
                  <a:srgbClr val="FF0000"/>
                </a:solidFill>
              </a:rPr>
              <a:t>属性列举法</a:t>
            </a:r>
            <a:r>
              <a:rPr lang="zh-CN" altLang="en-US" sz="2400"/>
              <a:t>，是列举出某一物品的</a:t>
            </a:r>
            <a:r>
              <a:rPr lang="zh-CN" altLang="en-US" sz="2400">
                <a:solidFill>
                  <a:srgbClr val="FF0000"/>
                </a:solidFill>
              </a:rPr>
              <a:t>重要部分、零件或特质</a:t>
            </a:r>
            <a:r>
              <a:rPr lang="zh-CN" altLang="en-US" sz="2400"/>
              <a:t>等，思考各项有无改进的可能或必要性，从而促使创新产生的方法。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958975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二、列举分析法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144780" y="11353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确定创新课题：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44780" y="227266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特性列举：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44780" y="35966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提问：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44780" y="46723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产生构想：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144780" y="58826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得出创新方案：</a:t>
            </a:r>
            <a:endParaRPr lang="zh-CN" altLang="en-US" sz="2400"/>
          </a:p>
        </p:txBody>
      </p:sp>
      <p:sp>
        <p:nvSpPr>
          <p:cNvPr id="11" name="圆角矩形 10"/>
          <p:cNvSpPr/>
          <p:nvPr/>
        </p:nvSpPr>
        <p:spPr>
          <a:xfrm>
            <a:off x="3333115" y="937895"/>
            <a:ext cx="6343650" cy="76835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改进日记本</a:t>
            </a:r>
            <a:endParaRPr lang="zh-CN" altLang="en-US" sz="2400"/>
          </a:p>
        </p:txBody>
      </p:sp>
      <p:sp>
        <p:nvSpPr>
          <p:cNvPr id="12" name="圆角矩形 11"/>
          <p:cNvSpPr/>
          <p:nvPr/>
        </p:nvSpPr>
        <p:spPr>
          <a:xfrm>
            <a:off x="5026660" y="225996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8455660" y="231076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19" name="圆角矩形 18"/>
          <p:cNvSpPr/>
          <p:nvPr>
            <p:custDataLst>
              <p:tags r:id="rId2"/>
            </p:custDataLst>
          </p:nvPr>
        </p:nvSpPr>
        <p:spPr>
          <a:xfrm>
            <a:off x="1713230" y="341185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0" name="圆角矩形 19"/>
          <p:cNvSpPr/>
          <p:nvPr>
            <p:custDataLst>
              <p:tags r:id="rId3"/>
            </p:custDataLst>
          </p:nvPr>
        </p:nvSpPr>
        <p:spPr>
          <a:xfrm>
            <a:off x="5026025" y="3403600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1" name="圆角矩形 20"/>
          <p:cNvSpPr/>
          <p:nvPr>
            <p:custDataLst>
              <p:tags r:id="rId4"/>
            </p:custDataLst>
          </p:nvPr>
        </p:nvSpPr>
        <p:spPr>
          <a:xfrm>
            <a:off x="8455660" y="3429000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2" name="圆角矩形 21"/>
          <p:cNvSpPr/>
          <p:nvPr>
            <p:custDataLst>
              <p:tags r:id="rId5"/>
            </p:custDataLst>
          </p:nvPr>
        </p:nvSpPr>
        <p:spPr>
          <a:xfrm>
            <a:off x="1719580" y="4546600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3" name="圆角矩形 22"/>
          <p:cNvSpPr/>
          <p:nvPr>
            <p:custDataLst>
              <p:tags r:id="rId6"/>
            </p:custDataLst>
          </p:nvPr>
        </p:nvSpPr>
        <p:spPr>
          <a:xfrm>
            <a:off x="8444865" y="454723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4" name="圆角矩形 23"/>
          <p:cNvSpPr/>
          <p:nvPr>
            <p:custDataLst>
              <p:tags r:id="rId7"/>
            </p:custDataLst>
          </p:nvPr>
        </p:nvSpPr>
        <p:spPr>
          <a:xfrm>
            <a:off x="5045710" y="454723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5" name="圆角矩形 24"/>
          <p:cNvSpPr/>
          <p:nvPr>
            <p:custDataLst>
              <p:tags r:id="rId8"/>
            </p:custDataLst>
          </p:nvPr>
        </p:nvSpPr>
        <p:spPr>
          <a:xfrm>
            <a:off x="5045710" y="5821045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6" name="圆角矩形 25"/>
          <p:cNvSpPr/>
          <p:nvPr>
            <p:custDataLst>
              <p:tags r:id="rId9"/>
            </p:custDataLst>
          </p:nvPr>
        </p:nvSpPr>
        <p:spPr>
          <a:xfrm>
            <a:off x="1713230" y="2277110"/>
            <a:ext cx="2840990" cy="7213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名词：纸、封面</a:t>
            </a:r>
            <a:r>
              <a:rPr lang="en-US" altLang="zh-CN" sz="2000"/>
              <a:t>+</a:t>
            </a:r>
            <a:r>
              <a:rPr lang="zh-CN" altLang="en-US" sz="2000"/>
              <a:t>内页的结构</a:t>
            </a:r>
            <a:endParaRPr lang="zh-CN" altLang="en-US" sz="2000"/>
          </a:p>
        </p:txBody>
      </p:sp>
      <p:sp>
        <p:nvSpPr>
          <p:cNvPr id="28" name="下箭头 27"/>
          <p:cNvSpPr/>
          <p:nvPr/>
        </p:nvSpPr>
        <p:spPr>
          <a:xfrm>
            <a:off x="6249035" y="1717675"/>
            <a:ext cx="398780" cy="55308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>
            <p:custDataLst>
              <p:tags r:id="rId10"/>
            </p:custDataLst>
          </p:nvPr>
        </p:nvSpPr>
        <p:spPr>
          <a:xfrm>
            <a:off x="6249035" y="4055745"/>
            <a:ext cx="398780" cy="4546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>
            <p:custDataLst>
              <p:tags r:id="rId11"/>
            </p:custDataLst>
          </p:nvPr>
        </p:nvSpPr>
        <p:spPr>
          <a:xfrm>
            <a:off x="2934335" y="4157345"/>
            <a:ext cx="398780" cy="4546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>
            <p:custDataLst>
              <p:tags r:id="rId12"/>
            </p:custDataLst>
          </p:nvPr>
        </p:nvSpPr>
        <p:spPr>
          <a:xfrm>
            <a:off x="9676765" y="3050540"/>
            <a:ext cx="398780" cy="36449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>
            <p:custDataLst>
              <p:tags r:id="rId13"/>
            </p:custDataLst>
          </p:nvPr>
        </p:nvSpPr>
        <p:spPr>
          <a:xfrm>
            <a:off x="6265545" y="2962910"/>
            <a:ext cx="398780" cy="3486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>
            <p:custDataLst>
              <p:tags r:id="rId14"/>
            </p:custDataLst>
          </p:nvPr>
        </p:nvSpPr>
        <p:spPr>
          <a:xfrm>
            <a:off x="2934335" y="2981325"/>
            <a:ext cx="398780" cy="36703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下箭头 34"/>
          <p:cNvSpPr/>
          <p:nvPr>
            <p:custDataLst>
              <p:tags r:id="rId15"/>
            </p:custDataLst>
          </p:nvPr>
        </p:nvSpPr>
        <p:spPr>
          <a:xfrm>
            <a:off x="6265545" y="5305425"/>
            <a:ext cx="398780" cy="55308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下箭头 35"/>
          <p:cNvSpPr/>
          <p:nvPr>
            <p:custDataLst>
              <p:tags r:id="rId16"/>
            </p:custDataLst>
          </p:nvPr>
        </p:nvSpPr>
        <p:spPr>
          <a:xfrm>
            <a:off x="9665970" y="4089400"/>
            <a:ext cx="398780" cy="45720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>
            <a:off x="3333115" y="1593850"/>
            <a:ext cx="384175" cy="6832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9177020" y="1593850"/>
            <a:ext cx="353060" cy="73723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2040890" y="20002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二、列举分析法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40790" y="1473835"/>
            <a:ext cx="73526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/>
              <a:t>（二）缺点列举法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缺点列举法一般采用</a:t>
            </a:r>
            <a:r>
              <a:rPr lang="zh-CN" altLang="en-US" sz="2400">
                <a:solidFill>
                  <a:srgbClr val="FF0000"/>
                </a:solidFill>
              </a:rPr>
              <a:t>发散思维</a:t>
            </a:r>
            <a:r>
              <a:rPr lang="zh-CN" altLang="en-US" sz="2400"/>
              <a:t>，以</a:t>
            </a:r>
            <a:r>
              <a:rPr lang="zh-CN" altLang="en-US" sz="2400">
                <a:solidFill>
                  <a:srgbClr val="FF0000"/>
                </a:solidFill>
              </a:rPr>
              <a:t>会议、用户调查、同类事物对照比较</a:t>
            </a:r>
            <a:r>
              <a:rPr lang="zh-CN" altLang="en-US" sz="2400"/>
              <a:t>等渠道开展广泛的前期调研，尽可能征集某事物缺点的意见，然后对缺点逐个分析原因并进行创新。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144395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二、列举分析法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240030" y="108712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（二）缺点列举法具体步骤如下。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40890" y="1885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二、列举分析法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8" name="任意多边形: 形状 16"/>
          <p:cNvSpPr/>
          <p:nvPr>
            <p:custDataLst>
              <p:tags r:id="rId1"/>
            </p:custDataLst>
          </p:nvPr>
        </p:nvSpPr>
        <p:spPr>
          <a:xfrm flipH="1">
            <a:off x="2058670" y="6007100"/>
            <a:ext cx="730870" cy="300863"/>
          </a:xfrm>
          <a:custGeom>
            <a:avLst/>
            <a:gdLst>
              <a:gd name="connsiteX0" fmla="*/ 822302 w 822302"/>
              <a:gd name="connsiteY0" fmla="*/ 168572 h 337143"/>
              <a:gd name="connsiteX1" fmla="*/ 411151 w 822302"/>
              <a:gd name="connsiteY1" fmla="*/ 337144 h 337143"/>
              <a:gd name="connsiteX2" fmla="*/ 0 w 822302"/>
              <a:gd name="connsiteY2" fmla="*/ 168572 h 337143"/>
              <a:gd name="connsiteX3" fmla="*/ 411151 w 822302"/>
              <a:gd name="connsiteY3" fmla="*/ 0 h 337143"/>
              <a:gd name="connsiteX4" fmla="*/ 822302 w 822302"/>
              <a:gd name="connsiteY4" fmla="*/ 168572 h 33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02" h="337143">
                <a:moveTo>
                  <a:pt x="822302" y="168572"/>
                </a:moveTo>
                <a:cubicBezTo>
                  <a:pt x="822302" y="261672"/>
                  <a:pt x="638224" y="337144"/>
                  <a:pt x="411151" y="337144"/>
                </a:cubicBezTo>
                <a:cubicBezTo>
                  <a:pt x="184078" y="337144"/>
                  <a:pt x="0" y="261672"/>
                  <a:pt x="0" y="168572"/>
                </a:cubicBezTo>
                <a:cubicBezTo>
                  <a:pt x="0" y="75472"/>
                  <a:pt x="184078" y="0"/>
                  <a:pt x="411151" y="0"/>
                </a:cubicBezTo>
                <a:cubicBezTo>
                  <a:pt x="638224" y="0"/>
                  <a:pt x="822302" y="75472"/>
                  <a:pt x="822302" y="168572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任意多边形: 形状 17"/>
          <p:cNvSpPr/>
          <p:nvPr>
            <p:custDataLst>
              <p:tags r:id="rId2"/>
            </p:custDataLst>
          </p:nvPr>
        </p:nvSpPr>
        <p:spPr>
          <a:xfrm flipH="1">
            <a:off x="2300605" y="6107430"/>
            <a:ext cx="246268" cy="100893"/>
          </a:xfrm>
          <a:custGeom>
            <a:avLst/>
            <a:gdLst>
              <a:gd name="connsiteX0" fmla="*/ 274978 w 274977"/>
              <a:gd name="connsiteY0" fmla="*/ 56328 h 112655"/>
              <a:gd name="connsiteX1" fmla="*/ 137489 w 274977"/>
              <a:gd name="connsiteY1" fmla="*/ 112655 h 112655"/>
              <a:gd name="connsiteX2" fmla="*/ 0 w 274977"/>
              <a:gd name="connsiteY2" fmla="*/ 56328 h 112655"/>
              <a:gd name="connsiteX3" fmla="*/ 137489 w 274977"/>
              <a:gd name="connsiteY3" fmla="*/ 0 h 112655"/>
              <a:gd name="connsiteX4" fmla="*/ 274978 w 274977"/>
              <a:gd name="connsiteY4" fmla="*/ 56328 h 11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977" h="112655">
                <a:moveTo>
                  <a:pt x="274978" y="56328"/>
                </a:moveTo>
                <a:cubicBezTo>
                  <a:pt x="274978" y="87437"/>
                  <a:pt x="213422" y="112655"/>
                  <a:pt x="137489" y="112655"/>
                </a:cubicBezTo>
                <a:cubicBezTo>
                  <a:pt x="61556" y="112655"/>
                  <a:pt x="0" y="87437"/>
                  <a:pt x="0" y="56328"/>
                </a:cubicBezTo>
                <a:cubicBezTo>
                  <a:pt x="0" y="25219"/>
                  <a:pt x="61557" y="0"/>
                  <a:pt x="137489" y="0"/>
                </a:cubicBezTo>
                <a:cubicBezTo>
                  <a:pt x="213423" y="0"/>
                  <a:pt x="274978" y="25219"/>
                  <a:pt x="274978" y="56328"/>
                </a:cubicBezTo>
                <a:close/>
              </a:path>
            </a:pathLst>
          </a:custGeom>
          <a:solidFill>
            <a:schemeClr val="accent1"/>
          </a:solidFill>
          <a:ln w="8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18"/>
          <p:cNvSpPr/>
          <p:nvPr>
            <p:custDataLst>
              <p:tags r:id="rId3"/>
            </p:custDataLst>
          </p:nvPr>
        </p:nvSpPr>
        <p:spPr>
          <a:xfrm flipH="1">
            <a:off x="4025265" y="5481955"/>
            <a:ext cx="636815" cy="261110"/>
          </a:xfrm>
          <a:custGeom>
            <a:avLst/>
            <a:gdLst>
              <a:gd name="connsiteX0" fmla="*/ 672643 w 672643"/>
              <a:gd name="connsiteY0" fmla="*/ 137900 h 275800"/>
              <a:gd name="connsiteX1" fmla="*/ 336321 w 672643"/>
              <a:gd name="connsiteY1" fmla="*/ 275800 h 275800"/>
              <a:gd name="connsiteX2" fmla="*/ 0 w 672643"/>
              <a:gd name="connsiteY2" fmla="*/ 137900 h 275800"/>
              <a:gd name="connsiteX3" fmla="*/ 336321 w 672643"/>
              <a:gd name="connsiteY3" fmla="*/ 0 h 275800"/>
              <a:gd name="connsiteX4" fmla="*/ 672643 w 672643"/>
              <a:gd name="connsiteY4" fmla="*/ 137900 h 27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643" h="275800">
                <a:moveTo>
                  <a:pt x="672643" y="137900"/>
                </a:moveTo>
                <a:cubicBezTo>
                  <a:pt x="672643" y="214060"/>
                  <a:pt x="522067" y="275800"/>
                  <a:pt x="336321" y="275800"/>
                </a:cubicBezTo>
                <a:cubicBezTo>
                  <a:pt x="150576" y="275800"/>
                  <a:pt x="0" y="214060"/>
                  <a:pt x="0" y="137900"/>
                </a:cubicBezTo>
                <a:cubicBezTo>
                  <a:pt x="0" y="61740"/>
                  <a:pt x="150576" y="0"/>
                  <a:pt x="336321" y="0"/>
                </a:cubicBezTo>
                <a:cubicBezTo>
                  <a:pt x="522067" y="0"/>
                  <a:pt x="672643" y="61740"/>
                  <a:pt x="672643" y="13790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flipH="1">
            <a:off x="4237355" y="5568950"/>
            <a:ext cx="212842" cy="87348"/>
          </a:xfrm>
          <a:custGeom>
            <a:avLst/>
            <a:gdLst>
              <a:gd name="connsiteX0" fmla="*/ 224817 w 224817"/>
              <a:gd name="connsiteY0" fmla="*/ 46131 h 92262"/>
              <a:gd name="connsiteX1" fmla="*/ 112409 w 224817"/>
              <a:gd name="connsiteY1" fmla="*/ 92262 h 92262"/>
              <a:gd name="connsiteX2" fmla="*/ 0 w 224817"/>
              <a:gd name="connsiteY2" fmla="*/ 46131 h 92262"/>
              <a:gd name="connsiteX3" fmla="*/ 112409 w 224817"/>
              <a:gd name="connsiteY3" fmla="*/ 0 h 92262"/>
              <a:gd name="connsiteX4" fmla="*/ 224817 w 224817"/>
              <a:gd name="connsiteY4" fmla="*/ 46131 h 9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17" h="92262">
                <a:moveTo>
                  <a:pt x="224817" y="46131"/>
                </a:moveTo>
                <a:cubicBezTo>
                  <a:pt x="224817" y="71609"/>
                  <a:pt x="174491" y="92262"/>
                  <a:pt x="112409" y="92262"/>
                </a:cubicBezTo>
                <a:cubicBezTo>
                  <a:pt x="50327" y="92262"/>
                  <a:pt x="0" y="71609"/>
                  <a:pt x="0" y="46131"/>
                </a:cubicBezTo>
                <a:cubicBezTo>
                  <a:pt x="0" y="20654"/>
                  <a:pt x="50327" y="0"/>
                  <a:pt x="112409" y="0"/>
                </a:cubicBezTo>
                <a:cubicBezTo>
                  <a:pt x="174491" y="0"/>
                  <a:pt x="224817" y="20654"/>
                  <a:pt x="224817" y="46131"/>
                </a:cubicBezTo>
                <a:close/>
              </a:path>
            </a:pathLst>
          </a:custGeom>
          <a:solidFill>
            <a:schemeClr val="accent1"/>
          </a:solidFill>
          <a:ln w="8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/>
          <p:cNvSpPr/>
          <p:nvPr>
            <p:custDataLst>
              <p:tags r:id="rId5"/>
            </p:custDataLst>
          </p:nvPr>
        </p:nvSpPr>
        <p:spPr>
          <a:xfrm flipH="1">
            <a:off x="5962650" y="4969510"/>
            <a:ext cx="542505" cy="222515"/>
          </a:xfrm>
          <a:custGeom>
            <a:avLst/>
            <a:gdLst>
              <a:gd name="connsiteX0" fmla="*/ 501604 w 501604"/>
              <a:gd name="connsiteY0" fmla="*/ 102870 h 205739"/>
              <a:gd name="connsiteX1" fmla="*/ 250802 w 501604"/>
              <a:gd name="connsiteY1" fmla="*/ 205740 h 205739"/>
              <a:gd name="connsiteX2" fmla="*/ 0 w 501604"/>
              <a:gd name="connsiteY2" fmla="*/ 102870 h 205739"/>
              <a:gd name="connsiteX3" fmla="*/ 250802 w 501604"/>
              <a:gd name="connsiteY3" fmla="*/ 0 h 205739"/>
              <a:gd name="connsiteX4" fmla="*/ 501604 w 501604"/>
              <a:gd name="connsiteY4" fmla="*/ 102870 h 20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04" h="205739">
                <a:moveTo>
                  <a:pt x="501604" y="102870"/>
                </a:moveTo>
                <a:cubicBezTo>
                  <a:pt x="501604" y="159684"/>
                  <a:pt x="389316" y="205740"/>
                  <a:pt x="250802" y="205740"/>
                </a:cubicBezTo>
                <a:cubicBezTo>
                  <a:pt x="112288" y="205740"/>
                  <a:pt x="0" y="159684"/>
                  <a:pt x="0" y="102870"/>
                </a:cubicBezTo>
                <a:cubicBezTo>
                  <a:pt x="0" y="46056"/>
                  <a:pt x="112288" y="0"/>
                  <a:pt x="250802" y="0"/>
                </a:cubicBezTo>
                <a:cubicBezTo>
                  <a:pt x="389316" y="0"/>
                  <a:pt x="501604" y="46056"/>
                  <a:pt x="501604" y="10287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>
            <p:custDataLst>
              <p:tags r:id="rId6"/>
            </p:custDataLst>
          </p:nvPr>
        </p:nvSpPr>
        <p:spPr>
          <a:xfrm flipH="1">
            <a:off x="6142990" y="5043805"/>
            <a:ext cx="181427" cy="74349"/>
          </a:xfrm>
          <a:custGeom>
            <a:avLst/>
            <a:gdLst>
              <a:gd name="connsiteX0" fmla="*/ 167750 w 167749"/>
              <a:gd name="connsiteY0" fmla="*/ 34372 h 68744"/>
              <a:gd name="connsiteX1" fmla="*/ 83875 w 167749"/>
              <a:gd name="connsiteY1" fmla="*/ 68744 h 68744"/>
              <a:gd name="connsiteX2" fmla="*/ 0 w 167749"/>
              <a:gd name="connsiteY2" fmla="*/ 34372 h 68744"/>
              <a:gd name="connsiteX3" fmla="*/ 83875 w 167749"/>
              <a:gd name="connsiteY3" fmla="*/ 0 h 68744"/>
              <a:gd name="connsiteX4" fmla="*/ 167750 w 167749"/>
              <a:gd name="connsiteY4" fmla="*/ 34372 h 6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749" h="68744">
                <a:moveTo>
                  <a:pt x="167750" y="34372"/>
                </a:moveTo>
                <a:cubicBezTo>
                  <a:pt x="167750" y="53356"/>
                  <a:pt x="130198" y="68744"/>
                  <a:pt x="83875" y="68744"/>
                </a:cubicBezTo>
                <a:cubicBezTo>
                  <a:pt x="37552" y="68744"/>
                  <a:pt x="0" y="53355"/>
                  <a:pt x="0" y="34372"/>
                </a:cubicBezTo>
                <a:cubicBezTo>
                  <a:pt x="0" y="15389"/>
                  <a:pt x="37552" y="0"/>
                  <a:pt x="83875" y="0"/>
                </a:cubicBezTo>
                <a:cubicBezTo>
                  <a:pt x="130198" y="0"/>
                  <a:pt x="167750" y="15389"/>
                  <a:pt x="167750" y="34372"/>
                </a:cubicBezTo>
                <a:close/>
              </a:path>
            </a:pathLst>
          </a:custGeom>
          <a:solidFill>
            <a:schemeClr val="accent1"/>
          </a:solidFill>
          <a:ln w="8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 flipH="1">
            <a:off x="7958455" y="4451350"/>
            <a:ext cx="419100" cy="171860"/>
          </a:xfrm>
          <a:custGeom>
            <a:avLst/>
            <a:gdLst>
              <a:gd name="connsiteX0" fmla="*/ 450786 w 450786"/>
              <a:gd name="connsiteY0" fmla="*/ 92427 h 184853"/>
              <a:gd name="connsiteX1" fmla="*/ 225393 w 450786"/>
              <a:gd name="connsiteY1" fmla="*/ 184854 h 184853"/>
              <a:gd name="connsiteX2" fmla="*/ 0 w 450786"/>
              <a:gd name="connsiteY2" fmla="*/ 92427 h 184853"/>
              <a:gd name="connsiteX3" fmla="*/ 225393 w 450786"/>
              <a:gd name="connsiteY3" fmla="*/ 0 h 184853"/>
              <a:gd name="connsiteX4" fmla="*/ 450786 w 450786"/>
              <a:gd name="connsiteY4" fmla="*/ 92427 h 184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786" h="184853">
                <a:moveTo>
                  <a:pt x="450786" y="92427"/>
                </a:moveTo>
                <a:cubicBezTo>
                  <a:pt x="450786" y="143473"/>
                  <a:pt x="349874" y="184854"/>
                  <a:pt x="225393" y="184854"/>
                </a:cubicBezTo>
                <a:cubicBezTo>
                  <a:pt x="100912" y="184854"/>
                  <a:pt x="0" y="143473"/>
                  <a:pt x="0" y="92427"/>
                </a:cubicBezTo>
                <a:cubicBezTo>
                  <a:pt x="0" y="41381"/>
                  <a:pt x="100912" y="0"/>
                  <a:pt x="225393" y="0"/>
                </a:cubicBezTo>
                <a:cubicBezTo>
                  <a:pt x="349874" y="0"/>
                  <a:pt x="450786" y="41381"/>
                  <a:pt x="450786" y="92427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>
            <p:custDataLst>
              <p:tags r:id="rId8"/>
            </p:custDataLst>
          </p:nvPr>
        </p:nvSpPr>
        <p:spPr>
          <a:xfrm flipH="1">
            <a:off x="8097520" y="4508500"/>
            <a:ext cx="140210" cy="57491"/>
          </a:xfrm>
          <a:custGeom>
            <a:avLst/>
            <a:gdLst>
              <a:gd name="connsiteX0" fmla="*/ 150810 w 150810"/>
              <a:gd name="connsiteY0" fmla="*/ 30919 h 61837"/>
              <a:gd name="connsiteX1" fmla="*/ 75405 w 150810"/>
              <a:gd name="connsiteY1" fmla="*/ 61837 h 61837"/>
              <a:gd name="connsiteX2" fmla="*/ 0 w 150810"/>
              <a:gd name="connsiteY2" fmla="*/ 30919 h 61837"/>
              <a:gd name="connsiteX3" fmla="*/ 75405 w 150810"/>
              <a:gd name="connsiteY3" fmla="*/ 0 h 61837"/>
              <a:gd name="connsiteX4" fmla="*/ 150810 w 150810"/>
              <a:gd name="connsiteY4" fmla="*/ 30919 h 6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810" h="61837">
                <a:moveTo>
                  <a:pt x="150810" y="30919"/>
                </a:moveTo>
                <a:cubicBezTo>
                  <a:pt x="150810" y="47994"/>
                  <a:pt x="117050" y="61837"/>
                  <a:pt x="75405" y="61837"/>
                </a:cubicBezTo>
                <a:cubicBezTo>
                  <a:pt x="33760" y="61837"/>
                  <a:pt x="0" y="47994"/>
                  <a:pt x="0" y="30919"/>
                </a:cubicBezTo>
                <a:cubicBezTo>
                  <a:pt x="0" y="13843"/>
                  <a:pt x="33760" y="0"/>
                  <a:pt x="75405" y="0"/>
                </a:cubicBezTo>
                <a:cubicBezTo>
                  <a:pt x="117050" y="0"/>
                  <a:pt x="150810" y="13843"/>
                  <a:pt x="150810" y="30919"/>
                </a:cubicBezTo>
                <a:close/>
              </a:path>
            </a:pathLst>
          </a:custGeom>
          <a:solidFill>
            <a:schemeClr val="accent1"/>
          </a:solidFill>
          <a:ln w="8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>
            <p:custDataLst>
              <p:tags r:id="rId9"/>
            </p:custDataLst>
          </p:nvPr>
        </p:nvSpPr>
        <p:spPr>
          <a:xfrm flipH="1">
            <a:off x="9917430" y="3926840"/>
            <a:ext cx="308407" cy="126405"/>
          </a:xfrm>
          <a:custGeom>
            <a:avLst/>
            <a:gdLst>
              <a:gd name="connsiteX0" fmla="*/ 366747 w 366746"/>
              <a:gd name="connsiteY0" fmla="*/ 75158 h 150316"/>
              <a:gd name="connsiteX1" fmla="*/ 183373 w 366746"/>
              <a:gd name="connsiteY1" fmla="*/ 150317 h 150316"/>
              <a:gd name="connsiteX2" fmla="*/ 0 w 366746"/>
              <a:gd name="connsiteY2" fmla="*/ 75158 h 150316"/>
              <a:gd name="connsiteX3" fmla="*/ 183373 w 366746"/>
              <a:gd name="connsiteY3" fmla="*/ 0 h 150316"/>
              <a:gd name="connsiteX4" fmla="*/ 366747 w 366746"/>
              <a:gd name="connsiteY4" fmla="*/ 75158 h 15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746" h="150316">
                <a:moveTo>
                  <a:pt x="366747" y="75158"/>
                </a:moveTo>
                <a:cubicBezTo>
                  <a:pt x="366747" y="116667"/>
                  <a:pt x="284648" y="150317"/>
                  <a:pt x="183373" y="150317"/>
                </a:cubicBezTo>
                <a:cubicBezTo>
                  <a:pt x="82099" y="150317"/>
                  <a:pt x="0" y="116667"/>
                  <a:pt x="0" y="75158"/>
                </a:cubicBezTo>
                <a:cubicBezTo>
                  <a:pt x="0" y="33650"/>
                  <a:pt x="82099" y="0"/>
                  <a:pt x="183373" y="0"/>
                </a:cubicBezTo>
                <a:cubicBezTo>
                  <a:pt x="284648" y="0"/>
                  <a:pt x="366747" y="33650"/>
                  <a:pt x="366747" y="75158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>
            <p:custDataLst>
              <p:tags r:id="rId10"/>
            </p:custDataLst>
          </p:nvPr>
        </p:nvSpPr>
        <p:spPr>
          <a:xfrm flipH="1">
            <a:off x="10015855" y="3966845"/>
            <a:ext cx="111311" cy="45719"/>
          </a:xfrm>
          <a:custGeom>
            <a:avLst/>
            <a:gdLst>
              <a:gd name="connsiteX0" fmla="*/ 122523 w 122523"/>
              <a:gd name="connsiteY0" fmla="*/ 25162 h 50324"/>
              <a:gd name="connsiteX1" fmla="*/ 61261 w 122523"/>
              <a:gd name="connsiteY1" fmla="*/ 50325 h 50324"/>
              <a:gd name="connsiteX2" fmla="*/ 0 w 122523"/>
              <a:gd name="connsiteY2" fmla="*/ 25162 h 50324"/>
              <a:gd name="connsiteX3" fmla="*/ 61261 w 122523"/>
              <a:gd name="connsiteY3" fmla="*/ 0 h 50324"/>
              <a:gd name="connsiteX4" fmla="*/ 122523 w 122523"/>
              <a:gd name="connsiteY4" fmla="*/ 25162 h 5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23" h="50324">
                <a:moveTo>
                  <a:pt x="122523" y="25162"/>
                </a:moveTo>
                <a:cubicBezTo>
                  <a:pt x="122523" y="39059"/>
                  <a:pt x="95095" y="50325"/>
                  <a:pt x="61261" y="50325"/>
                </a:cubicBezTo>
                <a:cubicBezTo>
                  <a:pt x="27427" y="50325"/>
                  <a:pt x="0" y="39059"/>
                  <a:pt x="0" y="25162"/>
                </a:cubicBezTo>
                <a:cubicBezTo>
                  <a:pt x="0" y="11266"/>
                  <a:pt x="27427" y="0"/>
                  <a:pt x="61261" y="0"/>
                </a:cubicBezTo>
                <a:cubicBezTo>
                  <a:pt x="95095" y="0"/>
                  <a:pt x="122523" y="11266"/>
                  <a:pt x="122523" y="25162"/>
                </a:cubicBezTo>
                <a:close/>
              </a:path>
            </a:pathLst>
          </a:custGeom>
          <a:solidFill>
            <a:schemeClr val="accent1"/>
          </a:solidFill>
          <a:ln w="8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28" name="直接连接符 27"/>
          <p:cNvCxnSpPr/>
          <p:nvPr>
            <p:custDataLst>
              <p:tags r:id="rId11"/>
            </p:custDataLst>
          </p:nvPr>
        </p:nvCxnSpPr>
        <p:spPr>
          <a:xfrm flipH="1" flipV="1">
            <a:off x="2423795" y="4705985"/>
            <a:ext cx="0" cy="1460594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3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tailEnd type="oval"/>
          </a:ln>
          <a:effectLst>
            <a:outerShdw blurRad="38100" dir="13500000" sx="25000" sy="25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3"/>
          <p:cNvSpPr txBox="1"/>
          <p:nvPr>
            <p:custDataLst>
              <p:tags r:id="rId12"/>
            </p:custDataLst>
          </p:nvPr>
        </p:nvSpPr>
        <p:spPr>
          <a:xfrm flipH="1">
            <a:off x="1838325" y="3335655"/>
            <a:ext cx="951406" cy="28800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accent1"/>
                </a:solidFill>
              </a:rPr>
              <a:t>STPE.01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 flipH="1">
            <a:off x="1240790" y="3676650"/>
            <a:ext cx="1886585" cy="3613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（1）选定创新对象。</a:t>
            </a:r>
            <a:endParaRPr lang="zh-CN" altLang="en-US" sz="2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4"/>
            </p:custDataLst>
          </p:nvPr>
        </p:nvCxnSpPr>
        <p:spPr>
          <a:xfrm flipH="1" flipV="1">
            <a:off x="4300220" y="4969510"/>
            <a:ext cx="0" cy="1460594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3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tailEnd type="oval"/>
          </a:ln>
          <a:effectLst>
            <a:outerShdw blurRad="38100" dir="13500000" sx="25000" sy="25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"/>
          <p:cNvSpPr txBox="1"/>
          <p:nvPr>
            <p:custDataLst>
              <p:tags r:id="rId15"/>
            </p:custDataLst>
          </p:nvPr>
        </p:nvSpPr>
        <p:spPr>
          <a:xfrm flipH="1">
            <a:off x="3865880" y="2964815"/>
            <a:ext cx="951406" cy="28800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accent1"/>
                </a:solidFill>
              </a:rPr>
              <a:t>STPE.02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文本框 31"/>
          <p:cNvSpPr txBox="1"/>
          <p:nvPr>
            <p:custDataLst>
              <p:tags r:id="rId16"/>
            </p:custDataLst>
          </p:nvPr>
        </p:nvSpPr>
        <p:spPr>
          <a:xfrm flipH="1">
            <a:off x="3422650" y="3262630"/>
            <a:ext cx="1473835" cy="3613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（2）从多角度观察研究对象</a:t>
            </a:r>
            <a:endParaRPr lang="zh-CN" altLang="en-US" sz="2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 flipH="1" flipV="1">
            <a:off x="6203950" y="5120005"/>
            <a:ext cx="0" cy="1460594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3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tailEnd type="oval"/>
          </a:ln>
          <a:effectLst>
            <a:outerShdw blurRad="38100" dir="13500000" sx="25000" sy="25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"/>
          <p:cNvSpPr txBox="1"/>
          <p:nvPr>
            <p:custDataLst>
              <p:tags r:id="rId18"/>
            </p:custDataLst>
          </p:nvPr>
        </p:nvSpPr>
        <p:spPr>
          <a:xfrm flipH="1">
            <a:off x="5757545" y="2152650"/>
            <a:ext cx="951406" cy="28800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accent1"/>
                </a:solidFill>
              </a:rPr>
              <a:t>STPE.03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9"/>
            </p:custDataLst>
          </p:nvPr>
        </p:nvSpPr>
        <p:spPr>
          <a:xfrm flipH="1">
            <a:off x="5222240" y="2478405"/>
            <a:ext cx="1497965" cy="3613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（3）透彻分析并尽量列举其缺点和不足之处。</a:t>
            </a:r>
            <a:endParaRPr lang="zh-CN" altLang="en-US" sz="2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0"/>
            </p:custDataLst>
          </p:nvPr>
        </p:nvCxnSpPr>
        <p:spPr>
          <a:xfrm flipH="1" flipV="1">
            <a:off x="8167370" y="4566285"/>
            <a:ext cx="0" cy="1460594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3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tailEnd type="oval"/>
          </a:ln>
          <a:effectLst>
            <a:outerShdw blurRad="38100" dir="13500000" sx="25000" sy="25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3"/>
          <p:cNvSpPr txBox="1"/>
          <p:nvPr>
            <p:custDataLst>
              <p:tags r:id="rId21"/>
            </p:custDataLst>
          </p:nvPr>
        </p:nvSpPr>
        <p:spPr>
          <a:xfrm flipH="1">
            <a:off x="7706360" y="1062990"/>
            <a:ext cx="951406" cy="28800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accent1"/>
                </a:solidFill>
              </a:rPr>
              <a:t>STPE.04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>
            <p:custDataLst>
              <p:tags r:id="rId22"/>
            </p:custDataLst>
          </p:nvPr>
        </p:nvSpPr>
        <p:spPr>
          <a:xfrm flipH="1">
            <a:off x="7139940" y="1519555"/>
            <a:ext cx="1541780" cy="3613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（4）对所列出的缺点进行分析并提出创新方案</a:t>
            </a:r>
            <a:endParaRPr lang="zh-CN" altLang="en-US" sz="2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23"/>
            </p:custDataLst>
          </p:nvPr>
        </p:nvCxnSpPr>
        <p:spPr>
          <a:xfrm flipH="1" flipV="1">
            <a:off x="10043795" y="4021455"/>
            <a:ext cx="0" cy="1460594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3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tailEnd type="oval"/>
          </a:ln>
          <a:effectLst>
            <a:outerShdw blurRad="38100" dir="13500000" sx="25000" sy="25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3"/>
          <p:cNvSpPr txBox="1"/>
          <p:nvPr>
            <p:custDataLst>
              <p:tags r:id="rId24"/>
            </p:custDataLst>
          </p:nvPr>
        </p:nvSpPr>
        <p:spPr>
          <a:xfrm flipH="1">
            <a:off x="9592945" y="587375"/>
            <a:ext cx="951406" cy="28800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accent1"/>
                </a:solidFill>
              </a:rPr>
              <a:t>STPE.05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25"/>
            </p:custDataLst>
          </p:nvPr>
        </p:nvSpPr>
        <p:spPr>
          <a:xfrm flipH="1">
            <a:off x="9101455" y="923925"/>
            <a:ext cx="1715770" cy="3613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（5）结合实际比较各个方案，选择最佳或最适合的方案进行创新。</a:t>
            </a:r>
            <a:endParaRPr lang="zh-CN" altLang="en-US" sz="2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52" name="任意多边形: 形状 3"/>
          <p:cNvSpPr/>
          <p:nvPr>
            <p:custDataLst>
              <p:tags r:id="rId26"/>
            </p:custDataLst>
          </p:nvPr>
        </p:nvSpPr>
        <p:spPr>
          <a:xfrm>
            <a:off x="144780" y="3444875"/>
            <a:ext cx="11785966" cy="3117990"/>
          </a:xfrm>
          <a:custGeom>
            <a:avLst/>
            <a:gdLst>
              <a:gd name="connsiteX0" fmla="*/ 10884423 w 11785966"/>
              <a:gd name="connsiteY0" fmla="*/ 0 h 3117990"/>
              <a:gd name="connsiteX1" fmla="*/ 11677875 w 11785966"/>
              <a:gd name="connsiteY1" fmla="*/ 64520 h 3117990"/>
              <a:gd name="connsiteX2" fmla="*/ 11785966 w 11785966"/>
              <a:gd name="connsiteY2" fmla="*/ 394034 h 3117990"/>
              <a:gd name="connsiteX3" fmla="*/ 11393661 w 11785966"/>
              <a:gd name="connsiteY3" fmla="*/ 240466 h 3117990"/>
              <a:gd name="connsiteX4" fmla="*/ 1720766 w 11785966"/>
              <a:gd name="connsiteY4" fmla="*/ 3117990 h 3117990"/>
              <a:gd name="connsiteX5" fmla="*/ 0 w 11785966"/>
              <a:gd name="connsiteY5" fmla="*/ 3114726 h 3117990"/>
              <a:gd name="connsiteX6" fmla="*/ 11170329 w 11785966"/>
              <a:gd name="connsiteY6" fmla="*/ 123366 h 31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5966" h="3117990">
                <a:moveTo>
                  <a:pt x="10884423" y="0"/>
                </a:moveTo>
                <a:lnTo>
                  <a:pt x="11677875" y="64520"/>
                </a:lnTo>
                <a:lnTo>
                  <a:pt x="11785966" y="394034"/>
                </a:lnTo>
                <a:lnTo>
                  <a:pt x="11393661" y="240466"/>
                </a:lnTo>
                <a:lnTo>
                  <a:pt x="1720766" y="3117990"/>
                </a:lnTo>
                <a:lnTo>
                  <a:pt x="0" y="3114726"/>
                </a:lnTo>
                <a:lnTo>
                  <a:pt x="11170329" y="12336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1500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96950" y="1318895"/>
            <a:ext cx="71399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（三）希望点列举法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希望点列举法</a:t>
            </a:r>
            <a:r>
              <a:rPr lang="zh-CN" altLang="en-US" sz="2400">
                <a:solidFill>
                  <a:srgbClr val="FF0000"/>
                </a:solidFill>
              </a:rPr>
              <a:t>立足用户的使用习惯与体验感知</a:t>
            </a:r>
            <a:r>
              <a:rPr lang="zh-CN" altLang="en-US" sz="2400"/>
              <a:t>，对用户的愿望详加讨论与研究形成希望点，然后以希望点为目标实现创新。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40890" y="2451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二、列举分析法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pic>
        <p:nvPicPr>
          <p:cNvPr id="5" name="https://photo-static-api.fotomore.com/creative/vcg/veer/612/veer-133022324.jpg" descr="手,女人,蓝色背景,灵性,自由,安静,勇气,可靠性,粒子,生活方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60" y="3524250"/>
            <a:ext cx="4347210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822325" y="1206500"/>
            <a:ext cx="103866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头脑风暴法</a:t>
            </a:r>
            <a:r>
              <a:rPr lang="zh-CN" altLang="en-US" sz="2400"/>
              <a:t>又称脑力激荡法，是快速大量寻求解决问题构想的</a:t>
            </a:r>
            <a:r>
              <a:rPr lang="zh-CN" altLang="en-US" sz="2400">
                <a:solidFill>
                  <a:srgbClr val="FF0000"/>
                </a:solidFill>
              </a:rPr>
              <a:t>集体思考方法</a:t>
            </a:r>
            <a:r>
              <a:rPr lang="zh-CN" altLang="en-US" sz="2400"/>
              <a:t>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（一）头脑风暴法的原则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三、头脑风暴法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cxnSp>
        <p:nvCxnSpPr>
          <p:cNvPr id="156" name="直接连接符 155"/>
          <p:cNvCxnSpPr/>
          <p:nvPr>
            <p:custDataLst>
              <p:tags r:id="rId1"/>
            </p:custDataLst>
          </p:nvPr>
        </p:nvCxnSpPr>
        <p:spPr>
          <a:xfrm flipV="1">
            <a:off x="8888064" y="3430536"/>
            <a:ext cx="2816182" cy="465611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4">
                    <a:lumMod val="40000"/>
                    <a:lumOff val="60000"/>
                  </a:schemeClr>
                </a:gs>
                <a:gs pos="34000">
                  <a:schemeClr val="accent4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>
            <p:custDataLst>
              <p:tags r:id="rId2"/>
            </p:custDataLst>
          </p:nvPr>
        </p:nvCxnSpPr>
        <p:spPr>
          <a:xfrm>
            <a:off x="6066797" y="4966834"/>
            <a:ext cx="2782768" cy="434376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1">
                    <a:lumMod val="40000"/>
                    <a:lumOff val="6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>
            <p:custDataLst>
              <p:tags r:id="rId3"/>
            </p:custDataLst>
          </p:nvPr>
        </p:nvCxnSpPr>
        <p:spPr>
          <a:xfrm>
            <a:off x="3253521" y="3007056"/>
            <a:ext cx="2751534" cy="411132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4">
                    <a:lumMod val="40000"/>
                    <a:lumOff val="60000"/>
                  </a:schemeClr>
                </a:gs>
                <a:gs pos="34000">
                  <a:schemeClr val="accent4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>
            <p:custDataLst>
              <p:tags r:id="rId4"/>
            </p:custDataLst>
          </p:nvPr>
        </p:nvCxnSpPr>
        <p:spPr>
          <a:xfrm flipV="1">
            <a:off x="438792" y="4514298"/>
            <a:ext cx="2800287" cy="44164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35000">
                  <a:schemeClr val="accent1">
                    <a:lumMod val="40000"/>
                    <a:lumOff val="60000"/>
                  </a:schemeClr>
                </a:gs>
                <a:gs pos="62000">
                  <a:srgbClr val="FFFFFF"/>
                </a:gs>
                <a:gs pos="63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0" name="任意多边形: 形状 25"/>
          <p:cNvSpPr/>
          <p:nvPr>
            <p:custDataLst>
              <p:tags r:id="rId5"/>
            </p:custDataLst>
          </p:nvPr>
        </p:nvSpPr>
        <p:spPr>
          <a:xfrm>
            <a:off x="401746" y="3085505"/>
            <a:ext cx="2810371" cy="1756391"/>
          </a:xfrm>
          <a:custGeom>
            <a:avLst/>
            <a:gdLst>
              <a:gd name="connsiteX0" fmla="*/ 2697959 w 2697959"/>
              <a:gd name="connsiteY0" fmla="*/ 0 h 1685925"/>
              <a:gd name="connsiteX1" fmla="*/ 2695580 w 2697959"/>
              <a:gd name="connsiteY1" fmla="*/ 1271588 h 1685925"/>
              <a:gd name="connsiteX2" fmla="*/ 1652286 w 2697959"/>
              <a:gd name="connsiteY2" fmla="*/ 1432664 h 1685925"/>
              <a:gd name="connsiteX3" fmla="*/ 1645164 w 2697959"/>
              <a:gd name="connsiteY3" fmla="*/ 1419543 h 1685925"/>
              <a:gd name="connsiteX4" fmla="*/ 1348979 w 2697959"/>
              <a:gd name="connsiteY4" fmla="*/ 1262063 h 1685925"/>
              <a:gd name="connsiteX5" fmla="*/ 1019862 w 2697959"/>
              <a:gd name="connsiteY5" fmla="*/ 1480217 h 1685925"/>
              <a:gd name="connsiteX6" fmla="*/ 1003531 w 2697959"/>
              <a:gd name="connsiteY6" fmla="*/ 1532827 h 1685925"/>
              <a:gd name="connsiteX7" fmla="*/ 11909 w 2697959"/>
              <a:gd name="connsiteY7" fmla="*/ 1685925 h 1685925"/>
              <a:gd name="connsiteX8" fmla="*/ 0 w 2697959"/>
              <a:gd name="connsiteY8" fmla="*/ 419100 h 1685925"/>
              <a:gd name="connsiteX9" fmla="*/ 2697959 w 2697959"/>
              <a:gd name="connsiteY9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7959" h="1685925">
                <a:moveTo>
                  <a:pt x="2697959" y="0"/>
                </a:moveTo>
                <a:cubicBezTo>
                  <a:pt x="2695579" y="415925"/>
                  <a:pt x="2697960" y="855663"/>
                  <a:pt x="2695580" y="1271588"/>
                </a:cubicBezTo>
                <a:lnTo>
                  <a:pt x="1652286" y="1432664"/>
                </a:lnTo>
                <a:lnTo>
                  <a:pt x="1645164" y="1419543"/>
                </a:lnTo>
                <a:cubicBezTo>
                  <a:pt x="1580975" y="1324531"/>
                  <a:pt x="1472272" y="1262063"/>
                  <a:pt x="1348979" y="1262063"/>
                </a:cubicBezTo>
                <a:cubicBezTo>
                  <a:pt x="1201027" y="1262063"/>
                  <a:pt x="1074086" y="1352017"/>
                  <a:pt x="1019862" y="1480217"/>
                </a:cubicBezTo>
                <a:lnTo>
                  <a:pt x="1003531" y="1532827"/>
                </a:lnTo>
                <a:lnTo>
                  <a:pt x="11909" y="1685925"/>
                </a:lnTo>
                <a:lnTo>
                  <a:pt x="0" y="419100"/>
                </a:lnTo>
                <a:lnTo>
                  <a:pt x="269795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71755" bIns="10795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畅所欲言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1" name="椭圆 160"/>
          <p:cNvSpPr/>
          <p:nvPr>
            <p:custDataLst>
              <p:tags r:id="rId6"/>
            </p:custDataLst>
          </p:nvPr>
        </p:nvSpPr>
        <p:spPr>
          <a:xfrm>
            <a:off x="1474612" y="4439481"/>
            <a:ext cx="664639" cy="664639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4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2" name="任意多边形: 形状 43"/>
          <p:cNvSpPr/>
          <p:nvPr>
            <p:custDataLst>
              <p:tags r:id="rId7"/>
            </p:custDataLst>
          </p:nvPr>
        </p:nvSpPr>
        <p:spPr>
          <a:xfrm>
            <a:off x="3238993" y="3085505"/>
            <a:ext cx="2790032" cy="1756391"/>
          </a:xfrm>
          <a:custGeom>
            <a:avLst/>
            <a:gdLst>
              <a:gd name="connsiteX0" fmla="*/ 0 w 2678910"/>
              <a:gd name="connsiteY0" fmla="*/ 0 h 1685925"/>
              <a:gd name="connsiteX1" fmla="*/ 1016889 w 2678910"/>
              <a:gd name="connsiteY1" fmla="*/ 159087 h 1685925"/>
              <a:gd name="connsiteX2" fmla="*/ 1010841 w 2678910"/>
              <a:gd name="connsiteY2" fmla="*/ 219078 h 1685925"/>
              <a:gd name="connsiteX3" fmla="*/ 1368028 w 2678910"/>
              <a:gd name="connsiteY3" fmla="*/ 576265 h 1685925"/>
              <a:gd name="connsiteX4" fmla="*/ 1717958 w 2678910"/>
              <a:gd name="connsiteY4" fmla="*/ 291064 h 1685925"/>
              <a:gd name="connsiteX5" fmla="*/ 1720171 w 2678910"/>
              <a:gd name="connsiteY5" fmla="*/ 269111 h 1685925"/>
              <a:gd name="connsiteX6" fmla="*/ 2678910 w 2678910"/>
              <a:gd name="connsiteY6" fmla="*/ 419100 h 1685925"/>
              <a:gd name="connsiteX7" fmla="*/ 2667085 w 2678910"/>
              <a:gd name="connsiteY7" fmla="*/ 1685925 h 1685925"/>
              <a:gd name="connsiteX8" fmla="*/ 2362 w 2678910"/>
              <a:gd name="connsiteY8" fmla="*/ 1271588 h 1685925"/>
              <a:gd name="connsiteX9" fmla="*/ 0 w 2678910"/>
              <a:gd name="connsiteY9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8910" h="1685925">
                <a:moveTo>
                  <a:pt x="0" y="0"/>
                </a:moveTo>
                <a:lnTo>
                  <a:pt x="1016889" y="159087"/>
                </a:lnTo>
                <a:lnTo>
                  <a:pt x="1010841" y="219078"/>
                </a:lnTo>
                <a:cubicBezTo>
                  <a:pt x="1010841" y="416347"/>
                  <a:pt x="1170759" y="576265"/>
                  <a:pt x="1368028" y="576265"/>
                </a:cubicBezTo>
                <a:cubicBezTo>
                  <a:pt x="1540639" y="576265"/>
                  <a:pt x="1684652" y="453828"/>
                  <a:pt x="1717958" y="291064"/>
                </a:cubicBezTo>
                <a:lnTo>
                  <a:pt x="1720171" y="269111"/>
                </a:lnTo>
                <a:lnTo>
                  <a:pt x="2678910" y="419100"/>
                </a:lnTo>
                <a:lnTo>
                  <a:pt x="2667085" y="1685925"/>
                </a:lnTo>
                <a:lnTo>
                  <a:pt x="2362" y="1271588"/>
                </a:lnTo>
                <a:cubicBezTo>
                  <a:pt x="-1" y="855663"/>
                  <a:pt x="2363" y="41592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9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7970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以量求质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3" name="椭圆 162"/>
          <p:cNvSpPr/>
          <p:nvPr>
            <p:custDataLst>
              <p:tags r:id="rId8"/>
            </p:custDataLst>
          </p:nvPr>
        </p:nvSpPr>
        <p:spPr>
          <a:xfrm>
            <a:off x="4326387" y="2981632"/>
            <a:ext cx="664639" cy="664639"/>
          </a:xfrm>
          <a:prstGeom prst="ellipse">
            <a:avLst/>
          </a:prstGeom>
          <a:gradFill>
            <a:gsLst>
              <a:gs pos="44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4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4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4" name="任意多边形: 形状 41"/>
          <p:cNvSpPr/>
          <p:nvPr>
            <p:custDataLst>
              <p:tags r:id="rId9"/>
            </p:custDataLst>
          </p:nvPr>
        </p:nvSpPr>
        <p:spPr>
          <a:xfrm>
            <a:off x="6066797" y="3532230"/>
            <a:ext cx="2790032" cy="1756391"/>
          </a:xfrm>
          <a:custGeom>
            <a:avLst/>
            <a:gdLst>
              <a:gd name="connsiteX0" fmla="*/ 0 w 2678910"/>
              <a:gd name="connsiteY0" fmla="*/ 0 h 1685925"/>
              <a:gd name="connsiteX1" fmla="*/ 2678910 w 2678910"/>
              <a:gd name="connsiteY1" fmla="*/ 419100 h 1685925"/>
              <a:gd name="connsiteX2" fmla="*/ 2667085 w 2678910"/>
              <a:gd name="connsiteY2" fmla="*/ 1685925 h 1685925"/>
              <a:gd name="connsiteX3" fmla="*/ 1695784 w 2678910"/>
              <a:gd name="connsiteY3" fmla="*/ 1534898 h 1685925"/>
              <a:gd name="connsiteX4" fmla="*/ 1696642 w 2678910"/>
              <a:gd name="connsiteY4" fmla="*/ 1526381 h 1685925"/>
              <a:gd name="connsiteX5" fmla="*/ 1339455 w 2678910"/>
              <a:gd name="connsiteY5" fmla="*/ 1169194 h 1685925"/>
              <a:gd name="connsiteX6" fmla="*/ 1010338 w 2678910"/>
              <a:gd name="connsiteY6" fmla="*/ 1387348 h 1685925"/>
              <a:gd name="connsiteX7" fmla="*/ 998206 w 2678910"/>
              <a:gd name="connsiteY7" fmla="*/ 1426432 h 1685925"/>
              <a:gd name="connsiteX8" fmla="*/ 2362 w 2678910"/>
              <a:gd name="connsiteY8" fmla="*/ 1271588 h 1685925"/>
              <a:gd name="connsiteX9" fmla="*/ 0 w 2678910"/>
              <a:gd name="connsiteY9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8910" h="1685925">
                <a:moveTo>
                  <a:pt x="0" y="0"/>
                </a:moveTo>
                <a:lnTo>
                  <a:pt x="2678910" y="419100"/>
                </a:lnTo>
                <a:lnTo>
                  <a:pt x="2667085" y="1685925"/>
                </a:lnTo>
                <a:lnTo>
                  <a:pt x="1695784" y="1534898"/>
                </a:lnTo>
                <a:lnTo>
                  <a:pt x="1696642" y="1526381"/>
                </a:lnTo>
                <a:cubicBezTo>
                  <a:pt x="1696642" y="1329112"/>
                  <a:pt x="1536724" y="1169194"/>
                  <a:pt x="1339455" y="1169194"/>
                </a:cubicBezTo>
                <a:cubicBezTo>
                  <a:pt x="1191503" y="1169194"/>
                  <a:pt x="1064562" y="1259148"/>
                  <a:pt x="1010338" y="1387348"/>
                </a:cubicBezTo>
                <a:lnTo>
                  <a:pt x="998206" y="1426432"/>
                </a:lnTo>
                <a:lnTo>
                  <a:pt x="2362" y="1271588"/>
                </a:lnTo>
                <a:cubicBezTo>
                  <a:pt x="-1" y="855663"/>
                  <a:pt x="2363" y="41592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71755" bIns="14414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思想碰撞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5" name="椭圆 164"/>
          <p:cNvSpPr/>
          <p:nvPr>
            <p:custDataLst>
              <p:tags r:id="rId10"/>
            </p:custDataLst>
          </p:nvPr>
        </p:nvSpPr>
        <p:spPr>
          <a:xfrm>
            <a:off x="7129494" y="4789597"/>
            <a:ext cx="664639" cy="664639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4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6" name="任意多边形: 形状 37"/>
          <p:cNvSpPr/>
          <p:nvPr>
            <p:custDataLst>
              <p:tags r:id="rId11"/>
            </p:custDataLst>
          </p:nvPr>
        </p:nvSpPr>
        <p:spPr>
          <a:xfrm>
            <a:off x="8893875" y="3536588"/>
            <a:ext cx="2800201" cy="1770919"/>
          </a:xfrm>
          <a:custGeom>
            <a:avLst/>
            <a:gdLst>
              <a:gd name="connsiteX0" fmla="*/ 2688435 w 2688435"/>
              <a:gd name="connsiteY0" fmla="*/ 0 h 1700212"/>
              <a:gd name="connsiteX1" fmla="*/ 2688435 w 2688435"/>
              <a:gd name="connsiteY1" fmla="*/ 1266825 h 1700212"/>
              <a:gd name="connsiteX2" fmla="*/ 0 w 2688435"/>
              <a:gd name="connsiteY2" fmla="*/ 1700212 h 1700212"/>
              <a:gd name="connsiteX3" fmla="*/ 0 w 2688435"/>
              <a:gd name="connsiteY3" fmla="*/ 428625 h 1700212"/>
              <a:gd name="connsiteX4" fmla="*/ 996229 w 2688435"/>
              <a:gd name="connsiteY4" fmla="*/ 269793 h 1700212"/>
              <a:gd name="connsiteX5" fmla="*/ 1010338 w 2688435"/>
              <a:gd name="connsiteY5" fmla="*/ 315245 h 1700212"/>
              <a:gd name="connsiteX6" fmla="*/ 1339455 w 2688435"/>
              <a:gd name="connsiteY6" fmla="*/ 533399 h 1700212"/>
              <a:gd name="connsiteX7" fmla="*/ 1696642 w 2688435"/>
              <a:gd name="connsiteY7" fmla="*/ 176212 h 1700212"/>
              <a:gd name="connsiteX8" fmla="*/ 1694847 w 2688435"/>
              <a:gd name="connsiteY8" fmla="*/ 158411 h 1700212"/>
              <a:gd name="connsiteX9" fmla="*/ 2688435 w 2688435"/>
              <a:gd name="connsiteY9" fmla="*/ 0 h 170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435" h="1700212">
                <a:moveTo>
                  <a:pt x="2688435" y="0"/>
                </a:moveTo>
                <a:lnTo>
                  <a:pt x="2688435" y="1266825"/>
                </a:lnTo>
                <a:lnTo>
                  <a:pt x="0" y="1700212"/>
                </a:lnTo>
                <a:lnTo>
                  <a:pt x="0" y="428625"/>
                </a:lnTo>
                <a:lnTo>
                  <a:pt x="996229" y="269793"/>
                </a:lnTo>
                <a:lnTo>
                  <a:pt x="1010338" y="315245"/>
                </a:lnTo>
                <a:cubicBezTo>
                  <a:pt x="1064561" y="443445"/>
                  <a:pt x="1191503" y="533399"/>
                  <a:pt x="1339455" y="533399"/>
                </a:cubicBezTo>
                <a:cubicBezTo>
                  <a:pt x="1536724" y="533399"/>
                  <a:pt x="1696642" y="373481"/>
                  <a:pt x="1696642" y="176212"/>
                </a:cubicBezTo>
                <a:lnTo>
                  <a:pt x="1694847" y="158411"/>
                </a:lnTo>
                <a:lnTo>
                  <a:pt x="2688435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9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7970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 b="1" dirty="0">
                <a:latin typeface="+mn-ea"/>
                <a:cs typeface="+mn-ea"/>
                <a:sym typeface="+mn-ea"/>
              </a:rPr>
              <a:t>暂缓评论</a:t>
            </a:r>
            <a:endParaRPr lang="zh-CN" altLang="en-US" sz="24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67" name="椭圆 166"/>
          <p:cNvSpPr/>
          <p:nvPr>
            <p:custDataLst>
              <p:tags r:id="rId12"/>
            </p:custDataLst>
          </p:nvPr>
        </p:nvSpPr>
        <p:spPr>
          <a:xfrm>
            <a:off x="9956571" y="3388406"/>
            <a:ext cx="664639" cy="664639"/>
          </a:xfrm>
          <a:prstGeom prst="ellipse">
            <a:avLst/>
          </a:prstGeom>
          <a:gradFill>
            <a:gsLst>
              <a:gs pos="44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4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latin typeface="+mn-ea"/>
                <a:cs typeface="+mn-ea"/>
                <a:sym typeface="+mn-ea"/>
              </a:rPr>
              <a:t>4</a:t>
            </a:r>
            <a:endParaRPr lang="en-US" altLang="zh-CN" sz="1400" b="1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42620"/>
            <a:chOff x="0" y="159"/>
            <a:chExt cx="18945" cy="1012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1168400" y="12065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（二）头脑风暴会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40890" y="21526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三、头脑风暴法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8975" y="16998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1．会议规则</a:t>
            </a:r>
            <a:endParaRPr lang="zh-CN" altLang="en-US" sz="2400">
              <a:highlight>
                <a:srgbClr val="FFFF00"/>
              </a:highlight>
            </a:endParaRPr>
          </a:p>
        </p:txBody>
      </p:sp>
      <p:pic>
        <p:nvPicPr>
          <p:cNvPr id="6" name="https://photo-static-api.fotomore.com/creative/vcg/400/version23/VCG21gic15842276.jpg" descr="概念的概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6390" y="2675255"/>
            <a:ext cx="3372485" cy="2252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0790" y="2311400"/>
            <a:ext cx="2516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（1）有且仅有一个主题，不能将两个以上的主题混在一起。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240790" y="4148455"/>
            <a:ext cx="24117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（2）问题太大时，要细分成几个小问题。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240790" y="5701665"/>
            <a:ext cx="33553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（3）参会人员的创造力要强，分析力亦要强。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8736965" y="2402205"/>
            <a:ext cx="27832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（4）记录员要把构想写在白板上，字体清晰，以启发其他人的联想。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8802370" y="4148455"/>
            <a:ext cx="27533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（5）在头脑风暴结束后再对构思进行评价。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8808720" y="5446395"/>
            <a:ext cx="24771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（6）头脑风暴会要在45～60分钟完成。</a:t>
            </a:r>
            <a:endParaRPr lang="zh-CN" altLang="en-US" sz="2400"/>
          </a:p>
        </p:txBody>
      </p:sp>
      <p:pic>
        <p:nvPicPr>
          <p:cNvPr id="18" name="图片 17" descr="商人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390" y="2450465"/>
            <a:ext cx="914400" cy="914400"/>
          </a:xfrm>
          <a:prstGeom prst="rect">
            <a:avLst/>
          </a:prstGeom>
        </p:spPr>
      </p:pic>
      <p:pic>
        <p:nvPicPr>
          <p:cNvPr id="19" name="图片 18" descr="商人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720" y="5701665"/>
            <a:ext cx="914400" cy="914400"/>
          </a:xfrm>
          <a:prstGeom prst="rect">
            <a:avLst/>
          </a:prstGeom>
        </p:spPr>
      </p:pic>
      <p:pic>
        <p:nvPicPr>
          <p:cNvPr id="20" name="图片 19" descr="商人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98105" y="4290695"/>
            <a:ext cx="914400" cy="914400"/>
          </a:xfrm>
          <a:prstGeom prst="rect">
            <a:avLst/>
          </a:prstGeom>
        </p:spPr>
      </p:pic>
      <p:pic>
        <p:nvPicPr>
          <p:cNvPr id="21" name="图片 20" descr="商人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720" y="2402205"/>
            <a:ext cx="914400" cy="914400"/>
          </a:xfrm>
          <a:prstGeom prst="rect">
            <a:avLst/>
          </a:prstGeom>
        </p:spPr>
      </p:pic>
      <p:pic>
        <p:nvPicPr>
          <p:cNvPr id="22" name="图片 21" descr="商人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390" y="5599430"/>
            <a:ext cx="914400" cy="914400"/>
          </a:xfrm>
          <a:prstGeom prst="rect">
            <a:avLst/>
          </a:prstGeom>
        </p:spPr>
      </p:pic>
      <p:pic>
        <p:nvPicPr>
          <p:cNvPr id="23" name="图片 22" descr="商人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390" y="4147820"/>
            <a:ext cx="914400" cy="9144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45745" y="2218055"/>
            <a:ext cx="3566795" cy="1769110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7633970" y="2164715"/>
            <a:ext cx="3886200" cy="1884680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31140" y="4015740"/>
            <a:ext cx="3610610" cy="1450340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677785" y="4088765"/>
            <a:ext cx="3842385" cy="1377315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274955" y="5494655"/>
            <a:ext cx="4392930" cy="1275715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7698105" y="5505450"/>
            <a:ext cx="3821430" cy="1333500"/>
          </a:xfrm>
          <a:prstGeom prst="round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479540"/>
            <a:chOff x="0" y="159"/>
            <a:chExt cx="18945" cy="10204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1168400" y="83820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2．会议过程</a:t>
            </a:r>
            <a:endParaRPr lang="zh-CN" altLang="en-US" sz="2400">
              <a:highlight>
                <a:srgbClr val="FFFF00"/>
              </a:highlight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876385" y="1705687"/>
            <a:ext cx="3509959" cy="436520"/>
          </a:xfrm>
          <a:custGeom>
            <a:avLst/>
            <a:gdLst>
              <a:gd name="connsiteX0" fmla="*/ 0 w 2879725"/>
              <a:gd name="connsiteY0" fmla="*/ 89535 h 358140"/>
              <a:gd name="connsiteX1" fmla="*/ 1020324 w 2879725"/>
              <a:gd name="connsiteY1" fmla="*/ 89535 h 358140"/>
              <a:gd name="connsiteX2" fmla="*/ 1019622 w 2879725"/>
              <a:gd name="connsiteY2" fmla="*/ 91798 h 358140"/>
              <a:gd name="connsiteX3" fmla="*/ 1010920 w 2879725"/>
              <a:gd name="connsiteY3" fmla="*/ 178117 h 358140"/>
              <a:gd name="connsiteX4" fmla="*/ 1019622 w 2879725"/>
              <a:gd name="connsiteY4" fmla="*/ 264436 h 358140"/>
              <a:gd name="connsiteX5" fmla="*/ 1020916 w 2879725"/>
              <a:gd name="connsiteY5" fmla="*/ 268605 h 358140"/>
              <a:gd name="connsiteX6" fmla="*/ 0 w 2879725"/>
              <a:gd name="connsiteY6" fmla="*/ 268605 h 358140"/>
              <a:gd name="connsiteX7" fmla="*/ 89535 w 2879725"/>
              <a:gd name="connsiteY7" fmla="*/ 179070 h 358140"/>
              <a:gd name="connsiteX8" fmla="*/ 2700655 w 2879725"/>
              <a:gd name="connsiteY8" fmla="*/ 0 h 358140"/>
              <a:gd name="connsiteX9" fmla="*/ 2879725 w 2879725"/>
              <a:gd name="connsiteY9" fmla="*/ 179070 h 358140"/>
              <a:gd name="connsiteX10" fmla="*/ 2700655 w 2879725"/>
              <a:gd name="connsiteY10" fmla="*/ 358140 h 358140"/>
              <a:gd name="connsiteX11" fmla="*/ 2700655 w 2879725"/>
              <a:gd name="connsiteY11" fmla="*/ 268605 h 358140"/>
              <a:gd name="connsiteX12" fmla="*/ 1857538 w 2879725"/>
              <a:gd name="connsiteY12" fmla="*/ 268605 h 358140"/>
              <a:gd name="connsiteX13" fmla="*/ 1858832 w 2879725"/>
              <a:gd name="connsiteY13" fmla="*/ 264436 h 358140"/>
              <a:gd name="connsiteX14" fmla="*/ 1867534 w 2879725"/>
              <a:gd name="connsiteY14" fmla="*/ 178117 h 358140"/>
              <a:gd name="connsiteX15" fmla="*/ 1858832 w 2879725"/>
              <a:gd name="connsiteY15" fmla="*/ 91798 h 358140"/>
              <a:gd name="connsiteX16" fmla="*/ 1858130 w 2879725"/>
              <a:gd name="connsiteY16" fmla="*/ 89535 h 358140"/>
              <a:gd name="connsiteX17" fmla="*/ 2700655 w 2879725"/>
              <a:gd name="connsiteY17" fmla="*/ 89535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79725" h="358140">
                <a:moveTo>
                  <a:pt x="0" y="89535"/>
                </a:moveTo>
                <a:lnTo>
                  <a:pt x="1020324" y="89535"/>
                </a:lnTo>
                <a:lnTo>
                  <a:pt x="1019622" y="91798"/>
                </a:lnTo>
                <a:cubicBezTo>
                  <a:pt x="1013916" y="119680"/>
                  <a:pt x="1010920" y="148549"/>
                  <a:pt x="1010920" y="178117"/>
                </a:cubicBezTo>
                <a:cubicBezTo>
                  <a:pt x="1010920" y="207685"/>
                  <a:pt x="1013916" y="236554"/>
                  <a:pt x="1019622" y="264436"/>
                </a:cubicBezTo>
                <a:lnTo>
                  <a:pt x="1020916" y="268605"/>
                </a:lnTo>
                <a:lnTo>
                  <a:pt x="0" y="268605"/>
                </a:lnTo>
                <a:lnTo>
                  <a:pt x="89535" y="179070"/>
                </a:lnTo>
                <a:close/>
                <a:moveTo>
                  <a:pt x="2700655" y="0"/>
                </a:moveTo>
                <a:lnTo>
                  <a:pt x="2879725" y="179070"/>
                </a:lnTo>
                <a:lnTo>
                  <a:pt x="2700655" y="358140"/>
                </a:lnTo>
                <a:lnTo>
                  <a:pt x="2700655" y="268605"/>
                </a:lnTo>
                <a:lnTo>
                  <a:pt x="1857538" y="268605"/>
                </a:lnTo>
                <a:lnTo>
                  <a:pt x="1858832" y="264436"/>
                </a:lnTo>
                <a:cubicBezTo>
                  <a:pt x="1864538" y="236554"/>
                  <a:pt x="1867534" y="207685"/>
                  <a:pt x="1867534" y="178117"/>
                </a:cubicBezTo>
                <a:cubicBezTo>
                  <a:pt x="1867534" y="148549"/>
                  <a:pt x="1864538" y="119680"/>
                  <a:pt x="1858832" y="91798"/>
                </a:cubicBezTo>
                <a:lnTo>
                  <a:pt x="1858130" y="89535"/>
                </a:lnTo>
                <a:lnTo>
                  <a:pt x="2700655" y="895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4386344" y="1704913"/>
            <a:ext cx="3509959" cy="436520"/>
          </a:xfrm>
          <a:custGeom>
            <a:avLst/>
            <a:gdLst>
              <a:gd name="connsiteX0" fmla="*/ 0 w 2879725"/>
              <a:gd name="connsiteY0" fmla="*/ 89535 h 358140"/>
              <a:gd name="connsiteX1" fmla="*/ 1020522 w 2879725"/>
              <a:gd name="connsiteY1" fmla="*/ 89535 h 358140"/>
              <a:gd name="connsiteX2" fmla="*/ 1019622 w 2879725"/>
              <a:gd name="connsiteY2" fmla="*/ 92433 h 358140"/>
              <a:gd name="connsiteX3" fmla="*/ 1010920 w 2879725"/>
              <a:gd name="connsiteY3" fmla="*/ 178752 h 358140"/>
              <a:gd name="connsiteX4" fmla="*/ 1019622 w 2879725"/>
              <a:gd name="connsiteY4" fmla="*/ 265071 h 358140"/>
              <a:gd name="connsiteX5" fmla="*/ 1020719 w 2879725"/>
              <a:gd name="connsiteY5" fmla="*/ 268605 h 358140"/>
              <a:gd name="connsiteX6" fmla="*/ 0 w 2879725"/>
              <a:gd name="connsiteY6" fmla="*/ 268605 h 358140"/>
              <a:gd name="connsiteX7" fmla="*/ 89535 w 2879725"/>
              <a:gd name="connsiteY7" fmla="*/ 179070 h 358140"/>
              <a:gd name="connsiteX8" fmla="*/ 2700655 w 2879725"/>
              <a:gd name="connsiteY8" fmla="*/ 0 h 358140"/>
              <a:gd name="connsiteX9" fmla="*/ 2879725 w 2879725"/>
              <a:gd name="connsiteY9" fmla="*/ 179070 h 358140"/>
              <a:gd name="connsiteX10" fmla="*/ 2700655 w 2879725"/>
              <a:gd name="connsiteY10" fmla="*/ 358140 h 358140"/>
              <a:gd name="connsiteX11" fmla="*/ 2700655 w 2879725"/>
              <a:gd name="connsiteY11" fmla="*/ 268605 h 358140"/>
              <a:gd name="connsiteX12" fmla="*/ 1857735 w 2879725"/>
              <a:gd name="connsiteY12" fmla="*/ 268605 h 358140"/>
              <a:gd name="connsiteX13" fmla="*/ 1858833 w 2879725"/>
              <a:gd name="connsiteY13" fmla="*/ 265071 h 358140"/>
              <a:gd name="connsiteX14" fmla="*/ 1867534 w 2879725"/>
              <a:gd name="connsiteY14" fmla="*/ 178752 h 358140"/>
              <a:gd name="connsiteX15" fmla="*/ 1858833 w 2879725"/>
              <a:gd name="connsiteY15" fmla="*/ 92433 h 358140"/>
              <a:gd name="connsiteX16" fmla="*/ 1857933 w 2879725"/>
              <a:gd name="connsiteY16" fmla="*/ 89535 h 358140"/>
              <a:gd name="connsiteX17" fmla="*/ 2700655 w 2879725"/>
              <a:gd name="connsiteY17" fmla="*/ 89535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79725" h="358140">
                <a:moveTo>
                  <a:pt x="0" y="89535"/>
                </a:moveTo>
                <a:lnTo>
                  <a:pt x="1020522" y="89535"/>
                </a:lnTo>
                <a:lnTo>
                  <a:pt x="1019622" y="92433"/>
                </a:lnTo>
                <a:cubicBezTo>
                  <a:pt x="1013917" y="120315"/>
                  <a:pt x="1010920" y="149184"/>
                  <a:pt x="1010920" y="178752"/>
                </a:cubicBezTo>
                <a:cubicBezTo>
                  <a:pt x="1010920" y="208320"/>
                  <a:pt x="1013917" y="237189"/>
                  <a:pt x="1019622" y="265071"/>
                </a:cubicBezTo>
                <a:lnTo>
                  <a:pt x="1020719" y="268605"/>
                </a:lnTo>
                <a:lnTo>
                  <a:pt x="0" y="268605"/>
                </a:lnTo>
                <a:lnTo>
                  <a:pt x="89535" y="179070"/>
                </a:lnTo>
                <a:close/>
                <a:moveTo>
                  <a:pt x="2700655" y="0"/>
                </a:moveTo>
                <a:lnTo>
                  <a:pt x="2879725" y="179070"/>
                </a:lnTo>
                <a:lnTo>
                  <a:pt x="2700655" y="358140"/>
                </a:lnTo>
                <a:lnTo>
                  <a:pt x="2700655" y="268605"/>
                </a:lnTo>
                <a:lnTo>
                  <a:pt x="1857735" y="268605"/>
                </a:lnTo>
                <a:lnTo>
                  <a:pt x="1858833" y="265071"/>
                </a:lnTo>
                <a:cubicBezTo>
                  <a:pt x="1864538" y="237189"/>
                  <a:pt x="1867534" y="208320"/>
                  <a:pt x="1867534" y="178752"/>
                </a:cubicBezTo>
                <a:cubicBezTo>
                  <a:pt x="1867534" y="149184"/>
                  <a:pt x="1864538" y="120315"/>
                  <a:pt x="1858833" y="92433"/>
                </a:cubicBezTo>
                <a:lnTo>
                  <a:pt x="1857933" y="89535"/>
                </a:lnTo>
                <a:lnTo>
                  <a:pt x="2700655" y="895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"/>
            </p:custDataLst>
          </p:nvPr>
        </p:nvSpPr>
        <p:spPr>
          <a:xfrm>
            <a:off x="7896303" y="1705687"/>
            <a:ext cx="3509959" cy="436520"/>
          </a:xfrm>
          <a:custGeom>
            <a:avLst/>
            <a:gdLst>
              <a:gd name="connsiteX0" fmla="*/ 0 w 2879725"/>
              <a:gd name="connsiteY0" fmla="*/ 89535 h 358140"/>
              <a:gd name="connsiteX1" fmla="*/ 1020324 w 2879725"/>
              <a:gd name="connsiteY1" fmla="*/ 89535 h 358140"/>
              <a:gd name="connsiteX2" fmla="*/ 1019622 w 2879725"/>
              <a:gd name="connsiteY2" fmla="*/ 91798 h 358140"/>
              <a:gd name="connsiteX3" fmla="*/ 1010920 w 2879725"/>
              <a:gd name="connsiteY3" fmla="*/ 178117 h 358140"/>
              <a:gd name="connsiteX4" fmla="*/ 1019622 w 2879725"/>
              <a:gd name="connsiteY4" fmla="*/ 264436 h 358140"/>
              <a:gd name="connsiteX5" fmla="*/ 1020916 w 2879725"/>
              <a:gd name="connsiteY5" fmla="*/ 268605 h 358140"/>
              <a:gd name="connsiteX6" fmla="*/ 0 w 2879725"/>
              <a:gd name="connsiteY6" fmla="*/ 268605 h 358140"/>
              <a:gd name="connsiteX7" fmla="*/ 89535 w 2879725"/>
              <a:gd name="connsiteY7" fmla="*/ 179070 h 358140"/>
              <a:gd name="connsiteX8" fmla="*/ 2700655 w 2879725"/>
              <a:gd name="connsiteY8" fmla="*/ 0 h 358140"/>
              <a:gd name="connsiteX9" fmla="*/ 2879725 w 2879725"/>
              <a:gd name="connsiteY9" fmla="*/ 179070 h 358140"/>
              <a:gd name="connsiteX10" fmla="*/ 2700655 w 2879725"/>
              <a:gd name="connsiteY10" fmla="*/ 358140 h 358140"/>
              <a:gd name="connsiteX11" fmla="*/ 2700655 w 2879725"/>
              <a:gd name="connsiteY11" fmla="*/ 268605 h 358140"/>
              <a:gd name="connsiteX12" fmla="*/ 1857538 w 2879725"/>
              <a:gd name="connsiteY12" fmla="*/ 268605 h 358140"/>
              <a:gd name="connsiteX13" fmla="*/ 1858832 w 2879725"/>
              <a:gd name="connsiteY13" fmla="*/ 264436 h 358140"/>
              <a:gd name="connsiteX14" fmla="*/ 1867534 w 2879725"/>
              <a:gd name="connsiteY14" fmla="*/ 178117 h 358140"/>
              <a:gd name="connsiteX15" fmla="*/ 1858832 w 2879725"/>
              <a:gd name="connsiteY15" fmla="*/ 91798 h 358140"/>
              <a:gd name="connsiteX16" fmla="*/ 1858130 w 2879725"/>
              <a:gd name="connsiteY16" fmla="*/ 89535 h 358140"/>
              <a:gd name="connsiteX17" fmla="*/ 2700655 w 2879725"/>
              <a:gd name="connsiteY17" fmla="*/ 89535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79725" h="358140">
                <a:moveTo>
                  <a:pt x="0" y="89535"/>
                </a:moveTo>
                <a:lnTo>
                  <a:pt x="1020324" y="89535"/>
                </a:lnTo>
                <a:lnTo>
                  <a:pt x="1019622" y="91798"/>
                </a:lnTo>
                <a:cubicBezTo>
                  <a:pt x="1013916" y="119680"/>
                  <a:pt x="1010920" y="148549"/>
                  <a:pt x="1010920" y="178117"/>
                </a:cubicBezTo>
                <a:cubicBezTo>
                  <a:pt x="1010920" y="207685"/>
                  <a:pt x="1013916" y="236554"/>
                  <a:pt x="1019622" y="264436"/>
                </a:cubicBezTo>
                <a:lnTo>
                  <a:pt x="1020916" y="268605"/>
                </a:lnTo>
                <a:lnTo>
                  <a:pt x="0" y="268605"/>
                </a:lnTo>
                <a:lnTo>
                  <a:pt x="89535" y="179070"/>
                </a:lnTo>
                <a:close/>
                <a:moveTo>
                  <a:pt x="2700655" y="0"/>
                </a:moveTo>
                <a:lnTo>
                  <a:pt x="2879725" y="179070"/>
                </a:lnTo>
                <a:lnTo>
                  <a:pt x="2700655" y="358140"/>
                </a:lnTo>
                <a:lnTo>
                  <a:pt x="2700655" y="268605"/>
                </a:lnTo>
                <a:lnTo>
                  <a:pt x="1857538" y="268605"/>
                </a:lnTo>
                <a:lnTo>
                  <a:pt x="1858832" y="264436"/>
                </a:lnTo>
                <a:cubicBezTo>
                  <a:pt x="1864538" y="236554"/>
                  <a:pt x="1867534" y="207685"/>
                  <a:pt x="1867534" y="178117"/>
                </a:cubicBezTo>
                <a:cubicBezTo>
                  <a:pt x="1867534" y="148549"/>
                  <a:pt x="1864538" y="119680"/>
                  <a:pt x="1858832" y="91798"/>
                </a:cubicBezTo>
                <a:lnTo>
                  <a:pt x="1858130" y="89535"/>
                </a:lnTo>
                <a:lnTo>
                  <a:pt x="2700655" y="895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4"/>
            </p:custDataLst>
          </p:nvPr>
        </p:nvSpPr>
        <p:spPr>
          <a:xfrm>
            <a:off x="2146472" y="1438667"/>
            <a:ext cx="968238" cy="968238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5"/>
            </p:custDataLst>
          </p:nvPr>
        </p:nvSpPr>
        <p:spPr>
          <a:xfrm>
            <a:off x="5657205" y="1438667"/>
            <a:ext cx="968238" cy="968238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>
            <p:custDataLst>
              <p:tags r:id="rId6"/>
            </p:custDataLst>
          </p:nvPr>
        </p:nvSpPr>
        <p:spPr>
          <a:xfrm>
            <a:off x="9167164" y="1438667"/>
            <a:ext cx="968238" cy="968238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>
            <p:custDataLst>
              <p:tags r:id="rId7"/>
            </p:custDataLst>
          </p:nvPr>
        </p:nvSpPr>
        <p:spPr>
          <a:xfrm>
            <a:off x="598488" y="2617700"/>
            <a:ext cx="3787041" cy="38543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热身阶段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4" name="矩形 33"/>
          <p:cNvSpPr/>
          <p:nvPr>
            <p:custDataLst>
              <p:tags r:id="rId8"/>
            </p:custDataLst>
          </p:nvPr>
        </p:nvSpPr>
        <p:spPr>
          <a:xfrm>
            <a:off x="7880551" y="2649629"/>
            <a:ext cx="3787041" cy="38543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会后评审阶段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9"/>
            </p:custDataLst>
          </p:nvPr>
        </p:nvSpPr>
        <p:spPr>
          <a:xfrm>
            <a:off x="4247803" y="2651718"/>
            <a:ext cx="3786268" cy="38543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头脑风暴阶段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37" name="图片 3" descr="32313538333935363b32313538333934333bb6d4bbb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3533" y="1738968"/>
            <a:ext cx="394908" cy="394908"/>
          </a:xfrm>
          <a:prstGeom prst="rect">
            <a:avLst/>
          </a:prstGeom>
        </p:spPr>
      </p:pic>
      <p:pic>
        <p:nvPicPr>
          <p:cNvPr id="38" name="图片 13" descr="32313538333935363b32313538333934373bcec4bcfebcd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43574" y="1740516"/>
            <a:ext cx="394908" cy="394908"/>
          </a:xfrm>
          <a:prstGeom prst="rect">
            <a:avLst/>
          </a:prstGeom>
        </p:spPr>
      </p:pic>
      <p:pic>
        <p:nvPicPr>
          <p:cNvPr id="39" name="图片 21" descr="32313538333935363b32313538333935353bb3a4c6aab6c1ceef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432841" y="1725036"/>
            <a:ext cx="394920" cy="394920"/>
          </a:xfrm>
          <a:prstGeom prst="rect">
            <a:avLst/>
          </a:prstGeom>
        </p:spPr>
      </p:pic>
      <p:sp>
        <p:nvSpPr>
          <p:cNvPr id="40" name="下箭头 39"/>
          <p:cNvSpPr/>
          <p:nvPr/>
        </p:nvSpPr>
        <p:spPr>
          <a:xfrm>
            <a:off x="2362835" y="3105150"/>
            <a:ext cx="188595" cy="89852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168400" y="4029075"/>
            <a:ext cx="2808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介绍背景（包括议题、应遵循的规则等）</a:t>
            </a:r>
            <a:endParaRPr lang="zh-CN" altLang="en-US" sz="2400"/>
          </a:p>
        </p:txBody>
      </p:sp>
      <p:sp>
        <p:nvSpPr>
          <p:cNvPr id="42" name="下箭头 41"/>
          <p:cNvSpPr/>
          <p:nvPr>
            <p:custDataLst>
              <p:tags r:id="rId19"/>
            </p:custDataLst>
          </p:nvPr>
        </p:nvSpPr>
        <p:spPr>
          <a:xfrm>
            <a:off x="2362835" y="5019040"/>
            <a:ext cx="188595" cy="89852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348740" y="591756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热身活动（形式不限）</a:t>
            </a:r>
            <a:endParaRPr lang="zh-CN" altLang="en-US" sz="2400"/>
          </a:p>
        </p:txBody>
      </p:sp>
      <p:sp>
        <p:nvSpPr>
          <p:cNvPr id="44" name="下箭头 43"/>
          <p:cNvSpPr/>
          <p:nvPr>
            <p:custDataLst>
              <p:tags r:id="rId20"/>
            </p:custDataLst>
          </p:nvPr>
        </p:nvSpPr>
        <p:spPr>
          <a:xfrm>
            <a:off x="6149975" y="3282315"/>
            <a:ext cx="188595" cy="89852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232400" y="42976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积极提出构想</a:t>
            </a:r>
            <a:endParaRPr lang="zh-CN" altLang="en-US" sz="2400"/>
          </a:p>
        </p:txBody>
      </p:sp>
      <p:sp>
        <p:nvSpPr>
          <p:cNvPr id="46" name="下箭头 45"/>
          <p:cNvSpPr/>
          <p:nvPr>
            <p:custDataLst>
              <p:tags r:id="rId21"/>
            </p:custDataLst>
          </p:nvPr>
        </p:nvSpPr>
        <p:spPr>
          <a:xfrm>
            <a:off x="9730105" y="5281930"/>
            <a:ext cx="188595" cy="454025"/>
          </a:xfrm>
          <a:prstGeom prst="downArrow">
            <a:avLst>
              <a:gd name="adj1" fmla="val 50000"/>
              <a:gd name="adj2" fmla="val 125589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下箭头 46"/>
          <p:cNvSpPr/>
          <p:nvPr>
            <p:custDataLst>
              <p:tags r:id="rId22"/>
            </p:custDataLst>
          </p:nvPr>
        </p:nvSpPr>
        <p:spPr>
          <a:xfrm>
            <a:off x="9730105" y="4274820"/>
            <a:ext cx="188595" cy="483870"/>
          </a:xfrm>
          <a:prstGeom prst="downArrow">
            <a:avLst>
              <a:gd name="adj1" fmla="val 50000"/>
              <a:gd name="adj2" fmla="val 98653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下箭头 47"/>
          <p:cNvSpPr/>
          <p:nvPr>
            <p:custDataLst>
              <p:tags r:id="rId23"/>
            </p:custDataLst>
          </p:nvPr>
        </p:nvSpPr>
        <p:spPr>
          <a:xfrm>
            <a:off x="9730105" y="3147060"/>
            <a:ext cx="188595" cy="577850"/>
          </a:xfrm>
          <a:prstGeom prst="downArrow">
            <a:avLst>
              <a:gd name="adj1" fmla="val 50000"/>
              <a:gd name="adj2" fmla="val 130976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9268460" y="38366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构想分类</a:t>
            </a:r>
            <a:endParaRPr lang="zh-CN" altLang="en-US" sz="2400"/>
          </a:p>
        </p:txBody>
      </p:sp>
      <p:sp>
        <p:nvSpPr>
          <p:cNvPr id="50" name="文本框 49"/>
          <p:cNvSpPr txBox="1"/>
          <p:nvPr/>
        </p:nvSpPr>
        <p:spPr>
          <a:xfrm>
            <a:off x="9268460" y="488061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评价构想</a:t>
            </a:r>
            <a:endParaRPr lang="zh-CN" alt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9058910" y="58788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得出最佳方案</a:t>
            </a:r>
            <a:endParaRPr lang="zh-CN" altLang="en-US" sz="2400"/>
          </a:p>
        </p:txBody>
      </p:sp>
      <p:sp>
        <p:nvSpPr>
          <p:cNvPr id="3" name="文本框 2"/>
          <p:cNvSpPr txBox="1"/>
          <p:nvPr>
            <p:custDataLst>
              <p:tags r:id="rId24"/>
            </p:custDataLst>
          </p:nvPr>
        </p:nvSpPr>
        <p:spPr>
          <a:xfrm>
            <a:off x="2040890" y="2076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三、头脑风暴法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-1840230" y="100965"/>
            <a:ext cx="14965680" cy="6759575"/>
            <a:chOff x="-2898" y="159"/>
            <a:chExt cx="23568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08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zh-CN" sz="36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任务一</a:t>
              </a:r>
              <a:endParaRPr lang="zh-CN" altLang="zh-CN" sz="36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3474720" y="2092960"/>
            <a:ext cx="93706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90000"/>
              </a:lnSpc>
              <a:buNone/>
            </a:pPr>
            <a:r>
              <a:rPr lang="zh-CN" altLang="en-US" sz="6000" b="1" smtClean="0">
                <a:solidFill>
                  <a:srgbClr val="002060"/>
                </a:solidFill>
                <a:latin typeface="+mj-ea"/>
                <a:ea typeface="+mj-ea"/>
              </a:rPr>
              <a:t>培养创新思维</a:t>
            </a:r>
            <a:endParaRPr lang="zh-CN" altLang="en-US" sz="6000" b="1" smtClean="0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65885" y="1438275"/>
            <a:ext cx="76993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借鉴分析法</a:t>
            </a:r>
            <a:r>
              <a:rPr lang="zh-CN" altLang="en-US" sz="2400"/>
              <a:t>就是在已知的事实或已有的技术、方法的基础上构想出新方法，具体可以分为类比法、组合法和移植法三种。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5885" y="2742565"/>
            <a:ext cx="7944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（一）类比法</a:t>
            </a:r>
            <a:endParaRPr lang="zh-CN" altLang="en-US" sz="2400"/>
          </a:p>
          <a:p>
            <a:r>
              <a:rPr lang="zh-CN" altLang="en-US" sz="2400"/>
              <a:t>类比法就是通过</a:t>
            </a:r>
            <a:r>
              <a:rPr lang="zh-CN" altLang="en-US" sz="2400">
                <a:solidFill>
                  <a:srgbClr val="FF0000"/>
                </a:solidFill>
              </a:rPr>
              <a:t>比较</a:t>
            </a:r>
            <a:r>
              <a:rPr lang="zh-CN" altLang="en-US" sz="2400"/>
              <a:t>推断事物在其他方面也可能有相似或相同属性，并以此启发思路，完成创新。</a:t>
            </a:r>
            <a:endParaRPr lang="zh-CN" altLang="en-US" sz="2400"/>
          </a:p>
        </p:txBody>
      </p:sp>
      <p:pic>
        <p:nvPicPr>
          <p:cNvPr id="7" name="https://photo-static-api.fotomore.com/creative/vcg/veer/612/veer-312766884.jpg" descr="Isolated chef's hands holding fruits and vegetables, heart, red and green apple, orange, tomato on white backgrou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6280" y="4077335"/>
            <a:ext cx="3337560" cy="250317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4168775" y="60369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类比法的类型说明及应用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1/2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21945" y="743585"/>
          <a:ext cx="11709400" cy="504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5565"/>
                <a:gridCol w="2835275"/>
                <a:gridCol w="1330325"/>
                <a:gridCol w="6198235"/>
              </a:tblGrid>
              <a:tr h="11144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应用领域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17487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拟人类比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将创新对象拟人化，使创新者与创新对象达成某种要素的一致，最终实现创新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科学、医学和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产品研发等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工程设计师通过类比人体的局部功能，设计出了挖土机。它向前伸出的主杆，如同人的臂膀，可以自由转动；它的挖斗，如同人的手掌，可以抓握</a:t>
                      </a:r>
                      <a:endParaRPr lang="zh-CN" altLang="en-US" sz="2400"/>
                    </a:p>
                  </a:txBody>
                  <a:tcPr/>
                </a:tc>
              </a:tr>
              <a:tr h="20116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直接类比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从自然界或已有成果中找寻与创新对象相类似的东西作为范本，最终实现创新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科学、医学、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艺术和产品研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发等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高歌将沙丘形状与飞机发动机的燃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烧器进行类比，发明了沙丘驻涡火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焰稳定器，解决了飞机发动机燃烧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器的气流紊乱问题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3754120" y="61366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类比法的类型说明及应用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2/2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21945" y="728980"/>
          <a:ext cx="11709400" cy="533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425"/>
                <a:gridCol w="3768725"/>
                <a:gridCol w="3390900"/>
                <a:gridCol w="2927350"/>
              </a:tblGrid>
              <a:tr h="10947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应用领域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2286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想象类比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从童话、小说、幻想或谚语中获得灵感，发挥想象，最终实现创新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科学、产品研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发等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现代潜艇之父西蒙·莱克从科幻小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说《海底两万里》中获得灵感，发明了压载舱、潜水舱和潜望镜</a:t>
                      </a:r>
                      <a:endParaRPr lang="zh-CN" altLang="en-US" sz="2400"/>
                    </a:p>
                  </a:txBody>
                  <a:tcPr/>
                </a:tc>
              </a:tr>
              <a:tr h="19507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象征类比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借助事物形象或象征符号表示某种抽象的概念或情感，最终实现创新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建筑设计等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香港中银大厦的设计者赋予建筑力量、生机和锐意进取的象征，将大厦整体设计成竹子形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677670" y="1889125"/>
          <a:ext cx="8782050" cy="4260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7350"/>
                <a:gridCol w="2927350"/>
                <a:gridCol w="2927350"/>
              </a:tblGrid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15544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材料组合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利用各种化学、物理原理将不同的材料组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合起来，从而获得新材料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家居装修中使用的铝合金门窗和航空飞行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器中使用的特殊合金材料等</a:t>
                      </a:r>
                      <a:endParaRPr lang="zh-CN" altLang="en-US" sz="2400"/>
                    </a:p>
                  </a:txBody>
                  <a:tcPr/>
                </a:tc>
              </a:tr>
              <a:tr h="22485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功能组合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具有不同功能的技术手段或产品组合到一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起，创新出多功能产品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瑞士军刀组合了剪刀、开瓶器、镊子、锯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刀等多种工具，实现了多功能一体化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68400" y="675005"/>
            <a:ext cx="10386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（二）组合法</a:t>
            </a:r>
            <a:endParaRPr lang="zh-CN" altLang="en-US" sz="2400"/>
          </a:p>
          <a:p>
            <a:r>
              <a:rPr lang="zh-CN" altLang="en-US" sz="2400"/>
              <a:t>组合法是将现有的</a:t>
            </a:r>
            <a:r>
              <a:rPr lang="zh-CN" altLang="en-US" sz="2400">
                <a:solidFill>
                  <a:srgbClr val="FF0000"/>
                </a:solidFill>
              </a:rPr>
              <a:t>两种或两种以上的科学技术原理或方法、现象、物品做适当的组合</a:t>
            </a:r>
            <a:r>
              <a:rPr lang="zh-CN" altLang="en-US" sz="2400"/>
              <a:t>，从而获得具有整体功能的新技术、新产品、新形象的创新方法。</a:t>
            </a:r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958975" y="1236345"/>
          <a:ext cx="11709400" cy="4783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7350"/>
                <a:gridCol w="2927350"/>
                <a:gridCol w="2927350"/>
              </a:tblGrid>
              <a:tr h="4851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17487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原理组合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通过将两种以上的技术原理组合成复合技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术系统来实现创新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喷气原理与燃气轮机技术结合，产生了喷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气式发动机</a:t>
                      </a:r>
                      <a:endParaRPr lang="zh-CN" altLang="en-US" sz="2400"/>
                    </a:p>
                  </a:txBody>
                  <a:tcPr/>
                </a:tc>
              </a:tr>
              <a:tr h="25495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模块组合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把一个完整的产品分成若干个通用模块，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根据市场需求选择不同的模块加以组合，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创造出不同的产品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多功能组合家具将衣柜、沙发、床组合为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一体，根据需求可以变换组合形成沙发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床、衣柜沙发等家具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32130" y="2044065"/>
            <a:ext cx="8133715" cy="4088765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>
            <a:off x="894715" y="2305050"/>
            <a:ext cx="1494155" cy="1254760"/>
          </a:xfrm>
          <a:prstGeom prst="wedgeEllipse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sz="2400"/>
              <a:t>互动讨论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436495" y="3429000"/>
            <a:ext cx="5339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2060"/>
                </a:solidFill>
              </a:rPr>
              <a:t>你还知道哪些运用了组合法实现创新的产品？说一说它是如何将事物组合起来的，并判断它属于组合法的哪种类型。</a:t>
            </a:r>
            <a:endParaRPr lang="zh-CN" altLang="en-US" sz="2400"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878330" y="1852295"/>
          <a:ext cx="8782050" cy="4612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7350"/>
                <a:gridCol w="2927350"/>
                <a:gridCol w="2927350"/>
              </a:tblGrid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2286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原理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移植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将某种已知事物的原理移植到新的研究领域，最终实现创新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将红外辐射原理移植到其他领域，可产生新奇的成果，如红外线探测器、红外测距传感器、红外线瞄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准器等</a:t>
                      </a:r>
                      <a:endParaRPr lang="zh-CN" altLang="en-US" sz="2400"/>
                    </a:p>
                  </a:txBody>
                  <a:tcPr/>
                </a:tc>
              </a:tr>
              <a:tr h="18688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结构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移植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将某事物的结构形式和结构特征移植到新的领域，最终实现创新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工程师根据乌贼喷水实现身体快速移动的现象，发明了仿乌贼脉冲式喷水推进装置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76325" y="643255"/>
            <a:ext cx="10386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（三）移植法</a:t>
            </a:r>
            <a:endParaRPr lang="zh-CN" altLang="en-US" sz="2400"/>
          </a:p>
          <a:p>
            <a:r>
              <a:rPr lang="zh-CN" altLang="en-US" sz="2400"/>
              <a:t>移植法是指把某一事物的</a:t>
            </a:r>
            <a:r>
              <a:rPr lang="zh-CN" altLang="en-US" sz="2400">
                <a:solidFill>
                  <a:srgbClr val="FF0000"/>
                </a:solidFill>
              </a:rPr>
              <a:t>原理、结构、方法、材料</a:t>
            </a:r>
            <a:r>
              <a:rPr lang="zh-CN" altLang="en-US" sz="2400"/>
              <a:t>等转移到其他领域中，最终实现创新。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600450" y="653288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</a:rPr>
              <a:t>移植法的类型说明及应用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958975" y="733425"/>
          <a:ext cx="11709400" cy="4783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7350"/>
                <a:gridCol w="2927350"/>
                <a:gridCol w="2927350"/>
              </a:tblGrid>
              <a:tr h="4851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说明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应用例子</a:t>
                      </a:r>
                      <a:endParaRPr lang="zh-CN" altLang="en-US" sz="2400"/>
                    </a:p>
                  </a:txBody>
                  <a:tcPr/>
                </a:tc>
              </a:tr>
              <a:tr h="17487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方法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移植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将解决某问题的方法移植到新的情境中去解决新的问题，最终实现创新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将代数方法移植到几何领域，给几何这门学科提供了便捷高效的计算方法</a:t>
                      </a:r>
                      <a:endParaRPr lang="zh-CN" altLang="en-US" sz="2400"/>
                    </a:p>
                  </a:txBody>
                  <a:tcPr/>
                </a:tc>
              </a:tr>
              <a:tr h="25495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材料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移植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将某个材料转移到待解决问题中直接应用，最终实现创新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/>
                        <a:t>亚硫酸锌能够白天吸收光能，晚上发光，科学家根据这一特性将亚硫酸锌用于电器的制造，最终诞生出夜光工艺品、夜光航标灯等多项创新发明</a:t>
                      </a: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253230" y="597916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</a:rPr>
              <a:t>移植法的类型说明及应用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四、借鉴分析法</a:t>
            </a:r>
            <a:endParaRPr lang="zh-CN" altLang="en-US" sz="2400"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五、TRIZ理论法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290" y="1043305"/>
            <a:ext cx="794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（一）TRIZ经典理论体系结构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71575" y="1517015"/>
            <a:ext cx="9460865" cy="531558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541020" y="1272540"/>
            <a:ext cx="10944225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（1）</a:t>
            </a:r>
            <a:r>
              <a:rPr lang="zh-CN" altLang="en-US" sz="2400"/>
              <a:t>TRIZ的理论基础是自然科学。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（2）</a:t>
            </a:r>
            <a:r>
              <a:rPr lang="zh-CN" altLang="en-US" sz="2400"/>
              <a:t>TRIZ的理论支柱是系统科学和思维科学。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（3）</a:t>
            </a:r>
            <a:r>
              <a:rPr lang="zh-CN" altLang="en-US" sz="2400"/>
              <a:t>TRIZ的哲学范畴是认识论、辩证法和系统论。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（4）</a:t>
            </a:r>
            <a:r>
              <a:rPr lang="zh-CN" altLang="en-US" sz="2400"/>
              <a:t>TRIZ的理论核心是技术系统进化法则。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（5）</a:t>
            </a:r>
            <a:r>
              <a:rPr lang="zh-CN" altLang="en-US" sz="2400"/>
              <a:t>TRIZ的基本概念：产品的技术系统或工艺流程、进化过程中所发生的矛盾、解决矛盾所涉及的资源和技术进化的目标理想解。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（6）</a:t>
            </a:r>
            <a:r>
              <a:rPr lang="zh-CN" altLang="en-US" sz="2400"/>
              <a:t>TRIZ的创新问题分析工具包括物场模型、功能分析、矛盾分析和资源分析。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（7）</a:t>
            </a:r>
            <a:r>
              <a:rPr lang="zh-CN" altLang="en-US" sz="2400"/>
              <a:t>TRIZ的创新问题求解工具包括技术矛盾创新原理、物理矛盾分离原理、发明问题标准解系统、技术矛盾知识库和创新思维。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</a:rPr>
              <a:t>（8）</a:t>
            </a:r>
            <a:r>
              <a:rPr lang="zh-CN" altLang="en-US" sz="2400"/>
              <a:t>TRIZ的创新问题通用求解算法是发明问题解决算法。</a:t>
            </a:r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40890" y="2146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五、TRIZ理论法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030" y="7435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ym typeface="+mn-ea"/>
              </a:rPr>
              <a:t>（一）TRIZ经典理论体系结构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 rot="0">
            <a:off x="9201785" y="259080"/>
            <a:ext cx="4819650" cy="5857240"/>
            <a:chOff x="14475" y="368"/>
            <a:chExt cx="7590" cy="9224"/>
          </a:xfrm>
          <a:solidFill>
            <a:schemeClr val="accent1">
              <a:lumMod val="40000"/>
              <a:lumOff val="60000"/>
              <a:alpha val="10000"/>
            </a:schemeClr>
          </a:solidFill>
        </p:grpSpPr>
        <p:sp>
          <p:nvSpPr>
            <p:cNvPr id="19" name="任意多边形 18"/>
            <p:cNvSpPr/>
            <p:nvPr/>
          </p:nvSpPr>
          <p:spPr>
            <a:xfrm rot="1860000">
              <a:off x="14959" y="368"/>
              <a:ext cx="7106" cy="9225"/>
            </a:xfrm>
            <a:custGeom>
              <a:avLst/>
              <a:gdLst>
                <a:gd name="connsiteX0" fmla="*/ 0 w 7106"/>
                <a:gd name="connsiteY0" fmla="*/ 6635 h 9225"/>
                <a:gd name="connsiteX1" fmla="*/ 1570 w 7106"/>
                <a:gd name="connsiteY1" fmla="*/ 0 h 9225"/>
                <a:gd name="connsiteX2" fmla="*/ 7106 w 7106"/>
                <a:gd name="connsiteY2" fmla="*/ 9225 h 9225"/>
                <a:gd name="connsiteX3" fmla="*/ 0 w 7106"/>
                <a:gd name="connsiteY3" fmla="*/ 6635 h 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6" h="9225">
                  <a:moveTo>
                    <a:pt x="0" y="6635"/>
                  </a:moveTo>
                  <a:lnTo>
                    <a:pt x="1570" y="0"/>
                  </a:lnTo>
                  <a:lnTo>
                    <a:pt x="7106" y="9225"/>
                  </a:lnTo>
                  <a:lnTo>
                    <a:pt x="0" y="66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6155" y="1140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56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50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4475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240030" y="259080"/>
            <a:ext cx="163703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 业 故 事</a:t>
            </a:r>
            <a:endParaRPr lang="zh-CN" altLang="zh-CN" sz="2200" spc="100" smtClean="0">
              <a:solidFill>
                <a:srgbClr val="FF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8" name="Rectangle 9"/>
          <p:cNvSpPr/>
          <p:nvPr/>
        </p:nvSpPr>
        <p:spPr>
          <a:xfrm>
            <a:off x="0" y="176530"/>
            <a:ext cx="240030" cy="567055"/>
          </a:xfrm>
          <a:prstGeom prst="rect">
            <a:avLst/>
          </a:prstGeom>
          <a:gradFill flip="none" rotWithShape="1">
            <a:gsLst>
              <a:gs pos="100000">
                <a:srgbClr val="125680">
                  <a:alpha val="90000"/>
                </a:srgbClr>
              </a:gs>
              <a:gs pos="0">
                <a:srgbClr val="070C1E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67775" y="6299200"/>
            <a:ext cx="1949450" cy="561340"/>
            <a:chOff x="15012" y="9920"/>
            <a:chExt cx="3070" cy="884"/>
          </a:xfrm>
        </p:grpSpPr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41020" y="6580505"/>
            <a:ext cx="6584315" cy="0"/>
          </a:xfrm>
          <a:prstGeom prst="line">
            <a:avLst/>
          </a:prstGeom>
          <a:ln>
            <a:solidFill>
              <a:srgbClr val="5B9BD5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rot="0">
            <a:off x="11209020" y="100965"/>
            <a:ext cx="821055" cy="395605"/>
            <a:chOff x="17519" y="159"/>
            <a:chExt cx="1293" cy="623"/>
          </a:xfrm>
        </p:grpSpPr>
        <p:sp>
          <p:nvSpPr>
            <p:cNvPr id="62" name="Oval 69"/>
            <p:cNvSpPr>
              <a:spLocks noChangeArrowheads="1"/>
            </p:cNvSpPr>
            <p:nvPr/>
          </p:nvSpPr>
          <p:spPr bwMode="auto">
            <a:xfrm>
              <a:off x="18241" y="668"/>
              <a:ext cx="114" cy="11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9" name="Oval 76"/>
            <p:cNvSpPr>
              <a:spLocks noChangeArrowheads="1"/>
            </p:cNvSpPr>
            <p:nvPr/>
          </p:nvSpPr>
          <p:spPr bwMode="auto">
            <a:xfrm>
              <a:off x="18696" y="159"/>
              <a:ext cx="117" cy="11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1" name="Oval 78"/>
            <p:cNvSpPr>
              <a:spLocks noChangeArrowheads="1"/>
            </p:cNvSpPr>
            <p:nvPr/>
          </p:nvSpPr>
          <p:spPr bwMode="auto">
            <a:xfrm>
              <a:off x="17519" y="278"/>
              <a:ext cx="121" cy="121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877060" y="1149985"/>
            <a:ext cx="6191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spc="10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创新思维引领行业发展</a:t>
            </a:r>
            <a:endParaRPr lang="zh-CN" altLang="en-US" sz="2800" spc="10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54415" y="1868170"/>
            <a:ext cx="2542540" cy="2600960"/>
            <a:chOff x="11191" y="3755"/>
            <a:chExt cx="2192" cy="2242"/>
          </a:xfr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5" name="菱形 4"/>
            <p:cNvSpPr/>
            <p:nvPr/>
          </p:nvSpPr>
          <p:spPr>
            <a:xfrm>
              <a:off x="11753" y="375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zh-CN"/>
                <a:t>勤奋</a:t>
              </a:r>
              <a:endParaRPr lang="zh-CN" altLang="zh-CN"/>
            </a:p>
          </p:txBody>
        </p:sp>
        <p:sp>
          <p:nvSpPr>
            <p:cNvPr id="9" name="菱形 8"/>
            <p:cNvSpPr/>
            <p:nvPr/>
          </p:nvSpPr>
          <p:spPr>
            <a:xfrm>
              <a:off x="11191" y="4350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谦虚</a:t>
              </a:r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1763" y="4931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挑战</a:t>
              </a:r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12317" y="434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稳健</a:t>
              </a:r>
              <a:endParaRPr lang="zh-CN" altLang="en-US"/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7232015" y="664210"/>
            <a:ext cx="0" cy="53181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0">
            <a:off x="7015480" y="2849245"/>
            <a:ext cx="432435" cy="608965"/>
            <a:chOff x="8502651" y="2933700"/>
            <a:chExt cx="631825" cy="885825"/>
          </a:xfrm>
          <a:solidFill>
            <a:schemeClr val="accent1">
              <a:lumMod val="75000"/>
            </a:schemeClr>
          </a:solidFill>
        </p:grpSpPr>
        <p:sp>
          <p:nvSpPr>
            <p:cNvPr id="258" name="Freeform 52"/>
            <p:cNvSpPr/>
            <p:nvPr/>
          </p:nvSpPr>
          <p:spPr bwMode="auto">
            <a:xfrm>
              <a:off x="8680451" y="2933700"/>
              <a:ext cx="276225" cy="377825"/>
            </a:xfrm>
            <a:custGeom>
              <a:avLst/>
              <a:gdLst>
                <a:gd name="T0" fmla="*/ 6 w 158"/>
                <a:gd name="T1" fmla="*/ 102 h 217"/>
                <a:gd name="T2" fmla="*/ 0 w 158"/>
                <a:gd name="T3" fmla="*/ 126 h 217"/>
                <a:gd name="T4" fmla="*/ 6 w 158"/>
                <a:gd name="T5" fmla="*/ 151 h 217"/>
                <a:gd name="T6" fmla="*/ 10 w 158"/>
                <a:gd name="T7" fmla="*/ 145 h 217"/>
                <a:gd name="T8" fmla="*/ 80 w 158"/>
                <a:gd name="T9" fmla="*/ 217 h 217"/>
                <a:gd name="T10" fmla="*/ 147 w 158"/>
                <a:gd name="T11" fmla="*/ 142 h 217"/>
                <a:gd name="T12" fmla="*/ 152 w 158"/>
                <a:gd name="T13" fmla="*/ 150 h 217"/>
                <a:gd name="T14" fmla="*/ 158 w 158"/>
                <a:gd name="T15" fmla="*/ 125 h 217"/>
                <a:gd name="T16" fmla="*/ 152 w 158"/>
                <a:gd name="T17" fmla="*/ 100 h 217"/>
                <a:gd name="T18" fmla="*/ 150 w 158"/>
                <a:gd name="T19" fmla="*/ 102 h 217"/>
                <a:gd name="T20" fmla="*/ 149 w 158"/>
                <a:gd name="T21" fmla="*/ 81 h 217"/>
                <a:gd name="T22" fmla="*/ 91 w 158"/>
                <a:gd name="T23" fmla="*/ 67 h 217"/>
                <a:gd name="T24" fmla="*/ 100 w 158"/>
                <a:gd name="T25" fmla="*/ 70 h 217"/>
                <a:gd name="T26" fmla="*/ 156 w 158"/>
                <a:gd name="T27" fmla="*/ 52 h 217"/>
                <a:gd name="T28" fmla="*/ 27 w 158"/>
                <a:gd name="T29" fmla="*/ 39 h 217"/>
                <a:gd name="T30" fmla="*/ 2 w 158"/>
                <a:gd name="T31" fmla="*/ 56 h 217"/>
                <a:gd name="T32" fmla="*/ 19 w 158"/>
                <a:gd name="T33" fmla="*/ 55 h 217"/>
                <a:gd name="T34" fmla="*/ 8 w 158"/>
                <a:gd name="T35" fmla="*/ 90 h 217"/>
                <a:gd name="T36" fmla="*/ 7 w 158"/>
                <a:gd name="T37" fmla="*/ 102 h 217"/>
                <a:gd name="T38" fmla="*/ 6 w 158"/>
                <a:gd name="T39" fmla="*/ 1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217">
                  <a:moveTo>
                    <a:pt x="6" y="102"/>
                  </a:moveTo>
                  <a:cubicBezTo>
                    <a:pt x="3" y="102"/>
                    <a:pt x="0" y="113"/>
                    <a:pt x="0" y="126"/>
                  </a:cubicBezTo>
                  <a:cubicBezTo>
                    <a:pt x="0" y="140"/>
                    <a:pt x="3" y="151"/>
                    <a:pt x="6" y="151"/>
                  </a:cubicBezTo>
                  <a:cubicBezTo>
                    <a:pt x="8" y="151"/>
                    <a:pt x="9" y="148"/>
                    <a:pt x="10" y="145"/>
                  </a:cubicBezTo>
                  <a:cubicBezTo>
                    <a:pt x="21" y="186"/>
                    <a:pt x="59" y="217"/>
                    <a:pt x="80" y="217"/>
                  </a:cubicBezTo>
                  <a:cubicBezTo>
                    <a:pt x="106" y="217"/>
                    <a:pt x="142" y="188"/>
                    <a:pt x="147" y="142"/>
                  </a:cubicBezTo>
                  <a:cubicBezTo>
                    <a:pt x="148" y="147"/>
                    <a:pt x="150" y="150"/>
                    <a:pt x="152" y="150"/>
                  </a:cubicBezTo>
                  <a:cubicBezTo>
                    <a:pt x="155" y="150"/>
                    <a:pt x="158" y="139"/>
                    <a:pt x="158" y="125"/>
                  </a:cubicBezTo>
                  <a:cubicBezTo>
                    <a:pt x="158" y="111"/>
                    <a:pt x="155" y="100"/>
                    <a:pt x="152" y="100"/>
                  </a:cubicBezTo>
                  <a:cubicBezTo>
                    <a:pt x="151" y="100"/>
                    <a:pt x="150" y="101"/>
                    <a:pt x="150" y="102"/>
                  </a:cubicBezTo>
                  <a:cubicBezTo>
                    <a:pt x="150" y="95"/>
                    <a:pt x="150" y="89"/>
                    <a:pt x="149" y="81"/>
                  </a:cubicBezTo>
                  <a:cubicBezTo>
                    <a:pt x="137" y="90"/>
                    <a:pt x="115" y="78"/>
                    <a:pt x="91" y="67"/>
                  </a:cubicBezTo>
                  <a:cubicBezTo>
                    <a:pt x="94" y="68"/>
                    <a:pt x="97" y="69"/>
                    <a:pt x="100" y="70"/>
                  </a:cubicBezTo>
                  <a:cubicBezTo>
                    <a:pt x="140" y="90"/>
                    <a:pt x="156" y="52"/>
                    <a:pt x="156" y="52"/>
                  </a:cubicBezTo>
                  <a:cubicBezTo>
                    <a:pt x="156" y="52"/>
                    <a:pt x="106" y="0"/>
                    <a:pt x="27" y="39"/>
                  </a:cubicBezTo>
                  <a:cubicBezTo>
                    <a:pt x="20" y="43"/>
                    <a:pt x="11" y="52"/>
                    <a:pt x="2" y="56"/>
                  </a:cubicBezTo>
                  <a:cubicBezTo>
                    <a:pt x="2" y="56"/>
                    <a:pt x="9" y="55"/>
                    <a:pt x="19" y="55"/>
                  </a:cubicBezTo>
                  <a:cubicBezTo>
                    <a:pt x="11" y="60"/>
                    <a:pt x="6" y="71"/>
                    <a:pt x="8" y="90"/>
                  </a:cubicBezTo>
                  <a:cubicBezTo>
                    <a:pt x="7" y="93"/>
                    <a:pt x="7" y="98"/>
                    <a:pt x="7" y="102"/>
                  </a:cubicBezTo>
                  <a:cubicBezTo>
                    <a:pt x="6" y="102"/>
                    <a:pt x="6" y="102"/>
                    <a:pt x="6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59" name="Freeform 53"/>
            <p:cNvSpPr>
              <a:spLocks noEditPoints="1"/>
            </p:cNvSpPr>
            <p:nvPr/>
          </p:nvSpPr>
          <p:spPr bwMode="auto">
            <a:xfrm>
              <a:off x="8502651" y="3295650"/>
              <a:ext cx="631825" cy="523875"/>
            </a:xfrm>
            <a:custGeom>
              <a:avLst/>
              <a:gdLst>
                <a:gd name="T0" fmla="*/ 322 w 362"/>
                <a:gd name="T1" fmla="*/ 195 h 300"/>
                <a:gd name="T2" fmla="*/ 357 w 362"/>
                <a:gd name="T3" fmla="*/ 63 h 300"/>
                <a:gd name="T4" fmla="*/ 237 w 362"/>
                <a:gd name="T5" fmla="*/ 7 h 300"/>
                <a:gd name="T6" fmla="*/ 230 w 362"/>
                <a:gd name="T7" fmla="*/ 11 h 300"/>
                <a:gd name="T8" fmla="*/ 203 w 362"/>
                <a:gd name="T9" fmla="*/ 124 h 300"/>
                <a:gd name="T10" fmla="*/ 193 w 362"/>
                <a:gd name="T11" fmla="*/ 40 h 300"/>
                <a:gd name="T12" fmla="*/ 196 w 362"/>
                <a:gd name="T13" fmla="*/ 31 h 300"/>
                <a:gd name="T14" fmla="*/ 190 w 362"/>
                <a:gd name="T15" fmla="*/ 21 h 300"/>
                <a:gd name="T16" fmla="*/ 176 w 362"/>
                <a:gd name="T17" fmla="*/ 21 h 300"/>
                <a:gd name="T18" fmla="*/ 169 w 362"/>
                <a:gd name="T19" fmla="*/ 31 h 300"/>
                <a:gd name="T20" fmla="*/ 173 w 362"/>
                <a:gd name="T21" fmla="*/ 39 h 300"/>
                <a:gd name="T22" fmla="*/ 161 w 362"/>
                <a:gd name="T23" fmla="*/ 118 h 300"/>
                <a:gd name="T24" fmla="*/ 161 w 362"/>
                <a:gd name="T25" fmla="*/ 123 h 300"/>
                <a:gd name="T26" fmla="*/ 128 w 362"/>
                <a:gd name="T27" fmla="*/ 7 h 300"/>
                <a:gd name="T28" fmla="*/ 123 w 362"/>
                <a:gd name="T29" fmla="*/ 7 h 300"/>
                <a:gd name="T30" fmla="*/ 4 w 362"/>
                <a:gd name="T31" fmla="*/ 67 h 300"/>
                <a:gd name="T32" fmla="*/ 26 w 362"/>
                <a:gd name="T33" fmla="*/ 221 h 300"/>
                <a:gd name="T34" fmla="*/ 68 w 362"/>
                <a:gd name="T35" fmla="*/ 218 h 300"/>
                <a:gd name="T36" fmla="*/ 76 w 362"/>
                <a:gd name="T37" fmla="*/ 300 h 300"/>
                <a:gd name="T38" fmla="*/ 278 w 362"/>
                <a:gd name="T39" fmla="*/ 300 h 300"/>
                <a:gd name="T40" fmla="*/ 285 w 362"/>
                <a:gd name="T41" fmla="*/ 235 h 300"/>
                <a:gd name="T42" fmla="*/ 286 w 362"/>
                <a:gd name="T43" fmla="*/ 215 h 300"/>
                <a:gd name="T44" fmla="*/ 313 w 362"/>
                <a:gd name="T45" fmla="*/ 221 h 300"/>
                <a:gd name="T46" fmla="*/ 322 w 362"/>
                <a:gd name="T47" fmla="*/ 195 h 300"/>
                <a:gd name="T48" fmla="*/ 289 w 362"/>
                <a:gd name="T49" fmla="*/ 98 h 300"/>
                <a:gd name="T50" fmla="*/ 291 w 362"/>
                <a:gd name="T51" fmla="*/ 101 h 300"/>
                <a:gd name="T52" fmla="*/ 289 w 362"/>
                <a:gd name="T53" fmla="*/ 98 h 300"/>
                <a:gd name="T54" fmla="*/ 73 w 362"/>
                <a:gd name="T55" fmla="*/ 157 h 300"/>
                <a:gd name="T56" fmla="*/ 159 w 362"/>
                <a:gd name="T57" fmla="*/ 149 h 300"/>
                <a:gd name="T58" fmla="*/ 166 w 362"/>
                <a:gd name="T59" fmla="*/ 149 h 300"/>
                <a:gd name="T60" fmla="*/ 180 w 362"/>
                <a:gd name="T61" fmla="*/ 148 h 300"/>
                <a:gd name="T62" fmla="*/ 229 w 362"/>
                <a:gd name="T63" fmla="*/ 146 h 300"/>
                <a:gd name="T64" fmla="*/ 198 w 362"/>
                <a:gd name="T65" fmla="*/ 151 h 300"/>
                <a:gd name="T66" fmla="*/ 195 w 362"/>
                <a:gd name="T67" fmla="*/ 151 h 300"/>
                <a:gd name="T68" fmla="*/ 179 w 362"/>
                <a:gd name="T69" fmla="*/ 154 h 300"/>
                <a:gd name="T70" fmla="*/ 42 w 362"/>
                <a:gd name="T71" fmla="*/ 174 h 300"/>
                <a:gd name="T72" fmla="*/ 68 w 362"/>
                <a:gd name="T73" fmla="*/ 160 h 300"/>
                <a:gd name="T74" fmla="*/ 73 w 362"/>
                <a:gd name="T75" fmla="*/ 157 h 300"/>
                <a:gd name="T76" fmla="*/ 179 w 362"/>
                <a:gd name="T77" fmla="*/ 187 h 300"/>
                <a:gd name="T78" fmla="*/ 171 w 362"/>
                <a:gd name="T79" fmla="*/ 188 h 300"/>
                <a:gd name="T80" fmla="*/ 154 w 362"/>
                <a:gd name="T81" fmla="*/ 190 h 300"/>
                <a:gd name="T82" fmla="*/ 172 w 362"/>
                <a:gd name="T83" fmla="*/ 183 h 300"/>
                <a:gd name="T84" fmla="*/ 182 w 362"/>
                <a:gd name="T85" fmla="*/ 179 h 300"/>
                <a:gd name="T86" fmla="*/ 187 w 362"/>
                <a:gd name="T87" fmla="*/ 177 h 300"/>
                <a:gd name="T88" fmla="*/ 288 w 362"/>
                <a:gd name="T89" fmla="*/ 165 h 300"/>
                <a:gd name="T90" fmla="*/ 306 w 362"/>
                <a:gd name="T91" fmla="*/ 163 h 300"/>
                <a:gd name="T92" fmla="*/ 312 w 362"/>
                <a:gd name="T93" fmla="*/ 169 h 300"/>
                <a:gd name="T94" fmla="*/ 313 w 362"/>
                <a:gd name="T95" fmla="*/ 171 h 300"/>
                <a:gd name="T96" fmla="*/ 179 w 362"/>
                <a:gd name="T97" fmla="*/ 1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" h="300">
                  <a:moveTo>
                    <a:pt x="322" y="195"/>
                  </a:moveTo>
                  <a:cubicBezTo>
                    <a:pt x="341" y="148"/>
                    <a:pt x="362" y="94"/>
                    <a:pt x="357" y="63"/>
                  </a:cubicBezTo>
                  <a:cubicBezTo>
                    <a:pt x="356" y="43"/>
                    <a:pt x="289" y="0"/>
                    <a:pt x="237" y="7"/>
                  </a:cubicBezTo>
                  <a:cubicBezTo>
                    <a:pt x="237" y="7"/>
                    <a:pt x="235" y="9"/>
                    <a:pt x="230" y="11"/>
                  </a:cubicBezTo>
                  <a:cubicBezTo>
                    <a:pt x="203" y="124"/>
                    <a:pt x="203" y="124"/>
                    <a:pt x="203" y="124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7"/>
                    <a:pt x="125" y="7"/>
                    <a:pt x="123" y="7"/>
                  </a:cubicBezTo>
                  <a:cubicBezTo>
                    <a:pt x="71" y="14"/>
                    <a:pt x="5" y="32"/>
                    <a:pt x="4" y="67"/>
                  </a:cubicBezTo>
                  <a:cubicBezTo>
                    <a:pt x="0" y="83"/>
                    <a:pt x="18" y="183"/>
                    <a:pt x="26" y="221"/>
                  </a:cubicBezTo>
                  <a:cubicBezTo>
                    <a:pt x="35" y="226"/>
                    <a:pt x="54" y="222"/>
                    <a:pt x="68" y="218"/>
                  </a:cubicBezTo>
                  <a:cubicBezTo>
                    <a:pt x="72" y="260"/>
                    <a:pt x="75" y="292"/>
                    <a:pt x="76" y="300"/>
                  </a:cubicBezTo>
                  <a:cubicBezTo>
                    <a:pt x="278" y="300"/>
                    <a:pt x="278" y="300"/>
                    <a:pt x="278" y="300"/>
                  </a:cubicBezTo>
                  <a:cubicBezTo>
                    <a:pt x="279" y="293"/>
                    <a:pt x="282" y="269"/>
                    <a:pt x="285" y="235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313" y="221"/>
                    <a:pt x="313" y="221"/>
                    <a:pt x="313" y="221"/>
                  </a:cubicBezTo>
                  <a:lnTo>
                    <a:pt x="322" y="195"/>
                  </a:lnTo>
                  <a:close/>
                  <a:moveTo>
                    <a:pt x="289" y="98"/>
                  </a:moveTo>
                  <a:cubicBezTo>
                    <a:pt x="290" y="96"/>
                    <a:pt x="290" y="98"/>
                    <a:pt x="291" y="101"/>
                  </a:cubicBezTo>
                  <a:cubicBezTo>
                    <a:pt x="289" y="100"/>
                    <a:pt x="288" y="99"/>
                    <a:pt x="289" y="98"/>
                  </a:cubicBezTo>
                  <a:close/>
                  <a:moveTo>
                    <a:pt x="73" y="157"/>
                  </a:moveTo>
                  <a:cubicBezTo>
                    <a:pt x="159" y="149"/>
                    <a:pt x="159" y="149"/>
                    <a:pt x="159" y="149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229" y="146"/>
                    <a:pt x="229" y="146"/>
                    <a:pt x="229" y="146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8" y="160"/>
                    <a:pt x="68" y="160"/>
                    <a:pt x="68" y="160"/>
                  </a:cubicBezTo>
                  <a:lnTo>
                    <a:pt x="73" y="157"/>
                  </a:lnTo>
                  <a:close/>
                  <a:moveTo>
                    <a:pt x="179" y="187"/>
                  </a:moveTo>
                  <a:cubicBezTo>
                    <a:pt x="171" y="188"/>
                    <a:pt x="171" y="188"/>
                    <a:pt x="171" y="188"/>
                  </a:cubicBezTo>
                  <a:cubicBezTo>
                    <a:pt x="154" y="190"/>
                    <a:pt x="154" y="190"/>
                    <a:pt x="154" y="190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12" y="169"/>
                    <a:pt x="312" y="169"/>
                    <a:pt x="312" y="169"/>
                  </a:cubicBezTo>
                  <a:cubicBezTo>
                    <a:pt x="313" y="171"/>
                    <a:pt x="313" y="171"/>
                    <a:pt x="313" y="171"/>
                  </a:cubicBezTo>
                  <a:lnTo>
                    <a:pt x="179" y="1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945765" y="1671955"/>
            <a:ext cx="1774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标注 1"/>
          <p:cNvSpPr/>
          <p:nvPr/>
        </p:nvSpPr>
        <p:spPr>
          <a:xfrm>
            <a:off x="1007745" y="2626360"/>
            <a:ext cx="5495290" cy="2914650"/>
          </a:xfrm>
          <a:prstGeom prst="wedgeRoundRectCallou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/>
              <a:t>想一想</a:t>
            </a:r>
            <a:r>
              <a:rPr lang="zh-CN" altLang="en-US" sz="2400"/>
              <a:t>：</a:t>
            </a:r>
            <a:endParaRPr lang="zh-CN" altLang="en-US" sz="2400"/>
          </a:p>
          <a:p>
            <a:pPr algn="l"/>
            <a:r>
              <a:rPr lang="zh-CN" altLang="en-US" sz="2400"/>
              <a:t>（1）江南春的创业经历体现了他怎样的创新思维？</a:t>
            </a:r>
            <a:endParaRPr lang="zh-CN" altLang="en-US" sz="2400"/>
          </a:p>
          <a:p>
            <a:pPr algn="l"/>
            <a:r>
              <a:rPr lang="zh-CN" altLang="en-US" sz="2400"/>
              <a:t>（2）你认为大学生应该如何培养自己的创新思维？</a:t>
            </a:r>
            <a:endParaRPr lang="zh-CN" altLang="en-US" sz="24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2179320" y="2451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C0C0C0"/>
                </a:highlight>
              </a:rPr>
              <a:t>五、TRIZ理论法</a:t>
            </a:r>
            <a:endParaRPr lang="zh-CN" altLang="en-US" sz="2400">
              <a:highlight>
                <a:srgbClr val="C0C0C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0030" y="944880"/>
            <a:ext cx="794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（二）TRIZ理论法的应用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240790" y="1445260"/>
            <a:ext cx="101841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利用TRIZ理论法解决问题的过程可以称为技术体系，这一过程的实施可以分为问题分析、求领域解、解的评价和方案实施四个步骤。</a:t>
            </a:r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148590" y="2275205"/>
            <a:ext cx="2750820" cy="1377950"/>
          </a:xfrm>
          <a:prstGeom prst="ellips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3056890" y="2315210"/>
            <a:ext cx="2900045" cy="1377950"/>
          </a:xfrm>
          <a:prstGeom prst="ellips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6114415" y="2315210"/>
            <a:ext cx="2900045" cy="1377950"/>
          </a:xfrm>
          <a:prstGeom prst="ellips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9130665" y="2315210"/>
            <a:ext cx="2825750" cy="1377950"/>
          </a:xfrm>
          <a:prstGeom prst="ellips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6765" y="27971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问题分析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3767455" y="27971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求领域解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6864350" y="27971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解的评价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9961245" y="27971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方案实施</a:t>
            </a:r>
            <a:endParaRPr lang="zh-CN" altLang="en-US" sz="2400"/>
          </a:p>
        </p:txBody>
      </p:sp>
      <p:pic>
        <p:nvPicPr>
          <p:cNvPr id="21" name="https://photo-static-api.fotomore.com/creative/vcg/400/new/VCG41N1402129634.jpg" descr="问题分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90" y="4108450"/>
            <a:ext cx="2678430" cy="1845945"/>
          </a:xfrm>
          <a:prstGeom prst="rect">
            <a:avLst/>
          </a:prstGeom>
        </p:spPr>
      </p:pic>
      <p:pic>
        <p:nvPicPr>
          <p:cNvPr id="22" name="https://photo-static-api.fotomore.com/creative/vcg/400/new/VCG41N2148706664.jpg?uid=386&amp;timestamp=1717704131&amp;sign=1c3af7f72a21aa9f7306350a3f88a78d" descr="学习数学，用缩短的乘法公式求解一个未知的方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0" y="4109720"/>
            <a:ext cx="2774950" cy="1846580"/>
          </a:xfrm>
          <a:prstGeom prst="rect">
            <a:avLst/>
          </a:prstGeom>
        </p:spPr>
      </p:pic>
      <p:pic>
        <p:nvPicPr>
          <p:cNvPr id="23" name="https://photo-static-api.fotomore.com/creative/vcg/400/new/VCG211299095778.jpg" descr="特写的多色毛毡尖笔对白色的背景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4430" y="4109720"/>
            <a:ext cx="2780030" cy="1856105"/>
          </a:xfrm>
          <a:prstGeom prst="rect">
            <a:avLst/>
          </a:prstGeom>
        </p:spPr>
      </p:pic>
      <p:pic>
        <p:nvPicPr>
          <p:cNvPr id="24" name="https://photo-static-api.fotomore.com/creative/vcg/400/new/VCG41N1969425744.jpg?uid=386&amp;timestamp=1717577485&amp;sign=490d6bc11a70387b4499c057d3c307cf" descr="人力资源战略规划概念。预测对员工的需求，确定技能和胜任力的差距，实施战略，确保拥有合适技能的合适人员实现目标。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0690" y="4074160"/>
            <a:ext cx="2751455" cy="184467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0" y="100965"/>
            <a:ext cx="13125450" cy="6759575"/>
            <a:chOff x="0" y="159"/>
            <a:chExt cx="20670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1557" y="1180"/>
              <a:ext cx="3135" cy="6961"/>
              <a:chOff x="14475" y="1140"/>
              <a:chExt cx="3135" cy="6961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创 业 基 地</a:t>
              </a:r>
              <a:endParaRPr 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323340" y="3129915"/>
            <a:ext cx="4253865" cy="203962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146810" y="768985"/>
            <a:ext cx="6191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w"/>
              <a:defRPr/>
            </a:pPr>
            <a:r>
              <a:rPr lang="zh-CN" sz="2400" smtClean="0">
                <a:ea typeface="微软雅黑" panose="020B0503020204020204" pitchFamily="34" charset="-122"/>
                <a:cs typeface="+mn-lt"/>
                <a:sym typeface="+mn-ea"/>
              </a:rPr>
              <a:t>话题讨论</a:t>
            </a:r>
            <a:r>
              <a:rPr sz="2400" smtClean="0">
                <a:ea typeface="微软雅黑" panose="020B0503020204020204" pitchFamily="34" charset="-122"/>
                <a:cs typeface="+mn-lt"/>
                <a:sym typeface="+mn-ea"/>
              </a:rPr>
              <a:t> </a:t>
            </a:r>
            <a:endParaRPr lang="zh-CN" altLang="en-US" sz="2400" b="1" smtClean="0">
              <a:solidFill>
                <a:schemeClr val="tx1"/>
              </a:solidFill>
              <a:ea typeface="微软雅黑" panose="020B0503020204020204" pitchFamily="34" charset="-122"/>
              <a:cs typeface="+mn-lt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509895" y="5996305"/>
            <a:ext cx="1828165" cy="76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662670" y="598805"/>
            <a:ext cx="1828165" cy="76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https://photo-static-api.fotomore.com/creative/vcg/400/new/VCG41N1158784084.jpg" descr="商人们正握手同意一笔交易，配送网络物流就在后台。运输和物流概念的工业货物集装箱的快递概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70" y="1507490"/>
            <a:ext cx="4255135" cy="1807845"/>
          </a:xfrm>
          <a:prstGeom prst="rect">
            <a:avLst/>
          </a:prstGeom>
        </p:spPr>
      </p:pic>
      <p:pic>
        <p:nvPicPr>
          <p:cNvPr id="29" name="https://photo-static-api.fotomore.com/creative/vcg/veer/612/veer-127760964.jpg" descr="概念,屏幕,领导能力,箭头符号,男商人,新创企业,经理,全球通讯,地球形,全球商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095" y="1799590"/>
            <a:ext cx="5062855" cy="33750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" name="组合 81"/>
          <p:cNvGrpSpPr/>
          <p:nvPr/>
        </p:nvGrpSpPr>
        <p:grpSpPr>
          <a:xfrm>
            <a:off x="-1840230" y="100965"/>
            <a:ext cx="14965680" cy="6759575"/>
            <a:chOff x="-2898" y="159"/>
            <a:chExt cx="23568" cy="10645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-2898" y="408"/>
              <a:ext cx="7590" cy="9224"/>
              <a:chOff x="14475" y="368"/>
              <a:chExt cx="7590" cy="9224"/>
            </a:xfrm>
            <a:solidFill>
              <a:schemeClr val="accent1">
                <a:lumMod val="40000"/>
                <a:lumOff val="60000"/>
                <a:alpha val="10000"/>
              </a:schemeClr>
            </a:solidFill>
          </p:grpSpPr>
          <p:sp>
            <p:nvSpPr>
              <p:cNvPr id="19" name="任意多边形 18"/>
              <p:cNvSpPr/>
              <p:nvPr/>
            </p:nvSpPr>
            <p:spPr>
              <a:xfrm rot="1860000">
                <a:off x="14959" y="368"/>
                <a:ext cx="7106" cy="9225"/>
              </a:xfrm>
              <a:custGeom>
                <a:avLst/>
                <a:gdLst>
                  <a:gd name="connsiteX0" fmla="*/ 0 w 7106"/>
                  <a:gd name="connsiteY0" fmla="*/ 6635 h 9225"/>
                  <a:gd name="connsiteX1" fmla="*/ 1570 w 7106"/>
                  <a:gd name="connsiteY1" fmla="*/ 0 h 9225"/>
                  <a:gd name="connsiteX2" fmla="*/ 7106 w 7106"/>
                  <a:gd name="connsiteY2" fmla="*/ 9225 h 9225"/>
                  <a:gd name="connsiteX3" fmla="*/ 0 w 7106"/>
                  <a:gd name="connsiteY3" fmla="*/ 6635 h 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6" h="9225">
                    <a:moveTo>
                      <a:pt x="0" y="6635"/>
                    </a:moveTo>
                    <a:lnTo>
                      <a:pt x="1570" y="0"/>
                    </a:lnTo>
                    <a:lnTo>
                      <a:pt x="7106" y="9225"/>
                    </a:lnTo>
                    <a:lnTo>
                      <a:pt x="0" y="66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6155" y="1140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6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030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475" y="1171"/>
                <a:ext cx="1455" cy="69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等腰三角形 10"/>
            <p:cNvSpPr/>
            <p:nvPr/>
          </p:nvSpPr>
          <p:spPr>
            <a:xfrm rot="10800000" flipV="1">
              <a:off x="15926" y="8611"/>
              <a:ext cx="4744" cy="2193"/>
            </a:xfrm>
            <a:prstGeom prst="triangl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2" y="10363"/>
              <a:ext cx="14053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4098925" y="2508250"/>
            <a:ext cx="52501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90000"/>
              </a:lnSpc>
              <a:buNone/>
            </a:pPr>
            <a:r>
              <a:rPr lang="zh-CN" altLang="en-US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en-US" altLang="zh-CN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en-US" altLang="zh-CN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看！</a:t>
            </a:r>
            <a:endParaRPr lang="zh-CN" altLang="en-US" sz="6000" b="1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433705" y="878840"/>
            <a:ext cx="108521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所谓</a:t>
            </a:r>
            <a:r>
              <a:rPr lang="zh-CN" altLang="en-US" sz="2400">
                <a:highlight>
                  <a:srgbClr val="FFFF00"/>
                </a:highlight>
              </a:rPr>
              <a:t>创新思维</a:t>
            </a:r>
            <a:r>
              <a:rPr lang="zh-CN" altLang="en-US" sz="2400"/>
              <a:t>，是指以新颖独创的方法解决问题的思维过程。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>
                <a:highlight>
                  <a:srgbClr val="C0C0C0"/>
                </a:highlight>
              </a:rPr>
              <a:t>一、创新思维的特点</a:t>
            </a:r>
            <a:endParaRPr lang="zh-CN" altLang="en-US" sz="2400">
              <a:highlight>
                <a:srgbClr val="C0C0C0"/>
              </a:highlight>
            </a:endParaRPr>
          </a:p>
          <a:p>
            <a:r>
              <a:rPr lang="zh-CN" altLang="en-US" sz="2400"/>
              <a:t>创新思维是相对于常规思维而言的创造性思维。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048000" y="324485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常规思维</a:t>
            </a:r>
            <a:endParaRPr lang="zh-CN" altLang="en-US"/>
          </a:p>
        </p:txBody>
      </p:sp>
      <p:sp>
        <p:nvSpPr>
          <p:cNvPr id="32" name="圆角矩形 106"/>
          <p:cNvSpPr/>
          <p:nvPr>
            <p:custDataLst>
              <p:tags r:id="rId1"/>
            </p:custDataLst>
          </p:nvPr>
        </p:nvSpPr>
        <p:spPr>
          <a:xfrm>
            <a:off x="1333500" y="3591628"/>
            <a:ext cx="4165914" cy="2742128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867114" y="4996296"/>
            <a:ext cx="3098266" cy="1203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具有单向性、习惯性和逻辑性三个特点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867114" y="4428032"/>
            <a:ext cx="3097733" cy="4477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常规思维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5" name="圆角矩形 106"/>
          <p:cNvSpPr/>
          <p:nvPr>
            <p:custDataLst>
              <p:tags r:id="rId4"/>
            </p:custDataLst>
          </p:nvPr>
        </p:nvSpPr>
        <p:spPr>
          <a:xfrm>
            <a:off x="6115236" y="3591628"/>
            <a:ext cx="4165914" cy="2742128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pic>
        <p:nvPicPr>
          <p:cNvPr id="7" name="图片 6" descr="C:/Users/NYX/Downloads/7967204_广州城市天际线科技时尚未来道路公路.jpg7967204_广州城市天际线科技时尚未来道路公路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2559586" y="2559050"/>
            <a:ext cx="1614873" cy="1614873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6781587" y="4996296"/>
            <a:ext cx="3098266" cy="1203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多向性、非定式性和反常性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6781587" y="4428032"/>
            <a:ext cx="3097733" cy="4477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创新思维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圆角矩形 25"/>
          <p:cNvSpPr/>
          <p:nvPr>
            <p:custDataLst>
              <p:tags r:id="rId9"/>
            </p:custDataLst>
          </p:nvPr>
        </p:nvSpPr>
        <p:spPr>
          <a:xfrm>
            <a:off x="3192353" y="3999435"/>
            <a:ext cx="349161" cy="3491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1" name="任意多边形 26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8100000">
            <a:off x="3259521" y="4082595"/>
            <a:ext cx="215559" cy="1277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2" name="图片 41" descr="C:/Users/NYX/Downloads/8081799_中国南京新街口城市建筑群.jpg8081799_中国南京新街口城市建筑群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7341855" y="2580373"/>
            <a:ext cx="1614382" cy="1614873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3" name="圆角矩形 27"/>
          <p:cNvSpPr/>
          <p:nvPr>
            <p:custDataLst>
              <p:tags r:id="rId13"/>
            </p:custDataLst>
          </p:nvPr>
        </p:nvSpPr>
        <p:spPr>
          <a:xfrm>
            <a:off x="7974622" y="3999435"/>
            <a:ext cx="348742" cy="3491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4" name="任意多边形 28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 rot="8100000">
            <a:off x="8041257" y="4082595"/>
            <a:ext cx="215559" cy="1277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 rot="0">
            <a:off x="9201785" y="259080"/>
            <a:ext cx="4819650" cy="5857240"/>
            <a:chOff x="14475" y="368"/>
            <a:chExt cx="7590" cy="9224"/>
          </a:xfrm>
          <a:solidFill>
            <a:schemeClr val="accent1">
              <a:lumMod val="40000"/>
              <a:lumOff val="60000"/>
              <a:alpha val="10000"/>
            </a:schemeClr>
          </a:solidFill>
        </p:grpSpPr>
        <p:sp>
          <p:nvSpPr>
            <p:cNvPr id="19" name="任意多边形 18"/>
            <p:cNvSpPr/>
            <p:nvPr/>
          </p:nvSpPr>
          <p:spPr>
            <a:xfrm rot="1860000">
              <a:off x="14959" y="368"/>
              <a:ext cx="7106" cy="9225"/>
            </a:xfrm>
            <a:custGeom>
              <a:avLst/>
              <a:gdLst>
                <a:gd name="connsiteX0" fmla="*/ 0 w 7106"/>
                <a:gd name="connsiteY0" fmla="*/ 6635 h 9225"/>
                <a:gd name="connsiteX1" fmla="*/ 1570 w 7106"/>
                <a:gd name="connsiteY1" fmla="*/ 0 h 9225"/>
                <a:gd name="connsiteX2" fmla="*/ 7106 w 7106"/>
                <a:gd name="connsiteY2" fmla="*/ 9225 h 9225"/>
                <a:gd name="connsiteX3" fmla="*/ 0 w 7106"/>
                <a:gd name="connsiteY3" fmla="*/ 6635 h 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6" h="9225">
                  <a:moveTo>
                    <a:pt x="0" y="6635"/>
                  </a:moveTo>
                  <a:lnTo>
                    <a:pt x="1570" y="0"/>
                  </a:lnTo>
                  <a:lnTo>
                    <a:pt x="7106" y="9225"/>
                  </a:lnTo>
                  <a:lnTo>
                    <a:pt x="0" y="66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6155" y="1140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56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5030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4475" y="1171"/>
              <a:ext cx="1455" cy="693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240030" y="259080"/>
            <a:ext cx="13512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经典实例</a:t>
            </a:r>
            <a:endParaRPr lang="zh-CN" altLang="zh-CN" sz="2200" spc="100" smtClean="0">
              <a:solidFill>
                <a:srgbClr val="FF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8" name="Rectangle 9"/>
          <p:cNvSpPr/>
          <p:nvPr/>
        </p:nvSpPr>
        <p:spPr>
          <a:xfrm>
            <a:off x="0" y="176530"/>
            <a:ext cx="240030" cy="567055"/>
          </a:xfrm>
          <a:prstGeom prst="rect">
            <a:avLst/>
          </a:prstGeom>
          <a:gradFill flip="none" rotWithShape="1">
            <a:gsLst>
              <a:gs pos="100000">
                <a:srgbClr val="125680">
                  <a:alpha val="90000"/>
                </a:srgbClr>
              </a:gs>
              <a:gs pos="0">
                <a:srgbClr val="070C1E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67775" y="6299200"/>
            <a:ext cx="1949450" cy="561340"/>
            <a:chOff x="15012" y="9920"/>
            <a:chExt cx="3070" cy="884"/>
          </a:xfrm>
        </p:grpSpPr>
        <p:sp>
          <p:nvSpPr>
            <p:cNvPr id="6" name="等腰三角形 5"/>
            <p:cNvSpPr/>
            <p:nvPr/>
          </p:nvSpPr>
          <p:spPr>
            <a:xfrm rot="10800000" flipV="1">
              <a:off x="15012" y="9920"/>
              <a:ext cx="2507" cy="88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 flipV="1">
              <a:off x="15926" y="10044"/>
              <a:ext cx="2156" cy="760"/>
            </a:xfrm>
            <a:prstGeom prst="triangl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41020" y="6580505"/>
            <a:ext cx="6584315" cy="0"/>
          </a:xfrm>
          <a:prstGeom prst="line">
            <a:avLst/>
          </a:prstGeom>
          <a:ln>
            <a:solidFill>
              <a:srgbClr val="5B9BD5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rot="0">
            <a:off x="11209020" y="100965"/>
            <a:ext cx="821055" cy="395605"/>
            <a:chOff x="17519" y="159"/>
            <a:chExt cx="1293" cy="623"/>
          </a:xfrm>
        </p:grpSpPr>
        <p:sp>
          <p:nvSpPr>
            <p:cNvPr id="62" name="Oval 69"/>
            <p:cNvSpPr>
              <a:spLocks noChangeArrowheads="1"/>
            </p:cNvSpPr>
            <p:nvPr/>
          </p:nvSpPr>
          <p:spPr bwMode="auto">
            <a:xfrm>
              <a:off x="18241" y="668"/>
              <a:ext cx="114" cy="114"/>
            </a:xfrm>
            <a:prstGeom prst="rect">
              <a:avLst/>
            </a:prstGeom>
            <a:solidFill>
              <a:srgbClr val="125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69" name="Oval 76"/>
            <p:cNvSpPr>
              <a:spLocks noChangeArrowheads="1"/>
            </p:cNvSpPr>
            <p:nvPr/>
          </p:nvSpPr>
          <p:spPr bwMode="auto">
            <a:xfrm>
              <a:off x="18696" y="159"/>
              <a:ext cx="117" cy="119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71" name="Oval 78"/>
            <p:cNvSpPr>
              <a:spLocks noChangeArrowheads="1"/>
            </p:cNvSpPr>
            <p:nvPr/>
          </p:nvSpPr>
          <p:spPr bwMode="auto">
            <a:xfrm>
              <a:off x="17519" y="278"/>
              <a:ext cx="121" cy="121"/>
            </a:xfrm>
            <a:prstGeom prst="rect">
              <a:avLst/>
            </a:prstGeom>
            <a:solidFill>
              <a:srgbClr val="B0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763395" y="1149985"/>
            <a:ext cx="6191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spc="10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冒险主题乐园开进医院</a:t>
            </a:r>
            <a:endParaRPr lang="zh-CN" altLang="en-US" sz="2800" spc="10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54415" y="1868170"/>
            <a:ext cx="2542540" cy="2600960"/>
            <a:chOff x="11191" y="3755"/>
            <a:chExt cx="2192" cy="2242"/>
          </a:xfr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5" name="菱形 4"/>
            <p:cNvSpPr/>
            <p:nvPr/>
          </p:nvSpPr>
          <p:spPr>
            <a:xfrm>
              <a:off x="11753" y="375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zh-CN"/>
                <a:t>勤奋</a:t>
              </a:r>
              <a:endParaRPr lang="zh-CN" altLang="zh-CN"/>
            </a:p>
          </p:txBody>
        </p:sp>
        <p:sp>
          <p:nvSpPr>
            <p:cNvPr id="9" name="菱形 8"/>
            <p:cNvSpPr/>
            <p:nvPr/>
          </p:nvSpPr>
          <p:spPr>
            <a:xfrm>
              <a:off x="11191" y="4350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谦虚</a:t>
              </a:r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1763" y="4931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挑战</a:t>
              </a:r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12317" y="4345"/>
              <a:ext cx="1066" cy="106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稳健</a:t>
              </a:r>
              <a:endParaRPr lang="zh-CN" altLang="en-US"/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7232015" y="664210"/>
            <a:ext cx="0" cy="53181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0">
            <a:off x="7015480" y="2849245"/>
            <a:ext cx="432435" cy="608965"/>
            <a:chOff x="8502651" y="2933700"/>
            <a:chExt cx="631825" cy="885825"/>
          </a:xfrm>
          <a:solidFill>
            <a:schemeClr val="accent1">
              <a:lumMod val="75000"/>
            </a:schemeClr>
          </a:solidFill>
        </p:grpSpPr>
        <p:sp>
          <p:nvSpPr>
            <p:cNvPr id="258" name="Freeform 52"/>
            <p:cNvSpPr/>
            <p:nvPr/>
          </p:nvSpPr>
          <p:spPr bwMode="auto">
            <a:xfrm>
              <a:off x="8680451" y="2933700"/>
              <a:ext cx="276225" cy="377825"/>
            </a:xfrm>
            <a:custGeom>
              <a:avLst/>
              <a:gdLst>
                <a:gd name="T0" fmla="*/ 6 w 158"/>
                <a:gd name="T1" fmla="*/ 102 h 217"/>
                <a:gd name="T2" fmla="*/ 0 w 158"/>
                <a:gd name="T3" fmla="*/ 126 h 217"/>
                <a:gd name="T4" fmla="*/ 6 w 158"/>
                <a:gd name="T5" fmla="*/ 151 h 217"/>
                <a:gd name="T6" fmla="*/ 10 w 158"/>
                <a:gd name="T7" fmla="*/ 145 h 217"/>
                <a:gd name="T8" fmla="*/ 80 w 158"/>
                <a:gd name="T9" fmla="*/ 217 h 217"/>
                <a:gd name="T10" fmla="*/ 147 w 158"/>
                <a:gd name="T11" fmla="*/ 142 h 217"/>
                <a:gd name="T12" fmla="*/ 152 w 158"/>
                <a:gd name="T13" fmla="*/ 150 h 217"/>
                <a:gd name="T14" fmla="*/ 158 w 158"/>
                <a:gd name="T15" fmla="*/ 125 h 217"/>
                <a:gd name="T16" fmla="*/ 152 w 158"/>
                <a:gd name="T17" fmla="*/ 100 h 217"/>
                <a:gd name="T18" fmla="*/ 150 w 158"/>
                <a:gd name="T19" fmla="*/ 102 h 217"/>
                <a:gd name="T20" fmla="*/ 149 w 158"/>
                <a:gd name="T21" fmla="*/ 81 h 217"/>
                <a:gd name="T22" fmla="*/ 91 w 158"/>
                <a:gd name="T23" fmla="*/ 67 h 217"/>
                <a:gd name="T24" fmla="*/ 100 w 158"/>
                <a:gd name="T25" fmla="*/ 70 h 217"/>
                <a:gd name="T26" fmla="*/ 156 w 158"/>
                <a:gd name="T27" fmla="*/ 52 h 217"/>
                <a:gd name="T28" fmla="*/ 27 w 158"/>
                <a:gd name="T29" fmla="*/ 39 h 217"/>
                <a:gd name="T30" fmla="*/ 2 w 158"/>
                <a:gd name="T31" fmla="*/ 56 h 217"/>
                <a:gd name="T32" fmla="*/ 19 w 158"/>
                <a:gd name="T33" fmla="*/ 55 h 217"/>
                <a:gd name="T34" fmla="*/ 8 w 158"/>
                <a:gd name="T35" fmla="*/ 90 h 217"/>
                <a:gd name="T36" fmla="*/ 7 w 158"/>
                <a:gd name="T37" fmla="*/ 102 h 217"/>
                <a:gd name="T38" fmla="*/ 6 w 158"/>
                <a:gd name="T39" fmla="*/ 1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217">
                  <a:moveTo>
                    <a:pt x="6" y="102"/>
                  </a:moveTo>
                  <a:cubicBezTo>
                    <a:pt x="3" y="102"/>
                    <a:pt x="0" y="113"/>
                    <a:pt x="0" y="126"/>
                  </a:cubicBezTo>
                  <a:cubicBezTo>
                    <a:pt x="0" y="140"/>
                    <a:pt x="3" y="151"/>
                    <a:pt x="6" y="151"/>
                  </a:cubicBezTo>
                  <a:cubicBezTo>
                    <a:pt x="8" y="151"/>
                    <a:pt x="9" y="148"/>
                    <a:pt x="10" y="145"/>
                  </a:cubicBezTo>
                  <a:cubicBezTo>
                    <a:pt x="21" y="186"/>
                    <a:pt x="59" y="217"/>
                    <a:pt x="80" y="217"/>
                  </a:cubicBezTo>
                  <a:cubicBezTo>
                    <a:pt x="106" y="217"/>
                    <a:pt x="142" y="188"/>
                    <a:pt x="147" y="142"/>
                  </a:cubicBezTo>
                  <a:cubicBezTo>
                    <a:pt x="148" y="147"/>
                    <a:pt x="150" y="150"/>
                    <a:pt x="152" y="150"/>
                  </a:cubicBezTo>
                  <a:cubicBezTo>
                    <a:pt x="155" y="150"/>
                    <a:pt x="158" y="139"/>
                    <a:pt x="158" y="125"/>
                  </a:cubicBezTo>
                  <a:cubicBezTo>
                    <a:pt x="158" y="111"/>
                    <a:pt x="155" y="100"/>
                    <a:pt x="152" y="100"/>
                  </a:cubicBezTo>
                  <a:cubicBezTo>
                    <a:pt x="151" y="100"/>
                    <a:pt x="150" y="101"/>
                    <a:pt x="150" y="102"/>
                  </a:cubicBezTo>
                  <a:cubicBezTo>
                    <a:pt x="150" y="95"/>
                    <a:pt x="150" y="89"/>
                    <a:pt x="149" y="81"/>
                  </a:cubicBezTo>
                  <a:cubicBezTo>
                    <a:pt x="137" y="90"/>
                    <a:pt x="115" y="78"/>
                    <a:pt x="91" y="67"/>
                  </a:cubicBezTo>
                  <a:cubicBezTo>
                    <a:pt x="94" y="68"/>
                    <a:pt x="97" y="69"/>
                    <a:pt x="100" y="70"/>
                  </a:cubicBezTo>
                  <a:cubicBezTo>
                    <a:pt x="140" y="90"/>
                    <a:pt x="156" y="52"/>
                    <a:pt x="156" y="52"/>
                  </a:cubicBezTo>
                  <a:cubicBezTo>
                    <a:pt x="156" y="52"/>
                    <a:pt x="106" y="0"/>
                    <a:pt x="27" y="39"/>
                  </a:cubicBezTo>
                  <a:cubicBezTo>
                    <a:pt x="20" y="43"/>
                    <a:pt x="11" y="52"/>
                    <a:pt x="2" y="56"/>
                  </a:cubicBezTo>
                  <a:cubicBezTo>
                    <a:pt x="2" y="56"/>
                    <a:pt x="9" y="55"/>
                    <a:pt x="19" y="55"/>
                  </a:cubicBezTo>
                  <a:cubicBezTo>
                    <a:pt x="11" y="60"/>
                    <a:pt x="6" y="71"/>
                    <a:pt x="8" y="90"/>
                  </a:cubicBezTo>
                  <a:cubicBezTo>
                    <a:pt x="7" y="93"/>
                    <a:pt x="7" y="98"/>
                    <a:pt x="7" y="102"/>
                  </a:cubicBezTo>
                  <a:cubicBezTo>
                    <a:pt x="6" y="102"/>
                    <a:pt x="6" y="102"/>
                    <a:pt x="6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59" name="Freeform 53"/>
            <p:cNvSpPr>
              <a:spLocks noEditPoints="1"/>
            </p:cNvSpPr>
            <p:nvPr/>
          </p:nvSpPr>
          <p:spPr bwMode="auto">
            <a:xfrm>
              <a:off x="8502651" y="3295650"/>
              <a:ext cx="631825" cy="523875"/>
            </a:xfrm>
            <a:custGeom>
              <a:avLst/>
              <a:gdLst>
                <a:gd name="T0" fmla="*/ 322 w 362"/>
                <a:gd name="T1" fmla="*/ 195 h 300"/>
                <a:gd name="T2" fmla="*/ 357 w 362"/>
                <a:gd name="T3" fmla="*/ 63 h 300"/>
                <a:gd name="T4" fmla="*/ 237 w 362"/>
                <a:gd name="T5" fmla="*/ 7 h 300"/>
                <a:gd name="T6" fmla="*/ 230 w 362"/>
                <a:gd name="T7" fmla="*/ 11 h 300"/>
                <a:gd name="T8" fmla="*/ 203 w 362"/>
                <a:gd name="T9" fmla="*/ 124 h 300"/>
                <a:gd name="T10" fmla="*/ 193 w 362"/>
                <a:gd name="T11" fmla="*/ 40 h 300"/>
                <a:gd name="T12" fmla="*/ 196 w 362"/>
                <a:gd name="T13" fmla="*/ 31 h 300"/>
                <a:gd name="T14" fmla="*/ 190 w 362"/>
                <a:gd name="T15" fmla="*/ 21 h 300"/>
                <a:gd name="T16" fmla="*/ 176 w 362"/>
                <a:gd name="T17" fmla="*/ 21 h 300"/>
                <a:gd name="T18" fmla="*/ 169 w 362"/>
                <a:gd name="T19" fmla="*/ 31 h 300"/>
                <a:gd name="T20" fmla="*/ 173 w 362"/>
                <a:gd name="T21" fmla="*/ 39 h 300"/>
                <a:gd name="T22" fmla="*/ 161 w 362"/>
                <a:gd name="T23" fmla="*/ 118 h 300"/>
                <a:gd name="T24" fmla="*/ 161 w 362"/>
                <a:gd name="T25" fmla="*/ 123 h 300"/>
                <a:gd name="T26" fmla="*/ 128 w 362"/>
                <a:gd name="T27" fmla="*/ 7 h 300"/>
                <a:gd name="T28" fmla="*/ 123 w 362"/>
                <a:gd name="T29" fmla="*/ 7 h 300"/>
                <a:gd name="T30" fmla="*/ 4 w 362"/>
                <a:gd name="T31" fmla="*/ 67 h 300"/>
                <a:gd name="T32" fmla="*/ 26 w 362"/>
                <a:gd name="T33" fmla="*/ 221 h 300"/>
                <a:gd name="T34" fmla="*/ 68 w 362"/>
                <a:gd name="T35" fmla="*/ 218 h 300"/>
                <a:gd name="T36" fmla="*/ 76 w 362"/>
                <a:gd name="T37" fmla="*/ 300 h 300"/>
                <a:gd name="T38" fmla="*/ 278 w 362"/>
                <a:gd name="T39" fmla="*/ 300 h 300"/>
                <a:gd name="T40" fmla="*/ 285 w 362"/>
                <a:gd name="T41" fmla="*/ 235 h 300"/>
                <a:gd name="T42" fmla="*/ 286 w 362"/>
                <a:gd name="T43" fmla="*/ 215 h 300"/>
                <a:gd name="T44" fmla="*/ 313 w 362"/>
                <a:gd name="T45" fmla="*/ 221 h 300"/>
                <a:gd name="T46" fmla="*/ 322 w 362"/>
                <a:gd name="T47" fmla="*/ 195 h 300"/>
                <a:gd name="T48" fmla="*/ 289 w 362"/>
                <a:gd name="T49" fmla="*/ 98 h 300"/>
                <a:gd name="T50" fmla="*/ 291 w 362"/>
                <a:gd name="T51" fmla="*/ 101 h 300"/>
                <a:gd name="T52" fmla="*/ 289 w 362"/>
                <a:gd name="T53" fmla="*/ 98 h 300"/>
                <a:gd name="T54" fmla="*/ 73 w 362"/>
                <a:gd name="T55" fmla="*/ 157 h 300"/>
                <a:gd name="T56" fmla="*/ 159 w 362"/>
                <a:gd name="T57" fmla="*/ 149 h 300"/>
                <a:gd name="T58" fmla="*/ 166 w 362"/>
                <a:gd name="T59" fmla="*/ 149 h 300"/>
                <a:gd name="T60" fmla="*/ 180 w 362"/>
                <a:gd name="T61" fmla="*/ 148 h 300"/>
                <a:gd name="T62" fmla="*/ 229 w 362"/>
                <a:gd name="T63" fmla="*/ 146 h 300"/>
                <a:gd name="T64" fmla="*/ 198 w 362"/>
                <a:gd name="T65" fmla="*/ 151 h 300"/>
                <a:gd name="T66" fmla="*/ 195 w 362"/>
                <a:gd name="T67" fmla="*/ 151 h 300"/>
                <a:gd name="T68" fmla="*/ 179 w 362"/>
                <a:gd name="T69" fmla="*/ 154 h 300"/>
                <a:gd name="T70" fmla="*/ 42 w 362"/>
                <a:gd name="T71" fmla="*/ 174 h 300"/>
                <a:gd name="T72" fmla="*/ 68 w 362"/>
                <a:gd name="T73" fmla="*/ 160 h 300"/>
                <a:gd name="T74" fmla="*/ 73 w 362"/>
                <a:gd name="T75" fmla="*/ 157 h 300"/>
                <a:gd name="T76" fmla="*/ 179 w 362"/>
                <a:gd name="T77" fmla="*/ 187 h 300"/>
                <a:gd name="T78" fmla="*/ 171 w 362"/>
                <a:gd name="T79" fmla="*/ 188 h 300"/>
                <a:gd name="T80" fmla="*/ 154 w 362"/>
                <a:gd name="T81" fmla="*/ 190 h 300"/>
                <a:gd name="T82" fmla="*/ 172 w 362"/>
                <a:gd name="T83" fmla="*/ 183 h 300"/>
                <a:gd name="T84" fmla="*/ 182 w 362"/>
                <a:gd name="T85" fmla="*/ 179 h 300"/>
                <a:gd name="T86" fmla="*/ 187 w 362"/>
                <a:gd name="T87" fmla="*/ 177 h 300"/>
                <a:gd name="T88" fmla="*/ 288 w 362"/>
                <a:gd name="T89" fmla="*/ 165 h 300"/>
                <a:gd name="T90" fmla="*/ 306 w 362"/>
                <a:gd name="T91" fmla="*/ 163 h 300"/>
                <a:gd name="T92" fmla="*/ 312 w 362"/>
                <a:gd name="T93" fmla="*/ 169 h 300"/>
                <a:gd name="T94" fmla="*/ 313 w 362"/>
                <a:gd name="T95" fmla="*/ 171 h 300"/>
                <a:gd name="T96" fmla="*/ 179 w 362"/>
                <a:gd name="T97" fmla="*/ 1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" h="300">
                  <a:moveTo>
                    <a:pt x="322" y="195"/>
                  </a:moveTo>
                  <a:cubicBezTo>
                    <a:pt x="341" y="148"/>
                    <a:pt x="362" y="94"/>
                    <a:pt x="357" y="63"/>
                  </a:cubicBezTo>
                  <a:cubicBezTo>
                    <a:pt x="356" y="43"/>
                    <a:pt x="289" y="0"/>
                    <a:pt x="237" y="7"/>
                  </a:cubicBezTo>
                  <a:cubicBezTo>
                    <a:pt x="237" y="7"/>
                    <a:pt x="235" y="9"/>
                    <a:pt x="230" y="11"/>
                  </a:cubicBezTo>
                  <a:cubicBezTo>
                    <a:pt x="203" y="124"/>
                    <a:pt x="203" y="124"/>
                    <a:pt x="203" y="124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7"/>
                    <a:pt x="125" y="7"/>
                    <a:pt x="123" y="7"/>
                  </a:cubicBezTo>
                  <a:cubicBezTo>
                    <a:pt x="71" y="14"/>
                    <a:pt x="5" y="32"/>
                    <a:pt x="4" y="67"/>
                  </a:cubicBezTo>
                  <a:cubicBezTo>
                    <a:pt x="0" y="83"/>
                    <a:pt x="18" y="183"/>
                    <a:pt x="26" y="221"/>
                  </a:cubicBezTo>
                  <a:cubicBezTo>
                    <a:pt x="35" y="226"/>
                    <a:pt x="54" y="222"/>
                    <a:pt x="68" y="218"/>
                  </a:cubicBezTo>
                  <a:cubicBezTo>
                    <a:pt x="72" y="260"/>
                    <a:pt x="75" y="292"/>
                    <a:pt x="76" y="300"/>
                  </a:cubicBezTo>
                  <a:cubicBezTo>
                    <a:pt x="278" y="300"/>
                    <a:pt x="278" y="300"/>
                    <a:pt x="278" y="300"/>
                  </a:cubicBezTo>
                  <a:cubicBezTo>
                    <a:pt x="279" y="293"/>
                    <a:pt x="282" y="269"/>
                    <a:pt x="285" y="235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313" y="221"/>
                    <a:pt x="313" y="221"/>
                    <a:pt x="313" y="221"/>
                  </a:cubicBezTo>
                  <a:lnTo>
                    <a:pt x="322" y="195"/>
                  </a:lnTo>
                  <a:close/>
                  <a:moveTo>
                    <a:pt x="289" y="98"/>
                  </a:moveTo>
                  <a:cubicBezTo>
                    <a:pt x="290" y="96"/>
                    <a:pt x="290" y="98"/>
                    <a:pt x="291" y="101"/>
                  </a:cubicBezTo>
                  <a:cubicBezTo>
                    <a:pt x="289" y="100"/>
                    <a:pt x="288" y="99"/>
                    <a:pt x="289" y="98"/>
                  </a:cubicBezTo>
                  <a:close/>
                  <a:moveTo>
                    <a:pt x="73" y="157"/>
                  </a:moveTo>
                  <a:cubicBezTo>
                    <a:pt x="159" y="149"/>
                    <a:pt x="159" y="149"/>
                    <a:pt x="159" y="149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229" y="146"/>
                    <a:pt x="229" y="146"/>
                    <a:pt x="229" y="146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8" y="160"/>
                    <a:pt x="68" y="160"/>
                    <a:pt x="68" y="160"/>
                  </a:cubicBezTo>
                  <a:lnTo>
                    <a:pt x="73" y="157"/>
                  </a:lnTo>
                  <a:close/>
                  <a:moveTo>
                    <a:pt x="179" y="187"/>
                  </a:moveTo>
                  <a:cubicBezTo>
                    <a:pt x="171" y="188"/>
                    <a:pt x="171" y="188"/>
                    <a:pt x="171" y="188"/>
                  </a:cubicBezTo>
                  <a:cubicBezTo>
                    <a:pt x="154" y="190"/>
                    <a:pt x="154" y="190"/>
                    <a:pt x="154" y="190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12" y="169"/>
                    <a:pt x="312" y="169"/>
                    <a:pt x="312" y="169"/>
                  </a:cubicBezTo>
                  <a:cubicBezTo>
                    <a:pt x="313" y="171"/>
                    <a:pt x="313" y="171"/>
                    <a:pt x="313" y="171"/>
                  </a:cubicBezTo>
                  <a:lnTo>
                    <a:pt x="179" y="1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945765" y="1671955"/>
            <a:ext cx="1774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标注 1"/>
          <p:cNvSpPr/>
          <p:nvPr/>
        </p:nvSpPr>
        <p:spPr>
          <a:xfrm>
            <a:off x="1007745" y="2626360"/>
            <a:ext cx="5495290" cy="2914650"/>
          </a:xfrm>
          <a:prstGeom prst="wedgeRoundRectCallou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/>
              <a:t>想一想</a:t>
            </a:r>
            <a:r>
              <a:rPr lang="zh-CN" altLang="en-US" sz="2400"/>
              <a:t>：</a:t>
            </a:r>
            <a:endParaRPr lang="zh-CN" altLang="en-US" sz="2400"/>
          </a:p>
          <a:p>
            <a:pPr algn="l"/>
            <a:r>
              <a:rPr lang="zh-CN" altLang="en-US" sz="2400"/>
              <a:t>上述案例体现了创新思维的哪些特点？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如果让你来解决病童恐惧核磁共振检查的问题，你会怎样做？</a:t>
            </a:r>
            <a:endParaRPr lang="zh-CN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94230" y="21463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541020" y="100520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（一）发散思维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13460" y="1490980"/>
            <a:ext cx="80079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1.发散思维的含义</a:t>
            </a:r>
            <a:endParaRPr lang="zh-CN" altLang="en-US" sz="2400">
              <a:highlight>
                <a:srgbClr val="FFFF00"/>
              </a:highlight>
            </a:endParaRPr>
          </a:p>
          <a:p>
            <a:r>
              <a:rPr lang="zh-CN" altLang="en-US" sz="2400"/>
              <a:t>发散思维又称扩散思维、辐射思维、放射性思维等，是一种多方向、多角度、多层次的思维过程，属于</a:t>
            </a:r>
            <a:r>
              <a:rPr lang="zh-CN" altLang="en-US" sz="2400">
                <a:solidFill>
                  <a:srgbClr val="FF0000"/>
                </a:solidFill>
              </a:rPr>
              <a:t>开放性思维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69590" y="2715260"/>
            <a:ext cx="3819525" cy="41427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9310370" y="-3175"/>
            <a:ext cx="3209925" cy="68643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100965"/>
            <a:ext cx="12030075" cy="6759575"/>
            <a:chOff x="0" y="159"/>
            <a:chExt cx="18945" cy="10645"/>
          </a:xfrm>
        </p:grpSpPr>
        <p:sp>
          <p:nvSpPr>
            <p:cNvPr id="14" name="文本框 13"/>
            <p:cNvSpPr txBox="1"/>
            <p:nvPr/>
          </p:nvSpPr>
          <p:spPr>
            <a:xfrm>
              <a:off x="507" y="386"/>
              <a:ext cx="2578" cy="6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zh-CN" sz="2200" spc="10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基 础 知 识</a:t>
              </a:r>
              <a:endParaRPr lang="zh-CN" altLang="zh-CN" sz="2200" spc="10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8" name="Rectangle 9"/>
            <p:cNvSpPr/>
            <p:nvPr/>
          </p:nvSpPr>
          <p:spPr>
            <a:xfrm>
              <a:off x="0" y="278"/>
              <a:ext cx="378" cy="893"/>
            </a:xfrm>
            <a:prstGeom prst="rect">
              <a:avLst/>
            </a:prstGeom>
            <a:gradFill flip="none" rotWithShape="1">
              <a:gsLst>
                <a:gs pos="100000">
                  <a:srgbClr val="125680">
                    <a:alpha val="90000"/>
                  </a:srgbClr>
                </a:gs>
                <a:gs pos="0">
                  <a:srgbClr val="070C1E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965" y="9920"/>
              <a:ext cx="3070" cy="884"/>
              <a:chOff x="15012" y="9920"/>
              <a:chExt cx="3070" cy="884"/>
            </a:xfrm>
          </p:grpSpPr>
          <p:sp>
            <p:nvSpPr>
              <p:cNvPr id="15" name="等腰三角形 14"/>
              <p:cNvSpPr/>
              <p:nvPr/>
            </p:nvSpPr>
            <p:spPr>
              <a:xfrm rot="10800000" flipV="1">
                <a:off x="15012" y="9920"/>
                <a:ext cx="2507" cy="88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 flipV="1">
                <a:off x="15926" y="10044"/>
                <a:ext cx="2156" cy="760"/>
              </a:xfrm>
              <a:prstGeom prst="triangle">
                <a:avLst/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52" y="10363"/>
              <a:ext cx="10369" cy="0"/>
            </a:xfrm>
            <a:prstGeom prst="line">
              <a:avLst/>
            </a:prstGeom>
            <a:ln>
              <a:solidFill>
                <a:srgbClr val="5B9B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 rot="0">
              <a:off x="17652" y="159"/>
              <a:ext cx="1293" cy="623"/>
              <a:chOff x="17519" y="159"/>
              <a:chExt cx="1293" cy="623"/>
            </a:xfrm>
          </p:grpSpPr>
          <p:sp>
            <p:nvSpPr>
              <p:cNvPr id="62" name="Oval 69"/>
              <p:cNvSpPr>
                <a:spLocks noChangeArrowheads="1"/>
              </p:cNvSpPr>
              <p:nvPr/>
            </p:nvSpPr>
            <p:spPr bwMode="auto">
              <a:xfrm>
                <a:off x="18241" y="668"/>
                <a:ext cx="114" cy="114"/>
              </a:xfrm>
              <a:prstGeom prst="rect">
                <a:avLst/>
              </a:prstGeom>
              <a:solidFill>
                <a:srgbClr val="125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69" name="Oval 76"/>
              <p:cNvSpPr>
                <a:spLocks noChangeArrowheads="1"/>
              </p:cNvSpPr>
              <p:nvPr/>
            </p:nvSpPr>
            <p:spPr bwMode="auto">
              <a:xfrm>
                <a:off x="18696" y="159"/>
                <a:ext cx="117" cy="119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  <p:sp>
            <p:nvSpPr>
              <p:cNvPr id="71" name="Oval 78"/>
              <p:cNvSpPr>
                <a:spLocks noChangeArrowheads="1"/>
              </p:cNvSpPr>
              <p:nvPr/>
            </p:nvSpPr>
            <p:spPr bwMode="auto">
              <a:xfrm>
                <a:off x="17519" y="278"/>
                <a:ext cx="121" cy="121"/>
              </a:xfrm>
              <a:prstGeom prst="rect">
                <a:avLst/>
              </a:prstGeom>
              <a:solidFill>
                <a:srgbClr val="B0F7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180705" y="365760"/>
            <a:ext cx="348615" cy="553720"/>
            <a:chOff x="7273" y="2925"/>
            <a:chExt cx="1160" cy="18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7273" y="2925"/>
              <a:ext cx="1160" cy="1843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Oval 69"/>
          <p:cNvSpPr>
            <a:spLocks noChangeArrowheads="1"/>
          </p:cNvSpPr>
          <p:nvPr/>
        </p:nvSpPr>
        <p:spPr bwMode="auto">
          <a:xfrm>
            <a:off x="1168400" y="5748655"/>
            <a:ext cx="72390" cy="72390"/>
          </a:xfrm>
          <a:prstGeom prst="rect">
            <a:avLst/>
          </a:prstGeom>
          <a:solidFill>
            <a:srgbClr val="125680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802005" y="1228725"/>
            <a:ext cx="75158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highlight>
                  <a:srgbClr val="FFFF00"/>
                </a:highlight>
              </a:rPr>
              <a:t>2.发散思维的方法</a:t>
            </a:r>
            <a:endParaRPr lang="zh-CN" altLang="en-US" sz="2400">
              <a:highlight>
                <a:srgbClr val="FFFF00"/>
              </a:highlight>
            </a:endParaRPr>
          </a:p>
          <a:p>
            <a:r>
              <a:rPr lang="zh-CN" altLang="en-US" sz="2400">
                <a:solidFill>
                  <a:srgbClr val="002060"/>
                </a:solidFill>
              </a:rPr>
              <a:t>三种常见的发散思维方式。</a:t>
            </a:r>
            <a:endParaRPr lang="zh-CN" altLang="en-US" sz="2400">
              <a:solidFill>
                <a:srgbClr val="002060"/>
              </a:solidFill>
            </a:endParaRPr>
          </a:p>
        </p:txBody>
      </p:sp>
      <p:pic>
        <p:nvPicPr>
          <p:cNvPr id="5" name="图片 4" descr="资料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68145" y="2402205"/>
            <a:ext cx="914400" cy="914400"/>
          </a:xfrm>
          <a:prstGeom prst="rect">
            <a:avLst/>
          </a:prstGeom>
        </p:spPr>
      </p:pic>
      <p:pic>
        <p:nvPicPr>
          <p:cNvPr id="6" name="图片 5" descr="功能要求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0365" y="3660775"/>
            <a:ext cx="914400" cy="914400"/>
          </a:xfrm>
          <a:prstGeom prst="rect">
            <a:avLst/>
          </a:prstGeom>
        </p:spPr>
      </p:pic>
      <p:pic>
        <p:nvPicPr>
          <p:cNvPr id="8" name="图片 7" descr="原子结构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50365" y="4906645"/>
            <a:ext cx="914400" cy="914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48000" y="262191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（1）材料发散法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3048000" y="382587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（2）功能发散法。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3048000" y="50292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（3）结构发散法。</a:t>
            </a:r>
            <a:endParaRPr lang="zh-CN" altLang="en-US" sz="2400"/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2094230" y="214630"/>
            <a:ext cx="5951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二、创新思维的类型</a:t>
            </a:r>
            <a:endParaRPr altLang="zh-CN" sz="2400">
              <a:highlight>
                <a:srgbClr val="C0C0C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020" y="73723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（一）发散思维</a:t>
            </a:r>
            <a:endParaRPr lang="zh-CN" altLang="en-US" sz="24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]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1*l_h_d*1_1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1_1"/>
  <p:tag name="KSO_WM_UNIT_VALUE" val="534*534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DIAGRAM_USE_COLOR_VALUE" val="{&quot;color_scheme&quot;:1,&quot;color_type&quot;:1,&quot;theme_color_indexes&quot;:[]}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1_2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114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1_3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1_3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15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2_2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116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2_3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2_3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17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3_2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118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3_3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3_3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19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4_2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4_2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14_1*l_h_f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DIAGRAM_USE_COLOR_VALUE" val="{&quot;color_scheme&quot;:1,&quot;color_type&quot;:1,&quot;theme_color_indexes&quot;:[]}"/>
</p:tagLst>
</file>

<file path=ppt/tags/tag120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4_3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4_3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21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5_2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5_2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122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5_3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5_3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23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1_4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1_4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5,&quot;colorType&quot;:1,&quot;foreColorIndex&quot;:13,&quot;pos&quot;:0.8299999833106995,&quot;transparency&quot;:0}],&quot;type&quot;:2},&quot;shadow&quot;:{&quot;brightness&quot;:0,&quot;colorType&quot;:2,&quot;rgb&quot;:&quot;#000000&quot;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24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33574_1*m_h_i*1_1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SUBTYPE" val="d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STPE.01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5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3574_1*m_h_f*1_1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6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2_4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2_4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5,&quot;colorType&quot;:1,&quot;foreColorIndex&quot;:13,&quot;pos&quot;:0.8299999833106995,&quot;transparency&quot;:0}],&quot;type&quot;:2},&quot;shadow&quot;:{&quot;brightness&quot;:0,&quot;colorType&quot;:2,&quot;rgb&quot;:&quot;#000000&quot;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27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33574_1*m_h_i*1_2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SUBTYPE" val="d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STPE.0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8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3574_1*m_h_f*1_2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9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3_4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3_4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5,&quot;colorType&quot;:1,&quot;foreColorIndex&quot;:13,&quot;pos&quot;:0.8299999833106995,&quot;transparency&quot;:0}],&quot;type&quot;:2},&quot;shadow&quot;:{&quot;brightness&quot;:0,&quot;colorType&quot;:2,&quot;rgb&quot;:&quot;#000000&quot;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14_1*l_h_a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130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33574_1*m_h_i*1_3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SUBTYPE" val="d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STPE.0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1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3574_1*m_h_f*1_3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2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4_4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4_4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5,&quot;colorType&quot;:1,&quot;foreColorIndex&quot;:13,&quot;pos&quot;:0.8299999833106995,&quot;transparency&quot;:0}],&quot;type&quot;:2},&quot;shadow&quot;:{&quot;brightness&quot;:0,&quot;colorType&quot;:2,&quot;rgb&quot;:&quot;#000000&quot;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33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33574_1*m_h_i*1_4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SUBTYPE" val="d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STPE.04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4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33574_1*m_h_f*1_4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5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h_i*1_5_4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TYPE" val="m_h_i"/>
  <p:tag name="KSO_WM_UNIT_INDEX" val="1_5_4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5,&quot;colorType&quot;:1,&quot;foreColorIndex&quot;:13,&quot;pos&quot;:0.8299999833106995,&quot;transparency&quot;:0}],&quot;type&quot;:2},&quot;shadow&quot;:{&quot;brightness&quot;:0,&quot;colorType&quot;:2,&quot;rgb&quot;:&quot;#000000&quot;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36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233574_1*m_h_i*1_5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UNIT_SUBTYPE" val="d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STPE.0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7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5_1"/>
  <p:tag name="KSO_WM_UNIT_ID" val="diagram20233574_1*m_h_f*1_5_1"/>
  <p:tag name="KSO_WM_TEMPLATE_CATEGORY" val="diagram"/>
  <p:tag name="KSO_WM_TEMPLATE_INDEX" val="2023357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8.xml><?xml version="1.0" encoding="utf-8"?>
<p:tagLst xmlns:p="http://schemas.openxmlformats.org/presentationml/2006/main">
  <p:tag name="KSO_WM_DIAGRAM_VIRTUALLY_FRAME" val="{&quot;height&quot;:471.9074015748032,&quot;left&quot;:11.4,&quot;top&quot;:46.25,&quot;width&quot;:928.0288188976377}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3574_1*m_i*1_1"/>
  <p:tag name="KSO_WM_TEMPLATE_CATEGORY" val="diagram"/>
  <p:tag name="KSO_WM_TEMPLATE_INDEX" val="20233574"/>
  <p:tag name="KSO_WM_UNIT_LAYERLEVEL" val="1_1"/>
  <p:tag name="KSO_WM_TAG_VERSION" val="3.0"/>
  <p:tag name="KSO_WM_BEAUTIFY_FLAG" val="#wm#"/>
  <p:tag name="KSO_WM_UNIT_TYPE" val="m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COLOR_MATCH_VALUE" val="{&quot;shape&quot;:{&quot;fill&quot;:{&quot;gradient&quot;:[{&quot;brightness&quot;:0.800000011920929,&quot;colorType&quot;:1,&quot;foreColorIndex&quot;:5,&quot;pos&quot;:0,&quot;transparency&quot;:0.8500000238418579},{&quot;brightness&quot;:0,&quot;colorType&quot;:1,&quot;foreColorIndex&quot;:5,&quot;pos&quot;:1,&quot;transparency&quot;:0.7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DIAGRAM_USE_COLOR_VALUE" val="{&quot;color_scheme&quot;:1,&quot;color_type&quot;:1,&quot;theme_color_indexes&quot;:[]}"/>
</p:tagLst>
</file>

<file path=ppt/tags/tag14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020_1*l_h_i*1_4_2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8,&quot;pos&quot;:0.6600000262260437,&quot;transparency&quot;:0},{&quot;brightness&quot;:0.6000000238418579,&quot;colorType&quot;:1,&quot;foreColorIndex&quot;:8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4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020_1*l_h_i*1_3_2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6600000262260437,&quot;transparency&quot;:0},{&quot;brightness&quot;:0.6000000238418579,&quot;colorType&quot;:1,&quot;foreColorIndex&quot;:5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4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020_1*l_h_i*1_2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8,&quot;pos&quot;:0.6600000262260437,&quot;transparency&quot;:0},{&quot;brightness&quot;:0.6000000238418579,&quot;colorType&quot;:1,&quot;foreColorIndex&quot;:8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43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020_1*l_h_i*1_1_2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3499999940395355,&quot;transparency&quot;:0},{&quot;brightness&quot;:0,&quot;colorType&quot;:2,&quot;pos&quot;:0.6200000047683716,&quot;rgb&quot;:&quot;#ffffff&quot;,&quot;transparency&quot;:0},{&quot;brightness&quot;:0.6000000238418579,&quot;colorType&quot;:1,&quot;foreColorIndex&quot;:5,&quot;pos&quot;:0.629999995231628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4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020_1*l_h_a*1_1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谁执行"/>
  <p:tag name="KSO_WM_DIAGRAM_USE_COLOR_VALUE" val="{&quot;color_scheme&quot;:1,&quot;color_type&quot;:1,&quot;theme_color_indexes&quot;:[]}"/>
</p:tagLst>
</file>

<file path=ppt/tags/tag14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020_1*l_h_i*1_1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R"/>
  <p:tag name="KSO_WM_DIAGRAM_USE_COLOR_VALUE" val="{&quot;color_scheme&quot;:1,&quot;color_type&quot;:1,&quot;theme_color_indexes&quot;:[]}"/>
</p:tagLst>
</file>

<file path=ppt/tags/tag14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020_1*l_h_a*1_2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谁负责"/>
  <p:tag name="KSO_WM_DIAGRAM_USE_COLOR_VALUE" val="{&quot;color_scheme&quot;:1,&quot;color_type&quot;:1,&quot;theme_color_indexes&quot;:[]}"/>
</p:tagLst>
</file>

<file path=ppt/tags/tag14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020_1*l_h_i*1_2_2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,&quot;colorType&quot;:1,&quot;foreColorIndex&quot;:8,&quot;pos&quot;:0.4399999976158142,&quot;transparency&quot;:0},{&quot;brightness&quot;:0.6000000238418579,&quot;colorType&quot;:1,&quot;foreColorIndex&quot;:8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8,&quot;pos&quot;:0,&quot;transparency&quot;:0},{&quot;brightness&quot;:1,&quot;colorType&quot;:1,&quot;foreColorIndex&quot;:8,&quot;pos&quot;:1,&quot;transparency&quot;:0},{&quot;brightness&quot;:0.800000011920929,&quot;colorType&quot;:1,&quot;foreColorIndex&quot;:8,&quot;pos&quot;:0.7099999785423279,&quot;transparency&quot;:0}],&quot;type&quot;:2},&quot;shadow&quot;:{&quot;brightness&quot;:0,&quot;colorType&quot;:1,&quot;foreColorIndex&quot;:8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A"/>
  <p:tag name="KSO_WM_DIAGRAM_USE_COLOR_VALUE" val="{&quot;color_scheme&quot;:1,&quot;color_type&quot;:1,&quot;theme_color_indexes&quot;:[]}"/>
</p:tagLst>
</file>

<file path=ppt/tags/tag14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020_1*l_h_a*1_3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咨询谁"/>
  <p:tag name="KSO_WM_DIAGRAM_USE_COLOR_VALUE" val="{&quot;color_scheme&quot;:1,&quot;color_type&quot;:1,&quot;theme_color_indexes&quot;:[]}"/>
</p:tagLst>
</file>

<file path=ppt/tags/tag14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020_1*l_h_i*1_3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C"/>
  <p:tag name="KSO_WM_DIAGRAM_USE_COLOR_VALUE" val="{&quot;color_scheme&quot;:1,&quot;color_type&quot;:1,&quot;theme_color_indexes&quot;:[]}"/>
</p:tagLst>
</file>

<file path=ppt/tags/tag15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3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]}"/>
</p:tagLst>
</file>

<file path=ppt/tags/tag15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020_1*l_h_a*1_4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告知谁"/>
  <p:tag name="KSO_WM_DIAGRAM_USE_COLOR_VALUE" val="{&quot;color_scheme&quot;:1,&quot;color_type&quot;:1,&quot;theme_color_indexes&quot;:[]}"/>
</p:tagLst>
</file>

<file path=ppt/tags/tag15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020_1*l_h_i*1_4_1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DIAGRAM_MAX_ITEMCNT" val="4"/>
  <p:tag name="KSO_WM_DIAGRAM_MIN_ITEMCNT" val="4"/>
  <p:tag name="KSO_WM_DIAGRAM_VIRTUALLY_FRAME" val="{&quot;height&quot;:316.3999938964844,&quot;width&quot;:806.8499755859375}"/>
  <p:tag name="KSO_WM_DIAGRAM_COLOR_MATCH_VALUE" val="{&quot;shape&quot;:{&quot;fill&quot;:{&quot;gradient&quot;:[{&quot;brightness&quot;:0,&quot;colorType&quot;:1,&quot;foreColorIndex&quot;:8,&quot;pos&quot;:0.4399999976158142,&quot;transparency&quot;:0},{&quot;brightness&quot;:0.6000000238418579,&quot;colorType&quot;:1,&quot;foreColorIndex&quot;:8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8,&quot;pos&quot;:0,&quot;transparency&quot;:0},{&quot;brightness&quot;:1,&quot;colorType&quot;:1,&quot;foreColorIndex&quot;:8,&quot;pos&quot;:1,&quot;transparency&quot;:0},{&quot;brightness&quot;:0.800000011920929,&quot;colorType&quot;:1,&quot;foreColorIndex&quot;:8,&quot;pos&quot;:0.7099999785423279,&quot;transparency&quot;:0}],&quot;type&quot;:2},&quot;shadow&quot;:{&quot;brightness&quot;:0,&quot;colorType&quot;:1,&quot;foreColorIndex&quot;:8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I"/>
  <p:tag name="KSO_WM_DIAGRAM_USE_COLOR_VALUE" val="{&quot;color_scheme&quot;:1,&quot;color_type&quot;:1,&quot;theme_color_indexes&quot;:[]}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1_1"/>
  <p:tag name="KSO_WM_UNIT_INDEX" val="1_1_1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58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2_1"/>
  <p:tag name="KSO_WM_UNIT_INDEX" val="1_2_1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59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3_1"/>
  <p:tag name="KSO_WM_UNIT_INDEX" val="1_3_1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1*l_h_d*1_2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2_1"/>
  <p:tag name="KSO_WM_UNIT_VALUE" val="534*534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DIAGRAM_USE_COLOR_VALUE" val="{&quot;color_scheme&quot;:1,&quot;color_type&quot;:1,&quot;theme_color_indexes&quot;:[]}"/>
</p:tagLst>
</file>

<file path=ppt/tags/tag160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1_2"/>
  <p:tag name="KSO_WM_UNIT_INDEX" val="1_1_2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61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2_2"/>
  <p:tag name="KSO_WM_UNIT_INDEX" val="1_2_2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62.xml><?xml version="1.0" encoding="utf-8"?>
<p:tagLst xmlns:p="http://schemas.openxmlformats.org/presentationml/2006/main">
  <p:tag name="KSO_WM_DIAGRAM_VIRTUALLY_FRAME" val="{&quot;height&quot;:388.0014953613281,&quot;width&quot;:786.5572509765625}"/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YPE" val="m_h_i"/>
  <p:tag name="KSO_WM_DIAGRAM_VERSION" val="3"/>
  <p:tag name="KSO_WM_DIAGRAM_MAX_ITEMCNT" val="5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i*1_3_2"/>
  <p:tag name="KSO_WM_UNIT_INDEX" val="1_3_2"/>
  <p:tag name="KSO_WM_DIAGRAM_GROUP_CODE" val="m1-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a*1_1_1"/>
  <p:tag name="KSO_WM_UNIT_INDEX" val="1_1_1"/>
  <p:tag name="KSO_WM_DIAGRAM_GROUP_CODE" val="m1-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a*1_3_1"/>
  <p:tag name="KSO_WM_UNIT_INDEX" val="1_3_1"/>
  <p:tag name="KSO_WM_DIAGRAM_GROUP_CODE" val="m1-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DIAGRAM_COLOR_TEXT_CAN_REMOVE" val="n"/>
  <p:tag name="KSO_WM_UNIT_ID" val="diagram20233265_2*m_h_a*1_2_1"/>
  <p:tag name="KSO_WM_UNIT_INDEX" val="1_2_1"/>
  <p:tag name="KSO_WM_DIAGRAM_GROUP_CODE" val="m1-1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4*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33265_2*m_h_x*1_3_1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3*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3265_2*m_h_x*1_2_1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0*8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3265_2*m_h_x*1_1_1"/>
  <p:tag name="KSO_WM_TEMPLATE_CATEGORY" val="diagram"/>
  <p:tag name="KSO_WM_TEMPLATE_INDEX" val="20233265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88.0014953613281,&quot;width&quot;:786.5572509765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DIAGRAM_USE_COLOR_VALUE" val="{&quot;color_scheme&quot;:1,&quot;color_type&quot;:1,&quot;theme_color_indexes&quot;:[]}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TABLE_ENDDRAG_ORIGIN_RECT" val="921*406"/>
  <p:tag name="TABLE_ENDDRAG_RECT" val="25*58*921*406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TABLE_ENDDRAG_ORIGIN_RECT" val="922*417"/>
  <p:tag name="TABLE_ENDDRAG_RECT" val="25*57*922*417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2_3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]}"/>
</p:tagLst>
</file>

<file path=ppt/tags/tag180.xml><?xml version="1.0" encoding="utf-8"?>
<p:tagLst xmlns:p="http://schemas.openxmlformats.org/presentationml/2006/main">
  <p:tag name="TABLE_ENDDRAG_ORIGIN_RECT" val="691*332"/>
  <p:tag name="TABLE_ENDDRAG_RECT" val="132*148*691*332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TABLE_ENDDRAG_ORIGIN_RECT" val="921*406"/>
  <p:tag name="TABLE_ENDDRAG_RECT" val="25*58*921*406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TABLE_ENDDRAG_ORIGIN_RECT" val="691*343"/>
  <p:tag name="TABLE_ENDDRAG_RECT" val="147*108*691*343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TABLE_ENDDRAG_ORIGIN_RECT" val="921*406"/>
  <p:tag name="TABLE_ENDDRAG_RECT" val="25*58*921*406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commondata" val="eyJjb3VudCI6OSwiaGRpZCI6IjI1NTRkZTIwZmNmMGFkYjI2YzYwMmQwYzhiZGRlNmNkIiwidXNlckNvdW50Ijo5fQ=="/>
  <p:tag name="resource_record_key" val="{&quot;65&quot;:[20184553],&quot;70&quot;:[3314290,3322013,3322203,3312652,3319540,3318633,3323960,3319542,3319362,3322229,3319534,3320031,3322209,3325088,3325096,3321634,3315601,3322494]}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702_1*n_h_i*1_1_1"/>
  <p:tag name="KSO_WM_TEMPLATE_CATEGORY" val="diagram"/>
  <p:tag name="KSO_WM_TEMPLATE_INDEX" val="202317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width&quot;:851.2017822265625}"/>
  <p:tag name="KSO_WM_DIAGRAM_COLOR_MATCH_VALUE" val="{&quot;shape&quot;:{&quot;fill&quot;:{&quot;solid&quot;:{&quot;brightness&quot;:0,&quot;colorType&quot;:1,&quot;foreColorIndex&quot;:5,&quot;transparency&quot;:0.94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02_1*n_h_h_f*1_2_1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UNIT_SUBTYPE" val="a"/>
  <p:tag name="KSO_WM_UNIT_NOCLEAR" val="0"/>
  <p:tag name="KSO_WM_DIAGRAM_GROUP_CODE" val="n1-1"/>
  <p:tag name="KSO_WM_UNIT_TYPE" val="n_h_h_f"/>
  <p:tag name="KSO_WM_UNIT_INDEX" val="1_2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width&quot;:851.201782226562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6,&quot;pos&quot;:0,&quot;transparency&quot;:0.4000000059604645},{&quot;brightness&quot;:0.800000011920929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FILL_TYPE" val="3"/>
  <p:tag name="KSO_WM_UNIT_PRESET_TEXT" val="单击此处添加文本内容，根据需要酌情增减文字，以便观者理解您传达的思想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02_1*n_h_h_f*1_2_2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UNIT_SUBTYPE" val="a"/>
  <p:tag name="KSO_WM_UNIT_NOCLEAR" val="0"/>
  <p:tag name="KSO_WM_UNIT_VALUE" val="80"/>
  <p:tag name="KSO_WM_DIAGRAM_GROUP_CODE" val="n1-1"/>
  <p:tag name="KSO_WM_UNIT_TYPE" val="n_h_h_f"/>
  <p:tag name="KSO_WM_UNIT_INDEX" val="1_2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width&quot;:851.201782226562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6,&quot;pos&quot;:0,&quot;transparency&quot;:0.4000000059604645},{&quot;brightness&quot;:0.800000011920929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PRESET_TEXT" val="单击此处添加文本内容，根据需要酌情增减文字，以便观者理解您传达的思想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2_1_1"/>
  <p:tag name="KSO_WM_UNIT_ID" val="diagram20231702_1*n_h_h_i*1_2_1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width&quot;:851.201782226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2_2_1"/>
  <p:tag name="KSO_WM_UNIT_ID" val="diagram20231702_1*n_h_h_i*1_2_2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width&quot;:851.201782226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702"/>
  <p:tag name="KSO_WM_TAG_VERSION" val="3.0"/>
  <p:tag name="KSO_WM_DIAGRAM_VERSION" val="3"/>
  <p:tag name="KSO_WM_DIAGRAM_COLOR_TEXT_CAN_REMOVE" val="n"/>
  <p:tag name="KSO_WM_DIAGRAM_MIN_ITEMCNT" val="2"/>
  <p:tag name="KSO_WM_BEAUTIFY_FLAG" val="#wm#"/>
  <p:tag name="KSO_WM_UNIT_HIGHLIGHT" val="0"/>
  <p:tag name="KSO_WM_UNIT_DIAGRAM_ISNUMVISUAL" val="0"/>
  <p:tag name="KSO_WM_UNIT_ID" val="diagram20231702_1*n_h_a*1_1_1"/>
  <p:tag name="KSO_WM_TEMPLATE_CATEGORY" val="diagram"/>
  <p:tag name="KSO_WM_UNIT_LAYERLEVEL" val="1_1_1"/>
  <p:tag name="KSO_WM_UNIT_ISCONTENTSTITLE" val="0"/>
  <p:tag name="KSO_WM_UNIT_ISNUMDGMTITLE" val="0"/>
  <p:tag name="KSO_WM_UNIT_NOCLEAR" val="0"/>
  <p:tag name="KSO_WM_DIAGRAM_GROUP_CODE" val="n1-1"/>
  <p:tag name="KSO_WM_UNIT_TYPE" val="n_h_a"/>
  <p:tag name="KSO_WM_UNIT_INDEX" val="1_1_1"/>
  <p:tag name="KSO_WM_DIAGRAM_COLOR_TRICK" val="1"/>
  <p:tag name="KSO_WM_DIAGRAM_MAX_ITEMCNT" val="6"/>
  <p:tag name="KSO_WM_DIAGRAM_VIRTUALLY_FRAME" val="{&quot;height&quot;:371.06573486328125,&quot;width&quot;:851.2017822265625}"/>
  <p:tag name="KSO_WM_UNIT_VALUE" val="8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702_1*n_h_i*1_1_1"/>
  <p:tag name="KSO_WM_TEMPLATE_CATEGORY" val="diagram"/>
  <p:tag name="KSO_WM_TEMPLATE_INDEX" val="202317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left&quot;:63.99469943789982,&quot;top&quot;:84.3327624896192,&quot;width&quot;:851.2017822265625}"/>
  <p:tag name="KSO_WM_DIAGRAM_COLOR_MATCH_VALUE" val="{&quot;shape&quot;:{&quot;fill&quot;:{&quot;solid&quot;:{&quot;brightness&quot;:0,&quot;colorType&quot;:1,&quot;foreColorIndex&quot;:5,&quot;transparency&quot;:0.94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02_1*n_h_h_f*1_2_1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UNIT_SUBTYPE" val="a"/>
  <p:tag name="KSO_WM_UNIT_NOCLEAR" val="0"/>
  <p:tag name="KSO_WM_DIAGRAM_GROUP_CODE" val="n1-1"/>
  <p:tag name="KSO_WM_UNIT_TYPE" val="n_h_h_f"/>
  <p:tag name="KSO_WM_UNIT_INDEX" val="1_2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left&quot;:63.99469943789982,&quot;top&quot;:84.3327624896192,&quot;width&quot;:851.201782226562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6,&quot;pos&quot;:0,&quot;transparency&quot;:0.4000000059604645},{&quot;brightness&quot;:0.800000011920929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FILL_TYPE" val="3"/>
  <p:tag name="KSO_WM_UNIT_PRESET_TEXT" val="单击此处添加文本内容，根据需要酌情增减文字，以便观者理解您传达的思想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02_1*n_h_h_f*1_2_2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UNIT_SUBTYPE" val="a"/>
  <p:tag name="KSO_WM_UNIT_NOCLEAR" val="0"/>
  <p:tag name="KSO_WM_UNIT_VALUE" val="80"/>
  <p:tag name="KSO_WM_DIAGRAM_GROUP_CODE" val="n1-1"/>
  <p:tag name="KSO_WM_UNIT_TYPE" val="n_h_h_f"/>
  <p:tag name="KSO_WM_UNIT_INDEX" val="1_2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left&quot;:63.99469943789982,&quot;top&quot;:84.3327624896192,&quot;width&quot;:851.201782226562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6,&quot;pos&quot;:0,&quot;transparency&quot;:0.4000000059604645},{&quot;brightness&quot;:0.800000011920929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PRESET_TEXT" val="单击此处添加文本内容，根据需要酌情增减文字，以便观者理解您传达的思想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2_1_1"/>
  <p:tag name="KSO_WM_UNIT_ID" val="diagram20231702_1*n_h_h_i*1_2_1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left&quot;:63.99469943789982,&quot;top&quot;:84.3327624896192,&quot;width&quot;:851.201782226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2_2_1"/>
  <p:tag name="KSO_WM_UNIT_ID" val="diagram20231702_1*n_h_h_i*1_2_2_1"/>
  <p:tag name="KSO_WM_TEMPLATE_CATEGORY" val="diagram"/>
  <p:tag name="KSO_WM_TEMPLATE_INDEX" val="2023170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1.06573486328125,&quot;left&quot;:63.99469943789982,&quot;top&quot;:84.3327624896192,&quot;width&quot;:851.201782226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702"/>
  <p:tag name="KSO_WM_TAG_VERSION" val="3.0"/>
  <p:tag name="KSO_WM_DIAGRAM_VERSION" val="3"/>
  <p:tag name="KSO_WM_DIAGRAM_COLOR_TEXT_CAN_REMOVE" val="n"/>
  <p:tag name="KSO_WM_DIAGRAM_MIN_ITEMCNT" val="2"/>
  <p:tag name="KSO_WM_BEAUTIFY_FLAG" val="#wm#"/>
  <p:tag name="KSO_WM_UNIT_HIGHLIGHT" val="0"/>
  <p:tag name="KSO_WM_UNIT_DIAGRAM_ISNUMVISUAL" val="0"/>
  <p:tag name="KSO_WM_UNIT_ID" val="diagram20231702_1*n_h_a*1_1_1"/>
  <p:tag name="KSO_WM_TEMPLATE_CATEGORY" val="diagram"/>
  <p:tag name="KSO_WM_UNIT_LAYERLEVEL" val="1_1_1"/>
  <p:tag name="KSO_WM_UNIT_ISCONTENTSTITLE" val="0"/>
  <p:tag name="KSO_WM_UNIT_ISNUMDGMTITLE" val="0"/>
  <p:tag name="KSO_WM_UNIT_NOCLEAR" val="0"/>
  <p:tag name="KSO_WM_DIAGRAM_GROUP_CODE" val="n1-1"/>
  <p:tag name="KSO_WM_UNIT_TYPE" val="n_h_a"/>
  <p:tag name="KSO_WM_UNIT_INDEX" val="1_1_1"/>
  <p:tag name="KSO_WM_DIAGRAM_COLOR_TRICK" val="1"/>
  <p:tag name="KSO_WM_DIAGRAM_MAX_ITEMCNT" val="6"/>
  <p:tag name="KSO_WM_DIAGRAM_VIRTUALLY_FRAME" val="{&quot;height&quot;:371.06573486328125,&quot;left&quot;:63.99469943789982,&quot;top&quot;:84.3327624896192,&quot;width&quot;:851.2017822265625}"/>
  <p:tag name="KSO_WM_UNIT_VALUE" val="8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PRESET_TEXT" val="单击此处添加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i*1_1"/>
  <p:tag name="KSO_WM_TEMPLATE_CATEGORY" val="diagram"/>
  <p:tag name="KSO_WM_TEMPLATE_INDEX" val="20233199"/>
  <p:tag name="KSO_WM_UNIT_LAYERLEVEL" val="1_1"/>
  <p:tag name="KSO_WM_TAG_VERSION" val="3.0"/>
  <p:tag name="KSO_WM_BEAUTIFY_FLAG" val="#wm#"/>
  <p:tag name="KSO_WM_UNIT_TYPE" val="m_i"/>
  <p:tag name="KSO_WM_UNIT_INDEX" val="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]}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3199_2*m_h_a*1_1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1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VALUE" val="138*146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1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LINE_FORE_SCHEMECOLOR_INDEX" val="13"/>
  <p:tag name="KSO_WM_DIAGRAM_USE_COLOR_VALUE" val="{&quot;color_scheme&quot;:1,&quot;color_type&quot;:1,&quot;theme_color_indexes&quot;:[]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1_2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SUBTYPE" val="d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PRESET_TEXT" val="1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3199_2*m_h_a*1_2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2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LINE_FORE_SCHEMECOLOR_INDEX" val="13"/>
  <p:tag name="KSO_WM_DIAGRAM_USE_COLOR_VALUE" val="{&quot;color_scheme&quot;:1,&quot;color_type&quot;:1,&quot;theme_color_indexes&quot;:[]}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2_2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SUBTYPE" val="d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PRESET_TEXT" val="2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3199_2*m_h_a*1_3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3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LINE_FORE_SCHEMECOLOR_INDEX" val="13"/>
  <p:tag name="KSO_WM_DIAGRAM_USE_COLOR_VALUE" val="{&quot;color_scheme&quot;:1,&quot;color_type&quot;:1,&quot;theme_color_indexes&quot;:[]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i*1_3_2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SUBTYPE" val="d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4"/>
  <p:tag name="KSO_WM_UNIT_FILL_FORE_SCHEMECOLOR_INDEX_BRIGHTNESS" val="0"/>
  <p:tag name="KSO_WM_UNIT_PRESET_TEXT" val="3"/>
  <p:tag name="KSO_WM_UNIT_LINE_FORE_SCHEMECOLOR_INDEX" val="1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3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VALUE" val="140*160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h_x*1_2_1"/>
  <p:tag name="KSO_WM_TEMPLATE_CATEGORY" val="diagram"/>
  <p:tag name="KSO_WM_TEMPLATE_INDEX" val="20233199"/>
  <p:tag name="KSO_WM_UNIT_LAYERLEVEL" val="1_1_1"/>
  <p:tag name="KSO_WM_TAG_VERSION" val="3.0"/>
  <p:tag name="KSO_WM_BEAUTIFY_FLAG" val="#wm#"/>
  <p:tag name="KSO_WM_UNIT_VALUE" val="160*161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99_2*m_i*1_2"/>
  <p:tag name="KSO_WM_TEMPLATE_CATEGORY" val="diagram"/>
  <p:tag name="KSO_WM_TEMPLATE_INDEX" val="20233199"/>
  <p:tag name="KSO_WM_UNIT_LAYERLEVEL" val="1_1"/>
  <p:tag name="KSO_WM_TAG_VERSION" val="3.0"/>
  <p:tag name="KSO_WM_BEAUTIFY_FLAG" val="#wm#"/>
  <p:tag name="KSO_WM_UNIT_TYPE" val="m_i"/>
  <p:tag name="KSO_WM_UNIT_INDEX" val="1_2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88,&quot;width&quot;:850.64990234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]}"/>
</p:tagLst>
</file>

<file path=ppt/tags/tag57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58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59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1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2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3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4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5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6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7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8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69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1*l_h_i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]}"/>
</p:tagLst>
</file>

<file path=ppt/tags/tag70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1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2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3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4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5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6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7.xml><?xml version="1.0" encoding="utf-8"?>
<p:tagLst xmlns:p="http://schemas.openxmlformats.org/presentationml/2006/main">
  <p:tag name="KSO_WM_DIAGRAM_VIRTUALLY_FRAME" val="{&quot;height&quot;:532.25,&quot;left&quot;:-144.9,&quot;top&quot;:7.95,&quot;width&quot;:1092.2}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14_1*l_h_f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DIAGRAM_USE_COLOR_VALUE" val="{&quot;color_scheme&quot;:1,&quot;color_type&quot;:1,&quot;theme_color_indexes&quot;:[]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14_1*l_h_a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6387</Words>
  <Application>WPS 演示</Application>
  <PresentationFormat>宽屏</PresentationFormat>
  <Paragraphs>976</Paragraphs>
  <Slides>52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3" baseType="lpstr">
      <vt:lpstr>Arial</vt:lpstr>
      <vt:lpstr>宋体</vt:lpstr>
      <vt:lpstr>Wingdings</vt:lpstr>
      <vt:lpstr>黑体</vt:lpstr>
      <vt:lpstr>微软雅黑</vt:lpstr>
      <vt:lpstr>Wingdings</vt:lpstr>
      <vt:lpstr>Arial Unicode MS</vt:lpstr>
      <vt:lpstr>Calibri</vt:lpstr>
      <vt:lpstr>Segoe UI Semibold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.</cp:lastModifiedBy>
  <cp:revision>1337</cp:revision>
  <dcterms:created xsi:type="dcterms:W3CDTF">2018-03-01T02:03:00Z</dcterms:created>
  <dcterms:modified xsi:type="dcterms:W3CDTF">2024-08-29T03:37:20Z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KSOTemplateUUID">
    <vt:lpwstr>v1.0_mb_0SkFKsC0bdYDVskyyL722A==</vt:lpwstr>
  </property>
  <property fmtid="{D5CDD505-2E9C-101B-9397-08002B2CF9AE}" pid="4" name="ICV">
    <vt:lpwstr>3BCD17CE0D704CBFBEEAC52F551019AB_11</vt:lpwstr>
  </property>
</Properties>
</file>