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475" r:id="rId10"/>
    <p:sldId id="476" r:id="rId11"/>
    <p:sldId id="477" r:id="rId12"/>
    <p:sldId id="478" r:id="rId13"/>
    <p:sldId id="479" r:id="rId14"/>
    <p:sldId id="480" r:id="rId15"/>
    <p:sldId id="481" r:id="rId16"/>
    <p:sldId id="482" r:id="rId17"/>
    <p:sldId id="357" r:id="rId18"/>
    <p:sldId id="484" r:id="rId19"/>
    <p:sldId id="486" r:id="rId20"/>
    <p:sldId id="420" r:id="rId21"/>
    <p:sldId id="488" r:id="rId22"/>
    <p:sldId id="489" r:id="rId23"/>
    <p:sldId id="490" r:id="rId24"/>
    <p:sldId id="418" r:id="rId25"/>
    <p:sldId id="491" r:id="rId26"/>
    <p:sldId id="493" r:id="rId27"/>
    <p:sldId id="494" r:id="rId28"/>
    <p:sldId id="495" r:id="rId29"/>
    <p:sldId id="496" r:id="rId30"/>
    <p:sldId id="497" r:id="rId31"/>
    <p:sldId id="498" r:id="rId32"/>
    <p:sldId id="499" r:id="rId33"/>
    <p:sldId id="500" r:id="rId34"/>
    <p:sldId id="506" r:id="rId35"/>
    <p:sldId id="502" r:id="rId36"/>
    <p:sldId id="503" r:id="rId37"/>
    <p:sldId id="504" r:id="rId38"/>
    <p:sldId id="403" r:id="rId39"/>
  </p:sldIdLst>
  <p:sldSz cx="12192000" cy="6858000"/>
  <p:notesSz cx="6858000" cy="9144000"/>
  <p:embeddedFontLst>
    <p:embeddedFont>
      <p:font typeface="黑体" panose="02010609060101010101" pitchFamily="49" charset="-122"/>
      <p:regular r:id="rId43"/>
    </p:embeddedFont>
    <p:embeddedFont>
      <p:font typeface="微软雅黑" panose="020B0503020204020204" pitchFamily="34" charset="-122"/>
      <p:regular r:id="rId44"/>
    </p:embeddedFont>
    <p:embeddedFont>
      <p:font typeface="Calibri" panose="020F0502020204030204" charset="0"/>
      <p:regular r:id="rId45"/>
      <p:bold r:id="rId46"/>
      <p:italic r:id="rId47"/>
      <p:boldItalic r:id="rId48"/>
    </p:embeddedFont>
  </p:embeddedFontLst>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gs" Target="tags/tag79.xml"/><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image" Target="../media/image8.jpeg"/><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7.jpeg"/><Relationship Id="rId37" Type="http://schemas.openxmlformats.org/officeDocument/2006/relationships/slideLayout" Target="../slideLayouts/slideLayout2.xml"/><Relationship Id="rId36" Type="http://schemas.openxmlformats.org/officeDocument/2006/relationships/tags" Target="../tags/tag37.xml"/><Relationship Id="rId35" Type="http://schemas.openxmlformats.org/officeDocument/2006/relationships/tags" Target="../tags/tag36.xml"/><Relationship Id="rId34" Type="http://schemas.openxmlformats.org/officeDocument/2006/relationships/tags" Target="../tags/tag35.xml"/><Relationship Id="rId33" Type="http://schemas.openxmlformats.org/officeDocument/2006/relationships/tags" Target="../tags/tag34.xml"/><Relationship Id="rId32" Type="http://schemas.openxmlformats.org/officeDocument/2006/relationships/tags" Target="../tags/tag33.xml"/><Relationship Id="rId31" Type="http://schemas.openxmlformats.org/officeDocument/2006/relationships/tags" Target="../tags/tag32.xml"/><Relationship Id="rId30" Type="http://schemas.openxmlformats.org/officeDocument/2006/relationships/tags" Target="../tags/tag31.xml"/><Relationship Id="rId3" Type="http://schemas.openxmlformats.org/officeDocument/2006/relationships/tags" Target="../tags/tag10.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image" Target="../media/image12.jpeg"/><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9.xml"/><Relationship Id="rId19" Type="http://schemas.openxmlformats.org/officeDocument/2006/relationships/image" Target="../media/image11.jpeg"/><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image" Target="../media/image10.jpeg"/><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image" Target="../media/image9.jpeg"/><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1" Type="http://schemas.openxmlformats.org/officeDocument/2006/relationships/slideLayout" Target="../slideLayouts/slideLayout2.xml"/><Relationship Id="rId30" Type="http://schemas.openxmlformats.org/officeDocument/2006/relationships/image" Target="../media/image26.svg"/><Relationship Id="rId3" Type="http://schemas.openxmlformats.org/officeDocument/2006/relationships/tags" Target="../tags/tag40.xml"/><Relationship Id="rId29" Type="http://schemas.openxmlformats.org/officeDocument/2006/relationships/image" Target="../media/image25.png"/><Relationship Id="rId28" Type="http://schemas.openxmlformats.org/officeDocument/2006/relationships/tags" Target="../tags/tag55.xml"/><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tags" Target="../tags/tag54.xml"/><Relationship Id="rId24" Type="http://schemas.openxmlformats.org/officeDocument/2006/relationships/image" Target="../media/image22.svg"/><Relationship Id="rId23" Type="http://schemas.openxmlformats.org/officeDocument/2006/relationships/image" Target="../media/image21.png"/><Relationship Id="rId22" Type="http://schemas.openxmlformats.org/officeDocument/2006/relationships/tags" Target="../tags/tag53.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39.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image" Target="../media/image18.svg"/><Relationship Id="rId16" Type="http://schemas.openxmlformats.org/officeDocument/2006/relationships/image" Target="../media/image17.png"/><Relationship Id="rId15" Type="http://schemas.openxmlformats.org/officeDocument/2006/relationships/tags" Target="../tags/tag50.xml"/><Relationship Id="rId14" Type="http://schemas.openxmlformats.org/officeDocument/2006/relationships/image" Target="../media/image16.svg"/><Relationship Id="rId13" Type="http://schemas.openxmlformats.org/officeDocument/2006/relationships/image" Target="../media/image15.png"/><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image" Target="../media/image30.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image" Target="../media/image31.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5.jpeg"/><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image" Target="../media/image3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7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一、企业家精神</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（二）企业家精神的类型</a:t>
            </a:r>
            <a:endParaRPr lang="zh-CN" altLang="en-US" sz="2400"/>
          </a:p>
        </p:txBody>
      </p:sp>
      <p:sp>
        <p:nvSpPr>
          <p:cNvPr id="6" name="文本框 5"/>
          <p:cNvSpPr txBox="1"/>
          <p:nvPr/>
        </p:nvSpPr>
        <p:spPr>
          <a:xfrm>
            <a:off x="1029335" y="1536065"/>
            <a:ext cx="6096000" cy="460375"/>
          </a:xfrm>
          <a:prstGeom prst="rect">
            <a:avLst/>
          </a:prstGeom>
          <a:noFill/>
        </p:spPr>
        <p:txBody>
          <a:bodyPr wrap="square" rtlCol="0" anchor="t">
            <a:spAutoFit/>
          </a:bodyPr>
          <a:p>
            <a:r>
              <a:rPr lang="zh-CN" altLang="en-US" sz="2400">
                <a:highlight>
                  <a:srgbClr val="FFFF00"/>
                </a:highlight>
              </a:rPr>
              <a:t>4．共益型企业家精神</a:t>
            </a:r>
            <a:endParaRPr lang="zh-CN" altLang="en-US" sz="2400">
              <a:highlight>
                <a:srgbClr val="FFFF00"/>
              </a:highlight>
            </a:endParaRPr>
          </a:p>
        </p:txBody>
      </p:sp>
      <p:sp>
        <p:nvSpPr>
          <p:cNvPr id="7" name="文本框 6"/>
          <p:cNvSpPr txBox="1"/>
          <p:nvPr/>
        </p:nvSpPr>
        <p:spPr>
          <a:xfrm>
            <a:off x="1240790" y="2242820"/>
            <a:ext cx="6940550" cy="829945"/>
          </a:xfrm>
          <a:prstGeom prst="rect">
            <a:avLst/>
          </a:prstGeom>
          <a:noFill/>
        </p:spPr>
        <p:txBody>
          <a:bodyPr wrap="square" rtlCol="0" anchor="t">
            <a:spAutoFit/>
          </a:bodyPr>
          <a:p>
            <a:r>
              <a:rPr lang="zh-CN" altLang="en-US" sz="2400"/>
              <a:t>共益型企业家精神是解决社会与环境问题的一种更加新颖、有效的企业家精神。</a:t>
            </a:r>
            <a:endParaRPr lang="zh-CN" altLang="en-US" sz="2400"/>
          </a:p>
        </p:txBody>
      </p:sp>
      <p:pic>
        <p:nvPicPr>
          <p:cNvPr id="5" name="https://photo-static-api.fotomore.com/creative/vcg/veer/612/veer-149200293.jpg" descr="心型,拿着,情人节,平衡折角灯,木制,圣马洛,慈善救济,志愿者,概念和主题,水平画幅"/>
          <p:cNvPicPr>
            <a:picLocks noChangeAspect="1"/>
          </p:cNvPicPr>
          <p:nvPr/>
        </p:nvPicPr>
        <p:blipFill>
          <a:blip r:embed="rId2"/>
          <a:stretch>
            <a:fillRect/>
          </a:stretch>
        </p:blipFill>
        <p:spPr>
          <a:xfrm>
            <a:off x="2857500" y="3526790"/>
            <a:ext cx="4152265" cy="27724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829945"/>
          </a:xfrm>
          <a:prstGeom prst="rect">
            <a:avLst/>
          </a:prstGeom>
          <a:noFill/>
        </p:spPr>
        <p:txBody>
          <a:bodyPr wrap="square" rtlCol="0" anchor="t">
            <a:spAutoFit/>
          </a:bodyPr>
          <a:p>
            <a:r>
              <a:rPr lang="zh-CN" altLang="en-US" sz="2400"/>
              <a:t>互动</a:t>
            </a:r>
            <a:endParaRPr lang="zh-CN" altLang="en-US" sz="2400"/>
          </a:p>
          <a:p>
            <a:r>
              <a:rPr lang="zh-CN" altLang="en-US" sz="2400"/>
              <a:t>讨论</a:t>
            </a:r>
            <a:endParaRPr lang="zh-CN" altLang="en-US" sz="2400"/>
          </a:p>
        </p:txBody>
      </p:sp>
      <p:sp>
        <p:nvSpPr>
          <p:cNvPr id="7" name="文本框 6"/>
          <p:cNvSpPr txBox="1"/>
          <p:nvPr/>
        </p:nvSpPr>
        <p:spPr>
          <a:xfrm>
            <a:off x="1858010" y="3871595"/>
            <a:ext cx="6096000" cy="460375"/>
          </a:xfrm>
          <a:prstGeom prst="rect">
            <a:avLst/>
          </a:prstGeom>
          <a:noFill/>
        </p:spPr>
        <p:txBody>
          <a:bodyPr wrap="square" rtlCol="0" anchor="t">
            <a:spAutoFit/>
          </a:bodyPr>
          <a:p>
            <a:r>
              <a:rPr lang="zh-CN" altLang="en-US" sz="2400" b="1">
                <a:solidFill>
                  <a:srgbClr val="002060"/>
                </a:solidFill>
              </a:rPr>
              <a:t>你最欣赏哪一类型的企业家精神？为什么？</a:t>
            </a:r>
            <a:endParaRPr lang="zh-CN" altLang="en-US" sz="2400" b="1">
              <a:solidFill>
                <a:srgbClr val="002060"/>
              </a:solidFill>
            </a:endParaRPr>
          </a:p>
        </p:txBody>
      </p:sp>
      <p:sp>
        <p:nvSpPr>
          <p:cNvPr id="9" name="圆角矩形 8"/>
          <p:cNvSpPr/>
          <p:nvPr/>
        </p:nvSpPr>
        <p:spPr>
          <a:xfrm>
            <a:off x="627380" y="220218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749300" y="2330450"/>
            <a:ext cx="1304925" cy="113093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2" name="组合 81"/>
          <p:cNvGrpSpPr/>
          <p:nvPr/>
        </p:nvGrpSpPr>
        <p:grpSpPr>
          <a:xfrm>
            <a:off x="0" y="100965"/>
            <a:ext cx="12030075" cy="6759575"/>
            <a:chOff x="0" y="159"/>
            <a:chExt cx="18945"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2040890" y="257175"/>
            <a:ext cx="6096000" cy="460375"/>
          </a:xfrm>
          <a:prstGeom prst="rect">
            <a:avLst/>
          </a:prstGeom>
          <a:noFill/>
        </p:spPr>
        <p:txBody>
          <a:bodyPr wrap="square" rtlCol="0" anchor="t">
            <a:spAutoFit/>
          </a:bodyPr>
          <a:p>
            <a:r>
              <a:rPr lang="zh-CN" altLang="en-US" sz="2400">
                <a:highlight>
                  <a:srgbClr val="C0C0C0"/>
                </a:highlight>
              </a:rPr>
              <a:t>二、创业者的创业精神</a:t>
            </a:r>
            <a:endParaRPr lang="zh-CN" altLang="en-US" sz="2400">
              <a:highlight>
                <a:srgbClr val="C0C0C0"/>
              </a:highlight>
            </a:endParaRPr>
          </a:p>
        </p:txBody>
      </p:sp>
      <p:sp>
        <p:nvSpPr>
          <p:cNvPr id="9" name="文本框 8"/>
          <p:cNvSpPr txBox="1"/>
          <p:nvPr/>
        </p:nvSpPr>
        <p:spPr>
          <a:xfrm>
            <a:off x="240030" y="880110"/>
            <a:ext cx="6096000" cy="460375"/>
          </a:xfrm>
          <a:prstGeom prst="rect">
            <a:avLst/>
          </a:prstGeom>
          <a:noFill/>
        </p:spPr>
        <p:txBody>
          <a:bodyPr wrap="square" rtlCol="0" anchor="t">
            <a:spAutoFit/>
          </a:bodyPr>
          <a:p>
            <a:r>
              <a:rPr lang="zh-CN" altLang="en-US" sz="2400"/>
              <a:t>（一）创业精神的构成</a:t>
            </a:r>
            <a:endParaRPr lang="zh-CN" altLang="en-US" sz="2400"/>
          </a:p>
        </p:txBody>
      </p:sp>
      <p:graphicFrame>
        <p:nvGraphicFramePr>
          <p:cNvPr id="11" name="表格 10"/>
          <p:cNvGraphicFramePr/>
          <p:nvPr>
            <p:custDataLst>
              <p:tags r:id="rId1"/>
            </p:custDataLst>
          </p:nvPr>
        </p:nvGraphicFramePr>
        <p:xfrm>
          <a:off x="656590" y="1545590"/>
          <a:ext cx="11010900" cy="4297680"/>
        </p:xfrm>
        <a:graphic>
          <a:graphicData uri="http://schemas.openxmlformats.org/drawingml/2006/table">
            <a:tbl>
              <a:tblPr firstRow="1" bandRow="1">
                <a:tableStyleId>{5C22544A-7EE6-4342-B048-85BDC9FD1C3A}</a:tableStyleId>
              </a:tblPr>
              <a:tblGrid>
                <a:gridCol w="3756660"/>
                <a:gridCol w="1974215"/>
                <a:gridCol w="5280025"/>
              </a:tblGrid>
              <a:tr h="410210">
                <a:tc gridSpan="2">
                  <a:txBody>
                    <a:bodyPr/>
                    <a:p>
                      <a:pPr>
                        <a:buNone/>
                      </a:pPr>
                      <a:r>
                        <a:rPr lang="zh-CN" altLang="en-US" sz="2400"/>
                        <a:t>构成要素</a:t>
                      </a:r>
                      <a:endParaRPr lang="zh-CN" altLang="en-US" sz="2400"/>
                    </a:p>
                  </a:txBody>
                  <a:tcPr/>
                </a:tc>
                <a:tc hMerge="1">
                  <a:tcPr/>
                </a:tc>
                <a:tc>
                  <a:txBody>
                    <a:bodyPr/>
                    <a:p>
                      <a:pPr>
                        <a:buNone/>
                      </a:pPr>
                      <a:r>
                        <a:rPr lang="zh-CN" altLang="en-US" sz="2400"/>
                        <a:t>说明</a:t>
                      </a:r>
                      <a:endParaRPr lang="zh-CN" altLang="en-US" sz="2400"/>
                    </a:p>
                  </a:txBody>
                  <a:tcPr/>
                </a:tc>
              </a:tr>
              <a:tr h="381000">
                <a:tc rowSpan="2">
                  <a:txBody>
                    <a:bodyPr/>
                    <a:p>
                      <a:pPr>
                        <a:buNone/>
                      </a:pPr>
                      <a:r>
                        <a:rPr lang="zh-CN" altLang="en-US" sz="2400"/>
                        <a:t>创业的理</a:t>
                      </a:r>
                      <a:endParaRPr lang="zh-CN" altLang="en-US" sz="2400"/>
                    </a:p>
                    <a:p>
                      <a:pPr>
                        <a:buNone/>
                      </a:pPr>
                      <a:r>
                        <a:rPr lang="zh-CN" altLang="en-US" sz="2400"/>
                        <a:t>性认识</a:t>
                      </a:r>
                      <a:endParaRPr lang="zh-CN" altLang="en-US" sz="2400"/>
                    </a:p>
                  </a:txBody>
                  <a:tcPr/>
                </a:tc>
                <a:tc>
                  <a:txBody>
                    <a:bodyPr/>
                    <a:p>
                      <a:pPr>
                        <a:buNone/>
                      </a:pPr>
                      <a:r>
                        <a:rPr lang="zh-CN" altLang="en-US" sz="2400"/>
                        <a:t>创业思想</a:t>
                      </a:r>
                      <a:endParaRPr lang="zh-CN" altLang="en-US" sz="2400"/>
                    </a:p>
                  </a:txBody>
                  <a:tcPr/>
                </a:tc>
                <a:tc>
                  <a:txBody>
                    <a:bodyPr/>
                    <a:p>
                      <a:pPr>
                        <a:buNone/>
                      </a:pPr>
                      <a:r>
                        <a:rPr lang="zh-CN" altLang="en-US" sz="2400"/>
                        <a:t>由低到高可以分为四个层次，各个层次之间存在递进关系：</a:t>
                      </a:r>
                      <a:r>
                        <a:rPr lang="zh-CN" altLang="en-US" sz="2400">
                          <a:solidFill>
                            <a:srgbClr val="FF0000"/>
                          </a:solidFill>
                        </a:rPr>
                        <a:t>首先</a:t>
                      </a:r>
                      <a:r>
                        <a:rPr lang="zh-CN" altLang="en-US" sz="2400"/>
                        <a:t>，要对创</a:t>
                      </a:r>
                      <a:endParaRPr lang="zh-CN" altLang="en-US" sz="2400"/>
                    </a:p>
                    <a:p>
                      <a:pPr>
                        <a:buNone/>
                      </a:pPr>
                      <a:r>
                        <a:rPr lang="zh-CN" altLang="en-US" sz="2400"/>
                        <a:t>业有兴趣；</a:t>
                      </a:r>
                      <a:r>
                        <a:rPr lang="zh-CN" altLang="en-US" sz="2400">
                          <a:solidFill>
                            <a:srgbClr val="FF0000"/>
                          </a:solidFill>
                        </a:rPr>
                        <a:t>其次</a:t>
                      </a:r>
                      <a:r>
                        <a:rPr lang="zh-CN" altLang="en-US" sz="2400"/>
                        <a:t>，要进一步将兴趣转化为强烈的意愿；</a:t>
                      </a:r>
                      <a:r>
                        <a:rPr lang="zh-CN" altLang="en-US" sz="2400">
                          <a:solidFill>
                            <a:srgbClr val="FF0000"/>
                          </a:solidFill>
                        </a:rPr>
                        <a:t>再次</a:t>
                      </a:r>
                      <a:r>
                        <a:rPr lang="zh-CN" altLang="en-US" sz="2400"/>
                        <a:t>，将强烈意愿</a:t>
                      </a:r>
                      <a:endParaRPr lang="zh-CN" altLang="en-US" sz="2400"/>
                    </a:p>
                    <a:p>
                      <a:pPr>
                        <a:buNone/>
                      </a:pPr>
                      <a:r>
                        <a:rPr lang="zh-CN" altLang="en-US" sz="2400"/>
                        <a:t>转化为坚定意志；</a:t>
                      </a:r>
                      <a:r>
                        <a:rPr lang="zh-CN" altLang="en-US" sz="2400">
                          <a:solidFill>
                            <a:srgbClr val="FF0000"/>
                          </a:solidFill>
                        </a:rPr>
                        <a:t>最后</a:t>
                      </a:r>
                      <a:r>
                        <a:rPr lang="zh-CN" altLang="en-US" sz="2400"/>
                        <a:t>，达成既有强烈意愿又有足够坚定的意志</a:t>
                      </a:r>
                      <a:endParaRPr lang="zh-CN" altLang="en-US" sz="2400"/>
                    </a:p>
                  </a:txBody>
                  <a:tcPr/>
                </a:tc>
              </a:tr>
              <a:tr h="381000">
                <a:tc vMerge="1">
                  <a:tcPr/>
                </a:tc>
                <a:tc>
                  <a:txBody>
                    <a:bodyPr/>
                    <a:p>
                      <a:pPr>
                        <a:buNone/>
                      </a:pPr>
                      <a:r>
                        <a:rPr lang="zh-CN" altLang="en-US" sz="2400"/>
                        <a:t>创业观念</a:t>
                      </a:r>
                      <a:endParaRPr lang="zh-CN" altLang="en-US" sz="2400"/>
                    </a:p>
                  </a:txBody>
                  <a:tcPr/>
                </a:tc>
                <a:tc>
                  <a:txBody>
                    <a:bodyPr/>
                    <a:p>
                      <a:pPr>
                        <a:buNone/>
                      </a:pPr>
                      <a:r>
                        <a:rPr lang="zh-CN" altLang="en-US" sz="2400"/>
                        <a:t>正确的创业观念应当是不追求捷径、不好高骛远的，应当是能够实事求是</a:t>
                      </a:r>
                      <a:endParaRPr lang="zh-CN" altLang="en-US" sz="2400"/>
                    </a:p>
                    <a:p>
                      <a:pPr>
                        <a:buNone/>
                      </a:pPr>
                      <a:r>
                        <a:rPr lang="zh-CN" altLang="en-US" sz="2400"/>
                        <a:t>地认清当前的发展形势，并跟上时代步伐的</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2" name="组合 81"/>
          <p:cNvGrpSpPr/>
          <p:nvPr/>
        </p:nvGrpSpPr>
        <p:grpSpPr>
          <a:xfrm>
            <a:off x="0" y="100965"/>
            <a:ext cx="12030075" cy="6759575"/>
            <a:chOff x="0" y="159"/>
            <a:chExt cx="18945"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2040890" y="257175"/>
            <a:ext cx="6096000" cy="460375"/>
          </a:xfrm>
          <a:prstGeom prst="rect">
            <a:avLst/>
          </a:prstGeom>
          <a:noFill/>
        </p:spPr>
        <p:txBody>
          <a:bodyPr wrap="square" rtlCol="0" anchor="t">
            <a:spAutoFit/>
          </a:bodyPr>
          <a:p>
            <a:r>
              <a:rPr lang="zh-CN" altLang="en-US" sz="2400">
                <a:highlight>
                  <a:srgbClr val="C0C0C0"/>
                </a:highlight>
              </a:rPr>
              <a:t>二、创业者的创业精神</a:t>
            </a:r>
            <a:endParaRPr lang="zh-CN" altLang="en-US" sz="2400">
              <a:highlight>
                <a:srgbClr val="C0C0C0"/>
              </a:highlight>
            </a:endParaRPr>
          </a:p>
        </p:txBody>
      </p:sp>
      <p:sp>
        <p:nvSpPr>
          <p:cNvPr id="9" name="文本框 8"/>
          <p:cNvSpPr txBox="1"/>
          <p:nvPr/>
        </p:nvSpPr>
        <p:spPr>
          <a:xfrm>
            <a:off x="233680" y="939165"/>
            <a:ext cx="6096000" cy="460375"/>
          </a:xfrm>
          <a:prstGeom prst="rect">
            <a:avLst/>
          </a:prstGeom>
          <a:noFill/>
        </p:spPr>
        <p:txBody>
          <a:bodyPr wrap="square" rtlCol="0" anchor="t">
            <a:spAutoFit/>
          </a:bodyPr>
          <a:p>
            <a:r>
              <a:rPr lang="zh-CN" altLang="en-US" sz="2400"/>
              <a:t>（一）创业精神的构成</a:t>
            </a:r>
            <a:endParaRPr lang="zh-CN" altLang="en-US" sz="2400"/>
          </a:p>
        </p:txBody>
      </p:sp>
      <p:graphicFrame>
        <p:nvGraphicFramePr>
          <p:cNvPr id="11" name="表格 10"/>
          <p:cNvGraphicFramePr/>
          <p:nvPr/>
        </p:nvGraphicFramePr>
        <p:xfrm>
          <a:off x="988695" y="1557020"/>
          <a:ext cx="10272395" cy="5029200"/>
        </p:xfrm>
        <a:graphic>
          <a:graphicData uri="http://schemas.openxmlformats.org/drawingml/2006/table">
            <a:tbl>
              <a:tblPr firstRow="1" bandRow="1">
                <a:tableStyleId>{5C22544A-7EE6-4342-B048-85BDC9FD1C3A}</a:tableStyleId>
              </a:tblPr>
              <a:tblGrid>
                <a:gridCol w="2844165"/>
                <a:gridCol w="1945640"/>
                <a:gridCol w="5482590"/>
              </a:tblGrid>
              <a:tr h="0">
                <a:tc gridSpan="2">
                  <a:txBody>
                    <a:bodyPr/>
                    <a:p>
                      <a:pPr>
                        <a:buNone/>
                      </a:pPr>
                      <a:r>
                        <a:rPr lang="zh-CN" altLang="en-US" sz="2400"/>
                        <a:t>构成要素</a:t>
                      </a:r>
                      <a:endParaRPr lang="zh-CN" altLang="en-US" sz="2400"/>
                    </a:p>
                  </a:txBody>
                  <a:tcPr/>
                </a:tc>
                <a:tc hMerge="1">
                  <a:tcPr/>
                </a:tc>
                <a:tc>
                  <a:txBody>
                    <a:bodyPr/>
                    <a:p>
                      <a:pPr>
                        <a:buNone/>
                      </a:pPr>
                      <a:r>
                        <a:rPr lang="zh-CN" altLang="en-US" sz="2400"/>
                        <a:t>说明</a:t>
                      </a:r>
                      <a:endParaRPr lang="zh-CN" altLang="en-US" sz="2400"/>
                    </a:p>
                  </a:txBody>
                  <a:tcPr/>
                </a:tc>
              </a:tr>
              <a:tr h="381000">
                <a:tc rowSpan="2">
                  <a:txBody>
                    <a:bodyPr/>
                    <a:p>
                      <a:pPr>
                        <a:buNone/>
                      </a:pPr>
                      <a:r>
                        <a:rPr lang="zh-CN" altLang="en-US" sz="2400"/>
                        <a:t>创业的心</a:t>
                      </a:r>
                      <a:endParaRPr lang="zh-CN" altLang="en-US" sz="2400"/>
                    </a:p>
                    <a:p>
                      <a:pPr>
                        <a:buNone/>
                      </a:pPr>
                      <a:r>
                        <a:rPr lang="zh-CN" altLang="en-US" sz="2400"/>
                        <a:t>理基础</a:t>
                      </a:r>
                      <a:endParaRPr lang="zh-CN" altLang="en-US" sz="2400"/>
                    </a:p>
                  </a:txBody>
                  <a:tcPr/>
                </a:tc>
                <a:tc>
                  <a:txBody>
                    <a:bodyPr/>
                    <a:p>
                      <a:pPr>
                        <a:buNone/>
                      </a:pPr>
                      <a:r>
                        <a:rPr lang="zh-CN" altLang="en-US" sz="2400"/>
                        <a:t>创业个性</a:t>
                      </a:r>
                      <a:endParaRPr lang="zh-CN" altLang="en-US" sz="2400"/>
                    </a:p>
                  </a:txBody>
                  <a:tcPr/>
                </a:tc>
                <a:tc>
                  <a:txBody>
                    <a:bodyPr/>
                    <a:p>
                      <a:pPr>
                        <a:buNone/>
                      </a:pPr>
                      <a:r>
                        <a:rPr lang="zh-CN" altLang="en-US" sz="2400"/>
                        <a:t>自己独特思考角度下的关于创业方向的个性。不同的创业个性会产生不同的商业模式。拥有创业个性的人才更能实现创新、更能发现生活中的机遇，因此也比别人多了一些创业机会</a:t>
                      </a:r>
                      <a:endParaRPr lang="zh-CN" altLang="en-US" sz="2400"/>
                    </a:p>
                  </a:txBody>
                  <a:tcPr/>
                </a:tc>
              </a:tr>
              <a:tr h="381000">
                <a:tc vMerge="1">
                  <a:tcPr/>
                </a:tc>
                <a:tc>
                  <a:txBody>
                    <a:bodyPr/>
                    <a:p>
                      <a:pPr>
                        <a:buNone/>
                      </a:pPr>
                      <a:r>
                        <a:rPr lang="zh-CN" altLang="en-US" sz="2400"/>
                        <a:t>创业意志</a:t>
                      </a:r>
                      <a:endParaRPr lang="zh-CN" altLang="en-US" sz="2400"/>
                    </a:p>
                  </a:txBody>
                  <a:tcPr/>
                </a:tc>
                <a:tc>
                  <a:txBody>
                    <a:bodyPr/>
                    <a:p>
                      <a:pPr>
                        <a:buNone/>
                      </a:pPr>
                      <a:r>
                        <a:rPr lang="zh-CN" altLang="en-US" sz="2400"/>
                        <a:t>支撑创业者行动的支柱。坚定的创业意志不仅能调节创业者的外部行动，还可以调节创业者的心理状态，令创业行动变得更有方向，令创业者更能经得起挫折和考验，帮助创业者跨过难关。创业意志是创业精神中非常重要的部分</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2" name="组合 81"/>
          <p:cNvGrpSpPr/>
          <p:nvPr/>
        </p:nvGrpSpPr>
        <p:grpSpPr>
          <a:xfrm>
            <a:off x="0" y="100965"/>
            <a:ext cx="12030075" cy="6759575"/>
            <a:chOff x="0" y="159"/>
            <a:chExt cx="18945"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2040890" y="257175"/>
            <a:ext cx="6096000" cy="460375"/>
          </a:xfrm>
          <a:prstGeom prst="rect">
            <a:avLst/>
          </a:prstGeom>
          <a:noFill/>
        </p:spPr>
        <p:txBody>
          <a:bodyPr wrap="square" rtlCol="0" anchor="t">
            <a:spAutoFit/>
          </a:bodyPr>
          <a:p>
            <a:r>
              <a:rPr lang="zh-CN" altLang="en-US" sz="2400">
                <a:highlight>
                  <a:srgbClr val="C0C0C0"/>
                </a:highlight>
              </a:rPr>
              <a:t>二、创业者的创业精神</a:t>
            </a:r>
            <a:endParaRPr lang="zh-CN" altLang="en-US" sz="2400">
              <a:highlight>
                <a:srgbClr val="C0C0C0"/>
              </a:highlight>
            </a:endParaRPr>
          </a:p>
        </p:txBody>
      </p:sp>
      <p:sp>
        <p:nvSpPr>
          <p:cNvPr id="9" name="文本框 8"/>
          <p:cNvSpPr txBox="1"/>
          <p:nvPr/>
        </p:nvSpPr>
        <p:spPr>
          <a:xfrm>
            <a:off x="240030" y="834390"/>
            <a:ext cx="6096000" cy="460375"/>
          </a:xfrm>
          <a:prstGeom prst="rect">
            <a:avLst/>
          </a:prstGeom>
          <a:noFill/>
        </p:spPr>
        <p:txBody>
          <a:bodyPr wrap="square" rtlCol="0" anchor="t">
            <a:spAutoFit/>
          </a:bodyPr>
          <a:p>
            <a:r>
              <a:rPr lang="zh-CN" altLang="en-US" sz="2400"/>
              <a:t>（一）创业精神的构成</a:t>
            </a:r>
            <a:endParaRPr lang="zh-CN" altLang="en-US" sz="2400"/>
          </a:p>
        </p:txBody>
      </p:sp>
      <p:graphicFrame>
        <p:nvGraphicFramePr>
          <p:cNvPr id="11" name="表格 10"/>
          <p:cNvGraphicFramePr/>
          <p:nvPr/>
        </p:nvGraphicFramePr>
        <p:xfrm>
          <a:off x="551180" y="1410970"/>
          <a:ext cx="11011535" cy="5029200"/>
        </p:xfrm>
        <a:graphic>
          <a:graphicData uri="http://schemas.openxmlformats.org/drawingml/2006/table">
            <a:tbl>
              <a:tblPr firstRow="1" bandRow="1">
                <a:tableStyleId>{5C22544A-7EE6-4342-B048-85BDC9FD1C3A}</a:tableStyleId>
              </a:tblPr>
              <a:tblGrid>
                <a:gridCol w="2597150"/>
                <a:gridCol w="2178050"/>
                <a:gridCol w="6236335"/>
              </a:tblGrid>
              <a:tr h="410210">
                <a:tc gridSpan="2">
                  <a:txBody>
                    <a:bodyPr/>
                    <a:p>
                      <a:pPr>
                        <a:buNone/>
                      </a:pPr>
                      <a:r>
                        <a:rPr lang="zh-CN" altLang="en-US" sz="2400"/>
                        <a:t>构成要素</a:t>
                      </a:r>
                      <a:endParaRPr lang="zh-CN" altLang="en-US" sz="2400"/>
                    </a:p>
                  </a:txBody>
                  <a:tcPr/>
                </a:tc>
                <a:tc hMerge="1">
                  <a:tcPr/>
                </a:tc>
                <a:tc>
                  <a:txBody>
                    <a:bodyPr/>
                    <a:p>
                      <a:pPr>
                        <a:buNone/>
                      </a:pPr>
                      <a:r>
                        <a:rPr lang="zh-CN" altLang="en-US" sz="2400"/>
                        <a:t>说明</a:t>
                      </a:r>
                      <a:endParaRPr lang="zh-CN" altLang="en-US" sz="2400"/>
                    </a:p>
                  </a:txBody>
                  <a:tcPr/>
                </a:tc>
              </a:tr>
              <a:tr h="381000">
                <a:tc rowSpan="2">
                  <a:txBody>
                    <a:bodyPr/>
                    <a:p>
                      <a:pPr>
                        <a:buNone/>
                      </a:pPr>
                      <a:r>
                        <a:rPr lang="zh-CN" altLang="en-US" sz="2400"/>
                        <a:t>创业的行</a:t>
                      </a:r>
                      <a:endParaRPr lang="zh-CN" altLang="en-US" sz="2400"/>
                    </a:p>
                    <a:p>
                      <a:pPr>
                        <a:buNone/>
                      </a:pPr>
                      <a:r>
                        <a:rPr lang="zh-CN" altLang="en-US" sz="2400"/>
                        <a:t>为模式</a:t>
                      </a:r>
                      <a:endParaRPr lang="zh-CN" altLang="en-US" sz="2400"/>
                    </a:p>
                  </a:txBody>
                  <a:tcPr/>
                </a:tc>
                <a:tc>
                  <a:txBody>
                    <a:bodyPr/>
                    <a:p>
                      <a:pPr>
                        <a:buNone/>
                      </a:pPr>
                      <a:r>
                        <a:rPr lang="zh-CN" altLang="en-US" sz="2400"/>
                        <a:t>创业作风</a:t>
                      </a:r>
                      <a:endParaRPr lang="zh-CN" altLang="en-US" sz="2400"/>
                    </a:p>
                  </a:txBody>
                  <a:tcPr/>
                </a:tc>
                <a:tc>
                  <a:txBody>
                    <a:bodyPr/>
                    <a:p>
                      <a:pPr>
                        <a:buNone/>
                      </a:pPr>
                      <a:r>
                        <a:rPr lang="zh-CN" altLang="en-US" sz="2400"/>
                        <a:t>创业者在思想、工作和生活等方面表现出来的比较稳定的态度、行为风格或创业产品的风格。正确的创业作风应该是一丝不苟、雷厉风行、勤奋好学、严守制度、团结群众、脚踏实地的，具有规划创业方向和督促创业者进步的作用</a:t>
                      </a:r>
                      <a:endParaRPr lang="zh-CN" altLang="en-US" sz="2400"/>
                    </a:p>
                  </a:txBody>
                  <a:tcPr/>
                </a:tc>
              </a:tr>
              <a:tr h="381000">
                <a:tc vMerge="1">
                  <a:tcPr/>
                </a:tc>
                <a:tc>
                  <a:txBody>
                    <a:bodyPr/>
                    <a:p>
                      <a:pPr>
                        <a:buNone/>
                      </a:pPr>
                      <a:r>
                        <a:rPr lang="zh-CN" altLang="en-US" sz="2400"/>
                        <a:t>创业品质</a:t>
                      </a:r>
                      <a:endParaRPr lang="zh-CN" altLang="en-US" sz="2400"/>
                    </a:p>
                  </a:txBody>
                  <a:tcPr/>
                </a:tc>
                <a:tc>
                  <a:txBody>
                    <a:bodyPr/>
                    <a:p>
                      <a:pPr>
                        <a:buNone/>
                      </a:pPr>
                      <a:r>
                        <a:rPr lang="zh-CN" altLang="en-US" sz="2400"/>
                        <a:t>通常体现了创业者的思想品质，受创业者道德、文化水平和能力的影响。</a:t>
                      </a:r>
                      <a:endParaRPr lang="zh-CN" altLang="en-US" sz="2400"/>
                    </a:p>
                    <a:p>
                      <a:pPr>
                        <a:buNone/>
                      </a:pPr>
                      <a:r>
                        <a:rPr lang="zh-CN" altLang="en-US" sz="2400"/>
                        <a:t>通常，一个成功的创业者大体需要具备务实、坦诚、乐观、自律、勇敢等创业品质</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2" name="组合 81"/>
          <p:cNvGrpSpPr/>
          <p:nvPr/>
        </p:nvGrpSpPr>
        <p:grpSpPr>
          <a:xfrm>
            <a:off x="0" y="100965"/>
            <a:ext cx="12030075" cy="6759575"/>
            <a:chOff x="0" y="159"/>
            <a:chExt cx="18945"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2040890" y="257175"/>
            <a:ext cx="6096000" cy="460375"/>
          </a:xfrm>
          <a:prstGeom prst="rect">
            <a:avLst/>
          </a:prstGeom>
          <a:noFill/>
        </p:spPr>
        <p:txBody>
          <a:bodyPr wrap="square" rtlCol="0" anchor="t">
            <a:spAutoFit/>
          </a:bodyPr>
          <a:p>
            <a:r>
              <a:rPr lang="zh-CN" altLang="en-US" sz="2400">
                <a:highlight>
                  <a:srgbClr val="C0C0C0"/>
                </a:highlight>
              </a:rPr>
              <a:t>二、创业者的创业精神</a:t>
            </a:r>
            <a:endParaRPr lang="zh-CN" altLang="en-US" sz="2400">
              <a:highlight>
                <a:srgbClr val="C0C0C0"/>
              </a:highlight>
            </a:endParaRPr>
          </a:p>
        </p:txBody>
      </p:sp>
      <p:sp>
        <p:nvSpPr>
          <p:cNvPr id="11" name="圆角矩形 10"/>
          <p:cNvSpPr/>
          <p:nvPr>
            <p:custDataLst>
              <p:tags r:id="rId1"/>
            </p:custDataLst>
          </p:nvPr>
        </p:nvSpPr>
        <p:spPr>
          <a:xfrm>
            <a:off x="789305" y="4504055"/>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4" name="矩形 13"/>
          <p:cNvSpPr/>
          <p:nvPr>
            <p:custDataLst>
              <p:tags r:id="rId2"/>
            </p:custDataLst>
          </p:nvPr>
        </p:nvSpPr>
        <p:spPr>
          <a:xfrm>
            <a:off x="1143000" y="4951095"/>
            <a:ext cx="2864051" cy="351195"/>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4．冒险精神</a:t>
            </a:r>
            <a:endParaRPr lang="zh-CN" altLang="en-US" sz="2400" b="1">
              <a:solidFill>
                <a:schemeClr val="accent1"/>
              </a:solidFill>
              <a:latin typeface="+mn-ea"/>
              <a:cs typeface="+mn-ea"/>
            </a:endParaRPr>
          </a:p>
        </p:txBody>
      </p:sp>
      <p:pic>
        <p:nvPicPr>
          <p:cNvPr id="15" name="图片 14" descr="C:/Users/NYX/Downloads/7967970_从下往上看的纽约摩天大楼.jpg7967970_从下往上看的纽约摩天大楼"/>
          <p:cNvPicPr>
            <a:picLocks noChangeAspect="1"/>
          </p:cNvPicPr>
          <p:nvPr>
            <p:custDataLst>
              <p:tags r:id="rId3"/>
            </p:custDataLst>
          </p:nvPr>
        </p:nvPicPr>
        <p:blipFill>
          <a:blip r:embed="rId4"/>
          <a:srcRect/>
          <a:stretch>
            <a:fillRect/>
          </a:stretch>
        </p:blipFill>
        <p:spPr>
          <a:xfrm>
            <a:off x="2036445" y="3783965"/>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07" name="圆角矩形 106"/>
          <p:cNvSpPr/>
          <p:nvPr>
            <p:custDataLst>
              <p:tags r:id="rId5"/>
            </p:custDataLst>
          </p:nvPr>
        </p:nvSpPr>
        <p:spPr>
          <a:xfrm>
            <a:off x="789305" y="2000885"/>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7" name="矩形 16"/>
          <p:cNvSpPr/>
          <p:nvPr>
            <p:custDataLst>
              <p:tags r:id="rId6"/>
            </p:custDataLst>
          </p:nvPr>
        </p:nvSpPr>
        <p:spPr>
          <a:xfrm>
            <a:off x="1042035" y="2449195"/>
            <a:ext cx="2864051" cy="315909"/>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1．创新精神</a:t>
            </a:r>
            <a:endParaRPr lang="zh-CN" altLang="en-US" sz="2400" b="1">
              <a:solidFill>
                <a:schemeClr val="accent1"/>
              </a:solidFill>
              <a:latin typeface="+mn-ea"/>
              <a:cs typeface="+mn-ea"/>
            </a:endParaRPr>
          </a:p>
        </p:txBody>
      </p:sp>
      <p:pic>
        <p:nvPicPr>
          <p:cNvPr id="124" name="图片 123" descr="C:/Users/NYX/Downloads/7967204_广州城市天际线科技时尚未来道路公路.jpg7967204_广州城市天际线科技时尚未来道路公路"/>
          <p:cNvPicPr>
            <a:picLocks noChangeAspect="1"/>
          </p:cNvPicPr>
          <p:nvPr>
            <p:custDataLst>
              <p:tags r:id="rId7"/>
            </p:custDataLst>
          </p:nvPr>
        </p:nvPicPr>
        <p:blipFill>
          <a:blip r:embed="rId8"/>
          <a:srcRect/>
          <a:stretch>
            <a:fillRect/>
          </a:stretch>
        </p:blipFill>
        <p:spPr>
          <a:xfrm>
            <a:off x="1978660" y="1271905"/>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2" name="圆角矩形 131"/>
          <p:cNvSpPr/>
          <p:nvPr>
            <p:custDataLst>
              <p:tags r:id="rId9"/>
            </p:custDataLst>
          </p:nvPr>
        </p:nvSpPr>
        <p:spPr>
          <a:xfrm>
            <a:off x="4432300" y="2000885"/>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5" name="矩形 24"/>
          <p:cNvSpPr/>
          <p:nvPr>
            <p:custDataLst>
              <p:tags r:id="rId10"/>
            </p:custDataLst>
          </p:nvPr>
        </p:nvSpPr>
        <p:spPr>
          <a:xfrm>
            <a:off x="4686300" y="2445385"/>
            <a:ext cx="2864051" cy="32765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2．独立精神</a:t>
            </a:r>
            <a:endParaRPr lang="zh-CN" altLang="en-US" sz="2400" b="1">
              <a:solidFill>
                <a:schemeClr val="accent1"/>
              </a:solidFill>
              <a:latin typeface="+mn-ea"/>
              <a:cs typeface="+mn-ea"/>
            </a:endParaRPr>
          </a:p>
        </p:txBody>
      </p:sp>
      <p:pic>
        <p:nvPicPr>
          <p:cNvPr id="135" name="图片 134" descr="C:/Users/NYX/Downloads/8081799_中国南京新街口城市建筑群.jpg8081799_中国南京新街口城市建筑群"/>
          <p:cNvPicPr>
            <a:picLocks noChangeAspect="1"/>
          </p:cNvPicPr>
          <p:nvPr>
            <p:custDataLst>
              <p:tags r:id="rId11"/>
            </p:custDataLst>
          </p:nvPr>
        </p:nvPicPr>
        <p:blipFill>
          <a:blip r:embed="rId12"/>
          <a:srcRect/>
          <a:stretch>
            <a:fillRect/>
          </a:stretch>
        </p:blipFill>
        <p:spPr>
          <a:xfrm>
            <a:off x="5580380" y="1271905"/>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37" name="圆角矩形 136"/>
          <p:cNvSpPr/>
          <p:nvPr>
            <p:custDataLst>
              <p:tags r:id="rId13"/>
            </p:custDataLst>
          </p:nvPr>
        </p:nvSpPr>
        <p:spPr>
          <a:xfrm>
            <a:off x="8093075" y="2000885"/>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28" name="矩形 27"/>
          <p:cNvSpPr/>
          <p:nvPr>
            <p:custDataLst>
              <p:tags r:id="rId14"/>
            </p:custDataLst>
          </p:nvPr>
        </p:nvSpPr>
        <p:spPr>
          <a:xfrm>
            <a:off x="8355330" y="2449195"/>
            <a:ext cx="2864051" cy="327651"/>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3．拼搏精神</a:t>
            </a:r>
            <a:endParaRPr lang="zh-CN" altLang="en-US" sz="2400" b="1">
              <a:solidFill>
                <a:schemeClr val="accent1"/>
              </a:solidFill>
              <a:latin typeface="+mn-ea"/>
              <a:cs typeface="+mn-ea"/>
            </a:endParaRPr>
          </a:p>
        </p:txBody>
      </p:sp>
      <p:pic>
        <p:nvPicPr>
          <p:cNvPr id="140" name="图片 139" descr="C:/Users/NYX/Downloads/7968544_上海都市黄昏观.jpg7968544_上海都市黄昏观"/>
          <p:cNvPicPr>
            <a:picLocks noChangeAspect="1"/>
          </p:cNvPicPr>
          <p:nvPr>
            <p:custDataLst>
              <p:tags r:id="rId15"/>
            </p:custDataLst>
          </p:nvPr>
        </p:nvPicPr>
        <p:blipFill>
          <a:blip r:embed="rId16"/>
          <a:srcRect/>
          <a:stretch>
            <a:fillRect/>
          </a:stretch>
        </p:blipFill>
        <p:spPr>
          <a:xfrm>
            <a:off x="9204325" y="1271905"/>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42" name="圆角矩形 141"/>
          <p:cNvSpPr/>
          <p:nvPr>
            <p:custDataLst>
              <p:tags r:id="rId17"/>
            </p:custDataLst>
          </p:nvPr>
        </p:nvSpPr>
        <p:spPr>
          <a:xfrm>
            <a:off x="8093075" y="4504055"/>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lumMod val="50000"/>
                    <a:lumOff val="50000"/>
                    <a:alpha val="10000"/>
                  </a:schemeClr>
                </a:solidFill>
              </a:rPr>
              <a:t>6．实干精神</a:t>
            </a:r>
            <a:endParaRPr lang="zh-CN" altLang="en-US">
              <a:solidFill>
                <a:schemeClr val="tx1">
                  <a:lumMod val="50000"/>
                  <a:lumOff val="50000"/>
                  <a:alpha val="10000"/>
                </a:schemeClr>
              </a:solidFill>
            </a:endParaRPr>
          </a:p>
        </p:txBody>
      </p:sp>
      <p:pic>
        <p:nvPicPr>
          <p:cNvPr id="145" name="图片 144" descr="C:/Users/NYX/Downloads/7805733_黑白现代简约的美术馆艺术馆结构特写.jpg7805733_黑白现代简约的美术馆艺术馆结构特写"/>
          <p:cNvPicPr>
            <a:picLocks noChangeAspect="1"/>
          </p:cNvPicPr>
          <p:nvPr>
            <p:custDataLst>
              <p:tags r:id="rId18"/>
            </p:custDataLst>
          </p:nvPr>
        </p:nvPicPr>
        <p:blipFill>
          <a:blip r:embed="rId19"/>
          <a:srcRect/>
          <a:stretch>
            <a:fillRect/>
          </a:stretch>
        </p:blipFill>
        <p:spPr>
          <a:xfrm>
            <a:off x="9248140" y="3783965"/>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47" name="圆角矩形 146"/>
          <p:cNvSpPr/>
          <p:nvPr>
            <p:custDataLst>
              <p:tags r:id="rId20"/>
            </p:custDataLst>
          </p:nvPr>
        </p:nvSpPr>
        <p:spPr>
          <a:xfrm>
            <a:off x="4433570" y="4504055"/>
            <a:ext cx="3369678" cy="16928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150" name="图片 149" descr="C:/Users/NYX/Downloads/7965859_现代，豪华公寓大楼.jpg7965859_现代，豪华公寓大楼"/>
          <p:cNvPicPr>
            <a:picLocks noChangeAspect="1"/>
          </p:cNvPicPr>
          <p:nvPr>
            <p:custDataLst>
              <p:tags r:id="rId21"/>
            </p:custDataLst>
          </p:nvPr>
        </p:nvPicPr>
        <p:blipFill>
          <a:blip r:embed="rId22"/>
          <a:srcRect/>
          <a:stretch>
            <a:fillRect/>
          </a:stretch>
        </p:blipFill>
        <p:spPr>
          <a:xfrm>
            <a:off x="5580380" y="3783965"/>
            <a:ext cx="1078231" cy="1078231"/>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0" name="矩形 29"/>
          <p:cNvSpPr/>
          <p:nvPr>
            <p:custDataLst>
              <p:tags r:id="rId23"/>
            </p:custDataLst>
          </p:nvPr>
        </p:nvSpPr>
        <p:spPr>
          <a:xfrm>
            <a:off x="4687570" y="4945380"/>
            <a:ext cx="2864051" cy="351195"/>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5．团队精神</a:t>
            </a:r>
            <a:endParaRPr lang="zh-CN" altLang="en-US" sz="2400" b="1">
              <a:solidFill>
                <a:schemeClr val="accent1"/>
              </a:solidFill>
              <a:latin typeface="+mn-ea"/>
              <a:cs typeface="+mn-ea"/>
            </a:endParaRPr>
          </a:p>
        </p:txBody>
      </p:sp>
      <p:sp>
        <p:nvSpPr>
          <p:cNvPr id="32" name="矩形 31"/>
          <p:cNvSpPr/>
          <p:nvPr>
            <p:custDataLst>
              <p:tags r:id="rId24"/>
            </p:custDataLst>
          </p:nvPr>
        </p:nvSpPr>
        <p:spPr>
          <a:xfrm>
            <a:off x="8345805" y="4951095"/>
            <a:ext cx="2864051" cy="351195"/>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chemeClr val="accent1"/>
                </a:solidFill>
                <a:latin typeface="+mn-ea"/>
                <a:cs typeface="+mn-ea"/>
              </a:rPr>
              <a:t>6．实干精神</a:t>
            </a:r>
            <a:endParaRPr lang="zh-CN" altLang="en-US" sz="2400" b="1">
              <a:solidFill>
                <a:schemeClr val="accent1"/>
              </a:solidFill>
              <a:latin typeface="+mn-ea"/>
              <a:cs typeface="+mn-ea"/>
            </a:endParaRPr>
          </a:p>
        </p:txBody>
      </p:sp>
      <p:sp>
        <p:nvSpPr>
          <p:cNvPr id="125" name="圆角矩形 124"/>
          <p:cNvSpPr/>
          <p:nvPr>
            <p:custDataLst>
              <p:tags r:id="rId25"/>
            </p:custDataLst>
          </p:nvPr>
        </p:nvSpPr>
        <p:spPr>
          <a:xfrm>
            <a:off x="2417445" y="2232025"/>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3" name="任意多边形 32"/>
          <p:cNvSpPr>
            <a:spLocks noChangeAspect="1"/>
          </p:cNvSpPr>
          <p:nvPr>
            <p:custDataLst>
              <p:tags r:id="rId26"/>
            </p:custDataLst>
          </p:nvPr>
        </p:nvSpPr>
        <p:spPr>
          <a:xfrm rot="8100000">
            <a:off x="2467610" y="2291080"/>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4" name="圆角矩形 124"/>
          <p:cNvSpPr/>
          <p:nvPr>
            <p:custDataLst>
              <p:tags r:id="rId27"/>
            </p:custDataLst>
          </p:nvPr>
        </p:nvSpPr>
        <p:spPr>
          <a:xfrm>
            <a:off x="6018530" y="2232025"/>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5" name="任意多边形 18"/>
          <p:cNvSpPr>
            <a:spLocks noChangeAspect="1"/>
          </p:cNvSpPr>
          <p:nvPr>
            <p:custDataLst>
              <p:tags r:id="rId28"/>
            </p:custDataLst>
          </p:nvPr>
        </p:nvSpPr>
        <p:spPr>
          <a:xfrm rot="8100000">
            <a:off x="6068695" y="2291080"/>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6" name="圆角矩形 124"/>
          <p:cNvSpPr/>
          <p:nvPr>
            <p:custDataLst>
              <p:tags r:id="rId29"/>
            </p:custDataLst>
          </p:nvPr>
        </p:nvSpPr>
        <p:spPr>
          <a:xfrm>
            <a:off x="9642475" y="2232025"/>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7" name="任意多边形 18"/>
          <p:cNvSpPr>
            <a:spLocks noChangeAspect="1"/>
          </p:cNvSpPr>
          <p:nvPr>
            <p:custDataLst>
              <p:tags r:id="rId30"/>
            </p:custDataLst>
          </p:nvPr>
        </p:nvSpPr>
        <p:spPr>
          <a:xfrm rot="8100000">
            <a:off x="9692640" y="2291080"/>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8" name="圆角矩形 124"/>
          <p:cNvSpPr/>
          <p:nvPr>
            <p:custDataLst>
              <p:tags r:id="rId31"/>
            </p:custDataLst>
          </p:nvPr>
        </p:nvSpPr>
        <p:spPr>
          <a:xfrm>
            <a:off x="2473960" y="4749165"/>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39" name="任意多边形 18"/>
          <p:cNvSpPr>
            <a:spLocks noChangeAspect="1"/>
          </p:cNvSpPr>
          <p:nvPr>
            <p:custDataLst>
              <p:tags r:id="rId32"/>
            </p:custDataLst>
          </p:nvPr>
        </p:nvSpPr>
        <p:spPr>
          <a:xfrm rot="8100000">
            <a:off x="2524125" y="4808220"/>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圆角矩形 124"/>
          <p:cNvSpPr/>
          <p:nvPr>
            <p:custDataLst>
              <p:tags r:id="rId33"/>
            </p:custDataLst>
          </p:nvPr>
        </p:nvSpPr>
        <p:spPr>
          <a:xfrm>
            <a:off x="6018530" y="4749165"/>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41" name="任意多边形 18"/>
          <p:cNvSpPr>
            <a:spLocks noChangeAspect="1"/>
          </p:cNvSpPr>
          <p:nvPr>
            <p:custDataLst>
              <p:tags r:id="rId34"/>
            </p:custDataLst>
          </p:nvPr>
        </p:nvSpPr>
        <p:spPr>
          <a:xfrm rot="8100000">
            <a:off x="6068695" y="4808220"/>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2" name="圆角矩形 124"/>
          <p:cNvSpPr/>
          <p:nvPr>
            <p:custDataLst>
              <p:tags r:id="rId35"/>
            </p:custDataLst>
          </p:nvPr>
        </p:nvSpPr>
        <p:spPr>
          <a:xfrm>
            <a:off x="9686290" y="4749165"/>
            <a:ext cx="202168" cy="202168"/>
          </a:xfrm>
          <a:prstGeom prst="roundRect">
            <a:avLst>
              <a:gd name="adj" fmla="val 50000"/>
            </a:avLst>
          </a:prstGeom>
          <a:solidFill>
            <a:schemeClr val="accent1"/>
          </a:solidFill>
          <a:ln w="25400">
            <a:solidFill>
              <a:schemeClr val="lt1"/>
            </a:solidFill>
          </a:ln>
          <a:effectLst>
            <a:outerShdw blurRad="63500" dist="381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ym typeface="+mn-ea"/>
            </a:endParaRPr>
          </a:p>
        </p:txBody>
      </p:sp>
      <p:sp>
        <p:nvSpPr>
          <p:cNvPr id="43" name="任意多边形 18"/>
          <p:cNvSpPr>
            <a:spLocks noChangeAspect="1"/>
          </p:cNvSpPr>
          <p:nvPr>
            <p:custDataLst>
              <p:tags r:id="rId36"/>
            </p:custDataLst>
          </p:nvPr>
        </p:nvSpPr>
        <p:spPr>
          <a:xfrm rot="8100000">
            <a:off x="9737090" y="4808220"/>
            <a:ext cx="101084" cy="60050"/>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4" name="文本框 43"/>
          <p:cNvSpPr txBox="1"/>
          <p:nvPr/>
        </p:nvSpPr>
        <p:spPr>
          <a:xfrm>
            <a:off x="240030" y="768985"/>
            <a:ext cx="6096000" cy="460375"/>
          </a:xfrm>
          <a:prstGeom prst="rect">
            <a:avLst/>
          </a:prstGeom>
          <a:noFill/>
        </p:spPr>
        <p:txBody>
          <a:bodyPr wrap="square" rtlCol="0" anchor="t">
            <a:spAutoFit/>
          </a:bodyPr>
          <a:p>
            <a:r>
              <a:rPr lang="zh-CN" altLang="en-US" sz="2400"/>
              <a:t>（二）创业精神的表现形式</a:t>
            </a:r>
            <a:endParaRPr lang="zh-CN" altLang="en-US" sz="24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2" name="组合 81"/>
          <p:cNvGrpSpPr/>
          <p:nvPr/>
        </p:nvGrpSpPr>
        <p:grpSpPr>
          <a:xfrm>
            <a:off x="0" y="100965"/>
            <a:ext cx="12030075" cy="6759575"/>
            <a:chOff x="0" y="159"/>
            <a:chExt cx="18945"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2040890" y="257175"/>
            <a:ext cx="6096000" cy="460375"/>
          </a:xfrm>
          <a:prstGeom prst="rect">
            <a:avLst/>
          </a:prstGeom>
          <a:noFill/>
        </p:spPr>
        <p:txBody>
          <a:bodyPr wrap="square" rtlCol="0" anchor="t">
            <a:spAutoFit/>
          </a:bodyPr>
          <a:p>
            <a:r>
              <a:rPr lang="zh-CN" altLang="en-US" sz="2400">
                <a:highlight>
                  <a:srgbClr val="C0C0C0"/>
                </a:highlight>
              </a:rPr>
              <a:t>二、创业者的创业精神</a:t>
            </a:r>
            <a:endParaRPr lang="zh-CN" altLang="en-US" sz="2400">
              <a:highlight>
                <a:srgbClr val="C0C0C0"/>
              </a:highlight>
            </a:endParaRPr>
          </a:p>
        </p:txBody>
      </p:sp>
      <p:sp>
        <p:nvSpPr>
          <p:cNvPr id="44" name="文本框 43"/>
          <p:cNvSpPr txBox="1"/>
          <p:nvPr/>
        </p:nvSpPr>
        <p:spPr>
          <a:xfrm>
            <a:off x="240030" y="768985"/>
            <a:ext cx="6096000" cy="460375"/>
          </a:xfrm>
          <a:prstGeom prst="rect">
            <a:avLst/>
          </a:prstGeom>
          <a:noFill/>
        </p:spPr>
        <p:txBody>
          <a:bodyPr wrap="square" rtlCol="0" anchor="t">
            <a:spAutoFit/>
          </a:bodyPr>
          <a:p>
            <a:r>
              <a:rPr lang="zh-CN" altLang="en-US" sz="2400"/>
              <a:t>（三）创业精神的作用</a:t>
            </a:r>
            <a:endParaRPr lang="zh-CN" altLang="en-US" sz="2400"/>
          </a:p>
        </p:txBody>
      </p:sp>
      <p:sp>
        <p:nvSpPr>
          <p:cNvPr id="2" name="文本框 1"/>
          <p:cNvSpPr txBox="1"/>
          <p:nvPr/>
        </p:nvSpPr>
        <p:spPr>
          <a:xfrm>
            <a:off x="988695" y="1328420"/>
            <a:ext cx="6096000" cy="460375"/>
          </a:xfrm>
          <a:prstGeom prst="rect">
            <a:avLst/>
          </a:prstGeom>
          <a:noFill/>
        </p:spPr>
        <p:txBody>
          <a:bodyPr wrap="square" rtlCol="0" anchor="t">
            <a:spAutoFit/>
          </a:bodyPr>
          <a:p>
            <a:r>
              <a:rPr lang="zh-CN" altLang="en-US" sz="2400">
                <a:highlight>
                  <a:srgbClr val="FFFF00"/>
                </a:highlight>
              </a:rPr>
              <a:t>1．对社会的作用</a:t>
            </a:r>
            <a:endParaRPr lang="zh-CN" altLang="en-US" sz="2400">
              <a:highlight>
                <a:srgbClr val="FFFF00"/>
              </a:highlight>
            </a:endParaRPr>
          </a:p>
        </p:txBody>
      </p:sp>
      <p:sp>
        <p:nvSpPr>
          <p:cNvPr id="9" name="左大括号 8"/>
          <p:cNvSpPr/>
          <p:nvPr/>
        </p:nvSpPr>
        <p:spPr>
          <a:xfrm>
            <a:off x="3451860" y="1660525"/>
            <a:ext cx="232410" cy="1351280"/>
          </a:xfrm>
          <a:prstGeom prst="leftBrace">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3" name="文本框 12"/>
          <p:cNvSpPr txBox="1"/>
          <p:nvPr/>
        </p:nvSpPr>
        <p:spPr>
          <a:xfrm>
            <a:off x="3930650" y="1459230"/>
            <a:ext cx="6096000" cy="460375"/>
          </a:xfrm>
          <a:prstGeom prst="rect">
            <a:avLst/>
          </a:prstGeom>
          <a:noFill/>
        </p:spPr>
        <p:txBody>
          <a:bodyPr wrap="square" rtlCol="0" anchor="t">
            <a:spAutoFit/>
          </a:bodyPr>
          <a:p>
            <a:r>
              <a:rPr lang="zh-CN" altLang="en-US" sz="2400"/>
              <a:t>（1）促进社会进步。</a:t>
            </a:r>
            <a:endParaRPr lang="zh-CN" altLang="en-US" sz="2400"/>
          </a:p>
        </p:txBody>
      </p:sp>
      <p:sp>
        <p:nvSpPr>
          <p:cNvPr id="16" name="文本框 15"/>
          <p:cNvSpPr txBox="1"/>
          <p:nvPr/>
        </p:nvSpPr>
        <p:spPr>
          <a:xfrm>
            <a:off x="3930650" y="2664460"/>
            <a:ext cx="6096000" cy="460375"/>
          </a:xfrm>
          <a:prstGeom prst="rect">
            <a:avLst/>
          </a:prstGeom>
          <a:noFill/>
        </p:spPr>
        <p:txBody>
          <a:bodyPr wrap="square" rtlCol="0" anchor="t">
            <a:spAutoFit/>
          </a:bodyPr>
          <a:p>
            <a:r>
              <a:rPr lang="zh-CN" altLang="en-US" sz="2400"/>
              <a:t>（2）促进行业发展。</a:t>
            </a:r>
            <a:endParaRPr lang="zh-CN" altLang="en-US" sz="2400"/>
          </a:p>
        </p:txBody>
      </p:sp>
      <p:sp>
        <p:nvSpPr>
          <p:cNvPr id="19" name="文本框 18"/>
          <p:cNvSpPr txBox="1"/>
          <p:nvPr/>
        </p:nvSpPr>
        <p:spPr>
          <a:xfrm>
            <a:off x="988695" y="3954780"/>
            <a:ext cx="6096000" cy="460375"/>
          </a:xfrm>
          <a:prstGeom prst="rect">
            <a:avLst/>
          </a:prstGeom>
          <a:noFill/>
        </p:spPr>
        <p:txBody>
          <a:bodyPr wrap="square" rtlCol="0" anchor="t">
            <a:spAutoFit/>
          </a:bodyPr>
          <a:p>
            <a:r>
              <a:rPr lang="zh-CN" altLang="en-US" sz="2400">
                <a:highlight>
                  <a:srgbClr val="FFFF00"/>
                </a:highlight>
              </a:rPr>
              <a:t>2．对个人的作用</a:t>
            </a:r>
            <a:endParaRPr lang="zh-CN" altLang="en-US" sz="2400">
              <a:highlight>
                <a:srgbClr val="FFFF00"/>
              </a:highlight>
            </a:endParaRPr>
          </a:p>
        </p:txBody>
      </p:sp>
      <p:sp>
        <p:nvSpPr>
          <p:cNvPr id="24" name="左大括号 23"/>
          <p:cNvSpPr/>
          <p:nvPr/>
        </p:nvSpPr>
        <p:spPr>
          <a:xfrm>
            <a:off x="3362960" y="4081780"/>
            <a:ext cx="203200" cy="207391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6" name="文本框 25"/>
          <p:cNvSpPr txBox="1"/>
          <p:nvPr/>
        </p:nvSpPr>
        <p:spPr>
          <a:xfrm>
            <a:off x="3684270" y="4081780"/>
            <a:ext cx="6096000" cy="460375"/>
          </a:xfrm>
          <a:prstGeom prst="rect">
            <a:avLst/>
          </a:prstGeom>
          <a:noFill/>
        </p:spPr>
        <p:txBody>
          <a:bodyPr wrap="square" rtlCol="0" anchor="t">
            <a:spAutoFit/>
          </a:bodyPr>
          <a:p>
            <a:r>
              <a:rPr lang="zh-CN" altLang="en-US" sz="2400"/>
              <a:t>（1）帮助创业者发掘自身潜力。</a:t>
            </a:r>
            <a:endParaRPr lang="zh-CN" altLang="en-US" sz="2400"/>
          </a:p>
        </p:txBody>
      </p:sp>
      <p:sp>
        <p:nvSpPr>
          <p:cNvPr id="27" name="文本框 26"/>
          <p:cNvSpPr txBox="1"/>
          <p:nvPr/>
        </p:nvSpPr>
        <p:spPr>
          <a:xfrm>
            <a:off x="3684270" y="5867400"/>
            <a:ext cx="6096000" cy="460375"/>
          </a:xfrm>
          <a:prstGeom prst="rect">
            <a:avLst/>
          </a:prstGeom>
          <a:noFill/>
        </p:spPr>
        <p:txBody>
          <a:bodyPr wrap="square" rtlCol="0" anchor="t">
            <a:spAutoFit/>
          </a:bodyPr>
          <a:p>
            <a:r>
              <a:rPr lang="zh-CN" altLang="en-US" sz="2400"/>
              <a:t>（2）帮助创业者提升创业韧性。</a:t>
            </a:r>
            <a:endParaRPr lang="zh-CN" altLang="en-US" sz="2400"/>
          </a:p>
        </p:txBody>
      </p:sp>
      <p:pic>
        <p:nvPicPr>
          <p:cNvPr id="29" name="https://photo-static-api.fotomore.com/creative/vcg/400/version23/VCG21gic3737861.jpg" descr="商务人士"/>
          <p:cNvPicPr>
            <a:picLocks noChangeAspect="1"/>
          </p:cNvPicPr>
          <p:nvPr/>
        </p:nvPicPr>
        <p:blipFill>
          <a:blip r:embed="rId1"/>
          <a:stretch>
            <a:fillRect/>
          </a:stretch>
        </p:blipFill>
        <p:spPr>
          <a:xfrm>
            <a:off x="8216265" y="4236085"/>
            <a:ext cx="3028315" cy="1919605"/>
          </a:xfrm>
          <a:prstGeom prst="rect">
            <a:avLst/>
          </a:prstGeom>
        </p:spPr>
      </p:pic>
      <p:pic>
        <p:nvPicPr>
          <p:cNvPr id="31" name="https://photo-static-api.fotomore.com/creative/vcg/veer/612/veer-162017575.jpg" descr="Business man touch screen concept - Network"/>
          <p:cNvPicPr>
            <a:picLocks noChangeAspect="1"/>
          </p:cNvPicPr>
          <p:nvPr/>
        </p:nvPicPr>
        <p:blipFill>
          <a:blip r:embed="rId2"/>
          <a:stretch>
            <a:fillRect/>
          </a:stretch>
        </p:blipFill>
        <p:spPr>
          <a:xfrm>
            <a:off x="8211820" y="1416685"/>
            <a:ext cx="3032760" cy="194500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2" name="组合 81"/>
          <p:cNvGrpSpPr/>
          <p:nvPr/>
        </p:nvGrpSpPr>
        <p:grpSpPr>
          <a:xfrm>
            <a:off x="0" y="100965"/>
            <a:ext cx="12030075" cy="6759575"/>
            <a:chOff x="0" y="159"/>
            <a:chExt cx="18945"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2040890" y="257175"/>
            <a:ext cx="6096000" cy="460375"/>
          </a:xfrm>
          <a:prstGeom prst="rect">
            <a:avLst/>
          </a:prstGeom>
          <a:noFill/>
        </p:spPr>
        <p:txBody>
          <a:bodyPr wrap="square" rtlCol="0" anchor="t">
            <a:spAutoFit/>
          </a:bodyPr>
          <a:p>
            <a:r>
              <a:rPr lang="zh-CN" altLang="en-US" sz="2400">
                <a:highlight>
                  <a:srgbClr val="C0C0C0"/>
                </a:highlight>
              </a:rPr>
              <a:t>二、创业者的创业精神</a:t>
            </a:r>
            <a:endParaRPr lang="zh-CN" altLang="en-US" sz="2400">
              <a:highlight>
                <a:srgbClr val="C0C0C0"/>
              </a:highlight>
            </a:endParaRPr>
          </a:p>
        </p:txBody>
      </p:sp>
      <p:sp>
        <p:nvSpPr>
          <p:cNvPr id="44" name="文本框 43"/>
          <p:cNvSpPr txBox="1"/>
          <p:nvPr/>
        </p:nvSpPr>
        <p:spPr>
          <a:xfrm>
            <a:off x="240030" y="768985"/>
            <a:ext cx="6096000" cy="460375"/>
          </a:xfrm>
          <a:prstGeom prst="rect">
            <a:avLst/>
          </a:prstGeom>
          <a:noFill/>
        </p:spPr>
        <p:txBody>
          <a:bodyPr wrap="square" rtlCol="0" anchor="t">
            <a:spAutoFit/>
          </a:bodyPr>
          <a:p>
            <a:r>
              <a:rPr lang="zh-CN" altLang="en-US" sz="2400"/>
              <a:t>（四）创业精神的培养</a:t>
            </a:r>
            <a:endParaRPr lang="zh-CN" altLang="en-US" sz="2400"/>
          </a:p>
        </p:txBody>
      </p:sp>
      <p:sp>
        <p:nvSpPr>
          <p:cNvPr id="11" name="副标题"/>
          <p:cNvSpPr txBox="1"/>
          <p:nvPr>
            <p:custDataLst>
              <p:tags r:id="rId1"/>
            </p:custDataLst>
          </p:nvPr>
        </p:nvSpPr>
        <p:spPr>
          <a:xfrm>
            <a:off x="8565515" y="3516630"/>
            <a:ext cx="2764155" cy="327660"/>
          </a:xfrm>
          <a:prstGeom prst="rect">
            <a:avLst/>
          </a:prstGeom>
          <a:noFill/>
        </p:spPr>
        <p:txBody>
          <a:bodyPr wrap="square" lIns="0" tIns="0" rIns="0" bIns="0" rtlCol="0" anchor="ctr" anchorCtr="0">
            <a:noAutofit/>
          </a:bodyPr>
          <a:p>
            <a:pPr algn="l">
              <a:lnSpc>
                <a:spcPct val="150000"/>
              </a:lnSpc>
            </a:pPr>
            <a:r>
              <a:rPr lang="zh-CN" altLang="en-US" sz="2400" b="1" dirty="0">
                <a:solidFill>
                  <a:schemeClr val="accent2"/>
                </a:solidFill>
                <a:uFillTx/>
                <a:latin typeface="+中文正文" charset="0"/>
                <a:cs typeface="+mn-ea"/>
              </a:rPr>
              <a:t>5．培养反思的能力</a:t>
            </a:r>
            <a:endParaRPr lang="zh-CN" altLang="en-US" sz="2400" b="1" dirty="0">
              <a:solidFill>
                <a:schemeClr val="accent2"/>
              </a:solidFill>
              <a:uFillTx/>
              <a:latin typeface="+中文正文" charset="0"/>
              <a:cs typeface="+mn-ea"/>
            </a:endParaRPr>
          </a:p>
        </p:txBody>
      </p:sp>
      <p:sp>
        <p:nvSpPr>
          <p:cNvPr id="15" name="副标题"/>
          <p:cNvSpPr txBox="1"/>
          <p:nvPr>
            <p:custDataLst>
              <p:tags r:id="rId2"/>
            </p:custDataLst>
          </p:nvPr>
        </p:nvSpPr>
        <p:spPr>
          <a:xfrm>
            <a:off x="270510" y="3463925"/>
            <a:ext cx="2894965" cy="327660"/>
          </a:xfrm>
          <a:prstGeom prst="rect">
            <a:avLst/>
          </a:prstGeom>
          <a:noFill/>
        </p:spPr>
        <p:txBody>
          <a:bodyPr wrap="square" lIns="0" tIns="0" rIns="0" bIns="0" rtlCol="0" anchor="ctr" anchorCtr="0">
            <a:noAutofit/>
          </a:bodyPr>
          <a:p>
            <a:pPr algn="r">
              <a:lnSpc>
                <a:spcPct val="150000"/>
              </a:lnSpc>
            </a:pPr>
            <a:r>
              <a:rPr lang="zh-CN" altLang="en-US" sz="2400" b="1" dirty="0">
                <a:solidFill>
                  <a:schemeClr val="accent2"/>
                </a:solidFill>
                <a:uFillTx/>
                <a:latin typeface="+中文正文" charset="0"/>
                <a:cs typeface="+mn-ea"/>
              </a:rPr>
              <a:t>2．具备勤奋的意识</a:t>
            </a:r>
            <a:endParaRPr lang="zh-CN" altLang="en-US" sz="2400" b="1" dirty="0">
              <a:solidFill>
                <a:schemeClr val="accent2"/>
              </a:solidFill>
              <a:uFillTx/>
              <a:latin typeface="+中文正文" charset="0"/>
              <a:cs typeface="+mn-ea"/>
            </a:endParaRPr>
          </a:p>
        </p:txBody>
      </p:sp>
      <p:sp>
        <p:nvSpPr>
          <p:cNvPr id="25" name="副标题"/>
          <p:cNvSpPr txBox="1"/>
          <p:nvPr>
            <p:custDataLst>
              <p:tags r:id="rId3"/>
            </p:custDataLst>
          </p:nvPr>
        </p:nvSpPr>
        <p:spPr>
          <a:xfrm>
            <a:off x="7306945" y="1701165"/>
            <a:ext cx="3359785" cy="327660"/>
          </a:xfrm>
          <a:prstGeom prst="rect">
            <a:avLst/>
          </a:prstGeom>
          <a:noFill/>
        </p:spPr>
        <p:txBody>
          <a:bodyPr wrap="square" lIns="0" tIns="0" rIns="0" bIns="0" rtlCol="0" anchor="ctr" anchorCtr="0">
            <a:noAutofit/>
          </a:bodyPr>
          <a:p>
            <a:pPr algn="l">
              <a:lnSpc>
                <a:spcPct val="150000"/>
              </a:lnSpc>
            </a:pPr>
            <a:r>
              <a:rPr lang="zh-CN" altLang="en-US" sz="2400" b="1" dirty="0">
                <a:solidFill>
                  <a:schemeClr val="accent2"/>
                </a:solidFill>
                <a:uFillTx/>
                <a:latin typeface="+中文正文" charset="0"/>
                <a:cs typeface="+mn-ea"/>
              </a:rPr>
              <a:t>4．学习成功的经验</a:t>
            </a:r>
            <a:endParaRPr lang="zh-CN" altLang="en-US" sz="2400" b="1" dirty="0">
              <a:solidFill>
                <a:schemeClr val="accent2"/>
              </a:solidFill>
              <a:uFillTx/>
              <a:latin typeface="+中文正文" charset="0"/>
              <a:cs typeface="+mn-ea"/>
            </a:endParaRPr>
          </a:p>
        </p:txBody>
      </p:sp>
      <p:sp>
        <p:nvSpPr>
          <p:cNvPr id="30" name="副标题"/>
          <p:cNvSpPr txBox="1"/>
          <p:nvPr>
            <p:custDataLst>
              <p:tags r:id="rId4"/>
            </p:custDataLst>
          </p:nvPr>
        </p:nvSpPr>
        <p:spPr>
          <a:xfrm>
            <a:off x="2663825" y="1701165"/>
            <a:ext cx="3006725" cy="327660"/>
          </a:xfrm>
          <a:prstGeom prst="rect">
            <a:avLst/>
          </a:prstGeom>
          <a:noFill/>
        </p:spPr>
        <p:txBody>
          <a:bodyPr wrap="square" lIns="0" tIns="0" rIns="0" bIns="0" rtlCol="0" anchor="ctr" anchorCtr="0">
            <a:noAutofit/>
          </a:bodyPr>
          <a:p>
            <a:pPr algn="r">
              <a:lnSpc>
                <a:spcPct val="150000"/>
              </a:lnSpc>
            </a:pPr>
            <a:r>
              <a:rPr lang="zh-CN" altLang="en-US" sz="2400" b="1" dirty="0">
                <a:solidFill>
                  <a:schemeClr val="accent2"/>
                </a:solidFill>
                <a:uFillTx/>
                <a:latin typeface="+中文正文" charset="0"/>
                <a:cs typeface="+mn-ea"/>
              </a:rPr>
              <a:t>1．树立坚定的信念</a:t>
            </a:r>
            <a:endParaRPr lang="zh-CN" altLang="en-US" sz="2400" b="1" dirty="0">
              <a:solidFill>
                <a:schemeClr val="accent2"/>
              </a:solidFill>
              <a:uFillTx/>
              <a:latin typeface="+中文正文" charset="0"/>
              <a:cs typeface="+mn-ea"/>
            </a:endParaRPr>
          </a:p>
        </p:txBody>
      </p:sp>
      <p:sp>
        <p:nvSpPr>
          <p:cNvPr id="35" name="副标题"/>
          <p:cNvSpPr txBox="1"/>
          <p:nvPr>
            <p:custDataLst>
              <p:tags r:id="rId5"/>
            </p:custDataLst>
          </p:nvPr>
        </p:nvSpPr>
        <p:spPr>
          <a:xfrm>
            <a:off x="7306945" y="5339715"/>
            <a:ext cx="2806065" cy="327660"/>
          </a:xfrm>
          <a:prstGeom prst="rect">
            <a:avLst/>
          </a:prstGeom>
          <a:noFill/>
        </p:spPr>
        <p:txBody>
          <a:bodyPr wrap="square" lIns="0" tIns="0" rIns="0" bIns="0" rtlCol="0" anchor="ctr" anchorCtr="0">
            <a:noAutofit/>
          </a:bodyPr>
          <a:p>
            <a:pPr algn="l">
              <a:lnSpc>
                <a:spcPct val="150000"/>
              </a:lnSpc>
            </a:pPr>
            <a:r>
              <a:rPr lang="zh-CN" altLang="en-US" sz="2400" b="1" dirty="0">
                <a:solidFill>
                  <a:schemeClr val="accent2"/>
                </a:solidFill>
                <a:uFillTx/>
                <a:latin typeface="+中文正文" charset="0"/>
                <a:cs typeface="+mn-ea"/>
              </a:rPr>
              <a:t>6．懂得与他人分享</a:t>
            </a:r>
            <a:endParaRPr lang="zh-CN" altLang="en-US" sz="2400" b="1" dirty="0">
              <a:solidFill>
                <a:schemeClr val="accent2"/>
              </a:solidFill>
              <a:uFillTx/>
              <a:latin typeface="+中文正文" charset="0"/>
              <a:cs typeface="+mn-ea"/>
            </a:endParaRPr>
          </a:p>
        </p:txBody>
      </p:sp>
      <p:sp>
        <p:nvSpPr>
          <p:cNvPr id="37" name="副标题"/>
          <p:cNvSpPr txBox="1"/>
          <p:nvPr>
            <p:custDataLst>
              <p:tags r:id="rId6"/>
            </p:custDataLst>
          </p:nvPr>
        </p:nvSpPr>
        <p:spPr>
          <a:xfrm>
            <a:off x="989330" y="5339715"/>
            <a:ext cx="3178175" cy="327660"/>
          </a:xfrm>
          <a:prstGeom prst="rect">
            <a:avLst/>
          </a:prstGeom>
          <a:noFill/>
        </p:spPr>
        <p:txBody>
          <a:bodyPr wrap="square" lIns="0" tIns="0" rIns="0" bIns="0" rtlCol="0" anchor="ctr" anchorCtr="0">
            <a:noAutofit/>
          </a:bodyPr>
          <a:p>
            <a:pPr algn="r">
              <a:lnSpc>
                <a:spcPct val="150000"/>
              </a:lnSpc>
            </a:pPr>
            <a:r>
              <a:rPr lang="zh-CN" altLang="en-US" sz="2400" b="1" dirty="0">
                <a:solidFill>
                  <a:schemeClr val="accent2"/>
                </a:solidFill>
                <a:uFillTx/>
                <a:latin typeface="+中文正文" charset="0"/>
                <a:cs typeface="+mn-ea"/>
              </a:rPr>
              <a:t>3．锻炼敏捷的思维</a:t>
            </a:r>
            <a:endParaRPr lang="zh-CN" altLang="en-US" sz="2400" b="1" dirty="0">
              <a:solidFill>
                <a:schemeClr val="accent2"/>
              </a:solidFill>
              <a:uFillTx/>
              <a:latin typeface="+中文正文" charset="0"/>
              <a:cs typeface="+mn-ea"/>
            </a:endParaRPr>
          </a:p>
        </p:txBody>
      </p:sp>
      <p:sp>
        <p:nvSpPr>
          <p:cNvPr id="39" name="任意多边形: 形状 12"/>
          <p:cNvSpPr/>
          <p:nvPr>
            <p:custDataLst>
              <p:tags r:id="rId7"/>
            </p:custDataLst>
          </p:nvPr>
        </p:nvSpPr>
        <p:spPr>
          <a:xfrm>
            <a:off x="4073829" y="2244972"/>
            <a:ext cx="1596645" cy="1596645"/>
          </a:xfrm>
          <a:custGeom>
            <a:avLst/>
            <a:gdLst>
              <a:gd name="connsiteX0" fmla="*/ 23675 w 1707305"/>
              <a:gd name="connsiteY0" fmla="*/ 794948 h 1697659"/>
              <a:gd name="connsiteX1" fmla="*/ 804597 w 1707305"/>
              <a:gd name="connsiteY1" fmla="*/ 14026 h 1697659"/>
              <a:gd name="connsiteX2" fmla="*/ 912358 w 1707305"/>
              <a:gd name="connsiteY2" fmla="*/ 14029 h 1697659"/>
              <a:gd name="connsiteX3" fmla="*/ 1693280 w 1707305"/>
              <a:gd name="connsiteY3" fmla="*/ 794952 h 1697659"/>
              <a:gd name="connsiteX4" fmla="*/ 1693276 w 1707305"/>
              <a:gd name="connsiteY4" fmla="*/ 902712 h 1697659"/>
              <a:gd name="connsiteX5" fmla="*/ 912354 w 1707305"/>
              <a:gd name="connsiteY5" fmla="*/ 1683634 h 1697659"/>
              <a:gd name="connsiteX6" fmla="*/ 804594 w 1707305"/>
              <a:gd name="connsiteY6" fmla="*/ 1683630 h 1697659"/>
              <a:gd name="connsiteX7" fmla="*/ 23672 w 1707305"/>
              <a:gd name="connsiteY7" fmla="*/ 902708 h 1697659"/>
              <a:gd name="connsiteX8" fmla="*/ 23675 w 1707305"/>
              <a:gd name="connsiteY8" fmla="*/ 794948 h 1697659"/>
              <a:gd name="connsiteX0-1" fmla="*/ 23675 w 1707305"/>
              <a:gd name="connsiteY0-2" fmla="*/ 794948 h 1697659"/>
              <a:gd name="connsiteX1-3" fmla="*/ 804597 w 1707305"/>
              <a:gd name="connsiteY1-4" fmla="*/ 14026 h 1697659"/>
              <a:gd name="connsiteX2-5" fmla="*/ 912358 w 1707305"/>
              <a:gd name="connsiteY2-6" fmla="*/ 14029 h 1697659"/>
              <a:gd name="connsiteX3-7" fmla="*/ 1693280 w 1707305"/>
              <a:gd name="connsiteY3-8" fmla="*/ 794952 h 1697659"/>
              <a:gd name="connsiteX4-9" fmla="*/ 1693276 w 1707305"/>
              <a:gd name="connsiteY4-10" fmla="*/ 902712 h 1697659"/>
              <a:gd name="connsiteX5-11" fmla="*/ 912354 w 1707305"/>
              <a:gd name="connsiteY5-12" fmla="*/ 1683634 h 1697659"/>
              <a:gd name="connsiteX6-13" fmla="*/ 804594 w 1707305"/>
              <a:gd name="connsiteY6-14" fmla="*/ 1683630 h 1697659"/>
              <a:gd name="connsiteX7-15" fmla="*/ 23672 w 1707305"/>
              <a:gd name="connsiteY7-16" fmla="*/ 902708 h 1697659"/>
              <a:gd name="connsiteX8-17" fmla="*/ 23675 w 1707305"/>
              <a:gd name="connsiteY8-18" fmla="*/ 794948 h 1697659"/>
              <a:gd name="connsiteX0-19" fmla="*/ 23675 w 1707305"/>
              <a:gd name="connsiteY0-20" fmla="*/ 794949 h 1697660"/>
              <a:gd name="connsiteX1-21" fmla="*/ 804597 w 1707305"/>
              <a:gd name="connsiteY1-22" fmla="*/ 14027 h 1697660"/>
              <a:gd name="connsiteX2-23" fmla="*/ 912358 w 1707305"/>
              <a:gd name="connsiteY2-24" fmla="*/ 14030 h 1697660"/>
              <a:gd name="connsiteX3-25" fmla="*/ 1693280 w 1707305"/>
              <a:gd name="connsiteY3-26" fmla="*/ 794953 h 1697660"/>
              <a:gd name="connsiteX4-27" fmla="*/ 1693276 w 1707305"/>
              <a:gd name="connsiteY4-28" fmla="*/ 902713 h 1697660"/>
              <a:gd name="connsiteX5-29" fmla="*/ 912354 w 1707305"/>
              <a:gd name="connsiteY5-30" fmla="*/ 1683635 h 1697660"/>
              <a:gd name="connsiteX6-31" fmla="*/ 804594 w 1707305"/>
              <a:gd name="connsiteY6-32" fmla="*/ 1683631 h 1697660"/>
              <a:gd name="connsiteX7-33" fmla="*/ 23672 w 1707305"/>
              <a:gd name="connsiteY7-34" fmla="*/ 902709 h 1697660"/>
              <a:gd name="connsiteX8-35" fmla="*/ 23675 w 1707305"/>
              <a:gd name="connsiteY8-36" fmla="*/ 794949 h 1697660"/>
              <a:gd name="connsiteX0-37" fmla="*/ 23675 w 1707305"/>
              <a:gd name="connsiteY0-38" fmla="*/ 804593 h 1707304"/>
              <a:gd name="connsiteX1-39" fmla="*/ 804597 w 1707305"/>
              <a:gd name="connsiteY1-40" fmla="*/ 23671 h 1707304"/>
              <a:gd name="connsiteX2-41" fmla="*/ 912358 w 1707305"/>
              <a:gd name="connsiteY2-42" fmla="*/ 23674 h 1707304"/>
              <a:gd name="connsiteX3-43" fmla="*/ 1693280 w 1707305"/>
              <a:gd name="connsiteY3-44" fmla="*/ 804597 h 1707304"/>
              <a:gd name="connsiteX4-45" fmla="*/ 1693276 w 1707305"/>
              <a:gd name="connsiteY4-46" fmla="*/ 912357 h 1707304"/>
              <a:gd name="connsiteX5-47" fmla="*/ 912354 w 1707305"/>
              <a:gd name="connsiteY5-48" fmla="*/ 1693279 h 1707304"/>
              <a:gd name="connsiteX6-49" fmla="*/ 804594 w 1707305"/>
              <a:gd name="connsiteY6-50" fmla="*/ 1693275 h 1707304"/>
              <a:gd name="connsiteX7-51" fmla="*/ 23672 w 1707305"/>
              <a:gd name="connsiteY7-52" fmla="*/ 912353 h 1707304"/>
              <a:gd name="connsiteX8-53" fmla="*/ 23675 w 1707305"/>
              <a:gd name="connsiteY8-54" fmla="*/ 804593 h 1707304"/>
              <a:gd name="connsiteX0-55" fmla="*/ 23675 w 1707305"/>
              <a:gd name="connsiteY0-56" fmla="*/ 804593 h 1707304"/>
              <a:gd name="connsiteX1-57" fmla="*/ 804597 w 1707305"/>
              <a:gd name="connsiteY1-58" fmla="*/ 23671 h 1707304"/>
              <a:gd name="connsiteX2-59" fmla="*/ 912358 w 1707305"/>
              <a:gd name="connsiteY2-60" fmla="*/ 23674 h 1707304"/>
              <a:gd name="connsiteX3-61" fmla="*/ 1693280 w 1707305"/>
              <a:gd name="connsiteY3-62" fmla="*/ 804597 h 1707304"/>
              <a:gd name="connsiteX4-63" fmla="*/ 1693276 w 1707305"/>
              <a:gd name="connsiteY4-64" fmla="*/ 912357 h 1707304"/>
              <a:gd name="connsiteX5-65" fmla="*/ 912354 w 1707305"/>
              <a:gd name="connsiteY5-66" fmla="*/ 1693279 h 1707304"/>
              <a:gd name="connsiteX6-67" fmla="*/ 804594 w 1707305"/>
              <a:gd name="connsiteY6-68" fmla="*/ 1693275 h 1707304"/>
              <a:gd name="connsiteX7-69" fmla="*/ 23672 w 1707305"/>
              <a:gd name="connsiteY7-70" fmla="*/ 912353 h 1707304"/>
              <a:gd name="connsiteX8-71" fmla="*/ 23675 w 1707305"/>
              <a:gd name="connsiteY8-72" fmla="*/ 804593 h 1707304"/>
              <a:gd name="connsiteX0-73" fmla="*/ 23675 w 1707305"/>
              <a:gd name="connsiteY0-74" fmla="*/ 804593 h 1707304"/>
              <a:gd name="connsiteX1-75" fmla="*/ 804597 w 1707305"/>
              <a:gd name="connsiteY1-76" fmla="*/ 23671 h 1707304"/>
              <a:gd name="connsiteX2-77" fmla="*/ 912358 w 1707305"/>
              <a:gd name="connsiteY2-78" fmla="*/ 23674 h 1707304"/>
              <a:gd name="connsiteX3-79" fmla="*/ 1693280 w 1707305"/>
              <a:gd name="connsiteY3-80" fmla="*/ 804597 h 1707304"/>
              <a:gd name="connsiteX4-81" fmla="*/ 1693276 w 1707305"/>
              <a:gd name="connsiteY4-82" fmla="*/ 912357 h 1707304"/>
              <a:gd name="connsiteX5-83" fmla="*/ 912354 w 1707305"/>
              <a:gd name="connsiteY5-84" fmla="*/ 1693279 h 1707304"/>
              <a:gd name="connsiteX6-85" fmla="*/ 804594 w 1707305"/>
              <a:gd name="connsiteY6-86" fmla="*/ 1693275 h 1707304"/>
              <a:gd name="connsiteX7-87" fmla="*/ 23672 w 1707305"/>
              <a:gd name="connsiteY7-88" fmla="*/ 912353 h 1707304"/>
              <a:gd name="connsiteX8-89" fmla="*/ 23675 w 1707305"/>
              <a:gd name="connsiteY8-90" fmla="*/ 804593 h 1707304"/>
              <a:gd name="connsiteX0-91" fmla="*/ 23675 w 1707307"/>
              <a:gd name="connsiteY0-92" fmla="*/ 804593 h 1707304"/>
              <a:gd name="connsiteX1-93" fmla="*/ 804597 w 1707307"/>
              <a:gd name="connsiteY1-94" fmla="*/ 23671 h 1707304"/>
              <a:gd name="connsiteX2-95" fmla="*/ 912358 w 1707307"/>
              <a:gd name="connsiteY2-96" fmla="*/ 23674 h 1707304"/>
              <a:gd name="connsiteX3-97" fmla="*/ 1693280 w 1707307"/>
              <a:gd name="connsiteY3-98" fmla="*/ 804597 h 1707304"/>
              <a:gd name="connsiteX4-99" fmla="*/ 1693276 w 1707307"/>
              <a:gd name="connsiteY4-100" fmla="*/ 912357 h 1707304"/>
              <a:gd name="connsiteX5-101" fmla="*/ 912354 w 1707307"/>
              <a:gd name="connsiteY5-102" fmla="*/ 1693279 h 1707304"/>
              <a:gd name="connsiteX6-103" fmla="*/ 804594 w 1707307"/>
              <a:gd name="connsiteY6-104" fmla="*/ 1693275 h 1707304"/>
              <a:gd name="connsiteX7-105" fmla="*/ 23672 w 1707307"/>
              <a:gd name="connsiteY7-106" fmla="*/ 912353 h 1707304"/>
              <a:gd name="connsiteX8-107" fmla="*/ 23675 w 1707307"/>
              <a:gd name="connsiteY8-108" fmla="*/ 804593 h 1707304"/>
              <a:gd name="connsiteX0-109" fmla="*/ 23675 w 1716951"/>
              <a:gd name="connsiteY0-110" fmla="*/ 804593 h 1707304"/>
              <a:gd name="connsiteX1-111" fmla="*/ 804597 w 1716951"/>
              <a:gd name="connsiteY1-112" fmla="*/ 23671 h 1707304"/>
              <a:gd name="connsiteX2-113" fmla="*/ 912358 w 1716951"/>
              <a:gd name="connsiteY2-114" fmla="*/ 23674 h 1707304"/>
              <a:gd name="connsiteX3-115" fmla="*/ 1693280 w 1716951"/>
              <a:gd name="connsiteY3-116" fmla="*/ 804597 h 1707304"/>
              <a:gd name="connsiteX4-117" fmla="*/ 1693276 w 1716951"/>
              <a:gd name="connsiteY4-118" fmla="*/ 912357 h 1707304"/>
              <a:gd name="connsiteX5-119" fmla="*/ 912354 w 1716951"/>
              <a:gd name="connsiteY5-120" fmla="*/ 1693279 h 1707304"/>
              <a:gd name="connsiteX6-121" fmla="*/ 804594 w 1716951"/>
              <a:gd name="connsiteY6-122" fmla="*/ 1693275 h 1707304"/>
              <a:gd name="connsiteX7-123" fmla="*/ 23672 w 1716951"/>
              <a:gd name="connsiteY7-124" fmla="*/ 912353 h 1707304"/>
              <a:gd name="connsiteX8-125" fmla="*/ 23675 w 1716951"/>
              <a:gd name="connsiteY8-126" fmla="*/ 804593 h 1707304"/>
              <a:gd name="connsiteX0-127" fmla="*/ 23675 w 1716951"/>
              <a:gd name="connsiteY0-128" fmla="*/ 804593 h 1707304"/>
              <a:gd name="connsiteX1-129" fmla="*/ 804597 w 1716951"/>
              <a:gd name="connsiteY1-130" fmla="*/ 23671 h 1707304"/>
              <a:gd name="connsiteX2-131" fmla="*/ 912358 w 1716951"/>
              <a:gd name="connsiteY2-132" fmla="*/ 23674 h 1707304"/>
              <a:gd name="connsiteX3-133" fmla="*/ 1693280 w 1716951"/>
              <a:gd name="connsiteY3-134" fmla="*/ 804597 h 1707304"/>
              <a:gd name="connsiteX4-135" fmla="*/ 1693276 w 1716951"/>
              <a:gd name="connsiteY4-136" fmla="*/ 912357 h 1707304"/>
              <a:gd name="connsiteX5-137" fmla="*/ 912354 w 1716951"/>
              <a:gd name="connsiteY5-138" fmla="*/ 1693279 h 1707304"/>
              <a:gd name="connsiteX6-139" fmla="*/ 804594 w 1716951"/>
              <a:gd name="connsiteY6-140" fmla="*/ 1693275 h 1707304"/>
              <a:gd name="connsiteX7-141" fmla="*/ 23672 w 1716951"/>
              <a:gd name="connsiteY7-142" fmla="*/ 912353 h 1707304"/>
              <a:gd name="connsiteX8-143" fmla="*/ 23675 w 1716951"/>
              <a:gd name="connsiteY8-144" fmla="*/ 804593 h 1707304"/>
              <a:gd name="connsiteX0-145" fmla="*/ 23675 w 1716951"/>
              <a:gd name="connsiteY0-146" fmla="*/ 804593 h 1707304"/>
              <a:gd name="connsiteX1-147" fmla="*/ 804597 w 1716951"/>
              <a:gd name="connsiteY1-148" fmla="*/ 23671 h 1707304"/>
              <a:gd name="connsiteX2-149" fmla="*/ 912358 w 1716951"/>
              <a:gd name="connsiteY2-150" fmla="*/ 23674 h 1707304"/>
              <a:gd name="connsiteX3-151" fmla="*/ 1693280 w 1716951"/>
              <a:gd name="connsiteY3-152" fmla="*/ 804597 h 1707304"/>
              <a:gd name="connsiteX4-153" fmla="*/ 1693276 w 1716951"/>
              <a:gd name="connsiteY4-154" fmla="*/ 912357 h 1707304"/>
              <a:gd name="connsiteX5-155" fmla="*/ 912354 w 1716951"/>
              <a:gd name="connsiteY5-156" fmla="*/ 1693279 h 1707304"/>
              <a:gd name="connsiteX6-157" fmla="*/ 804594 w 1716951"/>
              <a:gd name="connsiteY6-158" fmla="*/ 1693275 h 1707304"/>
              <a:gd name="connsiteX7-159" fmla="*/ 23672 w 1716951"/>
              <a:gd name="connsiteY7-160" fmla="*/ 912353 h 1707304"/>
              <a:gd name="connsiteX8-161" fmla="*/ 23675 w 1716951"/>
              <a:gd name="connsiteY8-162" fmla="*/ 804593 h 1707304"/>
              <a:gd name="connsiteX0-163" fmla="*/ 23675 w 1716951"/>
              <a:gd name="connsiteY0-164" fmla="*/ 804593 h 1707306"/>
              <a:gd name="connsiteX1-165" fmla="*/ 804597 w 1716951"/>
              <a:gd name="connsiteY1-166" fmla="*/ 23671 h 1707306"/>
              <a:gd name="connsiteX2-167" fmla="*/ 912358 w 1716951"/>
              <a:gd name="connsiteY2-168" fmla="*/ 23674 h 1707306"/>
              <a:gd name="connsiteX3-169" fmla="*/ 1693280 w 1716951"/>
              <a:gd name="connsiteY3-170" fmla="*/ 804597 h 1707306"/>
              <a:gd name="connsiteX4-171" fmla="*/ 1693276 w 1716951"/>
              <a:gd name="connsiteY4-172" fmla="*/ 912357 h 1707306"/>
              <a:gd name="connsiteX5-173" fmla="*/ 912354 w 1716951"/>
              <a:gd name="connsiteY5-174" fmla="*/ 1693279 h 1707306"/>
              <a:gd name="connsiteX6-175" fmla="*/ 804594 w 1716951"/>
              <a:gd name="connsiteY6-176" fmla="*/ 1693275 h 1707306"/>
              <a:gd name="connsiteX7-177" fmla="*/ 23672 w 1716951"/>
              <a:gd name="connsiteY7-178" fmla="*/ 912353 h 1707306"/>
              <a:gd name="connsiteX8-179" fmla="*/ 23675 w 1716951"/>
              <a:gd name="connsiteY8-180" fmla="*/ 804593 h 1707306"/>
              <a:gd name="connsiteX0-181" fmla="*/ 23675 w 1716951"/>
              <a:gd name="connsiteY0-182" fmla="*/ 804593 h 1716949"/>
              <a:gd name="connsiteX1-183" fmla="*/ 804597 w 1716951"/>
              <a:gd name="connsiteY1-184" fmla="*/ 23671 h 1716949"/>
              <a:gd name="connsiteX2-185" fmla="*/ 912358 w 1716951"/>
              <a:gd name="connsiteY2-186" fmla="*/ 23674 h 1716949"/>
              <a:gd name="connsiteX3-187" fmla="*/ 1693280 w 1716951"/>
              <a:gd name="connsiteY3-188" fmla="*/ 804597 h 1716949"/>
              <a:gd name="connsiteX4-189" fmla="*/ 1693276 w 1716951"/>
              <a:gd name="connsiteY4-190" fmla="*/ 912357 h 1716949"/>
              <a:gd name="connsiteX5-191" fmla="*/ 912354 w 1716951"/>
              <a:gd name="connsiteY5-192" fmla="*/ 1693279 h 1716949"/>
              <a:gd name="connsiteX6-193" fmla="*/ 804594 w 1716951"/>
              <a:gd name="connsiteY6-194" fmla="*/ 1693275 h 1716949"/>
              <a:gd name="connsiteX7-195" fmla="*/ 23672 w 1716951"/>
              <a:gd name="connsiteY7-196" fmla="*/ 912353 h 1716949"/>
              <a:gd name="connsiteX8-197" fmla="*/ 23675 w 1716951"/>
              <a:gd name="connsiteY8-198" fmla="*/ 804593 h 1716949"/>
              <a:gd name="connsiteX0-199" fmla="*/ 23675 w 1716951"/>
              <a:gd name="connsiteY0-200" fmla="*/ 804593 h 1716949"/>
              <a:gd name="connsiteX1-201" fmla="*/ 804597 w 1716951"/>
              <a:gd name="connsiteY1-202" fmla="*/ 23671 h 1716949"/>
              <a:gd name="connsiteX2-203" fmla="*/ 912358 w 1716951"/>
              <a:gd name="connsiteY2-204" fmla="*/ 23674 h 1716949"/>
              <a:gd name="connsiteX3-205" fmla="*/ 1693280 w 1716951"/>
              <a:gd name="connsiteY3-206" fmla="*/ 804597 h 1716949"/>
              <a:gd name="connsiteX4-207" fmla="*/ 1693276 w 1716951"/>
              <a:gd name="connsiteY4-208" fmla="*/ 912357 h 1716949"/>
              <a:gd name="connsiteX5-209" fmla="*/ 912354 w 1716951"/>
              <a:gd name="connsiteY5-210" fmla="*/ 1693279 h 1716949"/>
              <a:gd name="connsiteX6-211" fmla="*/ 804594 w 1716951"/>
              <a:gd name="connsiteY6-212" fmla="*/ 1693275 h 1716949"/>
              <a:gd name="connsiteX7-213" fmla="*/ 23672 w 1716951"/>
              <a:gd name="connsiteY7-214" fmla="*/ 912353 h 1716949"/>
              <a:gd name="connsiteX8-215" fmla="*/ 23675 w 1716951"/>
              <a:gd name="connsiteY8-216" fmla="*/ 804593 h 1716949"/>
              <a:gd name="connsiteX0-217" fmla="*/ 23675 w 1716951"/>
              <a:gd name="connsiteY0-218" fmla="*/ 804593 h 1716949"/>
              <a:gd name="connsiteX1-219" fmla="*/ 804597 w 1716951"/>
              <a:gd name="connsiteY1-220" fmla="*/ 23671 h 1716949"/>
              <a:gd name="connsiteX2-221" fmla="*/ 912358 w 1716951"/>
              <a:gd name="connsiteY2-222" fmla="*/ 23674 h 1716949"/>
              <a:gd name="connsiteX3-223" fmla="*/ 1693280 w 1716951"/>
              <a:gd name="connsiteY3-224" fmla="*/ 804597 h 1716949"/>
              <a:gd name="connsiteX4-225" fmla="*/ 1693276 w 1716951"/>
              <a:gd name="connsiteY4-226" fmla="*/ 912357 h 1716949"/>
              <a:gd name="connsiteX5-227" fmla="*/ 912354 w 1716951"/>
              <a:gd name="connsiteY5-228" fmla="*/ 1693279 h 1716949"/>
              <a:gd name="connsiteX6-229" fmla="*/ 804594 w 1716951"/>
              <a:gd name="connsiteY6-230" fmla="*/ 1693275 h 1716949"/>
              <a:gd name="connsiteX7-231" fmla="*/ 23672 w 1716951"/>
              <a:gd name="connsiteY7-232" fmla="*/ 912353 h 1716949"/>
              <a:gd name="connsiteX8-233" fmla="*/ 23675 w 1716951"/>
              <a:gd name="connsiteY8-234" fmla="*/ 804593 h 1716949"/>
              <a:gd name="connsiteX0-235" fmla="*/ 23674 w 1716950"/>
              <a:gd name="connsiteY0-236" fmla="*/ 804593 h 1716949"/>
              <a:gd name="connsiteX1-237" fmla="*/ 804596 w 1716950"/>
              <a:gd name="connsiteY1-238" fmla="*/ 23671 h 1716949"/>
              <a:gd name="connsiteX2-239" fmla="*/ 912357 w 1716950"/>
              <a:gd name="connsiteY2-240" fmla="*/ 23674 h 1716949"/>
              <a:gd name="connsiteX3-241" fmla="*/ 1693279 w 1716950"/>
              <a:gd name="connsiteY3-242" fmla="*/ 804597 h 1716949"/>
              <a:gd name="connsiteX4-243" fmla="*/ 1693275 w 1716950"/>
              <a:gd name="connsiteY4-244" fmla="*/ 912357 h 1716949"/>
              <a:gd name="connsiteX5-245" fmla="*/ 912353 w 1716950"/>
              <a:gd name="connsiteY5-246" fmla="*/ 1693279 h 1716949"/>
              <a:gd name="connsiteX6-247" fmla="*/ 804593 w 1716950"/>
              <a:gd name="connsiteY6-248" fmla="*/ 1693275 h 1716949"/>
              <a:gd name="connsiteX7-249" fmla="*/ 23671 w 1716950"/>
              <a:gd name="connsiteY7-250" fmla="*/ 912353 h 1716949"/>
              <a:gd name="connsiteX8-251" fmla="*/ 23674 w 1716950"/>
              <a:gd name="connsiteY8-252" fmla="*/ 804593 h 1716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16950" h="1716949">
                <a:moveTo>
                  <a:pt x="23674" y="804593"/>
                </a:moveTo>
                <a:cubicBezTo>
                  <a:pt x="23674" y="804593"/>
                  <a:pt x="804597" y="23671"/>
                  <a:pt x="804596" y="23671"/>
                </a:cubicBezTo>
                <a:cubicBezTo>
                  <a:pt x="836160" y="-7893"/>
                  <a:pt x="880795" y="-7889"/>
                  <a:pt x="912357" y="23674"/>
                </a:cubicBezTo>
                <a:cubicBezTo>
                  <a:pt x="912358" y="23674"/>
                  <a:pt x="1693280" y="804597"/>
                  <a:pt x="1693279" y="804597"/>
                </a:cubicBezTo>
                <a:cubicBezTo>
                  <a:pt x="1724843" y="836160"/>
                  <a:pt x="1724839" y="880794"/>
                  <a:pt x="1693275" y="912357"/>
                </a:cubicBezTo>
                <a:cubicBezTo>
                  <a:pt x="1693276" y="912357"/>
                  <a:pt x="912354" y="1693279"/>
                  <a:pt x="912353" y="1693279"/>
                </a:cubicBezTo>
                <a:cubicBezTo>
                  <a:pt x="880791" y="1724843"/>
                  <a:pt x="836157" y="1724838"/>
                  <a:pt x="804593" y="1693275"/>
                </a:cubicBezTo>
                <a:cubicBezTo>
                  <a:pt x="804594" y="1693275"/>
                  <a:pt x="23672" y="912353"/>
                  <a:pt x="23671" y="912353"/>
                </a:cubicBezTo>
                <a:cubicBezTo>
                  <a:pt x="-7892" y="880790"/>
                  <a:pt x="-7889" y="836156"/>
                  <a:pt x="23674" y="804593"/>
                </a:cubicBezTo>
                <a:close/>
              </a:path>
            </a:pathLst>
          </a:custGeom>
          <a:gradFill flip="none" rotWithShape="1">
            <a:gsLst>
              <a:gs pos="0">
                <a:schemeClr val="accent2">
                  <a:lumMod val="60000"/>
                  <a:lumOff val="40000"/>
                  <a:alpha val="100000"/>
                </a:schemeClr>
              </a:gs>
              <a:gs pos="45000">
                <a:schemeClr val="accent2">
                  <a:alpha val="100000"/>
                </a:schemeClr>
              </a:gs>
            </a:gsLst>
            <a:lin ang="4200000" scaled="0"/>
            <a:tileRect/>
          </a:gradFill>
          <a:ln>
            <a:noFill/>
          </a:ln>
          <a:effectLst>
            <a:outerShdw blurRad="203200" dist="63500" dir="2700000" algn="tl" rotWithShape="0">
              <a:schemeClr val="accent2">
                <a:lumMod val="75000"/>
                <a:alpha val="3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kumimoji="1" lang="zh-CN" altLang="en-US" sz="3000" b="1">
              <a:solidFill>
                <a:schemeClr val="lt1"/>
              </a:solidFill>
              <a:latin typeface="+mn-ea"/>
            </a:endParaRPr>
          </a:p>
        </p:txBody>
      </p:sp>
      <p:sp>
        <p:nvSpPr>
          <p:cNvPr id="40" name="任意多边形: 形状 13"/>
          <p:cNvSpPr/>
          <p:nvPr>
            <p:custDataLst>
              <p:tags r:id="rId8"/>
            </p:custDataLst>
          </p:nvPr>
        </p:nvSpPr>
        <p:spPr>
          <a:xfrm>
            <a:off x="6728015" y="3194456"/>
            <a:ext cx="1596645" cy="1596645"/>
          </a:xfrm>
          <a:custGeom>
            <a:avLst/>
            <a:gdLst>
              <a:gd name="connsiteX0" fmla="*/ 23675 w 1707305"/>
              <a:gd name="connsiteY0" fmla="*/ 794948 h 1697659"/>
              <a:gd name="connsiteX1" fmla="*/ 804597 w 1707305"/>
              <a:gd name="connsiteY1" fmla="*/ 14026 h 1697659"/>
              <a:gd name="connsiteX2" fmla="*/ 912358 w 1707305"/>
              <a:gd name="connsiteY2" fmla="*/ 14029 h 1697659"/>
              <a:gd name="connsiteX3" fmla="*/ 1693280 w 1707305"/>
              <a:gd name="connsiteY3" fmla="*/ 794952 h 1697659"/>
              <a:gd name="connsiteX4" fmla="*/ 1693276 w 1707305"/>
              <a:gd name="connsiteY4" fmla="*/ 902712 h 1697659"/>
              <a:gd name="connsiteX5" fmla="*/ 912354 w 1707305"/>
              <a:gd name="connsiteY5" fmla="*/ 1683634 h 1697659"/>
              <a:gd name="connsiteX6" fmla="*/ 804594 w 1707305"/>
              <a:gd name="connsiteY6" fmla="*/ 1683630 h 1697659"/>
              <a:gd name="connsiteX7" fmla="*/ 23672 w 1707305"/>
              <a:gd name="connsiteY7" fmla="*/ 902708 h 1697659"/>
              <a:gd name="connsiteX8" fmla="*/ 23675 w 1707305"/>
              <a:gd name="connsiteY8" fmla="*/ 794948 h 1697659"/>
              <a:gd name="connsiteX0-1" fmla="*/ 23675 w 1707305"/>
              <a:gd name="connsiteY0-2" fmla="*/ 794948 h 1697659"/>
              <a:gd name="connsiteX1-3" fmla="*/ 804597 w 1707305"/>
              <a:gd name="connsiteY1-4" fmla="*/ 14026 h 1697659"/>
              <a:gd name="connsiteX2-5" fmla="*/ 912358 w 1707305"/>
              <a:gd name="connsiteY2-6" fmla="*/ 14029 h 1697659"/>
              <a:gd name="connsiteX3-7" fmla="*/ 1693280 w 1707305"/>
              <a:gd name="connsiteY3-8" fmla="*/ 794952 h 1697659"/>
              <a:gd name="connsiteX4-9" fmla="*/ 1693276 w 1707305"/>
              <a:gd name="connsiteY4-10" fmla="*/ 902712 h 1697659"/>
              <a:gd name="connsiteX5-11" fmla="*/ 912354 w 1707305"/>
              <a:gd name="connsiteY5-12" fmla="*/ 1683634 h 1697659"/>
              <a:gd name="connsiteX6-13" fmla="*/ 804594 w 1707305"/>
              <a:gd name="connsiteY6-14" fmla="*/ 1683630 h 1697659"/>
              <a:gd name="connsiteX7-15" fmla="*/ 23672 w 1707305"/>
              <a:gd name="connsiteY7-16" fmla="*/ 902708 h 1697659"/>
              <a:gd name="connsiteX8-17" fmla="*/ 23675 w 1707305"/>
              <a:gd name="connsiteY8-18" fmla="*/ 794948 h 1697659"/>
              <a:gd name="connsiteX0-19" fmla="*/ 23675 w 1707305"/>
              <a:gd name="connsiteY0-20" fmla="*/ 794949 h 1697660"/>
              <a:gd name="connsiteX1-21" fmla="*/ 804597 w 1707305"/>
              <a:gd name="connsiteY1-22" fmla="*/ 14027 h 1697660"/>
              <a:gd name="connsiteX2-23" fmla="*/ 912358 w 1707305"/>
              <a:gd name="connsiteY2-24" fmla="*/ 14030 h 1697660"/>
              <a:gd name="connsiteX3-25" fmla="*/ 1693280 w 1707305"/>
              <a:gd name="connsiteY3-26" fmla="*/ 794953 h 1697660"/>
              <a:gd name="connsiteX4-27" fmla="*/ 1693276 w 1707305"/>
              <a:gd name="connsiteY4-28" fmla="*/ 902713 h 1697660"/>
              <a:gd name="connsiteX5-29" fmla="*/ 912354 w 1707305"/>
              <a:gd name="connsiteY5-30" fmla="*/ 1683635 h 1697660"/>
              <a:gd name="connsiteX6-31" fmla="*/ 804594 w 1707305"/>
              <a:gd name="connsiteY6-32" fmla="*/ 1683631 h 1697660"/>
              <a:gd name="connsiteX7-33" fmla="*/ 23672 w 1707305"/>
              <a:gd name="connsiteY7-34" fmla="*/ 902709 h 1697660"/>
              <a:gd name="connsiteX8-35" fmla="*/ 23675 w 1707305"/>
              <a:gd name="connsiteY8-36" fmla="*/ 794949 h 1697660"/>
              <a:gd name="connsiteX0-37" fmla="*/ 23675 w 1707305"/>
              <a:gd name="connsiteY0-38" fmla="*/ 804593 h 1707304"/>
              <a:gd name="connsiteX1-39" fmla="*/ 804597 w 1707305"/>
              <a:gd name="connsiteY1-40" fmla="*/ 23671 h 1707304"/>
              <a:gd name="connsiteX2-41" fmla="*/ 912358 w 1707305"/>
              <a:gd name="connsiteY2-42" fmla="*/ 23674 h 1707304"/>
              <a:gd name="connsiteX3-43" fmla="*/ 1693280 w 1707305"/>
              <a:gd name="connsiteY3-44" fmla="*/ 804597 h 1707304"/>
              <a:gd name="connsiteX4-45" fmla="*/ 1693276 w 1707305"/>
              <a:gd name="connsiteY4-46" fmla="*/ 912357 h 1707304"/>
              <a:gd name="connsiteX5-47" fmla="*/ 912354 w 1707305"/>
              <a:gd name="connsiteY5-48" fmla="*/ 1693279 h 1707304"/>
              <a:gd name="connsiteX6-49" fmla="*/ 804594 w 1707305"/>
              <a:gd name="connsiteY6-50" fmla="*/ 1693275 h 1707304"/>
              <a:gd name="connsiteX7-51" fmla="*/ 23672 w 1707305"/>
              <a:gd name="connsiteY7-52" fmla="*/ 912353 h 1707304"/>
              <a:gd name="connsiteX8-53" fmla="*/ 23675 w 1707305"/>
              <a:gd name="connsiteY8-54" fmla="*/ 804593 h 1707304"/>
              <a:gd name="connsiteX0-55" fmla="*/ 23675 w 1707305"/>
              <a:gd name="connsiteY0-56" fmla="*/ 804593 h 1707304"/>
              <a:gd name="connsiteX1-57" fmla="*/ 804597 w 1707305"/>
              <a:gd name="connsiteY1-58" fmla="*/ 23671 h 1707304"/>
              <a:gd name="connsiteX2-59" fmla="*/ 912358 w 1707305"/>
              <a:gd name="connsiteY2-60" fmla="*/ 23674 h 1707304"/>
              <a:gd name="connsiteX3-61" fmla="*/ 1693280 w 1707305"/>
              <a:gd name="connsiteY3-62" fmla="*/ 804597 h 1707304"/>
              <a:gd name="connsiteX4-63" fmla="*/ 1693276 w 1707305"/>
              <a:gd name="connsiteY4-64" fmla="*/ 912357 h 1707304"/>
              <a:gd name="connsiteX5-65" fmla="*/ 912354 w 1707305"/>
              <a:gd name="connsiteY5-66" fmla="*/ 1693279 h 1707304"/>
              <a:gd name="connsiteX6-67" fmla="*/ 804594 w 1707305"/>
              <a:gd name="connsiteY6-68" fmla="*/ 1693275 h 1707304"/>
              <a:gd name="connsiteX7-69" fmla="*/ 23672 w 1707305"/>
              <a:gd name="connsiteY7-70" fmla="*/ 912353 h 1707304"/>
              <a:gd name="connsiteX8-71" fmla="*/ 23675 w 1707305"/>
              <a:gd name="connsiteY8-72" fmla="*/ 804593 h 1707304"/>
              <a:gd name="connsiteX0-73" fmla="*/ 23675 w 1707305"/>
              <a:gd name="connsiteY0-74" fmla="*/ 804593 h 1707304"/>
              <a:gd name="connsiteX1-75" fmla="*/ 804597 w 1707305"/>
              <a:gd name="connsiteY1-76" fmla="*/ 23671 h 1707304"/>
              <a:gd name="connsiteX2-77" fmla="*/ 912358 w 1707305"/>
              <a:gd name="connsiteY2-78" fmla="*/ 23674 h 1707304"/>
              <a:gd name="connsiteX3-79" fmla="*/ 1693280 w 1707305"/>
              <a:gd name="connsiteY3-80" fmla="*/ 804597 h 1707304"/>
              <a:gd name="connsiteX4-81" fmla="*/ 1693276 w 1707305"/>
              <a:gd name="connsiteY4-82" fmla="*/ 912357 h 1707304"/>
              <a:gd name="connsiteX5-83" fmla="*/ 912354 w 1707305"/>
              <a:gd name="connsiteY5-84" fmla="*/ 1693279 h 1707304"/>
              <a:gd name="connsiteX6-85" fmla="*/ 804594 w 1707305"/>
              <a:gd name="connsiteY6-86" fmla="*/ 1693275 h 1707304"/>
              <a:gd name="connsiteX7-87" fmla="*/ 23672 w 1707305"/>
              <a:gd name="connsiteY7-88" fmla="*/ 912353 h 1707304"/>
              <a:gd name="connsiteX8-89" fmla="*/ 23675 w 1707305"/>
              <a:gd name="connsiteY8-90" fmla="*/ 804593 h 1707304"/>
              <a:gd name="connsiteX0-91" fmla="*/ 23675 w 1707307"/>
              <a:gd name="connsiteY0-92" fmla="*/ 804593 h 1707304"/>
              <a:gd name="connsiteX1-93" fmla="*/ 804597 w 1707307"/>
              <a:gd name="connsiteY1-94" fmla="*/ 23671 h 1707304"/>
              <a:gd name="connsiteX2-95" fmla="*/ 912358 w 1707307"/>
              <a:gd name="connsiteY2-96" fmla="*/ 23674 h 1707304"/>
              <a:gd name="connsiteX3-97" fmla="*/ 1693280 w 1707307"/>
              <a:gd name="connsiteY3-98" fmla="*/ 804597 h 1707304"/>
              <a:gd name="connsiteX4-99" fmla="*/ 1693276 w 1707307"/>
              <a:gd name="connsiteY4-100" fmla="*/ 912357 h 1707304"/>
              <a:gd name="connsiteX5-101" fmla="*/ 912354 w 1707307"/>
              <a:gd name="connsiteY5-102" fmla="*/ 1693279 h 1707304"/>
              <a:gd name="connsiteX6-103" fmla="*/ 804594 w 1707307"/>
              <a:gd name="connsiteY6-104" fmla="*/ 1693275 h 1707304"/>
              <a:gd name="connsiteX7-105" fmla="*/ 23672 w 1707307"/>
              <a:gd name="connsiteY7-106" fmla="*/ 912353 h 1707304"/>
              <a:gd name="connsiteX8-107" fmla="*/ 23675 w 1707307"/>
              <a:gd name="connsiteY8-108" fmla="*/ 804593 h 1707304"/>
              <a:gd name="connsiteX0-109" fmla="*/ 23675 w 1716951"/>
              <a:gd name="connsiteY0-110" fmla="*/ 804593 h 1707304"/>
              <a:gd name="connsiteX1-111" fmla="*/ 804597 w 1716951"/>
              <a:gd name="connsiteY1-112" fmla="*/ 23671 h 1707304"/>
              <a:gd name="connsiteX2-113" fmla="*/ 912358 w 1716951"/>
              <a:gd name="connsiteY2-114" fmla="*/ 23674 h 1707304"/>
              <a:gd name="connsiteX3-115" fmla="*/ 1693280 w 1716951"/>
              <a:gd name="connsiteY3-116" fmla="*/ 804597 h 1707304"/>
              <a:gd name="connsiteX4-117" fmla="*/ 1693276 w 1716951"/>
              <a:gd name="connsiteY4-118" fmla="*/ 912357 h 1707304"/>
              <a:gd name="connsiteX5-119" fmla="*/ 912354 w 1716951"/>
              <a:gd name="connsiteY5-120" fmla="*/ 1693279 h 1707304"/>
              <a:gd name="connsiteX6-121" fmla="*/ 804594 w 1716951"/>
              <a:gd name="connsiteY6-122" fmla="*/ 1693275 h 1707304"/>
              <a:gd name="connsiteX7-123" fmla="*/ 23672 w 1716951"/>
              <a:gd name="connsiteY7-124" fmla="*/ 912353 h 1707304"/>
              <a:gd name="connsiteX8-125" fmla="*/ 23675 w 1716951"/>
              <a:gd name="connsiteY8-126" fmla="*/ 804593 h 1707304"/>
              <a:gd name="connsiteX0-127" fmla="*/ 23675 w 1716951"/>
              <a:gd name="connsiteY0-128" fmla="*/ 804593 h 1707304"/>
              <a:gd name="connsiteX1-129" fmla="*/ 804597 w 1716951"/>
              <a:gd name="connsiteY1-130" fmla="*/ 23671 h 1707304"/>
              <a:gd name="connsiteX2-131" fmla="*/ 912358 w 1716951"/>
              <a:gd name="connsiteY2-132" fmla="*/ 23674 h 1707304"/>
              <a:gd name="connsiteX3-133" fmla="*/ 1693280 w 1716951"/>
              <a:gd name="connsiteY3-134" fmla="*/ 804597 h 1707304"/>
              <a:gd name="connsiteX4-135" fmla="*/ 1693276 w 1716951"/>
              <a:gd name="connsiteY4-136" fmla="*/ 912357 h 1707304"/>
              <a:gd name="connsiteX5-137" fmla="*/ 912354 w 1716951"/>
              <a:gd name="connsiteY5-138" fmla="*/ 1693279 h 1707304"/>
              <a:gd name="connsiteX6-139" fmla="*/ 804594 w 1716951"/>
              <a:gd name="connsiteY6-140" fmla="*/ 1693275 h 1707304"/>
              <a:gd name="connsiteX7-141" fmla="*/ 23672 w 1716951"/>
              <a:gd name="connsiteY7-142" fmla="*/ 912353 h 1707304"/>
              <a:gd name="connsiteX8-143" fmla="*/ 23675 w 1716951"/>
              <a:gd name="connsiteY8-144" fmla="*/ 804593 h 1707304"/>
              <a:gd name="connsiteX0-145" fmla="*/ 23675 w 1716951"/>
              <a:gd name="connsiteY0-146" fmla="*/ 804593 h 1707304"/>
              <a:gd name="connsiteX1-147" fmla="*/ 804597 w 1716951"/>
              <a:gd name="connsiteY1-148" fmla="*/ 23671 h 1707304"/>
              <a:gd name="connsiteX2-149" fmla="*/ 912358 w 1716951"/>
              <a:gd name="connsiteY2-150" fmla="*/ 23674 h 1707304"/>
              <a:gd name="connsiteX3-151" fmla="*/ 1693280 w 1716951"/>
              <a:gd name="connsiteY3-152" fmla="*/ 804597 h 1707304"/>
              <a:gd name="connsiteX4-153" fmla="*/ 1693276 w 1716951"/>
              <a:gd name="connsiteY4-154" fmla="*/ 912357 h 1707304"/>
              <a:gd name="connsiteX5-155" fmla="*/ 912354 w 1716951"/>
              <a:gd name="connsiteY5-156" fmla="*/ 1693279 h 1707304"/>
              <a:gd name="connsiteX6-157" fmla="*/ 804594 w 1716951"/>
              <a:gd name="connsiteY6-158" fmla="*/ 1693275 h 1707304"/>
              <a:gd name="connsiteX7-159" fmla="*/ 23672 w 1716951"/>
              <a:gd name="connsiteY7-160" fmla="*/ 912353 h 1707304"/>
              <a:gd name="connsiteX8-161" fmla="*/ 23675 w 1716951"/>
              <a:gd name="connsiteY8-162" fmla="*/ 804593 h 1707304"/>
              <a:gd name="connsiteX0-163" fmla="*/ 23675 w 1716951"/>
              <a:gd name="connsiteY0-164" fmla="*/ 804593 h 1707306"/>
              <a:gd name="connsiteX1-165" fmla="*/ 804597 w 1716951"/>
              <a:gd name="connsiteY1-166" fmla="*/ 23671 h 1707306"/>
              <a:gd name="connsiteX2-167" fmla="*/ 912358 w 1716951"/>
              <a:gd name="connsiteY2-168" fmla="*/ 23674 h 1707306"/>
              <a:gd name="connsiteX3-169" fmla="*/ 1693280 w 1716951"/>
              <a:gd name="connsiteY3-170" fmla="*/ 804597 h 1707306"/>
              <a:gd name="connsiteX4-171" fmla="*/ 1693276 w 1716951"/>
              <a:gd name="connsiteY4-172" fmla="*/ 912357 h 1707306"/>
              <a:gd name="connsiteX5-173" fmla="*/ 912354 w 1716951"/>
              <a:gd name="connsiteY5-174" fmla="*/ 1693279 h 1707306"/>
              <a:gd name="connsiteX6-175" fmla="*/ 804594 w 1716951"/>
              <a:gd name="connsiteY6-176" fmla="*/ 1693275 h 1707306"/>
              <a:gd name="connsiteX7-177" fmla="*/ 23672 w 1716951"/>
              <a:gd name="connsiteY7-178" fmla="*/ 912353 h 1707306"/>
              <a:gd name="connsiteX8-179" fmla="*/ 23675 w 1716951"/>
              <a:gd name="connsiteY8-180" fmla="*/ 804593 h 1707306"/>
              <a:gd name="connsiteX0-181" fmla="*/ 23675 w 1716951"/>
              <a:gd name="connsiteY0-182" fmla="*/ 804593 h 1716949"/>
              <a:gd name="connsiteX1-183" fmla="*/ 804597 w 1716951"/>
              <a:gd name="connsiteY1-184" fmla="*/ 23671 h 1716949"/>
              <a:gd name="connsiteX2-185" fmla="*/ 912358 w 1716951"/>
              <a:gd name="connsiteY2-186" fmla="*/ 23674 h 1716949"/>
              <a:gd name="connsiteX3-187" fmla="*/ 1693280 w 1716951"/>
              <a:gd name="connsiteY3-188" fmla="*/ 804597 h 1716949"/>
              <a:gd name="connsiteX4-189" fmla="*/ 1693276 w 1716951"/>
              <a:gd name="connsiteY4-190" fmla="*/ 912357 h 1716949"/>
              <a:gd name="connsiteX5-191" fmla="*/ 912354 w 1716951"/>
              <a:gd name="connsiteY5-192" fmla="*/ 1693279 h 1716949"/>
              <a:gd name="connsiteX6-193" fmla="*/ 804594 w 1716951"/>
              <a:gd name="connsiteY6-194" fmla="*/ 1693275 h 1716949"/>
              <a:gd name="connsiteX7-195" fmla="*/ 23672 w 1716951"/>
              <a:gd name="connsiteY7-196" fmla="*/ 912353 h 1716949"/>
              <a:gd name="connsiteX8-197" fmla="*/ 23675 w 1716951"/>
              <a:gd name="connsiteY8-198" fmla="*/ 804593 h 1716949"/>
              <a:gd name="connsiteX0-199" fmla="*/ 23675 w 1716951"/>
              <a:gd name="connsiteY0-200" fmla="*/ 804593 h 1716949"/>
              <a:gd name="connsiteX1-201" fmla="*/ 804597 w 1716951"/>
              <a:gd name="connsiteY1-202" fmla="*/ 23671 h 1716949"/>
              <a:gd name="connsiteX2-203" fmla="*/ 912358 w 1716951"/>
              <a:gd name="connsiteY2-204" fmla="*/ 23674 h 1716949"/>
              <a:gd name="connsiteX3-205" fmla="*/ 1693280 w 1716951"/>
              <a:gd name="connsiteY3-206" fmla="*/ 804597 h 1716949"/>
              <a:gd name="connsiteX4-207" fmla="*/ 1693276 w 1716951"/>
              <a:gd name="connsiteY4-208" fmla="*/ 912357 h 1716949"/>
              <a:gd name="connsiteX5-209" fmla="*/ 912354 w 1716951"/>
              <a:gd name="connsiteY5-210" fmla="*/ 1693279 h 1716949"/>
              <a:gd name="connsiteX6-211" fmla="*/ 804594 w 1716951"/>
              <a:gd name="connsiteY6-212" fmla="*/ 1693275 h 1716949"/>
              <a:gd name="connsiteX7-213" fmla="*/ 23672 w 1716951"/>
              <a:gd name="connsiteY7-214" fmla="*/ 912353 h 1716949"/>
              <a:gd name="connsiteX8-215" fmla="*/ 23675 w 1716951"/>
              <a:gd name="connsiteY8-216" fmla="*/ 804593 h 1716949"/>
              <a:gd name="connsiteX0-217" fmla="*/ 23675 w 1716951"/>
              <a:gd name="connsiteY0-218" fmla="*/ 804593 h 1716949"/>
              <a:gd name="connsiteX1-219" fmla="*/ 804597 w 1716951"/>
              <a:gd name="connsiteY1-220" fmla="*/ 23671 h 1716949"/>
              <a:gd name="connsiteX2-221" fmla="*/ 912358 w 1716951"/>
              <a:gd name="connsiteY2-222" fmla="*/ 23674 h 1716949"/>
              <a:gd name="connsiteX3-223" fmla="*/ 1693280 w 1716951"/>
              <a:gd name="connsiteY3-224" fmla="*/ 804597 h 1716949"/>
              <a:gd name="connsiteX4-225" fmla="*/ 1693276 w 1716951"/>
              <a:gd name="connsiteY4-226" fmla="*/ 912357 h 1716949"/>
              <a:gd name="connsiteX5-227" fmla="*/ 912354 w 1716951"/>
              <a:gd name="connsiteY5-228" fmla="*/ 1693279 h 1716949"/>
              <a:gd name="connsiteX6-229" fmla="*/ 804594 w 1716951"/>
              <a:gd name="connsiteY6-230" fmla="*/ 1693275 h 1716949"/>
              <a:gd name="connsiteX7-231" fmla="*/ 23672 w 1716951"/>
              <a:gd name="connsiteY7-232" fmla="*/ 912353 h 1716949"/>
              <a:gd name="connsiteX8-233" fmla="*/ 23675 w 1716951"/>
              <a:gd name="connsiteY8-234" fmla="*/ 804593 h 1716949"/>
              <a:gd name="connsiteX0-235" fmla="*/ 23674 w 1716950"/>
              <a:gd name="connsiteY0-236" fmla="*/ 804593 h 1716949"/>
              <a:gd name="connsiteX1-237" fmla="*/ 804596 w 1716950"/>
              <a:gd name="connsiteY1-238" fmla="*/ 23671 h 1716949"/>
              <a:gd name="connsiteX2-239" fmla="*/ 912357 w 1716950"/>
              <a:gd name="connsiteY2-240" fmla="*/ 23674 h 1716949"/>
              <a:gd name="connsiteX3-241" fmla="*/ 1693279 w 1716950"/>
              <a:gd name="connsiteY3-242" fmla="*/ 804597 h 1716949"/>
              <a:gd name="connsiteX4-243" fmla="*/ 1693275 w 1716950"/>
              <a:gd name="connsiteY4-244" fmla="*/ 912357 h 1716949"/>
              <a:gd name="connsiteX5-245" fmla="*/ 912353 w 1716950"/>
              <a:gd name="connsiteY5-246" fmla="*/ 1693279 h 1716949"/>
              <a:gd name="connsiteX6-247" fmla="*/ 804593 w 1716950"/>
              <a:gd name="connsiteY6-248" fmla="*/ 1693275 h 1716949"/>
              <a:gd name="connsiteX7-249" fmla="*/ 23671 w 1716950"/>
              <a:gd name="connsiteY7-250" fmla="*/ 912353 h 1716949"/>
              <a:gd name="connsiteX8-251" fmla="*/ 23674 w 1716950"/>
              <a:gd name="connsiteY8-252" fmla="*/ 804593 h 1716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16950" h="1716949">
                <a:moveTo>
                  <a:pt x="23674" y="804593"/>
                </a:moveTo>
                <a:cubicBezTo>
                  <a:pt x="23674" y="804593"/>
                  <a:pt x="804597" y="23671"/>
                  <a:pt x="804596" y="23671"/>
                </a:cubicBezTo>
                <a:cubicBezTo>
                  <a:pt x="836160" y="-7893"/>
                  <a:pt x="880795" y="-7889"/>
                  <a:pt x="912357" y="23674"/>
                </a:cubicBezTo>
                <a:cubicBezTo>
                  <a:pt x="912358" y="23674"/>
                  <a:pt x="1693280" y="804597"/>
                  <a:pt x="1693279" y="804597"/>
                </a:cubicBezTo>
                <a:cubicBezTo>
                  <a:pt x="1724843" y="836160"/>
                  <a:pt x="1724839" y="880794"/>
                  <a:pt x="1693275" y="912357"/>
                </a:cubicBezTo>
                <a:cubicBezTo>
                  <a:pt x="1693276" y="912357"/>
                  <a:pt x="912354" y="1693279"/>
                  <a:pt x="912353" y="1693279"/>
                </a:cubicBezTo>
                <a:cubicBezTo>
                  <a:pt x="880791" y="1724843"/>
                  <a:pt x="836157" y="1724838"/>
                  <a:pt x="804593" y="1693275"/>
                </a:cubicBezTo>
                <a:cubicBezTo>
                  <a:pt x="804594" y="1693275"/>
                  <a:pt x="23672" y="912353"/>
                  <a:pt x="23671" y="912353"/>
                </a:cubicBezTo>
                <a:cubicBezTo>
                  <a:pt x="-7892" y="880790"/>
                  <a:pt x="-7889" y="836156"/>
                  <a:pt x="23674" y="804593"/>
                </a:cubicBezTo>
                <a:close/>
              </a:path>
            </a:pathLst>
          </a:custGeom>
          <a:gradFill flip="none" rotWithShape="1">
            <a:gsLst>
              <a:gs pos="0">
                <a:schemeClr val="accent2">
                  <a:lumMod val="60000"/>
                  <a:lumOff val="40000"/>
                  <a:alpha val="100000"/>
                </a:schemeClr>
              </a:gs>
              <a:gs pos="45000">
                <a:schemeClr val="accent2">
                  <a:alpha val="100000"/>
                </a:schemeClr>
              </a:gs>
            </a:gsLst>
            <a:lin ang="4200000" scaled="0"/>
            <a:tileRect/>
          </a:gradFill>
          <a:ln>
            <a:noFill/>
          </a:ln>
          <a:effectLst>
            <a:outerShdw blurRad="203200" dist="63500" dir="2700000" algn="tl" rotWithShape="0">
              <a:schemeClr val="accent2">
                <a:lumMod val="75000"/>
                <a:alpha val="3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kumimoji="1" lang="zh-CN" altLang="en-US" sz="3000" b="1">
              <a:solidFill>
                <a:schemeClr val="lt1"/>
              </a:solidFill>
              <a:latin typeface="+mn-ea"/>
            </a:endParaRPr>
          </a:p>
        </p:txBody>
      </p:sp>
      <p:sp>
        <p:nvSpPr>
          <p:cNvPr id="41" name="任意多边形: 形状 21"/>
          <p:cNvSpPr/>
          <p:nvPr>
            <p:custDataLst>
              <p:tags r:id="rId9"/>
            </p:custDataLst>
          </p:nvPr>
        </p:nvSpPr>
        <p:spPr>
          <a:xfrm>
            <a:off x="5822226" y="4140397"/>
            <a:ext cx="1596645" cy="1596645"/>
          </a:xfrm>
          <a:custGeom>
            <a:avLst/>
            <a:gdLst>
              <a:gd name="connsiteX0" fmla="*/ 23675 w 1707305"/>
              <a:gd name="connsiteY0" fmla="*/ 794948 h 1697659"/>
              <a:gd name="connsiteX1" fmla="*/ 804597 w 1707305"/>
              <a:gd name="connsiteY1" fmla="*/ 14026 h 1697659"/>
              <a:gd name="connsiteX2" fmla="*/ 912358 w 1707305"/>
              <a:gd name="connsiteY2" fmla="*/ 14029 h 1697659"/>
              <a:gd name="connsiteX3" fmla="*/ 1693280 w 1707305"/>
              <a:gd name="connsiteY3" fmla="*/ 794952 h 1697659"/>
              <a:gd name="connsiteX4" fmla="*/ 1693276 w 1707305"/>
              <a:gd name="connsiteY4" fmla="*/ 902712 h 1697659"/>
              <a:gd name="connsiteX5" fmla="*/ 912354 w 1707305"/>
              <a:gd name="connsiteY5" fmla="*/ 1683634 h 1697659"/>
              <a:gd name="connsiteX6" fmla="*/ 804594 w 1707305"/>
              <a:gd name="connsiteY6" fmla="*/ 1683630 h 1697659"/>
              <a:gd name="connsiteX7" fmla="*/ 23672 w 1707305"/>
              <a:gd name="connsiteY7" fmla="*/ 902708 h 1697659"/>
              <a:gd name="connsiteX8" fmla="*/ 23675 w 1707305"/>
              <a:gd name="connsiteY8" fmla="*/ 794948 h 1697659"/>
              <a:gd name="connsiteX0-1" fmla="*/ 23675 w 1707305"/>
              <a:gd name="connsiteY0-2" fmla="*/ 794948 h 1697659"/>
              <a:gd name="connsiteX1-3" fmla="*/ 804597 w 1707305"/>
              <a:gd name="connsiteY1-4" fmla="*/ 14026 h 1697659"/>
              <a:gd name="connsiteX2-5" fmla="*/ 912358 w 1707305"/>
              <a:gd name="connsiteY2-6" fmla="*/ 14029 h 1697659"/>
              <a:gd name="connsiteX3-7" fmla="*/ 1693280 w 1707305"/>
              <a:gd name="connsiteY3-8" fmla="*/ 794952 h 1697659"/>
              <a:gd name="connsiteX4-9" fmla="*/ 1693276 w 1707305"/>
              <a:gd name="connsiteY4-10" fmla="*/ 902712 h 1697659"/>
              <a:gd name="connsiteX5-11" fmla="*/ 912354 w 1707305"/>
              <a:gd name="connsiteY5-12" fmla="*/ 1683634 h 1697659"/>
              <a:gd name="connsiteX6-13" fmla="*/ 804594 w 1707305"/>
              <a:gd name="connsiteY6-14" fmla="*/ 1683630 h 1697659"/>
              <a:gd name="connsiteX7-15" fmla="*/ 23672 w 1707305"/>
              <a:gd name="connsiteY7-16" fmla="*/ 902708 h 1697659"/>
              <a:gd name="connsiteX8-17" fmla="*/ 23675 w 1707305"/>
              <a:gd name="connsiteY8-18" fmla="*/ 794948 h 1697659"/>
              <a:gd name="connsiteX0-19" fmla="*/ 23675 w 1707305"/>
              <a:gd name="connsiteY0-20" fmla="*/ 794949 h 1697660"/>
              <a:gd name="connsiteX1-21" fmla="*/ 804597 w 1707305"/>
              <a:gd name="connsiteY1-22" fmla="*/ 14027 h 1697660"/>
              <a:gd name="connsiteX2-23" fmla="*/ 912358 w 1707305"/>
              <a:gd name="connsiteY2-24" fmla="*/ 14030 h 1697660"/>
              <a:gd name="connsiteX3-25" fmla="*/ 1693280 w 1707305"/>
              <a:gd name="connsiteY3-26" fmla="*/ 794953 h 1697660"/>
              <a:gd name="connsiteX4-27" fmla="*/ 1693276 w 1707305"/>
              <a:gd name="connsiteY4-28" fmla="*/ 902713 h 1697660"/>
              <a:gd name="connsiteX5-29" fmla="*/ 912354 w 1707305"/>
              <a:gd name="connsiteY5-30" fmla="*/ 1683635 h 1697660"/>
              <a:gd name="connsiteX6-31" fmla="*/ 804594 w 1707305"/>
              <a:gd name="connsiteY6-32" fmla="*/ 1683631 h 1697660"/>
              <a:gd name="connsiteX7-33" fmla="*/ 23672 w 1707305"/>
              <a:gd name="connsiteY7-34" fmla="*/ 902709 h 1697660"/>
              <a:gd name="connsiteX8-35" fmla="*/ 23675 w 1707305"/>
              <a:gd name="connsiteY8-36" fmla="*/ 794949 h 1697660"/>
              <a:gd name="connsiteX0-37" fmla="*/ 23675 w 1707305"/>
              <a:gd name="connsiteY0-38" fmla="*/ 804593 h 1707304"/>
              <a:gd name="connsiteX1-39" fmla="*/ 804597 w 1707305"/>
              <a:gd name="connsiteY1-40" fmla="*/ 23671 h 1707304"/>
              <a:gd name="connsiteX2-41" fmla="*/ 912358 w 1707305"/>
              <a:gd name="connsiteY2-42" fmla="*/ 23674 h 1707304"/>
              <a:gd name="connsiteX3-43" fmla="*/ 1693280 w 1707305"/>
              <a:gd name="connsiteY3-44" fmla="*/ 804597 h 1707304"/>
              <a:gd name="connsiteX4-45" fmla="*/ 1693276 w 1707305"/>
              <a:gd name="connsiteY4-46" fmla="*/ 912357 h 1707304"/>
              <a:gd name="connsiteX5-47" fmla="*/ 912354 w 1707305"/>
              <a:gd name="connsiteY5-48" fmla="*/ 1693279 h 1707304"/>
              <a:gd name="connsiteX6-49" fmla="*/ 804594 w 1707305"/>
              <a:gd name="connsiteY6-50" fmla="*/ 1693275 h 1707304"/>
              <a:gd name="connsiteX7-51" fmla="*/ 23672 w 1707305"/>
              <a:gd name="connsiteY7-52" fmla="*/ 912353 h 1707304"/>
              <a:gd name="connsiteX8-53" fmla="*/ 23675 w 1707305"/>
              <a:gd name="connsiteY8-54" fmla="*/ 804593 h 1707304"/>
              <a:gd name="connsiteX0-55" fmla="*/ 23675 w 1707305"/>
              <a:gd name="connsiteY0-56" fmla="*/ 804593 h 1707304"/>
              <a:gd name="connsiteX1-57" fmla="*/ 804597 w 1707305"/>
              <a:gd name="connsiteY1-58" fmla="*/ 23671 h 1707304"/>
              <a:gd name="connsiteX2-59" fmla="*/ 912358 w 1707305"/>
              <a:gd name="connsiteY2-60" fmla="*/ 23674 h 1707304"/>
              <a:gd name="connsiteX3-61" fmla="*/ 1693280 w 1707305"/>
              <a:gd name="connsiteY3-62" fmla="*/ 804597 h 1707304"/>
              <a:gd name="connsiteX4-63" fmla="*/ 1693276 w 1707305"/>
              <a:gd name="connsiteY4-64" fmla="*/ 912357 h 1707304"/>
              <a:gd name="connsiteX5-65" fmla="*/ 912354 w 1707305"/>
              <a:gd name="connsiteY5-66" fmla="*/ 1693279 h 1707304"/>
              <a:gd name="connsiteX6-67" fmla="*/ 804594 w 1707305"/>
              <a:gd name="connsiteY6-68" fmla="*/ 1693275 h 1707304"/>
              <a:gd name="connsiteX7-69" fmla="*/ 23672 w 1707305"/>
              <a:gd name="connsiteY7-70" fmla="*/ 912353 h 1707304"/>
              <a:gd name="connsiteX8-71" fmla="*/ 23675 w 1707305"/>
              <a:gd name="connsiteY8-72" fmla="*/ 804593 h 1707304"/>
              <a:gd name="connsiteX0-73" fmla="*/ 23675 w 1707305"/>
              <a:gd name="connsiteY0-74" fmla="*/ 804593 h 1707304"/>
              <a:gd name="connsiteX1-75" fmla="*/ 804597 w 1707305"/>
              <a:gd name="connsiteY1-76" fmla="*/ 23671 h 1707304"/>
              <a:gd name="connsiteX2-77" fmla="*/ 912358 w 1707305"/>
              <a:gd name="connsiteY2-78" fmla="*/ 23674 h 1707304"/>
              <a:gd name="connsiteX3-79" fmla="*/ 1693280 w 1707305"/>
              <a:gd name="connsiteY3-80" fmla="*/ 804597 h 1707304"/>
              <a:gd name="connsiteX4-81" fmla="*/ 1693276 w 1707305"/>
              <a:gd name="connsiteY4-82" fmla="*/ 912357 h 1707304"/>
              <a:gd name="connsiteX5-83" fmla="*/ 912354 w 1707305"/>
              <a:gd name="connsiteY5-84" fmla="*/ 1693279 h 1707304"/>
              <a:gd name="connsiteX6-85" fmla="*/ 804594 w 1707305"/>
              <a:gd name="connsiteY6-86" fmla="*/ 1693275 h 1707304"/>
              <a:gd name="connsiteX7-87" fmla="*/ 23672 w 1707305"/>
              <a:gd name="connsiteY7-88" fmla="*/ 912353 h 1707304"/>
              <a:gd name="connsiteX8-89" fmla="*/ 23675 w 1707305"/>
              <a:gd name="connsiteY8-90" fmla="*/ 804593 h 1707304"/>
              <a:gd name="connsiteX0-91" fmla="*/ 23675 w 1707307"/>
              <a:gd name="connsiteY0-92" fmla="*/ 804593 h 1707304"/>
              <a:gd name="connsiteX1-93" fmla="*/ 804597 w 1707307"/>
              <a:gd name="connsiteY1-94" fmla="*/ 23671 h 1707304"/>
              <a:gd name="connsiteX2-95" fmla="*/ 912358 w 1707307"/>
              <a:gd name="connsiteY2-96" fmla="*/ 23674 h 1707304"/>
              <a:gd name="connsiteX3-97" fmla="*/ 1693280 w 1707307"/>
              <a:gd name="connsiteY3-98" fmla="*/ 804597 h 1707304"/>
              <a:gd name="connsiteX4-99" fmla="*/ 1693276 w 1707307"/>
              <a:gd name="connsiteY4-100" fmla="*/ 912357 h 1707304"/>
              <a:gd name="connsiteX5-101" fmla="*/ 912354 w 1707307"/>
              <a:gd name="connsiteY5-102" fmla="*/ 1693279 h 1707304"/>
              <a:gd name="connsiteX6-103" fmla="*/ 804594 w 1707307"/>
              <a:gd name="connsiteY6-104" fmla="*/ 1693275 h 1707304"/>
              <a:gd name="connsiteX7-105" fmla="*/ 23672 w 1707307"/>
              <a:gd name="connsiteY7-106" fmla="*/ 912353 h 1707304"/>
              <a:gd name="connsiteX8-107" fmla="*/ 23675 w 1707307"/>
              <a:gd name="connsiteY8-108" fmla="*/ 804593 h 1707304"/>
              <a:gd name="connsiteX0-109" fmla="*/ 23675 w 1716951"/>
              <a:gd name="connsiteY0-110" fmla="*/ 804593 h 1707304"/>
              <a:gd name="connsiteX1-111" fmla="*/ 804597 w 1716951"/>
              <a:gd name="connsiteY1-112" fmla="*/ 23671 h 1707304"/>
              <a:gd name="connsiteX2-113" fmla="*/ 912358 w 1716951"/>
              <a:gd name="connsiteY2-114" fmla="*/ 23674 h 1707304"/>
              <a:gd name="connsiteX3-115" fmla="*/ 1693280 w 1716951"/>
              <a:gd name="connsiteY3-116" fmla="*/ 804597 h 1707304"/>
              <a:gd name="connsiteX4-117" fmla="*/ 1693276 w 1716951"/>
              <a:gd name="connsiteY4-118" fmla="*/ 912357 h 1707304"/>
              <a:gd name="connsiteX5-119" fmla="*/ 912354 w 1716951"/>
              <a:gd name="connsiteY5-120" fmla="*/ 1693279 h 1707304"/>
              <a:gd name="connsiteX6-121" fmla="*/ 804594 w 1716951"/>
              <a:gd name="connsiteY6-122" fmla="*/ 1693275 h 1707304"/>
              <a:gd name="connsiteX7-123" fmla="*/ 23672 w 1716951"/>
              <a:gd name="connsiteY7-124" fmla="*/ 912353 h 1707304"/>
              <a:gd name="connsiteX8-125" fmla="*/ 23675 w 1716951"/>
              <a:gd name="connsiteY8-126" fmla="*/ 804593 h 1707304"/>
              <a:gd name="connsiteX0-127" fmla="*/ 23675 w 1716951"/>
              <a:gd name="connsiteY0-128" fmla="*/ 804593 h 1707304"/>
              <a:gd name="connsiteX1-129" fmla="*/ 804597 w 1716951"/>
              <a:gd name="connsiteY1-130" fmla="*/ 23671 h 1707304"/>
              <a:gd name="connsiteX2-131" fmla="*/ 912358 w 1716951"/>
              <a:gd name="connsiteY2-132" fmla="*/ 23674 h 1707304"/>
              <a:gd name="connsiteX3-133" fmla="*/ 1693280 w 1716951"/>
              <a:gd name="connsiteY3-134" fmla="*/ 804597 h 1707304"/>
              <a:gd name="connsiteX4-135" fmla="*/ 1693276 w 1716951"/>
              <a:gd name="connsiteY4-136" fmla="*/ 912357 h 1707304"/>
              <a:gd name="connsiteX5-137" fmla="*/ 912354 w 1716951"/>
              <a:gd name="connsiteY5-138" fmla="*/ 1693279 h 1707304"/>
              <a:gd name="connsiteX6-139" fmla="*/ 804594 w 1716951"/>
              <a:gd name="connsiteY6-140" fmla="*/ 1693275 h 1707304"/>
              <a:gd name="connsiteX7-141" fmla="*/ 23672 w 1716951"/>
              <a:gd name="connsiteY7-142" fmla="*/ 912353 h 1707304"/>
              <a:gd name="connsiteX8-143" fmla="*/ 23675 w 1716951"/>
              <a:gd name="connsiteY8-144" fmla="*/ 804593 h 1707304"/>
              <a:gd name="connsiteX0-145" fmla="*/ 23675 w 1716951"/>
              <a:gd name="connsiteY0-146" fmla="*/ 804593 h 1707304"/>
              <a:gd name="connsiteX1-147" fmla="*/ 804597 w 1716951"/>
              <a:gd name="connsiteY1-148" fmla="*/ 23671 h 1707304"/>
              <a:gd name="connsiteX2-149" fmla="*/ 912358 w 1716951"/>
              <a:gd name="connsiteY2-150" fmla="*/ 23674 h 1707304"/>
              <a:gd name="connsiteX3-151" fmla="*/ 1693280 w 1716951"/>
              <a:gd name="connsiteY3-152" fmla="*/ 804597 h 1707304"/>
              <a:gd name="connsiteX4-153" fmla="*/ 1693276 w 1716951"/>
              <a:gd name="connsiteY4-154" fmla="*/ 912357 h 1707304"/>
              <a:gd name="connsiteX5-155" fmla="*/ 912354 w 1716951"/>
              <a:gd name="connsiteY5-156" fmla="*/ 1693279 h 1707304"/>
              <a:gd name="connsiteX6-157" fmla="*/ 804594 w 1716951"/>
              <a:gd name="connsiteY6-158" fmla="*/ 1693275 h 1707304"/>
              <a:gd name="connsiteX7-159" fmla="*/ 23672 w 1716951"/>
              <a:gd name="connsiteY7-160" fmla="*/ 912353 h 1707304"/>
              <a:gd name="connsiteX8-161" fmla="*/ 23675 w 1716951"/>
              <a:gd name="connsiteY8-162" fmla="*/ 804593 h 1707304"/>
              <a:gd name="connsiteX0-163" fmla="*/ 23675 w 1716951"/>
              <a:gd name="connsiteY0-164" fmla="*/ 804593 h 1707306"/>
              <a:gd name="connsiteX1-165" fmla="*/ 804597 w 1716951"/>
              <a:gd name="connsiteY1-166" fmla="*/ 23671 h 1707306"/>
              <a:gd name="connsiteX2-167" fmla="*/ 912358 w 1716951"/>
              <a:gd name="connsiteY2-168" fmla="*/ 23674 h 1707306"/>
              <a:gd name="connsiteX3-169" fmla="*/ 1693280 w 1716951"/>
              <a:gd name="connsiteY3-170" fmla="*/ 804597 h 1707306"/>
              <a:gd name="connsiteX4-171" fmla="*/ 1693276 w 1716951"/>
              <a:gd name="connsiteY4-172" fmla="*/ 912357 h 1707306"/>
              <a:gd name="connsiteX5-173" fmla="*/ 912354 w 1716951"/>
              <a:gd name="connsiteY5-174" fmla="*/ 1693279 h 1707306"/>
              <a:gd name="connsiteX6-175" fmla="*/ 804594 w 1716951"/>
              <a:gd name="connsiteY6-176" fmla="*/ 1693275 h 1707306"/>
              <a:gd name="connsiteX7-177" fmla="*/ 23672 w 1716951"/>
              <a:gd name="connsiteY7-178" fmla="*/ 912353 h 1707306"/>
              <a:gd name="connsiteX8-179" fmla="*/ 23675 w 1716951"/>
              <a:gd name="connsiteY8-180" fmla="*/ 804593 h 1707306"/>
              <a:gd name="connsiteX0-181" fmla="*/ 23675 w 1716951"/>
              <a:gd name="connsiteY0-182" fmla="*/ 804593 h 1716949"/>
              <a:gd name="connsiteX1-183" fmla="*/ 804597 w 1716951"/>
              <a:gd name="connsiteY1-184" fmla="*/ 23671 h 1716949"/>
              <a:gd name="connsiteX2-185" fmla="*/ 912358 w 1716951"/>
              <a:gd name="connsiteY2-186" fmla="*/ 23674 h 1716949"/>
              <a:gd name="connsiteX3-187" fmla="*/ 1693280 w 1716951"/>
              <a:gd name="connsiteY3-188" fmla="*/ 804597 h 1716949"/>
              <a:gd name="connsiteX4-189" fmla="*/ 1693276 w 1716951"/>
              <a:gd name="connsiteY4-190" fmla="*/ 912357 h 1716949"/>
              <a:gd name="connsiteX5-191" fmla="*/ 912354 w 1716951"/>
              <a:gd name="connsiteY5-192" fmla="*/ 1693279 h 1716949"/>
              <a:gd name="connsiteX6-193" fmla="*/ 804594 w 1716951"/>
              <a:gd name="connsiteY6-194" fmla="*/ 1693275 h 1716949"/>
              <a:gd name="connsiteX7-195" fmla="*/ 23672 w 1716951"/>
              <a:gd name="connsiteY7-196" fmla="*/ 912353 h 1716949"/>
              <a:gd name="connsiteX8-197" fmla="*/ 23675 w 1716951"/>
              <a:gd name="connsiteY8-198" fmla="*/ 804593 h 1716949"/>
              <a:gd name="connsiteX0-199" fmla="*/ 23675 w 1716951"/>
              <a:gd name="connsiteY0-200" fmla="*/ 804593 h 1716949"/>
              <a:gd name="connsiteX1-201" fmla="*/ 804597 w 1716951"/>
              <a:gd name="connsiteY1-202" fmla="*/ 23671 h 1716949"/>
              <a:gd name="connsiteX2-203" fmla="*/ 912358 w 1716951"/>
              <a:gd name="connsiteY2-204" fmla="*/ 23674 h 1716949"/>
              <a:gd name="connsiteX3-205" fmla="*/ 1693280 w 1716951"/>
              <a:gd name="connsiteY3-206" fmla="*/ 804597 h 1716949"/>
              <a:gd name="connsiteX4-207" fmla="*/ 1693276 w 1716951"/>
              <a:gd name="connsiteY4-208" fmla="*/ 912357 h 1716949"/>
              <a:gd name="connsiteX5-209" fmla="*/ 912354 w 1716951"/>
              <a:gd name="connsiteY5-210" fmla="*/ 1693279 h 1716949"/>
              <a:gd name="connsiteX6-211" fmla="*/ 804594 w 1716951"/>
              <a:gd name="connsiteY6-212" fmla="*/ 1693275 h 1716949"/>
              <a:gd name="connsiteX7-213" fmla="*/ 23672 w 1716951"/>
              <a:gd name="connsiteY7-214" fmla="*/ 912353 h 1716949"/>
              <a:gd name="connsiteX8-215" fmla="*/ 23675 w 1716951"/>
              <a:gd name="connsiteY8-216" fmla="*/ 804593 h 1716949"/>
              <a:gd name="connsiteX0-217" fmla="*/ 23675 w 1716951"/>
              <a:gd name="connsiteY0-218" fmla="*/ 804593 h 1716949"/>
              <a:gd name="connsiteX1-219" fmla="*/ 804597 w 1716951"/>
              <a:gd name="connsiteY1-220" fmla="*/ 23671 h 1716949"/>
              <a:gd name="connsiteX2-221" fmla="*/ 912358 w 1716951"/>
              <a:gd name="connsiteY2-222" fmla="*/ 23674 h 1716949"/>
              <a:gd name="connsiteX3-223" fmla="*/ 1693280 w 1716951"/>
              <a:gd name="connsiteY3-224" fmla="*/ 804597 h 1716949"/>
              <a:gd name="connsiteX4-225" fmla="*/ 1693276 w 1716951"/>
              <a:gd name="connsiteY4-226" fmla="*/ 912357 h 1716949"/>
              <a:gd name="connsiteX5-227" fmla="*/ 912354 w 1716951"/>
              <a:gd name="connsiteY5-228" fmla="*/ 1693279 h 1716949"/>
              <a:gd name="connsiteX6-229" fmla="*/ 804594 w 1716951"/>
              <a:gd name="connsiteY6-230" fmla="*/ 1693275 h 1716949"/>
              <a:gd name="connsiteX7-231" fmla="*/ 23672 w 1716951"/>
              <a:gd name="connsiteY7-232" fmla="*/ 912353 h 1716949"/>
              <a:gd name="connsiteX8-233" fmla="*/ 23675 w 1716951"/>
              <a:gd name="connsiteY8-234" fmla="*/ 804593 h 1716949"/>
              <a:gd name="connsiteX0-235" fmla="*/ 23674 w 1716950"/>
              <a:gd name="connsiteY0-236" fmla="*/ 804593 h 1716949"/>
              <a:gd name="connsiteX1-237" fmla="*/ 804596 w 1716950"/>
              <a:gd name="connsiteY1-238" fmla="*/ 23671 h 1716949"/>
              <a:gd name="connsiteX2-239" fmla="*/ 912357 w 1716950"/>
              <a:gd name="connsiteY2-240" fmla="*/ 23674 h 1716949"/>
              <a:gd name="connsiteX3-241" fmla="*/ 1693279 w 1716950"/>
              <a:gd name="connsiteY3-242" fmla="*/ 804597 h 1716949"/>
              <a:gd name="connsiteX4-243" fmla="*/ 1693275 w 1716950"/>
              <a:gd name="connsiteY4-244" fmla="*/ 912357 h 1716949"/>
              <a:gd name="connsiteX5-245" fmla="*/ 912353 w 1716950"/>
              <a:gd name="connsiteY5-246" fmla="*/ 1693279 h 1716949"/>
              <a:gd name="connsiteX6-247" fmla="*/ 804593 w 1716950"/>
              <a:gd name="connsiteY6-248" fmla="*/ 1693275 h 1716949"/>
              <a:gd name="connsiteX7-249" fmla="*/ 23671 w 1716950"/>
              <a:gd name="connsiteY7-250" fmla="*/ 912353 h 1716949"/>
              <a:gd name="connsiteX8-251" fmla="*/ 23674 w 1716950"/>
              <a:gd name="connsiteY8-252" fmla="*/ 804593 h 1716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16950" h="1716949">
                <a:moveTo>
                  <a:pt x="23674" y="804593"/>
                </a:moveTo>
                <a:cubicBezTo>
                  <a:pt x="23674" y="804593"/>
                  <a:pt x="804597" y="23671"/>
                  <a:pt x="804596" y="23671"/>
                </a:cubicBezTo>
                <a:cubicBezTo>
                  <a:pt x="836160" y="-7893"/>
                  <a:pt x="880795" y="-7889"/>
                  <a:pt x="912357" y="23674"/>
                </a:cubicBezTo>
                <a:cubicBezTo>
                  <a:pt x="912358" y="23674"/>
                  <a:pt x="1693280" y="804597"/>
                  <a:pt x="1693279" y="804597"/>
                </a:cubicBezTo>
                <a:cubicBezTo>
                  <a:pt x="1724843" y="836160"/>
                  <a:pt x="1724839" y="880794"/>
                  <a:pt x="1693275" y="912357"/>
                </a:cubicBezTo>
                <a:cubicBezTo>
                  <a:pt x="1693276" y="912357"/>
                  <a:pt x="912354" y="1693279"/>
                  <a:pt x="912353" y="1693279"/>
                </a:cubicBezTo>
                <a:cubicBezTo>
                  <a:pt x="880791" y="1724843"/>
                  <a:pt x="836157" y="1724838"/>
                  <a:pt x="804593" y="1693275"/>
                </a:cubicBezTo>
                <a:cubicBezTo>
                  <a:pt x="804594" y="1693275"/>
                  <a:pt x="23672" y="912353"/>
                  <a:pt x="23671" y="912353"/>
                </a:cubicBezTo>
                <a:cubicBezTo>
                  <a:pt x="-7892" y="880790"/>
                  <a:pt x="-7889" y="836156"/>
                  <a:pt x="23674" y="804593"/>
                </a:cubicBezTo>
                <a:close/>
              </a:path>
            </a:pathLst>
          </a:custGeom>
          <a:gradFill flip="none" rotWithShape="1">
            <a:gsLst>
              <a:gs pos="0">
                <a:schemeClr val="accent2">
                  <a:lumMod val="60000"/>
                  <a:lumOff val="40000"/>
                  <a:alpha val="100000"/>
                </a:schemeClr>
              </a:gs>
              <a:gs pos="45000">
                <a:schemeClr val="accent2">
                  <a:alpha val="100000"/>
                </a:schemeClr>
              </a:gs>
            </a:gsLst>
            <a:lin ang="4200000" scaled="0"/>
            <a:tileRect/>
          </a:gradFill>
          <a:ln>
            <a:noFill/>
          </a:ln>
          <a:effectLst>
            <a:outerShdw blurRad="203200" dist="63500" dir="2700000" algn="tl" rotWithShape="0">
              <a:schemeClr val="accent2">
                <a:lumMod val="75000"/>
                <a:alpha val="3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kumimoji="1" lang="zh-CN" altLang="en-US" sz="3000" b="1">
              <a:solidFill>
                <a:schemeClr val="lt1"/>
              </a:solidFill>
              <a:latin typeface="+mn-ea"/>
            </a:endParaRPr>
          </a:p>
        </p:txBody>
      </p:sp>
      <p:sp>
        <p:nvSpPr>
          <p:cNvPr id="42" name="任意多边形: 形状 24"/>
          <p:cNvSpPr/>
          <p:nvPr>
            <p:custDataLst>
              <p:tags r:id="rId10"/>
            </p:custDataLst>
          </p:nvPr>
        </p:nvSpPr>
        <p:spPr>
          <a:xfrm>
            <a:off x="5822226" y="2244972"/>
            <a:ext cx="1596645" cy="1596645"/>
          </a:xfrm>
          <a:custGeom>
            <a:avLst/>
            <a:gdLst>
              <a:gd name="connsiteX0" fmla="*/ 23675 w 1707305"/>
              <a:gd name="connsiteY0" fmla="*/ 794948 h 1697659"/>
              <a:gd name="connsiteX1" fmla="*/ 804597 w 1707305"/>
              <a:gd name="connsiteY1" fmla="*/ 14026 h 1697659"/>
              <a:gd name="connsiteX2" fmla="*/ 912358 w 1707305"/>
              <a:gd name="connsiteY2" fmla="*/ 14029 h 1697659"/>
              <a:gd name="connsiteX3" fmla="*/ 1693280 w 1707305"/>
              <a:gd name="connsiteY3" fmla="*/ 794952 h 1697659"/>
              <a:gd name="connsiteX4" fmla="*/ 1693276 w 1707305"/>
              <a:gd name="connsiteY4" fmla="*/ 902712 h 1697659"/>
              <a:gd name="connsiteX5" fmla="*/ 912354 w 1707305"/>
              <a:gd name="connsiteY5" fmla="*/ 1683634 h 1697659"/>
              <a:gd name="connsiteX6" fmla="*/ 804594 w 1707305"/>
              <a:gd name="connsiteY6" fmla="*/ 1683630 h 1697659"/>
              <a:gd name="connsiteX7" fmla="*/ 23672 w 1707305"/>
              <a:gd name="connsiteY7" fmla="*/ 902708 h 1697659"/>
              <a:gd name="connsiteX8" fmla="*/ 23675 w 1707305"/>
              <a:gd name="connsiteY8" fmla="*/ 794948 h 1697659"/>
              <a:gd name="connsiteX0-1" fmla="*/ 23675 w 1707305"/>
              <a:gd name="connsiteY0-2" fmla="*/ 794948 h 1697659"/>
              <a:gd name="connsiteX1-3" fmla="*/ 804597 w 1707305"/>
              <a:gd name="connsiteY1-4" fmla="*/ 14026 h 1697659"/>
              <a:gd name="connsiteX2-5" fmla="*/ 912358 w 1707305"/>
              <a:gd name="connsiteY2-6" fmla="*/ 14029 h 1697659"/>
              <a:gd name="connsiteX3-7" fmla="*/ 1693280 w 1707305"/>
              <a:gd name="connsiteY3-8" fmla="*/ 794952 h 1697659"/>
              <a:gd name="connsiteX4-9" fmla="*/ 1693276 w 1707305"/>
              <a:gd name="connsiteY4-10" fmla="*/ 902712 h 1697659"/>
              <a:gd name="connsiteX5-11" fmla="*/ 912354 w 1707305"/>
              <a:gd name="connsiteY5-12" fmla="*/ 1683634 h 1697659"/>
              <a:gd name="connsiteX6-13" fmla="*/ 804594 w 1707305"/>
              <a:gd name="connsiteY6-14" fmla="*/ 1683630 h 1697659"/>
              <a:gd name="connsiteX7-15" fmla="*/ 23672 w 1707305"/>
              <a:gd name="connsiteY7-16" fmla="*/ 902708 h 1697659"/>
              <a:gd name="connsiteX8-17" fmla="*/ 23675 w 1707305"/>
              <a:gd name="connsiteY8-18" fmla="*/ 794948 h 1697659"/>
              <a:gd name="connsiteX0-19" fmla="*/ 23675 w 1707305"/>
              <a:gd name="connsiteY0-20" fmla="*/ 794949 h 1697660"/>
              <a:gd name="connsiteX1-21" fmla="*/ 804597 w 1707305"/>
              <a:gd name="connsiteY1-22" fmla="*/ 14027 h 1697660"/>
              <a:gd name="connsiteX2-23" fmla="*/ 912358 w 1707305"/>
              <a:gd name="connsiteY2-24" fmla="*/ 14030 h 1697660"/>
              <a:gd name="connsiteX3-25" fmla="*/ 1693280 w 1707305"/>
              <a:gd name="connsiteY3-26" fmla="*/ 794953 h 1697660"/>
              <a:gd name="connsiteX4-27" fmla="*/ 1693276 w 1707305"/>
              <a:gd name="connsiteY4-28" fmla="*/ 902713 h 1697660"/>
              <a:gd name="connsiteX5-29" fmla="*/ 912354 w 1707305"/>
              <a:gd name="connsiteY5-30" fmla="*/ 1683635 h 1697660"/>
              <a:gd name="connsiteX6-31" fmla="*/ 804594 w 1707305"/>
              <a:gd name="connsiteY6-32" fmla="*/ 1683631 h 1697660"/>
              <a:gd name="connsiteX7-33" fmla="*/ 23672 w 1707305"/>
              <a:gd name="connsiteY7-34" fmla="*/ 902709 h 1697660"/>
              <a:gd name="connsiteX8-35" fmla="*/ 23675 w 1707305"/>
              <a:gd name="connsiteY8-36" fmla="*/ 794949 h 1697660"/>
              <a:gd name="connsiteX0-37" fmla="*/ 23675 w 1707305"/>
              <a:gd name="connsiteY0-38" fmla="*/ 804593 h 1707304"/>
              <a:gd name="connsiteX1-39" fmla="*/ 804597 w 1707305"/>
              <a:gd name="connsiteY1-40" fmla="*/ 23671 h 1707304"/>
              <a:gd name="connsiteX2-41" fmla="*/ 912358 w 1707305"/>
              <a:gd name="connsiteY2-42" fmla="*/ 23674 h 1707304"/>
              <a:gd name="connsiteX3-43" fmla="*/ 1693280 w 1707305"/>
              <a:gd name="connsiteY3-44" fmla="*/ 804597 h 1707304"/>
              <a:gd name="connsiteX4-45" fmla="*/ 1693276 w 1707305"/>
              <a:gd name="connsiteY4-46" fmla="*/ 912357 h 1707304"/>
              <a:gd name="connsiteX5-47" fmla="*/ 912354 w 1707305"/>
              <a:gd name="connsiteY5-48" fmla="*/ 1693279 h 1707304"/>
              <a:gd name="connsiteX6-49" fmla="*/ 804594 w 1707305"/>
              <a:gd name="connsiteY6-50" fmla="*/ 1693275 h 1707304"/>
              <a:gd name="connsiteX7-51" fmla="*/ 23672 w 1707305"/>
              <a:gd name="connsiteY7-52" fmla="*/ 912353 h 1707304"/>
              <a:gd name="connsiteX8-53" fmla="*/ 23675 w 1707305"/>
              <a:gd name="connsiteY8-54" fmla="*/ 804593 h 1707304"/>
              <a:gd name="connsiteX0-55" fmla="*/ 23675 w 1707305"/>
              <a:gd name="connsiteY0-56" fmla="*/ 804593 h 1707304"/>
              <a:gd name="connsiteX1-57" fmla="*/ 804597 w 1707305"/>
              <a:gd name="connsiteY1-58" fmla="*/ 23671 h 1707304"/>
              <a:gd name="connsiteX2-59" fmla="*/ 912358 w 1707305"/>
              <a:gd name="connsiteY2-60" fmla="*/ 23674 h 1707304"/>
              <a:gd name="connsiteX3-61" fmla="*/ 1693280 w 1707305"/>
              <a:gd name="connsiteY3-62" fmla="*/ 804597 h 1707304"/>
              <a:gd name="connsiteX4-63" fmla="*/ 1693276 w 1707305"/>
              <a:gd name="connsiteY4-64" fmla="*/ 912357 h 1707304"/>
              <a:gd name="connsiteX5-65" fmla="*/ 912354 w 1707305"/>
              <a:gd name="connsiteY5-66" fmla="*/ 1693279 h 1707304"/>
              <a:gd name="connsiteX6-67" fmla="*/ 804594 w 1707305"/>
              <a:gd name="connsiteY6-68" fmla="*/ 1693275 h 1707304"/>
              <a:gd name="connsiteX7-69" fmla="*/ 23672 w 1707305"/>
              <a:gd name="connsiteY7-70" fmla="*/ 912353 h 1707304"/>
              <a:gd name="connsiteX8-71" fmla="*/ 23675 w 1707305"/>
              <a:gd name="connsiteY8-72" fmla="*/ 804593 h 1707304"/>
              <a:gd name="connsiteX0-73" fmla="*/ 23675 w 1707305"/>
              <a:gd name="connsiteY0-74" fmla="*/ 804593 h 1707304"/>
              <a:gd name="connsiteX1-75" fmla="*/ 804597 w 1707305"/>
              <a:gd name="connsiteY1-76" fmla="*/ 23671 h 1707304"/>
              <a:gd name="connsiteX2-77" fmla="*/ 912358 w 1707305"/>
              <a:gd name="connsiteY2-78" fmla="*/ 23674 h 1707304"/>
              <a:gd name="connsiteX3-79" fmla="*/ 1693280 w 1707305"/>
              <a:gd name="connsiteY3-80" fmla="*/ 804597 h 1707304"/>
              <a:gd name="connsiteX4-81" fmla="*/ 1693276 w 1707305"/>
              <a:gd name="connsiteY4-82" fmla="*/ 912357 h 1707304"/>
              <a:gd name="connsiteX5-83" fmla="*/ 912354 w 1707305"/>
              <a:gd name="connsiteY5-84" fmla="*/ 1693279 h 1707304"/>
              <a:gd name="connsiteX6-85" fmla="*/ 804594 w 1707305"/>
              <a:gd name="connsiteY6-86" fmla="*/ 1693275 h 1707304"/>
              <a:gd name="connsiteX7-87" fmla="*/ 23672 w 1707305"/>
              <a:gd name="connsiteY7-88" fmla="*/ 912353 h 1707304"/>
              <a:gd name="connsiteX8-89" fmla="*/ 23675 w 1707305"/>
              <a:gd name="connsiteY8-90" fmla="*/ 804593 h 1707304"/>
              <a:gd name="connsiteX0-91" fmla="*/ 23675 w 1707307"/>
              <a:gd name="connsiteY0-92" fmla="*/ 804593 h 1707304"/>
              <a:gd name="connsiteX1-93" fmla="*/ 804597 w 1707307"/>
              <a:gd name="connsiteY1-94" fmla="*/ 23671 h 1707304"/>
              <a:gd name="connsiteX2-95" fmla="*/ 912358 w 1707307"/>
              <a:gd name="connsiteY2-96" fmla="*/ 23674 h 1707304"/>
              <a:gd name="connsiteX3-97" fmla="*/ 1693280 w 1707307"/>
              <a:gd name="connsiteY3-98" fmla="*/ 804597 h 1707304"/>
              <a:gd name="connsiteX4-99" fmla="*/ 1693276 w 1707307"/>
              <a:gd name="connsiteY4-100" fmla="*/ 912357 h 1707304"/>
              <a:gd name="connsiteX5-101" fmla="*/ 912354 w 1707307"/>
              <a:gd name="connsiteY5-102" fmla="*/ 1693279 h 1707304"/>
              <a:gd name="connsiteX6-103" fmla="*/ 804594 w 1707307"/>
              <a:gd name="connsiteY6-104" fmla="*/ 1693275 h 1707304"/>
              <a:gd name="connsiteX7-105" fmla="*/ 23672 w 1707307"/>
              <a:gd name="connsiteY7-106" fmla="*/ 912353 h 1707304"/>
              <a:gd name="connsiteX8-107" fmla="*/ 23675 w 1707307"/>
              <a:gd name="connsiteY8-108" fmla="*/ 804593 h 1707304"/>
              <a:gd name="connsiteX0-109" fmla="*/ 23675 w 1716951"/>
              <a:gd name="connsiteY0-110" fmla="*/ 804593 h 1707304"/>
              <a:gd name="connsiteX1-111" fmla="*/ 804597 w 1716951"/>
              <a:gd name="connsiteY1-112" fmla="*/ 23671 h 1707304"/>
              <a:gd name="connsiteX2-113" fmla="*/ 912358 w 1716951"/>
              <a:gd name="connsiteY2-114" fmla="*/ 23674 h 1707304"/>
              <a:gd name="connsiteX3-115" fmla="*/ 1693280 w 1716951"/>
              <a:gd name="connsiteY3-116" fmla="*/ 804597 h 1707304"/>
              <a:gd name="connsiteX4-117" fmla="*/ 1693276 w 1716951"/>
              <a:gd name="connsiteY4-118" fmla="*/ 912357 h 1707304"/>
              <a:gd name="connsiteX5-119" fmla="*/ 912354 w 1716951"/>
              <a:gd name="connsiteY5-120" fmla="*/ 1693279 h 1707304"/>
              <a:gd name="connsiteX6-121" fmla="*/ 804594 w 1716951"/>
              <a:gd name="connsiteY6-122" fmla="*/ 1693275 h 1707304"/>
              <a:gd name="connsiteX7-123" fmla="*/ 23672 w 1716951"/>
              <a:gd name="connsiteY7-124" fmla="*/ 912353 h 1707304"/>
              <a:gd name="connsiteX8-125" fmla="*/ 23675 w 1716951"/>
              <a:gd name="connsiteY8-126" fmla="*/ 804593 h 1707304"/>
              <a:gd name="connsiteX0-127" fmla="*/ 23675 w 1716951"/>
              <a:gd name="connsiteY0-128" fmla="*/ 804593 h 1707304"/>
              <a:gd name="connsiteX1-129" fmla="*/ 804597 w 1716951"/>
              <a:gd name="connsiteY1-130" fmla="*/ 23671 h 1707304"/>
              <a:gd name="connsiteX2-131" fmla="*/ 912358 w 1716951"/>
              <a:gd name="connsiteY2-132" fmla="*/ 23674 h 1707304"/>
              <a:gd name="connsiteX3-133" fmla="*/ 1693280 w 1716951"/>
              <a:gd name="connsiteY3-134" fmla="*/ 804597 h 1707304"/>
              <a:gd name="connsiteX4-135" fmla="*/ 1693276 w 1716951"/>
              <a:gd name="connsiteY4-136" fmla="*/ 912357 h 1707304"/>
              <a:gd name="connsiteX5-137" fmla="*/ 912354 w 1716951"/>
              <a:gd name="connsiteY5-138" fmla="*/ 1693279 h 1707304"/>
              <a:gd name="connsiteX6-139" fmla="*/ 804594 w 1716951"/>
              <a:gd name="connsiteY6-140" fmla="*/ 1693275 h 1707304"/>
              <a:gd name="connsiteX7-141" fmla="*/ 23672 w 1716951"/>
              <a:gd name="connsiteY7-142" fmla="*/ 912353 h 1707304"/>
              <a:gd name="connsiteX8-143" fmla="*/ 23675 w 1716951"/>
              <a:gd name="connsiteY8-144" fmla="*/ 804593 h 1707304"/>
              <a:gd name="connsiteX0-145" fmla="*/ 23675 w 1716951"/>
              <a:gd name="connsiteY0-146" fmla="*/ 804593 h 1707304"/>
              <a:gd name="connsiteX1-147" fmla="*/ 804597 w 1716951"/>
              <a:gd name="connsiteY1-148" fmla="*/ 23671 h 1707304"/>
              <a:gd name="connsiteX2-149" fmla="*/ 912358 w 1716951"/>
              <a:gd name="connsiteY2-150" fmla="*/ 23674 h 1707304"/>
              <a:gd name="connsiteX3-151" fmla="*/ 1693280 w 1716951"/>
              <a:gd name="connsiteY3-152" fmla="*/ 804597 h 1707304"/>
              <a:gd name="connsiteX4-153" fmla="*/ 1693276 w 1716951"/>
              <a:gd name="connsiteY4-154" fmla="*/ 912357 h 1707304"/>
              <a:gd name="connsiteX5-155" fmla="*/ 912354 w 1716951"/>
              <a:gd name="connsiteY5-156" fmla="*/ 1693279 h 1707304"/>
              <a:gd name="connsiteX6-157" fmla="*/ 804594 w 1716951"/>
              <a:gd name="connsiteY6-158" fmla="*/ 1693275 h 1707304"/>
              <a:gd name="connsiteX7-159" fmla="*/ 23672 w 1716951"/>
              <a:gd name="connsiteY7-160" fmla="*/ 912353 h 1707304"/>
              <a:gd name="connsiteX8-161" fmla="*/ 23675 w 1716951"/>
              <a:gd name="connsiteY8-162" fmla="*/ 804593 h 1707304"/>
              <a:gd name="connsiteX0-163" fmla="*/ 23675 w 1716951"/>
              <a:gd name="connsiteY0-164" fmla="*/ 804593 h 1707306"/>
              <a:gd name="connsiteX1-165" fmla="*/ 804597 w 1716951"/>
              <a:gd name="connsiteY1-166" fmla="*/ 23671 h 1707306"/>
              <a:gd name="connsiteX2-167" fmla="*/ 912358 w 1716951"/>
              <a:gd name="connsiteY2-168" fmla="*/ 23674 h 1707306"/>
              <a:gd name="connsiteX3-169" fmla="*/ 1693280 w 1716951"/>
              <a:gd name="connsiteY3-170" fmla="*/ 804597 h 1707306"/>
              <a:gd name="connsiteX4-171" fmla="*/ 1693276 w 1716951"/>
              <a:gd name="connsiteY4-172" fmla="*/ 912357 h 1707306"/>
              <a:gd name="connsiteX5-173" fmla="*/ 912354 w 1716951"/>
              <a:gd name="connsiteY5-174" fmla="*/ 1693279 h 1707306"/>
              <a:gd name="connsiteX6-175" fmla="*/ 804594 w 1716951"/>
              <a:gd name="connsiteY6-176" fmla="*/ 1693275 h 1707306"/>
              <a:gd name="connsiteX7-177" fmla="*/ 23672 w 1716951"/>
              <a:gd name="connsiteY7-178" fmla="*/ 912353 h 1707306"/>
              <a:gd name="connsiteX8-179" fmla="*/ 23675 w 1716951"/>
              <a:gd name="connsiteY8-180" fmla="*/ 804593 h 1707306"/>
              <a:gd name="connsiteX0-181" fmla="*/ 23675 w 1716951"/>
              <a:gd name="connsiteY0-182" fmla="*/ 804593 h 1716949"/>
              <a:gd name="connsiteX1-183" fmla="*/ 804597 w 1716951"/>
              <a:gd name="connsiteY1-184" fmla="*/ 23671 h 1716949"/>
              <a:gd name="connsiteX2-185" fmla="*/ 912358 w 1716951"/>
              <a:gd name="connsiteY2-186" fmla="*/ 23674 h 1716949"/>
              <a:gd name="connsiteX3-187" fmla="*/ 1693280 w 1716951"/>
              <a:gd name="connsiteY3-188" fmla="*/ 804597 h 1716949"/>
              <a:gd name="connsiteX4-189" fmla="*/ 1693276 w 1716951"/>
              <a:gd name="connsiteY4-190" fmla="*/ 912357 h 1716949"/>
              <a:gd name="connsiteX5-191" fmla="*/ 912354 w 1716951"/>
              <a:gd name="connsiteY5-192" fmla="*/ 1693279 h 1716949"/>
              <a:gd name="connsiteX6-193" fmla="*/ 804594 w 1716951"/>
              <a:gd name="connsiteY6-194" fmla="*/ 1693275 h 1716949"/>
              <a:gd name="connsiteX7-195" fmla="*/ 23672 w 1716951"/>
              <a:gd name="connsiteY7-196" fmla="*/ 912353 h 1716949"/>
              <a:gd name="connsiteX8-197" fmla="*/ 23675 w 1716951"/>
              <a:gd name="connsiteY8-198" fmla="*/ 804593 h 1716949"/>
              <a:gd name="connsiteX0-199" fmla="*/ 23675 w 1716951"/>
              <a:gd name="connsiteY0-200" fmla="*/ 804593 h 1716949"/>
              <a:gd name="connsiteX1-201" fmla="*/ 804597 w 1716951"/>
              <a:gd name="connsiteY1-202" fmla="*/ 23671 h 1716949"/>
              <a:gd name="connsiteX2-203" fmla="*/ 912358 w 1716951"/>
              <a:gd name="connsiteY2-204" fmla="*/ 23674 h 1716949"/>
              <a:gd name="connsiteX3-205" fmla="*/ 1693280 w 1716951"/>
              <a:gd name="connsiteY3-206" fmla="*/ 804597 h 1716949"/>
              <a:gd name="connsiteX4-207" fmla="*/ 1693276 w 1716951"/>
              <a:gd name="connsiteY4-208" fmla="*/ 912357 h 1716949"/>
              <a:gd name="connsiteX5-209" fmla="*/ 912354 w 1716951"/>
              <a:gd name="connsiteY5-210" fmla="*/ 1693279 h 1716949"/>
              <a:gd name="connsiteX6-211" fmla="*/ 804594 w 1716951"/>
              <a:gd name="connsiteY6-212" fmla="*/ 1693275 h 1716949"/>
              <a:gd name="connsiteX7-213" fmla="*/ 23672 w 1716951"/>
              <a:gd name="connsiteY7-214" fmla="*/ 912353 h 1716949"/>
              <a:gd name="connsiteX8-215" fmla="*/ 23675 w 1716951"/>
              <a:gd name="connsiteY8-216" fmla="*/ 804593 h 1716949"/>
              <a:gd name="connsiteX0-217" fmla="*/ 23675 w 1716951"/>
              <a:gd name="connsiteY0-218" fmla="*/ 804593 h 1716949"/>
              <a:gd name="connsiteX1-219" fmla="*/ 804597 w 1716951"/>
              <a:gd name="connsiteY1-220" fmla="*/ 23671 h 1716949"/>
              <a:gd name="connsiteX2-221" fmla="*/ 912358 w 1716951"/>
              <a:gd name="connsiteY2-222" fmla="*/ 23674 h 1716949"/>
              <a:gd name="connsiteX3-223" fmla="*/ 1693280 w 1716951"/>
              <a:gd name="connsiteY3-224" fmla="*/ 804597 h 1716949"/>
              <a:gd name="connsiteX4-225" fmla="*/ 1693276 w 1716951"/>
              <a:gd name="connsiteY4-226" fmla="*/ 912357 h 1716949"/>
              <a:gd name="connsiteX5-227" fmla="*/ 912354 w 1716951"/>
              <a:gd name="connsiteY5-228" fmla="*/ 1693279 h 1716949"/>
              <a:gd name="connsiteX6-229" fmla="*/ 804594 w 1716951"/>
              <a:gd name="connsiteY6-230" fmla="*/ 1693275 h 1716949"/>
              <a:gd name="connsiteX7-231" fmla="*/ 23672 w 1716951"/>
              <a:gd name="connsiteY7-232" fmla="*/ 912353 h 1716949"/>
              <a:gd name="connsiteX8-233" fmla="*/ 23675 w 1716951"/>
              <a:gd name="connsiteY8-234" fmla="*/ 804593 h 1716949"/>
              <a:gd name="connsiteX0-235" fmla="*/ 23674 w 1716950"/>
              <a:gd name="connsiteY0-236" fmla="*/ 804593 h 1716949"/>
              <a:gd name="connsiteX1-237" fmla="*/ 804596 w 1716950"/>
              <a:gd name="connsiteY1-238" fmla="*/ 23671 h 1716949"/>
              <a:gd name="connsiteX2-239" fmla="*/ 912357 w 1716950"/>
              <a:gd name="connsiteY2-240" fmla="*/ 23674 h 1716949"/>
              <a:gd name="connsiteX3-241" fmla="*/ 1693279 w 1716950"/>
              <a:gd name="connsiteY3-242" fmla="*/ 804597 h 1716949"/>
              <a:gd name="connsiteX4-243" fmla="*/ 1693275 w 1716950"/>
              <a:gd name="connsiteY4-244" fmla="*/ 912357 h 1716949"/>
              <a:gd name="connsiteX5-245" fmla="*/ 912353 w 1716950"/>
              <a:gd name="connsiteY5-246" fmla="*/ 1693279 h 1716949"/>
              <a:gd name="connsiteX6-247" fmla="*/ 804593 w 1716950"/>
              <a:gd name="connsiteY6-248" fmla="*/ 1693275 h 1716949"/>
              <a:gd name="connsiteX7-249" fmla="*/ 23671 w 1716950"/>
              <a:gd name="connsiteY7-250" fmla="*/ 912353 h 1716949"/>
              <a:gd name="connsiteX8-251" fmla="*/ 23674 w 1716950"/>
              <a:gd name="connsiteY8-252" fmla="*/ 804593 h 1716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16950" h="1716949">
                <a:moveTo>
                  <a:pt x="23674" y="804593"/>
                </a:moveTo>
                <a:cubicBezTo>
                  <a:pt x="23674" y="804593"/>
                  <a:pt x="804597" y="23671"/>
                  <a:pt x="804596" y="23671"/>
                </a:cubicBezTo>
                <a:cubicBezTo>
                  <a:pt x="836160" y="-7893"/>
                  <a:pt x="880795" y="-7889"/>
                  <a:pt x="912357" y="23674"/>
                </a:cubicBezTo>
                <a:cubicBezTo>
                  <a:pt x="912358" y="23674"/>
                  <a:pt x="1693280" y="804597"/>
                  <a:pt x="1693279" y="804597"/>
                </a:cubicBezTo>
                <a:cubicBezTo>
                  <a:pt x="1724843" y="836160"/>
                  <a:pt x="1724839" y="880794"/>
                  <a:pt x="1693275" y="912357"/>
                </a:cubicBezTo>
                <a:cubicBezTo>
                  <a:pt x="1693276" y="912357"/>
                  <a:pt x="912354" y="1693279"/>
                  <a:pt x="912353" y="1693279"/>
                </a:cubicBezTo>
                <a:cubicBezTo>
                  <a:pt x="880791" y="1724843"/>
                  <a:pt x="836157" y="1724838"/>
                  <a:pt x="804593" y="1693275"/>
                </a:cubicBezTo>
                <a:cubicBezTo>
                  <a:pt x="804594" y="1693275"/>
                  <a:pt x="23672" y="912353"/>
                  <a:pt x="23671" y="912353"/>
                </a:cubicBezTo>
                <a:cubicBezTo>
                  <a:pt x="-7892" y="880790"/>
                  <a:pt x="-7889" y="836156"/>
                  <a:pt x="23674" y="804593"/>
                </a:cubicBezTo>
                <a:close/>
              </a:path>
            </a:pathLst>
          </a:custGeom>
          <a:gradFill flip="none" rotWithShape="1">
            <a:gsLst>
              <a:gs pos="0">
                <a:schemeClr val="accent2">
                  <a:lumMod val="60000"/>
                  <a:lumOff val="40000"/>
                  <a:alpha val="100000"/>
                </a:schemeClr>
              </a:gs>
              <a:gs pos="45000">
                <a:schemeClr val="accent2">
                  <a:alpha val="100000"/>
                </a:schemeClr>
              </a:gs>
            </a:gsLst>
            <a:lin ang="4200000" scaled="0"/>
            <a:tileRect/>
          </a:gradFill>
          <a:ln>
            <a:noFill/>
          </a:ln>
          <a:effectLst>
            <a:outerShdw blurRad="203200" dist="63500" dir="2700000" algn="tl" rotWithShape="0">
              <a:schemeClr val="accent2">
                <a:lumMod val="75000"/>
                <a:alpha val="3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kumimoji="1" lang="zh-CN" altLang="en-US" sz="3000" b="1">
              <a:solidFill>
                <a:schemeClr val="lt1"/>
              </a:solidFill>
              <a:latin typeface="+mn-ea"/>
            </a:endParaRPr>
          </a:p>
        </p:txBody>
      </p:sp>
      <p:sp>
        <p:nvSpPr>
          <p:cNvPr id="43" name="任意多边形: 形状 27"/>
          <p:cNvSpPr/>
          <p:nvPr>
            <p:custDataLst>
              <p:tags r:id="rId11"/>
            </p:custDataLst>
          </p:nvPr>
        </p:nvSpPr>
        <p:spPr>
          <a:xfrm>
            <a:off x="3165678" y="3187370"/>
            <a:ext cx="1596645" cy="1596645"/>
          </a:xfrm>
          <a:custGeom>
            <a:avLst/>
            <a:gdLst>
              <a:gd name="connsiteX0" fmla="*/ 23675 w 1707305"/>
              <a:gd name="connsiteY0" fmla="*/ 794948 h 1697659"/>
              <a:gd name="connsiteX1" fmla="*/ 804597 w 1707305"/>
              <a:gd name="connsiteY1" fmla="*/ 14026 h 1697659"/>
              <a:gd name="connsiteX2" fmla="*/ 912358 w 1707305"/>
              <a:gd name="connsiteY2" fmla="*/ 14029 h 1697659"/>
              <a:gd name="connsiteX3" fmla="*/ 1693280 w 1707305"/>
              <a:gd name="connsiteY3" fmla="*/ 794952 h 1697659"/>
              <a:gd name="connsiteX4" fmla="*/ 1693276 w 1707305"/>
              <a:gd name="connsiteY4" fmla="*/ 902712 h 1697659"/>
              <a:gd name="connsiteX5" fmla="*/ 912354 w 1707305"/>
              <a:gd name="connsiteY5" fmla="*/ 1683634 h 1697659"/>
              <a:gd name="connsiteX6" fmla="*/ 804594 w 1707305"/>
              <a:gd name="connsiteY6" fmla="*/ 1683630 h 1697659"/>
              <a:gd name="connsiteX7" fmla="*/ 23672 w 1707305"/>
              <a:gd name="connsiteY7" fmla="*/ 902708 h 1697659"/>
              <a:gd name="connsiteX8" fmla="*/ 23675 w 1707305"/>
              <a:gd name="connsiteY8" fmla="*/ 794948 h 1697659"/>
              <a:gd name="connsiteX0-1" fmla="*/ 23675 w 1707305"/>
              <a:gd name="connsiteY0-2" fmla="*/ 794948 h 1697659"/>
              <a:gd name="connsiteX1-3" fmla="*/ 804597 w 1707305"/>
              <a:gd name="connsiteY1-4" fmla="*/ 14026 h 1697659"/>
              <a:gd name="connsiteX2-5" fmla="*/ 912358 w 1707305"/>
              <a:gd name="connsiteY2-6" fmla="*/ 14029 h 1697659"/>
              <a:gd name="connsiteX3-7" fmla="*/ 1693280 w 1707305"/>
              <a:gd name="connsiteY3-8" fmla="*/ 794952 h 1697659"/>
              <a:gd name="connsiteX4-9" fmla="*/ 1693276 w 1707305"/>
              <a:gd name="connsiteY4-10" fmla="*/ 902712 h 1697659"/>
              <a:gd name="connsiteX5-11" fmla="*/ 912354 w 1707305"/>
              <a:gd name="connsiteY5-12" fmla="*/ 1683634 h 1697659"/>
              <a:gd name="connsiteX6-13" fmla="*/ 804594 w 1707305"/>
              <a:gd name="connsiteY6-14" fmla="*/ 1683630 h 1697659"/>
              <a:gd name="connsiteX7-15" fmla="*/ 23672 w 1707305"/>
              <a:gd name="connsiteY7-16" fmla="*/ 902708 h 1697659"/>
              <a:gd name="connsiteX8-17" fmla="*/ 23675 w 1707305"/>
              <a:gd name="connsiteY8-18" fmla="*/ 794948 h 1697659"/>
              <a:gd name="connsiteX0-19" fmla="*/ 23675 w 1707305"/>
              <a:gd name="connsiteY0-20" fmla="*/ 794949 h 1697660"/>
              <a:gd name="connsiteX1-21" fmla="*/ 804597 w 1707305"/>
              <a:gd name="connsiteY1-22" fmla="*/ 14027 h 1697660"/>
              <a:gd name="connsiteX2-23" fmla="*/ 912358 w 1707305"/>
              <a:gd name="connsiteY2-24" fmla="*/ 14030 h 1697660"/>
              <a:gd name="connsiteX3-25" fmla="*/ 1693280 w 1707305"/>
              <a:gd name="connsiteY3-26" fmla="*/ 794953 h 1697660"/>
              <a:gd name="connsiteX4-27" fmla="*/ 1693276 w 1707305"/>
              <a:gd name="connsiteY4-28" fmla="*/ 902713 h 1697660"/>
              <a:gd name="connsiteX5-29" fmla="*/ 912354 w 1707305"/>
              <a:gd name="connsiteY5-30" fmla="*/ 1683635 h 1697660"/>
              <a:gd name="connsiteX6-31" fmla="*/ 804594 w 1707305"/>
              <a:gd name="connsiteY6-32" fmla="*/ 1683631 h 1697660"/>
              <a:gd name="connsiteX7-33" fmla="*/ 23672 w 1707305"/>
              <a:gd name="connsiteY7-34" fmla="*/ 902709 h 1697660"/>
              <a:gd name="connsiteX8-35" fmla="*/ 23675 w 1707305"/>
              <a:gd name="connsiteY8-36" fmla="*/ 794949 h 1697660"/>
              <a:gd name="connsiteX0-37" fmla="*/ 23675 w 1707305"/>
              <a:gd name="connsiteY0-38" fmla="*/ 804593 h 1707304"/>
              <a:gd name="connsiteX1-39" fmla="*/ 804597 w 1707305"/>
              <a:gd name="connsiteY1-40" fmla="*/ 23671 h 1707304"/>
              <a:gd name="connsiteX2-41" fmla="*/ 912358 w 1707305"/>
              <a:gd name="connsiteY2-42" fmla="*/ 23674 h 1707304"/>
              <a:gd name="connsiteX3-43" fmla="*/ 1693280 w 1707305"/>
              <a:gd name="connsiteY3-44" fmla="*/ 804597 h 1707304"/>
              <a:gd name="connsiteX4-45" fmla="*/ 1693276 w 1707305"/>
              <a:gd name="connsiteY4-46" fmla="*/ 912357 h 1707304"/>
              <a:gd name="connsiteX5-47" fmla="*/ 912354 w 1707305"/>
              <a:gd name="connsiteY5-48" fmla="*/ 1693279 h 1707304"/>
              <a:gd name="connsiteX6-49" fmla="*/ 804594 w 1707305"/>
              <a:gd name="connsiteY6-50" fmla="*/ 1693275 h 1707304"/>
              <a:gd name="connsiteX7-51" fmla="*/ 23672 w 1707305"/>
              <a:gd name="connsiteY7-52" fmla="*/ 912353 h 1707304"/>
              <a:gd name="connsiteX8-53" fmla="*/ 23675 w 1707305"/>
              <a:gd name="connsiteY8-54" fmla="*/ 804593 h 1707304"/>
              <a:gd name="connsiteX0-55" fmla="*/ 23675 w 1707305"/>
              <a:gd name="connsiteY0-56" fmla="*/ 804593 h 1707304"/>
              <a:gd name="connsiteX1-57" fmla="*/ 804597 w 1707305"/>
              <a:gd name="connsiteY1-58" fmla="*/ 23671 h 1707304"/>
              <a:gd name="connsiteX2-59" fmla="*/ 912358 w 1707305"/>
              <a:gd name="connsiteY2-60" fmla="*/ 23674 h 1707304"/>
              <a:gd name="connsiteX3-61" fmla="*/ 1693280 w 1707305"/>
              <a:gd name="connsiteY3-62" fmla="*/ 804597 h 1707304"/>
              <a:gd name="connsiteX4-63" fmla="*/ 1693276 w 1707305"/>
              <a:gd name="connsiteY4-64" fmla="*/ 912357 h 1707304"/>
              <a:gd name="connsiteX5-65" fmla="*/ 912354 w 1707305"/>
              <a:gd name="connsiteY5-66" fmla="*/ 1693279 h 1707304"/>
              <a:gd name="connsiteX6-67" fmla="*/ 804594 w 1707305"/>
              <a:gd name="connsiteY6-68" fmla="*/ 1693275 h 1707304"/>
              <a:gd name="connsiteX7-69" fmla="*/ 23672 w 1707305"/>
              <a:gd name="connsiteY7-70" fmla="*/ 912353 h 1707304"/>
              <a:gd name="connsiteX8-71" fmla="*/ 23675 w 1707305"/>
              <a:gd name="connsiteY8-72" fmla="*/ 804593 h 1707304"/>
              <a:gd name="connsiteX0-73" fmla="*/ 23675 w 1707305"/>
              <a:gd name="connsiteY0-74" fmla="*/ 804593 h 1707304"/>
              <a:gd name="connsiteX1-75" fmla="*/ 804597 w 1707305"/>
              <a:gd name="connsiteY1-76" fmla="*/ 23671 h 1707304"/>
              <a:gd name="connsiteX2-77" fmla="*/ 912358 w 1707305"/>
              <a:gd name="connsiteY2-78" fmla="*/ 23674 h 1707304"/>
              <a:gd name="connsiteX3-79" fmla="*/ 1693280 w 1707305"/>
              <a:gd name="connsiteY3-80" fmla="*/ 804597 h 1707304"/>
              <a:gd name="connsiteX4-81" fmla="*/ 1693276 w 1707305"/>
              <a:gd name="connsiteY4-82" fmla="*/ 912357 h 1707304"/>
              <a:gd name="connsiteX5-83" fmla="*/ 912354 w 1707305"/>
              <a:gd name="connsiteY5-84" fmla="*/ 1693279 h 1707304"/>
              <a:gd name="connsiteX6-85" fmla="*/ 804594 w 1707305"/>
              <a:gd name="connsiteY6-86" fmla="*/ 1693275 h 1707304"/>
              <a:gd name="connsiteX7-87" fmla="*/ 23672 w 1707305"/>
              <a:gd name="connsiteY7-88" fmla="*/ 912353 h 1707304"/>
              <a:gd name="connsiteX8-89" fmla="*/ 23675 w 1707305"/>
              <a:gd name="connsiteY8-90" fmla="*/ 804593 h 1707304"/>
              <a:gd name="connsiteX0-91" fmla="*/ 23675 w 1707307"/>
              <a:gd name="connsiteY0-92" fmla="*/ 804593 h 1707304"/>
              <a:gd name="connsiteX1-93" fmla="*/ 804597 w 1707307"/>
              <a:gd name="connsiteY1-94" fmla="*/ 23671 h 1707304"/>
              <a:gd name="connsiteX2-95" fmla="*/ 912358 w 1707307"/>
              <a:gd name="connsiteY2-96" fmla="*/ 23674 h 1707304"/>
              <a:gd name="connsiteX3-97" fmla="*/ 1693280 w 1707307"/>
              <a:gd name="connsiteY3-98" fmla="*/ 804597 h 1707304"/>
              <a:gd name="connsiteX4-99" fmla="*/ 1693276 w 1707307"/>
              <a:gd name="connsiteY4-100" fmla="*/ 912357 h 1707304"/>
              <a:gd name="connsiteX5-101" fmla="*/ 912354 w 1707307"/>
              <a:gd name="connsiteY5-102" fmla="*/ 1693279 h 1707304"/>
              <a:gd name="connsiteX6-103" fmla="*/ 804594 w 1707307"/>
              <a:gd name="connsiteY6-104" fmla="*/ 1693275 h 1707304"/>
              <a:gd name="connsiteX7-105" fmla="*/ 23672 w 1707307"/>
              <a:gd name="connsiteY7-106" fmla="*/ 912353 h 1707304"/>
              <a:gd name="connsiteX8-107" fmla="*/ 23675 w 1707307"/>
              <a:gd name="connsiteY8-108" fmla="*/ 804593 h 1707304"/>
              <a:gd name="connsiteX0-109" fmla="*/ 23675 w 1716951"/>
              <a:gd name="connsiteY0-110" fmla="*/ 804593 h 1707304"/>
              <a:gd name="connsiteX1-111" fmla="*/ 804597 w 1716951"/>
              <a:gd name="connsiteY1-112" fmla="*/ 23671 h 1707304"/>
              <a:gd name="connsiteX2-113" fmla="*/ 912358 w 1716951"/>
              <a:gd name="connsiteY2-114" fmla="*/ 23674 h 1707304"/>
              <a:gd name="connsiteX3-115" fmla="*/ 1693280 w 1716951"/>
              <a:gd name="connsiteY3-116" fmla="*/ 804597 h 1707304"/>
              <a:gd name="connsiteX4-117" fmla="*/ 1693276 w 1716951"/>
              <a:gd name="connsiteY4-118" fmla="*/ 912357 h 1707304"/>
              <a:gd name="connsiteX5-119" fmla="*/ 912354 w 1716951"/>
              <a:gd name="connsiteY5-120" fmla="*/ 1693279 h 1707304"/>
              <a:gd name="connsiteX6-121" fmla="*/ 804594 w 1716951"/>
              <a:gd name="connsiteY6-122" fmla="*/ 1693275 h 1707304"/>
              <a:gd name="connsiteX7-123" fmla="*/ 23672 w 1716951"/>
              <a:gd name="connsiteY7-124" fmla="*/ 912353 h 1707304"/>
              <a:gd name="connsiteX8-125" fmla="*/ 23675 w 1716951"/>
              <a:gd name="connsiteY8-126" fmla="*/ 804593 h 1707304"/>
              <a:gd name="connsiteX0-127" fmla="*/ 23675 w 1716951"/>
              <a:gd name="connsiteY0-128" fmla="*/ 804593 h 1707304"/>
              <a:gd name="connsiteX1-129" fmla="*/ 804597 w 1716951"/>
              <a:gd name="connsiteY1-130" fmla="*/ 23671 h 1707304"/>
              <a:gd name="connsiteX2-131" fmla="*/ 912358 w 1716951"/>
              <a:gd name="connsiteY2-132" fmla="*/ 23674 h 1707304"/>
              <a:gd name="connsiteX3-133" fmla="*/ 1693280 w 1716951"/>
              <a:gd name="connsiteY3-134" fmla="*/ 804597 h 1707304"/>
              <a:gd name="connsiteX4-135" fmla="*/ 1693276 w 1716951"/>
              <a:gd name="connsiteY4-136" fmla="*/ 912357 h 1707304"/>
              <a:gd name="connsiteX5-137" fmla="*/ 912354 w 1716951"/>
              <a:gd name="connsiteY5-138" fmla="*/ 1693279 h 1707304"/>
              <a:gd name="connsiteX6-139" fmla="*/ 804594 w 1716951"/>
              <a:gd name="connsiteY6-140" fmla="*/ 1693275 h 1707304"/>
              <a:gd name="connsiteX7-141" fmla="*/ 23672 w 1716951"/>
              <a:gd name="connsiteY7-142" fmla="*/ 912353 h 1707304"/>
              <a:gd name="connsiteX8-143" fmla="*/ 23675 w 1716951"/>
              <a:gd name="connsiteY8-144" fmla="*/ 804593 h 1707304"/>
              <a:gd name="connsiteX0-145" fmla="*/ 23675 w 1716951"/>
              <a:gd name="connsiteY0-146" fmla="*/ 804593 h 1707304"/>
              <a:gd name="connsiteX1-147" fmla="*/ 804597 w 1716951"/>
              <a:gd name="connsiteY1-148" fmla="*/ 23671 h 1707304"/>
              <a:gd name="connsiteX2-149" fmla="*/ 912358 w 1716951"/>
              <a:gd name="connsiteY2-150" fmla="*/ 23674 h 1707304"/>
              <a:gd name="connsiteX3-151" fmla="*/ 1693280 w 1716951"/>
              <a:gd name="connsiteY3-152" fmla="*/ 804597 h 1707304"/>
              <a:gd name="connsiteX4-153" fmla="*/ 1693276 w 1716951"/>
              <a:gd name="connsiteY4-154" fmla="*/ 912357 h 1707304"/>
              <a:gd name="connsiteX5-155" fmla="*/ 912354 w 1716951"/>
              <a:gd name="connsiteY5-156" fmla="*/ 1693279 h 1707304"/>
              <a:gd name="connsiteX6-157" fmla="*/ 804594 w 1716951"/>
              <a:gd name="connsiteY6-158" fmla="*/ 1693275 h 1707304"/>
              <a:gd name="connsiteX7-159" fmla="*/ 23672 w 1716951"/>
              <a:gd name="connsiteY7-160" fmla="*/ 912353 h 1707304"/>
              <a:gd name="connsiteX8-161" fmla="*/ 23675 w 1716951"/>
              <a:gd name="connsiteY8-162" fmla="*/ 804593 h 1707304"/>
              <a:gd name="connsiteX0-163" fmla="*/ 23675 w 1716951"/>
              <a:gd name="connsiteY0-164" fmla="*/ 804593 h 1707306"/>
              <a:gd name="connsiteX1-165" fmla="*/ 804597 w 1716951"/>
              <a:gd name="connsiteY1-166" fmla="*/ 23671 h 1707306"/>
              <a:gd name="connsiteX2-167" fmla="*/ 912358 w 1716951"/>
              <a:gd name="connsiteY2-168" fmla="*/ 23674 h 1707306"/>
              <a:gd name="connsiteX3-169" fmla="*/ 1693280 w 1716951"/>
              <a:gd name="connsiteY3-170" fmla="*/ 804597 h 1707306"/>
              <a:gd name="connsiteX4-171" fmla="*/ 1693276 w 1716951"/>
              <a:gd name="connsiteY4-172" fmla="*/ 912357 h 1707306"/>
              <a:gd name="connsiteX5-173" fmla="*/ 912354 w 1716951"/>
              <a:gd name="connsiteY5-174" fmla="*/ 1693279 h 1707306"/>
              <a:gd name="connsiteX6-175" fmla="*/ 804594 w 1716951"/>
              <a:gd name="connsiteY6-176" fmla="*/ 1693275 h 1707306"/>
              <a:gd name="connsiteX7-177" fmla="*/ 23672 w 1716951"/>
              <a:gd name="connsiteY7-178" fmla="*/ 912353 h 1707306"/>
              <a:gd name="connsiteX8-179" fmla="*/ 23675 w 1716951"/>
              <a:gd name="connsiteY8-180" fmla="*/ 804593 h 1707306"/>
              <a:gd name="connsiteX0-181" fmla="*/ 23675 w 1716951"/>
              <a:gd name="connsiteY0-182" fmla="*/ 804593 h 1716949"/>
              <a:gd name="connsiteX1-183" fmla="*/ 804597 w 1716951"/>
              <a:gd name="connsiteY1-184" fmla="*/ 23671 h 1716949"/>
              <a:gd name="connsiteX2-185" fmla="*/ 912358 w 1716951"/>
              <a:gd name="connsiteY2-186" fmla="*/ 23674 h 1716949"/>
              <a:gd name="connsiteX3-187" fmla="*/ 1693280 w 1716951"/>
              <a:gd name="connsiteY3-188" fmla="*/ 804597 h 1716949"/>
              <a:gd name="connsiteX4-189" fmla="*/ 1693276 w 1716951"/>
              <a:gd name="connsiteY4-190" fmla="*/ 912357 h 1716949"/>
              <a:gd name="connsiteX5-191" fmla="*/ 912354 w 1716951"/>
              <a:gd name="connsiteY5-192" fmla="*/ 1693279 h 1716949"/>
              <a:gd name="connsiteX6-193" fmla="*/ 804594 w 1716951"/>
              <a:gd name="connsiteY6-194" fmla="*/ 1693275 h 1716949"/>
              <a:gd name="connsiteX7-195" fmla="*/ 23672 w 1716951"/>
              <a:gd name="connsiteY7-196" fmla="*/ 912353 h 1716949"/>
              <a:gd name="connsiteX8-197" fmla="*/ 23675 w 1716951"/>
              <a:gd name="connsiteY8-198" fmla="*/ 804593 h 1716949"/>
              <a:gd name="connsiteX0-199" fmla="*/ 23675 w 1716951"/>
              <a:gd name="connsiteY0-200" fmla="*/ 804593 h 1716949"/>
              <a:gd name="connsiteX1-201" fmla="*/ 804597 w 1716951"/>
              <a:gd name="connsiteY1-202" fmla="*/ 23671 h 1716949"/>
              <a:gd name="connsiteX2-203" fmla="*/ 912358 w 1716951"/>
              <a:gd name="connsiteY2-204" fmla="*/ 23674 h 1716949"/>
              <a:gd name="connsiteX3-205" fmla="*/ 1693280 w 1716951"/>
              <a:gd name="connsiteY3-206" fmla="*/ 804597 h 1716949"/>
              <a:gd name="connsiteX4-207" fmla="*/ 1693276 w 1716951"/>
              <a:gd name="connsiteY4-208" fmla="*/ 912357 h 1716949"/>
              <a:gd name="connsiteX5-209" fmla="*/ 912354 w 1716951"/>
              <a:gd name="connsiteY5-210" fmla="*/ 1693279 h 1716949"/>
              <a:gd name="connsiteX6-211" fmla="*/ 804594 w 1716951"/>
              <a:gd name="connsiteY6-212" fmla="*/ 1693275 h 1716949"/>
              <a:gd name="connsiteX7-213" fmla="*/ 23672 w 1716951"/>
              <a:gd name="connsiteY7-214" fmla="*/ 912353 h 1716949"/>
              <a:gd name="connsiteX8-215" fmla="*/ 23675 w 1716951"/>
              <a:gd name="connsiteY8-216" fmla="*/ 804593 h 1716949"/>
              <a:gd name="connsiteX0-217" fmla="*/ 23675 w 1716951"/>
              <a:gd name="connsiteY0-218" fmla="*/ 804593 h 1716949"/>
              <a:gd name="connsiteX1-219" fmla="*/ 804597 w 1716951"/>
              <a:gd name="connsiteY1-220" fmla="*/ 23671 h 1716949"/>
              <a:gd name="connsiteX2-221" fmla="*/ 912358 w 1716951"/>
              <a:gd name="connsiteY2-222" fmla="*/ 23674 h 1716949"/>
              <a:gd name="connsiteX3-223" fmla="*/ 1693280 w 1716951"/>
              <a:gd name="connsiteY3-224" fmla="*/ 804597 h 1716949"/>
              <a:gd name="connsiteX4-225" fmla="*/ 1693276 w 1716951"/>
              <a:gd name="connsiteY4-226" fmla="*/ 912357 h 1716949"/>
              <a:gd name="connsiteX5-227" fmla="*/ 912354 w 1716951"/>
              <a:gd name="connsiteY5-228" fmla="*/ 1693279 h 1716949"/>
              <a:gd name="connsiteX6-229" fmla="*/ 804594 w 1716951"/>
              <a:gd name="connsiteY6-230" fmla="*/ 1693275 h 1716949"/>
              <a:gd name="connsiteX7-231" fmla="*/ 23672 w 1716951"/>
              <a:gd name="connsiteY7-232" fmla="*/ 912353 h 1716949"/>
              <a:gd name="connsiteX8-233" fmla="*/ 23675 w 1716951"/>
              <a:gd name="connsiteY8-234" fmla="*/ 804593 h 1716949"/>
              <a:gd name="connsiteX0-235" fmla="*/ 23674 w 1716950"/>
              <a:gd name="connsiteY0-236" fmla="*/ 804593 h 1716949"/>
              <a:gd name="connsiteX1-237" fmla="*/ 804596 w 1716950"/>
              <a:gd name="connsiteY1-238" fmla="*/ 23671 h 1716949"/>
              <a:gd name="connsiteX2-239" fmla="*/ 912357 w 1716950"/>
              <a:gd name="connsiteY2-240" fmla="*/ 23674 h 1716949"/>
              <a:gd name="connsiteX3-241" fmla="*/ 1693279 w 1716950"/>
              <a:gd name="connsiteY3-242" fmla="*/ 804597 h 1716949"/>
              <a:gd name="connsiteX4-243" fmla="*/ 1693275 w 1716950"/>
              <a:gd name="connsiteY4-244" fmla="*/ 912357 h 1716949"/>
              <a:gd name="connsiteX5-245" fmla="*/ 912353 w 1716950"/>
              <a:gd name="connsiteY5-246" fmla="*/ 1693279 h 1716949"/>
              <a:gd name="connsiteX6-247" fmla="*/ 804593 w 1716950"/>
              <a:gd name="connsiteY6-248" fmla="*/ 1693275 h 1716949"/>
              <a:gd name="connsiteX7-249" fmla="*/ 23671 w 1716950"/>
              <a:gd name="connsiteY7-250" fmla="*/ 912353 h 1716949"/>
              <a:gd name="connsiteX8-251" fmla="*/ 23674 w 1716950"/>
              <a:gd name="connsiteY8-252" fmla="*/ 804593 h 1716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16950" h="1716949">
                <a:moveTo>
                  <a:pt x="23674" y="804593"/>
                </a:moveTo>
                <a:cubicBezTo>
                  <a:pt x="23674" y="804593"/>
                  <a:pt x="804597" y="23671"/>
                  <a:pt x="804596" y="23671"/>
                </a:cubicBezTo>
                <a:cubicBezTo>
                  <a:pt x="836160" y="-7893"/>
                  <a:pt x="880795" y="-7889"/>
                  <a:pt x="912357" y="23674"/>
                </a:cubicBezTo>
                <a:cubicBezTo>
                  <a:pt x="912358" y="23674"/>
                  <a:pt x="1693280" y="804597"/>
                  <a:pt x="1693279" y="804597"/>
                </a:cubicBezTo>
                <a:cubicBezTo>
                  <a:pt x="1724843" y="836160"/>
                  <a:pt x="1724839" y="880794"/>
                  <a:pt x="1693275" y="912357"/>
                </a:cubicBezTo>
                <a:cubicBezTo>
                  <a:pt x="1693276" y="912357"/>
                  <a:pt x="912354" y="1693279"/>
                  <a:pt x="912353" y="1693279"/>
                </a:cubicBezTo>
                <a:cubicBezTo>
                  <a:pt x="880791" y="1724843"/>
                  <a:pt x="836157" y="1724838"/>
                  <a:pt x="804593" y="1693275"/>
                </a:cubicBezTo>
                <a:cubicBezTo>
                  <a:pt x="804594" y="1693275"/>
                  <a:pt x="23672" y="912353"/>
                  <a:pt x="23671" y="912353"/>
                </a:cubicBezTo>
                <a:cubicBezTo>
                  <a:pt x="-7892" y="880790"/>
                  <a:pt x="-7889" y="836156"/>
                  <a:pt x="23674" y="804593"/>
                </a:cubicBezTo>
                <a:close/>
              </a:path>
            </a:pathLst>
          </a:custGeom>
          <a:gradFill flip="none" rotWithShape="1">
            <a:gsLst>
              <a:gs pos="0">
                <a:schemeClr val="accent2">
                  <a:lumMod val="60000"/>
                  <a:lumOff val="40000"/>
                  <a:alpha val="100000"/>
                </a:schemeClr>
              </a:gs>
              <a:gs pos="45000">
                <a:schemeClr val="accent2">
                  <a:alpha val="100000"/>
                </a:schemeClr>
              </a:gs>
            </a:gsLst>
            <a:lin ang="4200000" scaled="0"/>
            <a:tileRect/>
          </a:gradFill>
          <a:ln>
            <a:noFill/>
          </a:ln>
          <a:effectLst>
            <a:outerShdw blurRad="203200" dist="63500" dir="2700000" algn="tl" rotWithShape="0">
              <a:schemeClr val="accent2">
                <a:lumMod val="75000"/>
                <a:alpha val="3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kumimoji="1" lang="zh-CN" altLang="en-US" sz="3000" b="1">
              <a:solidFill>
                <a:schemeClr val="lt1"/>
              </a:solidFill>
              <a:latin typeface="+mn-ea"/>
            </a:endParaRPr>
          </a:p>
        </p:txBody>
      </p:sp>
      <p:pic>
        <p:nvPicPr>
          <p:cNvPr id="32" name="图片 5" descr="343439383331313b343532303032323bb2fac6b7d5b9cab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763239" y="3784931"/>
            <a:ext cx="401709" cy="401709"/>
          </a:xfrm>
          <a:prstGeom prst="rect">
            <a:avLst/>
          </a:prstGeom>
        </p:spPr>
      </p:pic>
      <p:pic>
        <p:nvPicPr>
          <p:cNvPr id="33" name="图片 7" descr="343439383331313b343532303032333bc6f3d2b5bcf2bde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705047" y="2876189"/>
            <a:ext cx="334758" cy="334758"/>
          </a:xfrm>
          <a:prstGeom prst="rect">
            <a:avLst/>
          </a:prstGeom>
        </p:spPr>
      </p:pic>
      <p:sp>
        <p:nvSpPr>
          <p:cNvPr id="45" name="任意多边形: 形状 30"/>
          <p:cNvSpPr/>
          <p:nvPr>
            <p:custDataLst>
              <p:tags r:id="rId18"/>
            </p:custDataLst>
          </p:nvPr>
        </p:nvSpPr>
        <p:spPr>
          <a:xfrm>
            <a:off x="4073829" y="4143939"/>
            <a:ext cx="1596645" cy="1596645"/>
          </a:xfrm>
          <a:custGeom>
            <a:avLst/>
            <a:gdLst>
              <a:gd name="connsiteX0" fmla="*/ 23675 w 1707305"/>
              <a:gd name="connsiteY0" fmla="*/ 794948 h 1697659"/>
              <a:gd name="connsiteX1" fmla="*/ 804597 w 1707305"/>
              <a:gd name="connsiteY1" fmla="*/ 14026 h 1697659"/>
              <a:gd name="connsiteX2" fmla="*/ 912358 w 1707305"/>
              <a:gd name="connsiteY2" fmla="*/ 14029 h 1697659"/>
              <a:gd name="connsiteX3" fmla="*/ 1693280 w 1707305"/>
              <a:gd name="connsiteY3" fmla="*/ 794952 h 1697659"/>
              <a:gd name="connsiteX4" fmla="*/ 1693276 w 1707305"/>
              <a:gd name="connsiteY4" fmla="*/ 902712 h 1697659"/>
              <a:gd name="connsiteX5" fmla="*/ 912354 w 1707305"/>
              <a:gd name="connsiteY5" fmla="*/ 1683634 h 1697659"/>
              <a:gd name="connsiteX6" fmla="*/ 804594 w 1707305"/>
              <a:gd name="connsiteY6" fmla="*/ 1683630 h 1697659"/>
              <a:gd name="connsiteX7" fmla="*/ 23672 w 1707305"/>
              <a:gd name="connsiteY7" fmla="*/ 902708 h 1697659"/>
              <a:gd name="connsiteX8" fmla="*/ 23675 w 1707305"/>
              <a:gd name="connsiteY8" fmla="*/ 794948 h 1697659"/>
              <a:gd name="connsiteX0-1" fmla="*/ 23675 w 1707305"/>
              <a:gd name="connsiteY0-2" fmla="*/ 794948 h 1697659"/>
              <a:gd name="connsiteX1-3" fmla="*/ 804597 w 1707305"/>
              <a:gd name="connsiteY1-4" fmla="*/ 14026 h 1697659"/>
              <a:gd name="connsiteX2-5" fmla="*/ 912358 w 1707305"/>
              <a:gd name="connsiteY2-6" fmla="*/ 14029 h 1697659"/>
              <a:gd name="connsiteX3-7" fmla="*/ 1693280 w 1707305"/>
              <a:gd name="connsiteY3-8" fmla="*/ 794952 h 1697659"/>
              <a:gd name="connsiteX4-9" fmla="*/ 1693276 w 1707305"/>
              <a:gd name="connsiteY4-10" fmla="*/ 902712 h 1697659"/>
              <a:gd name="connsiteX5-11" fmla="*/ 912354 w 1707305"/>
              <a:gd name="connsiteY5-12" fmla="*/ 1683634 h 1697659"/>
              <a:gd name="connsiteX6-13" fmla="*/ 804594 w 1707305"/>
              <a:gd name="connsiteY6-14" fmla="*/ 1683630 h 1697659"/>
              <a:gd name="connsiteX7-15" fmla="*/ 23672 w 1707305"/>
              <a:gd name="connsiteY7-16" fmla="*/ 902708 h 1697659"/>
              <a:gd name="connsiteX8-17" fmla="*/ 23675 w 1707305"/>
              <a:gd name="connsiteY8-18" fmla="*/ 794948 h 1697659"/>
              <a:gd name="connsiteX0-19" fmla="*/ 23675 w 1707305"/>
              <a:gd name="connsiteY0-20" fmla="*/ 794949 h 1697660"/>
              <a:gd name="connsiteX1-21" fmla="*/ 804597 w 1707305"/>
              <a:gd name="connsiteY1-22" fmla="*/ 14027 h 1697660"/>
              <a:gd name="connsiteX2-23" fmla="*/ 912358 w 1707305"/>
              <a:gd name="connsiteY2-24" fmla="*/ 14030 h 1697660"/>
              <a:gd name="connsiteX3-25" fmla="*/ 1693280 w 1707305"/>
              <a:gd name="connsiteY3-26" fmla="*/ 794953 h 1697660"/>
              <a:gd name="connsiteX4-27" fmla="*/ 1693276 w 1707305"/>
              <a:gd name="connsiteY4-28" fmla="*/ 902713 h 1697660"/>
              <a:gd name="connsiteX5-29" fmla="*/ 912354 w 1707305"/>
              <a:gd name="connsiteY5-30" fmla="*/ 1683635 h 1697660"/>
              <a:gd name="connsiteX6-31" fmla="*/ 804594 w 1707305"/>
              <a:gd name="connsiteY6-32" fmla="*/ 1683631 h 1697660"/>
              <a:gd name="connsiteX7-33" fmla="*/ 23672 w 1707305"/>
              <a:gd name="connsiteY7-34" fmla="*/ 902709 h 1697660"/>
              <a:gd name="connsiteX8-35" fmla="*/ 23675 w 1707305"/>
              <a:gd name="connsiteY8-36" fmla="*/ 794949 h 1697660"/>
              <a:gd name="connsiteX0-37" fmla="*/ 23675 w 1707305"/>
              <a:gd name="connsiteY0-38" fmla="*/ 804593 h 1707304"/>
              <a:gd name="connsiteX1-39" fmla="*/ 804597 w 1707305"/>
              <a:gd name="connsiteY1-40" fmla="*/ 23671 h 1707304"/>
              <a:gd name="connsiteX2-41" fmla="*/ 912358 w 1707305"/>
              <a:gd name="connsiteY2-42" fmla="*/ 23674 h 1707304"/>
              <a:gd name="connsiteX3-43" fmla="*/ 1693280 w 1707305"/>
              <a:gd name="connsiteY3-44" fmla="*/ 804597 h 1707304"/>
              <a:gd name="connsiteX4-45" fmla="*/ 1693276 w 1707305"/>
              <a:gd name="connsiteY4-46" fmla="*/ 912357 h 1707304"/>
              <a:gd name="connsiteX5-47" fmla="*/ 912354 w 1707305"/>
              <a:gd name="connsiteY5-48" fmla="*/ 1693279 h 1707304"/>
              <a:gd name="connsiteX6-49" fmla="*/ 804594 w 1707305"/>
              <a:gd name="connsiteY6-50" fmla="*/ 1693275 h 1707304"/>
              <a:gd name="connsiteX7-51" fmla="*/ 23672 w 1707305"/>
              <a:gd name="connsiteY7-52" fmla="*/ 912353 h 1707304"/>
              <a:gd name="connsiteX8-53" fmla="*/ 23675 w 1707305"/>
              <a:gd name="connsiteY8-54" fmla="*/ 804593 h 1707304"/>
              <a:gd name="connsiteX0-55" fmla="*/ 23675 w 1707305"/>
              <a:gd name="connsiteY0-56" fmla="*/ 804593 h 1707304"/>
              <a:gd name="connsiteX1-57" fmla="*/ 804597 w 1707305"/>
              <a:gd name="connsiteY1-58" fmla="*/ 23671 h 1707304"/>
              <a:gd name="connsiteX2-59" fmla="*/ 912358 w 1707305"/>
              <a:gd name="connsiteY2-60" fmla="*/ 23674 h 1707304"/>
              <a:gd name="connsiteX3-61" fmla="*/ 1693280 w 1707305"/>
              <a:gd name="connsiteY3-62" fmla="*/ 804597 h 1707304"/>
              <a:gd name="connsiteX4-63" fmla="*/ 1693276 w 1707305"/>
              <a:gd name="connsiteY4-64" fmla="*/ 912357 h 1707304"/>
              <a:gd name="connsiteX5-65" fmla="*/ 912354 w 1707305"/>
              <a:gd name="connsiteY5-66" fmla="*/ 1693279 h 1707304"/>
              <a:gd name="connsiteX6-67" fmla="*/ 804594 w 1707305"/>
              <a:gd name="connsiteY6-68" fmla="*/ 1693275 h 1707304"/>
              <a:gd name="connsiteX7-69" fmla="*/ 23672 w 1707305"/>
              <a:gd name="connsiteY7-70" fmla="*/ 912353 h 1707304"/>
              <a:gd name="connsiteX8-71" fmla="*/ 23675 w 1707305"/>
              <a:gd name="connsiteY8-72" fmla="*/ 804593 h 1707304"/>
              <a:gd name="connsiteX0-73" fmla="*/ 23675 w 1707305"/>
              <a:gd name="connsiteY0-74" fmla="*/ 804593 h 1707304"/>
              <a:gd name="connsiteX1-75" fmla="*/ 804597 w 1707305"/>
              <a:gd name="connsiteY1-76" fmla="*/ 23671 h 1707304"/>
              <a:gd name="connsiteX2-77" fmla="*/ 912358 w 1707305"/>
              <a:gd name="connsiteY2-78" fmla="*/ 23674 h 1707304"/>
              <a:gd name="connsiteX3-79" fmla="*/ 1693280 w 1707305"/>
              <a:gd name="connsiteY3-80" fmla="*/ 804597 h 1707304"/>
              <a:gd name="connsiteX4-81" fmla="*/ 1693276 w 1707305"/>
              <a:gd name="connsiteY4-82" fmla="*/ 912357 h 1707304"/>
              <a:gd name="connsiteX5-83" fmla="*/ 912354 w 1707305"/>
              <a:gd name="connsiteY5-84" fmla="*/ 1693279 h 1707304"/>
              <a:gd name="connsiteX6-85" fmla="*/ 804594 w 1707305"/>
              <a:gd name="connsiteY6-86" fmla="*/ 1693275 h 1707304"/>
              <a:gd name="connsiteX7-87" fmla="*/ 23672 w 1707305"/>
              <a:gd name="connsiteY7-88" fmla="*/ 912353 h 1707304"/>
              <a:gd name="connsiteX8-89" fmla="*/ 23675 w 1707305"/>
              <a:gd name="connsiteY8-90" fmla="*/ 804593 h 1707304"/>
              <a:gd name="connsiteX0-91" fmla="*/ 23675 w 1707307"/>
              <a:gd name="connsiteY0-92" fmla="*/ 804593 h 1707304"/>
              <a:gd name="connsiteX1-93" fmla="*/ 804597 w 1707307"/>
              <a:gd name="connsiteY1-94" fmla="*/ 23671 h 1707304"/>
              <a:gd name="connsiteX2-95" fmla="*/ 912358 w 1707307"/>
              <a:gd name="connsiteY2-96" fmla="*/ 23674 h 1707304"/>
              <a:gd name="connsiteX3-97" fmla="*/ 1693280 w 1707307"/>
              <a:gd name="connsiteY3-98" fmla="*/ 804597 h 1707304"/>
              <a:gd name="connsiteX4-99" fmla="*/ 1693276 w 1707307"/>
              <a:gd name="connsiteY4-100" fmla="*/ 912357 h 1707304"/>
              <a:gd name="connsiteX5-101" fmla="*/ 912354 w 1707307"/>
              <a:gd name="connsiteY5-102" fmla="*/ 1693279 h 1707304"/>
              <a:gd name="connsiteX6-103" fmla="*/ 804594 w 1707307"/>
              <a:gd name="connsiteY6-104" fmla="*/ 1693275 h 1707304"/>
              <a:gd name="connsiteX7-105" fmla="*/ 23672 w 1707307"/>
              <a:gd name="connsiteY7-106" fmla="*/ 912353 h 1707304"/>
              <a:gd name="connsiteX8-107" fmla="*/ 23675 w 1707307"/>
              <a:gd name="connsiteY8-108" fmla="*/ 804593 h 1707304"/>
              <a:gd name="connsiteX0-109" fmla="*/ 23675 w 1716951"/>
              <a:gd name="connsiteY0-110" fmla="*/ 804593 h 1707304"/>
              <a:gd name="connsiteX1-111" fmla="*/ 804597 w 1716951"/>
              <a:gd name="connsiteY1-112" fmla="*/ 23671 h 1707304"/>
              <a:gd name="connsiteX2-113" fmla="*/ 912358 w 1716951"/>
              <a:gd name="connsiteY2-114" fmla="*/ 23674 h 1707304"/>
              <a:gd name="connsiteX3-115" fmla="*/ 1693280 w 1716951"/>
              <a:gd name="connsiteY3-116" fmla="*/ 804597 h 1707304"/>
              <a:gd name="connsiteX4-117" fmla="*/ 1693276 w 1716951"/>
              <a:gd name="connsiteY4-118" fmla="*/ 912357 h 1707304"/>
              <a:gd name="connsiteX5-119" fmla="*/ 912354 w 1716951"/>
              <a:gd name="connsiteY5-120" fmla="*/ 1693279 h 1707304"/>
              <a:gd name="connsiteX6-121" fmla="*/ 804594 w 1716951"/>
              <a:gd name="connsiteY6-122" fmla="*/ 1693275 h 1707304"/>
              <a:gd name="connsiteX7-123" fmla="*/ 23672 w 1716951"/>
              <a:gd name="connsiteY7-124" fmla="*/ 912353 h 1707304"/>
              <a:gd name="connsiteX8-125" fmla="*/ 23675 w 1716951"/>
              <a:gd name="connsiteY8-126" fmla="*/ 804593 h 1707304"/>
              <a:gd name="connsiteX0-127" fmla="*/ 23675 w 1716951"/>
              <a:gd name="connsiteY0-128" fmla="*/ 804593 h 1707304"/>
              <a:gd name="connsiteX1-129" fmla="*/ 804597 w 1716951"/>
              <a:gd name="connsiteY1-130" fmla="*/ 23671 h 1707304"/>
              <a:gd name="connsiteX2-131" fmla="*/ 912358 w 1716951"/>
              <a:gd name="connsiteY2-132" fmla="*/ 23674 h 1707304"/>
              <a:gd name="connsiteX3-133" fmla="*/ 1693280 w 1716951"/>
              <a:gd name="connsiteY3-134" fmla="*/ 804597 h 1707304"/>
              <a:gd name="connsiteX4-135" fmla="*/ 1693276 w 1716951"/>
              <a:gd name="connsiteY4-136" fmla="*/ 912357 h 1707304"/>
              <a:gd name="connsiteX5-137" fmla="*/ 912354 w 1716951"/>
              <a:gd name="connsiteY5-138" fmla="*/ 1693279 h 1707304"/>
              <a:gd name="connsiteX6-139" fmla="*/ 804594 w 1716951"/>
              <a:gd name="connsiteY6-140" fmla="*/ 1693275 h 1707304"/>
              <a:gd name="connsiteX7-141" fmla="*/ 23672 w 1716951"/>
              <a:gd name="connsiteY7-142" fmla="*/ 912353 h 1707304"/>
              <a:gd name="connsiteX8-143" fmla="*/ 23675 w 1716951"/>
              <a:gd name="connsiteY8-144" fmla="*/ 804593 h 1707304"/>
              <a:gd name="connsiteX0-145" fmla="*/ 23675 w 1716951"/>
              <a:gd name="connsiteY0-146" fmla="*/ 804593 h 1707304"/>
              <a:gd name="connsiteX1-147" fmla="*/ 804597 w 1716951"/>
              <a:gd name="connsiteY1-148" fmla="*/ 23671 h 1707304"/>
              <a:gd name="connsiteX2-149" fmla="*/ 912358 w 1716951"/>
              <a:gd name="connsiteY2-150" fmla="*/ 23674 h 1707304"/>
              <a:gd name="connsiteX3-151" fmla="*/ 1693280 w 1716951"/>
              <a:gd name="connsiteY3-152" fmla="*/ 804597 h 1707304"/>
              <a:gd name="connsiteX4-153" fmla="*/ 1693276 w 1716951"/>
              <a:gd name="connsiteY4-154" fmla="*/ 912357 h 1707304"/>
              <a:gd name="connsiteX5-155" fmla="*/ 912354 w 1716951"/>
              <a:gd name="connsiteY5-156" fmla="*/ 1693279 h 1707304"/>
              <a:gd name="connsiteX6-157" fmla="*/ 804594 w 1716951"/>
              <a:gd name="connsiteY6-158" fmla="*/ 1693275 h 1707304"/>
              <a:gd name="connsiteX7-159" fmla="*/ 23672 w 1716951"/>
              <a:gd name="connsiteY7-160" fmla="*/ 912353 h 1707304"/>
              <a:gd name="connsiteX8-161" fmla="*/ 23675 w 1716951"/>
              <a:gd name="connsiteY8-162" fmla="*/ 804593 h 1707304"/>
              <a:gd name="connsiteX0-163" fmla="*/ 23675 w 1716951"/>
              <a:gd name="connsiteY0-164" fmla="*/ 804593 h 1707306"/>
              <a:gd name="connsiteX1-165" fmla="*/ 804597 w 1716951"/>
              <a:gd name="connsiteY1-166" fmla="*/ 23671 h 1707306"/>
              <a:gd name="connsiteX2-167" fmla="*/ 912358 w 1716951"/>
              <a:gd name="connsiteY2-168" fmla="*/ 23674 h 1707306"/>
              <a:gd name="connsiteX3-169" fmla="*/ 1693280 w 1716951"/>
              <a:gd name="connsiteY3-170" fmla="*/ 804597 h 1707306"/>
              <a:gd name="connsiteX4-171" fmla="*/ 1693276 w 1716951"/>
              <a:gd name="connsiteY4-172" fmla="*/ 912357 h 1707306"/>
              <a:gd name="connsiteX5-173" fmla="*/ 912354 w 1716951"/>
              <a:gd name="connsiteY5-174" fmla="*/ 1693279 h 1707306"/>
              <a:gd name="connsiteX6-175" fmla="*/ 804594 w 1716951"/>
              <a:gd name="connsiteY6-176" fmla="*/ 1693275 h 1707306"/>
              <a:gd name="connsiteX7-177" fmla="*/ 23672 w 1716951"/>
              <a:gd name="connsiteY7-178" fmla="*/ 912353 h 1707306"/>
              <a:gd name="connsiteX8-179" fmla="*/ 23675 w 1716951"/>
              <a:gd name="connsiteY8-180" fmla="*/ 804593 h 1707306"/>
              <a:gd name="connsiteX0-181" fmla="*/ 23675 w 1716951"/>
              <a:gd name="connsiteY0-182" fmla="*/ 804593 h 1716949"/>
              <a:gd name="connsiteX1-183" fmla="*/ 804597 w 1716951"/>
              <a:gd name="connsiteY1-184" fmla="*/ 23671 h 1716949"/>
              <a:gd name="connsiteX2-185" fmla="*/ 912358 w 1716951"/>
              <a:gd name="connsiteY2-186" fmla="*/ 23674 h 1716949"/>
              <a:gd name="connsiteX3-187" fmla="*/ 1693280 w 1716951"/>
              <a:gd name="connsiteY3-188" fmla="*/ 804597 h 1716949"/>
              <a:gd name="connsiteX4-189" fmla="*/ 1693276 w 1716951"/>
              <a:gd name="connsiteY4-190" fmla="*/ 912357 h 1716949"/>
              <a:gd name="connsiteX5-191" fmla="*/ 912354 w 1716951"/>
              <a:gd name="connsiteY5-192" fmla="*/ 1693279 h 1716949"/>
              <a:gd name="connsiteX6-193" fmla="*/ 804594 w 1716951"/>
              <a:gd name="connsiteY6-194" fmla="*/ 1693275 h 1716949"/>
              <a:gd name="connsiteX7-195" fmla="*/ 23672 w 1716951"/>
              <a:gd name="connsiteY7-196" fmla="*/ 912353 h 1716949"/>
              <a:gd name="connsiteX8-197" fmla="*/ 23675 w 1716951"/>
              <a:gd name="connsiteY8-198" fmla="*/ 804593 h 1716949"/>
              <a:gd name="connsiteX0-199" fmla="*/ 23675 w 1716951"/>
              <a:gd name="connsiteY0-200" fmla="*/ 804593 h 1716949"/>
              <a:gd name="connsiteX1-201" fmla="*/ 804597 w 1716951"/>
              <a:gd name="connsiteY1-202" fmla="*/ 23671 h 1716949"/>
              <a:gd name="connsiteX2-203" fmla="*/ 912358 w 1716951"/>
              <a:gd name="connsiteY2-204" fmla="*/ 23674 h 1716949"/>
              <a:gd name="connsiteX3-205" fmla="*/ 1693280 w 1716951"/>
              <a:gd name="connsiteY3-206" fmla="*/ 804597 h 1716949"/>
              <a:gd name="connsiteX4-207" fmla="*/ 1693276 w 1716951"/>
              <a:gd name="connsiteY4-208" fmla="*/ 912357 h 1716949"/>
              <a:gd name="connsiteX5-209" fmla="*/ 912354 w 1716951"/>
              <a:gd name="connsiteY5-210" fmla="*/ 1693279 h 1716949"/>
              <a:gd name="connsiteX6-211" fmla="*/ 804594 w 1716951"/>
              <a:gd name="connsiteY6-212" fmla="*/ 1693275 h 1716949"/>
              <a:gd name="connsiteX7-213" fmla="*/ 23672 w 1716951"/>
              <a:gd name="connsiteY7-214" fmla="*/ 912353 h 1716949"/>
              <a:gd name="connsiteX8-215" fmla="*/ 23675 w 1716951"/>
              <a:gd name="connsiteY8-216" fmla="*/ 804593 h 1716949"/>
              <a:gd name="connsiteX0-217" fmla="*/ 23675 w 1716951"/>
              <a:gd name="connsiteY0-218" fmla="*/ 804593 h 1716949"/>
              <a:gd name="connsiteX1-219" fmla="*/ 804597 w 1716951"/>
              <a:gd name="connsiteY1-220" fmla="*/ 23671 h 1716949"/>
              <a:gd name="connsiteX2-221" fmla="*/ 912358 w 1716951"/>
              <a:gd name="connsiteY2-222" fmla="*/ 23674 h 1716949"/>
              <a:gd name="connsiteX3-223" fmla="*/ 1693280 w 1716951"/>
              <a:gd name="connsiteY3-224" fmla="*/ 804597 h 1716949"/>
              <a:gd name="connsiteX4-225" fmla="*/ 1693276 w 1716951"/>
              <a:gd name="connsiteY4-226" fmla="*/ 912357 h 1716949"/>
              <a:gd name="connsiteX5-227" fmla="*/ 912354 w 1716951"/>
              <a:gd name="connsiteY5-228" fmla="*/ 1693279 h 1716949"/>
              <a:gd name="connsiteX6-229" fmla="*/ 804594 w 1716951"/>
              <a:gd name="connsiteY6-230" fmla="*/ 1693275 h 1716949"/>
              <a:gd name="connsiteX7-231" fmla="*/ 23672 w 1716951"/>
              <a:gd name="connsiteY7-232" fmla="*/ 912353 h 1716949"/>
              <a:gd name="connsiteX8-233" fmla="*/ 23675 w 1716951"/>
              <a:gd name="connsiteY8-234" fmla="*/ 804593 h 1716949"/>
              <a:gd name="connsiteX0-235" fmla="*/ 23674 w 1716950"/>
              <a:gd name="connsiteY0-236" fmla="*/ 804593 h 1716949"/>
              <a:gd name="connsiteX1-237" fmla="*/ 804596 w 1716950"/>
              <a:gd name="connsiteY1-238" fmla="*/ 23671 h 1716949"/>
              <a:gd name="connsiteX2-239" fmla="*/ 912357 w 1716950"/>
              <a:gd name="connsiteY2-240" fmla="*/ 23674 h 1716949"/>
              <a:gd name="connsiteX3-241" fmla="*/ 1693279 w 1716950"/>
              <a:gd name="connsiteY3-242" fmla="*/ 804597 h 1716949"/>
              <a:gd name="connsiteX4-243" fmla="*/ 1693275 w 1716950"/>
              <a:gd name="connsiteY4-244" fmla="*/ 912357 h 1716949"/>
              <a:gd name="connsiteX5-245" fmla="*/ 912353 w 1716950"/>
              <a:gd name="connsiteY5-246" fmla="*/ 1693279 h 1716949"/>
              <a:gd name="connsiteX6-247" fmla="*/ 804593 w 1716950"/>
              <a:gd name="connsiteY6-248" fmla="*/ 1693275 h 1716949"/>
              <a:gd name="connsiteX7-249" fmla="*/ 23671 w 1716950"/>
              <a:gd name="connsiteY7-250" fmla="*/ 912353 h 1716949"/>
              <a:gd name="connsiteX8-251" fmla="*/ 23674 w 1716950"/>
              <a:gd name="connsiteY8-252" fmla="*/ 804593 h 1716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16950" h="1716949">
                <a:moveTo>
                  <a:pt x="23674" y="804593"/>
                </a:moveTo>
                <a:cubicBezTo>
                  <a:pt x="23674" y="804593"/>
                  <a:pt x="804597" y="23671"/>
                  <a:pt x="804596" y="23671"/>
                </a:cubicBezTo>
                <a:cubicBezTo>
                  <a:pt x="836160" y="-7893"/>
                  <a:pt x="880795" y="-7889"/>
                  <a:pt x="912357" y="23674"/>
                </a:cubicBezTo>
                <a:cubicBezTo>
                  <a:pt x="912358" y="23674"/>
                  <a:pt x="1693280" y="804597"/>
                  <a:pt x="1693279" y="804597"/>
                </a:cubicBezTo>
                <a:cubicBezTo>
                  <a:pt x="1724843" y="836160"/>
                  <a:pt x="1724839" y="880794"/>
                  <a:pt x="1693275" y="912357"/>
                </a:cubicBezTo>
                <a:cubicBezTo>
                  <a:pt x="1693276" y="912357"/>
                  <a:pt x="912354" y="1693279"/>
                  <a:pt x="912353" y="1693279"/>
                </a:cubicBezTo>
                <a:cubicBezTo>
                  <a:pt x="880791" y="1724843"/>
                  <a:pt x="836157" y="1724838"/>
                  <a:pt x="804593" y="1693275"/>
                </a:cubicBezTo>
                <a:cubicBezTo>
                  <a:pt x="804594" y="1693275"/>
                  <a:pt x="23672" y="912353"/>
                  <a:pt x="23671" y="912353"/>
                </a:cubicBezTo>
                <a:cubicBezTo>
                  <a:pt x="-7892" y="880790"/>
                  <a:pt x="-7889" y="836156"/>
                  <a:pt x="23674" y="804593"/>
                </a:cubicBezTo>
                <a:close/>
              </a:path>
            </a:pathLst>
          </a:custGeom>
          <a:gradFill flip="none" rotWithShape="1">
            <a:gsLst>
              <a:gs pos="0">
                <a:schemeClr val="accent2">
                  <a:lumMod val="60000"/>
                  <a:lumOff val="40000"/>
                  <a:alpha val="100000"/>
                </a:schemeClr>
              </a:gs>
              <a:gs pos="45000">
                <a:schemeClr val="accent2">
                  <a:alpha val="100000"/>
                </a:schemeClr>
              </a:gs>
            </a:gsLst>
            <a:lin ang="4200000" scaled="0"/>
            <a:tileRect/>
          </a:gradFill>
          <a:ln>
            <a:noFill/>
          </a:ln>
          <a:effectLst>
            <a:outerShdw blurRad="203200" dist="63500" dir="2700000" algn="tl" rotWithShape="0">
              <a:schemeClr val="accent2">
                <a:lumMod val="75000"/>
                <a:alpha val="3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kumimoji="1" lang="zh-CN" altLang="en-US" sz="3000" b="1">
              <a:solidFill>
                <a:schemeClr val="lt1"/>
              </a:solidFill>
              <a:latin typeface="+mn-ea"/>
            </a:endParaRPr>
          </a:p>
        </p:txBody>
      </p:sp>
      <p:pic>
        <p:nvPicPr>
          <p:cNvPr id="46" name="图片 3" descr="343439383331313b343532303031393bd2b5bca8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453444" y="4771614"/>
            <a:ext cx="334758" cy="334758"/>
          </a:xfrm>
          <a:prstGeom prst="rect">
            <a:avLst/>
          </a:prstGeom>
        </p:spPr>
      </p:pic>
      <p:pic>
        <p:nvPicPr>
          <p:cNvPr id="47" name="图片 4" descr="343439383331313b343532303032303bb8f6c8cbd0c5cfa2"/>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702095" y="4772205"/>
            <a:ext cx="340114" cy="340114"/>
          </a:xfrm>
          <a:prstGeom prst="rect">
            <a:avLst/>
          </a:prstGeom>
        </p:spPr>
      </p:pic>
      <p:pic>
        <p:nvPicPr>
          <p:cNvPr id="48" name="图片 20" descr="343439383331313b343532303033373bd5cbbba7d0c5cfa2"/>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436320" y="2859066"/>
            <a:ext cx="368233" cy="368233"/>
          </a:xfrm>
          <a:prstGeom prst="rect">
            <a:avLst/>
          </a:prstGeom>
        </p:spPr>
      </p:pic>
      <p:pic>
        <p:nvPicPr>
          <p:cNvPr id="49" name="图片 8" descr="343439383331313b343532303032343bb7a2b2bc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325575" y="3792016"/>
            <a:ext cx="401709" cy="401709"/>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355850"/>
            <a:ext cx="6096000" cy="829945"/>
          </a:xfrm>
          <a:prstGeom prst="rect">
            <a:avLst/>
          </a:prstGeom>
          <a:noFill/>
        </p:spPr>
        <p:txBody>
          <a:bodyPr wrap="square" rtlCol="0" anchor="t">
            <a:spAutoFit/>
          </a:bodyPr>
          <a:p>
            <a:r>
              <a:rPr lang="zh-CN" altLang="en-US" sz="2400"/>
              <a:t>互动</a:t>
            </a:r>
            <a:endParaRPr lang="zh-CN" altLang="en-US" sz="2400"/>
          </a:p>
          <a:p>
            <a:r>
              <a:rPr lang="zh-CN" altLang="en-US" sz="2400"/>
              <a:t>讨论</a:t>
            </a:r>
            <a:endParaRPr lang="zh-CN" altLang="en-US" sz="2400"/>
          </a:p>
        </p:txBody>
      </p:sp>
      <p:sp>
        <p:nvSpPr>
          <p:cNvPr id="7" name="文本框 6"/>
          <p:cNvSpPr txBox="1"/>
          <p:nvPr/>
        </p:nvSpPr>
        <p:spPr>
          <a:xfrm>
            <a:off x="1510665" y="3570605"/>
            <a:ext cx="6096000" cy="1198880"/>
          </a:xfrm>
          <a:prstGeom prst="rect">
            <a:avLst/>
          </a:prstGeom>
          <a:noFill/>
        </p:spPr>
        <p:txBody>
          <a:bodyPr wrap="square" rtlCol="0" anchor="t">
            <a:spAutoFit/>
          </a:bodyPr>
          <a:p>
            <a:r>
              <a:rPr lang="zh-CN" altLang="en-US" sz="2400" b="1">
                <a:solidFill>
                  <a:srgbClr val="002060"/>
                </a:solidFill>
              </a:rPr>
              <a:t>你自己是否具备创业精神？请展开谈一谈你对自身创业精神的培养计划。</a:t>
            </a:r>
            <a:endParaRPr lang="zh-CN" altLang="en-US" sz="2400" b="1">
              <a:solidFill>
                <a:srgbClr val="002060"/>
              </a:solidFill>
            </a:endParaRPr>
          </a:p>
          <a:p>
            <a:endParaRPr lang="zh-CN" altLang="en-US" sz="2400" b="1">
              <a:solidFill>
                <a:srgbClr val="002060"/>
              </a:solidFill>
            </a:endParaRPr>
          </a:p>
        </p:txBody>
      </p:sp>
      <p:sp>
        <p:nvSpPr>
          <p:cNvPr id="9" name="圆角矩形 8"/>
          <p:cNvSpPr/>
          <p:nvPr/>
        </p:nvSpPr>
        <p:spPr>
          <a:xfrm>
            <a:off x="743585" y="2022475"/>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250440"/>
            <a:ext cx="1202690" cy="10407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408170"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培养自身的创业精神</a:t>
            </a:r>
            <a:r>
              <a:rPr lang="zh-CN"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219450" y="272669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提升素质与能力</a:t>
            </a:r>
            <a:endParaRPr lang="zh-CN" altLang="en-US" sz="6000" b="1" smtClean="0">
              <a:solidFill>
                <a:srgbClr val="002060"/>
              </a:solidFill>
              <a:latin typeface="+mj-ea"/>
              <a:ea typeface="+mj-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213106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新生代创业者的风采</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（1）凌天格身上具有哪些创业者应该具备的素质与能力？</a:t>
            </a:r>
            <a:endParaRPr lang="zh-CN" altLang="en-US" sz="2400"/>
          </a:p>
          <a:p>
            <a:pPr algn="l"/>
            <a:endParaRPr lang="zh-CN" altLang="en-US" sz="2400"/>
          </a:p>
          <a:p>
            <a:pPr algn="l"/>
            <a:r>
              <a:rPr lang="zh-CN" altLang="en-US" sz="2400"/>
              <a:t>（2）你认为自己身上有哪些优点和不足？这对你的创业之路将产生怎样</a:t>
            </a:r>
            <a:endParaRPr lang="zh-CN" altLang="en-US" sz="2400"/>
          </a:p>
          <a:p>
            <a:pPr algn="l"/>
            <a:r>
              <a:rPr lang="zh-CN" altLang="en-US" sz="2400"/>
              <a:t>的影响？</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1142365"/>
            <a:ext cx="4064000" cy="460375"/>
          </a:xfrm>
          <a:prstGeom prst="rect">
            <a:avLst/>
          </a:prstGeom>
          <a:noFill/>
        </p:spPr>
        <p:txBody>
          <a:bodyPr wrap="square" rtlCol="0">
            <a:spAutoFit/>
          </a:bodyPr>
          <a:p>
            <a:r>
              <a:rPr lang="zh-CN" altLang="en-US" sz="2400"/>
              <a:t>（一）良好的身体素质</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一、创业者应具备的素质</a:t>
            </a:r>
            <a:endParaRPr lang="zh-CN" altLang="en-US" sz="2400">
              <a:highlight>
                <a:srgbClr val="C0C0C0"/>
              </a:highlight>
            </a:endParaRPr>
          </a:p>
        </p:txBody>
      </p:sp>
      <p:sp>
        <p:nvSpPr>
          <p:cNvPr id="25" name="文本框 24"/>
          <p:cNvSpPr txBox="1"/>
          <p:nvPr/>
        </p:nvSpPr>
        <p:spPr>
          <a:xfrm>
            <a:off x="1801495" y="3091815"/>
            <a:ext cx="4064000" cy="460375"/>
          </a:xfrm>
          <a:prstGeom prst="rect">
            <a:avLst/>
          </a:prstGeom>
          <a:noFill/>
        </p:spPr>
        <p:txBody>
          <a:bodyPr wrap="square" rtlCol="0">
            <a:spAutoFit/>
          </a:bodyPr>
          <a:p>
            <a:r>
              <a:rPr lang="zh-CN" altLang="en-US" sz="2400"/>
              <a:t>身体健康</a:t>
            </a:r>
            <a:endParaRPr lang="zh-CN" altLang="en-US" sz="2400"/>
          </a:p>
        </p:txBody>
      </p:sp>
      <p:sp>
        <p:nvSpPr>
          <p:cNvPr id="31" name="文本框 30"/>
          <p:cNvSpPr txBox="1"/>
          <p:nvPr/>
        </p:nvSpPr>
        <p:spPr>
          <a:xfrm>
            <a:off x="1801495" y="5244465"/>
            <a:ext cx="4064000" cy="460375"/>
          </a:xfrm>
          <a:prstGeom prst="rect">
            <a:avLst/>
          </a:prstGeom>
          <a:noFill/>
        </p:spPr>
        <p:txBody>
          <a:bodyPr wrap="square" rtlCol="0">
            <a:spAutoFit/>
          </a:bodyPr>
          <a:p>
            <a:r>
              <a:rPr lang="zh-CN" altLang="en-US" sz="2400"/>
              <a:t>体力充沛</a:t>
            </a:r>
            <a:endParaRPr lang="zh-CN" altLang="en-US" sz="2400"/>
          </a:p>
        </p:txBody>
      </p:sp>
      <p:sp>
        <p:nvSpPr>
          <p:cNvPr id="32" name="文本框 31"/>
          <p:cNvSpPr txBox="1"/>
          <p:nvPr/>
        </p:nvSpPr>
        <p:spPr>
          <a:xfrm>
            <a:off x="8128000" y="3091815"/>
            <a:ext cx="4064000" cy="460375"/>
          </a:xfrm>
          <a:prstGeom prst="rect">
            <a:avLst/>
          </a:prstGeom>
          <a:noFill/>
        </p:spPr>
        <p:txBody>
          <a:bodyPr wrap="square" rtlCol="0">
            <a:spAutoFit/>
          </a:bodyPr>
          <a:p>
            <a:r>
              <a:rPr lang="zh-CN" altLang="en-US" sz="2400"/>
              <a:t>思维敏捷</a:t>
            </a:r>
            <a:endParaRPr lang="zh-CN" altLang="en-US" sz="2400"/>
          </a:p>
        </p:txBody>
      </p:sp>
      <p:sp>
        <p:nvSpPr>
          <p:cNvPr id="33" name="文本框 32"/>
          <p:cNvSpPr txBox="1"/>
          <p:nvPr/>
        </p:nvSpPr>
        <p:spPr>
          <a:xfrm>
            <a:off x="8180705" y="5232400"/>
            <a:ext cx="4064000" cy="460375"/>
          </a:xfrm>
          <a:prstGeom prst="rect">
            <a:avLst/>
          </a:prstGeom>
          <a:noFill/>
        </p:spPr>
        <p:txBody>
          <a:bodyPr wrap="square" rtlCol="0">
            <a:spAutoFit/>
          </a:bodyPr>
          <a:p>
            <a:r>
              <a:rPr lang="zh-CN" altLang="en-US" sz="2400"/>
              <a:t>精力旺盛</a:t>
            </a:r>
            <a:endParaRPr lang="zh-CN" altLang="en-US" sz="2400"/>
          </a:p>
        </p:txBody>
      </p:sp>
      <p:pic>
        <p:nvPicPr>
          <p:cNvPr id="35" name="https://photo-static-api.fotomore.com/creative/vcg/veer/612/veer-169457067.jpg" descr="人,日光,挥动拳头,图像特效,半空中,分娩"/>
          <p:cNvPicPr>
            <a:picLocks noChangeAspect="1"/>
          </p:cNvPicPr>
          <p:nvPr/>
        </p:nvPicPr>
        <p:blipFill>
          <a:blip r:embed="rId1"/>
          <a:stretch>
            <a:fillRect/>
          </a:stretch>
        </p:blipFill>
        <p:spPr>
          <a:xfrm>
            <a:off x="3998595" y="2794635"/>
            <a:ext cx="3431540" cy="2806065"/>
          </a:xfrm>
          <a:prstGeom prst="rect">
            <a:avLst/>
          </a:prstGeom>
        </p:spPr>
      </p:pic>
      <p:sp>
        <p:nvSpPr>
          <p:cNvPr id="5" name="正五边形 4"/>
          <p:cNvSpPr/>
          <p:nvPr/>
        </p:nvSpPr>
        <p:spPr>
          <a:xfrm>
            <a:off x="1467485" y="2481580"/>
            <a:ext cx="2058670" cy="1725295"/>
          </a:xfrm>
          <a:prstGeom prst="pentagon">
            <a:avLst/>
          </a:prstGeom>
          <a:ln w="28575" cmpd="sng">
            <a:solidFill>
              <a:schemeClr val="accent1">
                <a:shade val="50000"/>
              </a:schemeClr>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正五边形 5"/>
          <p:cNvSpPr/>
          <p:nvPr>
            <p:custDataLst>
              <p:tags r:id="rId2"/>
            </p:custDataLst>
          </p:nvPr>
        </p:nvSpPr>
        <p:spPr>
          <a:xfrm>
            <a:off x="7779385" y="4573905"/>
            <a:ext cx="2058670" cy="1725295"/>
          </a:xfrm>
          <a:prstGeom prst="pentagon">
            <a:avLst/>
          </a:prstGeom>
          <a:ln w="28575" cmpd="sng">
            <a:solidFill>
              <a:schemeClr val="accent1"/>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正五边形 6"/>
          <p:cNvSpPr/>
          <p:nvPr>
            <p:custDataLst>
              <p:tags r:id="rId3"/>
            </p:custDataLst>
          </p:nvPr>
        </p:nvSpPr>
        <p:spPr>
          <a:xfrm>
            <a:off x="1594485" y="4531360"/>
            <a:ext cx="2058670" cy="1725295"/>
          </a:xfrm>
          <a:prstGeom prst="pentagon">
            <a:avLst/>
          </a:prstGeom>
          <a:ln w="28575" cmpd="sng">
            <a:solidFill>
              <a:srgbClr val="FF0000"/>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正五边形 7"/>
          <p:cNvSpPr/>
          <p:nvPr>
            <p:custDataLst>
              <p:tags r:id="rId4"/>
            </p:custDataLst>
          </p:nvPr>
        </p:nvSpPr>
        <p:spPr>
          <a:xfrm>
            <a:off x="7775575" y="2481580"/>
            <a:ext cx="2058670" cy="1725295"/>
          </a:xfrm>
          <a:prstGeom prst="pentagon">
            <a:avLst/>
          </a:prstGeom>
          <a:ln w="28575" cmpd="sng">
            <a:solidFill>
              <a:schemeClr val="accent2"/>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1050290"/>
            <a:ext cx="4064000" cy="460375"/>
          </a:xfrm>
          <a:prstGeom prst="rect">
            <a:avLst/>
          </a:prstGeom>
          <a:noFill/>
        </p:spPr>
        <p:txBody>
          <a:bodyPr wrap="square" rtlCol="0">
            <a:spAutoFit/>
          </a:bodyPr>
          <a:p>
            <a:r>
              <a:rPr lang="zh-CN" altLang="en-US" sz="2400"/>
              <a:t>（二）强大的心理素质</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一、创业者应具备的素质</a:t>
            </a:r>
            <a:endParaRPr lang="zh-CN" altLang="en-US" sz="2400">
              <a:highlight>
                <a:srgbClr val="C0C0C0"/>
              </a:highlight>
            </a:endParaRPr>
          </a:p>
        </p:txBody>
      </p:sp>
      <p:pic>
        <p:nvPicPr>
          <p:cNvPr id="6" name="https://photo-static-api.fotomore.com/creative/vcg/400/new/VCG211344679701.jpg" descr="一群快乐的徒步旅行者在山顶手举双手跳"/>
          <p:cNvPicPr>
            <a:picLocks noChangeAspect="1"/>
          </p:cNvPicPr>
          <p:nvPr/>
        </p:nvPicPr>
        <p:blipFill>
          <a:blip r:embed="rId1"/>
          <a:stretch>
            <a:fillRect/>
          </a:stretch>
        </p:blipFill>
        <p:spPr>
          <a:xfrm>
            <a:off x="3852545" y="2827020"/>
            <a:ext cx="3533775" cy="2359660"/>
          </a:xfrm>
          <a:prstGeom prst="rect">
            <a:avLst/>
          </a:prstGeom>
        </p:spPr>
      </p:pic>
      <p:sp>
        <p:nvSpPr>
          <p:cNvPr id="7" name="文本框 6"/>
          <p:cNvSpPr txBox="1"/>
          <p:nvPr/>
        </p:nvSpPr>
        <p:spPr>
          <a:xfrm>
            <a:off x="2131060" y="2241550"/>
            <a:ext cx="4064000" cy="460375"/>
          </a:xfrm>
          <a:prstGeom prst="rect">
            <a:avLst/>
          </a:prstGeom>
          <a:noFill/>
        </p:spPr>
        <p:txBody>
          <a:bodyPr wrap="square" rtlCol="0">
            <a:spAutoFit/>
          </a:bodyPr>
          <a:p>
            <a:r>
              <a:rPr lang="zh-CN" altLang="en-US" sz="2400"/>
              <a:t>独立性</a:t>
            </a:r>
            <a:endParaRPr lang="zh-CN" altLang="en-US" sz="2400"/>
          </a:p>
        </p:txBody>
      </p:sp>
      <p:sp>
        <p:nvSpPr>
          <p:cNvPr id="8" name="文本框 7"/>
          <p:cNvSpPr txBox="1"/>
          <p:nvPr/>
        </p:nvSpPr>
        <p:spPr>
          <a:xfrm>
            <a:off x="1168400" y="4136390"/>
            <a:ext cx="4064000" cy="460375"/>
          </a:xfrm>
          <a:prstGeom prst="rect">
            <a:avLst/>
          </a:prstGeom>
          <a:noFill/>
        </p:spPr>
        <p:txBody>
          <a:bodyPr wrap="square" rtlCol="0">
            <a:spAutoFit/>
          </a:bodyPr>
          <a:p>
            <a:r>
              <a:rPr lang="zh-CN" altLang="en-US" sz="2400"/>
              <a:t>合作性</a:t>
            </a:r>
            <a:endParaRPr lang="zh-CN" altLang="en-US" sz="2400"/>
          </a:p>
        </p:txBody>
      </p:sp>
      <p:sp>
        <p:nvSpPr>
          <p:cNvPr id="10" name="文本框 9"/>
          <p:cNvSpPr txBox="1"/>
          <p:nvPr/>
        </p:nvSpPr>
        <p:spPr>
          <a:xfrm>
            <a:off x="2400935" y="5741035"/>
            <a:ext cx="4064000" cy="460375"/>
          </a:xfrm>
          <a:prstGeom prst="rect">
            <a:avLst/>
          </a:prstGeom>
          <a:noFill/>
        </p:spPr>
        <p:txBody>
          <a:bodyPr wrap="square" rtlCol="0">
            <a:spAutoFit/>
          </a:bodyPr>
          <a:p>
            <a:r>
              <a:rPr lang="zh-CN" altLang="en-US" sz="2400"/>
              <a:t>敢为性</a:t>
            </a:r>
            <a:endParaRPr lang="zh-CN" altLang="en-US" sz="2400"/>
          </a:p>
        </p:txBody>
      </p:sp>
      <p:sp>
        <p:nvSpPr>
          <p:cNvPr id="11" name="文本框 10"/>
          <p:cNvSpPr txBox="1"/>
          <p:nvPr/>
        </p:nvSpPr>
        <p:spPr>
          <a:xfrm>
            <a:off x="8128000" y="2241550"/>
            <a:ext cx="4064000" cy="460375"/>
          </a:xfrm>
          <a:prstGeom prst="rect">
            <a:avLst/>
          </a:prstGeom>
          <a:noFill/>
        </p:spPr>
        <p:txBody>
          <a:bodyPr wrap="square" rtlCol="0">
            <a:spAutoFit/>
          </a:bodyPr>
          <a:p>
            <a:r>
              <a:rPr lang="zh-CN" altLang="en-US" sz="2400"/>
              <a:t>克制性</a:t>
            </a:r>
            <a:endParaRPr lang="zh-CN" altLang="en-US" sz="2400"/>
          </a:p>
        </p:txBody>
      </p:sp>
      <p:sp>
        <p:nvSpPr>
          <p:cNvPr id="12" name="文本框 11"/>
          <p:cNvSpPr txBox="1"/>
          <p:nvPr/>
        </p:nvSpPr>
        <p:spPr>
          <a:xfrm>
            <a:off x="8867775" y="4023995"/>
            <a:ext cx="4064000" cy="460375"/>
          </a:xfrm>
          <a:prstGeom prst="rect">
            <a:avLst/>
          </a:prstGeom>
          <a:noFill/>
        </p:spPr>
        <p:txBody>
          <a:bodyPr wrap="square" rtlCol="0">
            <a:spAutoFit/>
          </a:bodyPr>
          <a:p>
            <a:r>
              <a:rPr lang="zh-CN" altLang="en-US" sz="2400"/>
              <a:t>坚韧性</a:t>
            </a:r>
            <a:endParaRPr lang="zh-CN" altLang="en-US" sz="2400"/>
          </a:p>
        </p:txBody>
      </p:sp>
      <p:sp>
        <p:nvSpPr>
          <p:cNvPr id="18" name="文本框 17"/>
          <p:cNvSpPr txBox="1"/>
          <p:nvPr/>
        </p:nvSpPr>
        <p:spPr>
          <a:xfrm>
            <a:off x="7892415" y="5741035"/>
            <a:ext cx="4064000" cy="460375"/>
          </a:xfrm>
          <a:prstGeom prst="rect">
            <a:avLst/>
          </a:prstGeom>
          <a:noFill/>
        </p:spPr>
        <p:txBody>
          <a:bodyPr wrap="square" rtlCol="0">
            <a:spAutoFit/>
          </a:bodyPr>
          <a:p>
            <a:r>
              <a:rPr lang="zh-CN" altLang="en-US" sz="2400"/>
              <a:t>适应性</a:t>
            </a:r>
            <a:endParaRPr lang="zh-CN" altLang="en-US" sz="2400"/>
          </a:p>
        </p:txBody>
      </p:sp>
      <p:sp>
        <p:nvSpPr>
          <p:cNvPr id="9" name="六边形 8"/>
          <p:cNvSpPr/>
          <p:nvPr/>
        </p:nvSpPr>
        <p:spPr>
          <a:xfrm>
            <a:off x="1811655" y="1885950"/>
            <a:ext cx="1594485" cy="1304925"/>
          </a:xfrm>
          <a:prstGeom prst="hexagon">
            <a:avLst/>
          </a:prstGeom>
          <a:ln>
            <a:solidFill>
              <a:srgbClr val="FF0000"/>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9" name="六边形 18"/>
          <p:cNvSpPr/>
          <p:nvPr>
            <p:custDataLst>
              <p:tags r:id="rId2"/>
            </p:custDataLst>
          </p:nvPr>
        </p:nvSpPr>
        <p:spPr>
          <a:xfrm>
            <a:off x="2131060" y="5275580"/>
            <a:ext cx="1594485" cy="1304925"/>
          </a:xfrm>
          <a:prstGeom prst="hexagon">
            <a:avLst/>
          </a:prstGeom>
          <a:ln>
            <a:solidFill>
              <a:schemeClr val="bg2">
                <a:lumMod val="75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0" name="六边形 19"/>
          <p:cNvSpPr/>
          <p:nvPr>
            <p:custDataLst>
              <p:tags r:id="rId3"/>
            </p:custDataLst>
          </p:nvPr>
        </p:nvSpPr>
        <p:spPr>
          <a:xfrm>
            <a:off x="7625715" y="5275580"/>
            <a:ext cx="1594485" cy="1304925"/>
          </a:xfrm>
          <a:prstGeom prst="hexagon">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1" name="六边形 20"/>
          <p:cNvSpPr/>
          <p:nvPr>
            <p:custDataLst>
              <p:tags r:id="rId4"/>
            </p:custDataLst>
          </p:nvPr>
        </p:nvSpPr>
        <p:spPr>
          <a:xfrm>
            <a:off x="930275" y="3714115"/>
            <a:ext cx="1594485" cy="1304925"/>
          </a:xfrm>
          <a:prstGeom prst="hexagon">
            <a:avLst/>
          </a:prstGeom>
          <a:ln>
            <a:solidFill>
              <a:schemeClr val="accent1">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2" name="六边形 21"/>
          <p:cNvSpPr/>
          <p:nvPr>
            <p:custDataLst>
              <p:tags r:id="rId5"/>
            </p:custDataLst>
          </p:nvPr>
        </p:nvSpPr>
        <p:spPr>
          <a:xfrm>
            <a:off x="8529320" y="3569335"/>
            <a:ext cx="1594485" cy="1304925"/>
          </a:xfrm>
          <a:prstGeom prst="hexagon">
            <a:avLst/>
          </a:prstGeom>
          <a:ln>
            <a:solidFill>
              <a:schemeClr val="accent6">
                <a:lumMod val="40000"/>
                <a:lumOff val="60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3" name="六边形 22"/>
          <p:cNvSpPr/>
          <p:nvPr>
            <p:custDataLst>
              <p:tags r:id="rId6"/>
            </p:custDataLst>
          </p:nvPr>
        </p:nvSpPr>
        <p:spPr>
          <a:xfrm>
            <a:off x="7832725" y="1819275"/>
            <a:ext cx="1594485" cy="1304925"/>
          </a:xfrm>
          <a:prstGeom prst="hexagon">
            <a:avLst/>
          </a:prstGeom>
          <a:ln>
            <a:solidFill>
              <a:schemeClr val="tx2">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919480"/>
            <a:ext cx="4064000" cy="460375"/>
          </a:xfrm>
          <a:prstGeom prst="rect">
            <a:avLst/>
          </a:prstGeom>
          <a:noFill/>
        </p:spPr>
        <p:txBody>
          <a:bodyPr wrap="square" rtlCol="0">
            <a:spAutoFit/>
          </a:bodyPr>
          <a:p>
            <a:r>
              <a:rPr lang="zh-CN" altLang="en-US" sz="2400"/>
              <a:t>（三）优秀的人格品质</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一、创业者应具备的素质</a:t>
            </a:r>
            <a:endParaRPr lang="zh-CN" altLang="en-US" sz="2400">
              <a:highlight>
                <a:srgbClr val="C0C0C0"/>
              </a:highlight>
            </a:endParaRPr>
          </a:p>
        </p:txBody>
      </p:sp>
      <p:sp>
        <p:nvSpPr>
          <p:cNvPr id="7" name="文本框 6"/>
          <p:cNvSpPr txBox="1"/>
          <p:nvPr/>
        </p:nvSpPr>
        <p:spPr>
          <a:xfrm>
            <a:off x="1666875" y="2490470"/>
            <a:ext cx="4064000" cy="368300"/>
          </a:xfrm>
          <a:prstGeom prst="rect">
            <a:avLst/>
          </a:prstGeom>
          <a:noFill/>
        </p:spPr>
        <p:txBody>
          <a:bodyPr wrap="square" rtlCol="0">
            <a:spAutoFit/>
          </a:bodyPr>
          <a:p>
            <a:r>
              <a:rPr lang="zh-CN" altLang="en-US"/>
              <a:t>善良</a:t>
            </a:r>
            <a:endParaRPr lang="zh-CN" altLang="en-US"/>
          </a:p>
        </p:txBody>
      </p:sp>
      <p:sp>
        <p:nvSpPr>
          <p:cNvPr id="8" name="文本框 7"/>
          <p:cNvSpPr txBox="1"/>
          <p:nvPr/>
        </p:nvSpPr>
        <p:spPr>
          <a:xfrm>
            <a:off x="982345" y="3683000"/>
            <a:ext cx="4064000" cy="368300"/>
          </a:xfrm>
          <a:prstGeom prst="rect">
            <a:avLst/>
          </a:prstGeom>
          <a:noFill/>
        </p:spPr>
        <p:txBody>
          <a:bodyPr wrap="square" rtlCol="0">
            <a:spAutoFit/>
          </a:bodyPr>
          <a:p>
            <a:r>
              <a:rPr lang="zh-CN" altLang="en-US"/>
              <a:t>诚信</a:t>
            </a:r>
            <a:endParaRPr lang="zh-CN" altLang="en-US"/>
          </a:p>
        </p:txBody>
      </p:sp>
      <p:sp>
        <p:nvSpPr>
          <p:cNvPr id="10" name="文本框 9"/>
          <p:cNvSpPr txBox="1"/>
          <p:nvPr/>
        </p:nvSpPr>
        <p:spPr>
          <a:xfrm>
            <a:off x="1545590" y="5101590"/>
            <a:ext cx="4064000" cy="368300"/>
          </a:xfrm>
          <a:prstGeom prst="rect">
            <a:avLst/>
          </a:prstGeom>
          <a:noFill/>
        </p:spPr>
        <p:txBody>
          <a:bodyPr wrap="square" rtlCol="0">
            <a:spAutoFit/>
          </a:bodyPr>
          <a:p>
            <a:r>
              <a:rPr lang="zh-CN" altLang="en-US"/>
              <a:t>正直</a:t>
            </a:r>
            <a:endParaRPr lang="zh-CN" altLang="en-US"/>
          </a:p>
        </p:txBody>
      </p:sp>
      <p:sp>
        <p:nvSpPr>
          <p:cNvPr id="11" name="文本框 10"/>
          <p:cNvSpPr txBox="1"/>
          <p:nvPr/>
        </p:nvSpPr>
        <p:spPr>
          <a:xfrm>
            <a:off x="8180705" y="2493010"/>
            <a:ext cx="4064000" cy="368300"/>
          </a:xfrm>
          <a:prstGeom prst="rect">
            <a:avLst/>
          </a:prstGeom>
          <a:noFill/>
        </p:spPr>
        <p:txBody>
          <a:bodyPr wrap="square" rtlCol="0">
            <a:spAutoFit/>
          </a:bodyPr>
          <a:p>
            <a:r>
              <a:rPr lang="zh-CN" altLang="en-US"/>
              <a:t>自强</a:t>
            </a:r>
            <a:endParaRPr lang="zh-CN" altLang="en-US"/>
          </a:p>
        </p:txBody>
      </p:sp>
      <p:sp>
        <p:nvSpPr>
          <p:cNvPr id="12" name="文本框 11"/>
          <p:cNvSpPr txBox="1"/>
          <p:nvPr/>
        </p:nvSpPr>
        <p:spPr>
          <a:xfrm>
            <a:off x="9021445" y="3693795"/>
            <a:ext cx="4064000" cy="368300"/>
          </a:xfrm>
          <a:prstGeom prst="rect">
            <a:avLst/>
          </a:prstGeom>
          <a:noFill/>
        </p:spPr>
        <p:txBody>
          <a:bodyPr wrap="square" rtlCol="0">
            <a:spAutoFit/>
          </a:bodyPr>
          <a:p>
            <a:r>
              <a:rPr lang="zh-CN" altLang="en-US"/>
              <a:t>自信</a:t>
            </a:r>
            <a:endParaRPr lang="zh-CN" altLang="en-US"/>
          </a:p>
        </p:txBody>
      </p:sp>
      <p:sp>
        <p:nvSpPr>
          <p:cNvPr id="18" name="文本框 17"/>
          <p:cNvSpPr txBox="1"/>
          <p:nvPr/>
        </p:nvSpPr>
        <p:spPr>
          <a:xfrm>
            <a:off x="8356600" y="5101590"/>
            <a:ext cx="4064000" cy="368300"/>
          </a:xfrm>
          <a:prstGeom prst="rect">
            <a:avLst/>
          </a:prstGeom>
          <a:noFill/>
        </p:spPr>
        <p:txBody>
          <a:bodyPr wrap="square" rtlCol="0">
            <a:spAutoFit/>
          </a:bodyPr>
          <a:p>
            <a:r>
              <a:rPr lang="zh-CN" altLang="en-US"/>
              <a:t>勤奋</a:t>
            </a:r>
            <a:endParaRPr lang="zh-CN" altLang="en-US"/>
          </a:p>
        </p:txBody>
      </p:sp>
      <p:pic>
        <p:nvPicPr>
          <p:cNvPr id="5" name="https://photo-static-api.fotomore.com/creative/vcg/400/new/VCG41N1662857194.jpg?uid=386&amp;timestamp=1695391871&amp;sign=0c17a5c7646760cc09ca895fd20a22dc" descr="个性，独特，世界精神卫生日，情感，满足，快乐和享受从群体中脱颖而出，手触摸微笑的脸在众多的悲伤，人的发展，心理学人格概念。"/>
          <p:cNvPicPr>
            <a:picLocks noChangeAspect="1"/>
          </p:cNvPicPr>
          <p:nvPr/>
        </p:nvPicPr>
        <p:blipFill>
          <a:blip r:embed="rId1"/>
          <a:stretch>
            <a:fillRect/>
          </a:stretch>
        </p:blipFill>
        <p:spPr>
          <a:xfrm>
            <a:off x="3760470" y="2858770"/>
            <a:ext cx="3364865" cy="2242820"/>
          </a:xfrm>
          <a:prstGeom prst="rect">
            <a:avLst/>
          </a:prstGeom>
        </p:spPr>
      </p:pic>
      <p:sp>
        <p:nvSpPr>
          <p:cNvPr id="9" name="文本框 8"/>
          <p:cNvSpPr txBox="1"/>
          <p:nvPr/>
        </p:nvSpPr>
        <p:spPr>
          <a:xfrm>
            <a:off x="4834890" y="5840730"/>
            <a:ext cx="6096000" cy="368300"/>
          </a:xfrm>
          <a:prstGeom prst="rect">
            <a:avLst/>
          </a:prstGeom>
          <a:noFill/>
        </p:spPr>
        <p:txBody>
          <a:bodyPr wrap="square" rtlCol="0" anchor="t">
            <a:spAutoFit/>
          </a:bodyPr>
          <a:p>
            <a:r>
              <a:rPr lang="zh-CN" altLang="en-US"/>
              <a:t>公正</a:t>
            </a:r>
            <a:endParaRPr lang="zh-CN" altLang="en-US"/>
          </a:p>
        </p:txBody>
      </p:sp>
      <p:sp>
        <p:nvSpPr>
          <p:cNvPr id="20" name="波形 19"/>
          <p:cNvSpPr/>
          <p:nvPr/>
        </p:nvSpPr>
        <p:spPr>
          <a:xfrm>
            <a:off x="1058545" y="2162810"/>
            <a:ext cx="1996440" cy="1059815"/>
          </a:xfrm>
          <a:prstGeom prst="wave">
            <a:avLst/>
          </a:prstGeom>
          <a:ln>
            <a:solidFill>
              <a:schemeClr val="accent1">
                <a:lumMod val="50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1" name="波形 20"/>
          <p:cNvSpPr/>
          <p:nvPr>
            <p:custDataLst>
              <p:tags r:id="rId2"/>
            </p:custDataLst>
          </p:nvPr>
        </p:nvSpPr>
        <p:spPr>
          <a:xfrm>
            <a:off x="708660" y="3450590"/>
            <a:ext cx="1996440" cy="1059815"/>
          </a:xfrm>
          <a:prstGeom prst="wave">
            <a:avLst/>
          </a:prstGeom>
          <a:ln>
            <a:solidFill>
              <a:schemeClr val="accent6">
                <a:lumMod val="75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2" name="波形 21"/>
          <p:cNvSpPr/>
          <p:nvPr>
            <p:custDataLst>
              <p:tags r:id="rId3"/>
            </p:custDataLst>
          </p:nvPr>
        </p:nvSpPr>
        <p:spPr>
          <a:xfrm>
            <a:off x="982345" y="4785995"/>
            <a:ext cx="1996440" cy="1059815"/>
          </a:xfrm>
          <a:prstGeom prst="wave">
            <a:avLst/>
          </a:prstGeom>
          <a:ln>
            <a:solidFill>
              <a:schemeClr val="accent2">
                <a:lumMod val="75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3" name="波形 22"/>
          <p:cNvSpPr/>
          <p:nvPr>
            <p:custDataLst>
              <p:tags r:id="rId4"/>
            </p:custDataLst>
          </p:nvPr>
        </p:nvSpPr>
        <p:spPr>
          <a:xfrm>
            <a:off x="7830820" y="4770120"/>
            <a:ext cx="1996440" cy="1059815"/>
          </a:xfrm>
          <a:prstGeom prst="wave">
            <a:avLst/>
          </a:prstGeom>
          <a:ln>
            <a:solidFill>
              <a:schemeClr val="tx1">
                <a:lumMod val="65000"/>
                <a:lumOff val="35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4" name="波形 23"/>
          <p:cNvSpPr/>
          <p:nvPr>
            <p:custDataLst>
              <p:tags r:id="rId5"/>
            </p:custDataLst>
          </p:nvPr>
        </p:nvSpPr>
        <p:spPr>
          <a:xfrm>
            <a:off x="4090670" y="5469890"/>
            <a:ext cx="1996440" cy="1059815"/>
          </a:xfrm>
          <a:prstGeom prst="wave">
            <a:avLst/>
          </a:prstGeom>
          <a:ln>
            <a:solidFill>
              <a:schemeClr val="accent5">
                <a:lumMod val="75000"/>
              </a:schemeClr>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5" name="波形 24"/>
          <p:cNvSpPr/>
          <p:nvPr>
            <p:custDataLst>
              <p:tags r:id="rId6"/>
            </p:custDataLst>
          </p:nvPr>
        </p:nvSpPr>
        <p:spPr>
          <a:xfrm>
            <a:off x="8356600" y="3349625"/>
            <a:ext cx="1996440" cy="1059815"/>
          </a:xfrm>
          <a:prstGeom prst="wave">
            <a:avLst/>
          </a:prstGeom>
          <a:ln>
            <a:solidFill>
              <a:srgbClr val="FF0000"/>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6" name="波形 25"/>
          <p:cNvSpPr/>
          <p:nvPr>
            <p:custDataLst>
              <p:tags r:id="rId7"/>
            </p:custDataLst>
          </p:nvPr>
        </p:nvSpPr>
        <p:spPr>
          <a:xfrm>
            <a:off x="7703820" y="2162810"/>
            <a:ext cx="1996440" cy="1059815"/>
          </a:xfrm>
          <a:prstGeom prst="wave">
            <a:avLst/>
          </a:prstGeom>
          <a:ln>
            <a:solidFill>
              <a:schemeClr val="accent2"/>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919480"/>
            <a:ext cx="4064000" cy="460375"/>
          </a:xfrm>
          <a:prstGeom prst="rect">
            <a:avLst/>
          </a:prstGeom>
          <a:noFill/>
        </p:spPr>
        <p:txBody>
          <a:bodyPr wrap="square" rtlCol="0">
            <a:spAutoFit/>
          </a:bodyPr>
          <a:p>
            <a:r>
              <a:rPr lang="zh-CN" altLang="en-US" sz="2400"/>
              <a:t>（四）广博的知识储备</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一、创业者应具备的素质</a:t>
            </a:r>
            <a:endParaRPr lang="zh-CN" altLang="en-US" sz="2400">
              <a:highlight>
                <a:srgbClr val="C0C0C0"/>
              </a:highlight>
            </a:endParaRPr>
          </a:p>
        </p:txBody>
      </p:sp>
      <p:sp>
        <p:nvSpPr>
          <p:cNvPr id="7" name="文本框 6"/>
          <p:cNvSpPr txBox="1"/>
          <p:nvPr/>
        </p:nvSpPr>
        <p:spPr>
          <a:xfrm>
            <a:off x="1014095" y="2585720"/>
            <a:ext cx="4064000" cy="460375"/>
          </a:xfrm>
          <a:prstGeom prst="rect">
            <a:avLst/>
          </a:prstGeom>
          <a:noFill/>
        </p:spPr>
        <p:txBody>
          <a:bodyPr wrap="square" rtlCol="0">
            <a:spAutoFit/>
          </a:bodyPr>
          <a:p>
            <a:r>
              <a:rPr lang="zh-CN" altLang="en-US" sz="2400">
                <a:highlight>
                  <a:srgbClr val="FFFF00"/>
                </a:highlight>
              </a:rPr>
              <a:t>1．专业知识</a:t>
            </a:r>
            <a:endParaRPr lang="zh-CN" altLang="en-US" sz="2400">
              <a:highlight>
                <a:srgbClr val="FFFF00"/>
              </a:highlight>
            </a:endParaRPr>
          </a:p>
        </p:txBody>
      </p:sp>
      <p:sp>
        <p:nvSpPr>
          <p:cNvPr id="12" name="文本框 11"/>
          <p:cNvSpPr txBox="1"/>
          <p:nvPr/>
        </p:nvSpPr>
        <p:spPr>
          <a:xfrm>
            <a:off x="7966710" y="2585720"/>
            <a:ext cx="4064000" cy="460375"/>
          </a:xfrm>
          <a:prstGeom prst="rect">
            <a:avLst/>
          </a:prstGeom>
          <a:noFill/>
        </p:spPr>
        <p:txBody>
          <a:bodyPr wrap="square" rtlCol="0">
            <a:spAutoFit/>
          </a:bodyPr>
          <a:p>
            <a:r>
              <a:rPr lang="zh-CN" altLang="en-US" sz="2400">
                <a:highlight>
                  <a:srgbClr val="FFFF00"/>
                </a:highlight>
              </a:rPr>
              <a:t>2．非专业知识</a:t>
            </a:r>
            <a:endParaRPr lang="zh-CN" altLang="en-US" sz="2400">
              <a:highlight>
                <a:srgbClr val="FFFF00"/>
              </a:highlight>
            </a:endParaRPr>
          </a:p>
        </p:txBody>
      </p:sp>
      <p:pic>
        <p:nvPicPr>
          <p:cNvPr id="6" name="https://photo-static-api.fotomore.com/creative/vcg/400/new/VCG41N1313424790.jpg" descr="10、知识加智慧，灯泡上书本"/>
          <p:cNvPicPr>
            <a:picLocks noChangeAspect="1"/>
          </p:cNvPicPr>
          <p:nvPr/>
        </p:nvPicPr>
        <p:blipFill>
          <a:blip r:embed="rId1"/>
          <a:stretch>
            <a:fillRect/>
          </a:stretch>
        </p:blipFill>
        <p:spPr>
          <a:xfrm>
            <a:off x="3020060" y="2270125"/>
            <a:ext cx="4620260" cy="3079115"/>
          </a:xfrm>
          <a:prstGeom prst="rect">
            <a:avLst/>
          </a:prstGeom>
        </p:spPr>
      </p:pic>
      <p:sp>
        <p:nvSpPr>
          <p:cNvPr id="19" name="文本框 18"/>
          <p:cNvSpPr txBox="1"/>
          <p:nvPr/>
        </p:nvSpPr>
        <p:spPr>
          <a:xfrm>
            <a:off x="240030" y="3244850"/>
            <a:ext cx="6096000" cy="460375"/>
          </a:xfrm>
          <a:prstGeom prst="rect">
            <a:avLst/>
          </a:prstGeom>
          <a:noFill/>
        </p:spPr>
        <p:txBody>
          <a:bodyPr wrap="square" rtlCol="0" anchor="t">
            <a:spAutoFit/>
          </a:bodyPr>
          <a:p>
            <a:r>
              <a:rPr lang="zh-CN" altLang="en-US" sz="2400"/>
              <a:t>创业领域专业知识</a:t>
            </a:r>
            <a:endParaRPr lang="zh-CN" altLang="en-US" sz="2400"/>
          </a:p>
        </p:txBody>
      </p:sp>
      <p:sp>
        <p:nvSpPr>
          <p:cNvPr id="20" name="文本框 19"/>
          <p:cNvSpPr txBox="1"/>
          <p:nvPr/>
        </p:nvSpPr>
        <p:spPr>
          <a:xfrm>
            <a:off x="7966710" y="3027045"/>
            <a:ext cx="6096000" cy="460375"/>
          </a:xfrm>
          <a:prstGeom prst="rect">
            <a:avLst/>
          </a:prstGeom>
          <a:noFill/>
        </p:spPr>
        <p:txBody>
          <a:bodyPr wrap="square" rtlCol="0" anchor="t">
            <a:spAutoFit/>
          </a:bodyPr>
          <a:p>
            <a:r>
              <a:rPr lang="zh-CN" altLang="en-US" sz="2400"/>
              <a:t>法律知识</a:t>
            </a:r>
            <a:endParaRPr lang="zh-CN" altLang="en-US" sz="2400"/>
          </a:p>
        </p:txBody>
      </p:sp>
      <p:sp>
        <p:nvSpPr>
          <p:cNvPr id="21" name="文本框 20"/>
          <p:cNvSpPr txBox="1"/>
          <p:nvPr/>
        </p:nvSpPr>
        <p:spPr>
          <a:xfrm>
            <a:off x="7966710" y="3468370"/>
            <a:ext cx="6096000" cy="460375"/>
          </a:xfrm>
          <a:prstGeom prst="rect">
            <a:avLst/>
          </a:prstGeom>
          <a:noFill/>
        </p:spPr>
        <p:txBody>
          <a:bodyPr wrap="square" rtlCol="0" anchor="t">
            <a:spAutoFit/>
          </a:bodyPr>
          <a:p>
            <a:r>
              <a:rPr lang="zh-CN" altLang="en-US" sz="2400"/>
              <a:t>市场营销知识</a:t>
            </a:r>
            <a:endParaRPr lang="zh-CN" altLang="en-US" sz="2400"/>
          </a:p>
        </p:txBody>
      </p:sp>
      <p:sp>
        <p:nvSpPr>
          <p:cNvPr id="22" name="文本框 21"/>
          <p:cNvSpPr txBox="1"/>
          <p:nvPr/>
        </p:nvSpPr>
        <p:spPr>
          <a:xfrm>
            <a:off x="7966710" y="3935095"/>
            <a:ext cx="6096000" cy="829945"/>
          </a:xfrm>
          <a:prstGeom prst="rect">
            <a:avLst/>
          </a:prstGeom>
          <a:noFill/>
        </p:spPr>
        <p:txBody>
          <a:bodyPr wrap="square" rtlCol="0" anchor="t">
            <a:spAutoFit/>
          </a:bodyPr>
          <a:p>
            <a:r>
              <a:rPr lang="zh-CN" altLang="en-US" sz="2400"/>
              <a:t>管理学知识</a:t>
            </a:r>
            <a:endParaRPr lang="zh-CN" altLang="en-US" sz="2400"/>
          </a:p>
          <a:p>
            <a:r>
              <a:rPr lang="en-US" altLang="zh-CN" sz="2400"/>
              <a:t>......</a:t>
            </a:r>
            <a:endParaRPr lang="en-US" altLang="zh-CN"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92100" y="916305"/>
            <a:ext cx="4064000" cy="460375"/>
          </a:xfrm>
          <a:prstGeom prst="rect">
            <a:avLst/>
          </a:prstGeom>
          <a:noFill/>
        </p:spPr>
        <p:txBody>
          <a:bodyPr wrap="square" rtlCol="0">
            <a:spAutoFit/>
          </a:bodyPr>
          <a:p>
            <a:r>
              <a:rPr lang="zh-CN" altLang="en-US" sz="2400"/>
              <a:t>（一）持续学习的能力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5" name="文本框 4"/>
          <p:cNvSpPr txBox="1"/>
          <p:nvPr/>
        </p:nvSpPr>
        <p:spPr>
          <a:xfrm>
            <a:off x="1076960" y="1531620"/>
            <a:ext cx="10590530" cy="1198880"/>
          </a:xfrm>
          <a:prstGeom prst="rect">
            <a:avLst/>
          </a:prstGeom>
          <a:noFill/>
        </p:spPr>
        <p:txBody>
          <a:bodyPr wrap="square" rtlCol="0" anchor="t">
            <a:spAutoFit/>
          </a:bodyPr>
          <a:p>
            <a:r>
              <a:rPr lang="zh-CN" altLang="en-US" sz="2400"/>
              <a:t>现代社会快速发展，新的思想、概念、工具层出不穷，这就要求创业者必须用开放的态度广泛地学习，使自己既具有知识的广博性，又具备某一领域知识的专业性。</a:t>
            </a:r>
            <a:endParaRPr lang="zh-CN" altLang="en-US" sz="2400"/>
          </a:p>
        </p:txBody>
      </p:sp>
      <p:pic>
        <p:nvPicPr>
          <p:cNvPr id="8" name="https://photo-static-api.fotomore.com/creative/vcg/veer/612/veer-393457657.jpg" descr="男人用梯子爬上一堆书。治学教育理念。这是一个3d渲染图。"/>
          <p:cNvPicPr>
            <a:picLocks noChangeAspect="1"/>
          </p:cNvPicPr>
          <p:nvPr/>
        </p:nvPicPr>
        <p:blipFill>
          <a:blip r:embed="rId1"/>
          <a:stretch>
            <a:fillRect/>
          </a:stretch>
        </p:blipFill>
        <p:spPr>
          <a:xfrm>
            <a:off x="3845560" y="2566670"/>
            <a:ext cx="3798570" cy="379857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81380"/>
            <a:ext cx="4064000" cy="460375"/>
          </a:xfrm>
          <a:prstGeom prst="rect">
            <a:avLst/>
          </a:prstGeom>
          <a:noFill/>
        </p:spPr>
        <p:txBody>
          <a:bodyPr wrap="square" rtlCol="0">
            <a:spAutoFit/>
          </a:bodyPr>
          <a:p>
            <a:r>
              <a:rPr lang="zh-CN" altLang="en-US" sz="2400"/>
              <a:t>（二）信息整合的能力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6" name="文本框 5"/>
          <p:cNvSpPr txBox="1"/>
          <p:nvPr>
            <p:custDataLst>
              <p:tags r:id="rId1"/>
            </p:custDataLst>
          </p:nvPr>
        </p:nvSpPr>
        <p:spPr>
          <a:xfrm>
            <a:off x="1168400" y="1412875"/>
            <a:ext cx="6096000" cy="460375"/>
          </a:xfrm>
          <a:prstGeom prst="rect">
            <a:avLst/>
          </a:prstGeom>
          <a:noFill/>
        </p:spPr>
        <p:txBody>
          <a:bodyPr wrap="square" rtlCol="0" anchor="t">
            <a:spAutoFit/>
          </a:bodyPr>
          <a:p>
            <a:r>
              <a:rPr lang="zh-CN" altLang="en-US" sz="2400">
                <a:highlight>
                  <a:srgbClr val="FFFF00"/>
                </a:highlight>
              </a:rPr>
              <a:t>1．信息获取能力</a:t>
            </a:r>
            <a:endParaRPr lang="zh-CN" altLang="en-US" sz="2400">
              <a:highlight>
                <a:srgbClr val="FFFF00"/>
              </a:highlight>
            </a:endParaRPr>
          </a:p>
        </p:txBody>
      </p:sp>
      <p:sp>
        <p:nvSpPr>
          <p:cNvPr id="7" name="文本框 6"/>
          <p:cNvSpPr txBox="1"/>
          <p:nvPr>
            <p:custDataLst>
              <p:tags r:id="rId2"/>
            </p:custDataLst>
          </p:nvPr>
        </p:nvSpPr>
        <p:spPr>
          <a:xfrm>
            <a:off x="1240790" y="3075305"/>
            <a:ext cx="6096000" cy="460375"/>
          </a:xfrm>
          <a:prstGeom prst="rect">
            <a:avLst/>
          </a:prstGeom>
          <a:noFill/>
        </p:spPr>
        <p:txBody>
          <a:bodyPr wrap="square" rtlCol="0" anchor="t">
            <a:spAutoFit/>
          </a:bodyPr>
          <a:p>
            <a:r>
              <a:rPr lang="zh-CN" altLang="en-US" sz="2400">
                <a:highlight>
                  <a:srgbClr val="FFFF00"/>
                </a:highlight>
              </a:rPr>
              <a:t>2．信息处理能力</a:t>
            </a:r>
            <a:endParaRPr lang="zh-CN" altLang="en-US" sz="2400">
              <a:highlight>
                <a:srgbClr val="FFFF00"/>
              </a:highlight>
            </a:endParaRPr>
          </a:p>
        </p:txBody>
      </p:sp>
      <p:sp>
        <p:nvSpPr>
          <p:cNvPr id="9" name="文本框 8"/>
          <p:cNvSpPr txBox="1"/>
          <p:nvPr>
            <p:custDataLst>
              <p:tags r:id="rId3"/>
            </p:custDataLst>
          </p:nvPr>
        </p:nvSpPr>
        <p:spPr>
          <a:xfrm>
            <a:off x="1240790" y="4289425"/>
            <a:ext cx="6096000" cy="460375"/>
          </a:xfrm>
          <a:prstGeom prst="rect">
            <a:avLst/>
          </a:prstGeom>
          <a:noFill/>
        </p:spPr>
        <p:txBody>
          <a:bodyPr wrap="square" rtlCol="0" anchor="t">
            <a:spAutoFit/>
          </a:bodyPr>
          <a:p>
            <a:r>
              <a:rPr lang="zh-CN" altLang="en-US" sz="2400">
                <a:highlight>
                  <a:srgbClr val="FFFF00"/>
                </a:highlight>
              </a:rPr>
              <a:t>3．信息利用能力</a:t>
            </a:r>
            <a:endParaRPr lang="zh-CN" altLang="en-US" sz="2400">
              <a:highlight>
                <a:srgbClr val="FFFF00"/>
              </a:highlight>
            </a:endParaRPr>
          </a:p>
        </p:txBody>
      </p:sp>
      <p:sp>
        <p:nvSpPr>
          <p:cNvPr id="10" name="文本框 9"/>
          <p:cNvSpPr txBox="1"/>
          <p:nvPr>
            <p:custDataLst>
              <p:tags r:id="rId4"/>
            </p:custDataLst>
          </p:nvPr>
        </p:nvSpPr>
        <p:spPr>
          <a:xfrm>
            <a:off x="684530" y="1978025"/>
            <a:ext cx="11125835" cy="829945"/>
          </a:xfrm>
          <a:prstGeom prst="rect">
            <a:avLst/>
          </a:prstGeom>
          <a:noFill/>
        </p:spPr>
        <p:txBody>
          <a:bodyPr wrap="square" rtlCol="0" anchor="t">
            <a:spAutoFit/>
          </a:bodyPr>
          <a:p>
            <a:r>
              <a:rPr lang="zh-CN" altLang="en-US" sz="2400"/>
              <a:t>信息获取能力是观察能力，自我提问和查找文献资料的能力，使用计算机及电子技术存储、检索、提取信息的能力的集合。</a:t>
            </a:r>
            <a:endParaRPr lang="zh-CN" altLang="en-US" sz="2400"/>
          </a:p>
        </p:txBody>
      </p:sp>
      <p:sp>
        <p:nvSpPr>
          <p:cNvPr id="11" name="文本框 10"/>
          <p:cNvSpPr txBox="1"/>
          <p:nvPr>
            <p:custDataLst>
              <p:tags r:id="rId5"/>
            </p:custDataLst>
          </p:nvPr>
        </p:nvSpPr>
        <p:spPr>
          <a:xfrm>
            <a:off x="684530" y="3653790"/>
            <a:ext cx="10749915" cy="460375"/>
          </a:xfrm>
          <a:prstGeom prst="rect">
            <a:avLst/>
          </a:prstGeom>
          <a:noFill/>
        </p:spPr>
        <p:txBody>
          <a:bodyPr wrap="square" rtlCol="0" anchor="t">
            <a:spAutoFit/>
          </a:bodyPr>
          <a:p>
            <a:r>
              <a:rPr lang="zh-CN" altLang="en-US" sz="2400"/>
              <a:t>信息处理能力可具体分解为理解、分析、评价和综合信息的能力。</a:t>
            </a:r>
            <a:endParaRPr lang="zh-CN" altLang="en-US" sz="2400"/>
          </a:p>
        </p:txBody>
      </p:sp>
      <p:sp>
        <p:nvSpPr>
          <p:cNvPr id="12" name="文本框 11"/>
          <p:cNvSpPr txBox="1"/>
          <p:nvPr>
            <p:custDataLst>
              <p:tags r:id="rId6"/>
            </p:custDataLst>
          </p:nvPr>
        </p:nvSpPr>
        <p:spPr>
          <a:xfrm>
            <a:off x="684530" y="4873625"/>
            <a:ext cx="11981815" cy="460375"/>
          </a:xfrm>
          <a:prstGeom prst="rect">
            <a:avLst/>
          </a:prstGeom>
          <a:noFill/>
        </p:spPr>
        <p:txBody>
          <a:bodyPr wrap="square" rtlCol="0" anchor="t">
            <a:spAutoFit/>
          </a:bodyPr>
          <a:p>
            <a:r>
              <a:rPr lang="zh-CN" altLang="en-US" sz="2400"/>
              <a:t>信息利用能力是将已处理过的信息转换成为我所用的、新的信息的能力。</a:t>
            </a:r>
            <a:endParaRPr lang="zh-CN" altLang="en-US" sz="2400"/>
          </a:p>
        </p:txBody>
      </p:sp>
      <p:pic>
        <p:nvPicPr>
          <p:cNvPr id="18" name="https://photo-static-api.fotomore.com/creative/vcg/400/version23/VCG41496237230.jpg" descr="商业图表在黑板上，智能手机在手"/>
          <p:cNvPicPr>
            <a:picLocks noChangeAspect="1"/>
          </p:cNvPicPr>
          <p:nvPr/>
        </p:nvPicPr>
        <p:blipFill>
          <a:blip r:embed="rId7"/>
          <a:stretch>
            <a:fillRect/>
          </a:stretch>
        </p:blipFill>
        <p:spPr>
          <a:xfrm>
            <a:off x="8886825" y="104140"/>
            <a:ext cx="2712085" cy="186182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20420"/>
            <a:ext cx="4064000" cy="460375"/>
          </a:xfrm>
          <a:prstGeom prst="rect">
            <a:avLst/>
          </a:prstGeom>
          <a:noFill/>
        </p:spPr>
        <p:txBody>
          <a:bodyPr wrap="square" rtlCol="0">
            <a:spAutoFit/>
          </a:bodyPr>
          <a:p>
            <a:r>
              <a:rPr lang="zh-CN" altLang="en-US" sz="2400"/>
              <a:t>（三）解决问题的能力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6" name="文本框 5"/>
          <p:cNvSpPr txBox="1"/>
          <p:nvPr/>
        </p:nvSpPr>
        <p:spPr>
          <a:xfrm>
            <a:off x="1168400" y="1774190"/>
            <a:ext cx="6356985" cy="2676525"/>
          </a:xfrm>
          <a:prstGeom prst="rect">
            <a:avLst/>
          </a:prstGeom>
          <a:noFill/>
        </p:spPr>
        <p:txBody>
          <a:bodyPr wrap="square" rtlCol="0" anchor="t">
            <a:spAutoFit/>
          </a:bodyPr>
          <a:p>
            <a:r>
              <a:rPr lang="zh-CN" altLang="en-US" sz="2400"/>
              <a:t>解决问题的能力分为两个方面：一是发现问题的能力；二是解决问题的能力。</a:t>
            </a:r>
            <a:endParaRPr lang="zh-CN" altLang="en-US" sz="2400"/>
          </a:p>
          <a:p>
            <a:endParaRPr lang="zh-CN" altLang="en-US" sz="2400"/>
          </a:p>
          <a:p>
            <a:r>
              <a:rPr lang="zh-CN" altLang="en-US" sz="2400"/>
              <a:t>解决问题需要依靠创业者的知识、经验、协调能力等，当遇到棘手的问题时，创业者要学会借鉴他人解决问题的经验，或者与创业团队及时沟通，通过协商共同解决问题。</a:t>
            </a:r>
            <a:endParaRPr lang="zh-CN" altLang="en-US" sz="2400"/>
          </a:p>
        </p:txBody>
      </p:sp>
      <p:pic>
        <p:nvPicPr>
          <p:cNvPr id="5" name="https://photo-static-api.fotomore.com/creative/vcg/veer/612/veer-147767334.jpg" descr="复选标记,检验栏,按键,问卷,检查表,食指,易接近性,投影屏幕,电子白板,设备屏幕"/>
          <p:cNvPicPr>
            <a:picLocks noChangeAspect="1"/>
          </p:cNvPicPr>
          <p:nvPr/>
        </p:nvPicPr>
        <p:blipFill>
          <a:blip r:embed="rId1"/>
          <a:stretch>
            <a:fillRect/>
          </a:stretch>
        </p:blipFill>
        <p:spPr>
          <a:xfrm>
            <a:off x="8136890" y="1774190"/>
            <a:ext cx="3523615" cy="234886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1106170"/>
            <a:ext cx="4064000" cy="460375"/>
          </a:xfrm>
          <a:prstGeom prst="rect">
            <a:avLst/>
          </a:prstGeom>
          <a:noFill/>
        </p:spPr>
        <p:txBody>
          <a:bodyPr wrap="square" rtlCol="0">
            <a:spAutoFit/>
          </a:bodyPr>
          <a:p>
            <a:r>
              <a:rPr lang="zh-CN" altLang="en-US" sz="2400"/>
              <a:t>（四）快速决策的能力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6" name="文本框 5"/>
          <p:cNvSpPr txBox="1"/>
          <p:nvPr/>
        </p:nvSpPr>
        <p:spPr>
          <a:xfrm>
            <a:off x="1029335" y="1566545"/>
            <a:ext cx="6986905" cy="3969385"/>
          </a:xfrm>
          <a:prstGeom prst="rect">
            <a:avLst/>
          </a:prstGeom>
          <a:noFill/>
        </p:spPr>
        <p:txBody>
          <a:bodyPr wrap="square" rtlCol="0" anchor="t">
            <a:spAutoFit/>
          </a:bodyPr>
          <a:p>
            <a:pPr>
              <a:lnSpc>
                <a:spcPct val="150000"/>
              </a:lnSpc>
            </a:pPr>
            <a:r>
              <a:rPr lang="zh-CN" altLang="en-US" sz="2400"/>
              <a:t>创业者同时也是</a:t>
            </a:r>
            <a:r>
              <a:rPr lang="zh-CN" altLang="en-US" sz="2400">
                <a:solidFill>
                  <a:srgbClr val="FF0000"/>
                </a:solidFill>
              </a:rPr>
              <a:t>决策者</a:t>
            </a:r>
            <a:r>
              <a:rPr lang="zh-CN" altLang="en-US" sz="2400"/>
              <a:t>，因为创业的过程就是一个不断做决策的过程。创业者只有根据主客观条件，通过消费者需求分析、市场定位分析、自我实力分析等过程，根据自己的财力、关系网、业务范围，依据“最适合自己的市场机会就是最好的市场机会”原则，</a:t>
            </a:r>
            <a:r>
              <a:rPr lang="zh-CN" altLang="en-US" sz="2400">
                <a:solidFill>
                  <a:srgbClr val="FF0000"/>
                </a:solidFill>
              </a:rPr>
              <a:t>快速做出正确的决策，最终实现自己的创业目标。</a:t>
            </a:r>
            <a:endParaRPr lang="zh-CN" altLang="en-US" sz="2400">
              <a:solidFill>
                <a:srgbClr val="FF0000"/>
              </a:solidFill>
            </a:endParaRPr>
          </a:p>
        </p:txBody>
      </p:sp>
      <p:pic>
        <p:nvPicPr>
          <p:cNvPr id="7" name="https://photo-static-api.fotomore.com/creative/vcg/veer/612/veer-131022593.jpg" descr="男商人,检查表,距离标记,疤,红色,问卷,顾客,毛毡制品,想法,检验栏"/>
          <p:cNvPicPr>
            <a:picLocks noChangeAspect="1"/>
          </p:cNvPicPr>
          <p:nvPr/>
        </p:nvPicPr>
        <p:blipFill>
          <a:blip r:embed="rId1"/>
          <a:stretch>
            <a:fillRect/>
          </a:stretch>
        </p:blipFill>
        <p:spPr>
          <a:xfrm>
            <a:off x="8407400" y="1711325"/>
            <a:ext cx="3510280" cy="24307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模块三</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915160" y="2332990"/>
            <a:ext cx="10041255" cy="1004570"/>
          </a:xfrm>
          <a:prstGeom prst="rect">
            <a:avLst/>
          </a:prstGeom>
          <a:noFill/>
        </p:spPr>
        <p:txBody>
          <a:bodyPr wrap="square" rtlCol="0">
            <a:spAutoFit/>
          </a:bodyPr>
          <a:p>
            <a:pPr indent="0" algn="l">
              <a:lnSpc>
                <a:spcPct val="90000"/>
              </a:lnSpc>
              <a:buNone/>
            </a:pPr>
            <a:r>
              <a:rPr lang="zh-CN" altLang="en-US" sz="6600" b="1" smtClean="0">
                <a:solidFill>
                  <a:srgbClr val="002060"/>
                </a:solidFill>
                <a:latin typeface="+mj-ea"/>
                <a:ea typeface="+mj-ea"/>
              </a:rPr>
              <a:t>蜕变</a:t>
            </a:r>
            <a:r>
              <a:rPr lang="en-US" altLang="zh-CN" sz="6600" b="1" smtClean="0">
                <a:solidFill>
                  <a:srgbClr val="002060"/>
                </a:solidFill>
                <a:latin typeface="+mj-ea"/>
                <a:ea typeface="+mj-ea"/>
              </a:rPr>
              <a:t>——</a:t>
            </a:r>
            <a:r>
              <a:rPr lang="zh-CN" altLang="en-US" sz="6600" b="1" smtClean="0">
                <a:solidFill>
                  <a:srgbClr val="002060"/>
                </a:solidFill>
                <a:latin typeface="+mj-ea"/>
                <a:ea typeface="+mj-ea"/>
              </a:rPr>
              <a:t>成为合格创业者</a:t>
            </a:r>
            <a:endParaRPr lang="zh-CN" altLang="en-US" sz="6600" b="1" smtClean="0">
              <a:solidFill>
                <a:srgbClr val="002060"/>
              </a:solidFill>
              <a:latin typeface="+mj-ea"/>
              <a:ea typeface="+mj-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1125855"/>
            <a:ext cx="4064000" cy="460375"/>
          </a:xfrm>
          <a:prstGeom prst="rect">
            <a:avLst/>
          </a:prstGeom>
          <a:noFill/>
        </p:spPr>
        <p:txBody>
          <a:bodyPr wrap="square" rtlCol="0">
            <a:spAutoFit/>
          </a:bodyPr>
          <a:p>
            <a:r>
              <a:rPr lang="zh-CN" altLang="en-US" sz="2400"/>
              <a:t>（五）统筹控制的能力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6" name="文本框 5"/>
          <p:cNvSpPr txBox="1"/>
          <p:nvPr/>
        </p:nvSpPr>
        <p:spPr>
          <a:xfrm>
            <a:off x="1168400" y="1756410"/>
            <a:ext cx="6096000" cy="2306955"/>
          </a:xfrm>
          <a:prstGeom prst="rect">
            <a:avLst/>
          </a:prstGeom>
          <a:noFill/>
        </p:spPr>
        <p:txBody>
          <a:bodyPr wrap="square" rtlCol="0" anchor="t">
            <a:spAutoFit/>
          </a:bodyPr>
          <a:p>
            <a:pPr>
              <a:lnSpc>
                <a:spcPct val="150000"/>
              </a:lnSpc>
            </a:pPr>
            <a:r>
              <a:rPr lang="zh-CN" altLang="en-US" sz="2400"/>
              <a:t>成功的创业者要对由</a:t>
            </a:r>
            <a:r>
              <a:rPr lang="zh-CN" altLang="en-US" sz="2400">
                <a:solidFill>
                  <a:srgbClr val="FF0000"/>
                </a:solidFill>
              </a:rPr>
              <a:t>规划、决策、实施、管理、评估、反馈</a:t>
            </a:r>
            <a:r>
              <a:rPr lang="zh-CN" altLang="en-US" sz="2400"/>
              <a:t>所组成的企业管理的全过程具有统筹和控制能力，激励创业团队成员完成团队目标。</a:t>
            </a:r>
            <a:endParaRPr lang="zh-CN" altLang="en-US" sz="2400"/>
          </a:p>
        </p:txBody>
      </p:sp>
      <p:pic>
        <p:nvPicPr>
          <p:cNvPr id="5" name="https://photo-static-api.fotomore.com/creative/vcg/400/version23/VCG41154926864.jpg" descr="团队合作精神"/>
          <p:cNvPicPr>
            <a:picLocks noChangeAspect="1"/>
          </p:cNvPicPr>
          <p:nvPr/>
        </p:nvPicPr>
        <p:blipFill>
          <a:blip r:embed="rId1"/>
          <a:stretch>
            <a:fillRect/>
          </a:stretch>
        </p:blipFill>
        <p:spPr>
          <a:xfrm>
            <a:off x="7819390" y="1756410"/>
            <a:ext cx="3848100" cy="25654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919480"/>
            <a:ext cx="4064000" cy="460375"/>
          </a:xfrm>
          <a:prstGeom prst="rect">
            <a:avLst/>
          </a:prstGeom>
          <a:noFill/>
        </p:spPr>
        <p:txBody>
          <a:bodyPr wrap="square" rtlCol="0">
            <a:spAutoFit/>
          </a:bodyPr>
          <a:p>
            <a:r>
              <a:rPr lang="zh-CN" altLang="en-US" sz="2400"/>
              <a:t>（六）交往协调的能力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6" name="文本框 5"/>
          <p:cNvSpPr txBox="1"/>
          <p:nvPr/>
        </p:nvSpPr>
        <p:spPr>
          <a:xfrm>
            <a:off x="1029335" y="1536065"/>
            <a:ext cx="6096000" cy="2306955"/>
          </a:xfrm>
          <a:prstGeom prst="rect">
            <a:avLst/>
          </a:prstGeom>
          <a:noFill/>
        </p:spPr>
        <p:txBody>
          <a:bodyPr wrap="square" rtlCol="0" anchor="t">
            <a:spAutoFit/>
          </a:bodyPr>
          <a:p>
            <a:pPr>
              <a:lnSpc>
                <a:spcPct val="150000"/>
              </a:lnSpc>
            </a:pPr>
            <a:r>
              <a:rPr lang="zh-CN" altLang="en-US" sz="2400"/>
              <a:t>创业者不但要与消费者、企业员工打交道，还要与供货商、金融和保险机构、本行业</a:t>
            </a:r>
            <a:endParaRPr lang="zh-CN" altLang="en-US" sz="2400"/>
          </a:p>
          <a:p>
            <a:pPr>
              <a:lnSpc>
                <a:spcPct val="150000"/>
              </a:lnSpc>
            </a:pPr>
            <a:r>
              <a:rPr lang="zh-CN" altLang="en-US" sz="2400"/>
              <a:t>同人打交道，更要与各管理部门打交道。因此，创业者必须具有较强的交往协调能力。</a:t>
            </a:r>
            <a:endParaRPr lang="zh-CN" altLang="en-US" sz="2400"/>
          </a:p>
        </p:txBody>
      </p:sp>
      <p:pic>
        <p:nvPicPr>
          <p:cNvPr id="7" name="https://photo-static-api.fotomore.com/creative/vcg/veer/612/veer-351509798.jpg" descr="社会交往由红线与人联系，呼吁合作创造新的团队和行动，在社会交往中沟通"/>
          <p:cNvPicPr>
            <a:picLocks noChangeAspect="1"/>
          </p:cNvPicPr>
          <p:nvPr/>
        </p:nvPicPr>
        <p:blipFill>
          <a:blip r:embed="rId1"/>
          <a:stretch>
            <a:fillRect/>
          </a:stretch>
        </p:blipFill>
        <p:spPr>
          <a:xfrm>
            <a:off x="7235190" y="1536065"/>
            <a:ext cx="4432300" cy="295402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918845"/>
            <a:ext cx="4064000" cy="460375"/>
          </a:xfrm>
          <a:prstGeom prst="rect">
            <a:avLst/>
          </a:prstGeom>
          <a:noFill/>
        </p:spPr>
        <p:txBody>
          <a:bodyPr wrap="square" rtlCol="0">
            <a:spAutoFit/>
          </a:bodyPr>
          <a:p>
            <a:r>
              <a:rPr lang="zh-CN" altLang="en-US" sz="2400"/>
              <a:t>（六）交往协调的能力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6" name="文本框 5"/>
          <p:cNvSpPr txBox="1"/>
          <p:nvPr/>
        </p:nvSpPr>
        <p:spPr>
          <a:xfrm>
            <a:off x="1029335" y="1536065"/>
            <a:ext cx="6096000" cy="2306955"/>
          </a:xfrm>
          <a:prstGeom prst="rect">
            <a:avLst/>
          </a:prstGeom>
          <a:noFill/>
        </p:spPr>
        <p:txBody>
          <a:bodyPr wrap="square" rtlCol="0" anchor="t">
            <a:spAutoFit/>
          </a:bodyPr>
          <a:p>
            <a:pPr>
              <a:lnSpc>
                <a:spcPct val="150000"/>
              </a:lnSpc>
            </a:pPr>
            <a:r>
              <a:rPr lang="zh-CN" altLang="en-US" sz="2400"/>
              <a:t>创业者不但要与消费者、企业员工打交道，还要与供货商、金融和保险机构、本行业</a:t>
            </a:r>
            <a:endParaRPr lang="zh-CN" altLang="en-US" sz="2400"/>
          </a:p>
          <a:p>
            <a:pPr>
              <a:lnSpc>
                <a:spcPct val="150000"/>
              </a:lnSpc>
            </a:pPr>
            <a:r>
              <a:rPr lang="zh-CN" altLang="en-US" sz="2400"/>
              <a:t>同人打交道，更要与各管理部门打交道。因此，创业者必须具有较强的交往协调能力。</a:t>
            </a:r>
            <a:endParaRPr lang="zh-CN" altLang="en-US" sz="2400"/>
          </a:p>
        </p:txBody>
      </p:sp>
      <p:pic>
        <p:nvPicPr>
          <p:cNvPr id="7" name="https://photo-static-api.fotomore.com/creative/vcg/veer/612/veer-351509798.jpg" descr="社会交往由红线与人联系，呼吁合作创造新的团队和行动，在社会交往中沟通"/>
          <p:cNvPicPr>
            <a:picLocks noChangeAspect="1"/>
          </p:cNvPicPr>
          <p:nvPr/>
        </p:nvPicPr>
        <p:blipFill>
          <a:blip r:embed="rId1"/>
          <a:stretch>
            <a:fillRect/>
          </a:stretch>
        </p:blipFill>
        <p:spPr>
          <a:xfrm>
            <a:off x="7235190" y="1536065"/>
            <a:ext cx="4432300" cy="2954020"/>
          </a:xfrm>
          <a:prstGeom prst="rect">
            <a:avLst/>
          </a:prstGeom>
        </p:spPr>
      </p:pic>
      <p:sp>
        <p:nvSpPr>
          <p:cNvPr id="8" name="椭圆形标注 7"/>
          <p:cNvSpPr/>
          <p:nvPr>
            <p:custDataLst>
              <p:tags r:id="rId2"/>
            </p:custDataLst>
          </p:nvPr>
        </p:nvSpPr>
        <p:spPr>
          <a:xfrm>
            <a:off x="1857375" y="4093845"/>
            <a:ext cx="4237990" cy="2118995"/>
          </a:xfrm>
          <a:prstGeom prst="wedgeEllipseCallout">
            <a:avLst/>
          </a:prstGeom>
          <a:ln w="28575" cmpd="sng">
            <a:solidFill>
              <a:schemeClr val="accent1">
                <a:shade val="50000"/>
              </a:schemeClr>
            </a:solidFill>
            <a:prstDash val="sysDot"/>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文本框 8"/>
          <p:cNvSpPr txBox="1"/>
          <p:nvPr>
            <p:custDataLst>
              <p:tags r:id="rId3"/>
            </p:custDataLst>
          </p:nvPr>
        </p:nvSpPr>
        <p:spPr>
          <a:xfrm>
            <a:off x="2433320" y="4872355"/>
            <a:ext cx="6096000" cy="460375"/>
          </a:xfrm>
          <a:prstGeom prst="rect">
            <a:avLst/>
          </a:prstGeom>
          <a:noFill/>
        </p:spPr>
        <p:txBody>
          <a:bodyPr wrap="square" rtlCol="0" anchor="t">
            <a:spAutoFit/>
          </a:bodyPr>
          <a:p>
            <a:r>
              <a:rPr lang="zh-CN" altLang="en-US" sz="2400">
                <a:solidFill>
                  <a:srgbClr val="002060"/>
                </a:solidFill>
              </a:rPr>
              <a:t>如何提高交往协调能力？</a:t>
            </a:r>
            <a:endParaRPr lang="zh-CN" altLang="en-US" sz="2400">
              <a:solidFill>
                <a:srgbClr val="00206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908685"/>
            <a:ext cx="4064000" cy="460375"/>
          </a:xfrm>
          <a:prstGeom prst="rect">
            <a:avLst/>
          </a:prstGeom>
          <a:noFill/>
        </p:spPr>
        <p:txBody>
          <a:bodyPr wrap="square" rtlCol="0">
            <a:spAutoFit/>
          </a:bodyPr>
          <a:p>
            <a:r>
              <a:rPr lang="zh-CN" altLang="en-US" sz="2400"/>
              <a:t>（七）综合创新的能力</a:t>
            </a:r>
            <a:endParaRPr lang="zh-CN" altLang="en-US" sz="2400"/>
          </a:p>
        </p:txBody>
      </p:sp>
      <p:sp>
        <p:nvSpPr>
          <p:cNvPr id="3" name="文本框 2"/>
          <p:cNvSpPr txBox="1"/>
          <p:nvPr/>
        </p:nvSpPr>
        <p:spPr>
          <a:xfrm>
            <a:off x="2040890" y="300990"/>
            <a:ext cx="6096000" cy="460375"/>
          </a:xfrm>
          <a:prstGeom prst="rect">
            <a:avLst/>
          </a:prstGeom>
          <a:noFill/>
        </p:spPr>
        <p:txBody>
          <a:bodyPr wrap="square" rtlCol="0" anchor="t">
            <a:spAutoFit/>
          </a:bodyPr>
          <a:p>
            <a:r>
              <a:rPr lang="zh-CN" altLang="en-US" sz="2400">
                <a:highlight>
                  <a:srgbClr val="C0C0C0"/>
                </a:highlight>
              </a:rPr>
              <a:t>二、创业者应具备的能力</a:t>
            </a:r>
            <a:endParaRPr lang="zh-CN" altLang="en-US" sz="2400">
              <a:highlight>
                <a:srgbClr val="C0C0C0"/>
              </a:highlight>
            </a:endParaRPr>
          </a:p>
        </p:txBody>
      </p:sp>
      <p:sp>
        <p:nvSpPr>
          <p:cNvPr id="5" name="文本框 4"/>
          <p:cNvSpPr txBox="1"/>
          <p:nvPr/>
        </p:nvSpPr>
        <p:spPr>
          <a:xfrm>
            <a:off x="541020" y="1724660"/>
            <a:ext cx="6096000" cy="2306955"/>
          </a:xfrm>
          <a:prstGeom prst="rect">
            <a:avLst/>
          </a:prstGeom>
          <a:noFill/>
        </p:spPr>
        <p:txBody>
          <a:bodyPr wrap="square" rtlCol="0" anchor="t">
            <a:spAutoFit/>
          </a:bodyPr>
          <a:p>
            <a:pPr>
              <a:lnSpc>
                <a:spcPct val="150000"/>
              </a:lnSpc>
            </a:pPr>
            <a:r>
              <a:rPr lang="zh-CN" altLang="en-US" sz="2400"/>
              <a:t>创新能力包括两个方面：一是</a:t>
            </a:r>
            <a:r>
              <a:rPr lang="zh-CN" altLang="en-US" sz="2400">
                <a:solidFill>
                  <a:srgbClr val="FF0000"/>
                </a:solidFill>
              </a:rPr>
              <a:t>创新思维能力</a:t>
            </a:r>
            <a:r>
              <a:rPr lang="zh-CN" altLang="en-US" sz="2400"/>
              <a:t>，即创造性思维、创造性想象、独立性思维和捕捉灵感的能力；二是</a:t>
            </a:r>
            <a:r>
              <a:rPr lang="zh-CN" altLang="en-US" sz="2400">
                <a:solidFill>
                  <a:srgbClr val="FF0000"/>
                </a:solidFill>
              </a:rPr>
              <a:t>创新实践能力</a:t>
            </a:r>
            <a:r>
              <a:rPr lang="zh-CN" altLang="en-US" sz="2400"/>
              <a:t>，即在创新活动中完成创新任务的能力。</a:t>
            </a:r>
            <a:endParaRPr lang="zh-CN" altLang="en-US" sz="2400"/>
          </a:p>
        </p:txBody>
      </p:sp>
      <p:pic>
        <p:nvPicPr>
          <p:cNvPr id="9" name="https://photo-static-api.fotomore.com/creative/vcg/veer/612/veer-159300820.jpg" descr="People Hands Connecting Jigsaw Pieces"/>
          <p:cNvPicPr>
            <a:picLocks noChangeAspect="1"/>
          </p:cNvPicPr>
          <p:nvPr/>
        </p:nvPicPr>
        <p:blipFill>
          <a:blip r:embed="rId1"/>
          <a:stretch>
            <a:fillRect/>
          </a:stretch>
        </p:blipFill>
        <p:spPr>
          <a:xfrm>
            <a:off x="6901815" y="1422400"/>
            <a:ext cx="3820160" cy="346075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532130" y="2044065"/>
            <a:ext cx="8133715" cy="4088765"/>
          </a:xfrm>
          <a:prstGeom prst="roundRect">
            <a:avLst/>
          </a:prstGeom>
          <a:ln>
            <a:solidFill>
              <a:schemeClr val="accent2"/>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椭圆形标注 4"/>
          <p:cNvSpPr/>
          <p:nvPr/>
        </p:nvSpPr>
        <p:spPr>
          <a:xfrm>
            <a:off x="894715" y="2305050"/>
            <a:ext cx="1435100" cy="1123950"/>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r>
              <a:rPr lang="zh-CN" altLang="en-US" sz="2400"/>
              <a:t>互动讨论</a:t>
            </a:r>
            <a:endParaRPr lang="zh-CN" altLang="en-US" sz="2400"/>
          </a:p>
        </p:txBody>
      </p:sp>
      <p:sp>
        <p:nvSpPr>
          <p:cNvPr id="6" name="文本框 5"/>
          <p:cNvSpPr txBox="1"/>
          <p:nvPr/>
        </p:nvSpPr>
        <p:spPr>
          <a:xfrm>
            <a:off x="2155825" y="3580765"/>
            <a:ext cx="5609590" cy="1198880"/>
          </a:xfrm>
          <a:prstGeom prst="rect">
            <a:avLst/>
          </a:prstGeom>
          <a:noFill/>
        </p:spPr>
        <p:txBody>
          <a:bodyPr wrap="square" rtlCol="0">
            <a:spAutoFit/>
          </a:bodyPr>
          <a:p>
            <a:r>
              <a:rPr lang="zh-CN" altLang="en-US" sz="2400" b="1">
                <a:solidFill>
                  <a:srgbClr val="002060"/>
                </a:solidFill>
              </a:rPr>
              <a:t>你是否具备以上提出的七种能力？请在其中选择一种具体谈一谈自己的培养计划。</a:t>
            </a:r>
            <a:endParaRPr lang="zh-CN" altLang="en-US" sz="2400" b="1">
              <a:solidFill>
                <a:srgbClr val="00206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成功创业者画像</a:t>
            </a:r>
            <a:r>
              <a:rPr lang="zh-CN" sz="2400" b="1" smtClean="0">
                <a:ea typeface="微软雅黑" panose="020B0503020204020204" pitchFamily="34" charset="-122"/>
                <a:cs typeface="+mn-lt"/>
                <a:sym typeface="+mn-ea"/>
              </a:rPr>
              <a:t> </a:t>
            </a:r>
            <a:r>
              <a:rPr sz="2400" smtClean="0">
                <a:ea typeface="微软雅黑" panose="020B0503020204020204" pitchFamily="34" charset="-122"/>
                <a:cs typeface="+mn-lt"/>
                <a:sym typeface="+mn-ea"/>
              </a:rPr>
              <a:t>  </a:t>
            </a:r>
            <a:endParaRPr lang="zh-CN" altLang="en-US" sz="2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3395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625215" y="260350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培养创业精神</a:t>
            </a:r>
            <a:endParaRPr lang="zh-CN" altLang="en-US" sz="6000" b="1" smtClean="0">
              <a:solidFill>
                <a:srgbClr val="002060"/>
              </a:solidFill>
              <a:latin typeface="+mj-ea"/>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213106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诚恳做事的创业者</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（1）从于东来的创业故事中你感受到了怎样的创业精神？</a:t>
            </a:r>
            <a:endParaRPr lang="zh-CN" altLang="en-US" sz="2400"/>
          </a:p>
          <a:p>
            <a:pPr algn="l"/>
            <a:endParaRPr lang="zh-CN" altLang="en-US" sz="2400"/>
          </a:p>
          <a:p>
            <a:pPr algn="l"/>
            <a:r>
              <a:rPr lang="zh-CN" altLang="en-US" sz="2400"/>
              <a:t>（2）你想成为怎样的创业者？</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一、企业家精神</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（一）新时代的企业家精神</a:t>
            </a:r>
            <a:endParaRPr lang="zh-CN" altLang="en-US" sz="2400"/>
          </a:p>
        </p:txBody>
      </p:sp>
      <p:sp>
        <p:nvSpPr>
          <p:cNvPr id="4" name="文本框 3"/>
          <p:cNvSpPr txBox="1"/>
          <p:nvPr/>
        </p:nvSpPr>
        <p:spPr>
          <a:xfrm>
            <a:off x="1168400" y="1519555"/>
            <a:ext cx="7820660" cy="2676525"/>
          </a:xfrm>
          <a:prstGeom prst="rect">
            <a:avLst/>
          </a:prstGeom>
          <a:noFill/>
        </p:spPr>
        <p:txBody>
          <a:bodyPr wrap="square" rtlCol="0" anchor="t">
            <a:spAutoFit/>
          </a:bodyPr>
          <a:p>
            <a:r>
              <a:rPr lang="zh-CN" altLang="en-US" sz="2400"/>
              <a:t>2017年9月25日，中共中央、国务院发布《关于营造企业家健康成长环境弘扬优秀企业家精神更好发挥企业家作用的意见》（以下简称《意见》），这是中共中央首次以</a:t>
            </a:r>
            <a:endParaRPr lang="zh-CN" altLang="en-US" sz="2400"/>
          </a:p>
          <a:p>
            <a:r>
              <a:rPr lang="zh-CN" altLang="en-US" sz="2400"/>
              <a:t>专门文件明确“企业家精神”的地位和价值，《意见》用40个字说明了新时代企业家精神的核心：</a:t>
            </a:r>
            <a:r>
              <a:rPr lang="zh-CN" altLang="en-US" sz="2400">
                <a:solidFill>
                  <a:srgbClr val="FF0000"/>
                </a:solidFill>
              </a:rPr>
              <a:t>爱国敬业、遵纪守法、艰苦奋斗、创新发展、专注品质、追求卓越、诚信守约、履行责任、勇于担当、服务社会。</a:t>
            </a:r>
            <a:endParaRPr lang="zh-CN" altLang="en-US" sz="2400">
              <a:solidFill>
                <a:srgbClr val="FF0000"/>
              </a:solidFill>
            </a:endParaRPr>
          </a:p>
        </p:txBody>
      </p:sp>
      <p:sp>
        <p:nvSpPr>
          <p:cNvPr id="5" name="文本框 4"/>
          <p:cNvSpPr txBox="1"/>
          <p:nvPr/>
        </p:nvSpPr>
        <p:spPr>
          <a:xfrm>
            <a:off x="1240790" y="4796155"/>
            <a:ext cx="7838440" cy="1198880"/>
          </a:xfrm>
          <a:prstGeom prst="rect">
            <a:avLst/>
          </a:prstGeom>
          <a:noFill/>
        </p:spPr>
        <p:txBody>
          <a:bodyPr wrap="square" rtlCol="0" anchor="t">
            <a:spAutoFit/>
          </a:bodyPr>
          <a:p>
            <a:r>
              <a:rPr lang="zh-CN" altLang="en-US" sz="2400"/>
              <a:t>2020年7月的企业家座谈会又着重从</a:t>
            </a:r>
            <a:r>
              <a:rPr lang="zh-CN" altLang="en-US" sz="2400">
                <a:solidFill>
                  <a:srgbClr val="FF0000"/>
                </a:solidFill>
              </a:rPr>
              <a:t>爱国、创新、诚信、社会责任和国际视野</a:t>
            </a:r>
            <a:r>
              <a:rPr lang="zh-CN" altLang="en-US" sz="2400"/>
              <a:t>等五个方面诠释了新时代的企业家精神。</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一、企业家精神</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（二）企业家精神的类型</a:t>
            </a:r>
            <a:endParaRPr lang="zh-CN" altLang="en-US" sz="2400"/>
          </a:p>
        </p:txBody>
      </p:sp>
      <p:sp>
        <p:nvSpPr>
          <p:cNvPr id="6" name="文本框 5"/>
          <p:cNvSpPr txBox="1"/>
          <p:nvPr/>
        </p:nvSpPr>
        <p:spPr>
          <a:xfrm>
            <a:off x="842645" y="1628140"/>
            <a:ext cx="6096000" cy="460375"/>
          </a:xfrm>
          <a:prstGeom prst="rect">
            <a:avLst/>
          </a:prstGeom>
          <a:noFill/>
        </p:spPr>
        <p:txBody>
          <a:bodyPr wrap="square" rtlCol="0" anchor="t">
            <a:spAutoFit/>
          </a:bodyPr>
          <a:p>
            <a:r>
              <a:rPr lang="zh-CN" altLang="en-US" sz="2400">
                <a:highlight>
                  <a:srgbClr val="FFFF00"/>
                </a:highlight>
              </a:rPr>
              <a:t>1．创业型企业家精神</a:t>
            </a:r>
            <a:endParaRPr lang="zh-CN" altLang="en-US" sz="2400">
              <a:highlight>
                <a:srgbClr val="FFFF00"/>
              </a:highlight>
            </a:endParaRPr>
          </a:p>
        </p:txBody>
      </p:sp>
      <p:sp>
        <p:nvSpPr>
          <p:cNvPr id="7" name="文本框 6"/>
          <p:cNvSpPr txBox="1"/>
          <p:nvPr/>
        </p:nvSpPr>
        <p:spPr>
          <a:xfrm>
            <a:off x="1240790" y="2242820"/>
            <a:ext cx="6096000" cy="460375"/>
          </a:xfrm>
          <a:prstGeom prst="rect">
            <a:avLst/>
          </a:prstGeom>
          <a:noFill/>
        </p:spPr>
        <p:txBody>
          <a:bodyPr wrap="square" rtlCol="0" anchor="t">
            <a:spAutoFit/>
          </a:bodyPr>
          <a:p>
            <a:r>
              <a:rPr lang="zh-CN" altLang="en-US" sz="2400"/>
              <a:t>创新精神是创业型企业家精神的显著标志。</a:t>
            </a:r>
            <a:endParaRPr lang="zh-CN" altLang="en-US" sz="2400"/>
          </a:p>
        </p:txBody>
      </p:sp>
      <p:pic>
        <p:nvPicPr>
          <p:cNvPr id="8" name="https://photo-static-api.fotomore.com/creative/vcg/400/new/VCG41N1387194617.jpg" descr="女商人拿着一个灯泡放在一堆硬币上，在你的桌子上有省钱或节约能源的创意。具有创新精神和创造性的财务规划会计"/>
          <p:cNvPicPr>
            <a:picLocks noChangeAspect="1"/>
          </p:cNvPicPr>
          <p:nvPr/>
        </p:nvPicPr>
        <p:blipFill>
          <a:blip r:embed="rId2"/>
          <a:stretch>
            <a:fillRect/>
          </a:stretch>
        </p:blipFill>
        <p:spPr>
          <a:xfrm>
            <a:off x="2270125" y="3564255"/>
            <a:ext cx="4219575" cy="28124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一、企业家精神</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（二）企业家精神的类型</a:t>
            </a:r>
            <a:endParaRPr lang="zh-CN" altLang="en-US" sz="2400"/>
          </a:p>
        </p:txBody>
      </p:sp>
      <p:sp>
        <p:nvSpPr>
          <p:cNvPr id="6" name="文本框 5"/>
          <p:cNvSpPr txBox="1"/>
          <p:nvPr/>
        </p:nvSpPr>
        <p:spPr>
          <a:xfrm>
            <a:off x="842645" y="1628140"/>
            <a:ext cx="6096000" cy="460375"/>
          </a:xfrm>
          <a:prstGeom prst="rect">
            <a:avLst/>
          </a:prstGeom>
          <a:noFill/>
        </p:spPr>
        <p:txBody>
          <a:bodyPr wrap="square" rtlCol="0" anchor="t">
            <a:spAutoFit/>
          </a:bodyPr>
          <a:p>
            <a:r>
              <a:rPr lang="zh-CN" altLang="en-US" sz="2400">
                <a:highlight>
                  <a:srgbClr val="FFFF00"/>
                </a:highlight>
              </a:rPr>
              <a:t>2．社会型企业家精神</a:t>
            </a:r>
            <a:endParaRPr lang="zh-CN" altLang="en-US" sz="2400">
              <a:highlight>
                <a:srgbClr val="FFFF00"/>
              </a:highlight>
            </a:endParaRPr>
          </a:p>
        </p:txBody>
      </p:sp>
      <p:sp>
        <p:nvSpPr>
          <p:cNvPr id="7" name="文本框 6"/>
          <p:cNvSpPr txBox="1"/>
          <p:nvPr/>
        </p:nvSpPr>
        <p:spPr>
          <a:xfrm>
            <a:off x="1240790" y="2242820"/>
            <a:ext cx="7626985" cy="829945"/>
          </a:xfrm>
          <a:prstGeom prst="rect">
            <a:avLst/>
          </a:prstGeom>
          <a:noFill/>
        </p:spPr>
        <p:txBody>
          <a:bodyPr wrap="square" rtlCol="0" anchor="t">
            <a:spAutoFit/>
          </a:bodyPr>
          <a:p>
            <a:r>
              <a:rPr lang="zh-CN" altLang="en-US" sz="2400"/>
              <a:t>社会型企业家精神的核心在于创造社会价值，它超越了创业型企业家精神中单一的经济价值创造使命。</a:t>
            </a:r>
            <a:endParaRPr lang="zh-CN" altLang="en-US" sz="2400"/>
          </a:p>
        </p:txBody>
      </p:sp>
      <p:pic>
        <p:nvPicPr>
          <p:cNvPr id="5" name="https://photo-static-api.fotomore.com/creative/vcg/veer/612/veer-142007781.jpg" descr="Business team joining hands"/>
          <p:cNvPicPr>
            <a:picLocks noChangeAspect="1"/>
          </p:cNvPicPr>
          <p:nvPr/>
        </p:nvPicPr>
        <p:blipFill>
          <a:blip r:embed="rId2"/>
          <a:stretch>
            <a:fillRect/>
          </a:stretch>
        </p:blipFill>
        <p:spPr>
          <a:xfrm>
            <a:off x="2693035" y="3289935"/>
            <a:ext cx="4432300" cy="29540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一、企业家精神</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（二）企业家精神的类型</a:t>
            </a:r>
            <a:endParaRPr lang="zh-CN" altLang="en-US" sz="2400"/>
          </a:p>
        </p:txBody>
      </p:sp>
      <p:sp>
        <p:nvSpPr>
          <p:cNvPr id="6" name="文本框 5"/>
          <p:cNvSpPr txBox="1"/>
          <p:nvPr/>
        </p:nvSpPr>
        <p:spPr>
          <a:xfrm>
            <a:off x="842645" y="1628140"/>
            <a:ext cx="6096000" cy="460375"/>
          </a:xfrm>
          <a:prstGeom prst="rect">
            <a:avLst/>
          </a:prstGeom>
          <a:noFill/>
        </p:spPr>
        <p:txBody>
          <a:bodyPr wrap="square" rtlCol="0" anchor="t">
            <a:spAutoFit/>
          </a:bodyPr>
          <a:p>
            <a:r>
              <a:rPr lang="zh-CN" altLang="en-US" sz="2400">
                <a:highlight>
                  <a:srgbClr val="FFFF00"/>
                </a:highlight>
              </a:rPr>
              <a:t>3．工匠型企业家精神</a:t>
            </a:r>
            <a:endParaRPr lang="zh-CN" altLang="en-US" sz="2400">
              <a:highlight>
                <a:srgbClr val="FFFF00"/>
              </a:highlight>
            </a:endParaRPr>
          </a:p>
        </p:txBody>
      </p:sp>
      <p:sp>
        <p:nvSpPr>
          <p:cNvPr id="7" name="文本框 6"/>
          <p:cNvSpPr txBox="1"/>
          <p:nvPr/>
        </p:nvSpPr>
        <p:spPr>
          <a:xfrm>
            <a:off x="1052195" y="2289175"/>
            <a:ext cx="7626985" cy="1198880"/>
          </a:xfrm>
          <a:prstGeom prst="rect">
            <a:avLst/>
          </a:prstGeom>
          <a:noFill/>
        </p:spPr>
        <p:txBody>
          <a:bodyPr wrap="square" rtlCol="0" anchor="t">
            <a:spAutoFit/>
          </a:bodyPr>
          <a:p>
            <a:r>
              <a:rPr lang="zh-CN" altLang="en-US" sz="2400"/>
              <a:t>工匠型企业家精神以消费者的价值实现为最终导向，专注于企业品质文化的建设，塑造内部的工匠文化，进而为消费者提供了内嵌工匠精神的高质量的产品与服务。</a:t>
            </a:r>
            <a:endParaRPr lang="zh-CN" altLang="en-US" sz="2400"/>
          </a:p>
        </p:txBody>
      </p:sp>
      <p:pic>
        <p:nvPicPr>
          <p:cNvPr id="8" name="https://photo-static-api.fotomore.com/creative/vcg/400/version23/VCG41172407507.jpg" descr="工业设计师的涂鸦"/>
          <p:cNvPicPr>
            <a:picLocks noChangeAspect="1"/>
          </p:cNvPicPr>
          <p:nvPr/>
        </p:nvPicPr>
        <p:blipFill>
          <a:blip r:embed="rId2"/>
          <a:stretch>
            <a:fillRect/>
          </a:stretch>
        </p:blipFill>
        <p:spPr>
          <a:xfrm>
            <a:off x="2546350" y="3688080"/>
            <a:ext cx="3909060" cy="2598420"/>
          </a:xfrm>
          <a:prstGeom prst="rect">
            <a:avLst/>
          </a:prstGeom>
        </p:spPr>
      </p:pic>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4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2"/>
  <p:tag name="KSO_WM_UNIT_VALUE" val="299*29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1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1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5*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1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299*29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1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2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5*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2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299*29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1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3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5*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3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299*29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6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6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6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6_1"/>
  <p:tag name="KSO_WM_UNIT_VALUE" val="299*29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2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5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5*l_h_d*1_5_1"/>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5_1"/>
  <p:tag name="KSO_WM_UNIT_VALUE" val="299*29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14_5*l_h_a*1_5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1714_5*l_h_a*1_6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26.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1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2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1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28.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2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29.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2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3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1.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3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2.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4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3.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4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4.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5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5.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5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6.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6_3"/>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6_2"/>
  <p:tag name="KSO_WM_TEMPLATE_CATEGORY" val="diagram"/>
  <p:tag name="KSO_WM_TEMPLATE_INDEX" val="2023171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3541_1*l_h_a*1_4_1"/>
  <p:tag name="KSO_WM_TEMPLATE_CATEGORY" val="diagram"/>
  <p:tag name="KSO_WM_TEMPLATE_INDEX" val="2023354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6"/>
  <p:tag name="KSO_WM_DIAGRAM_VIRTUALLY_FRAME" val="{&quot;height&quot;:388.25,&quot;width&quot;:733.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3541_1*l_h_a*1_3_1"/>
  <p:tag name="KSO_WM_TEMPLATE_CATEGORY" val="diagram"/>
  <p:tag name="KSO_WM_TEMPLATE_INDEX" val="2023354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6"/>
  <p:tag name="KSO_WM_DIAGRAM_VIRTUALLY_FRAME" val="{&quot;height&quot;:388.25,&quot;width&quot;:733.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2_1"/>
  <p:tag name="KSO_WM_UNIT_ID" val="diagram20233541_1*l_h_a*1_2_1"/>
  <p:tag name="KSO_WM_TEMPLATE_CATEGORY" val="diagram"/>
  <p:tag name="KSO_WM_TEMPLATE_INDEX" val="2023354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6"/>
  <p:tag name="KSO_WM_DIAGRAM_VIRTUALLY_FRAME" val="{&quot;height&quot;:388.25,&quot;width&quot;:733.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3541_1*l_h_a*1_1_1"/>
  <p:tag name="KSO_WM_TEMPLATE_CATEGORY" val="diagram"/>
  <p:tag name="KSO_WM_TEMPLATE_INDEX" val="2023354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6"/>
  <p:tag name="KSO_WM_DIAGRAM_VIRTUALLY_FRAME" val="{&quot;height&quot;:388.25,&quot;width&quot;:733.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3541_1*l_h_a*1_6_1"/>
  <p:tag name="KSO_WM_TEMPLATE_CATEGORY" val="diagram"/>
  <p:tag name="KSO_WM_TEMPLATE_INDEX" val="2023354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6"/>
  <p:tag name="KSO_WM_DIAGRAM_VIRTUALLY_FRAME" val="{&quot;height&quot;:388.25,&quot;width&quot;:733.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3541_1*l_h_a*1_5_1"/>
  <p:tag name="KSO_WM_TEMPLATE_CATEGORY" val="diagram"/>
  <p:tag name="KSO_WM_TEMPLATE_INDEX" val="2023354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6"/>
  <p:tag name="KSO_WM_DIAGRAM_VIRTUALLY_FRAME" val="{&quot;height&quot;:388.25,&quot;width&quot;:733.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6,6,6,6,6,6]}"/>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41_1*l_h_i*1_1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gradient&quot;:[{&quot;brightness&quot;:0.4000000059604645,&quot;colorType&quot;:1,&quot;foreColorIndex&quot;:5,&quot;pos&quot;:0,&quot;transparency&quot;:0},{&quot;brightness&quot;:0,&quot;colorType&quot;:1,&quot;foreColorIndex&quot;:5,&quot;pos&quot;:0.44999998807907104,&quot;transparency&quot;:0}],&quot;type&quot;:3},&quot;glow&quot;:{&quot;colorType&quot;:0},&quot;line&quot;:{&quot;type&quot;:0},&quot;shadow&quot;:{&quot;brightness&quot;:-0.2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41_1*l_h_i*1_4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gradient&quot;:[{&quot;brightness&quot;:0.4000000059604645,&quot;colorType&quot;:1,&quot;foreColorIndex&quot;:5,&quot;pos&quot;:0,&quot;transparency&quot;:0},{&quot;brightness&quot;:0,&quot;colorType&quot;:1,&quot;foreColorIndex&quot;:5,&quot;pos&quot;:0.44999998807907104,&quot;transparency&quot;:0}],&quot;type&quot;:3},&quot;glow&quot;:{&quot;colorType&quot;:0},&quot;line&quot;:{&quot;type&quot;:0},&quot;shadow&quot;:{&quot;brightness&quot;:-0.2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541_1*l_h_i*1_6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gradient&quot;:[{&quot;brightness&quot;:0.4000000059604645,&quot;colorType&quot;:1,&quot;foreColorIndex&quot;:5,&quot;pos&quot;:0,&quot;transparency&quot;:0},{&quot;brightness&quot;:0,&quot;colorType&quot;:1,&quot;foreColorIndex&quot;:5,&quot;pos&quot;:0.44999998807907104,&quot;transparency&quot;:0}],&quot;type&quot;:3},&quot;glow&quot;:{&quot;colorType&quot;:0},&quot;line&quot;:{&quot;type&quot;:0},&quot;shadow&quot;:{&quot;brightness&quot;:-0.2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41_1*l_h_i*1_2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gradient&quot;:[{&quot;brightness&quot;:0.4000000059604645,&quot;colorType&quot;:1,&quot;foreColorIndex&quot;:5,&quot;pos&quot;:0,&quot;transparency&quot;:0},{&quot;brightness&quot;:0,&quot;colorType&quot;:1,&quot;foreColorIndex&quot;:5,&quot;pos&quot;:0.44999998807907104,&quot;transparency&quot;:0}],&quot;type&quot;:3},&quot;glow&quot;:{&quot;colorType&quot;:0},&quot;line&quot;:{&quot;type&quot;:0},&quot;shadow&quot;:{&quot;brightness&quot;:-0.2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41_1*l_h_i*1_3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gradient&quot;:[{&quot;brightness&quot;:0.4000000059604645,&quot;colorType&quot;:1,&quot;foreColorIndex&quot;:5,&quot;pos&quot;:0,&quot;transparency&quot;:0},{&quot;brightness&quot;:0,&quot;colorType&quot;:1,&quot;foreColorIndex&quot;:5,&quot;pos&quot;:0.44999998807907104,&quot;transparency&quot;:0}],&quot;type&quot;:3},&quot;glow&quot;:{&quot;colorType&quot;:0},&quot;line&quot;:{&quot;type&quot;:0},&quot;shadow&quot;:{&quot;brightness&quot;:-0.2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VALUE" val="105*12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3541_1*l_h_x*1_3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VALUE" val="102*10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541_1*l_h_x*1_1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541_1*l_h_i*1_5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gradient&quot;:[{&quot;brightness&quot;:0.4000000059604645,&quot;colorType&quot;:1,&quot;foreColorIndex&quot;:5,&quot;pos&quot;:0,&quot;transparency&quot;:0},{&quot;brightness&quot;:0,&quot;colorType&quot;:1,&quot;foreColorIndex&quot;:5,&quot;pos&quot;:0.44999998807907104,&quot;transparency&quot;:0}],&quot;type&quot;:3},&quot;glow&quot;:{&quot;colorType&quot;:0},&quot;line&quot;:{&quot;type&quot;:0},&quot;shadow&quot;:{&quot;brightness&quot;:-0.2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6,6,6,6,6,6]}"/>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VALUE" val="94*102"/>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33541_1*l_h_x*1_6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VALUE" val="102*102"/>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3541_1*l_h_x*1_5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54.xml><?xml version="1.0" encoding="utf-8"?>
<p:tagLst xmlns:p="http://schemas.openxmlformats.org/presentationml/2006/main">
  <p:tag name="KSO_WM_DIAGRAM_VERSION" val="3"/>
  <p:tag name="KSO_WM_DIAGRAM_COLOR_TRICK" val="1"/>
  <p:tag name="KSO_WM_DIAGRAM_COLOR_TEXT_CAN_REMOVE" val="n"/>
  <p:tag name="KSO_WM_UNIT_VALUE" val="77*10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541_1*l_h_x*1_2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VALUE" val="87*12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3541_1*l_h_x*1_4_1"/>
  <p:tag name="KSO_WM_TEMPLATE_CATEGORY" val="diagram"/>
  <p:tag name="KSO_WM_TEMPLATE_INDEX" val="20233541"/>
  <p:tag name="KSO_WM_UNIT_LAYERLEVEL" val="1_1_1"/>
  <p:tag name="KSO_WM_TAG_VERSION" val="3.0"/>
  <p:tag name="KSO_WM_BEAUTIFY_FLAG" val="#wm#"/>
  <p:tag name="KSO_WM_DIAGRAM_MAX_ITEMCNT" val="6"/>
  <p:tag name="KSO_WM_DIAGRAM_MIN_ITEMCNT" val="6"/>
  <p:tag name="KSO_WM_DIAGRAM_VIRTUALLY_FRAME" val="{&quot;height&quot;:388.25,&quot;width&quot;:733.0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2"/>
  <p:tag name="KSO_WM_UNIT_FILL_FORE_SCHEMECOLOR_INDEX_BRIGHTNESS" val="0"/>
  <p:tag name="KSO_WM_DIAGRAM_USE_COLOR_VALUE" val="{&quot;color_scheme&quot;:1,&quot;color_type&quot;:1,&quot;theme_color_indexes&quot;:[6,6,6,6,6,6]}"/>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TABLE_ENDDRAG_ORIGIN_RECT" val="867*363"/>
  <p:tag name="TABLE_ENDDRAG_RECT" val="52*201*867*363"/>
</p:tagLst>
</file>

<file path=ppt/tags/tag70.xml><?xml version="1.0" encoding="utf-8"?>
<p:tagLst xmlns:p="http://schemas.openxmlformats.org/presentationml/2006/main">
  <p:tag name="KSO_WM_DIAGRAM_VIRTUALLY_FRAME" val="{&quot;height&quot;:308.75,&quot;left&quot;:53.9,&quot;top&quot;:111.25,&quot;width&quot;:943.45}"/>
</p:tagLst>
</file>

<file path=ppt/tags/tag71.xml><?xml version="1.0" encoding="utf-8"?>
<p:tagLst xmlns:p="http://schemas.openxmlformats.org/presentationml/2006/main">
  <p:tag name="KSO_WM_DIAGRAM_VIRTUALLY_FRAME" val="{&quot;height&quot;:308.75,&quot;left&quot;:53.9,&quot;top&quot;:111.25,&quot;width&quot;:943.45}"/>
</p:tagLst>
</file>

<file path=ppt/tags/tag72.xml><?xml version="1.0" encoding="utf-8"?>
<p:tagLst xmlns:p="http://schemas.openxmlformats.org/presentationml/2006/main">
  <p:tag name="KSO_WM_DIAGRAM_VIRTUALLY_FRAME" val="{&quot;height&quot;:308.75,&quot;left&quot;:53.9,&quot;top&quot;:111.25,&quot;width&quot;:943.45}"/>
</p:tagLst>
</file>

<file path=ppt/tags/tag73.xml><?xml version="1.0" encoding="utf-8"?>
<p:tagLst xmlns:p="http://schemas.openxmlformats.org/presentationml/2006/main">
  <p:tag name="KSO_WM_DIAGRAM_VIRTUALLY_FRAME" val="{&quot;height&quot;:308.75,&quot;left&quot;:53.9,&quot;top&quot;:111.25,&quot;width&quot;:943.45}"/>
</p:tagLst>
</file>

<file path=ppt/tags/tag74.xml><?xml version="1.0" encoding="utf-8"?>
<p:tagLst xmlns:p="http://schemas.openxmlformats.org/presentationml/2006/main">
  <p:tag name="KSO_WM_DIAGRAM_VIRTUALLY_FRAME" val="{&quot;height&quot;:308.75,&quot;left&quot;:53.9,&quot;top&quot;:111.25,&quot;width&quot;:943.45}"/>
</p:tagLst>
</file>

<file path=ppt/tags/tag75.xml><?xml version="1.0" encoding="utf-8"?>
<p:tagLst xmlns:p="http://schemas.openxmlformats.org/presentationml/2006/main">
  <p:tag name="KSO_WM_DIAGRAM_VIRTUALLY_FRAME" val="{&quot;height&quot;:308.75,&quot;left&quot;:53.9,&quot;top&quot;:111.25,&quot;width&quot;:943.45}"/>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commondata" val="eyJjb3VudCI6MTAsImhkaWQiOiIyNTU0ZGUyMGZjZjBhZGIyNmM2MDJkMGM4YmRkZTZjZCIsInVzZXJDb3VudCI6MTB9"/>
  <p:tag name="resource_record_key" val="{&quot;65&quot;:[20184553],&quot;70&quot;:[3314290,3322013,3322203,3312652,3319540,3318633,3323960,3319362,3322229,3319542,3324683]}"/>
</p:tagLst>
</file>

<file path=ppt/tags/tag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5*l_h_i*1_4_1"/>
  <p:tag name="KSO_WM_TEMPLATE_CATEGORY" val="diagram"/>
  <p:tag name="KSO_WM_TEMPLATE_INDEX" val="2023171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14_5*l_h_a*1_4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3213</Words>
  <Application>WPS 演示</Application>
  <PresentationFormat>宽屏</PresentationFormat>
  <Paragraphs>443</Paragraphs>
  <Slides>36</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Arial</vt:lpstr>
      <vt:lpstr>宋体</vt:lpstr>
      <vt:lpstr>Wingdings</vt:lpstr>
      <vt:lpstr>黑体</vt:lpstr>
      <vt:lpstr>微软雅黑</vt:lpstr>
      <vt:lpstr>Wingdings</vt:lpstr>
      <vt:lpstr>Arial Unicode MS</vt:lpstr>
      <vt:lpstr>Calibri</vt:lpstr>
      <vt:lpstr>+中文正文</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1336</cp:revision>
  <dcterms:created xsi:type="dcterms:W3CDTF">2018-03-01T02:03:00Z</dcterms:created>
  <dcterms:modified xsi:type="dcterms:W3CDTF">2024-08-29T05:56:50Z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