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43.svg" ContentType="image/svg+xml"/>
  <Override PartName="/ppt/media/image45.svg" ContentType="image/svg+xml"/>
  <Override PartName="/ppt/media/image4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8"/>
  </p:notesMasterIdLst>
  <p:sldIdLst>
    <p:sldId id="263" r:id="rId3"/>
    <p:sldId id="280" r:id="rId4"/>
    <p:sldId id="296" r:id="rId5"/>
    <p:sldId id="417" r:id="rId6"/>
    <p:sldId id="313" r:id="rId7"/>
    <p:sldId id="314" r:id="rId9"/>
    <p:sldId id="506" r:id="rId10"/>
    <p:sldId id="508" r:id="rId11"/>
    <p:sldId id="509" r:id="rId12"/>
    <p:sldId id="510" r:id="rId13"/>
    <p:sldId id="511" r:id="rId14"/>
    <p:sldId id="512" r:id="rId15"/>
    <p:sldId id="513" r:id="rId16"/>
    <p:sldId id="514" r:id="rId17"/>
    <p:sldId id="515" r:id="rId18"/>
    <p:sldId id="516" r:id="rId19"/>
    <p:sldId id="517" r:id="rId20"/>
    <p:sldId id="518" r:id="rId21"/>
    <p:sldId id="479" r:id="rId22"/>
    <p:sldId id="475" r:id="rId23"/>
    <p:sldId id="520" r:id="rId24"/>
    <p:sldId id="489" r:id="rId25"/>
    <p:sldId id="490" r:id="rId26"/>
    <p:sldId id="476" r:id="rId27"/>
    <p:sldId id="521" r:id="rId28"/>
    <p:sldId id="522" r:id="rId29"/>
    <p:sldId id="523" r:id="rId30"/>
    <p:sldId id="524" r:id="rId31"/>
    <p:sldId id="525" r:id="rId32"/>
    <p:sldId id="526" r:id="rId33"/>
    <p:sldId id="527" r:id="rId34"/>
    <p:sldId id="528" r:id="rId35"/>
    <p:sldId id="529" r:id="rId36"/>
    <p:sldId id="530" r:id="rId37"/>
    <p:sldId id="531" r:id="rId38"/>
    <p:sldId id="561" r:id="rId39"/>
    <p:sldId id="562" r:id="rId40"/>
    <p:sldId id="565" r:id="rId41"/>
    <p:sldId id="566" r:id="rId42"/>
    <p:sldId id="567" r:id="rId43"/>
    <p:sldId id="568" r:id="rId44"/>
    <p:sldId id="569" r:id="rId45"/>
    <p:sldId id="570" r:id="rId46"/>
    <p:sldId id="571" r:id="rId47"/>
    <p:sldId id="572" r:id="rId48"/>
    <p:sldId id="573" r:id="rId49"/>
    <p:sldId id="574" r:id="rId50"/>
    <p:sldId id="575" r:id="rId51"/>
    <p:sldId id="587" r:id="rId52"/>
    <p:sldId id="576" r:id="rId53"/>
    <p:sldId id="579" r:id="rId54"/>
    <p:sldId id="581" r:id="rId55"/>
    <p:sldId id="420" r:id="rId56"/>
    <p:sldId id="477" r:id="rId57"/>
    <p:sldId id="583" r:id="rId58"/>
    <p:sldId id="584" r:id="rId59"/>
    <p:sldId id="403" r:id="rId60"/>
  </p:sldIdLst>
  <p:sldSz cx="12192000" cy="6858000"/>
  <p:notesSz cx="6858000" cy="9144000"/>
  <p:embeddedFontLst>
    <p:embeddedFont>
      <p:font typeface="黑体" panose="02010609060101010101" pitchFamily="49" charset="-122"/>
      <p:regular r:id="rId64"/>
    </p:embeddedFont>
    <p:embeddedFont>
      <p:font typeface="微软雅黑" panose="020B0503020204020204" pitchFamily="34" charset="-122"/>
      <p:regular r:id="rId65"/>
    </p:embeddedFont>
    <p:embeddedFont>
      <p:font typeface="Calibri" panose="020F0502020204030204" charset="0"/>
      <p:regular r:id="rId66"/>
      <p:bold r:id="rId67"/>
      <p:italic r:id="rId68"/>
      <p:boldItalic r:id="rId69"/>
    </p:embeddedFont>
    <p:embeddedFont>
      <p:font typeface="华文楷体" panose="02010600040101010101" charset="-122"/>
      <p:regular r:id="rId70"/>
    </p:embeddedFont>
  </p:embeddedFontLst>
  <p:custDataLst>
    <p:tags r:id="rId7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219BDE"/>
    <a:srgbClr val="90D2ED"/>
    <a:srgbClr val="004191"/>
    <a:srgbClr val="0090DD"/>
    <a:srgbClr val="930BE9"/>
    <a:srgbClr val="3991D0"/>
    <a:srgbClr val="011665"/>
    <a:srgbClr val="6DE0FD"/>
    <a:srgbClr val="43B1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1" Type="http://schemas.openxmlformats.org/officeDocument/2006/relationships/tags" Target="tags/tag135.xml"/><Relationship Id="rId70" Type="http://schemas.openxmlformats.org/officeDocument/2006/relationships/font" Target="fonts/font7.fntdata"/><Relationship Id="rId7" Type="http://schemas.openxmlformats.org/officeDocument/2006/relationships/slide" Target="slides/slide5.xml"/><Relationship Id="rId69" Type="http://schemas.openxmlformats.org/officeDocument/2006/relationships/font" Target="fonts/font6.fntdata"/><Relationship Id="rId68" Type="http://schemas.openxmlformats.org/officeDocument/2006/relationships/font" Target="fonts/font5.fntdata"/><Relationship Id="rId67" Type="http://schemas.openxmlformats.org/officeDocument/2006/relationships/font" Target="fonts/font4.fntdata"/><Relationship Id="rId66" Type="http://schemas.openxmlformats.org/officeDocument/2006/relationships/font" Target="fonts/font3.fntdata"/><Relationship Id="rId65" Type="http://schemas.openxmlformats.org/officeDocument/2006/relationships/font" Target="fonts/font2.fntdata"/><Relationship Id="rId64" Type="http://schemas.openxmlformats.org/officeDocument/2006/relationships/font" Target="fonts/font1.fntdata"/><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tags" Target="../tags/tag20.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tags" Target="../tags/tag21.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xml"/><Relationship Id="rId2" Type="http://schemas.openxmlformats.org/officeDocument/2006/relationships/image" Target="../media/image2.jpeg"/><Relationship Id="rId1" Type="http://schemas.openxmlformats.org/officeDocument/2006/relationships/tags" Target="../tags/tag2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24.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tags" Target="../tags/tag25.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tags" Target="../tags/tag26.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tags" Target="../tags/tag27.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image" Target="../media/image2.jpeg"/><Relationship Id="rId1" Type="http://schemas.openxmlformats.org/officeDocument/2006/relationships/tags" Target="../tags/tag2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3" Type="http://schemas.openxmlformats.org/officeDocument/2006/relationships/slideLayout" Target="../slideLayouts/slideLayout2.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tags" Target="../tags/tag29.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jpeg"/><Relationship Id="rId2" Type="http://schemas.openxmlformats.org/officeDocument/2006/relationships/tags" Target="../tags/tag41.xml"/><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jpeg"/><Relationship Id="rId2" Type="http://schemas.openxmlformats.org/officeDocument/2006/relationships/tags" Target="../tags/tag42.xml"/><Relationship Id="rId1"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jpeg"/><Relationship Id="rId1" Type="http://schemas.openxmlformats.org/officeDocument/2006/relationships/image" Target="../media/image2.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35.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4" Type="http://schemas.openxmlformats.org/officeDocument/2006/relationships/slideLayout" Target="../slideLayouts/slideLayout2.xml"/><Relationship Id="rId23" Type="http://schemas.openxmlformats.org/officeDocument/2006/relationships/tags" Target="../tags/tag65.xml"/><Relationship Id="rId22" Type="http://schemas.openxmlformats.org/officeDocument/2006/relationships/tags" Target="../tags/tag64.xml"/><Relationship Id="rId21" Type="http://schemas.openxmlformats.org/officeDocument/2006/relationships/tags" Target="../tags/tag63.xml"/><Relationship Id="rId20" Type="http://schemas.openxmlformats.org/officeDocument/2006/relationships/tags" Target="../tags/tag62.xml"/><Relationship Id="rId2" Type="http://schemas.openxmlformats.org/officeDocument/2006/relationships/tags" Target="../tags/tag44.xml"/><Relationship Id="rId19" Type="http://schemas.openxmlformats.org/officeDocument/2006/relationships/tags" Target="../tags/tag61.xml"/><Relationship Id="rId18" Type="http://schemas.openxmlformats.org/officeDocument/2006/relationships/tags" Target="../tags/tag60.xml"/><Relationship Id="rId17" Type="http://schemas.openxmlformats.org/officeDocument/2006/relationships/tags" Target="../tags/tag59.xml"/><Relationship Id="rId16" Type="http://schemas.openxmlformats.org/officeDocument/2006/relationships/tags" Target="../tags/tag58.xml"/><Relationship Id="rId15" Type="http://schemas.openxmlformats.org/officeDocument/2006/relationships/tags" Target="../tags/tag57.xml"/><Relationship Id="rId14" Type="http://schemas.openxmlformats.org/officeDocument/2006/relationships/tags" Target="../tags/tag56.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tags" Target="../tags/tag43.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37.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5" Type="http://schemas.openxmlformats.org/officeDocument/2006/relationships/slideLayout" Target="../slideLayouts/slideLayout2.xml"/><Relationship Id="rId34" Type="http://schemas.openxmlformats.org/officeDocument/2006/relationships/tags" Target="../tags/tag87.xml"/><Relationship Id="rId33" Type="http://schemas.openxmlformats.org/officeDocument/2006/relationships/tags" Target="../tags/tag86.xml"/><Relationship Id="rId32" Type="http://schemas.openxmlformats.org/officeDocument/2006/relationships/image" Target="../media/image33.svg"/><Relationship Id="rId31" Type="http://schemas.openxmlformats.org/officeDocument/2006/relationships/image" Target="../media/image32.png"/><Relationship Id="rId30" Type="http://schemas.openxmlformats.org/officeDocument/2006/relationships/tags" Target="../tags/tag85.xml"/><Relationship Id="rId3" Type="http://schemas.openxmlformats.org/officeDocument/2006/relationships/tags" Target="../tags/tag68.xml"/><Relationship Id="rId29" Type="http://schemas.openxmlformats.org/officeDocument/2006/relationships/tags" Target="../tags/tag84.xml"/><Relationship Id="rId28" Type="http://schemas.openxmlformats.org/officeDocument/2006/relationships/tags" Target="../tags/tag83.xml"/><Relationship Id="rId27" Type="http://schemas.openxmlformats.org/officeDocument/2006/relationships/tags" Target="../tags/tag82.xml"/><Relationship Id="rId26" Type="http://schemas.openxmlformats.org/officeDocument/2006/relationships/tags" Target="../tags/tag81.xml"/><Relationship Id="rId25" Type="http://schemas.openxmlformats.org/officeDocument/2006/relationships/tags" Target="../tags/tag80.xml"/><Relationship Id="rId24" Type="http://schemas.openxmlformats.org/officeDocument/2006/relationships/image" Target="../media/image31.svg"/><Relationship Id="rId23" Type="http://schemas.openxmlformats.org/officeDocument/2006/relationships/image" Target="../media/image30.png"/><Relationship Id="rId22" Type="http://schemas.openxmlformats.org/officeDocument/2006/relationships/tags" Target="../tags/tag79.xml"/><Relationship Id="rId21" Type="http://schemas.openxmlformats.org/officeDocument/2006/relationships/image" Target="../media/image29.svg"/><Relationship Id="rId20" Type="http://schemas.openxmlformats.org/officeDocument/2006/relationships/image" Target="../media/image28.png"/><Relationship Id="rId2" Type="http://schemas.openxmlformats.org/officeDocument/2006/relationships/tags" Target="../tags/tag67.xml"/><Relationship Id="rId19" Type="http://schemas.openxmlformats.org/officeDocument/2006/relationships/tags" Target="../tags/tag78.xml"/><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tags" Target="../tags/tag77.xml"/><Relationship Id="rId15" Type="http://schemas.openxmlformats.org/officeDocument/2006/relationships/tags" Target="../tags/tag76.xml"/><Relationship Id="rId14" Type="http://schemas.openxmlformats.org/officeDocument/2006/relationships/tags" Target="../tags/tag75.xml"/><Relationship Id="rId13" Type="http://schemas.openxmlformats.org/officeDocument/2006/relationships/image" Target="../media/image25.svg"/><Relationship Id="rId12" Type="http://schemas.openxmlformats.org/officeDocument/2006/relationships/image" Target="../media/image24.png"/><Relationship Id="rId11" Type="http://schemas.openxmlformats.org/officeDocument/2006/relationships/tags" Target="../tags/tag74.xml"/><Relationship Id="rId10" Type="http://schemas.openxmlformats.org/officeDocument/2006/relationships/image" Target="../media/image23.svg"/><Relationship Id="rId1" Type="http://schemas.openxmlformats.org/officeDocument/2006/relationships/tags" Target="../tags/tag66.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7.jpeg"/><Relationship Id="rId1" Type="http://schemas.openxmlformats.org/officeDocument/2006/relationships/tags" Target="../tags/tag88.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jpeg"/></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49.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image" Target="../media/image43.svg"/><Relationship Id="rId6" Type="http://schemas.openxmlformats.org/officeDocument/2006/relationships/image" Target="../media/image42.png"/><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3" Type="http://schemas.openxmlformats.org/officeDocument/2006/relationships/slideLayout" Target="../slideLayouts/slideLayout2.xml"/><Relationship Id="rId22" Type="http://schemas.openxmlformats.org/officeDocument/2006/relationships/tags" Target="../tags/tag113.xml"/><Relationship Id="rId21" Type="http://schemas.openxmlformats.org/officeDocument/2006/relationships/tags" Target="../tags/tag112.xml"/><Relationship Id="rId20" Type="http://schemas.openxmlformats.org/officeDocument/2006/relationships/tags" Target="../tags/tag111.xml"/><Relationship Id="rId2" Type="http://schemas.openxmlformats.org/officeDocument/2006/relationships/tags" Target="../tags/tag99.xml"/><Relationship Id="rId19" Type="http://schemas.openxmlformats.org/officeDocument/2006/relationships/tags" Target="../tags/tag110.xml"/><Relationship Id="rId18" Type="http://schemas.openxmlformats.org/officeDocument/2006/relationships/tags" Target="../tags/tag109.xml"/><Relationship Id="rId17" Type="http://schemas.openxmlformats.org/officeDocument/2006/relationships/tags" Target="../tags/tag108.xml"/><Relationship Id="rId16" Type="http://schemas.openxmlformats.org/officeDocument/2006/relationships/tags" Target="../tags/tag107.xml"/><Relationship Id="rId15" Type="http://schemas.openxmlformats.org/officeDocument/2006/relationships/image" Target="../media/image47.svg"/><Relationship Id="rId14" Type="http://schemas.openxmlformats.org/officeDocument/2006/relationships/image" Target="../media/image46.png"/><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image" Target="../media/image45.svg"/><Relationship Id="rId10" Type="http://schemas.openxmlformats.org/officeDocument/2006/relationships/image" Target="../media/image44.png"/><Relationship Id="rId1" Type="http://schemas.openxmlformats.org/officeDocument/2006/relationships/tags" Target="../tags/tag9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tags" Target="../tags/tag121.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3" Type="http://schemas.openxmlformats.org/officeDocument/2006/relationships/slideLayout" Target="../slideLayouts/slideLayout2.xml"/><Relationship Id="rId12" Type="http://schemas.openxmlformats.org/officeDocument/2006/relationships/tags" Target="../tags/tag125.xml"/><Relationship Id="rId11" Type="http://schemas.openxmlformats.org/officeDocument/2006/relationships/tags" Target="../tags/tag124.xml"/><Relationship Id="rId10" Type="http://schemas.openxmlformats.org/officeDocument/2006/relationships/tags" Target="../tags/tag123.xml"/><Relationship Id="rId1" Type="http://schemas.openxmlformats.org/officeDocument/2006/relationships/tags" Target="../tags/tag114.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jpe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4.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image" Target="../media/image49.jpeg"/><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tags" Target="../tags/tag127.xml"/><Relationship Id="rId13" Type="http://schemas.openxmlformats.org/officeDocument/2006/relationships/slideLayout" Target="../slideLayouts/slideLayout2.xml"/><Relationship Id="rId12" Type="http://schemas.openxmlformats.org/officeDocument/2006/relationships/image" Target="../media/image51.jpeg"/><Relationship Id="rId11" Type="http://schemas.openxmlformats.org/officeDocument/2006/relationships/tags" Target="../tags/tag134.xml"/><Relationship Id="rId10" Type="http://schemas.openxmlformats.org/officeDocument/2006/relationships/image" Target="../media/image50.jpeg"/><Relationship Id="rId1" Type="http://schemas.openxmlformats.org/officeDocument/2006/relationships/tags" Target="../tags/tag126.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jpe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1" Type="http://schemas.openxmlformats.org/officeDocument/2006/relationships/slideLayout" Target="../slideLayouts/slideLayout2.xml"/><Relationship Id="rId10" Type="http://schemas.openxmlformats.org/officeDocument/2006/relationships/tags" Target="../tags/tag16.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17.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jpeg"/><Relationship Id="rId2" Type="http://schemas.openxmlformats.org/officeDocument/2006/relationships/tags" Target="../tags/tag18.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57" name="Group 15"/>
          <p:cNvGrpSpPr/>
          <p:nvPr/>
        </p:nvGrpSpPr>
        <p:grpSpPr>
          <a:xfrm>
            <a:off x="1194752" y="108769"/>
            <a:ext cx="10809135" cy="1239841"/>
            <a:chOff x="814298" y="3603943"/>
            <a:chExt cx="10809135" cy="1239841"/>
          </a:xfrm>
        </p:grpSpPr>
        <p:sp>
          <p:nvSpPr>
            <p:cNvPr id="58" name="Oval 58"/>
            <p:cNvSpPr>
              <a:spLocks noChangeArrowheads="1"/>
            </p:cNvSpPr>
            <p:nvPr/>
          </p:nvSpPr>
          <p:spPr bwMode="auto">
            <a:xfrm>
              <a:off x="2519653" y="4608849"/>
              <a:ext cx="72644"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59" name="Oval 59"/>
            <p:cNvSpPr>
              <a:spLocks noChangeArrowheads="1"/>
            </p:cNvSpPr>
            <p:nvPr/>
          </p:nvSpPr>
          <p:spPr bwMode="auto">
            <a:xfrm>
              <a:off x="4933869" y="4743624"/>
              <a:ext cx="73989"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0" name="Oval 60"/>
            <p:cNvSpPr>
              <a:spLocks noChangeArrowheads="1"/>
            </p:cNvSpPr>
            <p:nvPr/>
          </p:nvSpPr>
          <p:spPr bwMode="auto">
            <a:xfrm>
              <a:off x="5415075" y="3921423"/>
              <a:ext cx="73989"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1" name="Oval 61"/>
            <p:cNvSpPr>
              <a:spLocks noChangeArrowheads="1"/>
            </p:cNvSpPr>
            <p:nvPr/>
          </p:nvSpPr>
          <p:spPr bwMode="auto">
            <a:xfrm>
              <a:off x="814298" y="4182814"/>
              <a:ext cx="72644" cy="76680"/>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2" name="Oval 62"/>
            <p:cNvSpPr>
              <a:spLocks noChangeArrowheads="1"/>
            </p:cNvSpPr>
            <p:nvPr/>
          </p:nvSpPr>
          <p:spPr bwMode="auto">
            <a:xfrm>
              <a:off x="1949695" y="4214689"/>
              <a:ext cx="7533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3" name="Oval 63"/>
            <p:cNvSpPr>
              <a:spLocks noChangeArrowheads="1"/>
            </p:cNvSpPr>
            <p:nvPr/>
          </p:nvSpPr>
          <p:spPr bwMode="auto">
            <a:xfrm>
              <a:off x="3917805" y="4007520"/>
              <a:ext cx="76680" cy="73989"/>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4" name="Oval 64"/>
            <p:cNvSpPr>
              <a:spLocks noChangeArrowheads="1"/>
            </p:cNvSpPr>
            <p:nvPr/>
          </p:nvSpPr>
          <p:spPr bwMode="auto">
            <a:xfrm>
              <a:off x="7754634" y="4693116"/>
              <a:ext cx="7533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5" name="Oval 65"/>
            <p:cNvSpPr>
              <a:spLocks noChangeArrowheads="1"/>
            </p:cNvSpPr>
            <p:nvPr/>
          </p:nvSpPr>
          <p:spPr bwMode="auto">
            <a:xfrm>
              <a:off x="6117299" y="4625688"/>
              <a:ext cx="73989"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6" name="Oval 66"/>
            <p:cNvSpPr>
              <a:spLocks noChangeArrowheads="1"/>
            </p:cNvSpPr>
            <p:nvPr/>
          </p:nvSpPr>
          <p:spPr bwMode="auto">
            <a:xfrm>
              <a:off x="9675018" y="4768450"/>
              <a:ext cx="7533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7" name="Oval 67"/>
            <p:cNvSpPr>
              <a:spLocks noChangeArrowheads="1"/>
            </p:cNvSpPr>
            <p:nvPr/>
          </p:nvSpPr>
          <p:spPr bwMode="auto">
            <a:xfrm>
              <a:off x="1189625" y="4272535"/>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8" name="Oval 68"/>
            <p:cNvSpPr>
              <a:spLocks noChangeArrowheads="1"/>
            </p:cNvSpPr>
            <p:nvPr/>
          </p:nvSpPr>
          <p:spPr bwMode="auto">
            <a:xfrm>
              <a:off x="6664818" y="3816493"/>
              <a:ext cx="73989"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69"/>
            <p:cNvSpPr>
              <a:spLocks noChangeArrowheads="1"/>
            </p:cNvSpPr>
            <p:nvPr/>
          </p:nvSpPr>
          <p:spPr bwMode="auto">
            <a:xfrm>
              <a:off x="11226976" y="4275707"/>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0" name="Oval 70"/>
            <p:cNvSpPr>
              <a:spLocks noChangeArrowheads="1"/>
            </p:cNvSpPr>
            <p:nvPr/>
          </p:nvSpPr>
          <p:spPr bwMode="auto">
            <a:xfrm>
              <a:off x="10592967" y="3603943"/>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1"/>
            <p:cNvSpPr>
              <a:spLocks noChangeArrowheads="1"/>
            </p:cNvSpPr>
            <p:nvPr/>
          </p:nvSpPr>
          <p:spPr bwMode="auto">
            <a:xfrm>
              <a:off x="9224973" y="3921423"/>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2" name="Oval 72"/>
            <p:cNvSpPr>
              <a:spLocks noChangeArrowheads="1"/>
            </p:cNvSpPr>
            <p:nvPr/>
          </p:nvSpPr>
          <p:spPr bwMode="auto">
            <a:xfrm>
              <a:off x="7267601" y="4033708"/>
              <a:ext cx="76680"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3" name="Oval 73"/>
            <p:cNvSpPr>
              <a:spLocks noChangeArrowheads="1"/>
            </p:cNvSpPr>
            <p:nvPr/>
          </p:nvSpPr>
          <p:spPr bwMode="auto">
            <a:xfrm>
              <a:off x="8406483" y="4471768"/>
              <a:ext cx="7264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4" name="Oval 74"/>
            <p:cNvSpPr>
              <a:spLocks noChangeArrowheads="1"/>
            </p:cNvSpPr>
            <p:nvPr/>
          </p:nvSpPr>
          <p:spPr bwMode="auto">
            <a:xfrm>
              <a:off x="2841598" y="4281114"/>
              <a:ext cx="72644"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5" name="Oval 75"/>
            <p:cNvSpPr>
              <a:spLocks noChangeArrowheads="1"/>
            </p:cNvSpPr>
            <p:nvPr/>
          </p:nvSpPr>
          <p:spPr bwMode="auto">
            <a:xfrm>
              <a:off x="4025425" y="4214689"/>
              <a:ext cx="76680" cy="7264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6" name="Oval 76"/>
            <p:cNvSpPr>
              <a:spLocks noChangeArrowheads="1"/>
            </p:cNvSpPr>
            <p:nvPr/>
          </p:nvSpPr>
          <p:spPr bwMode="auto">
            <a:xfrm>
              <a:off x="11549444" y="3846089"/>
              <a:ext cx="73989"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7" name="Oval 77"/>
            <p:cNvSpPr>
              <a:spLocks noChangeArrowheads="1"/>
            </p:cNvSpPr>
            <p:nvPr/>
          </p:nvSpPr>
          <p:spPr bwMode="auto">
            <a:xfrm>
              <a:off x="6738807" y="4421859"/>
              <a:ext cx="75334"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8" name="Oval 78"/>
            <p:cNvSpPr>
              <a:spLocks noChangeArrowheads="1"/>
            </p:cNvSpPr>
            <p:nvPr/>
          </p:nvSpPr>
          <p:spPr bwMode="auto">
            <a:xfrm>
              <a:off x="10421719" y="4214689"/>
              <a:ext cx="76680" cy="76680"/>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9" name="Oval 79"/>
            <p:cNvSpPr>
              <a:spLocks noChangeArrowheads="1"/>
            </p:cNvSpPr>
            <p:nvPr/>
          </p:nvSpPr>
          <p:spPr bwMode="auto">
            <a:xfrm>
              <a:off x="7895232" y="3739406"/>
              <a:ext cx="73989" cy="7264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81" name="文本框 80"/>
          <p:cNvSpPr txBox="1"/>
          <p:nvPr/>
        </p:nvSpPr>
        <p:spPr>
          <a:xfrm>
            <a:off x="1211580" y="1395095"/>
            <a:ext cx="10528300" cy="2122805"/>
          </a:xfrm>
          <a:prstGeom prst="rect">
            <a:avLst/>
          </a:prstGeom>
          <a:noFill/>
        </p:spPr>
        <p:txBody>
          <a:bodyPr wrap="none" rtlCol="0" anchor="t">
            <a:spAutoFit/>
          </a:bodyPr>
          <a:p>
            <a:r>
              <a:rPr lang="zh-CN" altLang="zh-CN" sz="6600" b="1" spc="100" smtClean="0">
                <a:solidFill>
                  <a:srgbClr val="002060"/>
                </a:solidFill>
                <a:uFillTx/>
                <a:latin typeface="微软雅黑" panose="020B0503020204020204" pitchFamily="34" charset="-122"/>
                <a:ea typeface="微软雅黑" panose="020B0503020204020204" pitchFamily="34" charset="-122"/>
                <a:sym typeface="+mn-ea"/>
              </a:rPr>
              <a:t>大学生创业基础</a:t>
            </a:r>
            <a:endParaRPr lang="zh-CN" altLang="zh-CN" sz="6600" b="1" spc="100" smtClean="0">
              <a:solidFill>
                <a:srgbClr val="002060"/>
              </a:solidFill>
              <a:uFillTx/>
              <a:latin typeface="微软雅黑" panose="020B0503020204020204" pitchFamily="34" charset="-122"/>
              <a:ea typeface="微软雅黑" panose="020B0503020204020204" pitchFamily="34" charset="-122"/>
              <a:sym typeface="+mn-ea"/>
            </a:endParaRPr>
          </a:p>
          <a:p>
            <a:r>
              <a:rPr lang="en-US" altLang="zh-CN" sz="6600" b="1" spc="100" smtClean="0">
                <a:solidFill>
                  <a:srgbClr val="002060"/>
                </a:solidFill>
                <a:uFillTx/>
                <a:latin typeface="微软雅黑" panose="020B0503020204020204" pitchFamily="34" charset="-122"/>
                <a:ea typeface="微软雅黑" panose="020B0503020204020204" pitchFamily="34" charset="-122"/>
                <a:sym typeface="+mn-ea"/>
              </a:rPr>
              <a:t>——</a:t>
            </a:r>
            <a:r>
              <a:rPr lang="zh-CN" altLang="en-US" sz="6600" b="1" spc="100" smtClean="0">
                <a:solidFill>
                  <a:srgbClr val="002060"/>
                </a:solidFill>
                <a:uFillTx/>
                <a:latin typeface="微软雅黑" panose="020B0503020204020204" pitchFamily="34" charset="-122"/>
                <a:ea typeface="微软雅黑" panose="020B0503020204020204" pitchFamily="34" charset="-122"/>
                <a:sym typeface="+mn-ea"/>
              </a:rPr>
              <a:t>原理与方法（慕课版）</a:t>
            </a:r>
            <a:endParaRPr lang="zh-CN" altLang="en-US" sz="6600" b="1" spc="100" smtClean="0">
              <a:solidFill>
                <a:srgbClr val="002060"/>
              </a:solidFill>
              <a:uFillTx/>
              <a:latin typeface="微软雅黑" panose="020B0503020204020204" pitchFamily="34" charset="-122"/>
              <a:ea typeface="微软雅黑" panose="020B0503020204020204" pitchFamily="34" charset="-122"/>
              <a:sym typeface="+mn-ea"/>
            </a:endParaRPr>
          </a:p>
        </p:txBody>
      </p:sp>
      <p:sp>
        <p:nvSpPr>
          <p:cNvPr id="308" name="任意多边形 307"/>
          <p:cNvSpPr/>
          <p:nvPr/>
        </p:nvSpPr>
        <p:spPr>
          <a:xfrm rot="7260000">
            <a:off x="1423035" y="3494405"/>
            <a:ext cx="4512310" cy="585787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solidFill>
            <a:schemeClr val="accent1">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4" name="组合 23"/>
          <p:cNvGrpSpPr/>
          <p:nvPr/>
        </p:nvGrpSpPr>
        <p:grpSpPr>
          <a:xfrm>
            <a:off x="19050" y="3859530"/>
            <a:ext cx="6097905" cy="3013710"/>
            <a:chOff x="30" y="6078"/>
            <a:chExt cx="9603" cy="4746"/>
          </a:xfrm>
        </p:grpSpPr>
        <p:grpSp>
          <p:nvGrpSpPr>
            <p:cNvPr id="7" name="组合 6"/>
            <p:cNvGrpSpPr/>
            <p:nvPr/>
          </p:nvGrpSpPr>
          <p:grpSpPr>
            <a:xfrm>
              <a:off x="2673" y="6079"/>
              <a:ext cx="6961" cy="3134"/>
              <a:chOff x="2673" y="6079"/>
              <a:chExt cx="6961" cy="3134"/>
            </a:xfrm>
          </p:grpSpPr>
          <p:cxnSp>
            <p:nvCxnSpPr>
              <p:cNvPr id="310" name="直接连接符 309"/>
              <p:cNvCxnSpPr/>
              <p:nvPr/>
            </p:nvCxnSpPr>
            <p:spPr>
              <a:xfrm rot="5400000" flipH="1">
                <a:off x="5442" y="5021"/>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rot="5400000" flipH="1">
                <a:off x="5411" y="4496"/>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p:nvPr/>
            </p:nvCxnSpPr>
            <p:spPr>
              <a:xfrm rot="5400000" flipH="1">
                <a:off x="5411" y="3896"/>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p:nvPr/>
            </p:nvCxnSpPr>
            <p:spPr>
              <a:xfrm rot="5400000" flipH="1">
                <a:off x="5411" y="3341"/>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8" name="任意多边形 87"/>
            <p:cNvSpPr/>
            <p:nvPr/>
          </p:nvSpPr>
          <p:spPr>
            <a:xfrm>
              <a:off x="30" y="6078"/>
              <a:ext cx="5840" cy="4746"/>
            </a:xfrm>
            <a:custGeom>
              <a:avLst/>
              <a:gdLst>
                <a:gd name="connsiteX0" fmla="*/ 0 w 5840"/>
                <a:gd name="connsiteY0" fmla="*/ 4701 h 4701"/>
                <a:gd name="connsiteX1" fmla="*/ 5840 w 5840"/>
                <a:gd name="connsiteY1" fmla="*/ 0 h 4701"/>
                <a:gd name="connsiteX2" fmla="*/ 3517 w 5840"/>
                <a:gd name="connsiteY2" fmla="*/ 4671 h 4701"/>
                <a:gd name="connsiteX3" fmla="*/ 0 w 5840"/>
                <a:gd name="connsiteY3" fmla="*/ 4701 h 4701"/>
              </a:gdLst>
              <a:ahLst/>
              <a:cxnLst>
                <a:cxn ang="0">
                  <a:pos x="connsiteX0" y="connsiteY0"/>
                </a:cxn>
                <a:cxn ang="0">
                  <a:pos x="connsiteX1" y="connsiteY1"/>
                </a:cxn>
                <a:cxn ang="0">
                  <a:pos x="connsiteX2" y="connsiteY2"/>
                </a:cxn>
                <a:cxn ang="0">
                  <a:pos x="connsiteX3" y="connsiteY3"/>
                </a:cxn>
              </a:cxnLst>
              <a:rect l="l" t="t" r="r" b="b"/>
              <a:pathLst>
                <a:path w="5840" h="4701">
                  <a:moveTo>
                    <a:pt x="0" y="4701"/>
                  </a:moveTo>
                  <a:lnTo>
                    <a:pt x="5840" y="0"/>
                  </a:lnTo>
                  <a:lnTo>
                    <a:pt x="3517" y="4671"/>
                  </a:lnTo>
                  <a:lnTo>
                    <a:pt x="0" y="4701"/>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1209020" y="100965"/>
            <a:ext cx="821055" cy="395605"/>
            <a:chOff x="17519" y="159"/>
            <a:chExt cx="1293" cy="623"/>
          </a:xfrm>
        </p:grpSpPr>
        <p:sp>
          <p:nvSpPr>
            <p:cNvPr id="4"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5"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0"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2" name="文本框 1"/>
          <p:cNvSpPr txBox="1"/>
          <p:nvPr/>
        </p:nvSpPr>
        <p:spPr>
          <a:xfrm>
            <a:off x="7054850" y="4639310"/>
            <a:ext cx="4064000" cy="706755"/>
          </a:xfrm>
          <a:prstGeom prst="rect">
            <a:avLst/>
          </a:prstGeom>
          <a:noFill/>
        </p:spPr>
        <p:txBody>
          <a:bodyPr wrap="square" rtlCol="0">
            <a:spAutoFit/>
          </a:bodyPr>
          <a:p>
            <a:r>
              <a:rPr lang="zh-CN" altLang="en-US" sz="2000">
                <a:solidFill>
                  <a:srgbClr val="0070C0"/>
                </a:solidFill>
              </a:rPr>
              <a:t>授课教师：</a:t>
            </a:r>
            <a:endParaRPr lang="zh-CN" altLang="en-US" sz="2000">
              <a:solidFill>
                <a:srgbClr val="0070C0"/>
              </a:solidFill>
            </a:endParaRPr>
          </a:p>
          <a:p>
            <a:r>
              <a:rPr lang="zh-CN" altLang="en-US" sz="2000">
                <a:solidFill>
                  <a:srgbClr val="0070C0"/>
                </a:solidFill>
              </a:rPr>
              <a:t>授课时间：</a:t>
            </a:r>
            <a:endParaRPr lang="zh-CN" altLang="en-US" sz="2000">
              <a:solidFill>
                <a:srgbClr val="0070C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648208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一、商业模式的内在逻辑和基本模型</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（二）商业模式的基本模型</a:t>
            </a:r>
            <a:endParaRPr lang="zh-CN" altLang="en-US" sz="2400"/>
          </a:p>
        </p:txBody>
      </p:sp>
      <p:sp>
        <p:nvSpPr>
          <p:cNvPr id="4" name="文本框 3"/>
          <p:cNvSpPr txBox="1"/>
          <p:nvPr/>
        </p:nvSpPr>
        <p:spPr>
          <a:xfrm>
            <a:off x="1168400" y="1393190"/>
            <a:ext cx="7226300" cy="2749550"/>
          </a:xfrm>
          <a:prstGeom prst="rect">
            <a:avLst/>
          </a:prstGeom>
          <a:noFill/>
        </p:spPr>
        <p:txBody>
          <a:bodyPr wrap="square" rtlCol="0" anchor="t">
            <a:spAutoFit/>
          </a:bodyPr>
          <a:p>
            <a:pPr>
              <a:lnSpc>
                <a:spcPct val="120000"/>
              </a:lnSpc>
              <a:spcBef>
                <a:spcPts val="0"/>
              </a:spcBef>
              <a:spcAft>
                <a:spcPts val="0"/>
              </a:spcAft>
            </a:pPr>
            <a:r>
              <a:rPr lang="zh-CN" altLang="en-US" sz="2400">
                <a:highlight>
                  <a:srgbClr val="FFFF00"/>
                </a:highlight>
              </a:rPr>
              <a:t>2．经营系统</a:t>
            </a:r>
            <a:endParaRPr lang="zh-CN" altLang="en-US" sz="2400">
              <a:highlight>
                <a:srgbClr val="FFFF00"/>
              </a:highlight>
            </a:endParaRPr>
          </a:p>
          <a:p>
            <a:pPr>
              <a:lnSpc>
                <a:spcPct val="120000"/>
              </a:lnSpc>
              <a:spcBef>
                <a:spcPts val="0"/>
              </a:spcBef>
              <a:spcAft>
                <a:spcPts val="0"/>
              </a:spcAft>
            </a:pPr>
            <a:r>
              <a:rPr lang="zh-CN" altLang="en-US" sz="2400"/>
              <a:t>经营系统即企业价值传递的运作机制，主要涉及企业为改善价值创造与传递效率、效果而进行的资源和活动配置，以及企业为了在价值网络中找到有利的位置、提升创造和获取价值能力而进行的与价值创造伙伴之间的分工。</a:t>
            </a:r>
            <a:endParaRPr lang="zh-CN" altLang="en-US" sz="2400"/>
          </a:p>
        </p:txBody>
      </p:sp>
      <p:sp>
        <p:nvSpPr>
          <p:cNvPr id="12" name="矩形 11"/>
          <p:cNvSpPr/>
          <p:nvPr>
            <p:custDataLst>
              <p:tags r:id="rId1"/>
            </p:custDataLst>
          </p:nvPr>
        </p:nvSpPr>
        <p:spPr>
          <a:xfrm>
            <a:off x="9310370" y="-3175"/>
            <a:ext cx="3209925" cy="686435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https://photo-static-api.fotomore.com/creative/vcg/veer/400/new/VCG41N594952426.jpg?uid=386&amp;timestamp=1724306898&amp;sign=2c920dbd72702e405cddd3ae05792f0a" descr="商人绘图齿轮的设计和业务概念"/>
          <p:cNvPicPr>
            <a:picLocks noChangeAspect="1"/>
          </p:cNvPicPr>
          <p:nvPr/>
        </p:nvPicPr>
        <p:blipFill>
          <a:blip r:embed="rId3"/>
          <a:stretch>
            <a:fillRect/>
          </a:stretch>
        </p:blipFill>
        <p:spPr>
          <a:xfrm>
            <a:off x="2676525" y="4154170"/>
            <a:ext cx="4006850" cy="26543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639508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一、商业模式的内在逻辑和基本模型</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（二）商业模式的基本模型</a:t>
            </a:r>
            <a:endParaRPr lang="zh-CN" altLang="en-US" sz="2400"/>
          </a:p>
        </p:txBody>
      </p:sp>
      <p:sp>
        <p:nvSpPr>
          <p:cNvPr id="4" name="文本框 3"/>
          <p:cNvSpPr txBox="1"/>
          <p:nvPr/>
        </p:nvSpPr>
        <p:spPr>
          <a:xfrm>
            <a:off x="1168400" y="1435100"/>
            <a:ext cx="7444105" cy="1198880"/>
          </a:xfrm>
          <a:prstGeom prst="rect">
            <a:avLst/>
          </a:prstGeom>
          <a:noFill/>
        </p:spPr>
        <p:txBody>
          <a:bodyPr wrap="square" rtlCol="0" anchor="t">
            <a:spAutoFit/>
          </a:bodyPr>
          <a:p>
            <a:r>
              <a:rPr lang="zh-CN" altLang="en-US" sz="2400">
                <a:highlight>
                  <a:srgbClr val="FFFF00"/>
                </a:highlight>
              </a:rPr>
              <a:t>3．盈利模式</a:t>
            </a:r>
            <a:endParaRPr lang="zh-CN" altLang="en-US" sz="2400">
              <a:highlight>
                <a:srgbClr val="FFFF00"/>
              </a:highlight>
            </a:endParaRPr>
          </a:p>
          <a:p>
            <a:r>
              <a:rPr lang="zh-CN" altLang="en-US" sz="2400"/>
              <a:t>盈利模式是指企业的价值获取机制，即如何获取收益且使收益在长期发展中能够持续增长。</a:t>
            </a:r>
            <a:endParaRPr lang="zh-CN" altLang="en-US" sz="2400"/>
          </a:p>
        </p:txBody>
      </p:sp>
      <p:sp>
        <p:nvSpPr>
          <p:cNvPr id="12" name="矩形 11"/>
          <p:cNvSpPr/>
          <p:nvPr>
            <p:custDataLst>
              <p:tags r:id="rId1"/>
            </p:custDataLst>
          </p:nvPr>
        </p:nvSpPr>
        <p:spPr>
          <a:xfrm>
            <a:off x="9310370" y="-3175"/>
            <a:ext cx="3209925" cy="686435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https://photo-static-api.fotomore.com/creative/vcg/400/new/VCG41N1165711948.jpg?uid=386&amp;timestamp=1724307035&amp;sign=f939bed16844c88a4765d2b8d9c24908" descr="钱越来越多"/>
          <p:cNvPicPr>
            <a:picLocks noChangeAspect="1"/>
          </p:cNvPicPr>
          <p:nvPr/>
        </p:nvPicPr>
        <p:blipFill>
          <a:blip r:embed="rId3"/>
          <a:stretch>
            <a:fillRect/>
          </a:stretch>
        </p:blipFill>
        <p:spPr>
          <a:xfrm>
            <a:off x="2797175" y="3262630"/>
            <a:ext cx="3802380" cy="253682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二、商业模式的常见类型</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（一）店铺模式</a:t>
            </a:r>
            <a:endParaRPr lang="zh-CN" altLang="en-US" sz="2400"/>
          </a:p>
        </p:txBody>
      </p:sp>
      <p:sp>
        <p:nvSpPr>
          <p:cNvPr id="4" name="文本框 3"/>
          <p:cNvSpPr txBox="1"/>
          <p:nvPr/>
        </p:nvSpPr>
        <p:spPr>
          <a:xfrm>
            <a:off x="1240790" y="1381760"/>
            <a:ext cx="7458075" cy="1568450"/>
          </a:xfrm>
          <a:prstGeom prst="rect">
            <a:avLst/>
          </a:prstGeom>
          <a:noFill/>
        </p:spPr>
        <p:txBody>
          <a:bodyPr wrap="square" rtlCol="0" anchor="t">
            <a:spAutoFit/>
          </a:bodyPr>
          <a:p>
            <a:r>
              <a:rPr lang="zh-CN" altLang="en-US" sz="2400"/>
              <a:t>店铺模式就是通过构建覆盖很多区域的销售网点或店铺，接触消费者，为消费者提供商品或服务。有些网点是自营的，有些是与经销商合作的，借用经销商的力量进入异地市场。</a:t>
            </a:r>
            <a:endParaRPr lang="zh-CN" altLang="en-US" sz="2400"/>
          </a:p>
        </p:txBody>
      </p:sp>
      <p:sp>
        <p:nvSpPr>
          <p:cNvPr id="12" name="矩形 11"/>
          <p:cNvSpPr/>
          <p:nvPr>
            <p:custDataLst>
              <p:tags r:id="rId1"/>
            </p:custDataLst>
          </p:nvPr>
        </p:nvSpPr>
        <p:spPr>
          <a:xfrm>
            <a:off x="9310370" y="-3175"/>
            <a:ext cx="3209925" cy="686435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https://photo-static-api.fotomore.com/creative/vcg/400/version23/VCG21gic7208038.jpg?uid=386&amp;timestamp=1724307653&amp;sign=7e3415b54424169750fca47cb38103e8" descr="蛋糕店的内部"/>
          <p:cNvPicPr>
            <a:picLocks noChangeAspect="1"/>
          </p:cNvPicPr>
          <p:nvPr/>
        </p:nvPicPr>
        <p:blipFill>
          <a:blip r:embed="rId3"/>
          <a:stretch>
            <a:fillRect/>
          </a:stretch>
        </p:blipFill>
        <p:spPr>
          <a:xfrm>
            <a:off x="2840355" y="3656965"/>
            <a:ext cx="3651885" cy="243649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二、商业模式的常见类型</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（二）产品金字塔模式</a:t>
            </a:r>
            <a:endParaRPr lang="zh-CN" altLang="en-US" sz="2400"/>
          </a:p>
        </p:txBody>
      </p:sp>
      <p:sp>
        <p:nvSpPr>
          <p:cNvPr id="4" name="文本框 3"/>
          <p:cNvSpPr txBox="1"/>
          <p:nvPr/>
        </p:nvSpPr>
        <p:spPr>
          <a:xfrm>
            <a:off x="1168400" y="1628140"/>
            <a:ext cx="7240905" cy="829945"/>
          </a:xfrm>
          <a:prstGeom prst="rect">
            <a:avLst/>
          </a:prstGeom>
          <a:noFill/>
        </p:spPr>
        <p:txBody>
          <a:bodyPr wrap="square" rtlCol="0" anchor="t">
            <a:spAutoFit/>
          </a:bodyPr>
          <a:p>
            <a:r>
              <a:rPr lang="zh-CN" altLang="en-US" sz="2400"/>
              <a:t>产品金字塔模式将产品或服务设置成不同的档次，以满足不同客户的需求。</a:t>
            </a:r>
            <a:endParaRPr lang="zh-CN" altLang="en-US" sz="2400"/>
          </a:p>
        </p:txBody>
      </p:sp>
      <p:sp>
        <p:nvSpPr>
          <p:cNvPr id="12" name="矩形 11"/>
          <p:cNvSpPr/>
          <p:nvPr>
            <p:custDataLst>
              <p:tags r:id="rId1"/>
            </p:custDataLst>
          </p:nvPr>
        </p:nvSpPr>
        <p:spPr>
          <a:xfrm>
            <a:off x="9310370" y="-3175"/>
            <a:ext cx="3209925" cy="686435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等腰三角形 5"/>
          <p:cNvSpPr/>
          <p:nvPr/>
        </p:nvSpPr>
        <p:spPr>
          <a:xfrm>
            <a:off x="541020" y="2519680"/>
            <a:ext cx="4929505" cy="3857625"/>
          </a:xfrm>
          <a:prstGeom prst="triangle">
            <a:avLst/>
          </a:prstGeom>
          <a:solidFill>
            <a:schemeClr val="accent1">
              <a:lumMod val="40000"/>
              <a:lumOff val="60000"/>
            </a:schemeClr>
          </a:solidFill>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cxnSp>
        <p:nvCxnSpPr>
          <p:cNvPr id="7" name="直接连接符 6"/>
          <p:cNvCxnSpPr/>
          <p:nvPr/>
        </p:nvCxnSpPr>
        <p:spPr>
          <a:xfrm flipV="1">
            <a:off x="2446020" y="3380740"/>
            <a:ext cx="1087755" cy="25400"/>
          </a:xfrm>
          <a:prstGeom prst="line">
            <a:avLst/>
          </a:prstGeom>
          <a:ln w="28575" cmpd="sng">
            <a:solidFill>
              <a:schemeClr val="accent1">
                <a:shade val="50000"/>
              </a:schemeClr>
            </a:solidFill>
            <a:prstDash val="solid"/>
          </a:ln>
        </p:spPr>
        <p:style>
          <a:lnRef idx="2">
            <a:schemeClr val="accent1"/>
          </a:lnRef>
          <a:fillRef idx="0">
            <a:srgbClr val="FFFFFF"/>
          </a:fillRef>
          <a:effectRef idx="0">
            <a:srgbClr val="FFFFFF"/>
          </a:effectRef>
          <a:fontRef idx="minor">
            <a:schemeClr val="tx1"/>
          </a:fontRef>
        </p:style>
      </p:cxnSp>
      <p:cxnSp>
        <p:nvCxnSpPr>
          <p:cNvPr id="8" name="直接连接符 7"/>
          <p:cNvCxnSpPr/>
          <p:nvPr>
            <p:custDataLst>
              <p:tags r:id="rId3"/>
            </p:custDataLst>
          </p:nvPr>
        </p:nvCxnSpPr>
        <p:spPr>
          <a:xfrm>
            <a:off x="1198880" y="5389880"/>
            <a:ext cx="3653790" cy="22225"/>
          </a:xfrm>
          <a:prstGeom prst="line">
            <a:avLst/>
          </a:prstGeom>
          <a:ln w="28575" cmpd="sng">
            <a:solidFill>
              <a:schemeClr val="accent1">
                <a:shade val="50000"/>
              </a:schemeClr>
            </a:solidFill>
            <a:prstDash val="solid"/>
          </a:ln>
        </p:spPr>
        <p:style>
          <a:lnRef idx="2">
            <a:schemeClr val="accent1"/>
          </a:lnRef>
          <a:fillRef idx="0">
            <a:srgbClr val="FFFFFF"/>
          </a:fillRef>
          <a:effectRef idx="0">
            <a:srgbClr val="FFFFFF"/>
          </a:effectRef>
          <a:fontRef idx="minor">
            <a:schemeClr val="tx1"/>
          </a:fontRef>
        </p:style>
      </p:cxnSp>
      <p:sp>
        <p:nvSpPr>
          <p:cNvPr id="9" name="文本框 8"/>
          <p:cNvSpPr txBox="1"/>
          <p:nvPr/>
        </p:nvSpPr>
        <p:spPr>
          <a:xfrm>
            <a:off x="1406525" y="5506085"/>
            <a:ext cx="4064000" cy="829945"/>
          </a:xfrm>
          <a:prstGeom prst="rect">
            <a:avLst/>
          </a:prstGeom>
          <a:noFill/>
        </p:spPr>
        <p:txBody>
          <a:bodyPr wrap="square" rtlCol="0">
            <a:spAutoFit/>
          </a:bodyPr>
          <a:p>
            <a:r>
              <a:rPr lang="zh-CN" altLang="en-US" sz="2400"/>
              <a:t>低价位、大批量的产品，</a:t>
            </a:r>
            <a:endParaRPr lang="zh-CN" altLang="en-US" sz="2400"/>
          </a:p>
          <a:p>
            <a:r>
              <a:rPr lang="zh-CN" altLang="en-US" sz="2400"/>
              <a:t>靠薄利多销赚取利润</a:t>
            </a:r>
            <a:endParaRPr lang="zh-CN" altLang="en-US" sz="2400"/>
          </a:p>
        </p:txBody>
      </p:sp>
      <p:sp>
        <p:nvSpPr>
          <p:cNvPr id="10" name="文本框 9"/>
          <p:cNvSpPr txBox="1"/>
          <p:nvPr/>
        </p:nvSpPr>
        <p:spPr>
          <a:xfrm>
            <a:off x="3620770" y="2618740"/>
            <a:ext cx="5125085" cy="829945"/>
          </a:xfrm>
          <a:prstGeom prst="rect">
            <a:avLst/>
          </a:prstGeom>
          <a:noFill/>
        </p:spPr>
        <p:txBody>
          <a:bodyPr wrap="square" rtlCol="0" anchor="t">
            <a:spAutoFit/>
          </a:bodyPr>
          <a:p>
            <a:r>
              <a:rPr lang="zh-CN" altLang="en-US" sz="2400"/>
              <a:t>高价位、小批量的产品，</a:t>
            </a:r>
            <a:endParaRPr lang="zh-CN" altLang="en-US" sz="2400"/>
          </a:p>
          <a:p>
            <a:r>
              <a:rPr lang="zh-CN" altLang="en-US" sz="2400"/>
              <a:t>靠精益求精获取超额利润。</a:t>
            </a:r>
            <a:endParaRPr lang="zh-CN" altLang="en-US" sz="2400"/>
          </a:p>
        </p:txBody>
      </p:sp>
      <p:cxnSp>
        <p:nvCxnSpPr>
          <p:cNvPr id="11" name="直接箭头连接符 10"/>
          <p:cNvCxnSpPr>
            <a:stCxn id="10" idx="1"/>
          </p:cNvCxnSpPr>
          <p:nvPr/>
        </p:nvCxnSpPr>
        <p:spPr>
          <a:xfrm flipH="1">
            <a:off x="3215640" y="3034030"/>
            <a:ext cx="405130" cy="205105"/>
          </a:xfrm>
          <a:prstGeom prst="straightConnector1">
            <a:avLst/>
          </a:prstGeom>
          <a:ln w="28575" cmpd="sng">
            <a:solidFill>
              <a:schemeClr val="accent1">
                <a:shade val="50000"/>
              </a:schemeClr>
            </a:solidFill>
            <a:prstDash val="solid"/>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二、商业模式的常见类型</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（二）产品金字塔模式</a:t>
            </a:r>
            <a:endParaRPr lang="zh-CN" altLang="en-US" sz="2400"/>
          </a:p>
        </p:txBody>
      </p:sp>
      <p:sp>
        <p:nvSpPr>
          <p:cNvPr id="4" name="文本框 3"/>
          <p:cNvSpPr txBox="1"/>
          <p:nvPr/>
        </p:nvSpPr>
        <p:spPr>
          <a:xfrm>
            <a:off x="1168400" y="1536065"/>
            <a:ext cx="7517130" cy="829945"/>
          </a:xfrm>
          <a:prstGeom prst="rect">
            <a:avLst/>
          </a:prstGeom>
          <a:noFill/>
        </p:spPr>
        <p:txBody>
          <a:bodyPr wrap="square" rtlCol="0" anchor="t">
            <a:spAutoFit/>
          </a:bodyPr>
          <a:p>
            <a:r>
              <a:rPr lang="zh-CN" altLang="en-US" sz="2400"/>
              <a:t>产品金字塔模式将产品或服务设置成不同的档次，以满足不同客户的需求。</a:t>
            </a:r>
            <a:endParaRPr lang="zh-CN" altLang="en-US" sz="2400"/>
          </a:p>
        </p:txBody>
      </p:sp>
      <p:sp>
        <p:nvSpPr>
          <p:cNvPr id="12" name="矩形 11"/>
          <p:cNvSpPr/>
          <p:nvPr>
            <p:custDataLst>
              <p:tags r:id="rId1"/>
            </p:custDataLst>
          </p:nvPr>
        </p:nvSpPr>
        <p:spPr>
          <a:xfrm>
            <a:off x="9310370" y="-3175"/>
            <a:ext cx="3209925" cy="686435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960755" y="2690495"/>
            <a:ext cx="8144510" cy="1938020"/>
          </a:xfrm>
          <a:prstGeom prst="rect">
            <a:avLst/>
          </a:prstGeom>
          <a:noFill/>
        </p:spPr>
        <p:txBody>
          <a:bodyPr wrap="square" rtlCol="0" anchor="t">
            <a:spAutoFit/>
          </a:bodyPr>
          <a:p>
            <a:r>
              <a:rPr lang="zh-CN" altLang="en-US" sz="2400"/>
              <a:t>企业若想使用产品金字塔模式需满足以下三个条件。</a:t>
            </a:r>
            <a:endParaRPr lang="zh-CN" altLang="en-US" sz="2400"/>
          </a:p>
          <a:p>
            <a:r>
              <a:rPr lang="zh-CN" altLang="en-US" sz="2400">
                <a:solidFill>
                  <a:srgbClr val="FF0000"/>
                </a:solidFill>
              </a:rPr>
              <a:t>（1）</a:t>
            </a:r>
            <a:r>
              <a:rPr lang="zh-CN" altLang="en-US" sz="2400"/>
              <a:t>企业必须有成体系的产品或服务。</a:t>
            </a:r>
            <a:endParaRPr lang="zh-CN" altLang="en-US" sz="2400"/>
          </a:p>
          <a:p>
            <a:r>
              <a:rPr lang="zh-CN" altLang="en-US" sz="2400">
                <a:solidFill>
                  <a:srgbClr val="FF0000"/>
                </a:solidFill>
              </a:rPr>
              <a:t>（2）</a:t>
            </a:r>
            <a:r>
              <a:rPr lang="zh-CN" altLang="en-US" sz="2400"/>
              <a:t>企业必须拥有庞大的客户群，且客户有个性化需求。</a:t>
            </a:r>
            <a:endParaRPr lang="zh-CN" altLang="en-US" sz="2400"/>
          </a:p>
          <a:p>
            <a:r>
              <a:rPr lang="zh-CN" altLang="en-US" sz="2400">
                <a:solidFill>
                  <a:srgbClr val="FF0000"/>
                </a:solidFill>
              </a:rPr>
              <a:t>（3）</a:t>
            </a:r>
            <a:r>
              <a:rPr lang="zh-CN" altLang="en-US" sz="2400"/>
              <a:t>企业的高、中、低档产品或服务的客户群之间必须有一定的联系。</a:t>
            </a:r>
            <a:endParaRPr lang="zh-CN" altLang="en-US" sz="24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二、商业模式的常见类型</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（三）“饵与钩”模式</a:t>
            </a:r>
            <a:endParaRPr lang="zh-CN" altLang="en-US" sz="2400"/>
          </a:p>
        </p:txBody>
      </p:sp>
      <p:sp>
        <p:nvSpPr>
          <p:cNvPr id="4" name="文本框 3"/>
          <p:cNvSpPr txBox="1"/>
          <p:nvPr/>
        </p:nvSpPr>
        <p:spPr>
          <a:xfrm>
            <a:off x="1168400" y="1628140"/>
            <a:ext cx="7879080" cy="1198880"/>
          </a:xfrm>
          <a:prstGeom prst="rect">
            <a:avLst/>
          </a:prstGeom>
          <a:noFill/>
        </p:spPr>
        <p:txBody>
          <a:bodyPr wrap="square" rtlCol="0" anchor="t">
            <a:spAutoFit/>
          </a:bodyPr>
          <a:p>
            <a:r>
              <a:rPr lang="zh-CN" altLang="en-US" sz="2400"/>
              <a:t>这一模式的关键在于所提供的初始商品（如刀柄）与后续商品（如可替换刀片）紧密连接，后续商品通常是顾客有着无限次需求的，企业可以从后续商品中获取较高的收益。</a:t>
            </a:r>
            <a:endParaRPr lang="zh-CN" altLang="en-US" sz="2400"/>
          </a:p>
        </p:txBody>
      </p:sp>
      <p:sp>
        <p:nvSpPr>
          <p:cNvPr id="12" name="矩形 11"/>
          <p:cNvSpPr/>
          <p:nvPr>
            <p:custDataLst>
              <p:tags r:id="rId1"/>
            </p:custDataLst>
          </p:nvPr>
        </p:nvSpPr>
        <p:spPr>
          <a:xfrm>
            <a:off x="9310370" y="-3175"/>
            <a:ext cx="3209925" cy="686435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https://photo-static-api.fotomore.com/creative/vcg/veer/400/new/VCG41N627668538.jpg?uid=386&amp;timestamp=1724308336&amp;sign=26f0fb6eb1bed8018164e12772490ee6" descr="鱼"/>
          <p:cNvPicPr>
            <a:picLocks noChangeAspect="1"/>
          </p:cNvPicPr>
          <p:nvPr/>
        </p:nvPicPr>
        <p:blipFill>
          <a:blip r:embed="rId3"/>
          <a:stretch>
            <a:fillRect/>
          </a:stretch>
        </p:blipFill>
        <p:spPr>
          <a:xfrm>
            <a:off x="2487930" y="3218815"/>
            <a:ext cx="4241165" cy="282702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二、商业模式的常见类型</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（四）资源衍生模式</a:t>
            </a:r>
            <a:endParaRPr lang="zh-CN" altLang="en-US" sz="2400"/>
          </a:p>
        </p:txBody>
      </p:sp>
      <p:sp>
        <p:nvSpPr>
          <p:cNvPr id="4" name="文本框 3"/>
          <p:cNvSpPr txBox="1"/>
          <p:nvPr/>
        </p:nvSpPr>
        <p:spPr>
          <a:xfrm>
            <a:off x="1168400" y="1381760"/>
            <a:ext cx="7517130" cy="1198880"/>
          </a:xfrm>
          <a:prstGeom prst="rect">
            <a:avLst/>
          </a:prstGeom>
          <a:noFill/>
        </p:spPr>
        <p:txBody>
          <a:bodyPr wrap="square" rtlCol="0" anchor="t">
            <a:spAutoFit/>
          </a:bodyPr>
          <a:p>
            <a:r>
              <a:rPr lang="zh-CN" altLang="en-US" sz="2400"/>
              <a:t>资源衍生模式是将公司已经形成的资源再衍生到其他业务领域。企业在一个领域获得成功后，知名度、品牌效应显现，此时可以借助衍生关系获得新的业务发展机会。</a:t>
            </a:r>
            <a:endParaRPr lang="zh-CN" altLang="en-US" sz="2400"/>
          </a:p>
        </p:txBody>
      </p:sp>
      <p:sp>
        <p:nvSpPr>
          <p:cNvPr id="12" name="矩形 11"/>
          <p:cNvSpPr/>
          <p:nvPr>
            <p:custDataLst>
              <p:tags r:id="rId1"/>
            </p:custDataLst>
          </p:nvPr>
        </p:nvSpPr>
        <p:spPr>
          <a:xfrm>
            <a:off x="9310370" y="-3175"/>
            <a:ext cx="3209925" cy="686435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https://photo-static-api.fotomore.com/creative/vcg/400/new/VCG41N2150369213.jpg?uid=386&amp;timestamp=1724308494&amp;sign=8c4268442b4784f3b106e435b014c4eb" descr="强大的文档数据库和流程自动化系统，用于企业领域的有效文件处理和知识管理。业务技术。"/>
          <p:cNvPicPr>
            <a:picLocks noChangeAspect="1"/>
          </p:cNvPicPr>
          <p:nvPr/>
        </p:nvPicPr>
        <p:blipFill>
          <a:blip r:embed="rId3"/>
          <a:stretch>
            <a:fillRect/>
          </a:stretch>
        </p:blipFill>
        <p:spPr>
          <a:xfrm>
            <a:off x="2597150" y="3429000"/>
            <a:ext cx="4333875" cy="301625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二、商业模式的常见类型</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（五）免费模式</a:t>
            </a:r>
            <a:endParaRPr lang="zh-CN" altLang="en-US" sz="2400"/>
          </a:p>
        </p:txBody>
      </p:sp>
      <p:sp>
        <p:nvSpPr>
          <p:cNvPr id="4" name="文本框 3"/>
          <p:cNvSpPr txBox="1"/>
          <p:nvPr/>
        </p:nvSpPr>
        <p:spPr>
          <a:xfrm>
            <a:off x="1168400" y="1464945"/>
            <a:ext cx="7313930" cy="2676525"/>
          </a:xfrm>
          <a:prstGeom prst="rect">
            <a:avLst/>
          </a:prstGeom>
          <a:noFill/>
        </p:spPr>
        <p:txBody>
          <a:bodyPr wrap="square" rtlCol="0" anchor="t">
            <a:spAutoFit/>
          </a:bodyPr>
          <a:p>
            <a:r>
              <a:rPr lang="zh-CN" altLang="en-US" sz="2400">
                <a:solidFill>
                  <a:srgbClr val="FF0000"/>
                </a:solidFill>
              </a:rPr>
              <a:t>一</a:t>
            </a:r>
            <a:r>
              <a:rPr lang="zh-CN" altLang="en-US" sz="2400"/>
              <a:t>是基于平台的免费模式。</a:t>
            </a:r>
            <a:endParaRPr lang="zh-CN" altLang="en-US" sz="2400"/>
          </a:p>
          <a:p>
            <a:endParaRPr lang="zh-CN" altLang="en-US" sz="2400"/>
          </a:p>
          <a:p>
            <a:r>
              <a:rPr lang="zh-CN" altLang="en-US" sz="2400">
                <a:solidFill>
                  <a:srgbClr val="FF0000"/>
                </a:solidFill>
              </a:rPr>
              <a:t>二</a:t>
            </a:r>
            <a:r>
              <a:rPr lang="zh-CN" altLang="en-US" sz="2400"/>
              <a:t>是免费增值模式，即免费的基本服务和可选的付费增值服务。</a:t>
            </a:r>
            <a:endParaRPr lang="zh-CN" altLang="en-US" sz="2400"/>
          </a:p>
          <a:p>
            <a:endParaRPr lang="zh-CN" altLang="en-US" sz="2400"/>
          </a:p>
          <a:p>
            <a:r>
              <a:rPr lang="zh-CN" altLang="en-US" sz="2400">
                <a:solidFill>
                  <a:srgbClr val="FF0000"/>
                </a:solidFill>
              </a:rPr>
              <a:t>三</a:t>
            </a:r>
            <a:r>
              <a:rPr lang="zh-CN" altLang="en-US" sz="2400"/>
              <a:t>是诱饵模式，以免费或极低的初始价格吸引客户，并引诱客户进入重复购买的状态。</a:t>
            </a:r>
            <a:endParaRPr lang="zh-CN" altLang="en-US" sz="2400"/>
          </a:p>
        </p:txBody>
      </p:sp>
      <p:sp>
        <p:nvSpPr>
          <p:cNvPr id="12" name="矩形 11"/>
          <p:cNvSpPr/>
          <p:nvPr>
            <p:custDataLst>
              <p:tags r:id="rId1"/>
            </p:custDataLst>
          </p:nvPr>
        </p:nvSpPr>
        <p:spPr>
          <a:xfrm>
            <a:off x="9310370" y="-3175"/>
            <a:ext cx="3209925" cy="686435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https://photo-static-api.fotomore.com/creative/vcg/veer/400/new/VCG41N692577864.jpg?uid=386&amp;timestamp=1724308608&amp;sign=17402bf36c66b7e9be17472c9e3bd336" descr="自由字木制背景由彩色abc字母块木制字母组成，复制空间的广告文本。学习英语的概念"/>
          <p:cNvPicPr>
            <a:picLocks noChangeAspect="1"/>
          </p:cNvPicPr>
          <p:nvPr/>
        </p:nvPicPr>
        <p:blipFill>
          <a:blip r:embed="rId3"/>
          <a:stretch>
            <a:fillRect/>
          </a:stretch>
        </p:blipFill>
        <p:spPr>
          <a:xfrm>
            <a:off x="2763520" y="4224655"/>
            <a:ext cx="3481705" cy="232092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二、商业模式的常见类型</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（六）平台型模式</a:t>
            </a:r>
            <a:endParaRPr lang="zh-CN" altLang="en-US" sz="2400"/>
          </a:p>
        </p:txBody>
      </p:sp>
      <p:sp>
        <p:nvSpPr>
          <p:cNvPr id="4" name="文本框 3"/>
          <p:cNvSpPr txBox="1"/>
          <p:nvPr/>
        </p:nvSpPr>
        <p:spPr>
          <a:xfrm>
            <a:off x="1168400" y="1381760"/>
            <a:ext cx="7807325" cy="2676525"/>
          </a:xfrm>
          <a:prstGeom prst="rect">
            <a:avLst/>
          </a:prstGeom>
          <a:noFill/>
        </p:spPr>
        <p:txBody>
          <a:bodyPr wrap="square" rtlCol="0" anchor="t">
            <a:spAutoFit/>
          </a:bodyPr>
          <a:p>
            <a:r>
              <a:rPr lang="zh-CN" altLang="en-US" sz="2400"/>
              <a:t>平台型模式将两个或两个以上独立但相互依存的客户群体连接起来，这样的平台通过充当连接这些群体的媒介而创造价值。</a:t>
            </a:r>
            <a:endParaRPr lang="zh-CN" altLang="en-US" sz="2400"/>
          </a:p>
          <a:p>
            <a:endParaRPr lang="zh-CN" altLang="en-US" sz="2400"/>
          </a:p>
          <a:p>
            <a:r>
              <a:rPr lang="zh-CN" altLang="en-US" sz="2400"/>
              <a:t>平台型商业模式达到一定规模时会产生爆炸式裂变效应，可以让企业产生巨大的数据价值，产生传统工业时代企业所不能产生的经济效益和价值。</a:t>
            </a:r>
            <a:endParaRPr lang="zh-CN" altLang="en-US" sz="2400"/>
          </a:p>
        </p:txBody>
      </p:sp>
      <p:sp>
        <p:nvSpPr>
          <p:cNvPr id="12" name="矩形 11"/>
          <p:cNvSpPr/>
          <p:nvPr>
            <p:custDataLst>
              <p:tags r:id="rId1"/>
            </p:custDataLst>
          </p:nvPr>
        </p:nvSpPr>
        <p:spPr>
          <a:xfrm>
            <a:off x="9310370" y="-3175"/>
            <a:ext cx="3209925" cy="686435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https://photo-static-api.fotomore.com/creative/vcg/400/new/VCG211303545604.jpg?uid=386&amp;timestamp=1724308871&amp;sign=91686be01ddd38e7f2d79060f7f9bb54" descr="购物车的特写与礼品盒上的蓝色背景"/>
          <p:cNvPicPr>
            <a:picLocks noChangeAspect="1"/>
          </p:cNvPicPr>
          <p:nvPr/>
        </p:nvPicPr>
        <p:blipFill>
          <a:blip r:embed="rId3"/>
          <a:stretch>
            <a:fillRect/>
          </a:stretch>
        </p:blipFill>
        <p:spPr>
          <a:xfrm>
            <a:off x="3461385" y="4341495"/>
            <a:ext cx="3185795" cy="212344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873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029335" y="2461260"/>
            <a:ext cx="6096000" cy="706755"/>
          </a:xfrm>
          <a:prstGeom prst="rect">
            <a:avLst/>
          </a:prstGeom>
          <a:noFill/>
        </p:spPr>
        <p:txBody>
          <a:bodyPr wrap="square" rtlCol="0" anchor="t">
            <a:spAutoFit/>
          </a:bodyPr>
          <a:p>
            <a:r>
              <a:rPr lang="zh-CN" altLang="en-US" sz="2000"/>
              <a:t>互动</a:t>
            </a:r>
            <a:endParaRPr lang="zh-CN" altLang="en-US" sz="2000"/>
          </a:p>
          <a:p>
            <a:r>
              <a:rPr lang="zh-CN" altLang="en-US" sz="2000"/>
              <a:t>讨论</a:t>
            </a:r>
            <a:endParaRPr lang="zh-CN" altLang="en-US" sz="2000"/>
          </a:p>
        </p:txBody>
      </p:sp>
      <p:sp>
        <p:nvSpPr>
          <p:cNvPr id="7" name="文本框 6"/>
          <p:cNvSpPr txBox="1"/>
          <p:nvPr/>
        </p:nvSpPr>
        <p:spPr>
          <a:xfrm>
            <a:off x="1958975" y="2569210"/>
            <a:ext cx="6096000" cy="3415030"/>
          </a:xfrm>
          <a:prstGeom prst="rect">
            <a:avLst/>
          </a:prstGeom>
          <a:noFill/>
        </p:spPr>
        <p:txBody>
          <a:bodyPr wrap="square" rtlCol="0" anchor="t">
            <a:spAutoFit/>
          </a:bodyPr>
          <a:p>
            <a:r>
              <a:rPr lang="zh-CN" altLang="en-US" sz="2400" b="1">
                <a:solidFill>
                  <a:srgbClr val="002060"/>
                </a:solidFill>
              </a:rPr>
              <a:t>假如你要立足以下状况之一开办一个企业，你将采用哪种商业模式？为什么？</a:t>
            </a:r>
            <a:endParaRPr lang="zh-CN" altLang="en-US" sz="2400" b="1">
              <a:solidFill>
                <a:srgbClr val="002060"/>
              </a:solidFill>
            </a:endParaRPr>
          </a:p>
          <a:p>
            <a:endParaRPr lang="zh-CN" altLang="en-US" sz="2400" b="1">
              <a:solidFill>
                <a:srgbClr val="002060"/>
              </a:solidFill>
            </a:endParaRPr>
          </a:p>
          <a:p>
            <a:r>
              <a:rPr lang="zh-CN" altLang="en-US" sz="2400">
                <a:solidFill>
                  <a:schemeClr val="tx1"/>
                </a:solidFill>
              </a:rPr>
              <a:t>（1）外卖餐盒、快递包装、一次性餐具等造成很多污染。</a:t>
            </a:r>
            <a:endParaRPr lang="zh-CN" altLang="en-US" sz="2400">
              <a:solidFill>
                <a:schemeClr val="tx1"/>
              </a:solidFill>
            </a:endParaRPr>
          </a:p>
          <a:p>
            <a:r>
              <a:rPr lang="zh-CN" altLang="en-US" sz="2400">
                <a:solidFill>
                  <a:schemeClr val="tx1"/>
                </a:solidFill>
              </a:rPr>
              <a:t>（2）人们购买的服装、小商品等往往只使用一段时间就被闲置。</a:t>
            </a:r>
            <a:endParaRPr lang="zh-CN" altLang="en-US" sz="2400">
              <a:solidFill>
                <a:schemeClr val="tx1"/>
              </a:solidFill>
            </a:endParaRPr>
          </a:p>
          <a:p>
            <a:r>
              <a:rPr lang="zh-CN" altLang="en-US" sz="2400">
                <a:solidFill>
                  <a:schemeClr val="tx1"/>
                </a:solidFill>
              </a:rPr>
              <a:t>（3）旅游出行时人们想要更自由、更便捷、更舒适。</a:t>
            </a:r>
            <a:endParaRPr lang="zh-CN" altLang="en-US" sz="2400">
              <a:solidFill>
                <a:schemeClr val="tx1"/>
              </a:solidFill>
            </a:endParaRPr>
          </a:p>
        </p:txBody>
      </p:sp>
      <p:sp>
        <p:nvSpPr>
          <p:cNvPr id="9" name="圆角矩形 8"/>
          <p:cNvSpPr/>
          <p:nvPr/>
        </p:nvSpPr>
        <p:spPr>
          <a:xfrm>
            <a:off x="743585" y="2171065"/>
            <a:ext cx="7785735" cy="3957955"/>
          </a:xfrm>
          <a:prstGeom prst="roundRect">
            <a:avLst/>
          </a:prstGeom>
        </p:spPr>
        <p:style>
          <a:lnRef idx="3">
            <a:schemeClr val="accent2"/>
          </a:lnRef>
          <a:fillRef idx="0">
            <a:srgbClr val="FFFFFF"/>
          </a:fillRef>
          <a:effectRef idx="0">
            <a:srgbClr val="FFFFFF"/>
          </a:effectRef>
          <a:fontRef idx="minor">
            <a:schemeClr val="tx1"/>
          </a:fontRef>
        </p:style>
        <p:txBody>
          <a:bodyPr rtlCol="0" anchor="ctr"/>
          <a:p>
            <a:pPr algn="ctr"/>
            <a:endParaRPr lang="zh-CN" altLang="en-US"/>
          </a:p>
        </p:txBody>
      </p:sp>
      <p:sp>
        <p:nvSpPr>
          <p:cNvPr id="19" name="椭圆形标注 18"/>
          <p:cNvSpPr/>
          <p:nvPr/>
        </p:nvSpPr>
        <p:spPr>
          <a:xfrm>
            <a:off x="865505" y="2388870"/>
            <a:ext cx="1015365" cy="812165"/>
          </a:xfrm>
          <a:prstGeom prst="wedgeEllipseCallout">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488" cy="677"/>
            </a:xfrm>
            <a:prstGeom prst="rect">
              <a:avLst/>
            </a:prstGeom>
            <a:noFill/>
          </p:spPr>
          <p:txBody>
            <a:bodyPr wrap="none" rtlCol="0" anchor="t">
              <a:spAutoFit/>
            </a:bodyPr>
            <a:p>
              <a:endParaRPr lang="en-US" altLang="zh-CN" sz="2200" spc="100" smtClean="0">
                <a:solidFill>
                  <a:schemeClr val="tx1"/>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2" name="组合 1"/>
          <p:cNvGrpSpPr/>
          <p:nvPr/>
        </p:nvGrpSpPr>
        <p:grpSpPr>
          <a:xfrm>
            <a:off x="321945" y="496570"/>
            <a:ext cx="11345545" cy="2868295"/>
            <a:chOff x="1158" y="250"/>
            <a:chExt cx="17867" cy="4517"/>
          </a:xfrm>
        </p:grpSpPr>
        <p:sp>
          <p:nvSpPr>
            <p:cNvPr id="5" name="文本框 4"/>
            <p:cNvSpPr txBox="1"/>
            <p:nvPr/>
          </p:nvSpPr>
          <p:spPr>
            <a:xfrm>
              <a:off x="8181" y="250"/>
              <a:ext cx="3291" cy="1452"/>
            </a:xfrm>
            <a:prstGeom prst="rect">
              <a:avLst/>
            </a:prstGeom>
            <a:noFill/>
          </p:spPr>
          <p:txBody>
            <a:bodyPr wrap="square" rtlCol="0">
              <a:spAutoFit/>
            </a:bodyPr>
            <a:p>
              <a:r>
                <a:rPr lang="zh-CN" altLang="zh-CN" sz="5400">
                  <a:latin typeface="+mj-ea"/>
                  <a:ea typeface="+mj-ea"/>
                  <a:cs typeface="+mj-ea"/>
                </a:rPr>
                <a:t>目 录</a:t>
              </a:r>
              <a:endParaRPr lang="zh-CN" altLang="zh-CN" sz="5400">
                <a:latin typeface="+mj-ea"/>
                <a:ea typeface="+mj-ea"/>
                <a:cs typeface="+mj-ea"/>
              </a:endParaRPr>
            </a:p>
          </p:txBody>
        </p:sp>
        <p:grpSp>
          <p:nvGrpSpPr>
            <p:cNvPr id="9" name="组合 8"/>
            <p:cNvGrpSpPr/>
            <p:nvPr/>
          </p:nvGrpSpPr>
          <p:grpSpPr>
            <a:xfrm>
              <a:off x="1158" y="1134"/>
              <a:ext cx="17867" cy="3633"/>
              <a:chOff x="1175" y="1552"/>
              <a:chExt cx="17867" cy="3633"/>
            </a:xfrm>
          </p:grpSpPr>
          <p:sp>
            <p:nvSpPr>
              <p:cNvPr id="14" name="文本框 13"/>
              <p:cNvSpPr txBox="1"/>
              <p:nvPr/>
            </p:nvSpPr>
            <p:spPr>
              <a:xfrm>
                <a:off x="1175" y="1552"/>
                <a:ext cx="7872" cy="3633"/>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模块一</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萌动——产生创业愿望</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模块二</a:t>
                </a:r>
                <a:r>
                  <a:rPr lang="en-US" altLang="zh-CN" sz="2200" smtClean="0">
                    <a:solidFill>
                      <a:schemeClr val="tx1"/>
                    </a:solidFill>
                    <a:latin typeface="微软雅黑" panose="020B0503020204020204" pitchFamily="34" charset="-122"/>
                    <a:ea typeface="微软雅黑" panose="020B0503020204020204" pitchFamily="34" charset="-122"/>
                  </a:rPr>
                  <a:t> 厚积——练习创新</a:t>
                </a: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752" y="1552"/>
                <a:ext cx="8290" cy="3633"/>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模块六</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构建——设计商业模式</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模块七</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整合——获取创业资源</a:t>
                </a:r>
                <a:endParaRPr lang="zh-CN" altLang="en-US" sz="2200" smtClean="0">
                  <a:solidFill>
                    <a:schemeClr val="tx1"/>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8032" y="1511"/>
              <a:ext cx="3169" cy="725"/>
            </a:xfrm>
            <a:prstGeom prst="rect">
              <a:avLst/>
            </a:prstGeom>
            <a:noFill/>
          </p:spPr>
          <p:txBody>
            <a:bodyPr wrap="square" rtlCol="0">
              <a:spAutoFit/>
            </a:bodyPr>
            <a:p>
              <a:r>
                <a:rPr lang="en-US" altLang="zh-CN" sz="2400" spc="140">
                  <a:solidFill>
                    <a:schemeClr val="tx1"/>
                  </a:solidFill>
                  <a:uFillTx/>
                  <a:latin typeface="+mj-ea"/>
                  <a:ea typeface="+mj-ea"/>
                </a:rPr>
                <a:t>CONTENTS</a:t>
              </a:r>
              <a:endParaRPr lang="en-US" altLang="zh-CN" sz="2400" spc="140">
                <a:solidFill>
                  <a:schemeClr val="tx1"/>
                </a:solidFill>
                <a:uFillTx/>
                <a:latin typeface="+mj-ea"/>
                <a:ea typeface="+mj-ea"/>
              </a:endParaRPr>
            </a:p>
          </p:txBody>
        </p:sp>
      </p:grpSp>
      <p:sp>
        <p:nvSpPr>
          <p:cNvPr id="3" name="文本框 2"/>
          <p:cNvSpPr txBox="1"/>
          <p:nvPr>
            <p:custDataLst>
              <p:tags r:id="rId1"/>
            </p:custDataLst>
          </p:nvPr>
        </p:nvSpPr>
        <p:spPr>
          <a:xfrm>
            <a:off x="321945" y="3257550"/>
            <a:ext cx="5448935" cy="3322955"/>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latin typeface="微软雅黑" panose="020B0503020204020204" pitchFamily="34" charset="-122"/>
                <a:ea typeface="微软雅黑" panose="020B0503020204020204" pitchFamily="34" charset="-122"/>
                <a:sym typeface="+mn-ea"/>
              </a:rPr>
              <a:t>模块三</a:t>
            </a:r>
            <a:r>
              <a:rPr lang="en-US" altLang="zh-CN" sz="2200" smtClean="0">
                <a:latin typeface="微软雅黑" panose="020B0503020204020204" pitchFamily="34" charset="-122"/>
                <a:ea typeface="微软雅黑" panose="020B0503020204020204" pitchFamily="34" charset="-122"/>
                <a:sym typeface="+mn-ea"/>
              </a:rPr>
              <a:t> </a:t>
            </a:r>
            <a:r>
              <a:rPr lang="zh-CN" altLang="en-US" sz="2200" smtClean="0">
                <a:latin typeface="微软雅黑" panose="020B0503020204020204" pitchFamily="34" charset="-122"/>
                <a:ea typeface="微软雅黑" panose="020B0503020204020204" pitchFamily="34" charset="-122"/>
                <a:sym typeface="+mn-ea"/>
              </a:rPr>
              <a:t>蜕变——成为合格创业者</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latin typeface="微软雅黑" panose="020B0503020204020204" pitchFamily="34" charset="-122"/>
                <a:ea typeface="微软雅黑" panose="020B0503020204020204" pitchFamily="34" charset="-122"/>
                <a:sym typeface="+mn-ea"/>
              </a:rPr>
              <a:t>模块四</a:t>
            </a:r>
            <a:r>
              <a:rPr lang="en-US" altLang="zh-CN" sz="2200" smtClean="0">
                <a:latin typeface="微软雅黑" panose="020B0503020204020204" pitchFamily="34" charset="-122"/>
                <a:ea typeface="微软雅黑" panose="020B0503020204020204" pitchFamily="34" charset="-122"/>
                <a:sym typeface="+mn-ea"/>
              </a:rPr>
              <a:t> </a:t>
            </a:r>
            <a:r>
              <a:rPr lang="zh-CN" altLang="en-US" sz="2200" smtClean="0">
                <a:latin typeface="微软雅黑" panose="020B0503020204020204" pitchFamily="34" charset="-122"/>
                <a:ea typeface="微软雅黑" panose="020B0503020204020204" pitchFamily="34" charset="-122"/>
                <a:sym typeface="+mn-ea"/>
              </a:rPr>
              <a:t>审慎——认识创业机会与风险</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
            </p:custDataLst>
          </p:nvPr>
        </p:nvSpPr>
        <p:spPr>
          <a:xfrm>
            <a:off x="6403340" y="3180715"/>
            <a:ext cx="4998720" cy="2306955"/>
          </a:xfrm>
          <a:prstGeom prst="rect">
            <a:avLst/>
          </a:prstGeom>
          <a:noFill/>
        </p:spPr>
        <p:txBody>
          <a:bodyPr wrap="square" rtlCol="0">
            <a:spAutoFit/>
          </a:bodyPr>
          <a:p>
            <a:pPr marL="342900" indent="-342900" algn="l">
              <a:lnSpc>
                <a:spcPct val="300000"/>
              </a:lnSpc>
              <a:buFont typeface="Wingdings" panose="05000000000000000000" charset="0"/>
              <a:buChar char="w"/>
            </a:pPr>
            <a:r>
              <a:rPr lang="zh-CN" sz="2400" b="1" smtClean="0">
                <a:solidFill>
                  <a:schemeClr val="tx1"/>
                </a:solidFill>
                <a:latin typeface="微软雅黑" panose="020B0503020204020204" pitchFamily="34" charset="-122"/>
                <a:ea typeface="微软雅黑" panose="020B0503020204020204" pitchFamily="34" charset="-122"/>
              </a:rPr>
              <a:t>模块八</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筹谋——编制创业计划</a:t>
            </a:r>
            <a:endParaRPr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sz="2400" b="1" smtClean="0">
                <a:solidFill>
                  <a:schemeClr val="tx1"/>
                </a:solidFill>
                <a:latin typeface="微软雅黑" panose="020B0503020204020204" pitchFamily="34" charset="-122"/>
                <a:ea typeface="微软雅黑" panose="020B0503020204020204" pitchFamily="34" charset="-122"/>
              </a:rPr>
              <a:t>模块九</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创立——创办新企业</a:t>
            </a:r>
            <a:endParaRPr sz="2200" smtClean="0">
              <a:solidFill>
                <a:schemeClr val="tx1"/>
              </a:solidFill>
              <a:latin typeface="微软雅黑" panose="020B0503020204020204" pitchFamily="34" charset="-122"/>
              <a:ea typeface="微软雅黑" panose="020B0503020204020204" pitchFamily="34" charset="-122"/>
            </a:endParaRPr>
          </a:p>
        </p:txBody>
      </p:sp>
      <p:sp>
        <p:nvSpPr>
          <p:cNvPr id="13" name="文本框 12"/>
          <p:cNvSpPr txBox="1"/>
          <p:nvPr>
            <p:custDataLst>
              <p:tags r:id="rId3"/>
            </p:custDataLst>
          </p:nvPr>
        </p:nvSpPr>
        <p:spPr>
          <a:xfrm>
            <a:off x="321945" y="5275580"/>
            <a:ext cx="10887075" cy="1198880"/>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模块五</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齐心——组建创业团队</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400" b="1" smtClean="0">
                <a:solidFill>
                  <a:schemeClr val="tx1"/>
                </a:solidFill>
                <a:latin typeface="微软雅黑" panose="020B0503020204020204" pitchFamily="34" charset="-122"/>
                <a:ea typeface="微软雅黑" panose="020B0503020204020204" pitchFamily="34" charset="-122"/>
              </a:rPr>
              <a:t>模块十</a:t>
            </a:r>
            <a:r>
              <a:rPr lang="en-US" altLang="zh-CN" sz="2200" smtClean="0">
                <a:solidFill>
                  <a:schemeClr val="tx1"/>
                </a:solidFill>
                <a:latin typeface="微软雅黑" panose="020B0503020204020204" pitchFamily="34" charset="-122"/>
                <a:ea typeface="微软雅黑" panose="020B0503020204020204" pitchFamily="34" charset="-122"/>
              </a:rPr>
              <a:t> 精进——管理初创企业</a:t>
            </a: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16" name="流程图: 决策 15"/>
          <p:cNvSpPr/>
          <p:nvPr/>
        </p:nvSpPr>
        <p:spPr>
          <a:xfrm>
            <a:off x="6517640" y="6209030"/>
            <a:ext cx="90805" cy="90170"/>
          </a:xfrm>
          <a:prstGeom prst="flowChartDecision">
            <a:avLst/>
          </a:prstGeom>
          <a:solidFill>
            <a:schemeClr val="tx1"/>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三、成功商业模式的特征</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Rectangle 41732_#color_#shadow_$dk1-788&amp;2007"/>
          <p:cNvSpPr/>
          <p:nvPr>
            <p:custDataLst>
              <p:tags r:id="rId1"/>
            </p:custDataLst>
          </p:nvPr>
        </p:nvSpPr>
        <p:spPr>
          <a:xfrm>
            <a:off x="1086485" y="1392873"/>
            <a:ext cx="5020310" cy="2112010"/>
          </a:xfrm>
          <a:custGeom>
            <a:avLst/>
            <a:gdLst/>
            <a:ahLst/>
            <a:cxnLst/>
            <a:rect l="l" t="t" r="r" b="b"/>
            <a:pathLst>
              <a:path w="5020056" h="2112264">
                <a:moveTo>
                  <a:pt x="0" y="256032"/>
                </a:moveTo>
                <a:cubicBezTo>
                  <a:pt x="0" y="109728"/>
                  <a:pt x="109728" y="0"/>
                  <a:pt x="256032" y="0"/>
                </a:cubicBezTo>
                <a:lnTo>
                  <a:pt x="4764024" y="0"/>
                </a:lnTo>
                <a:cubicBezTo>
                  <a:pt x="4901184" y="0"/>
                  <a:pt x="5020056" y="109728"/>
                  <a:pt x="5020056" y="256032"/>
                </a:cubicBezTo>
                <a:lnTo>
                  <a:pt x="5020056" y="1856232"/>
                </a:lnTo>
                <a:cubicBezTo>
                  <a:pt x="5020056" y="1993392"/>
                  <a:pt x="4901184" y="2112264"/>
                  <a:pt x="4764024" y="2112264"/>
                </a:cubicBezTo>
                <a:lnTo>
                  <a:pt x="256032" y="2112264"/>
                </a:lnTo>
                <a:cubicBezTo>
                  <a:pt x="109728" y="2112264"/>
                  <a:pt x="0" y="1993392"/>
                  <a:pt x="0" y="1856232"/>
                </a:cubicBezTo>
                <a:lnTo>
                  <a:pt x="0" y="256032"/>
                </a:lnTo>
              </a:path>
            </a:pathLst>
          </a:custGeom>
          <a:solidFill>
            <a:schemeClr val="lt1"/>
          </a:solidFill>
          <a:effectLst>
            <a:outerShdw blurRad="508000" dist="76200" dir="5400000" algn="bl" rotWithShape="0">
              <a:schemeClr val="accent2">
                <a:alpha val="20000"/>
              </a:schemeClr>
            </a:outerShdw>
          </a:effectLst>
        </p:spPr>
        <p:txBody>
          <a:bodyPr/>
          <a:p>
            <a:endParaRPr lang="zh-CN" altLang="en-US">
              <a:solidFill>
                <a:schemeClr val="tx1"/>
              </a:solidFill>
            </a:endParaRPr>
          </a:p>
        </p:txBody>
      </p:sp>
      <p:sp>
        <p:nvSpPr>
          <p:cNvPr id="18" name="Rectangle 41732_#color_#shadow_$dk1-828&amp;1338"/>
          <p:cNvSpPr/>
          <p:nvPr>
            <p:custDataLst>
              <p:tags r:id="rId2"/>
            </p:custDataLst>
          </p:nvPr>
        </p:nvSpPr>
        <p:spPr>
          <a:xfrm>
            <a:off x="6261735" y="1392873"/>
            <a:ext cx="5020310" cy="2112010"/>
          </a:xfrm>
          <a:custGeom>
            <a:avLst/>
            <a:gdLst/>
            <a:ahLst/>
            <a:cxnLst/>
            <a:rect l="l" t="t" r="r" b="b"/>
            <a:pathLst>
              <a:path w="5020056" h="2112264">
                <a:moveTo>
                  <a:pt x="0" y="256032"/>
                </a:moveTo>
                <a:cubicBezTo>
                  <a:pt x="0" y="109728"/>
                  <a:pt x="109728" y="0"/>
                  <a:pt x="256032" y="0"/>
                </a:cubicBezTo>
                <a:lnTo>
                  <a:pt x="4764024" y="0"/>
                </a:lnTo>
                <a:cubicBezTo>
                  <a:pt x="4901184" y="0"/>
                  <a:pt x="5020056" y="109728"/>
                  <a:pt x="5020056" y="256032"/>
                </a:cubicBezTo>
                <a:lnTo>
                  <a:pt x="5020056" y="1856232"/>
                </a:lnTo>
                <a:cubicBezTo>
                  <a:pt x="5020056" y="1993392"/>
                  <a:pt x="4901184" y="2112264"/>
                  <a:pt x="4764024" y="2112264"/>
                </a:cubicBezTo>
                <a:lnTo>
                  <a:pt x="256032" y="2112264"/>
                </a:lnTo>
                <a:cubicBezTo>
                  <a:pt x="109728" y="2112264"/>
                  <a:pt x="0" y="1993392"/>
                  <a:pt x="0" y="1856232"/>
                </a:cubicBezTo>
                <a:lnTo>
                  <a:pt x="0" y="256032"/>
                </a:lnTo>
              </a:path>
            </a:pathLst>
          </a:custGeom>
          <a:solidFill>
            <a:schemeClr val="lt1"/>
          </a:solidFill>
          <a:effectLst>
            <a:outerShdw blurRad="508000" dist="76200" dir="5400000" algn="bl" rotWithShape="0">
              <a:schemeClr val="accent2">
                <a:alpha val="20000"/>
              </a:schemeClr>
            </a:outerShdw>
          </a:effectLst>
        </p:spPr>
        <p:txBody>
          <a:bodyPr/>
          <a:p>
            <a:endParaRPr lang="zh-CN" altLang="en-US">
              <a:solidFill>
                <a:schemeClr val="tx1"/>
              </a:solidFill>
            </a:endParaRPr>
          </a:p>
        </p:txBody>
      </p:sp>
      <p:sp>
        <p:nvSpPr>
          <p:cNvPr id="19" name="Rectangle 41732_#color_#shadow_$dk1-788&amp;2007"/>
          <p:cNvSpPr/>
          <p:nvPr>
            <p:custDataLst>
              <p:tags r:id="rId3"/>
            </p:custDataLst>
          </p:nvPr>
        </p:nvSpPr>
        <p:spPr>
          <a:xfrm>
            <a:off x="1086485" y="3645218"/>
            <a:ext cx="5020310" cy="2112010"/>
          </a:xfrm>
          <a:custGeom>
            <a:avLst/>
            <a:gdLst/>
            <a:ahLst/>
            <a:cxnLst/>
            <a:rect l="l" t="t" r="r" b="b"/>
            <a:pathLst>
              <a:path w="5020056" h="2112264">
                <a:moveTo>
                  <a:pt x="0" y="256032"/>
                </a:moveTo>
                <a:cubicBezTo>
                  <a:pt x="0" y="109728"/>
                  <a:pt x="109728" y="0"/>
                  <a:pt x="256032" y="0"/>
                </a:cubicBezTo>
                <a:lnTo>
                  <a:pt x="4764024" y="0"/>
                </a:lnTo>
                <a:cubicBezTo>
                  <a:pt x="4901184" y="0"/>
                  <a:pt x="5020056" y="109728"/>
                  <a:pt x="5020056" y="256032"/>
                </a:cubicBezTo>
                <a:lnTo>
                  <a:pt x="5020056" y="1856232"/>
                </a:lnTo>
                <a:cubicBezTo>
                  <a:pt x="5020056" y="1993392"/>
                  <a:pt x="4901184" y="2112264"/>
                  <a:pt x="4764024" y="2112264"/>
                </a:cubicBezTo>
                <a:lnTo>
                  <a:pt x="256032" y="2112264"/>
                </a:lnTo>
                <a:cubicBezTo>
                  <a:pt x="109728" y="2112264"/>
                  <a:pt x="0" y="1993392"/>
                  <a:pt x="0" y="1856232"/>
                </a:cubicBezTo>
                <a:lnTo>
                  <a:pt x="0" y="256032"/>
                </a:lnTo>
              </a:path>
            </a:pathLst>
          </a:custGeom>
          <a:solidFill>
            <a:schemeClr val="lt1"/>
          </a:solidFill>
          <a:effectLst>
            <a:outerShdw blurRad="508000" dist="76200" dir="5400000" algn="bl" rotWithShape="0">
              <a:schemeClr val="accent2">
                <a:alpha val="20000"/>
              </a:schemeClr>
            </a:outerShdw>
          </a:effectLst>
        </p:spPr>
        <p:txBody>
          <a:bodyPr/>
          <a:p>
            <a:endParaRPr lang="zh-CN" altLang="en-US">
              <a:solidFill>
                <a:schemeClr val="tx1"/>
              </a:solidFill>
            </a:endParaRPr>
          </a:p>
        </p:txBody>
      </p:sp>
      <p:sp>
        <p:nvSpPr>
          <p:cNvPr id="20" name="Rectangle 41732_#color_#shadow_$dk1-828&amp;1338"/>
          <p:cNvSpPr/>
          <p:nvPr>
            <p:custDataLst>
              <p:tags r:id="rId4"/>
            </p:custDataLst>
          </p:nvPr>
        </p:nvSpPr>
        <p:spPr>
          <a:xfrm>
            <a:off x="6261735" y="3645218"/>
            <a:ext cx="5020310" cy="2112010"/>
          </a:xfrm>
          <a:custGeom>
            <a:avLst/>
            <a:gdLst/>
            <a:ahLst/>
            <a:cxnLst/>
            <a:rect l="l" t="t" r="r" b="b"/>
            <a:pathLst>
              <a:path w="5020056" h="2112264">
                <a:moveTo>
                  <a:pt x="0" y="256032"/>
                </a:moveTo>
                <a:cubicBezTo>
                  <a:pt x="0" y="109728"/>
                  <a:pt x="109728" y="0"/>
                  <a:pt x="256032" y="0"/>
                </a:cubicBezTo>
                <a:lnTo>
                  <a:pt x="4764024" y="0"/>
                </a:lnTo>
                <a:cubicBezTo>
                  <a:pt x="4901184" y="0"/>
                  <a:pt x="5020056" y="109728"/>
                  <a:pt x="5020056" y="256032"/>
                </a:cubicBezTo>
                <a:lnTo>
                  <a:pt x="5020056" y="1856232"/>
                </a:lnTo>
                <a:cubicBezTo>
                  <a:pt x="5020056" y="1993392"/>
                  <a:pt x="4901184" y="2112264"/>
                  <a:pt x="4764024" y="2112264"/>
                </a:cubicBezTo>
                <a:lnTo>
                  <a:pt x="256032" y="2112264"/>
                </a:lnTo>
                <a:cubicBezTo>
                  <a:pt x="109728" y="2112264"/>
                  <a:pt x="0" y="1993392"/>
                  <a:pt x="0" y="1856232"/>
                </a:cubicBezTo>
                <a:lnTo>
                  <a:pt x="0" y="256032"/>
                </a:lnTo>
              </a:path>
            </a:pathLst>
          </a:custGeom>
          <a:solidFill>
            <a:schemeClr val="lt1"/>
          </a:solidFill>
          <a:effectLst>
            <a:outerShdw blurRad="508000" dist="76200" dir="5400000" algn="bl" rotWithShape="0">
              <a:schemeClr val="accent2">
                <a:alpha val="20000"/>
              </a:schemeClr>
            </a:outerShdw>
          </a:effectLst>
        </p:spPr>
        <p:txBody>
          <a:bodyPr/>
          <a:p>
            <a:endParaRPr lang="zh-CN" altLang="en-US">
              <a:solidFill>
                <a:schemeClr val="tx1"/>
              </a:solidFill>
            </a:endParaRPr>
          </a:p>
        </p:txBody>
      </p:sp>
      <p:sp>
        <p:nvSpPr>
          <p:cNvPr id="9" name="矩形 8"/>
          <p:cNvSpPr/>
          <p:nvPr>
            <p:custDataLst>
              <p:tags r:id="rId5"/>
            </p:custDataLst>
          </p:nvPr>
        </p:nvSpPr>
        <p:spPr>
          <a:xfrm>
            <a:off x="1446530" y="2111058"/>
            <a:ext cx="4363200" cy="407291"/>
          </a:xfrm>
          <a:prstGeom prst="rect">
            <a:avLst/>
          </a:prstGeom>
          <a:noFill/>
        </p:spPr>
        <p:txBody>
          <a:bodyPr wrap="square" lIns="0" tIns="0" rIns="0" bIns="0" rtlCol="0" anchor="ctr">
            <a:noAutofit/>
          </a:bodyPr>
          <a:p>
            <a:pPr>
              <a:spcBef>
                <a:spcPct val="0"/>
              </a:spcBef>
              <a:spcAft>
                <a:spcPct val="0"/>
              </a:spcAft>
            </a:pPr>
            <a:r>
              <a:rPr lang="zh-CN" altLang="en-US" sz="2400" b="1" dirty="0">
                <a:solidFill>
                  <a:srgbClr val="151515"/>
                </a:solidFill>
                <a:latin typeface="+mn-ea"/>
                <a:cs typeface="+mn-ea"/>
              </a:rPr>
              <a:t>（一）有一定的创新性</a:t>
            </a:r>
            <a:endParaRPr lang="zh-CN" altLang="en-US" sz="2400" b="1" dirty="0">
              <a:solidFill>
                <a:srgbClr val="151515"/>
              </a:solidFill>
              <a:latin typeface="+mn-ea"/>
              <a:cs typeface="+mn-ea"/>
            </a:endParaRPr>
          </a:p>
        </p:txBody>
      </p:sp>
      <p:sp>
        <p:nvSpPr>
          <p:cNvPr id="11" name="矩形 10"/>
          <p:cNvSpPr/>
          <p:nvPr>
            <p:custDataLst>
              <p:tags r:id="rId6"/>
            </p:custDataLst>
          </p:nvPr>
        </p:nvSpPr>
        <p:spPr>
          <a:xfrm>
            <a:off x="6605270" y="2111058"/>
            <a:ext cx="4363201" cy="407291"/>
          </a:xfrm>
          <a:prstGeom prst="rect">
            <a:avLst/>
          </a:prstGeom>
          <a:noFill/>
        </p:spPr>
        <p:txBody>
          <a:bodyPr wrap="square" lIns="0" tIns="0" rIns="0" bIns="0" rtlCol="0" anchor="ctr">
            <a:noAutofit/>
          </a:bodyPr>
          <a:p>
            <a:pPr>
              <a:spcBef>
                <a:spcPct val="0"/>
              </a:spcBef>
              <a:spcAft>
                <a:spcPct val="0"/>
              </a:spcAft>
            </a:pPr>
            <a:r>
              <a:rPr lang="zh-CN" altLang="en-US" sz="2400" b="1">
                <a:solidFill>
                  <a:srgbClr val="151515"/>
                </a:solidFill>
                <a:latin typeface="+mn-ea"/>
                <a:cs typeface="+mn-ea"/>
              </a:rPr>
              <a:t>（二）能够产生一定的价值</a:t>
            </a:r>
            <a:endParaRPr lang="zh-CN" altLang="en-US" sz="2400" b="1">
              <a:solidFill>
                <a:srgbClr val="151515"/>
              </a:solidFill>
              <a:latin typeface="+mn-ea"/>
              <a:cs typeface="+mn-ea"/>
            </a:endParaRPr>
          </a:p>
        </p:txBody>
      </p:sp>
      <p:sp>
        <p:nvSpPr>
          <p:cNvPr id="22" name="矩形 21"/>
          <p:cNvSpPr/>
          <p:nvPr>
            <p:custDataLst>
              <p:tags r:id="rId7"/>
            </p:custDataLst>
          </p:nvPr>
        </p:nvSpPr>
        <p:spPr>
          <a:xfrm>
            <a:off x="1446530" y="4363403"/>
            <a:ext cx="4363200" cy="407291"/>
          </a:xfrm>
          <a:prstGeom prst="rect">
            <a:avLst/>
          </a:prstGeom>
          <a:noFill/>
        </p:spPr>
        <p:txBody>
          <a:bodyPr wrap="square" lIns="0" tIns="0" rIns="0" bIns="0" rtlCol="0" anchor="ctr">
            <a:noAutofit/>
          </a:bodyPr>
          <a:p>
            <a:pPr>
              <a:spcBef>
                <a:spcPct val="0"/>
              </a:spcBef>
              <a:spcAft>
                <a:spcPct val="0"/>
              </a:spcAft>
            </a:pPr>
            <a:r>
              <a:rPr lang="zh-CN" altLang="en-US" sz="2400" b="1">
                <a:solidFill>
                  <a:srgbClr val="151515"/>
                </a:solidFill>
                <a:latin typeface="+mn-ea"/>
                <a:cs typeface="+mn-ea"/>
              </a:rPr>
              <a:t>（三）与对手形成壁垒</a:t>
            </a:r>
            <a:endParaRPr lang="zh-CN" altLang="en-US" sz="2400" b="1">
              <a:solidFill>
                <a:srgbClr val="151515"/>
              </a:solidFill>
              <a:latin typeface="+mn-ea"/>
              <a:cs typeface="+mn-ea"/>
            </a:endParaRPr>
          </a:p>
        </p:txBody>
      </p:sp>
      <p:sp>
        <p:nvSpPr>
          <p:cNvPr id="25" name="矩形 24"/>
          <p:cNvSpPr/>
          <p:nvPr>
            <p:custDataLst>
              <p:tags r:id="rId8"/>
            </p:custDataLst>
          </p:nvPr>
        </p:nvSpPr>
        <p:spPr>
          <a:xfrm>
            <a:off x="6605270" y="4363403"/>
            <a:ext cx="4363201" cy="407291"/>
          </a:xfrm>
          <a:prstGeom prst="rect">
            <a:avLst/>
          </a:prstGeom>
          <a:noFill/>
        </p:spPr>
        <p:txBody>
          <a:bodyPr wrap="square" lIns="0" tIns="0" rIns="0" bIns="0" rtlCol="0" anchor="ctr">
            <a:noAutofit/>
          </a:bodyPr>
          <a:p>
            <a:pPr>
              <a:spcBef>
                <a:spcPct val="0"/>
              </a:spcBef>
              <a:spcAft>
                <a:spcPct val="0"/>
              </a:spcAft>
            </a:pPr>
            <a:r>
              <a:rPr lang="zh-CN" altLang="en-US" sz="2400" b="1">
                <a:solidFill>
                  <a:srgbClr val="151515"/>
                </a:solidFill>
                <a:latin typeface="+mn-ea"/>
                <a:cs typeface="+mn-ea"/>
              </a:rPr>
              <a:t>（四）帮助企业快速盈利</a:t>
            </a:r>
            <a:endParaRPr lang="zh-CN" altLang="en-US" sz="2400" b="1">
              <a:solidFill>
                <a:srgbClr val="151515"/>
              </a:solidFill>
              <a:latin typeface="+mn-ea"/>
              <a:cs typeface="+mn-ea"/>
            </a:endParaRPr>
          </a:p>
        </p:txBody>
      </p:sp>
      <p:sp>
        <p:nvSpPr>
          <p:cNvPr id="26" name="矩形 25"/>
          <p:cNvSpPr/>
          <p:nvPr>
            <p:custDataLst>
              <p:tags r:id="rId9"/>
            </p:custDataLst>
          </p:nvPr>
        </p:nvSpPr>
        <p:spPr>
          <a:xfrm>
            <a:off x="1446530" y="1656398"/>
            <a:ext cx="4363200" cy="450000"/>
          </a:xfrm>
          <a:prstGeom prst="rect">
            <a:avLst/>
          </a:prstGeom>
          <a:noFill/>
        </p:spPr>
        <p:txBody>
          <a:bodyPr wrap="none" lIns="0" tIns="0" rIns="0" bIns="0" rtlCol="0" anchor="ctr">
            <a:noAutofit/>
          </a:bodyPr>
          <a:p>
            <a:pPr>
              <a:spcBef>
                <a:spcPct val="0"/>
              </a:spcBef>
              <a:spcAft>
                <a:spcPct val="0"/>
              </a:spcAft>
            </a:pPr>
            <a:r>
              <a:rPr lang="en-US" altLang="zh-CN" sz="2800" b="1">
                <a:solidFill>
                  <a:schemeClr val="accent2"/>
                </a:solidFill>
                <a:latin typeface="+mn-ea"/>
                <a:cs typeface="+mn-ea"/>
              </a:rPr>
              <a:t>01</a:t>
            </a:r>
            <a:endParaRPr lang="en-US" altLang="zh-CN" sz="2800" b="1">
              <a:solidFill>
                <a:schemeClr val="accent2"/>
              </a:solidFill>
              <a:latin typeface="+mn-ea"/>
              <a:cs typeface="+mn-ea"/>
            </a:endParaRPr>
          </a:p>
        </p:txBody>
      </p:sp>
      <p:sp>
        <p:nvSpPr>
          <p:cNvPr id="28" name="矩形 27"/>
          <p:cNvSpPr/>
          <p:nvPr>
            <p:custDataLst>
              <p:tags r:id="rId10"/>
            </p:custDataLst>
          </p:nvPr>
        </p:nvSpPr>
        <p:spPr>
          <a:xfrm>
            <a:off x="6605270" y="1656398"/>
            <a:ext cx="4363201" cy="450000"/>
          </a:xfrm>
          <a:prstGeom prst="rect">
            <a:avLst/>
          </a:prstGeom>
          <a:noFill/>
        </p:spPr>
        <p:txBody>
          <a:bodyPr wrap="none" lIns="0" tIns="0" rIns="0" bIns="0" rtlCol="0" anchor="ctr">
            <a:noAutofit/>
          </a:bodyPr>
          <a:p>
            <a:pPr>
              <a:spcBef>
                <a:spcPct val="0"/>
              </a:spcBef>
              <a:spcAft>
                <a:spcPct val="0"/>
              </a:spcAft>
            </a:pPr>
            <a:r>
              <a:rPr lang="en-US" altLang="zh-CN" sz="2800" b="1">
                <a:solidFill>
                  <a:schemeClr val="accent2"/>
                </a:solidFill>
                <a:latin typeface="+mn-ea"/>
                <a:cs typeface="+mn-ea"/>
              </a:rPr>
              <a:t>02</a:t>
            </a:r>
            <a:endParaRPr lang="en-US" altLang="zh-CN" sz="2800" b="1">
              <a:solidFill>
                <a:schemeClr val="accent2"/>
              </a:solidFill>
              <a:latin typeface="+mn-ea"/>
              <a:cs typeface="+mn-ea"/>
            </a:endParaRPr>
          </a:p>
        </p:txBody>
      </p:sp>
      <p:sp>
        <p:nvSpPr>
          <p:cNvPr id="29" name="矩形 28"/>
          <p:cNvSpPr/>
          <p:nvPr>
            <p:custDataLst>
              <p:tags r:id="rId11"/>
            </p:custDataLst>
          </p:nvPr>
        </p:nvSpPr>
        <p:spPr>
          <a:xfrm>
            <a:off x="1446530" y="3903663"/>
            <a:ext cx="4363200" cy="450000"/>
          </a:xfrm>
          <a:prstGeom prst="rect">
            <a:avLst/>
          </a:prstGeom>
          <a:noFill/>
        </p:spPr>
        <p:txBody>
          <a:bodyPr wrap="none" lIns="0" tIns="0" rIns="0" bIns="0" rtlCol="0" anchor="ctr">
            <a:noAutofit/>
          </a:bodyPr>
          <a:p>
            <a:pPr>
              <a:spcBef>
                <a:spcPct val="0"/>
              </a:spcBef>
              <a:spcAft>
                <a:spcPct val="0"/>
              </a:spcAft>
            </a:pPr>
            <a:r>
              <a:rPr lang="en-US" altLang="zh-CN" sz="2800" b="1">
                <a:solidFill>
                  <a:schemeClr val="accent2"/>
                </a:solidFill>
                <a:latin typeface="+mn-ea"/>
                <a:cs typeface="+mn-ea"/>
              </a:rPr>
              <a:t>03</a:t>
            </a:r>
            <a:endParaRPr lang="en-US" altLang="zh-CN" sz="2800" b="1">
              <a:solidFill>
                <a:schemeClr val="accent2"/>
              </a:solidFill>
              <a:latin typeface="+mn-ea"/>
              <a:cs typeface="+mn-ea"/>
            </a:endParaRPr>
          </a:p>
        </p:txBody>
      </p:sp>
      <p:sp>
        <p:nvSpPr>
          <p:cNvPr id="30" name="矩形 29"/>
          <p:cNvSpPr/>
          <p:nvPr>
            <p:custDataLst>
              <p:tags r:id="rId12"/>
            </p:custDataLst>
          </p:nvPr>
        </p:nvSpPr>
        <p:spPr>
          <a:xfrm>
            <a:off x="6605270" y="3903663"/>
            <a:ext cx="4363201" cy="450000"/>
          </a:xfrm>
          <a:prstGeom prst="rect">
            <a:avLst/>
          </a:prstGeom>
          <a:noFill/>
        </p:spPr>
        <p:txBody>
          <a:bodyPr wrap="none" lIns="0" tIns="0" rIns="0" bIns="0" rtlCol="0" anchor="ctr">
            <a:noAutofit/>
          </a:bodyPr>
          <a:p>
            <a:pPr>
              <a:spcBef>
                <a:spcPct val="0"/>
              </a:spcBef>
              <a:spcAft>
                <a:spcPct val="0"/>
              </a:spcAft>
            </a:pPr>
            <a:r>
              <a:rPr lang="en-US" altLang="zh-CN" sz="2800" b="1">
                <a:solidFill>
                  <a:schemeClr val="accent2"/>
                </a:solidFill>
                <a:latin typeface="+mn-ea"/>
                <a:cs typeface="+mn-ea"/>
              </a:rPr>
              <a:t>04</a:t>
            </a:r>
            <a:endParaRPr lang="en-US" altLang="zh-CN" sz="2800" b="1">
              <a:solidFill>
                <a:schemeClr val="accent2"/>
              </a:solidFill>
              <a:latin typeface="+mn-ea"/>
              <a:cs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0" y="100965"/>
            <a:ext cx="13125450" cy="6759575"/>
            <a:chOff x="0" y="159"/>
            <a:chExt cx="20670"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78" cy="677"/>
            </a:xfrm>
            <a:prstGeom prst="rect">
              <a:avLst/>
            </a:prstGeom>
            <a:noFill/>
          </p:spPr>
          <p:txBody>
            <a:bodyPr wrap="none" rtlCol="0" anchor="t">
              <a:spAutoFit/>
            </a:bodyPr>
            <a:p>
              <a:pPr algn="l"/>
              <a:r>
                <a:rPr lang="zh-CN" sz="2200" spc="100" smtClean="0">
                  <a:solidFill>
                    <a:srgbClr val="FF0000"/>
                  </a:solidFill>
                  <a:uFillTx/>
                  <a:latin typeface="微软雅黑" panose="020B0503020204020204" pitchFamily="34" charset="-122"/>
                  <a:ea typeface="微软雅黑" panose="020B0503020204020204" pitchFamily="34" charset="-122"/>
                  <a:sym typeface="+mn-ea"/>
                </a:rPr>
                <a:t>创 业 基 地</a:t>
              </a:r>
              <a:endParaRPr 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0" name="矩形 9"/>
          <p:cNvSpPr/>
          <p:nvPr/>
        </p:nvSpPr>
        <p:spPr>
          <a:xfrm>
            <a:off x="1323340" y="3129915"/>
            <a:ext cx="4253865" cy="20396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59"/>
          <p:cNvSpPr txBox="1"/>
          <p:nvPr/>
        </p:nvSpPr>
        <p:spPr>
          <a:xfrm>
            <a:off x="988695" y="768985"/>
            <a:ext cx="4104005" cy="645160"/>
          </a:xfrm>
          <a:prstGeom prst="rect">
            <a:avLst/>
          </a:prstGeom>
          <a:noFill/>
        </p:spPr>
        <p:txBody>
          <a:bodyPr wrap="square" rtlCol="0">
            <a:spAutoFit/>
          </a:bodyPr>
          <a:p>
            <a:pPr marL="171450" indent="-171450" algn="l">
              <a:lnSpc>
                <a:spcPct val="150000"/>
              </a:lnSpc>
              <a:buFont typeface="Wingdings" panose="05000000000000000000" charset="0"/>
              <a:buChar char="w"/>
              <a:defRPr/>
            </a:pPr>
            <a:r>
              <a:rPr sz="2400" smtClean="0">
                <a:ea typeface="微软雅黑" panose="020B0503020204020204" pitchFamily="34" charset="-122"/>
                <a:cs typeface="+mn-lt"/>
                <a:sym typeface="+mn-ea"/>
              </a:rPr>
              <a:t>商业模式类型分析 </a:t>
            </a:r>
            <a:endParaRPr lang="zh-CN" altLang="en-US" sz="2400" b="1" smtClean="0">
              <a:solidFill>
                <a:schemeClr val="tx1"/>
              </a:solidFill>
              <a:ea typeface="微软雅黑" panose="020B0503020204020204" pitchFamily="34" charset="-122"/>
              <a:cs typeface="+mn-lt"/>
              <a:sym typeface="+mn-ea"/>
            </a:endParaRPr>
          </a:p>
        </p:txBody>
      </p:sp>
      <p:sp>
        <p:nvSpPr>
          <p:cNvPr id="3" name="圆角矩形 2"/>
          <p:cNvSpPr/>
          <p:nvPr/>
        </p:nvSpPr>
        <p:spPr>
          <a:xfrm>
            <a:off x="5509895" y="59963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8662670" y="5988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https://photo-static-api.fotomore.com/creative/vcg/400/new/VCG41N1158784084.jpg" descr="商人们正握手同意一笔交易，配送网络物流就在后台。运输和物流概念的工业货物集装箱的快递概念"/>
          <p:cNvPicPr>
            <a:picLocks noChangeAspect="1"/>
          </p:cNvPicPr>
          <p:nvPr/>
        </p:nvPicPr>
        <p:blipFill>
          <a:blip r:embed="rId2"/>
          <a:stretch>
            <a:fillRect/>
          </a:stretch>
        </p:blipFill>
        <p:spPr>
          <a:xfrm>
            <a:off x="1322070" y="1507490"/>
            <a:ext cx="4255135" cy="1807845"/>
          </a:xfrm>
          <a:prstGeom prst="rect">
            <a:avLst/>
          </a:prstGeom>
        </p:spPr>
      </p:pic>
      <p:pic>
        <p:nvPicPr>
          <p:cNvPr id="29" name="https://photo-static-api.fotomore.com/creative/vcg/veer/612/veer-127760964.jpg" descr="概念,屏幕,领导能力,箭头符号,男商人,新创企业,经理,全球通讯,地球形,全球商务"/>
          <p:cNvPicPr>
            <a:picLocks noChangeAspect="1"/>
          </p:cNvPicPr>
          <p:nvPr/>
        </p:nvPicPr>
        <p:blipFill>
          <a:blip r:embed="rId3"/>
          <a:stretch>
            <a:fillRect/>
          </a:stretch>
        </p:blipFill>
        <p:spPr>
          <a:xfrm>
            <a:off x="5840095" y="1799590"/>
            <a:ext cx="5062855" cy="337502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任务二</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2994660" y="2726690"/>
            <a:ext cx="9370695"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mj-ea"/>
                <a:ea typeface="+mj-ea"/>
              </a:rPr>
              <a:t>探索商业模式的设计</a:t>
            </a:r>
            <a:endParaRPr lang="zh-CN" altLang="en-US" sz="6000" b="1" smtClean="0">
              <a:solidFill>
                <a:srgbClr val="002060"/>
              </a:solidFill>
              <a:latin typeface="+mj-ea"/>
              <a:ea typeface="+mj-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rot="0">
            <a:off x="9201785" y="259080"/>
            <a:ext cx="4819650" cy="5857240"/>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40030" y="259080"/>
            <a:ext cx="1637030" cy="429895"/>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创 业 故 事</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176530"/>
            <a:ext cx="240030" cy="567055"/>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8867775" y="6299200"/>
            <a:ext cx="1949450" cy="561340"/>
            <a:chOff x="15012" y="9920"/>
            <a:chExt cx="3070" cy="884"/>
          </a:xfrm>
        </p:grpSpPr>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2" name="直接连接符 11"/>
          <p:cNvCxnSpPr/>
          <p:nvPr/>
        </p:nvCxnSpPr>
        <p:spPr>
          <a:xfrm>
            <a:off x="541020" y="6580505"/>
            <a:ext cx="6584315"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1209020" y="100965"/>
            <a:ext cx="821055" cy="395605"/>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46" name="文本框 45"/>
          <p:cNvSpPr txBox="1"/>
          <p:nvPr/>
        </p:nvSpPr>
        <p:spPr>
          <a:xfrm>
            <a:off x="1400810" y="1149985"/>
            <a:ext cx="6191885" cy="521970"/>
          </a:xfrm>
          <a:prstGeom prst="rect">
            <a:avLst/>
          </a:prstGeom>
          <a:noFill/>
        </p:spPr>
        <p:txBody>
          <a:bodyPr wrap="square" rtlCol="0" anchor="t">
            <a:spAutoFit/>
          </a:bodyPr>
          <a:p>
            <a:r>
              <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rPr>
              <a:t>回力：从潮红到长红的距离</a:t>
            </a:r>
            <a:endPar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6" name="组合 25"/>
          <p:cNvGrpSpPr/>
          <p:nvPr/>
        </p:nvGrpSpPr>
        <p:grpSpPr>
          <a:xfrm>
            <a:off x="8654415" y="1868170"/>
            <a:ext cx="2542540" cy="2600960"/>
            <a:chOff x="11191" y="3755"/>
            <a:chExt cx="2192" cy="2242"/>
          </a:xfrm>
          <a:gradFill rotWithShape="1">
            <a:gsLst>
              <a:gs pos="0">
                <a:srgbClr val="007BD3"/>
              </a:gs>
              <a:gs pos="100000">
                <a:srgbClr val="034373"/>
              </a:gs>
            </a:gsLst>
            <a:lin ang="5400000" scaled="0"/>
          </a:gradFill>
        </p:grpSpPr>
        <p:sp>
          <p:nvSpPr>
            <p:cNvPr id="5" name="菱形 4"/>
            <p:cNvSpPr/>
            <p:nvPr/>
          </p:nvSpPr>
          <p:spPr>
            <a:xfrm>
              <a:off x="11753" y="375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a:t>勤奋</a:t>
              </a:r>
              <a:endParaRPr lang="zh-CN" altLang="zh-CN"/>
            </a:p>
          </p:txBody>
        </p:sp>
        <p:sp>
          <p:nvSpPr>
            <p:cNvPr id="9" name="菱形 8"/>
            <p:cNvSpPr/>
            <p:nvPr/>
          </p:nvSpPr>
          <p:spPr>
            <a:xfrm>
              <a:off x="11191" y="4350"/>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谦虚</a:t>
              </a:r>
              <a:endParaRPr lang="zh-CN" altLang="en-US"/>
            </a:p>
          </p:txBody>
        </p:sp>
        <p:sp>
          <p:nvSpPr>
            <p:cNvPr id="10" name="菱形 9"/>
            <p:cNvSpPr/>
            <p:nvPr/>
          </p:nvSpPr>
          <p:spPr>
            <a:xfrm>
              <a:off x="11763" y="4931"/>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挑战</a:t>
              </a:r>
              <a:endParaRPr lang="zh-CN" altLang="en-US"/>
            </a:p>
          </p:txBody>
        </p:sp>
        <p:sp>
          <p:nvSpPr>
            <p:cNvPr id="25" name="菱形 24"/>
            <p:cNvSpPr/>
            <p:nvPr/>
          </p:nvSpPr>
          <p:spPr>
            <a:xfrm>
              <a:off x="12317" y="434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稳健</a:t>
              </a:r>
              <a:endParaRPr lang="zh-CN" altLang="en-US"/>
            </a:p>
          </p:txBody>
        </p:sp>
      </p:grpSp>
      <p:cxnSp>
        <p:nvCxnSpPr>
          <p:cNvPr id="52" name="直接连接符 51"/>
          <p:cNvCxnSpPr/>
          <p:nvPr/>
        </p:nvCxnSpPr>
        <p:spPr>
          <a:xfrm>
            <a:off x="7232015" y="664210"/>
            <a:ext cx="0" cy="531812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0">
            <a:off x="7015480" y="2849245"/>
            <a:ext cx="432435" cy="608965"/>
            <a:chOff x="8502651" y="2933700"/>
            <a:chExt cx="631825" cy="885825"/>
          </a:xfrm>
          <a:solidFill>
            <a:schemeClr val="accent1">
              <a:lumMod val="75000"/>
            </a:schemeClr>
          </a:solidFill>
        </p:grpSpPr>
        <p:sp>
          <p:nvSpPr>
            <p:cNvPr id="258" name="Freeform 52"/>
            <p:cNvSpPr/>
            <p:nvPr/>
          </p:nvSpPr>
          <p:spPr bwMode="auto">
            <a:xfrm>
              <a:off x="8680451" y="2933700"/>
              <a:ext cx="276225" cy="377825"/>
            </a:xfrm>
            <a:custGeom>
              <a:avLst/>
              <a:gdLst>
                <a:gd name="T0" fmla="*/ 6 w 158"/>
                <a:gd name="T1" fmla="*/ 102 h 217"/>
                <a:gd name="T2" fmla="*/ 0 w 158"/>
                <a:gd name="T3" fmla="*/ 126 h 217"/>
                <a:gd name="T4" fmla="*/ 6 w 158"/>
                <a:gd name="T5" fmla="*/ 151 h 217"/>
                <a:gd name="T6" fmla="*/ 10 w 158"/>
                <a:gd name="T7" fmla="*/ 145 h 217"/>
                <a:gd name="T8" fmla="*/ 80 w 158"/>
                <a:gd name="T9" fmla="*/ 217 h 217"/>
                <a:gd name="T10" fmla="*/ 147 w 158"/>
                <a:gd name="T11" fmla="*/ 142 h 217"/>
                <a:gd name="T12" fmla="*/ 152 w 158"/>
                <a:gd name="T13" fmla="*/ 150 h 217"/>
                <a:gd name="T14" fmla="*/ 158 w 158"/>
                <a:gd name="T15" fmla="*/ 125 h 217"/>
                <a:gd name="T16" fmla="*/ 152 w 158"/>
                <a:gd name="T17" fmla="*/ 100 h 217"/>
                <a:gd name="T18" fmla="*/ 150 w 158"/>
                <a:gd name="T19" fmla="*/ 102 h 217"/>
                <a:gd name="T20" fmla="*/ 149 w 158"/>
                <a:gd name="T21" fmla="*/ 81 h 217"/>
                <a:gd name="T22" fmla="*/ 91 w 158"/>
                <a:gd name="T23" fmla="*/ 67 h 217"/>
                <a:gd name="T24" fmla="*/ 100 w 158"/>
                <a:gd name="T25" fmla="*/ 70 h 217"/>
                <a:gd name="T26" fmla="*/ 156 w 158"/>
                <a:gd name="T27" fmla="*/ 52 h 217"/>
                <a:gd name="T28" fmla="*/ 27 w 158"/>
                <a:gd name="T29" fmla="*/ 39 h 217"/>
                <a:gd name="T30" fmla="*/ 2 w 158"/>
                <a:gd name="T31" fmla="*/ 56 h 217"/>
                <a:gd name="T32" fmla="*/ 19 w 158"/>
                <a:gd name="T33" fmla="*/ 55 h 217"/>
                <a:gd name="T34" fmla="*/ 8 w 158"/>
                <a:gd name="T35" fmla="*/ 90 h 217"/>
                <a:gd name="T36" fmla="*/ 7 w 158"/>
                <a:gd name="T37" fmla="*/ 102 h 217"/>
                <a:gd name="T38" fmla="*/ 6 w 158"/>
                <a:gd name="T39" fmla="*/ 10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217">
                  <a:moveTo>
                    <a:pt x="6" y="102"/>
                  </a:moveTo>
                  <a:cubicBezTo>
                    <a:pt x="3" y="102"/>
                    <a:pt x="0" y="113"/>
                    <a:pt x="0" y="126"/>
                  </a:cubicBezTo>
                  <a:cubicBezTo>
                    <a:pt x="0" y="140"/>
                    <a:pt x="3" y="151"/>
                    <a:pt x="6" y="151"/>
                  </a:cubicBezTo>
                  <a:cubicBezTo>
                    <a:pt x="8" y="151"/>
                    <a:pt x="9" y="148"/>
                    <a:pt x="10" y="145"/>
                  </a:cubicBezTo>
                  <a:cubicBezTo>
                    <a:pt x="21" y="186"/>
                    <a:pt x="59" y="217"/>
                    <a:pt x="80" y="217"/>
                  </a:cubicBezTo>
                  <a:cubicBezTo>
                    <a:pt x="106" y="217"/>
                    <a:pt x="142" y="188"/>
                    <a:pt x="147" y="142"/>
                  </a:cubicBezTo>
                  <a:cubicBezTo>
                    <a:pt x="148" y="147"/>
                    <a:pt x="150" y="150"/>
                    <a:pt x="152" y="150"/>
                  </a:cubicBezTo>
                  <a:cubicBezTo>
                    <a:pt x="155" y="150"/>
                    <a:pt x="158" y="139"/>
                    <a:pt x="158" y="125"/>
                  </a:cubicBezTo>
                  <a:cubicBezTo>
                    <a:pt x="158" y="111"/>
                    <a:pt x="155" y="100"/>
                    <a:pt x="152" y="100"/>
                  </a:cubicBezTo>
                  <a:cubicBezTo>
                    <a:pt x="151" y="100"/>
                    <a:pt x="150" y="101"/>
                    <a:pt x="150" y="102"/>
                  </a:cubicBezTo>
                  <a:cubicBezTo>
                    <a:pt x="150" y="95"/>
                    <a:pt x="150" y="89"/>
                    <a:pt x="149" y="81"/>
                  </a:cubicBezTo>
                  <a:cubicBezTo>
                    <a:pt x="137" y="90"/>
                    <a:pt x="115" y="78"/>
                    <a:pt x="91" y="67"/>
                  </a:cubicBezTo>
                  <a:cubicBezTo>
                    <a:pt x="94" y="68"/>
                    <a:pt x="97" y="69"/>
                    <a:pt x="100" y="70"/>
                  </a:cubicBezTo>
                  <a:cubicBezTo>
                    <a:pt x="140" y="90"/>
                    <a:pt x="156" y="52"/>
                    <a:pt x="156" y="52"/>
                  </a:cubicBezTo>
                  <a:cubicBezTo>
                    <a:pt x="156" y="52"/>
                    <a:pt x="106" y="0"/>
                    <a:pt x="27" y="39"/>
                  </a:cubicBezTo>
                  <a:cubicBezTo>
                    <a:pt x="20" y="43"/>
                    <a:pt x="11" y="52"/>
                    <a:pt x="2" y="56"/>
                  </a:cubicBezTo>
                  <a:cubicBezTo>
                    <a:pt x="2" y="56"/>
                    <a:pt x="9" y="55"/>
                    <a:pt x="19" y="55"/>
                  </a:cubicBezTo>
                  <a:cubicBezTo>
                    <a:pt x="11" y="60"/>
                    <a:pt x="6" y="71"/>
                    <a:pt x="8" y="90"/>
                  </a:cubicBezTo>
                  <a:cubicBezTo>
                    <a:pt x="7" y="93"/>
                    <a:pt x="7" y="98"/>
                    <a:pt x="7" y="102"/>
                  </a:cubicBezTo>
                  <a:cubicBezTo>
                    <a:pt x="6" y="102"/>
                    <a:pt x="6" y="102"/>
                    <a:pt x="6" y="102"/>
                  </a:cubicBez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sp>
          <p:nvSpPr>
            <p:cNvPr id="259" name="Freeform 53"/>
            <p:cNvSpPr>
              <a:spLocks noEditPoints="1"/>
            </p:cNvSpPr>
            <p:nvPr/>
          </p:nvSpPr>
          <p:spPr bwMode="auto">
            <a:xfrm>
              <a:off x="8502651" y="3295650"/>
              <a:ext cx="631825" cy="523875"/>
            </a:xfrm>
            <a:custGeom>
              <a:avLst/>
              <a:gdLst>
                <a:gd name="T0" fmla="*/ 322 w 362"/>
                <a:gd name="T1" fmla="*/ 195 h 300"/>
                <a:gd name="T2" fmla="*/ 357 w 362"/>
                <a:gd name="T3" fmla="*/ 63 h 300"/>
                <a:gd name="T4" fmla="*/ 237 w 362"/>
                <a:gd name="T5" fmla="*/ 7 h 300"/>
                <a:gd name="T6" fmla="*/ 230 w 362"/>
                <a:gd name="T7" fmla="*/ 11 h 300"/>
                <a:gd name="T8" fmla="*/ 203 w 362"/>
                <a:gd name="T9" fmla="*/ 124 h 300"/>
                <a:gd name="T10" fmla="*/ 193 w 362"/>
                <a:gd name="T11" fmla="*/ 40 h 300"/>
                <a:gd name="T12" fmla="*/ 196 w 362"/>
                <a:gd name="T13" fmla="*/ 31 h 300"/>
                <a:gd name="T14" fmla="*/ 190 w 362"/>
                <a:gd name="T15" fmla="*/ 21 h 300"/>
                <a:gd name="T16" fmla="*/ 176 w 362"/>
                <a:gd name="T17" fmla="*/ 21 h 300"/>
                <a:gd name="T18" fmla="*/ 169 w 362"/>
                <a:gd name="T19" fmla="*/ 31 h 300"/>
                <a:gd name="T20" fmla="*/ 173 w 362"/>
                <a:gd name="T21" fmla="*/ 39 h 300"/>
                <a:gd name="T22" fmla="*/ 161 w 362"/>
                <a:gd name="T23" fmla="*/ 118 h 300"/>
                <a:gd name="T24" fmla="*/ 161 w 362"/>
                <a:gd name="T25" fmla="*/ 123 h 300"/>
                <a:gd name="T26" fmla="*/ 128 w 362"/>
                <a:gd name="T27" fmla="*/ 7 h 300"/>
                <a:gd name="T28" fmla="*/ 123 w 362"/>
                <a:gd name="T29" fmla="*/ 7 h 300"/>
                <a:gd name="T30" fmla="*/ 4 w 362"/>
                <a:gd name="T31" fmla="*/ 67 h 300"/>
                <a:gd name="T32" fmla="*/ 26 w 362"/>
                <a:gd name="T33" fmla="*/ 221 h 300"/>
                <a:gd name="T34" fmla="*/ 68 w 362"/>
                <a:gd name="T35" fmla="*/ 218 h 300"/>
                <a:gd name="T36" fmla="*/ 76 w 362"/>
                <a:gd name="T37" fmla="*/ 300 h 300"/>
                <a:gd name="T38" fmla="*/ 278 w 362"/>
                <a:gd name="T39" fmla="*/ 300 h 300"/>
                <a:gd name="T40" fmla="*/ 285 w 362"/>
                <a:gd name="T41" fmla="*/ 235 h 300"/>
                <a:gd name="T42" fmla="*/ 286 w 362"/>
                <a:gd name="T43" fmla="*/ 215 h 300"/>
                <a:gd name="T44" fmla="*/ 313 w 362"/>
                <a:gd name="T45" fmla="*/ 221 h 300"/>
                <a:gd name="T46" fmla="*/ 322 w 362"/>
                <a:gd name="T47" fmla="*/ 195 h 300"/>
                <a:gd name="T48" fmla="*/ 289 w 362"/>
                <a:gd name="T49" fmla="*/ 98 h 300"/>
                <a:gd name="T50" fmla="*/ 291 w 362"/>
                <a:gd name="T51" fmla="*/ 101 h 300"/>
                <a:gd name="T52" fmla="*/ 289 w 362"/>
                <a:gd name="T53" fmla="*/ 98 h 300"/>
                <a:gd name="T54" fmla="*/ 73 w 362"/>
                <a:gd name="T55" fmla="*/ 157 h 300"/>
                <a:gd name="T56" fmla="*/ 159 w 362"/>
                <a:gd name="T57" fmla="*/ 149 h 300"/>
                <a:gd name="T58" fmla="*/ 166 w 362"/>
                <a:gd name="T59" fmla="*/ 149 h 300"/>
                <a:gd name="T60" fmla="*/ 180 w 362"/>
                <a:gd name="T61" fmla="*/ 148 h 300"/>
                <a:gd name="T62" fmla="*/ 229 w 362"/>
                <a:gd name="T63" fmla="*/ 146 h 300"/>
                <a:gd name="T64" fmla="*/ 198 w 362"/>
                <a:gd name="T65" fmla="*/ 151 h 300"/>
                <a:gd name="T66" fmla="*/ 195 w 362"/>
                <a:gd name="T67" fmla="*/ 151 h 300"/>
                <a:gd name="T68" fmla="*/ 179 w 362"/>
                <a:gd name="T69" fmla="*/ 154 h 300"/>
                <a:gd name="T70" fmla="*/ 42 w 362"/>
                <a:gd name="T71" fmla="*/ 174 h 300"/>
                <a:gd name="T72" fmla="*/ 68 w 362"/>
                <a:gd name="T73" fmla="*/ 160 h 300"/>
                <a:gd name="T74" fmla="*/ 73 w 362"/>
                <a:gd name="T75" fmla="*/ 157 h 300"/>
                <a:gd name="T76" fmla="*/ 179 w 362"/>
                <a:gd name="T77" fmla="*/ 187 h 300"/>
                <a:gd name="T78" fmla="*/ 171 w 362"/>
                <a:gd name="T79" fmla="*/ 188 h 300"/>
                <a:gd name="T80" fmla="*/ 154 w 362"/>
                <a:gd name="T81" fmla="*/ 190 h 300"/>
                <a:gd name="T82" fmla="*/ 172 w 362"/>
                <a:gd name="T83" fmla="*/ 183 h 300"/>
                <a:gd name="T84" fmla="*/ 182 w 362"/>
                <a:gd name="T85" fmla="*/ 179 h 300"/>
                <a:gd name="T86" fmla="*/ 187 w 362"/>
                <a:gd name="T87" fmla="*/ 177 h 300"/>
                <a:gd name="T88" fmla="*/ 288 w 362"/>
                <a:gd name="T89" fmla="*/ 165 h 300"/>
                <a:gd name="T90" fmla="*/ 306 w 362"/>
                <a:gd name="T91" fmla="*/ 163 h 300"/>
                <a:gd name="T92" fmla="*/ 312 w 362"/>
                <a:gd name="T93" fmla="*/ 169 h 300"/>
                <a:gd name="T94" fmla="*/ 313 w 362"/>
                <a:gd name="T95" fmla="*/ 171 h 300"/>
                <a:gd name="T96" fmla="*/ 179 w 362"/>
                <a:gd name="T97" fmla="*/ 18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2" h="300">
                  <a:moveTo>
                    <a:pt x="322" y="195"/>
                  </a:moveTo>
                  <a:cubicBezTo>
                    <a:pt x="341" y="148"/>
                    <a:pt x="362" y="94"/>
                    <a:pt x="357" y="63"/>
                  </a:cubicBezTo>
                  <a:cubicBezTo>
                    <a:pt x="356" y="43"/>
                    <a:pt x="289" y="0"/>
                    <a:pt x="237" y="7"/>
                  </a:cubicBezTo>
                  <a:cubicBezTo>
                    <a:pt x="237" y="7"/>
                    <a:pt x="235" y="9"/>
                    <a:pt x="230" y="11"/>
                  </a:cubicBezTo>
                  <a:cubicBezTo>
                    <a:pt x="203" y="124"/>
                    <a:pt x="203" y="124"/>
                    <a:pt x="203" y="124"/>
                  </a:cubicBezTo>
                  <a:cubicBezTo>
                    <a:pt x="193" y="40"/>
                    <a:pt x="193" y="40"/>
                    <a:pt x="193" y="40"/>
                  </a:cubicBezTo>
                  <a:cubicBezTo>
                    <a:pt x="196" y="31"/>
                    <a:pt x="196" y="31"/>
                    <a:pt x="196" y="31"/>
                  </a:cubicBezTo>
                  <a:cubicBezTo>
                    <a:pt x="190" y="21"/>
                    <a:pt x="190" y="21"/>
                    <a:pt x="190" y="21"/>
                  </a:cubicBezTo>
                  <a:cubicBezTo>
                    <a:pt x="176" y="21"/>
                    <a:pt x="176" y="21"/>
                    <a:pt x="176" y="21"/>
                  </a:cubicBezTo>
                  <a:cubicBezTo>
                    <a:pt x="169" y="31"/>
                    <a:pt x="169" y="31"/>
                    <a:pt x="169" y="31"/>
                  </a:cubicBezTo>
                  <a:cubicBezTo>
                    <a:pt x="173" y="39"/>
                    <a:pt x="173" y="39"/>
                    <a:pt x="173" y="39"/>
                  </a:cubicBezTo>
                  <a:cubicBezTo>
                    <a:pt x="161" y="118"/>
                    <a:pt x="161" y="118"/>
                    <a:pt x="161" y="118"/>
                  </a:cubicBezTo>
                  <a:cubicBezTo>
                    <a:pt x="161" y="123"/>
                    <a:pt x="161" y="123"/>
                    <a:pt x="161" y="123"/>
                  </a:cubicBezTo>
                  <a:cubicBezTo>
                    <a:pt x="128" y="7"/>
                    <a:pt x="128" y="7"/>
                    <a:pt x="128" y="7"/>
                  </a:cubicBezTo>
                  <a:cubicBezTo>
                    <a:pt x="127" y="7"/>
                    <a:pt x="125" y="7"/>
                    <a:pt x="123" y="7"/>
                  </a:cubicBezTo>
                  <a:cubicBezTo>
                    <a:pt x="71" y="14"/>
                    <a:pt x="5" y="32"/>
                    <a:pt x="4" y="67"/>
                  </a:cubicBezTo>
                  <a:cubicBezTo>
                    <a:pt x="0" y="83"/>
                    <a:pt x="18" y="183"/>
                    <a:pt x="26" y="221"/>
                  </a:cubicBezTo>
                  <a:cubicBezTo>
                    <a:pt x="35" y="226"/>
                    <a:pt x="54" y="222"/>
                    <a:pt x="68" y="218"/>
                  </a:cubicBezTo>
                  <a:cubicBezTo>
                    <a:pt x="72" y="260"/>
                    <a:pt x="75" y="292"/>
                    <a:pt x="76" y="300"/>
                  </a:cubicBezTo>
                  <a:cubicBezTo>
                    <a:pt x="278" y="300"/>
                    <a:pt x="278" y="300"/>
                    <a:pt x="278" y="300"/>
                  </a:cubicBezTo>
                  <a:cubicBezTo>
                    <a:pt x="279" y="293"/>
                    <a:pt x="282" y="269"/>
                    <a:pt x="285" y="235"/>
                  </a:cubicBezTo>
                  <a:cubicBezTo>
                    <a:pt x="286" y="215"/>
                    <a:pt x="286" y="215"/>
                    <a:pt x="286" y="215"/>
                  </a:cubicBezTo>
                  <a:cubicBezTo>
                    <a:pt x="313" y="221"/>
                    <a:pt x="313" y="221"/>
                    <a:pt x="313" y="221"/>
                  </a:cubicBezTo>
                  <a:lnTo>
                    <a:pt x="322" y="195"/>
                  </a:lnTo>
                  <a:close/>
                  <a:moveTo>
                    <a:pt x="289" y="98"/>
                  </a:moveTo>
                  <a:cubicBezTo>
                    <a:pt x="290" y="96"/>
                    <a:pt x="290" y="98"/>
                    <a:pt x="291" y="101"/>
                  </a:cubicBezTo>
                  <a:cubicBezTo>
                    <a:pt x="289" y="100"/>
                    <a:pt x="288" y="99"/>
                    <a:pt x="289" y="98"/>
                  </a:cubicBezTo>
                  <a:close/>
                  <a:moveTo>
                    <a:pt x="73" y="157"/>
                  </a:moveTo>
                  <a:cubicBezTo>
                    <a:pt x="159" y="149"/>
                    <a:pt x="159" y="149"/>
                    <a:pt x="159" y="149"/>
                  </a:cubicBezTo>
                  <a:cubicBezTo>
                    <a:pt x="166" y="149"/>
                    <a:pt x="166" y="149"/>
                    <a:pt x="166" y="149"/>
                  </a:cubicBezTo>
                  <a:cubicBezTo>
                    <a:pt x="180" y="148"/>
                    <a:pt x="180" y="148"/>
                    <a:pt x="180" y="148"/>
                  </a:cubicBezTo>
                  <a:cubicBezTo>
                    <a:pt x="229" y="146"/>
                    <a:pt x="229" y="146"/>
                    <a:pt x="229" y="146"/>
                  </a:cubicBezTo>
                  <a:cubicBezTo>
                    <a:pt x="198" y="151"/>
                    <a:pt x="198" y="151"/>
                    <a:pt x="198" y="151"/>
                  </a:cubicBezTo>
                  <a:cubicBezTo>
                    <a:pt x="195" y="151"/>
                    <a:pt x="195" y="151"/>
                    <a:pt x="195" y="151"/>
                  </a:cubicBezTo>
                  <a:cubicBezTo>
                    <a:pt x="179" y="154"/>
                    <a:pt x="179" y="154"/>
                    <a:pt x="179" y="154"/>
                  </a:cubicBezTo>
                  <a:cubicBezTo>
                    <a:pt x="42" y="174"/>
                    <a:pt x="42" y="174"/>
                    <a:pt x="42" y="174"/>
                  </a:cubicBezTo>
                  <a:cubicBezTo>
                    <a:pt x="68" y="160"/>
                    <a:pt x="68" y="160"/>
                    <a:pt x="68" y="160"/>
                  </a:cubicBezTo>
                  <a:lnTo>
                    <a:pt x="73" y="157"/>
                  </a:lnTo>
                  <a:close/>
                  <a:moveTo>
                    <a:pt x="179" y="187"/>
                  </a:moveTo>
                  <a:cubicBezTo>
                    <a:pt x="171" y="188"/>
                    <a:pt x="171" y="188"/>
                    <a:pt x="171" y="188"/>
                  </a:cubicBezTo>
                  <a:cubicBezTo>
                    <a:pt x="154" y="190"/>
                    <a:pt x="154" y="190"/>
                    <a:pt x="154" y="190"/>
                  </a:cubicBezTo>
                  <a:cubicBezTo>
                    <a:pt x="172" y="183"/>
                    <a:pt x="172" y="183"/>
                    <a:pt x="172" y="183"/>
                  </a:cubicBezTo>
                  <a:cubicBezTo>
                    <a:pt x="182" y="179"/>
                    <a:pt x="182" y="179"/>
                    <a:pt x="182" y="179"/>
                  </a:cubicBezTo>
                  <a:cubicBezTo>
                    <a:pt x="187" y="177"/>
                    <a:pt x="187" y="177"/>
                    <a:pt x="187" y="177"/>
                  </a:cubicBezTo>
                  <a:cubicBezTo>
                    <a:pt x="288" y="165"/>
                    <a:pt x="288" y="165"/>
                    <a:pt x="288" y="165"/>
                  </a:cubicBezTo>
                  <a:cubicBezTo>
                    <a:pt x="306" y="163"/>
                    <a:pt x="306" y="163"/>
                    <a:pt x="306" y="163"/>
                  </a:cubicBezTo>
                  <a:cubicBezTo>
                    <a:pt x="312" y="169"/>
                    <a:pt x="312" y="169"/>
                    <a:pt x="312" y="169"/>
                  </a:cubicBezTo>
                  <a:cubicBezTo>
                    <a:pt x="313" y="171"/>
                    <a:pt x="313" y="171"/>
                    <a:pt x="313" y="171"/>
                  </a:cubicBezTo>
                  <a:lnTo>
                    <a:pt x="179" y="187"/>
                  </a:ln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grpSp>
      <p:cxnSp>
        <p:nvCxnSpPr>
          <p:cNvPr id="3" name="直接连接符 2"/>
          <p:cNvCxnSpPr/>
          <p:nvPr/>
        </p:nvCxnSpPr>
        <p:spPr>
          <a:xfrm>
            <a:off x="2945765" y="1671955"/>
            <a:ext cx="1774825"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圆角矩形标注 1"/>
          <p:cNvSpPr/>
          <p:nvPr/>
        </p:nvSpPr>
        <p:spPr>
          <a:xfrm>
            <a:off x="1007745" y="2626360"/>
            <a:ext cx="5495290" cy="2914650"/>
          </a:xfrm>
          <a:prstGeom prst="wedgeRoundRectCallou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t>想一想</a:t>
            </a:r>
            <a:r>
              <a:rPr lang="zh-CN" altLang="en-US" sz="2400"/>
              <a:t>：</a:t>
            </a:r>
            <a:endParaRPr lang="zh-CN" altLang="en-US" sz="2400"/>
          </a:p>
          <a:p>
            <a:pPr algn="l"/>
            <a:r>
              <a:rPr lang="zh-CN" altLang="en-US" sz="2400"/>
              <a:t>（1）回力是如何重新设计自己的商业模式的？</a:t>
            </a:r>
            <a:endParaRPr lang="zh-CN" altLang="en-US" sz="2400"/>
          </a:p>
          <a:p>
            <a:pPr algn="l"/>
            <a:endParaRPr lang="zh-CN" altLang="en-US" sz="2400"/>
          </a:p>
          <a:p>
            <a:pPr algn="l"/>
            <a:r>
              <a:rPr lang="zh-CN" altLang="en-US" sz="2400"/>
              <a:t>（2）你能为回力品牌提出哪些改进建议？</a:t>
            </a:r>
            <a:endParaRPr lang="zh-CN" altLang="en-US" sz="24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一、商业模式画布工具</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（一）商业模式应解决的问题</a:t>
            </a:r>
            <a:endParaRPr lang="zh-CN" altLang="en-US" sz="2400"/>
          </a:p>
        </p:txBody>
      </p:sp>
      <p:sp>
        <p:nvSpPr>
          <p:cNvPr id="4" name="文本框 3"/>
          <p:cNvSpPr txBox="1"/>
          <p:nvPr/>
        </p:nvSpPr>
        <p:spPr>
          <a:xfrm>
            <a:off x="1168400" y="1628140"/>
            <a:ext cx="7360285" cy="3415030"/>
          </a:xfrm>
          <a:prstGeom prst="rect">
            <a:avLst/>
          </a:prstGeom>
          <a:noFill/>
        </p:spPr>
        <p:txBody>
          <a:bodyPr wrap="square" rtlCol="0" anchor="t">
            <a:spAutoFit/>
          </a:bodyPr>
          <a:p>
            <a:r>
              <a:rPr lang="zh-CN" altLang="en-US" sz="2400"/>
              <a:t>经验表明，一种好的商业模式，必须能够较好地回答以下四个基本问题。</a:t>
            </a:r>
            <a:endParaRPr lang="zh-CN" altLang="en-US" sz="2400"/>
          </a:p>
          <a:p>
            <a:endParaRPr lang="zh-CN" altLang="en-US" sz="2400"/>
          </a:p>
          <a:p>
            <a:r>
              <a:rPr lang="zh-CN" altLang="en-US" sz="2400">
                <a:solidFill>
                  <a:srgbClr val="FF0000"/>
                </a:solidFill>
              </a:rPr>
              <a:t>（1）</a:t>
            </a:r>
            <a:r>
              <a:rPr lang="zh-CN" altLang="en-US" sz="2400"/>
              <a:t>我们能为哪些客户提供产品和（或）服务？</a:t>
            </a:r>
            <a:endParaRPr lang="zh-CN" altLang="en-US" sz="2400"/>
          </a:p>
          <a:p>
            <a:r>
              <a:rPr lang="zh-CN" altLang="en-US" sz="2400">
                <a:solidFill>
                  <a:srgbClr val="FF0000"/>
                </a:solidFill>
              </a:rPr>
              <a:t>（2）</a:t>
            </a:r>
            <a:r>
              <a:rPr lang="zh-CN" altLang="en-US" sz="2400"/>
              <a:t>我们能为客户提供什么样的产品和（或）服务？提供什么（独特的）价值？</a:t>
            </a:r>
            <a:endParaRPr lang="zh-CN" altLang="en-US" sz="2400"/>
          </a:p>
          <a:p>
            <a:r>
              <a:rPr lang="zh-CN" altLang="en-US" sz="2400">
                <a:solidFill>
                  <a:srgbClr val="FF0000"/>
                </a:solidFill>
              </a:rPr>
              <a:t>（3）</a:t>
            </a:r>
            <a:r>
              <a:rPr lang="zh-CN" altLang="en-US" sz="2400"/>
              <a:t>我们能够从为客户创造的价值中获取多少利润？成本是多少？</a:t>
            </a:r>
            <a:endParaRPr lang="zh-CN" altLang="en-US" sz="2400"/>
          </a:p>
          <a:p>
            <a:r>
              <a:rPr lang="zh-CN" altLang="en-US" sz="2400">
                <a:solidFill>
                  <a:srgbClr val="FF0000"/>
                </a:solidFill>
              </a:rPr>
              <a:t>（4）</a:t>
            </a:r>
            <a:r>
              <a:rPr lang="zh-CN" altLang="en-US" sz="2400"/>
              <a:t>我们如何为客户提供这些产品和（或）服务？</a:t>
            </a:r>
            <a:endParaRPr lang="zh-CN" altLang="en-US" sz="24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一、商业模式画布工具</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（一）商业模式应解决的问题</a:t>
            </a:r>
            <a:endParaRPr lang="zh-CN" altLang="en-US" sz="2400"/>
          </a:p>
        </p:txBody>
      </p:sp>
      <p:sp>
        <p:nvSpPr>
          <p:cNvPr id="4" name="文本框 3"/>
          <p:cNvSpPr txBox="1"/>
          <p:nvPr/>
        </p:nvSpPr>
        <p:spPr>
          <a:xfrm>
            <a:off x="1168400" y="1628140"/>
            <a:ext cx="7360285" cy="1198880"/>
          </a:xfrm>
          <a:prstGeom prst="rect">
            <a:avLst/>
          </a:prstGeom>
          <a:noFill/>
        </p:spPr>
        <p:txBody>
          <a:bodyPr wrap="square" rtlCol="0" anchor="t">
            <a:spAutoFit/>
          </a:bodyPr>
          <a:p>
            <a:r>
              <a:rPr lang="zh-CN" altLang="en-US" sz="2400"/>
              <a:t>这四个问题涵盖了一个商业体的四个主要部分：客户、产品或服务、金融能力和基础设施，基于这四个问题可制作出一份简易的商业模式画布，如图6-4所示。</a:t>
            </a:r>
            <a:endParaRPr lang="zh-CN" altLang="en-US" sz="2400"/>
          </a:p>
        </p:txBody>
      </p:sp>
      <p:pic>
        <p:nvPicPr>
          <p:cNvPr id="5" name="图片 4"/>
          <p:cNvPicPr>
            <a:picLocks noChangeAspect="1"/>
          </p:cNvPicPr>
          <p:nvPr>
            <p:custDataLst>
              <p:tags r:id="rId2"/>
            </p:custDataLst>
          </p:nvPr>
        </p:nvPicPr>
        <p:blipFill>
          <a:blip r:embed="rId3"/>
          <a:stretch>
            <a:fillRect/>
          </a:stretch>
        </p:blipFill>
        <p:spPr>
          <a:xfrm>
            <a:off x="541020" y="3073400"/>
            <a:ext cx="8662035" cy="309372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一、商业模式画布工具</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（二）商业模式画布的九大模块</a:t>
            </a:r>
            <a:endParaRPr lang="zh-CN" altLang="en-US" sz="2400"/>
          </a:p>
        </p:txBody>
      </p:sp>
      <p:pic>
        <p:nvPicPr>
          <p:cNvPr id="6" name="图片 5"/>
          <p:cNvPicPr>
            <a:picLocks noChangeAspect="1"/>
          </p:cNvPicPr>
          <p:nvPr>
            <p:custDataLst>
              <p:tags r:id="rId2"/>
            </p:custDataLst>
          </p:nvPr>
        </p:nvPicPr>
        <p:blipFill>
          <a:blip r:embed="rId3"/>
          <a:stretch>
            <a:fillRect/>
          </a:stretch>
        </p:blipFill>
        <p:spPr>
          <a:xfrm>
            <a:off x="1024890" y="1437640"/>
            <a:ext cx="7155815" cy="508698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一、商业模式画布工具</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（二）商业模式画布的九大模块</a:t>
            </a:r>
            <a:endParaRPr lang="zh-CN" altLang="en-US" sz="2400"/>
          </a:p>
        </p:txBody>
      </p:sp>
      <p:sp>
        <p:nvSpPr>
          <p:cNvPr id="4" name="文本框 3"/>
          <p:cNvSpPr txBox="1"/>
          <p:nvPr/>
        </p:nvSpPr>
        <p:spPr>
          <a:xfrm>
            <a:off x="1029335" y="1536065"/>
            <a:ext cx="7838440" cy="2306955"/>
          </a:xfrm>
          <a:prstGeom prst="rect">
            <a:avLst/>
          </a:prstGeom>
          <a:noFill/>
        </p:spPr>
        <p:txBody>
          <a:bodyPr wrap="square" rtlCol="0" anchor="t">
            <a:spAutoFit/>
          </a:bodyPr>
          <a:p>
            <a:r>
              <a:rPr lang="zh-CN" altLang="en-US" sz="2400">
                <a:highlight>
                  <a:srgbClr val="FFFF00"/>
                </a:highlight>
              </a:rPr>
              <a:t>1．客户细分——我能帮助谁</a:t>
            </a:r>
            <a:endParaRPr lang="zh-CN" altLang="en-US" sz="2400">
              <a:highlight>
                <a:srgbClr val="FFFF00"/>
              </a:highlight>
            </a:endParaRPr>
          </a:p>
          <a:p>
            <a:r>
              <a:rPr lang="zh-CN" altLang="en-US" sz="2400"/>
              <a:t>客户细分模块描绘了一个企业想要获得的和期望服务的不同目标群体或机构。目标群体即企业所瞄准的购买产品或使用服务的消费者群体。这些群体具有某些共性，从而使企业能够针对这些共性创造价值，这个定义消费者群体的过程就是客户细分，又称市场细分。</a:t>
            </a:r>
            <a:endParaRPr lang="zh-CN" altLang="en-US" sz="2400"/>
          </a:p>
        </p:txBody>
      </p:sp>
      <p:pic>
        <p:nvPicPr>
          <p:cNvPr id="5" name="https://photo-static-api.fotomore.com/creative/vcg/400/new/VCG41N2152694292.jpg?uid=386&amp;timestamp=1724315573&amp;sign=d6c0d12e82d140e7cc14a09337912b9b" descr="市场细分，目标客户和产品专业化。业务团队的形成和员工分组。"/>
          <p:cNvPicPr>
            <a:picLocks noChangeAspect="1"/>
          </p:cNvPicPr>
          <p:nvPr/>
        </p:nvPicPr>
        <p:blipFill>
          <a:blip r:embed="rId2"/>
          <a:stretch>
            <a:fillRect/>
          </a:stretch>
        </p:blipFill>
        <p:spPr>
          <a:xfrm>
            <a:off x="2569845" y="3843020"/>
            <a:ext cx="3992880" cy="285178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一、商业模式画布工具</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（二）商业模式画布的九大模块</a:t>
            </a:r>
            <a:endParaRPr lang="zh-CN" altLang="en-US" sz="2400"/>
          </a:p>
        </p:txBody>
      </p:sp>
      <p:sp>
        <p:nvSpPr>
          <p:cNvPr id="4" name="文本框 3"/>
          <p:cNvSpPr txBox="1"/>
          <p:nvPr/>
        </p:nvSpPr>
        <p:spPr>
          <a:xfrm>
            <a:off x="1029335" y="1536065"/>
            <a:ext cx="7603490" cy="1938020"/>
          </a:xfrm>
          <a:prstGeom prst="rect">
            <a:avLst/>
          </a:prstGeom>
          <a:noFill/>
        </p:spPr>
        <p:txBody>
          <a:bodyPr wrap="square" rtlCol="0" anchor="t">
            <a:spAutoFit/>
          </a:bodyPr>
          <a:p>
            <a:r>
              <a:rPr lang="zh-CN" altLang="en-US" sz="2400">
                <a:highlight>
                  <a:srgbClr val="FFFF00"/>
                </a:highlight>
              </a:rPr>
              <a:t>2．价值主张——我怎样帮助别人</a:t>
            </a:r>
            <a:endParaRPr lang="zh-CN" altLang="en-US" sz="2400">
              <a:highlight>
                <a:srgbClr val="FFFF00"/>
              </a:highlight>
            </a:endParaRPr>
          </a:p>
          <a:p>
            <a:r>
              <a:rPr lang="zh-CN" altLang="en-US" sz="2400"/>
              <a:t>价值主张模块描述的是企业通过其产品或服务为某一客户群体提供的独特价值。价值主张是客户选择一家公司而放弃另一家公司的原因，它能够解决客户的问题或满足其需求。</a:t>
            </a:r>
            <a:endParaRPr lang="zh-CN" altLang="en-US" sz="2400"/>
          </a:p>
        </p:txBody>
      </p:sp>
      <p:pic>
        <p:nvPicPr>
          <p:cNvPr id="6" name="https://photo-static-api.fotomore.com/creative/vcg/400/new/VCG211144725454.jpg?uid=386&amp;timestamp=1724316075&amp;sign=dcbc27ac0d56a9508f679cdda8825155" descr="金融股票"/>
          <p:cNvPicPr>
            <a:picLocks noChangeAspect="1"/>
          </p:cNvPicPr>
          <p:nvPr/>
        </p:nvPicPr>
        <p:blipFill>
          <a:blip r:embed="rId2"/>
          <a:stretch>
            <a:fillRect/>
          </a:stretch>
        </p:blipFill>
        <p:spPr>
          <a:xfrm>
            <a:off x="2578100" y="3503930"/>
            <a:ext cx="3604260" cy="240665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一、商业模式画布工具</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（二）商业模式画布的九大模块</a:t>
            </a:r>
            <a:endParaRPr lang="zh-CN" altLang="en-US" sz="2400"/>
          </a:p>
        </p:txBody>
      </p:sp>
      <p:sp>
        <p:nvSpPr>
          <p:cNvPr id="4" name="文本框 3"/>
          <p:cNvSpPr txBox="1"/>
          <p:nvPr/>
        </p:nvSpPr>
        <p:spPr>
          <a:xfrm>
            <a:off x="1377315" y="1381760"/>
            <a:ext cx="7603490" cy="460375"/>
          </a:xfrm>
          <a:prstGeom prst="rect">
            <a:avLst/>
          </a:prstGeom>
          <a:noFill/>
        </p:spPr>
        <p:txBody>
          <a:bodyPr wrap="square" rtlCol="0" anchor="t">
            <a:spAutoFit/>
          </a:bodyPr>
          <a:p>
            <a:r>
              <a:rPr lang="zh-CN" altLang="en-US" sz="2400"/>
              <a:t>五色思维推导出的价值主张</a:t>
            </a:r>
            <a:endParaRPr lang="zh-CN" altLang="en-US" sz="2400"/>
          </a:p>
        </p:txBody>
      </p:sp>
      <p:graphicFrame>
        <p:nvGraphicFramePr>
          <p:cNvPr id="5" name="表格 4"/>
          <p:cNvGraphicFramePr/>
          <p:nvPr/>
        </p:nvGraphicFramePr>
        <p:xfrm>
          <a:off x="610870" y="2106930"/>
          <a:ext cx="11026140" cy="3749040"/>
        </p:xfrm>
        <a:graphic>
          <a:graphicData uri="http://schemas.openxmlformats.org/drawingml/2006/table">
            <a:tbl>
              <a:tblPr firstRow="1" bandRow="1">
                <a:tableStyleId>{5C22544A-7EE6-4342-B048-85BDC9FD1C3A}</a:tableStyleId>
              </a:tblPr>
              <a:tblGrid>
                <a:gridCol w="1509395"/>
                <a:gridCol w="1480185"/>
                <a:gridCol w="4351655"/>
                <a:gridCol w="3684905"/>
              </a:tblGrid>
              <a:tr h="457200">
                <a:tc>
                  <a:txBody>
                    <a:bodyPr/>
                    <a:p>
                      <a:pPr>
                        <a:buNone/>
                      </a:pPr>
                      <a:r>
                        <a:rPr lang="zh-CN" altLang="en-US" sz="2400"/>
                        <a:t>思维</a:t>
                      </a:r>
                      <a:endParaRPr lang="zh-CN" altLang="en-US" sz="2400"/>
                    </a:p>
                  </a:txBody>
                  <a:tcPr/>
                </a:tc>
                <a:tc>
                  <a:txBody>
                    <a:bodyPr/>
                    <a:p>
                      <a:pPr>
                        <a:buNone/>
                      </a:pPr>
                      <a:r>
                        <a:rPr lang="zh-CN" altLang="en-US" sz="2400"/>
                        <a:t>需求特性</a:t>
                      </a:r>
                      <a:endParaRPr lang="zh-CN" altLang="en-US" sz="2400"/>
                    </a:p>
                  </a:txBody>
                  <a:tcPr/>
                </a:tc>
                <a:tc>
                  <a:txBody>
                    <a:bodyPr/>
                    <a:p>
                      <a:pPr>
                        <a:buNone/>
                      </a:pPr>
                      <a:r>
                        <a:rPr lang="zh-CN" altLang="en-US" sz="2400"/>
                        <a:t>产品或服务的价值</a:t>
                      </a:r>
                      <a:endParaRPr lang="zh-CN" altLang="en-US" sz="2400"/>
                    </a:p>
                  </a:txBody>
                  <a:tcPr/>
                </a:tc>
                <a:tc>
                  <a:txBody>
                    <a:bodyPr/>
                    <a:p>
                      <a:pPr>
                        <a:buNone/>
                      </a:pPr>
                      <a:r>
                        <a:rPr lang="zh-CN" altLang="en-US" sz="2400"/>
                        <a:t>举例</a:t>
                      </a:r>
                      <a:endParaRPr lang="zh-CN" altLang="en-US" sz="2400"/>
                    </a:p>
                  </a:txBody>
                  <a:tcPr/>
                </a:tc>
              </a:tr>
              <a:tr h="381000">
                <a:tc rowSpan="4">
                  <a:txBody>
                    <a:bodyPr/>
                    <a:p>
                      <a:pPr>
                        <a:buNone/>
                      </a:pPr>
                      <a:r>
                        <a:rPr lang="zh-CN" altLang="en-US" sz="2400"/>
                        <a:t>生命思维</a:t>
                      </a:r>
                      <a:endParaRPr lang="zh-CN" altLang="en-US" sz="2400"/>
                    </a:p>
                  </a:txBody>
                  <a:tcPr/>
                </a:tc>
                <a:tc>
                  <a:txBody>
                    <a:bodyPr/>
                    <a:p>
                      <a:pPr>
                        <a:buNone/>
                      </a:pPr>
                      <a:r>
                        <a:rPr lang="zh-CN" altLang="en-US" sz="2400"/>
                        <a:t>健康</a:t>
                      </a:r>
                      <a:endParaRPr lang="zh-CN" altLang="en-US" sz="2400"/>
                    </a:p>
                  </a:txBody>
                  <a:tcPr/>
                </a:tc>
                <a:tc>
                  <a:txBody>
                    <a:bodyPr/>
                    <a:p>
                      <a:pPr>
                        <a:buNone/>
                      </a:pPr>
                      <a:r>
                        <a:rPr lang="zh-CN" altLang="en-US" sz="2400"/>
                        <a:t>有利于人的身心健康发展</a:t>
                      </a:r>
                      <a:endParaRPr lang="zh-CN" altLang="en-US" sz="2400"/>
                    </a:p>
                  </a:txBody>
                  <a:tcPr/>
                </a:tc>
                <a:tc>
                  <a:txBody>
                    <a:bodyPr/>
                    <a:p>
                      <a:pPr>
                        <a:buNone/>
                      </a:pPr>
                      <a:r>
                        <a:rPr lang="zh-CN" altLang="en-US" sz="2400"/>
                        <a:t>保健品、0蔗糖饮品、心理咨询</a:t>
                      </a:r>
                      <a:endParaRPr lang="zh-CN" altLang="en-US" sz="2400"/>
                    </a:p>
                  </a:txBody>
                  <a:tcPr/>
                </a:tc>
              </a:tr>
              <a:tr h="381000">
                <a:tc vMerge="1">
                  <a:tcPr/>
                </a:tc>
                <a:tc>
                  <a:txBody>
                    <a:bodyPr/>
                    <a:p>
                      <a:pPr>
                        <a:buNone/>
                      </a:pPr>
                      <a:r>
                        <a:rPr lang="zh-CN" altLang="en-US" sz="2400"/>
                        <a:t>尝试</a:t>
                      </a:r>
                      <a:endParaRPr lang="zh-CN" altLang="en-US" sz="2400"/>
                    </a:p>
                  </a:txBody>
                  <a:tcPr/>
                </a:tc>
                <a:tc>
                  <a:txBody>
                    <a:bodyPr/>
                    <a:p>
                      <a:pPr>
                        <a:buNone/>
                      </a:pPr>
                      <a:r>
                        <a:rPr lang="zh-CN" altLang="en-US" sz="2400"/>
                        <a:t>满足顾客从未感受和体验过的全新需求</a:t>
                      </a:r>
                      <a:endParaRPr lang="zh-CN" altLang="en-US" sz="2400"/>
                    </a:p>
                  </a:txBody>
                  <a:tcPr/>
                </a:tc>
                <a:tc>
                  <a:txBody>
                    <a:bodyPr/>
                    <a:p>
                      <a:pPr>
                        <a:buNone/>
                      </a:pPr>
                      <a:r>
                        <a:rPr lang="zh-CN" altLang="en-US" sz="2400"/>
                        <a:t>游乐园、密室逃脱、游戏</a:t>
                      </a:r>
                      <a:endParaRPr lang="zh-CN" altLang="en-US" sz="2400"/>
                    </a:p>
                  </a:txBody>
                  <a:tcPr/>
                </a:tc>
              </a:tr>
              <a:tr h="381000">
                <a:tc vMerge="1">
                  <a:tcPr/>
                </a:tc>
                <a:tc>
                  <a:txBody>
                    <a:bodyPr/>
                    <a:p>
                      <a:pPr>
                        <a:buNone/>
                      </a:pPr>
                      <a:r>
                        <a:rPr lang="zh-CN" altLang="en-US" sz="2400"/>
                        <a:t>可持续</a:t>
                      </a:r>
                      <a:endParaRPr lang="zh-CN" altLang="en-US" sz="2400"/>
                    </a:p>
                  </a:txBody>
                  <a:tcPr/>
                </a:tc>
                <a:tc>
                  <a:txBody>
                    <a:bodyPr/>
                    <a:p>
                      <a:pPr>
                        <a:buNone/>
                      </a:pPr>
                      <a:r>
                        <a:rPr lang="zh-CN" altLang="en-US" sz="2400"/>
                        <a:t>能源资源节约与环境友好</a:t>
                      </a:r>
                      <a:endParaRPr lang="zh-CN" altLang="en-US" sz="2400"/>
                    </a:p>
                  </a:txBody>
                  <a:tcPr/>
                </a:tc>
                <a:tc>
                  <a:txBody>
                    <a:bodyPr/>
                    <a:p>
                      <a:pPr>
                        <a:buNone/>
                      </a:pPr>
                      <a:r>
                        <a:rPr lang="zh-CN" altLang="en-US" sz="2400"/>
                        <a:t>节能电池、太阳能产品</a:t>
                      </a:r>
                      <a:endParaRPr lang="zh-CN" altLang="en-US" sz="2400"/>
                    </a:p>
                  </a:txBody>
                  <a:tcPr/>
                </a:tc>
              </a:tr>
              <a:tr h="640080">
                <a:tc vMerge="1">
                  <a:tcPr/>
                </a:tc>
                <a:tc>
                  <a:txBody>
                    <a:bodyPr/>
                    <a:p>
                      <a:pPr>
                        <a:buNone/>
                      </a:pPr>
                      <a:r>
                        <a:rPr lang="zh-CN" altLang="en-US" sz="2400"/>
                        <a:t>低风险</a:t>
                      </a:r>
                      <a:endParaRPr lang="zh-CN" altLang="en-US" sz="2400"/>
                    </a:p>
                  </a:txBody>
                  <a:tcPr/>
                </a:tc>
                <a:tc>
                  <a:txBody>
                    <a:bodyPr/>
                    <a:p>
                      <a:pPr>
                        <a:buNone/>
                      </a:pPr>
                      <a:r>
                        <a:rPr lang="zh-CN" altLang="en-US" sz="2400"/>
                        <a:t>帮助顾客抑制风险也可以创造价值</a:t>
                      </a:r>
                      <a:endParaRPr lang="zh-CN" altLang="en-US" sz="2400"/>
                    </a:p>
                  </a:txBody>
                  <a:tcPr/>
                </a:tc>
                <a:tc>
                  <a:txBody>
                    <a:bodyPr/>
                    <a:p>
                      <a:pPr>
                        <a:buNone/>
                      </a:pPr>
                      <a:r>
                        <a:rPr lang="zh-CN" altLang="en-US" sz="2400"/>
                        <a:t>保险</a:t>
                      </a:r>
                      <a:endParaRPr lang="zh-CN" altLang="en-US" sz="2400"/>
                    </a:p>
                  </a:txBody>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模块六</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1914525" y="2092960"/>
            <a:ext cx="9370695" cy="1004570"/>
          </a:xfrm>
          <a:prstGeom prst="rect">
            <a:avLst/>
          </a:prstGeom>
          <a:noFill/>
        </p:spPr>
        <p:txBody>
          <a:bodyPr wrap="square" rtlCol="0">
            <a:spAutoFit/>
          </a:bodyPr>
          <a:p>
            <a:pPr indent="0" algn="l">
              <a:lnSpc>
                <a:spcPct val="90000"/>
              </a:lnSpc>
              <a:buNone/>
            </a:pPr>
            <a:r>
              <a:rPr lang="zh-CN" altLang="en-US" sz="6600" b="1" smtClean="0">
                <a:solidFill>
                  <a:srgbClr val="002060"/>
                </a:solidFill>
                <a:latin typeface="微软雅黑" panose="020B0503020204020204" pitchFamily="34" charset="-122"/>
                <a:ea typeface="微软雅黑" panose="020B0503020204020204" pitchFamily="34" charset="-122"/>
                <a:sym typeface="+mn-ea"/>
              </a:rPr>
              <a:t>构建——设计商业模式</a:t>
            </a:r>
            <a:endParaRPr lang="zh-CN" altLang="en-US" sz="6600" b="1" smtClean="0">
              <a:solidFill>
                <a:srgbClr val="002060"/>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一、商业模式画布工具</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（二）商业模式画布的九大模块</a:t>
            </a:r>
            <a:endParaRPr lang="zh-CN" altLang="en-US" sz="2400"/>
          </a:p>
        </p:txBody>
      </p:sp>
      <p:sp>
        <p:nvSpPr>
          <p:cNvPr id="4" name="文本框 3"/>
          <p:cNvSpPr txBox="1"/>
          <p:nvPr/>
        </p:nvSpPr>
        <p:spPr>
          <a:xfrm>
            <a:off x="1377315" y="1381760"/>
            <a:ext cx="7603490" cy="460375"/>
          </a:xfrm>
          <a:prstGeom prst="rect">
            <a:avLst/>
          </a:prstGeom>
          <a:noFill/>
        </p:spPr>
        <p:txBody>
          <a:bodyPr wrap="square" rtlCol="0" anchor="t">
            <a:spAutoFit/>
          </a:bodyPr>
          <a:p>
            <a:r>
              <a:rPr lang="zh-CN" altLang="en-US" sz="2400"/>
              <a:t>五色思维推导出的价值主张</a:t>
            </a:r>
            <a:endParaRPr lang="zh-CN" altLang="en-US" sz="2400"/>
          </a:p>
        </p:txBody>
      </p:sp>
      <p:graphicFrame>
        <p:nvGraphicFramePr>
          <p:cNvPr id="5" name="表格 4"/>
          <p:cNvGraphicFramePr/>
          <p:nvPr/>
        </p:nvGraphicFramePr>
        <p:xfrm>
          <a:off x="610870" y="2056130"/>
          <a:ext cx="11026140" cy="3017520"/>
        </p:xfrm>
        <a:graphic>
          <a:graphicData uri="http://schemas.openxmlformats.org/drawingml/2006/table">
            <a:tbl>
              <a:tblPr firstRow="1" bandRow="1">
                <a:tableStyleId>{5C22544A-7EE6-4342-B048-85BDC9FD1C3A}</a:tableStyleId>
              </a:tblPr>
              <a:tblGrid>
                <a:gridCol w="1450975"/>
                <a:gridCol w="1872615"/>
                <a:gridCol w="4452620"/>
                <a:gridCol w="3249930"/>
              </a:tblGrid>
              <a:tr h="381000">
                <a:tc>
                  <a:txBody>
                    <a:bodyPr/>
                    <a:p>
                      <a:pPr>
                        <a:buNone/>
                      </a:pPr>
                      <a:r>
                        <a:rPr lang="zh-CN" altLang="en-US" sz="2400"/>
                        <a:t>思维</a:t>
                      </a:r>
                      <a:endParaRPr lang="zh-CN" altLang="en-US" sz="2400"/>
                    </a:p>
                  </a:txBody>
                  <a:tcPr/>
                </a:tc>
                <a:tc>
                  <a:txBody>
                    <a:bodyPr/>
                    <a:p>
                      <a:pPr>
                        <a:buNone/>
                      </a:pPr>
                      <a:r>
                        <a:rPr lang="zh-CN" altLang="en-US" sz="2400"/>
                        <a:t>需求特性</a:t>
                      </a:r>
                      <a:endParaRPr lang="zh-CN" altLang="en-US" sz="2400"/>
                    </a:p>
                  </a:txBody>
                  <a:tcPr/>
                </a:tc>
                <a:tc>
                  <a:txBody>
                    <a:bodyPr/>
                    <a:p>
                      <a:pPr>
                        <a:buNone/>
                      </a:pPr>
                      <a:r>
                        <a:rPr lang="zh-CN" altLang="en-US" sz="2400"/>
                        <a:t>产品或服务的价值</a:t>
                      </a:r>
                      <a:endParaRPr lang="zh-CN" altLang="en-US" sz="2400"/>
                    </a:p>
                  </a:txBody>
                  <a:tcPr/>
                </a:tc>
                <a:tc>
                  <a:txBody>
                    <a:bodyPr/>
                    <a:p>
                      <a:pPr>
                        <a:buNone/>
                      </a:pPr>
                      <a:r>
                        <a:rPr lang="zh-CN" altLang="en-US" sz="2400"/>
                        <a:t>举例</a:t>
                      </a:r>
                      <a:endParaRPr lang="zh-CN" altLang="en-US" sz="2400"/>
                    </a:p>
                  </a:txBody>
                  <a:tcPr/>
                </a:tc>
              </a:tr>
              <a:tr h="381000">
                <a:tc rowSpan="4">
                  <a:txBody>
                    <a:bodyPr/>
                    <a:p>
                      <a:pPr>
                        <a:buNone/>
                      </a:pPr>
                      <a:r>
                        <a:rPr lang="zh-CN" altLang="en-US" sz="2400"/>
                        <a:t>经济思维</a:t>
                      </a:r>
                      <a:endParaRPr lang="zh-CN" altLang="en-US" sz="2400"/>
                    </a:p>
                  </a:txBody>
                  <a:tcPr/>
                </a:tc>
                <a:tc>
                  <a:txBody>
                    <a:bodyPr/>
                    <a:p>
                      <a:pPr>
                        <a:buNone/>
                      </a:pPr>
                      <a:r>
                        <a:rPr lang="zh-CN" altLang="en-US" sz="2400"/>
                        <a:t>回报</a:t>
                      </a:r>
                      <a:endParaRPr lang="zh-CN" altLang="en-US" sz="2400"/>
                    </a:p>
                  </a:txBody>
                  <a:tcPr/>
                </a:tc>
                <a:tc>
                  <a:txBody>
                    <a:bodyPr/>
                    <a:p>
                      <a:pPr>
                        <a:buNone/>
                      </a:pPr>
                      <a:r>
                        <a:rPr lang="zh-CN" altLang="en-US" sz="2400"/>
                        <a:t>能够帮助顾客获得更高回报</a:t>
                      </a:r>
                      <a:endParaRPr lang="zh-CN" altLang="en-US" sz="2400"/>
                    </a:p>
                  </a:txBody>
                  <a:tcPr/>
                </a:tc>
                <a:tc>
                  <a:txBody>
                    <a:bodyPr/>
                    <a:p>
                      <a:pPr>
                        <a:buNone/>
                      </a:pPr>
                      <a:r>
                        <a:rPr lang="zh-CN" altLang="en-US" sz="2400"/>
                        <a:t>投资理财、股票、彩票</a:t>
                      </a:r>
                      <a:endParaRPr lang="zh-CN" altLang="en-US" sz="2400"/>
                    </a:p>
                  </a:txBody>
                  <a:tcPr/>
                </a:tc>
              </a:tr>
              <a:tr h="381000">
                <a:tc vMerge="1">
                  <a:tcPr/>
                </a:tc>
                <a:tc>
                  <a:txBody>
                    <a:bodyPr/>
                    <a:p>
                      <a:pPr>
                        <a:buNone/>
                      </a:pPr>
                      <a:r>
                        <a:rPr lang="zh-CN" altLang="en-US" sz="2400"/>
                        <a:t>价格</a:t>
                      </a:r>
                      <a:endParaRPr lang="zh-CN" altLang="en-US" sz="2400"/>
                    </a:p>
                  </a:txBody>
                  <a:tcPr/>
                </a:tc>
                <a:tc>
                  <a:txBody>
                    <a:bodyPr/>
                    <a:p>
                      <a:pPr>
                        <a:buNone/>
                      </a:pPr>
                      <a:r>
                        <a:rPr lang="zh-CN" altLang="en-US" sz="2400"/>
                        <a:t>以更低的价格满足顾客需求</a:t>
                      </a:r>
                      <a:endParaRPr lang="zh-CN" altLang="en-US" sz="2400"/>
                    </a:p>
                  </a:txBody>
                  <a:tcPr/>
                </a:tc>
                <a:tc>
                  <a:txBody>
                    <a:bodyPr/>
                    <a:p>
                      <a:pPr>
                        <a:buNone/>
                      </a:pPr>
                      <a:r>
                        <a:rPr lang="zh-CN" altLang="en-US" sz="2400"/>
                        <a:t>拼团、优惠券</a:t>
                      </a:r>
                      <a:endParaRPr lang="zh-CN" altLang="en-US" sz="2400"/>
                    </a:p>
                  </a:txBody>
                  <a:tcPr/>
                </a:tc>
              </a:tr>
              <a:tr h="381000">
                <a:tc vMerge="1">
                  <a:tcPr/>
                </a:tc>
                <a:tc>
                  <a:txBody>
                    <a:bodyPr/>
                    <a:p>
                      <a:pPr>
                        <a:buNone/>
                      </a:pPr>
                      <a:r>
                        <a:rPr lang="zh-CN" altLang="en-US" sz="2400"/>
                        <a:t>成本低</a:t>
                      </a:r>
                      <a:endParaRPr lang="zh-CN" altLang="en-US" sz="2400"/>
                    </a:p>
                  </a:txBody>
                  <a:tcPr/>
                </a:tc>
                <a:tc>
                  <a:txBody>
                    <a:bodyPr/>
                    <a:p>
                      <a:pPr>
                        <a:buNone/>
                      </a:pPr>
                      <a:r>
                        <a:rPr lang="zh-CN" altLang="en-US" sz="2400"/>
                        <a:t>帮助顾客削减成本从而创造价值</a:t>
                      </a:r>
                      <a:endParaRPr lang="zh-CN" altLang="en-US" sz="2400"/>
                    </a:p>
                  </a:txBody>
                  <a:tcPr/>
                </a:tc>
                <a:tc>
                  <a:txBody>
                    <a:bodyPr/>
                    <a:p>
                      <a:pPr>
                        <a:buNone/>
                      </a:pPr>
                      <a:r>
                        <a:rPr lang="zh-CN" altLang="en-US" sz="2400"/>
                        <a:t>厂家直供</a:t>
                      </a:r>
                      <a:endParaRPr lang="zh-CN" altLang="en-US" sz="2400"/>
                    </a:p>
                  </a:txBody>
                  <a:tcPr/>
                </a:tc>
              </a:tr>
              <a:tr h="381000">
                <a:tc vMerge="1">
                  <a:tcPr/>
                </a:tc>
                <a:tc>
                  <a:txBody>
                    <a:bodyPr/>
                    <a:p>
                      <a:pPr>
                        <a:buNone/>
                      </a:pPr>
                      <a:r>
                        <a:rPr lang="zh-CN" altLang="en-US" sz="2400"/>
                        <a:t>可达性</a:t>
                      </a:r>
                      <a:endParaRPr lang="zh-CN" altLang="en-US" sz="2400"/>
                    </a:p>
                  </a:txBody>
                  <a:tcPr/>
                </a:tc>
                <a:tc>
                  <a:txBody>
                    <a:bodyPr/>
                    <a:p>
                      <a:pPr>
                        <a:buNone/>
                      </a:pPr>
                      <a:r>
                        <a:rPr lang="zh-CN" altLang="en-US" sz="2400"/>
                        <a:t>让顾客容易掌握、理解并可以用来完成</a:t>
                      </a:r>
                      <a:endParaRPr lang="zh-CN" altLang="en-US" sz="2400"/>
                    </a:p>
                    <a:p>
                      <a:pPr>
                        <a:buNone/>
                      </a:pPr>
                      <a:r>
                        <a:rPr lang="zh-CN" altLang="en-US" sz="2400"/>
                        <a:t>目标</a:t>
                      </a:r>
                      <a:endParaRPr lang="zh-CN" altLang="en-US" sz="2400"/>
                    </a:p>
                  </a:txBody>
                  <a:tcPr/>
                </a:tc>
                <a:tc>
                  <a:txBody>
                    <a:bodyPr/>
                    <a:p>
                      <a:pPr>
                        <a:buNone/>
                      </a:pPr>
                      <a:r>
                        <a:rPr lang="zh-CN" altLang="en-US" sz="2400"/>
                        <a:t>培训、陪练</a:t>
                      </a:r>
                      <a:endParaRPr lang="zh-CN" altLang="en-US" sz="2400"/>
                    </a:p>
                  </a:txBody>
                  <a:tcPr/>
                </a:tc>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一、商业模式画布工具</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（二）商业模式画布的九大模块</a:t>
            </a:r>
            <a:endParaRPr lang="zh-CN" altLang="en-US" sz="2400"/>
          </a:p>
        </p:txBody>
      </p:sp>
      <p:sp>
        <p:nvSpPr>
          <p:cNvPr id="4" name="文本框 3"/>
          <p:cNvSpPr txBox="1"/>
          <p:nvPr/>
        </p:nvSpPr>
        <p:spPr>
          <a:xfrm>
            <a:off x="1377315" y="1381760"/>
            <a:ext cx="7603490" cy="460375"/>
          </a:xfrm>
          <a:prstGeom prst="rect">
            <a:avLst/>
          </a:prstGeom>
          <a:noFill/>
        </p:spPr>
        <p:txBody>
          <a:bodyPr wrap="square" rtlCol="0" anchor="t">
            <a:spAutoFit/>
          </a:bodyPr>
          <a:p>
            <a:r>
              <a:rPr lang="zh-CN" altLang="en-US" sz="2400"/>
              <a:t>五色思维推导出的价值主张</a:t>
            </a:r>
            <a:endParaRPr lang="zh-CN" altLang="en-US" sz="2400"/>
          </a:p>
        </p:txBody>
      </p:sp>
      <p:graphicFrame>
        <p:nvGraphicFramePr>
          <p:cNvPr id="5" name="表格 4"/>
          <p:cNvGraphicFramePr/>
          <p:nvPr/>
        </p:nvGraphicFramePr>
        <p:xfrm>
          <a:off x="541020" y="2573020"/>
          <a:ext cx="11026140" cy="1828800"/>
        </p:xfrm>
        <a:graphic>
          <a:graphicData uri="http://schemas.openxmlformats.org/drawingml/2006/table">
            <a:tbl>
              <a:tblPr firstRow="1" bandRow="1">
                <a:tableStyleId>{5C22544A-7EE6-4342-B048-85BDC9FD1C3A}</a:tableStyleId>
              </a:tblPr>
              <a:tblGrid>
                <a:gridCol w="1422400"/>
                <a:gridCol w="1756410"/>
                <a:gridCol w="4525010"/>
                <a:gridCol w="3322320"/>
              </a:tblGrid>
              <a:tr h="0">
                <a:tc>
                  <a:txBody>
                    <a:bodyPr/>
                    <a:p>
                      <a:pPr>
                        <a:buNone/>
                      </a:pPr>
                      <a:r>
                        <a:rPr lang="zh-CN" altLang="en-US" sz="2400"/>
                        <a:t>思维</a:t>
                      </a:r>
                      <a:endParaRPr lang="zh-CN" altLang="en-US" sz="2400"/>
                    </a:p>
                  </a:txBody>
                  <a:tcPr/>
                </a:tc>
                <a:tc>
                  <a:txBody>
                    <a:bodyPr/>
                    <a:p>
                      <a:pPr>
                        <a:buNone/>
                      </a:pPr>
                      <a:r>
                        <a:rPr lang="zh-CN" altLang="en-US" sz="2400"/>
                        <a:t>需求特性</a:t>
                      </a:r>
                      <a:endParaRPr lang="zh-CN" altLang="en-US" sz="2400"/>
                    </a:p>
                  </a:txBody>
                  <a:tcPr/>
                </a:tc>
                <a:tc>
                  <a:txBody>
                    <a:bodyPr/>
                    <a:p>
                      <a:pPr>
                        <a:buNone/>
                      </a:pPr>
                      <a:r>
                        <a:rPr lang="zh-CN" altLang="en-US" sz="2400"/>
                        <a:t>产品或服务的价值</a:t>
                      </a:r>
                      <a:endParaRPr lang="zh-CN" altLang="en-US" sz="2400"/>
                    </a:p>
                  </a:txBody>
                  <a:tcPr/>
                </a:tc>
                <a:tc>
                  <a:txBody>
                    <a:bodyPr/>
                    <a:p>
                      <a:pPr>
                        <a:buNone/>
                      </a:pPr>
                      <a:r>
                        <a:rPr lang="zh-CN" altLang="en-US" sz="2400"/>
                        <a:t>举例</a:t>
                      </a:r>
                      <a:endParaRPr lang="zh-CN" altLang="en-US" sz="2400"/>
                    </a:p>
                  </a:txBody>
                  <a:tcPr/>
                </a:tc>
              </a:tr>
              <a:tr h="381000">
                <a:tc rowSpan="3">
                  <a:txBody>
                    <a:bodyPr/>
                    <a:p>
                      <a:pPr>
                        <a:buNone/>
                      </a:pPr>
                      <a:r>
                        <a:rPr lang="zh-CN" altLang="en-US" sz="2400"/>
                        <a:t>批评思维</a:t>
                      </a:r>
                      <a:endParaRPr lang="zh-CN" altLang="en-US" sz="2400"/>
                    </a:p>
                  </a:txBody>
                  <a:tcPr/>
                </a:tc>
                <a:tc>
                  <a:txBody>
                    <a:bodyPr/>
                    <a:p>
                      <a:pPr>
                        <a:buNone/>
                      </a:pPr>
                      <a:r>
                        <a:rPr lang="zh-CN" altLang="en-US" sz="2400"/>
                        <a:t>真实</a:t>
                      </a:r>
                      <a:endParaRPr lang="zh-CN" altLang="en-US" sz="2400"/>
                    </a:p>
                  </a:txBody>
                  <a:tcPr/>
                </a:tc>
                <a:tc>
                  <a:txBody>
                    <a:bodyPr/>
                    <a:p>
                      <a:pPr>
                        <a:buNone/>
                      </a:pPr>
                      <a:r>
                        <a:rPr lang="zh-CN" altLang="en-US" sz="2400"/>
                        <a:t>依据事实进行判断与决策</a:t>
                      </a:r>
                      <a:endParaRPr lang="zh-CN" altLang="en-US" sz="2400"/>
                    </a:p>
                  </a:txBody>
                  <a:tcPr/>
                </a:tc>
                <a:tc>
                  <a:txBody>
                    <a:bodyPr/>
                    <a:p>
                      <a:pPr>
                        <a:buNone/>
                      </a:pPr>
                      <a:r>
                        <a:rPr lang="zh-CN" altLang="en-US" sz="2400"/>
                        <a:t>律师服务、侦探服务</a:t>
                      </a:r>
                      <a:endParaRPr lang="zh-CN" altLang="en-US" sz="2400"/>
                    </a:p>
                  </a:txBody>
                  <a:tcPr/>
                </a:tc>
              </a:tr>
              <a:tr h="381000">
                <a:tc vMerge="1">
                  <a:tcPr/>
                </a:tc>
                <a:tc>
                  <a:txBody>
                    <a:bodyPr/>
                    <a:p>
                      <a:pPr>
                        <a:buNone/>
                      </a:pPr>
                      <a:r>
                        <a:rPr lang="zh-CN" altLang="en-US" sz="2400"/>
                        <a:t>改变</a:t>
                      </a:r>
                      <a:endParaRPr lang="zh-CN" altLang="en-US" sz="2400"/>
                    </a:p>
                  </a:txBody>
                  <a:tcPr/>
                </a:tc>
                <a:tc>
                  <a:txBody>
                    <a:bodyPr/>
                    <a:p>
                      <a:pPr>
                        <a:buNone/>
                      </a:pPr>
                      <a:r>
                        <a:rPr lang="zh-CN" altLang="en-US" sz="2400"/>
                        <a:t>不断改善产品性能或服务</a:t>
                      </a:r>
                      <a:endParaRPr lang="zh-CN" altLang="en-US" sz="2400"/>
                    </a:p>
                  </a:txBody>
                  <a:tcPr/>
                </a:tc>
                <a:tc>
                  <a:txBody>
                    <a:bodyPr/>
                    <a:p>
                      <a:pPr>
                        <a:buNone/>
                      </a:pPr>
                      <a:r>
                        <a:rPr lang="zh-CN" altLang="en-US" sz="2400"/>
                        <a:t>不断更新的数码产品</a:t>
                      </a:r>
                      <a:endParaRPr lang="zh-CN" altLang="en-US" sz="2400"/>
                    </a:p>
                  </a:txBody>
                  <a:tcPr/>
                </a:tc>
              </a:tr>
              <a:tr h="381000">
                <a:tc vMerge="1">
                  <a:tcPr/>
                </a:tc>
                <a:tc>
                  <a:txBody>
                    <a:bodyPr/>
                    <a:p>
                      <a:pPr>
                        <a:buNone/>
                      </a:pPr>
                      <a:r>
                        <a:rPr lang="zh-CN" altLang="en-US" sz="2400"/>
                        <a:t>颠覆</a:t>
                      </a:r>
                      <a:endParaRPr lang="zh-CN" altLang="en-US" sz="2400"/>
                    </a:p>
                  </a:txBody>
                  <a:tcPr/>
                </a:tc>
                <a:tc>
                  <a:txBody>
                    <a:bodyPr/>
                    <a:p>
                      <a:pPr>
                        <a:buNone/>
                      </a:pPr>
                      <a:r>
                        <a:rPr lang="zh-CN" altLang="en-US" sz="2400"/>
                        <a:t>对旧模式的根本改变</a:t>
                      </a:r>
                      <a:endParaRPr lang="zh-CN" altLang="en-US" sz="2400"/>
                    </a:p>
                  </a:txBody>
                  <a:tcPr/>
                </a:tc>
                <a:tc>
                  <a:txBody>
                    <a:bodyPr/>
                    <a:p>
                      <a:pPr>
                        <a:buNone/>
                      </a:pPr>
                      <a:r>
                        <a:rPr lang="zh-CN" altLang="en-US" sz="2400"/>
                        <a:t>免费服务、共享服务</a:t>
                      </a:r>
                      <a:endParaRPr lang="zh-CN" altLang="en-US" sz="2400"/>
                    </a:p>
                  </a:txBody>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一、商业模式画布工具</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（二）商业模式画布的九大模块</a:t>
            </a:r>
            <a:endParaRPr lang="zh-CN" altLang="en-US" sz="2400"/>
          </a:p>
        </p:txBody>
      </p:sp>
      <p:sp>
        <p:nvSpPr>
          <p:cNvPr id="4" name="文本框 3"/>
          <p:cNvSpPr txBox="1"/>
          <p:nvPr/>
        </p:nvSpPr>
        <p:spPr>
          <a:xfrm>
            <a:off x="1377315" y="1381760"/>
            <a:ext cx="7603490" cy="460375"/>
          </a:xfrm>
          <a:prstGeom prst="rect">
            <a:avLst/>
          </a:prstGeom>
          <a:noFill/>
        </p:spPr>
        <p:txBody>
          <a:bodyPr wrap="square" rtlCol="0" anchor="t">
            <a:spAutoFit/>
          </a:bodyPr>
          <a:p>
            <a:r>
              <a:rPr lang="zh-CN" altLang="en-US" sz="2400"/>
              <a:t>五色思维推导出的价值主张</a:t>
            </a:r>
            <a:endParaRPr lang="zh-CN" altLang="en-US" sz="2400"/>
          </a:p>
        </p:txBody>
      </p:sp>
      <p:graphicFrame>
        <p:nvGraphicFramePr>
          <p:cNvPr id="5" name="表格 4"/>
          <p:cNvGraphicFramePr/>
          <p:nvPr/>
        </p:nvGraphicFramePr>
        <p:xfrm>
          <a:off x="610870" y="2347595"/>
          <a:ext cx="11026140" cy="3108960"/>
        </p:xfrm>
        <a:graphic>
          <a:graphicData uri="http://schemas.openxmlformats.org/drawingml/2006/table">
            <a:tbl>
              <a:tblPr firstRow="1" bandRow="1">
                <a:tableStyleId>{5C22544A-7EE6-4342-B048-85BDC9FD1C3A}</a:tableStyleId>
              </a:tblPr>
              <a:tblGrid>
                <a:gridCol w="1509395"/>
                <a:gridCol w="1785620"/>
                <a:gridCol w="4408805"/>
                <a:gridCol w="3322320"/>
              </a:tblGrid>
              <a:tr h="381000">
                <a:tc>
                  <a:txBody>
                    <a:bodyPr/>
                    <a:p>
                      <a:pPr>
                        <a:buNone/>
                      </a:pPr>
                      <a:r>
                        <a:rPr lang="zh-CN" altLang="en-US" sz="2400"/>
                        <a:t>思维</a:t>
                      </a:r>
                      <a:endParaRPr lang="zh-CN" altLang="en-US" sz="2400"/>
                    </a:p>
                  </a:txBody>
                  <a:tcPr/>
                </a:tc>
                <a:tc>
                  <a:txBody>
                    <a:bodyPr/>
                    <a:p>
                      <a:pPr>
                        <a:buNone/>
                      </a:pPr>
                      <a:r>
                        <a:rPr lang="zh-CN" altLang="en-US" sz="2400"/>
                        <a:t>需求特性</a:t>
                      </a:r>
                      <a:endParaRPr lang="zh-CN" altLang="en-US" sz="2400"/>
                    </a:p>
                  </a:txBody>
                  <a:tcPr/>
                </a:tc>
                <a:tc>
                  <a:txBody>
                    <a:bodyPr/>
                    <a:p>
                      <a:pPr>
                        <a:buNone/>
                      </a:pPr>
                      <a:r>
                        <a:rPr lang="zh-CN" altLang="en-US" sz="2400"/>
                        <a:t>产品或服务的价值</a:t>
                      </a:r>
                      <a:endParaRPr lang="zh-CN" altLang="en-US" sz="2400"/>
                    </a:p>
                  </a:txBody>
                  <a:tcPr/>
                </a:tc>
                <a:tc>
                  <a:txBody>
                    <a:bodyPr/>
                    <a:p>
                      <a:pPr>
                        <a:buNone/>
                      </a:pPr>
                      <a:r>
                        <a:rPr lang="zh-CN" altLang="en-US" sz="2400"/>
                        <a:t>举例</a:t>
                      </a:r>
                      <a:endParaRPr lang="zh-CN" altLang="en-US" sz="2400"/>
                    </a:p>
                  </a:txBody>
                  <a:tcPr/>
                </a:tc>
              </a:tr>
              <a:tr h="381000">
                <a:tc rowSpan="5">
                  <a:txBody>
                    <a:bodyPr/>
                    <a:p>
                      <a:pPr>
                        <a:buNone/>
                      </a:pPr>
                      <a:r>
                        <a:rPr lang="zh-CN" altLang="en-US" sz="2400"/>
                        <a:t>设计思维</a:t>
                      </a:r>
                      <a:endParaRPr lang="zh-CN" altLang="en-US" sz="2400"/>
                    </a:p>
                  </a:txBody>
                  <a:tcPr/>
                </a:tc>
                <a:tc>
                  <a:txBody>
                    <a:bodyPr/>
                    <a:p>
                      <a:pPr>
                        <a:buNone/>
                      </a:pPr>
                      <a:r>
                        <a:rPr lang="zh-CN" altLang="en-US" sz="2400"/>
                        <a:t>新颖</a:t>
                      </a:r>
                      <a:endParaRPr lang="zh-CN" altLang="en-US" sz="2400"/>
                    </a:p>
                  </a:txBody>
                  <a:tcPr/>
                </a:tc>
                <a:tc>
                  <a:txBody>
                    <a:bodyPr/>
                    <a:p>
                      <a:pPr>
                        <a:buNone/>
                      </a:pPr>
                      <a:r>
                        <a:rPr lang="zh-CN" altLang="en-US" sz="2400"/>
                        <a:t>形式活泼而有活力</a:t>
                      </a:r>
                      <a:endParaRPr lang="zh-CN" altLang="en-US" sz="2400"/>
                    </a:p>
                  </a:txBody>
                  <a:tcPr/>
                </a:tc>
                <a:tc>
                  <a:txBody>
                    <a:bodyPr/>
                    <a:p>
                      <a:pPr>
                        <a:buNone/>
                      </a:pPr>
                      <a:r>
                        <a:rPr lang="zh-CN" altLang="en-US" sz="2400"/>
                        <a:t>服装、服饰、潮品</a:t>
                      </a:r>
                      <a:endParaRPr lang="zh-CN" altLang="en-US" sz="2400"/>
                    </a:p>
                  </a:txBody>
                  <a:tcPr/>
                </a:tc>
              </a:tr>
              <a:tr h="381000">
                <a:tc vMerge="1">
                  <a:tcPr/>
                </a:tc>
                <a:tc>
                  <a:txBody>
                    <a:bodyPr/>
                    <a:p>
                      <a:pPr>
                        <a:buNone/>
                      </a:pPr>
                      <a:r>
                        <a:rPr lang="zh-CN" altLang="en-US" sz="2400"/>
                        <a:t>简单</a:t>
                      </a:r>
                      <a:endParaRPr lang="zh-CN" altLang="en-US" sz="2400"/>
                    </a:p>
                  </a:txBody>
                  <a:tcPr/>
                </a:tc>
                <a:tc>
                  <a:txBody>
                    <a:bodyPr/>
                    <a:p>
                      <a:pPr>
                        <a:buNone/>
                      </a:pPr>
                      <a:r>
                        <a:rPr lang="zh-CN" altLang="en-US" sz="2400"/>
                        <a:t>外观与形式简单、明快</a:t>
                      </a:r>
                      <a:endParaRPr lang="zh-CN" altLang="en-US" sz="2400"/>
                    </a:p>
                  </a:txBody>
                  <a:tcPr/>
                </a:tc>
                <a:tc>
                  <a:txBody>
                    <a:bodyPr/>
                    <a:p>
                      <a:pPr>
                        <a:buNone/>
                      </a:pPr>
                      <a:r>
                        <a:rPr lang="zh-CN" altLang="en-US" sz="2400"/>
                        <a:t>app操作界面</a:t>
                      </a:r>
                      <a:endParaRPr lang="zh-CN" altLang="en-US" sz="2400"/>
                    </a:p>
                  </a:txBody>
                  <a:tcPr/>
                </a:tc>
              </a:tr>
              <a:tr h="381000">
                <a:tc vMerge="1">
                  <a:tcPr/>
                </a:tc>
                <a:tc>
                  <a:txBody>
                    <a:bodyPr/>
                    <a:p>
                      <a:pPr>
                        <a:buNone/>
                      </a:pPr>
                      <a:r>
                        <a:rPr lang="zh-CN" altLang="en-US" sz="2400"/>
                        <a:t>设计</a:t>
                      </a:r>
                      <a:endParaRPr lang="zh-CN" altLang="en-US" sz="2400"/>
                    </a:p>
                  </a:txBody>
                  <a:tcPr/>
                </a:tc>
                <a:tc>
                  <a:txBody>
                    <a:bodyPr/>
                    <a:p>
                      <a:pPr>
                        <a:buNone/>
                      </a:pPr>
                      <a:r>
                        <a:rPr lang="zh-CN" altLang="en-US" sz="2400">
                          <a:sym typeface="+mn-ea"/>
                        </a:rPr>
                        <a:t>产品因优秀的设计脱颖而出</a:t>
                      </a:r>
                      <a:endParaRPr lang="zh-CN" altLang="en-US" sz="2400">
                        <a:sym typeface="+mn-ea"/>
                      </a:endParaRPr>
                    </a:p>
                  </a:txBody>
                  <a:tcPr/>
                </a:tc>
                <a:tc>
                  <a:txBody>
                    <a:bodyPr/>
                    <a:p>
                      <a:pPr>
                        <a:buNone/>
                      </a:pPr>
                      <a:r>
                        <a:rPr lang="zh-CN" altLang="en-US" sz="2400"/>
                        <a:t>Logo、海报</a:t>
                      </a:r>
                      <a:endParaRPr lang="zh-CN" altLang="en-US" sz="2400"/>
                    </a:p>
                  </a:txBody>
                  <a:tcPr/>
                </a:tc>
              </a:tr>
              <a:tr h="381000">
                <a:tc vMerge="1">
                  <a:tcPr/>
                </a:tc>
                <a:tc>
                  <a:txBody>
                    <a:bodyPr/>
                    <a:p>
                      <a:pPr>
                        <a:buNone/>
                      </a:pPr>
                      <a:r>
                        <a:rPr lang="zh-CN" altLang="en-US" sz="2400"/>
                        <a:t>便利性</a:t>
                      </a:r>
                      <a:endParaRPr lang="zh-CN" altLang="en-US" sz="2400"/>
                    </a:p>
                  </a:txBody>
                  <a:tcPr/>
                </a:tc>
                <a:tc>
                  <a:txBody>
                    <a:bodyPr/>
                    <a:p>
                      <a:pPr>
                        <a:buNone/>
                      </a:pPr>
                      <a:r>
                        <a:rPr lang="zh-CN" altLang="en-US" sz="2400"/>
                        <a:t>使用起来更方便，也可以创造可观的价值</a:t>
                      </a:r>
                      <a:endParaRPr lang="zh-CN" altLang="en-US" sz="2400"/>
                    </a:p>
                  </a:txBody>
                  <a:tcPr/>
                </a:tc>
                <a:tc>
                  <a:txBody>
                    <a:bodyPr/>
                    <a:p>
                      <a:pPr>
                        <a:buNone/>
                      </a:pPr>
                      <a:r>
                        <a:rPr lang="zh-CN" altLang="en-US" sz="2400"/>
                        <a:t>外卖、上门服务、在线服务</a:t>
                      </a:r>
                      <a:endParaRPr lang="zh-CN" altLang="en-US" sz="2400"/>
                    </a:p>
                  </a:txBody>
                  <a:tcPr/>
                </a:tc>
              </a:tr>
              <a:tr h="381000">
                <a:tc vMerge="1">
                  <a:tcPr/>
                </a:tc>
                <a:tc>
                  <a:txBody>
                    <a:bodyPr/>
                    <a:p>
                      <a:pPr>
                        <a:buNone/>
                      </a:pPr>
                      <a:r>
                        <a:rPr lang="zh-CN" altLang="en-US" sz="2400"/>
                        <a:t>实用性</a:t>
                      </a:r>
                      <a:endParaRPr lang="zh-CN" altLang="en-US" sz="2400"/>
                    </a:p>
                  </a:txBody>
                  <a:tcPr/>
                </a:tc>
                <a:tc>
                  <a:txBody>
                    <a:bodyPr/>
                    <a:p>
                      <a:pPr>
                        <a:buNone/>
                      </a:pPr>
                      <a:r>
                        <a:rPr lang="zh-CN" altLang="en-US" sz="2400"/>
                        <a:t>操作起来更简单</a:t>
                      </a:r>
                      <a:endParaRPr lang="zh-CN" altLang="en-US" sz="2400"/>
                    </a:p>
                  </a:txBody>
                  <a:tcPr/>
                </a:tc>
                <a:tc>
                  <a:txBody>
                    <a:bodyPr/>
                    <a:p>
                      <a:pPr>
                        <a:buNone/>
                      </a:pPr>
                      <a:r>
                        <a:rPr lang="zh-CN" altLang="en-US" sz="2400"/>
                        <a:t>语音服务、智能锁</a:t>
                      </a:r>
                      <a:endParaRPr lang="zh-CN" altLang="en-US" sz="2400"/>
                    </a:p>
                  </a:txBody>
                  <a:tcPr/>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一、商业模式画布工具</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（二）商业模式画布的九大模块</a:t>
            </a:r>
            <a:endParaRPr lang="zh-CN" altLang="en-US" sz="2400"/>
          </a:p>
        </p:txBody>
      </p:sp>
      <p:sp>
        <p:nvSpPr>
          <p:cNvPr id="4" name="文本框 3"/>
          <p:cNvSpPr txBox="1"/>
          <p:nvPr/>
        </p:nvSpPr>
        <p:spPr>
          <a:xfrm>
            <a:off x="1377315" y="1381760"/>
            <a:ext cx="7603490" cy="460375"/>
          </a:xfrm>
          <a:prstGeom prst="rect">
            <a:avLst/>
          </a:prstGeom>
          <a:noFill/>
        </p:spPr>
        <p:txBody>
          <a:bodyPr wrap="square" rtlCol="0" anchor="t">
            <a:spAutoFit/>
          </a:bodyPr>
          <a:p>
            <a:r>
              <a:rPr lang="zh-CN" altLang="en-US" sz="2400"/>
              <a:t>五色思维推导出的价值主张</a:t>
            </a:r>
            <a:endParaRPr lang="zh-CN" altLang="en-US" sz="2400"/>
          </a:p>
        </p:txBody>
      </p:sp>
      <p:graphicFrame>
        <p:nvGraphicFramePr>
          <p:cNvPr id="5" name="表格 4"/>
          <p:cNvGraphicFramePr/>
          <p:nvPr/>
        </p:nvGraphicFramePr>
        <p:xfrm>
          <a:off x="541020" y="1998345"/>
          <a:ext cx="11026140" cy="3749040"/>
        </p:xfrm>
        <a:graphic>
          <a:graphicData uri="http://schemas.openxmlformats.org/drawingml/2006/table">
            <a:tbl>
              <a:tblPr firstRow="1" bandRow="1">
                <a:tableStyleId>{5C22544A-7EE6-4342-B048-85BDC9FD1C3A}</a:tableStyleId>
              </a:tblPr>
              <a:tblGrid>
                <a:gridCol w="1451610"/>
                <a:gridCol w="1668780"/>
                <a:gridCol w="4583430"/>
                <a:gridCol w="3322320"/>
              </a:tblGrid>
              <a:tr h="381000">
                <a:tc>
                  <a:txBody>
                    <a:bodyPr/>
                    <a:p>
                      <a:pPr>
                        <a:buNone/>
                      </a:pPr>
                      <a:r>
                        <a:rPr lang="zh-CN" altLang="en-US" sz="2400"/>
                        <a:t>思维</a:t>
                      </a:r>
                      <a:endParaRPr lang="zh-CN" altLang="en-US" sz="2400"/>
                    </a:p>
                  </a:txBody>
                  <a:tcPr/>
                </a:tc>
                <a:tc>
                  <a:txBody>
                    <a:bodyPr/>
                    <a:p>
                      <a:pPr>
                        <a:buNone/>
                      </a:pPr>
                      <a:r>
                        <a:rPr lang="zh-CN" altLang="en-US" sz="2400"/>
                        <a:t>需求特性</a:t>
                      </a:r>
                      <a:endParaRPr lang="zh-CN" altLang="en-US" sz="2400"/>
                    </a:p>
                  </a:txBody>
                  <a:tcPr/>
                </a:tc>
                <a:tc>
                  <a:txBody>
                    <a:bodyPr/>
                    <a:p>
                      <a:pPr>
                        <a:buNone/>
                      </a:pPr>
                      <a:r>
                        <a:rPr lang="zh-CN" altLang="en-US" sz="2400"/>
                        <a:t>产品或服务的价值</a:t>
                      </a:r>
                      <a:endParaRPr lang="zh-CN" altLang="en-US" sz="2400"/>
                    </a:p>
                  </a:txBody>
                  <a:tcPr/>
                </a:tc>
                <a:tc>
                  <a:txBody>
                    <a:bodyPr/>
                    <a:p>
                      <a:pPr>
                        <a:buNone/>
                      </a:pPr>
                      <a:r>
                        <a:rPr lang="zh-CN" altLang="en-US" sz="2400"/>
                        <a:t>举例</a:t>
                      </a:r>
                      <a:endParaRPr lang="zh-CN" altLang="en-US" sz="2400"/>
                    </a:p>
                  </a:txBody>
                  <a:tcPr/>
                </a:tc>
              </a:tr>
              <a:tr h="381000">
                <a:tc rowSpan="4">
                  <a:txBody>
                    <a:bodyPr/>
                    <a:p>
                      <a:pPr>
                        <a:buNone/>
                      </a:pPr>
                      <a:r>
                        <a:rPr lang="zh-CN" altLang="en-US" sz="2400"/>
                        <a:t>美学思维</a:t>
                      </a:r>
                      <a:endParaRPr lang="zh-CN" altLang="en-US" sz="2400"/>
                    </a:p>
                  </a:txBody>
                  <a:tcPr/>
                </a:tc>
                <a:tc>
                  <a:txBody>
                    <a:bodyPr/>
                    <a:p>
                      <a:pPr>
                        <a:buNone/>
                      </a:pPr>
                      <a:r>
                        <a:rPr lang="zh-CN" altLang="en-US" sz="2400"/>
                        <a:t>感人</a:t>
                      </a:r>
                      <a:endParaRPr lang="zh-CN" altLang="en-US" sz="2400"/>
                    </a:p>
                  </a:txBody>
                  <a:tcPr/>
                </a:tc>
                <a:tc>
                  <a:txBody>
                    <a:bodyPr/>
                    <a:p>
                      <a:pPr>
                        <a:buNone/>
                      </a:pPr>
                      <a:r>
                        <a:rPr lang="zh-CN" altLang="en-US" sz="2400"/>
                        <a:t>能够让顾客产生感动与共鸣</a:t>
                      </a:r>
                      <a:endParaRPr lang="zh-CN" altLang="en-US" sz="2400"/>
                    </a:p>
                  </a:txBody>
                  <a:tcPr/>
                </a:tc>
                <a:tc>
                  <a:txBody>
                    <a:bodyPr/>
                    <a:p>
                      <a:pPr>
                        <a:buNone/>
                      </a:pPr>
                      <a:r>
                        <a:rPr lang="zh-CN" altLang="en-US" sz="2400"/>
                        <a:t>电影、电视剧</a:t>
                      </a:r>
                      <a:endParaRPr lang="zh-CN" altLang="en-US" sz="2400"/>
                    </a:p>
                  </a:txBody>
                  <a:tcPr/>
                </a:tc>
              </a:tr>
              <a:tr h="381000">
                <a:tc vMerge="1">
                  <a:tcPr/>
                </a:tc>
                <a:tc>
                  <a:txBody>
                    <a:bodyPr/>
                    <a:p>
                      <a:pPr>
                        <a:buNone/>
                      </a:pPr>
                      <a:r>
                        <a:rPr lang="zh-CN" altLang="en-US" sz="2400"/>
                        <a:t>定制化</a:t>
                      </a:r>
                      <a:endParaRPr lang="zh-CN" altLang="en-US" sz="2400"/>
                    </a:p>
                  </a:txBody>
                  <a:tcPr/>
                </a:tc>
                <a:tc>
                  <a:txBody>
                    <a:bodyPr/>
                    <a:p>
                      <a:pPr>
                        <a:buNone/>
                      </a:pPr>
                      <a:r>
                        <a:rPr lang="zh-CN" altLang="en-US" sz="2400"/>
                        <a:t>以满足顾客个体或细分群体的特定需求</a:t>
                      </a:r>
                      <a:endParaRPr lang="zh-CN" altLang="en-US" sz="2400"/>
                    </a:p>
                  </a:txBody>
                  <a:tcPr/>
                </a:tc>
                <a:tc>
                  <a:txBody>
                    <a:bodyPr/>
                    <a:p>
                      <a:pPr>
                        <a:buNone/>
                      </a:pPr>
                      <a:r>
                        <a:rPr lang="zh-CN" altLang="en-US" sz="2400"/>
                        <a:t>个性礼品、定制服务</a:t>
                      </a:r>
                      <a:endParaRPr lang="zh-CN" altLang="en-US" sz="2400"/>
                    </a:p>
                  </a:txBody>
                  <a:tcPr/>
                </a:tc>
              </a:tr>
              <a:tr h="381000">
                <a:tc vMerge="1">
                  <a:tcPr/>
                </a:tc>
                <a:tc>
                  <a:txBody>
                    <a:bodyPr/>
                    <a:p>
                      <a:pPr>
                        <a:buNone/>
                      </a:pPr>
                      <a:r>
                        <a:rPr lang="zh-CN" altLang="en-US" sz="2400"/>
                        <a:t>品牌</a:t>
                      </a:r>
                      <a:endParaRPr lang="zh-CN" altLang="en-US" sz="2400"/>
                    </a:p>
                  </a:txBody>
                  <a:tcPr/>
                </a:tc>
                <a:tc>
                  <a:txBody>
                    <a:bodyPr/>
                    <a:p>
                      <a:pPr>
                        <a:buNone/>
                      </a:pPr>
                      <a:r>
                        <a:rPr lang="zh-CN" altLang="en-US" sz="2400">
                          <a:sym typeface="+mn-ea"/>
                        </a:rPr>
                        <a:t>顾客通过使用和显示某一特定品牌而展示身份</a:t>
                      </a:r>
                      <a:endParaRPr lang="zh-CN" altLang="en-US" sz="2400">
                        <a:sym typeface="+mn-ea"/>
                      </a:endParaRPr>
                    </a:p>
                  </a:txBody>
                  <a:tcPr/>
                </a:tc>
                <a:tc>
                  <a:txBody>
                    <a:bodyPr/>
                    <a:p>
                      <a:pPr>
                        <a:buNone/>
                      </a:pPr>
                      <a:r>
                        <a:rPr lang="zh-CN" altLang="en-US" sz="2400"/>
                        <a:t>奢侈品、汽车、酒店</a:t>
                      </a:r>
                      <a:endParaRPr lang="zh-CN" altLang="en-US" sz="2400"/>
                    </a:p>
                  </a:txBody>
                  <a:tcPr/>
                </a:tc>
              </a:tr>
              <a:tr h="381000">
                <a:tc vMerge="1">
                  <a:tcPr/>
                </a:tc>
                <a:tc>
                  <a:txBody>
                    <a:bodyPr/>
                    <a:p>
                      <a:pPr>
                        <a:buNone/>
                      </a:pPr>
                      <a:r>
                        <a:rPr lang="zh-CN" altLang="en-US" sz="2400"/>
                        <a:t>自然</a:t>
                      </a:r>
                      <a:endParaRPr lang="zh-CN" altLang="en-US" sz="2400"/>
                    </a:p>
                  </a:txBody>
                  <a:tcPr/>
                </a:tc>
                <a:tc>
                  <a:txBody>
                    <a:bodyPr/>
                    <a:p>
                      <a:pPr>
                        <a:buNone/>
                      </a:pPr>
                      <a:r>
                        <a:rPr lang="zh-CN" altLang="en-US" sz="2400"/>
                        <a:t>产品或服务自然并让顾客感觉舒适、亲切</a:t>
                      </a:r>
                      <a:endParaRPr lang="zh-CN" altLang="en-US" sz="2400"/>
                    </a:p>
                  </a:txBody>
                  <a:tcPr/>
                </a:tc>
                <a:tc>
                  <a:txBody>
                    <a:bodyPr/>
                    <a:p>
                      <a:pPr>
                        <a:buNone/>
                      </a:pPr>
                      <a:r>
                        <a:rPr lang="zh-CN" altLang="en-US" sz="2400"/>
                        <a:t>旅游风景区、农家院</a:t>
                      </a:r>
                      <a:endParaRPr lang="zh-CN" altLang="en-US" sz="2400"/>
                    </a:p>
                  </a:txBody>
                  <a:tcPr/>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一、商业模式画布工具</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（二）商业模式画布的九大模块</a:t>
            </a:r>
            <a:endParaRPr lang="zh-CN" altLang="en-US" sz="2400"/>
          </a:p>
        </p:txBody>
      </p:sp>
      <p:sp>
        <p:nvSpPr>
          <p:cNvPr id="4" name="文本框 3"/>
          <p:cNvSpPr txBox="1"/>
          <p:nvPr/>
        </p:nvSpPr>
        <p:spPr>
          <a:xfrm>
            <a:off x="1000125" y="1381760"/>
            <a:ext cx="7603490" cy="460375"/>
          </a:xfrm>
          <a:prstGeom prst="rect">
            <a:avLst/>
          </a:prstGeom>
          <a:noFill/>
        </p:spPr>
        <p:txBody>
          <a:bodyPr wrap="square" rtlCol="0" anchor="t">
            <a:spAutoFit/>
          </a:bodyPr>
          <a:p>
            <a:r>
              <a:rPr lang="zh-CN" altLang="en-US" sz="2400">
                <a:highlight>
                  <a:srgbClr val="FFFF00"/>
                </a:highlight>
              </a:rPr>
              <a:t>3．渠道通路——怎样宣传自己和交付服务</a:t>
            </a:r>
            <a:endParaRPr lang="zh-CN" altLang="en-US" sz="2400">
              <a:highlight>
                <a:srgbClr val="FFFF00"/>
              </a:highlight>
            </a:endParaRPr>
          </a:p>
        </p:txBody>
      </p:sp>
      <p:sp>
        <p:nvSpPr>
          <p:cNvPr id="6" name="文本框 5"/>
          <p:cNvSpPr txBox="1"/>
          <p:nvPr/>
        </p:nvSpPr>
        <p:spPr>
          <a:xfrm>
            <a:off x="1000125" y="1842135"/>
            <a:ext cx="9937750" cy="1938020"/>
          </a:xfrm>
          <a:prstGeom prst="rect">
            <a:avLst/>
          </a:prstGeom>
          <a:noFill/>
        </p:spPr>
        <p:txBody>
          <a:bodyPr wrap="square" rtlCol="0">
            <a:spAutoFit/>
          </a:bodyPr>
          <a:p>
            <a:r>
              <a:rPr lang="zh-CN" altLang="en-US" sz="2400"/>
              <a:t>渠道通路模块描述的是一家企业如何与它的客户群体达成沟通并建立联系，以向对方传递自身的价值主张。与客户的交流、分销和销售渠道构成了一家企业的客户交互体系。</a:t>
            </a:r>
            <a:endParaRPr lang="zh-CN" altLang="en-US" sz="2400"/>
          </a:p>
          <a:p>
            <a:endParaRPr lang="zh-CN" altLang="en-US" sz="2400"/>
          </a:p>
          <a:p>
            <a:r>
              <a:rPr lang="zh-CN" altLang="en-US" sz="2400"/>
              <a:t>每一个渠道都覆盖了其中几个或全部五个阶段。</a:t>
            </a:r>
            <a:endParaRPr lang="zh-CN" altLang="en-US" sz="2400"/>
          </a:p>
        </p:txBody>
      </p:sp>
      <p:pic>
        <p:nvPicPr>
          <p:cNvPr id="8" name="https://photo-static-api.fotomore.com/creative/vcg/400/version23/VCG41481095410.jpg?uid=386&amp;timestamp=1724318849&amp;sign=141f3ccf7715ca3f0c5955af2c5db71d" descr="密切关注他的演讲"/>
          <p:cNvPicPr>
            <a:picLocks noChangeAspect="1"/>
          </p:cNvPicPr>
          <p:nvPr/>
        </p:nvPicPr>
        <p:blipFill>
          <a:blip r:embed="rId1"/>
          <a:stretch>
            <a:fillRect/>
          </a:stretch>
        </p:blipFill>
        <p:spPr>
          <a:xfrm>
            <a:off x="3547745" y="3943985"/>
            <a:ext cx="3951605" cy="263652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479540"/>
            <a:chOff x="0" y="159"/>
            <a:chExt cx="18945" cy="10204"/>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一、商业模式画布工具</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（二）商业模式画布的九大模块</a:t>
            </a:r>
            <a:endParaRPr lang="zh-CN" altLang="en-US" sz="2400"/>
          </a:p>
        </p:txBody>
      </p:sp>
      <p:sp>
        <p:nvSpPr>
          <p:cNvPr id="4" name="文本框 3"/>
          <p:cNvSpPr txBox="1"/>
          <p:nvPr/>
        </p:nvSpPr>
        <p:spPr>
          <a:xfrm>
            <a:off x="1000125" y="1381760"/>
            <a:ext cx="7603490" cy="460375"/>
          </a:xfrm>
          <a:prstGeom prst="rect">
            <a:avLst/>
          </a:prstGeom>
          <a:noFill/>
        </p:spPr>
        <p:txBody>
          <a:bodyPr wrap="square" rtlCol="0" anchor="t">
            <a:spAutoFit/>
          </a:bodyPr>
          <a:p>
            <a:r>
              <a:rPr lang="zh-CN" altLang="en-US" sz="2400">
                <a:highlight>
                  <a:srgbClr val="FFFF00"/>
                </a:highlight>
              </a:rPr>
              <a:t>3．渠道通路——怎样宣传自己和交付服务</a:t>
            </a:r>
            <a:endParaRPr lang="zh-CN" altLang="en-US" sz="2400">
              <a:highlight>
                <a:srgbClr val="FFFF00"/>
              </a:highlight>
            </a:endParaRPr>
          </a:p>
        </p:txBody>
      </p:sp>
      <p:sp>
        <p:nvSpPr>
          <p:cNvPr id="5" name="圆角矩形 4"/>
          <p:cNvSpPr/>
          <p:nvPr>
            <p:custDataLst>
              <p:tags r:id="rId1"/>
            </p:custDataLst>
          </p:nvPr>
        </p:nvSpPr>
        <p:spPr>
          <a:xfrm>
            <a:off x="6256020" y="1817370"/>
            <a:ext cx="5775325" cy="833755"/>
          </a:xfrm>
          <a:prstGeom prst="roundRect">
            <a:avLst/>
          </a:prstGeom>
          <a:solidFill>
            <a:schemeClr val="tx1">
              <a:lumMod val="21000"/>
              <a:lumOff val="79000"/>
              <a:alpha val="2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400">
                <a:solidFill>
                  <a:schemeClr val="tx1"/>
                </a:solidFill>
              </a:rPr>
              <a:t>我们如何扩大公司产品或服务的知名度？</a:t>
            </a:r>
            <a:endParaRPr lang="zh-CN" altLang="en-US" sz="2400">
              <a:solidFill>
                <a:schemeClr val="tx1"/>
              </a:solidFill>
            </a:endParaRPr>
          </a:p>
        </p:txBody>
      </p:sp>
      <p:sp>
        <p:nvSpPr>
          <p:cNvPr id="21" name="圆角矩形 20"/>
          <p:cNvSpPr/>
          <p:nvPr>
            <p:custDataLst>
              <p:tags r:id="rId2"/>
            </p:custDataLst>
          </p:nvPr>
        </p:nvSpPr>
        <p:spPr>
          <a:xfrm>
            <a:off x="6256020" y="2845435"/>
            <a:ext cx="5775325" cy="833755"/>
          </a:xfrm>
          <a:prstGeom prst="roundRect">
            <a:avLst/>
          </a:prstGeom>
          <a:solidFill>
            <a:schemeClr val="tx1">
              <a:lumMod val="21000"/>
              <a:lumOff val="79000"/>
              <a:alpha val="2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2400"/>
          </a:p>
        </p:txBody>
      </p:sp>
      <p:sp>
        <p:nvSpPr>
          <p:cNvPr id="26" name="圆角矩形 25"/>
          <p:cNvSpPr/>
          <p:nvPr>
            <p:custDataLst>
              <p:tags r:id="rId3"/>
            </p:custDataLst>
          </p:nvPr>
        </p:nvSpPr>
        <p:spPr>
          <a:xfrm>
            <a:off x="6256020" y="3873500"/>
            <a:ext cx="5775325" cy="833755"/>
          </a:xfrm>
          <a:prstGeom prst="roundRect">
            <a:avLst/>
          </a:prstGeom>
          <a:solidFill>
            <a:schemeClr val="tx1">
              <a:lumMod val="21000"/>
              <a:lumOff val="79000"/>
              <a:alpha val="2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36" name="圆角矩形 35"/>
          <p:cNvSpPr/>
          <p:nvPr>
            <p:custDataLst>
              <p:tags r:id="rId4"/>
            </p:custDataLst>
          </p:nvPr>
        </p:nvSpPr>
        <p:spPr>
          <a:xfrm>
            <a:off x="6256020" y="4900930"/>
            <a:ext cx="5761355" cy="833755"/>
          </a:xfrm>
          <a:prstGeom prst="roundRect">
            <a:avLst/>
          </a:prstGeom>
          <a:solidFill>
            <a:schemeClr val="tx1">
              <a:lumMod val="21000"/>
              <a:lumOff val="79000"/>
              <a:alpha val="2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8" name="圆角矩形 17"/>
          <p:cNvSpPr/>
          <p:nvPr>
            <p:custDataLst>
              <p:tags r:id="rId5"/>
            </p:custDataLst>
          </p:nvPr>
        </p:nvSpPr>
        <p:spPr>
          <a:xfrm>
            <a:off x="6269355" y="5856605"/>
            <a:ext cx="5761990" cy="833755"/>
          </a:xfrm>
          <a:prstGeom prst="roundRect">
            <a:avLst/>
          </a:prstGeom>
          <a:solidFill>
            <a:schemeClr val="tx1">
              <a:lumMod val="21000"/>
              <a:lumOff val="79000"/>
              <a:alpha val="2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0" name="矩形 9"/>
          <p:cNvSpPr/>
          <p:nvPr>
            <p:custDataLst>
              <p:tags r:id="rId6"/>
            </p:custDataLst>
          </p:nvPr>
        </p:nvSpPr>
        <p:spPr>
          <a:xfrm>
            <a:off x="5548800" y="1970122"/>
            <a:ext cx="609050" cy="531710"/>
          </a:xfrm>
          <a:prstGeom prst="rect">
            <a:avLst/>
          </a:prstGeom>
          <a:noFill/>
        </p:spPr>
        <p:txBody>
          <a:bodyPr wrap="none" lIns="0" tIns="0" rIns="0" bIns="0" rtlCol="0" anchor="ctr">
            <a:noAutofit/>
          </a:bodyPr>
          <a:lstStyle/>
          <a:p>
            <a:pPr algn="ctr">
              <a:spcBef>
                <a:spcPct val="0"/>
              </a:spcBef>
              <a:spcAft>
                <a:spcPct val="0"/>
              </a:spcAft>
            </a:pPr>
            <a:r>
              <a:rPr lang="en-US" altLang="zh-CN" b="1" dirty="0">
                <a:solidFill>
                  <a:schemeClr val="accent1"/>
                </a:solidFill>
                <a:latin typeface="+mn-ea"/>
                <a:cs typeface="+mn-ea"/>
              </a:rPr>
              <a:t>01</a:t>
            </a:r>
            <a:endParaRPr lang="zh-CN" altLang="en-US" b="1" dirty="0">
              <a:solidFill>
                <a:schemeClr val="accent1"/>
              </a:solidFill>
              <a:latin typeface="+mn-ea"/>
              <a:cs typeface="+mn-ea"/>
            </a:endParaRPr>
          </a:p>
        </p:txBody>
      </p:sp>
      <p:sp>
        <p:nvSpPr>
          <p:cNvPr id="11" name="矩形 10"/>
          <p:cNvSpPr/>
          <p:nvPr>
            <p:custDataLst>
              <p:tags r:id="rId7"/>
            </p:custDataLst>
          </p:nvPr>
        </p:nvSpPr>
        <p:spPr>
          <a:xfrm>
            <a:off x="5548800" y="2996482"/>
            <a:ext cx="609050" cy="531710"/>
          </a:xfrm>
          <a:prstGeom prst="rect">
            <a:avLst/>
          </a:prstGeom>
          <a:noFill/>
        </p:spPr>
        <p:txBody>
          <a:bodyPr wrap="none" lIns="0" tIns="0" rIns="0" bIns="0" rtlCol="0" anchor="ctr">
            <a:noAutofit/>
          </a:bodyPr>
          <a:lstStyle/>
          <a:p>
            <a:pPr algn="ctr">
              <a:spcBef>
                <a:spcPct val="0"/>
              </a:spcBef>
              <a:spcAft>
                <a:spcPct val="0"/>
              </a:spcAft>
            </a:pPr>
            <a:r>
              <a:rPr lang="en-US" altLang="zh-CN" b="1">
                <a:solidFill>
                  <a:schemeClr val="accent1"/>
                </a:solidFill>
                <a:latin typeface="+mn-ea"/>
                <a:cs typeface="+mn-ea"/>
              </a:rPr>
              <a:t>02</a:t>
            </a:r>
            <a:endParaRPr lang="zh-CN" altLang="en-US" b="1">
              <a:solidFill>
                <a:schemeClr val="accent1"/>
              </a:solidFill>
              <a:latin typeface="+mn-ea"/>
              <a:cs typeface="+mn-ea"/>
            </a:endParaRPr>
          </a:p>
        </p:txBody>
      </p:sp>
      <p:sp>
        <p:nvSpPr>
          <p:cNvPr id="12" name="矩形 11"/>
          <p:cNvSpPr/>
          <p:nvPr>
            <p:custDataLst>
              <p:tags r:id="rId8"/>
            </p:custDataLst>
          </p:nvPr>
        </p:nvSpPr>
        <p:spPr>
          <a:xfrm>
            <a:off x="5548800" y="4022843"/>
            <a:ext cx="609050" cy="531710"/>
          </a:xfrm>
          <a:prstGeom prst="rect">
            <a:avLst/>
          </a:prstGeom>
          <a:noFill/>
        </p:spPr>
        <p:txBody>
          <a:bodyPr wrap="none" lIns="0" tIns="0" rIns="0" bIns="0" rtlCol="0" anchor="ctr">
            <a:noAutofit/>
          </a:bodyPr>
          <a:lstStyle/>
          <a:p>
            <a:pPr algn="ctr">
              <a:spcBef>
                <a:spcPct val="0"/>
              </a:spcBef>
              <a:spcAft>
                <a:spcPct val="0"/>
              </a:spcAft>
            </a:pPr>
            <a:r>
              <a:rPr lang="en-US" altLang="zh-CN" b="1" dirty="0">
                <a:solidFill>
                  <a:schemeClr val="accent1"/>
                </a:solidFill>
                <a:latin typeface="+mn-ea"/>
                <a:cs typeface="+mn-ea"/>
              </a:rPr>
              <a:t>03</a:t>
            </a:r>
            <a:endParaRPr lang="zh-CN" altLang="en-US" b="1" dirty="0">
              <a:solidFill>
                <a:schemeClr val="accent1"/>
              </a:solidFill>
              <a:latin typeface="+mn-ea"/>
              <a:cs typeface="+mn-ea"/>
            </a:endParaRPr>
          </a:p>
        </p:txBody>
      </p:sp>
      <p:sp>
        <p:nvSpPr>
          <p:cNvPr id="19" name="矩形 18"/>
          <p:cNvSpPr/>
          <p:nvPr>
            <p:custDataLst>
              <p:tags r:id="rId9"/>
            </p:custDataLst>
          </p:nvPr>
        </p:nvSpPr>
        <p:spPr>
          <a:xfrm>
            <a:off x="5541815" y="5049595"/>
            <a:ext cx="609050" cy="531710"/>
          </a:xfrm>
          <a:prstGeom prst="rect">
            <a:avLst/>
          </a:prstGeom>
          <a:noFill/>
        </p:spPr>
        <p:txBody>
          <a:bodyPr wrap="none" lIns="0" tIns="0" rIns="0" bIns="0" rtlCol="0" anchor="ctr">
            <a:noAutofit/>
          </a:bodyPr>
          <a:lstStyle/>
          <a:p>
            <a:pPr algn="ctr">
              <a:spcBef>
                <a:spcPct val="0"/>
              </a:spcBef>
              <a:spcAft>
                <a:spcPct val="0"/>
              </a:spcAft>
            </a:pPr>
            <a:r>
              <a:rPr lang="en-US" altLang="zh-CN" b="1" dirty="0">
                <a:solidFill>
                  <a:schemeClr val="accent1"/>
                </a:solidFill>
                <a:latin typeface="+mn-ea"/>
                <a:cs typeface="+mn-ea"/>
              </a:rPr>
              <a:t>04</a:t>
            </a:r>
            <a:endParaRPr lang="zh-CN" altLang="en-US" b="1" dirty="0">
              <a:solidFill>
                <a:schemeClr val="accent1"/>
              </a:solidFill>
              <a:latin typeface="+mn-ea"/>
              <a:cs typeface="+mn-ea"/>
            </a:endParaRPr>
          </a:p>
        </p:txBody>
      </p:sp>
      <p:sp>
        <p:nvSpPr>
          <p:cNvPr id="24" name="矩形 23"/>
          <p:cNvSpPr/>
          <p:nvPr>
            <p:custDataLst>
              <p:tags r:id="rId10"/>
            </p:custDataLst>
          </p:nvPr>
        </p:nvSpPr>
        <p:spPr>
          <a:xfrm>
            <a:off x="5548800" y="5966979"/>
            <a:ext cx="609050" cy="531710"/>
          </a:xfrm>
          <a:prstGeom prst="rect">
            <a:avLst/>
          </a:prstGeom>
          <a:noFill/>
        </p:spPr>
        <p:txBody>
          <a:bodyPr wrap="none" lIns="0" tIns="0" rIns="0" bIns="0" rtlCol="0" anchor="ctr">
            <a:noAutofit/>
          </a:bodyPr>
          <a:lstStyle/>
          <a:p>
            <a:pPr algn="ctr">
              <a:spcBef>
                <a:spcPct val="0"/>
              </a:spcBef>
              <a:spcAft>
                <a:spcPct val="0"/>
              </a:spcAft>
            </a:pPr>
            <a:r>
              <a:rPr lang="en-US" altLang="zh-CN" b="1" dirty="0">
                <a:solidFill>
                  <a:schemeClr val="accent1"/>
                </a:solidFill>
                <a:latin typeface="+mn-ea"/>
                <a:cs typeface="+mn-ea"/>
              </a:rPr>
              <a:t>05</a:t>
            </a:r>
            <a:endParaRPr lang="zh-CN" altLang="en-US" b="1" dirty="0">
              <a:solidFill>
                <a:schemeClr val="accent1"/>
              </a:solidFill>
              <a:latin typeface="+mn-ea"/>
              <a:cs typeface="+mn-ea"/>
            </a:endParaRPr>
          </a:p>
        </p:txBody>
      </p:sp>
      <p:sp>
        <p:nvSpPr>
          <p:cNvPr id="28" name="矩形 27"/>
          <p:cNvSpPr/>
          <p:nvPr>
            <p:custDataLst>
              <p:tags r:id="rId11"/>
            </p:custDataLst>
          </p:nvPr>
        </p:nvSpPr>
        <p:spPr>
          <a:xfrm>
            <a:off x="6357620" y="2849880"/>
            <a:ext cx="5532755" cy="826770"/>
          </a:xfrm>
          <a:prstGeom prst="rect">
            <a:avLst/>
          </a:prstGeom>
          <a:noFill/>
        </p:spPr>
        <p:txBody>
          <a:bodyPr wrap="square" lIns="0" tIns="0" rIns="0" bIns="0" rtlCol="0" anchor="ctr" anchorCtr="0">
            <a:noAutofit/>
          </a:bodyPr>
          <a:lstStyle/>
          <a:p>
            <a:pPr>
              <a:lnSpc>
                <a:spcPct val="140000"/>
              </a:lnSpc>
              <a:spcBef>
                <a:spcPct val="0"/>
              </a:spcBef>
              <a:spcAft>
                <a:spcPct val="0"/>
              </a:spcAft>
            </a:pPr>
            <a:r>
              <a:rPr lang="zh-CN" altLang="en-US" sz="2400" dirty="0">
                <a:solidFill>
                  <a:schemeClr val="tx1">
                    <a:lumMod val="85000"/>
                    <a:lumOff val="15000"/>
                  </a:schemeClr>
                </a:solidFill>
                <a:latin typeface="+mn-ea"/>
                <a:cs typeface="+mn-ea"/>
              </a:rPr>
              <a:t>我们如何帮客户评价我们的价值主张？</a:t>
            </a:r>
            <a:endParaRPr lang="zh-CN" altLang="en-US" sz="2400" dirty="0">
              <a:solidFill>
                <a:schemeClr val="tx1">
                  <a:lumMod val="85000"/>
                  <a:lumOff val="15000"/>
                </a:schemeClr>
              </a:solidFill>
              <a:latin typeface="+mn-ea"/>
              <a:cs typeface="+mn-ea"/>
            </a:endParaRPr>
          </a:p>
        </p:txBody>
      </p:sp>
      <p:sp>
        <p:nvSpPr>
          <p:cNvPr id="29" name="矩形 28"/>
          <p:cNvSpPr/>
          <p:nvPr>
            <p:custDataLst>
              <p:tags r:id="rId12"/>
            </p:custDataLst>
          </p:nvPr>
        </p:nvSpPr>
        <p:spPr>
          <a:xfrm>
            <a:off x="6356985" y="3881120"/>
            <a:ext cx="5681345" cy="817245"/>
          </a:xfrm>
          <a:prstGeom prst="rect">
            <a:avLst/>
          </a:prstGeom>
          <a:noFill/>
        </p:spPr>
        <p:txBody>
          <a:bodyPr wrap="square" lIns="0" tIns="0" rIns="0" bIns="0" rtlCol="0" anchor="ctr" anchorCtr="0">
            <a:noAutofit/>
          </a:bodyPr>
          <a:lstStyle/>
          <a:p>
            <a:pPr>
              <a:lnSpc>
                <a:spcPct val="140000"/>
              </a:lnSpc>
              <a:spcBef>
                <a:spcPct val="0"/>
              </a:spcBef>
              <a:spcAft>
                <a:spcPct val="0"/>
              </a:spcAft>
            </a:pPr>
            <a:r>
              <a:rPr lang="zh-CN" altLang="en-US" sz="2400" dirty="0">
                <a:solidFill>
                  <a:schemeClr val="tx1">
                    <a:lumMod val="85000"/>
                    <a:lumOff val="15000"/>
                  </a:schemeClr>
                </a:solidFill>
                <a:latin typeface="+mn-ea"/>
                <a:cs typeface="+mn-ea"/>
              </a:rPr>
              <a:t>客户如何能购买到我们的某项产品或服务？</a:t>
            </a:r>
            <a:endParaRPr lang="zh-CN" altLang="en-US" sz="2400" dirty="0">
              <a:solidFill>
                <a:schemeClr val="tx1">
                  <a:lumMod val="85000"/>
                  <a:lumOff val="15000"/>
                </a:schemeClr>
              </a:solidFill>
              <a:latin typeface="+mn-ea"/>
              <a:cs typeface="+mn-ea"/>
            </a:endParaRPr>
          </a:p>
        </p:txBody>
      </p:sp>
      <p:sp>
        <p:nvSpPr>
          <p:cNvPr id="30" name="矩形 29"/>
          <p:cNvSpPr/>
          <p:nvPr>
            <p:custDataLst>
              <p:tags r:id="rId13"/>
            </p:custDataLst>
          </p:nvPr>
        </p:nvSpPr>
        <p:spPr>
          <a:xfrm>
            <a:off x="6363970" y="4900295"/>
            <a:ext cx="5439410" cy="817245"/>
          </a:xfrm>
          <a:prstGeom prst="rect">
            <a:avLst/>
          </a:prstGeom>
          <a:noFill/>
        </p:spPr>
        <p:txBody>
          <a:bodyPr wrap="square" lIns="0" tIns="0" rIns="0" bIns="0" rtlCol="0" anchor="ctr" anchorCtr="0">
            <a:noAutofit/>
          </a:bodyPr>
          <a:lstStyle/>
          <a:p>
            <a:pPr>
              <a:lnSpc>
                <a:spcPct val="140000"/>
              </a:lnSpc>
              <a:spcBef>
                <a:spcPct val="0"/>
              </a:spcBef>
              <a:spcAft>
                <a:spcPct val="0"/>
              </a:spcAft>
            </a:pPr>
            <a:r>
              <a:rPr lang="zh-CN" altLang="en-US" sz="2400" dirty="0">
                <a:solidFill>
                  <a:schemeClr val="tx1">
                    <a:lumMod val="85000"/>
                    <a:lumOff val="15000"/>
                  </a:schemeClr>
                </a:solidFill>
                <a:latin typeface="+mn-ea"/>
                <a:cs typeface="+mn-ea"/>
              </a:rPr>
              <a:t>我们如何向客户传递我们的价值主张？</a:t>
            </a:r>
            <a:endParaRPr lang="zh-CN" altLang="en-US" sz="2400" dirty="0">
              <a:solidFill>
                <a:schemeClr val="tx1">
                  <a:lumMod val="85000"/>
                  <a:lumOff val="15000"/>
                </a:schemeClr>
              </a:solidFill>
              <a:latin typeface="+mn-ea"/>
              <a:cs typeface="+mn-ea"/>
            </a:endParaRPr>
          </a:p>
        </p:txBody>
      </p:sp>
      <p:sp>
        <p:nvSpPr>
          <p:cNvPr id="32" name="矩形 31"/>
          <p:cNvSpPr/>
          <p:nvPr>
            <p:custDataLst>
              <p:tags r:id="rId14"/>
            </p:custDataLst>
          </p:nvPr>
        </p:nvSpPr>
        <p:spPr>
          <a:xfrm>
            <a:off x="6363970" y="5871845"/>
            <a:ext cx="4700905" cy="817245"/>
          </a:xfrm>
          <a:prstGeom prst="rect">
            <a:avLst/>
          </a:prstGeom>
          <a:noFill/>
        </p:spPr>
        <p:txBody>
          <a:bodyPr wrap="square" lIns="0" tIns="0" rIns="0" bIns="0" rtlCol="0" anchor="ctr" anchorCtr="0">
            <a:noAutofit/>
          </a:bodyPr>
          <a:lstStyle/>
          <a:p>
            <a:pPr>
              <a:lnSpc>
                <a:spcPct val="140000"/>
              </a:lnSpc>
              <a:spcBef>
                <a:spcPct val="0"/>
              </a:spcBef>
              <a:spcAft>
                <a:spcPct val="0"/>
              </a:spcAft>
            </a:pPr>
            <a:r>
              <a:rPr lang="zh-CN" altLang="en-US" sz="2400" dirty="0">
                <a:solidFill>
                  <a:schemeClr val="tx1">
                    <a:lumMod val="85000"/>
                    <a:lumOff val="15000"/>
                  </a:schemeClr>
                </a:solidFill>
                <a:latin typeface="+mn-ea"/>
                <a:cs typeface="+mn-ea"/>
              </a:rPr>
              <a:t>我们如何向客户提供售后支持？</a:t>
            </a:r>
            <a:endParaRPr lang="zh-CN" altLang="en-US" sz="2400" dirty="0">
              <a:solidFill>
                <a:schemeClr val="tx1">
                  <a:lumMod val="85000"/>
                  <a:lumOff val="15000"/>
                </a:schemeClr>
              </a:solidFill>
              <a:latin typeface="+mn-ea"/>
              <a:cs typeface="+mn-ea"/>
            </a:endParaRPr>
          </a:p>
        </p:txBody>
      </p:sp>
      <p:sp>
        <p:nvSpPr>
          <p:cNvPr id="50" name="形状"/>
          <p:cNvSpPr/>
          <p:nvPr>
            <p:custDataLst>
              <p:tags r:id="rId15"/>
            </p:custDataLst>
          </p:nvPr>
        </p:nvSpPr>
        <p:spPr>
          <a:xfrm flipV="1">
            <a:off x="432435" y="1982279"/>
            <a:ext cx="4744963" cy="1621496"/>
          </a:xfrm>
          <a:custGeom>
            <a:avLst/>
            <a:gdLst/>
            <a:ahLst/>
            <a:cxnLst>
              <a:cxn ang="0">
                <a:pos x="wd2" y="hd2"/>
              </a:cxn>
              <a:cxn ang="5400000">
                <a:pos x="wd2" y="hd2"/>
              </a:cxn>
              <a:cxn ang="10800000">
                <a:pos x="wd2" y="hd2"/>
              </a:cxn>
              <a:cxn ang="16200000">
                <a:pos x="wd2" y="hd2"/>
              </a:cxn>
            </a:cxnLst>
            <a:rect l="0" t="0" r="r" b="b"/>
            <a:pathLst>
              <a:path w="21600" h="21600" extrusionOk="0">
                <a:moveTo>
                  <a:pt x="20288" y="0"/>
                </a:moveTo>
                <a:lnTo>
                  <a:pt x="1330" y="13261"/>
                </a:lnTo>
                <a:lnTo>
                  <a:pt x="0" y="21600"/>
                </a:lnTo>
                <a:lnTo>
                  <a:pt x="21600" y="8361"/>
                </a:lnTo>
                <a:lnTo>
                  <a:pt x="20288" y="0"/>
                </a:lnTo>
                <a:close/>
              </a:path>
            </a:pathLst>
          </a:custGeom>
          <a:solidFill>
            <a:schemeClr val="accent1">
              <a:lumMod val="47000"/>
              <a:lumOff val="53000"/>
              <a:alpha val="48000"/>
            </a:schemeClr>
          </a:solidFill>
          <a:ln w="12700">
            <a:miter lim="400000"/>
          </a:ln>
        </p:spPr>
        <p:txBody>
          <a:bodyPr tIns="45720" bIns="45720">
            <a:normAutofit/>
          </a:bodyPr>
          <a:lstStyle/>
          <a:p>
            <a:pPr>
              <a:lnSpc>
                <a:spcPct val="120000"/>
              </a:lnSpc>
            </a:pPr>
            <a:endParaRPr sz="900">
              <a:latin typeface="微软雅黑" panose="020B0503020204020204" pitchFamily="34" charset="-122"/>
              <a:ea typeface="微软雅黑" panose="020B0503020204020204" pitchFamily="34" charset="-122"/>
            </a:endParaRPr>
          </a:p>
        </p:txBody>
      </p:sp>
      <p:sp>
        <p:nvSpPr>
          <p:cNvPr id="51" name="形状"/>
          <p:cNvSpPr/>
          <p:nvPr>
            <p:custDataLst>
              <p:tags r:id="rId16"/>
            </p:custDataLst>
          </p:nvPr>
        </p:nvSpPr>
        <p:spPr>
          <a:xfrm flipV="1">
            <a:off x="889442" y="2977148"/>
            <a:ext cx="3834464" cy="1623254"/>
          </a:xfrm>
          <a:custGeom>
            <a:avLst/>
            <a:gdLst/>
            <a:ahLst/>
            <a:cxnLst>
              <a:cxn ang="0">
                <a:pos x="wd2" y="hd2"/>
              </a:cxn>
              <a:cxn ang="5400000">
                <a:pos x="wd2" y="hd2"/>
              </a:cxn>
              <a:cxn ang="10800000">
                <a:pos x="wd2" y="hd2"/>
              </a:cxn>
              <a:cxn ang="16200000">
                <a:pos x="wd2" y="hd2"/>
              </a:cxn>
            </a:cxnLst>
            <a:rect l="0" t="0" r="r" b="b"/>
            <a:pathLst>
              <a:path w="21600" h="21600" extrusionOk="0">
                <a:moveTo>
                  <a:pt x="19955" y="0"/>
                </a:moveTo>
                <a:lnTo>
                  <a:pt x="1612" y="13247"/>
                </a:lnTo>
                <a:lnTo>
                  <a:pt x="0" y="21600"/>
                </a:lnTo>
                <a:lnTo>
                  <a:pt x="21600" y="8353"/>
                </a:lnTo>
                <a:lnTo>
                  <a:pt x="19955" y="0"/>
                </a:lnTo>
                <a:close/>
              </a:path>
            </a:pathLst>
          </a:custGeom>
          <a:solidFill>
            <a:schemeClr val="accent1">
              <a:lumMod val="47000"/>
              <a:lumOff val="53000"/>
              <a:alpha val="48000"/>
            </a:schemeClr>
          </a:solidFill>
          <a:ln w="12700">
            <a:miter lim="400000"/>
          </a:ln>
        </p:spPr>
        <p:txBody>
          <a:bodyPr tIns="45720" bIns="45720">
            <a:normAutofit/>
          </a:bodyPr>
          <a:lstStyle/>
          <a:p>
            <a:pPr>
              <a:lnSpc>
                <a:spcPct val="120000"/>
              </a:lnSpc>
            </a:pPr>
            <a:endParaRPr sz="900">
              <a:latin typeface="微软雅黑" panose="020B0503020204020204" pitchFamily="34" charset="-122"/>
              <a:ea typeface="微软雅黑" panose="020B0503020204020204" pitchFamily="34" charset="-122"/>
            </a:endParaRPr>
          </a:p>
        </p:txBody>
      </p:sp>
      <p:sp>
        <p:nvSpPr>
          <p:cNvPr id="52" name="形状"/>
          <p:cNvSpPr/>
          <p:nvPr>
            <p:custDataLst>
              <p:tags r:id="rId17"/>
            </p:custDataLst>
          </p:nvPr>
        </p:nvSpPr>
        <p:spPr>
          <a:xfrm flipV="1">
            <a:off x="1344691" y="3972895"/>
            <a:ext cx="2923087" cy="1621496"/>
          </a:xfrm>
          <a:custGeom>
            <a:avLst/>
            <a:gdLst/>
            <a:ahLst/>
            <a:cxnLst>
              <a:cxn ang="0">
                <a:pos x="wd2" y="hd2"/>
              </a:cxn>
              <a:cxn ang="5400000">
                <a:pos x="wd2" y="hd2"/>
              </a:cxn>
              <a:cxn ang="10800000">
                <a:pos x="wd2" y="hd2"/>
              </a:cxn>
              <a:cxn ang="16200000">
                <a:pos x="wd2" y="hd2"/>
              </a:cxn>
            </a:cxnLst>
            <a:rect l="0" t="0" r="r" b="b"/>
            <a:pathLst>
              <a:path w="21600" h="21600" extrusionOk="0">
                <a:moveTo>
                  <a:pt x="19486" y="0"/>
                </a:moveTo>
                <a:lnTo>
                  <a:pt x="2129" y="13239"/>
                </a:lnTo>
                <a:lnTo>
                  <a:pt x="0" y="21600"/>
                </a:lnTo>
                <a:lnTo>
                  <a:pt x="21600" y="8339"/>
                </a:lnTo>
                <a:lnTo>
                  <a:pt x="19486" y="0"/>
                </a:lnTo>
                <a:close/>
              </a:path>
            </a:pathLst>
          </a:custGeom>
          <a:solidFill>
            <a:schemeClr val="accent1">
              <a:lumMod val="47000"/>
              <a:lumOff val="53000"/>
              <a:alpha val="48000"/>
            </a:schemeClr>
          </a:solidFill>
          <a:ln w="12700">
            <a:miter lim="400000"/>
          </a:ln>
        </p:spPr>
        <p:txBody>
          <a:bodyPr tIns="45720" bIns="45720">
            <a:normAutofit/>
          </a:bodyPr>
          <a:lstStyle/>
          <a:p>
            <a:pPr>
              <a:lnSpc>
                <a:spcPct val="120000"/>
              </a:lnSpc>
            </a:pPr>
            <a:endParaRPr sz="900">
              <a:latin typeface="微软雅黑" panose="020B0503020204020204" pitchFamily="34" charset="-122"/>
              <a:ea typeface="微软雅黑" panose="020B0503020204020204" pitchFamily="34" charset="-122"/>
            </a:endParaRPr>
          </a:p>
        </p:txBody>
      </p:sp>
      <p:sp>
        <p:nvSpPr>
          <p:cNvPr id="53" name="形状"/>
          <p:cNvSpPr/>
          <p:nvPr>
            <p:custDataLst>
              <p:tags r:id="rId18"/>
            </p:custDataLst>
          </p:nvPr>
        </p:nvSpPr>
        <p:spPr>
          <a:xfrm flipV="1">
            <a:off x="1800819" y="4968643"/>
            <a:ext cx="2011709" cy="1630284"/>
          </a:xfrm>
          <a:custGeom>
            <a:avLst/>
            <a:gdLst/>
            <a:ahLst/>
            <a:cxnLst>
              <a:cxn ang="0">
                <a:pos x="wd2" y="hd2"/>
              </a:cxn>
              <a:cxn ang="5400000">
                <a:pos x="wd2" y="hd2"/>
              </a:cxn>
              <a:cxn ang="10800000">
                <a:pos x="wd2" y="hd2"/>
              </a:cxn>
              <a:cxn ang="16200000">
                <a:pos x="wd2" y="hd2"/>
              </a:cxn>
            </a:cxnLst>
            <a:rect l="0" t="0" r="r" b="b"/>
            <a:pathLst>
              <a:path w="21600" h="21600" extrusionOk="0">
                <a:moveTo>
                  <a:pt x="18462" y="0"/>
                </a:moveTo>
                <a:lnTo>
                  <a:pt x="3095" y="13304"/>
                </a:lnTo>
                <a:lnTo>
                  <a:pt x="0" y="21600"/>
                </a:lnTo>
                <a:lnTo>
                  <a:pt x="21600" y="8430"/>
                </a:lnTo>
                <a:lnTo>
                  <a:pt x="18462" y="0"/>
                </a:lnTo>
                <a:close/>
              </a:path>
            </a:pathLst>
          </a:custGeom>
          <a:solidFill>
            <a:schemeClr val="accent1">
              <a:lumMod val="47000"/>
              <a:lumOff val="53000"/>
              <a:alpha val="48000"/>
            </a:schemeClr>
          </a:solidFill>
          <a:ln w="12700">
            <a:miter lim="400000"/>
          </a:ln>
        </p:spPr>
        <p:txBody>
          <a:bodyPr tIns="45720" bIns="45720">
            <a:normAutofit/>
          </a:bodyPr>
          <a:lstStyle/>
          <a:p>
            <a:pPr>
              <a:lnSpc>
                <a:spcPct val="120000"/>
              </a:lnSpc>
            </a:pPr>
            <a:endParaRPr sz="900">
              <a:latin typeface="微软雅黑" panose="020B0503020204020204" pitchFamily="34" charset="-122"/>
              <a:ea typeface="微软雅黑" panose="020B0503020204020204" pitchFamily="34" charset="-122"/>
            </a:endParaRPr>
          </a:p>
        </p:txBody>
      </p:sp>
      <p:sp>
        <p:nvSpPr>
          <p:cNvPr id="33" name="任意多边形 32"/>
          <p:cNvSpPr/>
          <p:nvPr>
            <p:custDataLst>
              <p:tags r:id="rId19"/>
            </p:custDataLst>
          </p:nvPr>
        </p:nvSpPr>
        <p:spPr>
          <a:xfrm>
            <a:off x="432435" y="1982279"/>
            <a:ext cx="5200212" cy="625748"/>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5917" h="712">
                <a:moveTo>
                  <a:pt x="0" y="0"/>
                </a:moveTo>
                <a:lnTo>
                  <a:pt x="5917" y="0"/>
                </a:lnTo>
                <a:lnTo>
                  <a:pt x="5591" y="712"/>
                </a:lnTo>
                <a:lnTo>
                  <a:pt x="332" y="712"/>
                </a:lnTo>
                <a:lnTo>
                  <a:pt x="0" y="0"/>
                </a:lnTo>
                <a:close/>
              </a:path>
            </a:pathLst>
          </a:custGeom>
          <a:gradFill>
            <a:gsLst>
              <a:gs pos="92000">
                <a:schemeClr val="accent1">
                  <a:lumMod val="75000"/>
                </a:schemeClr>
              </a:gs>
              <a:gs pos="0">
                <a:schemeClr val="accent1"/>
              </a:gs>
            </a:gsLst>
            <a:lin ang="0" scaled="0"/>
          </a:gradFill>
          <a:ln w="12700">
            <a:miter lim="400000"/>
          </a:ln>
          <a:effectLst>
            <a:outerShdw blurRad="139700" dist="50800" dir="2700000" algn="tl" rotWithShape="0">
              <a:schemeClr val="accent1">
                <a:lumMod val="50000"/>
                <a:alpha val="20000"/>
              </a:schemeClr>
            </a:outerShdw>
          </a:effectLst>
        </p:spPr>
        <p:txBody>
          <a:bodyPr wrap="square" tIns="45720" bIns="45720"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spcBef>
                <a:spcPct val="0"/>
              </a:spcBef>
              <a:spcAft>
                <a:spcPct val="0"/>
              </a:spcAft>
              <a:buClrTx/>
              <a:buSzTx/>
              <a:buFontTx/>
            </a:pPr>
            <a:r>
              <a:rPr lang="zh-CN" altLang="en-US" sz="2400" b="1" dirty="0">
                <a:solidFill>
                  <a:srgbClr val="FFFFFF"/>
                </a:solidFill>
                <a:latin typeface="+mn-ea"/>
                <a:cs typeface="+mn-ea"/>
                <a:sym typeface="+mn-ea"/>
              </a:rPr>
              <a:t>知名度</a:t>
            </a:r>
            <a:endParaRPr lang="zh-CN" altLang="en-US" sz="2400" b="1" dirty="0">
              <a:solidFill>
                <a:srgbClr val="FFFFFF"/>
              </a:solidFill>
              <a:latin typeface="+mn-ea"/>
              <a:cs typeface="+mn-ea"/>
              <a:sym typeface="+mn-ea"/>
            </a:endParaRPr>
          </a:p>
        </p:txBody>
      </p:sp>
      <p:sp>
        <p:nvSpPr>
          <p:cNvPr id="34" name="任意多边形 33"/>
          <p:cNvSpPr/>
          <p:nvPr>
            <p:custDataLst>
              <p:tags r:id="rId20"/>
            </p:custDataLst>
          </p:nvPr>
        </p:nvSpPr>
        <p:spPr>
          <a:xfrm>
            <a:off x="432435" y="2976707"/>
            <a:ext cx="5198454" cy="628385"/>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4878" h="715">
                <a:moveTo>
                  <a:pt x="0" y="0"/>
                </a:moveTo>
                <a:lnTo>
                  <a:pt x="4878" y="0"/>
                </a:lnTo>
                <a:lnTo>
                  <a:pt x="4550" y="715"/>
                </a:lnTo>
                <a:lnTo>
                  <a:pt x="325" y="715"/>
                </a:lnTo>
                <a:lnTo>
                  <a:pt x="0" y="0"/>
                </a:lnTo>
                <a:close/>
              </a:path>
            </a:pathLst>
          </a:custGeom>
          <a:gradFill>
            <a:gsLst>
              <a:gs pos="100000">
                <a:schemeClr val="accent1">
                  <a:lumMod val="75000"/>
                  <a:alpha val="100000"/>
                </a:schemeClr>
              </a:gs>
              <a:gs pos="0">
                <a:schemeClr val="accent1">
                  <a:lumMod val="84000"/>
                  <a:lumOff val="16000"/>
                </a:schemeClr>
              </a:gs>
            </a:gsLst>
            <a:lin ang="0" scaled="0"/>
          </a:gradFill>
          <a:ln w="12700">
            <a:miter lim="400000"/>
          </a:ln>
          <a:effectLst>
            <a:outerShdw blurRad="139700" dist="50800" dir="2700000" algn="tl" rotWithShape="0">
              <a:schemeClr val="accent1">
                <a:lumMod val="75000"/>
                <a:alpha val="20000"/>
              </a:schemeClr>
            </a:outerShdw>
          </a:effectLst>
        </p:spPr>
        <p:txBody>
          <a:bodyPr wrap="square" tIns="45720" bIns="45720"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spcBef>
                <a:spcPct val="0"/>
              </a:spcBef>
              <a:spcAft>
                <a:spcPct val="0"/>
              </a:spcAft>
              <a:buClrTx/>
              <a:buSzTx/>
              <a:buFontTx/>
            </a:pPr>
            <a:r>
              <a:rPr lang="zh-CN" altLang="en-US" sz="2400" b="1" dirty="0">
                <a:solidFill>
                  <a:srgbClr val="FFFFFF"/>
                </a:solidFill>
                <a:latin typeface="+mn-ea"/>
                <a:cs typeface="+mn-ea"/>
                <a:sym typeface="+mn-ea"/>
              </a:rPr>
              <a:t>评价</a:t>
            </a:r>
            <a:endParaRPr lang="zh-CN" altLang="en-US" sz="2400" b="1" dirty="0">
              <a:solidFill>
                <a:srgbClr val="FFFFFF"/>
              </a:solidFill>
              <a:latin typeface="+mn-ea"/>
              <a:cs typeface="+mn-ea"/>
              <a:sym typeface="+mn-ea"/>
            </a:endParaRPr>
          </a:p>
        </p:txBody>
      </p:sp>
      <p:sp>
        <p:nvSpPr>
          <p:cNvPr id="35" name="任意多边形 34"/>
          <p:cNvSpPr/>
          <p:nvPr>
            <p:custDataLst>
              <p:tags r:id="rId21"/>
            </p:custDataLst>
          </p:nvPr>
        </p:nvSpPr>
        <p:spPr>
          <a:xfrm>
            <a:off x="433314" y="3973334"/>
            <a:ext cx="5393561" cy="628385"/>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3846" h="715">
                <a:moveTo>
                  <a:pt x="0" y="0"/>
                </a:moveTo>
                <a:lnTo>
                  <a:pt x="3846" y="0"/>
                </a:lnTo>
                <a:lnTo>
                  <a:pt x="3514" y="715"/>
                </a:lnTo>
                <a:lnTo>
                  <a:pt x="328" y="715"/>
                </a:lnTo>
                <a:lnTo>
                  <a:pt x="0" y="0"/>
                </a:lnTo>
                <a:close/>
              </a:path>
            </a:pathLst>
          </a:custGeom>
          <a:gradFill>
            <a:gsLst>
              <a:gs pos="77000">
                <a:schemeClr val="accent1"/>
              </a:gs>
              <a:gs pos="0">
                <a:schemeClr val="accent1">
                  <a:lumMod val="60000"/>
                  <a:lumOff val="40000"/>
                </a:schemeClr>
              </a:gs>
            </a:gsLst>
            <a:lin ang="0" scaled="0"/>
          </a:gradFill>
          <a:ln w="12700">
            <a:miter lim="400000"/>
          </a:ln>
          <a:effectLst>
            <a:outerShdw blurRad="139700" dist="50800" dir="2700000" algn="tl" rotWithShape="0">
              <a:schemeClr val="accent1">
                <a:lumMod val="75000"/>
                <a:alpha val="20000"/>
              </a:schemeClr>
            </a:outerShdw>
          </a:effectLst>
        </p:spPr>
        <p:txBody>
          <a:bodyPr wrap="square" tIns="45720" bIns="45720"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spcBef>
                <a:spcPct val="0"/>
              </a:spcBef>
              <a:spcAft>
                <a:spcPct val="0"/>
              </a:spcAft>
              <a:buClrTx/>
              <a:buSzTx/>
              <a:buFontTx/>
            </a:pPr>
            <a:r>
              <a:rPr lang="zh-CN" altLang="en-US" sz="2400" b="1" dirty="0">
                <a:solidFill>
                  <a:srgbClr val="FFFFFF"/>
                </a:solidFill>
                <a:latin typeface="+mn-ea"/>
                <a:cs typeface="+mn-ea"/>
                <a:sym typeface="+mn-ea"/>
              </a:rPr>
              <a:t>购买</a:t>
            </a:r>
            <a:endParaRPr lang="zh-CN" altLang="en-US" sz="2400" b="1" dirty="0">
              <a:solidFill>
                <a:srgbClr val="FFFFFF"/>
              </a:solidFill>
              <a:latin typeface="+mn-ea"/>
              <a:cs typeface="+mn-ea"/>
              <a:sym typeface="+mn-ea"/>
            </a:endParaRPr>
          </a:p>
        </p:txBody>
      </p:sp>
      <p:sp>
        <p:nvSpPr>
          <p:cNvPr id="37" name="任意多边形 36"/>
          <p:cNvSpPr/>
          <p:nvPr>
            <p:custDataLst>
              <p:tags r:id="rId22"/>
            </p:custDataLst>
          </p:nvPr>
        </p:nvSpPr>
        <p:spPr>
          <a:xfrm>
            <a:off x="538777" y="4969961"/>
            <a:ext cx="4868882" cy="625748"/>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2806" h="712">
                <a:moveTo>
                  <a:pt x="0" y="0"/>
                </a:moveTo>
                <a:lnTo>
                  <a:pt x="2806" y="0"/>
                </a:lnTo>
                <a:lnTo>
                  <a:pt x="2480" y="712"/>
                </a:lnTo>
                <a:lnTo>
                  <a:pt x="328" y="712"/>
                </a:lnTo>
                <a:lnTo>
                  <a:pt x="0" y="0"/>
                </a:lnTo>
                <a:close/>
              </a:path>
            </a:pathLst>
          </a:custGeom>
          <a:solidFill>
            <a:schemeClr val="accent5"/>
          </a:solidFill>
          <a:ln w="12700">
            <a:miter lim="400000"/>
          </a:ln>
          <a:effectLst>
            <a:outerShdw blurRad="139700" dist="50800" dir="2700000" algn="tl" rotWithShape="0">
              <a:schemeClr val="accent1">
                <a:lumMod val="75000"/>
                <a:alpha val="20000"/>
              </a:schemeClr>
            </a:outerShdw>
          </a:effectLst>
        </p:spPr>
        <p:txBody>
          <a:bodyPr wrap="square" tIns="45720" bIns="45720"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spcBef>
                <a:spcPct val="0"/>
              </a:spcBef>
              <a:spcAft>
                <a:spcPct val="0"/>
              </a:spcAft>
              <a:buClrTx/>
              <a:buSzTx/>
              <a:buFontTx/>
            </a:pPr>
            <a:r>
              <a:rPr lang="zh-CN" altLang="en-US" sz="2400" b="1" dirty="0">
                <a:solidFill>
                  <a:srgbClr val="FFFFFF"/>
                </a:solidFill>
                <a:latin typeface="+mn-ea"/>
                <a:cs typeface="+mn-ea"/>
                <a:sym typeface="+mn-ea"/>
              </a:rPr>
              <a:t>传递</a:t>
            </a:r>
            <a:endParaRPr lang="zh-CN" altLang="en-US" sz="2400" b="1" dirty="0">
              <a:solidFill>
                <a:srgbClr val="FFFFFF"/>
              </a:solidFill>
              <a:latin typeface="+mn-ea"/>
              <a:cs typeface="+mn-ea"/>
              <a:sym typeface="+mn-ea"/>
            </a:endParaRPr>
          </a:p>
        </p:txBody>
      </p:sp>
      <p:sp>
        <p:nvSpPr>
          <p:cNvPr id="38" name="任意多边形 37"/>
          <p:cNvSpPr/>
          <p:nvPr>
            <p:custDataLst>
              <p:tags r:id="rId23"/>
            </p:custDataLst>
          </p:nvPr>
        </p:nvSpPr>
        <p:spPr>
          <a:xfrm>
            <a:off x="653029" y="5963951"/>
            <a:ext cx="4978739" cy="635415"/>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1768" h="723">
                <a:moveTo>
                  <a:pt x="0" y="0"/>
                </a:moveTo>
                <a:lnTo>
                  <a:pt x="1768" y="0"/>
                </a:lnTo>
                <a:lnTo>
                  <a:pt x="1436" y="723"/>
                </a:lnTo>
                <a:lnTo>
                  <a:pt x="332" y="723"/>
                </a:lnTo>
                <a:lnTo>
                  <a:pt x="0" y="0"/>
                </a:lnTo>
                <a:close/>
              </a:path>
            </a:pathLst>
          </a:custGeom>
          <a:solidFill>
            <a:schemeClr val="accent1">
              <a:lumMod val="75000"/>
            </a:schemeClr>
          </a:solidFill>
          <a:ln w="12700">
            <a:miter lim="400000"/>
          </a:ln>
          <a:effectLst>
            <a:outerShdw blurRad="139700" dist="50800" dir="2700000" algn="tl" rotWithShape="0">
              <a:schemeClr val="accent1">
                <a:alpha val="20000"/>
              </a:schemeClr>
            </a:outerShdw>
          </a:effectLst>
        </p:spPr>
        <p:txBody>
          <a:bodyPr wrap="square" tIns="45720" bIns="45720"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spcBef>
                <a:spcPct val="0"/>
              </a:spcBef>
              <a:spcAft>
                <a:spcPct val="0"/>
              </a:spcAft>
              <a:buClrTx/>
              <a:buSzTx/>
              <a:buFontTx/>
            </a:pPr>
            <a:r>
              <a:rPr lang="zh-CN" altLang="en-US" sz="2400" b="1" dirty="0">
                <a:solidFill>
                  <a:srgbClr val="FFFFFF"/>
                </a:solidFill>
                <a:latin typeface="+mn-ea"/>
                <a:cs typeface="+mn-ea"/>
                <a:sym typeface="+mn-ea"/>
              </a:rPr>
              <a:t>售后</a:t>
            </a:r>
            <a:endParaRPr lang="zh-CN" altLang="en-US" sz="2400" b="1" dirty="0">
              <a:solidFill>
                <a:srgbClr val="FFFFFF"/>
              </a:solidFill>
              <a:latin typeface="+mn-ea"/>
              <a:cs typeface="+mn-ea"/>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一、商业模式画布工具</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（二）商业模式画布的九大模块</a:t>
            </a:r>
            <a:endParaRPr lang="zh-CN" altLang="en-US" sz="2400"/>
          </a:p>
        </p:txBody>
      </p:sp>
      <p:sp>
        <p:nvSpPr>
          <p:cNvPr id="4" name="文本框 3"/>
          <p:cNvSpPr txBox="1"/>
          <p:nvPr/>
        </p:nvSpPr>
        <p:spPr>
          <a:xfrm>
            <a:off x="1000125" y="1381760"/>
            <a:ext cx="7603490" cy="460375"/>
          </a:xfrm>
          <a:prstGeom prst="rect">
            <a:avLst/>
          </a:prstGeom>
          <a:noFill/>
        </p:spPr>
        <p:txBody>
          <a:bodyPr wrap="square" rtlCol="0" anchor="t">
            <a:spAutoFit/>
          </a:bodyPr>
          <a:p>
            <a:r>
              <a:rPr lang="zh-CN" altLang="en-US" sz="2400">
                <a:highlight>
                  <a:srgbClr val="FFFF00"/>
                </a:highlight>
              </a:rPr>
              <a:t>4．客户关系——怎样和对方打交道</a:t>
            </a:r>
            <a:endParaRPr lang="zh-CN" altLang="en-US" sz="2400">
              <a:highlight>
                <a:srgbClr val="FFFF00"/>
              </a:highlight>
            </a:endParaRPr>
          </a:p>
        </p:txBody>
      </p:sp>
      <p:sp>
        <p:nvSpPr>
          <p:cNvPr id="6" name="文本框 5"/>
          <p:cNvSpPr txBox="1"/>
          <p:nvPr/>
        </p:nvSpPr>
        <p:spPr>
          <a:xfrm>
            <a:off x="1029335" y="2052320"/>
            <a:ext cx="10503535" cy="1198880"/>
          </a:xfrm>
          <a:prstGeom prst="rect">
            <a:avLst/>
          </a:prstGeom>
          <a:noFill/>
        </p:spPr>
        <p:txBody>
          <a:bodyPr wrap="square" rtlCol="0" anchor="t">
            <a:spAutoFit/>
          </a:bodyPr>
          <a:p>
            <a:r>
              <a:rPr lang="zh-CN" altLang="en-US" sz="2400"/>
              <a:t>客户关系模块描述的是一家企业针对某一客户群体所建立的客户关系的类型。良好的客户关系是企业立足的根本。企业在此商业模式当中必须明确如何建立诚信的客户关系的问题。</a:t>
            </a:r>
            <a:endParaRPr lang="zh-CN" altLang="en-US" sz="2400"/>
          </a:p>
        </p:txBody>
      </p:sp>
      <p:pic>
        <p:nvPicPr>
          <p:cNvPr id="8" name="https://photo-static-api.fotomore.com/creative/vcg/400/version23/VCG41579136556.jpg?uid=386&amp;timestamp=1724374288&amp;sign=6668a173cbb7e2b3de3e4e950c9ad074" descr="商业握手的特写"/>
          <p:cNvPicPr>
            <a:picLocks noChangeAspect="1"/>
          </p:cNvPicPr>
          <p:nvPr/>
        </p:nvPicPr>
        <p:blipFill>
          <a:blip r:embed="rId1"/>
          <a:stretch>
            <a:fillRect/>
          </a:stretch>
        </p:blipFill>
        <p:spPr>
          <a:xfrm>
            <a:off x="2040890" y="3431540"/>
            <a:ext cx="6871335" cy="294640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一、商业模式画布工具</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（二）商业模式画布的九大模块</a:t>
            </a:r>
            <a:endParaRPr lang="zh-CN" altLang="en-US" sz="2400"/>
          </a:p>
        </p:txBody>
      </p:sp>
      <p:sp>
        <p:nvSpPr>
          <p:cNvPr id="4" name="文本框 3"/>
          <p:cNvSpPr txBox="1"/>
          <p:nvPr/>
        </p:nvSpPr>
        <p:spPr>
          <a:xfrm>
            <a:off x="1000125" y="1381760"/>
            <a:ext cx="7603490" cy="460375"/>
          </a:xfrm>
          <a:prstGeom prst="rect">
            <a:avLst/>
          </a:prstGeom>
          <a:noFill/>
        </p:spPr>
        <p:txBody>
          <a:bodyPr wrap="square" rtlCol="0" anchor="t">
            <a:spAutoFit/>
          </a:bodyPr>
          <a:p>
            <a:r>
              <a:rPr lang="zh-CN" altLang="en-US" sz="2400">
                <a:highlight>
                  <a:srgbClr val="FFFF00"/>
                </a:highlight>
              </a:rPr>
              <a:t>5．收入来源——我能得到什么</a:t>
            </a:r>
            <a:endParaRPr lang="zh-CN" altLang="en-US" sz="2400">
              <a:highlight>
                <a:srgbClr val="FFFF00"/>
              </a:highlight>
            </a:endParaRPr>
          </a:p>
        </p:txBody>
      </p:sp>
      <p:sp>
        <p:nvSpPr>
          <p:cNvPr id="6" name="文本框 5"/>
          <p:cNvSpPr txBox="1"/>
          <p:nvPr/>
        </p:nvSpPr>
        <p:spPr>
          <a:xfrm>
            <a:off x="1000125" y="1910715"/>
            <a:ext cx="10503535" cy="460375"/>
          </a:xfrm>
          <a:prstGeom prst="rect">
            <a:avLst/>
          </a:prstGeom>
          <a:noFill/>
        </p:spPr>
        <p:txBody>
          <a:bodyPr wrap="square" rtlCol="0" anchor="t">
            <a:spAutoFit/>
          </a:bodyPr>
          <a:p>
            <a:r>
              <a:rPr lang="zh-CN" altLang="en-US" sz="2400"/>
              <a:t>常见的收入来源有以下几种。</a:t>
            </a:r>
            <a:endParaRPr lang="zh-CN" altLang="en-US" sz="2400"/>
          </a:p>
        </p:txBody>
      </p:sp>
      <p:sp>
        <p:nvSpPr>
          <p:cNvPr id="26" name="图片 56" descr="未标题-1"/>
          <p:cNvSpPr/>
          <p:nvPr>
            <p:custDataLst>
              <p:tags r:id="rId1"/>
            </p:custDataLst>
          </p:nvPr>
        </p:nvSpPr>
        <p:spPr>
          <a:xfrm>
            <a:off x="436563" y="2803843"/>
            <a:ext cx="10727055" cy="2785577"/>
          </a:xfrm>
          <a:custGeom>
            <a:avLst/>
            <a:gdLst>
              <a:gd name="connsiteX0" fmla="*/ 0 w 16893"/>
              <a:gd name="connsiteY0" fmla="*/ 2499 h 4386"/>
              <a:gd name="connsiteX1" fmla="*/ 622 w 16893"/>
              <a:gd name="connsiteY1" fmla="*/ 1965 h 4386"/>
              <a:gd name="connsiteX2" fmla="*/ 2358 w 16893"/>
              <a:gd name="connsiteY2" fmla="*/ 1262 h 4386"/>
              <a:gd name="connsiteX3" fmla="*/ 6286 w 16893"/>
              <a:gd name="connsiteY3" fmla="*/ 2564 h 4386"/>
              <a:gd name="connsiteX4" fmla="*/ 6952 w 16893"/>
              <a:gd name="connsiteY4" fmla="*/ 3155 h 4386"/>
              <a:gd name="connsiteX5" fmla="*/ 8609 w 16893"/>
              <a:gd name="connsiteY5" fmla="*/ 4168 h 4386"/>
              <a:gd name="connsiteX6" fmla="*/ 10854 w 16893"/>
              <a:gd name="connsiteY6" fmla="*/ 4318 h 4386"/>
              <a:gd name="connsiteX7" fmla="*/ 14538 w 16893"/>
              <a:gd name="connsiteY7" fmla="*/ 2343 h 4386"/>
              <a:gd name="connsiteX8" fmla="*/ 16476 w 16893"/>
              <a:gd name="connsiteY8" fmla="*/ 417 h 4386"/>
              <a:gd name="connsiteX9" fmla="*/ 16893 w 16893"/>
              <a:gd name="connsiteY9" fmla="*/ 0 h 4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93" h="4387">
                <a:moveTo>
                  <a:pt x="0" y="2499"/>
                </a:moveTo>
                <a:cubicBezTo>
                  <a:pt x="179" y="2304"/>
                  <a:pt x="388" y="2124"/>
                  <a:pt x="622" y="1965"/>
                </a:cubicBezTo>
                <a:cubicBezTo>
                  <a:pt x="1110" y="1625"/>
                  <a:pt x="1703" y="1361"/>
                  <a:pt x="2358" y="1262"/>
                </a:cubicBezTo>
                <a:cubicBezTo>
                  <a:pt x="3886" y="1030"/>
                  <a:pt x="5287" y="1770"/>
                  <a:pt x="6286" y="2564"/>
                </a:cubicBezTo>
                <a:cubicBezTo>
                  <a:pt x="6525" y="2753"/>
                  <a:pt x="6738" y="2951"/>
                  <a:pt x="6952" y="3155"/>
                </a:cubicBezTo>
                <a:cubicBezTo>
                  <a:pt x="7504" y="3593"/>
                  <a:pt x="7896" y="3931"/>
                  <a:pt x="8609" y="4168"/>
                </a:cubicBezTo>
                <a:cubicBezTo>
                  <a:pt x="9295" y="4393"/>
                  <a:pt x="10126" y="4447"/>
                  <a:pt x="10854" y="4318"/>
                </a:cubicBezTo>
                <a:cubicBezTo>
                  <a:pt x="12385" y="3972"/>
                  <a:pt x="13581" y="3246"/>
                  <a:pt x="14538" y="2343"/>
                </a:cubicBezTo>
                <a:cubicBezTo>
                  <a:pt x="15205" y="1715"/>
                  <a:pt x="15833" y="1061"/>
                  <a:pt x="16476" y="417"/>
                </a:cubicBezTo>
                <a:lnTo>
                  <a:pt x="16893" y="0"/>
                </a:lnTo>
              </a:path>
            </a:pathLst>
          </a:custGeom>
          <a:noFill/>
          <a:ln w="19055" cap="flat">
            <a:solidFill>
              <a:schemeClr val="accent1">
                <a:alpha val="35000"/>
              </a:schemeClr>
            </a:solidFill>
            <a:custDash>
              <a:ds d="300000" sp="225000"/>
            </a:custDash>
            <a:miter/>
          </a:ln>
        </p:spPr>
        <p:txBody>
          <a:bodyPr rtlCol="0" anchor="ctr"/>
          <a:p>
            <a:endParaRPr lang="zh-CN" altLang="en-US"/>
          </a:p>
        </p:txBody>
      </p:sp>
      <p:sp>
        <p:nvSpPr>
          <p:cNvPr id="28" name="椭圆 27"/>
          <p:cNvSpPr/>
          <p:nvPr>
            <p:custDataLst>
              <p:tags r:id="rId2"/>
            </p:custDataLst>
          </p:nvPr>
        </p:nvSpPr>
        <p:spPr>
          <a:xfrm>
            <a:off x="2142808" y="3402013"/>
            <a:ext cx="473710" cy="474345"/>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0" name="椭圆 29"/>
          <p:cNvSpPr/>
          <p:nvPr>
            <p:custDataLst>
              <p:tags r:id="rId3"/>
            </p:custDataLst>
          </p:nvPr>
        </p:nvSpPr>
        <p:spPr>
          <a:xfrm>
            <a:off x="3894773" y="4004628"/>
            <a:ext cx="473710" cy="474345"/>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1" name="椭圆 30"/>
          <p:cNvSpPr/>
          <p:nvPr>
            <p:custDataLst>
              <p:tags r:id="rId4"/>
            </p:custDataLst>
          </p:nvPr>
        </p:nvSpPr>
        <p:spPr>
          <a:xfrm>
            <a:off x="7198678" y="5300028"/>
            <a:ext cx="473710" cy="474345"/>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2" name="椭圆 31"/>
          <p:cNvSpPr/>
          <p:nvPr>
            <p:custDataLst>
              <p:tags r:id="rId5"/>
            </p:custDataLst>
          </p:nvPr>
        </p:nvSpPr>
        <p:spPr>
          <a:xfrm>
            <a:off x="8935403" y="4468813"/>
            <a:ext cx="473710" cy="474345"/>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5" name="椭圆 54"/>
          <p:cNvSpPr/>
          <p:nvPr>
            <p:custDataLst>
              <p:tags r:id="rId6"/>
            </p:custDataLst>
          </p:nvPr>
        </p:nvSpPr>
        <p:spPr>
          <a:xfrm>
            <a:off x="5225098" y="5013008"/>
            <a:ext cx="473710" cy="474345"/>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4" name="任意多边形: 形状 8"/>
          <p:cNvSpPr/>
          <p:nvPr>
            <p:custDataLst>
              <p:tags r:id="rId7"/>
            </p:custDataLst>
          </p:nvPr>
        </p:nvSpPr>
        <p:spPr>
          <a:xfrm rot="21120000">
            <a:off x="11154728" y="2032318"/>
            <a:ext cx="700284" cy="700855"/>
          </a:xfrm>
          <a:custGeom>
            <a:avLst/>
            <a:gdLst>
              <a:gd name="connsiteX0" fmla="*/ 700097 w 700284"/>
              <a:gd name="connsiteY0" fmla="*/ 857 h 700855"/>
              <a:gd name="connsiteX1" fmla="*/ 697850 w 700284"/>
              <a:gd name="connsiteY1" fmla="*/ 40730 h 700855"/>
              <a:gd name="connsiteX2" fmla="*/ 668129 w 700284"/>
              <a:gd name="connsiteY2" fmla="*/ 171739 h 700855"/>
              <a:gd name="connsiteX3" fmla="*/ 567848 w 700284"/>
              <a:gd name="connsiteY3" fmla="*/ 326540 h 700855"/>
              <a:gd name="connsiteX4" fmla="*/ 370811 w 700284"/>
              <a:gd name="connsiteY4" fmla="*/ 497034 h 700855"/>
              <a:gd name="connsiteX5" fmla="*/ 365386 w 700284"/>
              <a:gd name="connsiteY5" fmla="*/ 508348 h 700855"/>
              <a:gd name="connsiteX6" fmla="*/ 366975 w 700284"/>
              <a:gd name="connsiteY6" fmla="*/ 621107 h 700855"/>
              <a:gd name="connsiteX7" fmla="*/ 359613 w 700284"/>
              <a:gd name="connsiteY7" fmla="*/ 636219 h 700855"/>
              <a:gd name="connsiteX8" fmla="*/ 281379 w 700284"/>
              <a:gd name="connsiteY8" fmla="*/ 697171 h 700855"/>
              <a:gd name="connsiteX9" fmla="*/ 270878 w 700284"/>
              <a:gd name="connsiteY9" fmla="*/ 693296 h 700855"/>
              <a:gd name="connsiteX10" fmla="*/ 249683 w 700284"/>
              <a:gd name="connsiteY10" fmla="*/ 594642 h 700855"/>
              <a:gd name="connsiteX11" fmla="*/ 222287 w 700284"/>
              <a:gd name="connsiteY11" fmla="*/ 596385 h 700855"/>
              <a:gd name="connsiteX12" fmla="*/ 199038 w 700284"/>
              <a:gd name="connsiteY12" fmla="*/ 606925 h 700855"/>
              <a:gd name="connsiteX13" fmla="*/ 176913 w 700284"/>
              <a:gd name="connsiteY13" fmla="*/ 606034 h 700855"/>
              <a:gd name="connsiteX14" fmla="*/ 132584 w 700284"/>
              <a:gd name="connsiteY14" fmla="*/ 570462 h 700855"/>
              <a:gd name="connsiteX15" fmla="*/ 93835 w 700284"/>
              <a:gd name="connsiteY15" fmla="*/ 523267 h 700855"/>
              <a:gd name="connsiteX16" fmla="*/ 92789 w 700284"/>
              <a:gd name="connsiteY16" fmla="*/ 500017 h 700855"/>
              <a:gd name="connsiteX17" fmla="*/ 104995 w 700284"/>
              <a:gd name="connsiteY17" fmla="*/ 472700 h 700855"/>
              <a:gd name="connsiteX18" fmla="*/ 106855 w 700284"/>
              <a:gd name="connsiteY18" fmla="*/ 457200 h 700855"/>
              <a:gd name="connsiteX19" fmla="*/ 98563 w 700284"/>
              <a:gd name="connsiteY19" fmla="*/ 448869 h 700855"/>
              <a:gd name="connsiteX20" fmla="*/ 7930 w 700284"/>
              <a:gd name="connsiteY20" fmla="*/ 429689 h 700855"/>
              <a:gd name="connsiteX21" fmla="*/ 3667 w 700284"/>
              <a:gd name="connsiteY21" fmla="*/ 418413 h 700855"/>
              <a:gd name="connsiteX22" fmla="*/ 62798 w 700284"/>
              <a:gd name="connsiteY22" fmla="*/ 342349 h 700855"/>
              <a:gd name="connsiteX23" fmla="*/ 80855 w 700284"/>
              <a:gd name="connsiteY23" fmla="*/ 333631 h 700855"/>
              <a:gd name="connsiteX24" fmla="*/ 190785 w 700284"/>
              <a:gd name="connsiteY24" fmla="*/ 335297 h 700855"/>
              <a:gd name="connsiteX25" fmla="*/ 201441 w 700284"/>
              <a:gd name="connsiteY25" fmla="*/ 329795 h 700855"/>
              <a:gd name="connsiteX26" fmla="*/ 367401 w 700284"/>
              <a:gd name="connsiteY26" fmla="*/ 137407 h 700855"/>
              <a:gd name="connsiteX27" fmla="*/ 517707 w 700284"/>
              <a:gd name="connsiteY27" fmla="*/ 35305 h 700855"/>
              <a:gd name="connsiteX28" fmla="*/ 691495 w 700284"/>
              <a:gd name="connsiteY28" fmla="*/ 43 h 700855"/>
              <a:gd name="connsiteX29" fmla="*/ 697888 w 700284"/>
              <a:gd name="connsiteY29" fmla="*/ 43 h 700855"/>
              <a:gd name="connsiteX30" fmla="*/ 700097 w 700284"/>
              <a:gd name="connsiteY30" fmla="*/ 857 h 700855"/>
              <a:gd name="connsiteX31" fmla="*/ 480857 w 700284"/>
              <a:gd name="connsiteY31" fmla="*/ 276554 h 700855"/>
              <a:gd name="connsiteX32" fmla="*/ 538356 w 700284"/>
              <a:gd name="connsiteY32" fmla="*/ 218404 h 700855"/>
              <a:gd name="connsiteX33" fmla="*/ 480183 w 700284"/>
              <a:gd name="connsiteY33" fmla="*/ 160932 h 700855"/>
              <a:gd name="connsiteX34" fmla="*/ 422734 w 700284"/>
              <a:gd name="connsiteY34" fmla="*/ 219128 h 700855"/>
              <a:gd name="connsiteX35" fmla="*/ 480857 w 700284"/>
              <a:gd name="connsiteY35" fmla="*/ 276399 h 700855"/>
              <a:gd name="connsiteX36" fmla="*/ 480857 w 700284"/>
              <a:gd name="connsiteY36" fmla="*/ 276554 h 700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00284" h="700855">
                <a:moveTo>
                  <a:pt x="700097" y="857"/>
                </a:moveTo>
                <a:cubicBezTo>
                  <a:pt x="699400" y="13838"/>
                  <a:pt x="699283" y="27323"/>
                  <a:pt x="697850" y="40730"/>
                </a:cubicBezTo>
                <a:cubicBezTo>
                  <a:pt x="693498" y="85476"/>
                  <a:pt x="683513" y="129495"/>
                  <a:pt x="668129" y="171739"/>
                </a:cubicBezTo>
                <a:cubicBezTo>
                  <a:pt x="646159" y="230753"/>
                  <a:pt x="613881" y="282947"/>
                  <a:pt x="567848" y="326540"/>
                </a:cubicBezTo>
                <a:cubicBezTo>
                  <a:pt x="504804" y="386406"/>
                  <a:pt x="437846" y="441701"/>
                  <a:pt x="370811" y="497034"/>
                </a:cubicBezTo>
                <a:cubicBezTo>
                  <a:pt x="367149" y="499599"/>
                  <a:pt x="365092" y="503888"/>
                  <a:pt x="365386" y="508348"/>
                </a:cubicBezTo>
                <a:cubicBezTo>
                  <a:pt x="366045" y="545935"/>
                  <a:pt x="366277" y="583521"/>
                  <a:pt x="366975" y="621107"/>
                </a:cubicBezTo>
                <a:cubicBezTo>
                  <a:pt x="367370" y="627094"/>
                  <a:pt x="364568" y="632840"/>
                  <a:pt x="359613" y="636219"/>
                </a:cubicBezTo>
                <a:cubicBezTo>
                  <a:pt x="333418" y="656368"/>
                  <a:pt x="307457" y="676828"/>
                  <a:pt x="281379" y="697171"/>
                </a:cubicBezTo>
                <a:cubicBezTo>
                  <a:pt x="274404" y="702595"/>
                  <a:pt x="272777" y="702092"/>
                  <a:pt x="270878" y="693296"/>
                </a:cubicBezTo>
                <a:cubicBezTo>
                  <a:pt x="263748" y="660359"/>
                  <a:pt x="256735" y="627423"/>
                  <a:pt x="249683" y="594642"/>
                </a:cubicBezTo>
                <a:cubicBezTo>
                  <a:pt x="240809" y="590744"/>
                  <a:pt x="230595" y="591394"/>
                  <a:pt x="222287" y="596385"/>
                </a:cubicBezTo>
                <a:cubicBezTo>
                  <a:pt x="214809" y="600454"/>
                  <a:pt x="206439" y="602895"/>
                  <a:pt x="199038" y="606925"/>
                </a:cubicBezTo>
                <a:cubicBezTo>
                  <a:pt x="192203" y="611288"/>
                  <a:pt x="183376" y="610932"/>
                  <a:pt x="176913" y="606034"/>
                </a:cubicBezTo>
                <a:cubicBezTo>
                  <a:pt x="161684" y="594719"/>
                  <a:pt x="145914" y="583792"/>
                  <a:pt x="132584" y="570462"/>
                </a:cubicBezTo>
                <a:cubicBezTo>
                  <a:pt x="118666" y="555579"/>
                  <a:pt x="105724" y="539816"/>
                  <a:pt x="93835" y="523267"/>
                </a:cubicBezTo>
                <a:cubicBezTo>
                  <a:pt x="88628" y="516509"/>
                  <a:pt x="88209" y="507213"/>
                  <a:pt x="92789" y="500017"/>
                </a:cubicBezTo>
                <a:cubicBezTo>
                  <a:pt x="97517" y="491260"/>
                  <a:pt x="100539" y="481689"/>
                  <a:pt x="104995" y="472700"/>
                </a:cubicBezTo>
                <a:cubicBezTo>
                  <a:pt x="107413" y="467910"/>
                  <a:pt x="108068" y="462423"/>
                  <a:pt x="106855" y="457200"/>
                </a:cubicBezTo>
                <a:cubicBezTo>
                  <a:pt x="106541" y="452752"/>
                  <a:pt x="103011" y="449202"/>
                  <a:pt x="98563" y="448869"/>
                </a:cubicBezTo>
                <a:cubicBezTo>
                  <a:pt x="68339" y="442708"/>
                  <a:pt x="38154" y="436121"/>
                  <a:pt x="7930" y="429689"/>
                </a:cubicBezTo>
                <a:cubicBezTo>
                  <a:pt x="-1680" y="427635"/>
                  <a:pt x="-2300" y="426046"/>
                  <a:pt x="3667" y="418413"/>
                </a:cubicBezTo>
                <a:cubicBezTo>
                  <a:pt x="23429" y="393071"/>
                  <a:pt x="43346" y="368039"/>
                  <a:pt x="62798" y="342349"/>
                </a:cubicBezTo>
                <a:cubicBezTo>
                  <a:pt x="66808" y="336405"/>
                  <a:pt x="73706" y="333073"/>
                  <a:pt x="80855" y="333631"/>
                </a:cubicBezTo>
                <a:cubicBezTo>
                  <a:pt x="117511" y="334483"/>
                  <a:pt x="154167" y="334638"/>
                  <a:pt x="190785" y="335297"/>
                </a:cubicBezTo>
                <a:cubicBezTo>
                  <a:pt x="195055" y="335448"/>
                  <a:pt x="199092" y="333363"/>
                  <a:pt x="201441" y="329795"/>
                </a:cubicBezTo>
                <a:cubicBezTo>
                  <a:pt x="255224" y="264348"/>
                  <a:pt x="309549" y="199367"/>
                  <a:pt x="367401" y="137407"/>
                </a:cubicBezTo>
                <a:cubicBezTo>
                  <a:pt x="409164" y="92478"/>
                  <a:pt x="460549" y="57574"/>
                  <a:pt x="517707" y="35305"/>
                </a:cubicBezTo>
                <a:cubicBezTo>
                  <a:pt x="573129" y="13485"/>
                  <a:pt x="631950" y="1551"/>
                  <a:pt x="691495" y="43"/>
                </a:cubicBezTo>
                <a:cubicBezTo>
                  <a:pt x="693626" y="43"/>
                  <a:pt x="695757" y="43"/>
                  <a:pt x="697888" y="43"/>
                </a:cubicBezTo>
                <a:cubicBezTo>
                  <a:pt x="698160" y="-422"/>
                  <a:pt x="698547" y="-73"/>
                  <a:pt x="700097" y="857"/>
                </a:cubicBezTo>
                <a:moveTo>
                  <a:pt x="480857" y="276554"/>
                </a:moveTo>
                <a:cubicBezTo>
                  <a:pt x="512798" y="276383"/>
                  <a:pt x="538542" y="250344"/>
                  <a:pt x="538356" y="218404"/>
                </a:cubicBezTo>
                <a:cubicBezTo>
                  <a:pt x="538170" y="186467"/>
                  <a:pt x="512123" y="160730"/>
                  <a:pt x="480183" y="160932"/>
                </a:cubicBezTo>
                <a:cubicBezTo>
                  <a:pt x="448246" y="161129"/>
                  <a:pt x="422521" y="187192"/>
                  <a:pt x="422734" y="219128"/>
                </a:cubicBezTo>
                <a:cubicBezTo>
                  <a:pt x="423404" y="250809"/>
                  <a:pt x="449172" y="276197"/>
                  <a:pt x="480857" y="276399"/>
                </a:cubicBezTo>
                <a:lnTo>
                  <a:pt x="480857" y="276554"/>
                </a:lnTo>
              </a:path>
            </a:pathLst>
          </a:custGeom>
          <a:solidFill>
            <a:schemeClr val="accent1"/>
          </a:solidFill>
          <a:ln w="3841" cap="flat">
            <a:noFill/>
            <a:prstDash val="solid"/>
            <a:miter/>
          </a:ln>
        </p:spPr>
        <p:txBody>
          <a:bodyPr rtlCol="0" anchor="ctr"/>
          <a:p>
            <a:endParaRPr lang="zh-CN" altLang="en-US"/>
          </a:p>
        </p:txBody>
      </p:sp>
      <p:pic>
        <p:nvPicPr>
          <p:cNvPr id="35" name="图形 24" descr="333438303937363b333438313037303bb6a8cebbb2fac6b7"/>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2253933" y="3513138"/>
            <a:ext cx="252000" cy="252000"/>
          </a:xfrm>
          <a:prstGeom prst="rect">
            <a:avLst/>
          </a:prstGeom>
        </p:spPr>
      </p:pic>
      <p:pic>
        <p:nvPicPr>
          <p:cNvPr id="36" name="图形 27" descr="333438303937363b333438313039323bcfeec4bfbcc6bbae"/>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5354003" y="5141913"/>
            <a:ext cx="216000" cy="216000"/>
          </a:xfrm>
          <a:prstGeom prst="rect">
            <a:avLst/>
          </a:prstGeom>
        </p:spPr>
      </p:pic>
      <p:sp>
        <p:nvSpPr>
          <p:cNvPr id="37" name="任意多边形: 形状 10"/>
          <p:cNvSpPr/>
          <p:nvPr>
            <p:custDataLst>
              <p:tags r:id="rId14"/>
            </p:custDataLst>
          </p:nvPr>
        </p:nvSpPr>
        <p:spPr>
          <a:xfrm rot="21120000">
            <a:off x="11173778" y="2591118"/>
            <a:ext cx="197959" cy="198238"/>
          </a:xfrm>
          <a:custGeom>
            <a:avLst/>
            <a:gdLst>
              <a:gd name="connsiteX0" fmla="*/ 197772 w 197959"/>
              <a:gd name="connsiteY0" fmla="*/ 122284 h 198238"/>
              <a:gd name="connsiteX1" fmla="*/ 154 w 197959"/>
              <a:gd name="connsiteY1" fmla="*/ 198077 h 198238"/>
              <a:gd name="connsiteX2" fmla="*/ 19179 w 197959"/>
              <a:gd name="connsiteY2" fmla="*/ 74081 h 198238"/>
              <a:gd name="connsiteX3" fmla="*/ 75946 w 197959"/>
              <a:gd name="connsiteY3" fmla="*/ -162 h 198238"/>
              <a:gd name="connsiteX4" fmla="*/ 81410 w 197959"/>
              <a:gd name="connsiteY4" fmla="*/ 9216 h 198238"/>
              <a:gd name="connsiteX5" fmla="*/ 81138 w 197959"/>
              <a:gd name="connsiteY5" fmla="*/ 15415 h 198238"/>
              <a:gd name="connsiteX6" fmla="*/ 47543 w 197959"/>
              <a:gd name="connsiteY6" fmla="*/ 142937 h 198238"/>
              <a:gd name="connsiteX7" fmla="*/ 52813 w 197959"/>
              <a:gd name="connsiteY7" fmla="*/ 150067 h 198238"/>
              <a:gd name="connsiteX8" fmla="*/ 173476 w 197959"/>
              <a:gd name="connsiteY8" fmla="*/ 122168 h 198238"/>
              <a:gd name="connsiteX9" fmla="*/ 175879 w 197959"/>
              <a:gd name="connsiteY9" fmla="*/ 120657 h 198238"/>
              <a:gd name="connsiteX10" fmla="*/ 197772 w 197959"/>
              <a:gd name="connsiteY10" fmla="*/ 122284 h 19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7959" h="198238">
                <a:moveTo>
                  <a:pt x="197772" y="122284"/>
                </a:moveTo>
                <a:cubicBezTo>
                  <a:pt x="146507" y="186026"/>
                  <a:pt x="76217" y="197883"/>
                  <a:pt x="154" y="198077"/>
                </a:cubicBezTo>
                <a:cubicBezTo>
                  <a:pt x="-1629" y="154601"/>
                  <a:pt x="3409" y="113488"/>
                  <a:pt x="19179" y="74081"/>
                </a:cubicBezTo>
                <a:cubicBezTo>
                  <a:pt x="30684" y="44454"/>
                  <a:pt x="50368" y="18705"/>
                  <a:pt x="75946" y="-162"/>
                </a:cubicBezTo>
                <a:cubicBezTo>
                  <a:pt x="78007" y="2818"/>
                  <a:pt x="79836" y="5953"/>
                  <a:pt x="81410" y="9216"/>
                </a:cubicBezTo>
                <a:cubicBezTo>
                  <a:pt x="82188" y="11230"/>
                  <a:pt x="82088" y="13478"/>
                  <a:pt x="81138" y="15415"/>
                </a:cubicBezTo>
                <a:cubicBezTo>
                  <a:pt x="54712" y="53931"/>
                  <a:pt x="47621" y="97485"/>
                  <a:pt x="47543" y="142937"/>
                </a:cubicBezTo>
                <a:cubicBezTo>
                  <a:pt x="47543" y="146618"/>
                  <a:pt x="47311" y="150028"/>
                  <a:pt x="52813" y="150067"/>
                </a:cubicBezTo>
                <a:cubicBezTo>
                  <a:pt x="95437" y="150377"/>
                  <a:pt x="136161" y="144022"/>
                  <a:pt x="173476" y="122168"/>
                </a:cubicBezTo>
                <a:cubicBezTo>
                  <a:pt x="174290" y="121703"/>
                  <a:pt x="175104" y="121160"/>
                  <a:pt x="175879" y="120657"/>
                </a:cubicBezTo>
                <a:cubicBezTo>
                  <a:pt x="186380" y="113721"/>
                  <a:pt x="186341" y="113721"/>
                  <a:pt x="197772" y="122284"/>
                </a:cubicBezTo>
                <a:close/>
              </a:path>
            </a:pathLst>
          </a:custGeom>
          <a:solidFill>
            <a:schemeClr val="accent1"/>
          </a:solidFill>
          <a:ln w="3841" cap="flat">
            <a:noFill/>
            <a:prstDash val="solid"/>
            <a:miter/>
          </a:ln>
        </p:spPr>
        <p:txBody>
          <a:bodyPr rtlCol="0" anchor="ctr"/>
          <a:p>
            <a:endParaRPr lang="zh-CN" altLang="en-US"/>
          </a:p>
        </p:txBody>
      </p:sp>
      <p:sp>
        <p:nvSpPr>
          <p:cNvPr id="38" name="椭圆 37"/>
          <p:cNvSpPr/>
          <p:nvPr>
            <p:custDataLst>
              <p:tags r:id="rId15"/>
            </p:custDataLst>
          </p:nvPr>
        </p:nvSpPr>
        <p:spPr>
          <a:xfrm>
            <a:off x="11557318" y="2169478"/>
            <a:ext cx="123190" cy="123190"/>
          </a:xfrm>
          <a:prstGeom prst="ellipse">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39" name="图形 29" descr="333438303937363b333438313038383bcfeec4bfd0a7c2ca"/>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7291388" y="5393373"/>
            <a:ext cx="288000" cy="288000"/>
          </a:xfrm>
          <a:prstGeom prst="rect">
            <a:avLst/>
          </a:prstGeom>
        </p:spPr>
      </p:pic>
      <p:pic>
        <p:nvPicPr>
          <p:cNvPr id="40" name="图形 30" descr="333438303937363b333438313038303bd7e9d6afbcdcb9b9"/>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9064308" y="4597718"/>
            <a:ext cx="216000" cy="216000"/>
          </a:xfrm>
          <a:prstGeom prst="rect">
            <a:avLst/>
          </a:prstGeom>
        </p:spPr>
      </p:pic>
      <p:pic>
        <p:nvPicPr>
          <p:cNvPr id="41" name="图形 28" descr="333438303937363b333438313035353bb2fac6b7c4a3d0cd"/>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4023678" y="4133533"/>
            <a:ext cx="216000" cy="216000"/>
          </a:xfrm>
          <a:prstGeom prst="rect">
            <a:avLst/>
          </a:prstGeom>
        </p:spPr>
      </p:pic>
      <p:sp>
        <p:nvSpPr>
          <p:cNvPr id="42" name="矩形 41"/>
          <p:cNvSpPr/>
          <p:nvPr>
            <p:custDataLst>
              <p:tags r:id="rId25"/>
            </p:custDataLst>
          </p:nvPr>
        </p:nvSpPr>
        <p:spPr>
          <a:xfrm>
            <a:off x="6309995" y="3984625"/>
            <a:ext cx="2625725" cy="96710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400">
                <a:ln>
                  <a:noFill/>
                  <a:prstDash val="sysDot"/>
                </a:ln>
                <a:solidFill>
                  <a:srgbClr val="FF0000"/>
                </a:solidFill>
                <a:latin typeface="+mn-ea"/>
                <a:cs typeface="+mn-ea"/>
              </a:rPr>
              <a:t>（6）经纪人佣金</a:t>
            </a:r>
            <a:endParaRPr lang="zh-CN" altLang="en-US" sz="2400">
              <a:ln>
                <a:noFill/>
                <a:prstDash val="sysDot"/>
              </a:ln>
              <a:solidFill>
                <a:srgbClr val="FF0000"/>
              </a:solidFill>
              <a:latin typeface="+mn-ea"/>
              <a:cs typeface="+mn-ea"/>
            </a:endParaRPr>
          </a:p>
        </p:txBody>
      </p:sp>
      <p:sp>
        <p:nvSpPr>
          <p:cNvPr id="43" name="矩形 42"/>
          <p:cNvSpPr/>
          <p:nvPr>
            <p:custDataLst>
              <p:tags r:id="rId26"/>
            </p:custDataLst>
          </p:nvPr>
        </p:nvSpPr>
        <p:spPr>
          <a:xfrm>
            <a:off x="3426778" y="2712403"/>
            <a:ext cx="2143125" cy="96710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400" dirty="0">
                <a:ln>
                  <a:noFill/>
                  <a:prstDash val="sysDot"/>
                </a:ln>
                <a:solidFill>
                  <a:srgbClr val="FF0000"/>
                </a:solidFill>
                <a:latin typeface="+mn-ea"/>
                <a:cs typeface="+mn-ea"/>
              </a:rPr>
              <a:t>（3）销售使用权限。</a:t>
            </a:r>
            <a:endParaRPr lang="zh-CN" altLang="en-US" sz="2400" dirty="0">
              <a:ln>
                <a:noFill/>
                <a:prstDash val="sysDot"/>
              </a:ln>
              <a:solidFill>
                <a:srgbClr val="FF0000"/>
              </a:solidFill>
              <a:latin typeface="+mn-ea"/>
              <a:cs typeface="+mn-ea"/>
            </a:endParaRPr>
          </a:p>
        </p:txBody>
      </p:sp>
      <p:sp>
        <p:nvSpPr>
          <p:cNvPr id="45" name="矩形 44"/>
          <p:cNvSpPr/>
          <p:nvPr>
            <p:custDataLst>
              <p:tags r:id="rId27"/>
            </p:custDataLst>
          </p:nvPr>
        </p:nvSpPr>
        <p:spPr>
          <a:xfrm>
            <a:off x="1283653" y="4113213"/>
            <a:ext cx="2143125" cy="96710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400">
                <a:ln>
                  <a:noFill/>
                  <a:prstDash val="sysDot"/>
                </a:ln>
                <a:solidFill>
                  <a:srgbClr val="FF0000"/>
                </a:solidFill>
                <a:latin typeface="+mn-ea"/>
                <a:cs typeface="+mn-ea"/>
              </a:rPr>
              <a:t>（2）提供服务</a:t>
            </a:r>
            <a:endParaRPr lang="zh-CN" altLang="en-US" sz="2400">
              <a:ln>
                <a:noFill/>
                <a:prstDash val="sysDot"/>
              </a:ln>
              <a:solidFill>
                <a:srgbClr val="FF0000"/>
              </a:solidFill>
              <a:latin typeface="+mn-ea"/>
              <a:cs typeface="+mn-ea"/>
            </a:endParaRPr>
          </a:p>
        </p:txBody>
      </p:sp>
      <p:sp>
        <p:nvSpPr>
          <p:cNvPr id="46" name="矩形 45"/>
          <p:cNvSpPr/>
          <p:nvPr>
            <p:custDataLst>
              <p:tags r:id="rId28"/>
            </p:custDataLst>
          </p:nvPr>
        </p:nvSpPr>
        <p:spPr>
          <a:xfrm>
            <a:off x="4239578" y="5645468"/>
            <a:ext cx="2143125" cy="96710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400">
                <a:ln>
                  <a:noFill/>
                  <a:prstDash val="sysDot"/>
                </a:ln>
                <a:solidFill>
                  <a:srgbClr val="FF0000"/>
                </a:solidFill>
                <a:latin typeface="+mn-ea"/>
                <a:cs typeface="+mn-ea"/>
              </a:rPr>
              <a:t>（4）租赁</a:t>
            </a:r>
            <a:endParaRPr lang="zh-CN" altLang="en-US" sz="2400">
              <a:ln>
                <a:noFill/>
                <a:prstDash val="sysDot"/>
              </a:ln>
              <a:solidFill>
                <a:srgbClr val="FF0000"/>
              </a:solidFill>
              <a:latin typeface="+mn-ea"/>
              <a:cs typeface="+mn-ea"/>
            </a:endParaRPr>
          </a:p>
        </p:txBody>
      </p:sp>
      <p:sp>
        <p:nvSpPr>
          <p:cNvPr id="47" name="矩形 46"/>
          <p:cNvSpPr/>
          <p:nvPr>
            <p:custDataLst>
              <p:tags r:id="rId29"/>
            </p:custDataLst>
          </p:nvPr>
        </p:nvSpPr>
        <p:spPr>
          <a:xfrm>
            <a:off x="8935403" y="5080318"/>
            <a:ext cx="2143125" cy="96710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400">
                <a:ln>
                  <a:noFill/>
                  <a:prstDash val="sysDot"/>
                </a:ln>
                <a:solidFill>
                  <a:srgbClr val="FF0000"/>
                </a:solidFill>
                <a:latin typeface="+mn-ea"/>
                <a:cs typeface="+mn-ea"/>
              </a:rPr>
              <a:t>（7）广告收入</a:t>
            </a:r>
            <a:endParaRPr lang="zh-CN" altLang="en-US" sz="2400">
              <a:ln>
                <a:noFill/>
                <a:prstDash val="sysDot"/>
              </a:ln>
              <a:solidFill>
                <a:srgbClr val="FF0000"/>
              </a:solidFill>
              <a:latin typeface="+mn-ea"/>
              <a:cs typeface="+mn-ea"/>
            </a:endParaRPr>
          </a:p>
        </p:txBody>
      </p:sp>
      <p:pic>
        <p:nvPicPr>
          <p:cNvPr id="48" name="图形 32" descr="333438303937363b333438313037333bcad0b3a1bebad5f9"/>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10164128" y="3519488"/>
            <a:ext cx="252000" cy="252000"/>
          </a:xfrm>
          <a:prstGeom prst="rect">
            <a:avLst/>
          </a:prstGeom>
        </p:spPr>
      </p:pic>
      <p:sp>
        <p:nvSpPr>
          <p:cNvPr id="50" name="椭圆 49"/>
          <p:cNvSpPr/>
          <p:nvPr>
            <p:custDataLst>
              <p:tags r:id="rId33"/>
            </p:custDataLst>
          </p:nvPr>
        </p:nvSpPr>
        <p:spPr>
          <a:xfrm>
            <a:off x="424498" y="3693478"/>
            <a:ext cx="473710" cy="474345"/>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51" name="图形 29" descr="333438303937363b333438313038383bcfeec4bfd0a7c2ca"/>
          <p:cNvPicPr>
            <a:picLocks noChangeAspect="1"/>
          </p:cNvPicPr>
          <p:nvPr>
            <p:custDataLst>
              <p:tags r:id="rId34"/>
            </p:custDataLst>
          </p:nvPr>
        </p:nvPicPr>
        <p:blipFill>
          <a:blip r:embed="rId17">
            <a:extLst>
              <a:ext uri="{96DAC541-7B7A-43D3-8B79-37D633B846F1}">
                <asvg:svgBlip xmlns:asvg="http://schemas.microsoft.com/office/drawing/2016/SVG/main" r:embed="rId18"/>
              </a:ext>
            </a:extLst>
          </a:blip>
          <a:stretch>
            <a:fillRect/>
          </a:stretch>
        </p:blipFill>
        <p:spPr>
          <a:xfrm>
            <a:off x="540068" y="3802698"/>
            <a:ext cx="288000" cy="288000"/>
          </a:xfrm>
          <a:prstGeom prst="rect">
            <a:avLst/>
          </a:prstGeom>
        </p:spPr>
      </p:pic>
      <p:sp>
        <p:nvSpPr>
          <p:cNvPr id="53" name="文本框 52"/>
          <p:cNvSpPr txBox="1"/>
          <p:nvPr/>
        </p:nvSpPr>
        <p:spPr>
          <a:xfrm>
            <a:off x="-113665" y="3145790"/>
            <a:ext cx="4064000" cy="460375"/>
          </a:xfrm>
          <a:prstGeom prst="rect">
            <a:avLst/>
          </a:prstGeom>
          <a:noFill/>
        </p:spPr>
        <p:txBody>
          <a:bodyPr wrap="square" rtlCol="0">
            <a:spAutoFit/>
          </a:bodyPr>
          <a:p>
            <a:r>
              <a:rPr lang="zh-CN" altLang="en-US" sz="2400">
                <a:solidFill>
                  <a:srgbClr val="FF0000"/>
                </a:solidFill>
              </a:rPr>
              <a:t>（1）商品销售</a:t>
            </a:r>
            <a:endParaRPr lang="zh-CN" altLang="en-US" sz="2400">
              <a:solidFill>
                <a:srgbClr val="FF0000"/>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一、商业模式画布工具</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（二）商业模式画布的九大模块</a:t>
            </a:r>
            <a:endParaRPr lang="zh-CN" altLang="en-US" sz="2400"/>
          </a:p>
        </p:txBody>
      </p:sp>
      <p:sp>
        <p:nvSpPr>
          <p:cNvPr id="4" name="文本框 3"/>
          <p:cNvSpPr txBox="1"/>
          <p:nvPr/>
        </p:nvSpPr>
        <p:spPr>
          <a:xfrm>
            <a:off x="1000125" y="1381760"/>
            <a:ext cx="7603490" cy="460375"/>
          </a:xfrm>
          <a:prstGeom prst="rect">
            <a:avLst/>
          </a:prstGeom>
          <a:noFill/>
        </p:spPr>
        <p:txBody>
          <a:bodyPr wrap="square" rtlCol="0" anchor="t">
            <a:spAutoFit/>
          </a:bodyPr>
          <a:p>
            <a:r>
              <a:rPr lang="zh-CN" altLang="en-US" sz="2400">
                <a:highlight>
                  <a:srgbClr val="FFFF00"/>
                </a:highlight>
              </a:rPr>
              <a:t>6．核心资源——我是谁，我拥有什么</a:t>
            </a:r>
            <a:endParaRPr lang="zh-CN" altLang="en-US" sz="2400">
              <a:highlight>
                <a:srgbClr val="FFFF00"/>
              </a:highlight>
            </a:endParaRPr>
          </a:p>
        </p:txBody>
      </p:sp>
      <p:sp>
        <p:nvSpPr>
          <p:cNvPr id="5" name="文本框 4"/>
          <p:cNvSpPr txBox="1"/>
          <p:nvPr/>
        </p:nvSpPr>
        <p:spPr>
          <a:xfrm>
            <a:off x="1000125" y="1869440"/>
            <a:ext cx="10668000" cy="1938020"/>
          </a:xfrm>
          <a:prstGeom prst="rect">
            <a:avLst/>
          </a:prstGeom>
          <a:noFill/>
        </p:spPr>
        <p:txBody>
          <a:bodyPr wrap="square" rtlCol="0" anchor="t">
            <a:spAutoFit/>
          </a:bodyPr>
          <a:p>
            <a:r>
              <a:rPr lang="zh-CN" altLang="en-US" sz="2400"/>
              <a:t>核心资源又称</a:t>
            </a:r>
            <a:r>
              <a:rPr lang="zh-CN" altLang="en-US" sz="2400">
                <a:solidFill>
                  <a:srgbClr val="FF0000"/>
                </a:solidFill>
              </a:rPr>
              <a:t>关键资源</a:t>
            </a:r>
            <a:r>
              <a:rPr lang="zh-CN" altLang="en-US" sz="2400"/>
              <a:t>，这个模块描述的是保证一种商业模式顺利运行所需要的最重要的资产。核心资源决定我们能够做什么、哪些可以做、哪些不可以做。</a:t>
            </a:r>
            <a:endParaRPr lang="zh-CN" altLang="en-US" sz="2400"/>
          </a:p>
          <a:p>
            <a:endParaRPr lang="zh-CN" altLang="en-US" sz="2400"/>
          </a:p>
          <a:p>
            <a:r>
              <a:rPr lang="zh-CN" altLang="en-US" sz="2400"/>
              <a:t>核心资源使企业得以创造并提供价值主张，获得市场，保持与某个客户群体的客户关系并获得收益。不同类型的商业模式需要不同的核心资源。</a:t>
            </a:r>
            <a:endParaRPr lang="zh-CN" altLang="en-US" sz="2400"/>
          </a:p>
        </p:txBody>
      </p:sp>
      <p:pic>
        <p:nvPicPr>
          <p:cNvPr id="7" name="https://photo-static-api.fotomore.com/creative/vcg/400/new/VCG211141180823.jpg?uid=386&amp;timestamp=1724375449&amp;sign=8964a36e3647cf1cabb77d5f692f4223" descr="福州城市发展概念"/>
          <p:cNvPicPr>
            <a:picLocks noChangeAspect="1"/>
          </p:cNvPicPr>
          <p:nvPr/>
        </p:nvPicPr>
        <p:blipFill>
          <a:blip r:embed="rId1"/>
          <a:stretch>
            <a:fillRect/>
          </a:stretch>
        </p:blipFill>
        <p:spPr>
          <a:xfrm>
            <a:off x="3419475" y="3900170"/>
            <a:ext cx="4122420" cy="270383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一、商业模式画布工具</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（二）商业模式画布的九大模块</a:t>
            </a:r>
            <a:endParaRPr lang="zh-CN" altLang="en-US" sz="2400"/>
          </a:p>
        </p:txBody>
      </p:sp>
      <p:sp>
        <p:nvSpPr>
          <p:cNvPr id="4" name="文本框 3"/>
          <p:cNvSpPr txBox="1"/>
          <p:nvPr/>
        </p:nvSpPr>
        <p:spPr>
          <a:xfrm>
            <a:off x="1000125" y="1381760"/>
            <a:ext cx="7603490" cy="460375"/>
          </a:xfrm>
          <a:prstGeom prst="rect">
            <a:avLst/>
          </a:prstGeom>
          <a:noFill/>
        </p:spPr>
        <p:txBody>
          <a:bodyPr wrap="square" rtlCol="0" anchor="t">
            <a:spAutoFit/>
          </a:bodyPr>
          <a:p>
            <a:r>
              <a:rPr lang="zh-CN" altLang="en-US" sz="2400">
                <a:highlight>
                  <a:srgbClr val="FFFF00"/>
                </a:highlight>
              </a:rPr>
              <a:t>7．关键业务——我要做什么</a:t>
            </a:r>
            <a:endParaRPr lang="zh-CN" altLang="en-US" sz="2400">
              <a:highlight>
                <a:srgbClr val="FFFF00"/>
              </a:highlight>
            </a:endParaRPr>
          </a:p>
        </p:txBody>
      </p:sp>
      <p:sp>
        <p:nvSpPr>
          <p:cNvPr id="5" name="文本框 4"/>
          <p:cNvSpPr txBox="1"/>
          <p:nvPr/>
        </p:nvSpPr>
        <p:spPr>
          <a:xfrm>
            <a:off x="1000125" y="1869440"/>
            <a:ext cx="10668000" cy="1568450"/>
          </a:xfrm>
          <a:prstGeom prst="rect">
            <a:avLst/>
          </a:prstGeom>
          <a:noFill/>
        </p:spPr>
        <p:txBody>
          <a:bodyPr wrap="square" rtlCol="0" anchor="t">
            <a:spAutoFit/>
          </a:bodyPr>
          <a:p>
            <a:r>
              <a:rPr lang="zh-CN" altLang="en-US" sz="2400"/>
              <a:t>关键业务模块描述的是企业为保障正常运营必须做的事情。每一种商业模式都有一系列的关键业务。与核心资源一样，关键业务是企业为创造和提供价值主张，获得市场，维系客户关系及获得收益所必需的，并且因不同的商业模式类型而异。</a:t>
            </a:r>
            <a:endParaRPr lang="zh-CN" altLang="en-US" sz="2400"/>
          </a:p>
        </p:txBody>
      </p:sp>
      <p:pic>
        <p:nvPicPr>
          <p:cNvPr id="6" name="https://photo-static-api.fotomore.com/creative/vcg/400/new/VCG41516980507.jpg?uid=386&amp;timestamp=1724375595&amp;sign=4257c72accb65e1eecd5dc911dc6cb4b" descr="你公司的未来在我的掌控之中"/>
          <p:cNvPicPr>
            <a:picLocks noChangeAspect="1"/>
          </p:cNvPicPr>
          <p:nvPr/>
        </p:nvPicPr>
        <p:blipFill>
          <a:blip r:embed="rId1"/>
          <a:stretch>
            <a:fillRect/>
          </a:stretch>
        </p:blipFill>
        <p:spPr>
          <a:xfrm>
            <a:off x="2479675" y="3279140"/>
            <a:ext cx="6697345" cy="326199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任务一</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3540760" y="2602865"/>
            <a:ext cx="9370695"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mj-ea"/>
                <a:ea typeface="+mj-ea"/>
              </a:rPr>
              <a:t>认识商业模式</a:t>
            </a:r>
            <a:endParaRPr lang="zh-CN" altLang="en-US" sz="6000" b="1" smtClean="0">
              <a:solidFill>
                <a:srgbClr val="002060"/>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一、商业模式画布工具</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（二）商业模式画布的九大模块</a:t>
            </a:r>
            <a:endParaRPr lang="zh-CN" altLang="en-US" sz="2400"/>
          </a:p>
        </p:txBody>
      </p:sp>
      <p:sp>
        <p:nvSpPr>
          <p:cNvPr id="4" name="文本框 3"/>
          <p:cNvSpPr txBox="1"/>
          <p:nvPr/>
        </p:nvSpPr>
        <p:spPr>
          <a:xfrm>
            <a:off x="1000125" y="1381760"/>
            <a:ext cx="7603490" cy="460375"/>
          </a:xfrm>
          <a:prstGeom prst="rect">
            <a:avLst/>
          </a:prstGeom>
          <a:noFill/>
        </p:spPr>
        <p:txBody>
          <a:bodyPr wrap="square" rtlCol="0" anchor="t">
            <a:spAutoFit/>
          </a:bodyPr>
          <a:p>
            <a:r>
              <a:rPr lang="zh-CN" altLang="en-US" sz="2400">
                <a:highlight>
                  <a:srgbClr val="FFFF00"/>
                </a:highlight>
              </a:rPr>
              <a:t>8．重要合作——谁可以帮我</a:t>
            </a:r>
            <a:endParaRPr lang="zh-CN" altLang="en-US" sz="2400">
              <a:highlight>
                <a:srgbClr val="FFFF00"/>
              </a:highlight>
            </a:endParaRPr>
          </a:p>
        </p:txBody>
      </p:sp>
      <p:sp>
        <p:nvSpPr>
          <p:cNvPr id="5" name="文本框 4"/>
          <p:cNvSpPr txBox="1"/>
          <p:nvPr/>
        </p:nvSpPr>
        <p:spPr>
          <a:xfrm>
            <a:off x="1000125" y="1869440"/>
            <a:ext cx="10668000" cy="1568450"/>
          </a:xfrm>
          <a:prstGeom prst="rect">
            <a:avLst/>
          </a:prstGeom>
          <a:noFill/>
        </p:spPr>
        <p:txBody>
          <a:bodyPr wrap="square" rtlCol="0" anchor="t">
            <a:spAutoFit/>
          </a:bodyPr>
          <a:p>
            <a:r>
              <a:rPr lang="zh-CN" altLang="en-US" sz="2400"/>
              <a:t>重要合作模块描述的是保证一种商业模式顺利运行所需要的供应商和合作伙伴网络。有很多原因使得一家企业需要构建重要合作。当今经济形势下，重要合作在许多商业模式中逐渐承担起基石的作用。企业通过建立联盟来优化自身的商业模式，以降低风险或者获得资源。</a:t>
            </a:r>
            <a:endParaRPr lang="zh-CN" altLang="en-US" sz="2400"/>
          </a:p>
        </p:txBody>
      </p:sp>
      <p:pic>
        <p:nvPicPr>
          <p:cNvPr id="22" name="https://photo-static-api.fotomore.com/creative/vcg/400/version23/VCG41481095410.jpg?uid=386&amp;timestamp=1724375902&amp;sign=c3494093caec2859af173a67a14136c2" descr="密切关注他的演讲"/>
          <p:cNvPicPr>
            <a:picLocks noChangeAspect="1"/>
          </p:cNvPicPr>
          <p:nvPr/>
        </p:nvPicPr>
        <p:blipFill>
          <a:blip r:embed="rId1"/>
          <a:stretch>
            <a:fillRect/>
          </a:stretch>
        </p:blipFill>
        <p:spPr>
          <a:xfrm>
            <a:off x="3581400" y="3666490"/>
            <a:ext cx="4333875" cy="2891155"/>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42620"/>
            <a:chOff x="0" y="159"/>
            <a:chExt cx="18945" cy="1012"/>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一、商业模式画布工具</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（二）商业模式画布的九大模块</a:t>
            </a:r>
            <a:endParaRPr lang="zh-CN" altLang="en-US" sz="2400"/>
          </a:p>
        </p:txBody>
      </p:sp>
      <p:sp>
        <p:nvSpPr>
          <p:cNvPr id="4" name="文本框 3"/>
          <p:cNvSpPr txBox="1"/>
          <p:nvPr/>
        </p:nvSpPr>
        <p:spPr>
          <a:xfrm>
            <a:off x="1000125" y="1381760"/>
            <a:ext cx="7603490" cy="460375"/>
          </a:xfrm>
          <a:prstGeom prst="rect">
            <a:avLst/>
          </a:prstGeom>
          <a:noFill/>
        </p:spPr>
        <p:txBody>
          <a:bodyPr wrap="square" rtlCol="0" anchor="t">
            <a:spAutoFit/>
          </a:bodyPr>
          <a:p>
            <a:r>
              <a:rPr lang="zh-CN" altLang="en-US" sz="2400">
                <a:sym typeface="+mn-ea"/>
              </a:rPr>
              <a:t>我们将重要合作分为以下四种不同的类型：</a:t>
            </a:r>
            <a:endParaRPr lang="zh-CN" altLang="en-US" sz="2400"/>
          </a:p>
        </p:txBody>
      </p:sp>
      <p:pic>
        <p:nvPicPr>
          <p:cNvPr id="6" name="图片 5"/>
          <p:cNvPicPr>
            <a:picLocks noChangeAspect="1"/>
          </p:cNvPicPr>
          <p:nvPr>
            <p:custDataLst>
              <p:tags r:id="rId1"/>
            </p:custDataLst>
          </p:nvPr>
        </p:nvPicPr>
        <p:blipFill>
          <a:blip r:embed="rId2"/>
          <a:stretch>
            <a:fillRect/>
          </a:stretch>
        </p:blipFill>
        <p:spPr>
          <a:xfrm>
            <a:off x="2832735" y="2137410"/>
            <a:ext cx="6615430" cy="472059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一、商业模式画布工具</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（二）商业模式画布的九大模块</a:t>
            </a:r>
            <a:endParaRPr lang="zh-CN" altLang="en-US" sz="2400"/>
          </a:p>
        </p:txBody>
      </p:sp>
      <p:sp>
        <p:nvSpPr>
          <p:cNvPr id="4" name="文本框 3"/>
          <p:cNvSpPr txBox="1"/>
          <p:nvPr/>
        </p:nvSpPr>
        <p:spPr>
          <a:xfrm>
            <a:off x="1000125" y="1381760"/>
            <a:ext cx="7603490" cy="460375"/>
          </a:xfrm>
          <a:prstGeom prst="rect">
            <a:avLst/>
          </a:prstGeom>
          <a:noFill/>
        </p:spPr>
        <p:txBody>
          <a:bodyPr wrap="square" rtlCol="0" anchor="t">
            <a:spAutoFit/>
          </a:bodyPr>
          <a:p>
            <a:r>
              <a:rPr lang="zh-CN" altLang="en-US" sz="2400">
                <a:highlight>
                  <a:srgbClr val="FFFF00"/>
                </a:highlight>
              </a:rPr>
              <a:t>9．成本结构——我要付出什么</a:t>
            </a:r>
            <a:endParaRPr lang="zh-CN" altLang="en-US" sz="2400">
              <a:highlight>
                <a:srgbClr val="FFFF00"/>
              </a:highlight>
            </a:endParaRPr>
          </a:p>
        </p:txBody>
      </p:sp>
      <p:sp>
        <p:nvSpPr>
          <p:cNvPr id="5" name="文本框 4"/>
          <p:cNvSpPr txBox="1"/>
          <p:nvPr/>
        </p:nvSpPr>
        <p:spPr>
          <a:xfrm>
            <a:off x="1029335" y="1842135"/>
            <a:ext cx="10710545" cy="829945"/>
          </a:xfrm>
          <a:prstGeom prst="rect">
            <a:avLst/>
          </a:prstGeom>
          <a:noFill/>
        </p:spPr>
        <p:txBody>
          <a:bodyPr wrap="square" rtlCol="0" anchor="t">
            <a:spAutoFit/>
          </a:bodyPr>
          <a:p>
            <a:r>
              <a:rPr lang="zh-CN" altLang="en-US" sz="2400"/>
              <a:t>成本结构模块描述的是运营一家企业所发生的最重要的成本总和。</a:t>
            </a:r>
            <a:endParaRPr lang="zh-CN" altLang="en-US" sz="2400"/>
          </a:p>
          <a:p>
            <a:r>
              <a:rPr lang="zh-CN" altLang="en-US" sz="2400"/>
              <a:t>商业模式的成本结构可宽泛地分为两个等级——成本导向型和价值导向型。</a:t>
            </a:r>
            <a:endParaRPr lang="zh-CN" altLang="en-US" sz="2400"/>
          </a:p>
        </p:txBody>
      </p:sp>
      <p:sp>
        <p:nvSpPr>
          <p:cNvPr id="7" name="圆角矩形 6"/>
          <p:cNvSpPr/>
          <p:nvPr/>
        </p:nvSpPr>
        <p:spPr>
          <a:xfrm>
            <a:off x="935990" y="2849245"/>
            <a:ext cx="4453255" cy="3731260"/>
          </a:xfrm>
          <a:prstGeom prst="roundRect">
            <a:avLst/>
          </a:prstGeom>
          <a:solidFill>
            <a:schemeClr val="accent1">
              <a:lumMod val="40000"/>
              <a:lumOff val="6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endParaRPr lang="zh-CN" altLang="en-US" sz="2400"/>
          </a:p>
          <a:p>
            <a:pPr algn="l"/>
            <a:endParaRPr lang="zh-CN" altLang="en-US" sz="2400"/>
          </a:p>
          <a:p>
            <a:pPr algn="l"/>
            <a:endParaRPr lang="zh-CN" altLang="en-US" sz="2400"/>
          </a:p>
          <a:p>
            <a:pPr algn="l"/>
            <a:endParaRPr lang="zh-CN" altLang="en-US" sz="2400"/>
          </a:p>
          <a:p>
            <a:pPr algn="l"/>
            <a:endParaRPr lang="zh-CN" altLang="en-US" sz="2400"/>
          </a:p>
          <a:p>
            <a:pPr algn="l"/>
            <a:endParaRPr lang="zh-CN" altLang="en-US" sz="2400"/>
          </a:p>
          <a:p>
            <a:pPr algn="l"/>
            <a:endParaRPr lang="zh-CN" altLang="en-US" sz="2400"/>
          </a:p>
          <a:p>
            <a:pPr algn="l"/>
            <a:endParaRPr lang="zh-CN" altLang="en-US" sz="2400"/>
          </a:p>
          <a:p>
            <a:pPr algn="l"/>
            <a:endParaRPr lang="zh-CN" altLang="en-US" sz="2400"/>
          </a:p>
          <a:p>
            <a:pPr algn="l"/>
            <a:endParaRPr lang="zh-CN" altLang="en-US" sz="2400"/>
          </a:p>
          <a:p>
            <a:pPr algn="l"/>
            <a:r>
              <a:rPr lang="zh-CN" altLang="en-US" sz="2400">
                <a:solidFill>
                  <a:srgbClr val="FF0000"/>
                </a:solidFill>
              </a:rPr>
              <a:t>（1）成本导向型。</a:t>
            </a:r>
            <a:endParaRPr lang="zh-CN" altLang="en-US" sz="2400">
              <a:solidFill>
                <a:srgbClr val="FF0000"/>
              </a:solidFill>
            </a:endParaRPr>
          </a:p>
          <a:p>
            <a:pPr algn="l"/>
            <a:r>
              <a:rPr lang="zh-CN" altLang="en-US" sz="2400">
                <a:solidFill>
                  <a:schemeClr val="tx1"/>
                </a:solidFill>
              </a:rPr>
              <a:t>成本导向型的商业模式聚焦于最大限度地将成本最小化。这种方式的目标在于创造并维持极精简的成本结构，采取的是低价的价值主张、自动化生产最大化及广泛的业务外包。</a:t>
            </a:r>
            <a:endParaRPr lang="zh-CN" altLang="en-US" sz="2400">
              <a:solidFill>
                <a:schemeClr val="tx1"/>
              </a:solidFill>
            </a:endParaRPr>
          </a:p>
          <a:p>
            <a:pPr algn="l"/>
            <a:endParaRPr lang="zh-CN" altLang="en-US" sz="2400"/>
          </a:p>
          <a:p>
            <a:pPr algn="l"/>
            <a:endParaRPr lang="zh-CN" altLang="en-US" sz="2400"/>
          </a:p>
          <a:p>
            <a:pPr algn="l"/>
            <a:endParaRPr lang="zh-CN" altLang="en-US" sz="2400"/>
          </a:p>
          <a:p>
            <a:pPr algn="l"/>
            <a:endParaRPr lang="zh-CN" altLang="en-US" sz="2400"/>
          </a:p>
          <a:p>
            <a:pPr algn="l"/>
            <a:endParaRPr lang="zh-CN" altLang="en-US" sz="2400"/>
          </a:p>
          <a:p>
            <a:pPr algn="l"/>
            <a:endParaRPr lang="zh-CN" altLang="en-US" sz="2400"/>
          </a:p>
          <a:p>
            <a:pPr algn="l"/>
            <a:endParaRPr lang="zh-CN" altLang="en-US" sz="2400"/>
          </a:p>
          <a:p>
            <a:pPr algn="l"/>
            <a:endParaRPr lang="zh-CN" altLang="en-US" sz="2400"/>
          </a:p>
          <a:p>
            <a:pPr algn="l"/>
            <a:endParaRPr lang="zh-CN" altLang="en-US" sz="2400"/>
          </a:p>
          <a:p>
            <a:pPr algn="l"/>
            <a:endParaRPr lang="zh-CN" altLang="en-US" sz="2400"/>
          </a:p>
        </p:txBody>
      </p:sp>
      <p:sp>
        <p:nvSpPr>
          <p:cNvPr id="8" name="圆角矩形 7"/>
          <p:cNvSpPr/>
          <p:nvPr>
            <p:custDataLst>
              <p:tags r:id="rId1"/>
            </p:custDataLst>
          </p:nvPr>
        </p:nvSpPr>
        <p:spPr>
          <a:xfrm>
            <a:off x="6006465" y="2838450"/>
            <a:ext cx="4453255" cy="3731260"/>
          </a:xfrm>
          <a:prstGeom prst="roundRect">
            <a:avLst/>
          </a:prstGeom>
          <a:solidFill>
            <a:schemeClr val="accent1">
              <a:lumMod val="20000"/>
              <a:lumOff val="8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a:solidFill>
                  <a:srgbClr val="FF0000"/>
                </a:solidFill>
              </a:rPr>
              <a:t>（2）价值导向型。</a:t>
            </a:r>
            <a:endParaRPr lang="zh-CN" altLang="en-US" sz="2400">
              <a:solidFill>
                <a:srgbClr val="FF0000"/>
              </a:solidFill>
            </a:endParaRPr>
          </a:p>
          <a:p>
            <a:pPr algn="l"/>
            <a:r>
              <a:rPr lang="zh-CN" altLang="en-US" sz="2400">
                <a:solidFill>
                  <a:schemeClr val="tx1"/>
                </a:solidFill>
              </a:rPr>
              <a:t>有些企业在商业模式设计中不关注成本，而更多地关注价值创造。这种商业模式的特点是更高端的价值主张及高度的个性化服务。</a:t>
            </a:r>
            <a:endParaRPr lang="zh-CN" altLang="en-US" sz="2400">
              <a:solidFill>
                <a:schemeClr val="tx1"/>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690816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二、使用商业模式画布设计商业模式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（二）商业模式画布的九大模块</a:t>
            </a:r>
            <a:endParaRPr lang="zh-CN" altLang="en-US" sz="2400"/>
          </a:p>
        </p:txBody>
      </p:sp>
      <p:sp>
        <p:nvSpPr>
          <p:cNvPr id="4" name="文本框 3"/>
          <p:cNvSpPr txBox="1"/>
          <p:nvPr/>
        </p:nvSpPr>
        <p:spPr>
          <a:xfrm>
            <a:off x="1000125" y="1381760"/>
            <a:ext cx="7603490" cy="460375"/>
          </a:xfrm>
          <a:prstGeom prst="rect">
            <a:avLst/>
          </a:prstGeom>
          <a:noFill/>
        </p:spPr>
        <p:txBody>
          <a:bodyPr wrap="square" rtlCol="0" anchor="t">
            <a:spAutoFit/>
          </a:bodyPr>
          <a:p>
            <a:r>
              <a:rPr lang="zh-CN" altLang="en-US" sz="2400">
                <a:highlight>
                  <a:srgbClr val="FFFF00"/>
                </a:highlight>
              </a:rPr>
              <a:t>9．成本结构——我要付出什么</a:t>
            </a:r>
            <a:endParaRPr lang="zh-CN" altLang="en-US" sz="2400">
              <a:highlight>
                <a:srgbClr val="FFFF00"/>
              </a:highlight>
            </a:endParaRPr>
          </a:p>
        </p:txBody>
      </p:sp>
      <p:sp>
        <p:nvSpPr>
          <p:cNvPr id="5" name="文本框 4"/>
          <p:cNvSpPr txBox="1"/>
          <p:nvPr/>
        </p:nvSpPr>
        <p:spPr>
          <a:xfrm>
            <a:off x="1000125" y="1842135"/>
            <a:ext cx="10710545" cy="460375"/>
          </a:xfrm>
          <a:prstGeom prst="rect">
            <a:avLst/>
          </a:prstGeom>
          <a:noFill/>
        </p:spPr>
        <p:txBody>
          <a:bodyPr wrap="square" rtlCol="0" anchor="t">
            <a:spAutoFit/>
          </a:bodyPr>
          <a:p>
            <a:r>
              <a:rPr lang="zh-CN" altLang="en-US" sz="2400"/>
              <a:t>商业模式画布是创业者设计商业模式的理想工具。</a:t>
            </a:r>
            <a:endParaRPr lang="zh-CN" altLang="en-US" sz="2400"/>
          </a:p>
        </p:txBody>
      </p:sp>
      <p:sp>
        <p:nvSpPr>
          <p:cNvPr id="6" name="圆角矩形 5"/>
          <p:cNvSpPr/>
          <p:nvPr/>
        </p:nvSpPr>
        <p:spPr>
          <a:xfrm>
            <a:off x="8394700" y="2562860"/>
            <a:ext cx="3086100" cy="2379980"/>
          </a:xfrm>
          <a:prstGeom prst="roundRect">
            <a:avLst/>
          </a:prstGeom>
        </p:spPr>
        <p:style>
          <a:lnRef idx="0">
            <a:srgbClr val="FFFFFF"/>
          </a:lnRef>
          <a:fillRef idx="2">
            <a:schemeClr val="accent1"/>
          </a:fillRef>
          <a:effectRef idx="0">
            <a:srgbClr val="FFFFFF"/>
          </a:effectRef>
          <a:fontRef idx="minor">
            <a:schemeClr val="lt1"/>
          </a:fontRef>
        </p:style>
        <p:txBody>
          <a:bodyPr rtlCol="0" anchor="ctr"/>
          <a:p>
            <a:pPr algn="ctr"/>
            <a:r>
              <a:rPr lang="zh-CN" altLang="en-US" sz="2400"/>
              <a:t>（1）客户</a:t>
            </a:r>
            <a:endParaRPr lang="zh-CN" altLang="en-US" sz="2400"/>
          </a:p>
          <a:p>
            <a:pPr algn="ctr"/>
            <a:r>
              <a:rPr lang="zh-CN" altLang="en-US" sz="2400"/>
              <a:t>【第一步】确定目标客户</a:t>
            </a:r>
            <a:endParaRPr lang="zh-CN" altLang="en-US" sz="2400"/>
          </a:p>
        </p:txBody>
      </p:sp>
      <p:sp>
        <p:nvSpPr>
          <p:cNvPr id="9" name="圆角矩形 8"/>
          <p:cNvSpPr/>
          <p:nvPr>
            <p:custDataLst>
              <p:tags r:id="rId1"/>
            </p:custDataLst>
          </p:nvPr>
        </p:nvSpPr>
        <p:spPr>
          <a:xfrm>
            <a:off x="4552950" y="2562860"/>
            <a:ext cx="3086100" cy="2379980"/>
          </a:xfrm>
          <a:prstGeom prst="roundRect">
            <a:avLst/>
          </a:prstGeom>
        </p:spPr>
        <p:style>
          <a:lnRef idx="0">
            <a:srgbClr val="FFFFFF"/>
          </a:lnRef>
          <a:fillRef idx="2">
            <a:schemeClr val="accent1"/>
          </a:fillRef>
          <a:effectRef idx="0">
            <a:srgbClr val="FFFFFF"/>
          </a:effectRef>
          <a:fontRef idx="minor">
            <a:schemeClr val="lt1"/>
          </a:fontRef>
        </p:style>
        <p:txBody>
          <a:bodyPr rtlCol="0" anchor="ctr"/>
          <a:p>
            <a:pPr algn="ctr"/>
            <a:r>
              <a:rPr lang="zh-CN" altLang="en-US" sz="2400"/>
              <a:t>（2）产品或服务</a:t>
            </a:r>
            <a:endParaRPr lang="zh-CN" altLang="en-US" sz="2400"/>
          </a:p>
          <a:p>
            <a:pPr algn="ctr"/>
            <a:r>
              <a:rPr lang="zh-CN" altLang="en-US" sz="2400"/>
              <a:t>【第二步】确定价值主张</a:t>
            </a:r>
            <a:endParaRPr lang="zh-CN" altLang="en-US" sz="2400"/>
          </a:p>
        </p:txBody>
      </p:sp>
      <p:sp>
        <p:nvSpPr>
          <p:cNvPr id="10" name="圆角矩形 9"/>
          <p:cNvSpPr/>
          <p:nvPr>
            <p:custDataLst>
              <p:tags r:id="rId2"/>
            </p:custDataLst>
          </p:nvPr>
        </p:nvSpPr>
        <p:spPr>
          <a:xfrm>
            <a:off x="711200" y="2562860"/>
            <a:ext cx="3086100" cy="2379980"/>
          </a:xfrm>
          <a:prstGeom prst="roundRect">
            <a:avLst/>
          </a:prstGeom>
        </p:spPr>
        <p:style>
          <a:lnRef idx="0">
            <a:srgbClr val="FFFFFF"/>
          </a:lnRef>
          <a:fillRef idx="2">
            <a:schemeClr val="accent1"/>
          </a:fillRef>
          <a:effectRef idx="0">
            <a:srgbClr val="FFFFFF"/>
          </a:effectRef>
          <a:fontRef idx="minor">
            <a:schemeClr val="lt1"/>
          </a:fontRef>
        </p:style>
        <p:txBody>
          <a:bodyPr rtlCol="0" anchor="ctr"/>
          <a:p>
            <a:pPr algn="ctr"/>
            <a:r>
              <a:rPr lang="zh-CN" altLang="en-US" sz="2400"/>
              <a:t>（4）基础设施</a:t>
            </a:r>
            <a:endParaRPr lang="zh-CN" altLang="en-US" sz="2400"/>
          </a:p>
          <a:p>
            <a:pPr algn="ctr"/>
            <a:r>
              <a:rPr lang="zh-CN" altLang="en-US" sz="2400"/>
              <a:t>【第四步】布局基础运营</a:t>
            </a:r>
            <a:endParaRPr lang="zh-CN" altLang="en-US" sz="2400"/>
          </a:p>
        </p:txBody>
      </p:sp>
      <p:sp>
        <p:nvSpPr>
          <p:cNvPr id="11" name="圆角矩形 10"/>
          <p:cNvSpPr/>
          <p:nvPr>
            <p:custDataLst>
              <p:tags r:id="rId3"/>
            </p:custDataLst>
          </p:nvPr>
        </p:nvSpPr>
        <p:spPr>
          <a:xfrm>
            <a:off x="859155" y="4991100"/>
            <a:ext cx="10426700" cy="1339215"/>
          </a:xfrm>
          <a:prstGeom prst="roundRect">
            <a:avLst/>
          </a:prstGeom>
        </p:spPr>
        <p:style>
          <a:lnRef idx="0">
            <a:srgbClr val="FFFFFF"/>
          </a:lnRef>
          <a:fillRef idx="2">
            <a:schemeClr val="accent1"/>
          </a:fillRef>
          <a:effectRef idx="0">
            <a:srgbClr val="FFFFFF"/>
          </a:effectRef>
          <a:fontRef idx="minor">
            <a:schemeClr val="lt1"/>
          </a:fontRef>
        </p:style>
        <p:txBody>
          <a:bodyPr rtlCol="0" anchor="ctr"/>
          <a:p>
            <a:pPr algn="ctr"/>
            <a:r>
              <a:rPr lang="zh-CN" altLang="en-US" sz="2400"/>
              <a:t>（3）金融能力</a:t>
            </a:r>
            <a:endParaRPr lang="zh-CN" altLang="en-US" sz="2400"/>
          </a:p>
          <a:p>
            <a:pPr algn="ctr"/>
            <a:r>
              <a:rPr lang="zh-CN" altLang="en-US" sz="2400"/>
              <a:t>【第三步】设计营收模式</a:t>
            </a:r>
            <a:endParaRPr lang="zh-CN" altLang="en-US" sz="2400"/>
          </a:p>
        </p:txBody>
      </p:sp>
      <p:sp>
        <p:nvSpPr>
          <p:cNvPr id="18" name="文本框 17"/>
          <p:cNvSpPr txBox="1"/>
          <p:nvPr/>
        </p:nvSpPr>
        <p:spPr>
          <a:xfrm>
            <a:off x="4460875" y="6378575"/>
            <a:ext cx="6096000" cy="398780"/>
          </a:xfrm>
          <a:prstGeom prst="rect">
            <a:avLst/>
          </a:prstGeom>
          <a:noFill/>
        </p:spPr>
        <p:txBody>
          <a:bodyPr wrap="square" rtlCol="0" anchor="t">
            <a:spAutoFit/>
          </a:bodyPr>
          <a:p>
            <a:r>
              <a:rPr lang="zh-CN" altLang="en-US" sz="2000">
                <a:latin typeface="华文楷体" panose="02010600040101010101" charset="-122"/>
                <a:ea typeface="华文楷体" panose="02010600040101010101" charset="-122"/>
              </a:rPr>
              <a:t>设计商业模式的基本步骤</a:t>
            </a:r>
            <a:endParaRPr lang="zh-CN" altLang="en-US" sz="2000">
              <a:latin typeface="华文楷体" panose="02010600040101010101" charset="-122"/>
              <a:ea typeface="华文楷体" panose="02010600040101010101"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690816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二、使用商业模式画布设计商业模式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（一）确定目标客户</a:t>
            </a:r>
            <a:endParaRPr lang="zh-CN" altLang="en-US" sz="2400"/>
          </a:p>
        </p:txBody>
      </p:sp>
      <p:sp>
        <p:nvSpPr>
          <p:cNvPr id="5" name="文本框 4"/>
          <p:cNvSpPr txBox="1"/>
          <p:nvPr/>
        </p:nvSpPr>
        <p:spPr>
          <a:xfrm>
            <a:off x="1029335" y="1433830"/>
            <a:ext cx="10710545" cy="460375"/>
          </a:xfrm>
          <a:prstGeom prst="rect">
            <a:avLst/>
          </a:prstGeom>
          <a:noFill/>
        </p:spPr>
        <p:txBody>
          <a:bodyPr wrap="square" rtlCol="0" anchor="t">
            <a:spAutoFit/>
          </a:bodyPr>
          <a:p>
            <a:r>
              <a:rPr lang="zh-CN" altLang="en-US" sz="2400"/>
              <a:t>识别目标客户时可以参照以下几个步骤。</a:t>
            </a:r>
            <a:endParaRPr lang="zh-CN" altLang="en-US" sz="2400"/>
          </a:p>
        </p:txBody>
      </p:sp>
      <p:sp>
        <p:nvSpPr>
          <p:cNvPr id="7" name="文本框 6"/>
          <p:cNvSpPr txBox="1"/>
          <p:nvPr/>
        </p:nvSpPr>
        <p:spPr>
          <a:xfrm>
            <a:off x="1029335" y="1901190"/>
            <a:ext cx="6096000" cy="460375"/>
          </a:xfrm>
          <a:prstGeom prst="rect">
            <a:avLst/>
          </a:prstGeom>
          <a:noFill/>
        </p:spPr>
        <p:txBody>
          <a:bodyPr wrap="square" rtlCol="0" anchor="t">
            <a:spAutoFit/>
          </a:bodyPr>
          <a:p>
            <a:r>
              <a:rPr lang="zh-CN" altLang="en-US" sz="2400">
                <a:highlight>
                  <a:srgbClr val="FFFF00"/>
                </a:highlight>
              </a:rPr>
              <a:t>1．描述顾客的轮廓</a:t>
            </a:r>
            <a:endParaRPr lang="zh-CN" altLang="en-US" sz="2400">
              <a:highlight>
                <a:srgbClr val="FFFF00"/>
              </a:highlight>
            </a:endParaRPr>
          </a:p>
        </p:txBody>
      </p:sp>
      <p:sp>
        <p:nvSpPr>
          <p:cNvPr id="8" name="文本框 7"/>
          <p:cNvSpPr txBox="1"/>
          <p:nvPr/>
        </p:nvSpPr>
        <p:spPr>
          <a:xfrm>
            <a:off x="1168400" y="2486660"/>
            <a:ext cx="10666730" cy="1198880"/>
          </a:xfrm>
          <a:prstGeom prst="rect">
            <a:avLst/>
          </a:prstGeom>
          <a:noFill/>
        </p:spPr>
        <p:txBody>
          <a:bodyPr wrap="square" rtlCol="0">
            <a:spAutoFit/>
          </a:bodyPr>
          <a:p>
            <a:r>
              <a:rPr lang="zh-CN" altLang="en-US" sz="2400"/>
              <a:t>用户画像是一种勾画目标用户、联系用户诉求与设计方向的有效工具。一般来说，一个令人信服的用户画像需要满足七个条件，即“PERSONA”。创业者可以据此来描述客户的轮廓。</a:t>
            </a:r>
            <a:endParaRPr lang="zh-CN" altLang="en-US" sz="2400"/>
          </a:p>
        </p:txBody>
      </p:sp>
      <p:pic>
        <p:nvPicPr>
          <p:cNvPr id="12" name="https://photo-static-api.fotomore.com/creative/vcg/400/version23/VCG21gic19304707.jpg?uid=386&amp;timestamp=1724378995&amp;sign=abb9987f7643a2c8480cec7893739241" descr="商务人士在办公室开会讨论"/>
          <p:cNvPicPr>
            <a:picLocks noChangeAspect="1"/>
          </p:cNvPicPr>
          <p:nvPr/>
        </p:nvPicPr>
        <p:blipFill>
          <a:blip r:embed="rId1"/>
          <a:stretch>
            <a:fillRect/>
          </a:stretch>
        </p:blipFill>
        <p:spPr>
          <a:xfrm>
            <a:off x="4519930" y="3724275"/>
            <a:ext cx="3395980" cy="2263140"/>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690816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二、使用商业模式画布设计商业模式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（一）确定目标客户</a:t>
            </a:r>
            <a:endParaRPr lang="zh-CN" altLang="en-US" sz="2400"/>
          </a:p>
        </p:txBody>
      </p:sp>
      <p:sp>
        <p:nvSpPr>
          <p:cNvPr id="4" name="椭圆 3"/>
          <p:cNvSpPr/>
          <p:nvPr/>
        </p:nvSpPr>
        <p:spPr>
          <a:xfrm>
            <a:off x="4483100" y="2639060"/>
            <a:ext cx="2840355" cy="2503170"/>
          </a:xfrm>
          <a:prstGeom prst="ellipse">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a:t>用户画像</a:t>
            </a:r>
            <a:endParaRPr lang="zh-CN" altLang="en-US" sz="2400"/>
          </a:p>
        </p:txBody>
      </p:sp>
      <p:sp>
        <p:nvSpPr>
          <p:cNvPr id="6" name="椭圆 5"/>
          <p:cNvSpPr/>
          <p:nvPr/>
        </p:nvSpPr>
        <p:spPr>
          <a:xfrm>
            <a:off x="2789555" y="1021080"/>
            <a:ext cx="6227445" cy="5545455"/>
          </a:xfrm>
          <a:prstGeom prst="ellipse">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cxnSp>
        <p:nvCxnSpPr>
          <p:cNvPr id="9" name="直接连接符 8"/>
          <p:cNvCxnSpPr>
            <a:endCxn id="4" idx="1"/>
          </p:cNvCxnSpPr>
          <p:nvPr/>
        </p:nvCxnSpPr>
        <p:spPr>
          <a:xfrm>
            <a:off x="3808730" y="1694815"/>
            <a:ext cx="1090295" cy="1310640"/>
          </a:xfrm>
          <a:prstGeom prst="line">
            <a:avLst/>
          </a:prstGeom>
        </p:spPr>
        <p:style>
          <a:lnRef idx="2">
            <a:schemeClr val="accent1"/>
          </a:lnRef>
          <a:fillRef idx="0">
            <a:srgbClr val="FFFFFF"/>
          </a:fillRef>
          <a:effectRef idx="0">
            <a:srgbClr val="FFFFFF"/>
          </a:effectRef>
          <a:fontRef idx="minor">
            <a:schemeClr val="tx1"/>
          </a:fontRef>
        </p:style>
      </p:cxnSp>
      <p:cxnSp>
        <p:nvCxnSpPr>
          <p:cNvPr id="10" name="直接连接符 9"/>
          <p:cNvCxnSpPr>
            <a:stCxn id="6" idx="6"/>
            <a:endCxn id="4" idx="6"/>
          </p:cNvCxnSpPr>
          <p:nvPr>
            <p:custDataLst>
              <p:tags r:id="rId1"/>
            </p:custDataLst>
          </p:nvPr>
        </p:nvCxnSpPr>
        <p:spPr>
          <a:xfrm flipH="1">
            <a:off x="7323455" y="3794125"/>
            <a:ext cx="1693545" cy="96520"/>
          </a:xfrm>
          <a:prstGeom prst="line">
            <a:avLst/>
          </a:prstGeom>
        </p:spPr>
        <p:style>
          <a:lnRef idx="2">
            <a:schemeClr val="accent1"/>
          </a:lnRef>
          <a:fillRef idx="0">
            <a:srgbClr val="FFFFFF"/>
          </a:fillRef>
          <a:effectRef idx="0">
            <a:srgbClr val="FFFFFF"/>
          </a:effectRef>
          <a:fontRef idx="minor">
            <a:schemeClr val="tx1"/>
          </a:fontRef>
        </p:style>
      </p:cxnSp>
      <p:cxnSp>
        <p:nvCxnSpPr>
          <p:cNvPr id="11" name="直接连接符 10"/>
          <p:cNvCxnSpPr>
            <a:stCxn id="6" idx="0"/>
            <a:endCxn id="4" idx="0"/>
          </p:cNvCxnSpPr>
          <p:nvPr>
            <p:custDataLst>
              <p:tags r:id="rId2"/>
            </p:custDataLst>
          </p:nvPr>
        </p:nvCxnSpPr>
        <p:spPr>
          <a:xfrm>
            <a:off x="5903595" y="1021080"/>
            <a:ext cx="0" cy="1617980"/>
          </a:xfrm>
          <a:prstGeom prst="line">
            <a:avLst/>
          </a:prstGeom>
        </p:spPr>
        <p:style>
          <a:lnRef idx="2">
            <a:schemeClr val="accent1"/>
          </a:lnRef>
          <a:fillRef idx="0">
            <a:srgbClr val="FFFFFF"/>
          </a:fillRef>
          <a:effectRef idx="0">
            <a:srgbClr val="FFFFFF"/>
          </a:effectRef>
          <a:fontRef idx="minor">
            <a:schemeClr val="tx1"/>
          </a:fontRef>
        </p:style>
      </p:cxnSp>
      <p:cxnSp>
        <p:nvCxnSpPr>
          <p:cNvPr id="18" name="直接连接符 17"/>
          <p:cNvCxnSpPr>
            <a:stCxn id="6" idx="2"/>
            <a:endCxn id="4" idx="2"/>
          </p:cNvCxnSpPr>
          <p:nvPr>
            <p:custDataLst>
              <p:tags r:id="rId3"/>
            </p:custDataLst>
          </p:nvPr>
        </p:nvCxnSpPr>
        <p:spPr>
          <a:xfrm>
            <a:off x="2789555" y="3794125"/>
            <a:ext cx="1693545" cy="96520"/>
          </a:xfrm>
          <a:prstGeom prst="line">
            <a:avLst/>
          </a:prstGeom>
        </p:spPr>
        <p:style>
          <a:lnRef idx="2">
            <a:schemeClr val="accent1"/>
          </a:lnRef>
          <a:fillRef idx="0">
            <a:srgbClr val="FFFFFF"/>
          </a:fillRef>
          <a:effectRef idx="0">
            <a:srgbClr val="FFFFFF"/>
          </a:effectRef>
          <a:fontRef idx="minor">
            <a:schemeClr val="tx1"/>
          </a:fontRef>
        </p:style>
      </p:cxnSp>
      <p:cxnSp>
        <p:nvCxnSpPr>
          <p:cNvPr id="19" name="直接连接符 18"/>
          <p:cNvCxnSpPr>
            <a:stCxn id="4" idx="3"/>
            <a:endCxn id="6" idx="3"/>
          </p:cNvCxnSpPr>
          <p:nvPr>
            <p:custDataLst>
              <p:tags r:id="rId4"/>
            </p:custDataLst>
          </p:nvPr>
        </p:nvCxnSpPr>
        <p:spPr>
          <a:xfrm flipH="1">
            <a:off x="3701415" y="4775835"/>
            <a:ext cx="1197610" cy="978535"/>
          </a:xfrm>
          <a:prstGeom prst="line">
            <a:avLst/>
          </a:prstGeom>
        </p:spPr>
        <p:style>
          <a:lnRef idx="2">
            <a:schemeClr val="accent1"/>
          </a:lnRef>
          <a:fillRef idx="0">
            <a:srgbClr val="FFFFFF"/>
          </a:fillRef>
          <a:effectRef idx="0">
            <a:srgbClr val="FFFFFF"/>
          </a:effectRef>
          <a:fontRef idx="minor">
            <a:schemeClr val="tx1"/>
          </a:fontRef>
        </p:style>
      </p:cxnSp>
      <p:cxnSp>
        <p:nvCxnSpPr>
          <p:cNvPr id="20" name="直接连接符 19"/>
          <p:cNvCxnSpPr>
            <a:stCxn id="4" idx="5"/>
          </p:cNvCxnSpPr>
          <p:nvPr>
            <p:custDataLst>
              <p:tags r:id="rId5"/>
            </p:custDataLst>
          </p:nvPr>
        </p:nvCxnSpPr>
        <p:spPr>
          <a:xfrm>
            <a:off x="6907530" y="4775835"/>
            <a:ext cx="1197610" cy="993775"/>
          </a:xfrm>
          <a:prstGeom prst="line">
            <a:avLst/>
          </a:prstGeom>
        </p:spPr>
        <p:style>
          <a:lnRef idx="2">
            <a:schemeClr val="accent1"/>
          </a:lnRef>
          <a:fillRef idx="0">
            <a:srgbClr val="FFFFFF"/>
          </a:fillRef>
          <a:effectRef idx="0">
            <a:srgbClr val="FFFFFF"/>
          </a:effectRef>
          <a:fontRef idx="minor">
            <a:schemeClr val="tx1"/>
          </a:fontRef>
        </p:style>
      </p:cxnSp>
      <p:cxnSp>
        <p:nvCxnSpPr>
          <p:cNvPr id="21" name="直接连接符 20"/>
          <p:cNvCxnSpPr>
            <a:stCxn id="6" idx="7"/>
            <a:endCxn id="4" idx="7"/>
          </p:cNvCxnSpPr>
          <p:nvPr/>
        </p:nvCxnSpPr>
        <p:spPr>
          <a:xfrm flipH="1">
            <a:off x="6907530" y="1833245"/>
            <a:ext cx="1197610" cy="1172210"/>
          </a:xfrm>
          <a:prstGeom prst="line">
            <a:avLst/>
          </a:prstGeom>
        </p:spPr>
        <p:style>
          <a:lnRef idx="2">
            <a:schemeClr val="accent1"/>
          </a:lnRef>
          <a:fillRef idx="0">
            <a:srgbClr val="FFFFFF"/>
          </a:fillRef>
          <a:effectRef idx="0">
            <a:srgbClr val="FFFFFF"/>
          </a:effectRef>
          <a:fontRef idx="minor">
            <a:schemeClr val="tx1"/>
          </a:fontRef>
        </p:style>
      </p:cxnSp>
      <p:sp>
        <p:nvSpPr>
          <p:cNvPr id="22" name="文本框 21"/>
          <p:cNvSpPr txBox="1"/>
          <p:nvPr/>
        </p:nvSpPr>
        <p:spPr>
          <a:xfrm>
            <a:off x="3259455" y="2894965"/>
            <a:ext cx="4064000" cy="460375"/>
          </a:xfrm>
          <a:prstGeom prst="rect">
            <a:avLst/>
          </a:prstGeom>
          <a:noFill/>
        </p:spPr>
        <p:txBody>
          <a:bodyPr wrap="square" rtlCol="0">
            <a:spAutoFit/>
          </a:bodyPr>
          <a:p>
            <a:r>
              <a:rPr lang="zh-CN" altLang="en-US" sz="2400"/>
              <a:t>应用性</a:t>
            </a:r>
            <a:endParaRPr lang="zh-CN" altLang="en-US" sz="2400"/>
          </a:p>
        </p:txBody>
      </p:sp>
      <p:sp>
        <p:nvSpPr>
          <p:cNvPr id="24" name="文本框 23"/>
          <p:cNvSpPr txBox="1"/>
          <p:nvPr/>
        </p:nvSpPr>
        <p:spPr>
          <a:xfrm>
            <a:off x="4667250" y="1748155"/>
            <a:ext cx="4064000" cy="460375"/>
          </a:xfrm>
          <a:prstGeom prst="rect">
            <a:avLst/>
          </a:prstGeom>
          <a:noFill/>
        </p:spPr>
        <p:txBody>
          <a:bodyPr wrap="square" rtlCol="0">
            <a:spAutoFit/>
          </a:bodyPr>
          <a:p>
            <a:r>
              <a:rPr lang="zh-CN" altLang="en-US" sz="2400"/>
              <a:t>基本性</a:t>
            </a:r>
            <a:endParaRPr lang="zh-CN" altLang="en-US" sz="2400"/>
          </a:p>
        </p:txBody>
      </p:sp>
      <p:sp>
        <p:nvSpPr>
          <p:cNvPr id="25" name="文本框 24"/>
          <p:cNvSpPr txBox="1"/>
          <p:nvPr/>
        </p:nvSpPr>
        <p:spPr>
          <a:xfrm>
            <a:off x="6138545" y="1753235"/>
            <a:ext cx="4064000" cy="460375"/>
          </a:xfrm>
          <a:prstGeom prst="rect">
            <a:avLst/>
          </a:prstGeom>
          <a:noFill/>
        </p:spPr>
        <p:txBody>
          <a:bodyPr wrap="square" rtlCol="0">
            <a:spAutoFit/>
          </a:bodyPr>
          <a:p>
            <a:r>
              <a:rPr lang="zh-CN" altLang="en-US" sz="2400"/>
              <a:t>移情性</a:t>
            </a:r>
            <a:endParaRPr lang="zh-CN" altLang="en-US" sz="2400"/>
          </a:p>
        </p:txBody>
      </p:sp>
      <p:sp>
        <p:nvSpPr>
          <p:cNvPr id="26" name="文本框 25"/>
          <p:cNvSpPr txBox="1"/>
          <p:nvPr/>
        </p:nvSpPr>
        <p:spPr>
          <a:xfrm>
            <a:off x="7518400" y="3025140"/>
            <a:ext cx="4064000" cy="460375"/>
          </a:xfrm>
          <a:prstGeom prst="rect">
            <a:avLst/>
          </a:prstGeom>
          <a:noFill/>
        </p:spPr>
        <p:txBody>
          <a:bodyPr wrap="square" rtlCol="0">
            <a:spAutoFit/>
          </a:bodyPr>
          <a:p>
            <a:r>
              <a:rPr lang="zh-CN" altLang="en-US" sz="2400"/>
              <a:t>真实性</a:t>
            </a:r>
            <a:endParaRPr lang="zh-CN" altLang="en-US" sz="2400"/>
          </a:p>
        </p:txBody>
      </p:sp>
      <p:sp>
        <p:nvSpPr>
          <p:cNvPr id="28" name="文本框 27"/>
          <p:cNvSpPr txBox="1"/>
          <p:nvPr/>
        </p:nvSpPr>
        <p:spPr>
          <a:xfrm>
            <a:off x="3454400" y="4297680"/>
            <a:ext cx="4064000" cy="460375"/>
          </a:xfrm>
          <a:prstGeom prst="rect">
            <a:avLst/>
          </a:prstGeom>
          <a:noFill/>
        </p:spPr>
        <p:txBody>
          <a:bodyPr wrap="square" rtlCol="0">
            <a:spAutoFit/>
          </a:bodyPr>
          <a:p>
            <a:r>
              <a:rPr lang="zh-CN" altLang="en-US" sz="2400"/>
              <a:t>数量</a:t>
            </a:r>
            <a:endParaRPr lang="zh-CN" altLang="en-US" sz="2400"/>
          </a:p>
        </p:txBody>
      </p:sp>
      <p:sp>
        <p:nvSpPr>
          <p:cNvPr id="29" name="文本框 28"/>
          <p:cNvSpPr txBox="1"/>
          <p:nvPr/>
        </p:nvSpPr>
        <p:spPr>
          <a:xfrm>
            <a:off x="5558155" y="5525770"/>
            <a:ext cx="4064000" cy="460375"/>
          </a:xfrm>
          <a:prstGeom prst="rect">
            <a:avLst/>
          </a:prstGeom>
          <a:noFill/>
        </p:spPr>
        <p:txBody>
          <a:bodyPr wrap="square" rtlCol="0">
            <a:spAutoFit/>
          </a:bodyPr>
          <a:p>
            <a:r>
              <a:rPr lang="zh-CN" altLang="en-US" sz="2400"/>
              <a:t>目标性</a:t>
            </a:r>
            <a:endParaRPr lang="zh-CN" altLang="en-US" sz="2400"/>
          </a:p>
        </p:txBody>
      </p:sp>
      <p:sp>
        <p:nvSpPr>
          <p:cNvPr id="30" name="文本框 29"/>
          <p:cNvSpPr txBox="1"/>
          <p:nvPr/>
        </p:nvSpPr>
        <p:spPr>
          <a:xfrm>
            <a:off x="7359650" y="4329430"/>
            <a:ext cx="4064000" cy="460375"/>
          </a:xfrm>
          <a:prstGeom prst="rect">
            <a:avLst/>
          </a:prstGeom>
          <a:noFill/>
        </p:spPr>
        <p:txBody>
          <a:bodyPr wrap="square" rtlCol="0">
            <a:spAutoFit/>
          </a:bodyPr>
          <a:p>
            <a:r>
              <a:rPr lang="zh-CN" altLang="en-US" sz="2400"/>
              <a:t>独特性</a:t>
            </a:r>
            <a:endParaRPr lang="zh-CN" altLang="en-US" sz="240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690816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二、使用商业模式画布设计商业模式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（一）确定目标客户</a:t>
            </a:r>
            <a:endParaRPr lang="zh-CN" altLang="en-US" sz="2400"/>
          </a:p>
        </p:txBody>
      </p:sp>
      <p:sp>
        <p:nvSpPr>
          <p:cNvPr id="5" name="文本框 4"/>
          <p:cNvSpPr txBox="1"/>
          <p:nvPr/>
        </p:nvSpPr>
        <p:spPr>
          <a:xfrm>
            <a:off x="1168400" y="1381760"/>
            <a:ext cx="6096000" cy="460375"/>
          </a:xfrm>
          <a:prstGeom prst="rect">
            <a:avLst/>
          </a:prstGeom>
          <a:noFill/>
        </p:spPr>
        <p:txBody>
          <a:bodyPr wrap="square" rtlCol="0" anchor="t">
            <a:spAutoFit/>
          </a:bodyPr>
          <a:p>
            <a:r>
              <a:rPr lang="zh-CN" altLang="en-US" sz="2400">
                <a:highlight>
                  <a:srgbClr val="FFFF00"/>
                </a:highlight>
              </a:rPr>
              <a:t>2．列出客户的问题</a:t>
            </a:r>
            <a:endParaRPr lang="zh-CN" altLang="en-US" sz="2400">
              <a:highlight>
                <a:srgbClr val="FFFF00"/>
              </a:highlight>
            </a:endParaRPr>
          </a:p>
        </p:txBody>
      </p:sp>
      <p:sp>
        <p:nvSpPr>
          <p:cNvPr id="7" name="文本框 6"/>
          <p:cNvSpPr txBox="1"/>
          <p:nvPr/>
        </p:nvSpPr>
        <p:spPr>
          <a:xfrm>
            <a:off x="1588770" y="1847215"/>
            <a:ext cx="9474200" cy="829945"/>
          </a:xfrm>
          <a:prstGeom prst="rect">
            <a:avLst/>
          </a:prstGeom>
          <a:noFill/>
        </p:spPr>
        <p:txBody>
          <a:bodyPr wrap="square" rtlCol="0" anchor="t">
            <a:spAutoFit/>
          </a:bodyPr>
          <a:p>
            <a:r>
              <a:rPr lang="zh-CN" altLang="en-US" sz="2400"/>
              <a:t>这一步，创业者要详细列出客户可能面对的问题，即要把所有可能面对的问题逐一列出来，再进行分析。</a:t>
            </a:r>
            <a:endParaRPr lang="zh-CN" altLang="en-US" sz="2400"/>
          </a:p>
        </p:txBody>
      </p:sp>
      <p:pic>
        <p:nvPicPr>
          <p:cNvPr id="8" name="https://photo-static-api.fotomore.com/creative/vcg/400/version23/VCG41184322883.jpg?uid=386&amp;timestamp=1724379616&amp;sign=5555437f56c87a2a91478fc10ee01024" descr="搜索。用放大镜放大带问号的电脑键盘"/>
          <p:cNvPicPr>
            <a:picLocks noChangeAspect="1"/>
          </p:cNvPicPr>
          <p:nvPr/>
        </p:nvPicPr>
        <p:blipFill>
          <a:blip r:embed="rId1"/>
          <a:stretch>
            <a:fillRect/>
          </a:stretch>
        </p:blipFill>
        <p:spPr>
          <a:xfrm>
            <a:off x="3376930" y="2952750"/>
            <a:ext cx="4660900" cy="310642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690816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二、使用商业模式画布设计商业模式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（一）确定目标客户</a:t>
            </a:r>
            <a:endParaRPr lang="zh-CN" altLang="en-US" sz="2400"/>
          </a:p>
        </p:txBody>
      </p:sp>
      <p:sp>
        <p:nvSpPr>
          <p:cNvPr id="5" name="文本框 4"/>
          <p:cNvSpPr txBox="1"/>
          <p:nvPr/>
        </p:nvSpPr>
        <p:spPr>
          <a:xfrm>
            <a:off x="1168400" y="1381760"/>
            <a:ext cx="6096000" cy="460375"/>
          </a:xfrm>
          <a:prstGeom prst="rect">
            <a:avLst/>
          </a:prstGeom>
          <a:noFill/>
        </p:spPr>
        <p:txBody>
          <a:bodyPr wrap="square" rtlCol="0" anchor="t">
            <a:spAutoFit/>
          </a:bodyPr>
          <a:p>
            <a:r>
              <a:rPr lang="zh-CN" altLang="en-US" sz="2400">
                <a:highlight>
                  <a:srgbClr val="FFFF00"/>
                </a:highlight>
              </a:rPr>
              <a:t>3．确认并理清重要问题</a:t>
            </a:r>
            <a:endParaRPr lang="zh-CN" altLang="en-US" sz="2400">
              <a:highlight>
                <a:srgbClr val="FFFF00"/>
              </a:highlight>
            </a:endParaRPr>
          </a:p>
        </p:txBody>
      </p:sp>
      <p:sp>
        <p:nvSpPr>
          <p:cNvPr id="7" name="文本框 6"/>
          <p:cNvSpPr txBox="1"/>
          <p:nvPr/>
        </p:nvSpPr>
        <p:spPr>
          <a:xfrm>
            <a:off x="1168400" y="1847215"/>
            <a:ext cx="10117455" cy="1568450"/>
          </a:xfrm>
          <a:prstGeom prst="rect">
            <a:avLst/>
          </a:prstGeom>
          <a:noFill/>
        </p:spPr>
        <p:txBody>
          <a:bodyPr wrap="square" rtlCol="0" anchor="t">
            <a:spAutoFit/>
          </a:bodyPr>
          <a:p>
            <a:r>
              <a:rPr lang="zh-CN" altLang="en-US" sz="2400"/>
              <a:t>这一步，创业者要和大量客户交谈，确认每个问题。在这个过程中，有些客户不在乎的问题可能会被删掉，同时也可能会增加一些客户真正关心的问题，然后得到一个初步的、精简版的问题清单（如果没有，就需要退回到上一步或者重新进行用户画像）。</a:t>
            </a:r>
            <a:endParaRPr lang="zh-CN" altLang="en-US" sz="2400"/>
          </a:p>
        </p:txBody>
      </p:sp>
      <p:pic>
        <p:nvPicPr>
          <p:cNvPr id="4" name="https://photo-static-api.fotomore.com/creative/vcg/400/version23/VCG41476777486.jpg?uid=386&amp;timestamp=1724379880&amp;sign=8de4852a3fa6a76dba5b1ca58fd29a28" descr="多民族商务人士的会议"/>
          <p:cNvPicPr>
            <a:picLocks noChangeAspect="1"/>
          </p:cNvPicPr>
          <p:nvPr/>
        </p:nvPicPr>
        <p:blipFill>
          <a:blip r:embed="rId1"/>
          <a:stretch>
            <a:fillRect/>
          </a:stretch>
        </p:blipFill>
        <p:spPr>
          <a:xfrm>
            <a:off x="3652520" y="3641090"/>
            <a:ext cx="4596130" cy="3058160"/>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690816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二、使用商业模式画布设计商业模式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（一）确定目标客户</a:t>
            </a:r>
            <a:endParaRPr lang="zh-CN" altLang="en-US" sz="2400"/>
          </a:p>
        </p:txBody>
      </p:sp>
      <p:sp>
        <p:nvSpPr>
          <p:cNvPr id="5" name="文本框 4"/>
          <p:cNvSpPr txBox="1"/>
          <p:nvPr/>
        </p:nvSpPr>
        <p:spPr>
          <a:xfrm>
            <a:off x="1168400" y="1381760"/>
            <a:ext cx="6096000" cy="460375"/>
          </a:xfrm>
          <a:prstGeom prst="rect">
            <a:avLst/>
          </a:prstGeom>
          <a:noFill/>
        </p:spPr>
        <p:txBody>
          <a:bodyPr wrap="square" rtlCol="0" anchor="t">
            <a:spAutoFit/>
          </a:bodyPr>
          <a:p>
            <a:r>
              <a:rPr lang="zh-CN" altLang="en-US" sz="2400">
                <a:highlight>
                  <a:srgbClr val="FFFF00"/>
                </a:highlight>
              </a:rPr>
              <a:t>4．进行大规模市场调研</a:t>
            </a:r>
            <a:endParaRPr lang="zh-CN" altLang="en-US" sz="2400">
              <a:highlight>
                <a:srgbClr val="FFFF00"/>
              </a:highlight>
            </a:endParaRPr>
          </a:p>
        </p:txBody>
      </p:sp>
      <p:sp>
        <p:nvSpPr>
          <p:cNvPr id="7" name="文本框 6"/>
          <p:cNvSpPr txBox="1"/>
          <p:nvPr/>
        </p:nvSpPr>
        <p:spPr>
          <a:xfrm>
            <a:off x="1240790" y="1842135"/>
            <a:ext cx="9474200" cy="1938020"/>
          </a:xfrm>
          <a:prstGeom prst="rect">
            <a:avLst/>
          </a:prstGeom>
          <a:noFill/>
        </p:spPr>
        <p:txBody>
          <a:bodyPr wrap="square" rtlCol="0" anchor="t">
            <a:spAutoFit/>
          </a:bodyPr>
          <a:p>
            <a:r>
              <a:rPr lang="zh-CN" altLang="en-US" sz="2400"/>
              <a:t>确定了主要应解决的问题后，还要将它们放进市场环境中，通过市场调研来确定目标客户的规模。市场调研可以通过发放问卷、查阅资料、收集数据、实地调查等方式进行，了解类似或拟被取代的产品在市场上的表现，有哪些可能的竞争性产品、市场够不够大、上下游关系会不会难以切入等。</a:t>
            </a:r>
            <a:endParaRPr lang="zh-CN" altLang="en-US" sz="2400"/>
          </a:p>
        </p:txBody>
      </p:sp>
      <p:pic>
        <p:nvPicPr>
          <p:cNvPr id="6" name="https://photo-static-api.fotomore.com/creative/vcg/400/new/VCG41N1439896501.jpg?uid=386&amp;timestamp=1724380217&amp;sign=1cf0bdc39fc8773fa91957bd927048f4" descr="用复选框和笔的客户体验概念。"/>
          <p:cNvPicPr>
            <a:picLocks noChangeAspect="1"/>
          </p:cNvPicPr>
          <p:nvPr/>
        </p:nvPicPr>
        <p:blipFill>
          <a:blip r:embed="rId1"/>
          <a:stretch>
            <a:fillRect/>
          </a:stretch>
        </p:blipFill>
        <p:spPr>
          <a:xfrm>
            <a:off x="3759200" y="3780155"/>
            <a:ext cx="4061460" cy="3046095"/>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690816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二、使用商业模式画布设计商业模式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（二）确定价值主张</a:t>
            </a:r>
            <a:endParaRPr lang="zh-CN" altLang="en-US" sz="2400"/>
          </a:p>
        </p:txBody>
      </p:sp>
      <p:sp>
        <p:nvSpPr>
          <p:cNvPr id="233" name="立方体 232"/>
          <p:cNvSpPr/>
          <p:nvPr>
            <p:custDataLst>
              <p:tags r:id="rId1"/>
            </p:custDataLst>
          </p:nvPr>
        </p:nvSpPr>
        <p:spPr>
          <a:xfrm>
            <a:off x="621348" y="2743518"/>
            <a:ext cx="3491839" cy="1764047"/>
          </a:xfrm>
          <a:prstGeom prst="cube">
            <a:avLst>
              <a:gd name="adj" fmla="val 11645"/>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lt1"/>
              </a:solidFill>
              <a:latin typeface="+mn-ea"/>
            </a:endParaRPr>
          </a:p>
        </p:txBody>
      </p:sp>
      <p:sp>
        <p:nvSpPr>
          <p:cNvPr id="262" name="矩形 261"/>
          <p:cNvSpPr/>
          <p:nvPr>
            <p:custDataLst>
              <p:tags r:id="rId2"/>
            </p:custDataLst>
          </p:nvPr>
        </p:nvSpPr>
        <p:spPr>
          <a:xfrm>
            <a:off x="759143" y="3042603"/>
            <a:ext cx="3053964" cy="136243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dirty="0">
              <a:solidFill>
                <a:schemeClr val="lt1"/>
              </a:solidFill>
              <a:latin typeface="+mn-ea"/>
            </a:endParaRPr>
          </a:p>
        </p:txBody>
      </p:sp>
      <p:sp>
        <p:nvSpPr>
          <p:cNvPr id="433" name="立方体 432"/>
          <p:cNvSpPr/>
          <p:nvPr>
            <p:custDataLst>
              <p:tags r:id="rId3"/>
            </p:custDataLst>
          </p:nvPr>
        </p:nvSpPr>
        <p:spPr>
          <a:xfrm>
            <a:off x="4351973" y="2743518"/>
            <a:ext cx="3491839" cy="1764047"/>
          </a:xfrm>
          <a:prstGeom prst="cube">
            <a:avLst>
              <a:gd name="adj" fmla="val 11645"/>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lt1"/>
              </a:solidFill>
              <a:latin typeface="+mn-ea"/>
            </a:endParaRPr>
          </a:p>
        </p:txBody>
      </p:sp>
      <p:sp>
        <p:nvSpPr>
          <p:cNvPr id="434" name="矩形 433"/>
          <p:cNvSpPr/>
          <p:nvPr>
            <p:custDataLst>
              <p:tags r:id="rId4"/>
            </p:custDataLst>
          </p:nvPr>
        </p:nvSpPr>
        <p:spPr>
          <a:xfrm>
            <a:off x="4489133" y="3042603"/>
            <a:ext cx="3053964" cy="136243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dirty="0">
                <a:solidFill>
                  <a:schemeClr val="lt1"/>
                </a:solidFill>
                <a:latin typeface="+mn-ea"/>
              </a:rPr>
              <a:t>2．检验是否可行</a:t>
            </a:r>
            <a:endParaRPr lang="en-US" altLang="zh-CN" dirty="0">
              <a:solidFill>
                <a:schemeClr val="lt1"/>
              </a:solidFill>
              <a:latin typeface="+mn-ea"/>
            </a:endParaRPr>
          </a:p>
        </p:txBody>
      </p:sp>
      <p:pic>
        <p:nvPicPr>
          <p:cNvPr id="18" name="图片 19" descr="343435383036303b343532343136343bcfeec4bfb7b6cea7"/>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3071813" y="3663633"/>
            <a:ext cx="741177" cy="741177"/>
          </a:xfrm>
          <a:prstGeom prst="rect">
            <a:avLst/>
          </a:prstGeom>
        </p:spPr>
      </p:pic>
      <p:sp>
        <p:nvSpPr>
          <p:cNvPr id="446" name="立方体 445"/>
          <p:cNvSpPr/>
          <p:nvPr>
            <p:custDataLst>
              <p:tags r:id="rId8"/>
            </p:custDataLst>
          </p:nvPr>
        </p:nvSpPr>
        <p:spPr>
          <a:xfrm>
            <a:off x="8079423" y="2743518"/>
            <a:ext cx="3491839" cy="1764047"/>
          </a:xfrm>
          <a:prstGeom prst="cube">
            <a:avLst>
              <a:gd name="adj" fmla="val 11645"/>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lt1"/>
              </a:solidFill>
              <a:latin typeface="+mn-ea"/>
            </a:endParaRPr>
          </a:p>
        </p:txBody>
      </p:sp>
      <p:pic>
        <p:nvPicPr>
          <p:cNvPr id="19" name="图片 11" descr="343439383331313b343532303032373bbfcdbba7b5b5b0b8"/>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801803" y="3687763"/>
            <a:ext cx="690923" cy="690923"/>
          </a:xfrm>
          <a:prstGeom prst="rect">
            <a:avLst/>
          </a:prstGeom>
        </p:spPr>
      </p:pic>
      <p:sp>
        <p:nvSpPr>
          <p:cNvPr id="447" name="矩形 446"/>
          <p:cNvSpPr/>
          <p:nvPr>
            <p:custDataLst>
              <p:tags r:id="rId12"/>
            </p:custDataLst>
          </p:nvPr>
        </p:nvSpPr>
        <p:spPr>
          <a:xfrm>
            <a:off x="8216583" y="3042603"/>
            <a:ext cx="3053964" cy="136243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dirty="0">
              <a:solidFill>
                <a:schemeClr val="lt1"/>
              </a:solidFill>
              <a:latin typeface="+mn-ea"/>
            </a:endParaRPr>
          </a:p>
        </p:txBody>
      </p:sp>
      <p:pic>
        <p:nvPicPr>
          <p:cNvPr id="20" name="图片 21" descr="343439383331313b343532303033363bd3aad2b5ccfcc5e4d6c3"/>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10527348" y="3689668"/>
            <a:ext cx="692179" cy="692179"/>
          </a:xfrm>
          <a:prstGeom prst="rect">
            <a:avLst/>
          </a:prstGeom>
        </p:spPr>
      </p:pic>
      <p:sp>
        <p:nvSpPr>
          <p:cNvPr id="4" name="矩形 3"/>
          <p:cNvSpPr/>
          <p:nvPr>
            <p:custDataLst>
              <p:tags r:id="rId16"/>
            </p:custDataLst>
          </p:nvPr>
        </p:nvSpPr>
        <p:spPr>
          <a:xfrm>
            <a:off x="997268" y="3180398"/>
            <a:ext cx="2680583" cy="1127456"/>
          </a:xfrm>
          <a:prstGeom prst="rect">
            <a:avLst/>
          </a:prstGeom>
          <a:noFill/>
        </p:spPr>
        <p:txBody>
          <a:bodyPr wrap="square" lIns="71755" tIns="71755" bIns="46990">
            <a:noAutofit/>
          </a:bodyPr>
          <a:p>
            <a:pPr>
              <a:lnSpc>
                <a:spcPct val="120000"/>
              </a:lnSpc>
              <a:spcBef>
                <a:spcPct val="0"/>
              </a:spcBef>
              <a:spcAft>
                <a:spcPct val="0"/>
              </a:spcAft>
            </a:pPr>
            <a:r>
              <a:rPr lang="zh-CN" altLang="en-US" sz="2400" kern="100" dirty="0">
                <a:solidFill>
                  <a:schemeClr val="dk1">
                    <a:lumMod val="100000"/>
                  </a:schemeClr>
                </a:solidFill>
                <a:latin typeface="+mn-ea"/>
                <a:cs typeface="+mn-ea"/>
                <a:sym typeface="+mn-ea"/>
              </a:rPr>
              <a:t>1．检验是否真实</a:t>
            </a:r>
            <a:endParaRPr lang="zh-CN" altLang="en-US" sz="2400" kern="100" dirty="0">
              <a:solidFill>
                <a:schemeClr val="dk1">
                  <a:lumMod val="100000"/>
                </a:schemeClr>
              </a:solidFill>
              <a:latin typeface="+mn-ea"/>
              <a:cs typeface="+mn-ea"/>
              <a:sym typeface="+mn-ea"/>
            </a:endParaRPr>
          </a:p>
        </p:txBody>
      </p:sp>
      <p:sp>
        <p:nvSpPr>
          <p:cNvPr id="8" name="矩形 7"/>
          <p:cNvSpPr/>
          <p:nvPr>
            <p:custDataLst>
              <p:tags r:id="rId17"/>
            </p:custDataLst>
          </p:nvPr>
        </p:nvSpPr>
        <p:spPr>
          <a:xfrm>
            <a:off x="4724083" y="3180398"/>
            <a:ext cx="2680583" cy="1127456"/>
          </a:xfrm>
          <a:prstGeom prst="rect">
            <a:avLst/>
          </a:prstGeom>
          <a:noFill/>
        </p:spPr>
        <p:txBody>
          <a:bodyPr wrap="square" lIns="71755" tIns="71755" bIns="46990">
            <a:noAutofit/>
          </a:bodyPr>
          <a:p>
            <a:pPr>
              <a:lnSpc>
                <a:spcPct val="120000"/>
              </a:lnSpc>
              <a:spcBef>
                <a:spcPct val="0"/>
              </a:spcBef>
              <a:spcAft>
                <a:spcPct val="0"/>
              </a:spcAft>
            </a:pPr>
            <a:r>
              <a:rPr lang="zh-CN" altLang="en-US" sz="2400" kern="100">
                <a:solidFill>
                  <a:schemeClr val="dk1">
                    <a:lumMod val="100000"/>
                  </a:schemeClr>
                </a:solidFill>
                <a:latin typeface="+mn-ea"/>
                <a:cs typeface="+mn-ea"/>
                <a:sym typeface="+mn-ea"/>
              </a:rPr>
              <a:t>2．检验是否可行</a:t>
            </a:r>
            <a:endParaRPr lang="zh-CN" altLang="en-US" sz="2400" kern="100">
              <a:solidFill>
                <a:schemeClr val="dk1">
                  <a:lumMod val="100000"/>
                </a:schemeClr>
              </a:solidFill>
              <a:latin typeface="+mn-ea"/>
              <a:cs typeface="+mn-ea"/>
              <a:sym typeface="+mn-ea"/>
            </a:endParaRPr>
          </a:p>
        </p:txBody>
      </p:sp>
      <p:sp>
        <p:nvSpPr>
          <p:cNvPr id="9" name="矩形 8"/>
          <p:cNvSpPr/>
          <p:nvPr>
            <p:custDataLst>
              <p:tags r:id="rId18"/>
            </p:custDataLst>
          </p:nvPr>
        </p:nvSpPr>
        <p:spPr>
          <a:xfrm>
            <a:off x="8410893" y="3180398"/>
            <a:ext cx="2680583" cy="1127456"/>
          </a:xfrm>
          <a:prstGeom prst="rect">
            <a:avLst/>
          </a:prstGeom>
          <a:noFill/>
        </p:spPr>
        <p:txBody>
          <a:bodyPr wrap="square" lIns="71755" tIns="71755" bIns="46990">
            <a:noAutofit/>
          </a:bodyPr>
          <a:p>
            <a:pPr>
              <a:lnSpc>
                <a:spcPct val="120000"/>
              </a:lnSpc>
              <a:spcBef>
                <a:spcPct val="0"/>
              </a:spcBef>
              <a:spcAft>
                <a:spcPct val="0"/>
              </a:spcAft>
            </a:pPr>
            <a:r>
              <a:rPr lang="zh-CN" altLang="en-US" sz="2400" kern="100" dirty="0">
                <a:solidFill>
                  <a:schemeClr val="dk1">
                    <a:lumMod val="100000"/>
                  </a:schemeClr>
                </a:solidFill>
                <a:latin typeface="+mn-ea"/>
                <a:cs typeface="+mn-ea"/>
                <a:sym typeface="+mn-ea"/>
              </a:rPr>
              <a:t>3．检验与顾客的关联性</a:t>
            </a:r>
            <a:endParaRPr lang="zh-CN" altLang="en-US" sz="2400" kern="100" dirty="0">
              <a:solidFill>
                <a:schemeClr val="dk1">
                  <a:lumMod val="100000"/>
                </a:schemeClr>
              </a:solidFill>
              <a:latin typeface="+mn-ea"/>
              <a:cs typeface="+mn-ea"/>
              <a:sym typeface="+mn-ea"/>
            </a:endParaRPr>
          </a:p>
        </p:txBody>
      </p:sp>
      <p:sp>
        <p:nvSpPr>
          <p:cNvPr id="438" name="立方体 437"/>
          <p:cNvSpPr/>
          <p:nvPr>
            <p:custDataLst>
              <p:tags r:id="rId19"/>
            </p:custDataLst>
          </p:nvPr>
        </p:nvSpPr>
        <p:spPr>
          <a:xfrm>
            <a:off x="4638358" y="2351723"/>
            <a:ext cx="598940" cy="543857"/>
          </a:xfrm>
          <a:prstGeom prst="cube">
            <a:avLst>
              <a:gd name="adj" fmla="val 12058"/>
            </a:avLst>
          </a:prstGeom>
          <a:gradFill>
            <a:gsLst>
              <a:gs pos="0">
                <a:schemeClr val="accent2">
                  <a:lumMod val="10000"/>
                  <a:lumOff val="90000"/>
                  <a:alpha val="100000"/>
                </a:schemeClr>
              </a:gs>
              <a:gs pos="0">
                <a:schemeClr val="accent2">
                  <a:lumMod val="10000"/>
                  <a:lumOff val="90000"/>
                  <a:alpha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r>
              <a:rPr lang="en-US" altLang="zh-CN" sz="2000" b="1" dirty="0">
                <a:solidFill>
                  <a:schemeClr val="accent2"/>
                </a:solidFill>
                <a:latin typeface="+mn-ea"/>
                <a:cs typeface="+mn-ea"/>
                <a:sym typeface="+mn-ea"/>
              </a:rPr>
              <a:t>02</a:t>
            </a:r>
            <a:endParaRPr lang="en-US" altLang="zh-CN" sz="2000" b="1" dirty="0">
              <a:solidFill>
                <a:schemeClr val="accent2"/>
              </a:solidFill>
              <a:latin typeface="+mn-ea"/>
              <a:cs typeface="+mn-ea"/>
              <a:sym typeface="+mn-ea"/>
            </a:endParaRPr>
          </a:p>
        </p:txBody>
      </p:sp>
      <p:sp>
        <p:nvSpPr>
          <p:cNvPr id="243" name="立方体 242"/>
          <p:cNvSpPr/>
          <p:nvPr>
            <p:custDataLst>
              <p:tags r:id="rId20"/>
            </p:custDataLst>
          </p:nvPr>
        </p:nvSpPr>
        <p:spPr>
          <a:xfrm>
            <a:off x="908368" y="2351723"/>
            <a:ext cx="598940" cy="543857"/>
          </a:xfrm>
          <a:prstGeom prst="cube">
            <a:avLst>
              <a:gd name="adj" fmla="val 12058"/>
            </a:avLst>
          </a:prstGeom>
          <a:gradFill>
            <a:gsLst>
              <a:gs pos="0">
                <a:schemeClr val="accent1">
                  <a:lumMod val="10000"/>
                  <a:lumOff val="90000"/>
                  <a:alpha val="100000"/>
                </a:schemeClr>
              </a:gs>
              <a:gs pos="0">
                <a:schemeClr val="accent1">
                  <a:lumMod val="10000"/>
                  <a:lumOff val="90000"/>
                  <a:alpha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r>
              <a:rPr lang="en-US" altLang="zh-CN" sz="2000" b="1" dirty="0">
                <a:solidFill>
                  <a:schemeClr val="accent1"/>
                </a:solidFill>
                <a:latin typeface="+mn-ea"/>
                <a:cs typeface="+mn-ea"/>
                <a:sym typeface="+mn-ea"/>
              </a:rPr>
              <a:t>01</a:t>
            </a:r>
            <a:endParaRPr lang="en-US" altLang="zh-CN" sz="2000" b="1" dirty="0">
              <a:solidFill>
                <a:schemeClr val="accent1"/>
              </a:solidFill>
              <a:latin typeface="+mn-ea"/>
              <a:cs typeface="+mn-ea"/>
              <a:sym typeface="+mn-ea"/>
            </a:endParaRPr>
          </a:p>
        </p:txBody>
      </p:sp>
      <p:sp>
        <p:nvSpPr>
          <p:cNvPr id="451" name="立方体 450"/>
          <p:cNvSpPr/>
          <p:nvPr>
            <p:custDataLst>
              <p:tags r:id="rId21"/>
            </p:custDataLst>
          </p:nvPr>
        </p:nvSpPr>
        <p:spPr>
          <a:xfrm>
            <a:off x="8365808" y="2351723"/>
            <a:ext cx="598940" cy="543857"/>
          </a:xfrm>
          <a:prstGeom prst="cube">
            <a:avLst>
              <a:gd name="adj" fmla="val 12058"/>
            </a:avLst>
          </a:prstGeom>
          <a:gradFill>
            <a:gsLst>
              <a:gs pos="0">
                <a:schemeClr val="accent1">
                  <a:lumMod val="10000"/>
                  <a:lumOff val="90000"/>
                  <a:alpha val="100000"/>
                </a:schemeClr>
              </a:gs>
              <a:gs pos="0">
                <a:schemeClr val="accent1">
                  <a:lumMod val="10000"/>
                  <a:lumOff val="90000"/>
                  <a:alpha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r>
              <a:rPr lang="en-US" altLang="zh-CN" sz="2000" b="1">
                <a:solidFill>
                  <a:schemeClr val="accent1"/>
                </a:solidFill>
                <a:latin typeface="+mn-ea"/>
                <a:cs typeface="+mn-ea"/>
                <a:sym typeface="+mn-ea"/>
              </a:rPr>
              <a:t>03</a:t>
            </a:r>
            <a:endParaRPr lang="en-US" altLang="zh-CN" sz="2000" b="1">
              <a:solidFill>
                <a:schemeClr val="accent1"/>
              </a:solidFill>
              <a:latin typeface="+mn-ea"/>
              <a:cs typeface="+mn-ea"/>
              <a:sym typeface="+mn-ea"/>
            </a:endParaRPr>
          </a:p>
        </p:txBody>
      </p:sp>
    </p:spTree>
    <p:custDataLst>
      <p:tags r:id="rId2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rot="0">
            <a:off x="9201785" y="259080"/>
            <a:ext cx="4819650" cy="5857240"/>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40030" y="259080"/>
            <a:ext cx="1637030" cy="429895"/>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创 业 故 事</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176530"/>
            <a:ext cx="240030" cy="567055"/>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8867775" y="6299200"/>
            <a:ext cx="1949450" cy="561340"/>
            <a:chOff x="15012" y="9920"/>
            <a:chExt cx="3070" cy="884"/>
          </a:xfrm>
        </p:grpSpPr>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2" name="直接连接符 11"/>
          <p:cNvCxnSpPr/>
          <p:nvPr/>
        </p:nvCxnSpPr>
        <p:spPr>
          <a:xfrm>
            <a:off x="541020" y="6580505"/>
            <a:ext cx="6584315"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1209020" y="100965"/>
            <a:ext cx="821055" cy="395605"/>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46" name="文本框 45"/>
          <p:cNvSpPr txBox="1"/>
          <p:nvPr/>
        </p:nvSpPr>
        <p:spPr>
          <a:xfrm>
            <a:off x="1256030" y="1149985"/>
            <a:ext cx="6191885" cy="521970"/>
          </a:xfrm>
          <a:prstGeom prst="rect">
            <a:avLst/>
          </a:prstGeom>
          <a:noFill/>
        </p:spPr>
        <p:txBody>
          <a:bodyPr wrap="square" rtlCol="0" anchor="t">
            <a:spAutoFit/>
          </a:bodyPr>
          <a:p>
            <a:r>
              <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rPr>
              <a:t>王彪：创新国内动漫IP商业模式</a:t>
            </a:r>
            <a:endPar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6" name="组合 25"/>
          <p:cNvGrpSpPr/>
          <p:nvPr/>
        </p:nvGrpSpPr>
        <p:grpSpPr>
          <a:xfrm>
            <a:off x="8654415" y="1868170"/>
            <a:ext cx="2542540" cy="2600960"/>
            <a:chOff x="11191" y="3755"/>
            <a:chExt cx="2192" cy="2242"/>
          </a:xfrm>
          <a:gradFill rotWithShape="1">
            <a:gsLst>
              <a:gs pos="0">
                <a:srgbClr val="007BD3"/>
              </a:gs>
              <a:gs pos="100000">
                <a:srgbClr val="034373"/>
              </a:gs>
            </a:gsLst>
            <a:lin ang="5400000" scaled="0"/>
          </a:gradFill>
        </p:grpSpPr>
        <p:sp>
          <p:nvSpPr>
            <p:cNvPr id="5" name="菱形 4"/>
            <p:cNvSpPr/>
            <p:nvPr/>
          </p:nvSpPr>
          <p:spPr>
            <a:xfrm>
              <a:off x="11753" y="375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a:t>勤奋</a:t>
              </a:r>
              <a:endParaRPr lang="zh-CN" altLang="zh-CN"/>
            </a:p>
          </p:txBody>
        </p:sp>
        <p:sp>
          <p:nvSpPr>
            <p:cNvPr id="9" name="菱形 8"/>
            <p:cNvSpPr/>
            <p:nvPr/>
          </p:nvSpPr>
          <p:spPr>
            <a:xfrm>
              <a:off x="11191" y="4350"/>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谦虚</a:t>
              </a:r>
              <a:endParaRPr lang="zh-CN" altLang="en-US"/>
            </a:p>
          </p:txBody>
        </p:sp>
        <p:sp>
          <p:nvSpPr>
            <p:cNvPr id="10" name="菱形 9"/>
            <p:cNvSpPr/>
            <p:nvPr/>
          </p:nvSpPr>
          <p:spPr>
            <a:xfrm>
              <a:off x="11763" y="4931"/>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挑战</a:t>
              </a:r>
              <a:endParaRPr lang="zh-CN" altLang="en-US"/>
            </a:p>
          </p:txBody>
        </p:sp>
        <p:sp>
          <p:nvSpPr>
            <p:cNvPr id="25" name="菱形 24"/>
            <p:cNvSpPr/>
            <p:nvPr/>
          </p:nvSpPr>
          <p:spPr>
            <a:xfrm>
              <a:off x="12317" y="434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稳健</a:t>
              </a:r>
              <a:endParaRPr lang="zh-CN" altLang="en-US"/>
            </a:p>
          </p:txBody>
        </p:sp>
      </p:grpSp>
      <p:cxnSp>
        <p:nvCxnSpPr>
          <p:cNvPr id="52" name="直接连接符 51"/>
          <p:cNvCxnSpPr/>
          <p:nvPr/>
        </p:nvCxnSpPr>
        <p:spPr>
          <a:xfrm>
            <a:off x="7232015" y="664210"/>
            <a:ext cx="0" cy="531812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0">
            <a:off x="7015480" y="2849245"/>
            <a:ext cx="432435" cy="608965"/>
            <a:chOff x="8502651" y="2933700"/>
            <a:chExt cx="631825" cy="885825"/>
          </a:xfrm>
          <a:solidFill>
            <a:schemeClr val="accent1">
              <a:lumMod val="75000"/>
            </a:schemeClr>
          </a:solidFill>
        </p:grpSpPr>
        <p:sp>
          <p:nvSpPr>
            <p:cNvPr id="258" name="Freeform 52"/>
            <p:cNvSpPr/>
            <p:nvPr/>
          </p:nvSpPr>
          <p:spPr bwMode="auto">
            <a:xfrm>
              <a:off x="8680451" y="2933700"/>
              <a:ext cx="276225" cy="377825"/>
            </a:xfrm>
            <a:custGeom>
              <a:avLst/>
              <a:gdLst>
                <a:gd name="T0" fmla="*/ 6 w 158"/>
                <a:gd name="T1" fmla="*/ 102 h 217"/>
                <a:gd name="T2" fmla="*/ 0 w 158"/>
                <a:gd name="T3" fmla="*/ 126 h 217"/>
                <a:gd name="T4" fmla="*/ 6 w 158"/>
                <a:gd name="T5" fmla="*/ 151 h 217"/>
                <a:gd name="T6" fmla="*/ 10 w 158"/>
                <a:gd name="T7" fmla="*/ 145 h 217"/>
                <a:gd name="T8" fmla="*/ 80 w 158"/>
                <a:gd name="T9" fmla="*/ 217 h 217"/>
                <a:gd name="T10" fmla="*/ 147 w 158"/>
                <a:gd name="T11" fmla="*/ 142 h 217"/>
                <a:gd name="T12" fmla="*/ 152 w 158"/>
                <a:gd name="T13" fmla="*/ 150 h 217"/>
                <a:gd name="T14" fmla="*/ 158 w 158"/>
                <a:gd name="T15" fmla="*/ 125 h 217"/>
                <a:gd name="T16" fmla="*/ 152 w 158"/>
                <a:gd name="T17" fmla="*/ 100 h 217"/>
                <a:gd name="T18" fmla="*/ 150 w 158"/>
                <a:gd name="T19" fmla="*/ 102 h 217"/>
                <a:gd name="T20" fmla="*/ 149 w 158"/>
                <a:gd name="T21" fmla="*/ 81 h 217"/>
                <a:gd name="T22" fmla="*/ 91 w 158"/>
                <a:gd name="T23" fmla="*/ 67 h 217"/>
                <a:gd name="T24" fmla="*/ 100 w 158"/>
                <a:gd name="T25" fmla="*/ 70 h 217"/>
                <a:gd name="T26" fmla="*/ 156 w 158"/>
                <a:gd name="T27" fmla="*/ 52 h 217"/>
                <a:gd name="T28" fmla="*/ 27 w 158"/>
                <a:gd name="T29" fmla="*/ 39 h 217"/>
                <a:gd name="T30" fmla="*/ 2 w 158"/>
                <a:gd name="T31" fmla="*/ 56 h 217"/>
                <a:gd name="T32" fmla="*/ 19 w 158"/>
                <a:gd name="T33" fmla="*/ 55 h 217"/>
                <a:gd name="T34" fmla="*/ 8 w 158"/>
                <a:gd name="T35" fmla="*/ 90 h 217"/>
                <a:gd name="T36" fmla="*/ 7 w 158"/>
                <a:gd name="T37" fmla="*/ 102 h 217"/>
                <a:gd name="T38" fmla="*/ 6 w 158"/>
                <a:gd name="T39" fmla="*/ 10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217">
                  <a:moveTo>
                    <a:pt x="6" y="102"/>
                  </a:moveTo>
                  <a:cubicBezTo>
                    <a:pt x="3" y="102"/>
                    <a:pt x="0" y="113"/>
                    <a:pt x="0" y="126"/>
                  </a:cubicBezTo>
                  <a:cubicBezTo>
                    <a:pt x="0" y="140"/>
                    <a:pt x="3" y="151"/>
                    <a:pt x="6" y="151"/>
                  </a:cubicBezTo>
                  <a:cubicBezTo>
                    <a:pt x="8" y="151"/>
                    <a:pt x="9" y="148"/>
                    <a:pt x="10" y="145"/>
                  </a:cubicBezTo>
                  <a:cubicBezTo>
                    <a:pt x="21" y="186"/>
                    <a:pt x="59" y="217"/>
                    <a:pt x="80" y="217"/>
                  </a:cubicBezTo>
                  <a:cubicBezTo>
                    <a:pt x="106" y="217"/>
                    <a:pt x="142" y="188"/>
                    <a:pt x="147" y="142"/>
                  </a:cubicBezTo>
                  <a:cubicBezTo>
                    <a:pt x="148" y="147"/>
                    <a:pt x="150" y="150"/>
                    <a:pt x="152" y="150"/>
                  </a:cubicBezTo>
                  <a:cubicBezTo>
                    <a:pt x="155" y="150"/>
                    <a:pt x="158" y="139"/>
                    <a:pt x="158" y="125"/>
                  </a:cubicBezTo>
                  <a:cubicBezTo>
                    <a:pt x="158" y="111"/>
                    <a:pt x="155" y="100"/>
                    <a:pt x="152" y="100"/>
                  </a:cubicBezTo>
                  <a:cubicBezTo>
                    <a:pt x="151" y="100"/>
                    <a:pt x="150" y="101"/>
                    <a:pt x="150" y="102"/>
                  </a:cubicBezTo>
                  <a:cubicBezTo>
                    <a:pt x="150" y="95"/>
                    <a:pt x="150" y="89"/>
                    <a:pt x="149" y="81"/>
                  </a:cubicBezTo>
                  <a:cubicBezTo>
                    <a:pt x="137" y="90"/>
                    <a:pt x="115" y="78"/>
                    <a:pt x="91" y="67"/>
                  </a:cubicBezTo>
                  <a:cubicBezTo>
                    <a:pt x="94" y="68"/>
                    <a:pt x="97" y="69"/>
                    <a:pt x="100" y="70"/>
                  </a:cubicBezTo>
                  <a:cubicBezTo>
                    <a:pt x="140" y="90"/>
                    <a:pt x="156" y="52"/>
                    <a:pt x="156" y="52"/>
                  </a:cubicBezTo>
                  <a:cubicBezTo>
                    <a:pt x="156" y="52"/>
                    <a:pt x="106" y="0"/>
                    <a:pt x="27" y="39"/>
                  </a:cubicBezTo>
                  <a:cubicBezTo>
                    <a:pt x="20" y="43"/>
                    <a:pt x="11" y="52"/>
                    <a:pt x="2" y="56"/>
                  </a:cubicBezTo>
                  <a:cubicBezTo>
                    <a:pt x="2" y="56"/>
                    <a:pt x="9" y="55"/>
                    <a:pt x="19" y="55"/>
                  </a:cubicBezTo>
                  <a:cubicBezTo>
                    <a:pt x="11" y="60"/>
                    <a:pt x="6" y="71"/>
                    <a:pt x="8" y="90"/>
                  </a:cubicBezTo>
                  <a:cubicBezTo>
                    <a:pt x="7" y="93"/>
                    <a:pt x="7" y="98"/>
                    <a:pt x="7" y="102"/>
                  </a:cubicBezTo>
                  <a:cubicBezTo>
                    <a:pt x="6" y="102"/>
                    <a:pt x="6" y="102"/>
                    <a:pt x="6" y="102"/>
                  </a:cubicBez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sp>
          <p:nvSpPr>
            <p:cNvPr id="259" name="Freeform 53"/>
            <p:cNvSpPr>
              <a:spLocks noEditPoints="1"/>
            </p:cNvSpPr>
            <p:nvPr/>
          </p:nvSpPr>
          <p:spPr bwMode="auto">
            <a:xfrm>
              <a:off x="8502651" y="3295650"/>
              <a:ext cx="631825" cy="523875"/>
            </a:xfrm>
            <a:custGeom>
              <a:avLst/>
              <a:gdLst>
                <a:gd name="T0" fmla="*/ 322 w 362"/>
                <a:gd name="T1" fmla="*/ 195 h 300"/>
                <a:gd name="T2" fmla="*/ 357 w 362"/>
                <a:gd name="T3" fmla="*/ 63 h 300"/>
                <a:gd name="T4" fmla="*/ 237 w 362"/>
                <a:gd name="T5" fmla="*/ 7 h 300"/>
                <a:gd name="T6" fmla="*/ 230 w 362"/>
                <a:gd name="T7" fmla="*/ 11 h 300"/>
                <a:gd name="T8" fmla="*/ 203 w 362"/>
                <a:gd name="T9" fmla="*/ 124 h 300"/>
                <a:gd name="T10" fmla="*/ 193 w 362"/>
                <a:gd name="T11" fmla="*/ 40 h 300"/>
                <a:gd name="T12" fmla="*/ 196 w 362"/>
                <a:gd name="T13" fmla="*/ 31 h 300"/>
                <a:gd name="T14" fmla="*/ 190 w 362"/>
                <a:gd name="T15" fmla="*/ 21 h 300"/>
                <a:gd name="T16" fmla="*/ 176 w 362"/>
                <a:gd name="T17" fmla="*/ 21 h 300"/>
                <a:gd name="T18" fmla="*/ 169 w 362"/>
                <a:gd name="T19" fmla="*/ 31 h 300"/>
                <a:gd name="T20" fmla="*/ 173 w 362"/>
                <a:gd name="T21" fmla="*/ 39 h 300"/>
                <a:gd name="T22" fmla="*/ 161 w 362"/>
                <a:gd name="T23" fmla="*/ 118 h 300"/>
                <a:gd name="T24" fmla="*/ 161 w 362"/>
                <a:gd name="T25" fmla="*/ 123 h 300"/>
                <a:gd name="T26" fmla="*/ 128 w 362"/>
                <a:gd name="T27" fmla="*/ 7 h 300"/>
                <a:gd name="T28" fmla="*/ 123 w 362"/>
                <a:gd name="T29" fmla="*/ 7 h 300"/>
                <a:gd name="T30" fmla="*/ 4 w 362"/>
                <a:gd name="T31" fmla="*/ 67 h 300"/>
                <a:gd name="T32" fmla="*/ 26 w 362"/>
                <a:gd name="T33" fmla="*/ 221 h 300"/>
                <a:gd name="T34" fmla="*/ 68 w 362"/>
                <a:gd name="T35" fmla="*/ 218 h 300"/>
                <a:gd name="T36" fmla="*/ 76 w 362"/>
                <a:gd name="T37" fmla="*/ 300 h 300"/>
                <a:gd name="T38" fmla="*/ 278 w 362"/>
                <a:gd name="T39" fmla="*/ 300 h 300"/>
                <a:gd name="T40" fmla="*/ 285 w 362"/>
                <a:gd name="T41" fmla="*/ 235 h 300"/>
                <a:gd name="T42" fmla="*/ 286 w 362"/>
                <a:gd name="T43" fmla="*/ 215 h 300"/>
                <a:gd name="T44" fmla="*/ 313 w 362"/>
                <a:gd name="T45" fmla="*/ 221 h 300"/>
                <a:gd name="T46" fmla="*/ 322 w 362"/>
                <a:gd name="T47" fmla="*/ 195 h 300"/>
                <a:gd name="T48" fmla="*/ 289 w 362"/>
                <a:gd name="T49" fmla="*/ 98 h 300"/>
                <a:gd name="T50" fmla="*/ 291 w 362"/>
                <a:gd name="T51" fmla="*/ 101 h 300"/>
                <a:gd name="T52" fmla="*/ 289 w 362"/>
                <a:gd name="T53" fmla="*/ 98 h 300"/>
                <a:gd name="T54" fmla="*/ 73 w 362"/>
                <a:gd name="T55" fmla="*/ 157 h 300"/>
                <a:gd name="T56" fmla="*/ 159 w 362"/>
                <a:gd name="T57" fmla="*/ 149 h 300"/>
                <a:gd name="T58" fmla="*/ 166 w 362"/>
                <a:gd name="T59" fmla="*/ 149 h 300"/>
                <a:gd name="T60" fmla="*/ 180 w 362"/>
                <a:gd name="T61" fmla="*/ 148 h 300"/>
                <a:gd name="T62" fmla="*/ 229 w 362"/>
                <a:gd name="T63" fmla="*/ 146 h 300"/>
                <a:gd name="T64" fmla="*/ 198 w 362"/>
                <a:gd name="T65" fmla="*/ 151 h 300"/>
                <a:gd name="T66" fmla="*/ 195 w 362"/>
                <a:gd name="T67" fmla="*/ 151 h 300"/>
                <a:gd name="T68" fmla="*/ 179 w 362"/>
                <a:gd name="T69" fmla="*/ 154 h 300"/>
                <a:gd name="T70" fmla="*/ 42 w 362"/>
                <a:gd name="T71" fmla="*/ 174 h 300"/>
                <a:gd name="T72" fmla="*/ 68 w 362"/>
                <a:gd name="T73" fmla="*/ 160 h 300"/>
                <a:gd name="T74" fmla="*/ 73 w 362"/>
                <a:gd name="T75" fmla="*/ 157 h 300"/>
                <a:gd name="T76" fmla="*/ 179 w 362"/>
                <a:gd name="T77" fmla="*/ 187 h 300"/>
                <a:gd name="T78" fmla="*/ 171 w 362"/>
                <a:gd name="T79" fmla="*/ 188 h 300"/>
                <a:gd name="T80" fmla="*/ 154 w 362"/>
                <a:gd name="T81" fmla="*/ 190 h 300"/>
                <a:gd name="T82" fmla="*/ 172 w 362"/>
                <a:gd name="T83" fmla="*/ 183 h 300"/>
                <a:gd name="T84" fmla="*/ 182 w 362"/>
                <a:gd name="T85" fmla="*/ 179 h 300"/>
                <a:gd name="T86" fmla="*/ 187 w 362"/>
                <a:gd name="T87" fmla="*/ 177 h 300"/>
                <a:gd name="T88" fmla="*/ 288 w 362"/>
                <a:gd name="T89" fmla="*/ 165 h 300"/>
                <a:gd name="T90" fmla="*/ 306 w 362"/>
                <a:gd name="T91" fmla="*/ 163 h 300"/>
                <a:gd name="T92" fmla="*/ 312 w 362"/>
                <a:gd name="T93" fmla="*/ 169 h 300"/>
                <a:gd name="T94" fmla="*/ 313 w 362"/>
                <a:gd name="T95" fmla="*/ 171 h 300"/>
                <a:gd name="T96" fmla="*/ 179 w 362"/>
                <a:gd name="T97" fmla="*/ 18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2" h="300">
                  <a:moveTo>
                    <a:pt x="322" y="195"/>
                  </a:moveTo>
                  <a:cubicBezTo>
                    <a:pt x="341" y="148"/>
                    <a:pt x="362" y="94"/>
                    <a:pt x="357" y="63"/>
                  </a:cubicBezTo>
                  <a:cubicBezTo>
                    <a:pt x="356" y="43"/>
                    <a:pt x="289" y="0"/>
                    <a:pt x="237" y="7"/>
                  </a:cubicBezTo>
                  <a:cubicBezTo>
                    <a:pt x="237" y="7"/>
                    <a:pt x="235" y="9"/>
                    <a:pt x="230" y="11"/>
                  </a:cubicBezTo>
                  <a:cubicBezTo>
                    <a:pt x="203" y="124"/>
                    <a:pt x="203" y="124"/>
                    <a:pt x="203" y="124"/>
                  </a:cubicBezTo>
                  <a:cubicBezTo>
                    <a:pt x="193" y="40"/>
                    <a:pt x="193" y="40"/>
                    <a:pt x="193" y="40"/>
                  </a:cubicBezTo>
                  <a:cubicBezTo>
                    <a:pt x="196" y="31"/>
                    <a:pt x="196" y="31"/>
                    <a:pt x="196" y="31"/>
                  </a:cubicBezTo>
                  <a:cubicBezTo>
                    <a:pt x="190" y="21"/>
                    <a:pt x="190" y="21"/>
                    <a:pt x="190" y="21"/>
                  </a:cubicBezTo>
                  <a:cubicBezTo>
                    <a:pt x="176" y="21"/>
                    <a:pt x="176" y="21"/>
                    <a:pt x="176" y="21"/>
                  </a:cubicBezTo>
                  <a:cubicBezTo>
                    <a:pt x="169" y="31"/>
                    <a:pt x="169" y="31"/>
                    <a:pt x="169" y="31"/>
                  </a:cubicBezTo>
                  <a:cubicBezTo>
                    <a:pt x="173" y="39"/>
                    <a:pt x="173" y="39"/>
                    <a:pt x="173" y="39"/>
                  </a:cubicBezTo>
                  <a:cubicBezTo>
                    <a:pt x="161" y="118"/>
                    <a:pt x="161" y="118"/>
                    <a:pt x="161" y="118"/>
                  </a:cubicBezTo>
                  <a:cubicBezTo>
                    <a:pt x="161" y="123"/>
                    <a:pt x="161" y="123"/>
                    <a:pt x="161" y="123"/>
                  </a:cubicBezTo>
                  <a:cubicBezTo>
                    <a:pt x="128" y="7"/>
                    <a:pt x="128" y="7"/>
                    <a:pt x="128" y="7"/>
                  </a:cubicBezTo>
                  <a:cubicBezTo>
                    <a:pt x="127" y="7"/>
                    <a:pt x="125" y="7"/>
                    <a:pt x="123" y="7"/>
                  </a:cubicBezTo>
                  <a:cubicBezTo>
                    <a:pt x="71" y="14"/>
                    <a:pt x="5" y="32"/>
                    <a:pt x="4" y="67"/>
                  </a:cubicBezTo>
                  <a:cubicBezTo>
                    <a:pt x="0" y="83"/>
                    <a:pt x="18" y="183"/>
                    <a:pt x="26" y="221"/>
                  </a:cubicBezTo>
                  <a:cubicBezTo>
                    <a:pt x="35" y="226"/>
                    <a:pt x="54" y="222"/>
                    <a:pt x="68" y="218"/>
                  </a:cubicBezTo>
                  <a:cubicBezTo>
                    <a:pt x="72" y="260"/>
                    <a:pt x="75" y="292"/>
                    <a:pt x="76" y="300"/>
                  </a:cubicBezTo>
                  <a:cubicBezTo>
                    <a:pt x="278" y="300"/>
                    <a:pt x="278" y="300"/>
                    <a:pt x="278" y="300"/>
                  </a:cubicBezTo>
                  <a:cubicBezTo>
                    <a:pt x="279" y="293"/>
                    <a:pt x="282" y="269"/>
                    <a:pt x="285" y="235"/>
                  </a:cubicBezTo>
                  <a:cubicBezTo>
                    <a:pt x="286" y="215"/>
                    <a:pt x="286" y="215"/>
                    <a:pt x="286" y="215"/>
                  </a:cubicBezTo>
                  <a:cubicBezTo>
                    <a:pt x="313" y="221"/>
                    <a:pt x="313" y="221"/>
                    <a:pt x="313" y="221"/>
                  </a:cubicBezTo>
                  <a:lnTo>
                    <a:pt x="322" y="195"/>
                  </a:lnTo>
                  <a:close/>
                  <a:moveTo>
                    <a:pt x="289" y="98"/>
                  </a:moveTo>
                  <a:cubicBezTo>
                    <a:pt x="290" y="96"/>
                    <a:pt x="290" y="98"/>
                    <a:pt x="291" y="101"/>
                  </a:cubicBezTo>
                  <a:cubicBezTo>
                    <a:pt x="289" y="100"/>
                    <a:pt x="288" y="99"/>
                    <a:pt x="289" y="98"/>
                  </a:cubicBezTo>
                  <a:close/>
                  <a:moveTo>
                    <a:pt x="73" y="157"/>
                  </a:moveTo>
                  <a:cubicBezTo>
                    <a:pt x="159" y="149"/>
                    <a:pt x="159" y="149"/>
                    <a:pt x="159" y="149"/>
                  </a:cubicBezTo>
                  <a:cubicBezTo>
                    <a:pt x="166" y="149"/>
                    <a:pt x="166" y="149"/>
                    <a:pt x="166" y="149"/>
                  </a:cubicBezTo>
                  <a:cubicBezTo>
                    <a:pt x="180" y="148"/>
                    <a:pt x="180" y="148"/>
                    <a:pt x="180" y="148"/>
                  </a:cubicBezTo>
                  <a:cubicBezTo>
                    <a:pt x="229" y="146"/>
                    <a:pt x="229" y="146"/>
                    <a:pt x="229" y="146"/>
                  </a:cubicBezTo>
                  <a:cubicBezTo>
                    <a:pt x="198" y="151"/>
                    <a:pt x="198" y="151"/>
                    <a:pt x="198" y="151"/>
                  </a:cubicBezTo>
                  <a:cubicBezTo>
                    <a:pt x="195" y="151"/>
                    <a:pt x="195" y="151"/>
                    <a:pt x="195" y="151"/>
                  </a:cubicBezTo>
                  <a:cubicBezTo>
                    <a:pt x="179" y="154"/>
                    <a:pt x="179" y="154"/>
                    <a:pt x="179" y="154"/>
                  </a:cubicBezTo>
                  <a:cubicBezTo>
                    <a:pt x="42" y="174"/>
                    <a:pt x="42" y="174"/>
                    <a:pt x="42" y="174"/>
                  </a:cubicBezTo>
                  <a:cubicBezTo>
                    <a:pt x="68" y="160"/>
                    <a:pt x="68" y="160"/>
                    <a:pt x="68" y="160"/>
                  </a:cubicBezTo>
                  <a:lnTo>
                    <a:pt x="73" y="157"/>
                  </a:lnTo>
                  <a:close/>
                  <a:moveTo>
                    <a:pt x="179" y="187"/>
                  </a:moveTo>
                  <a:cubicBezTo>
                    <a:pt x="171" y="188"/>
                    <a:pt x="171" y="188"/>
                    <a:pt x="171" y="188"/>
                  </a:cubicBezTo>
                  <a:cubicBezTo>
                    <a:pt x="154" y="190"/>
                    <a:pt x="154" y="190"/>
                    <a:pt x="154" y="190"/>
                  </a:cubicBezTo>
                  <a:cubicBezTo>
                    <a:pt x="172" y="183"/>
                    <a:pt x="172" y="183"/>
                    <a:pt x="172" y="183"/>
                  </a:cubicBezTo>
                  <a:cubicBezTo>
                    <a:pt x="182" y="179"/>
                    <a:pt x="182" y="179"/>
                    <a:pt x="182" y="179"/>
                  </a:cubicBezTo>
                  <a:cubicBezTo>
                    <a:pt x="187" y="177"/>
                    <a:pt x="187" y="177"/>
                    <a:pt x="187" y="177"/>
                  </a:cubicBezTo>
                  <a:cubicBezTo>
                    <a:pt x="288" y="165"/>
                    <a:pt x="288" y="165"/>
                    <a:pt x="288" y="165"/>
                  </a:cubicBezTo>
                  <a:cubicBezTo>
                    <a:pt x="306" y="163"/>
                    <a:pt x="306" y="163"/>
                    <a:pt x="306" y="163"/>
                  </a:cubicBezTo>
                  <a:cubicBezTo>
                    <a:pt x="312" y="169"/>
                    <a:pt x="312" y="169"/>
                    <a:pt x="312" y="169"/>
                  </a:cubicBezTo>
                  <a:cubicBezTo>
                    <a:pt x="313" y="171"/>
                    <a:pt x="313" y="171"/>
                    <a:pt x="313" y="171"/>
                  </a:cubicBezTo>
                  <a:lnTo>
                    <a:pt x="179" y="187"/>
                  </a:ln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grpSp>
      <p:cxnSp>
        <p:nvCxnSpPr>
          <p:cNvPr id="3" name="直接连接符 2"/>
          <p:cNvCxnSpPr/>
          <p:nvPr/>
        </p:nvCxnSpPr>
        <p:spPr>
          <a:xfrm>
            <a:off x="2945765" y="1671955"/>
            <a:ext cx="1774825"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圆角矩形标注 1"/>
          <p:cNvSpPr/>
          <p:nvPr/>
        </p:nvSpPr>
        <p:spPr>
          <a:xfrm>
            <a:off x="1007745" y="2626360"/>
            <a:ext cx="5495290" cy="2914650"/>
          </a:xfrm>
          <a:prstGeom prst="wedgeRoundRectCallou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t>想一想</a:t>
            </a:r>
            <a:r>
              <a:rPr lang="zh-CN" altLang="en-US" sz="2400"/>
              <a:t>：</a:t>
            </a:r>
            <a:endParaRPr lang="zh-CN" altLang="en-US" sz="2400"/>
          </a:p>
          <a:p>
            <a:pPr algn="l"/>
            <a:endParaRPr lang="zh-CN" altLang="en-US" sz="2400"/>
          </a:p>
          <a:p>
            <a:pPr algn="l"/>
            <a:r>
              <a:rPr lang="zh-CN" altLang="en-US" sz="2400"/>
              <a:t>商业模式是什么？十二栋文化的商业模式是如何形成的？</a:t>
            </a:r>
            <a:endParaRPr lang="zh-CN" altLang="en-US" sz="24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690816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二、使用商业模式画布设计商业模式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（三）设计营收模式</a:t>
            </a:r>
            <a:endParaRPr lang="zh-CN" altLang="en-US" sz="2400"/>
          </a:p>
        </p:txBody>
      </p:sp>
      <p:sp>
        <p:nvSpPr>
          <p:cNvPr id="5" name="文本框 4"/>
          <p:cNvSpPr txBox="1"/>
          <p:nvPr/>
        </p:nvSpPr>
        <p:spPr>
          <a:xfrm>
            <a:off x="1168400" y="1381760"/>
            <a:ext cx="9648190" cy="3784600"/>
          </a:xfrm>
          <a:prstGeom prst="rect">
            <a:avLst/>
          </a:prstGeom>
          <a:noFill/>
        </p:spPr>
        <p:txBody>
          <a:bodyPr wrap="square" rtlCol="0" anchor="t">
            <a:spAutoFit/>
          </a:bodyPr>
          <a:p>
            <a:r>
              <a:rPr lang="zh-CN" altLang="en-US" sz="2400"/>
              <a:t>根据所预定的目标市场及价值主张，进一步设计可能的营收来源、营收模式及定价。</a:t>
            </a:r>
            <a:endParaRPr lang="zh-CN" altLang="en-US" sz="2400"/>
          </a:p>
          <a:p>
            <a:endParaRPr lang="zh-CN" altLang="en-US" sz="2400"/>
          </a:p>
          <a:p>
            <a:r>
              <a:rPr lang="zh-CN" altLang="en-US" sz="2400">
                <a:solidFill>
                  <a:srgbClr val="FF0000"/>
                </a:solidFill>
              </a:rPr>
              <a:t>设计营收模式的第一步</a:t>
            </a:r>
            <a:r>
              <a:rPr lang="zh-CN" altLang="en-US" sz="2400"/>
              <a:t>：找到此商业模式所有的营收来源，并了解如何创造各项营收。</a:t>
            </a:r>
            <a:endParaRPr lang="zh-CN" altLang="en-US" sz="2400"/>
          </a:p>
          <a:p>
            <a:r>
              <a:rPr lang="zh-CN" altLang="en-US" sz="2400">
                <a:solidFill>
                  <a:srgbClr val="FF0000"/>
                </a:solidFill>
              </a:rPr>
              <a:t>设计营收模式的第二步</a:t>
            </a:r>
            <a:r>
              <a:rPr lang="zh-CN" altLang="en-US" sz="2400"/>
              <a:t>是对比成本与营收，以了解企业是否获利。</a:t>
            </a:r>
            <a:endParaRPr lang="zh-CN" altLang="en-US" sz="2400"/>
          </a:p>
          <a:p>
            <a:endParaRPr lang="zh-CN" altLang="en-US" sz="2400"/>
          </a:p>
          <a:p>
            <a:r>
              <a:rPr lang="zh-CN" altLang="en-US" sz="2400"/>
              <a:t>创业的最终目标是让收入大于成本，当一种商业模式做到了这件事情，并且有高度可规模化的潜在客户，我们则称这是一种可升级的商业模式，也是所有创业者追求的目标。</a:t>
            </a:r>
            <a:endParaRPr lang="zh-CN" altLang="en-US" sz="240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690816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二、使用商业模式画布设计商业模式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（四）布局基础运营</a:t>
            </a:r>
            <a:endParaRPr lang="zh-CN" altLang="en-US" sz="2400"/>
          </a:p>
        </p:txBody>
      </p:sp>
      <p:sp>
        <p:nvSpPr>
          <p:cNvPr id="5" name="文本框 4"/>
          <p:cNvSpPr txBox="1"/>
          <p:nvPr/>
        </p:nvSpPr>
        <p:spPr>
          <a:xfrm>
            <a:off x="1168400" y="1381760"/>
            <a:ext cx="9648190" cy="460375"/>
          </a:xfrm>
          <a:prstGeom prst="rect">
            <a:avLst/>
          </a:prstGeom>
          <a:noFill/>
        </p:spPr>
        <p:txBody>
          <a:bodyPr wrap="square" rtlCol="0" anchor="t">
            <a:spAutoFit/>
          </a:bodyPr>
          <a:p>
            <a:r>
              <a:rPr lang="zh-CN" altLang="en-US" sz="2400"/>
              <a:t>通常创业者需要考虑三个方面：</a:t>
            </a:r>
            <a:endParaRPr lang="zh-CN" altLang="en-US" sz="2400"/>
          </a:p>
        </p:txBody>
      </p:sp>
      <p:sp>
        <p:nvSpPr>
          <p:cNvPr id="10" name="Rectangle 14_#color-804&amp;11266"/>
          <p:cNvSpPr/>
          <p:nvPr>
            <p:custDataLst>
              <p:tags r:id="rId1"/>
            </p:custDataLst>
          </p:nvPr>
        </p:nvSpPr>
        <p:spPr>
          <a:xfrm>
            <a:off x="620078" y="2372360"/>
            <a:ext cx="3348000" cy="3374136"/>
          </a:xfrm>
          <a:prstGeom prst="roundRect">
            <a:avLst>
              <a:gd name="adj" fmla="val 9483"/>
            </a:avLst>
          </a:prstGeom>
          <a:solidFill>
            <a:schemeClr val="lt1"/>
          </a:solidFill>
          <a:ln w="3175" cap="flat" cmpd="sng" algn="ctr">
            <a:solidFill>
              <a:schemeClr val="accent2">
                <a:alpha val="20000"/>
              </a:schemeClr>
            </a:solidFill>
            <a:prstDash val="solid"/>
            <a:round/>
            <a:headEnd type="none" w="med" len="med"/>
            <a:tailEnd type="none" w="med" len="med"/>
          </a:ln>
          <a:effectLst>
            <a:outerShdw blurRad="508000" dist="76200" dir="5399999" algn="bl" rotWithShape="0">
              <a:schemeClr val="accent2">
                <a:alpha val="20000"/>
              </a:schemeClr>
            </a:outerShdw>
          </a:effectLst>
        </p:spPr>
        <p:txBody>
          <a:bodyPr/>
          <a:p>
            <a:endParaRPr lang="zh-CN" altLang="en-US">
              <a:solidFill>
                <a:schemeClr val="tx1"/>
              </a:solidFill>
            </a:endParaRPr>
          </a:p>
        </p:txBody>
      </p:sp>
      <p:sp>
        <p:nvSpPr>
          <p:cNvPr id="4" name="Rectangle 14_#color-804&amp;11267"/>
          <p:cNvSpPr/>
          <p:nvPr>
            <p:custDataLst>
              <p:tags r:id="rId2"/>
            </p:custDataLst>
          </p:nvPr>
        </p:nvSpPr>
        <p:spPr>
          <a:xfrm>
            <a:off x="8071168" y="2381250"/>
            <a:ext cx="3348000" cy="3355848"/>
          </a:xfrm>
          <a:prstGeom prst="roundRect">
            <a:avLst>
              <a:gd name="adj" fmla="val 9483"/>
            </a:avLst>
          </a:prstGeom>
          <a:solidFill>
            <a:schemeClr val="lt1"/>
          </a:solidFill>
          <a:ln w="3175" cap="flat" cmpd="sng" algn="ctr">
            <a:solidFill>
              <a:schemeClr val="accent2">
                <a:alpha val="20000"/>
              </a:schemeClr>
            </a:solidFill>
            <a:prstDash val="solid"/>
            <a:round/>
            <a:headEnd type="none" w="med" len="med"/>
            <a:tailEnd type="none" w="med" len="med"/>
          </a:ln>
          <a:effectLst>
            <a:outerShdw blurRad="508000" dist="76200" dir="5399999" algn="bl" rotWithShape="0">
              <a:schemeClr val="accent2">
                <a:alpha val="20000"/>
              </a:schemeClr>
            </a:outerShdw>
          </a:effectLst>
        </p:spPr>
        <p:txBody>
          <a:bodyPr/>
          <a:p>
            <a:endParaRPr lang="zh-CN" altLang="en-US">
              <a:solidFill>
                <a:schemeClr val="tx1"/>
              </a:solidFill>
            </a:endParaRPr>
          </a:p>
        </p:txBody>
      </p:sp>
      <p:sp>
        <p:nvSpPr>
          <p:cNvPr id="20" name="Rectangle 14_#color_$accent1_$accent2-804&amp;11259"/>
          <p:cNvSpPr/>
          <p:nvPr>
            <p:custDataLst>
              <p:tags r:id="rId3"/>
            </p:custDataLst>
          </p:nvPr>
        </p:nvSpPr>
        <p:spPr>
          <a:xfrm>
            <a:off x="4345623" y="2143125"/>
            <a:ext cx="3347720" cy="3831590"/>
          </a:xfrm>
          <a:prstGeom prst="roundRect">
            <a:avLst>
              <a:gd name="adj" fmla="val 9484"/>
            </a:avLst>
          </a:prstGeom>
          <a:gradFill>
            <a:gsLst>
              <a:gs pos="0">
                <a:schemeClr val="accent2">
                  <a:lumMod val="75000"/>
                  <a:alpha val="100000"/>
                </a:schemeClr>
              </a:gs>
              <a:gs pos="100000">
                <a:schemeClr val="accent2">
                  <a:alpha val="100000"/>
                </a:schemeClr>
              </a:gs>
            </a:gsLst>
            <a:lin ang="21206433" scaled="0"/>
          </a:gradFill>
          <a:ln w="3175" cap="flat" cmpd="sng" algn="ctr">
            <a:solidFill>
              <a:schemeClr val="accent2">
                <a:lumMod val="75000"/>
                <a:alpha val="20000"/>
              </a:schemeClr>
            </a:solidFill>
            <a:prstDash val="solid"/>
            <a:miter lim="800000"/>
            <a:headEnd type="none" w="med" len="med"/>
            <a:tailEnd type="none" w="med" len="med"/>
          </a:ln>
          <a:effectLst>
            <a:outerShdw blurRad="508000" dist="101600" dir="5399998" algn="ctr"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a:p>
            <a:endParaRPr lang="zh-CN" altLang="en-US">
              <a:solidFill>
                <a:schemeClr val="lt1"/>
              </a:solidFill>
            </a:endParaRPr>
          </a:p>
        </p:txBody>
      </p:sp>
      <p:sp>
        <p:nvSpPr>
          <p:cNvPr id="25" name="Rectangle 41749_#color_$accent1_$accent2-804&amp;11269"/>
          <p:cNvSpPr/>
          <p:nvPr>
            <p:custDataLst>
              <p:tags r:id="rId4"/>
            </p:custDataLst>
          </p:nvPr>
        </p:nvSpPr>
        <p:spPr>
          <a:xfrm>
            <a:off x="8548053" y="3181350"/>
            <a:ext cx="2871216" cy="630936"/>
          </a:xfrm>
          <a:custGeom>
            <a:avLst/>
            <a:gdLst/>
            <a:ahLst/>
            <a:cxnLst/>
            <a:rect l="l" t="t" r="r" b="b"/>
            <a:pathLst>
              <a:path w="2871216" h="630936">
                <a:moveTo>
                  <a:pt x="0" y="128016"/>
                </a:moveTo>
                <a:cubicBezTo>
                  <a:pt x="0" y="54864"/>
                  <a:pt x="54864" y="0"/>
                  <a:pt x="128016" y="0"/>
                </a:cubicBezTo>
                <a:lnTo>
                  <a:pt x="2871216" y="0"/>
                </a:lnTo>
                <a:lnTo>
                  <a:pt x="2871216" y="630936"/>
                </a:lnTo>
                <a:lnTo>
                  <a:pt x="128016" y="630936"/>
                </a:lnTo>
                <a:cubicBezTo>
                  <a:pt x="54864" y="630936"/>
                  <a:pt x="0" y="576072"/>
                  <a:pt x="0" y="512064"/>
                </a:cubicBezTo>
                <a:lnTo>
                  <a:pt x="0" y="128016"/>
                </a:lnTo>
              </a:path>
            </a:pathLst>
          </a:custGeom>
          <a:gradFill>
            <a:gsLst>
              <a:gs pos="0">
                <a:schemeClr val="accent2">
                  <a:lumMod val="75000"/>
                  <a:alpha val="100000"/>
                </a:schemeClr>
              </a:gs>
              <a:gs pos="100000">
                <a:schemeClr val="accent2">
                  <a:alpha val="100000"/>
                </a:schemeClr>
              </a:gs>
            </a:gsLst>
            <a:lin ang="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32400" tIns="108000" rIns="525600" bIns="0">
            <a:noAutofit/>
          </a:bodyPr>
          <a:p>
            <a:pPr algn="ctr"/>
            <a:r>
              <a:rPr lang="zh-CN" altLang="zh-CN" sz="2400" b="1">
                <a:solidFill>
                  <a:srgbClr val="FFFFFF"/>
                </a:solidFill>
                <a:latin typeface="+mn-ea"/>
                <a:cs typeface="+mn-ea"/>
                <a:sym typeface="+mn-ea"/>
              </a:rPr>
              <a:t>关键伙伴</a:t>
            </a:r>
            <a:endParaRPr lang="zh-CN" altLang="zh-CN" sz="2400" b="1">
              <a:solidFill>
                <a:srgbClr val="FFFFFF"/>
              </a:solidFill>
              <a:latin typeface="+mn-ea"/>
              <a:cs typeface="+mn-ea"/>
              <a:sym typeface="+mn-ea"/>
            </a:endParaRPr>
          </a:p>
        </p:txBody>
      </p:sp>
      <p:sp>
        <p:nvSpPr>
          <p:cNvPr id="12" name="Rectangle 41748_#color_$accent1_$accent2-804&amp;11268"/>
          <p:cNvSpPr/>
          <p:nvPr>
            <p:custDataLst>
              <p:tags r:id="rId5"/>
            </p:custDataLst>
          </p:nvPr>
        </p:nvSpPr>
        <p:spPr>
          <a:xfrm>
            <a:off x="1096963" y="3181985"/>
            <a:ext cx="2871216" cy="630936"/>
          </a:xfrm>
          <a:custGeom>
            <a:avLst/>
            <a:gdLst/>
            <a:ahLst/>
            <a:cxnLst/>
            <a:rect l="l" t="t" r="r" b="b"/>
            <a:pathLst>
              <a:path w="2871216" h="630936">
                <a:moveTo>
                  <a:pt x="0" y="128016"/>
                </a:moveTo>
                <a:cubicBezTo>
                  <a:pt x="0" y="54864"/>
                  <a:pt x="54864" y="0"/>
                  <a:pt x="128016" y="0"/>
                </a:cubicBezTo>
                <a:lnTo>
                  <a:pt x="2871216" y="0"/>
                </a:lnTo>
                <a:lnTo>
                  <a:pt x="2871216" y="630936"/>
                </a:lnTo>
                <a:lnTo>
                  <a:pt x="128016" y="630936"/>
                </a:lnTo>
                <a:cubicBezTo>
                  <a:pt x="54864" y="630936"/>
                  <a:pt x="0" y="576072"/>
                  <a:pt x="0" y="512064"/>
                </a:cubicBezTo>
                <a:lnTo>
                  <a:pt x="0" y="128016"/>
                </a:lnTo>
              </a:path>
            </a:pathLst>
          </a:custGeom>
          <a:gradFill>
            <a:gsLst>
              <a:gs pos="0">
                <a:schemeClr val="accent2">
                  <a:lumMod val="75000"/>
                  <a:alpha val="100000"/>
                </a:schemeClr>
              </a:gs>
              <a:gs pos="100000">
                <a:schemeClr val="accent2">
                  <a:alpha val="100000"/>
                </a:schemeClr>
              </a:gs>
            </a:gsLst>
            <a:lin ang="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32400" tIns="108000" rIns="525600" bIns="0">
            <a:noAutofit/>
          </a:bodyPr>
          <a:p>
            <a:pPr algn="ctr"/>
            <a:r>
              <a:rPr lang="zh-CN" altLang="zh-CN" sz="2400" b="1">
                <a:solidFill>
                  <a:srgbClr val="FFFFFF"/>
                </a:solidFill>
                <a:latin typeface="+mn-ea"/>
                <a:cs typeface="+mn-ea"/>
                <a:sym typeface="+mn-ea"/>
              </a:rPr>
              <a:t>关键活动</a:t>
            </a:r>
            <a:endParaRPr lang="zh-CN" altLang="zh-CN" sz="2400" b="1">
              <a:solidFill>
                <a:srgbClr val="FFFFFF"/>
              </a:solidFill>
              <a:latin typeface="+mn-ea"/>
              <a:cs typeface="+mn-ea"/>
              <a:sym typeface="+mn-ea"/>
            </a:endParaRPr>
          </a:p>
        </p:txBody>
      </p:sp>
      <p:sp>
        <p:nvSpPr>
          <p:cNvPr id="6" name="矩形 5"/>
          <p:cNvSpPr/>
          <p:nvPr>
            <p:custDataLst>
              <p:tags r:id="rId6"/>
            </p:custDataLst>
          </p:nvPr>
        </p:nvSpPr>
        <p:spPr>
          <a:xfrm>
            <a:off x="2048828" y="2576830"/>
            <a:ext cx="490220" cy="450000"/>
          </a:xfrm>
          <a:prstGeom prst="rect">
            <a:avLst/>
          </a:prstGeom>
          <a:noFill/>
        </p:spPr>
        <p:txBody>
          <a:bodyPr wrap="none" lIns="0" tIns="0" rIns="0" bIns="0" rtlCol="0" anchor="ctr">
            <a:noAutofit/>
          </a:bodyPr>
          <a:p>
            <a:pPr algn="ctr">
              <a:spcBef>
                <a:spcPct val="0"/>
              </a:spcBef>
              <a:spcAft>
                <a:spcPct val="0"/>
              </a:spcAft>
            </a:pPr>
            <a:r>
              <a:rPr lang="en-US" altLang="zh-CN" sz="2400" b="1" dirty="0">
                <a:solidFill>
                  <a:schemeClr val="accent2">
                    <a:lumMod val="40000"/>
                    <a:lumOff val="60000"/>
                  </a:schemeClr>
                </a:solidFill>
                <a:latin typeface="+mn-ea"/>
                <a:cs typeface="+mn-ea"/>
                <a:sym typeface="+mn-ea"/>
              </a:rPr>
              <a:t>01</a:t>
            </a:r>
            <a:endParaRPr lang="en-US" altLang="zh-CN" sz="2400" b="1" dirty="0">
              <a:solidFill>
                <a:schemeClr val="accent2">
                  <a:lumMod val="40000"/>
                  <a:lumOff val="60000"/>
                </a:schemeClr>
              </a:solidFill>
              <a:latin typeface="+mn-ea"/>
              <a:cs typeface="+mn-ea"/>
              <a:sym typeface="+mn-ea"/>
            </a:endParaRPr>
          </a:p>
        </p:txBody>
      </p:sp>
      <p:sp>
        <p:nvSpPr>
          <p:cNvPr id="7" name="矩形 6"/>
          <p:cNvSpPr/>
          <p:nvPr>
            <p:custDataLst>
              <p:tags r:id="rId7"/>
            </p:custDataLst>
          </p:nvPr>
        </p:nvSpPr>
        <p:spPr>
          <a:xfrm>
            <a:off x="9500553" y="2576830"/>
            <a:ext cx="490220" cy="450000"/>
          </a:xfrm>
          <a:prstGeom prst="rect">
            <a:avLst/>
          </a:prstGeom>
          <a:noFill/>
        </p:spPr>
        <p:txBody>
          <a:bodyPr wrap="none" lIns="0" tIns="0" rIns="0" bIns="0" rtlCol="0" anchor="ctr">
            <a:noAutofit/>
          </a:bodyPr>
          <a:p>
            <a:pPr algn="ctr">
              <a:spcBef>
                <a:spcPct val="0"/>
              </a:spcBef>
              <a:spcAft>
                <a:spcPct val="0"/>
              </a:spcAft>
            </a:pPr>
            <a:r>
              <a:rPr lang="en-US" altLang="zh-CN" sz="2400" b="1">
                <a:solidFill>
                  <a:schemeClr val="accent2">
                    <a:lumMod val="40000"/>
                    <a:lumOff val="60000"/>
                  </a:schemeClr>
                </a:solidFill>
                <a:latin typeface="+mn-ea"/>
                <a:cs typeface="+mn-ea"/>
                <a:sym typeface="+mn-ea"/>
              </a:rPr>
              <a:t>03</a:t>
            </a:r>
            <a:endParaRPr lang="en-US" altLang="zh-CN" sz="2400" b="1">
              <a:solidFill>
                <a:schemeClr val="accent2">
                  <a:lumMod val="40000"/>
                  <a:lumOff val="60000"/>
                </a:schemeClr>
              </a:solidFill>
              <a:latin typeface="+mn-ea"/>
              <a:cs typeface="+mn-ea"/>
              <a:sym typeface="+mn-ea"/>
            </a:endParaRPr>
          </a:p>
        </p:txBody>
      </p:sp>
      <p:sp>
        <p:nvSpPr>
          <p:cNvPr id="8" name="矩形 7"/>
          <p:cNvSpPr/>
          <p:nvPr>
            <p:custDataLst>
              <p:tags r:id="rId8"/>
            </p:custDataLst>
          </p:nvPr>
        </p:nvSpPr>
        <p:spPr>
          <a:xfrm>
            <a:off x="8417560" y="4074795"/>
            <a:ext cx="2947035" cy="131064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2400">
                <a:solidFill>
                  <a:schemeClr val="dk1">
                    <a:lumMod val="85000"/>
                    <a:lumOff val="15000"/>
                  </a:schemeClr>
                </a:solidFill>
                <a:latin typeface="+mn-ea"/>
                <a:cs typeface="+mn-ea"/>
                <a:sym typeface="+mn-ea"/>
              </a:rPr>
              <a:t>关键伙伴就是提供关键资源的合作伙伴。</a:t>
            </a:r>
            <a:endParaRPr lang="zh-CN" altLang="en-US" sz="2400">
              <a:solidFill>
                <a:schemeClr val="dk1">
                  <a:lumMod val="85000"/>
                  <a:lumOff val="15000"/>
                </a:schemeClr>
              </a:solidFill>
              <a:latin typeface="+mn-ea"/>
              <a:cs typeface="+mn-ea"/>
              <a:sym typeface="+mn-ea"/>
            </a:endParaRPr>
          </a:p>
        </p:txBody>
      </p:sp>
      <p:sp>
        <p:nvSpPr>
          <p:cNvPr id="9" name="矩形 8"/>
          <p:cNvSpPr/>
          <p:nvPr>
            <p:custDataLst>
              <p:tags r:id="rId9"/>
            </p:custDataLst>
          </p:nvPr>
        </p:nvSpPr>
        <p:spPr>
          <a:xfrm>
            <a:off x="964883" y="3968115"/>
            <a:ext cx="2656702" cy="131063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2400">
                <a:solidFill>
                  <a:schemeClr val="dk1">
                    <a:lumMod val="85000"/>
                    <a:lumOff val="15000"/>
                  </a:schemeClr>
                </a:solidFill>
                <a:latin typeface="+mn-ea"/>
                <a:cs typeface="+mn-ea"/>
                <a:sym typeface="+mn-ea"/>
              </a:rPr>
              <a:t>关键活动就是创业团队必须完成的工作项目。</a:t>
            </a:r>
            <a:endParaRPr lang="zh-CN" altLang="en-US" sz="2400">
              <a:solidFill>
                <a:schemeClr val="dk1">
                  <a:lumMod val="85000"/>
                  <a:lumOff val="15000"/>
                </a:schemeClr>
              </a:solidFill>
              <a:latin typeface="+mn-ea"/>
              <a:cs typeface="+mn-ea"/>
              <a:sym typeface="+mn-ea"/>
            </a:endParaRPr>
          </a:p>
        </p:txBody>
      </p:sp>
      <p:sp>
        <p:nvSpPr>
          <p:cNvPr id="11" name="矩形 10"/>
          <p:cNvSpPr/>
          <p:nvPr>
            <p:custDataLst>
              <p:tags r:id="rId10"/>
            </p:custDataLst>
          </p:nvPr>
        </p:nvSpPr>
        <p:spPr>
          <a:xfrm>
            <a:off x="5774373" y="2576830"/>
            <a:ext cx="490220" cy="450215"/>
          </a:xfrm>
          <a:prstGeom prst="rect">
            <a:avLst/>
          </a:prstGeom>
          <a:noFill/>
        </p:spPr>
        <p:txBody>
          <a:bodyPr wrap="none" lIns="0" tIns="0" rIns="0" bIns="0" rtlCol="0" anchor="ctr">
            <a:noAutofit/>
          </a:bodyPr>
          <a:p>
            <a:pPr algn="ctr">
              <a:spcBef>
                <a:spcPct val="0"/>
              </a:spcBef>
              <a:spcAft>
                <a:spcPct val="0"/>
              </a:spcAft>
            </a:pPr>
            <a:r>
              <a:rPr lang="en-US" altLang="zh-CN" sz="2400" b="1">
                <a:solidFill>
                  <a:schemeClr val="accent2">
                    <a:lumMod val="40000"/>
                    <a:lumOff val="60000"/>
                  </a:schemeClr>
                </a:solidFill>
                <a:latin typeface="+mn-ea"/>
                <a:cs typeface="+mn-ea"/>
                <a:sym typeface="+mn-ea"/>
              </a:rPr>
              <a:t>02</a:t>
            </a:r>
            <a:endParaRPr lang="en-US" altLang="zh-CN" sz="2400" b="1">
              <a:solidFill>
                <a:schemeClr val="accent2">
                  <a:lumMod val="40000"/>
                  <a:lumOff val="60000"/>
                </a:schemeClr>
              </a:solidFill>
              <a:latin typeface="+mn-ea"/>
              <a:cs typeface="+mn-ea"/>
              <a:sym typeface="+mn-ea"/>
            </a:endParaRPr>
          </a:p>
        </p:txBody>
      </p:sp>
      <p:sp>
        <p:nvSpPr>
          <p:cNvPr id="17" name="矩形 16"/>
          <p:cNvSpPr/>
          <p:nvPr>
            <p:custDataLst>
              <p:tags r:id="rId11"/>
            </p:custDataLst>
          </p:nvPr>
        </p:nvSpPr>
        <p:spPr>
          <a:xfrm>
            <a:off x="4539615" y="3827780"/>
            <a:ext cx="2960370" cy="131064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2400" dirty="0">
                <a:solidFill>
                  <a:schemeClr val="lt1">
                    <a:lumMod val="100000"/>
                  </a:schemeClr>
                </a:solidFill>
                <a:latin typeface="+mn-ea"/>
                <a:cs typeface="+mn-ea"/>
                <a:sym typeface="+mn-ea"/>
              </a:rPr>
              <a:t>关键资源是根据前面所有的设定，思考这种商业模式需要什么资源。</a:t>
            </a:r>
            <a:endParaRPr lang="zh-CN" altLang="en-US" sz="2400" dirty="0">
              <a:solidFill>
                <a:schemeClr val="lt1">
                  <a:lumMod val="100000"/>
                </a:schemeClr>
              </a:solidFill>
              <a:latin typeface="+mn-ea"/>
              <a:cs typeface="+mn-ea"/>
              <a:sym typeface="+mn-ea"/>
            </a:endParaRPr>
          </a:p>
        </p:txBody>
      </p:sp>
      <p:sp>
        <p:nvSpPr>
          <p:cNvPr id="21" name="Rectangle 41747_#color-804&amp;11260"/>
          <p:cNvSpPr/>
          <p:nvPr>
            <p:custDataLst>
              <p:tags r:id="rId12"/>
            </p:custDataLst>
          </p:nvPr>
        </p:nvSpPr>
        <p:spPr>
          <a:xfrm>
            <a:off x="4821873" y="3181350"/>
            <a:ext cx="2871216" cy="630936"/>
          </a:xfrm>
          <a:custGeom>
            <a:avLst/>
            <a:gdLst/>
            <a:ahLst/>
            <a:cxnLst/>
            <a:rect l="l" t="t" r="r" b="b"/>
            <a:pathLst>
              <a:path w="2871216" h="630936">
                <a:moveTo>
                  <a:pt x="0" y="128016"/>
                </a:moveTo>
                <a:cubicBezTo>
                  <a:pt x="0" y="54864"/>
                  <a:pt x="54864" y="0"/>
                  <a:pt x="128016" y="0"/>
                </a:cubicBezTo>
                <a:lnTo>
                  <a:pt x="2871216" y="0"/>
                </a:lnTo>
                <a:lnTo>
                  <a:pt x="2871216" y="630936"/>
                </a:lnTo>
                <a:lnTo>
                  <a:pt x="128016" y="630936"/>
                </a:lnTo>
                <a:cubicBezTo>
                  <a:pt x="54864" y="630936"/>
                  <a:pt x="0" y="576072"/>
                  <a:pt x="0" y="512064"/>
                </a:cubicBezTo>
                <a:lnTo>
                  <a:pt x="0" y="128016"/>
                </a:lnTo>
              </a:path>
            </a:pathLst>
          </a:custGeom>
          <a:solidFill>
            <a:schemeClr val="lt1"/>
          </a:solidFill>
        </p:spPr>
        <p:txBody>
          <a:bodyPr wrap="square" lIns="32400" tIns="108000" rIns="551688" bIns="0">
            <a:noAutofit/>
          </a:bodyPr>
          <a:p>
            <a:pPr algn="ctr"/>
            <a:r>
              <a:rPr lang="zh-CN" altLang="zh-CN" sz="2400" b="1" dirty="0">
                <a:solidFill>
                  <a:schemeClr val="accent2"/>
                </a:solidFill>
                <a:latin typeface="+mn-ea"/>
                <a:cs typeface="+mn-ea"/>
                <a:sym typeface="+mn-ea"/>
              </a:rPr>
              <a:t>关键资源</a:t>
            </a:r>
            <a:endParaRPr lang="zh-CN" altLang="zh-CN" sz="2400" b="1" dirty="0">
              <a:solidFill>
                <a:schemeClr val="accent2"/>
              </a:solidFill>
              <a:latin typeface="+mn-ea"/>
              <a:cs typeface="+mn-ea"/>
              <a:sym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690816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三、在已有商业模式的基础上设计商业模式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（一）通过模仿设计商业模式</a:t>
            </a:r>
            <a:endParaRPr lang="zh-CN" altLang="en-US" sz="2400"/>
          </a:p>
        </p:txBody>
      </p:sp>
      <p:sp>
        <p:nvSpPr>
          <p:cNvPr id="18" name="文本框 17"/>
          <p:cNvSpPr txBox="1"/>
          <p:nvPr/>
        </p:nvSpPr>
        <p:spPr>
          <a:xfrm>
            <a:off x="637540" y="1684020"/>
            <a:ext cx="6096000" cy="460375"/>
          </a:xfrm>
          <a:prstGeom prst="rect">
            <a:avLst/>
          </a:prstGeom>
          <a:noFill/>
        </p:spPr>
        <p:txBody>
          <a:bodyPr wrap="square" rtlCol="0" anchor="t">
            <a:spAutoFit/>
          </a:bodyPr>
          <a:p>
            <a:r>
              <a:rPr lang="zh-CN" altLang="en-US" sz="2400">
                <a:highlight>
                  <a:srgbClr val="FFFF00"/>
                </a:highlight>
              </a:rPr>
              <a:t>1．全盘复制</a:t>
            </a:r>
            <a:endParaRPr lang="zh-CN" altLang="en-US" sz="2400">
              <a:highlight>
                <a:srgbClr val="FFFF00"/>
              </a:highlight>
            </a:endParaRPr>
          </a:p>
        </p:txBody>
      </p:sp>
      <p:sp>
        <p:nvSpPr>
          <p:cNvPr id="19" name="文本框 18"/>
          <p:cNvSpPr txBox="1"/>
          <p:nvPr/>
        </p:nvSpPr>
        <p:spPr>
          <a:xfrm>
            <a:off x="637540" y="3061335"/>
            <a:ext cx="6096000" cy="460375"/>
          </a:xfrm>
          <a:prstGeom prst="rect">
            <a:avLst/>
          </a:prstGeom>
          <a:noFill/>
        </p:spPr>
        <p:txBody>
          <a:bodyPr wrap="square" rtlCol="0" anchor="t">
            <a:spAutoFit/>
          </a:bodyPr>
          <a:p>
            <a:r>
              <a:rPr lang="zh-CN" altLang="en-US" sz="2400">
                <a:highlight>
                  <a:srgbClr val="FFFF00"/>
                </a:highlight>
              </a:rPr>
              <a:t>2．借鉴提升</a:t>
            </a:r>
            <a:endParaRPr lang="zh-CN" altLang="en-US" sz="2400">
              <a:highlight>
                <a:srgbClr val="FFFF00"/>
              </a:highlight>
            </a:endParaRPr>
          </a:p>
        </p:txBody>
      </p:sp>
      <p:sp>
        <p:nvSpPr>
          <p:cNvPr id="22" name="文本框 21"/>
          <p:cNvSpPr txBox="1"/>
          <p:nvPr/>
        </p:nvSpPr>
        <p:spPr>
          <a:xfrm>
            <a:off x="3140710" y="3061335"/>
            <a:ext cx="6096000" cy="460375"/>
          </a:xfrm>
          <a:prstGeom prst="rect">
            <a:avLst/>
          </a:prstGeom>
          <a:noFill/>
        </p:spPr>
        <p:txBody>
          <a:bodyPr wrap="square" rtlCol="0" anchor="t">
            <a:spAutoFit/>
          </a:bodyPr>
          <a:p>
            <a:r>
              <a:rPr lang="zh-CN" altLang="en-US" sz="2400"/>
              <a:t>（1）引用创新点。</a:t>
            </a:r>
            <a:endParaRPr lang="zh-CN" altLang="en-US" sz="2400"/>
          </a:p>
        </p:txBody>
      </p:sp>
      <p:sp>
        <p:nvSpPr>
          <p:cNvPr id="24" name="文本框 23"/>
          <p:cNvSpPr txBox="1"/>
          <p:nvPr/>
        </p:nvSpPr>
        <p:spPr>
          <a:xfrm>
            <a:off x="3140710" y="3991610"/>
            <a:ext cx="6096000" cy="460375"/>
          </a:xfrm>
          <a:prstGeom prst="rect">
            <a:avLst/>
          </a:prstGeom>
          <a:noFill/>
        </p:spPr>
        <p:txBody>
          <a:bodyPr wrap="square" rtlCol="0" anchor="t">
            <a:spAutoFit/>
          </a:bodyPr>
          <a:p>
            <a:r>
              <a:rPr lang="zh-CN" altLang="en-US" sz="2400"/>
              <a:t>（2）延伸扩展。</a:t>
            </a:r>
            <a:endParaRPr lang="zh-CN" altLang="en-US" sz="2400"/>
          </a:p>
        </p:txBody>
      </p:sp>
      <p:sp>
        <p:nvSpPr>
          <p:cNvPr id="26" name="文本框 25"/>
          <p:cNvSpPr txBox="1"/>
          <p:nvPr/>
        </p:nvSpPr>
        <p:spPr>
          <a:xfrm>
            <a:off x="3140710" y="4921885"/>
            <a:ext cx="6096000" cy="460375"/>
          </a:xfrm>
          <a:prstGeom prst="rect">
            <a:avLst/>
          </a:prstGeom>
          <a:noFill/>
        </p:spPr>
        <p:txBody>
          <a:bodyPr wrap="square" rtlCol="0" anchor="t">
            <a:spAutoFit/>
          </a:bodyPr>
          <a:p>
            <a:r>
              <a:rPr lang="zh-CN" altLang="en-US" sz="2400"/>
              <a:t>（3）逆向思维。</a:t>
            </a:r>
            <a:endParaRPr lang="zh-CN" altLang="en-US" sz="2400"/>
          </a:p>
        </p:txBody>
      </p:sp>
      <p:pic>
        <p:nvPicPr>
          <p:cNvPr id="30" name="https://photo-static-api.fotomore.com/creative/vcg/400/version23/VCG41538802566.jpg?uid=386&amp;timestamp=1724383658&amp;sign=237151689086678a35c4ca92208169de" descr="长曝光从一辆行驶的火车拍摄"/>
          <p:cNvPicPr>
            <a:picLocks noChangeAspect="1"/>
          </p:cNvPicPr>
          <p:nvPr/>
        </p:nvPicPr>
        <p:blipFill>
          <a:blip r:embed="rId1"/>
          <a:stretch>
            <a:fillRect/>
          </a:stretch>
        </p:blipFill>
        <p:spPr>
          <a:xfrm>
            <a:off x="6468110" y="2016760"/>
            <a:ext cx="4580890" cy="3056255"/>
          </a:xfrm>
          <a:prstGeom prst="rect">
            <a:avLst/>
          </a:prstGeom>
        </p:spPr>
      </p:pic>
      <p:sp>
        <p:nvSpPr>
          <p:cNvPr id="32" name="左大括号 31"/>
          <p:cNvSpPr/>
          <p:nvPr/>
        </p:nvSpPr>
        <p:spPr>
          <a:xfrm>
            <a:off x="2768600" y="3061335"/>
            <a:ext cx="478155" cy="2400300"/>
          </a:xfrm>
          <a:prstGeom prst="leftBrace">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873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029335" y="2461260"/>
            <a:ext cx="6096000" cy="706755"/>
          </a:xfrm>
          <a:prstGeom prst="rect">
            <a:avLst/>
          </a:prstGeom>
          <a:noFill/>
        </p:spPr>
        <p:txBody>
          <a:bodyPr wrap="square" rtlCol="0" anchor="t">
            <a:spAutoFit/>
          </a:bodyPr>
          <a:p>
            <a:r>
              <a:rPr lang="zh-CN" altLang="en-US" sz="2000"/>
              <a:t>互动</a:t>
            </a:r>
            <a:endParaRPr lang="zh-CN" altLang="en-US" sz="2000"/>
          </a:p>
          <a:p>
            <a:r>
              <a:rPr lang="zh-CN" altLang="en-US" sz="2000"/>
              <a:t>讨论</a:t>
            </a:r>
            <a:endParaRPr lang="zh-CN" altLang="en-US" sz="2000"/>
          </a:p>
        </p:txBody>
      </p:sp>
      <p:sp>
        <p:nvSpPr>
          <p:cNvPr id="7" name="文本框 6"/>
          <p:cNvSpPr txBox="1"/>
          <p:nvPr/>
        </p:nvSpPr>
        <p:spPr>
          <a:xfrm>
            <a:off x="1588770" y="3570605"/>
            <a:ext cx="6096000" cy="1568450"/>
          </a:xfrm>
          <a:prstGeom prst="rect">
            <a:avLst/>
          </a:prstGeom>
          <a:noFill/>
        </p:spPr>
        <p:txBody>
          <a:bodyPr wrap="square" rtlCol="0" anchor="t">
            <a:spAutoFit/>
          </a:bodyPr>
          <a:p>
            <a:r>
              <a:rPr lang="zh-CN" altLang="en-US" sz="2400" b="1">
                <a:solidFill>
                  <a:srgbClr val="002060"/>
                </a:solidFill>
              </a:rPr>
              <a:t>共享单车为人们解决了“最后三公里”的痛点，但是这种商业模式从无到有，再到激烈竞争后的少量巨头存活，它的商业模式是如何经历模仿、借鉴和提升的？</a:t>
            </a:r>
            <a:endParaRPr lang="zh-CN" altLang="en-US" sz="2400" b="1">
              <a:solidFill>
                <a:srgbClr val="002060"/>
              </a:solidFill>
            </a:endParaRPr>
          </a:p>
        </p:txBody>
      </p:sp>
      <p:sp>
        <p:nvSpPr>
          <p:cNvPr id="9" name="圆角矩形 8"/>
          <p:cNvSpPr/>
          <p:nvPr/>
        </p:nvSpPr>
        <p:spPr>
          <a:xfrm>
            <a:off x="743585" y="2330450"/>
            <a:ext cx="7785735" cy="3798570"/>
          </a:xfrm>
          <a:prstGeom prst="roundRect">
            <a:avLst/>
          </a:prstGeom>
        </p:spPr>
        <p:style>
          <a:lnRef idx="3">
            <a:schemeClr val="accent2"/>
          </a:lnRef>
          <a:fillRef idx="0">
            <a:srgbClr val="FFFFFF"/>
          </a:fillRef>
          <a:effectRef idx="0">
            <a:srgbClr val="FFFFFF"/>
          </a:effectRef>
          <a:fontRef idx="minor">
            <a:schemeClr val="tx1"/>
          </a:fontRef>
        </p:style>
        <p:txBody>
          <a:bodyPr rtlCol="0" anchor="ctr"/>
          <a:p>
            <a:pPr algn="ctr"/>
            <a:endParaRPr lang="zh-CN" altLang="en-US"/>
          </a:p>
        </p:txBody>
      </p:sp>
      <p:sp>
        <p:nvSpPr>
          <p:cNvPr id="19" name="椭圆形标注 18"/>
          <p:cNvSpPr/>
          <p:nvPr/>
        </p:nvSpPr>
        <p:spPr>
          <a:xfrm>
            <a:off x="865505" y="2388870"/>
            <a:ext cx="1015365" cy="812165"/>
          </a:xfrm>
          <a:prstGeom prst="wedgeEllipseCallout">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690816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三、在已有商业模式的基础上设计商业模式</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（二）通过竞争设计商业模式</a:t>
            </a:r>
            <a:endParaRPr lang="zh-CN" altLang="en-US" sz="2400"/>
          </a:p>
        </p:txBody>
      </p:sp>
      <p:sp>
        <p:nvSpPr>
          <p:cNvPr id="4" name="矩形: 圆角 3"/>
          <p:cNvSpPr/>
          <p:nvPr>
            <p:custDataLst>
              <p:tags r:id="rId1"/>
            </p:custDataLst>
          </p:nvPr>
        </p:nvSpPr>
        <p:spPr>
          <a:xfrm>
            <a:off x="8623300" y="3171508"/>
            <a:ext cx="2872920" cy="2137065"/>
          </a:xfrm>
          <a:prstGeom prst="roundRect">
            <a:avLst>
              <a:gd name="adj" fmla="val 576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圆角 1"/>
          <p:cNvSpPr/>
          <p:nvPr>
            <p:custDataLst>
              <p:tags r:id="rId2"/>
            </p:custDataLst>
          </p:nvPr>
        </p:nvSpPr>
        <p:spPr>
          <a:xfrm>
            <a:off x="4659630" y="3171508"/>
            <a:ext cx="2872920" cy="2137065"/>
          </a:xfrm>
          <a:prstGeom prst="roundRect">
            <a:avLst>
              <a:gd name="adj" fmla="val 576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圆角 2"/>
          <p:cNvSpPr/>
          <p:nvPr>
            <p:custDataLst>
              <p:tags r:id="rId3"/>
            </p:custDataLst>
          </p:nvPr>
        </p:nvSpPr>
        <p:spPr>
          <a:xfrm>
            <a:off x="695960" y="3171508"/>
            <a:ext cx="2872920" cy="2137065"/>
          </a:xfrm>
          <a:prstGeom prst="roundRect">
            <a:avLst>
              <a:gd name="adj" fmla="val 576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custDataLst>
              <p:tags r:id="rId4"/>
            </p:custDataLst>
          </p:nvPr>
        </p:nvSpPr>
        <p:spPr>
          <a:xfrm>
            <a:off x="1002030" y="4324033"/>
            <a:ext cx="2260599" cy="867312"/>
          </a:xfrm>
          <a:prstGeom prst="rect">
            <a:avLst/>
          </a:prstGeom>
          <a:noFill/>
        </p:spPr>
        <p:txBody>
          <a:bodyPr wrap="square" lIns="0" tIns="0" rIns="0" bIns="0" rtlCol="0" anchor="ctr">
            <a:noAutofit/>
          </a:bodyPr>
          <a:p>
            <a:pPr algn="ctr">
              <a:spcBef>
                <a:spcPct val="0"/>
              </a:spcBef>
              <a:spcAft>
                <a:spcPct val="0"/>
              </a:spcAft>
            </a:pPr>
            <a:r>
              <a:rPr kumimoji="1" lang="zh-CN" altLang="en-US" sz="2000" b="1" dirty="0">
                <a:solidFill>
                  <a:srgbClr val="FFFFFF"/>
                </a:solidFill>
                <a:latin typeface="+mn-ea"/>
                <a:cs typeface="+mn-ea"/>
              </a:rPr>
              <a:t>1．强化自身的良性循环</a:t>
            </a:r>
            <a:endParaRPr kumimoji="1" lang="zh-CN" altLang="en-US" sz="2000" b="1" dirty="0">
              <a:solidFill>
                <a:srgbClr val="FFFFFF"/>
              </a:solidFill>
              <a:latin typeface="+mn-ea"/>
              <a:cs typeface="+mn-ea"/>
            </a:endParaRPr>
          </a:p>
        </p:txBody>
      </p:sp>
      <p:sp>
        <p:nvSpPr>
          <p:cNvPr id="19" name="矩形 18"/>
          <p:cNvSpPr/>
          <p:nvPr>
            <p:custDataLst>
              <p:tags r:id="rId5"/>
            </p:custDataLst>
          </p:nvPr>
        </p:nvSpPr>
        <p:spPr>
          <a:xfrm>
            <a:off x="4965700" y="4324033"/>
            <a:ext cx="2260599" cy="867312"/>
          </a:xfrm>
          <a:prstGeom prst="rect">
            <a:avLst/>
          </a:prstGeom>
          <a:noFill/>
        </p:spPr>
        <p:txBody>
          <a:bodyPr wrap="square" lIns="0" tIns="0" rIns="0" bIns="0" rtlCol="0" anchor="ctr">
            <a:noAutofit/>
          </a:bodyPr>
          <a:p>
            <a:pPr algn="ctr">
              <a:spcBef>
                <a:spcPct val="0"/>
              </a:spcBef>
              <a:spcAft>
                <a:spcPct val="0"/>
              </a:spcAft>
            </a:pPr>
            <a:r>
              <a:rPr kumimoji="1" lang="zh-CN" altLang="en-US" sz="2000" b="1">
                <a:solidFill>
                  <a:srgbClr val="FFFFFF"/>
                </a:solidFill>
                <a:latin typeface="+mn-ea"/>
                <a:cs typeface="+mn-ea"/>
              </a:rPr>
              <a:t>2．削弱竞争对手的良性循环</a:t>
            </a:r>
            <a:endParaRPr kumimoji="1" lang="zh-CN" altLang="en-US" sz="2000" b="1">
              <a:solidFill>
                <a:srgbClr val="FFFFFF"/>
              </a:solidFill>
              <a:latin typeface="+mn-ea"/>
              <a:cs typeface="+mn-ea"/>
            </a:endParaRPr>
          </a:p>
        </p:txBody>
      </p:sp>
      <p:sp>
        <p:nvSpPr>
          <p:cNvPr id="21" name="矩形 20"/>
          <p:cNvSpPr/>
          <p:nvPr>
            <p:custDataLst>
              <p:tags r:id="rId6"/>
            </p:custDataLst>
          </p:nvPr>
        </p:nvSpPr>
        <p:spPr>
          <a:xfrm>
            <a:off x="8929370" y="4324033"/>
            <a:ext cx="2260600" cy="867312"/>
          </a:xfrm>
          <a:prstGeom prst="rect">
            <a:avLst/>
          </a:prstGeom>
          <a:noFill/>
        </p:spPr>
        <p:txBody>
          <a:bodyPr wrap="square" lIns="0" tIns="0" rIns="0" bIns="0" rtlCol="0" anchor="ctr">
            <a:noAutofit/>
          </a:bodyPr>
          <a:p>
            <a:pPr algn="ctr">
              <a:spcBef>
                <a:spcPct val="0"/>
              </a:spcBef>
              <a:spcAft>
                <a:spcPct val="0"/>
              </a:spcAft>
            </a:pPr>
            <a:r>
              <a:rPr kumimoji="1" lang="zh-CN" altLang="en-US" sz="2000" b="1">
                <a:solidFill>
                  <a:srgbClr val="FFFFFF"/>
                </a:solidFill>
                <a:latin typeface="+mn-ea"/>
                <a:cs typeface="+mn-ea"/>
              </a:rPr>
              <a:t>3．建立与竞争对手互补的循环</a:t>
            </a:r>
            <a:endParaRPr kumimoji="1" lang="zh-CN" altLang="en-US" sz="2000" b="1">
              <a:solidFill>
                <a:srgbClr val="FFFFFF"/>
              </a:solidFill>
              <a:latin typeface="+mn-ea"/>
              <a:cs typeface="+mn-ea"/>
            </a:endParaRPr>
          </a:p>
        </p:txBody>
      </p:sp>
      <p:pic>
        <p:nvPicPr>
          <p:cNvPr id="22" name="图片 21"/>
          <p:cNvPicPr>
            <a:picLocks noChangeAspect="1"/>
          </p:cNvPicPr>
          <p:nvPr>
            <p:custDataLst>
              <p:tags r:id="rId7"/>
            </p:custDataLst>
          </p:nvPr>
        </p:nvPicPr>
        <p:blipFill rotWithShape="1">
          <a:blip r:embed="rId8"/>
          <a:srcRect/>
          <a:stretch>
            <a:fillRect/>
          </a:stretch>
        </p:blipFill>
        <p:spPr>
          <a:xfrm>
            <a:off x="1016635" y="2014538"/>
            <a:ext cx="2232000" cy="223200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pic>
        <p:nvPicPr>
          <p:cNvPr id="24" name="图片 23"/>
          <p:cNvPicPr>
            <a:picLocks noChangeAspect="1"/>
          </p:cNvPicPr>
          <p:nvPr>
            <p:custDataLst>
              <p:tags r:id="rId9"/>
            </p:custDataLst>
          </p:nvPr>
        </p:nvPicPr>
        <p:blipFill>
          <a:blip r:embed="rId10"/>
          <a:srcRect/>
          <a:stretch>
            <a:fillRect/>
          </a:stretch>
        </p:blipFill>
        <p:spPr>
          <a:xfrm>
            <a:off x="4980305" y="2014538"/>
            <a:ext cx="2232000" cy="223200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pic>
        <p:nvPicPr>
          <p:cNvPr id="25" name="图片 24"/>
          <p:cNvPicPr>
            <a:picLocks noChangeAspect="1"/>
          </p:cNvPicPr>
          <p:nvPr>
            <p:custDataLst>
              <p:tags r:id="rId11"/>
            </p:custDataLst>
          </p:nvPr>
        </p:nvPicPr>
        <p:blipFill>
          <a:blip r:embed="rId12"/>
          <a:srcRect/>
          <a:stretch>
            <a:fillRect/>
          </a:stretch>
        </p:blipFill>
        <p:spPr>
          <a:xfrm>
            <a:off x="8943340" y="2014538"/>
            <a:ext cx="2232000" cy="223200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690816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三、在已有商业模式的基础上设计商业模式</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（三）在试错中调整商业模式</a:t>
            </a:r>
            <a:endParaRPr lang="zh-CN" altLang="en-US" sz="2400"/>
          </a:p>
        </p:txBody>
      </p:sp>
      <p:sp>
        <p:nvSpPr>
          <p:cNvPr id="6" name="文本框 5"/>
          <p:cNvSpPr txBox="1"/>
          <p:nvPr/>
        </p:nvSpPr>
        <p:spPr>
          <a:xfrm>
            <a:off x="1240790" y="1506220"/>
            <a:ext cx="9843135" cy="1568450"/>
          </a:xfrm>
          <a:prstGeom prst="rect">
            <a:avLst/>
          </a:prstGeom>
          <a:noFill/>
        </p:spPr>
        <p:txBody>
          <a:bodyPr wrap="square" rtlCol="0" anchor="t">
            <a:spAutoFit/>
          </a:bodyPr>
          <a:p>
            <a:r>
              <a:rPr lang="zh-CN" altLang="en-US" sz="2400"/>
              <a:t>商业模式设计通常意味着基于现实对各构成要素及其子要素进行分析和检验，需要对企业所依赖的关键性假设提出“在什么条件下会怎么样”的问题。一旦企业开始运作，其商业模式隐含的那些既与需求有关又与经济效益有关的种种假设，都要在市场上不断经受检验。</a:t>
            </a:r>
            <a:endParaRPr lang="zh-CN" altLang="en-US" sz="2400"/>
          </a:p>
        </p:txBody>
      </p:sp>
      <p:pic>
        <p:nvPicPr>
          <p:cNvPr id="7" name="https://photo-static-api.fotomore.com/creative/vcg/400/new/VCG41N826736448.jpg?uid=386&amp;timestamp=1724384970&amp;sign=72b2555a84ea8af7f51bed30c65465b7" descr="清单与复选框"/>
          <p:cNvPicPr>
            <a:picLocks noChangeAspect="1"/>
          </p:cNvPicPr>
          <p:nvPr/>
        </p:nvPicPr>
        <p:blipFill>
          <a:blip r:embed="rId1"/>
          <a:srcRect/>
          <a:stretch>
            <a:fillRect/>
          </a:stretch>
        </p:blipFill>
        <p:spPr>
          <a:xfrm>
            <a:off x="4071620" y="3444240"/>
            <a:ext cx="3405505" cy="3092450"/>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0" y="100965"/>
            <a:ext cx="13125450" cy="6759575"/>
            <a:chOff x="0" y="159"/>
            <a:chExt cx="20670"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78" cy="677"/>
            </a:xfrm>
            <a:prstGeom prst="rect">
              <a:avLst/>
            </a:prstGeom>
            <a:noFill/>
          </p:spPr>
          <p:txBody>
            <a:bodyPr wrap="none" rtlCol="0" anchor="t">
              <a:spAutoFit/>
            </a:bodyPr>
            <a:p>
              <a:pPr algn="l"/>
              <a:r>
                <a:rPr lang="zh-CN" sz="2200" spc="100" smtClean="0">
                  <a:solidFill>
                    <a:srgbClr val="FF0000"/>
                  </a:solidFill>
                  <a:uFillTx/>
                  <a:latin typeface="微软雅黑" panose="020B0503020204020204" pitchFamily="34" charset="-122"/>
                  <a:ea typeface="微软雅黑" panose="020B0503020204020204" pitchFamily="34" charset="-122"/>
                  <a:sym typeface="+mn-ea"/>
                </a:rPr>
                <a:t>创 业 基 地</a:t>
              </a:r>
              <a:endParaRPr 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0" name="矩形 9"/>
          <p:cNvSpPr/>
          <p:nvPr/>
        </p:nvSpPr>
        <p:spPr>
          <a:xfrm>
            <a:off x="1323340" y="3129915"/>
            <a:ext cx="4253865" cy="20396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59"/>
          <p:cNvSpPr txBox="1"/>
          <p:nvPr/>
        </p:nvSpPr>
        <p:spPr>
          <a:xfrm>
            <a:off x="988695" y="768985"/>
            <a:ext cx="5791200" cy="645160"/>
          </a:xfrm>
          <a:prstGeom prst="rect">
            <a:avLst/>
          </a:prstGeom>
          <a:noFill/>
        </p:spPr>
        <p:txBody>
          <a:bodyPr wrap="square" rtlCol="0">
            <a:spAutoFit/>
          </a:bodyPr>
          <a:p>
            <a:pPr marL="171450" indent="-171450" algn="l">
              <a:lnSpc>
                <a:spcPct val="150000"/>
              </a:lnSpc>
              <a:buFont typeface="Wingdings" panose="05000000000000000000" charset="0"/>
              <a:buChar char="w"/>
              <a:defRPr/>
            </a:pPr>
            <a:r>
              <a:rPr sz="2400" smtClean="0">
                <a:ea typeface="微软雅黑" panose="020B0503020204020204" pitchFamily="34" charset="-122"/>
                <a:cs typeface="+mn-lt"/>
                <a:sym typeface="+mn-ea"/>
              </a:rPr>
              <a:t>为自己的创业项目设计商业模式</a:t>
            </a:r>
            <a:r>
              <a:rPr lang="zh-CN" sz="2400" b="1" smtClean="0">
                <a:ea typeface="微软雅黑" panose="020B0503020204020204" pitchFamily="34" charset="-122"/>
                <a:cs typeface="+mn-lt"/>
                <a:sym typeface="+mn-ea"/>
              </a:rPr>
              <a:t> </a:t>
            </a:r>
            <a:r>
              <a:rPr sz="2400" smtClean="0">
                <a:ea typeface="微软雅黑" panose="020B0503020204020204" pitchFamily="34" charset="-122"/>
                <a:cs typeface="+mn-lt"/>
                <a:sym typeface="+mn-ea"/>
              </a:rPr>
              <a:t>  </a:t>
            </a:r>
            <a:endParaRPr lang="zh-CN" altLang="en-US" sz="2400" b="1" smtClean="0">
              <a:solidFill>
                <a:schemeClr val="tx1"/>
              </a:solidFill>
              <a:ea typeface="微软雅黑" panose="020B0503020204020204" pitchFamily="34" charset="-122"/>
              <a:cs typeface="+mn-lt"/>
              <a:sym typeface="+mn-ea"/>
            </a:endParaRPr>
          </a:p>
        </p:txBody>
      </p:sp>
      <p:sp>
        <p:nvSpPr>
          <p:cNvPr id="3" name="圆角矩形 2"/>
          <p:cNvSpPr/>
          <p:nvPr/>
        </p:nvSpPr>
        <p:spPr>
          <a:xfrm>
            <a:off x="5509895" y="59963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8662670" y="5988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https://photo-static-api.fotomore.com/creative/vcg/400/new/VCG41N1158784084.jpg" descr="商人们正握手同意一笔交易，配送网络物流就在后台。运输和物流概念的工业货物集装箱的快递概念"/>
          <p:cNvPicPr>
            <a:picLocks noChangeAspect="1"/>
          </p:cNvPicPr>
          <p:nvPr/>
        </p:nvPicPr>
        <p:blipFill>
          <a:blip r:embed="rId2"/>
          <a:stretch>
            <a:fillRect/>
          </a:stretch>
        </p:blipFill>
        <p:spPr>
          <a:xfrm>
            <a:off x="1322070" y="1507490"/>
            <a:ext cx="4255135" cy="1807845"/>
          </a:xfrm>
          <a:prstGeom prst="rect">
            <a:avLst/>
          </a:prstGeom>
        </p:spPr>
      </p:pic>
      <p:pic>
        <p:nvPicPr>
          <p:cNvPr id="29" name="https://photo-static-api.fotomore.com/creative/vcg/veer/612/veer-127760964.jpg" descr="概念,屏幕,领导能力,箭头符号,男商人,新创企业,经理,全球通讯,地球形,全球商务"/>
          <p:cNvPicPr>
            <a:picLocks noChangeAspect="1"/>
          </p:cNvPicPr>
          <p:nvPr/>
        </p:nvPicPr>
        <p:blipFill>
          <a:blip r:embed="rId3"/>
          <a:stretch>
            <a:fillRect/>
          </a:stretch>
        </p:blipFill>
        <p:spPr>
          <a:xfrm>
            <a:off x="5840095" y="1799590"/>
            <a:ext cx="5062855" cy="3375025"/>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4504690" y="2508250"/>
            <a:ext cx="3239770"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微软雅黑" panose="020B0503020204020204" pitchFamily="34" charset="-122"/>
                <a:ea typeface="微软雅黑" panose="020B0503020204020204" pitchFamily="34" charset="-122"/>
              </a:rPr>
              <a:t>感谢观看！</a:t>
            </a:r>
            <a:endParaRPr lang="zh-CN" altLang="en-US" sz="6000" b="1" smtClean="0">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278130"/>
            <a:ext cx="574357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一、商业模式的内在逻辑和基本模型</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（一）商业模式的内在逻辑</a:t>
            </a:r>
            <a:endParaRPr lang="zh-CN" altLang="en-US" sz="2400"/>
          </a:p>
        </p:txBody>
      </p:sp>
      <p:sp>
        <p:nvSpPr>
          <p:cNvPr id="6" name="文本框 5"/>
          <p:cNvSpPr txBox="1"/>
          <p:nvPr/>
        </p:nvSpPr>
        <p:spPr>
          <a:xfrm>
            <a:off x="1342390" y="1521460"/>
            <a:ext cx="7699375" cy="1568450"/>
          </a:xfrm>
          <a:prstGeom prst="rect">
            <a:avLst/>
          </a:prstGeom>
          <a:noFill/>
        </p:spPr>
        <p:txBody>
          <a:bodyPr wrap="square" rtlCol="0" anchor="t">
            <a:spAutoFit/>
          </a:bodyPr>
          <a:p>
            <a:r>
              <a:rPr lang="zh-CN" altLang="en-US" sz="2400"/>
              <a:t>为实现价值最大化，企业需要把内外要素整合起来，形成一个</a:t>
            </a:r>
            <a:r>
              <a:rPr lang="zh-CN" altLang="en-US" sz="2400">
                <a:solidFill>
                  <a:srgbClr val="FF0000"/>
                </a:solidFill>
              </a:rPr>
              <a:t>完整的、高效率的、具有独特核心竞争力</a:t>
            </a:r>
            <a:r>
              <a:rPr lang="zh-CN" altLang="en-US" sz="2400"/>
              <a:t>的运行系统，并通过最优形式满足客户需求、实现客户价值，从而使系统实现持续盈利。</a:t>
            </a:r>
            <a:endParaRPr lang="zh-CN" altLang="en-US" sz="2400"/>
          </a:p>
        </p:txBody>
      </p:sp>
      <p:pic>
        <p:nvPicPr>
          <p:cNvPr id="7" name="https://photo-static-api.fotomore.com/creative/vcg/400/new/VCG41N1187372767.jpg?uid=386&amp;timestamp=1724306416&amp;sign=e235f219baf50ee141898a03e1b0e26b" descr="灵感，想法，灯泡，商业，硬币，市场-零售空间，黄金，旅行，白色颜色，成就，银行-金融建筑，银行，光明，商业战略，概念，概念和主题，创意，C-节约概念，灯泡概念"/>
          <p:cNvPicPr>
            <a:picLocks noChangeAspect="1"/>
          </p:cNvPicPr>
          <p:nvPr/>
        </p:nvPicPr>
        <p:blipFill>
          <a:blip r:embed="rId2"/>
          <a:stretch>
            <a:fillRect/>
          </a:stretch>
        </p:blipFill>
        <p:spPr>
          <a:xfrm>
            <a:off x="2550160" y="3472180"/>
            <a:ext cx="4216400" cy="28130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672909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一、商业模式的内在逻辑和基本模型</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（一）商业模式的内在逻辑</a:t>
            </a:r>
            <a:endParaRPr lang="zh-CN" altLang="en-US" sz="2400"/>
          </a:p>
        </p:txBody>
      </p:sp>
      <p:sp>
        <p:nvSpPr>
          <p:cNvPr id="29" name="任意多边形 28"/>
          <p:cNvSpPr/>
          <p:nvPr>
            <p:custDataLst>
              <p:tags r:id="rId1"/>
            </p:custDataLst>
          </p:nvPr>
        </p:nvSpPr>
        <p:spPr>
          <a:xfrm rot="10800000">
            <a:off x="7639368" y="4639945"/>
            <a:ext cx="4212590" cy="20574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2878" h="324">
                <a:moveTo>
                  <a:pt x="0" y="0"/>
                </a:moveTo>
                <a:lnTo>
                  <a:pt x="2878" y="0"/>
                </a:lnTo>
                <a:lnTo>
                  <a:pt x="2878" y="324"/>
                </a:lnTo>
                <a:lnTo>
                  <a:pt x="0" y="324"/>
                </a:lnTo>
                <a:lnTo>
                  <a:pt x="0" y="0"/>
                </a:lnTo>
                <a:close/>
              </a:path>
            </a:pathLst>
          </a:custGeom>
          <a:solidFill>
            <a:schemeClr val="accent3"/>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4" name="任意多边形 3"/>
          <p:cNvSpPr/>
          <p:nvPr>
            <p:custDataLst>
              <p:tags r:id="rId2"/>
            </p:custDataLst>
          </p:nvPr>
        </p:nvSpPr>
        <p:spPr>
          <a:xfrm>
            <a:off x="144463" y="2671445"/>
            <a:ext cx="9022080" cy="119189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4208" h="1877">
                <a:moveTo>
                  <a:pt x="0" y="0"/>
                </a:moveTo>
                <a:lnTo>
                  <a:pt x="9514" y="0"/>
                </a:lnTo>
                <a:lnTo>
                  <a:pt x="9789" y="0"/>
                </a:lnTo>
                <a:lnTo>
                  <a:pt x="12264" y="0"/>
                </a:lnTo>
                <a:lnTo>
                  <a:pt x="12995" y="0"/>
                </a:lnTo>
                <a:lnTo>
                  <a:pt x="13270" y="0"/>
                </a:lnTo>
                <a:cubicBezTo>
                  <a:pt x="13788" y="0"/>
                  <a:pt x="14208" y="420"/>
                  <a:pt x="14208" y="939"/>
                </a:cubicBezTo>
                <a:cubicBezTo>
                  <a:pt x="14208" y="1457"/>
                  <a:pt x="13788" y="1877"/>
                  <a:pt x="13270" y="1877"/>
                </a:cubicBezTo>
                <a:lnTo>
                  <a:pt x="12995" y="1877"/>
                </a:lnTo>
                <a:lnTo>
                  <a:pt x="12264" y="1877"/>
                </a:lnTo>
                <a:lnTo>
                  <a:pt x="11925" y="1877"/>
                </a:lnTo>
                <a:lnTo>
                  <a:pt x="11650" y="1877"/>
                </a:lnTo>
                <a:lnTo>
                  <a:pt x="11650" y="1874"/>
                </a:lnTo>
                <a:lnTo>
                  <a:pt x="10672" y="1874"/>
                </a:lnTo>
                <a:lnTo>
                  <a:pt x="9568" y="1874"/>
                </a:lnTo>
                <a:lnTo>
                  <a:pt x="9568" y="1550"/>
                </a:lnTo>
                <a:lnTo>
                  <a:pt x="10672" y="1550"/>
                </a:lnTo>
                <a:lnTo>
                  <a:pt x="11677" y="1550"/>
                </a:lnTo>
                <a:lnTo>
                  <a:pt x="11781" y="1550"/>
                </a:lnTo>
                <a:lnTo>
                  <a:pt x="11781" y="1553"/>
                </a:lnTo>
                <a:lnTo>
                  <a:pt x="11925" y="1553"/>
                </a:lnTo>
                <a:lnTo>
                  <a:pt x="12264" y="1553"/>
                </a:lnTo>
                <a:lnTo>
                  <a:pt x="12973" y="1553"/>
                </a:lnTo>
                <a:cubicBezTo>
                  <a:pt x="12989" y="1553"/>
                  <a:pt x="13005" y="1552"/>
                  <a:pt x="13020" y="1551"/>
                </a:cubicBezTo>
                <a:lnTo>
                  <a:pt x="13027" y="1551"/>
                </a:lnTo>
                <a:lnTo>
                  <a:pt x="13027" y="1553"/>
                </a:lnTo>
                <a:lnTo>
                  <a:pt x="13248" y="1553"/>
                </a:lnTo>
                <a:cubicBezTo>
                  <a:pt x="13588" y="1553"/>
                  <a:pt x="13863" y="1278"/>
                  <a:pt x="13863" y="939"/>
                </a:cubicBezTo>
                <a:cubicBezTo>
                  <a:pt x="13863" y="599"/>
                  <a:pt x="13588" y="324"/>
                  <a:pt x="13248" y="324"/>
                </a:cubicBezTo>
                <a:lnTo>
                  <a:pt x="13027" y="324"/>
                </a:lnTo>
                <a:lnTo>
                  <a:pt x="13027" y="326"/>
                </a:lnTo>
                <a:lnTo>
                  <a:pt x="13020" y="326"/>
                </a:lnTo>
                <a:cubicBezTo>
                  <a:pt x="13005" y="325"/>
                  <a:pt x="12989" y="324"/>
                  <a:pt x="12973" y="324"/>
                </a:cubicBezTo>
                <a:lnTo>
                  <a:pt x="12264" y="324"/>
                </a:lnTo>
                <a:lnTo>
                  <a:pt x="9789" y="324"/>
                </a:lnTo>
                <a:lnTo>
                  <a:pt x="9514" y="324"/>
                </a:lnTo>
                <a:lnTo>
                  <a:pt x="0" y="324"/>
                </a:lnTo>
                <a:lnTo>
                  <a:pt x="0" y="0"/>
                </a:lnTo>
                <a:close/>
              </a:path>
            </a:pathLst>
          </a:custGeom>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21" name="任意多边形: 形状 35"/>
          <p:cNvSpPr/>
          <p:nvPr>
            <p:custDataLst>
              <p:tags r:id="rId3"/>
            </p:custDataLst>
          </p:nvPr>
        </p:nvSpPr>
        <p:spPr>
          <a:xfrm>
            <a:off x="11820843" y="4570095"/>
            <a:ext cx="226695" cy="346075"/>
          </a:xfrm>
          <a:custGeom>
            <a:avLst/>
            <a:gdLst>
              <a:gd name="connsiteX0" fmla="*/ 222587 w 228229"/>
              <a:gd name="connsiteY0" fmla="*/ 120936 h 260315"/>
              <a:gd name="connsiteX1" fmla="*/ 14943 w 228229"/>
              <a:gd name="connsiteY1" fmla="*/ 1017 h 260315"/>
              <a:gd name="connsiteX2" fmla="*/ 893 w 228229"/>
              <a:gd name="connsiteY2" fmla="*/ 4779 h 260315"/>
              <a:gd name="connsiteX3" fmla="*/ -488 w 228229"/>
              <a:gd name="connsiteY3" fmla="*/ 9875 h 260315"/>
              <a:gd name="connsiteX4" fmla="*/ -488 w 228229"/>
              <a:gd name="connsiteY4" fmla="*/ 249714 h 260315"/>
              <a:gd name="connsiteX5" fmla="*/ 9847 w 228229"/>
              <a:gd name="connsiteY5" fmla="*/ 259954 h 260315"/>
              <a:gd name="connsiteX6" fmla="*/ 14943 w 228229"/>
              <a:gd name="connsiteY6" fmla="*/ 258572 h 260315"/>
              <a:gd name="connsiteX7" fmla="*/ 222587 w 228229"/>
              <a:gd name="connsiteY7" fmla="*/ 138653 h 260315"/>
              <a:gd name="connsiteX8" fmla="*/ 226407 w 228229"/>
              <a:gd name="connsiteY8" fmla="*/ 124756 h 260315"/>
              <a:gd name="connsiteX9" fmla="*/ 222587 w 228229"/>
              <a:gd name="connsiteY9" fmla="*/ 120936 h 26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229" h="260315">
                <a:moveTo>
                  <a:pt x="222587" y="120936"/>
                </a:moveTo>
                <a:lnTo>
                  <a:pt x="14943" y="1017"/>
                </a:lnTo>
                <a:cubicBezTo>
                  <a:pt x="10018" y="-1822"/>
                  <a:pt x="3732" y="-136"/>
                  <a:pt x="893" y="4779"/>
                </a:cubicBezTo>
                <a:cubicBezTo>
                  <a:pt x="-2" y="6331"/>
                  <a:pt x="-479" y="8084"/>
                  <a:pt x="-488" y="9875"/>
                </a:cubicBezTo>
                <a:lnTo>
                  <a:pt x="-488" y="249714"/>
                </a:lnTo>
                <a:cubicBezTo>
                  <a:pt x="-459" y="255391"/>
                  <a:pt x="4170" y="259982"/>
                  <a:pt x="9847" y="259954"/>
                </a:cubicBezTo>
                <a:cubicBezTo>
                  <a:pt x="11637" y="259944"/>
                  <a:pt x="13390" y="259468"/>
                  <a:pt x="14943" y="258572"/>
                </a:cubicBezTo>
                <a:lnTo>
                  <a:pt x="222587" y="138653"/>
                </a:lnTo>
                <a:cubicBezTo>
                  <a:pt x="227483" y="135871"/>
                  <a:pt x="229188" y="129642"/>
                  <a:pt x="226407" y="124756"/>
                </a:cubicBezTo>
                <a:cubicBezTo>
                  <a:pt x="225502" y="123165"/>
                  <a:pt x="224178" y="121841"/>
                  <a:pt x="222587" y="120936"/>
                </a:cubicBezTo>
                <a:close/>
              </a:path>
            </a:pathLst>
          </a:custGeom>
          <a:solidFill>
            <a:schemeClr val="accent3"/>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任意多边形 18"/>
          <p:cNvSpPr/>
          <p:nvPr>
            <p:custDataLst>
              <p:tags r:id="rId4"/>
            </p:custDataLst>
          </p:nvPr>
        </p:nvSpPr>
        <p:spPr>
          <a:xfrm>
            <a:off x="3062288" y="3654425"/>
            <a:ext cx="4340225" cy="119316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835" h="1879">
                <a:moveTo>
                  <a:pt x="938" y="0"/>
                </a:moveTo>
                <a:lnTo>
                  <a:pt x="2318" y="0"/>
                </a:lnTo>
                <a:lnTo>
                  <a:pt x="2318" y="2"/>
                </a:lnTo>
                <a:lnTo>
                  <a:pt x="2462" y="2"/>
                </a:lnTo>
                <a:lnTo>
                  <a:pt x="2831" y="2"/>
                </a:lnTo>
                <a:lnTo>
                  <a:pt x="2831" y="2"/>
                </a:lnTo>
                <a:lnTo>
                  <a:pt x="2839" y="2"/>
                </a:lnTo>
                <a:lnTo>
                  <a:pt x="4461" y="2"/>
                </a:lnTo>
                <a:lnTo>
                  <a:pt x="4973" y="2"/>
                </a:lnTo>
                <a:lnTo>
                  <a:pt x="4973" y="326"/>
                </a:lnTo>
                <a:lnTo>
                  <a:pt x="4461" y="326"/>
                </a:lnTo>
                <a:lnTo>
                  <a:pt x="2839" y="326"/>
                </a:lnTo>
                <a:lnTo>
                  <a:pt x="2831" y="326"/>
                </a:lnTo>
                <a:lnTo>
                  <a:pt x="2831" y="326"/>
                </a:lnTo>
                <a:lnTo>
                  <a:pt x="2462" y="326"/>
                </a:lnTo>
                <a:lnTo>
                  <a:pt x="1702" y="326"/>
                </a:lnTo>
                <a:lnTo>
                  <a:pt x="1702" y="324"/>
                </a:lnTo>
                <a:lnTo>
                  <a:pt x="960" y="324"/>
                </a:lnTo>
                <a:cubicBezTo>
                  <a:pt x="620" y="324"/>
                  <a:pt x="345" y="599"/>
                  <a:pt x="345" y="938"/>
                </a:cubicBezTo>
                <a:cubicBezTo>
                  <a:pt x="345" y="1278"/>
                  <a:pt x="620" y="1553"/>
                  <a:pt x="960" y="1553"/>
                </a:cubicBezTo>
                <a:lnTo>
                  <a:pt x="3790" y="1553"/>
                </a:lnTo>
                <a:lnTo>
                  <a:pt x="3790" y="1552"/>
                </a:lnTo>
                <a:lnTo>
                  <a:pt x="4955" y="1552"/>
                </a:lnTo>
                <a:lnTo>
                  <a:pt x="4955" y="1553"/>
                </a:lnTo>
                <a:lnTo>
                  <a:pt x="6835" y="1553"/>
                </a:lnTo>
                <a:lnTo>
                  <a:pt x="6835" y="1877"/>
                </a:lnTo>
                <a:lnTo>
                  <a:pt x="4955" y="1877"/>
                </a:lnTo>
                <a:lnTo>
                  <a:pt x="4955" y="1879"/>
                </a:lnTo>
                <a:lnTo>
                  <a:pt x="4955" y="1879"/>
                </a:lnTo>
                <a:lnTo>
                  <a:pt x="2462" y="1879"/>
                </a:lnTo>
                <a:lnTo>
                  <a:pt x="1702" y="1879"/>
                </a:lnTo>
                <a:lnTo>
                  <a:pt x="1702" y="1877"/>
                </a:lnTo>
                <a:lnTo>
                  <a:pt x="938" y="1877"/>
                </a:lnTo>
                <a:cubicBezTo>
                  <a:pt x="420" y="1877"/>
                  <a:pt x="0" y="1457"/>
                  <a:pt x="0" y="938"/>
                </a:cubicBezTo>
                <a:cubicBezTo>
                  <a:pt x="0" y="420"/>
                  <a:pt x="420" y="0"/>
                  <a:pt x="938" y="0"/>
                </a:cubicBezTo>
                <a:close/>
              </a:path>
            </a:pathLst>
          </a:cu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52" name="序号"/>
          <p:cNvSpPr/>
          <p:nvPr>
            <p:custDataLst>
              <p:tags r:id="rId5"/>
            </p:custDataLst>
          </p:nvPr>
        </p:nvSpPr>
        <p:spPr>
          <a:xfrm>
            <a:off x="4333558" y="2520950"/>
            <a:ext cx="492760" cy="492760"/>
          </a:xfrm>
          <a:prstGeom prst="ellipse">
            <a:avLst/>
          </a:prstGeom>
          <a:solidFill>
            <a:srgbClr val="FFFFFF"/>
          </a:solidFill>
          <a:ln w="349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Autofit/>
          </a:bodyPr>
          <a:lstStyle/>
          <a:p>
            <a:pPr lvl="0" algn="ctr">
              <a:spcBef>
                <a:spcPct val="0"/>
              </a:spcBef>
              <a:spcAft>
                <a:spcPct val="0"/>
              </a:spcAft>
              <a:buClrTx/>
              <a:buSzTx/>
              <a:buFontTx/>
            </a:pPr>
            <a:r>
              <a:rPr lang="en-US" altLang="zh-CN" sz="1400" b="1">
                <a:solidFill>
                  <a:schemeClr val="accent1"/>
                </a:solidFill>
                <a:latin typeface="+mn-ea"/>
                <a:cs typeface="+mn-ea"/>
                <a:sym typeface="+mn-ea"/>
              </a:rPr>
              <a:t>1</a:t>
            </a:r>
            <a:endParaRPr lang="en-US" altLang="zh-CN" sz="1400" b="1">
              <a:solidFill>
                <a:schemeClr val="accent1"/>
              </a:solidFill>
              <a:latin typeface="+mn-ea"/>
              <a:cs typeface="+mn-ea"/>
              <a:sym typeface="+mn-ea"/>
            </a:endParaRPr>
          </a:p>
        </p:txBody>
      </p:sp>
      <p:sp>
        <p:nvSpPr>
          <p:cNvPr id="54" name="序号"/>
          <p:cNvSpPr/>
          <p:nvPr>
            <p:custDataLst>
              <p:tags r:id="rId6"/>
            </p:custDataLst>
          </p:nvPr>
        </p:nvSpPr>
        <p:spPr>
          <a:xfrm>
            <a:off x="5842953" y="3522980"/>
            <a:ext cx="492760" cy="492760"/>
          </a:xfrm>
          <a:prstGeom prst="ellipse">
            <a:avLst/>
          </a:prstGeom>
          <a:solidFill>
            <a:srgbClr val="FFFFFF"/>
          </a:solidFill>
          <a:ln w="34925">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Autofit/>
          </a:bodyPr>
          <a:lstStyle/>
          <a:p>
            <a:pPr lvl="0" algn="ctr">
              <a:spcBef>
                <a:spcPct val="0"/>
              </a:spcBef>
              <a:spcAft>
                <a:spcPct val="0"/>
              </a:spcAft>
              <a:buClrTx/>
              <a:buSzTx/>
              <a:buFontTx/>
            </a:pPr>
            <a:r>
              <a:rPr lang="en-US" altLang="zh-CN" sz="1400" b="1">
                <a:solidFill>
                  <a:schemeClr val="accent2"/>
                </a:solidFill>
                <a:latin typeface="+mn-ea"/>
                <a:cs typeface="+mn-ea"/>
                <a:sym typeface="+mn-ea"/>
              </a:rPr>
              <a:t>2</a:t>
            </a:r>
            <a:endParaRPr lang="en-US" altLang="zh-CN" sz="1400" b="1">
              <a:solidFill>
                <a:schemeClr val="accent2"/>
              </a:solidFill>
              <a:latin typeface="+mn-ea"/>
              <a:cs typeface="+mn-ea"/>
              <a:sym typeface="+mn-ea"/>
            </a:endParaRPr>
          </a:p>
        </p:txBody>
      </p:sp>
      <p:sp>
        <p:nvSpPr>
          <p:cNvPr id="56" name="序号"/>
          <p:cNvSpPr/>
          <p:nvPr>
            <p:custDataLst>
              <p:tags r:id="rId7"/>
            </p:custDataLst>
          </p:nvPr>
        </p:nvSpPr>
        <p:spPr>
          <a:xfrm>
            <a:off x="7348538" y="4506595"/>
            <a:ext cx="492760" cy="492760"/>
          </a:xfrm>
          <a:prstGeom prst="ellipse">
            <a:avLst/>
          </a:prstGeom>
          <a:solidFill>
            <a:srgbClr val="FFFFFF"/>
          </a:solidFill>
          <a:ln w="34925">
            <a:solidFill>
              <a:schemeClr val="accent3"/>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Autofit/>
          </a:bodyPr>
          <a:lstStyle/>
          <a:p>
            <a:pPr lvl="0" algn="ctr">
              <a:spcBef>
                <a:spcPct val="0"/>
              </a:spcBef>
              <a:spcAft>
                <a:spcPct val="0"/>
              </a:spcAft>
              <a:buClrTx/>
              <a:buSzTx/>
              <a:buFontTx/>
            </a:pPr>
            <a:r>
              <a:rPr lang="en-US" altLang="zh-CN" sz="1400" b="1">
                <a:solidFill>
                  <a:schemeClr val="accent3"/>
                </a:solidFill>
                <a:latin typeface="+mn-ea"/>
                <a:cs typeface="+mn-ea"/>
                <a:sym typeface="+mn-ea"/>
              </a:rPr>
              <a:t>3</a:t>
            </a:r>
            <a:endParaRPr lang="en-US" altLang="zh-CN" sz="1400" b="1">
              <a:solidFill>
                <a:schemeClr val="accent3"/>
              </a:solidFill>
              <a:latin typeface="+mn-ea"/>
              <a:cs typeface="+mn-ea"/>
              <a:sym typeface="+mn-ea"/>
            </a:endParaRPr>
          </a:p>
        </p:txBody>
      </p:sp>
      <p:sp>
        <p:nvSpPr>
          <p:cNvPr id="8" name="矩形 7"/>
          <p:cNvSpPr/>
          <p:nvPr>
            <p:custDataLst>
              <p:tags r:id="rId8"/>
            </p:custDataLst>
          </p:nvPr>
        </p:nvSpPr>
        <p:spPr>
          <a:xfrm>
            <a:off x="6611303" y="4999355"/>
            <a:ext cx="2056130" cy="407670"/>
          </a:xfrm>
          <a:prstGeom prst="rect">
            <a:avLst/>
          </a:prstGeom>
          <a:noFill/>
        </p:spPr>
        <p:txBody>
          <a:bodyPr wrap="square" lIns="0" tIns="0" rIns="0" bIns="0" rtlCol="0" anchor="b" anchorCtr="0">
            <a:noAutofit/>
          </a:bodyPr>
          <a:lstStyle/>
          <a:p>
            <a:pPr algn="ctr">
              <a:spcBef>
                <a:spcPct val="0"/>
              </a:spcBef>
              <a:spcAft>
                <a:spcPct val="0"/>
              </a:spcAft>
            </a:pPr>
            <a:r>
              <a:rPr lang="zh-CN" altLang="en-US" sz="2400" b="1" dirty="0">
                <a:solidFill>
                  <a:schemeClr val="tx1"/>
                </a:solidFill>
                <a:latin typeface="+mn-ea"/>
                <a:cs typeface="+mn-ea"/>
                <a:sym typeface="+mn-ea"/>
              </a:rPr>
              <a:t>获取价值</a:t>
            </a:r>
            <a:endParaRPr lang="zh-CN" altLang="en-US" sz="2400" b="1" dirty="0">
              <a:solidFill>
                <a:schemeClr val="tx1"/>
              </a:solidFill>
              <a:latin typeface="+mn-ea"/>
              <a:cs typeface="+mn-ea"/>
              <a:sym typeface="+mn-ea"/>
            </a:endParaRPr>
          </a:p>
        </p:txBody>
      </p:sp>
      <p:sp>
        <p:nvSpPr>
          <p:cNvPr id="10" name="矩形 9"/>
          <p:cNvSpPr/>
          <p:nvPr>
            <p:custDataLst>
              <p:tags r:id="rId9"/>
            </p:custDataLst>
          </p:nvPr>
        </p:nvSpPr>
        <p:spPr>
          <a:xfrm>
            <a:off x="3282633" y="1596390"/>
            <a:ext cx="2703367" cy="433705"/>
          </a:xfrm>
          <a:prstGeom prst="rect">
            <a:avLst/>
          </a:prstGeom>
          <a:noFill/>
        </p:spPr>
        <p:txBody>
          <a:bodyPr wrap="square" lIns="0" tIns="0" rIns="0" bIns="0" rtlCol="0" anchor="b" anchorCtr="0">
            <a:noAutofit/>
          </a:bodyPr>
          <a:lstStyle/>
          <a:p>
            <a:pPr algn="ctr">
              <a:spcBef>
                <a:spcPct val="0"/>
              </a:spcBef>
              <a:spcAft>
                <a:spcPct val="0"/>
              </a:spcAft>
            </a:pPr>
            <a:r>
              <a:rPr lang="zh-CN" altLang="en-US" sz="2400" b="1" dirty="0">
                <a:solidFill>
                  <a:schemeClr val="tx1"/>
                </a:solidFill>
                <a:latin typeface="+mn-ea"/>
                <a:cs typeface="+mn-ea"/>
                <a:sym typeface="+mn-ea"/>
              </a:rPr>
              <a:t>创造价值</a:t>
            </a:r>
            <a:endParaRPr lang="zh-CN" altLang="en-US" sz="2400" b="1" dirty="0">
              <a:solidFill>
                <a:schemeClr val="tx1"/>
              </a:solidFill>
              <a:latin typeface="+mn-ea"/>
              <a:cs typeface="+mn-ea"/>
              <a:sym typeface="+mn-ea"/>
            </a:endParaRPr>
          </a:p>
        </p:txBody>
      </p:sp>
      <p:sp>
        <p:nvSpPr>
          <p:cNvPr id="18" name="矩形 17"/>
          <p:cNvSpPr/>
          <p:nvPr>
            <p:custDataLst>
              <p:tags r:id="rId10"/>
            </p:custDataLst>
          </p:nvPr>
        </p:nvSpPr>
        <p:spPr>
          <a:xfrm>
            <a:off x="5177473" y="2878455"/>
            <a:ext cx="1824355" cy="530860"/>
          </a:xfrm>
          <a:prstGeom prst="rect">
            <a:avLst/>
          </a:prstGeom>
          <a:noFill/>
        </p:spPr>
        <p:txBody>
          <a:bodyPr wrap="square" lIns="0" tIns="0" rIns="0" bIns="0" rtlCol="0" anchor="b" anchorCtr="0">
            <a:noAutofit/>
          </a:bodyPr>
          <a:lstStyle/>
          <a:p>
            <a:pPr algn="ctr">
              <a:spcBef>
                <a:spcPct val="0"/>
              </a:spcBef>
              <a:spcAft>
                <a:spcPct val="0"/>
              </a:spcAft>
            </a:pPr>
            <a:r>
              <a:rPr lang="zh-CN" altLang="en-US" sz="2400" b="1" dirty="0">
                <a:solidFill>
                  <a:schemeClr val="tx1"/>
                </a:solidFill>
                <a:latin typeface="+mn-ea"/>
                <a:cs typeface="+mn-ea"/>
                <a:sym typeface="+mn-ea"/>
              </a:rPr>
              <a:t>传递价值</a:t>
            </a:r>
            <a:endParaRPr lang="zh-CN" altLang="en-US" sz="2400" b="1" dirty="0">
              <a:solidFill>
                <a:schemeClr val="tx1"/>
              </a:solidFill>
              <a:latin typeface="+mn-ea"/>
              <a:cs typeface="+mn-ea"/>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673036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一、商业模式的内在逻辑和基本模型</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（二）商业模式的基本模型</a:t>
            </a:r>
            <a:endParaRPr lang="zh-CN" altLang="en-US" sz="2400"/>
          </a:p>
        </p:txBody>
      </p:sp>
      <p:pic>
        <p:nvPicPr>
          <p:cNvPr id="5" name="图片 4"/>
          <p:cNvPicPr>
            <a:picLocks noChangeAspect="1"/>
          </p:cNvPicPr>
          <p:nvPr>
            <p:custDataLst>
              <p:tags r:id="rId1"/>
            </p:custDataLst>
          </p:nvPr>
        </p:nvPicPr>
        <p:blipFill>
          <a:blip r:embed="rId2"/>
          <a:stretch>
            <a:fillRect/>
          </a:stretch>
        </p:blipFill>
        <p:spPr>
          <a:xfrm>
            <a:off x="2244090" y="1381760"/>
            <a:ext cx="6908165" cy="525907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616394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一、商业模式的内在逻辑和基本模型</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（二）商业模式的基本模型</a:t>
            </a:r>
            <a:endParaRPr lang="zh-CN" altLang="en-US" sz="2400"/>
          </a:p>
        </p:txBody>
      </p:sp>
      <p:sp>
        <p:nvSpPr>
          <p:cNvPr id="4" name="文本框 3"/>
          <p:cNvSpPr txBox="1"/>
          <p:nvPr/>
        </p:nvSpPr>
        <p:spPr>
          <a:xfrm>
            <a:off x="1168400" y="1381760"/>
            <a:ext cx="7371715" cy="1938020"/>
          </a:xfrm>
          <a:prstGeom prst="rect">
            <a:avLst/>
          </a:prstGeom>
          <a:noFill/>
        </p:spPr>
        <p:txBody>
          <a:bodyPr wrap="square" rtlCol="0" anchor="t">
            <a:spAutoFit/>
          </a:bodyPr>
          <a:p>
            <a:r>
              <a:rPr lang="zh-CN" altLang="en-US" sz="2400">
                <a:highlight>
                  <a:srgbClr val="FFFF00"/>
                </a:highlight>
              </a:rPr>
              <a:t>1．市场定位</a:t>
            </a:r>
            <a:endParaRPr lang="zh-CN" altLang="en-US" sz="2400">
              <a:highlight>
                <a:srgbClr val="FFFF00"/>
              </a:highlight>
            </a:endParaRPr>
          </a:p>
          <a:p>
            <a:r>
              <a:rPr lang="zh-CN" altLang="en-US" sz="2400"/>
              <a:t>企业创造的价值就是企业的价值主张，即能够帮助顾客解决的问题或提供的价值。具体来说，就是企业的市场定位，直接指向企业提供的产品类型或服务项目，也指向目标客户群体。</a:t>
            </a:r>
            <a:endParaRPr lang="zh-CN" altLang="en-US" sz="2400"/>
          </a:p>
        </p:txBody>
      </p:sp>
      <p:pic>
        <p:nvPicPr>
          <p:cNvPr id="7" name="https://photo-static-api.fotomore.com/creative/vcg/400/new/VCG41N1455228325.jpg?uid=386&amp;timestamp=1724306817&amp;sign=7a2f0db98e8caa34a926fd65c161896d" descr="买家角色或目标客户。在商业和市场营销中的客户定位。个性化营销，以客户为中心的战略。"/>
          <p:cNvPicPr>
            <a:picLocks noChangeAspect="1"/>
          </p:cNvPicPr>
          <p:nvPr/>
        </p:nvPicPr>
        <p:blipFill>
          <a:blip r:embed="rId1"/>
          <a:stretch>
            <a:fillRect/>
          </a:stretch>
        </p:blipFill>
        <p:spPr>
          <a:xfrm>
            <a:off x="2619375" y="3429000"/>
            <a:ext cx="4067810" cy="2711450"/>
          </a:xfrm>
          <a:prstGeom prst="rect">
            <a:avLst/>
          </a:prstGeom>
        </p:spPr>
      </p:pic>
      <p:sp>
        <p:nvSpPr>
          <p:cNvPr id="12" name="矩形 11"/>
          <p:cNvSpPr/>
          <p:nvPr>
            <p:custDataLst>
              <p:tags r:id="rId2"/>
            </p:custDataLst>
          </p:nvPr>
        </p:nvSpPr>
        <p:spPr>
          <a:xfrm>
            <a:off x="9310370" y="-3175"/>
            <a:ext cx="3209925" cy="686435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0184553"/>
</p:tagLst>
</file>

<file path=ppt/tags/tag1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65_2*m_h_i*1_2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2_2"/>
  <p:tag name="KSO_WM_DIAGRAM_MAX_ITEMCNT" val="6"/>
  <p:tag name="KSO_WM_DIAGRAM_MIN_ITEMCNT" val="2"/>
  <p:tag name="KSO_WM_DIAGRAM_VIRTUALLY_FRAME" val="{&quot;height&quot;:356.1302490234375,&quot;width&quot;:937.2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2_2"/>
  <p:tag name="KSO_WM_TEMPLATE_CATEGORY" val="diagram"/>
  <p:tag name="KSO_WM_TEMPLATE_INDEX" val="20231311"/>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solid&quot;:{&quot;brightness&quot;:0.4000000059604645,&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1"/>
  <p:tag name="KSO_WM_UNIT_FILL_FORE_SCHEMECOLOR_INDEX" val="7"/>
  <p:tag name="KSO_WM_UNIT_FILL_FORE_SCHEMECOLOR_INDEX_BRIGHTNESS" val="0.4"/>
  <p:tag name="KSO_WM_DIAGRAM_USE_COLOR_VALUE" val="{&quot;color_scheme&quot;:1,&quot;color_type&quot;:1,&quot;theme_color_indexes&quot;:[5,6,5,6,5,6]}"/>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2_3"/>
  <p:tag name="KSO_WM_TEMPLATE_CATEGORY" val="diagram"/>
  <p:tag name="KSO_WM_TEMPLATE_INDEX" val="20231311"/>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DIAGRAM_COLOR_TRICK" val="2"/>
  <p:tag name="KSO_WM_DIAGRAM_USE_COLOR_VALUE" val="{&quot;color_scheme&quot;:1,&quot;color_type&quot;:1,&quot;theme_color_indexes&quot;:[5,6,5,6,5,6]}"/>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311_2*l_h_x*1_1_1"/>
  <p:tag name="KSO_WM_TEMPLATE_CATEGORY" val="diagram"/>
  <p:tag name="KSO_WM_TEMPLATE_INDEX" val="20231311"/>
  <p:tag name="KSO_WM_UNIT_LAYERLEVEL" val="1_1_1"/>
  <p:tag name="KSO_WM_TAG_VERSION" val="3.0"/>
  <p:tag name="KSO_WM_BEAUTIFY_FLAG" val="#wm#"/>
  <p:tag name="KSO_WM_DIAGRAM_VERSION" val="3"/>
  <p:tag name="KSO_WM_DIAGRAM_COLOR_TEXT_CAN_REMOVE" val="n"/>
  <p:tag name="KSO_WM_UNIT_VALUE" val="206*206"/>
  <p:tag name="KSO_WM_UNIT_TYPE" val="l_h_x"/>
  <p:tag name="KSO_WM_UNIT_INDEX" val="1_1_1"/>
  <p:tag name="KSO_WM_DIAGRAM_MAX_ITEMCNT" val="6"/>
  <p:tag name="KSO_WM_DIAGRAM_MIN_ITEMCNT" val="2"/>
  <p:tag name="KSO_WM_DIAGRAM_VIRTUALLY_FRAME" val="{&quot;height&quot;:372.19329833984375,&quot;left&quot;:48.92503937007874,&quot;top&quot;:83.95405949149544,&quot;width&quot;:862.1979527559055}"/>
  <p:tag name="KSO_WM_DIAGRAM_COLOR_TRICK" val="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3_2"/>
  <p:tag name="KSO_WM_TEMPLATE_CATEGORY" val="diagram"/>
  <p:tag name="KSO_WM_TEMPLATE_INDEX" val="20231311"/>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311_2*l_h_x*1_2_1"/>
  <p:tag name="KSO_WM_TEMPLATE_CATEGORY" val="diagram"/>
  <p:tag name="KSO_WM_TEMPLATE_INDEX" val="20231311"/>
  <p:tag name="KSO_WM_UNIT_LAYERLEVEL" val="1_1_1"/>
  <p:tag name="KSO_WM_TAG_VERSION" val="3.0"/>
  <p:tag name="KSO_WM_BEAUTIFY_FLAG" val="#wm#"/>
  <p:tag name="KSO_WM_DIAGRAM_VERSION" val="3"/>
  <p:tag name="KSO_WM_DIAGRAM_COLOR_TEXT_CAN_REMOVE" val="n"/>
  <p:tag name="KSO_WM_UNIT_VALUE" val="192*206"/>
  <p:tag name="KSO_WM_UNIT_TYPE" val="l_h_x"/>
  <p:tag name="KSO_WM_UNIT_INDEX" val="1_2_1"/>
  <p:tag name="KSO_WM_DIAGRAM_MAX_ITEMCNT" val="6"/>
  <p:tag name="KSO_WM_DIAGRAM_MIN_ITEMCNT" val="2"/>
  <p:tag name="KSO_WM_DIAGRAM_VIRTUALLY_FRAME" val="{&quot;height&quot;:372.19329833984375,&quot;left&quot;:48.92503937007874,&quot;top&quot;:83.95405949149544,&quot;width&quot;:862.1979527559055}"/>
  <p:tag name="KSO_WM_DIAGRAM_COLOR_TRICK" val="2"/>
  <p:tag name="KSO_WM_DIAGRAM_COLOR_MATCH_VALUE" val="{&quot;shape&quot;:{&quot;fill&quot;:{&quot;gradient&quot;:[{&quot;brightness&quot;:0.800000011920929,&quot;colorType&quot;:1,&quot;foreColorIndex&quot;:7,&quot;pos&quot;:0,&quot;transparency&quot;:0},{&quot;brightness&quot;:0.800000011920929,&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3_3"/>
  <p:tag name="KSO_WM_TEMPLATE_CATEGORY" val="diagram"/>
  <p:tag name="KSO_WM_TEMPLATE_INDEX" val="20231311"/>
  <p:tag name="KSO_WM_UNIT_LAYERLEVEL" val="1_1_1"/>
  <p:tag name="KSO_WM_TAG_VERSION" val="3.0"/>
  <p:tag name="KSO_WM_BEAUTIFY_FLAG" val="#wm#"/>
  <p:tag name="KSO_WM_DIAGRAM_GROUP_CODE" val="l1-1"/>
  <p:tag name="KSO_WM_UNIT_TYPE" val="l_h_i"/>
  <p:tag name="KSO_WM_UNIT_INDEX" val="1_3_3"/>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DIAGRAM_COLOR_TRICK" val="2"/>
  <p:tag name="KSO_WM_DIAGRAM_USE_COLOR_VALUE" val="{&quot;color_scheme&quot;:1,&quot;color_type&quot;:1,&quot;theme_color_indexes&quot;:[5,6,5,6,5,6]}"/>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311_2*l_h_x*1_3_1"/>
  <p:tag name="KSO_WM_TEMPLATE_CATEGORY" val="diagram"/>
  <p:tag name="KSO_WM_TEMPLATE_INDEX" val="20231311"/>
  <p:tag name="KSO_WM_UNIT_LAYERLEVEL" val="1_1_1"/>
  <p:tag name="KSO_WM_TAG_VERSION" val="3.0"/>
  <p:tag name="KSO_WM_BEAUTIFY_FLAG" val="#wm#"/>
  <p:tag name="KSO_WM_DIAGRAM_VERSION" val="3"/>
  <p:tag name="KSO_WM_DIAGRAM_COLOR_TEXT_CAN_REMOVE" val="n"/>
  <p:tag name="KSO_WM_UNIT_VALUE" val="192*206"/>
  <p:tag name="KSO_WM_UNIT_TYPE" val="l_h_x"/>
  <p:tag name="KSO_WM_UNIT_INDEX" val="1_3_1"/>
  <p:tag name="KSO_WM_DIAGRAM_MAX_ITEMCNT" val="6"/>
  <p:tag name="KSO_WM_DIAGRAM_MIN_ITEMCNT" val="2"/>
  <p:tag name="KSO_WM_DIAGRAM_VIRTUALLY_FRAME" val="{&quot;height&quot;:372.19329833984375,&quot;left&quot;:48.92503937007874,&quot;top&quot;:83.95405949149544,&quot;width&quot;:862.1979527559055}"/>
  <p:tag name="KSO_WM_DIAGRAM_COLOR_TRICK" val="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f*1_1_1"/>
  <p:tag name="KSO_WM_TEMPLATE_CATEGORY" val="diagram"/>
  <p:tag name="KSO_WM_TEMPLATE_INDEX" val="20231311"/>
  <p:tag name="KSO_WM_UNIT_LAYERLEVEL" val="1_1_1"/>
  <p:tag name="KSO_WM_TAG_VERSION" val="3.0"/>
  <p:tag name="KSO_WM_BEAUTIFY_FLAG" val="#wm#"/>
  <p:tag name="KSO_WM_UNIT_SUBTYPE" val="a"/>
  <p:tag name="KSO_WM_UNIT_NOCLEAR" val="0"/>
  <p:tag name="KSO_WM_UNIT_VALUE" val="45"/>
  <p:tag name="KSO_WM_DIAGRAM_GROUP_CODE" val="l1-1"/>
  <p:tag name="KSO_WM_UNIT_TYPE" val="l_h_f"/>
  <p:tag name="KSO_WM_UNIT_INDEX" val="1_1_1"/>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单击此处输入您的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f*1_2_1"/>
  <p:tag name="KSO_WM_TEMPLATE_CATEGORY" val="diagram"/>
  <p:tag name="KSO_WM_TEMPLATE_INDEX" val="20231311"/>
  <p:tag name="KSO_WM_UNIT_LAYERLEVEL" val="1_1_1"/>
  <p:tag name="KSO_WM_TAG_VERSION" val="3.0"/>
  <p:tag name="KSO_WM_BEAUTIFY_FLAG" val="#wm#"/>
  <p:tag name="KSO_WM_UNIT_SUBTYPE" val="a"/>
  <p:tag name="KSO_WM_UNIT_NOCLEAR" val="0"/>
  <p:tag name="KSO_WM_UNIT_VALUE" val="45"/>
  <p:tag name="KSO_WM_DIAGRAM_GROUP_CODE" val="l1-1"/>
  <p:tag name="KSO_WM_UNIT_TYPE" val="l_h_f"/>
  <p:tag name="KSO_WM_UNIT_INDEX" val="1_2_1"/>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单击此处输入您的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f*1_3_1"/>
  <p:tag name="KSO_WM_TEMPLATE_CATEGORY" val="diagram"/>
  <p:tag name="KSO_WM_TEMPLATE_INDEX" val="20231311"/>
  <p:tag name="KSO_WM_UNIT_LAYERLEVEL" val="1_1_1"/>
  <p:tag name="KSO_WM_TAG_VERSION" val="3.0"/>
  <p:tag name="KSO_WM_BEAUTIFY_FLAG" val="#wm#"/>
  <p:tag name="KSO_WM_UNIT_SUBTYPE" val="a"/>
  <p:tag name="KSO_WM_UNIT_NOCLEAR" val="0"/>
  <p:tag name="KSO_WM_UNIT_VALUE" val="45"/>
  <p:tag name="KSO_WM_DIAGRAM_GROUP_CODE" val="l1-1"/>
  <p:tag name="KSO_WM_UNIT_TYPE" val="l_h_f"/>
  <p:tag name="KSO_WM_UNIT_INDEX" val="1_3_1"/>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单击此处输入您的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2*m_h_i*1_1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356.1302490234375,&quot;width&quot;:937.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PRESET_TEXT" val="1"/>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2_1"/>
  <p:tag name="KSO_WM_TEMPLATE_CATEGORY" val="diagram"/>
  <p:tag name="KSO_WM_TEMPLATE_INDEX" val="20231311"/>
  <p:tag name="KSO_WM_UNIT_LAYERLEVEL" val="1_1_1"/>
  <p:tag name="KSO_WM_TAG_VERSION" val="3.0"/>
  <p:tag name="KSO_WM_BEAUTIFY_FLAG" val="#wm#"/>
  <p:tag name="KSO_WM_DIAGRAM_GROUP_CODE" val="l1-1"/>
  <p:tag name="KSO_WM_UNIT_SUBTYPE" val="d"/>
  <p:tag name="KSO_WM_UNIT_TYPE" val="l_h_i"/>
  <p:tag name="KSO_WM_UNIT_INDEX" val="1_2_1"/>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gradient&quot;:[{&quot;brightness&quot;:0.8999999761581421,&quot;colorType&quot;:1,&quot;foreColorIndex&quot;:7,&quot;pos&quot;:0,&quot;transparency&quot;:0},{&quot;brightness&quot;:0.8999999761581421,&quot;colorType&quot;:1,&quot;foreColorIndex&quot;:7,&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COLOR_TRICK" val="2"/>
  <p:tag name="KSO_WM_UNIT_PRESET_TEXT" val="02"/>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1_1"/>
  <p:tag name="KSO_WM_TEMPLATE_CATEGORY" val="diagram"/>
  <p:tag name="KSO_WM_TEMPLATE_INDEX" val="20231311"/>
  <p:tag name="KSO_WM_UNIT_LAYERLEVEL" val="1_1_1"/>
  <p:tag name="KSO_WM_TAG_VERSION" val="3.0"/>
  <p:tag name="KSO_WM_BEAUTIFY_FLAG" val="#wm#"/>
  <p:tag name="KSO_WM_DIAGRAM_GROUP_CODE" val="l1-1"/>
  <p:tag name="KSO_WM_UNIT_SUBTYPE" val="d"/>
  <p:tag name="KSO_WM_UNIT_TYPE" val="l_h_i"/>
  <p:tag name="KSO_WM_UNIT_INDEX" val="1_1_1"/>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gradient&quot;:[{&quot;brightness&quot;:0.8999999761581421,&quot;colorType&quot;:1,&quot;foreColorIndex&quot;:5,&quot;pos&quot;:0,&quot;transparency&quot;:0},{&quot;brightness&quot;:0.8999999761581421,&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COLOR_TRICK" val="2"/>
  <p:tag name="KSO_WM_UNIT_PRESET_TEXT" val="01"/>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3_1"/>
  <p:tag name="KSO_WM_TEMPLATE_CATEGORY" val="diagram"/>
  <p:tag name="KSO_WM_TEMPLATE_INDEX" val="20231311"/>
  <p:tag name="KSO_WM_UNIT_LAYERLEVEL" val="1_1_1"/>
  <p:tag name="KSO_WM_TAG_VERSION" val="3.0"/>
  <p:tag name="KSO_WM_BEAUTIFY_FLAG" val="#wm#"/>
  <p:tag name="KSO_WM_DIAGRAM_GROUP_CODE" val="l1-1"/>
  <p:tag name="KSO_WM_UNIT_SUBTYPE" val="d"/>
  <p:tag name="KSO_WM_UNIT_TYPE" val="l_h_i"/>
  <p:tag name="KSO_WM_UNIT_INDEX" val="1_3_1"/>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gradient&quot;:[{&quot;brightness&quot;:0.8999999761581421,&quot;colorType&quot;:1,&quot;foreColorIndex&quot;:5,&quot;pos&quot;:0,&quot;transparency&quot;:0},{&quot;brightness&quot;:0.8999999761581421,&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COLOR_TRICK" val="2"/>
  <p:tag name="KSO_WM_UNIT_PRESET_TEXT" val="03"/>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13.xml><?xml version="1.0" encoding="utf-8"?>
<p:tagLst xmlns:p="http://schemas.openxmlformats.org/presentationml/2006/main">
  <p:tag name="RESOURCE_RECORD_KEY" val="{&quot;65&quot;:[20184553],&quot;70&quot;:[331600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i*1_1_2"/>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4"/>
  <p:tag name="KSO_WM_DIAGRAM_MIN_ITEMCNT" val="2"/>
  <p:tag name="KSO_WM_DIAGRAM_VIRTUALLY_FRAME" val="{&quot;height&quot;:301.70001220703125,&quot;width&quot;:850.6500244140625}"/>
  <p:tag name="KSO_WM_DIAGRAM_COLOR_MATCH_VALUE" val="{&quot;shape&quot;:{&quot;fill&quot;:{&quot;solid&quot;:{&quot;brightness&quot;:0,&quot;colorType&quot;:1,&quot;foreColorIndex&quot;:2,&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6,6,6,6,6,6]}"/>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i*1_3_2"/>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4"/>
  <p:tag name="KSO_WM_DIAGRAM_MIN_ITEMCNT" val="2"/>
  <p:tag name="KSO_WM_DIAGRAM_VIRTUALLY_FRAME" val="{&quot;height&quot;:301.70001220703125,&quot;width&quot;:850.6500244140625}"/>
  <p:tag name="KSO_WM_DIAGRAM_COLOR_MATCH_VALUE" val="{&quot;shape&quot;:{&quot;fill&quot;:{&quot;solid&quot;:{&quot;brightness&quot;:0,&quot;colorType&quot;:1,&quot;foreColorIndex&quot;:2,&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6,6,6,6,6,6]}"/>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i*1_2_2"/>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4"/>
  <p:tag name="KSO_WM_DIAGRAM_MIN_ITEMCNT" val="2"/>
  <p:tag name="KSO_WM_DIAGRAM_VIRTUALLY_FRAME" val="{&quot;height&quot;:301.70001220703125,&quot;width&quot;:850.6500244140625}"/>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solidLine&quot;:{&quot;brightness&quot;:-0.25,&quot;colorType&quot;:1,&quot;foreColorIndex&quot;:5,&quot;transparency&quot;:0.800000011920929},&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6,6,6,6,6,6]}"/>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a*1_3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3_1"/>
  <p:tag name="KSO_WM_UNIT_VALUE" val="9"/>
  <p:tag name="KSO_WM_DIAGRAM_MAX_ITEMCNT" val="4"/>
  <p:tag name="KSO_WM_DIAGRAM_MIN_ITEMCNT" val="2"/>
  <p:tag name="KSO_WM_DIAGRAM_VIRTUALLY_FRAME" val="{&quot;height&quot;:301.70001220703125,&quot;width&quot;:850.6500244140625}"/>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添加标题"/>
  <p:tag name="KSO_WM_UNIT_FILL_TYPE" val="3"/>
  <p:tag name="KSO_WM_DIAGRAM_USE_COLOR_VALUE" val="{&quot;color_scheme&quot;:1,&quot;color_type&quot;:1,&quot;theme_color_indexes&quot;:[6,6,6,6,6,6]}"/>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a*1_1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1_1"/>
  <p:tag name="KSO_WM_UNIT_VALUE" val="9"/>
  <p:tag name="KSO_WM_DIAGRAM_MAX_ITEMCNT" val="4"/>
  <p:tag name="KSO_WM_DIAGRAM_MIN_ITEMCNT" val="2"/>
  <p:tag name="KSO_WM_DIAGRAM_VIRTUALLY_FRAME" val="{&quot;height&quot;:301.70001220703125,&quot;width&quot;:850.6500244140625}"/>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添加标题"/>
  <p:tag name="KSO_WM_UNIT_FILL_TYPE" val="3"/>
  <p:tag name="KSO_WM_DIAGRAM_USE_COLOR_VALUE" val="{&quot;color_scheme&quot;:1,&quot;color_type&quot;:1,&quot;theme_color_indexes&quot;:[6,6,6,6,6,6]}"/>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i*1_1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SUBTYPE" val="d"/>
  <p:tag name="KSO_WM_UNIT_TYPE" val="l_h_i"/>
  <p:tag name="KSO_WM_UNIT_INDEX" val="1_1_1"/>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DIAGRAM_USE_COLOR_VALUE" val="{&quot;color_scheme&quot;:1,&quot;color_type&quot;:1,&quot;theme_color_indexes&quot;:[6,6,6,6,6,6]}"/>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20231065_2*m_h_i*1_2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356.1302490234375,&quot;width&quot;:937.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PRESET_TEXT" val="2"/>
  <p:tag name="KSO_WM_UNIT_LINE_FORE_SCHEMECOLOR_INDEX" val="6"/>
  <p:tag name="KSO_WM_UNIT_TEXT_FILL_FORE_SCHEMECOLOR_INDEX" val="1"/>
  <p:tag name="KSO_WM_UNIT_TEXT_FILL_TYPE" val="1"/>
  <p:tag name="KSO_WM_DIAGRAM_USE_COLOR_VALUE" val="{&quot;color_scheme&quot;:1,&quot;color_type&quot;:1,&quot;theme_color_indexes&quot;:[]}"/>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i*1_3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SUBTYPE" val="d"/>
  <p:tag name="KSO_WM_UNIT_TYPE" val="l_h_i"/>
  <p:tag name="KSO_WM_UNIT_INDEX" val="1_3_1"/>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TEXT_FILL_FORE_SCHEMECOLOR_INDEX" val="1"/>
  <p:tag name="KSO_WM_UNIT_TEXT_FILL_TYPE" val="1"/>
  <p:tag name="KSO_WM_DIAGRAM_USE_COLOR_VALUE" val="{&quot;color_scheme&quot;:1,&quot;color_type&quot;:1,&quot;theme_color_indexes&quot;:[6,6,6,6,6,6]}"/>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f*1_3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DIAGRAM_GROUP_CODE" val="l1-1"/>
  <p:tag name="KSO_WM_UNIT_TYPE" val="l_h_f"/>
  <p:tag name="KSO_WM_UNIT_INDEX" val="1_3_1"/>
  <p:tag name="KSO_WM_UNIT_VALUE" val="56"/>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项正文，文字是您思想的提炼，请尽量言简意赅的阐述观点。单击此处输入项正文，文字是您思想的提炼"/>
  <p:tag name="KSO_WM_UNIT_TEXT_FILL_FORE_SCHEMECOLOR_INDEX" val="1"/>
  <p:tag name="KSO_WM_UNIT_TEXT_FILL_TYPE" val="1"/>
  <p:tag name="KSO_WM_DIAGRAM_USE_COLOR_VALUE" val="{&quot;color_scheme&quot;:1,&quot;color_type&quot;:1,&quot;theme_color_indexes&quot;:[6,6,6,6,6,6]}"/>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f*1_1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DIAGRAM_GROUP_CODE" val="l1-1"/>
  <p:tag name="KSO_WM_UNIT_TYPE" val="l_h_f"/>
  <p:tag name="KSO_WM_UNIT_INDEX" val="1_1_1"/>
  <p:tag name="KSO_WM_UNIT_VALUE" val="56"/>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项正文，文字是您思想的提炼，请尽量言简意赅的阐述观点。单击此处输入项正文，文字是您思想的提炼"/>
  <p:tag name="KSO_WM_UNIT_TEXT_FILL_FORE_SCHEMECOLOR_INDEX" val="1"/>
  <p:tag name="KSO_WM_UNIT_TEXT_FILL_TYPE" val="1"/>
  <p:tag name="KSO_WM_DIAGRAM_USE_COLOR_VALUE" val="{&quot;color_scheme&quot;:1,&quot;color_type&quot;:1,&quot;theme_color_indexes&quot;:[6,6,6,6,6,6]}"/>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i*1_2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SUBTYPE" val="d"/>
  <p:tag name="KSO_WM_UNIT_TYPE" val="l_h_i"/>
  <p:tag name="KSO_WM_UNIT_INDEX" val="1_2_1"/>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TEXT_FILL_FORE_SCHEMECOLOR_INDEX" val="1"/>
  <p:tag name="KSO_WM_UNIT_TEXT_FILL_TYPE" val="1"/>
  <p:tag name="KSO_WM_DIAGRAM_USE_COLOR_VALUE" val="{&quot;color_scheme&quot;:1,&quot;color_type&quot;:1,&quot;theme_color_indexes&quot;:[6,6,6,6,6,6]}"/>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f*1_2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DIAGRAM_GROUP_CODE" val="l1-1"/>
  <p:tag name="KSO_WM_UNIT_TYPE" val="l_h_f"/>
  <p:tag name="KSO_WM_UNIT_INDEX" val="1_2_1"/>
  <p:tag name="KSO_WM_UNIT_VALUE" val="56"/>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项正文，文字是您思想的提炼，请尽量言简意赅的阐述观点。单击此处输入项正文，文字是您思想的提炼"/>
  <p:tag name="KSO_WM_UNIT_TEXT_FILL_FORE_SCHEMECOLOR_INDEX" val="1"/>
  <p:tag name="KSO_WM_UNIT_TEXT_FILL_TYPE" val="1"/>
  <p:tag name="KSO_WM_DIAGRAM_USE_COLOR_VALUE" val="{&quot;color_scheme&quot;:1,&quot;color_type&quot;:1,&quot;theme_color_indexes&quot;:[6,6,6,6,6,6]}"/>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a*1_2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2_1"/>
  <p:tag name="KSO_WM_UNIT_VALUE" val="9"/>
  <p:tag name="KSO_WM_DIAGRAM_MAX_ITEMCNT" val="4"/>
  <p:tag name="KSO_WM_DIAGRAM_MIN_ITEMCNT" val="2"/>
  <p:tag name="KSO_WM_DIAGRAM_VIRTUALLY_FRAME" val="{&quot;height&quot;:301.70001220703125,&quot;width&quot;:850.6500244140625}"/>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2"/>
  <p:tag name="KSO_WM_UNIT_FILL_FORE_SCHEMECOLOR_INDEX_BRIGHTNESS" val="0"/>
  <p:tag name="KSO_WM_UNIT_TEXT_FILL_FORE_SCHEMECOLOR_INDEX" val="1"/>
  <p:tag name="KSO_WM_UNIT_TEXT_FILL_TYPE" val="1"/>
  <p:tag name="KSO_WM_DIAGRAM_USE_COLOR_VALUE" val="{&quot;color_scheme&quot;:1,&quot;color_type&quot;:1,&quot;theme_color_indexes&quot;:[6,6,6,6,6,6]}"/>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2*l_h_i*1_3_2"/>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2*l_h_i*1_2_2"/>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2*l_h_i*1_1_2"/>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1_1"/>
  <p:tag name="KSO_WM_UNIT_ID" val="diagram20233335_2*l_h_a*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DIAGRAM_USE_COLOR_VALUE" val="{&quot;color_scheme&quot;:1,&quot;color_type&quot;:1,&quot;theme_color_indexes&quot;:[]}"/>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20231065_2*m_h_i*1_3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356.1302490234375,&quot;width&quot;:937.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PRESET_TEXT" val="3"/>
  <p:tag name="KSO_WM_UNIT_LINE_FORE_SCHEMECOLOR_INDEX" val="7"/>
  <p:tag name="KSO_WM_UNIT_TEXT_FILL_FORE_SCHEMECOLOR_INDEX" val="1"/>
  <p:tag name="KSO_WM_UNIT_TEXT_FILL_TYPE" val="1"/>
  <p:tag name="KSO_WM_DIAGRAM_USE_COLOR_VALUE" val="{&quot;color_scheme&quot;:1,&quot;color_type&quot;:1,&quot;theme_color_indexes&quot;:[]}"/>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2_1"/>
  <p:tag name="KSO_WM_UNIT_ID" val="diagram20233335_2*l_h_a*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DIAGRAM_USE_COLOR_VALUE" val="{&quot;color_scheme&quot;:1,&quot;color_type&quot;:1,&quot;theme_color_indexes&quot;:[]}"/>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3_1"/>
  <p:tag name="KSO_WM_UNIT_ID" val="diagram20233335_2*l_h_a*1_3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DIAGRAM_USE_COLOR_VALUE" val="{&quot;color_scheme&quot;:1,&quot;color_type&quot;:1,&quot;theme_color_indexes&quot;:[]}"/>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2*l_h_d*1_1_1"/>
  <p:tag name="KSO_WM_TEMPLATE_CATEGORY" val="diagram"/>
  <p:tag name="KSO_WM_TEMPLATE_INDEX" val="20233335"/>
  <p:tag name="KSO_WM_UNIT_LAYERLEVEL" val="1_1_1"/>
  <p:tag name="KSO_WM_TAG_VERSION" val="3.0"/>
  <p:tag name="KSO_WM_BEAUTIFY_FLAG" val="#wm#"/>
  <p:tag name="KSO_WM_UNIT_VALUE" val="620*62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2*l_h_d*1_2_1"/>
  <p:tag name="KSO_WM_TEMPLATE_CATEGORY" val="diagram"/>
  <p:tag name="KSO_WM_TEMPLATE_INDEX" val="20233335"/>
  <p:tag name="KSO_WM_UNIT_LAYERLEVEL" val="1_1_1"/>
  <p:tag name="KSO_WM_TAG_VERSION" val="3.0"/>
  <p:tag name="KSO_WM_BEAUTIFY_FLAG" val="#wm#"/>
  <p:tag name="KSO_WM_UNIT_VALUE" val="620*62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2*l_h_d*1_3_1"/>
  <p:tag name="KSO_WM_TEMPLATE_CATEGORY" val="diagram"/>
  <p:tag name="KSO_WM_TEMPLATE_INDEX" val="20233335"/>
  <p:tag name="KSO_WM_UNIT_LAYERLEVEL" val="1_1_1"/>
  <p:tag name="KSO_WM_TAG_VERSION" val="3.0"/>
  <p:tag name="KSO_WM_BEAUTIFY_FLAG" val="#wm#"/>
  <p:tag name="KSO_WM_UNIT_VALUE" val="620*62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35.xml><?xml version="1.0" encoding="utf-8"?>
<p:tagLst xmlns:p="http://schemas.openxmlformats.org/presentationml/2006/main">
  <p:tag name="commondata" val="eyJjb3VudCI6MTUsImhkaWQiOiIyNTU0ZGUyMGZjZjBhZGIyNmM2MDJkMGM4YmRkZTZjZCIsInVzZXJDb3VudCI6MTV9"/>
  <p:tag name="resource_record_key" val="{&quot;65&quot;:[20184553],&quot;70&quot;:[3314290,3322013,3322203,3312652,3319540,3318633,3323960,3319362,3322229,3319542,3324683,3314131,3321762,3313597,3322402,3322099,3323367,3321834,3323379,3316002]}"/>
</p:tagLst>
</file>

<file path=ppt/tags/tag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3_1"/>
  <p:tag name="KSO_WM_UNIT_ID" val="diagram20231065_2*m_h_a*1_3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UNIT_VALUE" val="11"/>
  <p:tag name="KSO_WM_DIAGRAM_MAX_ITEMCNT" val="6"/>
  <p:tag name="KSO_WM_DIAGRAM_MIN_ITEMCNT" val="2"/>
  <p:tag name="KSO_WM_DIAGRAM_VIRTUALLY_FRAME" val="{&quot;height&quot;:356.1302490234375,&quot;width&quot;:937.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2*m_h_a*1_1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356.1302490234375,&quot;width&quot;:937.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2_1"/>
  <p:tag name="KSO_WM_UNIT_ID" val="diagram20231065_2*m_h_a*1_2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UNIT_VALUE" val="14"/>
  <p:tag name="KSO_WM_DIAGRAM_MAX_ITEMCNT" val="6"/>
  <p:tag name="KSO_WM_DIAGRAM_MIN_ITEMCNT" val="2"/>
  <p:tag name="KSO_WM_DIAGRAM_VIRTUALLY_FRAME" val="{&quot;height&quot;:356.1302490234375,&quot;width&quot;:937.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9_3*l_h_i*1_1_2"/>
  <p:tag name="KSO_WM_TEMPLATE_CATEGORY" val="diagram"/>
  <p:tag name="KSO_WM_TEMPLATE_INDEX" val="20232459"/>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43.7585144042969,&quot;left&quot;:85.55,&quot;top&quot;:109.62078216793034,&quot;width&quot;:802.8}"/>
  <p:tag name="KSO_WM_DIAGRAM_COLOR_MATCH_VALUE" val="{&quot;shape&quot;:{&quot;fill&quot;:{&quot;solid&quot;:{&quot;brightness&quot;:0,&quot;colorType&quot;:1,&quot;foreColorIndex&quot;:2,&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6,6,6,6,6,6]}"/>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9_3*l_h_i*1_2_2"/>
  <p:tag name="KSO_WM_TEMPLATE_CATEGORY" val="diagram"/>
  <p:tag name="KSO_WM_TEMPLATE_INDEX" val="20232459"/>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43.7585144042969,&quot;left&quot;:85.55,&quot;top&quot;:109.62078216793034,&quot;width&quot;:802.8}"/>
  <p:tag name="KSO_WM_DIAGRAM_COLOR_MATCH_VALUE" val="{&quot;shape&quot;:{&quot;fill&quot;:{&quot;solid&quot;:{&quot;brightness&quot;:0,&quot;colorType&quot;:1,&quot;foreColorIndex&quot;:2,&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6,6,6,6,6,6]}"/>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9_3*l_h_i*1_3_2"/>
  <p:tag name="KSO_WM_TEMPLATE_CATEGORY" val="diagram"/>
  <p:tag name="KSO_WM_TEMPLATE_INDEX" val="20232459"/>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43.7585144042969,&quot;left&quot;:85.55,&quot;top&quot;:109.62078216793034,&quot;width&quot;:802.8}"/>
  <p:tag name="KSO_WM_DIAGRAM_COLOR_MATCH_VALUE" val="{&quot;shape&quot;:{&quot;fill&quot;:{&quot;solid&quot;:{&quot;brightness&quot;:0,&quot;colorType&quot;:1,&quot;foreColorIndex&quot;:2,&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6,6,6,6,6,6]}"/>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9_3*l_h_i*1_4_2"/>
  <p:tag name="KSO_WM_TEMPLATE_CATEGORY" val="diagram"/>
  <p:tag name="KSO_WM_TEMPLATE_INDEX" val="20232459"/>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6"/>
  <p:tag name="KSO_WM_DIAGRAM_MIN_ITEMCNT" val="2"/>
  <p:tag name="KSO_WM_DIAGRAM_VIRTUALLY_FRAME" val="{&quot;height&quot;:343.7585144042969,&quot;left&quot;:85.55,&quot;top&quot;:109.62078216793034,&quot;width&quot;:802.8}"/>
  <p:tag name="KSO_WM_DIAGRAM_COLOR_MATCH_VALUE" val="{&quot;shape&quot;:{&quot;fill&quot;:{&quot;solid&quot;:{&quot;brightness&quot;:0,&quot;colorType&quot;:1,&quot;foreColorIndex&quot;:2,&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6,6,6,6,6,6]}"/>
</p:tagLst>
</file>

<file path=ppt/tags/tag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9_3*l_h_a*1_1_1"/>
  <p:tag name="KSO_WM_TEMPLATE_CATEGORY" val="diagram"/>
  <p:tag name="KSO_WM_TEMPLATE_INDEX" val="20232459"/>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43.7585144042969,&quot;left&quot;:85.55,&quot;top&quot;:109.62078216793034,&quot;width&quot;:8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51515&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DIAGRAM_USE_COLOR_VALUE" val="{&quot;color_scheme&quot;:1,&quot;color_type&quot;:1,&quot;theme_color_indexes&quot;:[6,6,6,6,6,6]}"/>
</p:tagLst>
</file>

<file path=ppt/tags/tag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9_3*l_h_a*1_2_1"/>
  <p:tag name="KSO_WM_TEMPLATE_CATEGORY" val="diagram"/>
  <p:tag name="KSO_WM_TEMPLATE_INDEX" val="20232459"/>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43.7585144042969,&quot;left&quot;:85.55,&quot;top&quot;:109.62078216793034,&quot;width&quot;:8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51515&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DIAGRAM_USE_COLOR_VALUE" val="{&quot;color_scheme&quot;:1,&quot;color_type&quot;:1,&quot;theme_color_indexes&quot;:[6,6,6,6,6,6]}"/>
</p:tagLst>
</file>

<file path=ppt/tags/tag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59_3*l_h_a*1_3_1"/>
  <p:tag name="KSO_WM_TEMPLATE_CATEGORY" val="diagram"/>
  <p:tag name="KSO_WM_TEMPLATE_INDEX" val="20232459"/>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43.7585144042969,&quot;left&quot;:85.55,&quot;top&quot;:109.62078216793034,&quot;width&quot;:8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51515&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DIAGRAM_USE_COLOR_VALUE" val="{&quot;color_scheme&quot;:1,&quot;color_type&quot;:1,&quot;theme_color_indexes&quot;:[6,6,6,6,6,6]}"/>
</p:tagLst>
</file>

<file path=ppt/tags/tag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2459_3*l_h_a*1_4_1"/>
  <p:tag name="KSO_WM_TEMPLATE_CATEGORY" val="diagram"/>
  <p:tag name="KSO_WM_TEMPLATE_INDEX" val="20232459"/>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43.7585144042969,&quot;left&quot;:85.55,&quot;top&quot;:109.62078216793034,&quot;width&quot;:8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51515&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DIAGRAM_USE_COLOR_VALUE" val="{&quot;color_scheme&quot;:1,&quot;color_type&quot;:1,&quot;theme_color_indexes&quot;:[6,6,6,6,6,6]}"/>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9_3*l_h_i*1_1_1"/>
  <p:tag name="KSO_WM_TEMPLATE_CATEGORY" val="diagram"/>
  <p:tag name="KSO_WM_TEMPLATE_INDEX" val="202324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43.7585144042969,&quot;left&quot;:85.55,&quot;top&quot;:109.62078216793034,&quot;width&quot;:8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DIAGRAM_USE_COLOR_VALUE" val="{&quot;color_scheme&quot;:1,&quot;color_type&quot;:1,&quot;theme_color_indexes&quot;:[6,6,6,6,6,6]}"/>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9_3*l_h_i*1_2_1"/>
  <p:tag name="KSO_WM_TEMPLATE_CATEGORY" val="diagram"/>
  <p:tag name="KSO_WM_TEMPLATE_INDEX" val="202324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43.7585144042969,&quot;left&quot;:85.55,&quot;top&quot;:109.62078216793034,&quot;width&quot;:8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TEXT_FILL_FORE_SCHEMECOLOR_INDEX" val="1"/>
  <p:tag name="KSO_WM_UNIT_TEXT_FILL_TYPE" val="1"/>
  <p:tag name="KSO_WM_DIAGRAM_USE_COLOR_VALUE" val="{&quot;color_scheme&quot;:1,&quot;color_type&quot;:1,&quot;theme_color_indexes&quot;:[6,6,6,6,6,6]}"/>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59_3*l_h_i*1_3_1"/>
  <p:tag name="KSO_WM_TEMPLATE_CATEGORY" val="diagram"/>
  <p:tag name="KSO_WM_TEMPLATE_INDEX" val="202324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43.7585144042969,&quot;left&quot;:85.55,&quot;top&quot;:109.62078216793034,&quot;width&quot;:8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TEXT_FILL_FORE_SCHEMECOLOR_INDEX" val="1"/>
  <p:tag name="KSO_WM_UNIT_TEXT_FILL_TYPE" val="1"/>
  <p:tag name="KSO_WM_DIAGRAM_USE_COLOR_VALUE" val="{&quot;color_scheme&quot;:1,&quot;color_type&quot;:1,&quot;theme_color_indexes&quot;:[6,6,6,6,6,6]}"/>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2459_3*l_h_i*1_4_1"/>
  <p:tag name="KSO_WM_TEMPLATE_CATEGORY" val="diagram"/>
  <p:tag name="KSO_WM_TEMPLATE_INDEX" val="202324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43.7585144042969,&quot;left&quot;:85.55,&quot;top&quot;:109.62078216793034,&quot;width&quot;:8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TEXT_FILL_FORE_SCHEMECOLOR_INDEX" val="1"/>
  <p:tag name="KSO_WM_UNIT_TEXT_FILL_TYPE" val="1"/>
  <p:tag name="KSO_WM_DIAGRAM_USE_COLOR_VALUE" val="{&quot;color_scheme&quot;:1,&quot;color_type&quot;:1,&quot;theme_color_indexes&quot;:[6,6,6,6,6,6]}"/>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1_2"/>
  <p:tag name="KSO_WM_UNIT_ID" val="diagram20230948_1*o_h_i*1_1_2"/>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solid&quot;:{&quot;brightness&quot;:0.7900000214576721,&quot;colorType&quot;:1,&quot;foreColorIndex&quot;:13,&quot;transparency&quot;:0.740000009536743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79"/>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2_2"/>
  <p:tag name="KSO_WM_UNIT_ID" val="diagram20230948_1*o_h_i*1_2_2"/>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solid&quot;:{&quot;brightness&quot;:0.7900000214576721,&quot;colorType&quot;:1,&quot;foreColorIndex&quot;:13,&quot;transparency&quot;:0.740000009536743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79"/>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3_2"/>
  <p:tag name="KSO_WM_UNIT_ID" val="diagram20230948_1*o_h_i*1_3_2"/>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solid&quot;:{&quot;brightness&quot;:0.7900000214576721,&quot;colorType&quot;:1,&quot;foreColorIndex&quot;:13,&quot;transparency&quot;:0.740000009536743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79"/>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4_2"/>
  <p:tag name="KSO_WM_UNIT_ID" val="diagram20230948_1*o_h_i*1_4_2"/>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solid&quot;:{&quot;brightness&quot;:0.7900000214576721,&quot;colorType&quot;:1,&quot;foreColorIndex&quot;:13,&quot;transparency&quot;:0.740000009536743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79"/>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5_2"/>
  <p:tag name="KSO_WM_UNIT_ID" val="diagram20230948_1*o_h_i*1_5_2"/>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solid&quot;:{&quot;brightness&quot;:0.7900000214576721,&quot;colorType&quot;:1,&quot;foreColorIndex&quot;:13,&quot;transparency&quot;:0.740000009536743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79"/>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SUBTYPE" val="d"/>
  <p:tag name="KSO_WM_UNIT_TYPE" val="o_h_i"/>
  <p:tag name="KSO_WM_UNIT_INDEX" val="1_1_1"/>
  <p:tag name="KSO_WM_UNIT_ID" val="diagram20230948_1*o_h_i*1_1_1"/>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SUBTYPE" val="d"/>
  <p:tag name="KSO_WM_UNIT_TYPE" val="o_h_i"/>
  <p:tag name="KSO_WM_UNIT_INDEX" val="1_2_1"/>
  <p:tag name="KSO_WM_UNIT_ID" val="diagram20230948_1*o_h_i*1_2_1"/>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TEXT_FILL_FORE_SCHEMECOLOR_INDEX" val="1"/>
  <p:tag name="KSO_WM_UNIT_TEXT_FILL_TYPE" val="1"/>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SUBTYPE" val="d"/>
  <p:tag name="KSO_WM_UNIT_TYPE" val="o_h_i"/>
  <p:tag name="KSO_WM_UNIT_INDEX" val="1_3_1"/>
  <p:tag name="KSO_WM_UNIT_ID" val="diagram20230948_1*o_h_i*1_3_1"/>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TEXT_FILL_FORE_SCHEMECOLOR_INDEX" val="1"/>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SUBTYPE" val="d"/>
  <p:tag name="KSO_WM_UNIT_TYPE" val="o_h_i"/>
  <p:tag name="KSO_WM_UNIT_INDEX" val="1_4_1"/>
  <p:tag name="KSO_WM_UNIT_ID" val="diagram20230948_1*o_h_i*1_4_1"/>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TEXT_FILL_FORE_SCHEMECOLOR_INDEX" val="1"/>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SUBTYPE" val="d"/>
  <p:tag name="KSO_WM_UNIT_TYPE" val="o_h_i"/>
  <p:tag name="KSO_WM_UNIT_INDEX" val="1_5_1"/>
  <p:tag name="KSO_WM_UNIT_ID" val="diagram20230948_1*o_h_i*1_5_1"/>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5"/>
  <p:tag name="KSO_WM_UNIT_TEXT_FILL_FORE_SCHEMECOLOR_INDEX" val="1"/>
  <p:tag name="KSO_WM_UNIT_TEXT_FILL_TYPE" val="1"/>
</p:tagLst>
</file>

<file path=ppt/tags/tag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o1-1"/>
  <p:tag name="KSO_WM_UNIT_TYPE" val="o_h_f"/>
  <p:tag name="KSO_WM_UNIT_INDEX" val="1_2_1"/>
  <p:tag name="KSO_WM_UNIT_ID" val="diagram20230948_1*o_h_f*1_2_1"/>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用户首次体验如何？"/>
  <p:tag name="KSO_WM_UNIT_TEXT_FILL_FORE_SCHEMECOLOR_INDEX" val="1"/>
  <p:tag name="KSO_WM_UNIT_TEXT_FILL_TYPE" val="1"/>
</p:tagLst>
</file>

<file path=ppt/tags/tag54.xml><?xml version="1.0" encoding="utf-8"?>
<p:tagLst xmlns:p="http://schemas.openxmlformats.org/presentationml/2006/main">
  <p:tag name="KSO_WM_UNIT_SUBTYPE" val="a"/>
  <p:tag name="KSO_WM_UNIT_NOCLEAR" val="0"/>
  <p:tag name="KSO_WM_UNIT_VALUE" val="34"/>
  <p:tag name="KSO_WM_UNIT_HIGHLIGHT" val="0"/>
  <p:tag name="KSO_WM_UNIT_COMPATIBLE" val="0"/>
  <p:tag name="KSO_WM_UNIT_DIAGRAM_ISNUMVISUAL" val="0"/>
  <p:tag name="KSO_WM_UNIT_DIAGRAM_ISREFERUNIT" val="0"/>
  <p:tag name="KSO_WM_DIAGRAM_GROUP_CODE" val="o1-1"/>
  <p:tag name="KSO_WM_UNIT_TYPE" val="o_h_f"/>
  <p:tag name="KSO_WM_UNIT_INDEX" val="1_3_1"/>
  <p:tag name="KSO_WM_UNIT_ID" val="diagram20230948_1*o_h_f*1_3_1"/>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用户还会回来吗？"/>
  <p:tag name="KSO_WM_UNIT_TEXT_FILL_FORE_SCHEMECOLOR_INDEX" val="1"/>
  <p:tag name="KSO_WM_UNIT_TEXT_FILL_TYPE" val="1"/>
</p:tagLst>
</file>

<file path=ppt/tags/tag5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o1-1"/>
  <p:tag name="KSO_WM_UNIT_TYPE" val="o_h_f"/>
  <p:tag name="KSO_WM_UNIT_INDEX" val="1_4_1"/>
  <p:tag name="KSO_WM_UNIT_ID" val="diagram20230948_1*o_h_f*1_4_1"/>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如何增加更多收入？"/>
  <p:tag name="KSO_WM_UNIT_TEXT_FILL_FORE_SCHEMECOLOR_INDEX" val="1"/>
  <p:tag name="KSO_WM_UNIT_TEXT_FILL_TYPE" val="1"/>
</p:tagLst>
</file>

<file path=ppt/tags/tag5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o1-1"/>
  <p:tag name="KSO_WM_UNIT_TYPE" val="o_h_f"/>
  <p:tag name="KSO_WM_UNIT_INDEX" val="1_5_1"/>
  <p:tag name="KSO_WM_UNIT_ID" val="diagram20230948_1*o_h_f*1_5_1"/>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用户会介绍给别人吗？"/>
  <p:tag name="KSO_WM_UNIT_TEXT_FILL_FORE_SCHEMECOLOR_INDEX" val="1"/>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1_4"/>
  <p:tag name="KSO_WM_UNIT_ID" val="diagram20230948_1*o_h_i*1_1_4"/>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solid&quot;:{&quot;brightness&quot;:0.5299999713897705,&quot;colorType&quot;:1,&quot;foreColorIndex&quot;:5,&quot;transparency&quot;:0.5199999809265137},&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3"/>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2_4"/>
  <p:tag name="KSO_WM_UNIT_ID" val="diagram20230948_1*o_h_i*1_2_4"/>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solid&quot;:{&quot;brightness&quot;:0.5299999713897705,&quot;colorType&quot;:1,&quot;foreColorIndex&quot;:5,&quot;transparency&quot;:0.5199999809265137},&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3"/>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3_4"/>
  <p:tag name="KSO_WM_UNIT_ID" val="diagram20230948_1*o_h_i*1_3_4"/>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solid&quot;:{&quot;brightness&quot;:0.5299999713897705,&quot;colorType&quot;:1,&quot;foreColorIndex&quot;:5,&quot;transparency&quot;:0.5199999809265137},&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3"/>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4_4"/>
  <p:tag name="KSO_WM_UNIT_ID" val="diagram20230948_1*o_h_i*1_4_4"/>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solid&quot;:{&quot;brightness&quot;:0.5299999713897705,&quot;colorType&quot;:1,&quot;foreColorIndex&quot;:5,&quot;transparency&quot;:0.5199999809265137},&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3"/>
</p:tagLst>
</file>

<file path=ppt/tags/tag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o1-1"/>
  <p:tag name="KSO_WM_UNIT_TYPE" val="o_h_a"/>
  <p:tag name="KSO_WM_UNIT_INDEX" val="1_1_1"/>
  <p:tag name="KSO_WM_UNIT_ID" val="diagram20230948_1*o_h_a*1_1_1"/>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gradient&quot;:[{&quot;brightness&quot;:-0.25,&quot;colorType&quot;:1,&quot;foreColorIndex&quot;:5,&quot;pos&quot;:0.9200000166893005,&quot;transparency&quot;:0},{&quot;brightness&quot;:0,&quot;colorType&quot;:1,&quot;foreColorIndex&quot;:5,&quot;pos&quot;:0,&quot;transparency&quot;:0}],&quot;type&quot;:3},&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获取"/>
  <p:tag name="KSO_WM_UNIT_FILL_TYPE" val="3"/>
</p:tagLst>
</file>

<file path=ppt/tags/tag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o1-1"/>
  <p:tag name="KSO_WM_UNIT_TYPE" val="o_h_a"/>
  <p:tag name="KSO_WM_UNIT_INDEX" val="1_2_1"/>
  <p:tag name="KSO_WM_UNIT_ID" val="diagram20230948_1*o_h_a*1_2_1"/>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gradient&quot;:[{&quot;brightness&quot;:-0.25,&quot;colorType&quot;:1,&quot;foreColorIndex&quot;:5,&quot;pos&quot;:1,&quot;transparency&quot;:0},{&quot;brightness&quot;:0.1599999964237213,&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激活"/>
  <p:tag name="KSO_WM_UNIT_FILL_TYPE" val="3"/>
</p:tagLst>
</file>

<file path=ppt/tags/tag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o1-1"/>
  <p:tag name="KSO_WM_UNIT_TYPE" val="o_h_a"/>
  <p:tag name="KSO_WM_UNIT_INDEX" val="1_3_1"/>
  <p:tag name="KSO_WM_UNIT_ID" val="diagram20230948_1*o_h_a*1_3_1"/>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gradient&quot;:[{&quot;brightness&quot;:0,&quot;colorType&quot;:1,&quot;foreColorIndex&quot;:5,&quot;pos&quot;:0.7699999809265137,&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1"/>
  <p:tag name="KSO_WM_UNIT_PRESET_TEXT" val="留存"/>
  <p:tag name="KSO_WM_UNIT_FILL_TYPE" val="3"/>
</p:tagLst>
</file>

<file path=ppt/tags/tag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o1-1"/>
  <p:tag name="KSO_WM_UNIT_TYPE" val="o_h_a"/>
  <p:tag name="KSO_WM_UNIT_INDEX" val="1_4_1"/>
  <p:tag name="KSO_WM_UNIT_ID" val="diagram20230948_1*o_h_a*1_4_1"/>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gradient&quot;:[{&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增加"/>
  <p:tag name="KSO_WM_UNIT_FILL_TYPE" val="3"/>
</p:tagLst>
</file>

<file path=ppt/tags/tag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o1-1"/>
  <p:tag name="KSO_WM_UNIT_TYPE" val="o_h_a"/>
  <p:tag name="KSO_WM_UNIT_INDEX" val="1_5_1"/>
  <p:tag name="KSO_WM_UNIT_ID" val="diagram20230948_1*o_h_a*1_5_1"/>
  <p:tag name="KSO_WM_TEMPLATE_CATEGORY" val="diagram"/>
  <p:tag name="KSO_WM_TEMPLATE_INDEX" val="2023094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81.45001220703125,&quot;width&quot;:620.2999877929688}"/>
  <p:tag name="KSO_WM_DIAGRAM_COLOR_MATCH_VALUE" val="{&quot;shape&quot;:{&quot;fill&quot;:{&quot;gradient&quot;:[{&quot;brightness&quot;:0.4000000059604645,&quot;colorType&quot;:1,&quot;foreColorIndex&quot;:5,&quot;pos&quot;:1,&quot;transparency&quot;:0},{&quot;brightness&quot;:0.6000000238418579,&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传播"/>
  <p:tag name="KSO_WM_UNIT_FILL_TYPE" val="3"/>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3243_3*m_i*1_1"/>
  <p:tag name="KSO_WM_TEMPLATE_CATEGORY" val="diagram"/>
  <p:tag name="KSO_WM_TEMPLATE_INDEX" val="20233243"/>
  <p:tag name="KSO_WM_UNIT_LAYERLEVEL" val="1_1"/>
  <p:tag name="KSO_WM_TAG_VERSION" val="3.0"/>
  <p:tag name="KSO_WM_BEAUTIFY_FLAG" val="#wm#"/>
  <p:tag name="KSO_WM_UNIT_TYPE" val="m_i"/>
  <p:tag name="KSO_WM_UNIT_INDEX" val="1_1"/>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type&quot;:0},&quot;glow&quot;:{&quot;colorType&quot;:0},&quot;line&quot;:{&quot;solidLine&quot;:{&quot;brightness&quot;:0,&quot;colorType&quot;:1,&quot;foreColorIndex&quot;:5,&quot;transparency&quot;:0.64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3243_3*m_h_i*1_1_1"/>
  <p:tag name="KSO_WM_TEMPLATE_CATEGORY" val="diagram"/>
  <p:tag name="KSO_WM_TEMPLATE_INDEX" val="20233243"/>
  <p:tag name="KSO_WM_UNIT_LAYERLEVEL" val="1_1_1"/>
  <p:tag name="KSO_WM_TAG_VERSION" val="3.0"/>
  <p:tag name="KSO_WM_BEAUTIFY_FLAG" val="#wm#"/>
  <p:tag name="KSO_WM_UNIT_TYPE" val="m_h_i"/>
  <p:tag name="KSO_WM_UNIT_INDEX" val="1_1_1"/>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3*m_h_i*1_2_1"/>
  <p:tag name="KSO_WM_TEMPLATE_CATEGORY" val="diagram"/>
  <p:tag name="KSO_WM_TEMPLATE_INDEX" val="20233243"/>
  <p:tag name="KSO_WM_UNIT_LAYERLEVEL" val="1_1_1"/>
  <p:tag name="KSO_WM_TAG_VERSION" val="3.0"/>
  <p:tag name="KSO_WM_UNIT_TYPE" val="m_h_i"/>
  <p:tag name="KSO_WM_UNIT_INDEX" val="1_2_1"/>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6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3*m_h_i*1_4_1"/>
  <p:tag name="KSO_WM_TEMPLATE_CATEGORY" val="diagram"/>
  <p:tag name="KSO_WM_TEMPLATE_INDEX" val="20233243"/>
  <p:tag name="KSO_WM_UNIT_LAYERLEVEL" val="1_1_1"/>
  <p:tag name="KSO_WM_TAG_VERSION" val="3.0"/>
  <p:tag name="KSO_WM_UNIT_TYPE" val="m_h_i"/>
  <p:tag name="KSO_WM_UNIT_INDEX" val="1_4_1"/>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65_2*m_h_i*1_3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3_2"/>
  <p:tag name="KSO_WM_DIAGRAM_MAX_ITEMCNT" val="6"/>
  <p:tag name="KSO_WM_DIAGRAM_MIN_ITEMCNT" val="2"/>
  <p:tag name="KSO_WM_DIAGRAM_VIRTUALLY_FRAME" val="{&quot;height&quot;:356.1302490234375,&quot;width&quot;:937.2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3*m_h_i*1_5_1"/>
  <p:tag name="KSO_WM_TEMPLATE_CATEGORY" val="diagram"/>
  <p:tag name="KSO_WM_TEMPLATE_INDEX" val="20233243"/>
  <p:tag name="KSO_WM_UNIT_LAYERLEVEL" val="1_1_1"/>
  <p:tag name="KSO_WM_TAG_VERSION" val="3.0"/>
  <p:tag name="KSO_WM_UNIT_TYPE" val="m_h_i"/>
  <p:tag name="KSO_WM_UNIT_INDEX" val="1_5_1"/>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7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3*m_h_i*1_3_1"/>
  <p:tag name="KSO_WM_TEMPLATE_CATEGORY" val="diagram"/>
  <p:tag name="KSO_WM_TEMPLATE_INDEX" val="20233243"/>
  <p:tag name="KSO_WM_UNIT_LAYERLEVEL" val="1_1_1"/>
  <p:tag name="KSO_WM_TAG_VERSION" val="3.0"/>
  <p:tag name="KSO_WM_UNIT_TYPE" val="m_h_i"/>
  <p:tag name="KSO_WM_UNIT_INDEX" val="1_3_1"/>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3243_3*m_i*1_2"/>
  <p:tag name="KSO_WM_TEMPLATE_CATEGORY" val="diagram"/>
  <p:tag name="KSO_WM_TEMPLATE_INDEX" val="20233243"/>
  <p:tag name="KSO_WM_UNIT_LAYERLEVEL" val="1_1"/>
  <p:tag name="KSO_WM_TAG_VERSION" val="3.0"/>
  <p:tag name="KSO_WM_BEAUTIFY_FLAG" val="#wm#"/>
  <p:tag name="KSO_WM_UNIT_TYPE" val="m_i"/>
  <p:tag name="KSO_WM_UNIT_INDEX" val="1_2"/>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7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3*m_h_x*1_1_1"/>
  <p:tag name="KSO_WM_TEMPLATE_CATEGORY" val="diagram"/>
  <p:tag name="KSO_WM_TEMPLATE_INDEX" val="20233243"/>
  <p:tag name="KSO_WM_UNIT_LAYERLEVEL" val="1_1_1"/>
  <p:tag name="KSO_WM_TAG_VERSION" val="3.0"/>
  <p:tag name="KSO_WM_UNIT_VALUE" val="60*60"/>
  <p:tag name="KSO_WM_UNIT_TYPE" val="m_h_x"/>
  <p:tag name="KSO_WM_UNIT_INDEX" val="1_1_1"/>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3*m_h_x*1_3_1"/>
  <p:tag name="KSO_WM_TEMPLATE_CATEGORY" val="diagram"/>
  <p:tag name="KSO_WM_TEMPLATE_INDEX" val="20233243"/>
  <p:tag name="KSO_WM_UNIT_LAYERLEVEL" val="1_1_1"/>
  <p:tag name="KSO_WM_TAG_VERSION" val="3.0"/>
  <p:tag name="KSO_WM_UNIT_VALUE" val="60*60"/>
  <p:tag name="KSO_WM_UNIT_TYPE" val="m_h_x"/>
  <p:tag name="KSO_WM_UNIT_INDEX" val="1_3_1"/>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3243_3*m_i*1_3"/>
  <p:tag name="KSO_WM_TEMPLATE_CATEGORY" val="diagram"/>
  <p:tag name="KSO_WM_TEMPLATE_INDEX" val="20233243"/>
  <p:tag name="KSO_WM_UNIT_LAYERLEVEL" val="1_1"/>
  <p:tag name="KSO_WM_TAG_VERSION" val="3.0"/>
  <p:tag name="KSO_WM_BEAUTIFY_FLAG" val="#wm#"/>
  <p:tag name="KSO_WM_UNIT_TYPE" val="m_i"/>
  <p:tag name="KSO_WM_UNIT_INDEX" val="1_3"/>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3243_3*m_i*1_4"/>
  <p:tag name="KSO_WM_TEMPLATE_CATEGORY" val="diagram"/>
  <p:tag name="KSO_WM_TEMPLATE_INDEX" val="20233243"/>
  <p:tag name="KSO_WM_UNIT_LAYERLEVEL" val="1_1"/>
  <p:tag name="KSO_WM_TAG_VERSION" val="3.0"/>
  <p:tag name="KSO_WM_BEAUTIFY_FLAG" val="#wm#"/>
  <p:tag name="KSO_WM_UNIT_TYPE" val="m_i"/>
  <p:tag name="KSO_WM_UNIT_INDEX" val="1_4"/>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3*m_h_x*1_4_1"/>
  <p:tag name="KSO_WM_TEMPLATE_CATEGORY" val="diagram"/>
  <p:tag name="KSO_WM_TEMPLATE_INDEX" val="20233243"/>
  <p:tag name="KSO_WM_UNIT_LAYERLEVEL" val="1_1_1"/>
  <p:tag name="KSO_WM_TAG_VERSION" val="3.0"/>
  <p:tag name="KSO_WM_UNIT_VALUE" val="60*60"/>
  <p:tag name="KSO_WM_UNIT_TYPE" val="m_h_x"/>
  <p:tag name="KSO_WM_UNIT_INDEX" val="1_4_1"/>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7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3*m_h_x*1_5_1"/>
  <p:tag name="KSO_WM_TEMPLATE_CATEGORY" val="diagram"/>
  <p:tag name="KSO_WM_TEMPLATE_INDEX" val="20233243"/>
  <p:tag name="KSO_WM_UNIT_LAYERLEVEL" val="1_1_1"/>
  <p:tag name="KSO_WM_TAG_VERSION" val="3.0"/>
  <p:tag name="KSO_WM_UNIT_VALUE" val="60*60"/>
  <p:tag name="KSO_WM_UNIT_TYPE" val="m_h_x"/>
  <p:tag name="KSO_WM_UNIT_INDEX" val="1_5_1"/>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7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3*m_h_x*1_2_1"/>
  <p:tag name="KSO_WM_TEMPLATE_CATEGORY" val="diagram"/>
  <p:tag name="KSO_WM_TEMPLATE_INDEX" val="20233243"/>
  <p:tag name="KSO_WM_UNIT_LAYERLEVEL" val="1_1_1"/>
  <p:tag name="KSO_WM_TAG_VERSION" val="3.0"/>
  <p:tag name="KSO_WM_UNIT_VALUE" val="60*60"/>
  <p:tag name="KSO_WM_UNIT_TYPE" val="m_h_x"/>
  <p:tag name="KSO_WM_UNIT_INDEX" val="1_2_1"/>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65_2*m_h_i*1_1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1_2"/>
  <p:tag name="KSO_WM_DIAGRAM_MAX_ITEMCNT" val="6"/>
  <p:tag name="KSO_WM_DIAGRAM_MIN_ITEMCNT" val="2"/>
  <p:tag name="KSO_WM_DIAGRAM_VIRTUALLY_FRAME" val="{&quot;height&quot;:356.1302490234375,&quot;width&quot;:937.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4_1"/>
  <p:tag name="KSO_WM_UNIT_ID" val="diagram20233243_3*m_h_f*1_4_1"/>
  <p:tag name="KSO_WM_TEMPLATE_CATEGORY" val="diagram"/>
  <p:tag name="KSO_WM_TEMPLATE_INDEX" val="20233243"/>
  <p:tag name="KSO_WM_UNIT_LAYERLEVEL" val="1_1_1"/>
  <p:tag name="KSO_WM_TAG_VERSION" val="3.0"/>
  <p:tag name="KSO_WM_BEAUTIFY_FLAG" val="#wm#"/>
  <p:tag name="KSO_WM_UNIT_TEXT_FILL_FORE_SCHEMECOLOR_INDEX_BRIGHTNESS" val="0.15"/>
  <p:tag name="KSO_WM_DIAGRAM_GROUP_CODE" val="m1-1"/>
  <p:tag name="KSO_WM_DIAGRAM_VIRTUALLY_FRAME" val="{&quot;height&quot;:376.75543212890625,&quot;width&quot;:902.75}"/>
  <p:tag name="KSO_WM_DIAGRAM_VERSION" val="3"/>
  <p:tag name="KSO_WM_DIAGRAM_COLOR_TRICK" val="1"/>
  <p:tag name="KSO_WM_DIAGRAM_COLOR_TEXT_CAN_REMOVE" val="n"/>
  <p:tag name="KSO_WM_DIAGRAM_MAX_ITEMCNT" val="6"/>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
</p:tagLst>
</file>

<file path=ppt/tags/tag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3243_3*m_h_f*1_2_1"/>
  <p:tag name="KSO_WM_TEMPLATE_CATEGORY" val="diagram"/>
  <p:tag name="KSO_WM_TEMPLATE_INDEX" val="20233243"/>
  <p:tag name="KSO_WM_UNIT_LAYERLEVEL" val="1_1_1"/>
  <p:tag name="KSO_WM_TAG_VERSION" val="3.0"/>
  <p:tag name="KSO_WM_BEAUTIFY_FLAG" val="#wm#"/>
  <p:tag name="KSO_WM_UNIT_TEXT_FILL_FORE_SCHEMECOLOR_INDEX_BRIGHTNESS" val="0.15"/>
  <p:tag name="KSO_WM_DIAGRAM_GROUP_CODE" val="m1-1"/>
  <p:tag name="KSO_WM_DIAGRAM_VIRTUALLY_FRAME" val="{&quot;height&quot;:376.75543212890625,&quot;width&quot;:902.75}"/>
  <p:tag name="KSO_WM_DIAGRAM_VERSION" val="3"/>
  <p:tag name="KSO_WM_DIAGRAM_COLOR_TRICK" val="1"/>
  <p:tag name="KSO_WM_DIAGRAM_COLOR_TEXT_CAN_REMOVE" val="n"/>
  <p:tag name="KSO_WM_DIAGRAM_MAX_ITEMCNT" val="6"/>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
</p:tagLst>
</file>

<file path=ppt/tags/tag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3243_3*m_h_f*1_1_1"/>
  <p:tag name="KSO_WM_TEMPLATE_CATEGORY" val="diagram"/>
  <p:tag name="KSO_WM_TEMPLATE_INDEX" val="20233243"/>
  <p:tag name="KSO_WM_UNIT_LAYERLEVEL" val="1_1_1"/>
  <p:tag name="KSO_WM_TAG_VERSION" val="3.0"/>
  <p:tag name="KSO_WM_BEAUTIFY_FLAG" val="#wm#"/>
  <p:tag name="KSO_WM_UNIT_TEXT_FILL_FORE_SCHEMECOLOR_INDEX_BRIGHTNESS" val="0.15"/>
  <p:tag name="KSO_WM_DIAGRAM_GROUP_CODE" val="m1-1"/>
  <p:tag name="KSO_WM_DIAGRAM_VIRTUALLY_FRAME" val="{&quot;height&quot;:376.75543212890625,&quot;width&quot;:902.75}"/>
  <p:tag name="KSO_WM_DIAGRAM_VERSION" val="3"/>
  <p:tag name="KSO_WM_DIAGRAM_COLOR_TRICK" val="1"/>
  <p:tag name="KSO_WM_DIAGRAM_COLOR_TEXT_CAN_REMOVE" val="n"/>
  <p:tag name="KSO_WM_DIAGRAM_MAX_ITEMCNT" val="6"/>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
</p:tagLst>
</file>

<file path=ppt/tags/tag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3243_3*m_h_f*1_3_1"/>
  <p:tag name="KSO_WM_TEMPLATE_CATEGORY" val="diagram"/>
  <p:tag name="KSO_WM_TEMPLATE_INDEX" val="20233243"/>
  <p:tag name="KSO_WM_UNIT_LAYERLEVEL" val="1_1_1"/>
  <p:tag name="KSO_WM_TAG_VERSION" val="3.0"/>
  <p:tag name="KSO_WM_BEAUTIFY_FLAG" val="#wm#"/>
  <p:tag name="KSO_WM_UNIT_TEXT_FILL_FORE_SCHEMECOLOR_INDEX_BRIGHTNESS" val="0.15"/>
  <p:tag name="KSO_WM_DIAGRAM_GROUP_CODE" val="m1-1"/>
  <p:tag name="KSO_WM_DIAGRAM_VIRTUALLY_FRAME" val="{&quot;height&quot;:376.75543212890625,&quot;width&quot;:902.75}"/>
  <p:tag name="KSO_WM_DIAGRAM_VERSION" val="3"/>
  <p:tag name="KSO_WM_DIAGRAM_COLOR_TRICK" val="1"/>
  <p:tag name="KSO_WM_DIAGRAM_COLOR_TEXT_CAN_REMOVE" val="n"/>
  <p:tag name="KSO_WM_DIAGRAM_MAX_ITEMCNT" val="6"/>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
</p:tagLst>
</file>

<file path=ppt/tags/tag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5_1"/>
  <p:tag name="KSO_WM_UNIT_ID" val="diagram20233243_3*m_h_f*1_5_1"/>
  <p:tag name="KSO_WM_TEMPLATE_CATEGORY" val="diagram"/>
  <p:tag name="KSO_WM_TEMPLATE_INDEX" val="20233243"/>
  <p:tag name="KSO_WM_UNIT_LAYERLEVEL" val="1_1_1"/>
  <p:tag name="KSO_WM_TAG_VERSION" val="3.0"/>
  <p:tag name="KSO_WM_BEAUTIFY_FLAG" val="#wm#"/>
  <p:tag name="KSO_WM_UNIT_TEXT_FILL_FORE_SCHEMECOLOR_INDEX_BRIGHTNESS" val="0.15"/>
  <p:tag name="KSO_WM_DIAGRAM_GROUP_CODE" val="m1-1"/>
  <p:tag name="KSO_WM_DIAGRAM_VIRTUALLY_FRAME" val="{&quot;height&quot;:376.75543212890625,&quot;width&quot;:902.75}"/>
  <p:tag name="KSO_WM_DIAGRAM_VERSION" val="3"/>
  <p:tag name="KSO_WM_DIAGRAM_COLOR_TRICK" val="1"/>
  <p:tag name="KSO_WM_DIAGRAM_COLOR_TEXT_CAN_REMOVE" val="n"/>
  <p:tag name="KSO_WM_DIAGRAM_MAX_ITEMCNT" val="6"/>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
</p:tagLst>
</file>

<file path=ppt/tags/tag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3*m_h_x*1_6_1"/>
  <p:tag name="KSO_WM_TEMPLATE_CATEGORY" val="diagram"/>
  <p:tag name="KSO_WM_TEMPLATE_INDEX" val="20233243"/>
  <p:tag name="KSO_WM_UNIT_LAYERLEVEL" val="1_1_1"/>
  <p:tag name="KSO_WM_TAG_VERSION" val="3.0"/>
  <p:tag name="KSO_WM_UNIT_VALUE" val="60*60"/>
  <p:tag name="KSO_WM_UNIT_TYPE" val="m_h_x"/>
  <p:tag name="KSO_WM_UNIT_INDEX" val="1_6_1"/>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86.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DIAGRAM_GROUP_CODE" val="m1-1"/>
  <p:tag name="KSO_WM_UNIT_ID" val="diagram20233243_3*m_h_i*1_4_1"/>
  <p:tag name="KSO_WM_TEMPLATE_CATEGORY" val="diagram"/>
  <p:tag name="KSO_WM_TEMPLATE_INDEX" val="20233243"/>
  <p:tag name="KSO_WM_UNIT_LAYERLEVEL" val="1_1_1"/>
  <p:tag name="KSO_WM_TAG_VERSION" val="3.0"/>
  <p:tag name="KSO_WM_UNIT_TYPE" val="m_h_i"/>
  <p:tag name="KSO_WM_UNIT_INDEX" val="1_4_1"/>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87.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DIAGRAM_GROUP_CODE" val="m1-1"/>
  <p:tag name="KSO_WM_UNIT_ID" val="diagram20233243_3*m_h_x*1_4_1"/>
  <p:tag name="KSO_WM_TEMPLATE_CATEGORY" val="diagram"/>
  <p:tag name="KSO_WM_TEMPLATE_INDEX" val="20233243"/>
  <p:tag name="KSO_WM_UNIT_LAYERLEVEL" val="1_1_1"/>
  <p:tag name="KSO_WM_TAG_VERSION" val="3.0"/>
  <p:tag name="KSO_WM_UNIT_VALUE" val="60*60"/>
  <p:tag name="KSO_WM_UNIT_TYPE" val="m_h_x"/>
  <p:tag name="KSO_WM_UNIT_INDEX" val="1_4_1"/>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65_2*m_h_i*1_3_3"/>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3_3"/>
  <p:tag name="KSO_WM_DIAGRAM_MAX_ITEMCNT" val="6"/>
  <p:tag name="KSO_WM_DIAGRAM_MIN_ITEMCNT" val="2"/>
  <p:tag name="KSO_WM_DIAGRAM_VIRTUALLY_FRAME" val="{&quot;height&quot;:356.1302490234375,&quot;width&quot;:937.2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1_2"/>
  <p:tag name="KSO_WM_TEMPLATE_CATEGORY" val="diagram"/>
  <p:tag name="KSO_WM_TEMPLATE_INDEX" val="20231311"/>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1_3"/>
  <p:tag name="KSO_WM_TEMPLATE_CATEGORY" val="diagram"/>
  <p:tag name="KSO_WM_TEMPLATE_INDEX" val="20231311"/>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DIAGRAM_COLOR_TRICK" val="2"/>
  <p:tag name="KSO_WM_DIAGRAM_USE_COLOR_VALUE" val="{&quot;color_scheme&quot;:1,&quot;color_type&quot;:1,&quot;theme_color_indexes&quot;:[5,6,5,6,5,6]}"/>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6320</Words>
  <Application>WPS 演示</Application>
  <PresentationFormat>宽屏</PresentationFormat>
  <Paragraphs>877</Paragraphs>
  <Slides>57</Slides>
  <Notes>31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57</vt:i4>
      </vt:variant>
    </vt:vector>
  </HeadingPairs>
  <TitlesOfParts>
    <vt:vector size="67" baseType="lpstr">
      <vt:lpstr>Arial</vt:lpstr>
      <vt:lpstr>宋体</vt:lpstr>
      <vt:lpstr>Wingdings</vt:lpstr>
      <vt:lpstr>黑体</vt:lpstr>
      <vt:lpstr>微软雅黑</vt:lpstr>
      <vt:lpstr>Wingdings</vt:lpstr>
      <vt:lpstr>Arial Unicode MS</vt:lpstr>
      <vt:lpstr>Calibri</vt:lpstr>
      <vt:lpstr>华文楷体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p:lastModifiedBy>
  <cp:revision>1341</cp:revision>
  <dcterms:created xsi:type="dcterms:W3CDTF">2018-03-01T02:03:00Z</dcterms:created>
  <dcterms:modified xsi:type="dcterms:W3CDTF">2024-08-29T09:09:24Z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2052-12.1.0.17857</vt:lpwstr>
  </property>
  <property fmtid="{D5CDD505-2E9C-101B-9397-08002B2CF9AE}" pid="3" name="KSOTemplateUUID">
    <vt:lpwstr>v1.0_mb_0SkFKsC0bdYDVskyyL722A==</vt:lpwstr>
  </property>
  <property fmtid="{D5CDD505-2E9C-101B-9397-08002B2CF9AE}" pid="4" name="ICV">
    <vt:lpwstr>3BCD17CE0D704CBFBEEAC52F551019AB_11</vt:lpwstr>
  </property>
</Properties>
</file>