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10.svg" ContentType="image/svg+xml"/>
  <Override PartName="/ppt/media/image12.svg" ContentType="image/svg+xml"/>
  <Override PartName="/ppt/media/image14.svg" ContentType="image/svg+xml"/>
  <Override PartName="/ppt/media/image20.svg" ContentType="image/svg+xml"/>
  <Override PartName="/ppt/media/image22.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506" r:id="rId10"/>
    <p:sldId id="507" r:id="rId11"/>
    <p:sldId id="508" r:id="rId12"/>
    <p:sldId id="509" r:id="rId13"/>
    <p:sldId id="511" r:id="rId14"/>
    <p:sldId id="514" r:id="rId15"/>
    <p:sldId id="512" r:id="rId16"/>
    <p:sldId id="548" r:id="rId17"/>
    <p:sldId id="549" r:id="rId18"/>
    <p:sldId id="550" r:id="rId19"/>
    <p:sldId id="551"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489" r:id="rId33"/>
    <p:sldId id="490" r:id="rId34"/>
    <p:sldId id="475" r:id="rId35"/>
    <p:sldId id="565" r:id="rId36"/>
    <p:sldId id="566" r:id="rId37"/>
    <p:sldId id="567" r:id="rId38"/>
    <p:sldId id="568" r:id="rId39"/>
    <p:sldId id="569" r:id="rId40"/>
    <p:sldId id="479" r:id="rId41"/>
    <p:sldId id="476" r:id="rId42"/>
    <p:sldId id="571" r:id="rId43"/>
    <p:sldId id="488" r:id="rId44"/>
    <p:sldId id="403" r:id="rId45"/>
  </p:sldIdLst>
  <p:sldSz cx="12192000" cy="6858000"/>
  <p:notesSz cx="6858000" cy="9144000"/>
  <p:embeddedFontLst>
    <p:embeddedFont>
      <p:font typeface="黑体" panose="02010609060101010101" pitchFamily="49" charset="-122"/>
      <p:regular r:id="rId49"/>
    </p:embeddedFont>
    <p:embeddedFont>
      <p:font typeface="微软雅黑" panose="020B0503020204020204" pitchFamily="34" charset="-122"/>
      <p:regular r:id="rId50"/>
    </p:embeddedFont>
    <p:embeddedFont>
      <p:font typeface="Calibri" panose="020F0502020204030204" charset="0"/>
      <p:regular r:id="rId51"/>
      <p:bold r:id="rId52"/>
      <p:italic r:id="rId53"/>
      <p:boldItalic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gs" Target="tags/tag108.xml"/><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3.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slideLayout" Target="../slideLayouts/slideLayout2.xml"/><Relationship Id="rId10" Type="http://schemas.openxmlformats.org/officeDocument/2006/relationships/tags" Target="../tags/tag16.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8" Type="http://schemas.openxmlformats.org/officeDocument/2006/relationships/slideLayout" Target="../slideLayouts/slideLayout2.xml"/><Relationship Id="rId27" Type="http://schemas.openxmlformats.org/officeDocument/2006/relationships/tags" Target="../tags/tag35.xml"/><Relationship Id="rId26" Type="http://schemas.openxmlformats.org/officeDocument/2006/relationships/image" Target="../media/image14.svg"/><Relationship Id="rId25" Type="http://schemas.openxmlformats.org/officeDocument/2006/relationships/image" Target="../media/image13.png"/><Relationship Id="rId24" Type="http://schemas.openxmlformats.org/officeDocument/2006/relationships/tags" Target="../tags/tag34.xml"/><Relationship Id="rId23" Type="http://schemas.openxmlformats.org/officeDocument/2006/relationships/image" Target="../media/image12.svg"/><Relationship Id="rId22" Type="http://schemas.openxmlformats.org/officeDocument/2006/relationships/image" Target="../media/image11.png"/><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20.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2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26.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image" Target="../media/image15.jpeg"/><Relationship Id="rId1" Type="http://schemas.openxmlformats.org/officeDocument/2006/relationships/tags" Target="../tags/tag50.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xml"/><Relationship Id="rId2" Type="http://schemas.openxmlformats.org/officeDocument/2006/relationships/image" Target="../media/image16.jpeg"/><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xml"/><Relationship Id="rId2" Type="http://schemas.openxmlformats.org/officeDocument/2006/relationships/image" Target="../media/image17.jpeg"/><Relationship Id="rId1" Type="http://schemas.openxmlformats.org/officeDocument/2006/relationships/tags" Target="../tags/tag5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7.xml"/><Relationship Id="rId2" Type="http://schemas.openxmlformats.org/officeDocument/2006/relationships/image" Target="../media/image18.jpeg"/><Relationship Id="rId1" Type="http://schemas.openxmlformats.org/officeDocument/2006/relationships/tags" Target="../tags/tag56.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9.xml"/><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tags" Target="../tags/tag5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1.xml"/><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3.xml"/><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tags" Target="../tags/tag6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23.jpeg"/><Relationship Id="rId1" Type="http://schemas.openxmlformats.org/officeDocument/2006/relationships/tags" Target="../tags/tag6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24.jpeg"/><Relationship Id="rId1" Type="http://schemas.openxmlformats.org/officeDocument/2006/relationships/tags" Target="../tags/tag66.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25.jpeg"/><Relationship Id="rId1" Type="http://schemas.openxmlformats.org/officeDocument/2006/relationships/tags" Target="../tags/tag6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26.jpeg"/><Relationship Id="rId1" Type="http://schemas.openxmlformats.org/officeDocument/2006/relationships/tags" Target="../tags/tag72.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3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38.svg"/><Relationship Id="rId7" Type="http://schemas.openxmlformats.org/officeDocument/2006/relationships/image" Target="../media/image37.png"/><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7" Type="http://schemas.openxmlformats.org/officeDocument/2006/relationships/slideLayout" Target="../slideLayouts/slideLayout2.xml"/><Relationship Id="rId26" Type="http://schemas.openxmlformats.org/officeDocument/2006/relationships/tags" Target="../tags/tag91.xml"/><Relationship Id="rId25" Type="http://schemas.openxmlformats.org/officeDocument/2006/relationships/tags" Target="../tags/tag90.xml"/><Relationship Id="rId24" Type="http://schemas.openxmlformats.org/officeDocument/2006/relationships/tags" Target="../tags/tag89.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75.xml"/><Relationship Id="rId19" Type="http://schemas.openxmlformats.org/officeDocument/2006/relationships/image" Target="../media/image44.svg"/><Relationship Id="rId18" Type="http://schemas.openxmlformats.org/officeDocument/2006/relationships/image" Target="../media/image43.png"/><Relationship Id="rId17" Type="http://schemas.openxmlformats.org/officeDocument/2006/relationships/tags" Target="../tags/tag84.xml"/><Relationship Id="rId16" Type="http://schemas.openxmlformats.org/officeDocument/2006/relationships/image" Target="../media/image42.svg"/><Relationship Id="rId15" Type="http://schemas.openxmlformats.org/officeDocument/2006/relationships/image" Target="../media/image41.png"/><Relationship Id="rId14" Type="http://schemas.openxmlformats.org/officeDocument/2006/relationships/tags" Target="../tags/tag83.xml"/><Relationship Id="rId13" Type="http://schemas.openxmlformats.org/officeDocument/2006/relationships/image" Target="../media/image40.svg"/><Relationship Id="rId12" Type="http://schemas.openxmlformats.org/officeDocument/2006/relationships/image" Target="../media/image39.png"/><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3" Type="http://schemas.openxmlformats.org/officeDocument/2006/relationships/slideLayout" Target="../slideLayouts/slideLayout2.xml"/><Relationship Id="rId22" Type="http://schemas.openxmlformats.org/officeDocument/2006/relationships/tags" Target="../tags/tag107.xml"/><Relationship Id="rId21" Type="http://schemas.openxmlformats.org/officeDocument/2006/relationships/image" Target="../media/image50.svg"/><Relationship Id="rId20" Type="http://schemas.openxmlformats.org/officeDocument/2006/relationships/image" Target="../media/image49.png"/><Relationship Id="rId2" Type="http://schemas.openxmlformats.org/officeDocument/2006/relationships/tags" Target="../tags/tag93.xml"/><Relationship Id="rId19" Type="http://schemas.openxmlformats.org/officeDocument/2006/relationships/tags" Target="../tags/tag106.xml"/><Relationship Id="rId18" Type="http://schemas.openxmlformats.org/officeDocument/2006/relationships/image" Target="../media/image48.svg"/><Relationship Id="rId17" Type="http://schemas.openxmlformats.org/officeDocument/2006/relationships/image" Target="../media/image47.png"/><Relationship Id="rId16" Type="http://schemas.openxmlformats.org/officeDocument/2006/relationships/tags" Target="../tags/tag105.xml"/><Relationship Id="rId15" Type="http://schemas.openxmlformats.org/officeDocument/2006/relationships/image" Target="../media/image46.svg"/><Relationship Id="rId14" Type="http://schemas.openxmlformats.org/officeDocument/2006/relationships/image" Target="../media/image45.png"/><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（三）合伙企业</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 name="矩形 2"/>
          <p:cNvSpPr/>
          <p:nvPr>
            <p:custDataLst>
              <p:tags r:id="rId1"/>
            </p:custDataLst>
          </p:nvPr>
        </p:nvSpPr>
        <p:spPr>
          <a:xfrm>
            <a:off x="5513070" y="3348673"/>
            <a:ext cx="1433759" cy="1425266"/>
          </a:xfrm>
          <a:prstGeom prst="rect">
            <a:avLst/>
          </a:prstGeom>
          <a:noFill/>
        </p:spPr>
        <p:txBody>
          <a:bodyPr wrap="square" tIns="323850" bIns="432000" rtlCol="0" anchor="b" anchorCtr="0">
            <a:noAutofit/>
          </a:bodyPr>
          <a:p>
            <a:pPr algn="ctr">
              <a:spcBef>
                <a:spcPct val="0"/>
              </a:spcBef>
              <a:spcAft>
                <a:spcPct val="0"/>
              </a:spcAft>
            </a:pPr>
            <a:r>
              <a:rPr lang="zh-CN" altLang="en-US" sz="2000" b="1" dirty="0">
                <a:solidFill>
                  <a:schemeClr val="tx1">
                    <a:lumMod val="100000"/>
                  </a:schemeClr>
                </a:solidFill>
                <a:latin typeface="+mn-ea"/>
                <a:cs typeface="+mn-ea"/>
              </a:rPr>
              <a:t>两种合伙企业的区别</a:t>
            </a:r>
            <a:endParaRPr lang="zh-CN" altLang="en-US" sz="2000" b="1" dirty="0">
              <a:solidFill>
                <a:schemeClr val="tx1">
                  <a:lumMod val="100000"/>
                </a:schemeClr>
              </a:solidFill>
              <a:latin typeface="+mn-ea"/>
              <a:cs typeface="+mn-ea"/>
            </a:endParaRPr>
          </a:p>
        </p:txBody>
      </p:sp>
      <p:sp>
        <p:nvSpPr>
          <p:cNvPr id="10" name="任意多边形 9"/>
          <p:cNvSpPr/>
          <p:nvPr>
            <p:custDataLst>
              <p:tags r:id="rId2"/>
            </p:custDataLst>
          </p:nvPr>
        </p:nvSpPr>
        <p:spPr>
          <a:xfrm rot="10800000">
            <a:off x="5024755" y="3005138"/>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2">
                  <a:lumMod val="90000"/>
                  <a:alpha val="100000"/>
                </a:schemeClr>
              </a:gs>
              <a:gs pos="100000">
                <a:schemeClr val="accent2">
                  <a:lumMod val="80000"/>
                  <a:lumOff val="20000"/>
                  <a:alpha val="100000"/>
                </a:schemeClr>
              </a:gs>
            </a:gsLst>
            <a:lin ang="1194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12" name="任意多边形 11"/>
          <p:cNvSpPr/>
          <p:nvPr>
            <p:custDataLst>
              <p:tags r:id="rId3"/>
            </p:custDataLst>
          </p:nvPr>
        </p:nvSpPr>
        <p:spPr>
          <a:xfrm>
            <a:off x="4676140" y="2575878"/>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1">
                  <a:lumMod val="90000"/>
                  <a:alpha val="100000"/>
                </a:schemeClr>
              </a:gs>
              <a:gs pos="100000">
                <a:schemeClr val="accent1">
                  <a:lumMod val="80000"/>
                  <a:lumOff val="20000"/>
                  <a:alpha val="100000"/>
                </a:schemeClr>
              </a:gs>
            </a:gsLst>
            <a:lin ang="13920000" scaled="0"/>
          </a:gradFill>
          <a:ln w="222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8" name="矩形 7"/>
          <p:cNvSpPr/>
          <p:nvPr>
            <p:custDataLst>
              <p:tags r:id="rId4"/>
            </p:custDataLst>
          </p:nvPr>
        </p:nvSpPr>
        <p:spPr>
          <a:xfrm>
            <a:off x="1879600" y="2170113"/>
            <a:ext cx="2457450" cy="637540"/>
          </a:xfrm>
          <a:prstGeom prst="rect">
            <a:avLst/>
          </a:prstGeom>
          <a:noFill/>
        </p:spPr>
        <p:txBody>
          <a:bodyPr wrap="square" lIns="0" tIns="0" rIns="0" bIns="0" rtlCol="0" anchor="b">
            <a:noAutofit/>
          </a:bodyPr>
          <a:p>
            <a:pPr algn="r">
              <a:spcBef>
                <a:spcPct val="0"/>
              </a:spcBef>
              <a:spcAft>
                <a:spcPct val="0"/>
              </a:spcAft>
            </a:pPr>
            <a:r>
              <a:rPr lang="zh-CN" altLang="en-US" sz="2400" b="1" dirty="0">
                <a:solidFill>
                  <a:schemeClr val="accent1"/>
                </a:solidFill>
                <a:latin typeface="+mn-ea"/>
                <a:cs typeface="+mn-ea"/>
              </a:rPr>
              <a:t>普通合伙企业</a:t>
            </a:r>
            <a:endParaRPr lang="zh-CN" altLang="en-US" sz="2400" b="1" dirty="0">
              <a:solidFill>
                <a:schemeClr val="accent1"/>
              </a:solidFill>
              <a:latin typeface="+mn-ea"/>
              <a:cs typeface="+mn-ea"/>
            </a:endParaRPr>
          </a:p>
        </p:txBody>
      </p:sp>
      <p:sp>
        <p:nvSpPr>
          <p:cNvPr id="11" name="矩形 10"/>
          <p:cNvSpPr/>
          <p:nvPr>
            <p:custDataLst>
              <p:tags r:id="rId5"/>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7" name="矩形 6"/>
          <p:cNvSpPr/>
          <p:nvPr>
            <p:custDataLst>
              <p:tags r:id="rId6"/>
            </p:custDataLst>
          </p:nvPr>
        </p:nvSpPr>
        <p:spPr>
          <a:xfrm>
            <a:off x="8122920" y="4038283"/>
            <a:ext cx="2457450" cy="637540"/>
          </a:xfrm>
          <a:prstGeom prst="rect">
            <a:avLst/>
          </a:prstGeom>
          <a:noFill/>
        </p:spPr>
        <p:txBody>
          <a:bodyPr wrap="square" lIns="0" tIns="0" rIns="0" bIns="0" rtlCol="0" anchor="b">
            <a:noAutofit/>
          </a:bodyPr>
          <a:p>
            <a:pPr>
              <a:spcBef>
                <a:spcPct val="0"/>
              </a:spcBef>
              <a:spcAft>
                <a:spcPct val="0"/>
              </a:spcAft>
            </a:pPr>
            <a:r>
              <a:rPr lang="zh-CN" altLang="en-US" sz="2400" b="1" dirty="0">
                <a:solidFill>
                  <a:schemeClr val="accent2"/>
                </a:solidFill>
                <a:latin typeface="+mn-ea"/>
                <a:cs typeface="+mn-ea"/>
              </a:rPr>
              <a:t>有限合伙企业</a:t>
            </a:r>
            <a:endParaRPr lang="zh-CN" altLang="en-US" sz="2400" b="1" dirty="0">
              <a:solidFill>
                <a:schemeClr val="accent2"/>
              </a:solidFill>
              <a:latin typeface="+mn-ea"/>
              <a:cs typeface="+mn-ea"/>
            </a:endParaRPr>
          </a:p>
        </p:txBody>
      </p:sp>
      <p:sp>
        <p:nvSpPr>
          <p:cNvPr id="9" name="矩形 8"/>
          <p:cNvSpPr/>
          <p:nvPr>
            <p:custDataLst>
              <p:tags r:id="rId7"/>
            </p:custDataLst>
          </p:nvPr>
        </p:nvSpPr>
        <p:spPr>
          <a:xfrm>
            <a:off x="7785735" y="1517650"/>
            <a:ext cx="3954145" cy="8978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dirty="0">
                <a:solidFill>
                  <a:schemeClr val="tx1">
                    <a:lumMod val="85000"/>
                    <a:lumOff val="15000"/>
                  </a:schemeClr>
                </a:solidFill>
                <a:latin typeface="+mn-ea"/>
                <a:cs typeface="+mn-ea"/>
              </a:rPr>
              <a:t>由普通合伙人和有限合伙人组成。</a:t>
            </a:r>
            <a:endParaRPr lang="zh-CN" altLang="en-US" sz="20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2000" dirty="0">
                <a:solidFill>
                  <a:schemeClr val="tx1">
                    <a:lumMod val="85000"/>
                    <a:lumOff val="15000"/>
                  </a:schemeClr>
                </a:solidFill>
                <a:latin typeface="+mn-ea"/>
                <a:cs typeface="+mn-ea"/>
              </a:rPr>
              <a:t>（</a:t>
            </a:r>
            <a:r>
              <a:rPr lang="en-US" altLang="zh-CN" sz="2000" dirty="0">
                <a:solidFill>
                  <a:schemeClr val="tx1">
                    <a:lumMod val="85000"/>
                    <a:lumOff val="15000"/>
                  </a:schemeClr>
                </a:solidFill>
                <a:latin typeface="+mn-ea"/>
                <a:cs typeface="+mn-ea"/>
              </a:rPr>
              <a:t>1</a:t>
            </a:r>
            <a:r>
              <a:rPr lang="zh-CN" altLang="en-US" sz="2000" dirty="0">
                <a:solidFill>
                  <a:schemeClr val="tx1">
                    <a:lumMod val="85000"/>
                    <a:lumOff val="15000"/>
                  </a:schemeClr>
                </a:solidFill>
                <a:latin typeface="+mn-ea"/>
                <a:cs typeface="+mn-ea"/>
              </a:rPr>
              <a:t>）普通合伙人：与普通合伙企业的合伙人的出资义务与责任相同</a:t>
            </a:r>
            <a:endParaRPr lang="zh-CN" altLang="en-US" sz="20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2000" dirty="0">
                <a:solidFill>
                  <a:schemeClr val="tx1">
                    <a:lumMod val="85000"/>
                    <a:lumOff val="15000"/>
                  </a:schemeClr>
                </a:solidFill>
                <a:latin typeface="+mn-ea"/>
                <a:cs typeface="+mn-ea"/>
              </a:rPr>
              <a:t>（</a:t>
            </a:r>
            <a:r>
              <a:rPr lang="en-US" altLang="zh-CN" sz="2000" dirty="0">
                <a:solidFill>
                  <a:schemeClr val="tx1">
                    <a:lumMod val="85000"/>
                    <a:lumOff val="15000"/>
                  </a:schemeClr>
                </a:solidFill>
                <a:latin typeface="+mn-ea"/>
                <a:cs typeface="+mn-ea"/>
              </a:rPr>
              <a:t>2</a:t>
            </a:r>
            <a:r>
              <a:rPr lang="zh-CN" altLang="en-US" sz="2000" dirty="0">
                <a:solidFill>
                  <a:schemeClr val="tx1">
                    <a:lumMod val="85000"/>
                    <a:lumOff val="15000"/>
                  </a:schemeClr>
                </a:solidFill>
                <a:latin typeface="+mn-ea"/>
                <a:cs typeface="+mn-ea"/>
              </a:rPr>
              <a:t>）有限合伙人：不得以劳务出资，仅以投资额为限承担有限责任，且一般不享有对企业的控制权。</a:t>
            </a:r>
            <a:endParaRPr lang="zh-CN" altLang="en-US" sz="2000" dirty="0">
              <a:solidFill>
                <a:schemeClr val="tx1">
                  <a:lumMod val="85000"/>
                  <a:lumOff val="15000"/>
                </a:schemeClr>
              </a:solidFill>
              <a:latin typeface="+mn-ea"/>
              <a:cs typeface="+mn-ea"/>
            </a:endParaRPr>
          </a:p>
        </p:txBody>
      </p:sp>
      <p:sp>
        <p:nvSpPr>
          <p:cNvPr id="52" name="序号"/>
          <p:cNvSpPr/>
          <p:nvPr>
            <p:custDataLst>
              <p:tags r:id="rId8"/>
            </p:custDataLst>
          </p:nvPr>
        </p:nvSpPr>
        <p:spPr>
          <a:xfrm>
            <a:off x="4770120" y="2579688"/>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01</a:t>
            </a:r>
            <a:endParaRPr lang="en-US" altLang="zh-CN" sz="1400" b="1" dirty="0">
              <a:solidFill>
                <a:schemeClr val="lt1">
                  <a:lumMod val="100000"/>
                </a:schemeClr>
              </a:solidFill>
              <a:latin typeface="+mn-ea"/>
              <a:cs typeface="+mn-ea"/>
              <a:sym typeface="+mn-ea"/>
            </a:endParaRPr>
          </a:p>
        </p:txBody>
      </p:sp>
      <p:sp>
        <p:nvSpPr>
          <p:cNvPr id="18" name="序号"/>
          <p:cNvSpPr/>
          <p:nvPr>
            <p:custDataLst>
              <p:tags r:id="rId9"/>
            </p:custDataLst>
          </p:nvPr>
        </p:nvSpPr>
        <p:spPr>
          <a:xfrm>
            <a:off x="7237095" y="4533583"/>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02</a:t>
            </a:r>
            <a:endParaRPr lang="en-US" altLang="zh-CN" sz="1400" b="1" dirty="0">
              <a:solidFill>
                <a:schemeClr val="lt1">
                  <a:lumMod val="100000"/>
                </a:schemeClr>
              </a:solidFill>
              <a:latin typeface="+mn-ea"/>
              <a:cs typeface="+mn-ea"/>
              <a:sym typeface="+mn-ea"/>
            </a:endParaRPr>
          </a:p>
        </p:txBody>
      </p:sp>
      <p:sp>
        <p:nvSpPr>
          <p:cNvPr id="21" name="文本框 20"/>
          <p:cNvSpPr txBox="1"/>
          <p:nvPr/>
        </p:nvSpPr>
        <p:spPr>
          <a:xfrm>
            <a:off x="960755" y="3051175"/>
            <a:ext cx="4064000" cy="1938020"/>
          </a:xfrm>
          <a:prstGeom prst="rect">
            <a:avLst/>
          </a:prstGeom>
          <a:noFill/>
        </p:spPr>
        <p:txBody>
          <a:bodyPr wrap="square" rtlCol="0">
            <a:spAutoFit/>
          </a:bodyPr>
          <a:p>
            <a:r>
              <a:rPr lang="zh-CN" altLang="en-US" sz="2000"/>
              <a:t>由普通合伙人组成</a:t>
            </a:r>
            <a:endParaRPr lang="zh-CN" altLang="en-US" sz="2000"/>
          </a:p>
          <a:p>
            <a:endParaRPr lang="zh-CN" altLang="en-US" sz="2000"/>
          </a:p>
          <a:p>
            <a:r>
              <a:rPr lang="zh-CN" altLang="en-US" sz="2000"/>
              <a:t>普通合伙人可以用货币。实物、知识产权、土地使用权或者其他财产权利出资，也可以用劳务出资；对合伙企业的债务和义务负责。</a:t>
            </a:r>
            <a:endParaRPr lang="zh-CN" altLang="en-US" sz="2000"/>
          </a:p>
        </p:txBody>
      </p:sp>
    </p:spTree>
    <p:custDataLst>
      <p:tags r:id="rId10"/>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（三）合伙企业</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737870" y="1250950"/>
            <a:ext cx="7042150" cy="460375"/>
          </a:xfrm>
          <a:prstGeom prst="rect">
            <a:avLst/>
          </a:prstGeom>
          <a:noFill/>
        </p:spPr>
        <p:txBody>
          <a:bodyPr wrap="square" rtlCol="0">
            <a:spAutoFit/>
          </a:bodyPr>
          <a:p>
            <a:r>
              <a:rPr lang="zh-CN" altLang="en-US" sz="2400"/>
              <a:t>普通合伙企业，其注意事项如下。</a:t>
            </a:r>
            <a:endParaRPr lang="zh-CN" altLang="en-US" sz="2400"/>
          </a:p>
        </p:txBody>
      </p:sp>
      <p:sp>
        <p:nvSpPr>
          <p:cNvPr id="6" name="文本框 5"/>
          <p:cNvSpPr txBox="1"/>
          <p:nvPr/>
        </p:nvSpPr>
        <p:spPr>
          <a:xfrm>
            <a:off x="541020" y="1871345"/>
            <a:ext cx="11198860" cy="3784600"/>
          </a:xfrm>
          <a:prstGeom prst="rect">
            <a:avLst/>
          </a:prstGeom>
        </p:spPr>
        <p:txBody>
          <a:bodyPr wrap="square">
            <a:spAutoFit/>
          </a:bodyPr>
          <a:p>
            <a:r>
              <a:rPr lang="zh-CN" altLang="en-US" sz="2400">
                <a:solidFill>
                  <a:srgbClr val="FF0000"/>
                </a:solidFill>
                <a:latin typeface="方正书宋_GBK"/>
                <a:ea typeface="方正书宋_GBK"/>
              </a:rPr>
              <a:t>（</a:t>
            </a:r>
            <a:r>
              <a:rPr lang="en-US" altLang="zh-CN" sz="2400">
                <a:solidFill>
                  <a:srgbClr val="FF0000"/>
                </a:solidFill>
                <a:latin typeface="Times New Roman" panose="02020603050405020304"/>
                <a:ea typeface="Times New Roman" panose="02020603050405020304"/>
              </a:rPr>
              <a:t>1</a:t>
            </a:r>
            <a:r>
              <a:rPr lang="zh-CN" altLang="en-US" sz="2400">
                <a:solidFill>
                  <a:srgbClr val="FF0000"/>
                </a:solidFill>
                <a:latin typeface="方正书宋_GBK"/>
                <a:ea typeface="方正书宋_GBK"/>
              </a:rPr>
              <a:t>）</a:t>
            </a:r>
            <a:r>
              <a:rPr lang="zh-CN" altLang="en-US" sz="2400">
                <a:solidFill>
                  <a:srgbClr val="231F20"/>
                </a:solidFill>
                <a:latin typeface="方正书宋_GBK"/>
                <a:ea typeface="方正书宋_GBK"/>
              </a:rPr>
              <a:t>合伙企业必须有两个或两个以上合伙人，合伙人应当具有完全民事行为能 </a:t>
            </a:r>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力，且能够依法承担无限责任。 </a:t>
            </a:r>
            <a:endParaRPr lang="zh-CN" altLang="en-US" sz="2400">
              <a:solidFill>
                <a:srgbClr val="231F20"/>
              </a:solidFill>
              <a:latin typeface="方正书宋_GBK"/>
              <a:ea typeface="方正书宋_GBK"/>
            </a:endParaRPr>
          </a:p>
          <a:p>
            <a:endParaRPr lang="zh-CN" altLang="en-US" sz="2400">
              <a:solidFill>
                <a:srgbClr val="231F20"/>
              </a:solidFill>
              <a:latin typeface="方正书宋_GBK"/>
              <a:ea typeface="方正书宋_GBK"/>
            </a:endParaRPr>
          </a:p>
          <a:p>
            <a:r>
              <a:rPr lang="zh-CN" altLang="en-US" sz="2400">
                <a:solidFill>
                  <a:srgbClr val="FF0000"/>
                </a:solidFill>
                <a:latin typeface="方正书宋_GBK"/>
                <a:ea typeface="方正书宋_GBK"/>
              </a:rPr>
              <a:t>（</a:t>
            </a:r>
            <a:r>
              <a:rPr lang="en-US" altLang="zh-CN" sz="2400">
                <a:solidFill>
                  <a:srgbClr val="FF0000"/>
                </a:solidFill>
                <a:latin typeface="Times New Roman" panose="02020603050405020304"/>
                <a:ea typeface="Times New Roman" panose="02020603050405020304"/>
              </a:rPr>
              <a:t>2</a:t>
            </a:r>
            <a:r>
              <a:rPr lang="zh-CN" altLang="en-US" sz="2400">
                <a:solidFill>
                  <a:srgbClr val="FF0000"/>
                </a:solidFill>
                <a:latin typeface="方正书宋_GBK"/>
                <a:ea typeface="方正书宋_GBK"/>
              </a:rPr>
              <a:t>）</a:t>
            </a:r>
            <a:r>
              <a:rPr lang="zh-CN" altLang="en-US" sz="2400">
                <a:solidFill>
                  <a:srgbClr val="231F20"/>
                </a:solidFill>
                <a:latin typeface="方正书宋_GBK"/>
                <a:ea typeface="方正书宋_GBK"/>
              </a:rPr>
              <a:t>合伙人应当遵循自愿、平等、公平、诚实信用原则订立合伙协议，合伙协议 </a:t>
            </a:r>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应载明合伙企业的名称、地点、经营范围、合伙人出资额和权责情况等基本事项。</a:t>
            </a:r>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 </a:t>
            </a:r>
            <a:endParaRPr lang="zh-CN" altLang="en-US" sz="2400">
              <a:solidFill>
                <a:srgbClr val="231F20"/>
              </a:solidFill>
              <a:latin typeface="方正书宋_GBK"/>
              <a:ea typeface="方正书宋_GBK"/>
            </a:endParaRPr>
          </a:p>
          <a:p>
            <a:r>
              <a:rPr lang="zh-CN" altLang="en-US" sz="2400">
                <a:solidFill>
                  <a:srgbClr val="FF0000"/>
                </a:solidFill>
                <a:latin typeface="方正书宋_GBK"/>
                <a:ea typeface="方正书宋_GBK"/>
              </a:rPr>
              <a:t>（</a:t>
            </a:r>
            <a:r>
              <a:rPr lang="en-US" altLang="zh-CN" sz="2400">
                <a:solidFill>
                  <a:srgbClr val="FF0000"/>
                </a:solidFill>
                <a:latin typeface="Times New Roman" panose="02020603050405020304"/>
                <a:ea typeface="Times New Roman" panose="02020603050405020304"/>
              </a:rPr>
              <a:t>3</a:t>
            </a:r>
            <a:r>
              <a:rPr lang="zh-CN" altLang="en-US" sz="2400">
                <a:solidFill>
                  <a:srgbClr val="FF0000"/>
                </a:solidFill>
                <a:latin typeface="方正书宋_GBK"/>
                <a:ea typeface="方正书宋_GBK"/>
              </a:rPr>
              <a:t>）</a:t>
            </a:r>
            <a:r>
              <a:rPr lang="zh-CN" altLang="en-US" sz="2400">
                <a:solidFill>
                  <a:srgbClr val="231F20"/>
                </a:solidFill>
                <a:latin typeface="方正书宋_GBK"/>
                <a:ea typeface="方正书宋_GBK"/>
              </a:rPr>
              <a:t>合伙人应当按照合伙协议约定的出资方式、数额和缴付期限，履行出资义 </a:t>
            </a:r>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务。合伙人出资可以用货币、实物、知识产权、土地使用权或其他财产权利，上述出资应当是合伙人的合法财产及财产权利。合伙人以劳务出资的，其评估办法由全体合伙人协商确定。</a:t>
            </a:r>
            <a:endParaRPr lang="zh-CN" altLang="en-US" sz="2400">
              <a:solidFill>
                <a:srgbClr val="231F20"/>
              </a:solidFill>
              <a:latin typeface="方正书宋_GBK"/>
              <a:ea typeface="方正书宋_GBK"/>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（四）有限公司</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3" name="文本框 2"/>
          <p:cNvSpPr txBox="1"/>
          <p:nvPr/>
        </p:nvSpPr>
        <p:spPr>
          <a:xfrm>
            <a:off x="660400" y="1319530"/>
            <a:ext cx="10548620" cy="829945"/>
          </a:xfrm>
          <a:prstGeom prst="rect">
            <a:avLst/>
          </a:prstGeom>
        </p:spPr>
        <p:txBody>
          <a:bodyPr wrap="square">
            <a:spAutoFit/>
          </a:bodyPr>
          <a:p>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1．有限责任公司</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我国的有限公司分为有限责任公司和股份有限公司两种类型。</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78130" y="3299460"/>
            <a:ext cx="3070225" cy="230695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创业者成立有限责任公司，除了要有固定的生产经营场所和必要的生产经营条件之外，还应当具备下列条件。</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10" name="矩形: 圆角 9"/>
          <p:cNvSpPr/>
          <p:nvPr>
            <p:custDataLst>
              <p:tags r:id="rId2"/>
            </p:custDataLst>
          </p:nvPr>
        </p:nvSpPr>
        <p:spPr>
          <a:xfrm>
            <a:off x="3235413" y="2755258"/>
            <a:ext cx="2141022" cy="1583738"/>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17"/>
              <a:gd name="connsiteX1-35" fmla="*/ 2020281 w 2987646"/>
              <a:gd name="connsiteY1-36" fmla="*/ 0 h 2080017"/>
              <a:gd name="connsiteX2-37" fmla="*/ 2868595 w 2987646"/>
              <a:gd name="connsiteY2-38" fmla="*/ 0 h 2080017"/>
              <a:gd name="connsiteX3-39" fmla="*/ 2987646 w 2987646"/>
              <a:gd name="connsiteY3-40" fmla="*/ 119051 h 2080017"/>
              <a:gd name="connsiteX4-41" fmla="*/ 2987646 w 2987646"/>
              <a:gd name="connsiteY4-42" fmla="*/ 595241 h 2080017"/>
              <a:gd name="connsiteX5-43" fmla="*/ 2868595 w 2987646"/>
              <a:gd name="connsiteY5-44" fmla="*/ 714292 h 2080017"/>
              <a:gd name="connsiteX6-45" fmla="*/ 2020281 w 2987646"/>
              <a:gd name="connsiteY6-46" fmla="*/ 714292 h 2080017"/>
              <a:gd name="connsiteX7-47" fmla="*/ 3 w 2987646"/>
              <a:gd name="connsiteY7-48" fmla="*/ 2080009 h 2080017"/>
              <a:gd name="connsiteX0-49" fmla="*/ 4 w 2985265"/>
              <a:gd name="connsiteY0-50" fmla="*/ 2170497 h 2170504"/>
              <a:gd name="connsiteX1-51" fmla="*/ 2017900 w 2985265"/>
              <a:gd name="connsiteY1-52" fmla="*/ 0 h 2170504"/>
              <a:gd name="connsiteX2-53" fmla="*/ 2866214 w 2985265"/>
              <a:gd name="connsiteY2-54" fmla="*/ 0 h 2170504"/>
              <a:gd name="connsiteX3-55" fmla="*/ 2985265 w 2985265"/>
              <a:gd name="connsiteY3-56" fmla="*/ 119051 h 2170504"/>
              <a:gd name="connsiteX4-57" fmla="*/ 2985265 w 2985265"/>
              <a:gd name="connsiteY4-58" fmla="*/ 595241 h 2170504"/>
              <a:gd name="connsiteX5-59" fmla="*/ 2866214 w 2985265"/>
              <a:gd name="connsiteY5-60" fmla="*/ 714292 h 2170504"/>
              <a:gd name="connsiteX6-61" fmla="*/ 2017900 w 2985265"/>
              <a:gd name="connsiteY6-62" fmla="*/ 714292 h 2170504"/>
              <a:gd name="connsiteX7-63" fmla="*/ 4 w 2985265"/>
              <a:gd name="connsiteY7-64" fmla="*/ 2170497 h 2170504"/>
              <a:gd name="connsiteX0-65" fmla="*/ 4 w 2968597"/>
              <a:gd name="connsiteY0-66" fmla="*/ 2384809 h 2384815"/>
              <a:gd name="connsiteX1-67" fmla="*/ 2001232 w 2968597"/>
              <a:gd name="connsiteY1-68" fmla="*/ 0 h 2384815"/>
              <a:gd name="connsiteX2-69" fmla="*/ 2849546 w 2968597"/>
              <a:gd name="connsiteY2-70" fmla="*/ 0 h 2384815"/>
              <a:gd name="connsiteX3-71" fmla="*/ 2968597 w 2968597"/>
              <a:gd name="connsiteY3-72" fmla="*/ 119051 h 2384815"/>
              <a:gd name="connsiteX4-73" fmla="*/ 2968597 w 2968597"/>
              <a:gd name="connsiteY4-74" fmla="*/ 595241 h 2384815"/>
              <a:gd name="connsiteX5-75" fmla="*/ 2849546 w 2968597"/>
              <a:gd name="connsiteY5-76" fmla="*/ 714292 h 2384815"/>
              <a:gd name="connsiteX6-77" fmla="*/ 2001232 w 2968597"/>
              <a:gd name="connsiteY6-78" fmla="*/ 714292 h 2384815"/>
              <a:gd name="connsiteX7-79" fmla="*/ 4 w 2968597"/>
              <a:gd name="connsiteY7-80" fmla="*/ 2384809 h 2384815"/>
              <a:gd name="connsiteX0-81" fmla="*/ 4 w 2947166"/>
              <a:gd name="connsiteY0-82" fmla="*/ 2180022 h 2180029"/>
              <a:gd name="connsiteX1-83" fmla="*/ 1979801 w 2947166"/>
              <a:gd name="connsiteY1-84" fmla="*/ 0 h 2180029"/>
              <a:gd name="connsiteX2-85" fmla="*/ 2828115 w 2947166"/>
              <a:gd name="connsiteY2-86" fmla="*/ 0 h 2180029"/>
              <a:gd name="connsiteX3-87" fmla="*/ 2947166 w 2947166"/>
              <a:gd name="connsiteY3-88" fmla="*/ 119051 h 2180029"/>
              <a:gd name="connsiteX4-89" fmla="*/ 2947166 w 2947166"/>
              <a:gd name="connsiteY4-90" fmla="*/ 595241 h 2180029"/>
              <a:gd name="connsiteX5-91" fmla="*/ 2828115 w 2947166"/>
              <a:gd name="connsiteY5-92" fmla="*/ 714292 h 2180029"/>
              <a:gd name="connsiteX6-93" fmla="*/ 1979801 w 2947166"/>
              <a:gd name="connsiteY6-94" fmla="*/ 714292 h 2180029"/>
              <a:gd name="connsiteX7-95" fmla="*/ 4 w 2947166"/>
              <a:gd name="connsiteY7-96" fmla="*/ 2180022 h 21800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47166" h="2180029">
                <a:moveTo>
                  <a:pt x="4" y="2180022"/>
                </a:moveTo>
                <a:cubicBezTo>
                  <a:pt x="-2377" y="2176185"/>
                  <a:pt x="1306375" y="693336"/>
                  <a:pt x="1979801" y="0"/>
                </a:cubicBezTo>
                <a:lnTo>
                  <a:pt x="2828115" y="0"/>
                </a:lnTo>
                <a:cubicBezTo>
                  <a:pt x="2893865" y="0"/>
                  <a:pt x="2947166" y="53301"/>
                  <a:pt x="2947166" y="119051"/>
                </a:cubicBezTo>
                <a:lnTo>
                  <a:pt x="2947166" y="595241"/>
                </a:lnTo>
                <a:cubicBezTo>
                  <a:pt x="2947166" y="660991"/>
                  <a:pt x="2893865" y="714292"/>
                  <a:pt x="2828115" y="714292"/>
                </a:cubicBezTo>
                <a:lnTo>
                  <a:pt x="1979801" y="714292"/>
                </a:lnTo>
                <a:cubicBezTo>
                  <a:pt x="1914051" y="714292"/>
                  <a:pt x="2385" y="2183859"/>
                  <a:pt x="4" y="218002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44" name="任意多边形: 形状 43"/>
          <p:cNvSpPr/>
          <p:nvPr>
            <p:custDataLst>
              <p:tags r:id="rId3"/>
            </p:custDataLst>
          </p:nvPr>
        </p:nvSpPr>
        <p:spPr>
          <a:xfrm>
            <a:off x="3223419" y="4126785"/>
            <a:ext cx="2153017" cy="518994"/>
          </a:xfrm>
          <a:custGeom>
            <a:avLst/>
            <a:gdLst>
              <a:gd name="connsiteX0" fmla="*/ 2020280 w 2987645"/>
              <a:gd name="connsiteY0" fmla="*/ 0 h 714292"/>
              <a:gd name="connsiteX1" fmla="*/ 2868594 w 2987645"/>
              <a:gd name="connsiteY1" fmla="*/ 0 h 714292"/>
              <a:gd name="connsiteX2" fmla="*/ 2987645 w 2987645"/>
              <a:gd name="connsiteY2" fmla="*/ 119051 h 714292"/>
              <a:gd name="connsiteX3" fmla="*/ 2987645 w 2987645"/>
              <a:gd name="connsiteY3" fmla="*/ 595241 h 714292"/>
              <a:gd name="connsiteX4" fmla="*/ 2868594 w 2987645"/>
              <a:gd name="connsiteY4" fmla="*/ 714292 h 714292"/>
              <a:gd name="connsiteX5" fmla="*/ 2020280 w 2987645"/>
              <a:gd name="connsiteY5" fmla="*/ 714292 h 714292"/>
              <a:gd name="connsiteX6" fmla="*/ 1901229 w 2987645"/>
              <a:gd name="connsiteY6" fmla="*/ 595241 h 714292"/>
              <a:gd name="connsiteX7" fmla="*/ 1901229 w 2987645"/>
              <a:gd name="connsiteY7" fmla="*/ 576960 h 714292"/>
              <a:gd name="connsiteX8" fmla="*/ 0 w 2987645"/>
              <a:gd name="connsiteY8" fmla="*/ 357146 h 714292"/>
              <a:gd name="connsiteX9" fmla="*/ 1901229 w 2987645"/>
              <a:gd name="connsiteY9" fmla="*/ 137332 h 714292"/>
              <a:gd name="connsiteX10" fmla="*/ 1901229 w 2987645"/>
              <a:gd name="connsiteY10" fmla="*/ 119051 h 714292"/>
              <a:gd name="connsiteX11" fmla="*/ 2020280 w 2987645"/>
              <a:gd name="connsiteY11" fmla="*/ 0 h 714292"/>
              <a:gd name="connsiteX0-1" fmla="*/ 2020280 w 2987645"/>
              <a:gd name="connsiteY0-2" fmla="*/ 0 h 714292"/>
              <a:gd name="connsiteX1-3" fmla="*/ 2868594 w 2987645"/>
              <a:gd name="connsiteY1-4" fmla="*/ 0 h 714292"/>
              <a:gd name="connsiteX2-5" fmla="*/ 2987645 w 2987645"/>
              <a:gd name="connsiteY2-6" fmla="*/ 119051 h 714292"/>
              <a:gd name="connsiteX3-7" fmla="*/ 2987645 w 2987645"/>
              <a:gd name="connsiteY3-8" fmla="*/ 595241 h 714292"/>
              <a:gd name="connsiteX4-9" fmla="*/ 2868594 w 2987645"/>
              <a:gd name="connsiteY4-10" fmla="*/ 714292 h 714292"/>
              <a:gd name="connsiteX5-11" fmla="*/ 2020280 w 2987645"/>
              <a:gd name="connsiteY5-12" fmla="*/ 714292 h 714292"/>
              <a:gd name="connsiteX6-13" fmla="*/ 1901229 w 2987645"/>
              <a:gd name="connsiteY6-14" fmla="*/ 595241 h 714292"/>
              <a:gd name="connsiteX7-15" fmla="*/ 1901229 w 2987645"/>
              <a:gd name="connsiteY7-16" fmla="*/ 576960 h 714292"/>
              <a:gd name="connsiteX8-17" fmla="*/ 0 w 2987645"/>
              <a:gd name="connsiteY8-18" fmla="*/ 357146 h 714292"/>
              <a:gd name="connsiteX9-19" fmla="*/ 1901229 w 2987645"/>
              <a:gd name="connsiteY9-20" fmla="*/ 137332 h 714292"/>
              <a:gd name="connsiteX10-21" fmla="*/ 2020280 w 2987645"/>
              <a:gd name="connsiteY10-22" fmla="*/ 0 h 714292"/>
              <a:gd name="connsiteX0-23" fmla="*/ 2020280 w 2987645"/>
              <a:gd name="connsiteY0-24" fmla="*/ 0 h 714292"/>
              <a:gd name="connsiteX1-25" fmla="*/ 2868594 w 2987645"/>
              <a:gd name="connsiteY1-26" fmla="*/ 0 h 714292"/>
              <a:gd name="connsiteX2-27" fmla="*/ 2987645 w 2987645"/>
              <a:gd name="connsiteY2-28" fmla="*/ 119051 h 714292"/>
              <a:gd name="connsiteX3-29" fmla="*/ 2987645 w 2987645"/>
              <a:gd name="connsiteY3-30" fmla="*/ 595241 h 714292"/>
              <a:gd name="connsiteX4-31" fmla="*/ 2868594 w 2987645"/>
              <a:gd name="connsiteY4-32" fmla="*/ 714292 h 714292"/>
              <a:gd name="connsiteX5-33" fmla="*/ 2020280 w 2987645"/>
              <a:gd name="connsiteY5-34" fmla="*/ 714292 h 714292"/>
              <a:gd name="connsiteX6-35" fmla="*/ 1901229 w 2987645"/>
              <a:gd name="connsiteY6-36" fmla="*/ 576960 h 714292"/>
              <a:gd name="connsiteX7-37" fmla="*/ 0 w 2987645"/>
              <a:gd name="connsiteY7-38" fmla="*/ 357146 h 714292"/>
              <a:gd name="connsiteX8-39" fmla="*/ 1901229 w 2987645"/>
              <a:gd name="connsiteY8-40" fmla="*/ 137332 h 714292"/>
              <a:gd name="connsiteX9-41" fmla="*/ 2020280 w 2987645"/>
              <a:gd name="connsiteY9-42" fmla="*/ 0 h 714292"/>
              <a:gd name="connsiteX0-43" fmla="*/ 2020280 w 2987645"/>
              <a:gd name="connsiteY0-44" fmla="*/ 0 h 714292"/>
              <a:gd name="connsiteX1-45" fmla="*/ 2868594 w 2987645"/>
              <a:gd name="connsiteY1-46" fmla="*/ 0 h 714292"/>
              <a:gd name="connsiteX2-47" fmla="*/ 2987645 w 2987645"/>
              <a:gd name="connsiteY2-48" fmla="*/ 119051 h 714292"/>
              <a:gd name="connsiteX3-49" fmla="*/ 2987645 w 2987645"/>
              <a:gd name="connsiteY3-50" fmla="*/ 595241 h 714292"/>
              <a:gd name="connsiteX4-51" fmla="*/ 2868594 w 2987645"/>
              <a:gd name="connsiteY4-52" fmla="*/ 714292 h 714292"/>
              <a:gd name="connsiteX5-53" fmla="*/ 2020280 w 2987645"/>
              <a:gd name="connsiteY5-54" fmla="*/ 714292 h 714292"/>
              <a:gd name="connsiteX6-55" fmla="*/ 1901229 w 2987645"/>
              <a:gd name="connsiteY6-56" fmla="*/ 576960 h 714292"/>
              <a:gd name="connsiteX7-57" fmla="*/ 0 w 2987645"/>
              <a:gd name="connsiteY7-58" fmla="*/ 357146 h 714292"/>
              <a:gd name="connsiteX8-59" fmla="*/ 1901229 w 2987645"/>
              <a:gd name="connsiteY8-60" fmla="*/ 137332 h 714292"/>
              <a:gd name="connsiteX9-61" fmla="*/ 2020280 w 2987645"/>
              <a:gd name="connsiteY9-62" fmla="*/ 0 h 714292"/>
              <a:gd name="connsiteX0-63" fmla="*/ 2020280 w 2987645"/>
              <a:gd name="connsiteY0-64" fmla="*/ 0 h 714296"/>
              <a:gd name="connsiteX1-65" fmla="*/ 2868594 w 2987645"/>
              <a:gd name="connsiteY1-66" fmla="*/ 0 h 714296"/>
              <a:gd name="connsiteX2-67" fmla="*/ 2987645 w 2987645"/>
              <a:gd name="connsiteY2-68" fmla="*/ 119051 h 714296"/>
              <a:gd name="connsiteX3-69" fmla="*/ 2987645 w 2987645"/>
              <a:gd name="connsiteY3-70" fmla="*/ 595241 h 714296"/>
              <a:gd name="connsiteX4-71" fmla="*/ 2868594 w 2987645"/>
              <a:gd name="connsiteY4-72" fmla="*/ 714292 h 714296"/>
              <a:gd name="connsiteX5-73" fmla="*/ 2020280 w 2987645"/>
              <a:gd name="connsiteY5-74" fmla="*/ 714292 h 714296"/>
              <a:gd name="connsiteX6-75" fmla="*/ 1901229 w 2987645"/>
              <a:gd name="connsiteY6-76" fmla="*/ 576960 h 714296"/>
              <a:gd name="connsiteX7-77" fmla="*/ 0 w 2987645"/>
              <a:gd name="connsiteY7-78" fmla="*/ 357146 h 714296"/>
              <a:gd name="connsiteX8-79" fmla="*/ 1901229 w 2987645"/>
              <a:gd name="connsiteY8-80" fmla="*/ 137332 h 714296"/>
              <a:gd name="connsiteX9-81" fmla="*/ 2020280 w 2987645"/>
              <a:gd name="connsiteY9-82" fmla="*/ 0 h 714296"/>
              <a:gd name="connsiteX0-83" fmla="*/ 2020280 w 2987645"/>
              <a:gd name="connsiteY0-84" fmla="*/ 0 h 714296"/>
              <a:gd name="connsiteX1-85" fmla="*/ 2868594 w 2987645"/>
              <a:gd name="connsiteY1-86" fmla="*/ 0 h 714296"/>
              <a:gd name="connsiteX2-87" fmla="*/ 2987645 w 2987645"/>
              <a:gd name="connsiteY2-88" fmla="*/ 119051 h 714296"/>
              <a:gd name="connsiteX3-89" fmla="*/ 2987645 w 2987645"/>
              <a:gd name="connsiteY3-90" fmla="*/ 595241 h 714296"/>
              <a:gd name="connsiteX4-91" fmla="*/ 2868594 w 2987645"/>
              <a:gd name="connsiteY4-92" fmla="*/ 714292 h 714296"/>
              <a:gd name="connsiteX5-93" fmla="*/ 2020280 w 2987645"/>
              <a:gd name="connsiteY5-94" fmla="*/ 714292 h 714296"/>
              <a:gd name="connsiteX6-95" fmla="*/ 1901229 w 2987645"/>
              <a:gd name="connsiteY6-96" fmla="*/ 576960 h 714296"/>
              <a:gd name="connsiteX7-97" fmla="*/ 0 w 2987645"/>
              <a:gd name="connsiteY7-98" fmla="*/ 357146 h 714296"/>
              <a:gd name="connsiteX8-99" fmla="*/ 1901229 w 2987645"/>
              <a:gd name="connsiteY8-100" fmla="*/ 137332 h 714296"/>
              <a:gd name="connsiteX9-101" fmla="*/ 2020280 w 2987645"/>
              <a:gd name="connsiteY9-102" fmla="*/ 0 h 714296"/>
              <a:gd name="connsiteX0-103" fmla="*/ 1918680 w 2886045"/>
              <a:gd name="connsiteY0-104" fmla="*/ 0 h 714300"/>
              <a:gd name="connsiteX1-105" fmla="*/ 2766994 w 2886045"/>
              <a:gd name="connsiteY1-106" fmla="*/ 0 h 714300"/>
              <a:gd name="connsiteX2-107" fmla="*/ 2886045 w 2886045"/>
              <a:gd name="connsiteY2-108" fmla="*/ 119051 h 714300"/>
              <a:gd name="connsiteX3-109" fmla="*/ 2886045 w 2886045"/>
              <a:gd name="connsiteY3-110" fmla="*/ 595241 h 714300"/>
              <a:gd name="connsiteX4-111" fmla="*/ 2766994 w 2886045"/>
              <a:gd name="connsiteY4-112" fmla="*/ 714292 h 714300"/>
              <a:gd name="connsiteX5-113" fmla="*/ 1918680 w 2886045"/>
              <a:gd name="connsiteY5-114" fmla="*/ 714292 h 714300"/>
              <a:gd name="connsiteX6-115" fmla="*/ 1799629 w 2886045"/>
              <a:gd name="connsiteY6-116" fmla="*/ 576960 h 714300"/>
              <a:gd name="connsiteX7-117" fmla="*/ 0 w 2886045"/>
              <a:gd name="connsiteY7-118" fmla="*/ 357146 h 714300"/>
              <a:gd name="connsiteX8-119" fmla="*/ 1799629 w 2886045"/>
              <a:gd name="connsiteY8-120" fmla="*/ 137332 h 714300"/>
              <a:gd name="connsiteX9-121" fmla="*/ 1918680 w 2886045"/>
              <a:gd name="connsiteY9-122" fmla="*/ 0 h 714300"/>
              <a:gd name="connsiteX0-123" fmla="*/ 2001230 w 2968595"/>
              <a:gd name="connsiteY0-124" fmla="*/ 0 h 714300"/>
              <a:gd name="connsiteX1-125" fmla="*/ 2849544 w 2968595"/>
              <a:gd name="connsiteY1-126" fmla="*/ 0 h 714300"/>
              <a:gd name="connsiteX2-127" fmla="*/ 2968595 w 2968595"/>
              <a:gd name="connsiteY2-128" fmla="*/ 119051 h 714300"/>
              <a:gd name="connsiteX3-129" fmla="*/ 2968595 w 2968595"/>
              <a:gd name="connsiteY3-130" fmla="*/ 595241 h 714300"/>
              <a:gd name="connsiteX4-131" fmla="*/ 2849544 w 2968595"/>
              <a:gd name="connsiteY4-132" fmla="*/ 714292 h 714300"/>
              <a:gd name="connsiteX5-133" fmla="*/ 2001230 w 2968595"/>
              <a:gd name="connsiteY5-134" fmla="*/ 714292 h 714300"/>
              <a:gd name="connsiteX6-135" fmla="*/ 1882179 w 2968595"/>
              <a:gd name="connsiteY6-136" fmla="*/ 576960 h 714300"/>
              <a:gd name="connsiteX7-137" fmla="*/ 0 w 2968595"/>
              <a:gd name="connsiteY7-138" fmla="*/ 357146 h 714300"/>
              <a:gd name="connsiteX8-139" fmla="*/ 1882179 w 2968595"/>
              <a:gd name="connsiteY8-140" fmla="*/ 137332 h 714300"/>
              <a:gd name="connsiteX9-141" fmla="*/ 2001230 w 2968595"/>
              <a:gd name="connsiteY9-142" fmla="*/ 0 h 714300"/>
              <a:gd name="connsiteX0-143" fmla="*/ 1982180 w 2949545"/>
              <a:gd name="connsiteY0-144" fmla="*/ 0 h 714300"/>
              <a:gd name="connsiteX1-145" fmla="*/ 2830494 w 2949545"/>
              <a:gd name="connsiteY1-146" fmla="*/ 0 h 714300"/>
              <a:gd name="connsiteX2-147" fmla="*/ 2949545 w 2949545"/>
              <a:gd name="connsiteY2-148" fmla="*/ 119051 h 714300"/>
              <a:gd name="connsiteX3-149" fmla="*/ 2949545 w 2949545"/>
              <a:gd name="connsiteY3-150" fmla="*/ 595241 h 714300"/>
              <a:gd name="connsiteX4-151" fmla="*/ 2830494 w 2949545"/>
              <a:gd name="connsiteY4-152" fmla="*/ 714292 h 714300"/>
              <a:gd name="connsiteX5-153" fmla="*/ 1982180 w 2949545"/>
              <a:gd name="connsiteY5-154" fmla="*/ 714292 h 714300"/>
              <a:gd name="connsiteX6-155" fmla="*/ 1863129 w 2949545"/>
              <a:gd name="connsiteY6-156" fmla="*/ 576960 h 714300"/>
              <a:gd name="connsiteX7-157" fmla="*/ 0 w 2949545"/>
              <a:gd name="connsiteY7-158" fmla="*/ 357146 h 714300"/>
              <a:gd name="connsiteX8-159" fmla="*/ 1863129 w 2949545"/>
              <a:gd name="connsiteY8-160" fmla="*/ 137332 h 714300"/>
              <a:gd name="connsiteX9-161" fmla="*/ 1982180 w 2949545"/>
              <a:gd name="connsiteY9-162" fmla="*/ 0 h 714300"/>
              <a:gd name="connsiteX0-163" fmla="*/ 1982180 w 2949545"/>
              <a:gd name="connsiteY0-164" fmla="*/ 0 h 714296"/>
              <a:gd name="connsiteX1-165" fmla="*/ 2830494 w 2949545"/>
              <a:gd name="connsiteY1-166" fmla="*/ 0 h 714296"/>
              <a:gd name="connsiteX2-167" fmla="*/ 2949545 w 2949545"/>
              <a:gd name="connsiteY2-168" fmla="*/ 119051 h 714296"/>
              <a:gd name="connsiteX3-169" fmla="*/ 2949545 w 2949545"/>
              <a:gd name="connsiteY3-170" fmla="*/ 595241 h 714296"/>
              <a:gd name="connsiteX4-171" fmla="*/ 2830494 w 2949545"/>
              <a:gd name="connsiteY4-172" fmla="*/ 714292 h 714296"/>
              <a:gd name="connsiteX5-173" fmla="*/ 1982180 w 2949545"/>
              <a:gd name="connsiteY5-174" fmla="*/ 714292 h 714296"/>
              <a:gd name="connsiteX6-175" fmla="*/ 1863129 w 2949545"/>
              <a:gd name="connsiteY6-176" fmla="*/ 576960 h 714296"/>
              <a:gd name="connsiteX7-177" fmla="*/ 0 w 2949545"/>
              <a:gd name="connsiteY7-178" fmla="*/ 357146 h 714296"/>
              <a:gd name="connsiteX8-179" fmla="*/ 1863129 w 2949545"/>
              <a:gd name="connsiteY8-180" fmla="*/ 137332 h 714296"/>
              <a:gd name="connsiteX9-181" fmla="*/ 1982180 w 2949545"/>
              <a:gd name="connsiteY9-182" fmla="*/ 0 h 714296"/>
              <a:gd name="connsiteX0-183" fmla="*/ 2010755 w 2978120"/>
              <a:gd name="connsiteY0-184" fmla="*/ 0 h 714300"/>
              <a:gd name="connsiteX1-185" fmla="*/ 2859069 w 2978120"/>
              <a:gd name="connsiteY1-186" fmla="*/ 0 h 714300"/>
              <a:gd name="connsiteX2-187" fmla="*/ 2978120 w 2978120"/>
              <a:gd name="connsiteY2-188" fmla="*/ 119051 h 714300"/>
              <a:gd name="connsiteX3-189" fmla="*/ 2978120 w 2978120"/>
              <a:gd name="connsiteY3-190" fmla="*/ 595241 h 714300"/>
              <a:gd name="connsiteX4-191" fmla="*/ 2859069 w 2978120"/>
              <a:gd name="connsiteY4-192" fmla="*/ 714292 h 714300"/>
              <a:gd name="connsiteX5-193" fmla="*/ 2010755 w 2978120"/>
              <a:gd name="connsiteY5-194" fmla="*/ 714292 h 714300"/>
              <a:gd name="connsiteX6-195" fmla="*/ 1891704 w 2978120"/>
              <a:gd name="connsiteY6-196" fmla="*/ 576960 h 714300"/>
              <a:gd name="connsiteX7-197" fmla="*/ 0 w 2978120"/>
              <a:gd name="connsiteY7-198" fmla="*/ 357146 h 714300"/>
              <a:gd name="connsiteX8-199" fmla="*/ 1891704 w 2978120"/>
              <a:gd name="connsiteY8-200" fmla="*/ 137332 h 714300"/>
              <a:gd name="connsiteX9-201" fmla="*/ 2010755 w 2978120"/>
              <a:gd name="connsiteY9-202" fmla="*/ 0 h 714300"/>
              <a:gd name="connsiteX0-203" fmla="*/ 2010755 w 2978120"/>
              <a:gd name="connsiteY0-204" fmla="*/ 0 h 714296"/>
              <a:gd name="connsiteX1-205" fmla="*/ 2859069 w 2978120"/>
              <a:gd name="connsiteY1-206" fmla="*/ 0 h 714296"/>
              <a:gd name="connsiteX2-207" fmla="*/ 2978120 w 2978120"/>
              <a:gd name="connsiteY2-208" fmla="*/ 119051 h 714296"/>
              <a:gd name="connsiteX3-209" fmla="*/ 2978120 w 2978120"/>
              <a:gd name="connsiteY3-210" fmla="*/ 595241 h 714296"/>
              <a:gd name="connsiteX4-211" fmla="*/ 2859069 w 2978120"/>
              <a:gd name="connsiteY4-212" fmla="*/ 714292 h 714296"/>
              <a:gd name="connsiteX5-213" fmla="*/ 2010755 w 2978120"/>
              <a:gd name="connsiteY5-214" fmla="*/ 714292 h 714296"/>
              <a:gd name="connsiteX6-215" fmla="*/ 1891704 w 2978120"/>
              <a:gd name="connsiteY6-216" fmla="*/ 576960 h 714296"/>
              <a:gd name="connsiteX7-217" fmla="*/ 0 w 2978120"/>
              <a:gd name="connsiteY7-218" fmla="*/ 357146 h 714296"/>
              <a:gd name="connsiteX8-219" fmla="*/ 1891704 w 2978120"/>
              <a:gd name="connsiteY8-220" fmla="*/ 137332 h 714296"/>
              <a:gd name="connsiteX9-221" fmla="*/ 2010755 w 2978120"/>
              <a:gd name="connsiteY9-222" fmla="*/ 0 h 714296"/>
              <a:gd name="connsiteX0-223" fmla="*/ 1996468 w 2963833"/>
              <a:gd name="connsiteY0-224" fmla="*/ 0 h 714300"/>
              <a:gd name="connsiteX1-225" fmla="*/ 2844782 w 2963833"/>
              <a:gd name="connsiteY1-226" fmla="*/ 0 h 714300"/>
              <a:gd name="connsiteX2-227" fmla="*/ 2963833 w 2963833"/>
              <a:gd name="connsiteY2-228" fmla="*/ 119051 h 714300"/>
              <a:gd name="connsiteX3-229" fmla="*/ 2963833 w 2963833"/>
              <a:gd name="connsiteY3-230" fmla="*/ 595241 h 714300"/>
              <a:gd name="connsiteX4-231" fmla="*/ 2844782 w 2963833"/>
              <a:gd name="connsiteY4-232" fmla="*/ 714292 h 714300"/>
              <a:gd name="connsiteX5-233" fmla="*/ 1996468 w 2963833"/>
              <a:gd name="connsiteY5-234" fmla="*/ 714292 h 714300"/>
              <a:gd name="connsiteX6-235" fmla="*/ 1877417 w 2963833"/>
              <a:gd name="connsiteY6-236" fmla="*/ 576960 h 714300"/>
              <a:gd name="connsiteX7-237" fmla="*/ 0 w 2963833"/>
              <a:gd name="connsiteY7-238" fmla="*/ 357146 h 714300"/>
              <a:gd name="connsiteX8-239" fmla="*/ 1877417 w 2963833"/>
              <a:gd name="connsiteY8-240" fmla="*/ 137332 h 714300"/>
              <a:gd name="connsiteX9-241" fmla="*/ 1996468 w 2963833"/>
              <a:gd name="connsiteY9-242" fmla="*/ 0 h 714300"/>
              <a:gd name="connsiteX0-243" fmla="*/ 1996468 w 2963833"/>
              <a:gd name="connsiteY0-244" fmla="*/ 0 h 714296"/>
              <a:gd name="connsiteX1-245" fmla="*/ 2844782 w 2963833"/>
              <a:gd name="connsiteY1-246" fmla="*/ 0 h 714296"/>
              <a:gd name="connsiteX2-247" fmla="*/ 2963833 w 2963833"/>
              <a:gd name="connsiteY2-248" fmla="*/ 119051 h 714296"/>
              <a:gd name="connsiteX3-249" fmla="*/ 2963833 w 2963833"/>
              <a:gd name="connsiteY3-250" fmla="*/ 595241 h 714296"/>
              <a:gd name="connsiteX4-251" fmla="*/ 2844782 w 2963833"/>
              <a:gd name="connsiteY4-252" fmla="*/ 714292 h 714296"/>
              <a:gd name="connsiteX5-253" fmla="*/ 1996468 w 2963833"/>
              <a:gd name="connsiteY5-254" fmla="*/ 714292 h 714296"/>
              <a:gd name="connsiteX6-255" fmla="*/ 1877417 w 2963833"/>
              <a:gd name="connsiteY6-256" fmla="*/ 576960 h 714296"/>
              <a:gd name="connsiteX7-257" fmla="*/ 0 w 2963833"/>
              <a:gd name="connsiteY7-258" fmla="*/ 357146 h 714296"/>
              <a:gd name="connsiteX8-259" fmla="*/ 1877417 w 2963833"/>
              <a:gd name="connsiteY8-260" fmla="*/ 137332 h 714296"/>
              <a:gd name="connsiteX9-261" fmla="*/ 1996468 w 2963833"/>
              <a:gd name="connsiteY9-262" fmla="*/ 0 h 714296"/>
              <a:gd name="connsiteX0-263" fmla="*/ 1996468 w 2963833"/>
              <a:gd name="connsiteY0-264" fmla="*/ 0 h 714296"/>
              <a:gd name="connsiteX1-265" fmla="*/ 2844782 w 2963833"/>
              <a:gd name="connsiteY1-266" fmla="*/ 0 h 714296"/>
              <a:gd name="connsiteX2-267" fmla="*/ 2963833 w 2963833"/>
              <a:gd name="connsiteY2-268" fmla="*/ 119051 h 714296"/>
              <a:gd name="connsiteX3-269" fmla="*/ 2963833 w 2963833"/>
              <a:gd name="connsiteY3-270" fmla="*/ 595241 h 714296"/>
              <a:gd name="connsiteX4-271" fmla="*/ 2844782 w 2963833"/>
              <a:gd name="connsiteY4-272" fmla="*/ 714292 h 714296"/>
              <a:gd name="connsiteX5-273" fmla="*/ 1996468 w 2963833"/>
              <a:gd name="connsiteY5-274" fmla="*/ 714292 h 714296"/>
              <a:gd name="connsiteX6-275" fmla="*/ 1877417 w 2963833"/>
              <a:gd name="connsiteY6-276" fmla="*/ 576960 h 714296"/>
              <a:gd name="connsiteX7-277" fmla="*/ 0 w 2963833"/>
              <a:gd name="connsiteY7-278" fmla="*/ 357146 h 714296"/>
              <a:gd name="connsiteX8-279" fmla="*/ 1996468 w 2963833"/>
              <a:gd name="connsiteY8-280" fmla="*/ 0 h 714296"/>
              <a:gd name="connsiteX0-281" fmla="*/ 1996468 w 2963833"/>
              <a:gd name="connsiteY0-282" fmla="*/ 0 h 714292"/>
              <a:gd name="connsiteX1-283" fmla="*/ 2844782 w 2963833"/>
              <a:gd name="connsiteY1-284" fmla="*/ 0 h 714292"/>
              <a:gd name="connsiteX2-285" fmla="*/ 2963833 w 2963833"/>
              <a:gd name="connsiteY2-286" fmla="*/ 119051 h 714292"/>
              <a:gd name="connsiteX3-287" fmla="*/ 2963833 w 2963833"/>
              <a:gd name="connsiteY3-288" fmla="*/ 595241 h 714292"/>
              <a:gd name="connsiteX4-289" fmla="*/ 2844782 w 2963833"/>
              <a:gd name="connsiteY4-290" fmla="*/ 714292 h 714292"/>
              <a:gd name="connsiteX5-291" fmla="*/ 1996468 w 2963833"/>
              <a:gd name="connsiteY5-292" fmla="*/ 714292 h 714292"/>
              <a:gd name="connsiteX6-293" fmla="*/ 0 w 2963833"/>
              <a:gd name="connsiteY6-294" fmla="*/ 357146 h 714292"/>
              <a:gd name="connsiteX7-295" fmla="*/ 1996468 w 2963833"/>
              <a:gd name="connsiteY7-296" fmla="*/ 0 h 714292"/>
              <a:gd name="connsiteX0-297" fmla="*/ 1996468 w 2963833"/>
              <a:gd name="connsiteY0-298" fmla="*/ 0 h 714292"/>
              <a:gd name="connsiteX1-299" fmla="*/ 2844782 w 2963833"/>
              <a:gd name="connsiteY1-300" fmla="*/ 0 h 714292"/>
              <a:gd name="connsiteX2-301" fmla="*/ 2963833 w 2963833"/>
              <a:gd name="connsiteY2-302" fmla="*/ 119051 h 714292"/>
              <a:gd name="connsiteX3-303" fmla="*/ 2963833 w 2963833"/>
              <a:gd name="connsiteY3-304" fmla="*/ 595241 h 714292"/>
              <a:gd name="connsiteX4-305" fmla="*/ 2844782 w 2963833"/>
              <a:gd name="connsiteY4-306" fmla="*/ 714292 h 714292"/>
              <a:gd name="connsiteX5-307" fmla="*/ 1996468 w 2963833"/>
              <a:gd name="connsiteY5-308" fmla="*/ 714292 h 714292"/>
              <a:gd name="connsiteX6-309" fmla="*/ 0 w 2963833"/>
              <a:gd name="connsiteY6-310" fmla="*/ 357146 h 714292"/>
              <a:gd name="connsiteX7-311" fmla="*/ 1996468 w 2963833"/>
              <a:gd name="connsiteY7-312" fmla="*/ 0 h 7142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63833" h="714292">
                <a:moveTo>
                  <a:pt x="1996468" y="0"/>
                </a:moveTo>
                <a:lnTo>
                  <a:pt x="2844782" y="0"/>
                </a:lnTo>
                <a:cubicBezTo>
                  <a:pt x="2910532" y="0"/>
                  <a:pt x="2963833" y="53301"/>
                  <a:pt x="2963833" y="119051"/>
                </a:cubicBezTo>
                <a:lnTo>
                  <a:pt x="2963833" y="595241"/>
                </a:lnTo>
                <a:cubicBezTo>
                  <a:pt x="2963833" y="660991"/>
                  <a:pt x="2910532" y="714292"/>
                  <a:pt x="2844782" y="714292"/>
                </a:cubicBezTo>
                <a:lnTo>
                  <a:pt x="1996468" y="714292"/>
                </a:lnTo>
                <a:cubicBezTo>
                  <a:pt x="1522338" y="654768"/>
                  <a:pt x="0" y="358720"/>
                  <a:pt x="0" y="357146"/>
                </a:cubicBezTo>
                <a:cubicBezTo>
                  <a:pt x="0" y="355572"/>
                  <a:pt x="1330979" y="119049"/>
                  <a:pt x="19964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accent1"/>
              </a:solidFill>
            </a:endParaRPr>
          </a:p>
        </p:txBody>
      </p:sp>
      <p:sp>
        <p:nvSpPr>
          <p:cNvPr id="43" name="矩形: 圆角 9"/>
          <p:cNvSpPr/>
          <p:nvPr>
            <p:custDataLst>
              <p:tags r:id="rId4"/>
            </p:custDataLst>
          </p:nvPr>
        </p:nvSpPr>
        <p:spPr>
          <a:xfrm>
            <a:off x="3228493" y="3453247"/>
            <a:ext cx="2147942" cy="915736"/>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33"/>
              <a:gd name="connsiteX1-67" fmla="*/ 2020278 w 2987643"/>
              <a:gd name="connsiteY1-68" fmla="*/ 0 h 1219933"/>
              <a:gd name="connsiteX2-69" fmla="*/ 2868592 w 2987643"/>
              <a:gd name="connsiteY2-70" fmla="*/ 0 h 1219933"/>
              <a:gd name="connsiteX3-71" fmla="*/ 2987643 w 2987643"/>
              <a:gd name="connsiteY3-72" fmla="*/ 119051 h 1219933"/>
              <a:gd name="connsiteX4-73" fmla="*/ 2987643 w 2987643"/>
              <a:gd name="connsiteY4-74" fmla="*/ 595241 h 1219933"/>
              <a:gd name="connsiteX5-75" fmla="*/ 2868592 w 2987643"/>
              <a:gd name="connsiteY5-76" fmla="*/ 714292 h 1219933"/>
              <a:gd name="connsiteX6-77" fmla="*/ 2020278 w 2987643"/>
              <a:gd name="connsiteY6-78" fmla="*/ 714292 h 1219933"/>
              <a:gd name="connsiteX7-79" fmla="*/ 0 w 2987643"/>
              <a:gd name="connsiteY7-80" fmla="*/ 1219930 h 1219933"/>
              <a:gd name="connsiteX0-81" fmla="*/ 0 w 2987643"/>
              <a:gd name="connsiteY0-82" fmla="*/ 1265174 h 1265176"/>
              <a:gd name="connsiteX1-83" fmla="*/ 2020278 w 2987643"/>
              <a:gd name="connsiteY1-84" fmla="*/ 0 h 1265176"/>
              <a:gd name="connsiteX2-85" fmla="*/ 2868592 w 2987643"/>
              <a:gd name="connsiteY2-86" fmla="*/ 0 h 1265176"/>
              <a:gd name="connsiteX3-87" fmla="*/ 2987643 w 2987643"/>
              <a:gd name="connsiteY3-88" fmla="*/ 119051 h 1265176"/>
              <a:gd name="connsiteX4-89" fmla="*/ 2987643 w 2987643"/>
              <a:gd name="connsiteY4-90" fmla="*/ 595241 h 1265176"/>
              <a:gd name="connsiteX5-91" fmla="*/ 2868592 w 2987643"/>
              <a:gd name="connsiteY5-92" fmla="*/ 714292 h 1265176"/>
              <a:gd name="connsiteX6-93" fmla="*/ 2020278 w 2987643"/>
              <a:gd name="connsiteY6-94" fmla="*/ 714292 h 1265176"/>
              <a:gd name="connsiteX7-95" fmla="*/ 0 w 2987643"/>
              <a:gd name="connsiteY7-96" fmla="*/ 1265174 h 1265176"/>
              <a:gd name="connsiteX0-97" fmla="*/ 0 w 2968593"/>
              <a:gd name="connsiteY0-98" fmla="*/ 1362805 h 1362807"/>
              <a:gd name="connsiteX1-99" fmla="*/ 2001228 w 2968593"/>
              <a:gd name="connsiteY1-100" fmla="*/ 0 h 1362807"/>
              <a:gd name="connsiteX2-101" fmla="*/ 2849542 w 2968593"/>
              <a:gd name="connsiteY2-102" fmla="*/ 0 h 1362807"/>
              <a:gd name="connsiteX3-103" fmla="*/ 2968593 w 2968593"/>
              <a:gd name="connsiteY3-104" fmla="*/ 119051 h 1362807"/>
              <a:gd name="connsiteX4-105" fmla="*/ 2968593 w 2968593"/>
              <a:gd name="connsiteY4-106" fmla="*/ 595241 h 1362807"/>
              <a:gd name="connsiteX5-107" fmla="*/ 2849542 w 2968593"/>
              <a:gd name="connsiteY5-108" fmla="*/ 714292 h 1362807"/>
              <a:gd name="connsiteX6-109" fmla="*/ 2001228 w 2968593"/>
              <a:gd name="connsiteY6-110" fmla="*/ 714292 h 1362807"/>
              <a:gd name="connsiteX7-111" fmla="*/ 0 w 2968593"/>
              <a:gd name="connsiteY7-112" fmla="*/ 1362805 h 1362807"/>
              <a:gd name="connsiteX0-113" fmla="*/ 0 w 2954306"/>
              <a:gd name="connsiteY0-114" fmla="*/ 1262792 h 1262794"/>
              <a:gd name="connsiteX1-115" fmla="*/ 1986941 w 2954306"/>
              <a:gd name="connsiteY1-116" fmla="*/ 0 h 1262794"/>
              <a:gd name="connsiteX2-117" fmla="*/ 2835255 w 2954306"/>
              <a:gd name="connsiteY2-118" fmla="*/ 0 h 1262794"/>
              <a:gd name="connsiteX3-119" fmla="*/ 2954306 w 2954306"/>
              <a:gd name="connsiteY3-120" fmla="*/ 119051 h 1262794"/>
              <a:gd name="connsiteX4-121" fmla="*/ 2954306 w 2954306"/>
              <a:gd name="connsiteY4-122" fmla="*/ 595241 h 1262794"/>
              <a:gd name="connsiteX5-123" fmla="*/ 2835255 w 2954306"/>
              <a:gd name="connsiteY5-124" fmla="*/ 714292 h 1262794"/>
              <a:gd name="connsiteX6-125" fmla="*/ 1986941 w 2954306"/>
              <a:gd name="connsiteY6-126" fmla="*/ 714292 h 1262794"/>
              <a:gd name="connsiteX7-127" fmla="*/ 0 w 2954306"/>
              <a:gd name="connsiteY7-128" fmla="*/ 1262792 h 1262794"/>
              <a:gd name="connsiteX0-129" fmla="*/ 0 w 2951925"/>
              <a:gd name="connsiteY0-130" fmla="*/ 1272317 h 1272319"/>
              <a:gd name="connsiteX1-131" fmla="*/ 1984560 w 2951925"/>
              <a:gd name="connsiteY1-132" fmla="*/ 0 h 1272319"/>
              <a:gd name="connsiteX2-133" fmla="*/ 2832874 w 2951925"/>
              <a:gd name="connsiteY2-134" fmla="*/ 0 h 1272319"/>
              <a:gd name="connsiteX3-135" fmla="*/ 2951925 w 2951925"/>
              <a:gd name="connsiteY3-136" fmla="*/ 119051 h 1272319"/>
              <a:gd name="connsiteX4-137" fmla="*/ 2951925 w 2951925"/>
              <a:gd name="connsiteY4-138" fmla="*/ 595241 h 1272319"/>
              <a:gd name="connsiteX5-139" fmla="*/ 2832874 w 2951925"/>
              <a:gd name="connsiteY5-140" fmla="*/ 714292 h 1272319"/>
              <a:gd name="connsiteX6-141" fmla="*/ 1984560 w 2951925"/>
              <a:gd name="connsiteY6-142" fmla="*/ 714292 h 1272319"/>
              <a:gd name="connsiteX7-143" fmla="*/ 0 w 2951925"/>
              <a:gd name="connsiteY7-144" fmla="*/ 1272317 h 1272319"/>
              <a:gd name="connsiteX0-145" fmla="*/ 0 w 2956688"/>
              <a:gd name="connsiteY0-146" fmla="*/ 1260411 h 1260413"/>
              <a:gd name="connsiteX1-147" fmla="*/ 1989323 w 2956688"/>
              <a:gd name="connsiteY1-148" fmla="*/ 0 h 1260413"/>
              <a:gd name="connsiteX2-149" fmla="*/ 2837637 w 2956688"/>
              <a:gd name="connsiteY2-150" fmla="*/ 0 h 1260413"/>
              <a:gd name="connsiteX3-151" fmla="*/ 2956688 w 2956688"/>
              <a:gd name="connsiteY3-152" fmla="*/ 119051 h 1260413"/>
              <a:gd name="connsiteX4-153" fmla="*/ 2956688 w 2956688"/>
              <a:gd name="connsiteY4-154" fmla="*/ 595241 h 1260413"/>
              <a:gd name="connsiteX5-155" fmla="*/ 2837637 w 2956688"/>
              <a:gd name="connsiteY5-156" fmla="*/ 714292 h 1260413"/>
              <a:gd name="connsiteX6-157" fmla="*/ 1989323 w 2956688"/>
              <a:gd name="connsiteY6-158" fmla="*/ 714292 h 1260413"/>
              <a:gd name="connsiteX7-159" fmla="*/ 0 w 2956688"/>
              <a:gd name="connsiteY7-160" fmla="*/ 1260411 h 1260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6688" h="1260413">
                <a:moveTo>
                  <a:pt x="0" y="1260411"/>
                </a:moveTo>
                <a:cubicBezTo>
                  <a:pt x="0" y="1258954"/>
                  <a:pt x="1315897" y="406643"/>
                  <a:pt x="1989323" y="0"/>
                </a:cubicBezTo>
                <a:lnTo>
                  <a:pt x="2837637" y="0"/>
                </a:lnTo>
                <a:cubicBezTo>
                  <a:pt x="2903387" y="0"/>
                  <a:pt x="2956688" y="53301"/>
                  <a:pt x="2956688" y="119051"/>
                </a:cubicBezTo>
                <a:lnTo>
                  <a:pt x="2956688" y="595241"/>
                </a:lnTo>
                <a:cubicBezTo>
                  <a:pt x="2956688" y="660991"/>
                  <a:pt x="2903387" y="714292"/>
                  <a:pt x="2837637" y="714292"/>
                </a:cubicBezTo>
                <a:lnTo>
                  <a:pt x="1989323" y="714292"/>
                </a:lnTo>
                <a:cubicBezTo>
                  <a:pt x="1923573" y="714292"/>
                  <a:pt x="0" y="1261868"/>
                  <a:pt x="0" y="1260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sp>
        <p:nvSpPr>
          <p:cNvPr id="45" name="矩形: 圆角 9"/>
          <p:cNvSpPr/>
          <p:nvPr>
            <p:custDataLst>
              <p:tags r:id="rId5"/>
            </p:custDataLst>
          </p:nvPr>
        </p:nvSpPr>
        <p:spPr>
          <a:xfrm flipV="1">
            <a:off x="3230339" y="4428955"/>
            <a:ext cx="2146097" cy="1604498"/>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09"/>
              <a:gd name="connsiteX1-35" fmla="*/ 2020281 w 2987646"/>
              <a:gd name="connsiteY1-36" fmla="*/ 0 h 2080009"/>
              <a:gd name="connsiteX2-37" fmla="*/ 2868595 w 2987646"/>
              <a:gd name="connsiteY2-38" fmla="*/ 0 h 2080009"/>
              <a:gd name="connsiteX3-39" fmla="*/ 2987646 w 2987646"/>
              <a:gd name="connsiteY3-40" fmla="*/ 119051 h 2080009"/>
              <a:gd name="connsiteX4-41" fmla="*/ 2987646 w 2987646"/>
              <a:gd name="connsiteY4-42" fmla="*/ 595241 h 2080009"/>
              <a:gd name="connsiteX5-43" fmla="*/ 2868595 w 2987646"/>
              <a:gd name="connsiteY5-44" fmla="*/ 714292 h 2080009"/>
              <a:gd name="connsiteX6-45" fmla="*/ 2020281 w 2987646"/>
              <a:gd name="connsiteY6-46" fmla="*/ 714292 h 2080009"/>
              <a:gd name="connsiteX7-47" fmla="*/ 3 w 2987646"/>
              <a:gd name="connsiteY7-48" fmla="*/ 2080009 h 2080009"/>
              <a:gd name="connsiteX0-49" fmla="*/ 3 w 2987646"/>
              <a:gd name="connsiteY0-50" fmla="*/ 2144303 h 2144303"/>
              <a:gd name="connsiteX1-51" fmla="*/ 2020281 w 2987646"/>
              <a:gd name="connsiteY1-52" fmla="*/ 0 h 2144303"/>
              <a:gd name="connsiteX2-53" fmla="*/ 2868595 w 2987646"/>
              <a:gd name="connsiteY2-54" fmla="*/ 0 h 2144303"/>
              <a:gd name="connsiteX3-55" fmla="*/ 2987646 w 2987646"/>
              <a:gd name="connsiteY3-56" fmla="*/ 119051 h 2144303"/>
              <a:gd name="connsiteX4-57" fmla="*/ 2987646 w 2987646"/>
              <a:gd name="connsiteY4-58" fmla="*/ 595241 h 2144303"/>
              <a:gd name="connsiteX5-59" fmla="*/ 2868595 w 2987646"/>
              <a:gd name="connsiteY5-60" fmla="*/ 714292 h 2144303"/>
              <a:gd name="connsiteX6-61" fmla="*/ 2020281 w 2987646"/>
              <a:gd name="connsiteY6-62" fmla="*/ 714292 h 2144303"/>
              <a:gd name="connsiteX7-63" fmla="*/ 3 w 2987646"/>
              <a:gd name="connsiteY7-64" fmla="*/ 2144303 h 2144303"/>
              <a:gd name="connsiteX0-65" fmla="*/ 4 w 2968597"/>
              <a:gd name="connsiteY0-66" fmla="*/ 2387190 h 2387190"/>
              <a:gd name="connsiteX1-67" fmla="*/ 2001232 w 2968597"/>
              <a:gd name="connsiteY1-68" fmla="*/ 0 h 2387190"/>
              <a:gd name="connsiteX2-69" fmla="*/ 2849546 w 2968597"/>
              <a:gd name="connsiteY2-70" fmla="*/ 0 h 2387190"/>
              <a:gd name="connsiteX3-71" fmla="*/ 2968597 w 2968597"/>
              <a:gd name="connsiteY3-72" fmla="*/ 119051 h 2387190"/>
              <a:gd name="connsiteX4-73" fmla="*/ 2968597 w 2968597"/>
              <a:gd name="connsiteY4-74" fmla="*/ 595241 h 2387190"/>
              <a:gd name="connsiteX5-75" fmla="*/ 2849546 w 2968597"/>
              <a:gd name="connsiteY5-76" fmla="*/ 714292 h 2387190"/>
              <a:gd name="connsiteX6-77" fmla="*/ 2001232 w 2968597"/>
              <a:gd name="connsiteY6-78" fmla="*/ 714292 h 2387190"/>
              <a:gd name="connsiteX7-79" fmla="*/ 4 w 2968597"/>
              <a:gd name="connsiteY7-80" fmla="*/ 2387190 h 2387190"/>
              <a:gd name="connsiteX0-81" fmla="*/ 4 w 2954310"/>
              <a:gd name="connsiteY0-82" fmla="*/ 2208597 h 2208597"/>
              <a:gd name="connsiteX1-83" fmla="*/ 1986945 w 2954310"/>
              <a:gd name="connsiteY1-84" fmla="*/ 0 h 2208597"/>
              <a:gd name="connsiteX2-85" fmla="*/ 2835259 w 2954310"/>
              <a:gd name="connsiteY2-86" fmla="*/ 0 h 2208597"/>
              <a:gd name="connsiteX3-87" fmla="*/ 2954310 w 2954310"/>
              <a:gd name="connsiteY3-88" fmla="*/ 119051 h 2208597"/>
              <a:gd name="connsiteX4-89" fmla="*/ 2954310 w 2954310"/>
              <a:gd name="connsiteY4-90" fmla="*/ 595241 h 2208597"/>
              <a:gd name="connsiteX5-91" fmla="*/ 2835259 w 2954310"/>
              <a:gd name="connsiteY5-92" fmla="*/ 714292 h 2208597"/>
              <a:gd name="connsiteX6-93" fmla="*/ 1986945 w 2954310"/>
              <a:gd name="connsiteY6-94" fmla="*/ 714292 h 2208597"/>
              <a:gd name="connsiteX7-95" fmla="*/ 4 w 2954310"/>
              <a:gd name="connsiteY7-96" fmla="*/ 2208597 h 2208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4310" h="2208597">
                <a:moveTo>
                  <a:pt x="4" y="2208597"/>
                </a:moveTo>
                <a:cubicBezTo>
                  <a:pt x="-2377" y="2209522"/>
                  <a:pt x="1313519" y="693336"/>
                  <a:pt x="1986945" y="0"/>
                </a:cubicBezTo>
                <a:lnTo>
                  <a:pt x="2835259" y="0"/>
                </a:lnTo>
                <a:cubicBezTo>
                  <a:pt x="2901009" y="0"/>
                  <a:pt x="2954310" y="53301"/>
                  <a:pt x="2954310" y="119051"/>
                </a:cubicBezTo>
                <a:lnTo>
                  <a:pt x="2954310" y="595241"/>
                </a:lnTo>
                <a:cubicBezTo>
                  <a:pt x="2954310" y="660991"/>
                  <a:pt x="2901009" y="714292"/>
                  <a:pt x="2835259" y="714292"/>
                </a:cubicBezTo>
                <a:lnTo>
                  <a:pt x="1986945" y="714292"/>
                </a:lnTo>
                <a:cubicBezTo>
                  <a:pt x="1921195" y="714292"/>
                  <a:pt x="2385" y="2207672"/>
                  <a:pt x="4" y="22085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pic>
        <p:nvPicPr>
          <p:cNvPr id="12" name="图片 6" descr="343435383038363b343532323338363bb9d8bcfcb5e3"/>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862978" y="4219973"/>
            <a:ext cx="345073" cy="345073"/>
          </a:xfrm>
          <a:prstGeom prst="rect">
            <a:avLst/>
          </a:prstGeom>
        </p:spPr>
      </p:pic>
      <p:sp>
        <p:nvSpPr>
          <p:cNvPr id="46" name="矩形: 圆角 9"/>
          <p:cNvSpPr/>
          <p:nvPr>
            <p:custDataLst>
              <p:tags r:id="rId9"/>
            </p:custDataLst>
          </p:nvPr>
        </p:nvSpPr>
        <p:spPr>
          <a:xfrm flipV="1">
            <a:off x="3226648" y="4403582"/>
            <a:ext cx="2149788" cy="92588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40"/>
              <a:gd name="connsiteX1-67" fmla="*/ 2020278 w 2987643"/>
              <a:gd name="connsiteY1-68" fmla="*/ 0 h 1219940"/>
              <a:gd name="connsiteX2-69" fmla="*/ 2868592 w 2987643"/>
              <a:gd name="connsiteY2-70" fmla="*/ 0 h 1219940"/>
              <a:gd name="connsiteX3-71" fmla="*/ 2987643 w 2987643"/>
              <a:gd name="connsiteY3-72" fmla="*/ 119051 h 1219940"/>
              <a:gd name="connsiteX4-73" fmla="*/ 2987643 w 2987643"/>
              <a:gd name="connsiteY4-74" fmla="*/ 595241 h 1219940"/>
              <a:gd name="connsiteX5-75" fmla="*/ 2868592 w 2987643"/>
              <a:gd name="connsiteY5-76" fmla="*/ 714292 h 1219940"/>
              <a:gd name="connsiteX6-77" fmla="*/ 2020278 w 2987643"/>
              <a:gd name="connsiteY6-78" fmla="*/ 714292 h 1219940"/>
              <a:gd name="connsiteX7-79" fmla="*/ 0 w 2987643"/>
              <a:gd name="connsiteY7-80" fmla="*/ 1219930 h 1219940"/>
              <a:gd name="connsiteX0-81" fmla="*/ 0 w 2987643"/>
              <a:gd name="connsiteY0-82" fmla="*/ 1265173 h 1265182"/>
              <a:gd name="connsiteX1-83" fmla="*/ 2020278 w 2987643"/>
              <a:gd name="connsiteY1-84" fmla="*/ 0 h 1265182"/>
              <a:gd name="connsiteX2-85" fmla="*/ 2868592 w 2987643"/>
              <a:gd name="connsiteY2-86" fmla="*/ 0 h 1265182"/>
              <a:gd name="connsiteX3-87" fmla="*/ 2987643 w 2987643"/>
              <a:gd name="connsiteY3-88" fmla="*/ 119051 h 1265182"/>
              <a:gd name="connsiteX4-89" fmla="*/ 2987643 w 2987643"/>
              <a:gd name="connsiteY4-90" fmla="*/ 595241 h 1265182"/>
              <a:gd name="connsiteX5-91" fmla="*/ 2868592 w 2987643"/>
              <a:gd name="connsiteY5-92" fmla="*/ 714292 h 1265182"/>
              <a:gd name="connsiteX6-93" fmla="*/ 2020278 w 2987643"/>
              <a:gd name="connsiteY6-94" fmla="*/ 714292 h 1265182"/>
              <a:gd name="connsiteX7-95" fmla="*/ 0 w 2987643"/>
              <a:gd name="connsiteY7-96" fmla="*/ 1265173 h 1265182"/>
              <a:gd name="connsiteX0-97" fmla="*/ 0 w 2973355"/>
              <a:gd name="connsiteY0-98" fmla="*/ 1388998 h 1389006"/>
              <a:gd name="connsiteX1-99" fmla="*/ 2005990 w 2973355"/>
              <a:gd name="connsiteY1-100" fmla="*/ 0 h 1389006"/>
              <a:gd name="connsiteX2-101" fmla="*/ 2854304 w 2973355"/>
              <a:gd name="connsiteY2-102" fmla="*/ 0 h 1389006"/>
              <a:gd name="connsiteX3-103" fmla="*/ 2973355 w 2973355"/>
              <a:gd name="connsiteY3-104" fmla="*/ 119051 h 1389006"/>
              <a:gd name="connsiteX4-105" fmla="*/ 2973355 w 2973355"/>
              <a:gd name="connsiteY4-106" fmla="*/ 595241 h 1389006"/>
              <a:gd name="connsiteX5-107" fmla="*/ 2854304 w 2973355"/>
              <a:gd name="connsiteY5-108" fmla="*/ 714292 h 1389006"/>
              <a:gd name="connsiteX6-109" fmla="*/ 2005990 w 2973355"/>
              <a:gd name="connsiteY6-110" fmla="*/ 714292 h 1389006"/>
              <a:gd name="connsiteX7-111" fmla="*/ 0 w 2973355"/>
              <a:gd name="connsiteY7-112" fmla="*/ 1388998 h 1389006"/>
              <a:gd name="connsiteX0-113" fmla="*/ 0 w 2951923"/>
              <a:gd name="connsiteY0-114" fmla="*/ 1272317 h 1272326"/>
              <a:gd name="connsiteX1-115" fmla="*/ 1984558 w 2951923"/>
              <a:gd name="connsiteY1-116" fmla="*/ 0 h 1272326"/>
              <a:gd name="connsiteX2-117" fmla="*/ 2832872 w 2951923"/>
              <a:gd name="connsiteY2-118" fmla="*/ 0 h 1272326"/>
              <a:gd name="connsiteX3-119" fmla="*/ 2951923 w 2951923"/>
              <a:gd name="connsiteY3-120" fmla="*/ 119051 h 1272326"/>
              <a:gd name="connsiteX4-121" fmla="*/ 2951923 w 2951923"/>
              <a:gd name="connsiteY4-122" fmla="*/ 595241 h 1272326"/>
              <a:gd name="connsiteX5-123" fmla="*/ 2832872 w 2951923"/>
              <a:gd name="connsiteY5-124" fmla="*/ 714292 h 1272326"/>
              <a:gd name="connsiteX6-125" fmla="*/ 1984558 w 2951923"/>
              <a:gd name="connsiteY6-126" fmla="*/ 714292 h 1272326"/>
              <a:gd name="connsiteX7-127" fmla="*/ 0 w 2951923"/>
              <a:gd name="connsiteY7-128" fmla="*/ 1272317 h 1272326"/>
              <a:gd name="connsiteX0-129" fmla="*/ 0 w 2961448"/>
              <a:gd name="connsiteY0-130" fmla="*/ 1260410 h 1260419"/>
              <a:gd name="connsiteX1-131" fmla="*/ 1994083 w 2961448"/>
              <a:gd name="connsiteY1-132" fmla="*/ 0 h 1260419"/>
              <a:gd name="connsiteX2-133" fmla="*/ 2842397 w 2961448"/>
              <a:gd name="connsiteY2-134" fmla="*/ 0 h 1260419"/>
              <a:gd name="connsiteX3-135" fmla="*/ 2961448 w 2961448"/>
              <a:gd name="connsiteY3-136" fmla="*/ 119051 h 1260419"/>
              <a:gd name="connsiteX4-137" fmla="*/ 2961448 w 2961448"/>
              <a:gd name="connsiteY4-138" fmla="*/ 595241 h 1260419"/>
              <a:gd name="connsiteX5-139" fmla="*/ 2842397 w 2961448"/>
              <a:gd name="connsiteY5-140" fmla="*/ 714292 h 1260419"/>
              <a:gd name="connsiteX6-141" fmla="*/ 1994083 w 2961448"/>
              <a:gd name="connsiteY6-142" fmla="*/ 714292 h 1260419"/>
              <a:gd name="connsiteX7-143" fmla="*/ 0 w 2961448"/>
              <a:gd name="connsiteY7-144" fmla="*/ 1260410 h 1260419"/>
              <a:gd name="connsiteX0-145" fmla="*/ 0 w 2959067"/>
              <a:gd name="connsiteY0-146" fmla="*/ 1274698 h 1274707"/>
              <a:gd name="connsiteX1-147" fmla="*/ 1991702 w 2959067"/>
              <a:gd name="connsiteY1-148" fmla="*/ 0 h 1274707"/>
              <a:gd name="connsiteX2-149" fmla="*/ 2840016 w 2959067"/>
              <a:gd name="connsiteY2-150" fmla="*/ 0 h 1274707"/>
              <a:gd name="connsiteX3-151" fmla="*/ 2959067 w 2959067"/>
              <a:gd name="connsiteY3-152" fmla="*/ 119051 h 1274707"/>
              <a:gd name="connsiteX4-153" fmla="*/ 2959067 w 2959067"/>
              <a:gd name="connsiteY4-154" fmla="*/ 595241 h 1274707"/>
              <a:gd name="connsiteX5-155" fmla="*/ 2840016 w 2959067"/>
              <a:gd name="connsiteY5-156" fmla="*/ 714292 h 1274707"/>
              <a:gd name="connsiteX6-157" fmla="*/ 1991702 w 2959067"/>
              <a:gd name="connsiteY6-158" fmla="*/ 714292 h 1274707"/>
              <a:gd name="connsiteX7-159" fmla="*/ 0 w 2959067"/>
              <a:gd name="connsiteY7-160" fmla="*/ 1274698 h 1274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9067" h="1274707">
                <a:moveTo>
                  <a:pt x="0" y="1274698"/>
                </a:moveTo>
                <a:cubicBezTo>
                  <a:pt x="0" y="1278004"/>
                  <a:pt x="1318276" y="406643"/>
                  <a:pt x="1991702" y="0"/>
                </a:cubicBezTo>
                <a:lnTo>
                  <a:pt x="2840016" y="0"/>
                </a:lnTo>
                <a:cubicBezTo>
                  <a:pt x="2905766" y="0"/>
                  <a:pt x="2959067" y="53301"/>
                  <a:pt x="2959067" y="119051"/>
                </a:cubicBezTo>
                <a:lnTo>
                  <a:pt x="2959067" y="595241"/>
                </a:lnTo>
                <a:cubicBezTo>
                  <a:pt x="2959067" y="660991"/>
                  <a:pt x="2905766" y="714292"/>
                  <a:pt x="2840016" y="714292"/>
                </a:cubicBezTo>
                <a:lnTo>
                  <a:pt x="1991702" y="714292"/>
                </a:lnTo>
                <a:cubicBezTo>
                  <a:pt x="1925952" y="714292"/>
                  <a:pt x="0" y="1271392"/>
                  <a:pt x="0" y="12746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pic>
        <p:nvPicPr>
          <p:cNvPr id="8" name="图片 15" descr="343435383038363b343532323430353bcdf8c2e7d3aacff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4858826" y="5606263"/>
            <a:ext cx="345073" cy="345073"/>
          </a:xfrm>
          <a:prstGeom prst="rect">
            <a:avLst/>
          </a:prstGeom>
        </p:spPr>
      </p:pic>
      <p:pic>
        <p:nvPicPr>
          <p:cNvPr id="9" name="图片 17" descr="343435383038363b343532323430323bcdc6b9e3b7bdb0b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58826" y="3537208"/>
            <a:ext cx="345073" cy="345073"/>
          </a:xfrm>
          <a:prstGeom prst="rect">
            <a:avLst/>
          </a:prstGeom>
        </p:spPr>
      </p:pic>
      <p:sp>
        <p:nvSpPr>
          <p:cNvPr id="19" name="矩形 18"/>
          <p:cNvSpPr/>
          <p:nvPr>
            <p:custDataLst>
              <p:tags r:id="rId16"/>
            </p:custDataLst>
          </p:nvPr>
        </p:nvSpPr>
        <p:spPr>
          <a:xfrm>
            <a:off x="5645851" y="2720658"/>
            <a:ext cx="3972493" cy="539754"/>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400" kern="0">
                <a:solidFill>
                  <a:srgbClr val="0070C0"/>
                </a:solidFill>
                <a:latin typeface="+mn-ea"/>
                <a:cs typeface="+mn-ea"/>
              </a:rPr>
              <a:t>（1）股东符合法定人数。</a:t>
            </a:r>
            <a:endParaRPr lang="zh-CN" altLang="en-US" sz="2400" kern="0">
              <a:solidFill>
                <a:srgbClr val="0070C0"/>
              </a:solidFill>
              <a:latin typeface="+mn-ea"/>
              <a:cs typeface="+mn-ea"/>
            </a:endParaRPr>
          </a:p>
        </p:txBody>
      </p:sp>
      <p:sp>
        <p:nvSpPr>
          <p:cNvPr id="20" name="矩形 19"/>
          <p:cNvSpPr/>
          <p:nvPr>
            <p:custDataLst>
              <p:tags r:id="rId17"/>
            </p:custDataLst>
          </p:nvPr>
        </p:nvSpPr>
        <p:spPr>
          <a:xfrm>
            <a:off x="5645851" y="3408959"/>
            <a:ext cx="3972493" cy="539754"/>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400" kern="0" dirty="0">
                <a:solidFill>
                  <a:srgbClr val="FFC000"/>
                </a:solidFill>
                <a:latin typeface="+mn-ea"/>
                <a:cs typeface="+mn-ea"/>
              </a:rPr>
              <a:t>（2）有规定的股东出资额。</a:t>
            </a:r>
            <a:endParaRPr lang="zh-CN" altLang="en-US" sz="2400" kern="0" dirty="0">
              <a:solidFill>
                <a:srgbClr val="FFC000"/>
              </a:solidFill>
              <a:latin typeface="+mn-ea"/>
              <a:cs typeface="+mn-ea"/>
            </a:endParaRPr>
          </a:p>
        </p:txBody>
      </p:sp>
      <p:sp>
        <p:nvSpPr>
          <p:cNvPr id="21" name="矩形 20"/>
          <p:cNvSpPr/>
          <p:nvPr>
            <p:custDataLst>
              <p:tags r:id="rId18"/>
            </p:custDataLst>
          </p:nvPr>
        </p:nvSpPr>
        <p:spPr>
          <a:xfrm>
            <a:off x="5645851" y="4085266"/>
            <a:ext cx="3972493" cy="539754"/>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400" kern="0">
                <a:solidFill>
                  <a:srgbClr val="0070C0"/>
                </a:solidFill>
                <a:latin typeface="+mn-ea"/>
                <a:cs typeface="+mn-ea"/>
              </a:rPr>
              <a:t>（3）股东共同制订公司章程。</a:t>
            </a:r>
            <a:endParaRPr lang="zh-CN" altLang="en-US" sz="2400" kern="0">
              <a:solidFill>
                <a:srgbClr val="0070C0"/>
              </a:solidFill>
              <a:latin typeface="+mn-ea"/>
              <a:cs typeface="+mn-ea"/>
            </a:endParaRPr>
          </a:p>
        </p:txBody>
      </p:sp>
      <p:sp>
        <p:nvSpPr>
          <p:cNvPr id="22" name="矩形 21"/>
          <p:cNvSpPr/>
          <p:nvPr>
            <p:custDataLst>
              <p:tags r:id="rId19"/>
            </p:custDataLst>
          </p:nvPr>
        </p:nvSpPr>
        <p:spPr>
          <a:xfrm>
            <a:off x="5645851" y="5462329"/>
            <a:ext cx="3972493" cy="539754"/>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400" kern="0">
                <a:solidFill>
                  <a:srgbClr val="0070C0"/>
                </a:solidFill>
                <a:latin typeface="+mn-ea"/>
                <a:cs typeface="+mn-ea"/>
              </a:rPr>
              <a:t>（5）有公司住所。</a:t>
            </a:r>
            <a:endParaRPr lang="zh-CN" altLang="en-US" sz="2400" kern="0">
              <a:solidFill>
                <a:srgbClr val="0070C0"/>
              </a:solidFill>
              <a:latin typeface="+mn-ea"/>
              <a:cs typeface="+mn-ea"/>
            </a:endParaRPr>
          </a:p>
        </p:txBody>
      </p:sp>
      <p:sp>
        <p:nvSpPr>
          <p:cNvPr id="24" name="矩形 23"/>
          <p:cNvSpPr/>
          <p:nvPr>
            <p:custDataLst>
              <p:tags r:id="rId20"/>
            </p:custDataLst>
          </p:nvPr>
        </p:nvSpPr>
        <p:spPr>
          <a:xfrm>
            <a:off x="5645785" y="4843145"/>
            <a:ext cx="5685155" cy="539750"/>
          </a:xfrm>
          <a:prstGeom prst="rect">
            <a:avLst/>
          </a:prstGeom>
          <a:noFill/>
        </p:spPr>
        <p:txBody>
          <a:bodyPr wrap="square" lIns="0" tIns="0" rIns="0" bIns="0" rtlCol="0" anchor="ctr">
            <a:noAutofit/>
          </a:bodyPr>
          <a:p>
            <a:pPr algn="just">
              <a:lnSpc>
                <a:spcPct val="100000"/>
              </a:lnSpc>
              <a:spcBef>
                <a:spcPct val="0"/>
              </a:spcBef>
              <a:spcAft>
                <a:spcPct val="0"/>
              </a:spcAft>
            </a:pPr>
            <a:r>
              <a:rPr lang="zh-CN" altLang="en-US" sz="2400" kern="0">
                <a:solidFill>
                  <a:srgbClr val="FFC000"/>
                </a:solidFill>
                <a:latin typeface="+mn-ea"/>
                <a:cs typeface="+mn-ea"/>
              </a:rPr>
              <a:t>（4）有公司名称，建立符合有限责任公司要求的组织机构。</a:t>
            </a:r>
            <a:endParaRPr lang="zh-CN" altLang="en-US" sz="2400" kern="0">
              <a:solidFill>
                <a:srgbClr val="FFC000"/>
              </a:solidFill>
              <a:latin typeface="+mn-ea"/>
              <a:cs typeface="+mn-ea"/>
            </a:endParaRPr>
          </a:p>
        </p:txBody>
      </p:sp>
      <p:pic>
        <p:nvPicPr>
          <p:cNvPr id="25" name="图片 3" descr="343435383038363b343532323337393bc9cfcad0cdcbb3f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858826" y="4903200"/>
            <a:ext cx="345073" cy="345073"/>
          </a:xfrm>
          <a:prstGeom prst="rect">
            <a:avLst/>
          </a:prstGeom>
        </p:spPr>
      </p:pic>
      <p:pic>
        <p:nvPicPr>
          <p:cNvPr id="26" name="图片 21" descr="343435383038363b343532323430383bd3aacffab2bcbed6"/>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858826" y="2846139"/>
            <a:ext cx="345996" cy="345996"/>
          </a:xfrm>
          <a:prstGeom prst="rect">
            <a:avLst/>
          </a:prstGeom>
        </p:spPr>
      </p:pic>
    </p:spTree>
    <p:custDataLst>
      <p:tags r:id="rId2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（四）有限公司</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7" name="文本框 6"/>
          <p:cNvSpPr txBox="1"/>
          <p:nvPr/>
        </p:nvSpPr>
        <p:spPr>
          <a:xfrm>
            <a:off x="659765" y="1594485"/>
            <a:ext cx="11007725" cy="2676525"/>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股份有限公司的全部资本分为等额股份，股东以其认购的股份为限对公司承担责</a:t>
            </a:r>
            <a:endParaRPr lang="zh-CN" altLang="en-US" sz="2400">
              <a:solidFill>
                <a:srgbClr val="231F20"/>
              </a:solidFill>
              <a:latin typeface="微软雅黑" panose="020B0503020204020204" pitchFamily="34" charset="-122"/>
              <a:ea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rPr>
              <a:t>任，公司以其全部资产对公司的债务承担责任。</a:t>
            </a:r>
            <a:endParaRPr lang="zh-CN" altLang="en-US" sz="2400">
              <a:solidFill>
                <a:srgbClr val="231F20"/>
              </a:solidFill>
              <a:latin typeface="微软雅黑" panose="020B0503020204020204" pitchFamily="34" charset="-122"/>
              <a:ea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rPr>
              <a:t>设立股份有限公司要有公司名称，要建立符合股份有限公司要求的组织机构，要有固定的生产经营场所及必要的生产经营条件，同时股份发行、筹办事项要符合法律规定。除此之外，根据《公司法》的规定，设立股份有限公司还应当具备下列条件。</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60400" y="1194118"/>
            <a:ext cx="5080000" cy="460375"/>
          </a:xfrm>
          <a:prstGeom prst="rect">
            <a:avLst/>
          </a:prstGeom>
        </p:spPr>
        <p:txBody>
          <a:bodyPr>
            <a:spAutoFit/>
          </a:bodyPr>
          <a:p>
            <a:r>
              <a:rPr lang="en-US" altLang="zh-CN" sz="2400" b="1">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．股份有限公司</a:t>
            </a:r>
            <a:endParaRPr lang="zh-CN" altLang="en-US" sz="2400">
              <a:solidFill>
                <a:srgbClr val="231F2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 name="单圆角矩形 5"/>
          <p:cNvSpPr/>
          <p:nvPr>
            <p:custDataLst>
              <p:tags r:id="rId2"/>
            </p:custDataLst>
          </p:nvPr>
        </p:nvSpPr>
        <p:spPr>
          <a:xfrm>
            <a:off x="1096645" y="4199255"/>
            <a:ext cx="10027285" cy="56388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82" name="矩形 81"/>
          <p:cNvSpPr/>
          <p:nvPr>
            <p:custDataLst>
              <p:tags r:id="rId3"/>
            </p:custDataLst>
          </p:nvPr>
        </p:nvSpPr>
        <p:spPr>
          <a:xfrm>
            <a:off x="1167067" y="4332802"/>
            <a:ext cx="6359262" cy="28155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（1）发起人符合法定人数。</a:t>
            </a:r>
            <a:endParaRPr lang="zh-CN" altLang="en-US" sz="2000" b="1">
              <a:solidFill>
                <a:schemeClr val="accent1"/>
              </a:solidFill>
              <a:latin typeface="+mn-ea"/>
              <a:cs typeface="+mn-ea"/>
            </a:endParaRPr>
          </a:p>
        </p:txBody>
      </p:sp>
      <p:sp>
        <p:nvSpPr>
          <p:cNvPr id="84" name="单圆角矩形 5"/>
          <p:cNvSpPr/>
          <p:nvPr>
            <p:custDataLst>
              <p:tags r:id="rId4"/>
            </p:custDataLst>
          </p:nvPr>
        </p:nvSpPr>
        <p:spPr>
          <a:xfrm>
            <a:off x="1096645" y="5007610"/>
            <a:ext cx="10026015" cy="583565"/>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85" name="矩形 84"/>
          <p:cNvSpPr/>
          <p:nvPr>
            <p:custDataLst>
              <p:tags r:id="rId5"/>
            </p:custDataLst>
          </p:nvPr>
        </p:nvSpPr>
        <p:spPr>
          <a:xfrm>
            <a:off x="1167130" y="5112385"/>
            <a:ext cx="8022590" cy="401320"/>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2"/>
                </a:solidFill>
                <a:latin typeface="+mn-ea"/>
                <a:cs typeface="+mn-ea"/>
              </a:rPr>
              <a:t>（2）发起人制订公司章程，采用募集方式设立的经创立大会通过。</a:t>
            </a:r>
            <a:endParaRPr lang="zh-CN" altLang="en-US" sz="2000" b="1">
              <a:solidFill>
                <a:schemeClr val="accent2"/>
              </a:solidFill>
              <a:latin typeface="+mn-ea"/>
              <a:cs typeface="+mn-ea"/>
            </a:endParaRPr>
          </a:p>
        </p:txBody>
      </p:sp>
      <p:sp>
        <p:nvSpPr>
          <p:cNvPr id="91" name="单圆角矩形 5"/>
          <p:cNvSpPr/>
          <p:nvPr>
            <p:custDataLst>
              <p:tags r:id="rId6"/>
            </p:custDataLst>
          </p:nvPr>
        </p:nvSpPr>
        <p:spPr>
          <a:xfrm>
            <a:off x="1096645" y="5862955"/>
            <a:ext cx="10026650" cy="75057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87" name="矩形 86"/>
          <p:cNvSpPr/>
          <p:nvPr>
            <p:custDataLst>
              <p:tags r:id="rId7"/>
            </p:custDataLst>
          </p:nvPr>
        </p:nvSpPr>
        <p:spPr>
          <a:xfrm>
            <a:off x="1096645" y="6011545"/>
            <a:ext cx="9817735" cy="405765"/>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（3）有符合公司章程规定的全体发起人认购的股本总额或者募集的实收股本总额。</a:t>
            </a:r>
            <a:endParaRPr lang="zh-CN" altLang="en-US" sz="2000" b="1">
              <a:solidFill>
                <a:schemeClr val="accent1"/>
              </a:solidFill>
              <a:latin typeface="+mn-ea"/>
              <a:cs typeface="+mn-ea"/>
            </a:endParaRPr>
          </a:p>
        </p:txBody>
      </p:sp>
    </p:spTree>
    <p:custDataLst>
      <p:tags r:id="rId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（四）有限公司</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1194118"/>
            <a:ext cx="5080000" cy="460375"/>
          </a:xfrm>
          <a:prstGeom prst="rect">
            <a:avLst/>
          </a:prstGeom>
        </p:spPr>
        <p:txBody>
          <a:bodyPr>
            <a:spAutoFit/>
          </a:bodyPr>
          <a:p>
            <a:r>
              <a:rPr sz="2400">
                <a:solidFill>
                  <a:srgbClr val="231F20"/>
                </a:solidFill>
                <a:latin typeface="微软雅黑" panose="020B0503020204020204" pitchFamily="34" charset="-122"/>
                <a:ea typeface="微软雅黑" panose="020B0503020204020204" pitchFamily="34" charset="-122"/>
              </a:rPr>
              <a:t>四种企业法律组织形式比较</a:t>
            </a:r>
            <a:endParaRPr sz="2400">
              <a:solidFill>
                <a:srgbClr val="231F20"/>
              </a:solidFill>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272415" y="1818640"/>
          <a:ext cx="11659870" cy="4511040"/>
        </p:xfrm>
        <a:graphic>
          <a:graphicData uri="http://schemas.openxmlformats.org/drawingml/2006/table">
            <a:tbl>
              <a:tblPr firstRow="1" bandRow="1">
                <a:tableStyleId>{5C22544A-7EE6-4342-B048-85BDC9FD1C3A}</a:tableStyleId>
              </a:tblPr>
              <a:tblGrid>
                <a:gridCol w="1236980"/>
                <a:gridCol w="2416810"/>
                <a:gridCol w="1963420"/>
                <a:gridCol w="2809240"/>
                <a:gridCol w="3233420"/>
              </a:tblGrid>
              <a:tr h="640080">
                <a:tc>
                  <a:txBody>
                    <a:bodyPr/>
                    <a:p>
                      <a:pPr>
                        <a:buNone/>
                      </a:pPr>
                      <a:r>
                        <a:rPr lang="zh-CN" altLang="en-US" sz="2000"/>
                        <a:t>法律组织</a:t>
                      </a:r>
                      <a:endParaRPr lang="zh-CN" altLang="en-US" sz="2000"/>
                    </a:p>
                    <a:p>
                      <a:pPr>
                        <a:buNone/>
                      </a:pPr>
                      <a:r>
                        <a:rPr lang="zh-CN" altLang="en-US" sz="2000"/>
                        <a:t>形式</a:t>
                      </a:r>
                      <a:endParaRPr lang="zh-CN" altLang="en-US" sz="2000"/>
                    </a:p>
                  </a:txBody>
                  <a:tcPr/>
                </a:tc>
                <a:tc>
                  <a:txBody>
                    <a:bodyPr/>
                    <a:p>
                      <a:pPr>
                        <a:buNone/>
                      </a:pPr>
                      <a:r>
                        <a:rPr lang="zh-CN" altLang="en-US" sz="2000"/>
                        <a:t>个体工商户</a:t>
                      </a:r>
                      <a:endParaRPr lang="zh-CN" altLang="en-US" sz="2000"/>
                    </a:p>
                  </a:txBody>
                  <a:tcPr/>
                </a:tc>
                <a:tc>
                  <a:txBody>
                    <a:bodyPr/>
                    <a:p>
                      <a:pPr>
                        <a:buNone/>
                      </a:pPr>
                      <a:r>
                        <a:rPr lang="zh-CN" altLang="en-US" sz="2000"/>
                        <a:t>个人独资企业</a:t>
                      </a:r>
                      <a:endParaRPr lang="zh-CN" altLang="en-US" sz="2000"/>
                    </a:p>
                  </a:txBody>
                  <a:tcPr/>
                </a:tc>
                <a:tc>
                  <a:txBody>
                    <a:bodyPr/>
                    <a:p>
                      <a:pPr>
                        <a:buNone/>
                      </a:pPr>
                      <a:r>
                        <a:rPr lang="zh-CN" altLang="en-US" sz="2000"/>
                        <a:t>合伙企业</a:t>
                      </a:r>
                      <a:endParaRPr lang="zh-CN" altLang="en-US" sz="2000"/>
                    </a:p>
                  </a:txBody>
                  <a:tcPr/>
                </a:tc>
                <a:tc>
                  <a:txBody>
                    <a:bodyPr/>
                    <a:p>
                      <a:pPr>
                        <a:buNone/>
                      </a:pPr>
                      <a:r>
                        <a:rPr lang="zh-CN" altLang="en-US" sz="2000"/>
                        <a:t>有限公司（一人有限</a:t>
                      </a:r>
                      <a:endParaRPr lang="zh-CN" altLang="en-US" sz="2000"/>
                    </a:p>
                    <a:p>
                      <a:pPr>
                        <a:buNone/>
                      </a:pPr>
                      <a:r>
                        <a:rPr lang="zh-CN" altLang="en-US" sz="2000"/>
                        <a:t>公司除外）</a:t>
                      </a:r>
                      <a:endParaRPr lang="zh-CN" altLang="en-US" sz="2000"/>
                    </a:p>
                  </a:txBody>
                  <a:tcPr/>
                </a:tc>
              </a:tr>
              <a:tr h="381000">
                <a:tc>
                  <a:txBody>
                    <a:bodyPr/>
                    <a:p>
                      <a:pPr>
                        <a:buNone/>
                      </a:pPr>
                      <a:r>
                        <a:rPr lang="zh-CN" altLang="en-US" sz="2000"/>
                        <a:t>法律依据</a:t>
                      </a:r>
                      <a:endParaRPr lang="zh-CN" altLang="en-US" sz="2000"/>
                    </a:p>
                  </a:txBody>
                  <a:tcPr/>
                </a:tc>
                <a:tc>
                  <a:txBody>
                    <a:bodyPr/>
                    <a:p>
                      <a:pPr>
                        <a:buNone/>
                      </a:pPr>
                      <a:r>
                        <a:rPr lang="zh-CN" altLang="en-US" sz="2000"/>
                        <a:t>《促进个体工商</a:t>
                      </a:r>
                      <a:endParaRPr lang="zh-CN" altLang="en-US" sz="2000"/>
                    </a:p>
                    <a:p>
                      <a:pPr>
                        <a:buNone/>
                      </a:pPr>
                      <a:r>
                        <a:rPr lang="zh-CN" altLang="en-US" sz="2000"/>
                        <a:t>户发展条例》</a:t>
                      </a:r>
                      <a:endParaRPr lang="zh-CN" altLang="en-US" sz="2000"/>
                    </a:p>
                  </a:txBody>
                  <a:tcPr/>
                </a:tc>
                <a:tc>
                  <a:txBody>
                    <a:bodyPr/>
                    <a:p>
                      <a:pPr>
                        <a:buNone/>
                      </a:pPr>
                      <a:r>
                        <a:rPr lang="zh-CN" altLang="en-US" sz="2000"/>
                        <a:t>《中华人民共和国个人独资企业法》</a:t>
                      </a:r>
                      <a:endParaRPr lang="zh-CN" altLang="en-US" sz="2000"/>
                    </a:p>
                  </a:txBody>
                  <a:tcPr/>
                </a:tc>
                <a:tc>
                  <a:txBody>
                    <a:bodyPr/>
                    <a:p>
                      <a:pPr>
                        <a:buNone/>
                      </a:pPr>
                      <a:r>
                        <a:rPr lang="zh-CN" altLang="en-US" sz="2000"/>
                        <a:t>《中华人民共和国合</a:t>
                      </a:r>
                      <a:endParaRPr lang="zh-CN" altLang="en-US" sz="2000"/>
                    </a:p>
                    <a:p>
                      <a:pPr>
                        <a:buNone/>
                      </a:pPr>
                      <a:r>
                        <a:rPr lang="zh-CN" altLang="en-US" sz="2000"/>
                        <a:t>伙企业法》</a:t>
                      </a:r>
                      <a:endParaRPr lang="zh-CN" altLang="en-US" sz="2000"/>
                    </a:p>
                  </a:txBody>
                  <a:tcPr/>
                </a:tc>
                <a:tc>
                  <a:txBody>
                    <a:bodyPr/>
                    <a:p>
                      <a:pPr>
                        <a:buNone/>
                      </a:pPr>
                      <a:r>
                        <a:rPr lang="zh-CN" altLang="en-US" sz="2000"/>
                        <a:t>《公司法》</a:t>
                      </a:r>
                      <a:endParaRPr lang="zh-CN" altLang="en-US" sz="2000"/>
                    </a:p>
                  </a:txBody>
                  <a:tcPr/>
                </a:tc>
              </a:tr>
              <a:tr h="381000">
                <a:tc>
                  <a:txBody>
                    <a:bodyPr/>
                    <a:p>
                      <a:pPr>
                        <a:buNone/>
                      </a:pPr>
                      <a:r>
                        <a:rPr lang="zh-CN" altLang="en-US" sz="2000"/>
                        <a:t>企业性质</a:t>
                      </a:r>
                      <a:endParaRPr lang="zh-CN" altLang="en-US" sz="2000"/>
                    </a:p>
                  </a:txBody>
                  <a:tcPr/>
                </a:tc>
                <a:tc>
                  <a:txBody>
                    <a:bodyPr/>
                    <a:p>
                      <a:pPr>
                        <a:buNone/>
                      </a:pPr>
                      <a:r>
                        <a:rPr lang="zh-CN" altLang="en-US" sz="2000"/>
                        <a:t>非法人、非企业</a:t>
                      </a:r>
                      <a:endParaRPr lang="zh-CN" altLang="en-US" sz="2000"/>
                    </a:p>
                  </a:txBody>
                  <a:tcPr/>
                </a:tc>
                <a:tc>
                  <a:txBody>
                    <a:bodyPr/>
                    <a:p>
                      <a:pPr>
                        <a:buNone/>
                      </a:pPr>
                      <a:r>
                        <a:rPr lang="zh-CN" altLang="en-US" sz="2000"/>
                        <a:t>非法人企业</a:t>
                      </a:r>
                      <a:endParaRPr lang="zh-CN" altLang="en-US" sz="2000"/>
                    </a:p>
                  </a:txBody>
                  <a:tcPr/>
                </a:tc>
                <a:tc>
                  <a:txBody>
                    <a:bodyPr/>
                    <a:p>
                      <a:pPr>
                        <a:buNone/>
                      </a:pPr>
                      <a:r>
                        <a:rPr lang="zh-CN" altLang="en-US" sz="2000"/>
                        <a:t>非法人企业</a:t>
                      </a:r>
                      <a:endParaRPr lang="zh-CN" altLang="en-US" sz="2000"/>
                    </a:p>
                  </a:txBody>
                  <a:tcPr/>
                </a:tc>
                <a:tc>
                  <a:txBody>
                    <a:bodyPr/>
                    <a:p>
                      <a:pPr>
                        <a:buNone/>
                      </a:pPr>
                      <a:r>
                        <a:rPr lang="zh-CN" altLang="en-US" sz="2000"/>
                        <a:t>法人企业</a:t>
                      </a:r>
                      <a:endParaRPr lang="zh-CN" altLang="en-US" sz="2000"/>
                    </a:p>
                  </a:txBody>
                  <a:tcPr/>
                </a:tc>
              </a:tr>
              <a:tr h="381000">
                <a:tc>
                  <a:txBody>
                    <a:bodyPr/>
                    <a:p>
                      <a:pPr>
                        <a:buNone/>
                      </a:pPr>
                      <a:r>
                        <a:rPr lang="zh-CN" altLang="en-US" sz="2000"/>
                        <a:t>投资者数</a:t>
                      </a:r>
                      <a:endParaRPr lang="zh-CN" altLang="en-US" sz="2000"/>
                    </a:p>
                  </a:txBody>
                  <a:tcPr/>
                </a:tc>
                <a:tc>
                  <a:txBody>
                    <a:bodyPr/>
                    <a:p>
                      <a:pPr>
                        <a:buNone/>
                      </a:pPr>
                      <a:r>
                        <a:rPr lang="zh-CN" altLang="en-US" sz="2000"/>
                        <a:t>一个自然人或家庭</a:t>
                      </a:r>
                      <a:endParaRPr lang="zh-CN" altLang="en-US" sz="2000"/>
                    </a:p>
                  </a:txBody>
                  <a:tcPr/>
                </a:tc>
                <a:tc>
                  <a:txBody>
                    <a:bodyPr/>
                    <a:p>
                      <a:pPr>
                        <a:buNone/>
                      </a:pPr>
                      <a:r>
                        <a:rPr lang="zh-CN" altLang="en-US" sz="2000"/>
                        <a:t>一个自然人</a:t>
                      </a:r>
                      <a:endParaRPr lang="zh-CN" altLang="en-US" sz="2000"/>
                    </a:p>
                  </a:txBody>
                  <a:tcPr/>
                </a:tc>
                <a:tc>
                  <a:txBody>
                    <a:bodyPr/>
                    <a:p>
                      <a:pPr>
                        <a:buNone/>
                      </a:pPr>
                      <a:r>
                        <a:rPr lang="zh-CN" altLang="en-US" sz="2000"/>
                        <a:t>2人及2人以上</a:t>
                      </a:r>
                      <a:endParaRPr lang="zh-CN" altLang="en-US" sz="2000"/>
                    </a:p>
                  </a:txBody>
                  <a:tcPr/>
                </a:tc>
                <a:tc>
                  <a:txBody>
                    <a:bodyPr/>
                    <a:p>
                      <a:pPr>
                        <a:buNone/>
                      </a:pPr>
                      <a:r>
                        <a:rPr lang="zh-CN" altLang="en-US" sz="2000"/>
                        <a:t>2～50人</a:t>
                      </a:r>
                      <a:endParaRPr lang="zh-CN" altLang="en-US" sz="2000"/>
                    </a:p>
                  </a:txBody>
                  <a:tcPr/>
                </a:tc>
              </a:tr>
              <a:tr h="381000">
                <a:tc>
                  <a:txBody>
                    <a:bodyPr/>
                    <a:p>
                      <a:pPr>
                        <a:buNone/>
                      </a:pPr>
                      <a:r>
                        <a:rPr lang="zh-CN" altLang="en-US" sz="2000"/>
                        <a:t>注册资本</a:t>
                      </a:r>
                      <a:endParaRPr lang="zh-CN" altLang="en-US" sz="2000"/>
                    </a:p>
                  </a:txBody>
                  <a:tcPr/>
                </a:tc>
                <a:tc>
                  <a:txBody>
                    <a:bodyPr/>
                    <a:p>
                      <a:pPr>
                        <a:buNone/>
                      </a:pPr>
                      <a:r>
                        <a:rPr lang="zh-CN" altLang="en-US" sz="2000"/>
                        <a:t>无注册资本限制</a:t>
                      </a:r>
                      <a:endParaRPr lang="zh-CN" altLang="en-US" sz="2000"/>
                    </a:p>
                  </a:txBody>
                  <a:tcPr/>
                </a:tc>
                <a:tc>
                  <a:txBody>
                    <a:bodyPr/>
                    <a:p>
                      <a:pPr>
                        <a:buNone/>
                      </a:pPr>
                      <a:r>
                        <a:rPr lang="zh-CN" altLang="en-US" sz="2000"/>
                        <a:t>无注册资本限制</a:t>
                      </a:r>
                      <a:endParaRPr lang="zh-CN" altLang="en-US" sz="2000"/>
                    </a:p>
                  </a:txBody>
                  <a:tcPr/>
                </a:tc>
                <a:tc>
                  <a:txBody>
                    <a:bodyPr/>
                    <a:p>
                      <a:pPr>
                        <a:buNone/>
                      </a:pPr>
                      <a:r>
                        <a:rPr lang="zh-CN" altLang="en-US" sz="2000"/>
                        <a:t>无注册资本限制</a:t>
                      </a:r>
                      <a:endParaRPr lang="zh-CN" altLang="en-US" sz="2000"/>
                    </a:p>
                  </a:txBody>
                  <a:tcPr/>
                </a:tc>
                <a:tc>
                  <a:txBody>
                    <a:bodyPr/>
                    <a:p>
                      <a:pPr>
                        <a:buNone/>
                      </a:pPr>
                      <a:r>
                        <a:rPr lang="zh-CN" altLang="en-US" sz="2000"/>
                        <a:t>无注册资本限制</a:t>
                      </a:r>
                      <a:endParaRPr lang="zh-CN" altLang="en-US" sz="2000"/>
                    </a:p>
                  </a:txBody>
                  <a:tcPr/>
                </a:tc>
              </a:tr>
              <a:tr h="381000">
                <a:tc>
                  <a:txBody>
                    <a:bodyPr/>
                    <a:p>
                      <a:pPr>
                        <a:buNone/>
                      </a:pPr>
                      <a:r>
                        <a:rPr lang="zh-CN" altLang="en-US" sz="2000"/>
                        <a:t>出资形式</a:t>
                      </a:r>
                      <a:endParaRPr lang="zh-CN" altLang="en-US" sz="2000"/>
                    </a:p>
                  </a:txBody>
                  <a:tcPr/>
                </a:tc>
                <a:tc>
                  <a:txBody>
                    <a:bodyPr/>
                    <a:p>
                      <a:pPr>
                        <a:buNone/>
                      </a:pPr>
                      <a:r>
                        <a:rPr lang="zh-CN" altLang="en-US" sz="2000"/>
                        <a:t>无限制</a:t>
                      </a:r>
                      <a:endParaRPr lang="zh-CN" altLang="en-US" sz="2000"/>
                    </a:p>
                  </a:txBody>
                  <a:tcPr/>
                </a:tc>
                <a:tc>
                  <a:txBody>
                    <a:bodyPr/>
                    <a:p>
                      <a:pPr>
                        <a:buNone/>
                      </a:pPr>
                      <a:r>
                        <a:rPr lang="zh-CN" altLang="en-US" sz="2000"/>
                        <a:t>无限制</a:t>
                      </a:r>
                      <a:endParaRPr lang="zh-CN" altLang="en-US" sz="2000"/>
                    </a:p>
                  </a:txBody>
                  <a:tcPr/>
                </a:tc>
                <a:tc>
                  <a:txBody>
                    <a:bodyPr/>
                    <a:p>
                      <a:pPr>
                        <a:buNone/>
                      </a:pPr>
                      <a:r>
                        <a:rPr lang="zh-CN" altLang="en-US" sz="2000"/>
                        <a:t>普通合伙企业无限</a:t>
                      </a:r>
                      <a:endParaRPr lang="zh-CN" altLang="en-US" sz="2000"/>
                    </a:p>
                    <a:p>
                      <a:pPr>
                        <a:buNone/>
                      </a:pPr>
                      <a:r>
                        <a:rPr lang="zh-CN" altLang="en-US" sz="2000"/>
                        <a:t>制，有限合伙企业中</a:t>
                      </a:r>
                      <a:endParaRPr lang="zh-CN" altLang="en-US" sz="2000"/>
                    </a:p>
                    <a:p>
                      <a:pPr>
                        <a:buNone/>
                      </a:pPr>
                      <a:r>
                        <a:rPr lang="zh-CN" altLang="en-US" sz="2000"/>
                        <a:t>有限合伙人不得以劳</a:t>
                      </a:r>
                      <a:endParaRPr lang="zh-CN" altLang="en-US" sz="2000"/>
                    </a:p>
                    <a:p>
                      <a:pPr>
                        <a:buNone/>
                      </a:pPr>
                      <a:r>
                        <a:rPr lang="zh-CN" altLang="en-US" sz="2000"/>
                        <a:t>务出资</a:t>
                      </a:r>
                      <a:endParaRPr lang="zh-CN" altLang="en-US" sz="2000"/>
                    </a:p>
                  </a:txBody>
                  <a:tcPr/>
                </a:tc>
                <a:tc>
                  <a:txBody>
                    <a:bodyPr/>
                    <a:p>
                      <a:pPr>
                        <a:buNone/>
                      </a:pPr>
                      <a:r>
                        <a:rPr lang="zh-CN" altLang="en-US" sz="2000"/>
                        <a:t>货币、实物、知识产</a:t>
                      </a:r>
                      <a:endParaRPr lang="zh-CN" altLang="en-US" sz="2000"/>
                    </a:p>
                    <a:p>
                      <a:pPr>
                        <a:buNone/>
                      </a:pPr>
                      <a:r>
                        <a:rPr lang="zh-CN" altLang="en-US" sz="2000"/>
                        <a:t>权和土地使用权等均</a:t>
                      </a:r>
                      <a:endParaRPr lang="zh-CN" altLang="en-US" sz="2000"/>
                    </a:p>
                    <a:p>
                      <a:pPr>
                        <a:buNone/>
                      </a:pPr>
                      <a:r>
                        <a:rPr lang="zh-CN" altLang="en-US" sz="2000"/>
                        <a:t>可作为出资形式，但</a:t>
                      </a:r>
                      <a:endParaRPr lang="zh-CN" altLang="en-US" sz="2000"/>
                    </a:p>
                    <a:p>
                      <a:pPr>
                        <a:buNone/>
                      </a:pPr>
                      <a:r>
                        <a:rPr lang="zh-CN" altLang="en-US" sz="2000"/>
                        <a:t>是劳务、商誉等不可</a:t>
                      </a:r>
                      <a:endParaRPr lang="zh-CN" altLang="en-US" sz="2000"/>
                    </a:p>
                    <a:p>
                      <a:pPr>
                        <a:buNone/>
                      </a:pPr>
                      <a:r>
                        <a:rPr lang="zh-CN" altLang="en-US" sz="2000"/>
                        <a:t>作为出资形式</a:t>
                      </a:r>
                      <a:endParaRPr lang="zh-CN" altLang="en-US" sz="2000"/>
                    </a:p>
                  </a:txBody>
                  <a:tcPr/>
                </a:tc>
              </a:tr>
            </a:tbl>
          </a:graphicData>
        </a:graphic>
      </p:graphicFrame>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（四）有限公司</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660400" y="1194118"/>
            <a:ext cx="5080000" cy="460375"/>
          </a:xfrm>
          <a:prstGeom prst="rect">
            <a:avLst/>
          </a:prstGeom>
        </p:spPr>
        <p:txBody>
          <a:bodyPr>
            <a:spAutoFit/>
          </a:bodyPr>
          <a:p>
            <a:r>
              <a:rPr sz="2400">
                <a:solidFill>
                  <a:srgbClr val="231F20"/>
                </a:solidFill>
              </a:rPr>
              <a:t>四种企业法律组织形式比较</a:t>
            </a:r>
            <a:endParaRPr sz="2400">
              <a:solidFill>
                <a:srgbClr val="231F20"/>
              </a:solidFill>
            </a:endParaRPr>
          </a:p>
        </p:txBody>
      </p:sp>
      <p:graphicFrame>
        <p:nvGraphicFramePr>
          <p:cNvPr id="3" name="表格 2"/>
          <p:cNvGraphicFramePr/>
          <p:nvPr/>
        </p:nvGraphicFramePr>
        <p:xfrm>
          <a:off x="226060" y="1712595"/>
          <a:ext cx="11661140" cy="4652645"/>
        </p:xfrm>
        <a:graphic>
          <a:graphicData uri="http://schemas.openxmlformats.org/drawingml/2006/table">
            <a:tbl>
              <a:tblPr firstRow="1" bandRow="1">
                <a:tableStyleId>{5C22544A-7EE6-4342-B048-85BDC9FD1C3A}</a:tableStyleId>
              </a:tblPr>
              <a:tblGrid>
                <a:gridCol w="996315"/>
                <a:gridCol w="1222375"/>
                <a:gridCol w="2673350"/>
                <a:gridCol w="2961640"/>
                <a:gridCol w="3807460"/>
              </a:tblGrid>
              <a:tr h="720725">
                <a:tc>
                  <a:txBody>
                    <a:bodyPr/>
                    <a:p>
                      <a:pPr>
                        <a:buNone/>
                      </a:pPr>
                      <a:r>
                        <a:rPr lang="zh-CN" altLang="en-US" sz="2000"/>
                        <a:t>法律组织形式</a:t>
                      </a:r>
                      <a:endParaRPr lang="zh-CN" altLang="en-US" sz="2000"/>
                    </a:p>
                  </a:txBody>
                  <a:tcPr/>
                </a:tc>
                <a:tc>
                  <a:txBody>
                    <a:bodyPr/>
                    <a:p>
                      <a:pPr>
                        <a:buNone/>
                      </a:pPr>
                      <a:r>
                        <a:rPr lang="zh-CN" altLang="en-US" sz="2000"/>
                        <a:t>个体工商户</a:t>
                      </a:r>
                      <a:endParaRPr lang="zh-CN" altLang="en-US" sz="2000"/>
                    </a:p>
                  </a:txBody>
                  <a:tcPr/>
                </a:tc>
                <a:tc>
                  <a:txBody>
                    <a:bodyPr/>
                    <a:p>
                      <a:pPr>
                        <a:buNone/>
                      </a:pPr>
                      <a:r>
                        <a:rPr lang="zh-CN" altLang="en-US" sz="2000"/>
                        <a:t>个人独资企业</a:t>
                      </a:r>
                      <a:endParaRPr lang="zh-CN" altLang="en-US" sz="2000"/>
                    </a:p>
                  </a:txBody>
                  <a:tcPr/>
                </a:tc>
                <a:tc>
                  <a:txBody>
                    <a:bodyPr/>
                    <a:p>
                      <a:pPr>
                        <a:buNone/>
                      </a:pPr>
                      <a:r>
                        <a:rPr lang="zh-CN" altLang="en-US" sz="2000"/>
                        <a:t>合伙企业</a:t>
                      </a:r>
                      <a:endParaRPr lang="zh-CN" altLang="en-US" sz="2000"/>
                    </a:p>
                  </a:txBody>
                  <a:tcPr/>
                </a:tc>
                <a:tc>
                  <a:txBody>
                    <a:bodyPr/>
                    <a:p>
                      <a:pPr>
                        <a:buNone/>
                      </a:pPr>
                      <a:r>
                        <a:rPr lang="zh-CN" altLang="en-US" sz="2000"/>
                        <a:t>有限公司（一人有限公司除外）</a:t>
                      </a:r>
                      <a:endParaRPr lang="zh-CN" altLang="en-US" sz="2000"/>
                    </a:p>
                  </a:txBody>
                  <a:tcPr/>
                </a:tc>
              </a:tr>
              <a:tr h="381000">
                <a:tc>
                  <a:txBody>
                    <a:bodyPr/>
                    <a:p>
                      <a:pPr>
                        <a:buNone/>
                      </a:pPr>
                      <a:r>
                        <a:rPr lang="zh-CN" altLang="en-US" sz="2000"/>
                        <a:t>投资主体</a:t>
                      </a:r>
                      <a:endParaRPr lang="zh-CN" altLang="en-US" sz="2000"/>
                    </a:p>
                  </a:txBody>
                  <a:tcPr/>
                </a:tc>
                <a:tc>
                  <a:txBody>
                    <a:bodyPr/>
                    <a:p>
                      <a:pPr>
                        <a:buNone/>
                      </a:pPr>
                      <a:r>
                        <a:rPr lang="zh-CN" altLang="en-US" sz="2000"/>
                        <a:t>自然人或家庭</a:t>
                      </a:r>
                      <a:endParaRPr lang="zh-CN" altLang="en-US" sz="2000"/>
                    </a:p>
                  </a:txBody>
                  <a:tcPr/>
                </a:tc>
                <a:tc>
                  <a:txBody>
                    <a:bodyPr/>
                    <a:p>
                      <a:pPr>
                        <a:buNone/>
                      </a:pPr>
                      <a:r>
                        <a:rPr lang="zh-CN" altLang="en-US" sz="2000"/>
                        <a:t>自然人</a:t>
                      </a:r>
                      <a:endParaRPr lang="zh-CN" altLang="en-US" sz="2000"/>
                    </a:p>
                  </a:txBody>
                  <a:tcPr/>
                </a:tc>
                <a:tc>
                  <a:txBody>
                    <a:bodyPr/>
                    <a:p>
                      <a:pPr>
                        <a:buNone/>
                      </a:pPr>
                      <a:r>
                        <a:rPr lang="zh-CN" altLang="en-US" sz="2000"/>
                        <a:t>国有公司、国有企</a:t>
                      </a:r>
                      <a:endParaRPr lang="zh-CN" altLang="en-US" sz="2000"/>
                    </a:p>
                    <a:p>
                      <a:pPr>
                        <a:buNone/>
                      </a:pPr>
                      <a:r>
                        <a:rPr lang="zh-CN" altLang="en-US" sz="2000"/>
                        <a:t>业、上市公司、公益</a:t>
                      </a:r>
                      <a:endParaRPr lang="zh-CN" altLang="en-US" sz="2000"/>
                    </a:p>
                    <a:p>
                      <a:pPr>
                        <a:buNone/>
                      </a:pPr>
                      <a:r>
                        <a:rPr lang="zh-CN" altLang="en-US" sz="2000"/>
                        <a:t>性事业单位、社会团</a:t>
                      </a:r>
                      <a:endParaRPr lang="zh-CN" altLang="en-US" sz="2000"/>
                    </a:p>
                    <a:p>
                      <a:pPr>
                        <a:buNone/>
                      </a:pPr>
                      <a:r>
                        <a:rPr lang="zh-CN" altLang="en-US" sz="2000"/>
                        <a:t>体不得为合伙人</a:t>
                      </a:r>
                      <a:endParaRPr lang="zh-CN" altLang="en-US" sz="2000"/>
                    </a:p>
                  </a:txBody>
                  <a:tcPr/>
                </a:tc>
                <a:tc>
                  <a:txBody>
                    <a:bodyPr/>
                    <a:p>
                      <a:pPr>
                        <a:buNone/>
                      </a:pPr>
                      <a:r>
                        <a:rPr lang="zh-CN" altLang="en-US" sz="2000"/>
                        <a:t>2～50个自然人或</a:t>
                      </a:r>
                      <a:endParaRPr lang="zh-CN" altLang="en-US" sz="2000"/>
                    </a:p>
                    <a:p>
                      <a:pPr>
                        <a:buNone/>
                      </a:pPr>
                      <a:r>
                        <a:rPr lang="zh-CN" altLang="en-US" sz="2000"/>
                        <a:t>法人</a:t>
                      </a:r>
                      <a:endParaRPr lang="zh-CN" altLang="en-US" sz="2000"/>
                    </a:p>
                  </a:txBody>
                  <a:tcPr/>
                </a:tc>
              </a:tr>
              <a:tr h="381000">
                <a:tc>
                  <a:txBody>
                    <a:bodyPr/>
                    <a:p>
                      <a:pPr>
                        <a:buNone/>
                      </a:pPr>
                      <a:r>
                        <a:rPr lang="zh-CN" altLang="en-US" sz="2000"/>
                        <a:t>经营主体</a:t>
                      </a:r>
                      <a:endParaRPr lang="zh-CN" altLang="en-US" sz="2000"/>
                    </a:p>
                  </a:txBody>
                  <a:tcPr/>
                </a:tc>
                <a:tc>
                  <a:txBody>
                    <a:bodyPr/>
                    <a:p>
                      <a:pPr>
                        <a:buNone/>
                      </a:pPr>
                      <a:r>
                        <a:rPr lang="zh-CN" altLang="en-US" sz="2000"/>
                        <a:t>个人或家庭</a:t>
                      </a:r>
                      <a:endParaRPr lang="zh-CN" altLang="en-US" sz="2000"/>
                    </a:p>
                  </a:txBody>
                  <a:tcPr/>
                </a:tc>
                <a:tc>
                  <a:txBody>
                    <a:bodyPr/>
                    <a:p>
                      <a:pPr>
                        <a:buNone/>
                      </a:pPr>
                      <a:r>
                        <a:rPr lang="zh-CN" altLang="en-US" sz="2000"/>
                        <a:t>投资者</a:t>
                      </a:r>
                      <a:endParaRPr lang="zh-CN" altLang="en-US" sz="2000"/>
                    </a:p>
                  </a:txBody>
                  <a:tcPr/>
                </a:tc>
                <a:tc>
                  <a:txBody>
                    <a:bodyPr/>
                    <a:p>
                      <a:pPr>
                        <a:buNone/>
                      </a:pPr>
                      <a:r>
                        <a:rPr lang="zh-CN" altLang="en-US" sz="2000"/>
                        <a:t>合伙人共同经营</a:t>
                      </a:r>
                      <a:endParaRPr lang="zh-CN" altLang="en-US" sz="2000"/>
                    </a:p>
                  </a:txBody>
                  <a:tcPr/>
                </a:tc>
                <a:tc>
                  <a:txBody>
                    <a:bodyPr/>
                    <a:p>
                      <a:pPr>
                        <a:buNone/>
                      </a:pPr>
                      <a:r>
                        <a:rPr lang="zh-CN" altLang="en-US" sz="2000"/>
                        <a:t>股东不一定参与经营</a:t>
                      </a:r>
                      <a:endParaRPr lang="zh-CN" altLang="en-US" sz="2000"/>
                    </a:p>
                  </a:txBody>
                  <a:tcPr/>
                </a:tc>
              </a:tr>
              <a:tr h="381000">
                <a:tc>
                  <a:txBody>
                    <a:bodyPr/>
                    <a:p>
                      <a:pPr>
                        <a:buNone/>
                      </a:pPr>
                      <a:r>
                        <a:rPr lang="zh-CN" altLang="en-US" sz="2000"/>
                        <a:t>成立条件</a:t>
                      </a:r>
                      <a:endParaRPr lang="zh-CN" altLang="en-US" sz="2000"/>
                    </a:p>
                  </a:txBody>
                  <a:tcPr/>
                </a:tc>
                <a:tc>
                  <a:txBody>
                    <a:bodyPr/>
                    <a:p>
                      <a:pPr>
                        <a:buNone/>
                      </a:pPr>
                      <a:r>
                        <a:rPr lang="zh-CN" altLang="en-US" sz="2000"/>
                        <a:t>有相应的经营资金和经营场所即可</a:t>
                      </a:r>
                      <a:endParaRPr lang="zh-CN" altLang="en-US" sz="2000"/>
                    </a:p>
                  </a:txBody>
                  <a:tcPr/>
                </a:tc>
                <a:tc>
                  <a:txBody>
                    <a:bodyPr/>
                    <a:p>
                      <a:pPr>
                        <a:buNone/>
                      </a:pPr>
                      <a:r>
                        <a:rPr lang="zh-CN" altLang="en-US" sz="2000"/>
                        <a:t>自然人；有合法的</a:t>
                      </a:r>
                      <a:endParaRPr lang="zh-CN" altLang="en-US" sz="2000"/>
                    </a:p>
                    <a:p>
                      <a:pPr>
                        <a:buNone/>
                      </a:pPr>
                      <a:r>
                        <a:rPr lang="zh-CN" altLang="en-US" sz="2000"/>
                        <a:t>企业名称；有出资</a:t>
                      </a:r>
                      <a:endParaRPr lang="zh-CN" altLang="en-US" sz="2000"/>
                    </a:p>
                    <a:p>
                      <a:pPr>
                        <a:buNone/>
                      </a:pPr>
                      <a:r>
                        <a:rPr lang="zh-CN" altLang="en-US" sz="2000"/>
                        <a:t>额；有固定的生产</a:t>
                      </a:r>
                      <a:endParaRPr lang="zh-CN" altLang="en-US" sz="2000"/>
                    </a:p>
                    <a:p>
                      <a:pPr>
                        <a:buNone/>
                      </a:pPr>
                      <a:r>
                        <a:rPr lang="zh-CN" altLang="en-US" sz="2000"/>
                        <a:t>经营场所和必要的</a:t>
                      </a:r>
                      <a:endParaRPr lang="zh-CN" altLang="en-US" sz="2000"/>
                    </a:p>
                    <a:p>
                      <a:pPr>
                        <a:buNone/>
                      </a:pPr>
                      <a:r>
                        <a:rPr lang="zh-CN" altLang="en-US" sz="2000"/>
                        <a:t>生产经营条件；有</a:t>
                      </a:r>
                      <a:endParaRPr lang="zh-CN" altLang="en-US" sz="2000"/>
                    </a:p>
                    <a:p>
                      <a:pPr>
                        <a:buNone/>
                      </a:pPr>
                      <a:r>
                        <a:rPr lang="zh-CN" altLang="en-US" sz="2000"/>
                        <a:t>必要的从业人员</a:t>
                      </a:r>
                      <a:endParaRPr lang="zh-CN" altLang="en-US" sz="2000"/>
                    </a:p>
                  </a:txBody>
                  <a:tcPr/>
                </a:tc>
                <a:tc>
                  <a:txBody>
                    <a:bodyPr/>
                    <a:p>
                      <a:pPr>
                        <a:buNone/>
                      </a:pPr>
                      <a:r>
                        <a:rPr lang="zh-CN" altLang="en-US" sz="2000"/>
                        <a:t>合伙人依法承担无限</a:t>
                      </a:r>
                      <a:endParaRPr lang="zh-CN" altLang="en-US" sz="2000"/>
                    </a:p>
                    <a:p>
                      <a:pPr>
                        <a:buNone/>
                      </a:pPr>
                      <a:r>
                        <a:rPr lang="zh-CN" altLang="en-US" sz="2000"/>
                        <a:t>连带责任；有书面合</a:t>
                      </a:r>
                      <a:endParaRPr lang="zh-CN" altLang="en-US" sz="2000"/>
                    </a:p>
                    <a:p>
                      <a:pPr>
                        <a:buNone/>
                      </a:pPr>
                      <a:r>
                        <a:rPr lang="zh-CN" altLang="en-US" sz="2000"/>
                        <a:t>伙协议；有合伙人实</a:t>
                      </a:r>
                      <a:endParaRPr lang="zh-CN" altLang="en-US" sz="2000"/>
                    </a:p>
                    <a:p>
                      <a:pPr>
                        <a:buNone/>
                      </a:pPr>
                      <a:r>
                        <a:rPr lang="zh-CN" altLang="en-US" sz="2000"/>
                        <a:t>际缴付出资；有企业</a:t>
                      </a:r>
                      <a:endParaRPr lang="zh-CN" altLang="en-US" sz="2000"/>
                    </a:p>
                    <a:p>
                      <a:pPr>
                        <a:buNone/>
                      </a:pPr>
                      <a:r>
                        <a:rPr lang="zh-CN" altLang="en-US" sz="2000"/>
                        <a:t>名称；有经营场地和</a:t>
                      </a:r>
                      <a:endParaRPr lang="zh-CN" altLang="en-US" sz="2000"/>
                    </a:p>
                    <a:p>
                      <a:pPr>
                        <a:buNone/>
                      </a:pPr>
                      <a:r>
                        <a:rPr lang="zh-CN" altLang="en-US" sz="2000"/>
                        <a:t>经营必要的条件</a:t>
                      </a:r>
                      <a:endParaRPr lang="zh-CN" altLang="en-US" sz="2000"/>
                    </a:p>
                  </a:txBody>
                  <a:tcPr/>
                </a:tc>
                <a:tc>
                  <a:txBody>
                    <a:bodyPr/>
                    <a:p>
                      <a:pPr>
                        <a:buNone/>
                      </a:pPr>
                      <a:r>
                        <a:rPr lang="zh-CN" altLang="en-US" sz="2000"/>
                        <a:t>股东符合法定人数；出资额达到法定最低额；制订公司章程；有公司名称与符合有限责任公司的组织结构；有固定的生产经营场所和条件</a:t>
                      </a:r>
                      <a:endParaRPr lang="zh-CN" altLang="en-US" sz="2000"/>
                    </a:p>
                  </a:txBody>
                  <a:tcPr/>
                </a:tc>
              </a:tr>
            </a:tbl>
          </a:graphicData>
        </a:graphic>
      </p:graphicFrame>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（四）有限公司</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660400" y="1194118"/>
            <a:ext cx="5080000" cy="460375"/>
          </a:xfrm>
          <a:prstGeom prst="rect">
            <a:avLst/>
          </a:prstGeom>
        </p:spPr>
        <p:txBody>
          <a:bodyPr>
            <a:spAutoFit/>
          </a:bodyPr>
          <a:p>
            <a:r>
              <a:rPr sz="2400">
                <a:solidFill>
                  <a:srgbClr val="231F20"/>
                </a:solidFill>
              </a:rPr>
              <a:t>四种企业法律组织形式比较</a:t>
            </a:r>
            <a:endParaRPr sz="2400">
              <a:solidFill>
                <a:srgbClr val="231F20"/>
              </a:solidFill>
            </a:endParaRPr>
          </a:p>
        </p:txBody>
      </p:sp>
      <p:graphicFrame>
        <p:nvGraphicFramePr>
          <p:cNvPr id="3" name="表格 2"/>
          <p:cNvGraphicFramePr/>
          <p:nvPr/>
        </p:nvGraphicFramePr>
        <p:xfrm>
          <a:off x="240030" y="1943735"/>
          <a:ext cx="11661140" cy="4347845"/>
        </p:xfrm>
        <a:graphic>
          <a:graphicData uri="http://schemas.openxmlformats.org/drawingml/2006/table">
            <a:tbl>
              <a:tblPr firstRow="1" bandRow="1">
                <a:tableStyleId>{5C22544A-7EE6-4342-B048-85BDC9FD1C3A}</a:tableStyleId>
              </a:tblPr>
              <a:tblGrid>
                <a:gridCol w="996315"/>
                <a:gridCol w="2159635"/>
                <a:gridCol w="2235200"/>
                <a:gridCol w="3112770"/>
                <a:gridCol w="3157220"/>
              </a:tblGrid>
              <a:tr h="720725">
                <a:tc>
                  <a:txBody>
                    <a:bodyPr/>
                    <a:p>
                      <a:pPr>
                        <a:buNone/>
                      </a:pPr>
                      <a:r>
                        <a:rPr lang="zh-CN" altLang="en-US" sz="2000"/>
                        <a:t>法律组织形式</a:t>
                      </a:r>
                      <a:endParaRPr lang="zh-CN" altLang="en-US" sz="2000"/>
                    </a:p>
                  </a:txBody>
                  <a:tcPr/>
                </a:tc>
                <a:tc>
                  <a:txBody>
                    <a:bodyPr/>
                    <a:p>
                      <a:pPr>
                        <a:buNone/>
                      </a:pPr>
                      <a:r>
                        <a:rPr lang="zh-CN" altLang="en-US" sz="2000"/>
                        <a:t>个体工商户</a:t>
                      </a:r>
                      <a:endParaRPr lang="zh-CN" altLang="en-US" sz="2000"/>
                    </a:p>
                  </a:txBody>
                  <a:tcPr/>
                </a:tc>
                <a:tc>
                  <a:txBody>
                    <a:bodyPr/>
                    <a:p>
                      <a:pPr>
                        <a:buNone/>
                      </a:pPr>
                      <a:r>
                        <a:rPr lang="zh-CN" altLang="en-US" sz="2000"/>
                        <a:t>个人独资企业</a:t>
                      </a:r>
                      <a:endParaRPr lang="zh-CN" altLang="en-US" sz="2000"/>
                    </a:p>
                  </a:txBody>
                  <a:tcPr/>
                </a:tc>
                <a:tc>
                  <a:txBody>
                    <a:bodyPr/>
                    <a:p>
                      <a:pPr>
                        <a:buNone/>
                      </a:pPr>
                      <a:r>
                        <a:rPr lang="zh-CN" altLang="en-US" sz="2000"/>
                        <a:t>合伙企业</a:t>
                      </a:r>
                      <a:endParaRPr lang="zh-CN" altLang="en-US" sz="2000"/>
                    </a:p>
                  </a:txBody>
                  <a:tcPr/>
                </a:tc>
                <a:tc>
                  <a:txBody>
                    <a:bodyPr/>
                    <a:p>
                      <a:pPr>
                        <a:buNone/>
                      </a:pPr>
                      <a:r>
                        <a:rPr lang="zh-CN" altLang="en-US" sz="2000"/>
                        <a:t>有限公司（一人有限公司除外）</a:t>
                      </a:r>
                      <a:endParaRPr lang="zh-CN" altLang="en-US" sz="2000"/>
                    </a:p>
                  </a:txBody>
                  <a:tcPr/>
                </a:tc>
              </a:tr>
              <a:tr h="381000">
                <a:tc>
                  <a:txBody>
                    <a:bodyPr/>
                    <a:p>
                      <a:pPr>
                        <a:buNone/>
                      </a:pPr>
                      <a:r>
                        <a:rPr lang="zh-CN" altLang="en-US" sz="2000"/>
                        <a:t>税收</a:t>
                      </a:r>
                      <a:endParaRPr lang="zh-CN" altLang="en-US" sz="2000"/>
                    </a:p>
                  </a:txBody>
                  <a:tcPr/>
                </a:tc>
                <a:tc>
                  <a:txBody>
                    <a:bodyPr/>
                    <a:p>
                      <a:pPr>
                        <a:buNone/>
                      </a:pPr>
                      <a:r>
                        <a:rPr lang="zh-CN" altLang="en-US" sz="2000"/>
                        <a:t>定额，不缴纳企</a:t>
                      </a:r>
                      <a:endParaRPr lang="zh-CN" altLang="en-US" sz="2000"/>
                    </a:p>
                    <a:p>
                      <a:pPr>
                        <a:buNone/>
                      </a:pPr>
                      <a:r>
                        <a:rPr lang="zh-CN" altLang="en-US" sz="2000"/>
                        <a:t>业所得税</a:t>
                      </a:r>
                      <a:endParaRPr lang="zh-CN" altLang="en-US" sz="2000"/>
                    </a:p>
                  </a:txBody>
                  <a:tcPr/>
                </a:tc>
                <a:tc>
                  <a:txBody>
                    <a:bodyPr/>
                    <a:p>
                      <a:pPr>
                        <a:buNone/>
                      </a:pPr>
                      <a:r>
                        <a:rPr lang="zh-CN" altLang="en-US" sz="2000"/>
                        <a:t>定额，不缴纳企业</a:t>
                      </a:r>
                      <a:endParaRPr lang="zh-CN" altLang="en-US" sz="2000"/>
                    </a:p>
                    <a:p>
                      <a:pPr>
                        <a:buNone/>
                      </a:pPr>
                      <a:r>
                        <a:rPr lang="zh-CN" altLang="en-US" sz="2000"/>
                        <a:t>所得税</a:t>
                      </a:r>
                      <a:endParaRPr lang="zh-CN" altLang="en-US" sz="2000"/>
                    </a:p>
                  </a:txBody>
                  <a:tcPr/>
                </a:tc>
                <a:tc>
                  <a:txBody>
                    <a:bodyPr/>
                    <a:p>
                      <a:pPr>
                        <a:buNone/>
                      </a:pPr>
                      <a:r>
                        <a:rPr lang="zh-CN" altLang="en-US" sz="2000"/>
                        <a:t>缴纳个人所得税，不</a:t>
                      </a:r>
                      <a:endParaRPr lang="zh-CN" altLang="en-US" sz="2000"/>
                    </a:p>
                    <a:p>
                      <a:pPr>
                        <a:buNone/>
                      </a:pPr>
                      <a:r>
                        <a:rPr lang="zh-CN" altLang="en-US" sz="2000"/>
                        <a:t>缴纳企业所得税</a:t>
                      </a:r>
                      <a:endParaRPr lang="zh-CN" altLang="en-US" sz="2000"/>
                    </a:p>
                  </a:txBody>
                  <a:tcPr/>
                </a:tc>
                <a:tc>
                  <a:txBody>
                    <a:bodyPr/>
                    <a:p>
                      <a:pPr>
                        <a:buNone/>
                      </a:pPr>
                      <a:r>
                        <a:rPr lang="zh-CN" altLang="en-US" sz="2000"/>
                        <a:t>双税制，缴纳企业所</a:t>
                      </a:r>
                      <a:endParaRPr lang="zh-CN" altLang="en-US" sz="2000"/>
                    </a:p>
                    <a:p>
                      <a:pPr>
                        <a:buNone/>
                      </a:pPr>
                      <a:r>
                        <a:rPr lang="zh-CN" altLang="en-US" sz="2000"/>
                        <a:t>得税和个人所得税</a:t>
                      </a:r>
                      <a:endParaRPr lang="zh-CN" altLang="en-US" sz="2000"/>
                    </a:p>
                  </a:txBody>
                  <a:tcPr/>
                </a:tc>
              </a:tr>
              <a:tr h="381000">
                <a:tc>
                  <a:txBody>
                    <a:bodyPr/>
                    <a:p>
                      <a:pPr>
                        <a:buNone/>
                      </a:pPr>
                      <a:r>
                        <a:rPr lang="zh-CN" altLang="en-US" sz="2000"/>
                        <a:t>责任形式</a:t>
                      </a:r>
                      <a:endParaRPr lang="zh-CN" altLang="en-US" sz="2000"/>
                    </a:p>
                  </a:txBody>
                  <a:tcPr/>
                </a:tc>
                <a:tc>
                  <a:txBody>
                    <a:bodyPr/>
                    <a:p>
                      <a:pPr>
                        <a:buNone/>
                      </a:pPr>
                      <a:r>
                        <a:rPr lang="zh-CN" altLang="en-US" sz="2000"/>
                        <a:t>由个人经营的，</a:t>
                      </a:r>
                      <a:endParaRPr lang="zh-CN" altLang="en-US" sz="2000"/>
                    </a:p>
                    <a:p>
                      <a:pPr>
                        <a:buNone/>
                      </a:pPr>
                      <a:r>
                        <a:rPr lang="zh-CN" altLang="en-US" sz="2000"/>
                        <a:t>以其个人资产对</a:t>
                      </a:r>
                      <a:endParaRPr lang="zh-CN" altLang="en-US" sz="2000"/>
                    </a:p>
                    <a:p>
                      <a:pPr>
                        <a:buNone/>
                      </a:pPr>
                      <a:r>
                        <a:rPr lang="zh-CN" altLang="en-US" sz="2000"/>
                        <a:t>债务承担无限责</a:t>
                      </a:r>
                      <a:endParaRPr lang="zh-CN" altLang="en-US" sz="2000"/>
                    </a:p>
                    <a:p>
                      <a:pPr>
                        <a:buNone/>
                      </a:pPr>
                      <a:r>
                        <a:rPr lang="zh-CN" altLang="en-US" sz="2000"/>
                        <a:t>任；由家庭经营</a:t>
                      </a:r>
                      <a:endParaRPr lang="zh-CN" altLang="en-US" sz="2000"/>
                    </a:p>
                    <a:p>
                      <a:pPr>
                        <a:buNone/>
                      </a:pPr>
                      <a:r>
                        <a:rPr lang="zh-CN" altLang="en-US" sz="2000"/>
                        <a:t>的，以家庭财产</a:t>
                      </a:r>
                      <a:endParaRPr lang="zh-CN" altLang="en-US" sz="2000"/>
                    </a:p>
                    <a:p>
                      <a:pPr>
                        <a:buNone/>
                      </a:pPr>
                      <a:r>
                        <a:rPr lang="zh-CN" altLang="en-US" sz="2000"/>
                        <a:t>对债务承担无限</a:t>
                      </a:r>
                      <a:endParaRPr lang="zh-CN" altLang="en-US" sz="2000"/>
                    </a:p>
                    <a:p>
                      <a:pPr>
                        <a:buNone/>
                      </a:pPr>
                      <a:r>
                        <a:rPr lang="zh-CN" altLang="en-US" sz="2000"/>
                        <a:t>责任</a:t>
                      </a:r>
                      <a:endParaRPr lang="zh-CN" altLang="en-US" sz="2000"/>
                    </a:p>
                  </a:txBody>
                  <a:tcPr/>
                </a:tc>
                <a:tc>
                  <a:txBody>
                    <a:bodyPr/>
                    <a:p>
                      <a:pPr>
                        <a:buNone/>
                      </a:pPr>
                      <a:r>
                        <a:rPr lang="zh-CN" altLang="en-US" sz="2000"/>
                        <a:t>投资者以其个人资</a:t>
                      </a:r>
                      <a:endParaRPr lang="zh-CN" altLang="en-US" sz="2000"/>
                    </a:p>
                    <a:p>
                      <a:pPr>
                        <a:buNone/>
                      </a:pPr>
                      <a:r>
                        <a:rPr lang="zh-CN" altLang="en-US" sz="2000"/>
                        <a:t>产对企业债务承担</a:t>
                      </a:r>
                      <a:endParaRPr lang="zh-CN" altLang="en-US" sz="2000"/>
                    </a:p>
                    <a:p>
                      <a:pPr>
                        <a:buNone/>
                      </a:pPr>
                      <a:r>
                        <a:rPr lang="zh-CN" altLang="en-US" sz="2000"/>
                        <a:t>无限责任</a:t>
                      </a:r>
                      <a:endParaRPr lang="zh-CN" altLang="en-US" sz="2000"/>
                    </a:p>
                  </a:txBody>
                  <a:tcPr/>
                </a:tc>
                <a:tc>
                  <a:txBody>
                    <a:bodyPr/>
                    <a:p>
                      <a:pPr>
                        <a:buNone/>
                      </a:pPr>
                      <a:r>
                        <a:rPr lang="zh-CN" altLang="en-US" sz="2000"/>
                        <a:t>普通合伙人承担无限</a:t>
                      </a:r>
                      <a:endParaRPr lang="zh-CN" altLang="en-US" sz="2000"/>
                    </a:p>
                    <a:p>
                      <a:pPr>
                        <a:buNone/>
                      </a:pPr>
                      <a:r>
                        <a:rPr lang="zh-CN" altLang="en-US" sz="2000"/>
                        <a:t>连带责任，有限合伙</a:t>
                      </a:r>
                      <a:endParaRPr lang="zh-CN" altLang="en-US" sz="2000"/>
                    </a:p>
                    <a:p>
                      <a:pPr>
                        <a:buNone/>
                      </a:pPr>
                      <a:r>
                        <a:rPr lang="zh-CN" altLang="en-US" sz="2000"/>
                        <a:t>人承担有限责任</a:t>
                      </a:r>
                      <a:endParaRPr lang="zh-CN" altLang="en-US" sz="2000"/>
                    </a:p>
                  </a:txBody>
                  <a:tcPr/>
                </a:tc>
                <a:tc>
                  <a:txBody>
                    <a:bodyPr/>
                    <a:p>
                      <a:pPr>
                        <a:buNone/>
                      </a:pPr>
                      <a:r>
                        <a:rPr lang="zh-CN" altLang="en-US" sz="2000"/>
                        <a:t>以出资额为限承担有</a:t>
                      </a:r>
                      <a:endParaRPr lang="zh-CN" altLang="en-US" sz="2000"/>
                    </a:p>
                    <a:p>
                      <a:pPr>
                        <a:buNone/>
                      </a:pPr>
                      <a:r>
                        <a:rPr lang="zh-CN" altLang="en-US" sz="2000"/>
                        <a:t>限责任</a:t>
                      </a:r>
                      <a:endParaRPr lang="zh-CN" altLang="en-US" sz="2000"/>
                    </a:p>
                  </a:txBody>
                  <a:tcPr/>
                </a:tc>
              </a:tr>
              <a:tr h="381000">
                <a:tc>
                  <a:txBody>
                    <a:bodyPr/>
                    <a:p>
                      <a:pPr>
                        <a:buNone/>
                      </a:pPr>
                      <a:r>
                        <a:rPr lang="zh-CN" altLang="en-US" sz="2000"/>
                        <a:t>利润分配</a:t>
                      </a:r>
                      <a:endParaRPr lang="zh-CN" altLang="en-US" sz="2000"/>
                    </a:p>
                  </a:txBody>
                  <a:tcPr/>
                </a:tc>
                <a:tc>
                  <a:txBody>
                    <a:bodyPr/>
                    <a:p>
                      <a:pPr>
                        <a:buNone/>
                      </a:pPr>
                      <a:r>
                        <a:rPr lang="zh-CN" altLang="en-US" sz="2000"/>
                        <a:t>归个人或家庭</a:t>
                      </a:r>
                      <a:endParaRPr lang="zh-CN" altLang="en-US" sz="2000"/>
                    </a:p>
                  </a:txBody>
                  <a:tcPr/>
                </a:tc>
                <a:tc>
                  <a:txBody>
                    <a:bodyPr/>
                    <a:p>
                      <a:pPr>
                        <a:buNone/>
                      </a:pPr>
                      <a:r>
                        <a:rPr lang="zh-CN" altLang="en-US" sz="2000"/>
                        <a:t>归个人</a:t>
                      </a:r>
                      <a:endParaRPr lang="zh-CN" altLang="en-US" sz="2000"/>
                    </a:p>
                  </a:txBody>
                  <a:tcPr/>
                </a:tc>
                <a:tc>
                  <a:txBody>
                    <a:bodyPr/>
                    <a:p>
                      <a:pPr>
                        <a:buNone/>
                      </a:pPr>
                      <a:r>
                        <a:rPr lang="zh-CN" altLang="en-US" sz="2000"/>
                        <a:t>合伙人按照合伙协议</a:t>
                      </a:r>
                      <a:endParaRPr lang="zh-CN" altLang="en-US" sz="2000"/>
                    </a:p>
                    <a:p>
                      <a:pPr>
                        <a:buNone/>
                      </a:pPr>
                      <a:r>
                        <a:rPr lang="zh-CN" altLang="en-US" sz="2000"/>
                        <a:t>分配</a:t>
                      </a:r>
                      <a:endParaRPr lang="zh-CN" altLang="en-US" sz="2000"/>
                    </a:p>
                  </a:txBody>
                  <a:tcPr/>
                </a:tc>
                <a:tc>
                  <a:txBody>
                    <a:bodyPr/>
                    <a:p>
                      <a:pPr>
                        <a:buNone/>
                      </a:pPr>
                      <a:r>
                        <a:rPr lang="zh-CN" altLang="en-US" sz="2000"/>
                        <a:t>股东按出资比例分配</a:t>
                      </a:r>
                      <a:endParaRPr lang="zh-CN" altLang="en-US" sz="2000"/>
                    </a:p>
                  </a:txBody>
                  <a:tcPr/>
                </a:tc>
              </a:tr>
            </a:tbl>
          </a:graphicData>
        </a:graphic>
      </p:graphicFrame>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（一）核准企业名称</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321945" y="1194435"/>
            <a:ext cx="11006455" cy="460375"/>
          </a:xfrm>
          <a:prstGeom prst="rect">
            <a:avLst/>
          </a:prstGeom>
        </p:spPr>
        <p:txBody>
          <a:bodyPr wrap="square">
            <a:spAutoFit/>
          </a:bodyPr>
          <a:p>
            <a:r>
              <a:rPr sz="2400">
                <a:solidFill>
                  <a:srgbClr val="231F20"/>
                </a:solidFill>
              </a:rPr>
              <a:t>企业名称既要好听好记、区别于其他企业字号，又要符合市场管理要求。</a:t>
            </a:r>
            <a:endParaRPr sz="2400">
              <a:solidFill>
                <a:srgbClr val="231F20"/>
              </a:solidFill>
            </a:endParaRPr>
          </a:p>
        </p:txBody>
      </p:sp>
      <p:sp>
        <p:nvSpPr>
          <p:cNvPr id="6" name="文本框 5"/>
          <p:cNvSpPr txBox="1"/>
          <p:nvPr/>
        </p:nvSpPr>
        <p:spPr>
          <a:xfrm>
            <a:off x="321945" y="1698308"/>
            <a:ext cx="5080000" cy="460375"/>
          </a:xfrm>
          <a:prstGeom prst="rect">
            <a:avLst/>
          </a:prstGeom>
        </p:spPr>
        <p:txBody>
          <a:bodyPr>
            <a:spAutoFit/>
          </a:bodyPr>
          <a:p>
            <a:r>
              <a:rPr lang="zh-CN" altLang="en-US" sz="2400">
                <a:solidFill>
                  <a:srgbClr val="231F20"/>
                </a:solidFill>
                <a:latin typeface="微软雅黑" panose="020B0503020204020204" pitchFamily="34" charset="-122"/>
                <a:ea typeface="微软雅黑" panose="020B0503020204020204" pitchFamily="34" charset="-122"/>
              </a:rPr>
              <a:t>企业名称组成格式可以分为三种。</a:t>
            </a:r>
            <a:endParaRPr lang="zh-CN" altLang="en-US" sz="2400">
              <a:solidFill>
                <a:srgbClr val="231F20"/>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1823085" y="2133600"/>
            <a:ext cx="7983855" cy="470408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（二）准备并提交申请材料</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1194435"/>
            <a:ext cx="11007725" cy="2676525"/>
          </a:xfrm>
          <a:prstGeom prst="rect">
            <a:avLst/>
          </a:prstGeom>
        </p:spPr>
        <p:txBody>
          <a:bodyPr wrap="square">
            <a:spAutoFit/>
          </a:bodyPr>
          <a:p>
            <a:r>
              <a:rPr sz="2400">
                <a:solidFill>
                  <a:srgbClr val="231F20"/>
                </a:solidFill>
              </a:rPr>
              <a:t>进入设立登记页面后，按要求</a:t>
            </a:r>
            <a:r>
              <a:rPr sz="2400">
                <a:solidFill>
                  <a:srgbClr val="FF0000"/>
                </a:solidFill>
              </a:rPr>
              <a:t>填写企业登记的相关信息</a:t>
            </a:r>
            <a:r>
              <a:rPr sz="2400">
                <a:solidFill>
                  <a:srgbClr val="231F20"/>
                </a:solidFill>
              </a:rPr>
              <a:t>，如企业住所地、企业类</a:t>
            </a:r>
            <a:endParaRPr sz="2400">
              <a:solidFill>
                <a:srgbClr val="231F20"/>
              </a:solidFill>
            </a:endParaRPr>
          </a:p>
          <a:p>
            <a:r>
              <a:rPr sz="2400">
                <a:solidFill>
                  <a:srgbClr val="231F20"/>
                </a:solidFill>
              </a:rPr>
              <a:t>型、注册资金、执照期限（一般为永久）、经营范围、投资者名单及出资比例、财务负责人、办税员信息等，然后根据提示点击下一步，系统会自动生成工商注册材料信息。</a:t>
            </a:r>
            <a:endParaRPr sz="2400">
              <a:solidFill>
                <a:srgbClr val="231F20"/>
              </a:solidFill>
            </a:endParaRPr>
          </a:p>
          <a:p>
            <a:r>
              <a:rPr sz="2400">
                <a:solidFill>
                  <a:srgbClr val="231F20"/>
                </a:solidFill>
              </a:rPr>
              <a:t>此时可以根据系统要求上传相关人员身份证、产权证及租房合同等证件。上传完证件后，全体股东各自登录当地政务服务网，输入账号密码进行线上电子签名，提交申请资料。</a:t>
            </a:r>
            <a:endParaRPr sz="2400">
              <a:solidFill>
                <a:srgbClr val="231F20"/>
              </a:solidFill>
            </a:endParaRPr>
          </a:p>
        </p:txBody>
      </p:sp>
      <p:pic>
        <p:nvPicPr>
          <p:cNvPr id="3" name="https://photo-static-api.fotomore.com/creative/vcg/veer/400/new/VCG41N686932216.jpg?uid=386&amp;timestamp=1724745592&amp;sign=d9b6bfce01dda57132a97639514ab208" descr="互联网登录网络安全概念"/>
          <p:cNvPicPr>
            <a:picLocks noChangeAspect="1"/>
          </p:cNvPicPr>
          <p:nvPr/>
        </p:nvPicPr>
        <p:blipFill>
          <a:blip r:embed="rId2"/>
          <a:stretch>
            <a:fillRect/>
          </a:stretch>
        </p:blipFill>
        <p:spPr>
          <a:xfrm>
            <a:off x="3913505" y="3894455"/>
            <a:ext cx="3549650" cy="2662555"/>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851535"/>
            <a:ext cx="11007725" cy="1938020"/>
          </a:xfrm>
          <a:prstGeom prst="rect">
            <a:avLst/>
          </a:prstGeom>
        </p:spPr>
        <p:txBody>
          <a:bodyPr wrap="square">
            <a:spAutoFit/>
          </a:bodyPr>
          <a:p>
            <a:r>
              <a:rPr sz="2400">
                <a:solidFill>
                  <a:srgbClr val="231F20"/>
                </a:solidFill>
              </a:rPr>
              <a:t>（三）领取营业执照及刻制印章</a:t>
            </a:r>
            <a:endParaRPr sz="2400">
              <a:solidFill>
                <a:srgbClr val="231F20"/>
              </a:solidFill>
            </a:endParaRPr>
          </a:p>
          <a:p>
            <a:r>
              <a:rPr sz="2400">
                <a:solidFill>
                  <a:srgbClr val="231F20"/>
                </a:solidFill>
              </a:rPr>
              <a:t>资料审核通过后，创业者与市场监管局预约领证时间，携带申请人身份证原件，</a:t>
            </a:r>
            <a:endParaRPr sz="2400">
              <a:solidFill>
                <a:srgbClr val="231F20"/>
              </a:solidFill>
            </a:endParaRPr>
          </a:p>
          <a:p>
            <a:r>
              <a:rPr sz="2400">
                <a:solidFill>
                  <a:srgbClr val="231F20"/>
                </a:solidFill>
              </a:rPr>
              <a:t>到市场监督管理局领取营业执照正、副本，凭营业执照到公安局指定刻章点刻制公司公章、财务专用章、合同专用章、法人章和发票专用章。初创企业印章完成刻制后，创业者还须到公安机关及相应的主管部门进行印鉴备案。</a:t>
            </a:r>
            <a:endParaRPr sz="2400">
              <a:solidFill>
                <a:srgbClr val="231F20"/>
              </a:solidFill>
            </a:endParaRPr>
          </a:p>
        </p:txBody>
      </p:sp>
      <p:pic>
        <p:nvPicPr>
          <p:cNvPr id="6" name="https://photo-static-api.fotomore.com/creative/vcg/veer/400/new/VCG41N501339430.jpg?uid=386&amp;timestamp=1724745654&amp;sign=ff03781b971b2bf945317df4e02f16ca" descr="橡皮图章"/>
          <p:cNvPicPr>
            <a:picLocks noChangeAspect="1"/>
          </p:cNvPicPr>
          <p:nvPr/>
        </p:nvPicPr>
        <p:blipFill>
          <a:blip r:embed="rId2"/>
          <a:stretch>
            <a:fillRect/>
          </a:stretch>
        </p:blipFill>
        <p:spPr>
          <a:xfrm>
            <a:off x="3781425" y="3628390"/>
            <a:ext cx="3220720" cy="268478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414020" y="836295"/>
            <a:ext cx="11007725" cy="1938020"/>
          </a:xfrm>
          <a:prstGeom prst="rect">
            <a:avLst/>
          </a:prstGeom>
        </p:spPr>
        <p:txBody>
          <a:bodyPr wrap="square">
            <a:spAutoFit/>
          </a:bodyPr>
          <a:p>
            <a:r>
              <a:rPr sz="2400">
                <a:solidFill>
                  <a:srgbClr val="231F20"/>
                </a:solidFill>
              </a:rPr>
              <a:t>（四）银行开户</a:t>
            </a:r>
            <a:endParaRPr sz="2400">
              <a:solidFill>
                <a:srgbClr val="231F20"/>
              </a:solidFill>
            </a:endParaRPr>
          </a:p>
          <a:p>
            <a:r>
              <a:rPr sz="2400">
                <a:solidFill>
                  <a:srgbClr val="231F20"/>
                </a:solidFill>
              </a:rPr>
              <a:t>银行账户是企业为办理结算和申请贷款在银行开立的户头，也是企业委托银行办理信贷、转账结算及现金支付业务的工具。它具有监督和反映国民经济各部门、各单位活动的作用。按照相关规定，企业只能在银行开立一个基本存款账户，用于日常经营活动的资金收付及工资、奖金、现金的支取。</a:t>
            </a:r>
            <a:endParaRPr sz="2400">
              <a:solidFill>
                <a:srgbClr val="231F20"/>
              </a:solidFill>
            </a:endParaRPr>
          </a:p>
        </p:txBody>
      </p:sp>
      <p:pic>
        <p:nvPicPr>
          <p:cNvPr id="3" name="https://photo-static-api.fotomore.com/creative/vcg/400/new/VCG211222478165.jpg?uid=386&amp;timestamp=1724745767&amp;sign=2d2e6f90f94e08d74dd325e2251044be" descr="手握黄金信用卡"/>
          <p:cNvPicPr>
            <a:picLocks noChangeAspect="1"/>
          </p:cNvPicPr>
          <p:nvPr/>
        </p:nvPicPr>
        <p:blipFill>
          <a:blip r:embed="rId2"/>
          <a:stretch>
            <a:fillRect/>
          </a:stretch>
        </p:blipFill>
        <p:spPr>
          <a:xfrm>
            <a:off x="3913505" y="3691255"/>
            <a:ext cx="3531870" cy="2420620"/>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732155" y="1544955"/>
            <a:ext cx="11007725" cy="3784600"/>
          </a:xfrm>
          <a:prstGeom prst="rect">
            <a:avLst/>
          </a:prstGeom>
        </p:spPr>
        <p:txBody>
          <a:bodyPr wrap="square">
            <a:spAutoFit/>
          </a:bodyPr>
          <a:p>
            <a:r>
              <a:rPr sz="2400">
                <a:solidFill>
                  <a:srgbClr val="231F20"/>
                </a:solidFill>
                <a:highlight>
                  <a:srgbClr val="FFFF00"/>
                </a:highlight>
              </a:rPr>
              <a:t>1．所需资料</a:t>
            </a:r>
            <a:endParaRPr sz="2400">
              <a:solidFill>
                <a:srgbClr val="231F20"/>
              </a:solidFill>
              <a:highlight>
                <a:srgbClr val="FFFF00"/>
              </a:highlight>
            </a:endParaRPr>
          </a:p>
          <a:p>
            <a:r>
              <a:rPr sz="2400">
                <a:solidFill>
                  <a:srgbClr val="231F20"/>
                </a:solidFill>
              </a:rPr>
              <a:t>营业执照正副本、公司章程、法定代表人身份证原件及复印件、合伙人或股东身份证复印件、公章、财务章、法人章等，部分银行要求提供辅助材料，如办公地址证明、经济业务合同等。</a:t>
            </a:r>
            <a:endParaRPr sz="2400">
              <a:solidFill>
                <a:srgbClr val="231F20"/>
              </a:solidFill>
            </a:endParaRPr>
          </a:p>
          <a:p>
            <a:endParaRPr sz="2400">
              <a:solidFill>
                <a:srgbClr val="231F20"/>
              </a:solidFill>
            </a:endParaRPr>
          </a:p>
          <a:p>
            <a:endParaRPr sz="2400">
              <a:solidFill>
                <a:srgbClr val="231F20"/>
              </a:solidFill>
              <a:highlight>
                <a:srgbClr val="FFFF00"/>
              </a:highlight>
            </a:endParaRPr>
          </a:p>
          <a:p>
            <a:r>
              <a:rPr sz="2400">
                <a:solidFill>
                  <a:srgbClr val="231F20"/>
                </a:solidFill>
                <a:highlight>
                  <a:srgbClr val="FFFF00"/>
                </a:highlight>
              </a:rPr>
              <a:t>2．开户步骤</a:t>
            </a:r>
            <a:endParaRPr sz="2400">
              <a:solidFill>
                <a:srgbClr val="231F20"/>
              </a:solidFill>
              <a:highlight>
                <a:srgbClr val="FFFF00"/>
              </a:highlight>
            </a:endParaRPr>
          </a:p>
          <a:p>
            <a:r>
              <a:rPr sz="2400">
                <a:solidFill>
                  <a:srgbClr val="FF0000"/>
                </a:solidFill>
              </a:rPr>
              <a:t>（1）</a:t>
            </a:r>
            <a:r>
              <a:rPr sz="2400">
                <a:solidFill>
                  <a:srgbClr val="231F20"/>
                </a:solidFill>
              </a:rPr>
              <a:t>提前预约银行客户经理。</a:t>
            </a:r>
            <a:endParaRPr sz="2400">
              <a:solidFill>
                <a:srgbClr val="231F20"/>
              </a:solidFill>
            </a:endParaRPr>
          </a:p>
          <a:p>
            <a:r>
              <a:rPr sz="2400">
                <a:solidFill>
                  <a:srgbClr val="FF0000"/>
                </a:solidFill>
              </a:rPr>
              <a:t>（2）</a:t>
            </a:r>
            <a:r>
              <a:rPr sz="2400">
                <a:solidFill>
                  <a:srgbClr val="231F20"/>
                </a:solidFill>
              </a:rPr>
              <a:t>在客户经理的指引下签署相关文件、盖章。</a:t>
            </a:r>
            <a:endParaRPr sz="2400">
              <a:solidFill>
                <a:srgbClr val="231F20"/>
              </a:solidFill>
            </a:endParaRPr>
          </a:p>
          <a:p>
            <a:r>
              <a:rPr sz="2400">
                <a:solidFill>
                  <a:srgbClr val="FF0000"/>
                </a:solidFill>
              </a:rPr>
              <a:t>（3）</a:t>
            </a:r>
            <a:r>
              <a:rPr sz="2400">
                <a:solidFill>
                  <a:srgbClr val="231F20"/>
                </a:solidFill>
              </a:rPr>
              <a:t>银行审核相关资料，告知企业基本账户信息。</a:t>
            </a:r>
            <a:endParaRPr sz="2400">
              <a:solidFill>
                <a:srgbClr val="231F20"/>
              </a:solidFill>
            </a:endParaRPr>
          </a:p>
        </p:txBody>
      </p:sp>
      <p:sp>
        <p:nvSpPr>
          <p:cNvPr id="4" name="文本框 3"/>
          <p:cNvSpPr txBox="1"/>
          <p:nvPr/>
        </p:nvSpPr>
        <p:spPr>
          <a:xfrm>
            <a:off x="240030" y="859155"/>
            <a:ext cx="6096000" cy="460375"/>
          </a:xfrm>
          <a:prstGeom prst="rect">
            <a:avLst/>
          </a:prstGeom>
          <a:noFill/>
        </p:spPr>
        <p:txBody>
          <a:bodyPr wrap="square" rtlCol="0" anchor="t">
            <a:spAutoFit/>
          </a:bodyPr>
          <a:p>
            <a:r>
              <a:rPr sz="2400">
                <a:solidFill>
                  <a:srgbClr val="231F20"/>
                </a:solidFill>
                <a:sym typeface="+mn-ea"/>
              </a:rPr>
              <a:t>（四）银行开户</a:t>
            </a:r>
            <a:endParaRPr lang="zh-CN" altLang="en-US" sz="2400">
              <a:solidFill>
                <a:srgbClr val="231F20"/>
              </a:solidFill>
              <a:sym typeface="+mn-ea"/>
            </a:endParaRPr>
          </a:p>
        </p:txBody>
      </p:sp>
      <p:pic>
        <p:nvPicPr>
          <p:cNvPr id="6" name="图片 5" descr="资料"/>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67775" y="3691255"/>
            <a:ext cx="914400" cy="914400"/>
          </a:xfrm>
          <a:prstGeom prst="rect">
            <a:avLst/>
          </a:prstGeom>
        </p:spPr>
      </p:pic>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659765" y="1607820"/>
            <a:ext cx="11007725" cy="3784600"/>
          </a:xfrm>
          <a:prstGeom prst="rect">
            <a:avLst/>
          </a:prstGeom>
        </p:spPr>
        <p:txBody>
          <a:bodyPr wrap="square">
            <a:spAutoFit/>
          </a:bodyPr>
          <a:p>
            <a:r>
              <a:rPr sz="2400">
                <a:solidFill>
                  <a:srgbClr val="231F20"/>
                </a:solidFill>
                <a:highlight>
                  <a:srgbClr val="FFFF00"/>
                </a:highlight>
              </a:rPr>
              <a:t>1．线下报到</a:t>
            </a:r>
            <a:endParaRPr sz="2400">
              <a:solidFill>
                <a:srgbClr val="231F20"/>
              </a:solidFill>
              <a:highlight>
                <a:srgbClr val="FFFF00"/>
              </a:highlight>
            </a:endParaRPr>
          </a:p>
          <a:p>
            <a:r>
              <a:rPr sz="2400">
                <a:solidFill>
                  <a:srgbClr val="231F20"/>
                </a:solidFill>
              </a:rPr>
              <a:t>线下报到需要前往公司成立所在地的区政务中心或税务大厅，通常在领取营业执照时发的通知单上可以找到税务大厅的地址和电话。</a:t>
            </a:r>
            <a:endParaRPr sz="2400">
              <a:solidFill>
                <a:srgbClr val="231F20"/>
              </a:solidFill>
            </a:endParaRPr>
          </a:p>
          <a:p>
            <a:endParaRPr sz="2400">
              <a:solidFill>
                <a:srgbClr val="231F20"/>
              </a:solidFill>
            </a:endParaRPr>
          </a:p>
          <a:p>
            <a:r>
              <a:rPr sz="2400">
                <a:solidFill>
                  <a:srgbClr val="FF0000"/>
                </a:solidFill>
              </a:rPr>
              <a:t>（1）</a:t>
            </a:r>
            <a:r>
              <a:rPr sz="2400">
                <a:solidFill>
                  <a:srgbClr val="231F20"/>
                </a:solidFill>
              </a:rPr>
              <a:t>需要携带的资料。营业执照正副本及复印件；公章、公司章程及股东身份证复印件；经办人身份证原件及复印件；银行基本存款账户信息。如需申领发票需携带发票章。</a:t>
            </a:r>
            <a:endParaRPr sz="2400">
              <a:solidFill>
                <a:srgbClr val="231F20"/>
              </a:solidFill>
            </a:endParaRPr>
          </a:p>
          <a:p>
            <a:r>
              <a:rPr sz="2400">
                <a:solidFill>
                  <a:srgbClr val="FF0000"/>
                </a:solidFill>
              </a:rPr>
              <a:t>（2）</a:t>
            </a:r>
            <a:r>
              <a:rPr sz="2400">
                <a:solidFill>
                  <a:srgbClr val="231F20"/>
                </a:solidFill>
              </a:rPr>
              <a:t>报到时的注意事项。带上述资料到窗口办理报到，经办人填写财务会计制度备案表，确定申报时间，设置个人所得税密码。公司法人、财务负责人、办税人员进行实名登记。需要特别注意的是，公司法人不能同时兼任财务负责人。</a:t>
            </a:r>
            <a:endParaRPr sz="2400">
              <a:solidFill>
                <a:srgbClr val="231F20"/>
              </a:solidFill>
            </a:endParaRPr>
          </a:p>
        </p:txBody>
      </p:sp>
      <p:sp>
        <p:nvSpPr>
          <p:cNvPr id="4" name="文本框 3"/>
          <p:cNvSpPr txBox="1"/>
          <p:nvPr/>
        </p:nvSpPr>
        <p:spPr>
          <a:xfrm>
            <a:off x="240030" y="859155"/>
            <a:ext cx="6096000" cy="460375"/>
          </a:xfrm>
          <a:prstGeom prst="rect">
            <a:avLst/>
          </a:prstGeom>
          <a:noFill/>
        </p:spPr>
        <p:txBody>
          <a:bodyPr wrap="square" rtlCol="0" anchor="t">
            <a:spAutoFit/>
          </a:bodyPr>
          <a:p>
            <a:r>
              <a:rPr sz="2400">
                <a:solidFill>
                  <a:srgbClr val="231F20"/>
                </a:solidFill>
                <a:sym typeface="+mn-ea"/>
              </a:rPr>
              <a:t>（五）税务报到</a:t>
            </a:r>
            <a:endParaRPr sz="2400">
              <a:solidFill>
                <a:srgbClr val="231F20"/>
              </a:solidFill>
              <a:sym typeface="+mn-ea"/>
            </a:endParaRPr>
          </a:p>
        </p:txBody>
      </p:sp>
      <p:pic>
        <p:nvPicPr>
          <p:cNvPr id="3" name="图片 2" descr="税"/>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28390" y="1022350"/>
            <a:ext cx="914400" cy="914400"/>
          </a:xfrm>
          <a:prstGeom prst="rect">
            <a:avLst/>
          </a:prstGeom>
        </p:spPr>
      </p:pic>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1411605"/>
            <a:ext cx="11007725" cy="3415030"/>
          </a:xfrm>
          <a:prstGeom prst="rect">
            <a:avLst/>
          </a:prstGeom>
        </p:spPr>
        <p:txBody>
          <a:bodyPr wrap="square">
            <a:spAutoFit/>
          </a:bodyPr>
          <a:p>
            <a:r>
              <a:rPr sz="2400">
                <a:solidFill>
                  <a:srgbClr val="231F20"/>
                </a:solidFill>
                <a:highlight>
                  <a:srgbClr val="FFFF00"/>
                </a:highlight>
              </a:rPr>
              <a:t>2．线上报到</a:t>
            </a:r>
            <a:endParaRPr sz="2400">
              <a:solidFill>
                <a:srgbClr val="231F20"/>
              </a:solidFill>
              <a:highlight>
                <a:srgbClr val="FFFF00"/>
              </a:highlight>
            </a:endParaRPr>
          </a:p>
          <a:p>
            <a:r>
              <a:rPr sz="2400">
                <a:solidFill>
                  <a:srgbClr val="FF0000"/>
                </a:solidFill>
              </a:rPr>
              <a:t>（1）</a:t>
            </a:r>
            <a:r>
              <a:rPr sz="2400">
                <a:solidFill>
                  <a:srgbClr val="231F20"/>
                </a:solidFill>
              </a:rPr>
              <a:t>注册并登录电子税务局。</a:t>
            </a:r>
            <a:endParaRPr sz="2400">
              <a:solidFill>
                <a:srgbClr val="231F20"/>
              </a:solidFill>
            </a:endParaRPr>
          </a:p>
          <a:p>
            <a:r>
              <a:rPr sz="2400">
                <a:solidFill>
                  <a:srgbClr val="FF0000"/>
                </a:solidFill>
              </a:rPr>
              <a:t>（2）</a:t>
            </a:r>
            <a:r>
              <a:rPr sz="2400">
                <a:solidFill>
                  <a:srgbClr val="231F20"/>
                </a:solidFill>
              </a:rPr>
              <a:t>认定税（费）种。进入税（费）种认定模块，点击填表，按提示进行填写、</a:t>
            </a:r>
            <a:endParaRPr sz="2400">
              <a:solidFill>
                <a:srgbClr val="231F20"/>
              </a:solidFill>
            </a:endParaRPr>
          </a:p>
          <a:p>
            <a:r>
              <a:rPr sz="2400">
                <a:solidFill>
                  <a:srgbClr val="231F20"/>
                </a:solidFill>
              </a:rPr>
              <a:t>备注及添加所需附件资料，等待审批结果。办理完毕后可从纳税人信息中查询认定情况。</a:t>
            </a:r>
            <a:endParaRPr sz="2400">
              <a:solidFill>
                <a:srgbClr val="231F20"/>
              </a:solidFill>
            </a:endParaRPr>
          </a:p>
          <a:p>
            <a:r>
              <a:rPr sz="2400">
                <a:solidFill>
                  <a:srgbClr val="FF0000"/>
                </a:solidFill>
              </a:rPr>
              <a:t>（3）</a:t>
            </a:r>
            <a:r>
              <a:rPr sz="2400">
                <a:solidFill>
                  <a:srgbClr val="231F20"/>
                </a:solidFill>
              </a:rPr>
              <a:t>签订三方协议。</a:t>
            </a:r>
            <a:endParaRPr sz="2400">
              <a:solidFill>
                <a:srgbClr val="231F20"/>
              </a:solidFill>
            </a:endParaRPr>
          </a:p>
          <a:p>
            <a:endParaRPr sz="2400">
              <a:solidFill>
                <a:srgbClr val="231F20"/>
              </a:solidFill>
            </a:endParaRPr>
          </a:p>
          <a:p>
            <a:r>
              <a:rPr sz="2400">
                <a:solidFill>
                  <a:srgbClr val="231F20"/>
                </a:solidFill>
              </a:rPr>
              <a:t>税务报到成功后的第二个月，企业就应在网上进行纳税申报，否则会被税务机构</a:t>
            </a:r>
            <a:endParaRPr sz="2400">
              <a:solidFill>
                <a:srgbClr val="231F20"/>
              </a:solidFill>
            </a:endParaRPr>
          </a:p>
          <a:p>
            <a:r>
              <a:rPr sz="2400">
                <a:solidFill>
                  <a:srgbClr val="231F20"/>
                </a:solidFill>
              </a:rPr>
              <a:t>处罚，影响企业的征信。因此，企业成立以后应当及时进行记账报税。</a:t>
            </a:r>
            <a:endParaRPr sz="2400">
              <a:solidFill>
                <a:srgbClr val="231F20"/>
              </a:solidFill>
            </a:endParaRPr>
          </a:p>
        </p:txBody>
      </p:sp>
      <p:sp>
        <p:nvSpPr>
          <p:cNvPr id="4" name="文本框 3"/>
          <p:cNvSpPr txBox="1"/>
          <p:nvPr/>
        </p:nvSpPr>
        <p:spPr>
          <a:xfrm>
            <a:off x="240030" y="859155"/>
            <a:ext cx="6096000" cy="460375"/>
          </a:xfrm>
          <a:prstGeom prst="rect">
            <a:avLst/>
          </a:prstGeom>
          <a:noFill/>
        </p:spPr>
        <p:txBody>
          <a:bodyPr wrap="square" rtlCol="0" anchor="t">
            <a:spAutoFit/>
          </a:bodyPr>
          <a:p>
            <a:r>
              <a:rPr sz="2400">
                <a:solidFill>
                  <a:srgbClr val="231F20"/>
                </a:solidFill>
                <a:sym typeface="+mn-ea"/>
              </a:rPr>
              <a:t>（五）税务报到</a:t>
            </a:r>
            <a:endParaRPr sz="2400">
              <a:solidFill>
                <a:srgbClr val="231F20"/>
              </a:solidFill>
              <a:sym typeface="+mn-ea"/>
            </a:endParaRPr>
          </a:p>
        </p:txBody>
      </p:sp>
      <p:pic>
        <p:nvPicPr>
          <p:cNvPr id="3" name="图片 2" descr="税"/>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07740" y="859155"/>
            <a:ext cx="914400" cy="914400"/>
          </a:xfrm>
          <a:prstGeom prst="rect">
            <a:avLst/>
          </a:prstGeom>
        </p:spPr>
      </p:pic>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二、新企业的注册登记流程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732155" y="857885"/>
            <a:ext cx="11007725" cy="1198880"/>
          </a:xfrm>
          <a:prstGeom prst="rect">
            <a:avLst/>
          </a:prstGeom>
        </p:spPr>
        <p:txBody>
          <a:bodyPr wrap="square">
            <a:spAutoFit/>
          </a:bodyPr>
          <a:p>
            <a:r>
              <a:rPr sz="2400">
                <a:solidFill>
                  <a:srgbClr val="231F20"/>
                </a:solidFill>
              </a:rPr>
              <a:t>（六）社保开户</a:t>
            </a:r>
            <a:endParaRPr sz="2400">
              <a:solidFill>
                <a:srgbClr val="231F20"/>
              </a:solidFill>
            </a:endParaRPr>
          </a:p>
          <a:p>
            <a:r>
              <a:rPr sz="2400">
                <a:solidFill>
                  <a:srgbClr val="231F20"/>
                </a:solidFill>
              </a:rPr>
              <a:t>经办人携带本人身份证、公司营业执照、公章等资料到人力资源和社会保障局填表进行社保开户，并添加公司员工身份信息，为员工缴纳社保。</a:t>
            </a:r>
            <a:endParaRPr sz="2400">
              <a:solidFill>
                <a:srgbClr val="231F20"/>
              </a:solidFill>
            </a:endParaRPr>
          </a:p>
        </p:txBody>
      </p:sp>
      <p:pic>
        <p:nvPicPr>
          <p:cNvPr id="6" name="https://photo-static-api.fotomore.com/creative/vcg/400/new/VCG41N897545934.jpg?uid=386&amp;timestamp=1724746464&amp;sign=b29f301036a42db297217880526db090" descr="木制伞下的家庭剪影-保险概念"/>
          <p:cNvPicPr>
            <a:picLocks noChangeAspect="1"/>
          </p:cNvPicPr>
          <p:nvPr/>
        </p:nvPicPr>
        <p:blipFill>
          <a:blip r:embed="rId2"/>
          <a:stretch>
            <a:fillRect/>
          </a:stretch>
        </p:blipFill>
        <p:spPr>
          <a:xfrm>
            <a:off x="3394075" y="2793365"/>
            <a:ext cx="4965065" cy="3314700"/>
          </a:xfrm>
          <a:prstGeom prst="rect">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三、新企业注册相关文件的编写</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875665"/>
            <a:ext cx="11007725" cy="3046095"/>
          </a:xfrm>
          <a:prstGeom prst="rect">
            <a:avLst/>
          </a:prstGeom>
        </p:spPr>
        <p:txBody>
          <a:bodyPr wrap="square">
            <a:spAutoFit/>
          </a:bodyPr>
          <a:p>
            <a:r>
              <a:rPr sz="2400">
                <a:solidFill>
                  <a:srgbClr val="231F20"/>
                </a:solidFill>
              </a:rPr>
              <a:t>（一）合伙协议的编写</a:t>
            </a:r>
            <a:endParaRPr sz="2400">
              <a:solidFill>
                <a:srgbClr val="231F20"/>
              </a:solidFill>
            </a:endParaRPr>
          </a:p>
          <a:p>
            <a:r>
              <a:rPr sz="2400">
                <a:solidFill>
                  <a:srgbClr val="231F20"/>
                </a:solidFill>
              </a:rPr>
              <a:t>合伙协议是</a:t>
            </a:r>
            <a:r>
              <a:rPr sz="2400">
                <a:solidFill>
                  <a:srgbClr val="FF0000"/>
                </a:solidFill>
              </a:rPr>
              <a:t>由各合伙人协商一致，明确各合伙人权利和义务的法律文件</a:t>
            </a:r>
            <a:r>
              <a:rPr sz="2400">
                <a:solidFill>
                  <a:srgbClr val="231F20"/>
                </a:solidFill>
              </a:rPr>
              <a:t>。合伙协</a:t>
            </a:r>
            <a:endParaRPr sz="2400">
              <a:solidFill>
                <a:srgbClr val="231F20"/>
              </a:solidFill>
            </a:endParaRPr>
          </a:p>
          <a:p>
            <a:r>
              <a:rPr sz="2400">
                <a:solidFill>
                  <a:srgbClr val="231F20"/>
                </a:solidFill>
              </a:rPr>
              <a:t>议应当载明下列事项：合伙企业的名称和主要经营场所的地点；合伙目的和合伙经营范围；合伙人的姓名和住所；合伙人的出资方式、数额和缴付期限；利润分配、亏损分担方式；合伙事务的执行；入伙与退伙；争议的解决办法；合伙企业的解散与清算；违约责任。</a:t>
            </a:r>
            <a:endParaRPr sz="2400">
              <a:solidFill>
                <a:srgbClr val="231F20"/>
              </a:solidFill>
            </a:endParaRPr>
          </a:p>
          <a:p>
            <a:endParaRPr sz="2400">
              <a:solidFill>
                <a:srgbClr val="231F20"/>
              </a:solidFill>
            </a:endParaRPr>
          </a:p>
          <a:p>
            <a:r>
              <a:rPr sz="2400">
                <a:solidFill>
                  <a:srgbClr val="231F20"/>
                </a:solidFill>
              </a:rPr>
              <a:t>合伙协议经全体合伙人签名、盖章后生效。</a:t>
            </a:r>
            <a:endParaRPr sz="2400">
              <a:solidFill>
                <a:srgbClr val="231F20"/>
              </a:solidFill>
            </a:endParaRPr>
          </a:p>
        </p:txBody>
      </p:sp>
      <p:pic>
        <p:nvPicPr>
          <p:cNvPr id="3" name="https://photo-static-api.fotomore.com/creative/vcg/400/version23/VCG21gic19202788.jpg?uid=386&amp;timestamp=1724746666&amp;sign=f027d5dfec8c2424de1f100c0f9b892c" descr="商务人士在办公室欢呼"/>
          <p:cNvPicPr>
            <a:picLocks noChangeAspect="1"/>
          </p:cNvPicPr>
          <p:nvPr/>
        </p:nvPicPr>
        <p:blipFill>
          <a:blip r:embed="rId2"/>
          <a:stretch>
            <a:fillRect/>
          </a:stretch>
        </p:blipFill>
        <p:spPr>
          <a:xfrm>
            <a:off x="3913505" y="4122420"/>
            <a:ext cx="3687445" cy="2458085"/>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三、新企业注册相关文件的编写</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767080"/>
            <a:ext cx="11007725" cy="2306955"/>
          </a:xfrm>
          <a:prstGeom prst="rect">
            <a:avLst/>
          </a:prstGeom>
        </p:spPr>
        <p:txBody>
          <a:bodyPr wrap="square">
            <a:spAutoFit/>
          </a:bodyPr>
          <a:p>
            <a:r>
              <a:rPr sz="2400">
                <a:solidFill>
                  <a:srgbClr val="231F20"/>
                </a:solidFill>
              </a:rPr>
              <a:t>（二）公司章程的编写</a:t>
            </a:r>
            <a:endParaRPr sz="2400">
              <a:solidFill>
                <a:srgbClr val="231F20"/>
              </a:solidFill>
            </a:endParaRPr>
          </a:p>
          <a:p>
            <a:r>
              <a:rPr sz="2400">
                <a:solidFill>
                  <a:srgbClr val="231F20"/>
                </a:solidFill>
              </a:rPr>
              <a:t>公司章程是指公司依法制订的，规定</a:t>
            </a:r>
            <a:r>
              <a:rPr sz="2400">
                <a:solidFill>
                  <a:srgbClr val="FF0000"/>
                </a:solidFill>
              </a:rPr>
              <a:t>公司名称、住所、经营范围、经营管理制度等重大事项</a:t>
            </a:r>
            <a:r>
              <a:rPr sz="2400">
                <a:solidFill>
                  <a:srgbClr val="231F20"/>
                </a:solidFill>
              </a:rPr>
              <a:t>的基本文件。</a:t>
            </a:r>
            <a:endParaRPr sz="2400">
              <a:solidFill>
                <a:srgbClr val="231F20"/>
              </a:solidFill>
            </a:endParaRPr>
          </a:p>
          <a:p>
            <a:endParaRPr sz="2400">
              <a:solidFill>
                <a:srgbClr val="231F20"/>
              </a:solidFill>
            </a:endParaRPr>
          </a:p>
          <a:p>
            <a:r>
              <a:rPr sz="2400">
                <a:solidFill>
                  <a:srgbClr val="231F20"/>
                </a:solidFill>
              </a:rPr>
              <a:t>设立公司必须依法制订公司章程，公司章程对公司、股东、董事、监事、高级管理人员具有约束力。</a:t>
            </a:r>
            <a:endParaRPr sz="2400">
              <a:solidFill>
                <a:srgbClr val="231F20"/>
              </a:solidFill>
            </a:endParaRPr>
          </a:p>
        </p:txBody>
      </p:sp>
      <p:pic>
        <p:nvPicPr>
          <p:cNvPr id="4" name="https://photo-static-api.fotomore.com/creative/vcg/400/new/VCG41N1688849120.jpg?uid=386&amp;timestamp=1724746901&amp;sign=487c08373faf18175e8bbd7f9f29a5d5" descr="商人通过带有复选框列表的虚拟在线文档检查步骤实践和政策概念、公司章程、条款和条件"/>
          <p:cNvPicPr>
            <a:picLocks noChangeAspect="1"/>
          </p:cNvPicPr>
          <p:nvPr/>
        </p:nvPicPr>
        <p:blipFill>
          <a:blip r:embed="rId2"/>
          <a:stretch>
            <a:fillRect/>
          </a:stretch>
        </p:blipFill>
        <p:spPr>
          <a:xfrm>
            <a:off x="2772410" y="3300730"/>
            <a:ext cx="6095365" cy="2879090"/>
          </a:xfrm>
          <a:prstGeom prst="rect">
            <a:avLst/>
          </a:prstGeom>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三、新企业注册相关文件的编写</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447675" y="767080"/>
            <a:ext cx="11007725" cy="5262245"/>
          </a:xfrm>
          <a:prstGeom prst="rect">
            <a:avLst/>
          </a:prstGeom>
        </p:spPr>
        <p:txBody>
          <a:bodyPr wrap="square">
            <a:spAutoFit/>
          </a:bodyPr>
          <a:p>
            <a:r>
              <a:rPr sz="2400">
                <a:solidFill>
                  <a:srgbClr val="231F20"/>
                </a:solidFill>
              </a:rPr>
              <a:t>（二）公司章程的编写</a:t>
            </a:r>
            <a:endParaRPr sz="2400">
              <a:solidFill>
                <a:srgbClr val="231F20"/>
              </a:solidFill>
            </a:endParaRPr>
          </a:p>
          <a:p>
            <a:endParaRPr sz="2400">
              <a:solidFill>
                <a:srgbClr val="231F20"/>
              </a:solidFill>
            </a:endParaRPr>
          </a:p>
          <a:p>
            <a:r>
              <a:rPr sz="2400">
                <a:solidFill>
                  <a:srgbClr val="231F20"/>
                </a:solidFill>
                <a:highlight>
                  <a:srgbClr val="FFFF00"/>
                </a:highlight>
              </a:rPr>
              <a:t>1．有限责任公司章程载明事项</a:t>
            </a:r>
            <a:endParaRPr sz="2400">
              <a:solidFill>
                <a:srgbClr val="231F20"/>
              </a:solidFill>
              <a:highlight>
                <a:srgbClr val="FFFF00"/>
              </a:highlight>
            </a:endParaRPr>
          </a:p>
          <a:p>
            <a:r>
              <a:rPr sz="2400">
                <a:solidFill>
                  <a:srgbClr val="231F20"/>
                </a:solidFill>
              </a:rPr>
              <a:t>有限责任公司章程应当载明下列事项：公司名称和住所；公司经营范围；公司注册资本；股东的姓名或者名称；股东的出资方式、出资额和出资时间；公司的机构及其产生办法、职权、议事规则；公司法定代表人；股东大会会议认为需要规定的其他事项。</a:t>
            </a:r>
            <a:endParaRPr sz="2400">
              <a:solidFill>
                <a:srgbClr val="231F20"/>
              </a:solidFill>
            </a:endParaRPr>
          </a:p>
          <a:p>
            <a:endParaRPr sz="2400">
              <a:solidFill>
                <a:srgbClr val="231F20"/>
              </a:solidFill>
            </a:endParaRPr>
          </a:p>
          <a:p>
            <a:r>
              <a:rPr sz="2400">
                <a:solidFill>
                  <a:srgbClr val="231F20"/>
                </a:solidFill>
                <a:highlight>
                  <a:srgbClr val="FFFF00"/>
                </a:highlight>
              </a:rPr>
              <a:t>2．股份有限公司章程载明事项</a:t>
            </a:r>
            <a:endParaRPr sz="2400">
              <a:solidFill>
                <a:srgbClr val="231F20"/>
              </a:solidFill>
              <a:highlight>
                <a:srgbClr val="FFFF00"/>
              </a:highlight>
            </a:endParaRPr>
          </a:p>
          <a:p>
            <a:r>
              <a:rPr sz="2400">
                <a:solidFill>
                  <a:srgbClr val="231F20"/>
                </a:solidFill>
              </a:rPr>
              <a:t>股份有限公司章程应当载明下列事项：公司名称和住所；公司经营范围；公司设立方式；公司股份总数、每股金额和注册资本；发起人的姓名或者名称、认购的股份数、出资方式和出资时间；董事会的组成、职权和议事规则；公司法定代表人；监事会的组成、职权和议事规则；公司利润分配办法；公司的解散事由与清算办法；公司的通知和公告办法：股东大会会议认为需要规定的其他事项。</a:t>
            </a:r>
            <a:endParaRPr sz="2400">
              <a:solidFill>
                <a:srgbClr val="231F20"/>
              </a:solidFill>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69468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三、新企业注册相关文件的编写</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矩形 10"/>
          <p:cNvSpPr/>
          <p:nvPr>
            <p:custDataLst>
              <p:tags r:id="rId1"/>
            </p:custDataLst>
          </p:nvPr>
        </p:nvSpPr>
        <p:spPr>
          <a:xfrm>
            <a:off x="1456055" y="2793048"/>
            <a:ext cx="2457450" cy="897890"/>
          </a:xfrm>
          <a:prstGeom prst="rect">
            <a:avLst/>
          </a:prstGeom>
          <a:noFill/>
        </p:spPr>
        <p:txBody>
          <a:bodyPr wrap="square" lIns="0" tIns="0" rIns="0" bIns="0" rtlCol="0" anchor="t" anchorCtr="0">
            <a:noAutofit/>
          </a:bodyPr>
          <a:p>
            <a:pPr algn="r">
              <a:lnSpc>
                <a:spcPct val="130000"/>
              </a:lnSpc>
              <a:spcBef>
                <a:spcPct val="0"/>
              </a:spcBef>
              <a:spcAft>
                <a:spcPct val="0"/>
              </a:spcAft>
            </a:pPr>
            <a:endParaRPr lang="zh-CN" altLang="en-US" sz="1400" dirty="0">
              <a:solidFill>
                <a:schemeClr val="tx1">
                  <a:lumMod val="85000"/>
                  <a:lumOff val="15000"/>
                </a:schemeClr>
              </a:solidFill>
              <a:latin typeface="+mn-ea"/>
              <a:cs typeface="+mn-ea"/>
            </a:endParaRPr>
          </a:p>
        </p:txBody>
      </p:sp>
      <p:sp>
        <p:nvSpPr>
          <p:cNvPr id="5" name="文本框 4"/>
          <p:cNvSpPr txBox="1"/>
          <p:nvPr/>
        </p:nvSpPr>
        <p:spPr>
          <a:xfrm>
            <a:off x="541020" y="810895"/>
            <a:ext cx="11007725" cy="1938020"/>
          </a:xfrm>
          <a:prstGeom prst="rect">
            <a:avLst/>
          </a:prstGeom>
        </p:spPr>
        <p:txBody>
          <a:bodyPr wrap="square">
            <a:spAutoFit/>
          </a:bodyPr>
          <a:p>
            <a:r>
              <a:rPr sz="2400">
                <a:solidFill>
                  <a:srgbClr val="231F20"/>
                </a:solidFill>
              </a:rPr>
              <a:t>（三）发起人协议的编写</a:t>
            </a:r>
            <a:endParaRPr sz="2400">
              <a:solidFill>
                <a:srgbClr val="231F20"/>
              </a:solidFill>
              <a:highlight>
                <a:srgbClr val="FFFF00"/>
              </a:highlight>
            </a:endParaRPr>
          </a:p>
          <a:p>
            <a:r>
              <a:rPr sz="2400">
                <a:solidFill>
                  <a:srgbClr val="231F20"/>
                </a:solidFill>
              </a:rPr>
              <a:t>发起人协议是指股份有限公司发起人就拟创办公司的主要事宜达成的协议。股份有限公司发起人应当签订发起人协议，明确各自在公司设立过程中的权利和义务。发起人协议应当载明下列事项：公司经营项目、宗旨、范围和生产规模；公司注册资本、各方出资、出资方式；公司组织机构和经营管理；公司名称和住所。</a:t>
            </a:r>
            <a:endParaRPr sz="2400">
              <a:solidFill>
                <a:srgbClr val="231F20"/>
              </a:solidFill>
            </a:endParaRPr>
          </a:p>
        </p:txBody>
      </p:sp>
      <p:pic>
        <p:nvPicPr>
          <p:cNvPr id="3" name="https://photo-static-api.fotomore.com/creative/vcg/400/version23/VCG41481095410.jpg?uid=386&amp;timestamp=1724747080&amp;sign=975417006deb10ea3ef04a3cccbf1e2c" descr="密切关注他的演讲"/>
          <p:cNvPicPr>
            <a:picLocks noChangeAspect="1"/>
          </p:cNvPicPr>
          <p:nvPr/>
        </p:nvPicPr>
        <p:blipFill>
          <a:blip r:embed="rId2"/>
          <a:stretch>
            <a:fillRect/>
          </a:stretch>
        </p:blipFill>
        <p:spPr>
          <a:xfrm>
            <a:off x="3668395" y="3587750"/>
            <a:ext cx="4067175" cy="271335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227711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办理营业执照</a:t>
            </a:r>
            <a:r>
              <a:rPr lang="zh-CN" sz="2400" b="1" smtClean="0">
                <a:ea typeface="微软雅黑" panose="020B0503020204020204" pitchFamily="34" charset="-122"/>
                <a:cs typeface="+mn-lt"/>
                <a:sym typeface="+mn-ea"/>
              </a:rPr>
              <a:t> </a:t>
            </a:r>
            <a:r>
              <a:rPr sz="2400" smtClean="0">
                <a:ea typeface="微软雅黑" panose="020B0503020204020204" pitchFamily="34" charset="-122"/>
                <a:cs typeface="+mn-lt"/>
                <a:sym typeface="+mn-ea"/>
              </a:rPr>
              <a:t>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模块九</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111375" y="2347595"/>
            <a:ext cx="9370695" cy="1004570"/>
          </a:xfrm>
          <a:prstGeom prst="rect">
            <a:avLst/>
          </a:prstGeom>
          <a:noFill/>
        </p:spPr>
        <p:txBody>
          <a:bodyPr wrap="square" rtlCol="0">
            <a:spAutoFit/>
          </a:bodyPr>
          <a:p>
            <a:pPr indent="0" algn="l">
              <a:lnSpc>
                <a:spcPct val="90000"/>
              </a:lnSpc>
              <a:buNone/>
            </a:pPr>
            <a:r>
              <a:rPr sz="6600" b="1" smtClean="0">
                <a:solidFill>
                  <a:srgbClr val="002060"/>
                </a:solidFill>
                <a:latin typeface="微软雅黑" panose="020B0503020204020204" pitchFamily="34" charset="-122"/>
                <a:ea typeface="微软雅黑" panose="020B0503020204020204" pitchFamily="34" charset="-122"/>
                <a:sym typeface="+mn-ea"/>
              </a:rPr>
              <a:t>创立——创办新企业</a:t>
            </a:r>
            <a:endParaRPr lang="zh-CN" altLang="en-US"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441065" y="252095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新企业的选址</a:t>
            </a:r>
            <a:endParaRPr lang="zh-CN" altLang="en-US" sz="6000" b="1" smtClean="0">
              <a:solidFill>
                <a:srgbClr val="002060"/>
              </a:solidFill>
              <a:latin typeface="+mj-ea"/>
              <a:ea typeface="+mj-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2327275"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好利来的选址策略</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（1）你在好利来的选址策略中学习到了哪些经验？</a:t>
            </a:r>
            <a:endParaRPr lang="zh-CN" altLang="en-US" sz="2400"/>
          </a:p>
          <a:p>
            <a:pPr algn="l"/>
            <a:endParaRPr lang="zh-CN" altLang="en-US" sz="2400"/>
          </a:p>
          <a:p>
            <a:pPr algn="l"/>
            <a:r>
              <a:rPr lang="zh-CN" altLang="en-US" sz="2400"/>
              <a:t>（2）你还知道哪些企业的选址秘诀？请和大家分享。</a:t>
            </a:r>
            <a:endParaRPr lang="zh-CN"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11344910" cy="2676525"/>
          </a:xfrm>
          <a:prstGeom prst="rect">
            <a:avLst/>
          </a:prstGeom>
          <a:noFill/>
        </p:spPr>
        <p:txBody>
          <a:bodyPr wrap="square" rtlCol="0">
            <a:spAutoFit/>
          </a:bodyPr>
          <a:p>
            <a:r>
              <a:rPr lang="zh-CN" altLang="en-US" sz="2400"/>
              <a:t>（一）自然因素</a:t>
            </a:r>
            <a:endParaRPr lang="zh-CN" altLang="en-US" sz="2400"/>
          </a:p>
          <a:p>
            <a:r>
              <a:rPr lang="zh-CN" altLang="en-US" sz="2400"/>
              <a:t>创业者应该关注所选地址的地质状况、水资源的可用性、气候变化等自然因素是否符合新企业生产与经营的客观需要。此外，创业者还应考虑地理环境对选址是否有利，</a:t>
            </a:r>
            <a:r>
              <a:rPr lang="zh-CN" altLang="en-US" sz="2400">
                <a:solidFill>
                  <a:srgbClr val="FF0000"/>
                </a:solidFill>
              </a:rPr>
              <a:t>一是</a:t>
            </a:r>
            <a:r>
              <a:rPr lang="zh-CN" altLang="en-US" sz="2400"/>
              <a:t>交通便利与畅通的程度，交通条件便利与否对新企业的营销有很大影响；</a:t>
            </a:r>
            <a:r>
              <a:rPr lang="zh-CN" altLang="en-US" sz="2400">
                <a:solidFill>
                  <a:srgbClr val="FF0000"/>
                </a:solidFill>
              </a:rPr>
              <a:t>二是</a:t>
            </a:r>
            <a:r>
              <a:rPr lang="zh-CN" altLang="en-US" sz="2400"/>
              <a:t>所选地址周围的卫生与硬件设施情况及繁华程度，若新企业地址选在卫生环境好且位于车站附近、商业区、人口密度高的地区或同一行业集中的地区，将具有较大的优势。</a:t>
            </a:r>
            <a:endParaRPr lang="zh-CN" altLang="en-US" sz="2400"/>
          </a:p>
        </p:txBody>
      </p:sp>
      <p:pic>
        <p:nvPicPr>
          <p:cNvPr id="4" name="https://photo-static-api.fotomore.com/creative/vcg/veer/400/new/VCG41N514996672.jpg?uid=386&amp;timestamp=1724748020&amp;sign=822d13318e94fc1027f76edd92535cea" descr="环游世界"/>
          <p:cNvPicPr>
            <a:picLocks noChangeAspect="1"/>
          </p:cNvPicPr>
          <p:nvPr/>
        </p:nvPicPr>
        <p:blipFill>
          <a:blip r:embed="rId1"/>
          <a:stretch>
            <a:fillRect/>
          </a:stretch>
        </p:blipFill>
        <p:spPr>
          <a:xfrm>
            <a:off x="3790315" y="3429000"/>
            <a:ext cx="4087495" cy="264985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94970" y="935990"/>
            <a:ext cx="11344910" cy="2749550"/>
          </a:xfrm>
          <a:prstGeom prst="rect">
            <a:avLst/>
          </a:prstGeom>
          <a:noFill/>
        </p:spPr>
        <p:txBody>
          <a:bodyPr wrap="square" rtlCol="0">
            <a:spAutoFit/>
          </a:bodyPr>
          <a:p>
            <a:pPr>
              <a:lnSpc>
                <a:spcPct val="120000"/>
              </a:lnSpc>
              <a:spcBef>
                <a:spcPts val="0"/>
              </a:spcBef>
              <a:spcAft>
                <a:spcPts val="0"/>
              </a:spcAft>
            </a:pPr>
            <a:r>
              <a:rPr lang="zh-CN" altLang="en-US" sz="2400"/>
              <a:t>（二）政治因素</a:t>
            </a:r>
            <a:endParaRPr lang="zh-CN" altLang="en-US" sz="2400"/>
          </a:p>
          <a:p>
            <a:pPr>
              <a:lnSpc>
                <a:spcPct val="120000"/>
              </a:lnSpc>
              <a:spcBef>
                <a:spcPts val="0"/>
              </a:spcBef>
              <a:spcAft>
                <a:spcPts val="0"/>
              </a:spcAft>
            </a:pPr>
            <a:r>
              <a:rPr lang="zh-CN" altLang="en-US" sz="2400"/>
              <a:t>选择新企业地址时，创业者应重视对政府在市场发展、产业发展等方面相关规定的研究，具体包括研究政府已经出台的法律法规对新企业产品、服务、销售价格或营销策略等产生的影响，使新企业经营管理合规合法；研究政府在不同时期发展产业的重点和优惠政策，可将新企业建在政府支持该产业的地区，使新企业抢占市场先机。</a:t>
            </a:r>
            <a:endParaRPr lang="zh-CN" altLang="en-US" sz="2400"/>
          </a:p>
        </p:txBody>
      </p:sp>
      <p:pic>
        <p:nvPicPr>
          <p:cNvPr id="7" name="https://photo-static-api.fotomore.com/creative/vcg/400/new/VCG41N941073284.jpg?uid=386&amp;timestamp=1724748216&amp;sign=830be66f890481a8dac96020da03e94c" descr="业务团队的同事开会开会，对专业投资者工作的新营销业务策略项目进行讨论和分析数据图表、财务会计概念"/>
          <p:cNvPicPr>
            <a:picLocks noChangeAspect="1"/>
          </p:cNvPicPr>
          <p:nvPr/>
        </p:nvPicPr>
        <p:blipFill>
          <a:blip r:embed="rId1"/>
          <a:stretch>
            <a:fillRect/>
          </a:stretch>
        </p:blipFill>
        <p:spPr>
          <a:xfrm>
            <a:off x="3723640" y="3609340"/>
            <a:ext cx="4457065" cy="297116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11344910" cy="2749550"/>
          </a:xfrm>
          <a:prstGeom prst="rect">
            <a:avLst/>
          </a:prstGeom>
          <a:noFill/>
        </p:spPr>
        <p:txBody>
          <a:bodyPr wrap="square" rtlCol="0">
            <a:spAutoFit/>
          </a:bodyPr>
          <a:p>
            <a:pPr>
              <a:lnSpc>
                <a:spcPct val="120000"/>
              </a:lnSpc>
              <a:spcBef>
                <a:spcPts val="0"/>
              </a:spcBef>
              <a:spcAft>
                <a:spcPts val="0"/>
              </a:spcAft>
            </a:pPr>
            <a:r>
              <a:rPr lang="zh-CN" altLang="en-US" sz="2400"/>
              <a:t>（三）经济因素</a:t>
            </a:r>
            <a:endParaRPr lang="zh-CN" altLang="en-US" sz="2400"/>
          </a:p>
          <a:p>
            <a:pPr>
              <a:lnSpc>
                <a:spcPct val="120000"/>
              </a:lnSpc>
              <a:spcBef>
                <a:spcPts val="0"/>
              </a:spcBef>
              <a:spcAft>
                <a:spcPts val="0"/>
              </a:spcAft>
            </a:pPr>
            <a:r>
              <a:rPr lang="zh-CN" altLang="en-US" sz="2400"/>
              <a:t>经济因素决定了新企业选址预选地区的购买力，一般反映在该地区消费者的银行存</a:t>
            </a:r>
            <a:endParaRPr lang="zh-CN" altLang="en-US" sz="2400"/>
          </a:p>
          <a:p>
            <a:pPr>
              <a:lnSpc>
                <a:spcPct val="120000"/>
              </a:lnSpc>
              <a:spcBef>
                <a:spcPts val="0"/>
              </a:spcBef>
              <a:spcAft>
                <a:spcPts val="0"/>
              </a:spcAft>
            </a:pPr>
            <a:r>
              <a:rPr lang="zh-CN" altLang="en-US" sz="2400"/>
              <a:t>款、收入水平、家庭总收入等指标上，这些数据与该地区是否繁荣有密切关系。此外，创业者还应注意考察新企业预选地区的商业环境，是否形成了具有竞争力的企业集群，新企业将地址选择在与自身产品或服务相关联企业和相关联机构相对集中的地区是比较容易获得成功的。</a:t>
            </a:r>
            <a:endParaRPr lang="zh-CN" altLang="en-US" sz="2400"/>
          </a:p>
        </p:txBody>
      </p:sp>
      <p:pic>
        <p:nvPicPr>
          <p:cNvPr id="4" name="https://photo-static-api.fotomore.com/creative/vcg/veer/400/new/VCG41N692725046.jpg?uid=386&amp;timestamp=1724748267&amp;sign=bba4b6db4828d978b0060bff074614f0" descr="双重暴露的股票和利润图表上行的硬币为金融和银行概念。"/>
          <p:cNvPicPr>
            <a:picLocks noChangeAspect="1"/>
          </p:cNvPicPr>
          <p:nvPr/>
        </p:nvPicPr>
        <p:blipFill>
          <a:blip r:embed="rId1"/>
          <a:stretch>
            <a:fillRect/>
          </a:stretch>
        </p:blipFill>
        <p:spPr>
          <a:xfrm>
            <a:off x="3657600" y="3759200"/>
            <a:ext cx="4232910" cy="282130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94970" y="921385"/>
            <a:ext cx="11344910" cy="2306320"/>
          </a:xfrm>
          <a:prstGeom prst="rect">
            <a:avLst/>
          </a:prstGeom>
          <a:noFill/>
        </p:spPr>
        <p:txBody>
          <a:bodyPr wrap="square" rtlCol="0">
            <a:spAutoFit/>
          </a:bodyPr>
          <a:p>
            <a:pPr>
              <a:lnSpc>
                <a:spcPct val="120000"/>
              </a:lnSpc>
              <a:spcBef>
                <a:spcPts val="0"/>
              </a:spcBef>
              <a:spcAft>
                <a:spcPts val="0"/>
              </a:spcAft>
            </a:pPr>
            <a:r>
              <a:rPr lang="zh-CN" altLang="en-US" sz="2400"/>
              <a:t>（四）人口因素</a:t>
            </a:r>
            <a:endParaRPr lang="zh-CN" altLang="en-US" sz="2400"/>
          </a:p>
          <a:p>
            <a:pPr>
              <a:lnSpc>
                <a:spcPct val="120000"/>
              </a:lnSpc>
              <a:spcBef>
                <a:spcPts val="0"/>
              </a:spcBef>
              <a:spcAft>
                <a:spcPts val="0"/>
              </a:spcAft>
            </a:pPr>
            <a:r>
              <a:rPr lang="zh-CN" altLang="en-US" sz="2400"/>
              <a:t>创业者应该对新企业的目标消费群体有所了解，进而以此为标准比对选址参考地区</a:t>
            </a:r>
            <a:endParaRPr lang="zh-CN" altLang="en-US" sz="2400"/>
          </a:p>
          <a:p>
            <a:pPr>
              <a:lnSpc>
                <a:spcPct val="120000"/>
              </a:lnSpc>
              <a:spcBef>
                <a:spcPts val="0"/>
              </a:spcBef>
              <a:spcAft>
                <a:spcPts val="0"/>
              </a:spcAft>
            </a:pPr>
            <a:r>
              <a:rPr lang="zh-CN" altLang="en-US" sz="2400"/>
              <a:t>的人口结构、人口数量、人口稳定状况，以及消费者的职业与收入状况、购买习惯、消费能力等情况。人口因素往往反映该地区的市场需求及市场容量。一般情况下，新企业地址附近的人口越多、越密集，对新企业的经营发展就越好。</a:t>
            </a:r>
            <a:endParaRPr lang="zh-CN" altLang="en-US" sz="2400"/>
          </a:p>
        </p:txBody>
      </p:sp>
      <p:pic>
        <p:nvPicPr>
          <p:cNvPr id="5" name="https://photo-static-api.fotomore.com/creative/vcg/400/new/VCG41N1159200299.jpg?uid=386&amp;timestamp=1724748437&amp;sign=dd513d563f3efaca4c9c869d1a66f292" descr="一群木头人像被卷尺紧紧抓住。社会科学。推广减肥、生活方式的理念。信息统计，数量测量，人口增长趋势。"/>
          <p:cNvPicPr>
            <a:picLocks noChangeAspect="1"/>
          </p:cNvPicPr>
          <p:nvPr/>
        </p:nvPicPr>
        <p:blipFill>
          <a:blip r:embed="rId1"/>
          <a:stretch>
            <a:fillRect/>
          </a:stretch>
        </p:blipFill>
        <p:spPr>
          <a:xfrm>
            <a:off x="3750310" y="4060825"/>
            <a:ext cx="4178935" cy="251968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11344910" cy="2306320"/>
          </a:xfrm>
          <a:prstGeom prst="rect">
            <a:avLst/>
          </a:prstGeom>
          <a:noFill/>
        </p:spPr>
        <p:txBody>
          <a:bodyPr wrap="square" rtlCol="0">
            <a:spAutoFit/>
          </a:bodyPr>
          <a:p>
            <a:pPr>
              <a:lnSpc>
                <a:spcPct val="120000"/>
              </a:lnSpc>
              <a:spcBef>
                <a:spcPts val="0"/>
              </a:spcBef>
              <a:spcAft>
                <a:spcPts val="0"/>
              </a:spcAft>
            </a:pPr>
            <a:r>
              <a:rPr lang="zh-CN" altLang="en-US" sz="2400"/>
              <a:t>（五）技术因素</a:t>
            </a:r>
            <a:endParaRPr lang="zh-CN" altLang="en-US" sz="2400"/>
          </a:p>
          <a:p>
            <a:pPr>
              <a:lnSpc>
                <a:spcPct val="120000"/>
              </a:lnSpc>
              <a:spcBef>
                <a:spcPts val="0"/>
              </a:spcBef>
              <a:spcAft>
                <a:spcPts val="0"/>
              </a:spcAft>
            </a:pPr>
            <a:r>
              <a:rPr lang="zh-CN" altLang="en-US" sz="2400"/>
              <a:t>以科技研发与生产为方向的高科技新企业在选址时，创业者可考虑将新企业建在某</a:t>
            </a:r>
            <a:endParaRPr lang="zh-CN" altLang="en-US" sz="2400"/>
          </a:p>
          <a:p>
            <a:pPr>
              <a:lnSpc>
                <a:spcPct val="120000"/>
              </a:lnSpc>
              <a:spcBef>
                <a:spcPts val="0"/>
              </a:spcBef>
              <a:spcAft>
                <a:spcPts val="0"/>
              </a:spcAft>
            </a:pPr>
            <a:r>
              <a:rPr lang="zh-CN" altLang="en-US" sz="2400"/>
              <a:t>地区与社区的技术研发中心附近，或建在新技术信息快速传递的地区。这样的话，创业者可及时了解和掌握国内外新技术发展变化的新规律、新特点和新趋势，避免技术进步的难以预测性和技术市场变化的不确定性对高科技新企业带来的不利影响。</a:t>
            </a:r>
            <a:endParaRPr lang="zh-CN" altLang="en-US" sz="2400"/>
          </a:p>
        </p:txBody>
      </p:sp>
      <p:pic>
        <p:nvPicPr>
          <p:cNvPr id="4" name="https://photo-static-api.fotomore.com/creative/vcg/400/new/VCG41N1189936983.jpg?uid=386&amp;timestamp=1724748491&amp;sign=2a5d73cf0bde5d42f1521ad0c2c382d2" descr="自动焊接机器人机械臂是在现代汽车配件厂工作的。"/>
          <p:cNvPicPr>
            <a:picLocks noChangeAspect="1"/>
          </p:cNvPicPr>
          <p:nvPr/>
        </p:nvPicPr>
        <p:blipFill>
          <a:blip r:embed="rId1"/>
          <a:stretch>
            <a:fillRect/>
          </a:stretch>
        </p:blipFill>
        <p:spPr>
          <a:xfrm>
            <a:off x="2857500" y="3722370"/>
            <a:ext cx="5146675" cy="257365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5716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一、影响新企业选址的因素</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11344910" cy="2306320"/>
          </a:xfrm>
          <a:prstGeom prst="rect">
            <a:avLst/>
          </a:prstGeom>
          <a:noFill/>
        </p:spPr>
        <p:txBody>
          <a:bodyPr wrap="square" rtlCol="0">
            <a:spAutoFit/>
          </a:bodyPr>
          <a:p>
            <a:pPr>
              <a:lnSpc>
                <a:spcPct val="120000"/>
              </a:lnSpc>
              <a:spcBef>
                <a:spcPts val="0"/>
              </a:spcBef>
              <a:spcAft>
                <a:spcPts val="0"/>
              </a:spcAft>
            </a:pPr>
            <a:r>
              <a:rPr lang="zh-CN" altLang="en-US" sz="2400"/>
              <a:t>（六）社会文化因素</a:t>
            </a:r>
            <a:endParaRPr lang="zh-CN" altLang="en-US" sz="2400"/>
          </a:p>
          <a:p>
            <a:pPr>
              <a:lnSpc>
                <a:spcPct val="120000"/>
              </a:lnSpc>
              <a:spcBef>
                <a:spcPts val="0"/>
              </a:spcBef>
              <a:spcAft>
                <a:spcPts val="0"/>
              </a:spcAft>
            </a:pPr>
            <a:r>
              <a:rPr lang="zh-CN" altLang="en-US" sz="2400"/>
              <a:t>选择新企业地址时，创业者应考虑新企业地址所在城市的影响力、所在地区的社区</a:t>
            </a:r>
            <a:endParaRPr lang="zh-CN" altLang="en-US" sz="2400"/>
          </a:p>
          <a:p>
            <a:pPr>
              <a:lnSpc>
                <a:spcPct val="120000"/>
              </a:lnSpc>
              <a:spcBef>
                <a:spcPts val="0"/>
              </a:spcBef>
              <a:spcAft>
                <a:spcPts val="0"/>
              </a:spcAft>
            </a:pPr>
            <a:r>
              <a:rPr lang="zh-CN" altLang="en-US" sz="2400"/>
              <a:t>文化与商业文化；分析新企业产品或服务目标消费群体的文化品位与消费心理。不同文化背景的消费者，其生活态度与价值取向的差异导致他们对健康、营养、安全和环境等的关注程度不同，这会直接影响新企业产品或服务的市场需求与市场拓展。</a:t>
            </a:r>
            <a:endParaRPr lang="zh-CN" altLang="en-US" sz="2400"/>
          </a:p>
        </p:txBody>
      </p:sp>
      <p:pic>
        <p:nvPicPr>
          <p:cNvPr id="5" name="https://photo-static-api.fotomore.com/creative/vcg/400/new/VCG211342770492.jpg?uid=386&amp;timestamp=1724748607&amp;sign=2e09ee3d99d3e09850f0d9919f44449a" descr="剪裁的手在日落时对着天空做心形"/>
          <p:cNvPicPr>
            <a:picLocks noChangeAspect="1"/>
          </p:cNvPicPr>
          <p:nvPr/>
        </p:nvPicPr>
        <p:blipFill>
          <a:blip r:embed="rId1"/>
          <a:stretch>
            <a:fillRect/>
          </a:stretch>
        </p:blipFill>
        <p:spPr>
          <a:xfrm>
            <a:off x="3710940" y="3844290"/>
            <a:ext cx="3807460" cy="232283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697990" y="3815080"/>
            <a:ext cx="6096000" cy="829945"/>
          </a:xfrm>
          <a:prstGeom prst="rect">
            <a:avLst/>
          </a:prstGeom>
          <a:noFill/>
        </p:spPr>
        <p:txBody>
          <a:bodyPr wrap="square" rtlCol="0" anchor="t">
            <a:spAutoFit/>
          </a:bodyPr>
          <a:p>
            <a:r>
              <a:rPr lang="zh-CN" altLang="en-US" sz="2400" b="1">
                <a:solidFill>
                  <a:srgbClr val="002060"/>
                </a:solidFill>
              </a:rPr>
              <a:t>小王加盟了一家连锁文具店，他在选址时应重点考虑哪些因素？</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2605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二、新企业选址的策略与技巧</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（一）新企业选址的策略</a:t>
            </a:r>
            <a:endParaRPr lang="zh-CN" altLang="en-US" sz="2400"/>
          </a:p>
        </p:txBody>
      </p:sp>
      <p:sp>
        <p:nvSpPr>
          <p:cNvPr id="21" name="矩形: 圆角 20"/>
          <p:cNvSpPr>
            <a:spLocks noChangeAspect="1"/>
          </p:cNvSpPr>
          <p:nvPr>
            <p:custDataLst>
              <p:tags r:id="rId1"/>
            </p:custDataLst>
          </p:nvPr>
        </p:nvSpPr>
        <p:spPr>
          <a:xfrm rot="2700000">
            <a:off x="7644448" y="3896360"/>
            <a:ext cx="1923351" cy="1923351"/>
          </a:xfrm>
          <a:prstGeom prst="roundRect">
            <a:avLst>
              <a:gd name="adj" fmla="val 14848"/>
            </a:avLst>
          </a:prstGeom>
          <a:noFill/>
          <a:ln w="22225" cap="flat">
            <a:gradFill flip="none" rotWithShape="1">
              <a:gsLst>
                <a:gs pos="0">
                  <a:schemeClr val="accent2">
                    <a:alpha val="11000"/>
                  </a:schemeClr>
                </a:gs>
                <a:gs pos="100000">
                  <a:schemeClr val="accent2">
                    <a:alpha val="0"/>
                  </a:schemeClr>
                </a:gs>
              </a:gsLst>
              <a:lin ang="16200000" scaled="1"/>
              <a:tileRect/>
            </a:gradFill>
            <a:prstDash val="solid"/>
            <a:miter/>
          </a:ln>
          <a:effectLst>
            <a:outerShdw blurRad="241300" dist="228600" dir="5400000" algn="t" rotWithShape="0">
              <a:schemeClr val="accent2">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4" name="矩形: 圆角 23"/>
          <p:cNvSpPr>
            <a:spLocks noChangeAspect="1"/>
          </p:cNvSpPr>
          <p:nvPr>
            <p:custDataLst>
              <p:tags r:id="rId2"/>
            </p:custDataLst>
          </p:nvPr>
        </p:nvSpPr>
        <p:spPr>
          <a:xfrm rot="2700000">
            <a:off x="5613718" y="2118995"/>
            <a:ext cx="2164343" cy="2164343"/>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0" name="矩形: 圆角 19"/>
          <p:cNvSpPr>
            <a:spLocks noChangeAspect="1"/>
          </p:cNvSpPr>
          <p:nvPr>
            <p:custDataLst>
              <p:tags r:id="rId3"/>
            </p:custDataLst>
          </p:nvPr>
        </p:nvSpPr>
        <p:spPr>
          <a:xfrm rot="2700000">
            <a:off x="3809048" y="3896360"/>
            <a:ext cx="1923351" cy="1923351"/>
          </a:xfrm>
          <a:prstGeom prst="roundRect">
            <a:avLst>
              <a:gd name="adj" fmla="val 14848"/>
            </a:avLst>
          </a:prstGeom>
          <a:noFill/>
          <a:ln w="22225" cap="flat">
            <a:gradFill flip="none" rotWithShape="1">
              <a:gsLst>
                <a:gs pos="0">
                  <a:schemeClr val="accent2">
                    <a:alpha val="11000"/>
                  </a:schemeClr>
                </a:gs>
                <a:gs pos="100000">
                  <a:schemeClr val="accent2">
                    <a:alpha val="0"/>
                  </a:schemeClr>
                </a:gs>
              </a:gsLst>
              <a:lin ang="16200000" scaled="1"/>
              <a:tileRect/>
            </a:gradFill>
            <a:prstDash val="solid"/>
            <a:miter/>
          </a:ln>
          <a:effectLst>
            <a:outerShdw blurRad="241300" dist="228600" dir="5400000" algn="t" rotWithShape="0">
              <a:schemeClr val="accent2">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4" name="矩形: 圆角 2"/>
          <p:cNvSpPr>
            <a:spLocks noChangeAspect="1"/>
          </p:cNvSpPr>
          <p:nvPr>
            <p:custDataLst>
              <p:tags r:id="rId4"/>
            </p:custDataLst>
          </p:nvPr>
        </p:nvSpPr>
        <p:spPr>
          <a:xfrm rot="2700000">
            <a:off x="1771333" y="2975610"/>
            <a:ext cx="2164343" cy="2164343"/>
          </a:xfrm>
          <a:prstGeom prst="roundRect">
            <a:avLst>
              <a:gd name="adj" fmla="val 14848"/>
            </a:avLst>
          </a:prstGeom>
          <a:gradFill flip="none" rotWithShape="0">
            <a:gsLst>
              <a:gs pos="14000">
                <a:schemeClr val="accent1">
                  <a:lumMod val="75000"/>
                  <a:alpha val="100000"/>
                </a:schemeClr>
              </a:gs>
              <a:gs pos="100000">
                <a:schemeClr val="accent1">
                  <a:lumMod val="60000"/>
                  <a:lumOff val="40000"/>
                  <a:alpha val="100000"/>
                </a:schemeClr>
              </a:gs>
              <a:gs pos="61000">
                <a:schemeClr val="accent1">
                  <a:alpha val="100000"/>
                </a:schemeClr>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8" name="矩形: 圆角 11"/>
          <p:cNvSpPr>
            <a:spLocks noChangeAspect="1"/>
          </p:cNvSpPr>
          <p:nvPr>
            <p:custDataLst>
              <p:tags r:id="rId5"/>
            </p:custDataLst>
          </p:nvPr>
        </p:nvSpPr>
        <p:spPr>
          <a:xfrm rot="2700000">
            <a:off x="3689033" y="2111375"/>
            <a:ext cx="2164343" cy="2164343"/>
          </a:xfrm>
          <a:prstGeom prst="roundRect">
            <a:avLst>
              <a:gd name="adj" fmla="val 14848"/>
            </a:avLst>
          </a:prstGeom>
          <a:solidFill>
            <a:srgbClr val="FFFFFF"/>
          </a:solidFill>
          <a:ln w="15875" cap="flat">
            <a:gradFill>
              <a:gsLst>
                <a:gs pos="0">
                  <a:schemeClr val="accent2">
                    <a:lumMod val="60000"/>
                    <a:lumOff val="40000"/>
                    <a:alpha val="100000"/>
                  </a:schemeClr>
                </a:gs>
                <a:gs pos="100000">
                  <a:schemeClr val="accent2">
                    <a:lumMod val="75000"/>
                    <a:alpha val="100000"/>
                  </a:schemeClr>
                </a:gs>
              </a:gsLst>
              <a:lin ang="5400000" scaled="1"/>
            </a:gradFill>
            <a:prstDash val="solid"/>
            <a:miter/>
          </a:ln>
          <a:effectLst>
            <a:outerShdw blurRad="241300" dist="228600" dir="5400000" algn="t" rotWithShape="0">
              <a:schemeClr val="accent2">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9" name="图片 3" descr="343439383331313b343532303031393bd2b5bca8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633278" y="3671570"/>
            <a:ext cx="288000" cy="288000"/>
          </a:xfrm>
          <a:prstGeom prst="rect">
            <a:avLst/>
          </a:prstGeom>
          <a:effectLst>
            <a:outerShdw blurRad="50800" dist="50800" dir="5400000" sx="102000" sy="102000" algn="ctr" rotWithShape="0">
              <a:schemeClr val="accent2">
                <a:alpha val="20000"/>
              </a:schemeClr>
            </a:outerShdw>
          </a:effectLst>
        </p:spPr>
      </p:pic>
      <p:sp>
        <p:nvSpPr>
          <p:cNvPr id="10" name="矩形: 圆角 12"/>
          <p:cNvSpPr>
            <a:spLocks noChangeAspect="1"/>
          </p:cNvSpPr>
          <p:nvPr>
            <p:custDataLst>
              <p:tags r:id="rId9"/>
            </p:custDataLst>
          </p:nvPr>
        </p:nvSpPr>
        <p:spPr>
          <a:xfrm rot="2700000">
            <a:off x="5613718" y="2975610"/>
            <a:ext cx="2164343" cy="2164343"/>
          </a:xfrm>
          <a:prstGeom prst="roundRect">
            <a:avLst>
              <a:gd name="adj" fmla="val 14848"/>
            </a:avLst>
          </a:prstGeom>
          <a:gradFill flip="none" rotWithShape="0">
            <a:gsLst>
              <a:gs pos="14000">
                <a:schemeClr val="accent1">
                  <a:lumMod val="75000"/>
                  <a:alpha val="100000"/>
                </a:schemeClr>
              </a:gs>
              <a:gs pos="100000">
                <a:schemeClr val="accent1">
                  <a:lumMod val="60000"/>
                  <a:lumOff val="40000"/>
                  <a:alpha val="100000"/>
                </a:schemeClr>
              </a:gs>
              <a:gs pos="61000">
                <a:schemeClr val="accent1">
                  <a:alpha val="100000"/>
                </a:schemeClr>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11" name="矩形: 圆角 13"/>
          <p:cNvSpPr>
            <a:spLocks noChangeAspect="1"/>
          </p:cNvSpPr>
          <p:nvPr>
            <p:custDataLst>
              <p:tags r:id="rId10"/>
            </p:custDataLst>
          </p:nvPr>
        </p:nvSpPr>
        <p:spPr>
          <a:xfrm rot="2700000">
            <a:off x="7523798" y="2111375"/>
            <a:ext cx="2164343" cy="2164343"/>
          </a:xfrm>
          <a:prstGeom prst="roundRect">
            <a:avLst>
              <a:gd name="adj" fmla="val 14848"/>
            </a:avLst>
          </a:prstGeom>
          <a:solidFill>
            <a:srgbClr val="FFFFFF"/>
          </a:solidFill>
          <a:ln w="15875" cap="flat">
            <a:gradFill>
              <a:gsLst>
                <a:gs pos="0">
                  <a:schemeClr val="accent2">
                    <a:lumMod val="60000"/>
                    <a:lumOff val="40000"/>
                    <a:alpha val="100000"/>
                  </a:schemeClr>
                </a:gs>
                <a:gs pos="100000">
                  <a:schemeClr val="accent2">
                    <a:lumMod val="75000"/>
                    <a:alpha val="100000"/>
                  </a:schemeClr>
                </a:gs>
              </a:gsLst>
              <a:lin ang="5400000" scaled="1"/>
            </a:gradFill>
            <a:prstDash val="solid"/>
            <a:miter/>
          </a:ln>
          <a:effectLst>
            <a:outerShdw blurRad="241300" dist="228600" dir="5400000" algn="t" rotWithShape="0">
              <a:schemeClr val="accent2">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pic>
        <p:nvPicPr>
          <p:cNvPr id="18" name="图片 13" descr="343435383038363b343532323339363bd5bdc2d4c4bfb1ea"/>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554153" y="3342640"/>
            <a:ext cx="288000" cy="288000"/>
          </a:xfrm>
          <a:prstGeom prst="rect">
            <a:avLst/>
          </a:prstGeom>
          <a:effectLst>
            <a:outerShdw blurRad="76200" dist="38100" dir="8100000" algn="tr" rotWithShape="0">
              <a:schemeClr val="accent1">
                <a:lumMod val="75000"/>
                <a:alpha val="40000"/>
              </a:schemeClr>
            </a:outerShdw>
          </a:effectLst>
        </p:spPr>
      </p:pic>
      <p:pic>
        <p:nvPicPr>
          <p:cNvPr id="19" name="图片 21" descr="343439383331313b343532303033363bd3aad2b5ccfcc5e4d6c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451533" y="3913505"/>
            <a:ext cx="288000" cy="288000"/>
          </a:xfrm>
          <a:prstGeom prst="rect">
            <a:avLst/>
          </a:prstGeom>
          <a:effectLst>
            <a:outerShdw blurRad="50800" dist="50800" dir="5400000" sx="102000" sy="102000" algn="ctr" rotWithShape="0">
              <a:schemeClr val="accent2">
                <a:alpha val="20000"/>
              </a:schemeClr>
            </a:outerShdw>
          </a:effectLst>
        </p:spPr>
      </p:pic>
      <p:pic>
        <p:nvPicPr>
          <p:cNvPr id="22" name="图片 4" descr="343439383331313b343532303032303bb8f6c8cbd0c5cfa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715578" y="3343275"/>
            <a:ext cx="288000" cy="288000"/>
          </a:xfrm>
          <a:prstGeom prst="rect">
            <a:avLst/>
          </a:prstGeom>
          <a:effectLst>
            <a:outerShdw blurRad="76200" dist="38100" dir="8100000" algn="tr" rotWithShape="0">
              <a:schemeClr val="accent1">
                <a:lumMod val="75000"/>
                <a:alpha val="40000"/>
              </a:schemeClr>
            </a:outerShdw>
          </a:effectLst>
        </p:spPr>
      </p:pic>
      <p:sp>
        <p:nvSpPr>
          <p:cNvPr id="25" name="矩形: 圆角 38"/>
          <p:cNvSpPr>
            <a:spLocks noChangeAspect="1"/>
          </p:cNvSpPr>
          <p:nvPr>
            <p:custDataLst>
              <p:tags r:id="rId20"/>
            </p:custDataLst>
          </p:nvPr>
        </p:nvSpPr>
        <p:spPr>
          <a:xfrm rot="2700000">
            <a:off x="9720898" y="3803015"/>
            <a:ext cx="1114035" cy="111403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6" name="矩形: 圆角 39"/>
          <p:cNvSpPr>
            <a:spLocks noChangeAspect="1"/>
          </p:cNvSpPr>
          <p:nvPr>
            <p:custDataLst>
              <p:tags r:id="rId21"/>
            </p:custDataLst>
          </p:nvPr>
        </p:nvSpPr>
        <p:spPr>
          <a:xfrm rot="2700000">
            <a:off x="1418908" y="1717675"/>
            <a:ext cx="1114035" cy="111403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8" name="矩形 27"/>
          <p:cNvSpPr/>
          <p:nvPr>
            <p:custDataLst>
              <p:tags r:id="rId22"/>
            </p:custDataLst>
          </p:nvPr>
        </p:nvSpPr>
        <p:spPr>
          <a:xfrm>
            <a:off x="1989773" y="3823335"/>
            <a:ext cx="1702882" cy="90452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1．主动关注政府规划</a:t>
            </a:r>
            <a:endParaRPr lang="zh-CN" altLang="en-US" sz="2200" b="1" dirty="0">
              <a:solidFill>
                <a:srgbClr val="FFFFFF"/>
              </a:solidFill>
              <a:latin typeface="+mn-ea"/>
              <a:cs typeface="+mn-ea"/>
            </a:endParaRPr>
          </a:p>
        </p:txBody>
      </p:sp>
      <p:sp>
        <p:nvSpPr>
          <p:cNvPr id="29" name="矩形 28"/>
          <p:cNvSpPr/>
          <p:nvPr>
            <p:custDataLst>
              <p:tags r:id="rId23"/>
            </p:custDataLst>
          </p:nvPr>
        </p:nvSpPr>
        <p:spPr>
          <a:xfrm>
            <a:off x="5834698" y="3823335"/>
            <a:ext cx="1702882" cy="904523"/>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2200" b="1" dirty="0">
                <a:solidFill>
                  <a:srgbClr val="FFFFFF"/>
                </a:solidFill>
                <a:latin typeface="+mn-ea"/>
                <a:cs typeface="+mn-ea"/>
              </a:rPr>
              <a:t>3．避开交通不畅地区</a:t>
            </a:r>
            <a:endParaRPr lang="zh-CN" altLang="en-US" sz="2200" b="1" dirty="0">
              <a:solidFill>
                <a:srgbClr val="FFFFFF"/>
              </a:solidFill>
              <a:latin typeface="+mn-ea"/>
              <a:cs typeface="+mn-ea"/>
            </a:endParaRPr>
          </a:p>
        </p:txBody>
      </p:sp>
      <p:sp>
        <p:nvSpPr>
          <p:cNvPr id="30" name="矩形 29"/>
          <p:cNvSpPr/>
          <p:nvPr>
            <p:custDataLst>
              <p:tags r:id="rId24"/>
            </p:custDataLst>
          </p:nvPr>
        </p:nvSpPr>
        <p:spPr>
          <a:xfrm>
            <a:off x="3919538" y="2548890"/>
            <a:ext cx="1702882" cy="841907"/>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2"/>
                </a:solidFill>
                <a:latin typeface="+mn-ea"/>
                <a:cs typeface="+mn-ea"/>
              </a:rPr>
              <a:t>2．符合自身经营定位</a:t>
            </a:r>
            <a:endParaRPr lang="zh-CN" altLang="en-US" sz="2200" b="1" dirty="0">
              <a:solidFill>
                <a:schemeClr val="accent2"/>
              </a:solidFill>
              <a:latin typeface="+mn-ea"/>
              <a:cs typeface="+mn-ea"/>
            </a:endParaRPr>
          </a:p>
        </p:txBody>
      </p:sp>
      <p:sp>
        <p:nvSpPr>
          <p:cNvPr id="31" name="矩形 30"/>
          <p:cNvSpPr/>
          <p:nvPr>
            <p:custDataLst>
              <p:tags r:id="rId25"/>
            </p:custDataLst>
          </p:nvPr>
        </p:nvSpPr>
        <p:spPr>
          <a:xfrm>
            <a:off x="7446645" y="2730500"/>
            <a:ext cx="2297430" cy="842010"/>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2200" b="1" dirty="0">
                <a:solidFill>
                  <a:schemeClr val="accent2"/>
                </a:solidFill>
                <a:latin typeface="+mn-ea"/>
                <a:cs typeface="+mn-ea"/>
              </a:rPr>
              <a:t>4．进驻同类型店铺聚集地区</a:t>
            </a:r>
            <a:endParaRPr lang="zh-CN" altLang="en-US" sz="2200" b="1" dirty="0">
              <a:solidFill>
                <a:schemeClr val="accent2"/>
              </a:solidFill>
              <a:latin typeface="+mn-ea"/>
              <a:cs typeface="+mn-ea"/>
            </a:endParaRPr>
          </a:p>
        </p:txBody>
      </p:sp>
    </p:spTree>
    <p:custDataLst>
      <p:tags r:id="rId2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754755" y="2618105"/>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注册新企业</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522605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二、新企业选址的策略与技巧</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（二）新企业选址的技巧</a:t>
            </a:r>
            <a:endParaRPr lang="zh-CN" altLang="en-US" sz="2400"/>
          </a:p>
        </p:txBody>
      </p:sp>
      <p:sp>
        <p:nvSpPr>
          <p:cNvPr id="48" name="文本框 47"/>
          <p:cNvSpPr txBox="1"/>
          <p:nvPr>
            <p:custDataLst>
              <p:tags r:id="rId1"/>
            </p:custDataLst>
          </p:nvPr>
        </p:nvSpPr>
        <p:spPr>
          <a:xfrm>
            <a:off x="1244600" y="2464435"/>
            <a:ext cx="3019425" cy="369570"/>
          </a:xfrm>
          <a:prstGeom prst="rect">
            <a:avLst/>
          </a:prstGeom>
          <a:noFill/>
        </p:spPr>
        <p:txBody>
          <a:bodyPr wrap="square" lIns="0" tIns="0" rIns="0" bIns="0" rtlCol="0" anchor="ctr" anchorCtr="0">
            <a:noAutofit/>
          </a:bodyPr>
          <a:lstStyle>
            <a:defPPr>
              <a:defRPr lang="zh-CN"/>
            </a:defPPr>
            <a:lvl1pPr>
              <a:defRPr sz="2000" b="1">
                <a:solidFill>
                  <a:schemeClr val="accent2"/>
                </a:solidFill>
              </a:defRPr>
            </a:lvl1pPr>
          </a:lstStyle>
          <a:p>
            <a:r>
              <a:rPr lang="zh-CN" altLang="en-US" sz="2400" dirty="0">
                <a:solidFill>
                  <a:schemeClr val="accent1"/>
                </a:solidFill>
              </a:rPr>
              <a:t>1．对外收集市场信息</a:t>
            </a:r>
            <a:endParaRPr lang="zh-CN" altLang="en-US" sz="2400" dirty="0">
              <a:solidFill>
                <a:schemeClr val="accent1"/>
              </a:solidFill>
            </a:endParaRPr>
          </a:p>
        </p:txBody>
      </p:sp>
      <p:sp>
        <p:nvSpPr>
          <p:cNvPr id="54" name="文本框 53"/>
          <p:cNvSpPr txBox="1"/>
          <p:nvPr>
            <p:custDataLst>
              <p:tags r:id="rId2"/>
            </p:custDataLst>
          </p:nvPr>
        </p:nvSpPr>
        <p:spPr>
          <a:xfrm>
            <a:off x="8503285" y="1469390"/>
            <a:ext cx="3338195" cy="369570"/>
          </a:xfrm>
          <a:prstGeom prst="rect">
            <a:avLst/>
          </a:prstGeom>
          <a:noFill/>
        </p:spPr>
        <p:txBody>
          <a:bodyPr wrap="square" lIns="0" tIns="0" rIns="0" bIns="0" rtlCol="0" anchor="ctr" anchorCtr="0">
            <a:noAutofit/>
          </a:bodyPr>
          <a:lstStyle/>
          <a:p>
            <a:pPr algn="r"/>
            <a:r>
              <a:rPr lang="zh-CN" altLang="en-US" sz="2400" b="1" dirty="0">
                <a:solidFill>
                  <a:schemeClr val="accent1"/>
                </a:solidFill>
              </a:rPr>
              <a:t>2．对内听取多方建议</a:t>
            </a:r>
            <a:endParaRPr lang="zh-CN" altLang="en-US" sz="2400" b="1" dirty="0">
              <a:solidFill>
                <a:schemeClr val="accent1"/>
              </a:solidFill>
            </a:endParaRPr>
          </a:p>
        </p:txBody>
      </p:sp>
      <p:sp>
        <p:nvSpPr>
          <p:cNvPr id="56" name="文本框 55"/>
          <p:cNvSpPr txBox="1"/>
          <p:nvPr>
            <p:custDataLst>
              <p:tags r:id="rId3"/>
            </p:custDataLst>
          </p:nvPr>
        </p:nvSpPr>
        <p:spPr>
          <a:xfrm>
            <a:off x="8502968" y="3531235"/>
            <a:ext cx="2628000" cy="369332"/>
          </a:xfrm>
          <a:prstGeom prst="rect">
            <a:avLst/>
          </a:prstGeom>
          <a:noFill/>
        </p:spPr>
        <p:txBody>
          <a:bodyPr wrap="square" lIns="0" tIns="0" rIns="0" bIns="0" rtlCol="0" anchor="ctr" anchorCtr="0">
            <a:noAutofit/>
          </a:bodyPr>
          <a:lstStyle>
            <a:defPPr>
              <a:defRPr lang="zh-CN"/>
            </a:defPPr>
            <a:lvl1pPr algn="r">
              <a:defRPr sz="2000" b="1">
                <a:solidFill>
                  <a:schemeClr val="accent1"/>
                </a:solidFill>
              </a:defRPr>
            </a:lvl1pPr>
          </a:lstStyle>
          <a:p>
            <a:r>
              <a:rPr lang="zh-CN" altLang="en-US" sz="2400" dirty="0">
                <a:solidFill>
                  <a:schemeClr val="accent2"/>
                </a:solidFill>
              </a:rPr>
              <a:t>3．做好考察评估</a:t>
            </a:r>
            <a:endParaRPr lang="zh-CN" altLang="en-US" sz="2400" dirty="0">
              <a:solidFill>
                <a:schemeClr val="accent2"/>
              </a:solidFill>
            </a:endParaRPr>
          </a:p>
        </p:txBody>
      </p:sp>
      <p:sp>
        <p:nvSpPr>
          <p:cNvPr id="5" name="任意多边形: 形状 13"/>
          <p:cNvSpPr/>
          <p:nvPr>
            <p:custDataLst>
              <p:tags r:id="rId4"/>
            </p:custDataLst>
          </p:nvPr>
        </p:nvSpPr>
        <p:spPr>
          <a:xfrm>
            <a:off x="5629593" y="1624965"/>
            <a:ext cx="1186815" cy="4427855"/>
          </a:xfrm>
          <a:custGeom>
            <a:avLst/>
            <a:gdLst>
              <a:gd name="connsiteX0" fmla="*/ 1213495 w 1213494"/>
              <a:gd name="connsiteY0" fmla="*/ 3120116 h 4427573"/>
              <a:gd name="connsiteX1" fmla="*/ 844966 w 1213494"/>
              <a:gd name="connsiteY1" fmla="*/ 3716665 h 4427573"/>
              <a:gd name="connsiteX2" fmla="*/ 563078 w 1213494"/>
              <a:gd name="connsiteY2" fmla="*/ 2341743 h 4427573"/>
              <a:gd name="connsiteX3" fmla="*/ 854380 w 1213494"/>
              <a:gd name="connsiteY3" fmla="*/ 1116569 h 4427573"/>
              <a:gd name="connsiteX4" fmla="*/ 864839 w 1213494"/>
              <a:gd name="connsiteY4" fmla="*/ 1097916 h 4427573"/>
              <a:gd name="connsiteX5" fmla="*/ 522460 w 1213494"/>
              <a:gd name="connsiteY5" fmla="*/ 1898254 h 4427573"/>
              <a:gd name="connsiteX6" fmla="*/ 547738 w 1213494"/>
              <a:gd name="connsiteY6" fmla="*/ 0 h 4427573"/>
              <a:gd name="connsiteX7" fmla="*/ 292696 w 1213494"/>
              <a:gd name="connsiteY7" fmla="*/ 1547332 h 4427573"/>
              <a:gd name="connsiteX8" fmla="*/ 0 w 1213494"/>
              <a:gd name="connsiteY8" fmla="*/ 1275381 h 4427573"/>
              <a:gd name="connsiteX9" fmla="*/ 276658 w 1213494"/>
              <a:gd name="connsiteY9" fmla="*/ 1726018 h 4427573"/>
              <a:gd name="connsiteX10" fmla="*/ 256436 w 1213494"/>
              <a:gd name="connsiteY10" fmla="*/ 2947532 h 4427573"/>
              <a:gd name="connsiteX11" fmla="*/ 10634 w 1213494"/>
              <a:gd name="connsiteY11" fmla="*/ 2806326 h 4427573"/>
              <a:gd name="connsiteX12" fmla="*/ 274915 w 1213494"/>
              <a:gd name="connsiteY12" fmla="*/ 3194205 h 4427573"/>
              <a:gd name="connsiteX13" fmla="*/ 547738 w 1213494"/>
              <a:gd name="connsiteY13" fmla="*/ 4427574 h 4427573"/>
              <a:gd name="connsiteX14" fmla="*/ 1141672 w 1213494"/>
              <a:gd name="connsiteY14" fmla="*/ 4427574 h 4427573"/>
              <a:gd name="connsiteX15" fmla="*/ 972574 w 1213494"/>
              <a:gd name="connsiteY15" fmla="*/ 4073863 h 4427573"/>
              <a:gd name="connsiteX16" fmla="*/ 1213495 w 1213494"/>
              <a:gd name="connsiteY16" fmla="*/ 3120116 h 442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3494" h="4427573">
                <a:moveTo>
                  <a:pt x="1213495" y="3120116"/>
                </a:moveTo>
                <a:cubicBezTo>
                  <a:pt x="1030799" y="3268469"/>
                  <a:pt x="907898" y="3544081"/>
                  <a:pt x="844966" y="3716665"/>
                </a:cubicBezTo>
                <a:cubicBezTo>
                  <a:pt x="739498" y="3382654"/>
                  <a:pt x="630369" y="2926961"/>
                  <a:pt x="563078" y="2341743"/>
                </a:cubicBezTo>
                <a:cubicBezTo>
                  <a:pt x="589227" y="2062296"/>
                  <a:pt x="665234" y="1461214"/>
                  <a:pt x="854380" y="1116569"/>
                </a:cubicBezTo>
                <a:cubicBezTo>
                  <a:pt x="857866" y="1110293"/>
                  <a:pt x="861353" y="1104017"/>
                  <a:pt x="864839" y="1097916"/>
                </a:cubicBezTo>
                <a:cubicBezTo>
                  <a:pt x="864839" y="1097916"/>
                  <a:pt x="570575" y="1490501"/>
                  <a:pt x="522460" y="1898254"/>
                </a:cubicBezTo>
                <a:cubicBezTo>
                  <a:pt x="485328" y="1358361"/>
                  <a:pt x="484805" y="727121"/>
                  <a:pt x="547738" y="0"/>
                </a:cubicBezTo>
                <a:cubicBezTo>
                  <a:pt x="547738" y="0"/>
                  <a:pt x="378465" y="664537"/>
                  <a:pt x="292696" y="1547332"/>
                </a:cubicBezTo>
                <a:cubicBezTo>
                  <a:pt x="265675" y="1498346"/>
                  <a:pt x="187751" y="1385208"/>
                  <a:pt x="0" y="1275381"/>
                </a:cubicBezTo>
                <a:cubicBezTo>
                  <a:pt x="0" y="1275381"/>
                  <a:pt x="235517" y="1481436"/>
                  <a:pt x="276658" y="1726018"/>
                </a:cubicBezTo>
                <a:cubicBezTo>
                  <a:pt x="245628" y="2110759"/>
                  <a:pt x="232553" y="2529146"/>
                  <a:pt x="256436" y="2947532"/>
                </a:cubicBezTo>
                <a:cubicBezTo>
                  <a:pt x="182521" y="2881462"/>
                  <a:pt x="10634" y="2806326"/>
                  <a:pt x="10634" y="2806326"/>
                </a:cubicBezTo>
                <a:cubicBezTo>
                  <a:pt x="180255" y="2987976"/>
                  <a:pt x="248766" y="3126566"/>
                  <a:pt x="274915" y="3194205"/>
                </a:cubicBezTo>
                <a:cubicBezTo>
                  <a:pt x="315359" y="3624795"/>
                  <a:pt x="399210" y="4048236"/>
                  <a:pt x="547738" y="4427574"/>
                </a:cubicBezTo>
                <a:lnTo>
                  <a:pt x="1141672" y="4427574"/>
                </a:lnTo>
                <a:cubicBezTo>
                  <a:pt x="1141672" y="4427574"/>
                  <a:pt x="1068977" y="4312343"/>
                  <a:pt x="972574" y="4073863"/>
                </a:cubicBezTo>
                <a:cubicBezTo>
                  <a:pt x="952352" y="3679359"/>
                  <a:pt x="1213495" y="3120116"/>
                  <a:pt x="1213495" y="3120116"/>
                </a:cubicBezTo>
                <a:close/>
              </a:path>
            </a:pathLst>
          </a:custGeom>
          <a:gradFill>
            <a:gsLst>
              <a:gs pos="0">
                <a:schemeClr val="accent1">
                  <a:lumMod val="40000"/>
                  <a:lumOff val="60000"/>
                  <a:alpha val="30000"/>
                </a:schemeClr>
              </a:gs>
              <a:gs pos="100000">
                <a:schemeClr val="accent1">
                  <a:lumMod val="40000"/>
                  <a:lumOff val="60000"/>
                  <a:alpha val="50000"/>
                </a:schemeClr>
              </a:gs>
            </a:gsLst>
            <a:lin ang="5400000" scaled="0"/>
          </a:gradFill>
          <a:ln w="17410" cap="flat">
            <a:noFill/>
            <a:prstDash val="solid"/>
            <a:miter/>
          </a:ln>
        </p:spPr>
        <p:txBody>
          <a:bodyPr rtlCol="0" anchor="ctr"/>
          <a:lstStyle/>
          <a:p>
            <a:endParaRPr lang="zh-CN" altLang="en-US">
              <a:solidFill>
                <a:schemeClr val="tx1"/>
              </a:solidFill>
            </a:endParaRPr>
          </a:p>
        </p:txBody>
      </p:sp>
      <p:sp>
        <p:nvSpPr>
          <p:cNvPr id="6" name="任意多边形: 形状 14"/>
          <p:cNvSpPr/>
          <p:nvPr>
            <p:custDataLst>
              <p:tags r:id="rId5"/>
            </p:custDataLst>
          </p:nvPr>
        </p:nvSpPr>
        <p:spPr>
          <a:xfrm>
            <a:off x="5989638" y="805815"/>
            <a:ext cx="753110" cy="1115695"/>
          </a:xfrm>
          <a:custGeom>
            <a:avLst/>
            <a:gdLst>
              <a:gd name="connsiteX0" fmla="*/ 583547 w 769843"/>
              <a:gd name="connsiteY0" fmla="*/ 0 h 1115696"/>
              <a:gd name="connsiteX1" fmla="*/ 165161 w 769843"/>
              <a:gd name="connsiteY1" fmla="*/ 1115697 h 1115696"/>
              <a:gd name="connsiteX2" fmla="*/ 583547 w 769843"/>
              <a:gd name="connsiteY2" fmla="*/ 0 h 1115696"/>
            </a:gdLst>
            <a:ahLst/>
            <a:cxnLst>
              <a:cxn ang="0">
                <a:pos x="connsiteX0" y="connsiteY0"/>
              </a:cxn>
              <a:cxn ang="0">
                <a:pos x="connsiteX1" y="connsiteY1"/>
              </a:cxn>
              <a:cxn ang="0">
                <a:pos x="connsiteX2" y="connsiteY2"/>
              </a:cxn>
            </a:cxnLst>
            <a:rect l="l" t="t" r="r" b="b"/>
            <a:pathLst>
              <a:path w="769843" h="1115696">
                <a:moveTo>
                  <a:pt x="583547" y="0"/>
                </a:moveTo>
                <a:cubicBezTo>
                  <a:pt x="583547" y="0"/>
                  <a:pt x="-375255" y="296357"/>
                  <a:pt x="165161" y="1115697"/>
                </a:cubicBezTo>
                <a:cubicBezTo>
                  <a:pt x="165161" y="1115697"/>
                  <a:pt x="1176261" y="1011100"/>
                  <a:pt x="583547" y="0"/>
                </a:cubicBezTo>
                <a:close/>
              </a:path>
            </a:pathLst>
          </a:custGeom>
          <a:gradFill>
            <a:gsLst>
              <a:gs pos="0">
                <a:schemeClr val="accent1">
                  <a:lumMod val="40000"/>
                  <a:lumOff val="60000"/>
                  <a:alpha val="100000"/>
                </a:schemeClr>
              </a:gs>
              <a:gs pos="100000">
                <a:schemeClr val="accent1">
                  <a:lumMod val="40000"/>
                  <a:lumOff val="60000"/>
                  <a:alpha val="2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7" name="任意多边形: 形状 16"/>
          <p:cNvSpPr/>
          <p:nvPr>
            <p:custDataLst>
              <p:tags r:id="rId6"/>
            </p:custDataLst>
          </p:nvPr>
        </p:nvSpPr>
        <p:spPr>
          <a:xfrm>
            <a:off x="4915853" y="1931670"/>
            <a:ext cx="942975" cy="1119505"/>
          </a:xfrm>
          <a:custGeom>
            <a:avLst/>
            <a:gdLst>
              <a:gd name="connsiteX0" fmla="*/ 45801 w 964074"/>
              <a:gd name="connsiteY0" fmla="*/ 0 h 1119751"/>
              <a:gd name="connsiteX1" fmla="*/ 888152 w 964074"/>
              <a:gd name="connsiteY1" fmla="*/ 1116220 h 1119751"/>
              <a:gd name="connsiteX2" fmla="*/ 45801 w 964074"/>
              <a:gd name="connsiteY2" fmla="*/ 0 h 1119751"/>
            </a:gdLst>
            <a:ahLst/>
            <a:cxnLst>
              <a:cxn ang="0">
                <a:pos x="connsiteX0" y="connsiteY0"/>
              </a:cxn>
              <a:cxn ang="0">
                <a:pos x="connsiteX1" y="connsiteY1"/>
              </a:cxn>
              <a:cxn ang="0">
                <a:pos x="connsiteX2" y="connsiteY2"/>
              </a:cxn>
            </a:cxnLst>
            <a:rect l="l" t="t" r="r" b="b"/>
            <a:pathLst>
              <a:path w="964074" h="1119751">
                <a:moveTo>
                  <a:pt x="45801" y="0"/>
                </a:moveTo>
                <a:cubicBezTo>
                  <a:pt x="45801" y="0"/>
                  <a:pt x="-296056" y="1192750"/>
                  <a:pt x="888152" y="1116220"/>
                </a:cubicBezTo>
                <a:cubicBezTo>
                  <a:pt x="888152" y="1116046"/>
                  <a:pt x="1338441" y="112964"/>
                  <a:pt x="45801" y="0"/>
                </a:cubicBezTo>
                <a:close/>
              </a:path>
            </a:pathLst>
          </a:custGeom>
          <a:gradFill>
            <a:gsLst>
              <a:gs pos="0">
                <a:schemeClr val="accent1">
                  <a:lumMod val="40000"/>
                  <a:lumOff val="60000"/>
                  <a:alpha val="100000"/>
                </a:schemeClr>
              </a:gs>
              <a:gs pos="100000">
                <a:schemeClr val="accent1">
                  <a:lumMod val="40000"/>
                  <a:lumOff val="60000"/>
                  <a:alpha val="20000"/>
                </a:schemeClr>
              </a:gs>
            </a:gsLst>
            <a:lin ang="16200000" scaled="1"/>
          </a:gradFill>
          <a:ln w="17410" cap="flat">
            <a:noFill/>
            <a:prstDash val="solid"/>
            <a:miter/>
          </a:ln>
        </p:spPr>
        <p:txBody>
          <a:bodyPr rtlCol="0" anchor="ctr"/>
          <a:lstStyle/>
          <a:p>
            <a:endParaRPr lang="zh-CN" altLang="en-US">
              <a:solidFill>
                <a:schemeClr val="tx1"/>
              </a:solidFill>
              <a:sym typeface="+mn-ea"/>
            </a:endParaRPr>
          </a:p>
        </p:txBody>
      </p:sp>
      <p:sp>
        <p:nvSpPr>
          <p:cNvPr id="12" name="任意多边形: 形状 17"/>
          <p:cNvSpPr/>
          <p:nvPr>
            <p:custDataLst>
              <p:tags r:id="rId7"/>
            </p:custDataLst>
          </p:nvPr>
        </p:nvSpPr>
        <p:spPr>
          <a:xfrm>
            <a:off x="6327458" y="1856105"/>
            <a:ext cx="1290320" cy="1202055"/>
          </a:xfrm>
          <a:custGeom>
            <a:avLst/>
            <a:gdLst>
              <a:gd name="connsiteX0" fmla="*/ 14384 w 1319372"/>
              <a:gd name="connsiteY0" fmla="*/ 1125697 h 1202151"/>
              <a:gd name="connsiteX1" fmla="*/ 1319052 w 1319372"/>
              <a:gd name="connsiteY1" fmla="*/ 33534 h 1202151"/>
              <a:gd name="connsiteX2" fmla="*/ 14384 w 1319372"/>
              <a:gd name="connsiteY2" fmla="*/ 1125697 h 1202151"/>
            </a:gdLst>
            <a:ahLst/>
            <a:cxnLst>
              <a:cxn ang="0">
                <a:pos x="connsiteX0" y="connsiteY0"/>
              </a:cxn>
              <a:cxn ang="0">
                <a:pos x="connsiteX1" y="connsiteY1"/>
              </a:cxn>
              <a:cxn ang="0">
                <a:pos x="connsiteX2" y="connsiteY2"/>
              </a:cxn>
            </a:cxnLst>
            <a:rect l="l" t="t" r="r" b="b"/>
            <a:pathLst>
              <a:path w="1319372" h="1202151">
                <a:moveTo>
                  <a:pt x="14384" y="1125697"/>
                </a:moveTo>
                <a:cubicBezTo>
                  <a:pt x="14384" y="1125697"/>
                  <a:pt x="-232464" y="-227958"/>
                  <a:pt x="1319052" y="33534"/>
                </a:cubicBezTo>
                <a:cubicBezTo>
                  <a:pt x="1318878" y="33534"/>
                  <a:pt x="1376929" y="1555414"/>
                  <a:pt x="14384" y="1125697"/>
                </a:cubicBezTo>
                <a:close/>
              </a:path>
            </a:pathLst>
          </a:custGeom>
          <a:gradFill>
            <a:gsLst>
              <a:gs pos="0">
                <a:schemeClr val="accent1">
                  <a:alpha val="100000"/>
                </a:schemeClr>
              </a:gs>
              <a:gs pos="100000">
                <a:schemeClr val="accent1">
                  <a:alpha val="50000"/>
                </a:schemeClr>
              </a:gs>
            </a:gsLst>
            <a:lin ang="16200000" scaled="1"/>
          </a:gradFill>
          <a:ln w="17410" cap="flat">
            <a:no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32" name="任意多边形: 形状 18"/>
          <p:cNvSpPr/>
          <p:nvPr>
            <p:custDataLst>
              <p:tags r:id="rId8"/>
            </p:custDataLst>
          </p:nvPr>
        </p:nvSpPr>
        <p:spPr>
          <a:xfrm>
            <a:off x="3951923" y="3518535"/>
            <a:ext cx="1767205" cy="1261110"/>
          </a:xfrm>
          <a:custGeom>
            <a:avLst/>
            <a:gdLst>
              <a:gd name="connsiteX0" fmla="*/ 0 w 1806906"/>
              <a:gd name="connsiteY0" fmla="*/ 215072 h 1260851"/>
              <a:gd name="connsiteX1" fmla="*/ 1806906 w 1806906"/>
              <a:gd name="connsiteY1" fmla="*/ 966424 h 1260851"/>
              <a:gd name="connsiteX2" fmla="*/ 0 w 1806906"/>
              <a:gd name="connsiteY2" fmla="*/ 215072 h 1260851"/>
            </a:gdLst>
            <a:ahLst/>
            <a:cxnLst>
              <a:cxn ang="0">
                <a:pos x="connsiteX0" y="connsiteY0"/>
              </a:cxn>
              <a:cxn ang="0">
                <a:pos x="connsiteX1" y="connsiteY1"/>
              </a:cxn>
              <a:cxn ang="0">
                <a:pos x="connsiteX2" y="connsiteY2"/>
              </a:cxn>
            </a:cxnLst>
            <a:rect l="l" t="t" r="r" b="b"/>
            <a:pathLst>
              <a:path w="1806906" h="1260851">
                <a:moveTo>
                  <a:pt x="0" y="215072"/>
                </a:moveTo>
                <a:cubicBezTo>
                  <a:pt x="0" y="215072"/>
                  <a:pt x="413157" y="1931502"/>
                  <a:pt x="1806906" y="966424"/>
                </a:cubicBezTo>
                <a:cubicBezTo>
                  <a:pt x="1806906" y="966424"/>
                  <a:pt x="1724101" y="-548483"/>
                  <a:pt x="0" y="215072"/>
                </a:cubicBezTo>
                <a:close/>
              </a:path>
            </a:pathLst>
          </a:custGeom>
          <a:gradFill>
            <a:gsLst>
              <a:gs pos="0">
                <a:schemeClr val="accent1">
                  <a:alpha val="100000"/>
                </a:schemeClr>
              </a:gs>
              <a:gs pos="100000">
                <a:schemeClr val="accent1">
                  <a:alpha val="50000"/>
                </a:schemeClr>
              </a:gs>
            </a:gsLst>
            <a:lin ang="16200000" scaled="1"/>
          </a:gradFill>
          <a:ln w="17410" cap="flat">
            <a:noFill/>
            <a:prstDash val="solid"/>
            <a:miter/>
          </a:ln>
        </p:spPr>
        <p:txBody>
          <a:bodyPr rtlCol="0" anchor="ctr">
            <a:noAutofit/>
          </a:bodyPr>
          <a:lstStyle/>
          <a:p>
            <a:endParaRPr lang="zh-CN" altLang="en-US">
              <a:solidFill>
                <a:schemeClr val="tx1"/>
              </a:solidFill>
            </a:endParaRPr>
          </a:p>
        </p:txBody>
      </p:sp>
      <p:sp>
        <p:nvSpPr>
          <p:cNvPr id="33" name="任意多边形: 形状 19"/>
          <p:cNvSpPr/>
          <p:nvPr>
            <p:custDataLst>
              <p:tags r:id="rId9"/>
            </p:custDataLst>
          </p:nvPr>
        </p:nvSpPr>
        <p:spPr>
          <a:xfrm>
            <a:off x="6557328" y="3234690"/>
            <a:ext cx="1552575" cy="1799590"/>
          </a:xfrm>
          <a:custGeom>
            <a:avLst/>
            <a:gdLst>
              <a:gd name="connsiteX0" fmla="*/ 1533283 w 1587357"/>
              <a:gd name="connsiteY0" fmla="*/ 292 h 1799735"/>
              <a:gd name="connsiteX1" fmla="*/ 103273 w 1587357"/>
              <a:gd name="connsiteY1" fmla="*/ 1782792 h 1799735"/>
              <a:gd name="connsiteX2" fmla="*/ 1533283 w 1587357"/>
              <a:gd name="connsiteY2" fmla="*/ 292 h 1799735"/>
            </a:gdLst>
            <a:ahLst/>
            <a:cxnLst>
              <a:cxn ang="0">
                <a:pos x="connsiteX0" y="connsiteY0"/>
              </a:cxn>
              <a:cxn ang="0">
                <a:pos x="connsiteX1" y="connsiteY1"/>
              </a:cxn>
              <a:cxn ang="0">
                <a:pos x="connsiteX2" y="connsiteY2"/>
              </a:cxn>
            </a:cxnLst>
            <a:rect l="l" t="t" r="r" b="b"/>
            <a:pathLst>
              <a:path w="1587357" h="1799735">
                <a:moveTo>
                  <a:pt x="1533283" y="292"/>
                </a:moveTo>
                <a:cubicBezTo>
                  <a:pt x="1533283" y="292"/>
                  <a:pt x="-470440" y="-65604"/>
                  <a:pt x="103273" y="1782792"/>
                </a:cubicBezTo>
                <a:cubicBezTo>
                  <a:pt x="103099" y="1782966"/>
                  <a:pt x="1920290" y="2098325"/>
                  <a:pt x="1533283" y="292"/>
                </a:cubicBezTo>
                <a:close/>
              </a:path>
            </a:pathLst>
          </a:custGeom>
          <a:gradFill>
            <a:gsLst>
              <a:gs pos="0">
                <a:schemeClr val="accent2">
                  <a:alpha val="100000"/>
                </a:schemeClr>
              </a:gs>
              <a:gs pos="100000">
                <a:schemeClr val="accent2">
                  <a:alpha val="5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34" name="任意多边形: 形状 20"/>
          <p:cNvSpPr/>
          <p:nvPr>
            <p:custDataLst>
              <p:tags r:id="rId10"/>
            </p:custDataLst>
          </p:nvPr>
        </p:nvSpPr>
        <p:spPr>
          <a:xfrm rot="438275">
            <a:off x="6675438" y="4544695"/>
            <a:ext cx="1159510" cy="776605"/>
          </a:xfrm>
          <a:custGeom>
            <a:avLst/>
            <a:gdLst>
              <a:gd name="connsiteX0" fmla="*/ 0 w 1185428"/>
              <a:gd name="connsiteY0" fmla="*/ 551796 h 776819"/>
              <a:gd name="connsiteX1" fmla="*/ 1185428 w 1185428"/>
              <a:gd name="connsiteY1" fmla="*/ 203140 h 776819"/>
              <a:gd name="connsiteX2" fmla="*/ 0 w 1185428"/>
              <a:gd name="connsiteY2" fmla="*/ 551796 h 776819"/>
            </a:gdLst>
            <a:ahLst/>
            <a:cxnLst>
              <a:cxn ang="0">
                <a:pos x="connsiteX0" y="connsiteY0"/>
              </a:cxn>
              <a:cxn ang="0">
                <a:pos x="connsiteX1" y="connsiteY1"/>
              </a:cxn>
              <a:cxn ang="0">
                <a:pos x="connsiteX2" y="connsiteY2"/>
              </a:cxn>
            </a:cxnLst>
            <a:rect l="l" t="t" r="r" b="b"/>
            <a:pathLst>
              <a:path w="1185428" h="776819">
                <a:moveTo>
                  <a:pt x="0" y="551796"/>
                </a:moveTo>
                <a:cubicBezTo>
                  <a:pt x="0" y="551796"/>
                  <a:pt x="191760" y="-407006"/>
                  <a:pt x="1185428" y="203140"/>
                </a:cubicBezTo>
                <a:cubicBezTo>
                  <a:pt x="1185428" y="203140"/>
                  <a:pt x="889071" y="1214241"/>
                  <a:pt x="0" y="551796"/>
                </a:cubicBezTo>
                <a:close/>
              </a:path>
            </a:pathLst>
          </a:custGeom>
          <a:solidFill>
            <a:schemeClr val="accent2">
              <a:lumMod val="40000"/>
              <a:lumOff val="60000"/>
              <a:alpha val="70000"/>
            </a:schemeClr>
          </a:solidFill>
          <a:ln w="17410" cap="flat">
            <a:noFill/>
            <a:prstDash val="solid"/>
            <a:miter/>
          </a:ln>
        </p:spPr>
        <p:txBody>
          <a:bodyPr rtlCol="0" anchor="ctr"/>
          <a:lstStyle/>
          <a:p>
            <a:endParaRPr lang="zh-CN" altLang="en-US">
              <a:solidFill>
                <a:schemeClr val="tx1"/>
              </a:solidFill>
            </a:endParaRPr>
          </a:p>
        </p:txBody>
      </p:sp>
      <p:sp>
        <p:nvSpPr>
          <p:cNvPr id="35" name="任意多边形: 形状 21"/>
          <p:cNvSpPr/>
          <p:nvPr>
            <p:custDataLst>
              <p:tags r:id="rId11"/>
            </p:custDataLst>
          </p:nvPr>
        </p:nvSpPr>
        <p:spPr>
          <a:xfrm>
            <a:off x="5173028" y="3518535"/>
            <a:ext cx="657225" cy="968375"/>
          </a:xfrm>
          <a:custGeom>
            <a:avLst/>
            <a:gdLst>
              <a:gd name="connsiteX0" fmla="*/ 56180 w 733586"/>
              <a:gd name="connsiteY0" fmla="*/ 0 h 1057471"/>
              <a:gd name="connsiteX1" fmla="*/ 610891 w 733586"/>
              <a:gd name="connsiteY1" fmla="*/ 1057472 h 1057471"/>
              <a:gd name="connsiteX2" fmla="*/ 56180 w 733586"/>
              <a:gd name="connsiteY2" fmla="*/ 0 h 1057471"/>
            </a:gdLst>
            <a:ahLst/>
            <a:cxnLst>
              <a:cxn ang="0">
                <a:pos x="connsiteX0" y="connsiteY0"/>
              </a:cxn>
              <a:cxn ang="0">
                <a:pos x="connsiteX1" y="connsiteY1"/>
              </a:cxn>
              <a:cxn ang="0">
                <a:pos x="connsiteX2" y="connsiteY2"/>
              </a:cxn>
            </a:cxnLst>
            <a:rect l="l" t="t" r="r" b="b"/>
            <a:pathLst>
              <a:path w="733586" h="1057471">
                <a:moveTo>
                  <a:pt x="56180" y="0"/>
                </a:moveTo>
                <a:cubicBezTo>
                  <a:pt x="56180" y="0"/>
                  <a:pt x="-260748" y="1040039"/>
                  <a:pt x="610891" y="1057472"/>
                </a:cubicBezTo>
                <a:cubicBezTo>
                  <a:pt x="610891" y="1057472"/>
                  <a:pt x="1122542" y="302110"/>
                  <a:pt x="56180" y="0"/>
                </a:cubicBezTo>
                <a:close/>
              </a:path>
            </a:pathLst>
          </a:custGeom>
          <a:solidFill>
            <a:schemeClr val="accent1">
              <a:lumMod val="60000"/>
              <a:lumOff val="40000"/>
              <a:alpha val="80000"/>
            </a:schemeClr>
          </a:solidFill>
          <a:ln w="17410" cap="flat">
            <a:noFill/>
            <a:prstDash val="solid"/>
            <a:miter/>
          </a:ln>
        </p:spPr>
        <p:txBody>
          <a:bodyPr rtlCol="0" anchor="ctr"/>
          <a:lstStyle/>
          <a:p>
            <a:endParaRPr lang="zh-CN" altLang="en-US">
              <a:solidFill>
                <a:schemeClr val="tx1"/>
              </a:solidFill>
            </a:endParaRPr>
          </a:p>
        </p:txBody>
      </p:sp>
      <p:sp>
        <p:nvSpPr>
          <p:cNvPr id="36" name="任意多边形: 形状 15"/>
          <p:cNvSpPr/>
          <p:nvPr>
            <p:custDataLst>
              <p:tags r:id="rId12"/>
            </p:custDataLst>
          </p:nvPr>
        </p:nvSpPr>
        <p:spPr>
          <a:xfrm>
            <a:off x="5709603" y="1119505"/>
            <a:ext cx="553085" cy="802005"/>
          </a:xfrm>
          <a:custGeom>
            <a:avLst/>
            <a:gdLst>
              <a:gd name="connsiteX0" fmla="*/ 50896 w 565296"/>
              <a:gd name="connsiteY0" fmla="*/ 0 h 801907"/>
              <a:gd name="connsiteX1" fmla="*/ 451849 w 565296"/>
              <a:gd name="connsiteY1" fmla="*/ 801907 h 801907"/>
              <a:gd name="connsiteX2" fmla="*/ 50896 w 565296"/>
              <a:gd name="connsiteY2" fmla="*/ 0 h 801907"/>
            </a:gdLst>
            <a:ahLst/>
            <a:cxnLst>
              <a:cxn ang="0">
                <a:pos x="connsiteX0" y="connsiteY0"/>
              </a:cxn>
              <a:cxn ang="0">
                <a:pos x="connsiteX1" y="connsiteY1"/>
              </a:cxn>
              <a:cxn ang="0">
                <a:pos x="connsiteX2" y="connsiteY2"/>
              </a:cxn>
            </a:cxnLst>
            <a:rect l="l" t="t" r="r" b="b"/>
            <a:pathLst>
              <a:path w="565296" h="801907">
                <a:moveTo>
                  <a:pt x="50896" y="0"/>
                </a:moveTo>
                <a:cubicBezTo>
                  <a:pt x="50896" y="0"/>
                  <a:pt x="-210596" y="767042"/>
                  <a:pt x="451849" y="801907"/>
                </a:cubicBezTo>
                <a:cubicBezTo>
                  <a:pt x="451849" y="801907"/>
                  <a:pt x="887669" y="278924"/>
                  <a:pt x="50896" y="0"/>
                </a:cubicBezTo>
                <a:close/>
              </a:path>
            </a:pathLst>
          </a:custGeom>
          <a:solidFill>
            <a:schemeClr val="accent1">
              <a:lumMod val="40000"/>
              <a:lumOff val="60000"/>
              <a:alpha val="40000"/>
            </a:schemeClr>
          </a:solidFill>
          <a:ln w="17410" cap="flat">
            <a:noFill/>
            <a:prstDash val="solid"/>
            <a:miter/>
          </a:ln>
        </p:spPr>
        <p:txBody>
          <a:bodyPr rtlCol="0" anchor="ctr"/>
          <a:lstStyle/>
          <a:p>
            <a:endParaRPr lang="zh-CN" altLang="en-US">
              <a:solidFill>
                <a:schemeClr val="tx1"/>
              </a:solidFill>
            </a:endParaRPr>
          </a:p>
        </p:txBody>
      </p:sp>
      <p:pic>
        <p:nvPicPr>
          <p:cNvPr id="37" name="图片 11" descr="343435383037343b343532333834333bb9a4d7f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777038" y="2300605"/>
            <a:ext cx="342000" cy="342000"/>
          </a:xfrm>
          <a:prstGeom prst="rect">
            <a:avLst/>
          </a:prstGeom>
        </p:spPr>
      </p:pic>
      <p:pic>
        <p:nvPicPr>
          <p:cNvPr id="38" name="图片 37" descr="333639373138363b343435303830323bb9a4d7f7d7f7b7e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80268" y="3917315"/>
            <a:ext cx="444730" cy="444730"/>
          </a:xfrm>
          <a:prstGeom prst="rect">
            <a:avLst/>
          </a:prstGeom>
        </p:spPr>
      </p:pic>
      <p:pic>
        <p:nvPicPr>
          <p:cNvPr id="39" name="图片 17" descr="343435383037343b343532333834383bcec4bedf"/>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202488" y="3952875"/>
            <a:ext cx="432000" cy="432000"/>
          </a:xfrm>
          <a:prstGeom prst="rect">
            <a:avLst/>
          </a:prstGeom>
        </p:spPr>
      </p:pic>
    </p:spTree>
    <p:custDataLst>
      <p:tags r:id="rId2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227711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mn-lt"/>
                <a:sym typeface="+mn-ea"/>
              </a:rPr>
              <a:t>为企业选址</a:t>
            </a:r>
            <a:endParaRPr sz="2400" smtClean="0">
              <a:latin typeface="微软雅黑" panose="020B0503020204020204" pitchFamily="34" charset="-122"/>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5046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945515" y="1121410"/>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财务创客王钺铱：人生不必“精算”</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（1）从王钺铱的经历中，你能看出不注册和注册企业分别会给事业发展</a:t>
            </a:r>
            <a:endParaRPr lang="zh-CN" altLang="en-US" sz="2400"/>
          </a:p>
          <a:p>
            <a:pPr algn="l"/>
            <a:r>
              <a:rPr lang="zh-CN" altLang="en-US" sz="2400"/>
              <a:t>带来哪些影响？</a:t>
            </a:r>
            <a:endParaRPr lang="zh-CN" altLang="en-US" sz="2400"/>
          </a:p>
          <a:p>
            <a:pPr algn="l"/>
            <a:endParaRPr lang="zh-CN" altLang="en-US" sz="2400"/>
          </a:p>
          <a:p>
            <a:pPr algn="l"/>
            <a:r>
              <a:rPr lang="zh-CN" altLang="en-US" sz="2400"/>
              <a:t>（2）你知道注册新企业需要做好哪些准备吗？</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11055985" cy="460375"/>
          </a:xfrm>
          <a:prstGeom prst="rect">
            <a:avLst/>
          </a:prstGeom>
          <a:noFill/>
        </p:spPr>
        <p:txBody>
          <a:bodyPr wrap="square" rtlCol="0">
            <a:spAutoFit/>
          </a:bodyPr>
          <a:p>
            <a:r>
              <a:rPr lang="zh-CN" altLang="en-US" sz="2400"/>
              <a:t>按照企业的类型划分，目前我国市场主体形式主要有以下几种：</a:t>
            </a:r>
            <a:endParaRPr lang="zh-CN" altLang="en-US" sz="2400"/>
          </a:p>
        </p:txBody>
      </p:sp>
      <p:graphicFrame>
        <p:nvGraphicFramePr>
          <p:cNvPr id="6" name="表格 5"/>
          <p:cNvGraphicFramePr/>
          <p:nvPr/>
        </p:nvGraphicFramePr>
        <p:xfrm>
          <a:off x="918845" y="1628140"/>
          <a:ext cx="10120630" cy="3474720"/>
        </p:xfrm>
        <a:graphic>
          <a:graphicData uri="http://schemas.openxmlformats.org/drawingml/2006/table">
            <a:tbl>
              <a:tblPr firstRow="1" bandRow="1">
                <a:tableStyleId>{5C22544A-7EE6-4342-B048-85BDC9FD1C3A}</a:tableStyleId>
              </a:tblPr>
              <a:tblGrid>
                <a:gridCol w="1569720"/>
                <a:gridCol w="8550910"/>
              </a:tblGrid>
              <a:tr h="457200">
                <a:tc>
                  <a:txBody>
                    <a:bodyPr/>
                    <a:p>
                      <a:pPr>
                        <a:buNone/>
                      </a:pPr>
                      <a:r>
                        <a:rPr lang="zh-CN" altLang="en-US" sz="2400"/>
                        <a:t>类型</a:t>
                      </a:r>
                      <a:endParaRPr lang="zh-CN" altLang="en-US" sz="2400"/>
                    </a:p>
                  </a:txBody>
                  <a:tcPr/>
                </a:tc>
                <a:tc>
                  <a:txBody>
                    <a:bodyPr/>
                    <a:p>
                      <a:pPr>
                        <a:buNone/>
                      </a:pPr>
                      <a:r>
                        <a:rPr lang="zh-CN" altLang="en-US" sz="2400"/>
                        <a:t>市场主体形式</a:t>
                      </a:r>
                      <a:endParaRPr lang="zh-CN" altLang="en-US" sz="2400"/>
                    </a:p>
                  </a:txBody>
                  <a:tcPr/>
                </a:tc>
              </a:tr>
              <a:tr h="381000">
                <a:tc>
                  <a:txBody>
                    <a:bodyPr/>
                    <a:p>
                      <a:pPr>
                        <a:buNone/>
                      </a:pPr>
                      <a:r>
                        <a:rPr lang="zh-CN" altLang="en-US" sz="2400"/>
                        <a:t>个体</a:t>
                      </a:r>
                      <a:endParaRPr lang="zh-CN" altLang="en-US" sz="2400"/>
                    </a:p>
                  </a:txBody>
                  <a:tcPr/>
                </a:tc>
                <a:tc>
                  <a:txBody>
                    <a:bodyPr/>
                    <a:p>
                      <a:pPr>
                        <a:buNone/>
                      </a:pPr>
                      <a:r>
                        <a:rPr lang="zh-CN" altLang="en-US" sz="2400"/>
                        <a:t>个体工商户</a:t>
                      </a:r>
                      <a:endParaRPr lang="zh-CN" altLang="en-US" sz="2400"/>
                    </a:p>
                  </a:txBody>
                  <a:tcPr/>
                </a:tc>
              </a:tr>
              <a:tr h="381000">
                <a:tc>
                  <a:txBody>
                    <a:bodyPr/>
                    <a:p>
                      <a:pPr>
                        <a:buNone/>
                      </a:pPr>
                      <a:r>
                        <a:rPr lang="zh-CN" altLang="en-US" sz="2400"/>
                        <a:t>企业</a:t>
                      </a:r>
                      <a:endParaRPr lang="zh-CN" altLang="en-US" sz="2400"/>
                    </a:p>
                  </a:txBody>
                  <a:tcPr/>
                </a:tc>
                <a:tc>
                  <a:txBody>
                    <a:bodyPr/>
                    <a:p>
                      <a:pPr>
                        <a:buNone/>
                      </a:pPr>
                      <a:r>
                        <a:rPr lang="zh-CN" altLang="en-US" sz="2400"/>
                        <a:t>个人独资企业、合伙企业、有限公司、外商投资企业、外商投资合伙企业</a:t>
                      </a:r>
                      <a:endParaRPr lang="zh-CN" altLang="en-US" sz="2400"/>
                    </a:p>
                  </a:txBody>
                  <a:tcPr/>
                </a:tc>
              </a:tr>
              <a:tr h="381000">
                <a:tc>
                  <a:txBody>
                    <a:bodyPr/>
                    <a:p>
                      <a:pPr>
                        <a:buNone/>
                      </a:pPr>
                      <a:r>
                        <a:rPr lang="zh-CN" altLang="en-US" sz="2400"/>
                        <a:t>分支</a:t>
                      </a:r>
                      <a:endParaRPr lang="zh-CN" altLang="en-US" sz="2400"/>
                    </a:p>
                  </a:txBody>
                  <a:tcPr/>
                </a:tc>
                <a:tc>
                  <a:txBody>
                    <a:bodyPr/>
                    <a:p>
                      <a:pPr>
                        <a:buNone/>
                      </a:pPr>
                      <a:r>
                        <a:rPr lang="zh-CN" altLang="en-US" sz="2400"/>
                        <a:t>分支机构（分公司）、外资分公司、外资合伙企业分支机构</a:t>
                      </a:r>
                      <a:endParaRPr lang="zh-CN" altLang="en-US" sz="2400"/>
                    </a:p>
                  </a:txBody>
                  <a:tcPr/>
                </a:tc>
              </a:tr>
              <a:tr h="381000">
                <a:tc>
                  <a:txBody>
                    <a:bodyPr/>
                    <a:p>
                      <a:pPr>
                        <a:buNone/>
                      </a:pPr>
                      <a:r>
                        <a:rPr lang="zh-CN" altLang="en-US" sz="2400"/>
                        <a:t>农专</a:t>
                      </a:r>
                      <a:endParaRPr lang="zh-CN" altLang="en-US" sz="2400"/>
                    </a:p>
                  </a:txBody>
                  <a:tcPr/>
                </a:tc>
                <a:tc>
                  <a:txBody>
                    <a:bodyPr/>
                    <a:p>
                      <a:pPr>
                        <a:buNone/>
                      </a:pPr>
                      <a:r>
                        <a:rPr lang="zh-CN" altLang="en-US" sz="2400"/>
                        <a:t>农民专业合作社</a:t>
                      </a:r>
                      <a:endParaRPr lang="zh-CN" altLang="en-US" sz="2400"/>
                    </a:p>
                  </a:txBody>
                  <a:tcPr/>
                </a:tc>
              </a:tr>
              <a:tr h="381000">
                <a:tc>
                  <a:txBody>
                    <a:bodyPr/>
                    <a:p>
                      <a:pPr>
                        <a:buNone/>
                      </a:pPr>
                      <a:r>
                        <a:rPr lang="zh-CN" altLang="en-US" sz="2400"/>
                        <a:t>其他</a:t>
                      </a:r>
                      <a:endParaRPr lang="zh-CN" altLang="en-US" sz="2400"/>
                    </a:p>
                  </a:txBody>
                  <a:tcPr/>
                </a:tc>
                <a:tc>
                  <a:txBody>
                    <a:bodyPr/>
                    <a:p>
                      <a:pPr>
                        <a:buNone/>
                      </a:pPr>
                      <a:r>
                        <a:rPr lang="zh-CN" altLang="en-US" sz="2400"/>
                        <a:t>外国（地区）企业在中国境内从事生产经营活动、外国（地区）企业常驻代表机构</a:t>
                      </a:r>
                      <a:endParaRPr lang="zh-CN" altLang="en-US" sz="2400"/>
                    </a:p>
                  </a:txBody>
                  <a:tcPr/>
                </a:tc>
              </a:tr>
            </a:tbl>
          </a:graphicData>
        </a:graphic>
      </p:graphicFrame>
      <p:sp>
        <p:nvSpPr>
          <p:cNvPr id="7" name="文本框 6"/>
          <p:cNvSpPr txBox="1"/>
          <p:nvPr/>
        </p:nvSpPr>
        <p:spPr>
          <a:xfrm>
            <a:off x="1168400" y="5565775"/>
            <a:ext cx="9871075" cy="829945"/>
          </a:xfrm>
          <a:prstGeom prst="rect">
            <a:avLst/>
          </a:prstGeom>
        </p:spPr>
        <p:txBody>
          <a:bodyPr wrap="square">
            <a:spAutoFit/>
          </a:bodyPr>
          <a:p>
            <a:r>
              <a:rPr lang="zh-CN" altLang="en-US" sz="2400">
                <a:solidFill>
                  <a:srgbClr val="231F20"/>
                </a:solidFill>
                <a:latin typeface="方正书宋_GBK"/>
                <a:ea typeface="方正书宋_GBK"/>
              </a:rPr>
              <a:t>大学生创业适用的组织形式 主要有个体工商户、个人独资企业、合伙企业、有限公司等。</a:t>
            </a:r>
            <a:endParaRPr lang="zh-CN" altLang="en-US" sz="2400">
              <a:solidFill>
                <a:srgbClr val="231F20"/>
              </a:solidFill>
              <a:latin typeface="方正书宋_GBK"/>
              <a:ea typeface="方正书宋_GB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（一）个体工商户</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96570" y="1250950"/>
            <a:ext cx="10713085" cy="3046095"/>
          </a:xfrm>
          <a:prstGeom prst="rect">
            <a:avLst/>
          </a:prstGeom>
        </p:spPr>
        <p:txBody>
          <a:bodyPr wrap="square">
            <a:spAutoFit/>
          </a:bodyPr>
          <a:p>
            <a:r>
              <a:rPr lang="zh-CN" altLang="en-US" sz="2400">
                <a:solidFill>
                  <a:srgbClr val="231F20"/>
                </a:solidFill>
                <a:latin typeface="方正书宋_GBK"/>
                <a:ea typeface="方正书宋_GBK"/>
              </a:rPr>
              <a:t>个体工商户通常更加适合</a:t>
            </a:r>
            <a:r>
              <a:rPr lang="zh-CN" altLang="en-US" sz="2400">
                <a:solidFill>
                  <a:srgbClr val="FF0000"/>
                </a:solidFill>
                <a:latin typeface="方正书宋_GBK"/>
                <a:ea typeface="方正书宋_GBK"/>
              </a:rPr>
              <a:t>小型零售业</a:t>
            </a:r>
            <a:r>
              <a:rPr lang="zh-CN" altLang="en-US" sz="2400">
                <a:solidFill>
                  <a:srgbClr val="231F20"/>
                </a:solidFill>
                <a:latin typeface="方正书宋_GBK"/>
                <a:ea typeface="方正书宋_GBK"/>
              </a:rPr>
              <a:t>，同时，由于其门槛较低，常常成为初次创业的最佳选项。 </a:t>
            </a:r>
            <a:endParaRPr lang="zh-CN" altLang="en-US" sz="2400">
              <a:solidFill>
                <a:srgbClr val="231F20"/>
              </a:solidFill>
              <a:latin typeface="方正书宋_GBK"/>
              <a:ea typeface="方正书宋_GBK"/>
            </a:endParaRPr>
          </a:p>
          <a:p>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个体工商户业主可以是一个自然人或一个家庭，人数上没有过多限制，注册资本也 无数量限制，开办手续比较简单。创业者只需要有相应的经营资金和经营场所，到工商部门办理登记手续即可。</a:t>
            </a:r>
            <a:endParaRPr lang="zh-CN" altLang="en-US" sz="2400">
              <a:solidFill>
                <a:srgbClr val="231F20"/>
              </a:solidFill>
              <a:latin typeface="方正书宋_GBK"/>
              <a:ea typeface="方正书宋_GBK"/>
            </a:endParaRPr>
          </a:p>
          <a:p>
            <a:endParaRPr lang="zh-CN" altLang="en-US" sz="2400">
              <a:solidFill>
                <a:srgbClr val="231F20"/>
              </a:solidFill>
              <a:latin typeface="方正书宋_GBK"/>
              <a:ea typeface="方正书宋_GBK"/>
            </a:endParaRPr>
          </a:p>
          <a:p>
            <a:r>
              <a:rPr lang="zh-CN" altLang="en-US" sz="2400">
                <a:solidFill>
                  <a:srgbClr val="231F20"/>
                </a:solidFill>
                <a:latin typeface="方正书宋_GBK"/>
                <a:ea typeface="方正书宋_GBK"/>
              </a:rPr>
              <a:t>个体工商户还可以根据自己的需要起字号。</a:t>
            </a:r>
            <a:endParaRPr lang="zh-CN" altLang="en-US" sz="2400">
              <a:solidFill>
                <a:srgbClr val="231F20"/>
              </a:solidFill>
              <a:latin typeface="方正书宋_GBK"/>
              <a:ea typeface="方正书宋_GBK"/>
            </a:endParaRPr>
          </a:p>
        </p:txBody>
      </p:sp>
      <p:pic>
        <p:nvPicPr>
          <p:cNvPr id="8" name="https://photo-static-api.fotomore.com/creative/vcg/400/version23/VCG21gic17196529.jpg?uid=386&amp;timestamp=1724738098&amp;sign=f2666067590a4bdf3d2ae4a51cc669dd" descr="关闭满购物车在杂货店"/>
          <p:cNvPicPr>
            <a:picLocks noChangeAspect="1"/>
          </p:cNvPicPr>
          <p:nvPr/>
        </p:nvPicPr>
        <p:blipFill>
          <a:blip r:embed="rId1"/>
          <a:stretch>
            <a:fillRect/>
          </a:stretch>
        </p:blipFill>
        <p:spPr>
          <a:xfrm>
            <a:off x="4144645" y="4297045"/>
            <a:ext cx="3417570" cy="227838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（二）个人独资企业</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96570" y="1367790"/>
            <a:ext cx="10713085" cy="119888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个人独资企业又称</a:t>
            </a:r>
            <a:r>
              <a:rPr lang="zh-CN" altLang="en-US" sz="2400">
                <a:solidFill>
                  <a:srgbClr val="FF0000"/>
                </a:solidFill>
                <a:latin typeface="微软雅黑" panose="020B0503020204020204" pitchFamily="34" charset="-122"/>
                <a:ea typeface="微软雅黑" panose="020B0503020204020204" pitchFamily="34" charset="-122"/>
              </a:rPr>
              <a:t>个人业主制企业</a:t>
            </a:r>
            <a:r>
              <a:rPr lang="zh-CN" altLang="en-US" sz="2400">
                <a:solidFill>
                  <a:srgbClr val="231F20"/>
                </a:solidFill>
                <a:latin typeface="微软雅黑" panose="020B0503020204020204" pitchFamily="34" charset="-122"/>
                <a:ea typeface="微软雅黑" panose="020B0503020204020204" pitchFamily="34" charset="-122"/>
              </a:rPr>
              <a:t>，是指依法设立，由一个自然人投资并承担无限连带责任，财产为投资者个人所有的经营实体。当个人独资企业财产不足以清偿债务时，选择这种企业形式的创业者须依法以其个人其他财产予以清偿。</a:t>
            </a:r>
            <a:endParaRPr lang="zh-CN" altLang="en-US" sz="2400">
              <a:solidFill>
                <a:srgbClr val="231F20"/>
              </a:solidFill>
              <a:latin typeface="微软雅黑" panose="020B0503020204020204" pitchFamily="34" charset="-122"/>
              <a:ea typeface="微软雅黑" panose="020B0503020204020204" pitchFamily="34" charset="-122"/>
            </a:endParaRPr>
          </a:p>
        </p:txBody>
      </p:sp>
      <p:pic>
        <p:nvPicPr>
          <p:cNvPr id="3" name="https://photo-static-api.fotomore.com/creative/vcg/400/new/VCG41N1393113722.jpg?uid=386&amp;timestamp=1724738463&amp;sign=46ee07f4bc4790eb7c2d6e6bae47a4e6" descr="独资经营者高兴地在店门口迎接顾客"/>
          <p:cNvPicPr>
            <a:picLocks noChangeAspect="1"/>
          </p:cNvPicPr>
          <p:nvPr/>
        </p:nvPicPr>
        <p:blipFill>
          <a:blip r:embed="rId1"/>
          <a:stretch>
            <a:fillRect/>
          </a:stretch>
        </p:blipFill>
        <p:spPr>
          <a:xfrm>
            <a:off x="3606165" y="3255010"/>
            <a:ext cx="3684905" cy="24561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一、企业的法律组织形式</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766763"/>
            <a:ext cx="5080000" cy="460375"/>
          </a:xfrm>
          <a:prstGeom prst="rect">
            <a:avLst/>
          </a:prstGeom>
        </p:spPr>
        <p:txBody>
          <a:bodyPr>
            <a:spAutoFit/>
          </a:bodyPr>
          <a:p>
            <a:r>
              <a:rPr lang="zh-CN" altLang="en-US" sz="2400">
                <a:solidFill>
                  <a:schemeClr val="tx1"/>
                </a:solidFill>
                <a:latin typeface="微软雅黑" panose="020B0503020204020204" pitchFamily="34" charset="-122"/>
                <a:ea typeface="微软雅黑" panose="020B0503020204020204" pitchFamily="34" charset="-122"/>
              </a:rPr>
              <a:t>（三）合伙企业</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96570" y="1367790"/>
            <a:ext cx="10713085" cy="1938020"/>
          </a:xfrm>
          <a:prstGeom prst="rect">
            <a:avLst/>
          </a:prstGeom>
        </p:spPr>
        <p:txBody>
          <a:bodyPr wrap="square">
            <a:spAutoFit/>
          </a:bodyPr>
          <a:p>
            <a:r>
              <a:rPr lang="zh-CN" altLang="en-US" sz="2400">
                <a:solidFill>
                  <a:srgbClr val="231F20"/>
                </a:solidFill>
                <a:latin typeface="微软雅黑" panose="020B0503020204020204" pitchFamily="34" charset="-122"/>
                <a:ea typeface="微软雅黑" panose="020B0503020204020204" pitchFamily="34" charset="-122"/>
              </a:rPr>
              <a:t>根据《中华人民共和国合伙企业法》，合伙企业是指依法在中国境内设立的由各合伙人订立合伙协议，共同出资、合伙经营、共享收益、共担风险，并对合伙企业债务承担无限连带责任的营利性组织。</a:t>
            </a:r>
            <a:endParaRPr lang="zh-CN" altLang="en-US" sz="2400">
              <a:solidFill>
                <a:srgbClr val="231F20"/>
              </a:solidFill>
              <a:latin typeface="微软雅黑" panose="020B0503020204020204" pitchFamily="34" charset="-122"/>
              <a:ea typeface="微软雅黑" panose="020B0503020204020204" pitchFamily="34" charset="-122"/>
            </a:endParaRPr>
          </a:p>
          <a:p>
            <a:endParaRPr lang="zh-CN" altLang="en-US" sz="2400">
              <a:solidFill>
                <a:srgbClr val="231F20"/>
              </a:solidFill>
              <a:latin typeface="微软雅黑" panose="020B0503020204020204" pitchFamily="34" charset="-122"/>
              <a:ea typeface="微软雅黑" panose="020B0503020204020204" pitchFamily="34" charset="-122"/>
            </a:endParaRPr>
          </a:p>
          <a:p>
            <a:r>
              <a:rPr lang="zh-CN" altLang="en-US" sz="2400">
                <a:solidFill>
                  <a:srgbClr val="231F20"/>
                </a:solidFill>
                <a:latin typeface="微软雅黑" panose="020B0503020204020204" pitchFamily="34" charset="-122"/>
                <a:ea typeface="微软雅黑" panose="020B0503020204020204" pitchFamily="34" charset="-122"/>
              </a:rPr>
              <a:t>合伙企业包括</a:t>
            </a:r>
            <a:r>
              <a:rPr lang="zh-CN" altLang="en-US" sz="2400">
                <a:solidFill>
                  <a:srgbClr val="FF0000"/>
                </a:solidFill>
                <a:latin typeface="微软雅黑" panose="020B0503020204020204" pitchFamily="34" charset="-122"/>
                <a:ea typeface="微软雅黑" panose="020B0503020204020204" pitchFamily="34" charset="-122"/>
              </a:rPr>
              <a:t>普通合伙企业</a:t>
            </a:r>
            <a:r>
              <a:rPr lang="zh-CN" altLang="en-US" sz="2400">
                <a:solidFill>
                  <a:schemeClr val="tx1"/>
                </a:solidFill>
                <a:latin typeface="微软雅黑" panose="020B0503020204020204" pitchFamily="34" charset="-122"/>
                <a:ea typeface="微软雅黑" panose="020B0503020204020204" pitchFamily="34" charset="-122"/>
              </a:rPr>
              <a:t>和</a:t>
            </a:r>
            <a:r>
              <a:rPr lang="zh-CN" altLang="en-US" sz="2400">
                <a:solidFill>
                  <a:srgbClr val="FF0000"/>
                </a:solidFill>
                <a:latin typeface="微软雅黑" panose="020B0503020204020204" pitchFamily="34" charset="-122"/>
                <a:ea typeface="微软雅黑" panose="020B0503020204020204" pitchFamily="34" charset="-122"/>
              </a:rPr>
              <a:t>有限合伙企业</a:t>
            </a:r>
            <a:r>
              <a:rPr lang="zh-CN" altLang="en-US" sz="2400">
                <a:solidFill>
                  <a:srgbClr val="231F20"/>
                </a:solidFill>
                <a:latin typeface="微软雅黑" panose="020B0503020204020204" pitchFamily="34" charset="-122"/>
                <a:ea typeface="微软雅黑" panose="020B0503020204020204" pitchFamily="34" charset="-122"/>
              </a:rPr>
              <a:t>两种形式。</a:t>
            </a:r>
            <a:endParaRPr lang="zh-CN" altLang="en-US" sz="2400">
              <a:solidFill>
                <a:srgbClr val="231F20"/>
              </a:solidFill>
              <a:latin typeface="微软雅黑" panose="020B0503020204020204" pitchFamily="34" charset="-122"/>
              <a:ea typeface="微软雅黑" panose="020B0503020204020204" pitchFamily="34" charset="-122"/>
            </a:endParaRPr>
          </a:p>
        </p:txBody>
      </p:sp>
      <p:pic>
        <p:nvPicPr>
          <p:cNvPr id="6" name="https://photo-static-api.fotomore.com/creative/vcg/400/new/VCG21gic19963131.jpg?uid=386&amp;timestamp=1724738619&amp;sign=f4e70f0a11dc83fd912a86afb274ec23" descr="商务人士握手"/>
          <p:cNvPicPr>
            <a:picLocks noChangeAspect="1"/>
          </p:cNvPicPr>
          <p:nvPr/>
        </p:nvPicPr>
        <p:blipFill>
          <a:blip r:embed="rId1"/>
          <a:stretch>
            <a:fillRect/>
          </a:stretch>
        </p:blipFill>
        <p:spPr>
          <a:xfrm>
            <a:off x="4019550" y="3446145"/>
            <a:ext cx="3666490" cy="2444115"/>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2_1*n_h_h_a*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00.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8_2*l_h_i*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1.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8_2*l_h_i*1_2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02.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8_2*l_h_i*1_1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4000000059604645,&quot;colorType&quot;:1,&quot;foreColorIndex&quot;:6,&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DIAGRAM_USE_COLOR_VALUE" val="{&quot;color_scheme&quot;:1,&quot;color_type&quot;:1,&quot;theme_color_indexes&quot;:[5,6,5,6,5,6]}"/>
</p:tagLst>
</file>

<file path=ppt/tags/tag103.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6958_2*l_i*1_4"/>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04.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VALUE" val="91*9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8_2*l_h_x*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5.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8_2*l_h_x*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6.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VALUE" val="102*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8_2*l_h_x*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7.xml><?xml version="1.0" encoding="utf-8"?>
<p:tagLst xmlns:p="http://schemas.openxmlformats.org/presentationml/2006/main">
  <p:tag name="RESOURCE_RECORD_KEY" val="{&quot;65&quot;:[20184553],&quot;70&quot;:[3318323,3330516]}"/>
</p:tagLst>
</file>

<file path=ppt/tags/tag108.xml><?xml version="1.0" encoding="utf-8"?>
<p:tagLst xmlns:p="http://schemas.openxmlformats.org/presentationml/2006/main">
  <p:tag name="commondata" val="eyJjb3VudCI6MTIsImhkaWQiOiIyNTU0ZGUyMGZjZjBhZGIyNmM2MDJkMGM4YmRkZTZjZCIsInVzZXJDb3VudCI6MTJ9"/>
  <p:tag name="resource_record_key" val="{&quot;65&quot;:[20184553],&quot;70&quot;:[3314290,3322013,3322203,3312652,3319540,3318633,3323960,3319362,3322229,3319542,3324683,3314649,3322406,3318903,3312268,3321502,3323870,3318323,3330516]}"/>
</p:tagLst>
</file>

<file path=ppt/tags/tag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112_1*n_h_h_a*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112_1*n_h_h_f*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10;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2"/>
  <p:tag name="KSO_WM_UNIT_ID" val="diagram20231112_1*n_h_h_i*1_2_1_2"/>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5,6,5,6,5,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2"/>
  <p:tag name="KSO_WM_UNIT_ID" val="diagram20231112_1*n_h_h_i*1_2_2_2"/>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5,6,5,6,5,6]}"/>
</p:tagLst>
</file>

<file path=ppt/tags/tag16.xml><?xml version="1.0" encoding="utf-8"?>
<p:tagLst xmlns:p="http://schemas.openxmlformats.org/presentationml/2006/main">
  <p:tag name="RESOURCE_RECORD_KEY" val="{&quot;65&quot;:[20184553],&quot;70&quot;:[3314649]}"/>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18.xml><?xml version="1.0" encoding="utf-8"?>
<p:tagLst xmlns:p="http://schemas.openxmlformats.org/presentationml/2006/main">
  <p:tag name="RESOURCE_RECORD_KEY" val="{&quot;65&quot;:[20184553],&quot;70&quot;:[3314649]}"/>
</p:tagLst>
</file>

<file path=ppt/tags/tag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45_1*n_h_h_i*1_2_1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45_1*n_h_h_i*1_2_3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45_1*n_h_h_i*1_2_2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3245_1*n_h_h_i*1_2_5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45_1*n_h_h_x*1_2_3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245_1*n_h_h_i*1_2_4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3245_1*n_h_h_x*1_2_5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45_1*n_h_h_x*1_2_2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45_1*n_h_h_f*1_2_1_1"/>
  <p:tag name="KSO_WM_TEMPLATE_CATEGORY" val="diagram"/>
  <p:tag name="KSO_WM_TEMPLATE_INDEX" val="20233245"/>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45_1*n_h_h_f*1_2_2_1"/>
  <p:tag name="KSO_WM_TEMPLATE_CATEGORY" val="diagram"/>
  <p:tag name="KSO_WM_TEMPLATE_INDEX" val="20233245"/>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45_1*n_h_h_f*1_2_3_1"/>
  <p:tag name="KSO_WM_TEMPLATE_CATEGORY" val="diagram"/>
  <p:tag name="KSO_WM_TEMPLATE_INDEX" val="20233245"/>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245_1*n_h_h_f*1_2_5_1"/>
  <p:tag name="KSO_WM_TEMPLATE_CATEGORY" val="diagram"/>
  <p:tag name="KSO_WM_TEMPLATE_INDEX" val="20233245"/>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245_1*n_h_h_f*1_2_4_1"/>
  <p:tag name="KSO_WM_TEMPLATE_CATEGORY" val="diagram"/>
  <p:tag name="KSO_WM_TEMPLATE_INDEX" val="20233245"/>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33.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3245_1*n_h_h_x*1_2_4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4.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45_1*n_h_h_x*1_2_1_1"/>
  <p:tag name="KSO_WM_TEMPLATE_CATEGORY" val="diagram"/>
  <p:tag name="KSO_WM_TEMPLATE_INDEX" val="20233245"/>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260.85,&quot;left&quot;:78.5,&quot;top&quot;:214.22503937007872,&quot;width&quot;:830.6999212598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xml><?xml version="1.0" encoding="utf-8"?>
<p:tagLst xmlns:p="http://schemas.openxmlformats.org/presentationml/2006/main">
  <p:tag name="RESOURCE_RECORD_KEY" val="{&quot;65&quot;:[20184553],&quot;70&quot;:[3314649,3322406]}"/>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2*l_h_a*1_1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2*l_h_a*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2*l_h_a*1_3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251.4500000000001,&quot;left&quot;:0.8750393700787413,&quot;top&quot;:270.47503937007866,&quot;width&quot;:875.0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3.xml><?xml version="1.0" encoding="utf-8"?>
<p:tagLst xmlns:p="http://schemas.openxmlformats.org/presentationml/2006/main">
  <p:tag name="RESOURCE_RECORD_KEY" val="{&quot;65&quot;:[20184553],&quot;70&quot;:[3314649,3322406,3318903,3312268,3321502]}"/>
</p:tagLst>
</file>

<file path=ppt/tags/tag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45.xml><?xml version="1.0" encoding="utf-8"?>
<p:tagLst xmlns:p="http://schemas.openxmlformats.org/presentationml/2006/main">
  <p:tag name="RESOURCE_RECORD_KEY" val="{&quot;65&quot;:[20184553],&quot;70&quot;:[3314649,3322406,3318903,3312268,3321502]}"/>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47.xml><?xml version="1.0" encoding="utf-8"?>
<p:tagLst xmlns:p="http://schemas.openxmlformats.org/presentationml/2006/main">
  <p:tag name="RESOURCE_RECORD_KEY" val="{&quot;65&quot;:[20184553],&quot;70&quot;:[3314649,3322406,3318903,3312268,3321502]}"/>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p="http://schemas.openxmlformats.org/presentationml/2006/main">
  <p:tag name="RESOURCE_RECORD_KEY" val="{&quot;65&quot;:[20184553],&quot;70&quot;:[3314649,3322406,3318903,3312268,3321502]}"/>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51.xml><?xml version="1.0" encoding="utf-8"?>
<p:tagLst xmlns:p="http://schemas.openxmlformats.org/presentationml/2006/main">
  <p:tag name="RESOURCE_RECORD_KEY" val="{&quot;65&quot;:[20184553],&quot;70&quot;:[3314649,3322406,3318903,3312268,3321502,3323870]}"/>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RESOURCE_RECORD_KEY" val="{&quot;65&quot;:[20184553],&quot;70&quot;:[3314649,3322406,3318903,3312268,3321502,3323870]}"/>
</p:tagLst>
</file>

<file path=ppt/tags/tag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55.xml><?xml version="1.0" encoding="utf-8"?>
<p:tagLst xmlns:p="http://schemas.openxmlformats.org/presentationml/2006/main">
  <p:tag name="RESOURCE_RECORD_KEY" val="{&quot;65&quot;:[20184553],&quot;70&quot;:[3314649,3322406,3318903,3312268,3321502,3323870]}"/>
</p:tagLst>
</file>

<file path=ppt/tags/tag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RESOURCE_RECORD_KEY" val="{&quot;65&quot;:[20184553],&quot;70&quot;:[3314649,3322406,3318903,3312268,3321502,3323870]}"/>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RESOURCE_RECORD_KEY" val="{&quot;65&quot;:[20184553],&quot;70&quot;:[3314649,3322406,3318903,3312268,3321502,3323870]}"/>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61.xml><?xml version="1.0" encoding="utf-8"?>
<p:tagLst xmlns:p="http://schemas.openxmlformats.org/presentationml/2006/main">
  <p:tag name="RESOURCE_RECORD_KEY" val="{&quot;65&quot;:[20184553],&quot;70&quot;:[3314649,3322406,3318903,3312268,3321502,3323870]}"/>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63.xml><?xml version="1.0" encoding="utf-8"?>
<p:tagLst xmlns:p="http://schemas.openxmlformats.org/presentationml/2006/main">
  <p:tag name="RESOURCE_RECORD_KEY" val="{&quot;65&quot;:[20184553],&quot;70&quot;:[3314649,3322406,3318903,3312268,3321502,3323870]}"/>
</p:tagLst>
</file>

<file path=ppt/tags/tag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65.xml><?xml version="1.0" encoding="utf-8"?>
<p:tagLst xmlns:p="http://schemas.openxmlformats.org/presentationml/2006/main">
  <p:tag name="RESOURCE_RECORD_KEY" val="{&quot;65&quot;:[20184553],&quot;70&quot;:[3314649,3322406,3318903,3312268,3321502,3323870]}"/>
</p:tagLst>
</file>

<file path=ppt/tags/tag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67.xml><?xml version="1.0" encoding="utf-8"?>
<p:tagLst xmlns:p="http://schemas.openxmlformats.org/presentationml/2006/main">
  <p:tag name="RESOURCE_RECORD_KEY" val="{&quot;65&quot;:[20184553],&quot;70&quot;:[3314649,3322406,3318903,3312268,3321502,3323870]}"/>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69.xml><?xml version="1.0" encoding="utf-8"?>
<p:tagLst xmlns:p="http://schemas.openxmlformats.org/presentationml/2006/main">
  <p:tag name="RESOURCE_RECORD_KEY" val="{&quot;65&quot;:[20184553],&quot;70&quot;:[3314649,3322406,3318903,3312268,3321502,3323870]}"/>
</p:tagLst>
</file>

<file path=ppt/tags/tag7.xml><?xml version="1.0" encoding="utf-8"?>
<p:tagLst xmlns:p="http://schemas.openxmlformats.org/presentationml/2006/main">
  <p:tag name="KSO_WM_BEAUTIFY_FLAG" val="#wm#"/>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112_1*n_h_a*1_1_1"/>
  <p:tag name="KSO_WM_TEMPLATE_CATEGORY" val="diagram"/>
  <p:tag name="KSO_WM_TEMPLATE_INDEX" val="20231112"/>
  <p:tag name="KSO_WM_UNIT_LAYERLEVEL" val="1_1_1"/>
  <p:tag name="KSO_WM_TAG_VERSION" val="3.0"/>
  <p:tag name="KSO_WM_DIAGRAM_VERSION" val="3"/>
  <p:tag name="KSO_WM_DIAGRAM_COLOR_TRICK" val="4"/>
  <p:tag name="KSO_WM_DIAGRAM_COLOR_TEXT_CAN_REMOVE" val="n"/>
  <p:tag name="KSO_WM_DIAGRAM_MAX_ITEMCNT" val="5"/>
  <p:tag name="KSO_WM_DIAGRAM_MIN_ITEMCNT" val="2"/>
  <p:tag name="KSO_WM_DIAGRAM_VIRTUALLY_FRAME" val="{&quot;height&quot;:448.1838620019147,&quot;left&quot;:129.0386474609375,&quot;top&quot;:58.55,&quot;width&quot;:812.411352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TEXT_FILL_FORE_SCHEMECOLOR_INDEX" val="1"/>
  <p:tag name="KSO_WM_UNIT_TEXT_FILL_TYPE" val="1"/>
  <p:tag name="KSO_WM_DIAGRAM_USE_COLOR_VALUE" val="{&quot;color_scheme&quot;:1,&quot;color_type&quot;:1,&quot;theme_color_indexes&quot;:[5,6,5,6,5,6]}"/>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71.xml><?xml version="1.0" encoding="utf-8"?>
<p:tagLst xmlns:p="http://schemas.openxmlformats.org/presentationml/2006/main">
  <p:tag name="RESOURCE_RECORD_KEY" val="{&quot;65&quot;:[20184553],&quot;70&quot;:[3314649,3322406,3318903,3312268,3321502,3323870]}"/>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395.86764526367193,&quot;left&quot;:95.6886474609375,&quot;top&quot;:102.9162167382428,&quot;width&quot;:723.022705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DIAGRAM_USE_COLOR_VALUE" val="{&quot;color_scheme&quot;:1,&quot;color_type&quot;:1,&quot;theme_color_indexes&quot;:[5,6,5,6,5,6]}"/>
</p:tagLst>
</file>

<file path=ppt/tags/tag73.xml><?xml version="1.0" encoding="utf-8"?>
<p:tagLst xmlns:p="http://schemas.openxmlformats.org/presentationml/2006/main">
  <p:tag name="RESOURCE_RECORD_KEY" val="{&quot;65&quot;:[20184553],&quot;70&quot;:[3314649,3322406,3318903,3312268,3321502,332387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xml><?xml version="1.0" encoding="utf-8"?>
<p:tagLst xmlns:p="http://schemas.openxmlformats.org/presentationml/2006/main">
  <p:tag name="KSO_WM_DIAGRAM_VIRTUALLY_FRAME" val="{&quot;height&quot;:448.1838620019147,&quot;left&quot;:129.0386474609375,&quot;top&quot;:58.55,&quot;width&quot;:812.4113525390625}"/>
  <p:tag name="KSO_WM_DIAGRAM_MIN_ITEMCNT" val="2"/>
  <p:tag name="KSO_WM_DIAGRAM_COLOR_TRICK" val="4"/>
  <p:tag name="KSO_WM_DIAGRAM_VERSION" val="3"/>
  <p:tag name="KSO_WM_UNIT_LAYERLEVEL" val="1_1_1_1"/>
  <p:tag name="KSO_WM_TEMPLATE_INDEX" val="20231112"/>
  <p:tag name="KSO_WM_UNIT_INDEX" val="1_2_2_1"/>
  <p:tag name="KSO_WM_UNIT_TYPE" val="n_h_h_i"/>
  <p:tag name="KSO_WM_UNIT_COMPATIBLE" val="0"/>
  <p:tag name="KSO_WM_UNIT_HIGHLIGHT" val="0"/>
  <p:tag name="KSO_WM_BEAUTIFY_FLAG" val="#wm#"/>
  <p:tag name="KSO_WM_UNIT_DIAGRAM_ISREFERUNIT" val="0"/>
  <p:tag name="KSO_WM_UNIT_ID" val="diagram20231112_1*n_h_h_i*1_2_2_1"/>
  <p:tag name="KSO_WM_TAG_VERSION" val="3.0"/>
  <p:tag name="KSO_WM_DIAGRAM_MAX_ITEMCNT" val="5"/>
  <p:tag name="KSO_WM_UNIT_DIAGRAM_ISNUMVISUAL" val="0"/>
  <p:tag name="KSO_WM_TEMPLATE_CATEGORY" val="diagram"/>
  <p:tag name="KSO_WM_DIAGRAM_GROUP_CODE" val="n1-1"/>
  <p:tag name="KSO_WM_DIAGRAM_COLOR_TEXT_CAN_REMOVE" val="n"/>
  <p:tag name="KSO_WM_DIAGRAM_COLOR_MATCH_VALUE" val="{&quot;shape&quot;:{&quot;fill&quot;:{&quot;gradient&quot;:[{&quot;brightness&quot;:-0.10000000149011612,&quot;colorType&quot;:1,&quot;foreColorIndex&quot;:6,&quot;pos&quot;:0,&quot;transparency&quot;:0},{&quot;brightness&quot;:0.20000000298023224,&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4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3*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DIAGRAM_USE_COLOR_VALUE" val="{&quot;color_scheme&quot;:1,&quot;color_type&quot;:1,&quot;theme_color_indexes&quot;:[5,6,5,6,5,6]}"/>
</p:tagLst>
</file>

<file path=ppt/tags/tag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3*l_h_a*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DIAGRAM_USE_COLOR_VALUE" val="{&quot;color_scheme&quot;:1,&quot;color_type&quot;:1,&quot;theme_color_indexes&quot;:[5,6,5,6,5,6]}"/>
</p:tagLst>
</file>

<file path=ppt/tags/tag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3*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DIAGRAM_COLOR_MATCH_VALUE" val="{&quot;shape&quot;:{&quot;fill&quot;:{&quot;gradient&quot;:[{&quot;brightness&quot;:-0.10000000149011612,&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MIN_ITEMCNT" val="2"/>
  <p:tag name="KSO_WM_DIAGRAM_COLOR_TEXT_CAN_REMOVE" val="n"/>
  <p:tag name="KSO_WM_DIAGRAM_VERSION" val="3"/>
  <p:tag name="KSO_WM_DIAGRAM_GROUP_CODE" val="n1-1"/>
  <p:tag name="KSO_WM_UNIT_LAYERLEVEL" val="1_1_1_1"/>
  <p:tag name="KSO_WM_TEMPLATE_CATEGORY" val="diagram"/>
  <p:tag name="KSO_WM_UNIT_INDEX" val="1_2_1_1"/>
  <p:tag name="KSO_WM_UNIT_DIAGRAM_ISNUMVISUAL" val="0"/>
  <p:tag name="KSO_WM_UNIT_HIGHLIGHT" val="0"/>
  <p:tag name="KSO_WM_DIAGRAM_VIRTUALLY_FRAME" val="{&quot;height&quot;:448.1838620019147,&quot;left&quot;:129.0386474609375,&quot;top&quot;:58.55,&quot;width&quot;:812.4113525390625}"/>
  <p:tag name="KSO_WM_DIAGRAM_MAX_ITEMCNT" val="5"/>
  <p:tag name="KSO_WM_DIAGRAM_COLOR_TRICK" val="4"/>
  <p:tag name="KSO_WM_TAG_VERSION" val="3.0"/>
  <p:tag name="KSO_WM_TEMPLATE_INDEX" val="20231112"/>
  <p:tag name="KSO_WM_UNIT_ID" val="diagram20231112_1*n_h_h_i*1_2_1_1"/>
  <p:tag name="KSO_WM_UNIT_TYPE" val="n_h_h_i"/>
  <p:tag name="KSO_WM_UNIT_DIAGRAM_ISREFERUNIT" val="0"/>
  <p:tag name="KSO_WM_UNIT_COMPATIBLE" val="0"/>
  <p:tag name="KSO_WM_BEAUTIFY_FLAG" val="#wm#"/>
  <p:tag name="KSO_WM_UNIT_FILL_TYPE" val="3"/>
  <p:tag name="KSO_WM_DIAGRAM_USE_COLOR_VALUE" val="{&quot;color_scheme&quot;:1,&quot;color_type&quot;:1,&quot;theme_color_indexes&quot;:[5,6,5,6,5,6]}"/>
</p:tagLst>
</file>

<file path=ppt/tags/tag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440_3*l_h_a*1_4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9.1423645019531,&quot;left&quot;:58.85335569366689,&quot;top&quot;:113.7753129525424,&quot;width&quot;:847.16265869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UNIT_TEXT_FILL_FORE_SCHEMECOLOR_INDEX" val="1"/>
  <p:tag name="KSO_WM_UNIT_TEXT_FILL_TYPE" val="1"/>
  <p:tag name="KSO_WM_DIAGRAM_USE_COLOR_VALUE" val="{&quot;color_scheme&quot;:1,&quot;color_type&quot;:1,&quot;theme_color_indexes&quot;:[5,6,5,6,5,6]}"/>
</p:tagLst>
</file>

<file path=ppt/tags/tag91.xml><?xml version="1.0" encoding="utf-8"?>
<p:tagLst xmlns:p="http://schemas.openxmlformats.org/presentationml/2006/main">
  <p:tag name="RESOURCE_RECORD_KEY" val="{&quot;65&quot;:[20184553],&quot;70&quot;:[3318323]}"/>
</p:tagLst>
</file>

<file path=ppt/tags/tag92.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8_2*l_h_a*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3.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8_2*l_h_a*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4.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8_2*l_h_a*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5.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58_2*l_i*1_1"/>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699999988079071},{&quot;brightness&quot;:0.6000000238418579,&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6.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58_2*l_i*1_2"/>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7.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58_2*l_i*1_3"/>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8.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8_2*l_h_i*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7,&quot;pos&quot;:0,&quot;transparency&quot;:0},{&quot;brightness&quot;:0,&quot;colorType&quot;:1,&quot;foreColorIndex&quot;:7,&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9.xml><?xml version="1.0" encoding="utf-8"?>
<p:tagLst xmlns:p="http://schemas.openxmlformats.org/presentationml/2006/main">
  <p:tag name="KSO_WM_DIAGRAM_VIRTUALLY_FRAME" val="{&quot;height&quot;:416.63677978515625,&quot;left&quot;:83.57693540077517,&quot;top&quot;:61.706610107421874,&quot;width&quot;:848.823064599224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8_2*l_h_i*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6,&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6372</Words>
  <Application>WPS 演示</Application>
  <PresentationFormat>宽屏</PresentationFormat>
  <Paragraphs>631</Paragraphs>
  <Slides>42</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宋体</vt:lpstr>
      <vt:lpstr>Wingdings</vt:lpstr>
      <vt:lpstr>黑体</vt:lpstr>
      <vt:lpstr>微软雅黑</vt:lpstr>
      <vt:lpstr>Wingdings</vt:lpstr>
      <vt:lpstr>方正书宋_GBK</vt:lpstr>
      <vt:lpstr>Arial Unicode MS</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1339</cp:revision>
  <dcterms:created xsi:type="dcterms:W3CDTF">2018-03-01T02:03:00Z</dcterms:created>
  <dcterms:modified xsi:type="dcterms:W3CDTF">2024-08-30T03:03:49Z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