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mp" ContentType="image/p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tags/tag3.xml" ContentType="application/vnd.openxmlformats-officedocument.presentationml.tags+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1"/>
  </p:notesMasterIdLst>
  <p:handoutMasterIdLst>
    <p:handoutMasterId r:id="rId52"/>
  </p:handoutMasterIdLst>
  <p:sldIdLst>
    <p:sldId id="1366" r:id="rId2"/>
    <p:sldId id="1387" r:id="rId3"/>
    <p:sldId id="1388" r:id="rId4"/>
    <p:sldId id="1378" r:id="rId5"/>
    <p:sldId id="1389" r:id="rId6"/>
    <p:sldId id="1379" r:id="rId7"/>
    <p:sldId id="1390" r:id="rId8"/>
    <p:sldId id="1429" r:id="rId9"/>
    <p:sldId id="1391" r:id="rId10"/>
    <p:sldId id="1376" r:id="rId11"/>
    <p:sldId id="1392" r:id="rId12"/>
    <p:sldId id="1393" r:id="rId13"/>
    <p:sldId id="1377" r:id="rId14"/>
    <p:sldId id="1381" r:id="rId15"/>
    <p:sldId id="1428" r:id="rId16"/>
    <p:sldId id="1382" r:id="rId17"/>
    <p:sldId id="1370" r:id="rId18"/>
    <p:sldId id="1394" r:id="rId19"/>
    <p:sldId id="1395" r:id="rId20"/>
    <p:sldId id="1396" r:id="rId21"/>
    <p:sldId id="1399" r:id="rId22"/>
    <p:sldId id="1400" r:id="rId23"/>
    <p:sldId id="1397" r:id="rId24"/>
    <p:sldId id="1401" r:id="rId25"/>
    <p:sldId id="1402" r:id="rId26"/>
    <p:sldId id="1403" r:id="rId27"/>
    <p:sldId id="1404" r:id="rId28"/>
    <p:sldId id="1405" r:id="rId29"/>
    <p:sldId id="1406" r:id="rId30"/>
    <p:sldId id="1407" r:id="rId31"/>
    <p:sldId id="1408" r:id="rId32"/>
    <p:sldId id="1411" r:id="rId33"/>
    <p:sldId id="1409" r:id="rId34"/>
    <p:sldId id="1412" r:id="rId35"/>
    <p:sldId id="1413" r:id="rId36"/>
    <p:sldId id="1414" r:id="rId37"/>
    <p:sldId id="1416" r:id="rId38"/>
    <p:sldId id="1415" r:id="rId39"/>
    <p:sldId id="1417" r:id="rId40"/>
    <p:sldId id="1418" r:id="rId41"/>
    <p:sldId id="1420" r:id="rId42"/>
    <p:sldId id="1422" r:id="rId43"/>
    <p:sldId id="1423" r:id="rId44"/>
    <p:sldId id="1424" r:id="rId45"/>
    <p:sldId id="1425" r:id="rId46"/>
    <p:sldId id="1426" r:id="rId47"/>
    <p:sldId id="1427" r:id="rId48"/>
    <p:sldId id="1421" r:id="rId49"/>
    <p:sldId id="1336" r:id="rId50"/>
  </p:sldIdLst>
  <p:sldSz cx="12196763" cy="6858000"/>
  <p:notesSz cx="6858000" cy="9144000"/>
  <p:custDataLst>
    <p:tags r:id="rId53"/>
  </p:custDataLst>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1C435E"/>
    <a:srgbClr val="ECECEC"/>
    <a:srgbClr val="F0F0F0"/>
    <a:srgbClr val="F6F6F6"/>
    <a:srgbClr val="EBF4F5"/>
    <a:srgbClr val="C1DDE1"/>
    <a:srgbClr val="2E9EB8"/>
    <a:srgbClr val="5FC0D7"/>
    <a:srgbClr val="2C6A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6210" autoAdjust="0"/>
  </p:normalViewPr>
  <p:slideViewPr>
    <p:cSldViewPr snapToObjects="1">
      <p:cViewPr varScale="1">
        <p:scale>
          <a:sx n="91" d="100"/>
          <a:sy n="91" d="100"/>
        </p:scale>
        <p:origin x="104" y="24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208"/>
    </p:cViewPr>
  </p:sorterViewPr>
  <p:notesViewPr>
    <p:cSldViewPr snapToObjects="1">
      <p:cViewPr varScale="1">
        <p:scale>
          <a:sx n="69" d="100"/>
          <a:sy n="69" d="100"/>
        </p:scale>
        <p:origin x="-283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gs" Target="tags/tag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DE610686-844B-4A1B-87C8-BB90DB4BAB84}" type="slidenum">
              <a:rPr lang="zh-CN" altLang="en-US" smtClean="0"/>
              <a:t>‹#›</a:t>
            </a:fld>
            <a:endParaRPr lang="zh-CN" altLang="en-US"/>
          </a:p>
        </p:txBody>
      </p:sp>
    </p:spTree>
    <p:extLst>
      <p:ext uri="{BB962C8B-B14F-4D97-AF65-F5344CB8AC3E}">
        <p14:creationId xmlns:p14="http://schemas.microsoft.com/office/powerpoint/2010/main" val="38065553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2021/6/5</a:t>
            </a:fld>
            <a:endParaRPr lang="en-US"/>
          </a:p>
        </p:txBody>
      </p:sp>
      <p:sp>
        <p:nvSpPr>
          <p:cNvPr id="3076" name="Rectangle 4"/>
          <p:cNvSpPr>
            <a:spLocks noGrp="1" noRot="1" noChangeAspect="1" noChangeArrowheads="1"/>
          </p:cNvSpPr>
          <p:nvPr>
            <p:ph type="sldImg" idx="2"/>
          </p:nvPr>
        </p:nvSpPr>
        <p:spPr bwMode="auto">
          <a:xfrm>
            <a:off x="1143000" y="685800"/>
            <a:ext cx="4572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564344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410548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56892418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2157383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7379230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3021072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8777979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172523366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21799648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30553431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5939629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2571158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35283759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1668969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8981106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730017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3353503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5824910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175550734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22532291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31846904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581360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163772532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138371846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30616706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30773043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340053297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4755126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35</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36205317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36</a:t>
            </a:fld>
            <a:endParaRPr lang="en-US">
              <a:solidFill>
                <a:prstClr val="black"/>
              </a:solidFill>
            </a:endParaRPr>
          </a:p>
        </p:txBody>
      </p:sp>
    </p:spTree>
    <p:extLst>
      <p:ext uri="{BB962C8B-B14F-4D97-AF65-F5344CB8AC3E}">
        <p14:creationId xmlns:p14="http://schemas.microsoft.com/office/powerpoint/2010/main" val="41931705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37</a:t>
            </a:fld>
            <a:endParaRPr lang="en-US">
              <a:solidFill>
                <a:prstClr val="black"/>
              </a:solidFill>
            </a:endParaRPr>
          </a:p>
        </p:txBody>
      </p:sp>
    </p:spTree>
    <p:extLst>
      <p:ext uri="{BB962C8B-B14F-4D97-AF65-F5344CB8AC3E}">
        <p14:creationId xmlns:p14="http://schemas.microsoft.com/office/powerpoint/2010/main" val="381324811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38</a:t>
            </a:fld>
            <a:endParaRPr lang="en-US">
              <a:solidFill>
                <a:prstClr val="black"/>
              </a:solidFill>
            </a:endParaRPr>
          </a:p>
        </p:txBody>
      </p:sp>
    </p:spTree>
    <p:extLst>
      <p:ext uri="{BB962C8B-B14F-4D97-AF65-F5344CB8AC3E}">
        <p14:creationId xmlns:p14="http://schemas.microsoft.com/office/powerpoint/2010/main" val="116152767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39</a:t>
            </a:fld>
            <a:endParaRPr lang="en-US">
              <a:solidFill>
                <a:prstClr val="black"/>
              </a:solidFill>
            </a:endParaRPr>
          </a:p>
        </p:txBody>
      </p:sp>
    </p:spTree>
    <p:extLst>
      <p:ext uri="{BB962C8B-B14F-4D97-AF65-F5344CB8AC3E}">
        <p14:creationId xmlns:p14="http://schemas.microsoft.com/office/powerpoint/2010/main" val="18274393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30988312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40</a:t>
            </a:fld>
            <a:endParaRPr lang="en-US">
              <a:solidFill>
                <a:prstClr val="black"/>
              </a:solidFill>
            </a:endParaRPr>
          </a:p>
        </p:txBody>
      </p:sp>
    </p:spTree>
    <p:extLst>
      <p:ext uri="{BB962C8B-B14F-4D97-AF65-F5344CB8AC3E}">
        <p14:creationId xmlns:p14="http://schemas.microsoft.com/office/powerpoint/2010/main" val="1738092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41</a:t>
            </a:fld>
            <a:endParaRPr lang="en-US">
              <a:solidFill>
                <a:prstClr val="black"/>
              </a:solidFill>
            </a:endParaRPr>
          </a:p>
        </p:txBody>
      </p:sp>
    </p:spTree>
    <p:extLst>
      <p:ext uri="{BB962C8B-B14F-4D97-AF65-F5344CB8AC3E}">
        <p14:creationId xmlns:p14="http://schemas.microsoft.com/office/powerpoint/2010/main" val="28165913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42</a:t>
            </a:fld>
            <a:endParaRPr lang="en-US">
              <a:solidFill>
                <a:prstClr val="black"/>
              </a:solidFill>
            </a:endParaRPr>
          </a:p>
        </p:txBody>
      </p:sp>
    </p:spTree>
    <p:extLst>
      <p:ext uri="{BB962C8B-B14F-4D97-AF65-F5344CB8AC3E}">
        <p14:creationId xmlns:p14="http://schemas.microsoft.com/office/powerpoint/2010/main" val="25171840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43</a:t>
            </a:fld>
            <a:endParaRPr lang="en-US">
              <a:solidFill>
                <a:prstClr val="black"/>
              </a:solidFill>
            </a:endParaRPr>
          </a:p>
        </p:txBody>
      </p:sp>
    </p:spTree>
    <p:extLst>
      <p:ext uri="{BB962C8B-B14F-4D97-AF65-F5344CB8AC3E}">
        <p14:creationId xmlns:p14="http://schemas.microsoft.com/office/powerpoint/2010/main" val="417140261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44</a:t>
            </a:fld>
            <a:endParaRPr lang="en-US">
              <a:solidFill>
                <a:prstClr val="black"/>
              </a:solidFill>
            </a:endParaRPr>
          </a:p>
        </p:txBody>
      </p:sp>
    </p:spTree>
    <p:extLst>
      <p:ext uri="{BB962C8B-B14F-4D97-AF65-F5344CB8AC3E}">
        <p14:creationId xmlns:p14="http://schemas.microsoft.com/office/powerpoint/2010/main" val="302527198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45</a:t>
            </a:fld>
            <a:endParaRPr lang="en-US">
              <a:solidFill>
                <a:prstClr val="black"/>
              </a:solidFill>
            </a:endParaRPr>
          </a:p>
        </p:txBody>
      </p:sp>
    </p:spTree>
    <p:extLst>
      <p:ext uri="{BB962C8B-B14F-4D97-AF65-F5344CB8AC3E}">
        <p14:creationId xmlns:p14="http://schemas.microsoft.com/office/powerpoint/2010/main" val="414285327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46</a:t>
            </a:fld>
            <a:endParaRPr lang="en-US">
              <a:solidFill>
                <a:prstClr val="black"/>
              </a:solidFill>
            </a:endParaRPr>
          </a:p>
        </p:txBody>
      </p:sp>
    </p:spTree>
    <p:extLst>
      <p:ext uri="{BB962C8B-B14F-4D97-AF65-F5344CB8AC3E}">
        <p14:creationId xmlns:p14="http://schemas.microsoft.com/office/powerpoint/2010/main" val="11729340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47</a:t>
            </a:fld>
            <a:endParaRPr lang="en-US">
              <a:solidFill>
                <a:prstClr val="black"/>
              </a:solidFill>
            </a:endParaRPr>
          </a:p>
        </p:txBody>
      </p:sp>
    </p:spTree>
    <p:extLst>
      <p:ext uri="{BB962C8B-B14F-4D97-AF65-F5344CB8AC3E}">
        <p14:creationId xmlns:p14="http://schemas.microsoft.com/office/powerpoint/2010/main" val="74963214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48</a:t>
            </a:fld>
            <a:endParaRPr lang="en-US">
              <a:solidFill>
                <a:prstClr val="black"/>
              </a:solidFill>
            </a:endParaRPr>
          </a:p>
        </p:txBody>
      </p:sp>
    </p:spTree>
    <p:extLst>
      <p:ext uri="{BB962C8B-B14F-4D97-AF65-F5344CB8AC3E}">
        <p14:creationId xmlns:p14="http://schemas.microsoft.com/office/powerpoint/2010/main" val="384570399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fld id="{CE1689F0-D8FB-450F-A36F-553F26501FEE}" type="slidenum">
              <a:rPr kumimoji="0" lang="zh-CN" altLang="en-US" sz="1200" b="0" i="0" u="none" strike="noStrike" kern="1200" cap="none" spc="0" normalizeH="0" baseline="0" noProof="0" smtClean="0">
                <a:ln>
                  <a:noFill/>
                </a:ln>
                <a:solidFill>
                  <a:prstClr val="black"/>
                </a:solidFill>
                <a:effectLst/>
                <a:uLnTx/>
                <a:uFillTx/>
                <a:latin typeface="Arial" pitchFamily="34" charset="0"/>
                <a:ea typeface="宋体" pitchFamily="2" charset="-122"/>
                <a:cs typeface="+mn-cs"/>
              </a:rPr>
              <a:pPr marL="0" marR="0" lvl="0" indent="0" algn="r" defTabSz="914400" rtl="0" eaLnBrk="0" fontAlgn="base" latinLnBrk="0" hangingPunct="0">
                <a:lnSpc>
                  <a:spcPct val="100000"/>
                </a:lnSpc>
                <a:spcBef>
                  <a:spcPct val="0"/>
                </a:spcBef>
                <a:spcAft>
                  <a:spcPct val="0"/>
                </a:spcAft>
                <a:buClrTx/>
                <a:buSzTx/>
                <a:buFont typeface="Arial" pitchFamily="34" charset="0"/>
                <a:buNone/>
                <a:tabLst/>
                <a:defRPr/>
              </a:pPr>
              <a:t>49</a:t>
            </a:fld>
            <a:endParaRPr kumimoji="0" lang="en-US" sz="1200" b="0" i="0" u="none" strike="noStrike" kern="1200" cap="none" spc="0" normalizeH="0" baseline="0" noProof="0">
              <a:ln>
                <a:noFill/>
              </a:ln>
              <a:solidFill>
                <a:prstClr val="black"/>
              </a:solidFill>
              <a:effectLst/>
              <a:uLnTx/>
              <a:uFillTx/>
              <a:latin typeface="Arial" pitchFamily="34" charset="0"/>
              <a:ea typeface="宋体" pitchFamily="2" charset="-122"/>
              <a:cs typeface="+mn-cs"/>
            </a:endParaRPr>
          </a:p>
        </p:txBody>
      </p:sp>
    </p:spTree>
    <p:extLst>
      <p:ext uri="{BB962C8B-B14F-4D97-AF65-F5344CB8AC3E}">
        <p14:creationId xmlns:p14="http://schemas.microsoft.com/office/powerpoint/2010/main" val="2022819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788721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3432620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0803921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37396059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108387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6.pn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 Id="rId14"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B2C7B1E-E4EC-45A9-872D-40AC5D7E3AEA}"/>
              </a:ext>
            </a:extLst>
          </p:cNvPr>
          <p:cNvPicPr>
            <a:picLocks noChangeAspect="1"/>
          </p:cNvPicPr>
          <p:nvPr userDrawn="1"/>
        </p:nvPicPr>
        <p:blipFill>
          <a:blip r:embed="rId2"/>
          <a:stretch>
            <a:fillRect/>
          </a:stretch>
        </p:blipFill>
        <p:spPr>
          <a:xfrm>
            <a:off x="-1" y="375"/>
            <a:ext cx="12196763" cy="6857250"/>
          </a:xfrm>
          <a:prstGeom prst="rect">
            <a:avLst/>
          </a:prstGeom>
        </p:spPr>
      </p:pic>
    </p:spTree>
    <p:extLst>
      <p:ext uri="{BB962C8B-B14F-4D97-AF65-F5344CB8AC3E}">
        <p14:creationId xmlns:p14="http://schemas.microsoft.com/office/powerpoint/2010/main" val="33888604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extLst>
      <p:ext uri="{BB962C8B-B14F-4D97-AF65-F5344CB8AC3E}">
        <p14:creationId xmlns:p14="http://schemas.microsoft.com/office/powerpoint/2010/main" val="9782740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43963" y="908050"/>
            <a:ext cx="2743200" cy="5218113"/>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908050"/>
            <a:ext cx="8081963" cy="5218113"/>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Tree>
    <p:extLst>
      <p:ext uri="{BB962C8B-B14F-4D97-AF65-F5344CB8AC3E}">
        <p14:creationId xmlns:p14="http://schemas.microsoft.com/office/powerpoint/2010/main" val="108943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标题幻灯片">
    <p:spTree>
      <p:nvGrpSpPr>
        <p:cNvPr id="1" name=""/>
        <p:cNvGrpSpPr/>
        <p:nvPr/>
      </p:nvGrpSpPr>
      <p:grpSpPr>
        <a:xfrm>
          <a:off x="0" y="0"/>
          <a:ext cx="0" cy="0"/>
          <a:chOff x="0" y="0"/>
          <a:chExt cx="0" cy="0"/>
        </a:xfrm>
      </p:grpSpPr>
      <p:pic>
        <p:nvPicPr>
          <p:cNvPr id="4" name="Picture 2" descr="PPECLOGO-eff-0-1"/>
          <p:cNvPicPr>
            <a:picLocks noChangeAspect="1" noChangeArrowheads="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4146913" y="2886609"/>
            <a:ext cx="1060349" cy="798789"/>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PPECLOGO-eff-0-2"/>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8430462" y="2758265"/>
            <a:ext cx="1096814" cy="83893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PPECLOGO-eff-0-3"/>
          <p:cNvPicPr>
            <a:picLocks noChangeAspect="1" noChangeArrowheads="1"/>
          </p:cNvPicPr>
          <p:nvPr userDrawn="1"/>
        </p:nvPicPr>
        <p:blipFill>
          <a:blip r:embed="rId4">
            <a:extLst>
              <a:ext uri="{28A0092B-C50C-407E-A947-70E740481C1C}">
                <a14:useLocalDpi xmlns:a14="http://schemas.microsoft.com/office/drawing/2010/main"/>
              </a:ext>
            </a:extLst>
          </a:blip>
          <a:srcRect/>
          <a:stretch>
            <a:fillRect/>
          </a:stretch>
        </p:blipFill>
        <p:spPr bwMode="auto">
          <a:xfrm>
            <a:off x="1040451" y="1447779"/>
            <a:ext cx="3013731" cy="237621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5" descr="PPECLOGO-eff-0-1"/>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4467436" y="3771071"/>
            <a:ext cx="524127" cy="39561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6" descr="PPECLOGO-eff-0-1"/>
          <p:cNvPicPr>
            <a:picLocks noChangeAspect="1" noChangeArrowheads="1"/>
          </p:cNvPicPr>
          <p:nvPr userDrawn="1"/>
        </p:nvPicPr>
        <p:blipFill>
          <a:blip r:embed="rId6" cstate="screen">
            <a:extLst>
              <a:ext uri="{28A0092B-C50C-407E-A947-70E740481C1C}">
                <a14:useLocalDpi xmlns:a14="http://schemas.microsoft.com/office/drawing/2010/main"/>
              </a:ext>
            </a:extLst>
          </a:blip>
          <a:srcRect/>
          <a:stretch>
            <a:fillRect/>
          </a:stretch>
        </p:blipFill>
        <p:spPr bwMode="auto">
          <a:xfrm>
            <a:off x="7376340" y="2904246"/>
            <a:ext cx="401158" cy="30238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PPECLOGO-eff-0-2"/>
          <p:cNvPicPr>
            <a:picLocks noChangeAspect="1" noChangeArrowheads="1"/>
          </p:cNvPicPr>
          <p:nvPr userDrawn="1"/>
        </p:nvPicPr>
        <p:blipFill>
          <a:blip r:embed="rId7" cstate="screen">
            <a:extLst>
              <a:ext uri="{28A0092B-C50C-407E-A947-70E740481C1C}">
                <a14:useLocalDpi xmlns:a14="http://schemas.microsoft.com/office/drawing/2010/main"/>
              </a:ext>
            </a:extLst>
          </a:blip>
          <a:srcRect/>
          <a:stretch>
            <a:fillRect/>
          </a:stretch>
        </p:blipFill>
        <p:spPr bwMode="auto">
          <a:xfrm>
            <a:off x="5277817" y="2574149"/>
            <a:ext cx="981731" cy="75091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PPECLOGO-eff-5-4"/>
          <p:cNvPicPr>
            <a:picLocks noChangeAspect="1" noChangeArrowheads="1"/>
          </p:cNvPicPr>
          <p:nvPr userDrawn="1"/>
        </p:nvPicPr>
        <p:blipFill>
          <a:blip r:embed="rId8">
            <a:extLst>
              <a:ext uri="{28A0092B-C50C-407E-A947-70E740481C1C}">
                <a14:useLocalDpi xmlns:a14="http://schemas.microsoft.com/office/drawing/2010/main"/>
              </a:ext>
            </a:extLst>
          </a:blip>
          <a:srcRect/>
          <a:stretch>
            <a:fillRect/>
          </a:stretch>
        </p:blipFill>
        <p:spPr bwMode="auto">
          <a:xfrm>
            <a:off x="3261942" y="3206628"/>
            <a:ext cx="1477636" cy="112384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PPECLOGO-eff-5-2"/>
          <p:cNvPicPr>
            <a:picLocks noChangeAspect="1" noChangeArrowheads="1"/>
          </p:cNvPicPr>
          <p:nvPr userDrawn="1"/>
        </p:nvPicPr>
        <p:blipFill>
          <a:blip r:embed="rId9">
            <a:extLst>
              <a:ext uri="{28A0092B-C50C-407E-A947-70E740481C1C}">
                <a14:useLocalDpi xmlns:a14="http://schemas.microsoft.com/office/drawing/2010/main"/>
              </a:ext>
            </a:extLst>
          </a:blip>
          <a:srcRect/>
          <a:stretch>
            <a:fillRect/>
          </a:stretch>
        </p:blipFill>
        <p:spPr bwMode="auto">
          <a:xfrm>
            <a:off x="5352404" y="3446014"/>
            <a:ext cx="1834444" cy="1436309"/>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descr="PPECLOGO-eff-5-4"/>
          <p:cNvPicPr>
            <a:picLocks noChangeAspect="1" noChangeArrowheads="1"/>
          </p:cNvPicPr>
          <p:nvPr userDrawn="1"/>
        </p:nvPicPr>
        <p:blipFill>
          <a:blip r:embed="rId10" cstate="screen">
            <a:extLst>
              <a:ext uri="{28A0092B-C50C-407E-A947-70E740481C1C}">
                <a14:useLocalDpi xmlns:a14="http://schemas.microsoft.com/office/drawing/2010/main"/>
              </a:ext>
            </a:extLst>
          </a:blip>
          <a:srcRect/>
          <a:stretch>
            <a:fillRect/>
          </a:stretch>
        </p:blipFill>
        <p:spPr bwMode="auto">
          <a:xfrm>
            <a:off x="9886102" y="2725338"/>
            <a:ext cx="1116794" cy="85170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7942800" y="3624920"/>
            <a:ext cx="522112" cy="393095"/>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PPECLOGO-eff-0-1"/>
          <p:cNvPicPr>
            <a:picLocks noChangeAspect="1" noChangeArrowheads="1"/>
          </p:cNvPicPr>
          <p:nvPr userDrawn="1"/>
        </p:nvPicPr>
        <p:blipFill>
          <a:blip r:embed="rId11" cstate="screen">
            <a:extLst>
              <a:ext uri="{28A0092B-C50C-407E-A947-70E740481C1C}">
                <a14:useLocalDpi xmlns:a14="http://schemas.microsoft.com/office/drawing/2010/main"/>
              </a:ext>
            </a:extLst>
          </a:blip>
          <a:srcRect/>
          <a:stretch>
            <a:fillRect/>
          </a:stretch>
        </p:blipFill>
        <p:spPr bwMode="auto">
          <a:xfrm>
            <a:off x="11254880" y="2365000"/>
            <a:ext cx="522110" cy="39309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4" descr="PPECLOGO-eff2-1-2"/>
          <p:cNvPicPr>
            <a:picLocks noChangeAspect="1" noChangeArrowheads="1"/>
          </p:cNvPicPr>
          <p:nvPr userDrawn="1"/>
        </p:nvPicPr>
        <p:blipFill>
          <a:blip r:embed="rId12">
            <a:extLst>
              <a:ext uri="{28A0092B-C50C-407E-A947-70E740481C1C}">
                <a14:useLocalDpi xmlns:a14="http://schemas.microsoft.com/office/drawing/2010/main"/>
              </a:ext>
            </a:extLst>
          </a:blip>
          <a:srcRect/>
          <a:stretch>
            <a:fillRect/>
          </a:stretch>
        </p:blipFill>
        <p:spPr bwMode="auto">
          <a:xfrm>
            <a:off x="2054437" y="2795894"/>
            <a:ext cx="1697365" cy="142874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3983626" y="2785815"/>
            <a:ext cx="437445" cy="36537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PPECLOGO-eff2-1-4"/>
          <p:cNvPicPr>
            <a:picLocks noChangeAspect="1" noChangeArrowheads="1"/>
          </p:cNvPicPr>
          <p:nvPr userDrawn="1"/>
        </p:nvPicPr>
        <p:blipFill>
          <a:blip r:embed="rId14">
            <a:extLst>
              <a:ext uri="{28A0092B-C50C-407E-A947-70E740481C1C}">
                <a14:useLocalDpi xmlns:a14="http://schemas.microsoft.com/office/drawing/2010/main"/>
              </a:ext>
            </a:extLst>
          </a:blip>
          <a:srcRect/>
          <a:stretch>
            <a:fillRect/>
          </a:stretch>
        </p:blipFill>
        <p:spPr bwMode="auto">
          <a:xfrm>
            <a:off x="8519340" y="3325061"/>
            <a:ext cx="703540" cy="5871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239008" y="2909285"/>
            <a:ext cx="360841" cy="30238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18" descr="PPECLOGO-eff2-1-3"/>
          <p:cNvPicPr>
            <a:picLocks noChangeAspect="1" noChangeArrowheads="1"/>
          </p:cNvPicPr>
          <p:nvPr userDrawn="1"/>
        </p:nvPicPr>
        <p:blipFill>
          <a:blip r:embed="rId13">
            <a:extLst>
              <a:ext uri="{28A0092B-C50C-407E-A947-70E740481C1C}">
                <a14:useLocalDpi xmlns:a14="http://schemas.microsoft.com/office/drawing/2010/main"/>
              </a:ext>
            </a:extLst>
          </a:blip>
          <a:srcRect/>
          <a:stretch>
            <a:fillRect/>
          </a:stretch>
        </p:blipFill>
        <p:spPr bwMode="auto">
          <a:xfrm>
            <a:off x="9744990" y="3446013"/>
            <a:ext cx="282222" cy="2368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7560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par>
                                <p:cTn id="23" presetID="10"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nodeType="with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500"/>
                                        <p:tgtEl>
                                          <p:spTgt spid="8"/>
                                        </p:tgtEl>
                                      </p:cBhvr>
                                    </p:animEffect>
                                  </p:childTnLst>
                                </p:cTn>
                              </p:par>
                              <p:par>
                                <p:cTn id="35" presetID="10" presetClass="entr" presetSubtype="0" fill="hold"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par>
                                <p:cTn id="38" presetID="35" presetClass="path" presetSubtype="0" fill="hold" nodeType="withEffect">
                                  <p:stCondLst>
                                    <p:cond delay="0"/>
                                  </p:stCondLst>
                                  <p:childTnLst>
                                    <p:animMotion origin="layout" path="M 0 0  L -0.25 0  E" pathEditMode="relative" rAng="0" ptsTypes="">
                                      <p:cBhvr>
                                        <p:cTn id="39" dur="3000" fill="hold"/>
                                        <p:tgtEl>
                                          <p:spTgt spid="12"/>
                                        </p:tgtEl>
                                        <p:attrNameLst>
                                          <p:attrName>ppt_x</p:attrName>
                                          <p:attrName>ppt_y</p:attrName>
                                        </p:attrNameLst>
                                      </p:cBhvr>
                                      <p:rCtr x="0" y="0"/>
                                    </p:animMotion>
                                  </p:childTnLst>
                                </p:cTn>
                              </p:par>
                              <p:par>
                                <p:cTn id="40" presetID="35" presetClass="path" presetSubtype="0" fill="hold" nodeType="withEffect">
                                  <p:stCondLst>
                                    <p:cond delay="0"/>
                                  </p:stCondLst>
                                  <p:childTnLst>
                                    <p:animMotion origin="layout" path="M 4.16667E-6 3.33333E-6 L -0.31632 3.33333E-6 " pathEditMode="relative" rAng="0" ptsTypes="AA">
                                      <p:cBhvr>
                                        <p:cTn id="41" dur="3000" fill="hold"/>
                                        <p:tgtEl>
                                          <p:spTgt spid="5"/>
                                        </p:tgtEl>
                                        <p:attrNameLst>
                                          <p:attrName>ppt_x</p:attrName>
                                          <p:attrName>ppt_y</p:attrName>
                                        </p:attrNameLst>
                                      </p:cBhvr>
                                      <p:rCtr x="-15816" y="0"/>
                                    </p:animMotion>
                                  </p:childTnLst>
                                </p:cTn>
                              </p:par>
                              <p:par>
                                <p:cTn id="42" presetID="35" presetClass="path" presetSubtype="0" fill="hold" nodeType="withEffect">
                                  <p:stCondLst>
                                    <p:cond delay="0"/>
                                  </p:stCondLst>
                                  <p:childTnLst>
                                    <p:animMotion origin="layout" path="M 0.00504 -1.85185E-6 L -0.46684 -1.85185E-6 " pathEditMode="relative" rAng="0" ptsTypes="AA">
                                      <p:cBhvr>
                                        <p:cTn id="43" dur="3000" fill="hold"/>
                                        <p:tgtEl>
                                          <p:spTgt spid="8"/>
                                        </p:tgtEl>
                                        <p:attrNameLst>
                                          <p:attrName>ppt_x</p:attrName>
                                          <p:attrName>ppt_y</p:attrName>
                                        </p:attrNameLst>
                                      </p:cBhvr>
                                      <p:rCtr x="-23594" y="0"/>
                                    </p:animMotion>
                                  </p:childTnLst>
                                </p:cTn>
                              </p:par>
                              <p:par>
                                <p:cTn id="44" presetID="35" presetClass="path" presetSubtype="0" fill="hold" nodeType="withEffect">
                                  <p:stCondLst>
                                    <p:cond delay="0"/>
                                  </p:stCondLst>
                                  <p:childTnLst>
                                    <p:animMotion origin="layout" path="M -3.05556E-6 1.11111E-6 L -0.19531 1.11111E-6 " pathEditMode="relative" rAng="0" ptsTypes="AA">
                                      <p:cBhvr>
                                        <p:cTn id="45" dur="3000" fill="hold"/>
                                        <p:tgtEl>
                                          <p:spTgt spid="9"/>
                                        </p:tgtEl>
                                        <p:attrNameLst>
                                          <p:attrName>ppt_x</p:attrName>
                                          <p:attrName>ppt_y</p:attrName>
                                        </p:attrNameLst>
                                      </p:cBhvr>
                                      <p:rCtr x="-9774" y="0"/>
                                    </p:animMotion>
                                  </p:childTnLst>
                                </p:cTn>
                              </p:par>
                              <p:par>
                                <p:cTn id="46" presetID="35" presetClass="path" presetSubtype="0" fill="hold" nodeType="withEffect">
                                  <p:stCondLst>
                                    <p:cond delay="0"/>
                                  </p:stCondLst>
                                  <p:childTnLst>
                                    <p:animMotion origin="layout" path="M 5.55556E-7 2.59259E-6 L -0.43594 2.59259E-6 " pathEditMode="relative" rAng="0" ptsTypes="AA">
                                      <p:cBhvr>
                                        <p:cTn id="47" dur="3000" fill="hold"/>
                                        <p:tgtEl>
                                          <p:spTgt spid="7"/>
                                        </p:tgtEl>
                                        <p:attrNameLst>
                                          <p:attrName>ppt_x</p:attrName>
                                          <p:attrName>ppt_y</p:attrName>
                                        </p:attrNameLst>
                                      </p:cBhvr>
                                      <p:rCtr x="-21806" y="0"/>
                                    </p:animMotion>
                                  </p:childTnLst>
                                </p:cTn>
                              </p:par>
                              <p:par>
                                <p:cTn id="48" presetID="35" presetClass="path" presetSubtype="0" fill="hold" nodeType="withEffect">
                                  <p:stCondLst>
                                    <p:cond delay="0"/>
                                  </p:stCondLst>
                                  <p:childTnLst>
                                    <p:animMotion origin="layout" path="M 3.05556E-6 -1.85185E-6 L -0.33577 -1.85185E-6 " pathEditMode="relative" rAng="0" ptsTypes="AA">
                                      <p:cBhvr>
                                        <p:cTn id="49" dur="3000" fill="hold"/>
                                        <p:tgtEl>
                                          <p:spTgt spid="4"/>
                                        </p:tgtEl>
                                        <p:attrNameLst>
                                          <p:attrName>ppt_x</p:attrName>
                                          <p:attrName>ppt_y</p:attrName>
                                        </p:attrNameLst>
                                      </p:cBhvr>
                                      <p:rCtr x="-16788" y="0"/>
                                    </p:animMotion>
                                  </p:childTnLst>
                                </p:cTn>
                              </p:par>
                              <p:par>
                                <p:cTn id="50" presetID="35" presetClass="path" presetSubtype="0" fill="hold" nodeType="withEffect">
                                  <p:stCondLst>
                                    <p:cond delay="0"/>
                                  </p:stCondLst>
                                  <p:childTnLst>
                                    <p:animMotion origin="layout" path="M 1.66667E-6 -1.85185E-6 L -0.57188 -1.85185E-6 " pathEditMode="relative" rAng="0" ptsTypes="AA">
                                      <p:cBhvr>
                                        <p:cTn id="51" dur="3000" fill="hold"/>
                                        <p:tgtEl>
                                          <p:spTgt spid="13"/>
                                        </p:tgtEl>
                                        <p:attrNameLst>
                                          <p:attrName>ppt_x</p:attrName>
                                          <p:attrName>ppt_y</p:attrName>
                                        </p:attrNameLst>
                                      </p:cBhvr>
                                      <p:rCtr x="-28594" y="0"/>
                                    </p:animMotion>
                                  </p:childTnLst>
                                </p:cTn>
                              </p:par>
                              <p:par>
                                <p:cTn id="52" presetID="35" presetClass="path" presetSubtype="0" fill="hold" nodeType="withEffect">
                                  <p:stCondLst>
                                    <p:cond delay="0"/>
                                  </p:stCondLst>
                                  <p:childTnLst>
                                    <p:animMotion origin="layout" path="M 1.66667E-6 -1.85185E-6 L -0.57188 -1.85185E-6 " pathEditMode="relative" rAng="0" ptsTypes="AA">
                                      <p:cBhvr>
                                        <p:cTn id="53" dur="3000" fill="hold"/>
                                        <p:tgtEl>
                                          <p:spTgt spid="14"/>
                                        </p:tgtEl>
                                        <p:attrNameLst>
                                          <p:attrName>ppt_x</p:attrName>
                                          <p:attrName>ppt_y</p:attrName>
                                        </p:attrNameLst>
                                      </p:cBhvr>
                                      <p:rCtr x="-28594" y="0"/>
                                    </p:animMotion>
                                  </p:childTnLst>
                                </p:cTn>
                              </p:par>
                              <p:par>
                                <p:cTn id="54" presetID="63" presetClass="path" presetSubtype="0" fill="hold" nodeType="withEffect">
                                  <p:stCondLst>
                                    <p:cond delay="0"/>
                                  </p:stCondLst>
                                  <p:childTnLst>
                                    <p:animMotion origin="layout" path="M 5.55556E-7 2.59259E-6 L 0.43906 2.59259E-6 " pathEditMode="relative" rAng="0" ptsTypes="AA">
                                      <p:cBhvr>
                                        <p:cTn id="55" dur="3000" fill="hold"/>
                                        <p:tgtEl>
                                          <p:spTgt spid="11"/>
                                        </p:tgtEl>
                                        <p:attrNameLst>
                                          <p:attrName>ppt_x</p:attrName>
                                          <p:attrName>ppt_y</p:attrName>
                                        </p:attrNameLst>
                                      </p:cBhvr>
                                      <p:rCtr x="21944" y="0"/>
                                    </p:animMotion>
                                  </p:childTnLst>
                                </p:cTn>
                              </p:par>
                              <p:par>
                                <p:cTn id="56" presetID="63" presetClass="path" presetSubtype="0" fill="hold" nodeType="withEffect">
                                  <p:stCondLst>
                                    <p:cond delay="0"/>
                                  </p:stCondLst>
                                  <p:childTnLst>
                                    <p:animMotion origin="layout" path="M -1.38889E-6 2.96296E-6 L 0.62813 2.96296E-6 " pathEditMode="relative" rAng="0" ptsTypes="AA">
                                      <p:cBhvr>
                                        <p:cTn id="57" dur="3000" fill="hold"/>
                                        <p:tgtEl>
                                          <p:spTgt spid="10"/>
                                        </p:tgtEl>
                                        <p:attrNameLst>
                                          <p:attrName>ppt_x</p:attrName>
                                          <p:attrName>ppt_y</p:attrName>
                                        </p:attrNameLst>
                                      </p:cBhvr>
                                      <p:rCtr x="31406" y="0"/>
                                    </p:animMotion>
                                  </p:childTnLst>
                                </p:cTn>
                              </p:par>
                              <p:par>
                                <p:cTn id="58" presetID="63" presetClass="path" presetSubtype="0" fill="hold" nodeType="withEffect">
                                  <p:stCondLst>
                                    <p:cond delay="0"/>
                                  </p:stCondLst>
                                  <p:childTnLst>
                                    <p:animMotion origin="layout" path="M 2.77778E-6 -2.96296E-6 L 0.42465 -2.96296E-6 " pathEditMode="relative" rAng="0" ptsTypes="AA">
                                      <p:cBhvr>
                                        <p:cTn id="59" dur="3000" fill="hold"/>
                                        <p:tgtEl>
                                          <p:spTgt spid="6"/>
                                        </p:tgtEl>
                                        <p:attrNameLst>
                                          <p:attrName>ppt_x</p:attrName>
                                          <p:attrName>ppt_y</p:attrName>
                                        </p:attrNameLst>
                                      </p:cBhvr>
                                      <p:rCtr x="21233" y="0"/>
                                    </p:animMotion>
                                  </p:childTnLst>
                                </p:cTn>
                              </p:par>
                              <p:par>
                                <p:cTn id="60" presetID="10" presetClass="exit" presetSubtype="0" fill="hold" nodeType="withEffect">
                                  <p:stCondLst>
                                    <p:cond delay="2500"/>
                                  </p:stCondLst>
                                  <p:childTnLst>
                                    <p:animEffect transition="out" filter="fade">
                                      <p:cBhvr>
                                        <p:cTn id="61" dur="500"/>
                                        <p:tgtEl>
                                          <p:spTgt spid="10"/>
                                        </p:tgtEl>
                                      </p:cBhvr>
                                    </p:animEffect>
                                    <p:set>
                                      <p:cBhvr>
                                        <p:cTn id="62" dur="1" fill="hold">
                                          <p:stCondLst>
                                            <p:cond delay="499"/>
                                          </p:stCondLst>
                                        </p:cTn>
                                        <p:tgtEl>
                                          <p:spTgt spid="10"/>
                                        </p:tgtEl>
                                        <p:attrNameLst>
                                          <p:attrName>style.visibility</p:attrName>
                                        </p:attrNameLst>
                                      </p:cBhvr>
                                      <p:to>
                                        <p:strVal val="hidden"/>
                                      </p:to>
                                    </p:set>
                                  </p:childTnLst>
                                </p:cTn>
                              </p:par>
                              <p:par>
                                <p:cTn id="63" presetID="10" presetClass="exit" presetSubtype="0" fill="hold" nodeType="withEffect">
                                  <p:stCondLst>
                                    <p:cond delay="2500"/>
                                  </p:stCondLst>
                                  <p:childTnLst>
                                    <p:animEffect transition="out" filter="fade">
                                      <p:cBhvr>
                                        <p:cTn id="64" dur="500"/>
                                        <p:tgtEl>
                                          <p:spTgt spid="11"/>
                                        </p:tgtEl>
                                      </p:cBhvr>
                                    </p:animEffect>
                                    <p:set>
                                      <p:cBhvr>
                                        <p:cTn id="65" dur="1" fill="hold">
                                          <p:stCondLst>
                                            <p:cond delay="499"/>
                                          </p:stCondLst>
                                        </p:cTn>
                                        <p:tgtEl>
                                          <p:spTgt spid="11"/>
                                        </p:tgtEl>
                                        <p:attrNameLst>
                                          <p:attrName>style.visibility</p:attrName>
                                        </p:attrNameLst>
                                      </p:cBhvr>
                                      <p:to>
                                        <p:strVal val="hidden"/>
                                      </p:to>
                                    </p:set>
                                  </p:childTnLst>
                                </p:cTn>
                              </p:par>
                              <p:par>
                                <p:cTn id="66" presetID="10" presetClass="exit" presetSubtype="0" fill="hold" nodeType="withEffect">
                                  <p:stCondLst>
                                    <p:cond delay="2500"/>
                                  </p:stCondLst>
                                  <p:childTnLst>
                                    <p:animEffect transition="out" filter="fade">
                                      <p:cBhvr>
                                        <p:cTn id="67" dur="500"/>
                                        <p:tgtEl>
                                          <p:spTgt spid="13"/>
                                        </p:tgtEl>
                                      </p:cBhvr>
                                    </p:animEffect>
                                    <p:set>
                                      <p:cBhvr>
                                        <p:cTn id="68" dur="1" fill="hold">
                                          <p:stCondLst>
                                            <p:cond delay="499"/>
                                          </p:stCondLst>
                                        </p:cTn>
                                        <p:tgtEl>
                                          <p:spTgt spid="13"/>
                                        </p:tgtEl>
                                        <p:attrNameLst>
                                          <p:attrName>style.visibility</p:attrName>
                                        </p:attrNameLst>
                                      </p:cBhvr>
                                      <p:to>
                                        <p:strVal val="hidden"/>
                                      </p:to>
                                    </p:set>
                                  </p:childTnLst>
                                </p:cTn>
                              </p:par>
                              <p:par>
                                <p:cTn id="69" presetID="10" presetClass="exit" presetSubtype="0" fill="hold" nodeType="withEffect">
                                  <p:stCondLst>
                                    <p:cond delay="2500"/>
                                  </p:stCondLst>
                                  <p:childTnLst>
                                    <p:animEffect transition="out" filter="fad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par>
                                <p:cTn id="72" presetID="10" presetClass="exit" presetSubtype="0" fill="hold" nodeType="withEffect">
                                  <p:stCondLst>
                                    <p:cond delay="2500"/>
                                  </p:stCondLst>
                                  <p:childTnLst>
                                    <p:animEffect transition="out" filter="fade">
                                      <p:cBhvr>
                                        <p:cTn id="73" dur="500"/>
                                        <p:tgtEl>
                                          <p:spTgt spid="9"/>
                                        </p:tgtEl>
                                      </p:cBhvr>
                                    </p:animEffect>
                                    <p:set>
                                      <p:cBhvr>
                                        <p:cTn id="74" dur="1" fill="hold">
                                          <p:stCondLst>
                                            <p:cond delay="499"/>
                                          </p:stCondLst>
                                        </p:cTn>
                                        <p:tgtEl>
                                          <p:spTgt spid="9"/>
                                        </p:tgtEl>
                                        <p:attrNameLst>
                                          <p:attrName>style.visibility</p:attrName>
                                        </p:attrNameLst>
                                      </p:cBhvr>
                                      <p:to>
                                        <p:strVal val="hidden"/>
                                      </p:to>
                                    </p:set>
                                  </p:childTnLst>
                                </p:cTn>
                              </p:par>
                              <p:par>
                                <p:cTn id="75" presetID="10" presetClass="exit" presetSubtype="0" fill="hold" nodeType="withEffect">
                                  <p:stCondLst>
                                    <p:cond delay="2500"/>
                                  </p:stCondLst>
                                  <p:childTnLst>
                                    <p:animEffect transition="out" filter="fade">
                                      <p:cBhvr>
                                        <p:cTn id="76" dur="500"/>
                                        <p:tgtEl>
                                          <p:spTgt spid="5"/>
                                        </p:tgtEl>
                                      </p:cBhvr>
                                    </p:animEffect>
                                    <p:set>
                                      <p:cBhvr>
                                        <p:cTn id="77" dur="1" fill="hold">
                                          <p:stCondLst>
                                            <p:cond delay="499"/>
                                          </p:stCondLst>
                                        </p:cTn>
                                        <p:tgtEl>
                                          <p:spTgt spid="5"/>
                                        </p:tgtEl>
                                        <p:attrNameLst>
                                          <p:attrName>style.visibility</p:attrName>
                                        </p:attrNameLst>
                                      </p:cBhvr>
                                      <p:to>
                                        <p:strVal val="hidden"/>
                                      </p:to>
                                    </p:set>
                                  </p:childTnLst>
                                </p:cTn>
                              </p:par>
                              <p:par>
                                <p:cTn id="78" presetID="10" presetClass="exit" presetSubtype="0" fill="hold" nodeType="withEffect">
                                  <p:stCondLst>
                                    <p:cond delay="2500"/>
                                  </p:stCondLst>
                                  <p:childTnLst>
                                    <p:animEffect transition="out" filter="fade">
                                      <p:cBhvr>
                                        <p:cTn id="79" dur="500"/>
                                        <p:tgtEl>
                                          <p:spTgt spid="12"/>
                                        </p:tgtEl>
                                      </p:cBhvr>
                                    </p:animEffect>
                                    <p:set>
                                      <p:cBhvr>
                                        <p:cTn id="80" dur="1" fill="hold">
                                          <p:stCondLst>
                                            <p:cond delay="499"/>
                                          </p:stCondLst>
                                        </p:cTn>
                                        <p:tgtEl>
                                          <p:spTgt spid="12"/>
                                        </p:tgtEl>
                                        <p:attrNameLst>
                                          <p:attrName>style.visibility</p:attrName>
                                        </p:attrNameLst>
                                      </p:cBhvr>
                                      <p:to>
                                        <p:strVal val="hidden"/>
                                      </p:to>
                                    </p:set>
                                  </p:childTnLst>
                                </p:cTn>
                              </p:par>
                              <p:par>
                                <p:cTn id="81" presetID="10" presetClass="exit" presetSubtype="0" fill="hold" nodeType="withEffect">
                                  <p:stCondLst>
                                    <p:cond delay="2500"/>
                                  </p:stCondLst>
                                  <p:childTnLst>
                                    <p:animEffect transition="out" filter="fade">
                                      <p:cBhvr>
                                        <p:cTn id="82" dur="500"/>
                                        <p:tgtEl>
                                          <p:spTgt spid="14"/>
                                        </p:tgtEl>
                                      </p:cBhvr>
                                    </p:animEffect>
                                    <p:set>
                                      <p:cBhvr>
                                        <p:cTn id="83" dur="1" fill="hold">
                                          <p:stCondLst>
                                            <p:cond delay="499"/>
                                          </p:stCondLst>
                                        </p:cTn>
                                        <p:tgtEl>
                                          <p:spTgt spid="14"/>
                                        </p:tgtEl>
                                        <p:attrNameLst>
                                          <p:attrName>style.visibility</p:attrName>
                                        </p:attrNameLst>
                                      </p:cBhvr>
                                      <p:to>
                                        <p:strVal val="hidden"/>
                                      </p:to>
                                    </p:set>
                                  </p:childTnLst>
                                </p:cTn>
                              </p:par>
                              <p:par>
                                <p:cTn id="84" presetID="10" presetClass="exit" presetSubtype="0" fill="hold" nodeType="withEffect">
                                  <p:stCondLst>
                                    <p:cond delay="2500"/>
                                  </p:stCondLst>
                                  <p:childTnLst>
                                    <p:animEffect transition="out" filter="fade">
                                      <p:cBhvr>
                                        <p:cTn id="85" dur="500"/>
                                        <p:tgtEl>
                                          <p:spTgt spid="6"/>
                                        </p:tgtEl>
                                      </p:cBhvr>
                                    </p:animEffect>
                                    <p:set>
                                      <p:cBhvr>
                                        <p:cTn id="86" dur="1" fill="hold">
                                          <p:stCondLst>
                                            <p:cond delay="499"/>
                                          </p:stCondLst>
                                        </p:cTn>
                                        <p:tgtEl>
                                          <p:spTgt spid="6"/>
                                        </p:tgtEl>
                                        <p:attrNameLst>
                                          <p:attrName>style.visibility</p:attrName>
                                        </p:attrNameLst>
                                      </p:cBhvr>
                                      <p:to>
                                        <p:strVal val="hidden"/>
                                      </p:to>
                                    </p:set>
                                  </p:childTnLst>
                                </p:cTn>
                              </p:par>
                              <p:par>
                                <p:cTn id="87" presetID="10" presetClass="exit" presetSubtype="0" fill="hold" nodeType="withEffect">
                                  <p:stCondLst>
                                    <p:cond delay="2500"/>
                                  </p:stCondLst>
                                  <p:childTnLst>
                                    <p:animEffect transition="out" filter="fade">
                                      <p:cBhvr>
                                        <p:cTn id="88" dur="500"/>
                                        <p:tgtEl>
                                          <p:spTgt spid="4"/>
                                        </p:tgtEl>
                                      </p:cBhvr>
                                    </p:animEffect>
                                    <p:set>
                                      <p:cBhvr>
                                        <p:cTn id="89" dur="1" fill="hold">
                                          <p:stCondLst>
                                            <p:cond delay="499"/>
                                          </p:stCondLst>
                                        </p:cTn>
                                        <p:tgtEl>
                                          <p:spTgt spid="4"/>
                                        </p:tgtEl>
                                        <p:attrNameLst>
                                          <p:attrName>style.visibility</p:attrName>
                                        </p:attrNameLst>
                                      </p:cBhvr>
                                      <p:to>
                                        <p:strVal val="hidden"/>
                                      </p:to>
                                    </p:set>
                                  </p:childTnLst>
                                </p:cTn>
                              </p:par>
                              <p:par>
                                <p:cTn id="90" presetID="10" presetClass="exit" presetSubtype="0" fill="hold" nodeType="withEffect">
                                  <p:stCondLst>
                                    <p:cond delay="2500"/>
                                  </p:stCondLst>
                                  <p:childTnLst>
                                    <p:animEffect transition="out" filter="fade">
                                      <p:cBhvr>
                                        <p:cTn id="91" dur="500"/>
                                        <p:tgtEl>
                                          <p:spTgt spid="8"/>
                                        </p:tgtEl>
                                      </p:cBhvr>
                                    </p:animEffect>
                                    <p:set>
                                      <p:cBhvr>
                                        <p:cTn id="92" dur="1" fill="hold">
                                          <p:stCondLst>
                                            <p:cond delay="499"/>
                                          </p:stCondLst>
                                        </p:cTn>
                                        <p:tgtEl>
                                          <p:spTgt spid="8"/>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15"/>
                                        </p:tgtEl>
                                        <p:attrNameLst>
                                          <p:attrName>style.visibility</p:attrName>
                                        </p:attrNameLst>
                                      </p:cBhvr>
                                      <p:to>
                                        <p:strVal val="visible"/>
                                      </p:to>
                                    </p:set>
                                    <p:animEffect transition="in" filter="fade">
                                      <p:cBhvr>
                                        <p:cTn id="95" dur="100"/>
                                        <p:tgtEl>
                                          <p:spTgt spid="15"/>
                                        </p:tgtEl>
                                      </p:cBhvr>
                                    </p:animEffect>
                                  </p:childTnLst>
                                </p:cTn>
                              </p:par>
                              <p:par>
                                <p:cTn id="96" presetID="10" presetClass="entr" presetSubtype="0" fill="hold" nodeType="withEffect">
                                  <p:stCondLst>
                                    <p:cond delay="600"/>
                                  </p:stCondLst>
                                  <p:childTnLst>
                                    <p:set>
                                      <p:cBhvr>
                                        <p:cTn id="97" dur="1" fill="hold">
                                          <p:stCondLst>
                                            <p:cond delay="0"/>
                                          </p:stCondLst>
                                        </p:cTn>
                                        <p:tgtEl>
                                          <p:spTgt spid="16"/>
                                        </p:tgtEl>
                                        <p:attrNameLst>
                                          <p:attrName>style.visibility</p:attrName>
                                        </p:attrNameLst>
                                      </p:cBhvr>
                                      <p:to>
                                        <p:strVal val="visible"/>
                                      </p:to>
                                    </p:set>
                                    <p:animEffect transition="in" filter="fade">
                                      <p:cBhvr>
                                        <p:cTn id="98" dur="100"/>
                                        <p:tgtEl>
                                          <p:spTgt spid="16"/>
                                        </p:tgtEl>
                                      </p:cBhvr>
                                    </p:animEffect>
                                  </p:childTnLst>
                                </p:cTn>
                              </p:par>
                              <p:par>
                                <p:cTn id="99" presetID="10" presetClass="entr" presetSubtype="0" fill="hold" nodeType="withEffect">
                                  <p:stCondLst>
                                    <p:cond delay="20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100"/>
                                        <p:tgtEl>
                                          <p:spTgt spid="17"/>
                                        </p:tgtEl>
                                      </p:cBhvr>
                                    </p:animEffect>
                                  </p:childTnLst>
                                </p:cTn>
                              </p:par>
                              <p:par>
                                <p:cTn id="102" presetID="10" presetClass="entr" presetSubtype="0" fill="hold" nodeType="withEffect">
                                  <p:stCondLst>
                                    <p:cond delay="1800"/>
                                  </p:stCondLst>
                                  <p:childTnLst>
                                    <p:set>
                                      <p:cBhvr>
                                        <p:cTn id="103" dur="1" fill="hold">
                                          <p:stCondLst>
                                            <p:cond delay="0"/>
                                          </p:stCondLst>
                                        </p:cTn>
                                        <p:tgtEl>
                                          <p:spTgt spid="18"/>
                                        </p:tgtEl>
                                        <p:attrNameLst>
                                          <p:attrName>style.visibility</p:attrName>
                                        </p:attrNameLst>
                                      </p:cBhvr>
                                      <p:to>
                                        <p:strVal val="visible"/>
                                      </p:to>
                                    </p:set>
                                    <p:animEffect transition="in" filter="fade">
                                      <p:cBhvr>
                                        <p:cTn id="104" dur="100"/>
                                        <p:tgtEl>
                                          <p:spTgt spid="18"/>
                                        </p:tgtEl>
                                      </p:cBhvr>
                                    </p:animEffect>
                                  </p:childTnLst>
                                </p:cTn>
                              </p:par>
                              <p:par>
                                <p:cTn id="105" presetID="10" presetClass="entr" presetSubtype="0" fill="hold" nodeType="withEffect">
                                  <p:stCondLst>
                                    <p:cond delay="220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100"/>
                                        <p:tgtEl>
                                          <p:spTgt spid="19"/>
                                        </p:tgtEl>
                                      </p:cBhvr>
                                    </p:animEffect>
                                  </p:childTnLst>
                                </p:cTn>
                              </p:par>
                              <p:par>
                                <p:cTn id="108" presetID="53" presetClass="exit" presetSubtype="0" fill="hold" nodeType="withEffect">
                                  <p:stCondLst>
                                    <p:cond delay="100"/>
                                  </p:stCondLst>
                                  <p:childTnLst>
                                    <p:anim calcmode="lin" valueType="num">
                                      <p:cBhvr>
                                        <p:cTn id="109" dur="1000"/>
                                        <p:tgtEl>
                                          <p:spTgt spid="15"/>
                                        </p:tgtEl>
                                        <p:attrNameLst>
                                          <p:attrName>ppt_w</p:attrName>
                                        </p:attrNameLst>
                                      </p:cBhvr>
                                      <p:tavLst>
                                        <p:tav tm="0">
                                          <p:val>
                                            <p:strVal val="ppt_w"/>
                                          </p:val>
                                        </p:tav>
                                        <p:tav tm="100000">
                                          <p:val>
                                            <p:fltVal val="0"/>
                                          </p:val>
                                        </p:tav>
                                      </p:tavLst>
                                    </p:anim>
                                    <p:anim calcmode="lin" valueType="num">
                                      <p:cBhvr>
                                        <p:cTn id="110" dur="1000"/>
                                        <p:tgtEl>
                                          <p:spTgt spid="15"/>
                                        </p:tgtEl>
                                        <p:attrNameLst>
                                          <p:attrName>ppt_h</p:attrName>
                                        </p:attrNameLst>
                                      </p:cBhvr>
                                      <p:tavLst>
                                        <p:tav tm="0">
                                          <p:val>
                                            <p:strVal val="ppt_h"/>
                                          </p:val>
                                        </p:tav>
                                        <p:tav tm="100000">
                                          <p:val>
                                            <p:fltVal val="0"/>
                                          </p:val>
                                        </p:tav>
                                      </p:tavLst>
                                    </p:anim>
                                    <p:animEffect transition="out" filter="fade">
                                      <p:cBhvr>
                                        <p:cTn id="111" dur="1000"/>
                                        <p:tgtEl>
                                          <p:spTgt spid="15"/>
                                        </p:tgtEl>
                                      </p:cBhvr>
                                    </p:animEffect>
                                    <p:set>
                                      <p:cBhvr>
                                        <p:cTn id="112" dur="1" fill="hold">
                                          <p:stCondLst>
                                            <p:cond delay="999"/>
                                          </p:stCondLst>
                                        </p:cTn>
                                        <p:tgtEl>
                                          <p:spTgt spid="15"/>
                                        </p:tgtEl>
                                        <p:attrNameLst>
                                          <p:attrName>style.visibility</p:attrName>
                                        </p:attrNameLst>
                                      </p:cBhvr>
                                      <p:to>
                                        <p:strVal val="hidden"/>
                                      </p:to>
                                    </p:set>
                                  </p:childTnLst>
                                </p:cTn>
                              </p:par>
                              <p:par>
                                <p:cTn id="113" presetID="53" presetClass="exit" presetSubtype="0" fill="hold" nodeType="withEffect">
                                  <p:stCondLst>
                                    <p:cond delay="700"/>
                                  </p:stCondLst>
                                  <p:childTnLst>
                                    <p:anim calcmode="lin" valueType="num">
                                      <p:cBhvr>
                                        <p:cTn id="114" dur="500"/>
                                        <p:tgtEl>
                                          <p:spTgt spid="16"/>
                                        </p:tgtEl>
                                        <p:attrNameLst>
                                          <p:attrName>ppt_w</p:attrName>
                                        </p:attrNameLst>
                                      </p:cBhvr>
                                      <p:tavLst>
                                        <p:tav tm="0">
                                          <p:val>
                                            <p:strVal val="ppt_w"/>
                                          </p:val>
                                        </p:tav>
                                        <p:tav tm="100000">
                                          <p:val>
                                            <p:fltVal val="0"/>
                                          </p:val>
                                        </p:tav>
                                      </p:tavLst>
                                    </p:anim>
                                    <p:anim calcmode="lin" valueType="num">
                                      <p:cBhvr>
                                        <p:cTn id="115" dur="500"/>
                                        <p:tgtEl>
                                          <p:spTgt spid="16"/>
                                        </p:tgtEl>
                                        <p:attrNameLst>
                                          <p:attrName>ppt_h</p:attrName>
                                        </p:attrNameLst>
                                      </p:cBhvr>
                                      <p:tavLst>
                                        <p:tav tm="0">
                                          <p:val>
                                            <p:strVal val="ppt_h"/>
                                          </p:val>
                                        </p:tav>
                                        <p:tav tm="100000">
                                          <p:val>
                                            <p:fltVal val="0"/>
                                          </p:val>
                                        </p:tav>
                                      </p:tavLst>
                                    </p:anim>
                                    <p:animEffect transition="out" filter="fade">
                                      <p:cBhvr>
                                        <p:cTn id="116" dur="500"/>
                                        <p:tgtEl>
                                          <p:spTgt spid="16"/>
                                        </p:tgtEl>
                                      </p:cBhvr>
                                    </p:animEffect>
                                    <p:set>
                                      <p:cBhvr>
                                        <p:cTn id="117" dur="1" fill="hold">
                                          <p:stCondLst>
                                            <p:cond delay="499"/>
                                          </p:stCondLst>
                                        </p:cTn>
                                        <p:tgtEl>
                                          <p:spTgt spid="16"/>
                                        </p:tgtEl>
                                        <p:attrNameLst>
                                          <p:attrName>style.visibility</p:attrName>
                                        </p:attrNameLst>
                                      </p:cBhvr>
                                      <p:to>
                                        <p:strVal val="hidden"/>
                                      </p:to>
                                    </p:set>
                                  </p:childTnLst>
                                </p:cTn>
                              </p:par>
                              <p:par>
                                <p:cTn id="118" presetID="53" presetClass="exit" presetSubtype="0" fill="hold" nodeType="withEffect">
                                  <p:stCondLst>
                                    <p:cond delay="300"/>
                                  </p:stCondLst>
                                  <p:childTnLst>
                                    <p:anim calcmode="lin" valueType="num">
                                      <p:cBhvr>
                                        <p:cTn id="119" dur="500"/>
                                        <p:tgtEl>
                                          <p:spTgt spid="17"/>
                                        </p:tgtEl>
                                        <p:attrNameLst>
                                          <p:attrName>ppt_w</p:attrName>
                                        </p:attrNameLst>
                                      </p:cBhvr>
                                      <p:tavLst>
                                        <p:tav tm="0">
                                          <p:val>
                                            <p:strVal val="ppt_w"/>
                                          </p:val>
                                        </p:tav>
                                        <p:tav tm="100000">
                                          <p:val>
                                            <p:fltVal val="0"/>
                                          </p:val>
                                        </p:tav>
                                      </p:tavLst>
                                    </p:anim>
                                    <p:anim calcmode="lin" valueType="num">
                                      <p:cBhvr>
                                        <p:cTn id="120" dur="500"/>
                                        <p:tgtEl>
                                          <p:spTgt spid="17"/>
                                        </p:tgtEl>
                                        <p:attrNameLst>
                                          <p:attrName>ppt_h</p:attrName>
                                        </p:attrNameLst>
                                      </p:cBhvr>
                                      <p:tavLst>
                                        <p:tav tm="0">
                                          <p:val>
                                            <p:strVal val="ppt_h"/>
                                          </p:val>
                                        </p:tav>
                                        <p:tav tm="100000">
                                          <p:val>
                                            <p:fltVal val="0"/>
                                          </p:val>
                                        </p:tav>
                                      </p:tavLst>
                                    </p:anim>
                                    <p:animEffect transition="out" filter="fade">
                                      <p:cBhvr>
                                        <p:cTn id="121" dur="500"/>
                                        <p:tgtEl>
                                          <p:spTgt spid="17"/>
                                        </p:tgtEl>
                                      </p:cBhvr>
                                    </p:animEffect>
                                    <p:set>
                                      <p:cBhvr>
                                        <p:cTn id="122" dur="1" fill="hold">
                                          <p:stCondLst>
                                            <p:cond delay="499"/>
                                          </p:stCondLst>
                                        </p:cTn>
                                        <p:tgtEl>
                                          <p:spTgt spid="17"/>
                                        </p:tgtEl>
                                        <p:attrNameLst>
                                          <p:attrName>style.visibility</p:attrName>
                                        </p:attrNameLst>
                                      </p:cBhvr>
                                      <p:to>
                                        <p:strVal val="hidden"/>
                                      </p:to>
                                    </p:set>
                                  </p:childTnLst>
                                </p:cTn>
                              </p:par>
                              <p:par>
                                <p:cTn id="123" presetID="53" presetClass="exit" presetSubtype="0" fill="hold" nodeType="withEffect">
                                  <p:stCondLst>
                                    <p:cond delay="1900"/>
                                  </p:stCondLst>
                                  <p:childTnLst>
                                    <p:anim calcmode="lin" valueType="num">
                                      <p:cBhvr>
                                        <p:cTn id="124" dur="500"/>
                                        <p:tgtEl>
                                          <p:spTgt spid="18"/>
                                        </p:tgtEl>
                                        <p:attrNameLst>
                                          <p:attrName>ppt_w</p:attrName>
                                        </p:attrNameLst>
                                      </p:cBhvr>
                                      <p:tavLst>
                                        <p:tav tm="0">
                                          <p:val>
                                            <p:strVal val="ppt_w"/>
                                          </p:val>
                                        </p:tav>
                                        <p:tav tm="100000">
                                          <p:val>
                                            <p:fltVal val="0"/>
                                          </p:val>
                                        </p:tav>
                                      </p:tavLst>
                                    </p:anim>
                                    <p:anim calcmode="lin" valueType="num">
                                      <p:cBhvr>
                                        <p:cTn id="125" dur="500"/>
                                        <p:tgtEl>
                                          <p:spTgt spid="18"/>
                                        </p:tgtEl>
                                        <p:attrNameLst>
                                          <p:attrName>ppt_h</p:attrName>
                                        </p:attrNameLst>
                                      </p:cBhvr>
                                      <p:tavLst>
                                        <p:tav tm="0">
                                          <p:val>
                                            <p:strVal val="ppt_h"/>
                                          </p:val>
                                        </p:tav>
                                        <p:tav tm="100000">
                                          <p:val>
                                            <p:fltVal val="0"/>
                                          </p:val>
                                        </p:tav>
                                      </p:tavLst>
                                    </p:anim>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53" presetClass="exit" presetSubtype="0" fill="hold" nodeType="withEffect">
                                  <p:stCondLst>
                                    <p:cond delay="2300"/>
                                  </p:stCondLst>
                                  <p:childTnLst>
                                    <p:anim calcmode="lin" valueType="num">
                                      <p:cBhvr>
                                        <p:cTn id="129" dur="500"/>
                                        <p:tgtEl>
                                          <p:spTgt spid="19"/>
                                        </p:tgtEl>
                                        <p:attrNameLst>
                                          <p:attrName>ppt_w</p:attrName>
                                        </p:attrNameLst>
                                      </p:cBhvr>
                                      <p:tavLst>
                                        <p:tav tm="0">
                                          <p:val>
                                            <p:strVal val="ppt_w"/>
                                          </p:val>
                                        </p:tav>
                                        <p:tav tm="100000">
                                          <p:val>
                                            <p:fltVal val="0"/>
                                          </p:val>
                                        </p:tav>
                                      </p:tavLst>
                                    </p:anim>
                                    <p:anim calcmode="lin" valueType="num">
                                      <p:cBhvr>
                                        <p:cTn id="130" dur="500"/>
                                        <p:tgtEl>
                                          <p:spTgt spid="19"/>
                                        </p:tgtEl>
                                        <p:attrNameLst>
                                          <p:attrName>ppt_h</p:attrName>
                                        </p:attrNameLst>
                                      </p:cBhvr>
                                      <p:tavLst>
                                        <p:tav tm="0">
                                          <p:val>
                                            <p:strVal val="ppt_h"/>
                                          </p:val>
                                        </p:tav>
                                        <p:tav tm="100000">
                                          <p:val>
                                            <p:fltVal val="0"/>
                                          </p:val>
                                        </p:tav>
                                      </p:tavLst>
                                    </p:anim>
                                    <p:animEffect transition="out" filter="fade">
                                      <p:cBhvr>
                                        <p:cTn id="131" dur="500"/>
                                        <p:tgtEl>
                                          <p:spTgt spid="19"/>
                                        </p:tgtEl>
                                      </p:cBhvr>
                                    </p:animEffect>
                                    <p:set>
                                      <p:cBhvr>
                                        <p:cTn id="132" dur="1" fill="hold">
                                          <p:stCondLst>
                                            <p:cond delay="499"/>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5" name="任意多边形: 形状 4">
            <a:extLst>
              <a:ext uri="{FF2B5EF4-FFF2-40B4-BE49-F238E27FC236}">
                <a16:creationId xmlns:a16="http://schemas.microsoft.com/office/drawing/2014/main" id="{E88D0633-9972-4F53-9908-589E75497320}"/>
              </a:ext>
            </a:extLst>
          </p:cNvPr>
          <p:cNvSpPr/>
          <p:nvPr userDrawn="1"/>
        </p:nvSpPr>
        <p:spPr bwMode="auto">
          <a:xfrm>
            <a:off x="11562234" y="6233416"/>
            <a:ext cx="634529" cy="634529"/>
          </a:xfrm>
          <a:custGeom>
            <a:avLst/>
            <a:gdLst>
              <a:gd name="connsiteX0" fmla="*/ 487988 w 487988"/>
              <a:gd name="connsiteY0" fmla="*/ 0 h 487988"/>
              <a:gd name="connsiteX1" fmla="*/ 487988 w 487988"/>
              <a:gd name="connsiteY1" fmla="*/ 487988 h 487988"/>
              <a:gd name="connsiteX2" fmla="*/ 0 w 487988"/>
              <a:gd name="connsiteY2" fmla="*/ 487988 h 487988"/>
            </a:gdLst>
            <a:ahLst/>
            <a:cxnLst>
              <a:cxn ang="0">
                <a:pos x="connsiteX0" y="connsiteY0"/>
              </a:cxn>
              <a:cxn ang="0">
                <a:pos x="connsiteX1" y="connsiteY1"/>
              </a:cxn>
              <a:cxn ang="0">
                <a:pos x="connsiteX2" y="connsiteY2"/>
              </a:cxn>
            </a:cxnLst>
            <a:rect l="l" t="t" r="r" b="b"/>
            <a:pathLst>
              <a:path w="487988" h="487988">
                <a:moveTo>
                  <a:pt x="487988" y="0"/>
                </a:moveTo>
                <a:lnTo>
                  <a:pt x="487988" y="487988"/>
                </a:lnTo>
                <a:lnTo>
                  <a:pt x="0" y="487988"/>
                </a:lnTo>
                <a:close/>
              </a:path>
            </a:pathLst>
          </a:cu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3D3D3D"/>
              </a:solidFill>
              <a:effectLst/>
              <a:uLnTx/>
              <a:uFillTx/>
            </a:endParaRPr>
          </a:p>
        </p:txBody>
      </p:sp>
      <p:sp>
        <p:nvSpPr>
          <p:cNvPr id="6" name="TextBox 19">
            <a:extLst>
              <a:ext uri="{FF2B5EF4-FFF2-40B4-BE49-F238E27FC236}">
                <a16:creationId xmlns:a16="http://schemas.microsoft.com/office/drawing/2014/main" id="{1423DA9E-4969-49EF-AA94-0DF900568DF6}"/>
              </a:ext>
            </a:extLst>
          </p:cNvPr>
          <p:cNvSpPr txBox="1"/>
          <p:nvPr userDrawn="1"/>
        </p:nvSpPr>
        <p:spPr>
          <a:xfrm>
            <a:off x="11815722" y="6513636"/>
            <a:ext cx="423513" cy="307777"/>
          </a:xfrm>
          <a:prstGeom prst="rect">
            <a:avLst/>
          </a:prstGeom>
          <a:noFill/>
        </p:spPr>
        <p:txBody>
          <a:bodyPr wrap="none" rtlCol="0">
            <a:spAutoFit/>
          </a:bodyPr>
          <a:lstStyle/>
          <a:p>
            <a:pPr algn="ctr"/>
            <a:fld id="{BA2BEF17-5336-49D4-9F7F-1AE04EBEDEA7}" type="slidenum">
              <a:rPr lang="zh-CN" altLang="en-US" sz="1400" smtClean="0">
                <a:solidFill>
                  <a:srgbClr val="FFFFFF"/>
                </a:solidFill>
                <a:latin typeface="Microsoft YaHei"/>
                <a:ea typeface="Microsoft YaHei"/>
              </a:rPr>
              <a:pPr algn="ctr"/>
              <a:t>‹#›</a:t>
            </a:fld>
            <a:endParaRPr lang="zh-CN" altLang="en-US" sz="1400" dirty="0">
              <a:solidFill>
                <a:srgbClr val="FFFFFF"/>
              </a:solidFill>
              <a:latin typeface="Microsoft YaHei"/>
              <a:ea typeface="Microsoft YaHei"/>
            </a:endParaRPr>
          </a:p>
        </p:txBody>
      </p:sp>
    </p:spTree>
    <p:extLst>
      <p:ext uri="{BB962C8B-B14F-4D97-AF65-F5344CB8AC3E}">
        <p14:creationId xmlns:p14="http://schemas.microsoft.com/office/powerpoint/2010/main" val="3646121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8542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9888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2974723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4940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4799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893140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rgbClr val="F6F6F6"/>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4" r:id="rId12"/>
  </p:sldLayoutIdLst>
  <p:txStyles>
    <p:titleStyle>
      <a:lvl1pPr algn="l" rtl="0" eaLnBrk="1" fontAlgn="base" hangingPunct="1">
        <a:spcBef>
          <a:spcPct val="0"/>
        </a:spcBef>
        <a:spcAft>
          <a:spcPct val="0"/>
        </a:spcAft>
        <a:defRPr sz="2400">
          <a:solidFill>
            <a:schemeClr val="accent1"/>
          </a:solidFill>
          <a:latin typeface="+mj-lt"/>
          <a:ea typeface="+mj-ea"/>
          <a:cs typeface="+mj-cs"/>
        </a:defRPr>
      </a:lvl1pPr>
      <a:lvl2pPr algn="l" rtl="0" eaLnBrk="1" fontAlgn="base" hangingPunct="1">
        <a:spcBef>
          <a:spcPct val="0"/>
        </a:spcBef>
        <a:spcAft>
          <a:spcPct val="0"/>
        </a:spcAft>
        <a:defRPr sz="2400">
          <a:solidFill>
            <a:schemeClr val="tx2"/>
          </a:solidFill>
          <a:latin typeface="Arial" pitchFamily="34" charset="0"/>
          <a:ea typeface="微软雅黑" pitchFamily="34" charset="-122"/>
        </a:defRPr>
      </a:lvl2pPr>
      <a:lvl3pPr algn="l" rtl="0" eaLnBrk="1" fontAlgn="base" hangingPunct="1">
        <a:spcBef>
          <a:spcPct val="0"/>
        </a:spcBef>
        <a:spcAft>
          <a:spcPct val="0"/>
        </a:spcAft>
        <a:defRPr sz="2400">
          <a:solidFill>
            <a:schemeClr val="tx2"/>
          </a:solidFill>
          <a:latin typeface="Arial" pitchFamily="34" charset="0"/>
          <a:ea typeface="微软雅黑" pitchFamily="34" charset="-122"/>
        </a:defRPr>
      </a:lvl3pPr>
      <a:lvl4pPr algn="l" rtl="0" eaLnBrk="1" fontAlgn="base" hangingPunct="1">
        <a:spcBef>
          <a:spcPct val="0"/>
        </a:spcBef>
        <a:spcAft>
          <a:spcPct val="0"/>
        </a:spcAft>
        <a:defRPr sz="2400">
          <a:solidFill>
            <a:schemeClr val="tx2"/>
          </a:solidFill>
          <a:latin typeface="Arial" pitchFamily="34" charset="0"/>
          <a:ea typeface="微软雅黑" pitchFamily="34" charset="-122"/>
        </a:defRPr>
      </a:lvl4pPr>
      <a:lvl5pPr algn="l" rtl="0" eaLnBrk="1" fontAlgn="base" hangingPunct="1">
        <a:spcBef>
          <a:spcPct val="0"/>
        </a:spcBef>
        <a:spcAft>
          <a:spcPct val="0"/>
        </a:spcAft>
        <a:defRPr sz="2400">
          <a:solidFill>
            <a:schemeClr val="tx2"/>
          </a:solidFill>
          <a:latin typeface="Arial" pitchFamily="34" charset="0"/>
          <a:ea typeface="微软雅黑" pitchFamily="34" charset="-122"/>
        </a:defRPr>
      </a:lvl5pPr>
      <a:lvl6pPr marL="457200" algn="l" rtl="0" eaLnBrk="1" fontAlgn="base" hangingPunct="1">
        <a:spcBef>
          <a:spcPct val="0"/>
        </a:spcBef>
        <a:spcAft>
          <a:spcPct val="0"/>
        </a:spcAft>
        <a:defRPr sz="2400">
          <a:solidFill>
            <a:schemeClr val="tx2"/>
          </a:solidFill>
          <a:latin typeface="Arial" pitchFamily="34" charset="0"/>
          <a:ea typeface="微软雅黑" pitchFamily="34" charset="-122"/>
        </a:defRPr>
      </a:lvl6pPr>
      <a:lvl7pPr marL="914400" algn="l" rtl="0" eaLnBrk="1" fontAlgn="base" hangingPunct="1">
        <a:spcBef>
          <a:spcPct val="0"/>
        </a:spcBef>
        <a:spcAft>
          <a:spcPct val="0"/>
        </a:spcAft>
        <a:defRPr sz="2400">
          <a:solidFill>
            <a:schemeClr val="tx2"/>
          </a:solidFill>
          <a:latin typeface="Arial" pitchFamily="34" charset="0"/>
          <a:ea typeface="微软雅黑" pitchFamily="34" charset="-122"/>
        </a:defRPr>
      </a:lvl7pPr>
      <a:lvl8pPr marL="1371600" algn="l" rtl="0" eaLnBrk="1" fontAlgn="base" hangingPunct="1">
        <a:spcBef>
          <a:spcPct val="0"/>
        </a:spcBef>
        <a:spcAft>
          <a:spcPct val="0"/>
        </a:spcAft>
        <a:defRPr sz="2400">
          <a:solidFill>
            <a:schemeClr val="tx2"/>
          </a:solidFill>
          <a:latin typeface="Arial" pitchFamily="34" charset="0"/>
          <a:ea typeface="微软雅黑" pitchFamily="34" charset="-122"/>
        </a:defRPr>
      </a:lvl8pPr>
      <a:lvl9pPr marL="1828800" algn="l" rtl="0" eaLnBrk="1" fontAlgn="base" hangingPunct="1">
        <a:spcBef>
          <a:spcPct val="0"/>
        </a:spcBef>
        <a:spcAft>
          <a:spcPct val="0"/>
        </a:spcAft>
        <a:defRPr sz="2400">
          <a:solidFill>
            <a:schemeClr val="tx2"/>
          </a:solidFill>
          <a:latin typeface="Arial" pitchFamily="34" charset="0"/>
          <a:ea typeface="微软雅黑" pitchFamily="34" charset="-122"/>
        </a:defRPr>
      </a:lvl9pPr>
    </p:titleStyle>
    <p:bodyStyle>
      <a:lvl1pPr marL="342900" indent="-342900" algn="l" rtl="0" eaLnBrk="1" fontAlgn="base" hangingPunct="1">
        <a:spcBef>
          <a:spcPct val="20000"/>
        </a:spcBef>
        <a:spcAft>
          <a:spcPct val="0"/>
        </a:spcAft>
        <a:buChar char="•"/>
        <a:defRPr sz="2000">
          <a:solidFill>
            <a:schemeClr val="accent1"/>
          </a:solidFill>
          <a:latin typeface="+mn-lt"/>
          <a:ea typeface="+mn-ea"/>
          <a:cs typeface="+mn-cs"/>
        </a:defRPr>
      </a:lvl1pPr>
      <a:lvl2pPr marL="742950" indent="-285750" algn="l" rtl="0" eaLnBrk="1" fontAlgn="base" hangingPunct="1">
        <a:spcBef>
          <a:spcPct val="20000"/>
        </a:spcBef>
        <a:spcAft>
          <a:spcPct val="0"/>
        </a:spcAft>
        <a:buChar char="–"/>
        <a:defRPr sz="2000">
          <a:solidFill>
            <a:schemeClr val="accent1"/>
          </a:solidFill>
          <a:latin typeface="+mn-lt"/>
          <a:ea typeface="仿宋_GB2312" pitchFamily="49" charset="-122"/>
        </a:defRPr>
      </a:lvl2pPr>
      <a:lvl3pPr marL="1143000" indent="-228600" algn="l" rtl="0" eaLnBrk="1" fontAlgn="base" hangingPunct="1">
        <a:spcBef>
          <a:spcPct val="20000"/>
        </a:spcBef>
        <a:spcAft>
          <a:spcPct val="0"/>
        </a:spcAft>
        <a:buChar char="•"/>
        <a:defRPr sz="2400">
          <a:solidFill>
            <a:schemeClr val="tx1"/>
          </a:solidFill>
          <a:latin typeface="+mn-lt"/>
          <a:ea typeface="宋体" pitchFamily="2" charset="-122"/>
        </a:defRPr>
      </a:lvl3pPr>
      <a:lvl4pPr marL="1600200" indent="-228600" algn="l" rtl="0" eaLnBrk="1" fontAlgn="base" hangingPunct="1">
        <a:spcBef>
          <a:spcPct val="20000"/>
        </a:spcBef>
        <a:spcAft>
          <a:spcPct val="0"/>
        </a:spcAft>
        <a:buChar char="–"/>
        <a:defRPr sz="2000">
          <a:solidFill>
            <a:schemeClr val="tx1"/>
          </a:solidFill>
          <a:latin typeface="+mn-lt"/>
          <a:ea typeface="宋体" pitchFamily="2" charset="-122"/>
        </a:defRPr>
      </a:lvl4pPr>
      <a:lvl5pPr marL="2057400" indent="-228600" algn="l" rtl="0" eaLnBrk="1" fontAlgn="base" hangingPunct="1">
        <a:spcBef>
          <a:spcPct val="20000"/>
        </a:spcBef>
        <a:spcAft>
          <a:spcPct val="0"/>
        </a:spcAft>
        <a:buChar char="»"/>
        <a:defRPr sz="2000">
          <a:solidFill>
            <a:schemeClr val="tx1"/>
          </a:solidFill>
          <a:latin typeface="+mn-lt"/>
          <a:ea typeface="宋体" pitchFamily="2" charset="-122"/>
        </a:defRPr>
      </a:lvl5pPr>
      <a:lvl6pPr marL="2514600" indent="-228600" algn="l" rtl="0" eaLnBrk="1" fontAlgn="base" hangingPunct="1">
        <a:spcBef>
          <a:spcPct val="20000"/>
        </a:spcBef>
        <a:spcAft>
          <a:spcPct val="0"/>
        </a:spcAft>
        <a:buChar char="»"/>
        <a:defRPr sz="2000">
          <a:solidFill>
            <a:schemeClr val="tx1"/>
          </a:solidFill>
          <a:latin typeface="+mn-lt"/>
          <a:ea typeface="宋体" pitchFamily="2" charset="-122"/>
        </a:defRPr>
      </a:lvl6pPr>
      <a:lvl7pPr marL="2971800" indent="-228600" algn="l" rtl="0" eaLnBrk="1" fontAlgn="base" hangingPunct="1">
        <a:spcBef>
          <a:spcPct val="20000"/>
        </a:spcBef>
        <a:spcAft>
          <a:spcPct val="0"/>
        </a:spcAft>
        <a:buChar char="»"/>
        <a:defRPr sz="2000">
          <a:solidFill>
            <a:schemeClr val="tx1"/>
          </a:solidFill>
          <a:latin typeface="+mn-lt"/>
          <a:ea typeface="宋体" pitchFamily="2" charset="-122"/>
        </a:defRPr>
      </a:lvl7pPr>
      <a:lvl8pPr marL="3429000" indent="-228600" algn="l" rtl="0" eaLnBrk="1" fontAlgn="base" hangingPunct="1">
        <a:spcBef>
          <a:spcPct val="20000"/>
        </a:spcBef>
        <a:spcAft>
          <a:spcPct val="0"/>
        </a:spcAft>
        <a:buChar char="»"/>
        <a:defRPr sz="2000">
          <a:solidFill>
            <a:schemeClr val="tx1"/>
          </a:solidFill>
          <a:latin typeface="+mn-lt"/>
          <a:ea typeface="宋体" pitchFamily="2" charset="-122"/>
        </a:defRPr>
      </a:lvl8pPr>
      <a:lvl9pPr marL="3886200" indent="-228600" algn="l" rtl="0" eaLnBrk="1" fontAlgn="base" hangingPunct="1">
        <a:spcBef>
          <a:spcPct val="20000"/>
        </a:spcBef>
        <a:spcAft>
          <a:spcPct val="0"/>
        </a:spcAft>
        <a:buChar char="»"/>
        <a:defRPr sz="2000">
          <a:solidFill>
            <a:schemeClr val="tx1"/>
          </a:solidFill>
          <a:latin typeface="+mn-lt"/>
          <a:ea typeface="宋体"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tmp"/><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xml"/><Relationship Id="rId1" Type="http://schemas.openxmlformats.org/officeDocument/2006/relationships/tags" Target="../tags/tag2.xml"/><Relationship Id="rId5" Type="http://schemas.microsoft.com/office/2007/relationships/hdphoto" Target="../media/hdphoto1.wdp"/><Relationship Id="rId4" Type="http://schemas.openxmlformats.org/officeDocument/2006/relationships/image" Target="../media/image17.png"/></Relationships>
</file>

<file path=ppt/slides/_rels/slide30.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5.xml"/><Relationship Id="rId1" Type="http://schemas.openxmlformats.org/officeDocument/2006/relationships/tags" Target="../tags/tag3.xml"/><Relationship Id="rId5" Type="http://schemas.microsoft.com/office/2007/relationships/hdphoto" Target="../media/hdphoto1.wdp"/><Relationship Id="rId4" Type="http://schemas.openxmlformats.org/officeDocument/2006/relationships/image" Target="../media/image17.png"/></Relationships>
</file>

<file path=ppt/slides/_rels/slide3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8" name="Freeform 5">
            <a:extLst>
              <a:ext uri="{FF2B5EF4-FFF2-40B4-BE49-F238E27FC236}">
                <a16:creationId xmlns:a16="http://schemas.microsoft.com/office/drawing/2014/main" id="{2881C842-014F-4ECE-AA75-589082AD1028}"/>
              </a:ext>
            </a:extLst>
          </p:cNvPr>
          <p:cNvSpPr>
            <a:spLocks/>
          </p:cNvSpPr>
          <p:nvPr/>
        </p:nvSpPr>
        <p:spPr bwMode="auto">
          <a:xfrm>
            <a:off x="891279" y="1533831"/>
            <a:ext cx="3884613" cy="4008437"/>
          </a:xfrm>
          <a:custGeom>
            <a:avLst/>
            <a:gdLst>
              <a:gd name="T0" fmla="*/ 0 w 5532"/>
              <a:gd name="T1" fmla="*/ 0 h 5715"/>
              <a:gd name="T2" fmla="*/ 5532 w 5532"/>
              <a:gd name="T3" fmla="*/ 0 h 5715"/>
              <a:gd name="T4" fmla="*/ 5532 w 5532"/>
              <a:gd name="T5" fmla="*/ 1093 h 5715"/>
              <a:gd name="T6" fmla="*/ 5280 w 5532"/>
              <a:gd name="T7" fmla="*/ 1093 h 5715"/>
              <a:gd name="T8" fmla="*/ 5280 w 5532"/>
              <a:gd name="T9" fmla="*/ 252 h 5715"/>
              <a:gd name="T10" fmla="*/ 252 w 5532"/>
              <a:gd name="T11" fmla="*/ 252 h 5715"/>
              <a:gd name="T12" fmla="*/ 252 w 5532"/>
              <a:gd name="T13" fmla="*/ 5463 h 5715"/>
              <a:gd name="T14" fmla="*/ 5280 w 5532"/>
              <a:gd name="T15" fmla="*/ 5463 h 5715"/>
              <a:gd name="T16" fmla="*/ 5280 w 5532"/>
              <a:gd name="T17" fmla="*/ 4454 h 5715"/>
              <a:gd name="T18" fmla="*/ 5532 w 5532"/>
              <a:gd name="T19" fmla="*/ 4454 h 5715"/>
              <a:gd name="T20" fmla="*/ 5532 w 5532"/>
              <a:gd name="T21" fmla="*/ 5715 h 5715"/>
              <a:gd name="T22" fmla="*/ 0 w 5532"/>
              <a:gd name="T23" fmla="*/ 5715 h 5715"/>
              <a:gd name="T24" fmla="*/ 0 w 5532"/>
              <a:gd name="T25" fmla="*/ 0 h 57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32" h="5715">
                <a:moveTo>
                  <a:pt x="0" y="0"/>
                </a:moveTo>
                <a:lnTo>
                  <a:pt x="5532" y="0"/>
                </a:lnTo>
                <a:lnTo>
                  <a:pt x="5532" y="1093"/>
                </a:lnTo>
                <a:lnTo>
                  <a:pt x="5280" y="1093"/>
                </a:lnTo>
                <a:lnTo>
                  <a:pt x="5280" y="252"/>
                </a:lnTo>
                <a:lnTo>
                  <a:pt x="252" y="252"/>
                </a:lnTo>
                <a:lnTo>
                  <a:pt x="252" y="5463"/>
                </a:lnTo>
                <a:lnTo>
                  <a:pt x="5280" y="5463"/>
                </a:lnTo>
                <a:lnTo>
                  <a:pt x="5280" y="4454"/>
                </a:lnTo>
                <a:lnTo>
                  <a:pt x="5532" y="4454"/>
                </a:lnTo>
                <a:lnTo>
                  <a:pt x="5532" y="5715"/>
                </a:lnTo>
                <a:lnTo>
                  <a:pt x="0" y="5715"/>
                </a:lnTo>
                <a:lnTo>
                  <a:pt x="0" y="0"/>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文本框 48">
            <a:extLst>
              <a:ext uri="{FF2B5EF4-FFF2-40B4-BE49-F238E27FC236}">
                <a16:creationId xmlns:a16="http://schemas.microsoft.com/office/drawing/2014/main" id="{6666EF00-9BE4-45CD-A03A-F71241FA2924}"/>
              </a:ext>
            </a:extLst>
          </p:cNvPr>
          <p:cNvSpPr txBox="1"/>
          <p:nvPr/>
        </p:nvSpPr>
        <p:spPr>
          <a:xfrm>
            <a:off x="1273845" y="3076384"/>
            <a:ext cx="7367342" cy="923330"/>
          </a:xfrm>
          <a:prstGeom prst="rect">
            <a:avLst/>
          </a:prstGeom>
          <a:noFill/>
        </p:spPr>
        <p:txBody>
          <a:bodyPr wrap="square" rtlCol="0">
            <a:spAutoFit/>
          </a:bodyPr>
          <a:lstStyle/>
          <a:p>
            <a:r>
              <a:rPr lang="zh-CN" altLang="en-US" sz="5400" b="1">
                <a:latin typeface="+mj-ea"/>
                <a:ea typeface="+mj-ea"/>
              </a:rPr>
              <a:t>其他税及税收征收管理</a:t>
            </a:r>
            <a:endParaRPr lang="zh-CN" altLang="en-US" sz="5400" b="1" dirty="0">
              <a:latin typeface="+mj-ea"/>
              <a:ea typeface="+mj-ea"/>
            </a:endParaRPr>
          </a:p>
        </p:txBody>
      </p:sp>
      <p:sp>
        <p:nvSpPr>
          <p:cNvPr id="54" name="Rectangle 4">
            <a:extLst>
              <a:ext uri="{FF2B5EF4-FFF2-40B4-BE49-F238E27FC236}">
                <a16:creationId xmlns:a16="http://schemas.microsoft.com/office/drawing/2014/main" id="{9C6D07D9-1BA2-4490-96C5-62B14DBD6707}"/>
              </a:ext>
            </a:extLst>
          </p:cNvPr>
          <p:cNvSpPr txBox="1">
            <a:spLocks noChangeArrowheads="1"/>
          </p:cNvSpPr>
          <p:nvPr/>
        </p:nvSpPr>
        <p:spPr bwMode="auto">
          <a:xfrm>
            <a:off x="1470325" y="4226026"/>
            <a:ext cx="4115465" cy="342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endParaRPr lang="zh-CN" sz="2400" b="0" dirty="0">
              <a:solidFill>
                <a:schemeClr val="tx1"/>
              </a:solidFill>
            </a:endParaRPr>
          </a:p>
        </p:txBody>
      </p:sp>
    </p:spTree>
    <p:extLst>
      <p:ext uri="{BB962C8B-B14F-4D97-AF65-F5344CB8AC3E}">
        <p14:creationId xmlns:p14="http://schemas.microsoft.com/office/powerpoint/2010/main" val="608630294"/>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extLst>
    <p:ext uri="{E180D4A7-C9FB-4DFB-919C-405C955672EB}">
      <p14:showEvtLst xmlns:p14="http://schemas.microsoft.com/office/powerpoint/2010/main">
        <p14:playEvt time="0" objId="23"/>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6000"/>
            <a:lum/>
          </a:blip>
          <a:srcRect/>
          <a:stretch>
            <a:fillRect t="-48000" b="-48000"/>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84607" y="181200"/>
            <a:ext cx="3282731"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契税</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cxnSp>
        <p:nvCxnSpPr>
          <p:cNvPr id="22" name="直接连接符 21">
            <a:extLst>
              <a:ext uri="{FF2B5EF4-FFF2-40B4-BE49-F238E27FC236}">
                <a16:creationId xmlns:a16="http://schemas.microsoft.com/office/drawing/2014/main" id="{CA2EEEB8-D2F5-4911-B797-8627AC7F09DE}"/>
              </a:ext>
            </a:extLst>
          </p:cNvPr>
          <p:cNvCxnSpPr/>
          <p:nvPr/>
        </p:nvCxnSpPr>
        <p:spPr bwMode="auto">
          <a:xfrm>
            <a:off x="5884381" y="2574376"/>
            <a:ext cx="34992" cy="3306328"/>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椭圆 22">
            <a:extLst>
              <a:ext uri="{FF2B5EF4-FFF2-40B4-BE49-F238E27FC236}">
                <a16:creationId xmlns:a16="http://schemas.microsoft.com/office/drawing/2014/main" id="{E18201E1-8091-4C38-A530-48254CFD735B}"/>
              </a:ext>
            </a:extLst>
          </p:cNvPr>
          <p:cNvSpPr/>
          <p:nvPr/>
        </p:nvSpPr>
        <p:spPr bwMode="auto">
          <a:xfrm>
            <a:off x="5325139" y="1478744"/>
            <a:ext cx="1092200" cy="1092200"/>
          </a:xfrm>
          <a:prstGeom prst="ellipse">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4" name="TextBox 6">
            <a:extLst>
              <a:ext uri="{FF2B5EF4-FFF2-40B4-BE49-F238E27FC236}">
                <a16:creationId xmlns:a16="http://schemas.microsoft.com/office/drawing/2014/main" id="{7EBEAD3E-3149-47C8-97EF-EF19AE883D54}"/>
              </a:ext>
            </a:extLst>
          </p:cNvPr>
          <p:cNvSpPr txBox="1"/>
          <p:nvPr/>
        </p:nvSpPr>
        <p:spPr>
          <a:xfrm>
            <a:off x="1777901" y="2075971"/>
            <a:ext cx="1915909" cy="461665"/>
          </a:xfrm>
          <a:prstGeom prst="rect">
            <a:avLst/>
          </a:prstGeom>
          <a:noFill/>
        </p:spPr>
        <p:txBody>
          <a:bodyPr wrap="none" rtlCol="0">
            <a:spAutoFit/>
          </a:bodyPr>
          <a:lstStyle/>
          <a:p>
            <a:pPr lvl="0" algn="r">
              <a:defRPr/>
            </a:pP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契税的特点</a:t>
            </a:r>
          </a:p>
        </p:txBody>
      </p:sp>
      <p:sp>
        <p:nvSpPr>
          <p:cNvPr id="25" name="TextBox 7">
            <a:extLst>
              <a:ext uri="{FF2B5EF4-FFF2-40B4-BE49-F238E27FC236}">
                <a16:creationId xmlns:a16="http://schemas.microsoft.com/office/drawing/2014/main" id="{D0CAADB5-FA4C-4A6B-85A4-01D9B99E0319}"/>
              </a:ext>
            </a:extLst>
          </p:cNvPr>
          <p:cNvSpPr txBox="1"/>
          <p:nvPr/>
        </p:nvSpPr>
        <p:spPr>
          <a:xfrm>
            <a:off x="7466533" y="2075971"/>
            <a:ext cx="2616422" cy="461665"/>
          </a:xfrm>
          <a:prstGeom prst="rect">
            <a:avLst/>
          </a:prstGeom>
          <a:noFill/>
        </p:spPr>
        <p:txBody>
          <a:bodyPr wrap="none" rtlCol="0">
            <a:spAutoFit/>
          </a:bodyPr>
          <a:lstStyle/>
          <a:p>
            <a:pPr lvl="0">
              <a:defRPr/>
            </a:pP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契税的征税对象</a:t>
            </a:r>
          </a:p>
        </p:txBody>
      </p:sp>
      <p:sp>
        <p:nvSpPr>
          <p:cNvPr id="28" name="矩形 27">
            <a:extLst>
              <a:ext uri="{FF2B5EF4-FFF2-40B4-BE49-F238E27FC236}">
                <a16:creationId xmlns:a16="http://schemas.microsoft.com/office/drawing/2014/main" id="{54A63FF4-42F6-49FC-8734-4FB1D3E70475}"/>
              </a:ext>
            </a:extLst>
          </p:cNvPr>
          <p:cNvSpPr/>
          <p:nvPr/>
        </p:nvSpPr>
        <p:spPr bwMode="auto">
          <a:xfrm>
            <a:off x="1049658" y="3033532"/>
            <a:ext cx="3873386" cy="1701862"/>
          </a:xfrm>
          <a:prstGeom prst="rect">
            <a:avLst/>
          </a:prstGeom>
          <a:solidFill>
            <a:srgbClr val="1C435E"/>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defRPr/>
            </a:pPr>
            <a:r>
              <a:rPr lang="zh-CN" altLang="en-US" sz="2000" dirty="0">
                <a:solidFill>
                  <a:srgbClr val="FFFFFF"/>
                </a:solidFill>
                <a:latin typeface="微软雅黑"/>
                <a:ea typeface="微软雅黑"/>
              </a:rPr>
              <a:t>（</a:t>
            </a:r>
            <a:r>
              <a:rPr lang="en-US" altLang="zh-CN" sz="2000" dirty="0">
                <a:solidFill>
                  <a:srgbClr val="FFFFFF"/>
                </a:solidFill>
                <a:latin typeface="微软雅黑"/>
                <a:ea typeface="微软雅黑"/>
              </a:rPr>
              <a:t>1</a:t>
            </a:r>
            <a:r>
              <a:rPr lang="zh-CN" altLang="en-US" sz="2000" dirty="0">
                <a:solidFill>
                  <a:srgbClr val="FFFFFF"/>
                </a:solidFill>
                <a:latin typeface="微软雅黑"/>
                <a:ea typeface="微软雅黑"/>
              </a:rPr>
              <a:t>）契税属于财产转移税。</a:t>
            </a:r>
          </a:p>
          <a:p>
            <a:pPr lvl="0">
              <a:defRPr/>
            </a:pPr>
            <a:endParaRPr lang="en-US" altLang="zh-CN" sz="2000" dirty="0">
              <a:solidFill>
                <a:srgbClr val="FFFFFF"/>
              </a:solidFill>
              <a:latin typeface="微软雅黑"/>
              <a:ea typeface="微软雅黑"/>
            </a:endParaRPr>
          </a:p>
          <a:p>
            <a:pPr lvl="0">
              <a:defRPr/>
            </a:pPr>
            <a:r>
              <a:rPr lang="zh-CN" altLang="en-US" sz="2000" dirty="0">
                <a:solidFill>
                  <a:srgbClr val="FFFFFF"/>
                </a:solidFill>
                <a:latin typeface="微软雅黑"/>
                <a:ea typeface="微软雅黑"/>
              </a:rPr>
              <a:t>（</a:t>
            </a:r>
            <a:r>
              <a:rPr lang="en-US" altLang="zh-CN" sz="2000" dirty="0">
                <a:solidFill>
                  <a:srgbClr val="FFFFFF"/>
                </a:solidFill>
                <a:latin typeface="微软雅黑"/>
                <a:ea typeface="微软雅黑"/>
              </a:rPr>
              <a:t>2</a:t>
            </a:r>
            <a:r>
              <a:rPr lang="zh-CN" altLang="en-US" sz="2000" dirty="0">
                <a:solidFill>
                  <a:srgbClr val="FFFFFF"/>
                </a:solidFill>
                <a:latin typeface="微软雅黑"/>
                <a:ea typeface="微软雅黑"/>
              </a:rPr>
              <a:t>）契税由财产承受人纳税。</a:t>
            </a:r>
          </a:p>
        </p:txBody>
      </p:sp>
      <p:sp>
        <p:nvSpPr>
          <p:cNvPr id="33" name="矩形 32">
            <a:extLst>
              <a:ext uri="{FF2B5EF4-FFF2-40B4-BE49-F238E27FC236}">
                <a16:creationId xmlns:a16="http://schemas.microsoft.com/office/drawing/2014/main" id="{0F3FB972-1715-472C-84ED-B62E2E93922B}"/>
              </a:ext>
            </a:extLst>
          </p:cNvPr>
          <p:cNvSpPr/>
          <p:nvPr/>
        </p:nvSpPr>
        <p:spPr bwMode="auto">
          <a:xfrm>
            <a:off x="7014369" y="2663242"/>
            <a:ext cx="3836540" cy="2998006"/>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defRPr/>
            </a:pPr>
            <a:r>
              <a:rPr lang="zh-CN" altLang="en-US" sz="2000" dirty="0">
                <a:solidFill>
                  <a:srgbClr val="FFFFFF"/>
                </a:solidFill>
                <a:latin typeface="微软雅黑"/>
                <a:ea typeface="微软雅黑"/>
              </a:rPr>
              <a:t>      契税的征税对象是境内转移的土地、房屋权属。</a:t>
            </a:r>
            <a:endParaRPr lang="en-US" altLang="zh-CN" sz="2000" dirty="0">
              <a:solidFill>
                <a:srgbClr val="FFFFFF"/>
              </a:solidFill>
              <a:latin typeface="微软雅黑"/>
              <a:ea typeface="微软雅黑"/>
            </a:endParaRPr>
          </a:p>
          <a:p>
            <a:pPr lvl="0">
              <a:defRPr/>
            </a:pPr>
            <a:r>
              <a:rPr lang="zh-CN" altLang="en-US" sz="2000" dirty="0">
                <a:solidFill>
                  <a:srgbClr val="FFFFFF"/>
                </a:solidFill>
                <a:latin typeface="微软雅黑"/>
                <a:ea typeface="微软雅黑"/>
              </a:rPr>
              <a:t>（</a:t>
            </a:r>
            <a:r>
              <a:rPr lang="en-US" altLang="zh-CN" sz="2000" dirty="0">
                <a:solidFill>
                  <a:srgbClr val="FFFFFF"/>
                </a:solidFill>
                <a:latin typeface="微软雅黑"/>
                <a:ea typeface="微软雅黑"/>
              </a:rPr>
              <a:t>1</a:t>
            </a:r>
            <a:r>
              <a:rPr lang="zh-CN" altLang="en-US" sz="2000" dirty="0">
                <a:solidFill>
                  <a:srgbClr val="FFFFFF"/>
                </a:solidFill>
                <a:latin typeface="微软雅黑"/>
                <a:ea typeface="微软雅黑"/>
              </a:rPr>
              <a:t>）国有土地使用权出让。</a:t>
            </a:r>
            <a:endParaRPr lang="en-US" altLang="zh-CN" sz="2000" dirty="0">
              <a:solidFill>
                <a:srgbClr val="FFFFFF"/>
              </a:solidFill>
              <a:latin typeface="微软雅黑"/>
              <a:ea typeface="微软雅黑"/>
            </a:endParaRPr>
          </a:p>
          <a:p>
            <a:pPr lvl="0">
              <a:defRPr/>
            </a:pPr>
            <a:r>
              <a:rPr lang="zh-CN" altLang="en-US" sz="2000" dirty="0">
                <a:solidFill>
                  <a:srgbClr val="FFFFFF"/>
                </a:solidFill>
                <a:latin typeface="微软雅黑"/>
                <a:ea typeface="微软雅黑"/>
              </a:rPr>
              <a:t>（</a:t>
            </a:r>
            <a:r>
              <a:rPr lang="en-US" altLang="zh-CN" sz="2000" dirty="0">
                <a:solidFill>
                  <a:srgbClr val="FFFFFF"/>
                </a:solidFill>
                <a:latin typeface="微软雅黑"/>
                <a:ea typeface="微软雅黑"/>
              </a:rPr>
              <a:t>2</a:t>
            </a:r>
            <a:r>
              <a:rPr lang="zh-CN" altLang="en-US" sz="2000" dirty="0">
                <a:solidFill>
                  <a:srgbClr val="FFFFFF"/>
                </a:solidFill>
                <a:latin typeface="微软雅黑"/>
                <a:ea typeface="微软雅黑"/>
              </a:rPr>
              <a:t>）土地使用权的转让。</a:t>
            </a:r>
            <a:endParaRPr lang="en-US" altLang="zh-CN" sz="2000" dirty="0">
              <a:solidFill>
                <a:srgbClr val="FFFFFF"/>
              </a:solidFill>
              <a:latin typeface="微软雅黑"/>
              <a:ea typeface="微软雅黑"/>
            </a:endParaRPr>
          </a:p>
          <a:p>
            <a:pPr lvl="0">
              <a:defRPr/>
            </a:pPr>
            <a:r>
              <a:rPr lang="zh-CN" altLang="en-US" sz="2000" dirty="0">
                <a:solidFill>
                  <a:srgbClr val="FFFFFF"/>
                </a:solidFill>
                <a:latin typeface="微软雅黑"/>
                <a:ea typeface="微软雅黑"/>
              </a:rPr>
              <a:t>（</a:t>
            </a:r>
            <a:r>
              <a:rPr lang="en-US" altLang="zh-CN" sz="2000" dirty="0">
                <a:solidFill>
                  <a:srgbClr val="FFFFFF"/>
                </a:solidFill>
                <a:latin typeface="微软雅黑"/>
                <a:ea typeface="微软雅黑"/>
              </a:rPr>
              <a:t>3</a:t>
            </a:r>
            <a:r>
              <a:rPr lang="zh-CN" altLang="en-US" sz="2000" dirty="0">
                <a:solidFill>
                  <a:srgbClr val="FFFFFF"/>
                </a:solidFill>
                <a:latin typeface="微软雅黑"/>
                <a:ea typeface="微软雅黑"/>
              </a:rPr>
              <a:t>）房屋买卖。</a:t>
            </a:r>
            <a:endParaRPr lang="en-US" altLang="zh-CN" sz="2000" dirty="0">
              <a:solidFill>
                <a:srgbClr val="FFFFFF"/>
              </a:solidFill>
              <a:latin typeface="微软雅黑"/>
              <a:ea typeface="微软雅黑"/>
            </a:endParaRPr>
          </a:p>
          <a:p>
            <a:pPr lvl="0">
              <a:defRPr/>
            </a:pPr>
            <a:r>
              <a:rPr lang="zh-CN" altLang="en-US" sz="2000" dirty="0">
                <a:solidFill>
                  <a:srgbClr val="FFFFFF"/>
                </a:solidFill>
                <a:latin typeface="微软雅黑"/>
                <a:ea typeface="微软雅黑"/>
              </a:rPr>
              <a:t>（</a:t>
            </a:r>
            <a:r>
              <a:rPr lang="en-US" altLang="zh-CN" sz="2000" dirty="0">
                <a:solidFill>
                  <a:srgbClr val="FFFFFF"/>
                </a:solidFill>
                <a:latin typeface="微软雅黑"/>
                <a:ea typeface="微软雅黑"/>
              </a:rPr>
              <a:t>4</a:t>
            </a:r>
            <a:r>
              <a:rPr lang="zh-CN" altLang="en-US" sz="2000" dirty="0">
                <a:solidFill>
                  <a:srgbClr val="FFFFFF"/>
                </a:solidFill>
                <a:latin typeface="微软雅黑"/>
                <a:ea typeface="微软雅黑"/>
              </a:rPr>
              <a:t>）房屋赠与。</a:t>
            </a:r>
            <a:endParaRPr lang="en-US" altLang="zh-CN" sz="2000" dirty="0">
              <a:solidFill>
                <a:srgbClr val="FFFFFF"/>
              </a:solidFill>
              <a:latin typeface="微软雅黑"/>
              <a:ea typeface="微软雅黑"/>
            </a:endParaRPr>
          </a:p>
          <a:p>
            <a:pPr lvl="0">
              <a:defRPr/>
            </a:pPr>
            <a:r>
              <a:rPr lang="zh-CN" altLang="en-US" sz="2000" dirty="0">
                <a:solidFill>
                  <a:srgbClr val="FFFFFF"/>
                </a:solidFill>
                <a:latin typeface="微软雅黑"/>
                <a:ea typeface="微软雅黑"/>
              </a:rPr>
              <a:t>（</a:t>
            </a:r>
            <a:r>
              <a:rPr lang="en-US" altLang="zh-CN" sz="2000" dirty="0">
                <a:solidFill>
                  <a:srgbClr val="FFFFFF"/>
                </a:solidFill>
                <a:latin typeface="微软雅黑"/>
                <a:ea typeface="微软雅黑"/>
              </a:rPr>
              <a:t>5</a:t>
            </a:r>
            <a:r>
              <a:rPr lang="zh-CN" altLang="en-US" sz="2000" dirty="0">
                <a:solidFill>
                  <a:srgbClr val="FFFFFF"/>
                </a:solidFill>
                <a:latin typeface="微软雅黑"/>
                <a:ea typeface="微软雅黑"/>
              </a:rPr>
              <a:t>）房屋交换。</a:t>
            </a:r>
            <a:endParaRPr lang="en-US" altLang="zh-CN" sz="2000" dirty="0">
              <a:solidFill>
                <a:srgbClr val="FFFFFF"/>
              </a:solidFill>
              <a:latin typeface="微软雅黑"/>
              <a:ea typeface="微软雅黑"/>
            </a:endParaRPr>
          </a:p>
          <a:p>
            <a:pPr lvl="0">
              <a:defRPr/>
            </a:pPr>
            <a:r>
              <a:rPr lang="zh-CN" altLang="en-US" sz="2000" dirty="0">
                <a:solidFill>
                  <a:srgbClr val="FFFFFF"/>
                </a:solidFill>
                <a:latin typeface="微软雅黑"/>
                <a:ea typeface="微软雅黑"/>
              </a:rPr>
              <a:t>（</a:t>
            </a:r>
            <a:r>
              <a:rPr lang="en-US" altLang="zh-CN" sz="2000" dirty="0">
                <a:solidFill>
                  <a:srgbClr val="FFFFFF"/>
                </a:solidFill>
                <a:latin typeface="微软雅黑"/>
                <a:ea typeface="微软雅黑"/>
              </a:rPr>
              <a:t>6</a:t>
            </a:r>
            <a:r>
              <a:rPr lang="zh-CN" altLang="en-US" sz="2000" dirty="0">
                <a:solidFill>
                  <a:srgbClr val="FFFFFF"/>
                </a:solidFill>
                <a:latin typeface="微软雅黑"/>
                <a:ea typeface="微软雅黑"/>
              </a:rPr>
              <a:t>）承受国有土地使用权支付的土地出让金。</a:t>
            </a:r>
            <a:endParaRPr lang="en-US" altLang="zh-CN" sz="2000" dirty="0">
              <a:solidFill>
                <a:srgbClr val="FFFFFF"/>
              </a:solidFill>
              <a:latin typeface="微软雅黑"/>
              <a:ea typeface="微软雅黑"/>
            </a:endParaRPr>
          </a:p>
        </p:txBody>
      </p:sp>
      <p:sp>
        <p:nvSpPr>
          <p:cNvPr id="2" name="矩形 1"/>
          <p:cNvSpPr/>
          <p:nvPr/>
        </p:nvSpPr>
        <p:spPr>
          <a:xfrm>
            <a:off x="779353" y="749078"/>
            <a:ext cx="10719628" cy="830997"/>
          </a:xfrm>
          <a:prstGeom prst="rect">
            <a:avLst/>
          </a:prstGeom>
        </p:spPr>
        <p:txBody>
          <a:bodyPr wrap="square">
            <a:spAutoFit/>
          </a:bodyPr>
          <a:lstStyle/>
          <a:p>
            <a:r>
              <a:rPr lang="zh-CN" altLang="en-US" sz="20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契税是以在中华人民共和国境内转移土地、房屋权属为征税对象，向产权承受人征收的一种财产税。</a:t>
            </a:r>
            <a:endParaRPr lang="zh-CN" altLang="en-US" sz="20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20200774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0" end="0"/>
                                            </p:txEl>
                                          </p:spTgt>
                                        </p:tgtEl>
                                        <p:attrNameLst>
                                          <p:attrName>style.visibility</p:attrName>
                                        </p:attrNameLst>
                                      </p:cBhvr>
                                      <p:to>
                                        <p:strVal val="visible"/>
                                      </p:to>
                                    </p:set>
                                    <p:anim calcmode="lin" valueType="num">
                                      <p:cBhvr additive="base">
                                        <p:cTn id="13"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5">
                                            <p:txEl>
                                              <p:pRg st="0" end="0"/>
                                            </p:txEl>
                                          </p:spTgt>
                                        </p:tgtEl>
                                        <p:attrNameLst>
                                          <p:attrName>style.visibility</p:attrName>
                                        </p:attrNameLst>
                                      </p:cBhvr>
                                      <p:to>
                                        <p:strVal val="visible"/>
                                      </p:to>
                                    </p:set>
                                    <p:anim calcmode="lin" valueType="num">
                                      <p:cBhvr additive="base">
                                        <p:cTn id="25"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3" grpId="0" animBg="1"/>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0" y="3966269"/>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4" name="箭头: 五边形 23">
            <a:extLst>
              <a:ext uri="{FF2B5EF4-FFF2-40B4-BE49-F238E27FC236}">
                <a16:creationId xmlns:a16="http://schemas.microsoft.com/office/drawing/2014/main" id="{154B362D-2C69-4C6C-A31F-D1280000A25D}"/>
              </a:ext>
            </a:extLst>
          </p:cNvPr>
          <p:cNvSpPr/>
          <p:nvPr/>
        </p:nvSpPr>
        <p:spPr bwMode="auto">
          <a:xfrm>
            <a:off x="975984" y="1027773"/>
            <a:ext cx="2443124" cy="1043335"/>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3.</a:t>
            </a:r>
            <a:r>
              <a:rPr lang="zh-CN" altLang="en-US" sz="2400" dirty="0">
                <a:solidFill>
                  <a:srgbClr val="FFFFFF"/>
                </a:solidFill>
                <a:latin typeface="微软雅黑 Light" panose="020B0502040204020203" pitchFamily="34" charset="-122"/>
                <a:ea typeface="微软雅黑 Light" panose="020B0502040204020203" pitchFamily="34" charset="-122"/>
              </a:rPr>
              <a:t>契税的纳税义务人</a:t>
            </a:r>
          </a:p>
        </p:txBody>
      </p:sp>
      <p:sp>
        <p:nvSpPr>
          <p:cNvPr id="63" name="矩形 62">
            <a:extLst>
              <a:ext uri="{FF2B5EF4-FFF2-40B4-BE49-F238E27FC236}">
                <a16:creationId xmlns:a16="http://schemas.microsoft.com/office/drawing/2014/main" id="{08120DC2-75DE-4486-965C-9816D1140957}"/>
              </a:ext>
            </a:extLst>
          </p:cNvPr>
          <p:cNvSpPr/>
          <p:nvPr/>
        </p:nvSpPr>
        <p:spPr bwMode="auto">
          <a:xfrm>
            <a:off x="3919087" y="2901839"/>
            <a:ext cx="8045842" cy="101632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gn="ctr">
              <a:defRPr/>
            </a:pPr>
            <a:r>
              <a:rPr lang="zh-CN" altLang="en-US" sz="2000" dirty="0">
                <a:solidFill>
                  <a:srgbClr val="3D3D3D"/>
                </a:solidFill>
                <a:latin typeface="微软雅黑 Light" panose="020B0502040204020203" pitchFamily="34" charset="-122"/>
                <a:ea typeface="微软雅黑 Light" panose="020B0502040204020203" pitchFamily="34" charset="-122"/>
              </a:rPr>
              <a:t>契税实行</a:t>
            </a:r>
            <a:r>
              <a:rPr lang="en-US" altLang="zh-CN" sz="2000" dirty="0">
                <a:solidFill>
                  <a:srgbClr val="3D3D3D"/>
                </a:solidFill>
                <a:latin typeface="微软雅黑 Light" panose="020B0502040204020203" pitchFamily="34" charset="-122"/>
                <a:ea typeface="微软雅黑 Light" panose="020B0502040204020203" pitchFamily="34" charset="-122"/>
              </a:rPr>
              <a:t>3%</a:t>
            </a:r>
            <a:r>
              <a:rPr lang="zh-CN" altLang="en-US" sz="2000" dirty="0">
                <a:solidFill>
                  <a:srgbClr val="3D3D3D"/>
                </a:solidFill>
                <a:latin typeface="微软雅黑 Light" panose="020B0502040204020203" pitchFamily="34" charset="-122"/>
                <a:ea typeface="微软雅黑 Light" panose="020B0502040204020203" pitchFamily="34" charset="-122"/>
              </a:rPr>
              <a:t>～</a:t>
            </a:r>
            <a:r>
              <a:rPr lang="en-US" altLang="zh-CN" sz="2000" dirty="0">
                <a:solidFill>
                  <a:srgbClr val="3D3D3D"/>
                </a:solidFill>
                <a:latin typeface="微软雅黑 Light" panose="020B0502040204020203" pitchFamily="34" charset="-122"/>
                <a:ea typeface="微软雅黑 Light" panose="020B0502040204020203" pitchFamily="34" charset="-122"/>
              </a:rPr>
              <a:t>5%</a:t>
            </a:r>
            <a:r>
              <a:rPr lang="zh-CN" altLang="en-US" sz="2000" dirty="0">
                <a:solidFill>
                  <a:srgbClr val="3D3D3D"/>
                </a:solidFill>
                <a:latin typeface="微软雅黑 Light" panose="020B0502040204020203" pitchFamily="34" charset="-122"/>
                <a:ea typeface="微软雅黑 Light" panose="020B0502040204020203" pitchFamily="34" charset="-122"/>
              </a:rPr>
              <a:t>的幅度税率。</a:t>
            </a:r>
            <a:endParaRPr kumimoji="0" lang="zh-CN" altLang="en-US" sz="28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64" name="矩形 63">
            <a:extLst>
              <a:ext uri="{FF2B5EF4-FFF2-40B4-BE49-F238E27FC236}">
                <a16:creationId xmlns:a16="http://schemas.microsoft.com/office/drawing/2014/main" id="{94806836-F4A7-403E-BADB-70CAE815BCCB}"/>
              </a:ext>
            </a:extLst>
          </p:cNvPr>
          <p:cNvSpPr/>
          <p:nvPr/>
        </p:nvSpPr>
        <p:spPr bwMode="auto">
          <a:xfrm>
            <a:off x="3919087" y="1044654"/>
            <a:ext cx="8064896" cy="104333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契税的纳税义务人是境内转移土地、房屋权属，承受的单位和个人。</a:t>
            </a: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41" name="箭头: 五边形 23">
            <a:extLst>
              <a:ext uri="{FF2B5EF4-FFF2-40B4-BE49-F238E27FC236}">
                <a16:creationId xmlns:a16="http://schemas.microsoft.com/office/drawing/2014/main" id="{154B362D-2C69-4C6C-A31F-D1280000A25D}"/>
              </a:ext>
            </a:extLst>
          </p:cNvPr>
          <p:cNvSpPr/>
          <p:nvPr/>
        </p:nvSpPr>
        <p:spPr bwMode="auto">
          <a:xfrm>
            <a:off x="975984" y="2922934"/>
            <a:ext cx="2443124" cy="1043335"/>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4.</a:t>
            </a:r>
            <a:r>
              <a:rPr lang="zh-CN" altLang="en-US" sz="2400" dirty="0">
                <a:solidFill>
                  <a:srgbClr val="FFFFFF"/>
                </a:solidFill>
                <a:latin typeface="微软雅黑 Light" panose="020B0502040204020203" pitchFamily="34" charset="-122"/>
                <a:ea typeface="微软雅黑 Light" panose="020B0502040204020203" pitchFamily="34" charset="-122"/>
              </a:rPr>
              <a:t>契税的税率</a:t>
            </a:r>
          </a:p>
        </p:txBody>
      </p:sp>
      <p:sp>
        <p:nvSpPr>
          <p:cNvPr id="12" name="矩形 11">
            <a:extLst>
              <a:ext uri="{FF2B5EF4-FFF2-40B4-BE49-F238E27FC236}">
                <a16:creationId xmlns:a16="http://schemas.microsoft.com/office/drawing/2014/main" id="{1CA0AD3C-4EAC-455F-9189-146DEBCABF4A}"/>
              </a:ext>
            </a:extLst>
          </p:cNvPr>
          <p:cNvSpPr/>
          <p:nvPr/>
        </p:nvSpPr>
        <p:spPr>
          <a:xfrm>
            <a:off x="811595" y="197490"/>
            <a:ext cx="3282731"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契税</a:t>
            </a:r>
          </a:p>
        </p:txBody>
      </p:sp>
      <p:sp>
        <p:nvSpPr>
          <p:cNvPr id="13" name="箭头: 五边形 23">
            <a:extLst>
              <a:ext uri="{FF2B5EF4-FFF2-40B4-BE49-F238E27FC236}">
                <a16:creationId xmlns:a16="http://schemas.microsoft.com/office/drawing/2014/main" id="{154B362D-2C69-4C6C-A31F-D1280000A25D}"/>
              </a:ext>
            </a:extLst>
          </p:cNvPr>
          <p:cNvSpPr/>
          <p:nvPr/>
        </p:nvSpPr>
        <p:spPr bwMode="auto">
          <a:xfrm>
            <a:off x="973530" y="4719238"/>
            <a:ext cx="2443124" cy="1043335"/>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lgn="ctr">
              <a:defRPr/>
            </a:pPr>
            <a:r>
              <a:rPr lang="en-US" altLang="zh-CN" sz="2400" dirty="0">
                <a:solidFill>
                  <a:srgbClr val="FFFFFF"/>
                </a:solidFill>
                <a:latin typeface="微软雅黑 Light" panose="020B0502040204020203" pitchFamily="34" charset="-122"/>
                <a:ea typeface="微软雅黑 Light" panose="020B0502040204020203" pitchFamily="34" charset="-122"/>
              </a:rPr>
              <a:t>5.</a:t>
            </a:r>
            <a:r>
              <a:rPr lang="zh-CN" altLang="en-US" sz="2400" dirty="0">
                <a:solidFill>
                  <a:srgbClr val="FFFFFF"/>
                </a:solidFill>
                <a:latin typeface="微软雅黑 Light" panose="020B0502040204020203" pitchFamily="34" charset="-122"/>
                <a:ea typeface="微软雅黑 Light" panose="020B0502040204020203" pitchFamily="34" charset="-122"/>
              </a:rPr>
              <a:t>契税的计税依据</a:t>
            </a:r>
          </a:p>
        </p:txBody>
      </p:sp>
      <p:sp>
        <p:nvSpPr>
          <p:cNvPr id="14" name="矩形 13">
            <a:extLst>
              <a:ext uri="{FF2B5EF4-FFF2-40B4-BE49-F238E27FC236}">
                <a16:creationId xmlns:a16="http://schemas.microsoft.com/office/drawing/2014/main" id="{08120DC2-75DE-4486-965C-9816D1140957}"/>
              </a:ext>
            </a:extLst>
          </p:cNvPr>
          <p:cNvSpPr/>
          <p:nvPr/>
        </p:nvSpPr>
        <p:spPr bwMode="auto">
          <a:xfrm>
            <a:off x="3919087" y="4716374"/>
            <a:ext cx="8045842" cy="1016324"/>
          </a:xfrm>
          <a:prstGeom prst="rect">
            <a:avLst/>
          </a:prstGeom>
          <a:solidFill>
            <a:schemeClr val="bg1"/>
          </a:solidFill>
          <a:ln w="12700" cap="flat" cmpd="sng" algn="ctr">
            <a:solidFill>
              <a:schemeClr val="tx2">
                <a:lumMod val="60000"/>
                <a:lumOff val="40000"/>
              </a:schemeClr>
            </a:solid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defRPr/>
            </a:pPr>
            <a:r>
              <a:rPr lang="zh-CN" altLang="en-US" sz="2000" dirty="0">
                <a:solidFill>
                  <a:srgbClr val="3D3D3D"/>
                </a:solidFill>
                <a:latin typeface="微软雅黑 Light" panose="020B0502040204020203" pitchFamily="34" charset="-122"/>
                <a:ea typeface="微软雅黑 Light" panose="020B0502040204020203" pitchFamily="34" charset="-122"/>
              </a:rPr>
              <a:t>      契税的计税依据为不动产的价格。由于土地、房屋权属转移方式不同，定价方法不同，因而具体计税依据视不同情况而决定。</a:t>
            </a:r>
          </a:p>
        </p:txBody>
      </p:sp>
    </p:spTree>
    <p:extLst>
      <p:ext uri="{BB962C8B-B14F-4D97-AF65-F5344CB8AC3E}">
        <p14:creationId xmlns:p14="http://schemas.microsoft.com/office/powerpoint/2010/main" val="355759442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ppt_x"/>
                                          </p:val>
                                        </p:tav>
                                        <p:tav tm="100000">
                                          <p:val>
                                            <p:strVal val="#ppt_x"/>
                                          </p:val>
                                        </p:tav>
                                      </p:tavLst>
                                    </p:anim>
                                    <p:anim calcmode="lin" valueType="num">
                                      <p:cBhvr additive="base">
                                        <p:cTn id="14"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3"/>
                                        </p:tgtEl>
                                        <p:attrNameLst>
                                          <p:attrName>style.visibility</p:attrName>
                                        </p:attrNameLst>
                                      </p:cBhvr>
                                      <p:to>
                                        <p:strVal val="visible"/>
                                      </p:to>
                                    </p:set>
                                    <p:anim calcmode="lin" valueType="num">
                                      <p:cBhvr additive="base">
                                        <p:cTn id="25" dur="500" fill="hold"/>
                                        <p:tgtEl>
                                          <p:spTgt spid="63"/>
                                        </p:tgtEl>
                                        <p:attrNameLst>
                                          <p:attrName>ppt_x</p:attrName>
                                        </p:attrNameLst>
                                      </p:cBhvr>
                                      <p:tavLst>
                                        <p:tav tm="0">
                                          <p:val>
                                            <p:strVal val="#ppt_x"/>
                                          </p:val>
                                        </p:tav>
                                        <p:tav tm="100000">
                                          <p:val>
                                            <p:strVal val="#ppt_x"/>
                                          </p:val>
                                        </p:tav>
                                      </p:tavLst>
                                    </p:anim>
                                    <p:anim calcmode="lin" valueType="num">
                                      <p:cBhvr additive="base">
                                        <p:cTn id="26"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fill="hold"/>
                                        <p:tgtEl>
                                          <p:spTgt spid="13"/>
                                        </p:tgtEl>
                                        <p:attrNameLst>
                                          <p:attrName>ppt_x</p:attrName>
                                        </p:attrNameLst>
                                      </p:cBhvr>
                                      <p:tavLst>
                                        <p:tav tm="0">
                                          <p:val>
                                            <p:strVal val="#ppt_x"/>
                                          </p:val>
                                        </p:tav>
                                        <p:tav tm="100000">
                                          <p:val>
                                            <p:strVal val="#ppt_x"/>
                                          </p:val>
                                        </p:tav>
                                      </p:tavLst>
                                    </p:anim>
                                    <p:anim calcmode="lin" valueType="num">
                                      <p:cBhvr additive="base">
                                        <p:cTn id="32"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3" grpId="0" animBg="1"/>
      <p:bldP spid="64" grpId="0" animBg="1"/>
      <p:bldP spid="41"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553765" y="199349"/>
            <a:ext cx="504056" cy="584775"/>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468228" y="1187455"/>
            <a:ext cx="10709853" cy="523220"/>
          </a:xfrm>
          <a:prstGeom prst="rect">
            <a:avLst/>
          </a:prstGeom>
        </p:spPr>
        <p:txBody>
          <a:bodyPr wrap="square">
            <a:spAutoFit/>
          </a:bodyPr>
          <a:lstStyle/>
          <a:p>
            <a:r>
              <a:rPr lang="en-US" altLang="zh-CN" sz="2800">
                <a:latin typeface="微软雅黑 Light" panose="020B0502040204020203" pitchFamily="34" charset="-122"/>
                <a:ea typeface="微软雅黑 Light" panose="020B0502040204020203" pitchFamily="34" charset="-122"/>
              </a:rPr>
              <a:t>6.</a:t>
            </a:r>
            <a:r>
              <a:rPr lang="zh-CN" altLang="en-US" sz="2800">
                <a:latin typeface="微软雅黑 Light" panose="020B0502040204020203" pitchFamily="34" charset="-122"/>
                <a:ea typeface="微软雅黑 Light" panose="020B0502040204020203" pitchFamily="34" charset="-122"/>
              </a:rPr>
              <a:t>契税的应纳税额的计算</a:t>
            </a:r>
            <a:endParaRPr lang="zh-CN" altLang="en-US" sz="2800" dirty="0">
              <a:latin typeface="微软雅黑 Light" panose="020B0502040204020203" pitchFamily="34" charset="-122"/>
              <a:ea typeface="微软雅黑 Light" panose="020B0502040204020203" pitchFamily="34" charset="-122"/>
            </a:endParaRPr>
          </a:p>
        </p:txBody>
      </p:sp>
      <p:sp>
        <p:nvSpPr>
          <p:cNvPr id="4" name="矩形 3"/>
          <p:cNvSpPr/>
          <p:nvPr/>
        </p:nvSpPr>
        <p:spPr>
          <a:xfrm>
            <a:off x="468228" y="1916832"/>
            <a:ext cx="11333708" cy="461665"/>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r>
              <a:rPr lang="zh-CN" altLang="en-US" sz="2400" dirty="0">
                <a:latin typeface="微软雅黑 Light" panose="020B0502040204020203" pitchFamily="34" charset="-122"/>
                <a:ea typeface="微软雅黑 Light" panose="020B0502040204020203" pitchFamily="34" charset="-122"/>
              </a:rPr>
              <a:t>应纳税额＝计税依据</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税率</a:t>
            </a:r>
          </a:p>
        </p:txBody>
      </p:sp>
      <p:sp>
        <p:nvSpPr>
          <p:cNvPr id="6" name="矩形 5"/>
          <p:cNvSpPr/>
          <p:nvPr/>
        </p:nvSpPr>
        <p:spPr>
          <a:xfrm>
            <a:off x="468228" y="3636527"/>
            <a:ext cx="11333708" cy="2308324"/>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）纳税义务发生时间。契税的纳税义务发生时间是纳税人签订土地、房屋权属转移合同的当天，或者纳税人取得其他具有土地、房屋权属转移合同性质凭证的当天。</a:t>
            </a: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）纳税期限。纳税人应当自纳税义务发生之日起</a:t>
            </a:r>
            <a:r>
              <a:rPr lang="en-US" altLang="zh-CN" sz="2400" dirty="0">
                <a:latin typeface="微软雅黑 Light" panose="020B0502040204020203" pitchFamily="34" charset="-122"/>
                <a:ea typeface="微软雅黑 Light" panose="020B0502040204020203" pitchFamily="34" charset="-122"/>
              </a:rPr>
              <a:t>10</a:t>
            </a:r>
            <a:r>
              <a:rPr lang="zh-CN" altLang="en-US" sz="2400" dirty="0">
                <a:latin typeface="微软雅黑 Light" panose="020B0502040204020203" pitchFamily="34" charset="-122"/>
                <a:ea typeface="微软雅黑 Light" panose="020B0502040204020203" pitchFamily="34" charset="-122"/>
              </a:rPr>
              <a:t>日内，向土地、房屋所在地的契税征收机关办理纳税申报，并在契税征收机关核定的期限内缴纳税款。</a:t>
            </a: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）纳税地点。契税实行属地征收管理。纳税人发生契税纳税义务时，应向土地、房屋所在地的征收机关缴纳。</a:t>
            </a:r>
          </a:p>
        </p:txBody>
      </p:sp>
      <p:sp>
        <p:nvSpPr>
          <p:cNvPr id="7" name="矩形 6"/>
          <p:cNvSpPr/>
          <p:nvPr/>
        </p:nvSpPr>
        <p:spPr>
          <a:xfrm>
            <a:off x="468228" y="2876376"/>
            <a:ext cx="10834412" cy="523220"/>
          </a:xfrm>
          <a:prstGeom prst="rect">
            <a:avLst/>
          </a:prstGeom>
        </p:spPr>
        <p:txBody>
          <a:bodyPr wrap="square">
            <a:spAutoFit/>
          </a:bodyPr>
          <a:lstStyle/>
          <a:p>
            <a:r>
              <a:rPr lang="en-US" altLang="zh-CN" sz="2800" dirty="0">
                <a:latin typeface="微软雅黑 Light" panose="020B0502040204020203" pitchFamily="34" charset="-122"/>
                <a:ea typeface="微软雅黑 Light" panose="020B0502040204020203" pitchFamily="34" charset="-122"/>
              </a:rPr>
              <a:t>7. </a:t>
            </a:r>
            <a:r>
              <a:rPr lang="zh-CN" altLang="en-US" sz="2800" dirty="0">
                <a:latin typeface="微软雅黑 Light" panose="020B0502040204020203" pitchFamily="34" charset="-122"/>
                <a:ea typeface="微软雅黑 Light" panose="020B0502040204020203" pitchFamily="34" charset="-122"/>
              </a:rPr>
              <a:t>契税的征收管理</a:t>
            </a:r>
          </a:p>
        </p:txBody>
      </p:sp>
      <p:sp>
        <p:nvSpPr>
          <p:cNvPr id="8" name="矩形 7">
            <a:extLst>
              <a:ext uri="{FF2B5EF4-FFF2-40B4-BE49-F238E27FC236}">
                <a16:creationId xmlns:a16="http://schemas.microsoft.com/office/drawing/2014/main" id="{1CA0AD3C-4EAC-455F-9189-146DEBCABF4A}"/>
              </a:ext>
            </a:extLst>
          </p:cNvPr>
          <p:cNvSpPr/>
          <p:nvPr/>
        </p:nvSpPr>
        <p:spPr>
          <a:xfrm>
            <a:off x="1129829" y="207214"/>
            <a:ext cx="3282731"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契税</a:t>
            </a:r>
          </a:p>
        </p:txBody>
      </p:sp>
    </p:spTree>
    <p:extLst>
      <p:ext uri="{BB962C8B-B14F-4D97-AF65-F5344CB8AC3E}">
        <p14:creationId xmlns:p14="http://schemas.microsoft.com/office/powerpoint/2010/main" val="16064026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6" grpId="0" animBg="1"/>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alphaModFix amt="36000"/>
            <a:lum/>
          </a:blip>
          <a:srcRect/>
          <a:stretch>
            <a:fillRect t="-48000" b="-48000"/>
          </a:stretch>
        </a:blipFill>
        <a:effectLst/>
      </p:bgPr>
    </p:bg>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985006" y="218118"/>
            <a:ext cx="4517386"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土地增值税</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40" name="矩形: 圆角 39">
            <a:extLst>
              <a:ext uri="{FF2B5EF4-FFF2-40B4-BE49-F238E27FC236}">
                <a16:creationId xmlns:a16="http://schemas.microsoft.com/office/drawing/2014/main" id="{EA99AB85-6E35-4B80-A7F2-2533CA1363C1}"/>
              </a:ext>
            </a:extLst>
          </p:cNvPr>
          <p:cNvSpPr/>
          <p:nvPr/>
        </p:nvSpPr>
        <p:spPr bwMode="auto">
          <a:xfrm>
            <a:off x="4755247"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1" name="矩形: 圆角 40">
            <a:extLst>
              <a:ext uri="{FF2B5EF4-FFF2-40B4-BE49-F238E27FC236}">
                <a16:creationId xmlns:a16="http://schemas.microsoft.com/office/drawing/2014/main" id="{CABFD791-41A5-4A3F-93EB-5340562A6CE1}"/>
              </a:ext>
            </a:extLst>
          </p:cNvPr>
          <p:cNvSpPr/>
          <p:nvPr/>
        </p:nvSpPr>
        <p:spPr bwMode="auto">
          <a:xfrm>
            <a:off x="5338721"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2" name="矩形: 圆角 41">
            <a:extLst>
              <a:ext uri="{FF2B5EF4-FFF2-40B4-BE49-F238E27FC236}">
                <a16:creationId xmlns:a16="http://schemas.microsoft.com/office/drawing/2014/main" id="{48F8C643-80FD-45DD-A78A-626732FD061E}"/>
              </a:ext>
            </a:extLst>
          </p:cNvPr>
          <p:cNvSpPr/>
          <p:nvPr/>
        </p:nvSpPr>
        <p:spPr bwMode="auto">
          <a:xfrm>
            <a:off x="5922195"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3" name="矩形: 圆角 42">
            <a:extLst>
              <a:ext uri="{FF2B5EF4-FFF2-40B4-BE49-F238E27FC236}">
                <a16:creationId xmlns:a16="http://schemas.microsoft.com/office/drawing/2014/main" id="{B18D5BCD-68C2-42C2-A894-B8C7D72AA64C}"/>
              </a:ext>
            </a:extLst>
          </p:cNvPr>
          <p:cNvSpPr/>
          <p:nvPr/>
        </p:nvSpPr>
        <p:spPr bwMode="auto">
          <a:xfrm>
            <a:off x="6514378"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46" name="矩形: 圆角 45">
            <a:extLst>
              <a:ext uri="{FF2B5EF4-FFF2-40B4-BE49-F238E27FC236}">
                <a16:creationId xmlns:a16="http://schemas.microsoft.com/office/drawing/2014/main" id="{902AB83C-5140-4CC2-843C-D55A348B5FC4}"/>
              </a:ext>
            </a:extLst>
          </p:cNvPr>
          <p:cNvSpPr/>
          <p:nvPr/>
        </p:nvSpPr>
        <p:spPr bwMode="auto">
          <a:xfrm>
            <a:off x="7097852"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49" name="矩形: 圆角 48">
            <a:extLst>
              <a:ext uri="{FF2B5EF4-FFF2-40B4-BE49-F238E27FC236}">
                <a16:creationId xmlns:a16="http://schemas.microsoft.com/office/drawing/2014/main" id="{5D896903-0351-4FD5-BED4-CFB82809C934}"/>
              </a:ext>
            </a:extLst>
          </p:cNvPr>
          <p:cNvSpPr/>
          <p:nvPr/>
        </p:nvSpPr>
        <p:spPr bwMode="auto">
          <a:xfrm>
            <a:off x="1431617" y="-646743"/>
            <a:ext cx="500499" cy="500499"/>
          </a:xfrm>
          <a:prstGeom prst="roundRect">
            <a:avLst>
              <a:gd name="adj" fmla="val 7214"/>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0" name="矩形: 圆角 49">
            <a:extLst>
              <a:ext uri="{FF2B5EF4-FFF2-40B4-BE49-F238E27FC236}">
                <a16:creationId xmlns:a16="http://schemas.microsoft.com/office/drawing/2014/main" id="{A2811721-994D-48B0-95D0-3AD8E4363A40}"/>
              </a:ext>
            </a:extLst>
          </p:cNvPr>
          <p:cNvSpPr/>
          <p:nvPr/>
        </p:nvSpPr>
        <p:spPr bwMode="auto">
          <a:xfrm>
            <a:off x="2015091" y="-646743"/>
            <a:ext cx="500499" cy="500499"/>
          </a:xfrm>
          <a:prstGeom prst="roundRect">
            <a:avLst>
              <a:gd name="adj" fmla="val 7214"/>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1" name="矩形: 圆角 50">
            <a:extLst>
              <a:ext uri="{FF2B5EF4-FFF2-40B4-BE49-F238E27FC236}">
                <a16:creationId xmlns:a16="http://schemas.microsoft.com/office/drawing/2014/main" id="{C937C033-10BF-49E7-8A61-F9542CE25493}"/>
              </a:ext>
            </a:extLst>
          </p:cNvPr>
          <p:cNvSpPr/>
          <p:nvPr/>
        </p:nvSpPr>
        <p:spPr bwMode="auto">
          <a:xfrm>
            <a:off x="2598565" y="-646743"/>
            <a:ext cx="500499" cy="500499"/>
          </a:xfrm>
          <a:prstGeom prst="roundRect">
            <a:avLst>
              <a:gd name="adj" fmla="val 7214"/>
            </a:avLst>
          </a:prstGeom>
          <a:solidFill>
            <a:schemeClr val="accent3"/>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2" name="矩形: 圆角 51">
            <a:extLst>
              <a:ext uri="{FF2B5EF4-FFF2-40B4-BE49-F238E27FC236}">
                <a16:creationId xmlns:a16="http://schemas.microsoft.com/office/drawing/2014/main" id="{A73E214C-885B-4A15-BDCD-DFE44A99EBFB}"/>
              </a:ext>
            </a:extLst>
          </p:cNvPr>
          <p:cNvSpPr/>
          <p:nvPr/>
        </p:nvSpPr>
        <p:spPr bwMode="auto">
          <a:xfrm>
            <a:off x="3190748" y="-646743"/>
            <a:ext cx="500499" cy="500499"/>
          </a:xfrm>
          <a:prstGeom prst="roundRect">
            <a:avLst>
              <a:gd name="adj" fmla="val 7214"/>
            </a:avLst>
          </a:prstGeom>
          <a:solidFill>
            <a:schemeClr val="accent4"/>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3" name="矩形: 圆角 52">
            <a:extLst>
              <a:ext uri="{FF2B5EF4-FFF2-40B4-BE49-F238E27FC236}">
                <a16:creationId xmlns:a16="http://schemas.microsoft.com/office/drawing/2014/main" id="{49B8820D-3B9E-48A2-A0A0-AAC0878A3698}"/>
              </a:ext>
            </a:extLst>
          </p:cNvPr>
          <p:cNvSpPr/>
          <p:nvPr/>
        </p:nvSpPr>
        <p:spPr bwMode="auto">
          <a:xfrm>
            <a:off x="3774222" y="-646743"/>
            <a:ext cx="500499" cy="500499"/>
          </a:xfrm>
          <a:prstGeom prst="roundRect">
            <a:avLst>
              <a:gd name="adj" fmla="val 7214"/>
            </a:avLst>
          </a:prstGeom>
          <a:solidFill>
            <a:schemeClr val="accent6"/>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55" name="矩形: 圆角 54">
            <a:extLst>
              <a:ext uri="{FF2B5EF4-FFF2-40B4-BE49-F238E27FC236}">
                <a16:creationId xmlns:a16="http://schemas.microsoft.com/office/drawing/2014/main" id="{E96B34D8-6F8E-4EB8-A8EF-F27425ADBABE}"/>
              </a:ext>
            </a:extLst>
          </p:cNvPr>
          <p:cNvSpPr/>
          <p:nvPr/>
        </p:nvSpPr>
        <p:spPr bwMode="auto">
          <a:xfrm>
            <a:off x="7711463"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1" name="矩形: 圆角 70">
            <a:extLst>
              <a:ext uri="{FF2B5EF4-FFF2-40B4-BE49-F238E27FC236}">
                <a16:creationId xmlns:a16="http://schemas.microsoft.com/office/drawing/2014/main" id="{D2F155CD-1872-4910-8AB5-486C006B1ECD}"/>
              </a:ext>
            </a:extLst>
          </p:cNvPr>
          <p:cNvSpPr/>
          <p:nvPr/>
        </p:nvSpPr>
        <p:spPr bwMode="auto">
          <a:xfrm>
            <a:off x="8710959" y="-646743"/>
            <a:ext cx="500499" cy="500499"/>
          </a:xfrm>
          <a:prstGeom prst="roundRect">
            <a:avLst>
              <a:gd name="adj" fmla="val 7214"/>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2" name="矩形: 圆角 71">
            <a:extLst>
              <a:ext uri="{FF2B5EF4-FFF2-40B4-BE49-F238E27FC236}">
                <a16:creationId xmlns:a16="http://schemas.microsoft.com/office/drawing/2014/main" id="{7E854B83-458F-4914-AF17-6B6D22CE7774}"/>
              </a:ext>
            </a:extLst>
          </p:cNvPr>
          <p:cNvSpPr/>
          <p:nvPr/>
        </p:nvSpPr>
        <p:spPr bwMode="auto">
          <a:xfrm>
            <a:off x="9294433" y="-646743"/>
            <a:ext cx="500499" cy="500499"/>
          </a:xfrm>
          <a:prstGeom prst="roundRect">
            <a:avLst>
              <a:gd name="adj" fmla="val 7214"/>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3" name="矩形: 圆角 72">
            <a:extLst>
              <a:ext uri="{FF2B5EF4-FFF2-40B4-BE49-F238E27FC236}">
                <a16:creationId xmlns:a16="http://schemas.microsoft.com/office/drawing/2014/main" id="{0A4BBD4A-BC6F-4718-83ED-100D0EE229B6}"/>
              </a:ext>
            </a:extLst>
          </p:cNvPr>
          <p:cNvSpPr/>
          <p:nvPr/>
        </p:nvSpPr>
        <p:spPr bwMode="auto">
          <a:xfrm>
            <a:off x="9877907" y="-646743"/>
            <a:ext cx="500499" cy="500499"/>
          </a:xfrm>
          <a:prstGeom prst="roundRect">
            <a:avLst>
              <a:gd name="adj" fmla="val 7214"/>
            </a:avLst>
          </a:prstGeom>
          <a:gradFill>
            <a:gsLst>
              <a:gs pos="54000">
                <a:schemeClr val="accent3">
                  <a:lumMod val="98000"/>
                  <a:lumOff val="2000"/>
                </a:schemeClr>
              </a:gs>
              <a:gs pos="0">
                <a:schemeClr val="accent3">
                  <a:lumMod val="90000"/>
                  <a:lumOff val="10000"/>
                </a:schemeClr>
              </a:gs>
              <a:gs pos="100000">
                <a:schemeClr val="accent3">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4" name="矩形: 圆角 73">
            <a:extLst>
              <a:ext uri="{FF2B5EF4-FFF2-40B4-BE49-F238E27FC236}">
                <a16:creationId xmlns:a16="http://schemas.microsoft.com/office/drawing/2014/main" id="{A24C8A81-08BA-422C-964B-0DB268F4D60B}"/>
              </a:ext>
            </a:extLst>
          </p:cNvPr>
          <p:cNvSpPr/>
          <p:nvPr/>
        </p:nvSpPr>
        <p:spPr bwMode="auto">
          <a:xfrm>
            <a:off x="10470090" y="-646743"/>
            <a:ext cx="500499" cy="500499"/>
          </a:xfrm>
          <a:prstGeom prst="roundRect">
            <a:avLst>
              <a:gd name="adj" fmla="val 7214"/>
            </a:avLst>
          </a:prstGeom>
          <a:gradFill>
            <a:gsLst>
              <a:gs pos="56000">
                <a:schemeClr val="accent4">
                  <a:lumMod val="98000"/>
                  <a:lumOff val="2000"/>
                </a:schemeClr>
              </a:gs>
              <a:gs pos="0">
                <a:schemeClr val="accent4">
                  <a:lumMod val="85000"/>
                  <a:lumOff val="15000"/>
                </a:schemeClr>
              </a:gs>
              <a:gs pos="100000">
                <a:schemeClr val="accent4">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algn="ctr"/>
            <a:endParaRPr lang="zh-CN" altLang="en-US" sz="2000">
              <a:solidFill>
                <a:schemeClr val="bg1"/>
              </a:solidFill>
              <a:latin typeface="+mj-ea"/>
              <a:ea typeface="+mj-ea"/>
            </a:endParaRPr>
          </a:p>
        </p:txBody>
      </p:sp>
      <p:sp>
        <p:nvSpPr>
          <p:cNvPr id="75" name="矩形: 圆角 74">
            <a:extLst>
              <a:ext uri="{FF2B5EF4-FFF2-40B4-BE49-F238E27FC236}">
                <a16:creationId xmlns:a16="http://schemas.microsoft.com/office/drawing/2014/main" id="{46E6F6CD-FB33-43A9-B249-A64C0E91249E}"/>
              </a:ext>
            </a:extLst>
          </p:cNvPr>
          <p:cNvSpPr/>
          <p:nvPr/>
        </p:nvSpPr>
        <p:spPr bwMode="auto">
          <a:xfrm>
            <a:off x="11053564" y="-646743"/>
            <a:ext cx="500499" cy="500499"/>
          </a:xfrm>
          <a:prstGeom prst="roundRect">
            <a:avLst>
              <a:gd name="adj" fmla="val 7214"/>
            </a:avLst>
          </a:prstGeom>
          <a:gradFill>
            <a:gsLst>
              <a:gs pos="56000">
                <a:schemeClr val="accent5">
                  <a:lumMod val="98000"/>
                  <a:lumOff val="2000"/>
                </a:schemeClr>
              </a:gs>
              <a:gs pos="0">
                <a:schemeClr val="accent5">
                  <a:lumMod val="85000"/>
                  <a:lumOff val="15000"/>
                </a:schemeClr>
              </a:gs>
              <a:gs pos="100000">
                <a:schemeClr val="accent5">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76" name="矩形: 圆角 75">
            <a:extLst>
              <a:ext uri="{FF2B5EF4-FFF2-40B4-BE49-F238E27FC236}">
                <a16:creationId xmlns:a16="http://schemas.microsoft.com/office/drawing/2014/main" id="{AB14DB2B-E0F5-4BB1-89BA-8536621619B8}"/>
              </a:ext>
            </a:extLst>
          </p:cNvPr>
          <p:cNvSpPr/>
          <p:nvPr/>
        </p:nvSpPr>
        <p:spPr bwMode="auto">
          <a:xfrm>
            <a:off x="11667175" y="-646743"/>
            <a:ext cx="500499" cy="500499"/>
          </a:xfrm>
          <a:prstGeom prst="roundRect">
            <a:avLst>
              <a:gd name="adj" fmla="val 7214"/>
            </a:avLst>
          </a:prstGeom>
          <a:gradFill>
            <a:gsLst>
              <a:gs pos="54000">
                <a:schemeClr val="accent6">
                  <a:lumMod val="98000"/>
                  <a:lumOff val="2000"/>
                </a:schemeClr>
              </a:gs>
              <a:gs pos="0">
                <a:schemeClr val="accent6">
                  <a:lumMod val="85000"/>
                  <a:lumOff val="15000"/>
                </a:schemeClr>
              </a:gs>
              <a:gs pos="100000">
                <a:schemeClr val="accent6">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2000" b="0" i="0" u="none" strike="noStrike" cap="none" normalizeH="0" baseline="0">
              <a:ln>
                <a:noFill/>
              </a:ln>
              <a:solidFill>
                <a:schemeClr val="bg1"/>
              </a:solidFill>
              <a:effectLst/>
              <a:latin typeface="+mj-ea"/>
              <a:ea typeface="+mj-ea"/>
            </a:endParaRPr>
          </a:p>
        </p:txBody>
      </p:sp>
      <p:sp>
        <p:nvSpPr>
          <p:cNvPr id="65" name="椭圆 64">
            <a:extLst>
              <a:ext uri="{FF2B5EF4-FFF2-40B4-BE49-F238E27FC236}">
                <a16:creationId xmlns:a16="http://schemas.microsoft.com/office/drawing/2014/main" id="{D194F2A1-4502-4B88-B808-876D37DCCC1A}"/>
              </a:ext>
            </a:extLst>
          </p:cNvPr>
          <p:cNvSpPr/>
          <p:nvPr/>
        </p:nvSpPr>
        <p:spPr bwMode="auto">
          <a:xfrm>
            <a:off x="264980" y="2330864"/>
            <a:ext cx="5199267" cy="3750704"/>
          </a:xfrm>
          <a:prstGeom prst="ellipse">
            <a:avLst/>
          </a:prstGeom>
          <a:solidFill>
            <a:schemeClr val="accent4"/>
          </a:solidFill>
          <a:ln w="28575">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defRPr/>
            </a:pPr>
            <a:r>
              <a:rPr lang="zh-CN" altLang="en-US" sz="2400" dirty="0">
                <a:latin typeface="微软雅黑 Light" panose="020B0502040204020203" pitchFamily="34" charset="-122"/>
                <a:ea typeface="微软雅黑 Light" panose="020B0502040204020203" pitchFamily="34" charset="-122"/>
              </a:rPr>
              <a:t>      土地增值税是指对转让国有土地使用权、地上建筑物及其附着物（以下简称房地产）并取得收入的单位和个人，就其转让房地产所取得的增值额增收的一种税。</a:t>
            </a:r>
          </a:p>
        </p:txBody>
      </p:sp>
      <p:sp>
        <p:nvSpPr>
          <p:cNvPr id="86" name="椭圆 85">
            <a:extLst>
              <a:ext uri="{FF2B5EF4-FFF2-40B4-BE49-F238E27FC236}">
                <a16:creationId xmlns:a16="http://schemas.microsoft.com/office/drawing/2014/main" id="{94986A8C-84AA-4AF5-9CE0-8BF3E98D926E}"/>
              </a:ext>
            </a:extLst>
          </p:cNvPr>
          <p:cNvSpPr/>
          <p:nvPr/>
        </p:nvSpPr>
        <p:spPr bwMode="auto">
          <a:xfrm>
            <a:off x="6587086" y="2330864"/>
            <a:ext cx="4716727" cy="3750704"/>
          </a:xfrm>
          <a:prstGeom prst="ellipse">
            <a:avLst/>
          </a:prstGeom>
          <a:solidFill>
            <a:srgbClr val="F2F2F2"/>
          </a:solidFill>
          <a:ln w="28575">
            <a:solidFill>
              <a:schemeClr val="bg1"/>
            </a:solidFill>
            <a:round/>
          </a:ln>
          <a:effectLst>
            <a:outerShdw blurRad="63500" sx="102000" sy="102000" algn="ctr"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lvl="0">
              <a:defRPr/>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）征税范围。</a:t>
            </a:r>
            <a:endParaRPr lang="en-US" altLang="zh-CN" sz="2400" dirty="0">
              <a:latin typeface="微软雅黑 Light" panose="020B0502040204020203" pitchFamily="34" charset="-122"/>
              <a:ea typeface="微软雅黑 Light" panose="020B0502040204020203" pitchFamily="34" charset="-122"/>
            </a:endParaRPr>
          </a:p>
          <a:p>
            <a:pPr lvl="0">
              <a:defRPr/>
            </a:pPr>
            <a:r>
              <a:rPr lang="zh-CN" altLang="en-US" sz="2400" dirty="0">
                <a:latin typeface="微软雅黑 Light" panose="020B0502040204020203" pitchFamily="34" charset="-122"/>
                <a:ea typeface="微软雅黑 Light" panose="020B0502040204020203" pitchFamily="34" charset="-122"/>
              </a:rPr>
              <a:t>①转让国有土地使用权。</a:t>
            </a:r>
            <a:endParaRPr lang="en-US" altLang="zh-CN" sz="2400" dirty="0">
              <a:latin typeface="微软雅黑 Light" panose="020B0502040204020203" pitchFamily="34" charset="-122"/>
              <a:ea typeface="微软雅黑 Light" panose="020B0502040204020203" pitchFamily="34" charset="-122"/>
            </a:endParaRPr>
          </a:p>
          <a:p>
            <a:pPr lvl="0">
              <a:defRPr/>
            </a:pPr>
            <a:r>
              <a:rPr lang="zh-CN" altLang="en-US" sz="2400" dirty="0">
                <a:latin typeface="微软雅黑 Light" panose="020B0502040204020203" pitchFamily="34" charset="-122"/>
                <a:ea typeface="微软雅黑 Light" panose="020B0502040204020203" pitchFamily="34" charset="-122"/>
              </a:rPr>
              <a:t>②地上的建筑物及其附着物连同国有土地使用权一并转让。</a:t>
            </a:r>
            <a:endParaRPr lang="en-US" altLang="zh-CN" sz="2400" dirty="0">
              <a:latin typeface="微软雅黑 Light" panose="020B0502040204020203" pitchFamily="34" charset="-122"/>
              <a:ea typeface="微软雅黑 Light" panose="020B0502040204020203" pitchFamily="34" charset="-122"/>
            </a:endParaRPr>
          </a:p>
          <a:p>
            <a:pPr lvl="0">
              <a:defRPr/>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）征税范围的界定。</a:t>
            </a:r>
            <a:endParaRPr kumimoji="0" lang="zh-CN" altLang="en-US" b="0" i="0" u="none" strike="noStrike" kern="1200" cap="none" spc="0" normalizeH="0" baseline="0" noProof="0" dirty="0">
              <a:ln>
                <a:noFill/>
              </a:ln>
              <a:effectLst/>
              <a:uLnTx/>
              <a:uFillTx/>
              <a:latin typeface="微软雅黑 Light" panose="020B0502040204020203" pitchFamily="34" charset="-122"/>
              <a:ea typeface="微软雅黑 Light" panose="020B0502040204020203" pitchFamily="34" charset="-122"/>
            </a:endParaRPr>
          </a:p>
        </p:txBody>
      </p:sp>
      <p:cxnSp>
        <p:nvCxnSpPr>
          <p:cNvPr id="88" name="直接连接符 87">
            <a:extLst>
              <a:ext uri="{FF2B5EF4-FFF2-40B4-BE49-F238E27FC236}">
                <a16:creationId xmlns:a16="http://schemas.microsoft.com/office/drawing/2014/main" id="{4B7E57CD-FC55-432A-B9F7-C57DE17E62F5}"/>
              </a:ext>
            </a:extLst>
          </p:cNvPr>
          <p:cNvCxnSpPr>
            <a:cxnSpLocks/>
          </p:cNvCxnSpPr>
          <p:nvPr/>
        </p:nvCxnSpPr>
        <p:spPr bwMode="auto">
          <a:xfrm>
            <a:off x="5943229" y="1776406"/>
            <a:ext cx="0" cy="4305162"/>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89" name="文本框 88">
            <a:extLst>
              <a:ext uri="{FF2B5EF4-FFF2-40B4-BE49-F238E27FC236}">
                <a16:creationId xmlns:a16="http://schemas.microsoft.com/office/drawing/2014/main" id="{8EEB5FBC-0F83-4383-B6DE-320DA3CD7235}"/>
              </a:ext>
            </a:extLst>
          </p:cNvPr>
          <p:cNvSpPr txBox="1"/>
          <p:nvPr/>
        </p:nvSpPr>
        <p:spPr>
          <a:xfrm>
            <a:off x="849584" y="1481315"/>
            <a:ext cx="3640741" cy="523220"/>
          </a:xfrm>
          <a:prstGeom prst="rect">
            <a:avLst/>
          </a:prstGeom>
          <a:noFill/>
        </p:spPr>
        <p:txBody>
          <a:bodyPr wrap="none" rtlCol="0">
            <a:spAutoFit/>
          </a:bodyPr>
          <a:lstStyle/>
          <a:p>
            <a:pPr lvl="0" algn="ctr">
              <a:defRPr/>
            </a:pPr>
            <a:r>
              <a:rPr lang="en-US" altLang="zh-CN" sz="2800" dirty="0">
                <a:solidFill>
                  <a:srgbClr val="3D3D3D"/>
                </a:solidFill>
                <a:latin typeface="微软雅黑 Light" panose="020B0502040204020203" pitchFamily="34" charset="-122"/>
                <a:ea typeface="微软雅黑 Light" panose="020B0502040204020203" pitchFamily="34" charset="-122"/>
              </a:rPr>
              <a:t>1.</a:t>
            </a:r>
            <a:r>
              <a:rPr lang="zh-CN" altLang="en-US" sz="2800" dirty="0">
                <a:solidFill>
                  <a:srgbClr val="3D3D3D"/>
                </a:solidFill>
                <a:latin typeface="微软雅黑 Light" panose="020B0502040204020203" pitchFamily="34" charset="-122"/>
                <a:ea typeface="微软雅黑 Light" panose="020B0502040204020203" pitchFamily="34" charset="-122"/>
              </a:rPr>
              <a:t>土地增值税的纳税人</a:t>
            </a:r>
          </a:p>
        </p:txBody>
      </p:sp>
      <p:sp>
        <p:nvSpPr>
          <p:cNvPr id="90" name="文本框 89">
            <a:extLst>
              <a:ext uri="{FF2B5EF4-FFF2-40B4-BE49-F238E27FC236}">
                <a16:creationId xmlns:a16="http://schemas.microsoft.com/office/drawing/2014/main" id="{71ED83A3-501F-405F-9DD8-41497533127B}"/>
              </a:ext>
            </a:extLst>
          </p:cNvPr>
          <p:cNvSpPr txBox="1"/>
          <p:nvPr/>
        </p:nvSpPr>
        <p:spPr>
          <a:xfrm>
            <a:off x="6756085" y="1481314"/>
            <a:ext cx="4062331" cy="523220"/>
          </a:xfrm>
          <a:prstGeom prst="rect">
            <a:avLst/>
          </a:prstGeom>
          <a:noFill/>
        </p:spPr>
        <p:txBody>
          <a:bodyPr wrap="none" rtlCol="0">
            <a:spAutoFit/>
          </a:bodyPr>
          <a:lstStyle/>
          <a:p>
            <a:pPr lvl="0" algn="ctr">
              <a:defRPr/>
            </a:pPr>
            <a:r>
              <a:rPr lang="en-US" altLang="zh-CN" sz="2800" dirty="0">
                <a:solidFill>
                  <a:srgbClr val="3D3D3D"/>
                </a:solidFill>
                <a:latin typeface="微软雅黑 Light" panose="020B0502040204020203" pitchFamily="34" charset="-122"/>
                <a:ea typeface="微软雅黑 Light" panose="020B0502040204020203" pitchFamily="34" charset="-122"/>
              </a:rPr>
              <a:t>2.</a:t>
            </a:r>
            <a:r>
              <a:rPr lang="zh-CN" altLang="en-US" sz="2800" dirty="0">
                <a:solidFill>
                  <a:srgbClr val="3D3D3D"/>
                </a:solidFill>
                <a:latin typeface="微软雅黑 Light" panose="020B0502040204020203" pitchFamily="34" charset="-122"/>
                <a:ea typeface="微软雅黑 Light" panose="020B0502040204020203" pitchFamily="34" charset="-122"/>
              </a:rPr>
              <a:t>土地增值税的征税范围</a:t>
            </a:r>
          </a:p>
        </p:txBody>
      </p:sp>
    </p:spTree>
    <p:extLst>
      <p:ext uri="{BB962C8B-B14F-4D97-AF65-F5344CB8AC3E}">
        <p14:creationId xmlns:p14="http://schemas.microsoft.com/office/powerpoint/2010/main" val="216824060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 calcmode="lin" valueType="num">
                                      <p:cBhvr additive="base">
                                        <p:cTn id="7" dur="500" fill="hold"/>
                                        <p:tgtEl>
                                          <p:spTgt spid="89"/>
                                        </p:tgtEl>
                                        <p:attrNameLst>
                                          <p:attrName>ppt_x</p:attrName>
                                        </p:attrNameLst>
                                      </p:cBhvr>
                                      <p:tavLst>
                                        <p:tav tm="0">
                                          <p:val>
                                            <p:strVal val="#ppt_x"/>
                                          </p:val>
                                        </p:tav>
                                        <p:tav tm="100000">
                                          <p:val>
                                            <p:strVal val="#ppt_x"/>
                                          </p:val>
                                        </p:tav>
                                      </p:tavLst>
                                    </p:anim>
                                    <p:anim calcmode="lin" valueType="num">
                                      <p:cBhvr additive="base">
                                        <p:cTn id="8" dur="500" fill="hold"/>
                                        <p:tgtEl>
                                          <p:spTgt spid="8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additive="base">
                                        <p:cTn id="13" dur="500" fill="hold"/>
                                        <p:tgtEl>
                                          <p:spTgt spid="65"/>
                                        </p:tgtEl>
                                        <p:attrNameLst>
                                          <p:attrName>ppt_x</p:attrName>
                                        </p:attrNameLst>
                                      </p:cBhvr>
                                      <p:tavLst>
                                        <p:tav tm="0">
                                          <p:val>
                                            <p:strVal val="#ppt_x"/>
                                          </p:val>
                                        </p:tav>
                                        <p:tav tm="100000">
                                          <p:val>
                                            <p:strVal val="#ppt_x"/>
                                          </p:val>
                                        </p:tav>
                                      </p:tavLst>
                                    </p:anim>
                                    <p:anim calcmode="lin" valueType="num">
                                      <p:cBhvr additive="base">
                                        <p:cTn id="14"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0"/>
                                        </p:tgtEl>
                                        <p:attrNameLst>
                                          <p:attrName>style.visibility</p:attrName>
                                        </p:attrNameLst>
                                      </p:cBhvr>
                                      <p:to>
                                        <p:strVal val="visible"/>
                                      </p:to>
                                    </p:set>
                                    <p:anim calcmode="lin" valueType="num">
                                      <p:cBhvr additive="base">
                                        <p:cTn id="19" dur="500" fill="hold"/>
                                        <p:tgtEl>
                                          <p:spTgt spid="90"/>
                                        </p:tgtEl>
                                        <p:attrNameLst>
                                          <p:attrName>ppt_x</p:attrName>
                                        </p:attrNameLst>
                                      </p:cBhvr>
                                      <p:tavLst>
                                        <p:tav tm="0">
                                          <p:val>
                                            <p:strVal val="#ppt_x"/>
                                          </p:val>
                                        </p:tav>
                                        <p:tav tm="100000">
                                          <p:val>
                                            <p:strVal val="#ppt_x"/>
                                          </p:val>
                                        </p:tav>
                                      </p:tavLst>
                                    </p:anim>
                                    <p:anim calcmode="lin" valueType="num">
                                      <p:cBhvr additive="base">
                                        <p:cTn id="20"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6"/>
                                        </p:tgtEl>
                                        <p:attrNameLst>
                                          <p:attrName>style.visibility</p:attrName>
                                        </p:attrNameLst>
                                      </p:cBhvr>
                                      <p:to>
                                        <p:strVal val="visible"/>
                                      </p:to>
                                    </p:set>
                                    <p:anim calcmode="lin" valueType="num">
                                      <p:cBhvr additive="base">
                                        <p:cTn id="25" dur="500" fill="hold"/>
                                        <p:tgtEl>
                                          <p:spTgt spid="86"/>
                                        </p:tgtEl>
                                        <p:attrNameLst>
                                          <p:attrName>ppt_x</p:attrName>
                                        </p:attrNameLst>
                                      </p:cBhvr>
                                      <p:tavLst>
                                        <p:tav tm="0">
                                          <p:val>
                                            <p:strVal val="#ppt_x"/>
                                          </p:val>
                                        </p:tav>
                                        <p:tav tm="100000">
                                          <p:val>
                                            <p:strVal val="#ppt_x"/>
                                          </p:val>
                                        </p:tav>
                                      </p:tavLst>
                                    </p:anim>
                                    <p:anim calcmode="lin" valueType="num">
                                      <p:cBhvr additive="base">
                                        <p:cTn id="26" dur="500" fill="hold"/>
                                        <p:tgtEl>
                                          <p:spTgt spid="8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86" grpId="0" animBg="1"/>
      <p:bldP spid="89" grpId="0"/>
      <p:bldP spid="9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862232" y="153082"/>
            <a:ext cx="4516069"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土地增值税</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30" name="组合 29">
            <a:extLst>
              <a:ext uri="{FF2B5EF4-FFF2-40B4-BE49-F238E27FC236}">
                <a16:creationId xmlns:a16="http://schemas.microsoft.com/office/drawing/2014/main" id="{212B085D-95BB-4F0F-BB35-6513262B62DC}"/>
              </a:ext>
            </a:extLst>
          </p:cNvPr>
          <p:cNvGrpSpPr/>
          <p:nvPr/>
        </p:nvGrpSpPr>
        <p:grpSpPr>
          <a:xfrm>
            <a:off x="393035" y="912090"/>
            <a:ext cx="11033938" cy="3634591"/>
            <a:chOff x="1176959" y="1268760"/>
            <a:chExt cx="2049348" cy="1888149"/>
          </a:xfrm>
        </p:grpSpPr>
        <p:sp>
          <p:nvSpPr>
            <p:cNvPr id="31" name="矩形 30">
              <a:extLst>
                <a:ext uri="{FF2B5EF4-FFF2-40B4-BE49-F238E27FC236}">
                  <a16:creationId xmlns:a16="http://schemas.microsoft.com/office/drawing/2014/main" id="{DC528AAA-7C0E-4699-91DB-6FF327EC6514}"/>
                </a:ext>
              </a:extLst>
            </p:cNvPr>
            <p:cNvSpPr/>
            <p:nvPr/>
          </p:nvSpPr>
          <p:spPr bwMode="auto">
            <a:xfrm>
              <a:off x="1183146" y="1268760"/>
              <a:ext cx="2043161" cy="28001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32" name="矩形 31">
              <a:extLst>
                <a:ext uri="{FF2B5EF4-FFF2-40B4-BE49-F238E27FC236}">
                  <a16:creationId xmlns:a16="http://schemas.microsoft.com/office/drawing/2014/main" id="{670536E6-D3D9-48F4-97D9-E092C8DBB9D8}"/>
                </a:ext>
              </a:extLst>
            </p:cNvPr>
            <p:cNvSpPr/>
            <p:nvPr/>
          </p:nvSpPr>
          <p:spPr bwMode="auto">
            <a:xfrm>
              <a:off x="1176959" y="1548778"/>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7" name="文本框 36">
            <a:extLst>
              <a:ext uri="{FF2B5EF4-FFF2-40B4-BE49-F238E27FC236}">
                <a16:creationId xmlns:a16="http://schemas.microsoft.com/office/drawing/2014/main" id="{8C5B2C1B-1B4E-4EB1-90D3-BED6D3CFD0BB}"/>
              </a:ext>
            </a:extLst>
          </p:cNvPr>
          <p:cNvSpPr txBox="1"/>
          <p:nvPr/>
        </p:nvSpPr>
        <p:spPr>
          <a:xfrm>
            <a:off x="426347" y="976473"/>
            <a:ext cx="3344185" cy="523220"/>
          </a:xfrm>
          <a:prstGeom prst="rect">
            <a:avLst/>
          </a:prstGeom>
          <a:noFill/>
        </p:spPr>
        <p:txBody>
          <a:bodyPr wrap="none" rtlCol="0">
            <a:spAutoFit/>
          </a:bodyPr>
          <a:lstStyle/>
          <a:p>
            <a:pPr lvl="0" algn="ctr">
              <a:defRPr/>
            </a:pPr>
            <a:r>
              <a:rPr lang="en-US" altLang="zh-CN" sz="2800" dirty="0">
                <a:solidFill>
                  <a:srgbClr val="FFFFFF"/>
                </a:solidFill>
                <a:latin typeface="微软雅黑 Light" panose="020B0502040204020203" pitchFamily="34" charset="-122"/>
                <a:ea typeface="微软雅黑 Light" panose="020B0502040204020203" pitchFamily="34" charset="-122"/>
              </a:rPr>
              <a:t>3.</a:t>
            </a:r>
            <a:r>
              <a:rPr lang="zh-CN" altLang="en-US" sz="2800" dirty="0">
                <a:solidFill>
                  <a:srgbClr val="FFFFFF"/>
                </a:solidFill>
                <a:latin typeface="微软雅黑 Light" panose="020B0502040204020203" pitchFamily="34" charset="-122"/>
                <a:ea typeface="微软雅黑 Light" panose="020B0502040204020203" pitchFamily="34" charset="-122"/>
              </a:rPr>
              <a:t>土地增值税的税率</a:t>
            </a:r>
          </a:p>
        </p:txBody>
      </p:sp>
      <p:sp>
        <p:nvSpPr>
          <p:cNvPr id="44" name="文本框 43">
            <a:extLst>
              <a:ext uri="{FF2B5EF4-FFF2-40B4-BE49-F238E27FC236}">
                <a16:creationId xmlns:a16="http://schemas.microsoft.com/office/drawing/2014/main" id="{6E798E52-5EB3-4E63-9297-FAC05373EE1E}"/>
              </a:ext>
            </a:extLst>
          </p:cNvPr>
          <p:cNvSpPr txBox="1"/>
          <p:nvPr/>
        </p:nvSpPr>
        <p:spPr>
          <a:xfrm>
            <a:off x="409691" y="1499693"/>
            <a:ext cx="10967314" cy="3046988"/>
          </a:xfrm>
          <a:prstGeom prst="rect">
            <a:avLst/>
          </a:prstGeom>
          <a:noFill/>
        </p:spPr>
        <p:txBody>
          <a:bodyPr wrap="square" rtlCol="0">
            <a:spAutoFit/>
          </a:bodyPr>
          <a:lstStyle/>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土地增值税实行四级超率累进税率：</a:t>
            </a:r>
          </a:p>
          <a:p>
            <a:pPr marL="285750" lvl="0" indent="-285750">
              <a:buFont typeface="Wingdings" panose="05000000000000000000" pitchFamily="2" charset="2"/>
              <a:buChar char="l"/>
              <a:defRPr/>
            </a:pPr>
            <a:r>
              <a:rPr lang="zh-CN" altLang="en-US" sz="2400" dirty="0">
                <a:solidFill>
                  <a:srgbClr val="3D3D3D"/>
                </a:solidFill>
                <a:latin typeface="微软雅黑 Light" panose="020B0502040204020203" pitchFamily="34" charset="-122"/>
                <a:ea typeface="微软雅黑 Light" panose="020B0502040204020203" pitchFamily="34" charset="-122"/>
              </a:rPr>
              <a:t>增值额未超过扣除项目金额</a:t>
            </a:r>
            <a:r>
              <a:rPr lang="en-US" altLang="zh-CN" sz="2400" dirty="0">
                <a:solidFill>
                  <a:srgbClr val="3D3D3D"/>
                </a:solidFill>
                <a:latin typeface="微软雅黑 Light" panose="020B0502040204020203" pitchFamily="34" charset="-122"/>
                <a:ea typeface="微软雅黑 Light" panose="020B0502040204020203" pitchFamily="34" charset="-122"/>
              </a:rPr>
              <a:t>50%</a:t>
            </a:r>
            <a:r>
              <a:rPr lang="zh-CN" altLang="en-US" sz="2400" dirty="0">
                <a:solidFill>
                  <a:srgbClr val="3D3D3D"/>
                </a:solidFill>
                <a:latin typeface="微软雅黑 Light" panose="020B0502040204020203" pitchFamily="34" charset="-122"/>
                <a:ea typeface="微软雅黑 Light" panose="020B0502040204020203" pitchFamily="34" charset="-122"/>
              </a:rPr>
              <a:t>的部分，税率为</a:t>
            </a:r>
            <a:r>
              <a:rPr lang="en-US" altLang="zh-CN" sz="2400" dirty="0">
                <a:solidFill>
                  <a:srgbClr val="3D3D3D"/>
                </a:solidFill>
                <a:latin typeface="微软雅黑 Light" panose="020B0502040204020203" pitchFamily="34" charset="-122"/>
                <a:ea typeface="微软雅黑 Light" panose="020B0502040204020203" pitchFamily="34" charset="-122"/>
              </a:rPr>
              <a:t>30%</a:t>
            </a:r>
            <a:r>
              <a:rPr lang="zh-CN" altLang="en-US" sz="2400" dirty="0">
                <a:solidFill>
                  <a:srgbClr val="3D3D3D"/>
                </a:solidFill>
                <a:latin typeface="微软雅黑 Light" panose="020B0502040204020203" pitchFamily="34" charset="-122"/>
                <a:ea typeface="微软雅黑 Light" panose="020B0502040204020203" pitchFamily="34" charset="-122"/>
              </a:rPr>
              <a:t>。</a:t>
            </a:r>
          </a:p>
          <a:p>
            <a:pPr marL="285750" lvl="0" indent="-285750">
              <a:buFont typeface="Wingdings" panose="05000000000000000000" pitchFamily="2" charset="2"/>
              <a:buChar char="l"/>
              <a:defRPr/>
            </a:pPr>
            <a:r>
              <a:rPr lang="zh-CN" altLang="en-US" sz="2400" dirty="0">
                <a:solidFill>
                  <a:srgbClr val="3D3D3D"/>
                </a:solidFill>
                <a:latin typeface="微软雅黑 Light" panose="020B0502040204020203" pitchFamily="34" charset="-122"/>
                <a:ea typeface="微软雅黑 Light" panose="020B0502040204020203" pitchFamily="34" charset="-122"/>
              </a:rPr>
              <a:t>增值额超过扣除项目金额</a:t>
            </a:r>
            <a:r>
              <a:rPr lang="en-US" altLang="zh-CN" sz="2400" dirty="0">
                <a:solidFill>
                  <a:srgbClr val="3D3D3D"/>
                </a:solidFill>
                <a:latin typeface="微软雅黑 Light" panose="020B0502040204020203" pitchFamily="34" charset="-122"/>
                <a:ea typeface="微软雅黑 Light" panose="020B0502040204020203" pitchFamily="34" charset="-122"/>
              </a:rPr>
              <a:t>50%</a:t>
            </a:r>
            <a:r>
              <a:rPr lang="zh-CN" altLang="en-US" sz="2400" dirty="0">
                <a:solidFill>
                  <a:srgbClr val="3D3D3D"/>
                </a:solidFill>
                <a:latin typeface="微软雅黑 Light" panose="020B0502040204020203" pitchFamily="34" charset="-122"/>
                <a:ea typeface="微软雅黑 Light" panose="020B0502040204020203" pitchFamily="34" charset="-122"/>
              </a:rPr>
              <a:t>、未超过扣除项目金额</a:t>
            </a:r>
            <a:r>
              <a:rPr lang="en-US" altLang="zh-CN" sz="2400" dirty="0">
                <a:solidFill>
                  <a:srgbClr val="3D3D3D"/>
                </a:solidFill>
                <a:latin typeface="微软雅黑 Light" panose="020B0502040204020203" pitchFamily="34" charset="-122"/>
                <a:ea typeface="微软雅黑 Light" panose="020B0502040204020203" pitchFamily="34" charset="-122"/>
              </a:rPr>
              <a:t>100%</a:t>
            </a:r>
            <a:r>
              <a:rPr lang="zh-CN" altLang="en-US" sz="2400" dirty="0">
                <a:solidFill>
                  <a:srgbClr val="3D3D3D"/>
                </a:solidFill>
                <a:latin typeface="微软雅黑 Light" panose="020B0502040204020203" pitchFamily="34" charset="-122"/>
                <a:ea typeface="微软雅黑 Light" panose="020B0502040204020203" pitchFamily="34" charset="-122"/>
              </a:rPr>
              <a:t>的部分，税率为</a:t>
            </a:r>
            <a:r>
              <a:rPr lang="en-US" altLang="zh-CN" sz="2400" dirty="0">
                <a:solidFill>
                  <a:srgbClr val="3D3D3D"/>
                </a:solidFill>
                <a:latin typeface="微软雅黑 Light" panose="020B0502040204020203" pitchFamily="34" charset="-122"/>
                <a:ea typeface="微软雅黑 Light" panose="020B0502040204020203" pitchFamily="34" charset="-122"/>
              </a:rPr>
              <a:t>40%</a:t>
            </a:r>
            <a:r>
              <a:rPr lang="zh-CN" altLang="en-US" sz="2400" dirty="0">
                <a:solidFill>
                  <a:srgbClr val="3D3D3D"/>
                </a:solidFill>
                <a:latin typeface="微软雅黑 Light" panose="020B0502040204020203" pitchFamily="34" charset="-122"/>
                <a:ea typeface="微软雅黑 Light" panose="020B0502040204020203" pitchFamily="34" charset="-122"/>
              </a:rPr>
              <a:t>。</a:t>
            </a:r>
          </a:p>
          <a:p>
            <a:pPr marL="285750" lvl="0" indent="-285750">
              <a:buFont typeface="Wingdings" panose="05000000000000000000" pitchFamily="2" charset="2"/>
              <a:buChar char="l"/>
              <a:defRPr/>
            </a:pPr>
            <a:r>
              <a:rPr lang="zh-CN" altLang="en-US" sz="2400" dirty="0">
                <a:solidFill>
                  <a:srgbClr val="3D3D3D"/>
                </a:solidFill>
                <a:latin typeface="微软雅黑 Light" panose="020B0502040204020203" pitchFamily="34" charset="-122"/>
                <a:ea typeface="微软雅黑 Light" panose="020B0502040204020203" pitchFamily="34" charset="-122"/>
              </a:rPr>
              <a:t>增值额超过扣除项目金额</a:t>
            </a:r>
            <a:r>
              <a:rPr lang="en-US" altLang="zh-CN" sz="2400" dirty="0">
                <a:solidFill>
                  <a:srgbClr val="3D3D3D"/>
                </a:solidFill>
                <a:latin typeface="微软雅黑 Light" panose="020B0502040204020203" pitchFamily="34" charset="-122"/>
                <a:ea typeface="微软雅黑 Light" panose="020B0502040204020203" pitchFamily="34" charset="-122"/>
              </a:rPr>
              <a:t>100%</a:t>
            </a:r>
            <a:r>
              <a:rPr lang="zh-CN" altLang="en-US" sz="2400" dirty="0">
                <a:solidFill>
                  <a:srgbClr val="3D3D3D"/>
                </a:solidFill>
                <a:latin typeface="微软雅黑 Light" panose="020B0502040204020203" pitchFamily="34" charset="-122"/>
                <a:ea typeface="微软雅黑 Light" panose="020B0502040204020203" pitchFamily="34" charset="-122"/>
              </a:rPr>
              <a:t>、未超过扣除项目金额</a:t>
            </a:r>
            <a:r>
              <a:rPr lang="en-US" altLang="zh-CN" sz="2400" dirty="0">
                <a:solidFill>
                  <a:srgbClr val="3D3D3D"/>
                </a:solidFill>
                <a:latin typeface="微软雅黑 Light" panose="020B0502040204020203" pitchFamily="34" charset="-122"/>
                <a:ea typeface="微软雅黑 Light" panose="020B0502040204020203" pitchFamily="34" charset="-122"/>
              </a:rPr>
              <a:t>200%</a:t>
            </a:r>
            <a:r>
              <a:rPr lang="zh-CN" altLang="en-US" sz="2400" dirty="0">
                <a:solidFill>
                  <a:srgbClr val="3D3D3D"/>
                </a:solidFill>
                <a:latin typeface="微软雅黑 Light" panose="020B0502040204020203" pitchFamily="34" charset="-122"/>
                <a:ea typeface="微软雅黑 Light" panose="020B0502040204020203" pitchFamily="34" charset="-122"/>
              </a:rPr>
              <a:t>的部分，税率为</a:t>
            </a:r>
            <a:r>
              <a:rPr lang="en-US" altLang="zh-CN" sz="2400" dirty="0">
                <a:solidFill>
                  <a:srgbClr val="3D3D3D"/>
                </a:solidFill>
                <a:latin typeface="微软雅黑 Light" panose="020B0502040204020203" pitchFamily="34" charset="-122"/>
                <a:ea typeface="微软雅黑 Light" panose="020B0502040204020203" pitchFamily="34" charset="-122"/>
              </a:rPr>
              <a:t>50%</a:t>
            </a:r>
            <a:r>
              <a:rPr lang="zh-CN" altLang="en-US" sz="2400" dirty="0">
                <a:solidFill>
                  <a:srgbClr val="3D3D3D"/>
                </a:solidFill>
                <a:latin typeface="微软雅黑 Light" panose="020B0502040204020203" pitchFamily="34" charset="-122"/>
                <a:ea typeface="微软雅黑 Light" panose="020B0502040204020203" pitchFamily="34" charset="-122"/>
              </a:rPr>
              <a:t>。</a:t>
            </a:r>
          </a:p>
          <a:p>
            <a:pPr marL="285750" lvl="0" indent="-285750">
              <a:buFont typeface="Wingdings" panose="05000000000000000000" pitchFamily="2" charset="2"/>
              <a:buChar char="l"/>
              <a:defRPr/>
            </a:pPr>
            <a:r>
              <a:rPr lang="zh-CN" altLang="en-US" sz="2400" dirty="0">
                <a:solidFill>
                  <a:srgbClr val="3D3D3D"/>
                </a:solidFill>
                <a:latin typeface="微软雅黑 Light" panose="020B0502040204020203" pitchFamily="34" charset="-122"/>
                <a:ea typeface="微软雅黑 Light" panose="020B0502040204020203" pitchFamily="34" charset="-122"/>
              </a:rPr>
              <a:t>增值额超过扣除项目金额</a:t>
            </a:r>
            <a:r>
              <a:rPr lang="en-US" altLang="zh-CN" sz="2400" dirty="0">
                <a:solidFill>
                  <a:srgbClr val="3D3D3D"/>
                </a:solidFill>
                <a:latin typeface="微软雅黑 Light" panose="020B0502040204020203" pitchFamily="34" charset="-122"/>
                <a:ea typeface="微软雅黑 Light" panose="020B0502040204020203" pitchFamily="34" charset="-122"/>
              </a:rPr>
              <a:t>200%</a:t>
            </a:r>
            <a:r>
              <a:rPr lang="zh-CN" altLang="en-US" sz="2400" dirty="0">
                <a:solidFill>
                  <a:srgbClr val="3D3D3D"/>
                </a:solidFill>
                <a:latin typeface="微软雅黑 Light" panose="020B0502040204020203" pitchFamily="34" charset="-122"/>
                <a:ea typeface="微软雅黑 Light" panose="020B0502040204020203" pitchFamily="34" charset="-122"/>
              </a:rPr>
              <a:t>的部分，税率为</a:t>
            </a:r>
            <a:r>
              <a:rPr lang="en-US" altLang="zh-CN" sz="2400" dirty="0">
                <a:solidFill>
                  <a:srgbClr val="3D3D3D"/>
                </a:solidFill>
                <a:latin typeface="微软雅黑 Light" panose="020B0502040204020203" pitchFamily="34" charset="-122"/>
                <a:ea typeface="微软雅黑 Light" panose="020B0502040204020203" pitchFamily="34" charset="-122"/>
              </a:rPr>
              <a:t>60%</a:t>
            </a:r>
            <a:r>
              <a:rPr lang="zh-CN" altLang="en-US" sz="2400" dirty="0">
                <a:solidFill>
                  <a:srgbClr val="3D3D3D"/>
                </a:solidFill>
                <a:latin typeface="微软雅黑 Light" panose="020B0502040204020203" pitchFamily="34" charset="-122"/>
                <a:ea typeface="微软雅黑 Light" panose="020B0502040204020203" pitchFamily="34" charset="-122"/>
              </a:rPr>
              <a:t>。</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上述所列四级超率累进税率，每级“增值额未超过扣除项目金额”的比例，均包括本比例数。超率累进税率如表</a:t>
            </a:r>
            <a:r>
              <a:rPr lang="en-US" altLang="zh-CN" sz="2400" dirty="0">
                <a:solidFill>
                  <a:srgbClr val="3D3D3D"/>
                </a:solidFill>
                <a:latin typeface="微软雅黑 Light" panose="020B0502040204020203" pitchFamily="34" charset="-122"/>
                <a:ea typeface="微软雅黑 Light" panose="020B0502040204020203" pitchFamily="34" charset="-122"/>
              </a:rPr>
              <a:t>5-1</a:t>
            </a:r>
            <a:r>
              <a:rPr lang="zh-CN" altLang="en-US" sz="2400" dirty="0">
                <a:solidFill>
                  <a:srgbClr val="3D3D3D"/>
                </a:solidFill>
                <a:latin typeface="微软雅黑 Light" panose="020B0502040204020203" pitchFamily="34" charset="-122"/>
                <a:ea typeface="微软雅黑 Light" panose="020B0502040204020203" pitchFamily="34" charset="-122"/>
              </a:rPr>
              <a:t>所示。</a:t>
            </a:r>
          </a:p>
        </p:txBody>
      </p:sp>
      <p:pic>
        <p:nvPicPr>
          <p:cNvPr id="3" name="图片 2">
            <a:extLst>
              <a:ext uri="{FF2B5EF4-FFF2-40B4-BE49-F238E27FC236}">
                <a16:creationId xmlns:a16="http://schemas.microsoft.com/office/drawing/2014/main" id="{754DBEE2-55FA-4106-BFA6-863504958B3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9692" y="4546681"/>
            <a:ext cx="10967314" cy="2282208"/>
          </a:xfrm>
          <a:prstGeom prst="rect">
            <a:avLst/>
          </a:prstGeom>
        </p:spPr>
      </p:pic>
    </p:spTree>
    <p:extLst>
      <p:ext uri="{BB962C8B-B14F-4D97-AF65-F5344CB8AC3E}">
        <p14:creationId xmlns:p14="http://schemas.microsoft.com/office/powerpoint/2010/main" val="295461916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ppt_x"/>
                                          </p:val>
                                        </p:tav>
                                        <p:tav tm="100000">
                                          <p:val>
                                            <p:strVal val="#ppt_x"/>
                                          </p:val>
                                        </p:tav>
                                      </p:tavLst>
                                    </p:anim>
                                    <p:anim calcmode="lin" valueType="num">
                                      <p:cBhvr additive="base">
                                        <p:cTn id="1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862232" y="153082"/>
            <a:ext cx="4804101"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土地增值税</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4" name="组合 23">
            <a:extLst>
              <a:ext uri="{FF2B5EF4-FFF2-40B4-BE49-F238E27FC236}">
                <a16:creationId xmlns:a16="http://schemas.microsoft.com/office/drawing/2014/main" id="{81028C1B-D085-4F94-A83D-65252700B712}"/>
              </a:ext>
            </a:extLst>
          </p:cNvPr>
          <p:cNvGrpSpPr/>
          <p:nvPr/>
        </p:nvGrpSpPr>
        <p:grpSpPr>
          <a:xfrm>
            <a:off x="1334157" y="865426"/>
            <a:ext cx="9586330" cy="5992574"/>
            <a:chOff x="1176959" y="1268760"/>
            <a:chExt cx="2049348" cy="1968171"/>
          </a:xfrm>
        </p:grpSpPr>
        <p:sp>
          <p:nvSpPr>
            <p:cNvPr id="25" name="矩形 24">
              <a:extLst>
                <a:ext uri="{FF2B5EF4-FFF2-40B4-BE49-F238E27FC236}">
                  <a16:creationId xmlns:a16="http://schemas.microsoft.com/office/drawing/2014/main" id="{2C3AABF9-065C-4CB2-A792-EA2690EB32FD}"/>
                </a:ext>
              </a:extLst>
            </p:cNvPr>
            <p:cNvSpPr/>
            <p:nvPr/>
          </p:nvSpPr>
          <p:spPr bwMode="auto">
            <a:xfrm>
              <a:off x="1183146" y="1268760"/>
              <a:ext cx="2043161" cy="36004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6" name="矩形 25">
              <a:extLst>
                <a:ext uri="{FF2B5EF4-FFF2-40B4-BE49-F238E27FC236}">
                  <a16:creationId xmlns:a16="http://schemas.microsoft.com/office/drawing/2014/main" id="{7264D6B9-7781-4064-8C89-23A39B725C72}"/>
                </a:ext>
              </a:extLst>
            </p:cNvPr>
            <p:cNvSpPr/>
            <p:nvPr/>
          </p:nvSpPr>
          <p:spPr bwMode="auto">
            <a:xfrm>
              <a:off x="1176959" y="1628800"/>
              <a:ext cx="2043161" cy="1608131"/>
            </a:xfrm>
            <a:prstGeom prst="rect">
              <a:avLst/>
            </a:prstGeom>
            <a:solidFill>
              <a:schemeClr val="bg1"/>
            </a:solidFill>
            <a:ln w="9525"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48" name="文本框 47">
            <a:extLst>
              <a:ext uri="{FF2B5EF4-FFF2-40B4-BE49-F238E27FC236}">
                <a16:creationId xmlns:a16="http://schemas.microsoft.com/office/drawing/2014/main" id="{B8856769-14B0-444D-A938-B8B651FA1E3E}"/>
              </a:ext>
            </a:extLst>
          </p:cNvPr>
          <p:cNvSpPr txBox="1"/>
          <p:nvPr/>
        </p:nvSpPr>
        <p:spPr>
          <a:xfrm>
            <a:off x="1400518" y="1168376"/>
            <a:ext cx="4067139" cy="523220"/>
          </a:xfrm>
          <a:prstGeom prst="rect">
            <a:avLst/>
          </a:prstGeom>
          <a:noFill/>
        </p:spPr>
        <p:txBody>
          <a:bodyPr wrap="none" rtlCol="0">
            <a:spAutoFit/>
          </a:bodyPr>
          <a:lstStyle/>
          <a:p>
            <a:pPr lvl="0" algn="ctr">
              <a:defRPr/>
            </a:pPr>
            <a:r>
              <a:rPr lang="en-US" altLang="zh-CN" sz="2800" dirty="0">
                <a:solidFill>
                  <a:srgbClr val="FFFFFF"/>
                </a:solidFill>
                <a:latin typeface="微软雅黑 Light" panose="020B0502040204020203" pitchFamily="34" charset="-122"/>
                <a:ea typeface="微软雅黑 Light" panose="020B0502040204020203" pitchFamily="34" charset="-122"/>
              </a:rPr>
              <a:t>4.</a:t>
            </a:r>
            <a:r>
              <a:rPr lang="zh-CN" altLang="en-US" sz="2800" dirty="0">
                <a:solidFill>
                  <a:srgbClr val="FFFFFF"/>
                </a:solidFill>
                <a:latin typeface="微软雅黑 Light" panose="020B0502040204020203" pitchFamily="34" charset="-122"/>
                <a:ea typeface="微软雅黑 Light" panose="020B0502040204020203" pitchFamily="34" charset="-122"/>
              </a:rPr>
              <a:t>土地增值税的计税依据</a:t>
            </a:r>
          </a:p>
        </p:txBody>
      </p:sp>
      <p:sp>
        <p:nvSpPr>
          <p:cNvPr id="54" name="文本框 53">
            <a:extLst>
              <a:ext uri="{FF2B5EF4-FFF2-40B4-BE49-F238E27FC236}">
                <a16:creationId xmlns:a16="http://schemas.microsoft.com/office/drawing/2014/main" id="{DC1EB545-F76D-4EA0-B571-19CED2391BEE}"/>
              </a:ext>
            </a:extLst>
          </p:cNvPr>
          <p:cNvSpPr txBox="1"/>
          <p:nvPr/>
        </p:nvSpPr>
        <p:spPr>
          <a:xfrm>
            <a:off x="1332816" y="1971188"/>
            <a:ext cx="9529790" cy="4893647"/>
          </a:xfrm>
          <a:prstGeom prst="rect">
            <a:avLst/>
          </a:prstGeom>
          <a:noFill/>
        </p:spPr>
        <p:txBody>
          <a:bodyPr wrap="square" rtlCol="0">
            <a:spAutoFit/>
          </a:bodyPr>
          <a:lstStyle/>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土地增值税的计税依据是纳税人转让房地产所取得的增值额。转让房地产的增值额，是纳税人转让房地产的收入减除税法规定的扣除项目金额后的余额。土地增值额的大小，取决于转让房地产的收人额和扣除项目金额两个因素。</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）应税收入的确定。</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从收入的形式来看，包括货币收入、实物收入和其他收入。</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）扣除项目的确定。</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①取得土地使用权所支付的金额。</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②房地产开发成本。</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③房地产开发费用。</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④与转让房地产有关的税金。</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⑤其他扣除项目。</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⑥旧房及建筑物的评估价格。</a:t>
            </a:r>
          </a:p>
        </p:txBody>
      </p:sp>
    </p:spTree>
    <p:extLst>
      <p:ext uri="{BB962C8B-B14F-4D97-AF65-F5344CB8AC3E}">
        <p14:creationId xmlns:p14="http://schemas.microsoft.com/office/powerpoint/2010/main" val="109211993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8">
                                            <p:txEl>
                                              <p:pRg st="0" end="0"/>
                                            </p:txEl>
                                          </p:spTgt>
                                        </p:tgtEl>
                                        <p:attrNameLst>
                                          <p:attrName>style.visibility</p:attrName>
                                        </p:attrNameLst>
                                      </p:cBhvr>
                                      <p:to>
                                        <p:strVal val="visible"/>
                                      </p:to>
                                    </p:set>
                                    <p:anim calcmode="lin" valueType="num">
                                      <p:cBhvr additive="base">
                                        <p:cTn id="13" dur="500" fill="hold"/>
                                        <p:tgtEl>
                                          <p:spTgt spid="4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4">
                                            <p:txEl>
                                              <p:pRg st="0" end="0"/>
                                            </p:txEl>
                                          </p:spTgt>
                                        </p:tgtEl>
                                        <p:attrNameLst>
                                          <p:attrName>style.visibility</p:attrName>
                                        </p:attrNameLst>
                                      </p:cBhvr>
                                      <p:to>
                                        <p:strVal val="visible"/>
                                      </p:to>
                                    </p:set>
                                    <p:anim calcmode="lin" valueType="num">
                                      <p:cBhvr additive="base">
                                        <p:cTn id="19" dur="500" fill="hold"/>
                                        <p:tgtEl>
                                          <p:spTgt spid="54">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4">
                                            <p:txEl>
                                              <p:pRg st="1" end="1"/>
                                            </p:txEl>
                                          </p:spTgt>
                                        </p:tgtEl>
                                        <p:attrNameLst>
                                          <p:attrName>style.visibility</p:attrName>
                                        </p:attrNameLst>
                                      </p:cBhvr>
                                      <p:to>
                                        <p:strVal val="visible"/>
                                      </p:to>
                                    </p:set>
                                    <p:anim calcmode="lin" valueType="num">
                                      <p:cBhvr additive="base">
                                        <p:cTn id="25" dur="500" fill="hold"/>
                                        <p:tgtEl>
                                          <p:spTgt spid="54">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4">
                                            <p:txEl>
                                              <p:pRg st="2" end="2"/>
                                            </p:txEl>
                                          </p:spTgt>
                                        </p:tgtEl>
                                        <p:attrNameLst>
                                          <p:attrName>style.visibility</p:attrName>
                                        </p:attrNameLst>
                                      </p:cBhvr>
                                      <p:to>
                                        <p:strVal val="visible"/>
                                      </p:to>
                                    </p:set>
                                    <p:anim calcmode="lin" valueType="num">
                                      <p:cBhvr additive="base">
                                        <p:cTn id="31" dur="500" fill="hold"/>
                                        <p:tgtEl>
                                          <p:spTgt spid="54">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4">
                                            <p:txEl>
                                              <p:pRg st="3" end="3"/>
                                            </p:txEl>
                                          </p:spTgt>
                                        </p:tgtEl>
                                        <p:attrNameLst>
                                          <p:attrName>style.visibility</p:attrName>
                                        </p:attrNameLst>
                                      </p:cBhvr>
                                      <p:to>
                                        <p:strVal val="visible"/>
                                      </p:to>
                                    </p:set>
                                    <p:anim calcmode="lin" valueType="num">
                                      <p:cBhvr additive="base">
                                        <p:cTn id="37" dur="500" fill="hold"/>
                                        <p:tgtEl>
                                          <p:spTgt spid="54">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4">
                                            <p:txEl>
                                              <p:pRg st="4" end="4"/>
                                            </p:txEl>
                                          </p:spTgt>
                                        </p:tgtEl>
                                        <p:attrNameLst>
                                          <p:attrName>style.visibility</p:attrName>
                                        </p:attrNameLst>
                                      </p:cBhvr>
                                      <p:to>
                                        <p:strVal val="visible"/>
                                      </p:to>
                                    </p:set>
                                    <p:anim calcmode="lin" valueType="num">
                                      <p:cBhvr additive="base">
                                        <p:cTn id="43" dur="500" fill="hold"/>
                                        <p:tgtEl>
                                          <p:spTgt spid="54">
                                            <p:txEl>
                                              <p:pRg st="4" end="4"/>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4">
                                            <p:txEl>
                                              <p:pRg st="5" end="5"/>
                                            </p:txEl>
                                          </p:spTgt>
                                        </p:tgtEl>
                                        <p:attrNameLst>
                                          <p:attrName>style.visibility</p:attrName>
                                        </p:attrNameLst>
                                      </p:cBhvr>
                                      <p:to>
                                        <p:strVal val="visible"/>
                                      </p:to>
                                    </p:set>
                                    <p:anim calcmode="lin" valueType="num">
                                      <p:cBhvr additive="base">
                                        <p:cTn id="49" dur="500" fill="hold"/>
                                        <p:tgtEl>
                                          <p:spTgt spid="54">
                                            <p:txEl>
                                              <p:pRg st="5" end="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4">
                                            <p:txEl>
                                              <p:pRg st="6" end="6"/>
                                            </p:txEl>
                                          </p:spTgt>
                                        </p:tgtEl>
                                        <p:attrNameLst>
                                          <p:attrName>style.visibility</p:attrName>
                                        </p:attrNameLst>
                                      </p:cBhvr>
                                      <p:to>
                                        <p:strVal val="visible"/>
                                      </p:to>
                                    </p:set>
                                    <p:anim calcmode="lin" valueType="num">
                                      <p:cBhvr additive="base">
                                        <p:cTn id="55" dur="500" fill="hold"/>
                                        <p:tgtEl>
                                          <p:spTgt spid="54">
                                            <p:txEl>
                                              <p:pRg st="6" end="6"/>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4">
                                            <p:txEl>
                                              <p:pRg st="7" end="7"/>
                                            </p:txEl>
                                          </p:spTgt>
                                        </p:tgtEl>
                                        <p:attrNameLst>
                                          <p:attrName>style.visibility</p:attrName>
                                        </p:attrNameLst>
                                      </p:cBhvr>
                                      <p:to>
                                        <p:strVal val="visible"/>
                                      </p:to>
                                    </p:set>
                                    <p:anim calcmode="lin" valueType="num">
                                      <p:cBhvr additive="base">
                                        <p:cTn id="61" dur="500" fill="hold"/>
                                        <p:tgtEl>
                                          <p:spTgt spid="54">
                                            <p:txEl>
                                              <p:pRg st="7" end="7"/>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54">
                                            <p:txEl>
                                              <p:pRg st="8" end="8"/>
                                            </p:txEl>
                                          </p:spTgt>
                                        </p:tgtEl>
                                        <p:attrNameLst>
                                          <p:attrName>style.visibility</p:attrName>
                                        </p:attrNameLst>
                                      </p:cBhvr>
                                      <p:to>
                                        <p:strVal val="visible"/>
                                      </p:to>
                                    </p:set>
                                    <p:anim calcmode="lin" valueType="num">
                                      <p:cBhvr additive="base">
                                        <p:cTn id="67" dur="500" fill="hold"/>
                                        <p:tgtEl>
                                          <p:spTgt spid="54">
                                            <p:txEl>
                                              <p:pRg st="8" end="8"/>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5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54">
                                            <p:txEl>
                                              <p:pRg st="9" end="9"/>
                                            </p:txEl>
                                          </p:spTgt>
                                        </p:tgtEl>
                                        <p:attrNameLst>
                                          <p:attrName>style.visibility</p:attrName>
                                        </p:attrNameLst>
                                      </p:cBhvr>
                                      <p:to>
                                        <p:strVal val="visible"/>
                                      </p:to>
                                    </p:set>
                                    <p:anim calcmode="lin" valueType="num">
                                      <p:cBhvr additive="base">
                                        <p:cTn id="73" dur="500" fill="hold"/>
                                        <p:tgtEl>
                                          <p:spTgt spid="54">
                                            <p:txEl>
                                              <p:pRg st="9" end="9"/>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54">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6515" y="1268760"/>
            <a:ext cx="6503020" cy="489654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5234285" y="1628799"/>
            <a:ext cx="6053136" cy="4248471"/>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en-US" altLang="zh-CN" sz="2800" dirty="0">
                <a:solidFill>
                  <a:srgbClr val="3D3D3D"/>
                </a:solidFill>
                <a:latin typeface="微软雅黑 Light" panose="020B0502040204020203" pitchFamily="34" charset="-122"/>
                <a:ea typeface="微软雅黑 Light" panose="020B0502040204020203" pitchFamily="34" charset="-122"/>
              </a:rPr>
              <a:t>5.</a:t>
            </a:r>
            <a:r>
              <a:rPr lang="zh-CN" altLang="en-US" sz="2800" dirty="0">
                <a:solidFill>
                  <a:srgbClr val="3D3D3D"/>
                </a:solidFill>
                <a:latin typeface="微软雅黑 Light" panose="020B0502040204020203" pitchFamily="34" charset="-122"/>
                <a:ea typeface="微软雅黑 Light" panose="020B0502040204020203" pitchFamily="34" charset="-122"/>
              </a:rPr>
              <a:t>土地增值税的征收管理</a:t>
            </a:r>
            <a:endParaRPr lang="en-US" altLang="zh-CN" sz="28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）纳税地点。土地增值税的纳税人应向房地产所在地主管税务机关办理纳税申报，并在税务机关核定的期限内缴纳土地增值税。</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）纳税申报。土地增值税的纳税人应在转让房地产合同签订后的</a:t>
            </a:r>
            <a:r>
              <a:rPr lang="en-US" altLang="zh-CN" sz="2400" dirty="0">
                <a:solidFill>
                  <a:srgbClr val="3D3D3D"/>
                </a:solidFill>
                <a:latin typeface="微软雅黑 Light" panose="020B0502040204020203" pitchFamily="34" charset="-122"/>
                <a:ea typeface="微软雅黑 Light" panose="020B0502040204020203" pitchFamily="34" charset="-122"/>
              </a:rPr>
              <a:t>7</a:t>
            </a:r>
            <a:r>
              <a:rPr lang="zh-CN" altLang="en-US" sz="2400" dirty="0">
                <a:solidFill>
                  <a:srgbClr val="3D3D3D"/>
                </a:solidFill>
                <a:latin typeface="微软雅黑 Light" panose="020B0502040204020203" pitchFamily="34" charset="-122"/>
                <a:ea typeface="微软雅黑 Light" panose="020B0502040204020203" pitchFamily="34" charset="-122"/>
              </a:rPr>
              <a:t>日内，到房地产所在地主管税务机关办理纳税申报，并向税务机关提交房屋及建筑物产权、土地使用权证书，土地转让、房产买卖合同，房地产评估报告及其他与转让房地产有关的资料。</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endParaRPr kumimoji="0" lang="zh-CN" altLang="en-US" sz="2000" b="0" i="0" u="none" strike="noStrike" kern="1200" cap="none" spc="0" normalizeH="0" baseline="0" noProof="0" dirty="0">
              <a:ln>
                <a:noFill/>
              </a:ln>
              <a:solidFill>
                <a:srgbClr val="3D3D3D"/>
              </a:solidFill>
              <a:effectLst/>
              <a:uLnTx/>
              <a:uFillTx/>
              <a:latin typeface="微软雅黑 Light" panose="020B0502040204020203" pitchFamily="34" charset="-122"/>
              <a:ea typeface="微软雅黑 Light" panose="020B0502040204020203" pitchFamily="34" charset="-122"/>
            </a:endParaRPr>
          </a:p>
        </p:txBody>
      </p:sp>
      <p:sp>
        <p:nvSpPr>
          <p:cNvPr id="40" name="矩形 39">
            <a:extLst>
              <a:ext uri="{FF2B5EF4-FFF2-40B4-BE49-F238E27FC236}">
                <a16:creationId xmlns:a16="http://schemas.microsoft.com/office/drawing/2014/main" id="{1CA0AD3C-4EAC-455F-9189-146DEBCABF4A}"/>
              </a:ext>
            </a:extLst>
          </p:cNvPr>
          <p:cNvSpPr/>
          <p:nvPr/>
        </p:nvSpPr>
        <p:spPr>
          <a:xfrm>
            <a:off x="985813" y="179415"/>
            <a:ext cx="4608512"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土地增值税</a:t>
            </a:r>
          </a:p>
        </p:txBody>
      </p:sp>
    </p:spTree>
    <p:extLst>
      <p:ext uri="{BB962C8B-B14F-4D97-AF65-F5344CB8AC3E}">
        <p14:creationId xmlns:p14="http://schemas.microsoft.com/office/powerpoint/2010/main" val="2745254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 calcmode="lin" valueType="num">
                                      <p:cBhvr additive="base">
                                        <p:cTn id="7"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1" end="1"/>
                                            </p:txEl>
                                          </p:spTgt>
                                        </p:tgtEl>
                                        <p:attrNameLst>
                                          <p:attrName>style.visibility</p:attrName>
                                        </p:attrNameLst>
                                      </p:cBhvr>
                                      <p:to>
                                        <p:strVal val="visible"/>
                                      </p:to>
                                    </p:set>
                                    <p:anim calcmode="lin" valueType="num">
                                      <p:cBhvr additive="base">
                                        <p:cTn id="13"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2" end="2"/>
                                            </p:txEl>
                                          </p:spTgt>
                                        </p:tgtEl>
                                        <p:attrNameLst>
                                          <p:attrName>style.visibility</p:attrName>
                                        </p:attrNameLst>
                                      </p:cBhvr>
                                      <p:to>
                                        <p:strVal val="visible"/>
                                      </p:to>
                                    </p:set>
                                    <p:anim calcmode="lin" valueType="num">
                                      <p:cBhvr additive="base">
                                        <p:cTn id="19"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772195" y="220321"/>
            <a:ext cx="5326186"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城镇土地使用税</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0" y="3966269"/>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24" name="箭头: 五边形 23">
            <a:extLst>
              <a:ext uri="{FF2B5EF4-FFF2-40B4-BE49-F238E27FC236}">
                <a16:creationId xmlns:a16="http://schemas.microsoft.com/office/drawing/2014/main" id="{154B362D-2C69-4C6C-A31F-D1280000A25D}"/>
              </a:ext>
            </a:extLst>
          </p:cNvPr>
          <p:cNvSpPr/>
          <p:nvPr/>
        </p:nvSpPr>
        <p:spPr bwMode="auto">
          <a:xfrm>
            <a:off x="739701" y="1021107"/>
            <a:ext cx="10860030" cy="1377198"/>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defRPr/>
            </a:pPr>
            <a:r>
              <a:rPr lang="en-US" altLang="zh-CN" sz="2400" dirty="0">
                <a:solidFill>
                  <a:srgbClr val="FFFFFF"/>
                </a:solidFill>
                <a:latin typeface="微软雅黑 Light" panose="020B0502040204020203" pitchFamily="34" charset="-122"/>
                <a:ea typeface="微软雅黑 Light" panose="020B0502040204020203" pitchFamily="34" charset="-122"/>
              </a:rPr>
              <a:t> 1.</a:t>
            </a:r>
            <a:r>
              <a:rPr lang="zh-CN" altLang="en-US" sz="2400" dirty="0">
                <a:solidFill>
                  <a:srgbClr val="FFFFFF"/>
                </a:solidFill>
                <a:latin typeface="微软雅黑 Light" panose="020B0502040204020203" pitchFamily="34" charset="-122"/>
                <a:ea typeface="微软雅黑 Light" panose="020B0502040204020203" pitchFamily="34" charset="-122"/>
              </a:rPr>
              <a:t>城镇土地使用税的概念</a:t>
            </a:r>
          </a:p>
          <a:p>
            <a:pPr lvl="0">
              <a:defRPr/>
            </a:pPr>
            <a:r>
              <a:rPr lang="zh-CN" altLang="en-US" sz="2400" dirty="0">
                <a:solidFill>
                  <a:srgbClr val="FFFFFF"/>
                </a:solidFill>
                <a:latin typeface="微软雅黑 Light" panose="020B0502040204020203" pitchFamily="34" charset="-122"/>
                <a:ea typeface="微软雅黑 Light" panose="020B0502040204020203" pitchFamily="34" charset="-122"/>
              </a:rPr>
              <a:t>      城镇土地使用税是以城镇土地为征税对象，对拥有土地使用权的单位和个人征收的一种税。</a:t>
            </a:r>
          </a:p>
        </p:txBody>
      </p:sp>
      <p:grpSp>
        <p:nvGrpSpPr>
          <p:cNvPr id="59" name="组合 58">
            <a:extLst>
              <a:ext uri="{FF2B5EF4-FFF2-40B4-BE49-F238E27FC236}">
                <a16:creationId xmlns:a16="http://schemas.microsoft.com/office/drawing/2014/main" id="{ED82007E-40ED-49FE-9233-05386A45E85D}"/>
              </a:ext>
            </a:extLst>
          </p:cNvPr>
          <p:cNvGrpSpPr/>
          <p:nvPr/>
        </p:nvGrpSpPr>
        <p:grpSpPr>
          <a:xfrm>
            <a:off x="7965528" y="4114654"/>
            <a:ext cx="363244" cy="1711544"/>
            <a:chOff x="7757175" y="2688963"/>
            <a:chExt cx="363244" cy="1403701"/>
          </a:xfrm>
        </p:grpSpPr>
        <p:cxnSp>
          <p:nvCxnSpPr>
            <p:cNvPr id="60" name="直接连接符 59">
              <a:extLst>
                <a:ext uri="{FF2B5EF4-FFF2-40B4-BE49-F238E27FC236}">
                  <a16:creationId xmlns:a16="http://schemas.microsoft.com/office/drawing/2014/main" id="{EA8274B8-CEC2-4EC3-BA26-4E2F7A7AFD9B}"/>
                </a:ext>
              </a:extLst>
            </p:cNvPr>
            <p:cNvCxnSpPr>
              <a:cxnSpLocks/>
            </p:cNvCxnSpPr>
            <p:nvPr/>
          </p:nvCxnSpPr>
          <p:spPr bwMode="auto">
            <a:xfrm flipV="1">
              <a:off x="8114762" y="2688963"/>
              <a:ext cx="0" cy="1403701"/>
            </a:xfrm>
            <a:prstGeom prst="line">
              <a:avLst/>
            </a:prstGeom>
            <a:solidFill>
              <a:schemeClr val="accent1"/>
            </a:solidFill>
            <a:ln w="9525" cap="flat" cmpd="sng" algn="ctr">
              <a:solidFill>
                <a:schemeClr val="tx2">
                  <a:lumMod val="60000"/>
                  <a:lumOff val="4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直接连接符 60">
              <a:extLst>
                <a:ext uri="{FF2B5EF4-FFF2-40B4-BE49-F238E27FC236}">
                  <a16:creationId xmlns:a16="http://schemas.microsoft.com/office/drawing/2014/main" id="{02114547-9ADA-4F21-A6B2-F02DFC3C6B6C}"/>
                </a:ext>
              </a:extLst>
            </p:cNvPr>
            <p:cNvCxnSpPr>
              <a:cxnSpLocks/>
            </p:cNvCxnSpPr>
            <p:nvPr/>
          </p:nvCxnSpPr>
          <p:spPr bwMode="auto">
            <a:xfrm flipH="1">
              <a:off x="7757175" y="3363455"/>
              <a:ext cx="36324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2" name="直接连接符 61">
              <a:extLst>
                <a:ext uri="{FF2B5EF4-FFF2-40B4-BE49-F238E27FC236}">
                  <a16:creationId xmlns:a16="http://schemas.microsoft.com/office/drawing/2014/main" id="{57760192-3A21-47AC-82B0-A7378107D2D8}"/>
                </a:ext>
              </a:extLst>
            </p:cNvPr>
            <p:cNvCxnSpPr>
              <a:cxnSpLocks/>
            </p:cNvCxnSpPr>
            <p:nvPr/>
          </p:nvCxnSpPr>
          <p:spPr bwMode="auto">
            <a:xfrm flipH="1">
              <a:off x="7757175" y="2688963"/>
              <a:ext cx="36324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40" name="箭头: 五边形 23">
            <a:extLst>
              <a:ext uri="{FF2B5EF4-FFF2-40B4-BE49-F238E27FC236}">
                <a16:creationId xmlns:a16="http://schemas.microsoft.com/office/drawing/2014/main" id="{154B362D-2C69-4C6C-A31F-D1280000A25D}"/>
              </a:ext>
            </a:extLst>
          </p:cNvPr>
          <p:cNvSpPr/>
          <p:nvPr/>
        </p:nvSpPr>
        <p:spPr bwMode="auto">
          <a:xfrm>
            <a:off x="739701" y="2505542"/>
            <a:ext cx="10860030" cy="1377198"/>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defRPr/>
            </a:pPr>
            <a:r>
              <a:rPr lang="en-US" altLang="zh-CN" sz="2400" dirty="0">
                <a:solidFill>
                  <a:srgbClr val="FFFFFF"/>
                </a:solidFill>
                <a:latin typeface="微软雅黑 Light" panose="020B0502040204020203" pitchFamily="34" charset="-122"/>
                <a:ea typeface="微软雅黑 Light" panose="020B0502040204020203" pitchFamily="34" charset="-122"/>
              </a:rPr>
              <a:t> 2 .</a:t>
            </a:r>
            <a:r>
              <a:rPr lang="zh-CN" altLang="en-US" sz="2400" dirty="0">
                <a:solidFill>
                  <a:srgbClr val="FFFFFF"/>
                </a:solidFill>
                <a:latin typeface="微软雅黑 Light" panose="020B0502040204020203" pitchFamily="34" charset="-122"/>
                <a:ea typeface="微软雅黑 Light" panose="020B0502040204020203" pitchFamily="34" charset="-122"/>
              </a:rPr>
              <a:t>城镇土地使用税的纳税人</a:t>
            </a:r>
          </a:p>
          <a:p>
            <a:pPr lvl="0">
              <a:defRPr/>
            </a:pPr>
            <a:r>
              <a:rPr lang="zh-CN" altLang="en-US" sz="2400" dirty="0">
                <a:solidFill>
                  <a:srgbClr val="FFFFFF"/>
                </a:solidFill>
                <a:latin typeface="微软雅黑 Light" panose="020B0502040204020203" pitchFamily="34" charset="-122"/>
                <a:ea typeface="微软雅黑 Light" panose="020B0502040204020203" pitchFamily="34" charset="-122"/>
              </a:rPr>
              <a:t>      在城市、县城、建制镇、工矿区范围内使用土地的单位和个人，为城镇土地使用税（以下简称土地使用税）的纳税人。 </a:t>
            </a:r>
          </a:p>
        </p:txBody>
      </p:sp>
      <p:sp>
        <p:nvSpPr>
          <p:cNvPr id="41" name="箭头: 五边形 23">
            <a:extLst>
              <a:ext uri="{FF2B5EF4-FFF2-40B4-BE49-F238E27FC236}">
                <a16:creationId xmlns:a16="http://schemas.microsoft.com/office/drawing/2014/main" id="{154B362D-2C69-4C6C-A31F-D1280000A25D}"/>
              </a:ext>
            </a:extLst>
          </p:cNvPr>
          <p:cNvSpPr/>
          <p:nvPr/>
        </p:nvSpPr>
        <p:spPr bwMode="auto">
          <a:xfrm>
            <a:off x="739701" y="4114654"/>
            <a:ext cx="10860030" cy="1377198"/>
          </a:xfrm>
          <a:prstGeom prst="homePlate">
            <a:avLst>
              <a:gd name="adj" fmla="val 20939"/>
            </a:avLst>
          </a:prstGeom>
          <a:solidFill>
            <a:schemeClr val="accent2"/>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lvl="0">
              <a:defRPr/>
            </a:pPr>
            <a:r>
              <a:rPr lang="en-US" altLang="zh-CN" sz="2400" dirty="0">
                <a:solidFill>
                  <a:srgbClr val="FFFFFF"/>
                </a:solidFill>
                <a:latin typeface="微软雅黑 Light" panose="020B0502040204020203" pitchFamily="34" charset="-122"/>
                <a:ea typeface="微软雅黑 Light" panose="020B0502040204020203" pitchFamily="34" charset="-122"/>
              </a:rPr>
              <a:t> 3.</a:t>
            </a:r>
            <a:r>
              <a:rPr lang="zh-CN" altLang="en-US" sz="2400" dirty="0">
                <a:solidFill>
                  <a:srgbClr val="FFFFFF"/>
                </a:solidFill>
                <a:latin typeface="微软雅黑 Light" panose="020B0502040204020203" pitchFamily="34" charset="-122"/>
                <a:ea typeface="微软雅黑 Light" panose="020B0502040204020203" pitchFamily="34" charset="-122"/>
              </a:rPr>
              <a:t>城镇土地使用税的征税范围</a:t>
            </a:r>
          </a:p>
          <a:p>
            <a:pPr lvl="0">
              <a:defRPr/>
            </a:pPr>
            <a:r>
              <a:rPr lang="zh-CN" altLang="en-US" sz="2400" dirty="0">
                <a:solidFill>
                  <a:srgbClr val="FFFFFF"/>
                </a:solidFill>
                <a:latin typeface="微软雅黑 Light" panose="020B0502040204020203" pitchFamily="34" charset="-122"/>
                <a:ea typeface="微软雅黑 Light" panose="020B0502040204020203" pitchFamily="34" charset="-122"/>
              </a:rPr>
              <a:t>      城镇土地使用税的征税范围，包括在城市、县城、建制镇和工矿区内的国家所有和集体所有的土地。</a:t>
            </a:r>
          </a:p>
        </p:txBody>
      </p:sp>
    </p:spTree>
    <p:extLst>
      <p:ext uri="{BB962C8B-B14F-4D97-AF65-F5344CB8AC3E}">
        <p14:creationId xmlns:p14="http://schemas.microsoft.com/office/powerpoint/2010/main" val="406896427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additive="base">
                                        <p:cTn id="13" dur="500" fill="hold"/>
                                        <p:tgtEl>
                                          <p:spTgt spid="40"/>
                                        </p:tgtEl>
                                        <p:attrNameLst>
                                          <p:attrName>ppt_x</p:attrName>
                                        </p:attrNameLst>
                                      </p:cBhvr>
                                      <p:tavLst>
                                        <p:tav tm="0">
                                          <p:val>
                                            <p:strVal val="#ppt_x"/>
                                          </p:val>
                                        </p:tav>
                                        <p:tav tm="100000">
                                          <p:val>
                                            <p:strVal val="#ppt_x"/>
                                          </p:val>
                                        </p:tav>
                                      </p:tavLst>
                                    </p:anim>
                                    <p:anim calcmode="lin" valueType="num">
                                      <p:cBhvr additive="base">
                                        <p:cTn id="1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ppt_x"/>
                                          </p:val>
                                        </p:tav>
                                        <p:tav tm="100000">
                                          <p:val>
                                            <p:strVal val="#ppt_x"/>
                                          </p:val>
                                        </p:tav>
                                      </p:tavLst>
                                    </p:anim>
                                    <p:anim calcmode="lin" valueType="num">
                                      <p:cBhvr additive="base">
                                        <p:cTn id="20"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0" grpId="0" animBg="1"/>
      <p:bldP spid="4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393035" y="908719"/>
            <a:ext cx="11321970" cy="3568969"/>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en-US" altLang="zh-CN" sz="3200" dirty="0">
                <a:solidFill>
                  <a:srgbClr val="3D3D3D"/>
                </a:solidFill>
                <a:latin typeface="微软雅黑 Light" panose="020B0502040204020203" pitchFamily="34" charset="-122"/>
                <a:ea typeface="微软雅黑 Light" panose="020B0502040204020203" pitchFamily="34" charset="-122"/>
              </a:rPr>
              <a:t>4.</a:t>
            </a:r>
            <a:r>
              <a:rPr lang="zh-CN" altLang="en-US" sz="3200" dirty="0">
                <a:solidFill>
                  <a:srgbClr val="3D3D3D"/>
                </a:solidFill>
                <a:latin typeface="微软雅黑 Light" panose="020B0502040204020203" pitchFamily="34" charset="-122"/>
                <a:ea typeface="微软雅黑 Light" panose="020B0502040204020203" pitchFamily="34" charset="-122"/>
              </a:rPr>
              <a:t>城镇土地使用税的税率</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城镇土地使用税采用定额税率，即采用有幅度的差别税额，按大、中、小城市和县城、建制镇、工矿区分别规定每平方米土地使用税年应纳税额。具体标准如下：</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）大城市</a:t>
            </a:r>
            <a:r>
              <a:rPr lang="en-US" altLang="zh-CN" sz="2400" dirty="0">
                <a:solidFill>
                  <a:srgbClr val="3D3D3D"/>
                </a:solidFill>
                <a:latin typeface="微软雅黑 Light" panose="020B0502040204020203" pitchFamily="34" charset="-122"/>
                <a:ea typeface="微软雅黑 Light" panose="020B0502040204020203" pitchFamily="34" charset="-122"/>
              </a:rPr>
              <a:t>1.5</a:t>
            </a: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30</a:t>
            </a:r>
            <a:r>
              <a:rPr lang="zh-CN" altLang="en-US" sz="2400" dirty="0">
                <a:solidFill>
                  <a:srgbClr val="3D3D3D"/>
                </a:solidFill>
                <a:latin typeface="微软雅黑 Light" panose="020B0502040204020203" pitchFamily="34" charset="-122"/>
                <a:ea typeface="微软雅黑 Light" panose="020B0502040204020203" pitchFamily="34" charset="-122"/>
              </a:rPr>
              <a:t>元。</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）中等城市</a:t>
            </a:r>
            <a:r>
              <a:rPr lang="en-US" altLang="zh-CN" sz="2400" dirty="0">
                <a:solidFill>
                  <a:srgbClr val="3D3D3D"/>
                </a:solidFill>
                <a:latin typeface="微软雅黑 Light" panose="020B0502040204020203" pitchFamily="34" charset="-122"/>
                <a:ea typeface="微软雅黑 Light" panose="020B0502040204020203" pitchFamily="34" charset="-122"/>
              </a:rPr>
              <a:t>1.2</a:t>
            </a: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24</a:t>
            </a:r>
            <a:r>
              <a:rPr lang="zh-CN" altLang="en-US" sz="2400" dirty="0">
                <a:solidFill>
                  <a:srgbClr val="3D3D3D"/>
                </a:solidFill>
                <a:latin typeface="微软雅黑 Light" panose="020B0502040204020203" pitchFamily="34" charset="-122"/>
                <a:ea typeface="微软雅黑 Light" panose="020B0502040204020203" pitchFamily="34" charset="-122"/>
              </a:rPr>
              <a:t>元。</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3</a:t>
            </a:r>
            <a:r>
              <a:rPr lang="zh-CN" altLang="en-US" sz="2400" dirty="0">
                <a:solidFill>
                  <a:srgbClr val="3D3D3D"/>
                </a:solidFill>
                <a:latin typeface="微软雅黑 Light" panose="020B0502040204020203" pitchFamily="34" charset="-122"/>
                <a:ea typeface="微软雅黑 Light" panose="020B0502040204020203" pitchFamily="34" charset="-122"/>
              </a:rPr>
              <a:t>）小城市</a:t>
            </a:r>
            <a:r>
              <a:rPr lang="en-US" altLang="zh-CN" sz="2400" dirty="0">
                <a:solidFill>
                  <a:srgbClr val="3D3D3D"/>
                </a:solidFill>
                <a:latin typeface="微软雅黑 Light" panose="020B0502040204020203" pitchFamily="34" charset="-122"/>
                <a:ea typeface="微软雅黑 Light" panose="020B0502040204020203" pitchFamily="34" charset="-122"/>
              </a:rPr>
              <a:t>0.9</a:t>
            </a: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18</a:t>
            </a:r>
            <a:r>
              <a:rPr lang="zh-CN" altLang="en-US" sz="2400" dirty="0">
                <a:solidFill>
                  <a:srgbClr val="3D3D3D"/>
                </a:solidFill>
                <a:latin typeface="微软雅黑 Light" panose="020B0502040204020203" pitchFamily="34" charset="-122"/>
                <a:ea typeface="微软雅黑 Light" panose="020B0502040204020203" pitchFamily="34" charset="-122"/>
              </a:rPr>
              <a:t>元。</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4</a:t>
            </a:r>
            <a:r>
              <a:rPr lang="zh-CN" altLang="en-US" sz="2400" dirty="0">
                <a:solidFill>
                  <a:srgbClr val="3D3D3D"/>
                </a:solidFill>
                <a:latin typeface="微软雅黑 Light" panose="020B0502040204020203" pitchFamily="34" charset="-122"/>
                <a:ea typeface="微软雅黑 Light" panose="020B0502040204020203" pitchFamily="34" charset="-122"/>
              </a:rPr>
              <a:t>）县城、建制镇、工矿区</a:t>
            </a:r>
            <a:r>
              <a:rPr lang="en-US" altLang="zh-CN" sz="2400" dirty="0">
                <a:solidFill>
                  <a:srgbClr val="3D3D3D"/>
                </a:solidFill>
                <a:latin typeface="微软雅黑 Light" panose="020B0502040204020203" pitchFamily="34" charset="-122"/>
                <a:ea typeface="微软雅黑 Light" panose="020B0502040204020203" pitchFamily="34" charset="-122"/>
              </a:rPr>
              <a:t>0.6</a:t>
            </a: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12</a:t>
            </a:r>
            <a:r>
              <a:rPr lang="zh-CN" altLang="en-US" sz="2400" dirty="0">
                <a:solidFill>
                  <a:srgbClr val="3D3D3D"/>
                </a:solidFill>
                <a:latin typeface="微软雅黑 Light" panose="020B0502040204020203" pitchFamily="34" charset="-122"/>
                <a:ea typeface="微软雅黑 Light" panose="020B0502040204020203" pitchFamily="34" charset="-122"/>
              </a:rPr>
              <a:t>元。</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人口在</a:t>
            </a:r>
            <a:r>
              <a:rPr lang="en-US" altLang="zh-CN" sz="2400" dirty="0">
                <a:solidFill>
                  <a:srgbClr val="3D3D3D"/>
                </a:solidFill>
                <a:latin typeface="微软雅黑 Light" panose="020B0502040204020203" pitchFamily="34" charset="-122"/>
                <a:ea typeface="微软雅黑 Light" panose="020B0502040204020203" pitchFamily="34" charset="-122"/>
              </a:rPr>
              <a:t>50</a:t>
            </a:r>
            <a:r>
              <a:rPr lang="zh-CN" altLang="en-US" sz="2400" dirty="0">
                <a:solidFill>
                  <a:srgbClr val="3D3D3D"/>
                </a:solidFill>
                <a:latin typeface="微软雅黑 Light" panose="020B0502040204020203" pitchFamily="34" charset="-122"/>
                <a:ea typeface="微软雅黑 Light" panose="020B0502040204020203" pitchFamily="34" charset="-122"/>
              </a:rPr>
              <a:t>万以上者为大城市；人口在</a:t>
            </a:r>
            <a:r>
              <a:rPr lang="en-US" altLang="zh-CN" sz="2400" dirty="0">
                <a:solidFill>
                  <a:srgbClr val="3D3D3D"/>
                </a:solidFill>
                <a:latin typeface="微软雅黑 Light" panose="020B0502040204020203" pitchFamily="34" charset="-122"/>
                <a:ea typeface="微软雅黑 Light" panose="020B0502040204020203" pitchFamily="34" charset="-122"/>
              </a:rPr>
              <a:t>20</a:t>
            </a:r>
            <a:r>
              <a:rPr lang="zh-CN" altLang="en-US" sz="2400" dirty="0">
                <a:solidFill>
                  <a:srgbClr val="3D3D3D"/>
                </a:solidFill>
                <a:latin typeface="微软雅黑 Light" panose="020B0502040204020203" pitchFamily="34" charset="-122"/>
                <a:ea typeface="微软雅黑 Light" panose="020B0502040204020203" pitchFamily="34" charset="-122"/>
              </a:rPr>
              <a:t>万～</a:t>
            </a:r>
            <a:r>
              <a:rPr lang="en-US" altLang="zh-CN" sz="2400" dirty="0">
                <a:solidFill>
                  <a:srgbClr val="3D3D3D"/>
                </a:solidFill>
                <a:latin typeface="微软雅黑 Light" panose="020B0502040204020203" pitchFamily="34" charset="-122"/>
                <a:ea typeface="微软雅黑 Light" panose="020B0502040204020203" pitchFamily="34" charset="-122"/>
              </a:rPr>
              <a:t>50</a:t>
            </a:r>
            <a:r>
              <a:rPr lang="zh-CN" altLang="en-US" sz="2400" dirty="0">
                <a:solidFill>
                  <a:srgbClr val="3D3D3D"/>
                </a:solidFill>
                <a:latin typeface="微软雅黑 Light" panose="020B0502040204020203" pitchFamily="34" charset="-122"/>
                <a:ea typeface="微软雅黑 Light" panose="020B0502040204020203" pitchFamily="34" charset="-122"/>
              </a:rPr>
              <a:t>万之间者为中等城市；人口在</a:t>
            </a:r>
            <a:r>
              <a:rPr lang="en-US" altLang="zh-CN" sz="2400" dirty="0">
                <a:solidFill>
                  <a:srgbClr val="3D3D3D"/>
                </a:solidFill>
                <a:latin typeface="微软雅黑 Light" panose="020B0502040204020203" pitchFamily="34" charset="-122"/>
                <a:ea typeface="微软雅黑 Light" panose="020B0502040204020203" pitchFamily="34" charset="-122"/>
              </a:rPr>
              <a:t>20</a:t>
            </a:r>
            <a:r>
              <a:rPr lang="zh-CN" altLang="en-US" sz="2400" dirty="0">
                <a:solidFill>
                  <a:srgbClr val="3D3D3D"/>
                </a:solidFill>
                <a:latin typeface="微软雅黑 Light" panose="020B0502040204020203" pitchFamily="34" charset="-122"/>
                <a:ea typeface="微软雅黑 Light" panose="020B0502040204020203" pitchFamily="34" charset="-122"/>
              </a:rPr>
              <a:t>万以下者为小城市，如表</a:t>
            </a:r>
            <a:r>
              <a:rPr lang="en-US" altLang="zh-CN" sz="2400" dirty="0">
                <a:solidFill>
                  <a:srgbClr val="3D3D3D"/>
                </a:solidFill>
                <a:latin typeface="微软雅黑 Light" panose="020B0502040204020203" pitchFamily="34" charset="-122"/>
                <a:ea typeface="微软雅黑 Light" panose="020B0502040204020203" pitchFamily="34" charset="-122"/>
              </a:rPr>
              <a:t>5-2</a:t>
            </a:r>
            <a:r>
              <a:rPr lang="zh-CN" altLang="en-US" sz="2400" dirty="0">
                <a:solidFill>
                  <a:srgbClr val="3D3D3D"/>
                </a:solidFill>
                <a:latin typeface="微软雅黑 Light" panose="020B0502040204020203" pitchFamily="34" charset="-122"/>
                <a:ea typeface="微软雅黑 Light" panose="020B0502040204020203" pitchFamily="34" charset="-122"/>
              </a:rPr>
              <a:t>所示。</a:t>
            </a:r>
          </a:p>
          <a:p>
            <a:pPr lvl="0">
              <a:defRPr/>
            </a:pPr>
            <a:endParaRPr lang="zh-CN" altLang="en-US" sz="2400" dirty="0">
              <a:solidFill>
                <a:srgbClr val="3D3D3D"/>
              </a:solidFill>
              <a:latin typeface="微软雅黑 Light" panose="020B0502040204020203" pitchFamily="34" charset="-122"/>
              <a:ea typeface="微软雅黑 Light" panose="020B0502040204020203" pitchFamily="34" charset="-122"/>
            </a:endParaRPr>
          </a:p>
        </p:txBody>
      </p:sp>
      <p:sp>
        <p:nvSpPr>
          <p:cNvPr id="7" name="矩形 6">
            <a:extLst>
              <a:ext uri="{FF2B5EF4-FFF2-40B4-BE49-F238E27FC236}">
                <a16:creationId xmlns:a16="http://schemas.microsoft.com/office/drawing/2014/main" id="{1CA0AD3C-4EAC-455F-9189-146DEBCABF4A}"/>
              </a:ext>
            </a:extLst>
          </p:cNvPr>
          <p:cNvSpPr/>
          <p:nvPr/>
        </p:nvSpPr>
        <p:spPr>
          <a:xfrm>
            <a:off x="985813" y="220321"/>
            <a:ext cx="5472608"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城镇土地使用税</a:t>
            </a:r>
          </a:p>
        </p:txBody>
      </p:sp>
      <p:pic>
        <p:nvPicPr>
          <p:cNvPr id="3" name="图片 2">
            <a:extLst>
              <a:ext uri="{FF2B5EF4-FFF2-40B4-BE49-F238E27FC236}">
                <a16:creationId xmlns:a16="http://schemas.microsoft.com/office/drawing/2014/main" id="{2A86DA94-5C10-48F3-80C6-765B6BC6B3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89722" y="4477689"/>
            <a:ext cx="8417317" cy="2283967"/>
          </a:xfrm>
          <a:prstGeom prst="rect">
            <a:avLst/>
          </a:prstGeom>
        </p:spPr>
      </p:pic>
    </p:spTree>
    <p:extLst>
      <p:ext uri="{BB962C8B-B14F-4D97-AF65-F5344CB8AC3E}">
        <p14:creationId xmlns:p14="http://schemas.microsoft.com/office/powerpoint/2010/main" val="211618964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 calcmode="lin" valueType="num">
                                      <p:cBhvr additive="base">
                                        <p:cTn id="7" dur="500" fill="hold"/>
                                        <p:tgtEl>
                                          <p:spTgt spid="2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
                                            <p:txEl>
                                              <p:pRg st="1" end="1"/>
                                            </p:txEl>
                                          </p:spTgt>
                                        </p:tgtEl>
                                        <p:attrNameLst>
                                          <p:attrName>style.visibility</p:attrName>
                                        </p:attrNameLst>
                                      </p:cBhvr>
                                      <p:to>
                                        <p:strVal val="visible"/>
                                      </p:to>
                                    </p:set>
                                    <p:anim calcmode="lin" valueType="num">
                                      <p:cBhvr additive="base">
                                        <p:cTn id="13" dur="500" fill="hold"/>
                                        <p:tgtEl>
                                          <p:spTgt spid="2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4">
                                            <p:txEl>
                                              <p:pRg st="2" end="2"/>
                                            </p:txEl>
                                          </p:spTgt>
                                        </p:tgtEl>
                                        <p:attrNameLst>
                                          <p:attrName>style.visibility</p:attrName>
                                        </p:attrNameLst>
                                      </p:cBhvr>
                                      <p:to>
                                        <p:strVal val="visible"/>
                                      </p:to>
                                    </p:set>
                                    <p:anim calcmode="lin" valueType="num">
                                      <p:cBhvr additive="base">
                                        <p:cTn id="19" dur="500" fill="hold"/>
                                        <p:tgtEl>
                                          <p:spTgt spid="2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4">
                                            <p:txEl>
                                              <p:pRg st="3" end="3"/>
                                            </p:txEl>
                                          </p:spTgt>
                                        </p:tgtEl>
                                        <p:attrNameLst>
                                          <p:attrName>style.visibility</p:attrName>
                                        </p:attrNameLst>
                                      </p:cBhvr>
                                      <p:to>
                                        <p:strVal val="visible"/>
                                      </p:to>
                                    </p:set>
                                    <p:anim calcmode="lin" valueType="num">
                                      <p:cBhvr additive="base">
                                        <p:cTn id="25" dur="500" fill="hold"/>
                                        <p:tgtEl>
                                          <p:spTgt spid="2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4">
                                            <p:txEl>
                                              <p:pRg st="4" end="4"/>
                                            </p:txEl>
                                          </p:spTgt>
                                        </p:tgtEl>
                                        <p:attrNameLst>
                                          <p:attrName>style.visibility</p:attrName>
                                        </p:attrNameLst>
                                      </p:cBhvr>
                                      <p:to>
                                        <p:strVal val="visible"/>
                                      </p:to>
                                    </p:set>
                                    <p:anim calcmode="lin" valueType="num">
                                      <p:cBhvr additive="base">
                                        <p:cTn id="31" dur="500" fill="hold"/>
                                        <p:tgtEl>
                                          <p:spTgt spid="2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4">
                                            <p:txEl>
                                              <p:pRg st="5" end="5"/>
                                            </p:txEl>
                                          </p:spTgt>
                                        </p:tgtEl>
                                        <p:attrNameLst>
                                          <p:attrName>style.visibility</p:attrName>
                                        </p:attrNameLst>
                                      </p:cBhvr>
                                      <p:to>
                                        <p:strVal val="visible"/>
                                      </p:to>
                                    </p:set>
                                    <p:anim calcmode="lin" valueType="num">
                                      <p:cBhvr additive="base">
                                        <p:cTn id="37" dur="500" fill="hold"/>
                                        <p:tgtEl>
                                          <p:spTgt spid="2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4">
                                            <p:txEl>
                                              <p:pRg st="6" end="6"/>
                                            </p:txEl>
                                          </p:spTgt>
                                        </p:tgtEl>
                                        <p:attrNameLst>
                                          <p:attrName>style.visibility</p:attrName>
                                        </p:attrNameLst>
                                      </p:cBhvr>
                                      <p:to>
                                        <p:strVal val="visible"/>
                                      </p:to>
                                    </p:set>
                                    <p:anim calcmode="lin" valueType="num">
                                      <p:cBhvr additive="base">
                                        <p:cTn id="43" dur="500" fill="hold"/>
                                        <p:tgtEl>
                                          <p:spTgt spid="24">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4">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58325" y="196857"/>
            <a:ext cx="520770" cy="516948"/>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6" name="矩形: 圆角 25">
            <a:extLst>
              <a:ext uri="{FF2B5EF4-FFF2-40B4-BE49-F238E27FC236}">
                <a16:creationId xmlns:a16="http://schemas.microsoft.com/office/drawing/2014/main" id="{6684ADAF-434D-4020-8AE9-A92078467CEA}"/>
              </a:ext>
            </a:extLst>
          </p:cNvPr>
          <p:cNvSpPr/>
          <p:nvPr/>
        </p:nvSpPr>
        <p:spPr bwMode="auto">
          <a:xfrm>
            <a:off x="5522316" y="1822359"/>
            <a:ext cx="6120680" cy="2008149"/>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2400" dirty="0">
                <a:solidFill>
                  <a:schemeClr val="bg1"/>
                </a:solidFill>
                <a:latin typeface="+mj-ea"/>
                <a:ea typeface="+mj-ea"/>
              </a:rPr>
              <a:t> 城镇土地使用税的计税依据是纳税人实际占用的土地面积。</a:t>
            </a: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062878"/>
            <a:ext cx="5191267" cy="5378576"/>
          </a:xfrm>
          <a:prstGeom prst="rect">
            <a:avLst/>
          </a:prstGeom>
        </p:spPr>
      </p:pic>
      <p:sp>
        <p:nvSpPr>
          <p:cNvPr id="28" name="矩形 27">
            <a:extLst>
              <a:ext uri="{FF2B5EF4-FFF2-40B4-BE49-F238E27FC236}">
                <a16:creationId xmlns:a16="http://schemas.microsoft.com/office/drawing/2014/main" id="{3B0031C4-941E-4A0D-99B8-53AC575313B3}"/>
              </a:ext>
            </a:extLst>
          </p:cNvPr>
          <p:cNvSpPr/>
          <p:nvPr/>
        </p:nvSpPr>
        <p:spPr>
          <a:xfrm>
            <a:off x="5522317" y="1260935"/>
            <a:ext cx="5200124" cy="497957"/>
          </a:xfrm>
          <a:prstGeom prst="rect">
            <a:avLst/>
          </a:prstGeom>
          <a:solidFill>
            <a:schemeClr val="accent3"/>
          </a:solidFill>
        </p:spPr>
        <p:txBody>
          <a:bodyPr wrap="square">
            <a:spAutoFit/>
          </a:bodyPr>
          <a:lstStyle/>
          <a:p>
            <a:pPr algn="ctr">
              <a:lnSpc>
                <a:spcPct val="120000"/>
              </a:lnSpc>
            </a:pPr>
            <a:r>
              <a:rPr lang="en-US" altLang="zh-CN" sz="2400" b="1">
                <a:solidFill>
                  <a:schemeClr val="bg1"/>
                </a:solidFill>
                <a:latin typeface="微软雅黑 Light" panose="020B0502040204020203" pitchFamily="34" charset="-122"/>
                <a:ea typeface="微软雅黑 Light" panose="020B0502040204020203" pitchFamily="34" charset="-122"/>
              </a:rPr>
              <a:t>5.</a:t>
            </a:r>
            <a:r>
              <a:rPr lang="zh-CN" altLang="en-US" sz="2400" b="1">
                <a:solidFill>
                  <a:schemeClr val="bg1"/>
                </a:solidFill>
                <a:latin typeface="微软雅黑 Light" panose="020B0502040204020203" pitchFamily="34" charset="-122"/>
                <a:ea typeface="微软雅黑 Light" panose="020B0502040204020203" pitchFamily="34" charset="-122"/>
              </a:rPr>
              <a:t>城镇土地使用税的计税依据</a:t>
            </a:r>
            <a:endParaRPr lang="zh-CN" altLang="en-US" sz="2400" b="1" dirty="0">
              <a:solidFill>
                <a:schemeClr val="bg1"/>
              </a:solidFill>
              <a:latin typeface="微软雅黑 Light" panose="020B0502040204020203" pitchFamily="34" charset="-122"/>
              <a:ea typeface="微软雅黑 Light" panose="020B0502040204020203" pitchFamily="34" charset="-122"/>
            </a:endParaRPr>
          </a:p>
        </p:txBody>
      </p:sp>
      <p:sp>
        <p:nvSpPr>
          <p:cNvPr id="8" name="矩形: 圆角 25">
            <a:extLst>
              <a:ext uri="{FF2B5EF4-FFF2-40B4-BE49-F238E27FC236}">
                <a16:creationId xmlns:a16="http://schemas.microsoft.com/office/drawing/2014/main" id="{6684ADAF-434D-4020-8AE9-A92078467CEA}"/>
              </a:ext>
            </a:extLst>
          </p:cNvPr>
          <p:cNvSpPr/>
          <p:nvPr/>
        </p:nvSpPr>
        <p:spPr bwMode="auto">
          <a:xfrm>
            <a:off x="5522316" y="4772603"/>
            <a:ext cx="6120681" cy="1885253"/>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2400" dirty="0">
                <a:solidFill>
                  <a:schemeClr val="bg1"/>
                </a:solidFill>
                <a:latin typeface="+mj-ea"/>
                <a:ea typeface="+mj-ea"/>
              </a:rPr>
              <a:t>（年）应纳税额＝实际占用土地面积</a:t>
            </a:r>
            <a:r>
              <a:rPr lang="en-US" altLang="zh-CN" sz="2400" dirty="0">
                <a:solidFill>
                  <a:schemeClr val="bg1"/>
                </a:solidFill>
                <a:latin typeface="+mj-ea"/>
                <a:ea typeface="+mj-ea"/>
              </a:rPr>
              <a:t>×</a:t>
            </a:r>
            <a:r>
              <a:rPr lang="zh-CN" altLang="en-US" sz="2400" dirty="0">
                <a:solidFill>
                  <a:schemeClr val="bg1"/>
                </a:solidFill>
                <a:latin typeface="+mj-ea"/>
                <a:ea typeface="+mj-ea"/>
              </a:rPr>
              <a:t>定额税率</a:t>
            </a:r>
          </a:p>
        </p:txBody>
      </p:sp>
      <p:sp>
        <p:nvSpPr>
          <p:cNvPr id="10" name="矩形 9">
            <a:extLst>
              <a:ext uri="{FF2B5EF4-FFF2-40B4-BE49-F238E27FC236}">
                <a16:creationId xmlns:a16="http://schemas.microsoft.com/office/drawing/2014/main" id="{3B0031C4-941E-4A0D-99B8-53AC575313B3}"/>
              </a:ext>
            </a:extLst>
          </p:cNvPr>
          <p:cNvSpPr/>
          <p:nvPr/>
        </p:nvSpPr>
        <p:spPr>
          <a:xfrm>
            <a:off x="5522317" y="4220260"/>
            <a:ext cx="5189888" cy="500393"/>
          </a:xfrm>
          <a:prstGeom prst="rect">
            <a:avLst/>
          </a:prstGeom>
          <a:solidFill>
            <a:schemeClr val="accent3"/>
          </a:solidFill>
        </p:spPr>
        <p:txBody>
          <a:bodyPr wrap="square">
            <a:spAutoFit/>
          </a:bodyPr>
          <a:lstStyle/>
          <a:p>
            <a:pPr algn="ctr">
              <a:lnSpc>
                <a:spcPct val="120000"/>
              </a:lnSpc>
            </a:pPr>
            <a:r>
              <a:rPr lang="en-US" altLang="zh-CN" sz="2400" b="1" dirty="0">
                <a:solidFill>
                  <a:schemeClr val="bg1"/>
                </a:solidFill>
                <a:latin typeface="微软雅黑 Light" panose="020B0502040204020203" pitchFamily="34" charset="-122"/>
                <a:ea typeface="微软雅黑 Light" panose="020B0502040204020203" pitchFamily="34" charset="-122"/>
              </a:rPr>
              <a:t>6.</a:t>
            </a:r>
            <a:r>
              <a:rPr lang="zh-CN" altLang="en-US" sz="2400" b="1" dirty="0">
                <a:solidFill>
                  <a:schemeClr val="bg1"/>
                </a:solidFill>
                <a:latin typeface="微软雅黑 Light" panose="020B0502040204020203" pitchFamily="34" charset="-122"/>
                <a:ea typeface="微软雅黑 Light" panose="020B0502040204020203" pitchFamily="34" charset="-122"/>
              </a:rPr>
              <a:t>城镇土地使用税应纳税额计算</a:t>
            </a:r>
          </a:p>
        </p:txBody>
      </p:sp>
      <p:sp>
        <p:nvSpPr>
          <p:cNvPr id="9" name="矩形 8">
            <a:extLst>
              <a:ext uri="{FF2B5EF4-FFF2-40B4-BE49-F238E27FC236}">
                <a16:creationId xmlns:a16="http://schemas.microsoft.com/office/drawing/2014/main" id="{1CA0AD3C-4EAC-455F-9189-146DEBCABF4A}"/>
              </a:ext>
            </a:extLst>
          </p:cNvPr>
          <p:cNvSpPr/>
          <p:nvPr/>
        </p:nvSpPr>
        <p:spPr>
          <a:xfrm>
            <a:off x="1057821" y="162943"/>
            <a:ext cx="5688632"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城镇土地使用税</a:t>
            </a:r>
          </a:p>
        </p:txBody>
      </p:sp>
    </p:spTree>
    <p:extLst>
      <p:ext uri="{BB962C8B-B14F-4D97-AF65-F5344CB8AC3E}">
        <p14:creationId xmlns:p14="http://schemas.microsoft.com/office/powerpoint/2010/main" val="138255000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8"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 name="图片 137">
            <a:extLst>
              <a:ext uri="{FF2B5EF4-FFF2-40B4-BE49-F238E27FC236}">
                <a16:creationId xmlns:a16="http://schemas.microsoft.com/office/drawing/2014/main" id="{B57F534B-A902-475B-A6FD-74DF44B776E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409748" y="426749"/>
            <a:ext cx="4216853" cy="6004502"/>
          </a:xfrm>
          <a:prstGeom prst="rect">
            <a:avLst/>
          </a:prstGeom>
        </p:spPr>
      </p:pic>
      <p:sp>
        <p:nvSpPr>
          <p:cNvPr id="139" name="矩形 138">
            <a:extLst>
              <a:ext uri="{FF2B5EF4-FFF2-40B4-BE49-F238E27FC236}">
                <a16:creationId xmlns:a16="http://schemas.microsoft.com/office/drawing/2014/main" id="{AA3F1B7A-45C6-490F-A5B5-FA6311E1435C}"/>
              </a:ext>
            </a:extLst>
          </p:cNvPr>
          <p:cNvSpPr/>
          <p:nvPr/>
        </p:nvSpPr>
        <p:spPr bwMode="auto">
          <a:xfrm>
            <a:off x="3862826" y="1474240"/>
            <a:ext cx="661370" cy="4059034"/>
          </a:xfrm>
          <a:prstGeom prst="rect">
            <a:avLst/>
          </a:prstGeom>
          <a:solidFill>
            <a:schemeClr val="accent2"/>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140" name="TextBox 58">
            <a:extLst>
              <a:ext uri="{FF2B5EF4-FFF2-40B4-BE49-F238E27FC236}">
                <a16:creationId xmlns:a16="http://schemas.microsoft.com/office/drawing/2014/main" id="{7A8BDDC6-C4B7-4411-8327-7B05BFF50FD0}"/>
              </a:ext>
            </a:extLst>
          </p:cNvPr>
          <p:cNvSpPr txBox="1"/>
          <p:nvPr/>
        </p:nvSpPr>
        <p:spPr>
          <a:xfrm>
            <a:off x="3892188" y="1925608"/>
            <a:ext cx="677108" cy="3376116"/>
          </a:xfrm>
          <a:prstGeom prst="rect">
            <a:avLst/>
          </a:prstGeom>
          <a:noFill/>
        </p:spPr>
        <p:txBody>
          <a:bodyPr vert="eaVert"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i="0" u="none" strike="noStrike" kern="1200" cap="none" spc="0" normalizeH="0" baseline="0" noProof="0" dirty="0">
                <a:ln>
                  <a:noFill/>
                </a:ln>
                <a:solidFill>
                  <a:schemeClr val="bg1"/>
                </a:solidFill>
                <a:uLnTx/>
                <a:uFillTx/>
                <a:latin typeface="微软雅黑 Light" panose="020B0502040204020203" pitchFamily="34" charset="-122"/>
                <a:ea typeface="微软雅黑 Light" panose="020B0502040204020203" pitchFamily="34" charset="-122"/>
              </a:rPr>
              <a:t>目 录</a:t>
            </a:r>
          </a:p>
        </p:txBody>
      </p:sp>
      <p:sp>
        <p:nvSpPr>
          <p:cNvPr id="2" name="矩形 1"/>
          <p:cNvSpPr/>
          <p:nvPr/>
        </p:nvSpPr>
        <p:spPr>
          <a:xfrm>
            <a:off x="5666333" y="3244334"/>
            <a:ext cx="584502" cy="369332"/>
          </a:xfrm>
          <a:prstGeom prst="rect">
            <a:avLst/>
          </a:prstGeom>
        </p:spPr>
        <p:txBody>
          <a:bodyPr wrap="square">
            <a:spAutoFit/>
          </a:bodyPr>
          <a:lstStyle/>
          <a:p>
            <a:pPr algn="ctr"/>
            <a:r>
              <a:rPr lang="en-US" altLang="zh-CN" dirty="0">
                <a:solidFill>
                  <a:schemeClr val="bg1"/>
                </a:solidFill>
                <a:latin typeface="Impact" panose="020B0806030902050204" pitchFamily="34" charset="0"/>
              </a:rPr>
              <a:t>3</a:t>
            </a:r>
            <a:endParaRPr lang="zh-CN" altLang="en-US" dirty="0">
              <a:solidFill>
                <a:schemeClr val="bg1"/>
              </a:solidFill>
              <a:latin typeface="Impact" panose="020B0806030902050204" pitchFamily="34" charset="0"/>
            </a:endParaRPr>
          </a:p>
        </p:txBody>
      </p:sp>
      <p:sp>
        <p:nvSpPr>
          <p:cNvPr id="5" name="矩形 4"/>
          <p:cNvSpPr/>
          <p:nvPr/>
        </p:nvSpPr>
        <p:spPr bwMode="auto">
          <a:xfrm>
            <a:off x="4823688" y="1956512"/>
            <a:ext cx="970145" cy="800090"/>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a:solidFill>
                  <a:schemeClr val="bg1"/>
                </a:solidFill>
                <a:latin typeface="宋体" panose="02010600030101010101" pitchFamily="2" charset="-122"/>
              </a:rPr>
              <a:t>1</a:t>
            </a:r>
            <a:endParaRPr kumimoji="0" lang="zh-CN" altLang="en-US" sz="4000" b="1" i="0" u="none" strike="noStrike" cap="none" normalizeH="0" baseline="0" dirty="0">
              <a:ln>
                <a:noFill/>
              </a:ln>
              <a:solidFill>
                <a:schemeClr val="tx1"/>
              </a:solidFill>
              <a:effectLst/>
              <a:latin typeface="宋体" panose="02010600030101010101" pitchFamily="2" charset="-122"/>
            </a:endParaRPr>
          </a:p>
        </p:txBody>
      </p:sp>
      <p:sp>
        <p:nvSpPr>
          <p:cNvPr id="6" name="矩形 5"/>
          <p:cNvSpPr/>
          <p:nvPr/>
        </p:nvSpPr>
        <p:spPr bwMode="auto">
          <a:xfrm>
            <a:off x="6203652" y="2034953"/>
            <a:ext cx="5923394" cy="643677"/>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zh-CN" altLang="en-US" sz="3000" b="1" dirty="0">
                <a:latin typeface="微软雅黑 Light" panose="020B0502040204020203" pitchFamily="34" charset="-122"/>
                <a:ea typeface="微软雅黑 Light" panose="020B0502040204020203" pitchFamily="34" charset="-122"/>
              </a:rPr>
              <a:t>任务</a:t>
            </a:r>
            <a:r>
              <a:rPr lang="en-US" altLang="zh-CN" sz="3000" b="1" dirty="0">
                <a:latin typeface="微软雅黑 Light" panose="020B0502040204020203" pitchFamily="34" charset="-122"/>
                <a:ea typeface="微软雅黑 Light" panose="020B0502040204020203" pitchFamily="34" charset="-122"/>
              </a:rPr>
              <a:t>5.1</a:t>
            </a:r>
            <a:r>
              <a:rPr lang="zh-CN" altLang="en-US" sz="3000" b="1" dirty="0">
                <a:latin typeface="微软雅黑 Light" panose="020B0502040204020203" pitchFamily="34" charset="-122"/>
                <a:ea typeface="微软雅黑 Light" panose="020B0502040204020203" pitchFamily="34" charset="-122"/>
              </a:rPr>
              <a:t>其他税种</a:t>
            </a:r>
            <a:endParaRPr kumimoji="0" lang="zh-CN" altLang="en-US" sz="3000" b="1"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1" name="矩形 10"/>
          <p:cNvSpPr/>
          <p:nvPr/>
        </p:nvSpPr>
        <p:spPr bwMode="auto">
          <a:xfrm>
            <a:off x="6203652" y="3866831"/>
            <a:ext cx="5905582" cy="67870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r>
              <a:rPr lang="zh-CN" altLang="en-US" sz="3000" b="1" dirty="0">
                <a:latin typeface="微软雅黑 Light" panose="020B0502040204020203" pitchFamily="34" charset="-122"/>
                <a:ea typeface="微软雅黑 Light" panose="020B0502040204020203" pitchFamily="34" charset="-122"/>
              </a:rPr>
              <a:t>任务</a:t>
            </a:r>
            <a:r>
              <a:rPr lang="en-US" altLang="zh-CN" sz="3000" b="1" dirty="0">
                <a:latin typeface="微软雅黑 Light" panose="020B0502040204020203" pitchFamily="34" charset="-122"/>
                <a:ea typeface="微软雅黑 Light" panose="020B0502040204020203" pitchFamily="34" charset="-122"/>
              </a:rPr>
              <a:t>5.2</a:t>
            </a:r>
            <a:r>
              <a:rPr lang="zh-CN" altLang="en-US" sz="3000" b="1" dirty="0">
                <a:latin typeface="微软雅黑 Light" panose="020B0502040204020203" pitchFamily="34" charset="-122"/>
                <a:ea typeface="微软雅黑 Light" panose="020B0502040204020203" pitchFamily="34" charset="-122"/>
              </a:rPr>
              <a:t>税收征收管理</a:t>
            </a:r>
            <a:endParaRPr kumimoji="0" lang="zh-CN" altLang="en-US" sz="3000" b="1" i="0" u="none" strike="noStrike" cap="none" normalizeH="0" baseline="0" dirty="0">
              <a:ln>
                <a:noFill/>
              </a:ln>
              <a:solidFill>
                <a:schemeClr val="tx1"/>
              </a:solidFill>
              <a:effectLst/>
              <a:latin typeface="微软雅黑 Light" panose="020B0502040204020203" pitchFamily="34" charset="-122"/>
              <a:ea typeface="微软雅黑 Light" panose="020B0502040204020203" pitchFamily="34" charset="-122"/>
            </a:endParaRPr>
          </a:p>
        </p:txBody>
      </p:sp>
      <p:sp>
        <p:nvSpPr>
          <p:cNvPr id="13" name="矩形 12"/>
          <p:cNvSpPr/>
          <p:nvPr/>
        </p:nvSpPr>
        <p:spPr bwMode="auto">
          <a:xfrm>
            <a:off x="4823688" y="3789040"/>
            <a:ext cx="1072199" cy="834284"/>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itchFamily="34" charset="0"/>
              <a:buNone/>
              <a:tabLst/>
            </a:pPr>
            <a:r>
              <a:rPr lang="en-US" altLang="zh-CN" sz="4000" b="1" dirty="0">
                <a:solidFill>
                  <a:schemeClr val="bg1"/>
                </a:solidFill>
                <a:latin typeface="宋体" panose="02010600030101010101" pitchFamily="2" charset="-122"/>
              </a:rPr>
              <a:t>2</a:t>
            </a:r>
            <a:endParaRPr kumimoji="0" lang="zh-CN" altLang="en-US" sz="4000" b="1" i="0" u="none" strike="noStrike" cap="none" normalizeH="0" baseline="0" dirty="0">
              <a:ln>
                <a:noFill/>
              </a:ln>
              <a:solidFill>
                <a:schemeClr val="tx1"/>
              </a:solidFill>
              <a:effectLst/>
              <a:latin typeface="宋体" panose="02010600030101010101" pitchFamily="2" charset="-122"/>
            </a:endParaRPr>
          </a:p>
        </p:txBody>
      </p:sp>
    </p:spTree>
    <p:extLst>
      <p:ext uri="{BB962C8B-B14F-4D97-AF65-F5344CB8AC3E}">
        <p14:creationId xmlns:p14="http://schemas.microsoft.com/office/powerpoint/2010/main" val="2996519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4000" advTm="9503">
        <p15:prstTrans prst="curtains"/>
      </p:transition>
    </mc:Choice>
    <mc:Fallback xmlns="">
      <p:transition spd="slow" advTm="950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13132" y="5412131"/>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 name="矩形 2"/>
          <p:cNvSpPr/>
          <p:nvPr/>
        </p:nvSpPr>
        <p:spPr>
          <a:xfrm>
            <a:off x="913805" y="2225844"/>
            <a:ext cx="2856979" cy="954107"/>
          </a:xfrm>
          <a:prstGeom prst="rect">
            <a:avLst/>
          </a:prstGeom>
          <a:solidFill>
            <a:schemeClr val="accent1">
              <a:lumMod val="20000"/>
              <a:lumOff val="80000"/>
            </a:schemeClr>
          </a:solidFill>
          <a:ln>
            <a:solidFill>
              <a:schemeClr val="tx1">
                <a:lumMod val="50000"/>
              </a:schemeClr>
            </a:solidFill>
          </a:ln>
        </p:spPr>
        <p:txBody>
          <a:bodyPr wrap="square">
            <a:spAutoFit/>
          </a:bodyPr>
          <a:lstStyle/>
          <a:p>
            <a:pPr algn="ctr"/>
            <a:r>
              <a:rPr lang="en-US" altLang="zh-CN" sz="2800">
                <a:latin typeface="微软雅黑 Light" panose="020B0502040204020203" pitchFamily="34" charset="-122"/>
                <a:ea typeface="微软雅黑 Light" panose="020B0502040204020203" pitchFamily="34" charset="-122"/>
              </a:rPr>
              <a:t>7.</a:t>
            </a:r>
            <a:r>
              <a:rPr lang="zh-CN" altLang="en-US" sz="2800">
                <a:latin typeface="微软雅黑 Light" panose="020B0502040204020203" pitchFamily="34" charset="-122"/>
                <a:ea typeface="微软雅黑 Light" panose="020B0502040204020203" pitchFamily="34" charset="-122"/>
              </a:rPr>
              <a:t>城镇土地使用征收管理</a:t>
            </a:r>
            <a:endParaRPr lang="zh-CN" altLang="en-US" sz="2800" dirty="0">
              <a:latin typeface="微软雅黑 Light" panose="020B0502040204020203" pitchFamily="34" charset="-122"/>
              <a:ea typeface="微软雅黑 Light" panose="020B0502040204020203" pitchFamily="34" charset="-122"/>
            </a:endParaRPr>
          </a:p>
        </p:txBody>
      </p:sp>
      <p:sp>
        <p:nvSpPr>
          <p:cNvPr id="2" name="矩形 1"/>
          <p:cNvSpPr/>
          <p:nvPr/>
        </p:nvSpPr>
        <p:spPr>
          <a:xfrm>
            <a:off x="6758861" y="234318"/>
            <a:ext cx="3877125" cy="193899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1</a:t>
            </a:r>
            <a:r>
              <a:rPr lang="zh-CN" altLang="en-US" sz="2400">
                <a:latin typeface="微软雅黑 Light" panose="020B0502040204020203" pitchFamily="34" charset="-122"/>
                <a:ea typeface="微软雅黑 Light" panose="020B0502040204020203" pitchFamily="34" charset="-122"/>
              </a:rPr>
              <a:t>）纳税期限。城镇土地使用税实行按年计算、分期缴纳的征收方法，具体纳税期限由省、治区、直辖市人民政府确定。</a:t>
            </a:r>
            <a:endParaRPr lang="zh-CN" altLang="en-US" sz="2400" dirty="0">
              <a:latin typeface="微软雅黑 Light" panose="020B0502040204020203" pitchFamily="34" charset="-122"/>
              <a:ea typeface="微软雅黑 Light" panose="020B0502040204020203" pitchFamily="34" charset="-122"/>
            </a:endParaRPr>
          </a:p>
        </p:txBody>
      </p:sp>
      <p:sp>
        <p:nvSpPr>
          <p:cNvPr id="14" name="矩形 13"/>
          <p:cNvSpPr/>
          <p:nvPr/>
        </p:nvSpPr>
        <p:spPr bwMode="auto">
          <a:xfrm>
            <a:off x="6746452" y="3838994"/>
            <a:ext cx="3877125" cy="752898"/>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a:lnSpc>
                <a:spcPct val="150000"/>
              </a:lnSpc>
            </a:pP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3</a:t>
            </a:r>
            <a:r>
              <a:rPr lang="zh-CN" altLang="en-US" sz="2400" dirty="0">
                <a:solidFill>
                  <a:schemeClr val="bg1"/>
                </a:solidFill>
                <a:latin typeface="微软雅黑 Light" panose="020B0502040204020203" pitchFamily="34" charset="-122"/>
                <a:ea typeface="微软雅黑 Light" panose="020B0502040204020203" pitchFamily="34" charset="-122"/>
              </a:rPr>
              <a:t>）纳税地点和征收机构。</a:t>
            </a:r>
          </a:p>
        </p:txBody>
      </p:sp>
      <p:cxnSp>
        <p:nvCxnSpPr>
          <p:cNvPr id="17" name="肘形连接符 16"/>
          <p:cNvCxnSpPr>
            <a:cxnSpLocks/>
            <a:stCxn id="3" idx="3"/>
            <a:endCxn id="2" idx="1"/>
          </p:cNvCxnSpPr>
          <p:nvPr/>
        </p:nvCxnSpPr>
        <p:spPr bwMode="auto">
          <a:xfrm flipV="1">
            <a:off x="3770784" y="1203814"/>
            <a:ext cx="2988077" cy="1499084"/>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肘形连接符 18"/>
          <p:cNvCxnSpPr/>
          <p:nvPr/>
        </p:nvCxnSpPr>
        <p:spPr bwMode="auto">
          <a:xfrm>
            <a:off x="3760898" y="2699835"/>
            <a:ext cx="2975669" cy="1507574"/>
          </a:xfrm>
          <a:prstGeom prst="bentConnector3">
            <a:avLst>
              <a:gd name="adj1" fmla="val 50488"/>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矩形 12">
            <a:extLst>
              <a:ext uri="{FF2B5EF4-FFF2-40B4-BE49-F238E27FC236}">
                <a16:creationId xmlns:a16="http://schemas.microsoft.com/office/drawing/2014/main" id="{1CA0AD3C-4EAC-455F-9189-146DEBCABF4A}"/>
              </a:ext>
            </a:extLst>
          </p:cNvPr>
          <p:cNvSpPr/>
          <p:nvPr/>
        </p:nvSpPr>
        <p:spPr>
          <a:xfrm>
            <a:off x="1018313" y="264684"/>
            <a:ext cx="5512116"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城镇土地使用税</a:t>
            </a:r>
          </a:p>
        </p:txBody>
      </p:sp>
      <p:cxnSp>
        <p:nvCxnSpPr>
          <p:cNvPr id="6" name="直接连接符 5">
            <a:extLst>
              <a:ext uri="{FF2B5EF4-FFF2-40B4-BE49-F238E27FC236}">
                <a16:creationId xmlns:a16="http://schemas.microsoft.com/office/drawing/2014/main" id="{87411F62-EA74-456A-99B6-9AC79617BE47}"/>
              </a:ext>
            </a:extLst>
          </p:cNvPr>
          <p:cNvCxnSpPr/>
          <p:nvPr/>
        </p:nvCxnSpPr>
        <p:spPr bwMode="auto">
          <a:xfrm>
            <a:off x="5258618" y="2720652"/>
            <a:ext cx="1487834"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矩形 6">
            <a:extLst>
              <a:ext uri="{FF2B5EF4-FFF2-40B4-BE49-F238E27FC236}">
                <a16:creationId xmlns:a16="http://schemas.microsoft.com/office/drawing/2014/main" id="{166F404D-128F-467F-B790-7AFE03FB623D}"/>
              </a:ext>
            </a:extLst>
          </p:cNvPr>
          <p:cNvSpPr/>
          <p:nvPr/>
        </p:nvSpPr>
        <p:spPr bwMode="auto">
          <a:xfrm>
            <a:off x="6758860" y="2604317"/>
            <a:ext cx="3877125" cy="637897"/>
          </a:xfrm>
          <a:prstGeom prst="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2</a:t>
            </a:r>
            <a:r>
              <a:rPr lang="zh-CN" altLang="en-US" sz="2400" dirty="0">
                <a:solidFill>
                  <a:schemeClr val="bg1"/>
                </a:solidFill>
                <a:latin typeface="微软雅黑 Light" panose="020B0502040204020203" pitchFamily="34" charset="-122"/>
                <a:ea typeface="微软雅黑 Light" panose="020B0502040204020203" pitchFamily="34" charset="-122"/>
              </a:rPr>
              <a:t>）纳税义务发生时间。</a:t>
            </a:r>
            <a:endParaRPr lang="en-US" altLang="zh-CN" sz="2400" dirty="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1239224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14">
                                            <p:txEl>
                                              <p:pRg st="0" end="0"/>
                                            </p:txEl>
                                          </p:spTgt>
                                        </p:tgtEl>
                                        <p:attrNameLst>
                                          <p:attrName>style.visibility</p:attrName>
                                        </p:attrNameLst>
                                      </p:cBhvr>
                                      <p:to>
                                        <p:strVal val="visible"/>
                                      </p:to>
                                    </p:set>
                                    <p:anim calcmode="lin" valueType="num">
                                      <p:cBhvr additive="base">
                                        <p:cTn id="38"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39"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车船税</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58325" y="196857"/>
            <a:ext cx="520770" cy="516948"/>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6" name="矩形: 圆角 25">
            <a:extLst>
              <a:ext uri="{FF2B5EF4-FFF2-40B4-BE49-F238E27FC236}">
                <a16:creationId xmlns:a16="http://schemas.microsoft.com/office/drawing/2014/main" id="{6684ADAF-434D-4020-8AE9-A92078467CEA}"/>
              </a:ext>
            </a:extLst>
          </p:cNvPr>
          <p:cNvSpPr/>
          <p:nvPr/>
        </p:nvSpPr>
        <p:spPr bwMode="auto">
          <a:xfrm>
            <a:off x="5594325" y="1993862"/>
            <a:ext cx="6120679" cy="2008149"/>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400" dirty="0">
              <a:solidFill>
                <a:schemeClr val="bg1"/>
              </a:solidFill>
              <a:latin typeface="+mj-ea"/>
              <a:ea typeface="+mj-ea"/>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062878"/>
            <a:ext cx="5191267" cy="5378576"/>
          </a:xfrm>
          <a:prstGeom prst="rect">
            <a:avLst/>
          </a:prstGeom>
        </p:spPr>
      </p:pic>
      <p:sp>
        <p:nvSpPr>
          <p:cNvPr id="28" name="矩形 27">
            <a:extLst>
              <a:ext uri="{FF2B5EF4-FFF2-40B4-BE49-F238E27FC236}">
                <a16:creationId xmlns:a16="http://schemas.microsoft.com/office/drawing/2014/main" id="{3B0031C4-941E-4A0D-99B8-53AC575313B3}"/>
              </a:ext>
            </a:extLst>
          </p:cNvPr>
          <p:cNvSpPr/>
          <p:nvPr/>
        </p:nvSpPr>
        <p:spPr>
          <a:xfrm>
            <a:off x="5810348" y="1395077"/>
            <a:ext cx="5200124" cy="568425"/>
          </a:xfrm>
          <a:prstGeom prst="rect">
            <a:avLst/>
          </a:prstGeom>
          <a:solidFill>
            <a:schemeClr val="accent3"/>
          </a:solidFill>
        </p:spPr>
        <p:txBody>
          <a:bodyPr wrap="square">
            <a:spAutoFit/>
          </a:bodyPr>
          <a:lstStyle/>
          <a:p>
            <a:pPr>
              <a:lnSpc>
                <a:spcPct val="120000"/>
              </a:lnSpc>
            </a:pPr>
            <a:r>
              <a:rPr lang="en-US" altLang="zh-CN" sz="2800" b="1" dirty="0">
                <a:solidFill>
                  <a:schemeClr val="bg1"/>
                </a:solidFill>
                <a:latin typeface="微软雅黑 Light" panose="020B0502040204020203" pitchFamily="34" charset="-122"/>
                <a:ea typeface="微软雅黑 Light" panose="020B0502040204020203" pitchFamily="34" charset="-122"/>
              </a:rPr>
              <a:t>1.</a:t>
            </a:r>
            <a:r>
              <a:rPr lang="zh-CN" altLang="en-US" sz="2800" b="1" dirty="0">
                <a:solidFill>
                  <a:schemeClr val="bg1"/>
                </a:solidFill>
                <a:latin typeface="微软雅黑 Light" panose="020B0502040204020203" pitchFamily="34" charset="-122"/>
                <a:ea typeface="微软雅黑 Light" panose="020B0502040204020203" pitchFamily="34" charset="-122"/>
              </a:rPr>
              <a:t>车船税的纳税义务人</a:t>
            </a:r>
          </a:p>
        </p:txBody>
      </p:sp>
      <p:sp>
        <p:nvSpPr>
          <p:cNvPr id="2" name="矩形 1"/>
          <p:cNvSpPr/>
          <p:nvPr/>
        </p:nvSpPr>
        <p:spPr>
          <a:xfrm>
            <a:off x="5962678" y="2260857"/>
            <a:ext cx="5417226" cy="1569660"/>
          </a:xfrm>
          <a:prstGeom prst="rect">
            <a:avLst/>
          </a:prstGeom>
        </p:spPr>
        <p:txBody>
          <a:bodyPr wrap="square">
            <a:spAutoFit/>
          </a:bodyPr>
          <a:lstStyle/>
          <a:p>
            <a:r>
              <a:rPr lang="zh-CN" altLang="en-US" sz="2000" dirty="0"/>
              <a:t>    </a:t>
            </a:r>
            <a:r>
              <a:rPr lang="zh-CN" altLang="en-US" sz="2400" dirty="0">
                <a:latin typeface="微软雅黑 Light" panose="020B0502040204020203" pitchFamily="34" charset="-122"/>
                <a:ea typeface="微软雅黑 Light" panose="020B0502040204020203" pitchFamily="34" charset="-122"/>
              </a:rPr>
              <a:t>车船税，是指在中华人民共和国境内的车辆、船舶的所有人或者管理人按照中华人民共和国车船税暂行条例应缴纳的一种税。</a:t>
            </a:r>
          </a:p>
        </p:txBody>
      </p:sp>
      <p:sp>
        <p:nvSpPr>
          <p:cNvPr id="8" name="矩形: 圆角 25">
            <a:extLst>
              <a:ext uri="{FF2B5EF4-FFF2-40B4-BE49-F238E27FC236}">
                <a16:creationId xmlns:a16="http://schemas.microsoft.com/office/drawing/2014/main" id="{6684ADAF-434D-4020-8AE9-A92078467CEA}"/>
              </a:ext>
            </a:extLst>
          </p:cNvPr>
          <p:cNvSpPr/>
          <p:nvPr/>
        </p:nvSpPr>
        <p:spPr bwMode="auto">
          <a:xfrm>
            <a:off x="5594325" y="4652994"/>
            <a:ext cx="6120679" cy="2008149"/>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400" dirty="0">
              <a:solidFill>
                <a:schemeClr val="bg1"/>
              </a:solidFill>
              <a:latin typeface="+mj-ea"/>
              <a:ea typeface="+mj-ea"/>
            </a:endParaRPr>
          </a:p>
        </p:txBody>
      </p:sp>
      <p:sp>
        <p:nvSpPr>
          <p:cNvPr id="3" name="矩形 2"/>
          <p:cNvSpPr/>
          <p:nvPr/>
        </p:nvSpPr>
        <p:spPr>
          <a:xfrm>
            <a:off x="5810348" y="4705481"/>
            <a:ext cx="5688632" cy="1938992"/>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车船税的征收范围，是指依法应当在我国车船管理部门登记的车船（除规定减免的车船外）。</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）车辆</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）船舶</a:t>
            </a:r>
          </a:p>
        </p:txBody>
      </p:sp>
      <p:sp>
        <p:nvSpPr>
          <p:cNvPr id="10" name="矩形 9">
            <a:extLst>
              <a:ext uri="{FF2B5EF4-FFF2-40B4-BE49-F238E27FC236}">
                <a16:creationId xmlns:a16="http://schemas.microsoft.com/office/drawing/2014/main" id="{3B0031C4-941E-4A0D-99B8-53AC575313B3}"/>
              </a:ext>
            </a:extLst>
          </p:cNvPr>
          <p:cNvSpPr/>
          <p:nvPr/>
        </p:nvSpPr>
        <p:spPr>
          <a:xfrm>
            <a:off x="5826975" y="4077306"/>
            <a:ext cx="5189888" cy="568425"/>
          </a:xfrm>
          <a:prstGeom prst="rect">
            <a:avLst/>
          </a:prstGeom>
          <a:solidFill>
            <a:schemeClr val="accent3"/>
          </a:solidFill>
        </p:spPr>
        <p:txBody>
          <a:bodyPr wrap="square">
            <a:spAutoFit/>
          </a:bodyPr>
          <a:lstStyle/>
          <a:p>
            <a:pPr>
              <a:lnSpc>
                <a:spcPct val="120000"/>
              </a:lnSpc>
            </a:pPr>
            <a:r>
              <a:rPr lang="en-US" altLang="zh-CN" sz="2800" b="1" dirty="0">
                <a:solidFill>
                  <a:schemeClr val="bg1"/>
                </a:solidFill>
                <a:latin typeface="微软雅黑 Light" panose="020B0502040204020203" pitchFamily="34" charset="-122"/>
                <a:ea typeface="微软雅黑 Light" panose="020B0502040204020203" pitchFamily="34" charset="-122"/>
              </a:rPr>
              <a:t>2.</a:t>
            </a:r>
            <a:r>
              <a:rPr lang="zh-CN" altLang="en-US" sz="2800" b="1" dirty="0">
                <a:solidFill>
                  <a:schemeClr val="bg1"/>
                </a:solidFill>
                <a:latin typeface="微软雅黑 Light" panose="020B0502040204020203" pitchFamily="34" charset="-122"/>
                <a:ea typeface="微软雅黑 Light" panose="020B0502040204020203" pitchFamily="34" charset="-122"/>
              </a:rPr>
              <a:t>车船税的征税范围</a:t>
            </a:r>
          </a:p>
        </p:txBody>
      </p:sp>
    </p:spTree>
    <p:extLst>
      <p:ext uri="{BB962C8B-B14F-4D97-AF65-F5344CB8AC3E}">
        <p14:creationId xmlns:p14="http://schemas.microsoft.com/office/powerpoint/2010/main" val="3887203414"/>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8" grpId="0" animBg="1"/>
      <p:bldP spid="3" grpId="0"/>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车船税</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58325" y="196857"/>
            <a:ext cx="520770" cy="516948"/>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6" name="矩形: 圆角 25">
            <a:extLst>
              <a:ext uri="{FF2B5EF4-FFF2-40B4-BE49-F238E27FC236}">
                <a16:creationId xmlns:a16="http://schemas.microsoft.com/office/drawing/2014/main" id="{6684ADAF-434D-4020-8AE9-A92078467CEA}"/>
              </a:ext>
            </a:extLst>
          </p:cNvPr>
          <p:cNvSpPr/>
          <p:nvPr/>
        </p:nvSpPr>
        <p:spPr bwMode="auto">
          <a:xfrm>
            <a:off x="5373164" y="1702410"/>
            <a:ext cx="6552726" cy="2008149"/>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400" dirty="0">
              <a:solidFill>
                <a:schemeClr val="bg1"/>
              </a:solidFill>
              <a:latin typeface="+mj-ea"/>
              <a:ea typeface="+mj-ea"/>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062878"/>
            <a:ext cx="5191267" cy="5378576"/>
          </a:xfrm>
          <a:prstGeom prst="rect">
            <a:avLst/>
          </a:prstGeom>
        </p:spPr>
      </p:pic>
      <p:sp>
        <p:nvSpPr>
          <p:cNvPr id="28" name="矩形 27">
            <a:extLst>
              <a:ext uri="{FF2B5EF4-FFF2-40B4-BE49-F238E27FC236}">
                <a16:creationId xmlns:a16="http://schemas.microsoft.com/office/drawing/2014/main" id="{3B0031C4-941E-4A0D-99B8-53AC575313B3}"/>
              </a:ext>
            </a:extLst>
          </p:cNvPr>
          <p:cNvSpPr/>
          <p:nvPr/>
        </p:nvSpPr>
        <p:spPr>
          <a:xfrm>
            <a:off x="5694620" y="1062878"/>
            <a:ext cx="5200124" cy="568425"/>
          </a:xfrm>
          <a:prstGeom prst="rect">
            <a:avLst/>
          </a:prstGeom>
          <a:solidFill>
            <a:schemeClr val="accent3"/>
          </a:solidFill>
        </p:spPr>
        <p:txBody>
          <a:bodyPr wrap="square">
            <a:spAutoFit/>
          </a:bodyPr>
          <a:lstStyle/>
          <a:p>
            <a:pPr>
              <a:lnSpc>
                <a:spcPct val="120000"/>
              </a:lnSpc>
            </a:pPr>
            <a:r>
              <a:rPr lang="en-US" altLang="zh-CN" sz="2800" b="1" dirty="0">
                <a:solidFill>
                  <a:schemeClr val="bg1"/>
                </a:solidFill>
                <a:latin typeface="微软雅黑 Light" panose="020B0502040204020203" pitchFamily="34" charset="-122"/>
                <a:ea typeface="微软雅黑 Light" panose="020B0502040204020203" pitchFamily="34" charset="-122"/>
              </a:rPr>
              <a:t>3.</a:t>
            </a:r>
            <a:r>
              <a:rPr lang="zh-CN" altLang="en-US" sz="2800" b="1" dirty="0">
                <a:solidFill>
                  <a:schemeClr val="bg1"/>
                </a:solidFill>
                <a:latin typeface="微软雅黑 Light" panose="020B0502040204020203" pitchFamily="34" charset="-122"/>
                <a:ea typeface="微软雅黑 Light" panose="020B0502040204020203" pitchFamily="34" charset="-122"/>
              </a:rPr>
              <a:t>车船税税目与税率</a:t>
            </a:r>
          </a:p>
        </p:txBody>
      </p:sp>
      <p:sp>
        <p:nvSpPr>
          <p:cNvPr id="2" name="矩形 1"/>
          <p:cNvSpPr/>
          <p:nvPr/>
        </p:nvSpPr>
        <p:spPr>
          <a:xfrm>
            <a:off x="5959503" y="1983014"/>
            <a:ext cx="5544615" cy="1569660"/>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车船税实行定额税率。定额税率，也称固定税额，是税率的一种特殊形式。定额税率计算简便，适宜于从量计征的税种。</a:t>
            </a:r>
            <a:endParaRPr lang="zh-CN" altLang="en-US" sz="2800" dirty="0">
              <a:latin typeface="微软雅黑 Light" panose="020B0502040204020203" pitchFamily="34" charset="-122"/>
              <a:ea typeface="微软雅黑 Light" panose="020B0502040204020203" pitchFamily="34" charset="-122"/>
            </a:endParaRPr>
          </a:p>
        </p:txBody>
      </p:sp>
      <p:sp>
        <p:nvSpPr>
          <p:cNvPr id="8" name="矩形: 圆角 25">
            <a:extLst>
              <a:ext uri="{FF2B5EF4-FFF2-40B4-BE49-F238E27FC236}">
                <a16:creationId xmlns:a16="http://schemas.microsoft.com/office/drawing/2014/main" id="{6684ADAF-434D-4020-8AE9-A92078467CEA}"/>
              </a:ext>
            </a:extLst>
          </p:cNvPr>
          <p:cNvSpPr/>
          <p:nvPr/>
        </p:nvSpPr>
        <p:spPr bwMode="auto">
          <a:xfrm>
            <a:off x="5378301" y="4503064"/>
            <a:ext cx="6552727" cy="2008149"/>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400" dirty="0">
              <a:solidFill>
                <a:schemeClr val="bg1"/>
              </a:solidFill>
              <a:latin typeface="+mj-ea"/>
              <a:ea typeface="+mj-ea"/>
            </a:endParaRPr>
          </a:p>
        </p:txBody>
      </p:sp>
      <p:sp>
        <p:nvSpPr>
          <p:cNvPr id="3" name="矩形 2"/>
          <p:cNvSpPr/>
          <p:nvPr/>
        </p:nvSpPr>
        <p:spPr>
          <a:xfrm>
            <a:off x="5959502" y="4722308"/>
            <a:ext cx="5544615" cy="1569660"/>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）纳税期限。车船税纳税义务发生时间为取得车船所有权或者管理权的当月。以购买车船的发票或其他证明文件所载日期的当月为准。</a:t>
            </a:r>
          </a:p>
        </p:txBody>
      </p:sp>
      <p:sp>
        <p:nvSpPr>
          <p:cNvPr id="10" name="矩形 9">
            <a:extLst>
              <a:ext uri="{FF2B5EF4-FFF2-40B4-BE49-F238E27FC236}">
                <a16:creationId xmlns:a16="http://schemas.microsoft.com/office/drawing/2014/main" id="{3B0031C4-941E-4A0D-99B8-53AC575313B3}"/>
              </a:ext>
            </a:extLst>
          </p:cNvPr>
          <p:cNvSpPr/>
          <p:nvPr/>
        </p:nvSpPr>
        <p:spPr>
          <a:xfrm>
            <a:off x="5694620" y="3876120"/>
            <a:ext cx="5189888" cy="568425"/>
          </a:xfrm>
          <a:prstGeom prst="rect">
            <a:avLst/>
          </a:prstGeom>
          <a:solidFill>
            <a:schemeClr val="accent3"/>
          </a:solidFill>
        </p:spPr>
        <p:txBody>
          <a:bodyPr wrap="square">
            <a:spAutoFit/>
          </a:bodyPr>
          <a:lstStyle/>
          <a:p>
            <a:pPr>
              <a:lnSpc>
                <a:spcPct val="120000"/>
              </a:lnSpc>
            </a:pPr>
            <a:r>
              <a:rPr lang="en-US" altLang="zh-CN" sz="2800" b="1" dirty="0">
                <a:solidFill>
                  <a:schemeClr val="bg1"/>
                </a:solidFill>
                <a:latin typeface="微软雅黑 Light" panose="020B0502040204020203" pitchFamily="34" charset="-122"/>
                <a:ea typeface="微软雅黑 Light" panose="020B0502040204020203" pitchFamily="34" charset="-122"/>
              </a:rPr>
              <a:t>4.</a:t>
            </a:r>
            <a:r>
              <a:rPr lang="zh-CN" altLang="en-US" sz="2800" b="1" dirty="0">
                <a:solidFill>
                  <a:schemeClr val="bg1"/>
                </a:solidFill>
                <a:latin typeface="微软雅黑 Light" panose="020B0502040204020203" pitchFamily="34" charset="-122"/>
                <a:ea typeface="微软雅黑 Light" panose="020B0502040204020203" pitchFamily="34" charset="-122"/>
              </a:rPr>
              <a:t>车船税征收管理</a:t>
            </a:r>
          </a:p>
        </p:txBody>
      </p:sp>
    </p:spTree>
    <p:extLst>
      <p:ext uri="{BB962C8B-B14F-4D97-AF65-F5344CB8AC3E}">
        <p14:creationId xmlns:p14="http://schemas.microsoft.com/office/powerpoint/2010/main" val="392359576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8"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057821" y="284886"/>
            <a:ext cx="6552728"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车船税</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13132" y="5412131"/>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 name="矩形 2"/>
          <p:cNvSpPr/>
          <p:nvPr/>
        </p:nvSpPr>
        <p:spPr>
          <a:xfrm>
            <a:off x="913805" y="2225844"/>
            <a:ext cx="2856979" cy="954107"/>
          </a:xfrm>
          <a:prstGeom prst="rect">
            <a:avLst/>
          </a:prstGeom>
          <a:solidFill>
            <a:schemeClr val="accent1">
              <a:lumMod val="20000"/>
              <a:lumOff val="80000"/>
            </a:schemeClr>
          </a:solidFill>
          <a:ln>
            <a:solidFill>
              <a:schemeClr val="tx1">
                <a:lumMod val="50000"/>
              </a:schemeClr>
            </a:solidFill>
          </a:ln>
        </p:spPr>
        <p:txBody>
          <a:bodyPr wrap="square">
            <a:spAutoFit/>
          </a:bodyPr>
          <a:lstStyle/>
          <a:p>
            <a:pPr algn="ctr"/>
            <a:r>
              <a:rPr lang="en-US" altLang="zh-CN" sz="2800" dirty="0">
                <a:latin typeface="微软雅黑 Light" panose="020B0502040204020203" pitchFamily="34" charset="-122"/>
                <a:ea typeface="微软雅黑 Light" panose="020B0502040204020203" pitchFamily="34" charset="-122"/>
              </a:rPr>
              <a:t>4.</a:t>
            </a:r>
            <a:r>
              <a:rPr lang="zh-CN" altLang="en-US" sz="2800" dirty="0">
                <a:latin typeface="微软雅黑 Light" panose="020B0502040204020203" pitchFamily="34" charset="-122"/>
                <a:ea typeface="微软雅黑 Light" panose="020B0502040204020203" pitchFamily="34" charset="-122"/>
              </a:rPr>
              <a:t>车船税征收管理</a:t>
            </a:r>
          </a:p>
        </p:txBody>
      </p:sp>
      <p:sp>
        <p:nvSpPr>
          <p:cNvPr id="2" name="矩形 1"/>
          <p:cNvSpPr/>
          <p:nvPr/>
        </p:nvSpPr>
        <p:spPr>
          <a:xfrm>
            <a:off x="6746453" y="1268760"/>
            <a:ext cx="3877125" cy="1015663"/>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zh-CN" altLang="en-US" sz="2000">
                <a:latin typeface="微软雅黑 Light" panose="020B0502040204020203" pitchFamily="34" charset="-122"/>
                <a:ea typeface="微软雅黑 Light" panose="020B0502040204020203" pitchFamily="34" charset="-122"/>
              </a:rPr>
              <a:t>（</a:t>
            </a:r>
            <a:r>
              <a:rPr lang="en-US" altLang="zh-CN" sz="2000">
                <a:latin typeface="微软雅黑 Light" panose="020B0502040204020203" pitchFamily="34" charset="-122"/>
                <a:ea typeface="微软雅黑 Light" panose="020B0502040204020203" pitchFamily="34" charset="-122"/>
              </a:rPr>
              <a:t>2</a:t>
            </a:r>
            <a:r>
              <a:rPr lang="zh-CN" altLang="en-US" sz="2000">
                <a:latin typeface="微软雅黑 Light" panose="020B0502040204020203" pitchFamily="34" charset="-122"/>
                <a:ea typeface="微软雅黑 Light" panose="020B0502040204020203" pitchFamily="34" charset="-122"/>
              </a:rPr>
              <a:t>）纳税地点。车船税的纳税地点为车船的登记地或者车船税扣缴义务人所在地。</a:t>
            </a:r>
            <a:endParaRPr lang="zh-CN" altLang="en-US" sz="2000" dirty="0">
              <a:latin typeface="微软雅黑 Light" panose="020B0502040204020203" pitchFamily="34" charset="-122"/>
              <a:ea typeface="微软雅黑 Light" panose="020B0502040204020203" pitchFamily="34" charset="-122"/>
            </a:endParaRPr>
          </a:p>
        </p:txBody>
      </p:sp>
      <p:sp>
        <p:nvSpPr>
          <p:cNvPr id="14" name="矩形 13"/>
          <p:cNvSpPr/>
          <p:nvPr/>
        </p:nvSpPr>
        <p:spPr bwMode="auto">
          <a:xfrm>
            <a:off x="6771696" y="3760844"/>
            <a:ext cx="3877125" cy="899255"/>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r>
              <a:rPr lang="zh-CN" altLang="en-US" sz="2000">
                <a:solidFill>
                  <a:schemeClr val="bg1"/>
                </a:solidFill>
                <a:latin typeface="微软雅黑 Light" panose="020B0502040204020203" pitchFamily="34" charset="-122"/>
                <a:ea typeface="微软雅黑 Light" panose="020B0502040204020203" pitchFamily="34" charset="-122"/>
              </a:rPr>
              <a:t>（</a:t>
            </a:r>
            <a:r>
              <a:rPr lang="en-US" altLang="zh-CN" sz="2000">
                <a:solidFill>
                  <a:schemeClr val="bg1"/>
                </a:solidFill>
                <a:latin typeface="微软雅黑 Light" panose="020B0502040204020203" pitchFamily="34" charset="-122"/>
                <a:ea typeface="微软雅黑 Light" panose="020B0502040204020203" pitchFamily="34" charset="-122"/>
              </a:rPr>
              <a:t>3</a:t>
            </a:r>
            <a:r>
              <a:rPr lang="zh-CN" altLang="en-US" sz="2000">
                <a:solidFill>
                  <a:schemeClr val="bg1"/>
                </a:solidFill>
                <a:latin typeface="微软雅黑 Light" panose="020B0502040204020203" pitchFamily="34" charset="-122"/>
                <a:ea typeface="微软雅黑 Light" panose="020B0502040204020203" pitchFamily="34" charset="-122"/>
              </a:rPr>
              <a:t>）纳税申报。车船税按年申报，分月计算，一次性缴纳。</a:t>
            </a:r>
            <a:endParaRPr lang="zh-CN" altLang="en-US" sz="2000" dirty="0">
              <a:solidFill>
                <a:schemeClr val="bg1"/>
              </a:solidFill>
              <a:latin typeface="微软雅黑 Light" panose="020B0502040204020203" pitchFamily="34" charset="-122"/>
              <a:ea typeface="微软雅黑 Light" panose="020B0502040204020203" pitchFamily="34" charset="-122"/>
            </a:endParaRPr>
          </a:p>
        </p:txBody>
      </p:sp>
      <p:cxnSp>
        <p:nvCxnSpPr>
          <p:cNvPr id="17" name="肘形连接符 16"/>
          <p:cNvCxnSpPr>
            <a:stCxn id="3" idx="3"/>
            <a:endCxn id="2" idx="1"/>
          </p:cNvCxnSpPr>
          <p:nvPr/>
        </p:nvCxnSpPr>
        <p:spPr bwMode="auto">
          <a:xfrm flipV="1">
            <a:off x="3770784" y="1930480"/>
            <a:ext cx="2975669" cy="772418"/>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肘形连接符 18"/>
          <p:cNvCxnSpPr>
            <a:stCxn id="3" idx="3"/>
            <a:endCxn id="14" idx="1"/>
          </p:cNvCxnSpPr>
          <p:nvPr/>
        </p:nvCxnSpPr>
        <p:spPr bwMode="auto">
          <a:xfrm>
            <a:off x="3770784" y="2702898"/>
            <a:ext cx="2975669" cy="1507574"/>
          </a:xfrm>
          <a:prstGeom prst="bentConnector3">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17780546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印花税</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58325" y="196857"/>
            <a:ext cx="520770" cy="516948"/>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908720"/>
            <a:ext cx="6324490" cy="5532734"/>
          </a:xfrm>
          <a:prstGeom prst="rect">
            <a:avLst/>
          </a:prstGeom>
        </p:spPr>
      </p:pic>
      <p:sp>
        <p:nvSpPr>
          <p:cNvPr id="28" name="矩形 27">
            <a:extLst>
              <a:ext uri="{FF2B5EF4-FFF2-40B4-BE49-F238E27FC236}">
                <a16:creationId xmlns:a16="http://schemas.microsoft.com/office/drawing/2014/main" id="{3B0031C4-941E-4A0D-99B8-53AC575313B3}"/>
              </a:ext>
            </a:extLst>
          </p:cNvPr>
          <p:cNvSpPr/>
          <p:nvPr/>
        </p:nvSpPr>
        <p:spPr>
          <a:xfrm>
            <a:off x="389986" y="2196533"/>
            <a:ext cx="5200124" cy="2308324"/>
          </a:xfrm>
          <a:prstGeom prst="rect">
            <a:avLst/>
          </a:prstGeom>
          <a:solidFill>
            <a:schemeClr val="accent2">
              <a:lumMod val="75000"/>
            </a:schemeClr>
          </a:solidFill>
        </p:spPr>
        <p:txBody>
          <a:bodyPr wrap="square">
            <a:spAutoFit/>
          </a:bodyPr>
          <a:lstStyle/>
          <a:p>
            <a:pPr>
              <a:lnSpc>
                <a:spcPct val="120000"/>
              </a:lnSpc>
            </a:pPr>
            <a:r>
              <a:rPr lang="zh-CN" altLang="en-US" sz="2400" dirty="0">
                <a:solidFill>
                  <a:schemeClr val="bg1"/>
                </a:solidFill>
                <a:latin typeface="微软雅黑 Light" panose="020B0502040204020203" pitchFamily="34" charset="-122"/>
                <a:ea typeface="微软雅黑 Light" panose="020B0502040204020203" pitchFamily="34" charset="-122"/>
              </a:rPr>
              <a:t>       印花税是以经济活动和经济交往中，书立、领受应税凭证的行为为征收对象征收的一种税。印花税因其采用在应税凭证上粘贴印花税票的方法缴纳税款而得名。</a:t>
            </a:r>
          </a:p>
        </p:txBody>
      </p:sp>
      <p:sp>
        <p:nvSpPr>
          <p:cNvPr id="12" name="矩形 11">
            <a:extLst>
              <a:ext uri="{FF2B5EF4-FFF2-40B4-BE49-F238E27FC236}">
                <a16:creationId xmlns:a16="http://schemas.microsoft.com/office/drawing/2014/main" id="{3B0031C4-941E-4A0D-99B8-53AC575313B3}"/>
              </a:ext>
            </a:extLst>
          </p:cNvPr>
          <p:cNvSpPr/>
          <p:nvPr/>
        </p:nvSpPr>
        <p:spPr>
          <a:xfrm>
            <a:off x="6648253" y="1208899"/>
            <a:ext cx="5279727" cy="5006242"/>
          </a:xfrm>
          <a:prstGeom prst="rect">
            <a:avLst/>
          </a:prstGeom>
          <a:solidFill>
            <a:schemeClr val="accent2">
              <a:lumMod val="75000"/>
            </a:schemeClr>
          </a:solidFill>
        </p:spPr>
        <p:txBody>
          <a:bodyPr wrap="square">
            <a:spAutoFit/>
          </a:bodyPr>
          <a:lstStyle/>
          <a:p>
            <a:pPr>
              <a:lnSpc>
                <a:spcPct val="120000"/>
              </a:lnSpc>
            </a:pPr>
            <a:r>
              <a:rPr lang="en-US" altLang="zh-CN" sz="2800" dirty="0">
                <a:solidFill>
                  <a:schemeClr val="bg1"/>
                </a:solidFill>
                <a:latin typeface="微软雅黑 Light" panose="020B0502040204020203" pitchFamily="34" charset="-122"/>
                <a:ea typeface="微软雅黑 Light" panose="020B0502040204020203" pitchFamily="34" charset="-122"/>
              </a:rPr>
              <a:t>1.</a:t>
            </a:r>
            <a:r>
              <a:rPr lang="zh-CN" altLang="en-US" sz="2800" dirty="0">
                <a:solidFill>
                  <a:schemeClr val="bg1"/>
                </a:solidFill>
                <a:latin typeface="微软雅黑 Light" panose="020B0502040204020203" pitchFamily="34" charset="-122"/>
                <a:ea typeface="微软雅黑 Light" panose="020B0502040204020203" pitchFamily="34" charset="-122"/>
              </a:rPr>
              <a:t>印花税的纳税义务人</a:t>
            </a:r>
          </a:p>
          <a:p>
            <a:pPr>
              <a:lnSpc>
                <a:spcPct val="120000"/>
              </a:lnSpc>
            </a:pPr>
            <a:r>
              <a:rPr lang="zh-CN" altLang="en-US" sz="2400" dirty="0">
                <a:solidFill>
                  <a:schemeClr val="bg1"/>
                </a:solidFill>
                <a:latin typeface="微软雅黑 Light" panose="020B0502040204020203" pitchFamily="34" charset="-122"/>
                <a:ea typeface="微软雅黑 Light" panose="020B0502040204020203" pitchFamily="34" charset="-122"/>
              </a:rPr>
              <a:t>       印花税的纳税义务人，是在中国境内书立、使用、领受印花税法所列举的凭证并应依法履行纳税义务的单位和个人。</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2400" dirty="0">
                <a:solidFill>
                  <a:schemeClr val="bg1"/>
                </a:solidFill>
                <a:latin typeface="微软雅黑 Light" panose="020B0502040204020203" pitchFamily="34" charset="-122"/>
                <a:ea typeface="微软雅黑 Light" panose="020B0502040204020203" pitchFamily="34" charset="-122"/>
              </a:rPr>
              <a:t>       （</a:t>
            </a:r>
            <a:r>
              <a:rPr lang="en-US" altLang="zh-CN" sz="2400" dirty="0">
                <a:solidFill>
                  <a:schemeClr val="bg1"/>
                </a:solidFill>
                <a:latin typeface="微软雅黑 Light" panose="020B0502040204020203" pitchFamily="34" charset="-122"/>
                <a:ea typeface="微软雅黑 Light" panose="020B0502040204020203" pitchFamily="34" charset="-122"/>
              </a:rPr>
              <a:t>1</a:t>
            </a:r>
            <a:r>
              <a:rPr lang="zh-CN" altLang="en-US" sz="2400" dirty="0">
                <a:solidFill>
                  <a:schemeClr val="bg1"/>
                </a:solidFill>
                <a:latin typeface="微软雅黑 Light" panose="020B0502040204020203" pitchFamily="34" charset="-122"/>
                <a:ea typeface="微软雅黑 Light" panose="020B0502040204020203" pitchFamily="34" charset="-122"/>
              </a:rPr>
              <a:t>）立合同人。</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2400" dirty="0">
                <a:solidFill>
                  <a:schemeClr val="bg1"/>
                </a:solidFill>
                <a:latin typeface="微软雅黑 Light" panose="020B0502040204020203" pitchFamily="34" charset="-122"/>
                <a:ea typeface="微软雅黑 Light" panose="020B0502040204020203" pitchFamily="34" charset="-122"/>
              </a:rPr>
              <a:t>       （</a:t>
            </a:r>
            <a:r>
              <a:rPr lang="en-US" altLang="zh-CN" sz="2400" dirty="0">
                <a:solidFill>
                  <a:schemeClr val="bg1"/>
                </a:solidFill>
                <a:latin typeface="微软雅黑 Light" panose="020B0502040204020203" pitchFamily="34" charset="-122"/>
                <a:ea typeface="微软雅黑 Light" panose="020B0502040204020203" pitchFamily="34" charset="-122"/>
              </a:rPr>
              <a:t>2</a:t>
            </a:r>
            <a:r>
              <a:rPr lang="zh-CN" altLang="en-US" sz="2400" dirty="0">
                <a:solidFill>
                  <a:schemeClr val="bg1"/>
                </a:solidFill>
                <a:latin typeface="微软雅黑 Light" panose="020B0502040204020203" pitchFamily="34" charset="-122"/>
                <a:ea typeface="微软雅黑 Light" panose="020B0502040204020203" pitchFamily="34" charset="-122"/>
              </a:rPr>
              <a:t>）立据人。</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2400" dirty="0">
                <a:solidFill>
                  <a:schemeClr val="bg1"/>
                </a:solidFill>
                <a:latin typeface="微软雅黑 Light" panose="020B0502040204020203" pitchFamily="34" charset="-122"/>
                <a:ea typeface="微软雅黑 Light" panose="020B0502040204020203" pitchFamily="34" charset="-122"/>
              </a:rPr>
              <a:t>       （</a:t>
            </a:r>
            <a:r>
              <a:rPr lang="en-US" altLang="zh-CN" sz="2400" dirty="0">
                <a:solidFill>
                  <a:schemeClr val="bg1"/>
                </a:solidFill>
                <a:latin typeface="微软雅黑 Light" panose="020B0502040204020203" pitchFamily="34" charset="-122"/>
                <a:ea typeface="微软雅黑 Light" panose="020B0502040204020203" pitchFamily="34" charset="-122"/>
              </a:rPr>
              <a:t>3</a:t>
            </a:r>
            <a:r>
              <a:rPr lang="zh-CN" altLang="en-US" sz="2400" dirty="0">
                <a:solidFill>
                  <a:schemeClr val="bg1"/>
                </a:solidFill>
                <a:latin typeface="微软雅黑 Light" panose="020B0502040204020203" pitchFamily="34" charset="-122"/>
                <a:ea typeface="微软雅黑 Light" panose="020B0502040204020203" pitchFamily="34" charset="-122"/>
              </a:rPr>
              <a:t>）立账簿人。</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2400" dirty="0">
                <a:solidFill>
                  <a:schemeClr val="bg1"/>
                </a:solidFill>
                <a:latin typeface="微软雅黑 Light" panose="020B0502040204020203" pitchFamily="34" charset="-122"/>
                <a:ea typeface="微软雅黑 Light" panose="020B0502040204020203" pitchFamily="34" charset="-122"/>
              </a:rPr>
              <a:t>       （</a:t>
            </a:r>
            <a:r>
              <a:rPr lang="en-US" altLang="zh-CN" sz="2400" dirty="0">
                <a:solidFill>
                  <a:schemeClr val="bg1"/>
                </a:solidFill>
                <a:latin typeface="微软雅黑 Light" panose="020B0502040204020203" pitchFamily="34" charset="-122"/>
                <a:ea typeface="微软雅黑 Light" panose="020B0502040204020203" pitchFamily="34" charset="-122"/>
              </a:rPr>
              <a:t>4</a:t>
            </a:r>
            <a:r>
              <a:rPr lang="zh-CN" altLang="en-US" sz="2400" dirty="0">
                <a:solidFill>
                  <a:schemeClr val="bg1"/>
                </a:solidFill>
                <a:latin typeface="微软雅黑 Light" panose="020B0502040204020203" pitchFamily="34" charset="-122"/>
                <a:ea typeface="微软雅黑 Light" panose="020B0502040204020203" pitchFamily="34" charset="-122"/>
              </a:rPr>
              <a:t>）领受人。</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2400" dirty="0">
                <a:solidFill>
                  <a:schemeClr val="bg1"/>
                </a:solidFill>
                <a:latin typeface="微软雅黑 Light" panose="020B0502040204020203" pitchFamily="34" charset="-122"/>
                <a:ea typeface="微软雅黑 Light" panose="020B0502040204020203" pitchFamily="34" charset="-122"/>
              </a:rPr>
              <a:t>       （</a:t>
            </a:r>
            <a:r>
              <a:rPr lang="en-US" altLang="zh-CN" sz="2400" dirty="0">
                <a:solidFill>
                  <a:schemeClr val="bg1"/>
                </a:solidFill>
                <a:latin typeface="微软雅黑 Light" panose="020B0502040204020203" pitchFamily="34" charset="-122"/>
                <a:ea typeface="微软雅黑 Light" panose="020B0502040204020203" pitchFamily="34" charset="-122"/>
              </a:rPr>
              <a:t>5</a:t>
            </a:r>
            <a:r>
              <a:rPr lang="zh-CN" altLang="en-US" sz="2400" dirty="0">
                <a:solidFill>
                  <a:schemeClr val="bg1"/>
                </a:solidFill>
                <a:latin typeface="微软雅黑 Light" panose="020B0502040204020203" pitchFamily="34" charset="-122"/>
                <a:ea typeface="微软雅黑 Light" panose="020B0502040204020203" pitchFamily="34" charset="-122"/>
              </a:rPr>
              <a:t>）使用人。</a:t>
            </a:r>
            <a:endParaRPr lang="en-US" altLang="zh-CN" sz="2400" dirty="0">
              <a:solidFill>
                <a:schemeClr val="bg1"/>
              </a:solidFill>
              <a:latin typeface="微软雅黑 Light" panose="020B0502040204020203" pitchFamily="34" charset="-122"/>
              <a:ea typeface="微软雅黑 Light" panose="020B0502040204020203" pitchFamily="34" charset="-122"/>
            </a:endParaRPr>
          </a:p>
          <a:p>
            <a:pPr>
              <a:lnSpc>
                <a:spcPct val="120000"/>
              </a:lnSpc>
            </a:pPr>
            <a:r>
              <a:rPr lang="zh-CN" altLang="en-US" sz="2400" dirty="0">
                <a:solidFill>
                  <a:schemeClr val="bg1"/>
                </a:solidFill>
                <a:latin typeface="微软雅黑 Light" panose="020B0502040204020203" pitchFamily="34" charset="-122"/>
                <a:ea typeface="微软雅黑 Light" panose="020B0502040204020203" pitchFamily="34" charset="-122"/>
              </a:rPr>
              <a:t>       （</a:t>
            </a:r>
            <a:r>
              <a:rPr lang="en-US" altLang="zh-CN" sz="2400" dirty="0">
                <a:solidFill>
                  <a:schemeClr val="bg1"/>
                </a:solidFill>
                <a:latin typeface="微软雅黑 Light" panose="020B0502040204020203" pitchFamily="34" charset="-122"/>
                <a:ea typeface="微软雅黑 Light" panose="020B0502040204020203" pitchFamily="34" charset="-122"/>
              </a:rPr>
              <a:t>6</a:t>
            </a:r>
            <a:r>
              <a:rPr lang="zh-CN" altLang="en-US" sz="2400" dirty="0">
                <a:solidFill>
                  <a:schemeClr val="bg1"/>
                </a:solidFill>
                <a:latin typeface="微软雅黑 Light" panose="020B0502040204020203" pitchFamily="34" charset="-122"/>
                <a:ea typeface="微软雅黑 Light" panose="020B0502040204020203" pitchFamily="34" charset="-122"/>
              </a:rPr>
              <a:t>）各类电子应税凭证的签订人。</a:t>
            </a:r>
          </a:p>
        </p:txBody>
      </p:sp>
    </p:spTree>
    <p:extLst>
      <p:ext uri="{BB962C8B-B14F-4D97-AF65-F5344CB8AC3E}">
        <p14:creationId xmlns:p14="http://schemas.microsoft.com/office/powerpoint/2010/main" val="198376011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1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520770" cy="521046"/>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grpSp>
        <p:nvGrpSpPr>
          <p:cNvPr id="21" name="组合 20">
            <a:extLst>
              <a:ext uri="{FF2B5EF4-FFF2-40B4-BE49-F238E27FC236}">
                <a16:creationId xmlns:a16="http://schemas.microsoft.com/office/drawing/2014/main" id="{F781B896-B4E4-41BC-A9DC-4164F434DCC9}"/>
              </a:ext>
            </a:extLst>
          </p:cNvPr>
          <p:cNvGrpSpPr/>
          <p:nvPr/>
        </p:nvGrpSpPr>
        <p:grpSpPr>
          <a:xfrm>
            <a:off x="13132" y="5412131"/>
            <a:ext cx="12196762" cy="2891725"/>
            <a:chOff x="10778677" y="2810919"/>
            <a:chExt cx="12196762" cy="2247900"/>
          </a:xfrm>
        </p:grpSpPr>
        <p:pic>
          <p:nvPicPr>
            <p:cNvPr id="22" name="图片 21">
              <a:extLst>
                <a:ext uri="{FF2B5EF4-FFF2-40B4-BE49-F238E27FC236}">
                  <a16:creationId xmlns:a16="http://schemas.microsoft.com/office/drawing/2014/main" id="{226657D9-AE9F-4441-845A-8E5CDC597B79}"/>
                </a:ext>
              </a:extLst>
            </p:cNvPr>
            <p:cNvPicPr>
              <a:picLocks noChangeAspect="1"/>
            </p:cNvPicPr>
            <p:nvPr/>
          </p:nvPicPr>
          <p:blipFill rotWithShape="1">
            <a:blip r:embed="rId3">
              <a:extLst>
                <a:ext uri="{28A0092B-C50C-407E-A947-70E740481C1C}">
                  <a14:useLocalDpi xmlns:a14="http://schemas.microsoft.com/office/drawing/2010/main" val="0"/>
                </a:ext>
              </a:extLst>
            </a:blip>
            <a:srcRect t="53611" b="13611"/>
            <a:stretch/>
          </p:blipFill>
          <p:spPr>
            <a:xfrm>
              <a:off x="10784492" y="2810919"/>
              <a:ext cx="12190946" cy="2247900"/>
            </a:xfrm>
            <a:prstGeom prst="rect">
              <a:avLst/>
            </a:prstGeom>
          </p:spPr>
        </p:pic>
        <p:sp>
          <p:nvSpPr>
            <p:cNvPr id="23" name="矩形 22">
              <a:extLst>
                <a:ext uri="{FF2B5EF4-FFF2-40B4-BE49-F238E27FC236}">
                  <a16:creationId xmlns:a16="http://schemas.microsoft.com/office/drawing/2014/main" id="{43241A56-9633-4215-AFE7-031561EF645E}"/>
                </a:ext>
              </a:extLst>
            </p:cNvPr>
            <p:cNvSpPr/>
            <p:nvPr/>
          </p:nvSpPr>
          <p:spPr bwMode="auto">
            <a:xfrm>
              <a:off x="10778677" y="2810919"/>
              <a:ext cx="12196762" cy="2247900"/>
            </a:xfrm>
            <a:prstGeom prst="rect">
              <a:avLst/>
            </a:prstGeom>
            <a:solidFill>
              <a:schemeClr val="tx1">
                <a:lumMod val="50000"/>
                <a:alpha val="7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3" name="矩形 2"/>
          <p:cNvSpPr/>
          <p:nvPr/>
        </p:nvSpPr>
        <p:spPr>
          <a:xfrm>
            <a:off x="393035" y="2441288"/>
            <a:ext cx="3377749" cy="523220"/>
          </a:xfrm>
          <a:prstGeom prst="rect">
            <a:avLst/>
          </a:prstGeom>
          <a:solidFill>
            <a:schemeClr val="accent1">
              <a:lumMod val="20000"/>
              <a:lumOff val="80000"/>
            </a:schemeClr>
          </a:solidFill>
          <a:ln>
            <a:solidFill>
              <a:schemeClr val="tx1">
                <a:lumMod val="50000"/>
              </a:schemeClr>
            </a:solidFill>
          </a:ln>
        </p:spPr>
        <p:txBody>
          <a:bodyPr wrap="square">
            <a:spAutoFit/>
          </a:bodyPr>
          <a:lstStyle/>
          <a:p>
            <a:pPr algn="ctr"/>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印花税的税率</a:t>
            </a:r>
          </a:p>
        </p:txBody>
      </p:sp>
      <p:sp>
        <p:nvSpPr>
          <p:cNvPr id="2" name="矩形 1"/>
          <p:cNvSpPr/>
          <p:nvPr/>
        </p:nvSpPr>
        <p:spPr>
          <a:xfrm>
            <a:off x="6771696" y="624667"/>
            <a:ext cx="3877125" cy="156966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）比例税率。印花税的比例税率分为</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档，即：</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0.5‰</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0.3‰</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0.05‰</a:t>
            </a:r>
            <a:r>
              <a:rPr lang="zh-CN" altLang="en-US" sz="2400" dirty="0">
                <a:latin typeface="微软雅黑 Light" panose="020B0502040204020203" pitchFamily="34" charset="-122"/>
                <a:ea typeface="微软雅黑 Light" panose="020B0502040204020203" pitchFamily="34" charset="-122"/>
              </a:rPr>
              <a:t>。</a:t>
            </a:r>
          </a:p>
        </p:txBody>
      </p:sp>
      <p:sp>
        <p:nvSpPr>
          <p:cNvPr id="14" name="矩形 13"/>
          <p:cNvSpPr/>
          <p:nvPr/>
        </p:nvSpPr>
        <p:spPr bwMode="auto">
          <a:xfrm>
            <a:off x="6771696" y="2979157"/>
            <a:ext cx="3877125" cy="1979345"/>
          </a:xfrm>
          <a:prstGeom prst="rect">
            <a:avLst/>
          </a:prstGeom>
          <a:ln>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r>
              <a:rPr lang="zh-CN" altLang="en-US" sz="2400" dirty="0">
                <a:solidFill>
                  <a:schemeClr val="bg1"/>
                </a:solidFill>
                <a:latin typeface="微软雅黑 Light" panose="020B0502040204020203" pitchFamily="34" charset="-122"/>
                <a:ea typeface="微软雅黑 Light" panose="020B0502040204020203" pitchFamily="34" charset="-122"/>
              </a:rPr>
              <a:t>（</a:t>
            </a:r>
            <a:r>
              <a:rPr lang="en-US" altLang="zh-CN" sz="2400" dirty="0">
                <a:solidFill>
                  <a:schemeClr val="bg1"/>
                </a:solidFill>
                <a:latin typeface="微软雅黑 Light" panose="020B0502040204020203" pitchFamily="34" charset="-122"/>
                <a:ea typeface="微软雅黑 Light" panose="020B0502040204020203" pitchFamily="34" charset="-122"/>
              </a:rPr>
              <a:t>2</a:t>
            </a:r>
            <a:r>
              <a:rPr lang="zh-CN" altLang="en-US" sz="2400" dirty="0">
                <a:solidFill>
                  <a:schemeClr val="bg1"/>
                </a:solidFill>
                <a:latin typeface="微软雅黑 Light" panose="020B0502040204020203" pitchFamily="34" charset="-122"/>
                <a:ea typeface="微软雅黑 Light" panose="020B0502040204020203" pitchFamily="34" charset="-122"/>
              </a:rPr>
              <a:t>）定额税率。在印花税的</a:t>
            </a:r>
            <a:r>
              <a:rPr lang="en-US" altLang="zh-CN" sz="2400" dirty="0">
                <a:solidFill>
                  <a:schemeClr val="bg1"/>
                </a:solidFill>
                <a:latin typeface="微软雅黑 Light" panose="020B0502040204020203" pitchFamily="34" charset="-122"/>
                <a:ea typeface="微软雅黑 Light" panose="020B0502040204020203" pitchFamily="34" charset="-122"/>
              </a:rPr>
              <a:t>13</a:t>
            </a:r>
            <a:r>
              <a:rPr lang="zh-CN" altLang="en-US" sz="2400" dirty="0">
                <a:solidFill>
                  <a:schemeClr val="bg1"/>
                </a:solidFill>
                <a:latin typeface="微软雅黑 Light" panose="020B0502040204020203" pitchFamily="34" charset="-122"/>
                <a:ea typeface="微软雅黑 Light" panose="020B0502040204020203" pitchFamily="34" charset="-122"/>
              </a:rPr>
              <a:t>个税目中，“权利、许可证照”和“营业账簿”税目中的其他账簿，适用定额税率，均为按件贴花，税额为</a:t>
            </a:r>
            <a:r>
              <a:rPr lang="en-US" altLang="zh-CN" sz="2400" dirty="0">
                <a:solidFill>
                  <a:schemeClr val="bg1"/>
                </a:solidFill>
                <a:latin typeface="微软雅黑 Light" panose="020B0502040204020203" pitchFamily="34" charset="-122"/>
                <a:ea typeface="微软雅黑 Light" panose="020B0502040204020203" pitchFamily="34" charset="-122"/>
              </a:rPr>
              <a:t>5</a:t>
            </a:r>
            <a:r>
              <a:rPr lang="zh-CN" altLang="en-US" sz="2400" dirty="0">
                <a:solidFill>
                  <a:schemeClr val="bg1"/>
                </a:solidFill>
                <a:latin typeface="微软雅黑 Light" panose="020B0502040204020203" pitchFamily="34" charset="-122"/>
                <a:ea typeface="微软雅黑 Light" panose="020B0502040204020203" pitchFamily="34" charset="-122"/>
              </a:rPr>
              <a:t>元。</a:t>
            </a:r>
          </a:p>
        </p:txBody>
      </p:sp>
      <p:cxnSp>
        <p:nvCxnSpPr>
          <p:cNvPr id="17" name="肘形连接符 16"/>
          <p:cNvCxnSpPr>
            <a:cxnSpLocks/>
            <a:stCxn id="3" idx="3"/>
            <a:endCxn id="2" idx="1"/>
          </p:cNvCxnSpPr>
          <p:nvPr/>
        </p:nvCxnSpPr>
        <p:spPr bwMode="auto">
          <a:xfrm flipV="1">
            <a:off x="3770784" y="1409497"/>
            <a:ext cx="3000912" cy="1293401"/>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肘形连接符 18"/>
          <p:cNvCxnSpPr>
            <a:cxnSpLocks/>
            <a:stCxn id="3" idx="3"/>
            <a:endCxn id="14" idx="1"/>
          </p:cNvCxnSpPr>
          <p:nvPr/>
        </p:nvCxnSpPr>
        <p:spPr bwMode="auto">
          <a:xfrm>
            <a:off x="3770784" y="2702898"/>
            <a:ext cx="3000912" cy="1265932"/>
          </a:xfrm>
          <a:prstGeom prst="bentConnector3">
            <a:avLst>
              <a:gd name="adj1" fmla="val 50000"/>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矩形 11">
            <a:extLst>
              <a:ext uri="{FF2B5EF4-FFF2-40B4-BE49-F238E27FC236}">
                <a16:creationId xmlns:a16="http://schemas.microsoft.com/office/drawing/2014/main" id="{1CA0AD3C-4EAC-455F-9189-146DEBCABF4A}"/>
              </a:ext>
            </a:extLst>
          </p:cNvPr>
          <p:cNvSpPr/>
          <p:nvPr/>
        </p:nvSpPr>
        <p:spPr>
          <a:xfrm>
            <a:off x="1228029" y="243916"/>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印花税</a:t>
            </a:r>
          </a:p>
        </p:txBody>
      </p:sp>
    </p:spTree>
    <p:extLst>
      <p:ext uri="{BB962C8B-B14F-4D97-AF65-F5344CB8AC3E}">
        <p14:creationId xmlns:p14="http://schemas.microsoft.com/office/powerpoint/2010/main" val="219612093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ppt_x"/>
                                          </p:val>
                                        </p:tav>
                                        <p:tav tm="100000">
                                          <p:val>
                                            <p:strVal val="#ppt_x"/>
                                          </p:val>
                                        </p:tav>
                                      </p:tavLst>
                                    </p:anim>
                                    <p:anim calcmode="lin" valueType="num">
                                      <p:cBhvr additive="base">
                                        <p:cTn id="3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14"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937048" y="945500"/>
            <a:ext cx="4259009" cy="5746421"/>
          </a:xfrm>
          <a:prstGeom prst="rect">
            <a:avLst/>
          </a:prstGeom>
        </p:spPr>
      </p:pic>
      <p:sp>
        <p:nvSpPr>
          <p:cNvPr id="5" name="矩形 4"/>
          <p:cNvSpPr/>
          <p:nvPr/>
        </p:nvSpPr>
        <p:spPr bwMode="auto">
          <a:xfrm>
            <a:off x="436271" y="1772816"/>
            <a:ext cx="7101940" cy="4919105"/>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a:t>
            </a:r>
            <a:r>
              <a:rPr lang="zh-CN" altLang="en-US" sz="2000" dirty="0">
                <a:latin typeface="微软雅黑 Light" panose="020B0502040204020203" pitchFamily="34" charset="-122"/>
                <a:ea typeface="微软雅黑 Light" panose="020B0502040204020203" pitchFamily="34" charset="-122"/>
              </a:rPr>
              <a:t>）购销合同的计税依据为合同记载的购销金额。</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2</a:t>
            </a:r>
            <a:r>
              <a:rPr lang="zh-CN" altLang="en-US" sz="2000" dirty="0">
                <a:latin typeface="微软雅黑 Light" panose="020B0502040204020203" pitchFamily="34" charset="-122"/>
                <a:ea typeface="微软雅黑 Light" panose="020B0502040204020203" pitchFamily="34" charset="-122"/>
              </a:rPr>
              <a:t>）加工承揽合同的计税依据是加工或承揽收入的金额。</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3</a:t>
            </a:r>
            <a:r>
              <a:rPr lang="zh-CN" altLang="en-US" sz="2000" dirty="0">
                <a:latin typeface="微软雅黑 Light" panose="020B0502040204020203" pitchFamily="34" charset="-122"/>
                <a:ea typeface="微软雅黑 Light" panose="020B0502040204020203" pitchFamily="34" charset="-122"/>
              </a:rPr>
              <a:t>）建设工程勘察设计合同的计税依据为收取的费用。</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4</a:t>
            </a:r>
            <a:r>
              <a:rPr lang="zh-CN" altLang="en-US" sz="2000" dirty="0">
                <a:latin typeface="微软雅黑 Light" panose="020B0502040204020203" pitchFamily="34" charset="-122"/>
                <a:ea typeface="微软雅黑 Light" panose="020B0502040204020203" pitchFamily="34" charset="-122"/>
              </a:rPr>
              <a:t>）建筑安装工程承包合同的计税依据为承包金额。</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5</a:t>
            </a:r>
            <a:r>
              <a:rPr lang="zh-CN" altLang="en-US" sz="2000" dirty="0">
                <a:latin typeface="微软雅黑 Light" panose="020B0502040204020203" pitchFamily="34" charset="-122"/>
                <a:ea typeface="微软雅黑 Light" panose="020B0502040204020203" pitchFamily="34" charset="-122"/>
              </a:rPr>
              <a:t>）财产租赁合同的计税依据为租赁金额。</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6</a:t>
            </a:r>
            <a:r>
              <a:rPr lang="zh-CN" altLang="en-US" sz="2000" dirty="0">
                <a:latin typeface="微软雅黑 Light" panose="020B0502040204020203" pitchFamily="34" charset="-122"/>
                <a:ea typeface="微软雅黑 Light" panose="020B0502040204020203" pitchFamily="34" charset="-122"/>
              </a:rPr>
              <a:t>）货物运输合同的计税依据为取得的运输费金额（即运费收入）。</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7</a:t>
            </a:r>
            <a:r>
              <a:rPr lang="zh-CN" altLang="en-US" sz="2000" dirty="0">
                <a:latin typeface="微软雅黑 Light" panose="020B0502040204020203" pitchFamily="34" charset="-122"/>
                <a:ea typeface="微软雅黑 Light" panose="020B0502040204020203" pitchFamily="34" charset="-122"/>
              </a:rPr>
              <a:t>）仓储保管合同的计税依据为收取的仓储保管费用。</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8</a:t>
            </a:r>
            <a:r>
              <a:rPr lang="zh-CN" altLang="en-US" sz="2000" dirty="0">
                <a:latin typeface="微软雅黑 Light" panose="020B0502040204020203" pitchFamily="34" charset="-122"/>
                <a:ea typeface="微软雅黑 Light" panose="020B0502040204020203" pitchFamily="34" charset="-122"/>
              </a:rPr>
              <a:t>）借款合同的计税依据为借款金额。</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9</a:t>
            </a:r>
            <a:r>
              <a:rPr lang="zh-CN" altLang="en-US" sz="2000" dirty="0">
                <a:latin typeface="微软雅黑 Light" panose="020B0502040204020203" pitchFamily="34" charset="-122"/>
                <a:ea typeface="微软雅黑 Light" panose="020B0502040204020203" pitchFamily="34" charset="-122"/>
              </a:rPr>
              <a:t>）财产保险合同的计税依据为支付（收取）的保险费。</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10</a:t>
            </a:r>
            <a:r>
              <a:rPr lang="zh-CN" altLang="en-US" sz="2000" dirty="0">
                <a:latin typeface="微软雅黑 Light" panose="020B0502040204020203" pitchFamily="34" charset="-122"/>
                <a:ea typeface="微软雅黑 Light" panose="020B0502040204020203" pitchFamily="34" charset="-122"/>
              </a:rPr>
              <a:t>）技术合同的计税依据为合同所载的价款、报酬或使用费。</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11</a:t>
            </a:r>
            <a:r>
              <a:rPr lang="zh-CN" altLang="en-US" sz="2000" dirty="0">
                <a:latin typeface="微软雅黑 Light" panose="020B0502040204020203" pitchFamily="34" charset="-122"/>
                <a:ea typeface="微软雅黑 Light" panose="020B0502040204020203" pitchFamily="34" charset="-122"/>
              </a:rPr>
              <a:t>）产权转移书据的计税依据为所载金额。</a:t>
            </a: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12</a:t>
            </a:r>
            <a:r>
              <a:rPr lang="zh-CN" altLang="en-US" sz="2000" dirty="0">
                <a:latin typeface="微软雅黑 Light" panose="020B0502040204020203" pitchFamily="34" charset="-122"/>
                <a:ea typeface="微软雅黑 Light" panose="020B0502040204020203" pitchFamily="34" charset="-122"/>
              </a:rPr>
              <a:t>）营业账簿税目中记载资金的账簿的计税依据为“实收资本”与“资本公积”两项的合计金额。</a:t>
            </a:r>
            <a:endParaRPr lang="en-US" altLang="zh-CN" sz="2000" dirty="0">
              <a:latin typeface="微软雅黑 Light" panose="020B0502040204020203" pitchFamily="34" charset="-122"/>
              <a:ea typeface="微软雅黑 Light" panose="020B0502040204020203" pitchFamily="34" charset="-122"/>
            </a:endParaRPr>
          </a:p>
          <a:p>
            <a:r>
              <a:rPr lang="zh-CN" altLang="en-US" sz="2000" dirty="0">
                <a:latin typeface="微软雅黑 Light" panose="020B0502040204020203" pitchFamily="34" charset="-122"/>
                <a:ea typeface="微软雅黑 Light" panose="020B0502040204020203" pitchFamily="34" charset="-122"/>
              </a:rPr>
              <a:t>（</a:t>
            </a:r>
            <a:r>
              <a:rPr lang="en-US" altLang="zh-CN" sz="2000" dirty="0">
                <a:latin typeface="微软雅黑 Light" panose="020B0502040204020203" pitchFamily="34" charset="-122"/>
                <a:ea typeface="微软雅黑 Light" panose="020B0502040204020203" pitchFamily="34" charset="-122"/>
              </a:rPr>
              <a:t>13</a:t>
            </a:r>
            <a:r>
              <a:rPr lang="zh-CN" altLang="en-US" sz="2000" dirty="0">
                <a:latin typeface="微软雅黑 Light" panose="020B0502040204020203" pitchFamily="34" charset="-122"/>
                <a:ea typeface="微软雅黑 Light" panose="020B0502040204020203" pitchFamily="34" charset="-122"/>
              </a:rPr>
              <a:t>）权利、许可证照的计税依据为应税凭证件数。</a:t>
            </a:r>
          </a:p>
          <a:p>
            <a:endParaRPr lang="zh-CN" altLang="en-US" sz="2000" dirty="0">
              <a:latin typeface="微软雅黑 Light" panose="020B0502040204020203" pitchFamily="34" charset="-122"/>
              <a:ea typeface="微软雅黑 Light" panose="020B0502040204020203" pitchFamily="34" charset="-122"/>
            </a:endParaRPr>
          </a:p>
        </p:txBody>
      </p:sp>
      <p:sp>
        <p:nvSpPr>
          <p:cNvPr id="3" name="矩形 2"/>
          <p:cNvSpPr/>
          <p:nvPr/>
        </p:nvSpPr>
        <p:spPr>
          <a:xfrm>
            <a:off x="779352" y="1111579"/>
            <a:ext cx="3344185" cy="523220"/>
          </a:xfrm>
          <a:prstGeom prst="rect">
            <a:avLst/>
          </a:prstGeom>
        </p:spPr>
        <p:txBody>
          <a:bodyPr wrap="none">
            <a:spAutoFit/>
          </a:bodyPr>
          <a:lstStyle/>
          <a:p>
            <a:r>
              <a:rPr lang="en-US" altLang="zh-CN" sz="2800" dirty="0">
                <a:latin typeface="微软雅黑 Light" panose="020B0502040204020203" pitchFamily="34" charset="-122"/>
                <a:ea typeface="微软雅黑 Light" panose="020B0502040204020203" pitchFamily="34" charset="-122"/>
              </a:rPr>
              <a:t>3.</a:t>
            </a:r>
            <a:r>
              <a:rPr lang="zh-CN" altLang="en-US" sz="2800" dirty="0">
                <a:latin typeface="微软雅黑 Light" panose="020B0502040204020203" pitchFamily="34" charset="-122"/>
                <a:ea typeface="微软雅黑 Light" panose="020B0502040204020203" pitchFamily="34" charset="-122"/>
              </a:rPr>
              <a:t>印花税的计税依据</a:t>
            </a:r>
          </a:p>
        </p:txBody>
      </p:sp>
      <p:sp>
        <p:nvSpPr>
          <p:cNvPr id="9" name="矩形 8">
            <a:extLst>
              <a:ext uri="{FF2B5EF4-FFF2-40B4-BE49-F238E27FC236}">
                <a16:creationId xmlns:a16="http://schemas.microsoft.com/office/drawing/2014/main" id="{1CA0AD3C-4EAC-455F-9189-146DEBCABF4A}"/>
              </a:ext>
            </a:extLst>
          </p:cNvPr>
          <p:cNvSpPr/>
          <p:nvPr/>
        </p:nvSpPr>
        <p:spPr>
          <a:xfrm>
            <a:off x="913805" y="166079"/>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印花税</a:t>
            </a:r>
          </a:p>
        </p:txBody>
      </p:sp>
    </p:spTree>
    <p:extLst>
      <p:ext uri="{BB962C8B-B14F-4D97-AF65-F5344CB8AC3E}">
        <p14:creationId xmlns:p14="http://schemas.microsoft.com/office/powerpoint/2010/main" val="273475649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anim calcmode="lin" valueType="num">
                                      <p:cBhvr additive="base">
                                        <p:cTn id="25"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9" end="9"/>
                                            </p:txEl>
                                          </p:spTgt>
                                        </p:tgtEl>
                                        <p:attrNameLst>
                                          <p:attrName>style.visibility</p:attrName>
                                        </p:attrNameLst>
                                      </p:cBhvr>
                                      <p:to>
                                        <p:strVal val="visible"/>
                                      </p:to>
                                    </p:set>
                                    <p:anim calcmode="lin" valueType="num">
                                      <p:cBhvr additive="base">
                                        <p:cTn id="31"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11" end="11"/>
                                            </p:txEl>
                                          </p:spTgt>
                                        </p:tgtEl>
                                        <p:attrNameLst>
                                          <p:attrName>style.visibility</p:attrName>
                                        </p:attrNameLst>
                                      </p:cBhvr>
                                      <p:to>
                                        <p:strVal val="visible"/>
                                      </p:to>
                                    </p:set>
                                    <p:anim calcmode="lin" valueType="num">
                                      <p:cBhvr additive="base">
                                        <p:cTn id="37" dur="500" fill="hold"/>
                                        <p:tgtEl>
                                          <p:spTgt spid="5">
                                            <p:txEl>
                                              <p:pRg st="11" end="1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xEl>
                                              <p:pRg st="12" end="12"/>
                                            </p:txEl>
                                          </p:spTgt>
                                        </p:tgtEl>
                                        <p:attrNameLst>
                                          <p:attrName>style.visibility</p:attrName>
                                        </p:attrNameLst>
                                      </p:cBhvr>
                                      <p:to>
                                        <p:strVal val="visible"/>
                                      </p:to>
                                    </p:set>
                                    <p:anim calcmode="lin" valueType="num">
                                      <p:cBhvr additive="base">
                                        <p:cTn id="43" dur="500" fill="hold"/>
                                        <p:tgtEl>
                                          <p:spTgt spid="5">
                                            <p:txEl>
                                              <p:pRg st="12" end="1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xEl>
                                              <p:pRg st="10" end="10"/>
                                            </p:txEl>
                                          </p:spTgt>
                                        </p:tgtEl>
                                        <p:attrNameLst>
                                          <p:attrName>style.visibility</p:attrName>
                                        </p:attrNameLst>
                                      </p:cBhvr>
                                      <p:to>
                                        <p:strVal val="visible"/>
                                      </p:to>
                                    </p:set>
                                    <p:anim calcmode="lin" valueType="num">
                                      <p:cBhvr additive="base">
                                        <p:cTn id="49"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
                                            <p:txEl>
                                              <p:pRg st="8" end="8"/>
                                            </p:txEl>
                                          </p:spTgt>
                                        </p:tgtEl>
                                        <p:attrNameLst>
                                          <p:attrName>style.visibility</p:attrName>
                                        </p:attrNameLst>
                                      </p:cBhvr>
                                      <p:to>
                                        <p:strVal val="visible"/>
                                      </p:to>
                                    </p:set>
                                    <p:anim calcmode="lin" valueType="num">
                                      <p:cBhvr additive="base">
                                        <p:cTn id="55"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
                                            <p:txEl>
                                              <p:pRg st="2" end="2"/>
                                            </p:txEl>
                                          </p:spTgt>
                                        </p:tgtEl>
                                        <p:attrNameLst>
                                          <p:attrName>style.visibility</p:attrName>
                                        </p:attrNameLst>
                                      </p:cBhvr>
                                      <p:to>
                                        <p:strVal val="visible"/>
                                      </p:to>
                                    </p:set>
                                    <p:anim calcmode="lin" valueType="num">
                                      <p:cBhvr additive="base">
                                        <p:cTn id="6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5">
                                            <p:txEl>
                                              <p:pRg st="3" end="3"/>
                                            </p:txEl>
                                          </p:spTgt>
                                        </p:tgtEl>
                                        <p:attrNameLst>
                                          <p:attrName>style.visibility</p:attrName>
                                        </p:attrNameLst>
                                      </p:cBhvr>
                                      <p:to>
                                        <p:strVal val="visible"/>
                                      </p:to>
                                    </p:set>
                                    <p:anim calcmode="lin" valueType="num">
                                      <p:cBhvr additive="base">
                                        <p:cTn id="67"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5">
                                            <p:txEl>
                                              <p:pRg st="4" end="4"/>
                                            </p:txEl>
                                          </p:spTgt>
                                        </p:tgtEl>
                                        <p:attrNameLst>
                                          <p:attrName>style.visibility</p:attrName>
                                        </p:attrNameLst>
                                      </p:cBhvr>
                                      <p:to>
                                        <p:strVal val="visible"/>
                                      </p:to>
                                    </p:set>
                                    <p:anim calcmode="lin" valueType="num">
                                      <p:cBhvr additive="base">
                                        <p:cTn id="73"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4" fill="hold" nodeType="clickEffect">
                                  <p:stCondLst>
                                    <p:cond delay="0"/>
                                  </p:stCondLst>
                                  <p:childTnLst>
                                    <p:set>
                                      <p:cBhvr>
                                        <p:cTn id="78" dur="1" fill="hold">
                                          <p:stCondLst>
                                            <p:cond delay="0"/>
                                          </p:stCondLst>
                                        </p:cTn>
                                        <p:tgtEl>
                                          <p:spTgt spid="5">
                                            <p:txEl>
                                              <p:pRg st="5" end="5"/>
                                            </p:txEl>
                                          </p:spTgt>
                                        </p:tgtEl>
                                        <p:attrNameLst>
                                          <p:attrName>style.visibility</p:attrName>
                                        </p:attrNameLst>
                                      </p:cBhvr>
                                      <p:to>
                                        <p:strVal val="visible"/>
                                      </p:to>
                                    </p:set>
                                    <p:anim calcmode="lin" valueType="num">
                                      <p:cBhvr additive="base">
                                        <p:cTn id="79"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4" fill="hold" nodeType="clickEffect">
                                  <p:stCondLst>
                                    <p:cond delay="0"/>
                                  </p:stCondLst>
                                  <p:childTnLst>
                                    <p:set>
                                      <p:cBhvr>
                                        <p:cTn id="84" dur="1" fill="hold">
                                          <p:stCondLst>
                                            <p:cond delay="0"/>
                                          </p:stCondLst>
                                        </p:cTn>
                                        <p:tgtEl>
                                          <p:spTgt spid="5">
                                            <p:txEl>
                                              <p:pRg st="6" end="6"/>
                                            </p:txEl>
                                          </p:spTgt>
                                        </p:tgtEl>
                                        <p:attrNameLst>
                                          <p:attrName>style.visibility</p:attrName>
                                        </p:attrNameLst>
                                      </p:cBhvr>
                                      <p:to>
                                        <p:strVal val="visible"/>
                                      </p:to>
                                    </p:set>
                                    <p:anim calcmode="lin" valueType="num">
                                      <p:cBhvr additive="base">
                                        <p:cTn id="85"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84364" y="1442336"/>
            <a:ext cx="5245234" cy="5415664"/>
          </a:xfrm>
          <a:prstGeom prst="rect">
            <a:avLst/>
          </a:prstGeom>
        </p:spPr>
      </p:pic>
      <p:sp>
        <p:nvSpPr>
          <p:cNvPr id="5" name="矩形 4"/>
          <p:cNvSpPr/>
          <p:nvPr/>
        </p:nvSpPr>
        <p:spPr bwMode="auto">
          <a:xfrm>
            <a:off x="979549" y="2564904"/>
            <a:ext cx="4464496" cy="288032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）纳税义务发生时间。</a:t>
            </a:r>
            <a:endParaRPr lang="en-US" altLang="zh-CN" sz="2400" dirty="0">
              <a:latin typeface="微软雅黑 Light" panose="020B0502040204020203" pitchFamily="34" charset="-122"/>
              <a:ea typeface="微软雅黑 Light" panose="020B0502040204020203" pitchFamily="34" charset="-122"/>
            </a:endParaRPr>
          </a:p>
          <a:p>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印花税纳税义务发生时间为纳税人订立、领受凭证或者完成证券交易的当日。如果合同是在国外签订，并且不便在国外贴花的，应在将合同带入境时办理贴花纳税手续。</a:t>
            </a:r>
          </a:p>
        </p:txBody>
      </p:sp>
      <p:sp>
        <p:nvSpPr>
          <p:cNvPr id="3" name="矩形 2"/>
          <p:cNvSpPr/>
          <p:nvPr/>
        </p:nvSpPr>
        <p:spPr>
          <a:xfrm>
            <a:off x="972621" y="1554358"/>
            <a:ext cx="3390672" cy="584775"/>
          </a:xfrm>
          <a:prstGeom prst="rect">
            <a:avLst/>
          </a:prstGeom>
        </p:spPr>
        <p:txBody>
          <a:bodyPr wrap="none">
            <a:spAutoFit/>
          </a:bodyPr>
          <a:lstStyle/>
          <a:p>
            <a:r>
              <a:rPr lang="en-US" altLang="zh-CN" sz="3200" dirty="0">
                <a:latin typeface="微软雅黑 Light" panose="020B0502040204020203" pitchFamily="34" charset="-122"/>
                <a:ea typeface="微软雅黑 Light" panose="020B0502040204020203" pitchFamily="34" charset="-122"/>
              </a:rPr>
              <a:t>4.</a:t>
            </a:r>
            <a:r>
              <a:rPr lang="zh-CN" altLang="en-US" sz="3200" dirty="0">
                <a:latin typeface="微软雅黑 Light" panose="020B0502040204020203" pitchFamily="34" charset="-122"/>
                <a:ea typeface="微软雅黑 Light" panose="020B0502040204020203" pitchFamily="34" charset="-122"/>
              </a:rPr>
              <a:t>印花税征收管理</a:t>
            </a:r>
          </a:p>
        </p:txBody>
      </p:sp>
      <p:sp>
        <p:nvSpPr>
          <p:cNvPr id="9" name="矩形 8">
            <a:extLst>
              <a:ext uri="{FF2B5EF4-FFF2-40B4-BE49-F238E27FC236}">
                <a16:creationId xmlns:a16="http://schemas.microsoft.com/office/drawing/2014/main" id="{1CA0AD3C-4EAC-455F-9189-146DEBCABF4A}"/>
              </a:ext>
            </a:extLst>
          </p:cNvPr>
          <p:cNvSpPr/>
          <p:nvPr/>
        </p:nvSpPr>
        <p:spPr>
          <a:xfrm>
            <a:off x="780312" y="166079"/>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印花税</a:t>
            </a:r>
          </a:p>
        </p:txBody>
      </p:sp>
    </p:spTree>
    <p:extLst>
      <p:ext uri="{BB962C8B-B14F-4D97-AF65-F5344CB8AC3E}">
        <p14:creationId xmlns:p14="http://schemas.microsoft.com/office/powerpoint/2010/main" val="118305183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84364" y="1442336"/>
            <a:ext cx="5245234" cy="5415664"/>
          </a:xfrm>
          <a:prstGeom prst="rect">
            <a:avLst/>
          </a:prstGeom>
        </p:spPr>
      </p:pic>
      <p:sp>
        <p:nvSpPr>
          <p:cNvPr id="5" name="矩形 4"/>
          <p:cNvSpPr/>
          <p:nvPr/>
        </p:nvSpPr>
        <p:spPr bwMode="auto">
          <a:xfrm>
            <a:off x="918011" y="2537002"/>
            <a:ext cx="4464496" cy="2808312"/>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）纳税环节。</a:t>
            </a:r>
            <a:endParaRPr lang="en-US" altLang="zh-CN" sz="2400" dirty="0">
              <a:latin typeface="微软雅黑 Light" panose="020B0502040204020203" pitchFamily="34" charset="-122"/>
              <a:ea typeface="微软雅黑 Light" panose="020B0502040204020203" pitchFamily="34" charset="-122"/>
            </a:endParaRPr>
          </a:p>
          <a:p>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印花税应当在书立或领受时贴花。具体是指在合同签订时、账簿启用时和证照领受时贴花。如果合同是在国外签订，并且不便在国外贴花的，应在将合同带入境时办理贴花纳税手续。</a:t>
            </a:r>
          </a:p>
        </p:txBody>
      </p:sp>
      <p:sp>
        <p:nvSpPr>
          <p:cNvPr id="3" name="矩形 2"/>
          <p:cNvSpPr/>
          <p:nvPr/>
        </p:nvSpPr>
        <p:spPr>
          <a:xfrm>
            <a:off x="918011" y="1554358"/>
            <a:ext cx="3390672" cy="584775"/>
          </a:xfrm>
          <a:prstGeom prst="rect">
            <a:avLst/>
          </a:prstGeom>
        </p:spPr>
        <p:txBody>
          <a:bodyPr wrap="none">
            <a:spAutoFit/>
          </a:bodyPr>
          <a:lstStyle/>
          <a:p>
            <a:r>
              <a:rPr lang="en-US" altLang="zh-CN" sz="3200" dirty="0">
                <a:latin typeface="微软雅黑 Light" panose="020B0502040204020203" pitchFamily="34" charset="-122"/>
                <a:ea typeface="微软雅黑 Light" panose="020B0502040204020203" pitchFamily="34" charset="-122"/>
              </a:rPr>
              <a:t>4.</a:t>
            </a:r>
            <a:r>
              <a:rPr lang="zh-CN" altLang="en-US" sz="3200" dirty="0">
                <a:latin typeface="微软雅黑 Light" panose="020B0502040204020203" pitchFamily="34" charset="-122"/>
                <a:ea typeface="微软雅黑 Light" panose="020B0502040204020203" pitchFamily="34" charset="-122"/>
              </a:rPr>
              <a:t>印花税征收管理</a:t>
            </a:r>
          </a:p>
        </p:txBody>
      </p:sp>
      <p:sp>
        <p:nvSpPr>
          <p:cNvPr id="9" name="矩形 8">
            <a:extLst>
              <a:ext uri="{FF2B5EF4-FFF2-40B4-BE49-F238E27FC236}">
                <a16:creationId xmlns:a16="http://schemas.microsoft.com/office/drawing/2014/main" id="{1CA0AD3C-4EAC-455F-9189-146DEBCABF4A}"/>
              </a:ext>
            </a:extLst>
          </p:cNvPr>
          <p:cNvSpPr/>
          <p:nvPr/>
        </p:nvSpPr>
        <p:spPr>
          <a:xfrm>
            <a:off x="914464" y="117441"/>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印花税</a:t>
            </a:r>
          </a:p>
        </p:txBody>
      </p:sp>
    </p:spTree>
    <p:extLst>
      <p:ext uri="{BB962C8B-B14F-4D97-AF65-F5344CB8AC3E}">
        <p14:creationId xmlns:p14="http://schemas.microsoft.com/office/powerpoint/2010/main" val="93136517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84364" y="1442336"/>
            <a:ext cx="5245234" cy="5415664"/>
          </a:xfrm>
          <a:prstGeom prst="rect">
            <a:avLst/>
          </a:prstGeom>
        </p:spPr>
      </p:pic>
      <p:sp>
        <p:nvSpPr>
          <p:cNvPr id="5" name="矩形 4"/>
          <p:cNvSpPr/>
          <p:nvPr/>
        </p:nvSpPr>
        <p:spPr bwMode="auto">
          <a:xfrm>
            <a:off x="1155305" y="2414613"/>
            <a:ext cx="4464496" cy="115840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）纳税地点。</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印花税一般实行就地纳税。</a:t>
            </a:r>
          </a:p>
        </p:txBody>
      </p:sp>
      <p:sp>
        <p:nvSpPr>
          <p:cNvPr id="3" name="矩形 2"/>
          <p:cNvSpPr/>
          <p:nvPr/>
        </p:nvSpPr>
        <p:spPr>
          <a:xfrm>
            <a:off x="913805" y="1554358"/>
            <a:ext cx="3390672" cy="584775"/>
          </a:xfrm>
          <a:prstGeom prst="rect">
            <a:avLst/>
          </a:prstGeom>
        </p:spPr>
        <p:txBody>
          <a:bodyPr wrap="none">
            <a:spAutoFit/>
          </a:bodyPr>
          <a:lstStyle/>
          <a:p>
            <a:r>
              <a:rPr lang="en-US" altLang="zh-CN" sz="3200" dirty="0">
                <a:latin typeface="微软雅黑 Light" panose="020B0502040204020203" pitchFamily="34" charset="-122"/>
                <a:ea typeface="微软雅黑 Light" panose="020B0502040204020203" pitchFamily="34" charset="-122"/>
              </a:rPr>
              <a:t>4.</a:t>
            </a:r>
            <a:r>
              <a:rPr lang="zh-CN" altLang="en-US" sz="3200" dirty="0">
                <a:latin typeface="微软雅黑 Light" panose="020B0502040204020203" pitchFamily="34" charset="-122"/>
                <a:ea typeface="微软雅黑 Light" panose="020B0502040204020203" pitchFamily="34" charset="-122"/>
              </a:rPr>
              <a:t>印花税征收管理</a:t>
            </a:r>
          </a:p>
        </p:txBody>
      </p:sp>
      <p:sp>
        <p:nvSpPr>
          <p:cNvPr id="9" name="矩形 8">
            <a:extLst>
              <a:ext uri="{FF2B5EF4-FFF2-40B4-BE49-F238E27FC236}">
                <a16:creationId xmlns:a16="http://schemas.microsoft.com/office/drawing/2014/main" id="{1CA0AD3C-4EAC-455F-9189-146DEBCABF4A}"/>
              </a:ext>
            </a:extLst>
          </p:cNvPr>
          <p:cNvSpPr/>
          <p:nvPr/>
        </p:nvSpPr>
        <p:spPr>
          <a:xfrm>
            <a:off x="913805" y="166079"/>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5.1.6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印花税</a:t>
            </a:r>
          </a:p>
        </p:txBody>
      </p:sp>
      <p:sp>
        <p:nvSpPr>
          <p:cNvPr id="8" name="矩形 7"/>
          <p:cNvSpPr/>
          <p:nvPr/>
        </p:nvSpPr>
        <p:spPr bwMode="auto">
          <a:xfrm>
            <a:off x="1155305" y="3978520"/>
            <a:ext cx="4464496" cy="182674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）纳税期限。</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印花税按季、按年或者按次计征。</a:t>
            </a:r>
          </a:p>
        </p:txBody>
      </p:sp>
    </p:spTree>
    <p:extLst>
      <p:ext uri="{BB962C8B-B14F-4D97-AF65-F5344CB8AC3E}">
        <p14:creationId xmlns:p14="http://schemas.microsoft.com/office/powerpoint/2010/main" val="101417578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1" end="1"/>
                                            </p:txEl>
                                          </p:spTgt>
                                        </p:tgtEl>
                                        <p:attrNameLst>
                                          <p:attrName>style.visibility</p:attrName>
                                        </p:attrNameLst>
                                      </p:cBhvr>
                                      <p:to>
                                        <p:strVal val="visible"/>
                                      </p:to>
                                    </p:set>
                                    <p:anim calcmode="lin" valueType="num">
                                      <p:cBhvr additive="base">
                                        <p:cTn id="3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1380191" y="-289580"/>
            <a:ext cx="2606804"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1</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panose="020B0503020204020204" pitchFamily="34" charset="-122"/>
                <a:ea typeface="微软雅黑" panose="020B0503020204020204" pitchFamily="34" charset="-122"/>
              </a:rPr>
              <a:t>任务</a:t>
            </a:r>
            <a:r>
              <a:rPr lang="en-US" altLang="zh-CN" sz="5400" b="1" dirty="0">
                <a:solidFill>
                  <a:schemeClr val="bg1"/>
                </a:solidFill>
                <a:latin typeface="微软雅黑" panose="020B0503020204020204" pitchFamily="34" charset="-122"/>
                <a:ea typeface="微软雅黑" panose="020B0503020204020204" pitchFamily="34" charset="-122"/>
              </a:rPr>
              <a:t>5.1</a:t>
            </a:r>
            <a:r>
              <a:rPr lang="zh-CN" altLang="en-US" sz="5400" b="1" dirty="0">
                <a:solidFill>
                  <a:schemeClr val="bg1"/>
                </a:solidFill>
                <a:latin typeface="微软雅黑" panose="020B0503020204020204" pitchFamily="34" charset="-122"/>
                <a:ea typeface="微软雅黑" panose="020B0503020204020204" pitchFamily="34" charset="-122"/>
              </a:rPr>
              <a:t>其他税种</a:t>
            </a:r>
          </a:p>
        </p:txBody>
      </p:sp>
      <p:grpSp>
        <p:nvGrpSpPr>
          <p:cNvPr id="97" name="组合 96">
            <a:extLst>
              <a:ext uri="{FF2B5EF4-FFF2-40B4-BE49-F238E27FC236}">
                <a16:creationId xmlns:a16="http://schemas.microsoft.com/office/drawing/2014/main" id="{FC1997F8-8A53-4BBA-B378-6EDF533CB20F}"/>
              </a:ext>
            </a:extLst>
          </p:cNvPr>
          <p:cNvGrpSpPr/>
          <p:nvPr/>
        </p:nvGrpSpPr>
        <p:grpSpPr>
          <a:xfrm>
            <a:off x="6499398" y="3747785"/>
            <a:ext cx="615179" cy="627914"/>
            <a:chOff x="8186613" y="1546264"/>
            <a:chExt cx="330200" cy="330200"/>
          </a:xfrm>
          <a:solidFill>
            <a:schemeClr val="accent3"/>
          </a:solidFill>
        </p:grpSpPr>
        <p:sp>
          <p:nvSpPr>
            <p:cNvPr id="98" name="Oval 5">
              <a:extLst>
                <a:ext uri="{FF2B5EF4-FFF2-40B4-BE49-F238E27FC236}">
                  <a16:creationId xmlns:a16="http://schemas.microsoft.com/office/drawing/2014/main" id="{4699489F-194C-4055-AA7D-5523DC6279F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99" name="Freeform 6">
              <a:extLst>
                <a:ext uri="{FF2B5EF4-FFF2-40B4-BE49-F238E27FC236}">
                  <a16:creationId xmlns:a16="http://schemas.microsoft.com/office/drawing/2014/main" id="{4CCE8999-F4AC-4AEC-AA0D-3AE8BC4B5640}"/>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6514226" y="4690060"/>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981058" y="-69354"/>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矩形 1"/>
          <p:cNvSpPr/>
          <p:nvPr/>
        </p:nvSpPr>
        <p:spPr>
          <a:xfrm>
            <a:off x="7204483" y="2621749"/>
            <a:ext cx="2629246" cy="523220"/>
          </a:xfrm>
          <a:prstGeom prst="rect">
            <a:avLst/>
          </a:prstGeom>
        </p:spPr>
        <p:txBody>
          <a:bodyPr wrap="non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5.1.1</a:t>
            </a:r>
            <a:r>
              <a:rPr lang="zh-CN" altLang="en-US" sz="2800" dirty="0">
                <a:latin typeface="微软雅黑 Light" panose="020B0502040204020203" pitchFamily="34" charset="-122"/>
                <a:ea typeface="微软雅黑 Light" panose="020B0502040204020203" pitchFamily="34" charset="-122"/>
              </a:rPr>
              <a:t>房产税</a:t>
            </a:r>
          </a:p>
        </p:txBody>
      </p:sp>
      <p:grpSp>
        <p:nvGrpSpPr>
          <p:cNvPr id="14" name="组合 13">
            <a:extLst>
              <a:ext uri="{FF2B5EF4-FFF2-40B4-BE49-F238E27FC236}">
                <a16:creationId xmlns:a16="http://schemas.microsoft.com/office/drawing/2014/main" id="{657985E0-8301-494A-B981-06300797EE08}"/>
              </a:ext>
            </a:extLst>
          </p:cNvPr>
          <p:cNvGrpSpPr/>
          <p:nvPr/>
        </p:nvGrpSpPr>
        <p:grpSpPr>
          <a:xfrm>
            <a:off x="6514226" y="4974711"/>
            <a:ext cx="615179" cy="627914"/>
            <a:chOff x="8186613" y="1546264"/>
            <a:chExt cx="330200" cy="330200"/>
          </a:xfrm>
          <a:solidFill>
            <a:schemeClr val="accent3"/>
          </a:solidFill>
        </p:grpSpPr>
        <p:sp>
          <p:nvSpPr>
            <p:cNvPr id="15" name="Oval 5">
              <a:extLst>
                <a:ext uri="{FF2B5EF4-FFF2-40B4-BE49-F238E27FC236}">
                  <a16:creationId xmlns:a16="http://schemas.microsoft.com/office/drawing/2014/main" id="{C7EAB4E4-CEAF-4558-9046-58F95A6C0292}"/>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16" name="Freeform 6">
              <a:extLst>
                <a:ext uri="{FF2B5EF4-FFF2-40B4-BE49-F238E27FC236}">
                  <a16:creationId xmlns:a16="http://schemas.microsoft.com/office/drawing/2014/main" id="{613AC929-84C9-4E04-A430-C3156E44C123}"/>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grpSp>
        <p:nvGrpSpPr>
          <p:cNvPr id="17" name="组合 16">
            <a:extLst>
              <a:ext uri="{FF2B5EF4-FFF2-40B4-BE49-F238E27FC236}">
                <a16:creationId xmlns:a16="http://schemas.microsoft.com/office/drawing/2014/main" id="{697EDD97-7FAC-4C19-8570-E698606C7DAA}"/>
              </a:ext>
            </a:extLst>
          </p:cNvPr>
          <p:cNvGrpSpPr/>
          <p:nvPr/>
        </p:nvGrpSpPr>
        <p:grpSpPr>
          <a:xfrm>
            <a:off x="6514226" y="4369443"/>
            <a:ext cx="615179" cy="627914"/>
            <a:chOff x="8186613" y="1546264"/>
            <a:chExt cx="330200" cy="330200"/>
          </a:xfrm>
          <a:solidFill>
            <a:schemeClr val="accent3"/>
          </a:solidFill>
        </p:grpSpPr>
        <p:sp>
          <p:nvSpPr>
            <p:cNvPr id="18" name="Oval 5">
              <a:extLst>
                <a:ext uri="{FF2B5EF4-FFF2-40B4-BE49-F238E27FC236}">
                  <a16:creationId xmlns:a16="http://schemas.microsoft.com/office/drawing/2014/main" id="{CD272AA9-03E8-49D2-ABDA-83890EA49B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19" name="Freeform 6">
              <a:extLst>
                <a:ext uri="{FF2B5EF4-FFF2-40B4-BE49-F238E27FC236}">
                  <a16:creationId xmlns:a16="http://schemas.microsoft.com/office/drawing/2014/main" id="{5D10FD39-F4F6-43EA-A1E0-8BB1CFB53AE9}"/>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grpSp>
        <p:nvGrpSpPr>
          <p:cNvPr id="20" name="组合 19">
            <a:extLst>
              <a:ext uri="{FF2B5EF4-FFF2-40B4-BE49-F238E27FC236}">
                <a16:creationId xmlns:a16="http://schemas.microsoft.com/office/drawing/2014/main" id="{E6702D6A-405C-4E1C-A105-9789DB65C5F9}"/>
              </a:ext>
            </a:extLst>
          </p:cNvPr>
          <p:cNvGrpSpPr/>
          <p:nvPr/>
        </p:nvGrpSpPr>
        <p:grpSpPr>
          <a:xfrm>
            <a:off x="6514226" y="6211772"/>
            <a:ext cx="615179" cy="627914"/>
            <a:chOff x="8186613" y="1546264"/>
            <a:chExt cx="330200" cy="330200"/>
          </a:xfrm>
          <a:solidFill>
            <a:schemeClr val="accent3"/>
          </a:solidFill>
        </p:grpSpPr>
        <p:sp>
          <p:nvSpPr>
            <p:cNvPr id="21" name="Oval 5">
              <a:extLst>
                <a:ext uri="{FF2B5EF4-FFF2-40B4-BE49-F238E27FC236}">
                  <a16:creationId xmlns:a16="http://schemas.microsoft.com/office/drawing/2014/main" id="{C30FD2D8-CDAA-4F6F-9E43-AA00F552A628}"/>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Freeform 6">
              <a:extLst>
                <a:ext uri="{FF2B5EF4-FFF2-40B4-BE49-F238E27FC236}">
                  <a16:creationId xmlns:a16="http://schemas.microsoft.com/office/drawing/2014/main" id="{B85FF2B6-8392-459E-BBBE-1DBDB361F2B8}"/>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3" name="组合 22">
            <a:extLst>
              <a:ext uri="{FF2B5EF4-FFF2-40B4-BE49-F238E27FC236}">
                <a16:creationId xmlns:a16="http://schemas.microsoft.com/office/drawing/2014/main" id="{A970F49D-B5D8-45C6-AD5D-F24B7CD00ABA}"/>
              </a:ext>
            </a:extLst>
          </p:cNvPr>
          <p:cNvGrpSpPr/>
          <p:nvPr/>
        </p:nvGrpSpPr>
        <p:grpSpPr>
          <a:xfrm>
            <a:off x="6499398" y="5596369"/>
            <a:ext cx="615179" cy="627914"/>
            <a:chOff x="8186613" y="1546264"/>
            <a:chExt cx="330200" cy="330200"/>
          </a:xfrm>
          <a:solidFill>
            <a:schemeClr val="accent3"/>
          </a:solidFill>
        </p:grpSpPr>
        <p:sp>
          <p:nvSpPr>
            <p:cNvPr id="24" name="Oval 5">
              <a:extLst>
                <a:ext uri="{FF2B5EF4-FFF2-40B4-BE49-F238E27FC236}">
                  <a16:creationId xmlns:a16="http://schemas.microsoft.com/office/drawing/2014/main" id="{2E6D7A2D-5EED-47CC-ABF2-4E1AC151AD53}"/>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25" name="Freeform 6">
              <a:extLst>
                <a:ext uri="{FF2B5EF4-FFF2-40B4-BE49-F238E27FC236}">
                  <a16:creationId xmlns:a16="http://schemas.microsoft.com/office/drawing/2014/main" id="{68EBFFB3-0291-4E68-974C-44FDBE701D75}"/>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grpSp>
        <p:nvGrpSpPr>
          <p:cNvPr id="26" name="组合 25">
            <a:extLst>
              <a:ext uri="{FF2B5EF4-FFF2-40B4-BE49-F238E27FC236}">
                <a16:creationId xmlns:a16="http://schemas.microsoft.com/office/drawing/2014/main" id="{4418B647-9B62-4E49-BA7D-ADE4168D91B1}"/>
              </a:ext>
            </a:extLst>
          </p:cNvPr>
          <p:cNvGrpSpPr/>
          <p:nvPr/>
        </p:nvGrpSpPr>
        <p:grpSpPr>
          <a:xfrm>
            <a:off x="6499398" y="3148773"/>
            <a:ext cx="615179" cy="627914"/>
            <a:chOff x="8186613" y="1546264"/>
            <a:chExt cx="330200" cy="330200"/>
          </a:xfrm>
          <a:solidFill>
            <a:schemeClr val="accent3"/>
          </a:solidFill>
        </p:grpSpPr>
        <p:sp>
          <p:nvSpPr>
            <p:cNvPr id="27" name="Oval 5">
              <a:extLst>
                <a:ext uri="{FF2B5EF4-FFF2-40B4-BE49-F238E27FC236}">
                  <a16:creationId xmlns:a16="http://schemas.microsoft.com/office/drawing/2014/main" id="{33486793-6FB7-45D3-BDF9-89506D3C51F1}"/>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28" name="Freeform 6">
              <a:extLst>
                <a:ext uri="{FF2B5EF4-FFF2-40B4-BE49-F238E27FC236}">
                  <a16:creationId xmlns:a16="http://schemas.microsoft.com/office/drawing/2014/main" id="{CCACA350-D65C-4476-A0B3-4A7FE64DDFB3}"/>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grpSp>
        <p:nvGrpSpPr>
          <p:cNvPr id="29" name="组合 28">
            <a:extLst>
              <a:ext uri="{FF2B5EF4-FFF2-40B4-BE49-F238E27FC236}">
                <a16:creationId xmlns:a16="http://schemas.microsoft.com/office/drawing/2014/main" id="{8B55E5E1-F665-45C2-89CF-96B8410F0896}"/>
              </a:ext>
            </a:extLst>
          </p:cNvPr>
          <p:cNvGrpSpPr/>
          <p:nvPr/>
        </p:nvGrpSpPr>
        <p:grpSpPr>
          <a:xfrm>
            <a:off x="6512244" y="2516312"/>
            <a:ext cx="615179" cy="627914"/>
            <a:chOff x="8186613" y="1546264"/>
            <a:chExt cx="330200" cy="330200"/>
          </a:xfrm>
          <a:solidFill>
            <a:schemeClr val="accent3"/>
          </a:solidFill>
        </p:grpSpPr>
        <p:sp>
          <p:nvSpPr>
            <p:cNvPr id="30" name="Oval 5">
              <a:extLst>
                <a:ext uri="{FF2B5EF4-FFF2-40B4-BE49-F238E27FC236}">
                  <a16:creationId xmlns:a16="http://schemas.microsoft.com/office/drawing/2014/main" id="{60730EDA-10A2-4734-9B7F-3DE238891666}"/>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sp>
          <p:nvSpPr>
            <p:cNvPr id="31" name="Freeform 6">
              <a:extLst>
                <a:ext uri="{FF2B5EF4-FFF2-40B4-BE49-F238E27FC236}">
                  <a16:creationId xmlns:a16="http://schemas.microsoft.com/office/drawing/2014/main" id="{9496247F-58B8-46A0-92C2-8F999B3D8535}"/>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bg1"/>
                </a:solidFill>
              </a:endParaRPr>
            </a:p>
          </p:txBody>
        </p:sp>
      </p:grpSp>
      <p:cxnSp>
        <p:nvCxnSpPr>
          <p:cNvPr id="32" name="直接连接符 31">
            <a:extLst>
              <a:ext uri="{FF2B5EF4-FFF2-40B4-BE49-F238E27FC236}">
                <a16:creationId xmlns:a16="http://schemas.microsoft.com/office/drawing/2014/main" id="{816DE184-E84C-44C1-9D07-A3060E00FA2B}"/>
              </a:ext>
            </a:extLst>
          </p:cNvPr>
          <p:cNvCxnSpPr>
            <a:cxnSpLocks/>
          </p:cNvCxnSpPr>
          <p:nvPr/>
        </p:nvCxnSpPr>
        <p:spPr bwMode="auto">
          <a:xfrm>
            <a:off x="6567463" y="3144226"/>
            <a:ext cx="3203326"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a:extLst>
              <a:ext uri="{FF2B5EF4-FFF2-40B4-BE49-F238E27FC236}">
                <a16:creationId xmlns:a16="http://schemas.microsoft.com/office/drawing/2014/main" id="{597ABBCB-50AD-4E6D-973C-DC6F48872F59}"/>
              </a:ext>
            </a:extLst>
          </p:cNvPr>
          <p:cNvCxnSpPr>
            <a:cxnSpLocks/>
          </p:cNvCxnSpPr>
          <p:nvPr/>
        </p:nvCxnSpPr>
        <p:spPr bwMode="auto">
          <a:xfrm flipV="1">
            <a:off x="6514226" y="3746787"/>
            <a:ext cx="3400579" cy="24287"/>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直接连接符 33">
            <a:extLst>
              <a:ext uri="{FF2B5EF4-FFF2-40B4-BE49-F238E27FC236}">
                <a16:creationId xmlns:a16="http://schemas.microsoft.com/office/drawing/2014/main" id="{3C8FF172-CBE3-4421-96D2-E50A0C69DED8}"/>
              </a:ext>
            </a:extLst>
          </p:cNvPr>
          <p:cNvCxnSpPr>
            <a:cxnSpLocks/>
          </p:cNvCxnSpPr>
          <p:nvPr/>
        </p:nvCxnSpPr>
        <p:spPr bwMode="auto">
          <a:xfrm flipV="1">
            <a:off x="6519501" y="4369443"/>
            <a:ext cx="3395304" cy="6256"/>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直接连接符 34">
            <a:extLst>
              <a:ext uri="{FF2B5EF4-FFF2-40B4-BE49-F238E27FC236}">
                <a16:creationId xmlns:a16="http://schemas.microsoft.com/office/drawing/2014/main" id="{BC8BB153-FEF3-4D73-99E1-D1AC6DB8F149}"/>
              </a:ext>
            </a:extLst>
          </p:cNvPr>
          <p:cNvCxnSpPr>
            <a:cxnSpLocks/>
          </p:cNvCxnSpPr>
          <p:nvPr/>
        </p:nvCxnSpPr>
        <p:spPr bwMode="auto">
          <a:xfrm flipV="1">
            <a:off x="6552635" y="4977517"/>
            <a:ext cx="3362170" cy="1984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直接连接符 35">
            <a:extLst>
              <a:ext uri="{FF2B5EF4-FFF2-40B4-BE49-F238E27FC236}">
                <a16:creationId xmlns:a16="http://schemas.microsoft.com/office/drawing/2014/main" id="{CF1B44BD-2157-455F-BDCA-9B0428314FAB}"/>
              </a:ext>
            </a:extLst>
          </p:cNvPr>
          <p:cNvCxnSpPr>
            <a:cxnSpLocks/>
          </p:cNvCxnSpPr>
          <p:nvPr/>
        </p:nvCxnSpPr>
        <p:spPr bwMode="auto">
          <a:xfrm>
            <a:off x="6567463" y="5596369"/>
            <a:ext cx="334734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 name="直接连接符 36">
            <a:extLst>
              <a:ext uri="{FF2B5EF4-FFF2-40B4-BE49-F238E27FC236}">
                <a16:creationId xmlns:a16="http://schemas.microsoft.com/office/drawing/2014/main" id="{829FB9CC-D7AA-4568-9FF6-6F5136C25B04}"/>
              </a:ext>
            </a:extLst>
          </p:cNvPr>
          <p:cNvCxnSpPr>
            <a:cxnSpLocks/>
          </p:cNvCxnSpPr>
          <p:nvPr/>
        </p:nvCxnSpPr>
        <p:spPr bwMode="auto">
          <a:xfrm>
            <a:off x="6567463" y="6211772"/>
            <a:ext cx="3347342"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8" name="直接连接符 37">
            <a:extLst>
              <a:ext uri="{FF2B5EF4-FFF2-40B4-BE49-F238E27FC236}">
                <a16:creationId xmlns:a16="http://schemas.microsoft.com/office/drawing/2014/main" id="{02FE4052-481F-47F4-84DF-52B3313D4A0C}"/>
              </a:ext>
            </a:extLst>
          </p:cNvPr>
          <p:cNvCxnSpPr>
            <a:cxnSpLocks/>
          </p:cNvCxnSpPr>
          <p:nvPr/>
        </p:nvCxnSpPr>
        <p:spPr bwMode="auto">
          <a:xfrm>
            <a:off x="6567463" y="6839686"/>
            <a:ext cx="3476291" cy="0"/>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2" name="文本框 41">
            <a:extLst>
              <a:ext uri="{FF2B5EF4-FFF2-40B4-BE49-F238E27FC236}">
                <a16:creationId xmlns:a16="http://schemas.microsoft.com/office/drawing/2014/main" id="{B952AD29-0818-480E-BB36-377281AE28CA}"/>
              </a:ext>
            </a:extLst>
          </p:cNvPr>
          <p:cNvSpPr txBox="1"/>
          <p:nvPr/>
        </p:nvSpPr>
        <p:spPr>
          <a:xfrm>
            <a:off x="7225324" y="3215094"/>
            <a:ext cx="2967477" cy="523220"/>
          </a:xfrm>
          <a:prstGeom prst="rect">
            <a:avLst/>
          </a:prstGeom>
          <a:noFill/>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5.1.2</a:t>
            </a:r>
            <a:r>
              <a:rPr lang="zh-CN" altLang="en-US" sz="2800" dirty="0">
                <a:latin typeface="微软雅黑 Light" panose="020B0502040204020203" pitchFamily="34" charset="-122"/>
                <a:ea typeface="微软雅黑 Light" panose="020B0502040204020203" pitchFamily="34" charset="-122"/>
              </a:rPr>
              <a:t>契税</a:t>
            </a:r>
          </a:p>
        </p:txBody>
      </p:sp>
      <p:sp>
        <p:nvSpPr>
          <p:cNvPr id="44" name="文本框 43">
            <a:extLst>
              <a:ext uri="{FF2B5EF4-FFF2-40B4-BE49-F238E27FC236}">
                <a16:creationId xmlns:a16="http://schemas.microsoft.com/office/drawing/2014/main" id="{C7D7B9CC-0C4A-4BD3-B2CE-10D99136659C}"/>
              </a:ext>
            </a:extLst>
          </p:cNvPr>
          <p:cNvSpPr txBox="1"/>
          <p:nvPr/>
        </p:nvSpPr>
        <p:spPr>
          <a:xfrm>
            <a:off x="7210258" y="3861969"/>
            <a:ext cx="3773696" cy="523220"/>
          </a:xfrm>
          <a:prstGeom prst="rect">
            <a:avLst/>
          </a:prstGeom>
          <a:noFill/>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5.1.3</a:t>
            </a:r>
            <a:r>
              <a:rPr lang="zh-CN" altLang="en-US" sz="2800" dirty="0">
                <a:latin typeface="微软雅黑 Light" panose="020B0502040204020203" pitchFamily="34" charset="-122"/>
                <a:ea typeface="微软雅黑 Light" panose="020B0502040204020203" pitchFamily="34" charset="-122"/>
              </a:rPr>
              <a:t>土地增值税</a:t>
            </a:r>
          </a:p>
        </p:txBody>
      </p:sp>
      <p:sp>
        <p:nvSpPr>
          <p:cNvPr id="45" name="文本框 44">
            <a:extLst>
              <a:ext uri="{FF2B5EF4-FFF2-40B4-BE49-F238E27FC236}">
                <a16:creationId xmlns:a16="http://schemas.microsoft.com/office/drawing/2014/main" id="{22DEDF36-B63B-49F5-A136-62676C42A816}"/>
              </a:ext>
            </a:extLst>
          </p:cNvPr>
          <p:cNvSpPr txBox="1"/>
          <p:nvPr/>
        </p:nvSpPr>
        <p:spPr>
          <a:xfrm>
            <a:off x="7210257" y="4476568"/>
            <a:ext cx="4576755" cy="523220"/>
          </a:xfrm>
          <a:prstGeom prst="rect">
            <a:avLst/>
          </a:prstGeom>
          <a:noFill/>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5.1.4</a:t>
            </a:r>
            <a:r>
              <a:rPr lang="zh-CN" altLang="en-US" sz="2800" dirty="0">
                <a:latin typeface="微软雅黑 Light" panose="020B0502040204020203" pitchFamily="34" charset="-122"/>
                <a:ea typeface="微软雅黑 Light" panose="020B0502040204020203" pitchFamily="34" charset="-122"/>
              </a:rPr>
              <a:t>城镇土地使用税</a:t>
            </a:r>
          </a:p>
        </p:txBody>
      </p:sp>
      <p:sp>
        <p:nvSpPr>
          <p:cNvPr id="46" name="文本框 45">
            <a:extLst>
              <a:ext uri="{FF2B5EF4-FFF2-40B4-BE49-F238E27FC236}">
                <a16:creationId xmlns:a16="http://schemas.microsoft.com/office/drawing/2014/main" id="{CDF0E222-6C57-4F4D-9DAC-7922AE0A77BD}"/>
              </a:ext>
            </a:extLst>
          </p:cNvPr>
          <p:cNvSpPr txBox="1"/>
          <p:nvPr/>
        </p:nvSpPr>
        <p:spPr>
          <a:xfrm>
            <a:off x="7204483" y="5151887"/>
            <a:ext cx="3214378" cy="523220"/>
          </a:xfrm>
          <a:prstGeom prst="rect">
            <a:avLst/>
          </a:prstGeom>
          <a:noFill/>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5.1.5</a:t>
            </a:r>
            <a:r>
              <a:rPr lang="zh-CN" altLang="en-US" sz="2800" dirty="0">
                <a:latin typeface="微软雅黑 Light" panose="020B0502040204020203" pitchFamily="34" charset="-122"/>
                <a:ea typeface="微软雅黑 Light" panose="020B0502040204020203" pitchFamily="34" charset="-122"/>
              </a:rPr>
              <a:t>车船税</a:t>
            </a:r>
          </a:p>
        </p:txBody>
      </p:sp>
      <p:sp>
        <p:nvSpPr>
          <p:cNvPr id="47" name="文本框 46">
            <a:extLst>
              <a:ext uri="{FF2B5EF4-FFF2-40B4-BE49-F238E27FC236}">
                <a16:creationId xmlns:a16="http://schemas.microsoft.com/office/drawing/2014/main" id="{03DA9230-EE3B-43EA-94B1-CABCE816681C}"/>
              </a:ext>
            </a:extLst>
          </p:cNvPr>
          <p:cNvSpPr txBox="1"/>
          <p:nvPr/>
        </p:nvSpPr>
        <p:spPr>
          <a:xfrm>
            <a:off x="7225325" y="5727453"/>
            <a:ext cx="3193536" cy="523220"/>
          </a:xfrm>
          <a:prstGeom prst="rect">
            <a:avLst/>
          </a:prstGeom>
          <a:noFill/>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5.1.6</a:t>
            </a:r>
            <a:r>
              <a:rPr lang="zh-CN" altLang="en-US" sz="2800" dirty="0">
                <a:latin typeface="微软雅黑 Light" panose="020B0502040204020203" pitchFamily="34" charset="-122"/>
                <a:ea typeface="微软雅黑 Light" panose="020B0502040204020203" pitchFamily="34" charset="-122"/>
              </a:rPr>
              <a:t>印花税</a:t>
            </a:r>
          </a:p>
        </p:txBody>
      </p:sp>
      <p:sp>
        <p:nvSpPr>
          <p:cNvPr id="48" name="文本框 47">
            <a:extLst>
              <a:ext uri="{FF2B5EF4-FFF2-40B4-BE49-F238E27FC236}">
                <a16:creationId xmlns:a16="http://schemas.microsoft.com/office/drawing/2014/main" id="{E31F943C-D6C6-4CA4-8748-9A81363F68A0}"/>
              </a:ext>
            </a:extLst>
          </p:cNvPr>
          <p:cNvSpPr txBox="1"/>
          <p:nvPr/>
        </p:nvSpPr>
        <p:spPr>
          <a:xfrm>
            <a:off x="7225324" y="6327268"/>
            <a:ext cx="3193535" cy="523220"/>
          </a:xfrm>
          <a:prstGeom prst="rect">
            <a:avLst/>
          </a:prstGeom>
          <a:noFill/>
        </p:spPr>
        <p:txBody>
          <a:bodyPr wrap="square">
            <a:spAutoFit/>
          </a:bodyPr>
          <a:lstStyle/>
          <a:p>
            <a:r>
              <a:rPr lang="zh-CN" altLang="en-US" sz="2800" dirty="0">
                <a:latin typeface="微软雅黑 Light" panose="020B0502040204020203" pitchFamily="34" charset="-122"/>
                <a:ea typeface="微软雅黑 Light" panose="020B0502040204020203" pitchFamily="34" charset="-122"/>
              </a:rPr>
              <a:t>任务</a:t>
            </a:r>
            <a:r>
              <a:rPr lang="en-US" altLang="zh-CN" sz="2800" dirty="0">
                <a:latin typeface="微软雅黑 Light" panose="020B0502040204020203" pitchFamily="34" charset="-122"/>
                <a:ea typeface="微软雅黑 Light" panose="020B0502040204020203" pitchFamily="34" charset="-122"/>
              </a:rPr>
              <a:t>5.1.7</a:t>
            </a:r>
            <a:r>
              <a:rPr lang="zh-CN" altLang="en-US" sz="2800" dirty="0">
                <a:latin typeface="微软雅黑 Light" panose="020B0502040204020203" pitchFamily="34" charset="-122"/>
                <a:ea typeface="微软雅黑 Light" panose="020B0502040204020203" pitchFamily="34" charset="-122"/>
              </a:rPr>
              <a:t>资源税</a:t>
            </a:r>
          </a:p>
        </p:txBody>
      </p:sp>
    </p:spTree>
    <p:extLst>
      <p:ext uri="{BB962C8B-B14F-4D97-AF65-F5344CB8AC3E}">
        <p14:creationId xmlns:p14="http://schemas.microsoft.com/office/powerpoint/2010/main" val="370395705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5.1.7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资源税</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58325" y="196857"/>
            <a:ext cx="520770" cy="516948"/>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6" name="矩形: 圆角 25">
            <a:extLst>
              <a:ext uri="{FF2B5EF4-FFF2-40B4-BE49-F238E27FC236}">
                <a16:creationId xmlns:a16="http://schemas.microsoft.com/office/drawing/2014/main" id="{6684ADAF-434D-4020-8AE9-A92078467CEA}"/>
              </a:ext>
            </a:extLst>
          </p:cNvPr>
          <p:cNvSpPr/>
          <p:nvPr/>
        </p:nvSpPr>
        <p:spPr bwMode="auto">
          <a:xfrm>
            <a:off x="5543314" y="1698853"/>
            <a:ext cx="6192687" cy="2008149"/>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400" dirty="0">
              <a:solidFill>
                <a:schemeClr val="bg1"/>
              </a:solidFill>
              <a:latin typeface="+mj-ea"/>
              <a:ea typeface="+mj-ea"/>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062878"/>
            <a:ext cx="5191267" cy="5378576"/>
          </a:xfrm>
          <a:prstGeom prst="rect">
            <a:avLst/>
          </a:prstGeom>
        </p:spPr>
      </p:pic>
      <p:sp>
        <p:nvSpPr>
          <p:cNvPr id="28" name="矩形 27">
            <a:extLst>
              <a:ext uri="{FF2B5EF4-FFF2-40B4-BE49-F238E27FC236}">
                <a16:creationId xmlns:a16="http://schemas.microsoft.com/office/drawing/2014/main" id="{3B0031C4-941E-4A0D-99B8-53AC575313B3}"/>
              </a:ext>
            </a:extLst>
          </p:cNvPr>
          <p:cNvSpPr/>
          <p:nvPr/>
        </p:nvSpPr>
        <p:spPr>
          <a:xfrm>
            <a:off x="5538872" y="1033768"/>
            <a:ext cx="5200124" cy="568425"/>
          </a:xfrm>
          <a:prstGeom prst="rect">
            <a:avLst/>
          </a:prstGeom>
          <a:solidFill>
            <a:schemeClr val="accent3"/>
          </a:solidFill>
        </p:spPr>
        <p:txBody>
          <a:bodyPr wrap="square">
            <a:spAutoFit/>
          </a:bodyPr>
          <a:lstStyle/>
          <a:p>
            <a:pPr>
              <a:lnSpc>
                <a:spcPct val="120000"/>
              </a:lnSpc>
            </a:pPr>
            <a:r>
              <a:rPr lang="en-US" altLang="zh-CN" sz="2800" b="1" dirty="0">
                <a:solidFill>
                  <a:schemeClr val="bg1"/>
                </a:solidFill>
                <a:latin typeface="微软雅黑 Light" panose="020B0502040204020203" pitchFamily="34" charset="-122"/>
                <a:ea typeface="微软雅黑 Light" panose="020B0502040204020203" pitchFamily="34" charset="-122"/>
              </a:rPr>
              <a:t>1.</a:t>
            </a:r>
            <a:r>
              <a:rPr lang="zh-CN" altLang="en-US" sz="2800" b="1" dirty="0">
                <a:solidFill>
                  <a:schemeClr val="bg1"/>
                </a:solidFill>
                <a:latin typeface="微软雅黑 Light" panose="020B0502040204020203" pitchFamily="34" charset="-122"/>
                <a:ea typeface="微软雅黑 Light" panose="020B0502040204020203" pitchFamily="34" charset="-122"/>
              </a:rPr>
              <a:t>资源税的概念</a:t>
            </a:r>
          </a:p>
        </p:txBody>
      </p:sp>
      <p:sp>
        <p:nvSpPr>
          <p:cNvPr id="2" name="矩形 1"/>
          <p:cNvSpPr/>
          <p:nvPr/>
        </p:nvSpPr>
        <p:spPr>
          <a:xfrm>
            <a:off x="5954363" y="2004246"/>
            <a:ext cx="5336487" cy="1569660"/>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资源税是对在我国境内从事应税矿产品开采和生产盐的单位和个人课征的一种税，属于对自然资源占用课税的范畴。</a:t>
            </a:r>
          </a:p>
        </p:txBody>
      </p:sp>
      <p:sp>
        <p:nvSpPr>
          <p:cNvPr id="8" name="矩形: 圆角 25">
            <a:extLst>
              <a:ext uri="{FF2B5EF4-FFF2-40B4-BE49-F238E27FC236}">
                <a16:creationId xmlns:a16="http://schemas.microsoft.com/office/drawing/2014/main" id="{6684ADAF-434D-4020-8AE9-A92078467CEA}"/>
              </a:ext>
            </a:extLst>
          </p:cNvPr>
          <p:cNvSpPr/>
          <p:nvPr/>
        </p:nvSpPr>
        <p:spPr bwMode="auto">
          <a:xfrm>
            <a:off x="5538872" y="4396051"/>
            <a:ext cx="6192687" cy="2008149"/>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400" dirty="0">
              <a:solidFill>
                <a:schemeClr val="bg1"/>
              </a:solidFill>
              <a:latin typeface="+mj-ea"/>
              <a:ea typeface="+mj-ea"/>
            </a:endParaRPr>
          </a:p>
        </p:txBody>
      </p:sp>
      <p:sp>
        <p:nvSpPr>
          <p:cNvPr id="3" name="矩形 2"/>
          <p:cNvSpPr/>
          <p:nvPr/>
        </p:nvSpPr>
        <p:spPr>
          <a:xfrm>
            <a:off x="5954364" y="4779727"/>
            <a:ext cx="5336487" cy="1200329"/>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资源税的纳税义务人是指在中华人民共和国境内开采应税资源的矿产品或者生产盐的单位和个人。</a:t>
            </a:r>
          </a:p>
        </p:txBody>
      </p:sp>
      <p:sp>
        <p:nvSpPr>
          <p:cNvPr id="11" name="矩形 10">
            <a:extLst>
              <a:ext uri="{FF2B5EF4-FFF2-40B4-BE49-F238E27FC236}">
                <a16:creationId xmlns:a16="http://schemas.microsoft.com/office/drawing/2014/main" id="{3B0031C4-941E-4A0D-99B8-53AC575313B3}"/>
              </a:ext>
            </a:extLst>
          </p:cNvPr>
          <p:cNvSpPr/>
          <p:nvPr/>
        </p:nvSpPr>
        <p:spPr>
          <a:xfrm>
            <a:off x="5538872" y="3840367"/>
            <a:ext cx="5200124" cy="568425"/>
          </a:xfrm>
          <a:prstGeom prst="rect">
            <a:avLst/>
          </a:prstGeom>
          <a:solidFill>
            <a:schemeClr val="accent3"/>
          </a:solidFill>
        </p:spPr>
        <p:txBody>
          <a:bodyPr wrap="square">
            <a:spAutoFit/>
          </a:bodyPr>
          <a:lstStyle/>
          <a:p>
            <a:pPr>
              <a:lnSpc>
                <a:spcPct val="120000"/>
              </a:lnSpc>
            </a:pPr>
            <a:r>
              <a:rPr lang="en-US" altLang="zh-CN" sz="2800" b="1" dirty="0">
                <a:solidFill>
                  <a:schemeClr val="bg1"/>
                </a:solidFill>
                <a:latin typeface="微软雅黑 Light" panose="020B0502040204020203" pitchFamily="34" charset="-122"/>
                <a:ea typeface="微软雅黑 Light" panose="020B0502040204020203" pitchFamily="34" charset="-122"/>
              </a:rPr>
              <a:t>2.</a:t>
            </a:r>
            <a:r>
              <a:rPr lang="zh-CN" altLang="en-US" sz="2800" b="1" dirty="0">
                <a:solidFill>
                  <a:schemeClr val="bg1"/>
                </a:solidFill>
                <a:latin typeface="微软雅黑 Light" panose="020B0502040204020203" pitchFamily="34" charset="-122"/>
                <a:ea typeface="微软雅黑 Light" panose="020B0502040204020203" pitchFamily="34" charset="-122"/>
              </a:rPr>
              <a:t>资源税的纳税义务人</a:t>
            </a:r>
          </a:p>
        </p:txBody>
      </p:sp>
    </p:spTree>
    <p:extLst>
      <p:ext uri="{BB962C8B-B14F-4D97-AF65-F5344CB8AC3E}">
        <p14:creationId xmlns:p14="http://schemas.microsoft.com/office/powerpoint/2010/main" val="286037269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0" end="0"/>
                                            </p:txEl>
                                          </p:spTgt>
                                        </p:tgtEl>
                                        <p:attrNameLst>
                                          <p:attrName>style.visibility</p:attrName>
                                        </p:attrNameLst>
                                      </p:cBhvr>
                                      <p:to>
                                        <p:strVal val="visible"/>
                                      </p:to>
                                    </p:set>
                                    <p:anim calcmode="lin" valueType="num">
                                      <p:cBhvr additive="base">
                                        <p:cTn id="31"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8" grpId="0" animBg="1"/>
      <p:bldP spid="1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3" name="矩形 2"/>
          <p:cNvSpPr/>
          <p:nvPr/>
        </p:nvSpPr>
        <p:spPr>
          <a:xfrm>
            <a:off x="913805" y="166079"/>
            <a:ext cx="369844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5.1.7  </a:t>
            </a:r>
            <a:r>
              <a:rPr lang="zh-CN" altLang="en-US" sz="3200" b="1" dirty="0">
                <a:latin typeface="微软雅黑 Light" panose="020B0502040204020203" pitchFamily="34" charset="-122"/>
                <a:ea typeface="微软雅黑 Light" panose="020B0502040204020203" pitchFamily="34" charset="-122"/>
              </a:rPr>
              <a:t>资源税</a:t>
            </a:r>
          </a:p>
        </p:txBody>
      </p:sp>
      <p:sp>
        <p:nvSpPr>
          <p:cNvPr id="10" name="Pentagon 12">
            <a:extLst>
              <a:ext uri="{FF2B5EF4-FFF2-40B4-BE49-F238E27FC236}">
                <a16:creationId xmlns:a16="http://schemas.microsoft.com/office/drawing/2014/main" id="{C5198D30-C194-4C3C-9E36-E90AA38ABFA7}"/>
              </a:ext>
            </a:extLst>
          </p:cNvPr>
          <p:cNvSpPr>
            <a:spLocks noChangeArrowheads="1"/>
          </p:cNvSpPr>
          <p:nvPr/>
        </p:nvSpPr>
        <p:spPr bwMode="auto">
          <a:xfrm>
            <a:off x="237368" y="860187"/>
            <a:ext cx="11147433" cy="611576"/>
          </a:xfrm>
          <a:prstGeom prst="homePlate">
            <a:avLst>
              <a:gd name="adj" fmla="val 32666"/>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gn="ctr">
              <a:defRPr/>
            </a:pPr>
            <a:r>
              <a:rPr lang="en-US" altLang="zh-CN" sz="2800" dirty="0">
                <a:solidFill>
                  <a:srgbClr val="FFFFFF"/>
                </a:solidFill>
                <a:latin typeface="微软雅黑 Light" panose="020B0502040204020203" pitchFamily="34" charset="-122"/>
                <a:ea typeface="微软雅黑 Light" panose="020B0502040204020203" pitchFamily="34" charset="-122"/>
                <a:sym typeface="+mn-lt"/>
              </a:rPr>
              <a:t>3.</a:t>
            </a:r>
            <a:r>
              <a:rPr lang="zh-CN" altLang="en-US" sz="2800" dirty="0">
                <a:solidFill>
                  <a:srgbClr val="FFFFFF"/>
                </a:solidFill>
                <a:latin typeface="微软雅黑 Light" panose="020B0502040204020203" pitchFamily="34" charset="-122"/>
                <a:ea typeface="微软雅黑 Light" panose="020B0502040204020203" pitchFamily="34" charset="-122"/>
                <a:sym typeface="+mn-lt"/>
              </a:rPr>
              <a:t>资源税的税目与税率</a:t>
            </a:r>
          </a:p>
        </p:txBody>
      </p:sp>
      <p:cxnSp>
        <p:nvCxnSpPr>
          <p:cNvPr id="11" name="直接连接符 10">
            <a:extLst>
              <a:ext uri="{FF2B5EF4-FFF2-40B4-BE49-F238E27FC236}">
                <a16:creationId xmlns:a16="http://schemas.microsoft.com/office/drawing/2014/main" id="{4704CC83-3810-4778-9B0F-03A887CDA7C9}"/>
              </a:ext>
            </a:extLst>
          </p:cNvPr>
          <p:cNvCxnSpPr/>
          <p:nvPr/>
        </p:nvCxnSpPr>
        <p:spPr bwMode="auto">
          <a:xfrm>
            <a:off x="10042603" y="1471763"/>
            <a:ext cx="0" cy="1198662"/>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12" name="直接连接符 11">
            <a:extLst>
              <a:ext uri="{FF2B5EF4-FFF2-40B4-BE49-F238E27FC236}">
                <a16:creationId xmlns:a16="http://schemas.microsoft.com/office/drawing/2014/main" id="{8ADAE6D2-3EC8-4203-BD0F-729D9BD60CE1}"/>
              </a:ext>
            </a:extLst>
          </p:cNvPr>
          <p:cNvCxnSpPr/>
          <p:nvPr/>
        </p:nvCxnSpPr>
        <p:spPr bwMode="auto">
          <a:xfrm>
            <a:off x="5882357" y="1486331"/>
            <a:ext cx="1" cy="1639025"/>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13" name="直接连接符 12">
            <a:extLst>
              <a:ext uri="{FF2B5EF4-FFF2-40B4-BE49-F238E27FC236}">
                <a16:creationId xmlns:a16="http://schemas.microsoft.com/office/drawing/2014/main" id="{02DA3DC8-4346-4B38-A975-84354AD9D737}"/>
              </a:ext>
            </a:extLst>
          </p:cNvPr>
          <p:cNvCxnSpPr/>
          <p:nvPr/>
        </p:nvCxnSpPr>
        <p:spPr bwMode="auto">
          <a:xfrm>
            <a:off x="1751980" y="1471763"/>
            <a:ext cx="18713" cy="1893844"/>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15" name="矩形 14"/>
          <p:cNvSpPr/>
          <p:nvPr/>
        </p:nvSpPr>
        <p:spPr>
          <a:xfrm>
            <a:off x="364713" y="3212976"/>
            <a:ext cx="3213388" cy="1200329"/>
          </a:xfrm>
          <a:prstGeom prst="rect">
            <a:avLst/>
          </a:prstGeom>
          <a:solidFill>
            <a:schemeClr val="bg1"/>
          </a:solidFill>
          <a:ln>
            <a:solidFill>
              <a:schemeClr val="tx1"/>
            </a:solidFill>
          </a:ln>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）税目</a:t>
            </a:r>
            <a:r>
              <a:rPr lang="zh-CN" altLang="en-US" sz="20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原油、天然气</a:t>
            </a:r>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、煤炭、金属矿、其他非金属矿。</a:t>
            </a:r>
          </a:p>
        </p:txBody>
      </p:sp>
      <p:sp>
        <p:nvSpPr>
          <p:cNvPr id="17" name="矩形 16"/>
          <p:cNvSpPr/>
          <p:nvPr/>
        </p:nvSpPr>
        <p:spPr>
          <a:xfrm>
            <a:off x="4010149" y="2520479"/>
            <a:ext cx="4032448" cy="3785652"/>
          </a:xfrm>
          <a:prstGeom prst="rect">
            <a:avLst/>
          </a:prstGeom>
          <a:solidFill>
            <a:schemeClr val="bg1"/>
          </a:solidFill>
          <a:ln>
            <a:solidFill>
              <a:schemeClr val="tx1"/>
            </a:solidFill>
          </a:ln>
        </p:spPr>
        <p:txBody>
          <a:bodyPr wrap="square">
            <a:spAutoFit/>
          </a:bodyPr>
          <a:lstStyle/>
          <a:p>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2</a:t>
            </a:r>
            <a:r>
              <a:rPr lang="zh-CN" altLang="en-US" sz="2400">
                <a:latin typeface="微软雅黑 Light" panose="020B0502040204020203" pitchFamily="34" charset="-122"/>
                <a:ea typeface="微软雅黑 Light" panose="020B0502040204020203" pitchFamily="34" charset="-122"/>
              </a:rPr>
              <a:t>）扣缴义务人适用的税额</a:t>
            </a:r>
            <a:r>
              <a:rPr lang="en-US" altLang="zh-CN" sz="2400">
                <a:latin typeface="微软雅黑 Light" panose="020B0502040204020203" pitchFamily="34" charset="-122"/>
                <a:ea typeface="微软雅黑 Light" panose="020B0502040204020203" pitchFamily="34" charset="-122"/>
              </a:rPr>
              <a:t>.</a:t>
            </a:r>
          </a:p>
          <a:p>
            <a:r>
              <a:rPr lang="en-US" altLang="zh-CN" sz="2400">
                <a:latin typeface="微软雅黑 Light" panose="020B0502040204020203" pitchFamily="34" charset="-122"/>
                <a:ea typeface="微软雅黑 Light" panose="020B0502040204020203" pitchFamily="34" charset="-122"/>
              </a:rPr>
              <a:t>①</a:t>
            </a:r>
            <a:r>
              <a:rPr lang="zh-CN" altLang="en-US" sz="2400">
                <a:latin typeface="微软雅黑 Light" panose="020B0502040204020203" pitchFamily="34" charset="-122"/>
                <a:ea typeface="微软雅黑 Light" panose="020B0502040204020203" pitchFamily="34" charset="-122"/>
              </a:rPr>
              <a:t>独立矿山、联合企业收购未税矿产品的单位，按照本单位应税产品税额标准，依据收购的数量代扣代缴资源税。</a:t>
            </a:r>
          </a:p>
          <a:p>
            <a:r>
              <a:rPr lang="zh-CN" altLang="en-US" sz="2400">
                <a:latin typeface="微软雅黑 Light" panose="020B0502040204020203" pitchFamily="34" charset="-122"/>
                <a:ea typeface="微软雅黑 Light" panose="020B0502040204020203" pitchFamily="34" charset="-122"/>
              </a:rPr>
              <a:t>②其他收购单位收购的未税矿产品，按税务机关核定的应税产品税额标准，依据收购的数量代扣代缴资源税。</a:t>
            </a:r>
            <a:endParaRPr lang="zh-CN" altLang="en-US" sz="2400" dirty="0">
              <a:latin typeface="微软雅黑 Light" panose="020B0502040204020203" pitchFamily="34" charset="-122"/>
              <a:ea typeface="微软雅黑 Light" panose="020B0502040204020203" pitchFamily="34" charset="-122"/>
            </a:endParaRPr>
          </a:p>
        </p:txBody>
      </p:sp>
      <p:sp>
        <p:nvSpPr>
          <p:cNvPr id="18" name="矩形 17"/>
          <p:cNvSpPr/>
          <p:nvPr/>
        </p:nvSpPr>
        <p:spPr>
          <a:xfrm>
            <a:off x="8567738" y="2153435"/>
            <a:ext cx="2910156" cy="1200329"/>
          </a:xfrm>
          <a:prstGeom prst="rect">
            <a:avLst/>
          </a:prstGeom>
          <a:solidFill>
            <a:schemeClr val="bg1"/>
          </a:solidFill>
          <a:ln>
            <a:solidFill>
              <a:schemeClr val="tx1"/>
            </a:solidFill>
          </a:ln>
        </p:spPr>
        <p:txBody>
          <a:bodyPr wrap="square">
            <a:spAutoFit/>
          </a:bodyPr>
          <a:lstStyle/>
          <a:p>
            <a:r>
              <a:rPr lang="zh-CN" altLang="en-US" sz="2400">
                <a:latin typeface="微软雅黑 Light" panose="020B0502040204020203" pitchFamily="34" charset="-122"/>
                <a:ea typeface="微软雅黑 Light" panose="020B0502040204020203" pitchFamily="34" charset="-122"/>
              </a:rPr>
              <a:t>（</a:t>
            </a:r>
            <a:r>
              <a:rPr lang="en-US" altLang="zh-CN" sz="2400">
                <a:latin typeface="微软雅黑 Light" panose="020B0502040204020203" pitchFamily="34" charset="-122"/>
                <a:ea typeface="微软雅黑 Light" panose="020B0502040204020203" pitchFamily="34" charset="-122"/>
              </a:rPr>
              <a:t>3</a:t>
            </a:r>
            <a:r>
              <a:rPr lang="zh-CN" altLang="en-US" sz="2400">
                <a:latin typeface="微软雅黑 Light" panose="020B0502040204020203" pitchFamily="34" charset="-122"/>
                <a:ea typeface="微软雅黑 Light" panose="020B0502040204020203" pitchFamily="34" charset="-122"/>
              </a:rPr>
              <a:t>）税率。资源税采取从价定率或从量定额的办法计征。</a:t>
            </a:r>
            <a:endParaRPr lang="zh-CN" altLang="en-US" sz="24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4425822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ppt_x"/>
                                          </p:val>
                                        </p:tav>
                                        <p:tav tm="100000">
                                          <p:val>
                                            <p:strVal val="#ppt_x"/>
                                          </p:val>
                                        </p:tav>
                                      </p:tavLst>
                                    </p:anim>
                                    <p:anim calcmode="lin" valueType="num">
                                      <p:cBhvr additive="base">
                                        <p:cTn id="27"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ppt_x"/>
                                          </p:val>
                                        </p:tav>
                                        <p:tav tm="100000">
                                          <p:val>
                                            <p:strVal val="#ppt_x"/>
                                          </p:val>
                                        </p:tav>
                                      </p:tavLst>
                                    </p:anim>
                                    <p:anim calcmode="lin" valueType="num">
                                      <p:cBhvr additive="base">
                                        <p:cTn id="3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animBg="1"/>
      <p:bldP spid="15" grpId="0" animBg="1"/>
      <p:bldP spid="17" grpId="0" animBg="1"/>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189775" y="969208"/>
            <a:ext cx="11817212" cy="5752924"/>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en-US" altLang="zh-CN" sz="2800" dirty="0">
                <a:solidFill>
                  <a:srgbClr val="3D3D3D"/>
                </a:solidFill>
                <a:latin typeface="微软雅黑 Light" panose="020B0502040204020203" pitchFamily="34" charset="-122"/>
                <a:ea typeface="微软雅黑 Light" panose="020B0502040204020203" pitchFamily="34" charset="-122"/>
              </a:rPr>
              <a:t>4.</a:t>
            </a:r>
            <a:r>
              <a:rPr lang="zh-CN" altLang="en-US" sz="2800" dirty="0">
                <a:solidFill>
                  <a:srgbClr val="3D3D3D"/>
                </a:solidFill>
                <a:latin typeface="微软雅黑 Light" panose="020B0502040204020203" pitchFamily="34" charset="-122"/>
                <a:ea typeface="微软雅黑 Light" panose="020B0502040204020203" pitchFamily="34" charset="-122"/>
              </a:rPr>
              <a:t>资源税的课税数量</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）确定资源税课税数量的基本办法</a:t>
            </a:r>
            <a:r>
              <a:rPr lang="en-US" altLang="zh-CN" sz="2400" dirty="0">
                <a:solidFill>
                  <a:srgbClr val="3D3D3D"/>
                </a:solidFill>
                <a:latin typeface="微软雅黑 Light" panose="020B0502040204020203" pitchFamily="34" charset="-122"/>
                <a:ea typeface="微软雅黑 Light" panose="020B0502040204020203" pitchFamily="34" charset="-122"/>
              </a:rPr>
              <a:t>.</a:t>
            </a:r>
          </a:p>
          <a:p>
            <a:pPr lvl="0">
              <a:defRPr/>
            </a:pPr>
            <a:r>
              <a:rPr lang="en-US" altLang="zh-CN" sz="2400" dirty="0">
                <a:solidFill>
                  <a:srgbClr val="3D3D3D"/>
                </a:solidFill>
                <a:latin typeface="微软雅黑 Light" panose="020B0502040204020203" pitchFamily="34" charset="-122"/>
                <a:ea typeface="微软雅黑 Light" panose="020B0502040204020203" pitchFamily="34" charset="-122"/>
              </a:rPr>
              <a:t>   ①</a:t>
            </a:r>
            <a:r>
              <a:rPr lang="zh-CN" altLang="en-US" sz="2400" dirty="0">
                <a:solidFill>
                  <a:srgbClr val="3D3D3D"/>
                </a:solidFill>
                <a:latin typeface="微软雅黑 Light" panose="020B0502040204020203" pitchFamily="34" charset="-122"/>
                <a:ea typeface="微软雅黑 Light" panose="020B0502040204020203" pitchFamily="34" charset="-122"/>
              </a:rPr>
              <a:t>纳税人开采或者生产应税产品销售的，以销售数量为课税数量。</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②纳税人开采或者生产应税产品自用的，以自用（非生产用）数量为课税数量。</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）特殊情况课税数量的确定方法</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en-US" altLang="zh-CN" sz="2400" dirty="0">
                <a:solidFill>
                  <a:srgbClr val="3D3D3D"/>
                </a:solidFill>
                <a:latin typeface="微软雅黑 Light" panose="020B0502040204020203" pitchFamily="34" charset="-122"/>
                <a:ea typeface="微软雅黑 Light" panose="020B0502040204020203" pitchFamily="34" charset="-122"/>
              </a:rPr>
              <a:t>     </a:t>
            </a:r>
            <a:r>
              <a:rPr lang="zh-CN" altLang="en-US" sz="2400" dirty="0">
                <a:solidFill>
                  <a:srgbClr val="3D3D3D"/>
                </a:solidFill>
                <a:latin typeface="微软雅黑 Light" panose="020B0502040204020203" pitchFamily="34" charset="-122"/>
                <a:ea typeface="微软雅黑 Light" panose="020B0502040204020203" pitchFamily="34" charset="-122"/>
              </a:rPr>
              <a:t>①纳税人不能准确提供应税产品销售数量或移送使用数量的，以应税产品的产量或主管税务机关确定的折算比，换算成的数量为课税数量。</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②原油中的稠油、高凝油与稀油划分不清或不易划分的，一律按原油的数量课税。</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③对于连续加工前无法正确计算原煤移送使用量的煤炭，可按加工产品的综合回收率，将加工产品实际销量和自用量折算成原煤数量，以此作为课税数量。</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④金属和非金属矿产品原矿，因无法准确掌握纳税人移送使用原矿数量的，可将其精矿按选矿比折算成原矿数量，以此作为课税数量，其计算公式为：选矿比＝精矿数量</a:t>
            </a:r>
            <a:r>
              <a:rPr lang="en-US" altLang="zh-CN" sz="2400" dirty="0">
                <a:solidFill>
                  <a:srgbClr val="3D3D3D"/>
                </a:solidFill>
                <a:latin typeface="微软雅黑 Light" panose="020B0502040204020203" pitchFamily="34" charset="-122"/>
                <a:ea typeface="微软雅黑 Light" panose="020B0502040204020203" pitchFamily="34" charset="-122"/>
              </a:rPr>
              <a:t>÷</a:t>
            </a:r>
            <a:r>
              <a:rPr lang="zh-CN" altLang="en-US" sz="2400" dirty="0">
                <a:solidFill>
                  <a:srgbClr val="3D3D3D"/>
                </a:solidFill>
                <a:latin typeface="微软雅黑 Light" panose="020B0502040204020203" pitchFamily="34" charset="-122"/>
                <a:ea typeface="微软雅黑 Light" panose="020B0502040204020203" pitchFamily="34" charset="-122"/>
              </a:rPr>
              <a:t>耗用原矿数量</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⑤纳税人以自产的液体盐加工固体盐，按固体盐税额征税，以加工的固体盐数量为课税数量。</a:t>
            </a:r>
          </a:p>
          <a:p>
            <a:pPr lvl="0">
              <a:defRPr/>
            </a:pPr>
            <a:endParaRPr lang="en-US" altLang="zh-CN" dirty="0">
              <a:solidFill>
                <a:srgbClr val="3D3D3D"/>
              </a:solidFill>
            </a:endParaRPr>
          </a:p>
          <a:p>
            <a:pPr lvl="0">
              <a:defRPr/>
            </a:pPr>
            <a:endParaRPr lang="zh-CN" altLang="en-US" dirty="0">
              <a:solidFill>
                <a:srgbClr val="3D3D3D"/>
              </a:solidFill>
            </a:endParaRPr>
          </a:p>
        </p:txBody>
      </p:sp>
      <p:sp>
        <p:nvSpPr>
          <p:cNvPr id="6" name="矩形 5"/>
          <p:cNvSpPr/>
          <p:nvPr/>
        </p:nvSpPr>
        <p:spPr>
          <a:xfrm>
            <a:off x="913805" y="196356"/>
            <a:ext cx="369844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5.1.7  </a:t>
            </a:r>
            <a:r>
              <a:rPr lang="zh-CN" altLang="en-US" sz="3200" b="1" dirty="0">
                <a:latin typeface="微软雅黑 Light" panose="020B0502040204020203" pitchFamily="34" charset="-122"/>
                <a:ea typeface="微软雅黑 Light" panose="020B0502040204020203" pitchFamily="34" charset="-122"/>
              </a:rPr>
              <a:t>资源税</a:t>
            </a:r>
          </a:p>
        </p:txBody>
      </p:sp>
    </p:spTree>
    <p:extLst>
      <p:ext uri="{BB962C8B-B14F-4D97-AF65-F5344CB8AC3E}">
        <p14:creationId xmlns:p14="http://schemas.microsoft.com/office/powerpoint/2010/main" val="89631883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43518" y="1326804"/>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4688419" y="1462403"/>
            <a:ext cx="6972169" cy="527896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）减税、免税项目。</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en-US" altLang="zh-CN" sz="2400" dirty="0">
                <a:solidFill>
                  <a:srgbClr val="3D3D3D"/>
                </a:solidFill>
                <a:latin typeface="微软雅黑 Light" panose="020B0502040204020203" pitchFamily="34" charset="-122"/>
                <a:ea typeface="微软雅黑 Light" panose="020B0502040204020203" pitchFamily="34" charset="-122"/>
              </a:rPr>
              <a:t>       </a:t>
            </a:r>
            <a:r>
              <a:rPr lang="zh-CN" altLang="en-US" sz="2400" dirty="0">
                <a:solidFill>
                  <a:srgbClr val="3D3D3D"/>
                </a:solidFill>
                <a:latin typeface="微软雅黑 Light" panose="020B0502040204020203" pitchFamily="34" charset="-122"/>
                <a:ea typeface="微软雅黑 Light" panose="020B0502040204020203" pitchFamily="34" charset="-122"/>
              </a:rPr>
              <a:t>①开采原油过程中用于加热、修井的原油、免税。</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②纳税人开采或者生产应税产品过程中，因意外事故或者自然灾害等原因遭受重大损失的，由省、自治区、直辖市人民政府酌情决定减税或者免税。</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③自</a:t>
            </a:r>
            <a:r>
              <a:rPr lang="en-US" altLang="zh-CN" sz="2400" dirty="0">
                <a:solidFill>
                  <a:srgbClr val="3D3D3D"/>
                </a:solidFill>
                <a:latin typeface="微软雅黑 Light" panose="020B0502040204020203" pitchFamily="34" charset="-122"/>
                <a:ea typeface="微软雅黑 Light" panose="020B0502040204020203" pitchFamily="34" charset="-122"/>
              </a:rPr>
              <a:t>2007</a:t>
            </a:r>
            <a:r>
              <a:rPr lang="zh-CN" altLang="en-US" sz="2400" dirty="0">
                <a:solidFill>
                  <a:srgbClr val="3D3D3D"/>
                </a:solidFill>
                <a:latin typeface="微软雅黑 Light" panose="020B0502040204020203" pitchFamily="34" charset="-122"/>
                <a:ea typeface="微软雅黑 Light" panose="020B0502040204020203" pitchFamily="34" charset="-122"/>
              </a:rPr>
              <a:t>年</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月</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日起，北方海盐资源税暂减按每吨</a:t>
            </a:r>
            <a:r>
              <a:rPr lang="en-US" altLang="zh-CN" sz="2400" dirty="0">
                <a:solidFill>
                  <a:srgbClr val="3D3D3D"/>
                </a:solidFill>
                <a:latin typeface="微软雅黑 Light" panose="020B0502040204020203" pitchFamily="34" charset="-122"/>
                <a:ea typeface="微软雅黑 Light" panose="020B0502040204020203" pitchFamily="34" charset="-122"/>
              </a:rPr>
              <a:t>15</a:t>
            </a:r>
            <a:r>
              <a:rPr lang="zh-CN" altLang="en-US" sz="2400" dirty="0">
                <a:solidFill>
                  <a:srgbClr val="3D3D3D"/>
                </a:solidFill>
                <a:latin typeface="微软雅黑 Light" panose="020B0502040204020203" pitchFamily="34" charset="-122"/>
                <a:ea typeface="微软雅黑 Light" panose="020B0502040204020203" pitchFamily="34" charset="-122"/>
              </a:rPr>
              <a:t>元征收，南方海盐、湖盐、井矿盐资源税暂减按每吨</a:t>
            </a:r>
            <a:r>
              <a:rPr lang="en-US" altLang="zh-CN" sz="2400" dirty="0">
                <a:solidFill>
                  <a:srgbClr val="3D3D3D"/>
                </a:solidFill>
                <a:latin typeface="微软雅黑 Light" panose="020B0502040204020203" pitchFamily="34" charset="-122"/>
                <a:ea typeface="微软雅黑 Light" panose="020B0502040204020203" pitchFamily="34" charset="-122"/>
              </a:rPr>
              <a:t>10</a:t>
            </a:r>
            <a:r>
              <a:rPr lang="zh-CN" altLang="en-US" sz="2400" dirty="0">
                <a:solidFill>
                  <a:srgbClr val="3D3D3D"/>
                </a:solidFill>
                <a:latin typeface="微软雅黑 Light" panose="020B0502040204020203" pitchFamily="34" charset="-122"/>
                <a:ea typeface="微软雅黑 Light" panose="020B0502040204020203" pitchFamily="34" charset="-122"/>
              </a:rPr>
              <a:t>元征收，液体盐资源税暂减按每吨</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元征收。</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④国务院规定的其他减税、免税项目。</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⑤从</a:t>
            </a:r>
            <a:r>
              <a:rPr lang="en-US" altLang="zh-CN" sz="2400" dirty="0">
                <a:solidFill>
                  <a:srgbClr val="3D3D3D"/>
                </a:solidFill>
                <a:latin typeface="微软雅黑 Light" panose="020B0502040204020203" pitchFamily="34" charset="-122"/>
                <a:ea typeface="微软雅黑 Light" panose="020B0502040204020203" pitchFamily="34" charset="-122"/>
              </a:rPr>
              <a:t>2007</a:t>
            </a:r>
            <a:r>
              <a:rPr lang="zh-CN" altLang="en-US" sz="2400" dirty="0">
                <a:solidFill>
                  <a:srgbClr val="3D3D3D"/>
                </a:solidFill>
                <a:latin typeface="微软雅黑 Light" panose="020B0502040204020203" pitchFamily="34" charset="-122"/>
                <a:ea typeface="微软雅黑 Light" panose="020B0502040204020203" pitchFamily="34" charset="-122"/>
              </a:rPr>
              <a:t>年</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月</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日起，对地面抽采煤层气暂不征收资源税。</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）出口应税产品不退（免）资源税的规定。</a:t>
            </a:r>
            <a:endParaRPr lang="en-US" altLang="zh-CN" sz="2400" dirty="0">
              <a:solidFill>
                <a:srgbClr val="3D3D3D"/>
              </a:solidFill>
              <a:latin typeface="微软雅黑 Light" panose="020B0502040204020203" pitchFamily="34" charset="-122"/>
              <a:ea typeface="微软雅黑 Light" panose="020B0502040204020203" pitchFamily="34" charset="-122"/>
            </a:endParaRPr>
          </a:p>
        </p:txBody>
      </p:sp>
      <p:sp>
        <p:nvSpPr>
          <p:cNvPr id="8" name="矩形 7"/>
          <p:cNvSpPr/>
          <p:nvPr/>
        </p:nvSpPr>
        <p:spPr>
          <a:xfrm>
            <a:off x="985813" y="187303"/>
            <a:ext cx="3693640"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5.1.7  </a:t>
            </a:r>
            <a:r>
              <a:rPr lang="zh-CN" altLang="en-US" sz="3200" b="1" dirty="0">
                <a:latin typeface="微软雅黑 Light" panose="020B0502040204020203" pitchFamily="34" charset="-122"/>
                <a:ea typeface="微软雅黑 Light" panose="020B0502040204020203" pitchFamily="34" charset="-122"/>
              </a:rPr>
              <a:t>资源税</a:t>
            </a:r>
          </a:p>
        </p:txBody>
      </p:sp>
      <p:sp>
        <p:nvSpPr>
          <p:cNvPr id="2" name="矩形 1"/>
          <p:cNvSpPr/>
          <p:nvPr/>
        </p:nvSpPr>
        <p:spPr>
          <a:xfrm>
            <a:off x="4688419" y="798854"/>
            <a:ext cx="3090911"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dirty="0">
                <a:latin typeface="微软雅黑 Light" panose="020B0502040204020203" pitchFamily="34" charset="-122"/>
                <a:ea typeface="微软雅黑 Light" panose="020B0502040204020203" pitchFamily="34" charset="-122"/>
              </a:rPr>
              <a:t>5. </a:t>
            </a:r>
            <a:r>
              <a:rPr lang="zh-CN" altLang="en-US" sz="2800" dirty="0">
                <a:latin typeface="微软雅黑 Light" panose="020B0502040204020203" pitchFamily="34" charset="-122"/>
                <a:ea typeface="微软雅黑 Light" panose="020B0502040204020203" pitchFamily="34" charset="-122"/>
              </a:rPr>
              <a:t>资源税税收优惠</a:t>
            </a:r>
          </a:p>
        </p:txBody>
      </p:sp>
    </p:spTree>
    <p:extLst>
      <p:ext uri="{BB962C8B-B14F-4D97-AF65-F5344CB8AC3E}">
        <p14:creationId xmlns:p14="http://schemas.microsoft.com/office/powerpoint/2010/main" val="391708449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28682" y="1696772"/>
            <a:ext cx="6503020" cy="4896544"/>
          </a:xfrm>
          <a:prstGeom prst="rect">
            <a:avLst/>
          </a:prstGeom>
        </p:spPr>
      </p:pic>
      <p:sp>
        <p:nvSpPr>
          <p:cNvPr id="22" name="Rectangle 6">
            <a:extLst>
              <a:ext uri="{FF2B5EF4-FFF2-40B4-BE49-F238E27FC236}">
                <a16:creationId xmlns:a16="http://schemas.microsoft.com/office/drawing/2014/main" id="{4D00F851-5FA1-4453-8097-D1BB477A151B}"/>
              </a:ext>
            </a:extLst>
          </p:cNvPr>
          <p:cNvSpPr>
            <a:spLocks noChangeArrowheads="1"/>
          </p:cNvSpPr>
          <p:nvPr/>
        </p:nvSpPr>
        <p:spPr bwMode="auto">
          <a:xfrm>
            <a:off x="5516582" y="3775076"/>
            <a:ext cx="671474" cy="1778000"/>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3" name="Rectangle 7">
            <a:extLst>
              <a:ext uri="{FF2B5EF4-FFF2-40B4-BE49-F238E27FC236}">
                <a16:creationId xmlns:a16="http://schemas.microsoft.com/office/drawing/2014/main" id="{009F27C8-2DAD-4B88-A444-A2F65ADBAB48}"/>
              </a:ext>
            </a:extLst>
          </p:cNvPr>
          <p:cNvSpPr>
            <a:spLocks noChangeArrowheads="1"/>
          </p:cNvSpPr>
          <p:nvPr/>
        </p:nvSpPr>
        <p:spPr bwMode="auto">
          <a:xfrm>
            <a:off x="6602579" y="3243263"/>
            <a:ext cx="672768" cy="2309813"/>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4370189" y="1304925"/>
            <a:ext cx="7560840" cy="5553075"/>
          </a:xfrm>
          <a:prstGeom prst="rect">
            <a:avLst/>
          </a:prstGeom>
          <a:solidFill>
            <a:schemeClr val="accent2"/>
          </a:solidFill>
          <a:ln>
            <a:noFill/>
          </a:ln>
        </p:spPr>
        <p:txBody>
          <a:bodyPr vert="horz" wrap="square" lIns="91440" tIns="45720" rIns="91440" bIns="45720" numCol="1" anchor="t" anchorCtr="0" compatLnSpc="1">
            <a:prstTxWarp prst="textNoShape">
              <a:avLst/>
            </a:prstTxWarp>
          </a:bodyPr>
          <a:lstStyle/>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）纳税义务发生时间</a:t>
            </a:r>
            <a:r>
              <a:rPr lang="en-US" altLang="zh-CN" sz="2400" dirty="0">
                <a:solidFill>
                  <a:srgbClr val="3D3D3D"/>
                </a:solidFill>
                <a:latin typeface="微软雅黑 Light" panose="020B0502040204020203" pitchFamily="34" charset="-122"/>
                <a:ea typeface="微软雅黑 Light" panose="020B0502040204020203" pitchFamily="34" charset="-122"/>
              </a:rPr>
              <a:t>.</a:t>
            </a:r>
          </a:p>
          <a:p>
            <a:pPr lvl="0">
              <a:defRPr/>
            </a:pPr>
            <a:r>
              <a:rPr lang="en-US" altLang="zh-CN" sz="2400" dirty="0">
                <a:solidFill>
                  <a:srgbClr val="3D3D3D"/>
                </a:solidFill>
                <a:latin typeface="微软雅黑 Light" panose="020B0502040204020203" pitchFamily="34" charset="-122"/>
                <a:ea typeface="微软雅黑 Light" panose="020B0502040204020203" pitchFamily="34" charset="-122"/>
              </a:rPr>
              <a:t>       ①</a:t>
            </a:r>
            <a:r>
              <a:rPr lang="zh-CN" altLang="en-US" sz="2400" dirty="0">
                <a:solidFill>
                  <a:srgbClr val="3D3D3D"/>
                </a:solidFill>
                <a:latin typeface="微软雅黑 Light" panose="020B0502040204020203" pitchFamily="34" charset="-122"/>
                <a:ea typeface="微软雅黑 Light" panose="020B0502040204020203" pitchFamily="34" charset="-122"/>
              </a:rPr>
              <a:t>纳税人销售应税产品，其纳税义务发生时间为：</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 纳税人采取分期收款结算方式的，其纳税义务发生时间，为销售合同规定的收款日期的当天。</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 纳税人采取预收货款结算方式的，其纳税义务发生时间，为发出应税产品的当天。</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 纳税人采取其他结算方式的，其纳税义务发生时间，为收讫销售款或者取得索取销售款凭据的当天。</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②纳税人自产自用应税产品的纳税义务发生时间，为移送使用应税产品的当天。</a:t>
            </a: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③扣缴义务人代扣代缴税款的纳税义务发生时间，为支付首笔货款或者开具应支付货款凭据的当天。</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）纳税期限。纳税期限是纳税人发生纳税义务后缴纳税款的期限。</a:t>
            </a:r>
            <a:endParaRPr lang="en-US" altLang="zh-CN" sz="2400" dirty="0">
              <a:solidFill>
                <a:srgbClr val="3D3D3D"/>
              </a:solidFill>
              <a:latin typeface="微软雅黑 Light" panose="020B0502040204020203" pitchFamily="34" charset="-122"/>
              <a:ea typeface="微软雅黑 Light" panose="020B0502040204020203" pitchFamily="34" charset="-122"/>
            </a:endParaRPr>
          </a:p>
          <a:p>
            <a:pPr lvl="0">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3</a:t>
            </a:r>
            <a:r>
              <a:rPr lang="zh-CN" altLang="en-US" sz="2400" dirty="0">
                <a:solidFill>
                  <a:srgbClr val="3D3D3D"/>
                </a:solidFill>
                <a:latin typeface="微软雅黑 Light" panose="020B0502040204020203" pitchFamily="34" charset="-122"/>
                <a:ea typeface="微软雅黑 Light" panose="020B0502040204020203" pitchFamily="34" charset="-122"/>
              </a:rPr>
              <a:t>）纳税地点。</a:t>
            </a:r>
          </a:p>
          <a:p>
            <a:pPr lvl="0">
              <a:defRPr/>
            </a:pP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8" name="矩形 7"/>
          <p:cNvSpPr/>
          <p:nvPr/>
        </p:nvSpPr>
        <p:spPr>
          <a:xfrm>
            <a:off x="769179" y="187303"/>
            <a:ext cx="3698448"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5.1.7  </a:t>
            </a:r>
            <a:r>
              <a:rPr lang="zh-CN" altLang="en-US" sz="3200" b="1" dirty="0">
                <a:latin typeface="微软雅黑 Light" panose="020B0502040204020203" pitchFamily="34" charset="-122"/>
                <a:ea typeface="微软雅黑 Light" panose="020B0502040204020203" pitchFamily="34" charset="-122"/>
              </a:rPr>
              <a:t>资源税</a:t>
            </a:r>
          </a:p>
        </p:txBody>
      </p:sp>
      <p:sp>
        <p:nvSpPr>
          <p:cNvPr id="2" name="矩形 1"/>
          <p:cNvSpPr/>
          <p:nvPr/>
        </p:nvSpPr>
        <p:spPr>
          <a:xfrm>
            <a:off x="4370189" y="541245"/>
            <a:ext cx="3090911"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dirty="0">
                <a:latin typeface="微软雅黑 Light" panose="020B0502040204020203" pitchFamily="34" charset="-122"/>
                <a:ea typeface="微软雅黑 Light" panose="020B0502040204020203" pitchFamily="34" charset="-122"/>
              </a:rPr>
              <a:t>6. </a:t>
            </a:r>
            <a:r>
              <a:rPr lang="zh-CN" altLang="en-US" sz="2800" dirty="0">
                <a:latin typeface="微软雅黑 Light" panose="020B0502040204020203" pitchFamily="34" charset="-122"/>
                <a:ea typeface="微软雅黑 Light" panose="020B0502040204020203" pitchFamily="34" charset="-122"/>
              </a:rPr>
              <a:t>资源税征收管理</a:t>
            </a:r>
          </a:p>
        </p:txBody>
      </p:sp>
    </p:spTree>
    <p:extLst>
      <p:ext uri="{BB962C8B-B14F-4D97-AF65-F5344CB8AC3E}">
        <p14:creationId xmlns:p14="http://schemas.microsoft.com/office/powerpoint/2010/main" val="43950788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a:extLst>
              <a:ext uri="{FF2B5EF4-FFF2-40B4-BE49-F238E27FC236}">
                <a16:creationId xmlns:a16="http://schemas.microsoft.com/office/drawing/2014/main" id="{8529C946-2267-4EFE-B969-D03DA48F89D7}"/>
              </a:ext>
            </a:extLst>
          </p:cNvPr>
          <p:cNvSpPr/>
          <p:nvPr/>
        </p:nvSpPr>
        <p:spPr bwMode="auto">
          <a:xfrm>
            <a:off x="0" y="0"/>
            <a:ext cx="5810349" cy="6858000"/>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89" name="文本框 88">
            <a:extLst>
              <a:ext uri="{FF2B5EF4-FFF2-40B4-BE49-F238E27FC236}">
                <a16:creationId xmlns:a16="http://schemas.microsoft.com/office/drawing/2014/main" id="{9E8089FC-0C27-4ED6-88B9-35FFB5056362}"/>
              </a:ext>
            </a:extLst>
          </p:cNvPr>
          <p:cNvSpPr txBox="1"/>
          <p:nvPr/>
        </p:nvSpPr>
        <p:spPr>
          <a:xfrm>
            <a:off x="994669" y="-289580"/>
            <a:ext cx="3377848" cy="7725192"/>
          </a:xfrm>
          <a:prstGeom prst="rect">
            <a:avLst/>
          </a:prstGeom>
          <a:noFill/>
        </p:spPr>
        <p:txBody>
          <a:bodyPr wrap="none" rtlCol="0">
            <a:spAutoFit/>
          </a:bodyPr>
          <a:lstStyle/>
          <a:p>
            <a:pPr algn="ctr"/>
            <a:r>
              <a:rPr lang="en-US" altLang="zh-CN" sz="49600" dirty="0">
                <a:solidFill>
                  <a:schemeClr val="bg1"/>
                </a:solidFill>
                <a:latin typeface="Impact" panose="020B0806030902050204" pitchFamily="34" charset="0"/>
                <a:ea typeface="DFKai-SB" panose="03000509000000000000" pitchFamily="65" charset="-120"/>
              </a:rPr>
              <a:t>2</a:t>
            </a:r>
            <a:endParaRPr lang="zh-CN" altLang="en-US" sz="49600" dirty="0">
              <a:solidFill>
                <a:schemeClr val="bg1"/>
              </a:solidFill>
              <a:latin typeface="Impact" panose="020B0806030902050204" pitchFamily="34" charset="0"/>
              <a:ea typeface="DFKai-SB" panose="03000509000000000000" pitchFamily="65" charset="-120"/>
            </a:endParaRPr>
          </a:p>
        </p:txBody>
      </p:sp>
      <p:sp>
        <p:nvSpPr>
          <p:cNvPr id="90" name="矩形 89">
            <a:extLst>
              <a:ext uri="{FF2B5EF4-FFF2-40B4-BE49-F238E27FC236}">
                <a16:creationId xmlns:a16="http://schemas.microsoft.com/office/drawing/2014/main" id="{7D528AAA-9683-4570-8B3D-D32667091FFD}"/>
              </a:ext>
            </a:extLst>
          </p:cNvPr>
          <p:cNvSpPr/>
          <p:nvPr/>
        </p:nvSpPr>
        <p:spPr bwMode="auto">
          <a:xfrm>
            <a:off x="0" y="3282838"/>
            <a:ext cx="5810349" cy="1512168"/>
          </a:xfrm>
          <a:prstGeom prst="rect">
            <a:avLst/>
          </a:prstGeom>
          <a:solidFill>
            <a:schemeClr val="accent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b="0" i="0" u="none" strike="noStrike" cap="none" normalizeH="0" baseline="0">
              <a:ln>
                <a:noFill/>
              </a:ln>
              <a:solidFill>
                <a:schemeClr val="tx1"/>
              </a:solidFill>
              <a:effectLst/>
              <a:latin typeface="Arial" pitchFamily="34" charset="0"/>
              <a:ea typeface="宋体" pitchFamily="2" charset="-122"/>
            </a:endParaRPr>
          </a:p>
        </p:txBody>
      </p:sp>
      <p:sp>
        <p:nvSpPr>
          <p:cNvPr id="91" name="文本框 19">
            <a:extLst>
              <a:ext uri="{FF2B5EF4-FFF2-40B4-BE49-F238E27FC236}">
                <a16:creationId xmlns:a16="http://schemas.microsoft.com/office/drawing/2014/main" id="{84FF804F-DCFE-4F01-9849-392545E403AC}"/>
              </a:ext>
            </a:extLst>
          </p:cNvPr>
          <p:cNvSpPr txBox="1">
            <a:spLocks noChangeArrowheads="1"/>
          </p:cNvSpPr>
          <p:nvPr>
            <p:custDataLst>
              <p:tags r:id="rId1"/>
            </p:custDataLst>
          </p:nvPr>
        </p:nvSpPr>
        <p:spPr bwMode="auto">
          <a:xfrm>
            <a:off x="265733" y="3568280"/>
            <a:ext cx="5090269" cy="941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buFont typeface="Arial" panose="020B0604020202020204" pitchFamily="34" charset="0"/>
              <a:defRPr>
                <a:solidFill>
                  <a:schemeClr val="tx1"/>
                </a:solidFill>
                <a:latin typeface="Calibri" panose="020F050202020403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zh-CN" altLang="en-US" sz="5400" b="1" dirty="0">
                <a:solidFill>
                  <a:schemeClr val="bg1"/>
                </a:solidFill>
                <a:latin typeface="微软雅黑 Light" panose="020B0502040204020203" pitchFamily="34" charset="-122"/>
                <a:ea typeface="微软雅黑 Light" panose="020B0502040204020203" pitchFamily="34" charset="-122"/>
              </a:rPr>
              <a:t>任务</a:t>
            </a:r>
            <a:r>
              <a:rPr lang="en-US" altLang="zh-CN" sz="5400" b="1" dirty="0">
                <a:solidFill>
                  <a:schemeClr val="bg1"/>
                </a:solidFill>
                <a:latin typeface="微软雅黑 Light" panose="020B0502040204020203" pitchFamily="34" charset="-122"/>
                <a:ea typeface="微软雅黑 Light" panose="020B0502040204020203" pitchFamily="34" charset="-122"/>
              </a:rPr>
              <a:t>5.2</a:t>
            </a:r>
            <a:r>
              <a:rPr lang="zh-CN" altLang="en-US" sz="5400" b="1" dirty="0">
                <a:solidFill>
                  <a:schemeClr val="bg1"/>
                </a:solidFill>
                <a:latin typeface="微软雅黑 Light" panose="020B0502040204020203" pitchFamily="34" charset="-122"/>
                <a:ea typeface="微软雅黑 Light" panose="020B0502040204020203" pitchFamily="34" charset="-122"/>
              </a:rPr>
              <a:t>税收征收管理</a:t>
            </a:r>
          </a:p>
        </p:txBody>
      </p:sp>
      <p:sp>
        <p:nvSpPr>
          <p:cNvPr id="95" name="TextBox 70">
            <a:extLst>
              <a:ext uri="{FF2B5EF4-FFF2-40B4-BE49-F238E27FC236}">
                <a16:creationId xmlns:a16="http://schemas.microsoft.com/office/drawing/2014/main" id="{CDA8130A-CF55-4CEE-94E2-4BB58563C5B6}"/>
              </a:ext>
            </a:extLst>
          </p:cNvPr>
          <p:cNvSpPr txBox="1"/>
          <p:nvPr/>
        </p:nvSpPr>
        <p:spPr>
          <a:xfrm>
            <a:off x="9144266" y="3605904"/>
            <a:ext cx="1838668" cy="369332"/>
          </a:xfrm>
          <a:prstGeom prst="rect">
            <a:avLst/>
          </a:prstGeom>
          <a:noFill/>
        </p:spPr>
        <p:txBody>
          <a:bodyPr wrap="square" rtlCol="0">
            <a:spAutoFit/>
          </a:bodyPr>
          <a:lstStyle>
            <a:defPPr>
              <a:defRPr lang="zh-CN"/>
            </a:defPPr>
            <a:lvl1pPr>
              <a:defRPr sz="2000">
                <a:solidFill>
                  <a:schemeClr val="accent1"/>
                </a:solidFill>
                <a:latin typeface="+mj-ea"/>
                <a:ea typeface="+mj-ea"/>
              </a:defRPr>
            </a:lvl1pPr>
          </a:lstStyle>
          <a:p>
            <a:pPr>
              <a:defRPr/>
            </a:pPr>
            <a:endParaRPr lang="zh-CN" altLang="en-US" sz="1800" dirty="0">
              <a:solidFill>
                <a:schemeClr val="tx1"/>
              </a:solidFill>
            </a:endParaRPr>
          </a:p>
        </p:txBody>
      </p:sp>
      <p:grpSp>
        <p:nvGrpSpPr>
          <p:cNvPr id="97" name="组合 96">
            <a:extLst>
              <a:ext uri="{FF2B5EF4-FFF2-40B4-BE49-F238E27FC236}">
                <a16:creationId xmlns:a16="http://schemas.microsoft.com/office/drawing/2014/main" id="{FC1997F8-8A53-4BBA-B378-6EDF533CB20F}"/>
              </a:ext>
            </a:extLst>
          </p:cNvPr>
          <p:cNvGrpSpPr/>
          <p:nvPr/>
        </p:nvGrpSpPr>
        <p:grpSpPr>
          <a:xfrm>
            <a:off x="6530706" y="3605904"/>
            <a:ext cx="575787" cy="537351"/>
            <a:chOff x="8186613" y="1546264"/>
            <a:chExt cx="330200" cy="330200"/>
          </a:xfrm>
          <a:solidFill>
            <a:schemeClr val="accent3"/>
          </a:solidFill>
        </p:grpSpPr>
        <p:sp>
          <p:nvSpPr>
            <p:cNvPr id="98" name="Oval 5">
              <a:extLst>
                <a:ext uri="{FF2B5EF4-FFF2-40B4-BE49-F238E27FC236}">
                  <a16:creationId xmlns:a16="http://schemas.microsoft.com/office/drawing/2014/main" id="{4699489F-194C-4055-AA7D-5523DC6279FE}"/>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99" name="Freeform 6">
              <a:extLst>
                <a:ext uri="{FF2B5EF4-FFF2-40B4-BE49-F238E27FC236}">
                  <a16:creationId xmlns:a16="http://schemas.microsoft.com/office/drawing/2014/main" id="{4CCE8999-F4AC-4AEC-AA0D-3AE8BC4B5640}"/>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sp>
        <p:nvSpPr>
          <p:cNvPr id="105" name="Freeform 6">
            <a:extLst>
              <a:ext uri="{FF2B5EF4-FFF2-40B4-BE49-F238E27FC236}">
                <a16:creationId xmlns:a16="http://schemas.microsoft.com/office/drawing/2014/main" id="{B3D2D053-6B4B-4844-B771-18888EEE047F}"/>
              </a:ext>
            </a:extLst>
          </p:cNvPr>
          <p:cNvSpPr>
            <a:spLocks/>
          </p:cNvSpPr>
          <p:nvPr/>
        </p:nvSpPr>
        <p:spPr bwMode="auto">
          <a:xfrm>
            <a:off x="6530706" y="4690060"/>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cxnSp>
        <p:nvCxnSpPr>
          <p:cNvPr id="112" name="直接连接符 111">
            <a:extLst>
              <a:ext uri="{FF2B5EF4-FFF2-40B4-BE49-F238E27FC236}">
                <a16:creationId xmlns:a16="http://schemas.microsoft.com/office/drawing/2014/main" id="{8147A86A-C05B-4FD3-9586-EEF74D577902}"/>
              </a:ext>
            </a:extLst>
          </p:cNvPr>
          <p:cNvCxnSpPr>
            <a:cxnSpLocks/>
          </p:cNvCxnSpPr>
          <p:nvPr/>
        </p:nvCxnSpPr>
        <p:spPr bwMode="auto">
          <a:xfrm flipV="1">
            <a:off x="6864039" y="4161877"/>
            <a:ext cx="3672408"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16" name="图片 115">
            <a:extLst>
              <a:ext uri="{FF2B5EF4-FFF2-40B4-BE49-F238E27FC236}">
                <a16:creationId xmlns:a16="http://schemas.microsoft.com/office/drawing/2014/main" id="{49BFDA8F-8BB0-4382-8B9D-43BE1087383E}"/>
              </a:ext>
            </a:extLst>
          </p:cNvPr>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a:xfrm>
            <a:off x="6895757" y="432108"/>
            <a:ext cx="3773696" cy="2228839"/>
          </a:xfrm>
          <a:prstGeom prst="rect">
            <a:avLst/>
          </a:prstGeom>
          <a:ln w="19050">
            <a:solidFill>
              <a:schemeClr val="bg1"/>
            </a:solidFill>
          </a:ln>
          <a:effectLst>
            <a:outerShdw blurRad="63500" sx="102000" sy="102000" algn="ctr" rotWithShape="0">
              <a:prstClr val="black">
                <a:alpha val="40000"/>
              </a:prstClr>
            </a:outerShdw>
          </a:effectLst>
        </p:spPr>
      </p:pic>
      <p:sp>
        <p:nvSpPr>
          <p:cNvPr id="2" name="矩形 1"/>
          <p:cNvSpPr/>
          <p:nvPr/>
        </p:nvSpPr>
        <p:spPr>
          <a:xfrm>
            <a:off x="7156320" y="2952327"/>
            <a:ext cx="4774709" cy="584775"/>
          </a:xfrm>
          <a:prstGeom prst="rect">
            <a:avLst/>
          </a:prstGeom>
        </p:spPr>
        <p:txBody>
          <a:bodyPr wrap="square">
            <a:spAutoFit/>
          </a:bodyPr>
          <a:lstStyle/>
          <a:p>
            <a:r>
              <a:rPr lang="zh-CN" altLang="en-US" sz="3200" dirty="0">
                <a:latin typeface="微软雅黑 Light" panose="020B0502040204020203" pitchFamily="34" charset="-122"/>
                <a:ea typeface="微软雅黑 Light" panose="020B0502040204020203" pitchFamily="34" charset="-122"/>
              </a:rPr>
              <a:t>任务</a:t>
            </a:r>
            <a:r>
              <a:rPr lang="en-US" altLang="zh-CN" sz="3200" dirty="0">
                <a:latin typeface="微软雅黑 Light" panose="020B0502040204020203" pitchFamily="34" charset="-122"/>
                <a:ea typeface="微软雅黑 Light" panose="020B0502040204020203" pitchFamily="34" charset="-122"/>
              </a:rPr>
              <a:t>5.2.1</a:t>
            </a:r>
            <a:r>
              <a:rPr lang="zh-CN" altLang="en-US" sz="3200" dirty="0">
                <a:latin typeface="微软雅黑 Light" panose="020B0502040204020203" pitchFamily="34" charset="-122"/>
                <a:ea typeface="微软雅黑 Light" panose="020B0502040204020203" pitchFamily="34" charset="-122"/>
              </a:rPr>
              <a:t>税收征收管理</a:t>
            </a:r>
          </a:p>
        </p:txBody>
      </p:sp>
      <p:grpSp>
        <p:nvGrpSpPr>
          <p:cNvPr id="14" name="组合 13">
            <a:extLst>
              <a:ext uri="{FF2B5EF4-FFF2-40B4-BE49-F238E27FC236}">
                <a16:creationId xmlns:a16="http://schemas.microsoft.com/office/drawing/2014/main" id="{D87E8D21-9E6B-4F49-84D9-860E8D8380C6}"/>
              </a:ext>
            </a:extLst>
          </p:cNvPr>
          <p:cNvGrpSpPr/>
          <p:nvPr/>
        </p:nvGrpSpPr>
        <p:grpSpPr>
          <a:xfrm>
            <a:off x="6530706" y="5391623"/>
            <a:ext cx="575787" cy="537351"/>
            <a:chOff x="8186613" y="1546264"/>
            <a:chExt cx="330200" cy="330200"/>
          </a:xfrm>
          <a:solidFill>
            <a:schemeClr val="accent3"/>
          </a:solidFill>
        </p:grpSpPr>
        <p:sp>
          <p:nvSpPr>
            <p:cNvPr id="15" name="Oval 5">
              <a:extLst>
                <a:ext uri="{FF2B5EF4-FFF2-40B4-BE49-F238E27FC236}">
                  <a16:creationId xmlns:a16="http://schemas.microsoft.com/office/drawing/2014/main" id="{511ECD78-593B-4C1E-9B99-560674FB61D2}"/>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6" name="Freeform 6">
              <a:extLst>
                <a:ext uri="{FF2B5EF4-FFF2-40B4-BE49-F238E27FC236}">
                  <a16:creationId xmlns:a16="http://schemas.microsoft.com/office/drawing/2014/main" id="{9EA741C4-E107-498E-A280-3501F751B20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17" name="组合 16">
            <a:extLst>
              <a:ext uri="{FF2B5EF4-FFF2-40B4-BE49-F238E27FC236}">
                <a16:creationId xmlns:a16="http://schemas.microsoft.com/office/drawing/2014/main" id="{3E1812A1-7F02-4B47-A12C-8A71B6D5307B}"/>
              </a:ext>
            </a:extLst>
          </p:cNvPr>
          <p:cNvGrpSpPr/>
          <p:nvPr/>
        </p:nvGrpSpPr>
        <p:grpSpPr>
          <a:xfrm>
            <a:off x="6530706" y="5995044"/>
            <a:ext cx="575787" cy="537351"/>
            <a:chOff x="8186613" y="1546264"/>
            <a:chExt cx="330200" cy="330200"/>
          </a:xfrm>
          <a:solidFill>
            <a:schemeClr val="accent3"/>
          </a:solidFill>
        </p:grpSpPr>
        <p:sp>
          <p:nvSpPr>
            <p:cNvPr id="18" name="Oval 5">
              <a:extLst>
                <a:ext uri="{FF2B5EF4-FFF2-40B4-BE49-F238E27FC236}">
                  <a16:creationId xmlns:a16="http://schemas.microsoft.com/office/drawing/2014/main" id="{63211425-1D0F-4772-B3E2-F01528C6B633}"/>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19" name="Freeform 6">
              <a:extLst>
                <a:ext uri="{FF2B5EF4-FFF2-40B4-BE49-F238E27FC236}">
                  <a16:creationId xmlns:a16="http://schemas.microsoft.com/office/drawing/2014/main" id="{95120BC5-27E0-4107-AD8B-BC7A105763E2}"/>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0" name="组合 19">
            <a:extLst>
              <a:ext uri="{FF2B5EF4-FFF2-40B4-BE49-F238E27FC236}">
                <a16:creationId xmlns:a16="http://schemas.microsoft.com/office/drawing/2014/main" id="{3EF51200-603D-4028-9612-AF95A4EAA601}"/>
              </a:ext>
            </a:extLst>
          </p:cNvPr>
          <p:cNvGrpSpPr/>
          <p:nvPr/>
        </p:nvGrpSpPr>
        <p:grpSpPr>
          <a:xfrm>
            <a:off x="6530706" y="3003074"/>
            <a:ext cx="575787" cy="537351"/>
            <a:chOff x="8186613" y="1546264"/>
            <a:chExt cx="330200" cy="330200"/>
          </a:xfrm>
          <a:solidFill>
            <a:schemeClr val="accent3"/>
          </a:solidFill>
        </p:grpSpPr>
        <p:sp>
          <p:nvSpPr>
            <p:cNvPr id="21" name="Oval 5">
              <a:extLst>
                <a:ext uri="{FF2B5EF4-FFF2-40B4-BE49-F238E27FC236}">
                  <a16:creationId xmlns:a16="http://schemas.microsoft.com/office/drawing/2014/main" id="{5FEEBF5B-569F-4B04-BD1A-BCB037CC769C}"/>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2" name="Freeform 6">
              <a:extLst>
                <a:ext uri="{FF2B5EF4-FFF2-40B4-BE49-F238E27FC236}">
                  <a16:creationId xmlns:a16="http://schemas.microsoft.com/office/drawing/2014/main" id="{B66ABBE2-BFA8-4689-956F-202D32F78DCB}"/>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3" name="组合 22">
            <a:extLst>
              <a:ext uri="{FF2B5EF4-FFF2-40B4-BE49-F238E27FC236}">
                <a16:creationId xmlns:a16="http://schemas.microsoft.com/office/drawing/2014/main" id="{4C98F706-1FA9-4A81-8B85-E45365337674}"/>
              </a:ext>
            </a:extLst>
          </p:cNvPr>
          <p:cNvGrpSpPr/>
          <p:nvPr/>
        </p:nvGrpSpPr>
        <p:grpSpPr>
          <a:xfrm>
            <a:off x="6530706" y="4788202"/>
            <a:ext cx="575787" cy="537351"/>
            <a:chOff x="8186613" y="1546264"/>
            <a:chExt cx="330200" cy="330200"/>
          </a:xfrm>
          <a:solidFill>
            <a:schemeClr val="accent3"/>
          </a:solidFill>
        </p:grpSpPr>
        <p:sp>
          <p:nvSpPr>
            <p:cNvPr id="24" name="Oval 5">
              <a:extLst>
                <a:ext uri="{FF2B5EF4-FFF2-40B4-BE49-F238E27FC236}">
                  <a16:creationId xmlns:a16="http://schemas.microsoft.com/office/drawing/2014/main" id="{D4460F2A-12D6-486E-A3F9-E6AE16FEC78D}"/>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5" name="Freeform 6">
              <a:extLst>
                <a:ext uri="{FF2B5EF4-FFF2-40B4-BE49-F238E27FC236}">
                  <a16:creationId xmlns:a16="http://schemas.microsoft.com/office/drawing/2014/main" id="{AD05F0E8-CB9D-4AD9-A935-3EDD599E2251}"/>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grpSp>
        <p:nvGrpSpPr>
          <p:cNvPr id="26" name="组合 25">
            <a:extLst>
              <a:ext uri="{FF2B5EF4-FFF2-40B4-BE49-F238E27FC236}">
                <a16:creationId xmlns:a16="http://schemas.microsoft.com/office/drawing/2014/main" id="{8698C8BE-9DDA-4BD0-BD81-9270C223EA9E}"/>
              </a:ext>
            </a:extLst>
          </p:cNvPr>
          <p:cNvGrpSpPr/>
          <p:nvPr/>
        </p:nvGrpSpPr>
        <p:grpSpPr>
          <a:xfrm>
            <a:off x="6530706" y="4197053"/>
            <a:ext cx="575787" cy="537351"/>
            <a:chOff x="8186613" y="1546264"/>
            <a:chExt cx="330200" cy="330200"/>
          </a:xfrm>
          <a:solidFill>
            <a:schemeClr val="accent3"/>
          </a:solidFill>
        </p:grpSpPr>
        <p:sp>
          <p:nvSpPr>
            <p:cNvPr id="27" name="Oval 5">
              <a:extLst>
                <a:ext uri="{FF2B5EF4-FFF2-40B4-BE49-F238E27FC236}">
                  <a16:creationId xmlns:a16="http://schemas.microsoft.com/office/drawing/2014/main" id="{85A139BA-50DF-4409-9D00-86193C8EB93A}"/>
                </a:ext>
              </a:extLst>
            </p:cNvPr>
            <p:cNvSpPr>
              <a:spLocks noChangeArrowheads="1"/>
            </p:cNvSpPr>
            <p:nvPr/>
          </p:nvSpPr>
          <p:spPr bwMode="auto">
            <a:xfrm>
              <a:off x="8186613" y="1546264"/>
              <a:ext cx="330200" cy="330200"/>
            </a:xfrm>
            <a:prstGeom prst="ellipse">
              <a:avLst/>
            </a:prstGeom>
            <a:grp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28" name="Freeform 6">
              <a:extLst>
                <a:ext uri="{FF2B5EF4-FFF2-40B4-BE49-F238E27FC236}">
                  <a16:creationId xmlns:a16="http://schemas.microsoft.com/office/drawing/2014/main" id="{4F77E2B8-D667-4F6C-8AC4-0C6E8F0F9BA6}"/>
                </a:ext>
              </a:extLst>
            </p:cNvPr>
            <p:cNvSpPr>
              <a:spLocks/>
            </p:cNvSpPr>
            <p:nvPr/>
          </p:nvSpPr>
          <p:spPr bwMode="auto">
            <a:xfrm>
              <a:off x="8215188" y="1605002"/>
              <a:ext cx="244475" cy="223838"/>
            </a:xfrm>
            <a:custGeom>
              <a:avLst/>
              <a:gdLst>
                <a:gd name="T0" fmla="*/ 599 w 654"/>
                <a:gd name="T1" fmla="*/ 0 h 596"/>
                <a:gd name="T2" fmla="*/ 654 w 654"/>
                <a:gd name="T3" fmla="*/ 25 h 596"/>
                <a:gd name="T4" fmla="*/ 340 w 654"/>
                <a:gd name="T5" fmla="*/ 583 h 596"/>
                <a:gd name="T6" fmla="*/ 307 w 654"/>
                <a:gd name="T7" fmla="*/ 587 h 596"/>
                <a:gd name="T8" fmla="*/ 61 w 654"/>
                <a:gd name="T9" fmla="*/ 374 h 596"/>
                <a:gd name="T10" fmla="*/ 53 w 654"/>
                <a:gd name="T11" fmla="*/ 374 h 596"/>
                <a:gd name="T12" fmla="*/ 28 w 654"/>
                <a:gd name="T13" fmla="*/ 387 h 596"/>
                <a:gd name="T14" fmla="*/ 23 w 654"/>
                <a:gd name="T15" fmla="*/ 387 h 596"/>
                <a:gd name="T16" fmla="*/ 1 w 654"/>
                <a:gd name="T17" fmla="*/ 373 h 596"/>
                <a:gd name="T18" fmla="*/ 2 w 654"/>
                <a:gd name="T19" fmla="*/ 369 h 596"/>
                <a:gd name="T20" fmla="*/ 82 w 654"/>
                <a:gd name="T21" fmla="*/ 325 h 596"/>
                <a:gd name="T22" fmla="*/ 98 w 654"/>
                <a:gd name="T23" fmla="*/ 327 h 596"/>
                <a:gd name="T24" fmla="*/ 304 w 654"/>
                <a:gd name="T25" fmla="*/ 489 h 596"/>
                <a:gd name="T26" fmla="*/ 325 w 654"/>
                <a:gd name="T27" fmla="*/ 485 h 596"/>
                <a:gd name="T28" fmla="*/ 599 w 654"/>
                <a:gd name="T29"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4" h="596">
                  <a:moveTo>
                    <a:pt x="599" y="0"/>
                  </a:moveTo>
                  <a:lnTo>
                    <a:pt x="654" y="25"/>
                  </a:lnTo>
                  <a:cubicBezTo>
                    <a:pt x="549" y="211"/>
                    <a:pt x="444" y="397"/>
                    <a:pt x="340" y="583"/>
                  </a:cubicBezTo>
                  <a:cubicBezTo>
                    <a:pt x="331" y="595"/>
                    <a:pt x="320" y="596"/>
                    <a:pt x="307" y="587"/>
                  </a:cubicBezTo>
                  <a:cubicBezTo>
                    <a:pt x="225" y="516"/>
                    <a:pt x="143" y="445"/>
                    <a:pt x="61" y="374"/>
                  </a:cubicBezTo>
                  <a:cubicBezTo>
                    <a:pt x="58" y="373"/>
                    <a:pt x="56" y="373"/>
                    <a:pt x="53" y="374"/>
                  </a:cubicBezTo>
                  <a:cubicBezTo>
                    <a:pt x="45" y="378"/>
                    <a:pt x="37" y="383"/>
                    <a:pt x="28" y="387"/>
                  </a:cubicBezTo>
                  <a:cubicBezTo>
                    <a:pt x="27" y="388"/>
                    <a:pt x="25" y="388"/>
                    <a:pt x="23" y="387"/>
                  </a:cubicBezTo>
                  <a:cubicBezTo>
                    <a:pt x="16" y="382"/>
                    <a:pt x="8" y="378"/>
                    <a:pt x="1" y="373"/>
                  </a:cubicBezTo>
                  <a:cubicBezTo>
                    <a:pt x="0" y="372"/>
                    <a:pt x="0" y="371"/>
                    <a:pt x="2" y="369"/>
                  </a:cubicBezTo>
                  <a:cubicBezTo>
                    <a:pt x="28" y="354"/>
                    <a:pt x="55" y="340"/>
                    <a:pt x="82" y="325"/>
                  </a:cubicBezTo>
                  <a:cubicBezTo>
                    <a:pt x="92" y="319"/>
                    <a:pt x="89" y="319"/>
                    <a:pt x="98" y="327"/>
                  </a:cubicBezTo>
                  <a:cubicBezTo>
                    <a:pt x="167" y="381"/>
                    <a:pt x="235" y="435"/>
                    <a:pt x="304" y="489"/>
                  </a:cubicBezTo>
                  <a:cubicBezTo>
                    <a:pt x="312" y="495"/>
                    <a:pt x="319" y="494"/>
                    <a:pt x="325" y="485"/>
                  </a:cubicBezTo>
                  <a:lnTo>
                    <a:pt x="599"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29" name="直接连接符 28">
            <a:extLst>
              <a:ext uri="{FF2B5EF4-FFF2-40B4-BE49-F238E27FC236}">
                <a16:creationId xmlns:a16="http://schemas.microsoft.com/office/drawing/2014/main" id="{2746A4C8-5822-4205-B7C0-8DE96F9B7BE6}"/>
              </a:ext>
            </a:extLst>
          </p:cNvPr>
          <p:cNvCxnSpPr>
            <a:cxnSpLocks/>
          </p:cNvCxnSpPr>
          <p:nvPr/>
        </p:nvCxnSpPr>
        <p:spPr bwMode="auto">
          <a:xfrm flipV="1">
            <a:off x="6820826" y="3574598"/>
            <a:ext cx="3672408"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直接连接符 29">
            <a:extLst>
              <a:ext uri="{FF2B5EF4-FFF2-40B4-BE49-F238E27FC236}">
                <a16:creationId xmlns:a16="http://schemas.microsoft.com/office/drawing/2014/main" id="{8FB22E9E-61FB-427A-B250-C5312238F837}"/>
              </a:ext>
            </a:extLst>
          </p:cNvPr>
          <p:cNvCxnSpPr>
            <a:cxnSpLocks/>
          </p:cNvCxnSpPr>
          <p:nvPr/>
        </p:nvCxnSpPr>
        <p:spPr bwMode="auto">
          <a:xfrm flipV="1">
            <a:off x="6864039" y="4713732"/>
            <a:ext cx="3672408"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1" name="直接连接符 30">
            <a:extLst>
              <a:ext uri="{FF2B5EF4-FFF2-40B4-BE49-F238E27FC236}">
                <a16:creationId xmlns:a16="http://schemas.microsoft.com/office/drawing/2014/main" id="{CA6CC316-17FB-4F2F-947D-15C30F3935AD}"/>
              </a:ext>
            </a:extLst>
          </p:cNvPr>
          <p:cNvCxnSpPr>
            <a:cxnSpLocks/>
          </p:cNvCxnSpPr>
          <p:nvPr/>
        </p:nvCxnSpPr>
        <p:spPr bwMode="auto">
          <a:xfrm flipV="1">
            <a:off x="6946401" y="5358240"/>
            <a:ext cx="3672408"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2" name="直接连接符 31">
            <a:extLst>
              <a:ext uri="{FF2B5EF4-FFF2-40B4-BE49-F238E27FC236}">
                <a16:creationId xmlns:a16="http://schemas.microsoft.com/office/drawing/2014/main" id="{8F3EF687-FD39-4730-9F6D-41212DC16941}"/>
              </a:ext>
            </a:extLst>
          </p:cNvPr>
          <p:cNvCxnSpPr>
            <a:cxnSpLocks/>
          </p:cNvCxnSpPr>
          <p:nvPr/>
        </p:nvCxnSpPr>
        <p:spPr bwMode="auto">
          <a:xfrm flipV="1">
            <a:off x="6895757" y="5895494"/>
            <a:ext cx="3672408"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直接连接符 32">
            <a:extLst>
              <a:ext uri="{FF2B5EF4-FFF2-40B4-BE49-F238E27FC236}">
                <a16:creationId xmlns:a16="http://schemas.microsoft.com/office/drawing/2014/main" id="{13B521A1-E8FB-4EF5-B834-04AC4AFDDFEC}"/>
              </a:ext>
            </a:extLst>
          </p:cNvPr>
          <p:cNvCxnSpPr>
            <a:cxnSpLocks/>
          </p:cNvCxnSpPr>
          <p:nvPr/>
        </p:nvCxnSpPr>
        <p:spPr bwMode="auto">
          <a:xfrm flipV="1">
            <a:off x="6946401" y="6526332"/>
            <a:ext cx="3672408" cy="6063"/>
          </a:xfrm>
          <a:prstGeom prst="line">
            <a:avLst/>
          </a:prstGeom>
          <a:solidFill>
            <a:schemeClr val="accent1"/>
          </a:solidFill>
          <a:ln w="9525" cap="flat" cmpd="sng" algn="ctr">
            <a:solidFill>
              <a:schemeClr val="tx2"/>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4" name="矩形 33">
            <a:extLst>
              <a:ext uri="{FF2B5EF4-FFF2-40B4-BE49-F238E27FC236}">
                <a16:creationId xmlns:a16="http://schemas.microsoft.com/office/drawing/2014/main" id="{FB8CCE31-C84C-4A89-9ED8-B4CF65F48860}"/>
              </a:ext>
            </a:extLst>
          </p:cNvPr>
          <p:cNvSpPr/>
          <p:nvPr/>
        </p:nvSpPr>
        <p:spPr>
          <a:xfrm>
            <a:off x="7156321" y="3598179"/>
            <a:ext cx="3525324"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任务</a:t>
            </a:r>
            <a:r>
              <a:rPr lang="en-US" altLang="zh-CN" sz="3200" dirty="0">
                <a:latin typeface="微软雅黑 Light" panose="020B0502040204020203" pitchFamily="34" charset="-122"/>
                <a:ea typeface="微软雅黑 Light" panose="020B0502040204020203" pitchFamily="34" charset="-122"/>
              </a:rPr>
              <a:t>5.2.2</a:t>
            </a:r>
            <a:r>
              <a:rPr lang="zh-CN" altLang="en-US" sz="3200" dirty="0">
                <a:latin typeface="微软雅黑 Light" panose="020B0502040204020203" pitchFamily="34" charset="-122"/>
                <a:ea typeface="微软雅黑 Light" panose="020B0502040204020203" pitchFamily="34" charset="-122"/>
              </a:rPr>
              <a:t>税务登记</a:t>
            </a:r>
          </a:p>
        </p:txBody>
      </p:sp>
      <p:sp>
        <p:nvSpPr>
          <p:cNvPr id="35" name="矩形 34">
            <a:extLst>
              <a:ext uri="{FF2B5EF4-FFF2-40B4-BE49-F238E27FC236}">
                <a16:creationId xmlns:a16="http://schemas.microsoft.com/office/drawing/2014/main" id="{139BA0F3-EEBD-40E3-AEAB-DCA8E8A83BAD}"/>
              </a:ext>
            </a:extLst>
          </p:cNvPr>
          <p:cNvSpPr/>
          <p:nvPr/>
        </p:nvSpPr>
        <p:spPr>
          <a:xfrm>
            <a:off x="7156321" y="4186562"/>
            <a:ext cx="3525324"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任务</a:t>
            </a:r>
            <a:r>
              <a:rPr lang="en-US" altLang="zh-CN" sz="3200" dirty="0">
                <a:latin typeface="微软雅黑 Light" panose="020B0502040204020203" pitchFamily="34" charset="-122"/>
                <a:ea typeface="微软雅黑 Light" panose="020B0502040204020203" pitchFamily="34" charset="-122"/>
              </a:rPr>
              <a:t>5.2.3</a:t>
            </a:r>
            <a:r>
              <a:rPr lang="zh-CN" altLang="en-US" sz="3200" dirty="0">
                <a:latin typeface="微软雅黑 Light" panose="020B0502040204020203" pitchFamily="34" charset="-122"/>
                <a:ea typeface="微软雅黑 Light" panose="020B0502040204020203" pitchFamily="34" charset="-122"/>
              </a:rPr>
              <a:t>发票管理</a:t>
            </a:r>
          </a:p>
        </p:txBody>
      </p:sp>
      <p:sp>
        <p:nvSpPr>
          <p:cNvPr id="36" name="矩形 35">
            <a:extLst>
              <a:ext uri="{FF2B5EF4-FFF2-40B4-BE49-F238E27FC236}">
                <a16:creationId xmlns:a16="http://schemas.microsoft.com/office/drawing/2014/main" id="{8166DA1B-17A8-4204-8D50-F672341C4186}"/>
              </a:ext>
            </a:extLst>
          </p:cNvPr>
          <p:cNvSpPr/>
          <p:nvPr/>
        </p:nvSpPr>
        <p:spPr>
          <a:xfrm>
            <a:off x="7159147" y="4801979"/>
            <a:ext cx="3533340"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任务</a:t>
            </a:r>
            <a:r>
              <a:rPr lang="en-US" altLang="zh-CN" sz="3200" dirty="0">
                <a:latin typeface="微软雅黑 Light" panose="020B0502040204020203" pitchFamily="34" charset="-122"/>
                <a:ea typeface="微软雅黑 Light" panose="020B0502040204020203" pitchFamily="34" charset="-122"/>
              </a:rPr>
              <a:t>5.2.4</a:t>
            </a:r>
            <a:r>
              <a:rPr lang="zh-CN" altLang="en-US" sz="3200" dirty="0">
                <a:latin typeface="微软雅黑 Light" panose="020B0502040204020203" pitchFamily="34" charset="-122"/>
                <a:ea typeface="微软雅黑 Light" panose="020B0502040204020203" pitchFamily="34" charset="-122"/>
              </a:rPr>
              <a:t>纳税申报</a:t>
            </a:r>
          </a:p>
        </p:txBody>
      </p:sp>
      <p:sp>
        <p:nvSpPr>
          <p:cNvPr id="37" name="矩形 36">
            <a:extLst>
              <a:ext uri="{FF2B5EF4-FFF2-40B4-BE49-F238E27FC236}">
                <a16:creationId xmlns:a16="http://schemas.microsoft.com/office/drawing/2014/main" id="{774BBA1C-2258-41B1-8D21-090025BC8B97}"/>
              </a:ext>
            </a:extLst>
          </p:cNvPr>
          <p:cNvSpPr/>
          <p:nvPr/>
        </p:nvSpPr>
        <p:spPr>
          <a:xfrm>
            <a:off x="7156321" y="5348737"/>
            <a:ext cx="4346062"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任务</a:t>
            </a:r>
            <a:r>
              <a:rPr lang="en-US" altLang="zh-CN" sz="3200" dirty="0">
                <a:latin typeface="微软雅黑 Light" panose="020B0502040204020203" pitchFamily="34" charset="-122"/>
                <a:ea typeface="微软雅黑 Light" panose="020B0502040204020203" pitchFamily="34" charset="-122"/>
              </a:rPr>
              <a:t>5.2.5</a:t>
            </a:r>
            <a:r>
              <a:rPr lang="zh-CN" altLang="en-US" sz="3200" dirty="0">
                <a:latin typeface="微软雅黑 Light" panose="020B0502040204020203" pitchFamily="34" charset="-122"/>
                <a:ea typeface="微软雅黑 Light" panose="020B0502040204020203" pitchFamily="34" charset="-122"/>
              </a:rPr>
              <a:t>税收法律制度</a:t>
            </a:r>
          </a:p>
        </p:txBody>
      </p:sp>
      <p:sp>
        <p:nvSpPr>
          <p:cNvPr id="38" name="矩形 37">
            <a:extLst>
              <a:ext uri="{FF2B5EF4-FFF2-40B4-BE49-F238E27FC236}">
                <a16:creationId xmlns:a16="http://schemas.microsoft.com/office/drawing/2014/main" id="{5C5A511F-531C-488C-8E7A-4B8F0F4A6EA2}"/>
              </a:ext>
            </a:extLst>
          </p:cNvPr>
          <p:cNvSpPr/>
          <p:nvPr/>
        </p:nvSpPr>
        <p:spPr>
          <a:xfrm>
            <a:off x="7156321" y="5980374"/>
            <a:ext cx="4346062" cy="584775"/>
          </a:xfrm>
          <a:prstGeom prst="rect">
            <a:avLst/>
          </a:prstGeom>
        </p:spPr>
        <p:txBody>
          <a:bodyPr wrap="none">
            <a:spAutoFit/>
          </a:bodyPr>
          <a:lstStyle/>
          <a:p>
            <a:r>
              <a:rPr lang="zh-CN" altLang="en-US" sz="3200" dirty="0">
                <a:latin typeface="微软雅黑 Light" panose="020B0502040204020203" pitchFamily="34" charset="-122"/>
                <a:ea typeface="微软雅黑 Light" panose="020B0502040204020203" pitchFamily="34" charset="-122"/>
              </a:rPr>
              <a:t>任务</a:t>
            </a:r>
            <a:r>
              <a:rPr lang="en-US" altLang="zh-CN" sz="3200" dirty="0">
                <a:latin typeface="微软雅黑 Light" panose="020B0502040204020203" pitchFamily="34" charset="-122"/>
                <a:ea typeface="微软雅黑 Light" panose="020B0502040204020203" pitchFamily="34" charset="-122"/>
              </a:rPr>
              <a:t>5.2.6</a:t>
            </a:r>
            <a:r>
              <a:rPr lang="zh-CN" altLang="en-US" sz="3200" dirty="0">
                <a:latin typeface="微软雅黑 Light" panose="020B0502040204020203" pitchFamily="34" charset="-122"/>
                <a:ea typeface="微软雅黑 Light" panose="020B0502040204020203" pitchFamily="34" charset="-122"/>
              </a:rPr>
              <a:t>税务行政复议</a:t>
            </a:r>
          </a:p>
        </p:txBody>
      </p:sp>
    </p:spTree>
    <p:extLst>
      <p:ext uri="{BB962C8B-B14F-4D97-AF65-F5344CB8AC3E}">
        <p14:creationId xmlns:p14="http://schemas.microsoft.com/office/powerpoint/2010/main" val="24966337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3695">
        <p15:prstTrans prst="pageCurlDouble"/>
      </p:transition>
    </mc:Choice>
    <mc:Fallback xmlns="">
      <p:transition spd="slow" advTm="3695">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ppt_x"/>
                                          </p:val>
                                        </p:tav>
                                        <p:tav tm="100000">
                                          <p:val>
                                            <p:strVal val="#ppt_x"/>
                                          </p:val>
                                        </p:tav>
                                      </p:tavLst>
                                    </p:anim>
                                    <p:anim calcmode="lin" valueType="num">
                                      <p:cBhvr additive="base">
                                        <p:cTn id="1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ppt_x"/>
                                          </p:val>
                                        </p:tav>
                                        <p:tav tm="100000">
                                          <p:val>
                                            <p:strVal val="#ppt_x"/>
                                          </p:val>
                                        </p:tav>
                                      </p:tavLst>
                                    </p:anim>
                                    <p:anim calcmode="lin" valueType="num">
                                      <p:cBhvr additive="base">
                                        <p:cTn id="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500" fill="hold"/>
                                        <p:tgtEl>
                                          <p:spTgt spid="36"/>
                                        </p:tgtEl>
                                        <p:attrNameLst>
                                          <p:attrName>ppt_x</p:attrName>
                                        </p:attrNameLst>
                                      </p:cBhvr>
                                      <p:tavLst>
                                        <p:tav tm="0">
                                          <p:val>
                                            <p:strVal val="#ppt_x"/>
                                          </p:val>
                                        </p:tav>
                                        <p:tav tm="100000">
                                          <p:val>
                                            <p:strVal val="#ppt_x"/>
                                          </p:val>
                                        </p:tav>
                                      </p:tavLst>
                                    </p:anim>
                                    <p:anim calcmode="lin" valueType="num">
                                      <p:cBhvr additive="base">
                                        <p:cTn id="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additive="base">
                                        <p:cTn id="31" dur="500" fill="hold"/>
                                        <p:tgtEl>
                                          <p:spTgt spid="37"/>
                                        </p:tgtEl>
                                        <p:attrNameLst>
                                          <p:attrName>ppt_x</p:attrName>
                                        </p:attrNameLst>
                                      </p:cBhvr>
                                      <p:tavLst>
                                        <p:tav tm="0">
                                          <p:val>
                                            <p:strVal val="#ppt_x"/>
                                          </p:val>
                                        </p:tav>
                                        <p:tav tm="100000">
                                          <p:val>
                                            <p:strVal val="#ppt_x"/>
                                          </p:val>
                                        </p:tav>
                                      </p:tavLst>
                                    </p:anim>
                                    <p:anim calcmode="lin" valueType="num">
                                      <p:cBhvr additive="base">
                                        <p:cTn id="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additive="base">
                                        <p:cTn id="37" dur="500" fill="hold"/>
                                        <p:tgtEl>
                                          <p:spTgt spid="38"/>
                                        </p:tgtEl>
                                        <p:attrNameLst>
                                          <p:attrName>ppt_x</p:attrName>
                                        </p:attrNameLst>
                                      </p:cBhvr>
                                      <p:tavLst>
                                        <p:tav tm="0">
                                          <p:val>
                                            <p:strVal val="#ppt_x"/>
                                          </p:val>
                                        </p:tav>
                                        <p:tav tm="100000">
                                          <p:val>
                                            <p:strVal val="#ppt_x"/>
                                          </p:val>
                                        </p:tav>
                                      </p:tavLst>
                                    </p:anim>
                                    <p:anim calcmode="lin" valueType="num">
                                      <p:cBhvr additive="base">
                                        <p:cTn id="3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4" grpId="0"/>
      <p:bldP spid="35" grpId="0"/>
      <p:bldP spid="36" grpId="0"/>
      <p:bldP spid="37" grpId="0"/>
      <p:bldP spid="3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84364" y="1442336"/>
            <a:ext cx="5245234" cy="5415664"/>
          </a:xfrm>
          <a:prstGeom prst="rect">
            <a:avLst/>
          </a:prstGeom>
        </p:spPr>
      </p:pic>
      <p:sp>
        <p:nvSpPr>
          <p:cNvPr id="5" name="矩形 4"/>
          <p:cNvSpPr/>
          <p:nvPr/>
        </p:nvSpPr>
        <p:spPr bwMode="auto">
          <a:xfrm>
            <a:off x="779352" y="1442336"/>
            <a:ext cx="5263391" cy="5112568"/>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税务管理，是指税收征收管理机关为了贯彻执行国家税收法律制度，加强税收工作，协调征税关系而对纳税人和扣缴义务人实施的基础性的管理制度和管理行为。税务管理是税收征收管理的重要内容，是税款征收的前提和基础。税务管理主要包括税务登记管理、账簿和凭证管理、发票管理、纳税申报管理等。</a:t>
            </a:r>
          </a:p>
          <a:p>
            <a:endParaRPr lang="zh-CN" altLang="en-US" sz="2400" dirty="0">
              <a:latin typeface="微软雅黑 Light" panose="020B0502040204020203" pitchFamily="34" charset="-122"/>
              <a:ea typeface="微软雅黑 Light" panose="020B0502040204020203" pitchFamily="34" charset="-122"/>
            </a:endParaRPr>
          </a:p>
        </p:txBody>
      </p:sp>
      <p:sp>
        <p:nvSpPr>
          <p:cNvPr id="13" name="矩形 12">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5.2.1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税务管理的概念</a:t>
            </a:r>
          </a:p>
        </p:txBody>
      </p:sp>
    </p:spTree>
    <p:extLst>
      <p:ext uri="{BB962C8B-B14F-4D97-AF65-F5344CB8AC3E}">
        <p14:creationId xmlns:p14="http://schemas.microsoft.com/office/powerpoint/2010/main" val="1132254347"/>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0" name="Pentagon 12">
            <a:extLst>
              <a:ext uri="{FF2B5EF4-FFF2-40B4-BE49-F238E27FC236}">
                <a16:creationId xmlns:a16="http://schemas.microsoft.com/office/drawing/2014/main" id="{C5198D30-C194-4C3C-9E36-E90AA38ABFA7}"/>
              </a:ext>
            </a:extLst>
          </p:cNvPr>
          <p:cNvSpPr>
            <a:spLocks noChangeArrowheads="1"/>
          </p:cNvSpPr>
          <p:nvPr/>
        </p:nvSpPr>
        <p:spPr bwMode="auto">
          <a:xfrm>
            <a:off x="562753" y="1381201"/>
            <a:ext cx="11305256" cy="909607"/>
          </a:xfrm>
          <a:prstGeom prst="homePlate">
            <a:avLst>
              <a:gd name="adj" fmla="val 32666"/>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defRPr/>
            </a:pPr>
            <a:r>
              <a:rPr lang="zh-CN" altLang="en-US" sz="2400" dirty="0">
                <a:solidFill>
                  <a:srgbClr val="FFFFFF"/>
                </a:solidFill>
                <a:latin typeface="微软雅黑 Light" panose="020B0502040204020203" pitchFamily="34" charset="-122"/>
                <a:ea typeface="微软雅黑 Light" panose="020B0502040204020203" pitchFamily="34" charset="-122"/>
                <a:sym typeface="+mn-lt"/>
              </a:rPr>
              <a:t>       税务登记又称纳税登记，是纳税义务人在领取营业执照后向税务机关申请办理书面登记并接受税务机关监督管理的法律行为。</a:t>
            </a:r>
          </a:p>
        </p:txBody>
      </p:sp>
      <p:cxnSp>
        <p:nvCxnSpPr>
          <p:cNvPr id="11" name="直接连接符 10">
            <a:extLst>
              <a:ext uri="{FF2B5EF4-FFF2-40B4-BE49-F238E27FC236}">
                <a16:creationId xmlns:a16="http://schemas.microsoft.com/office/drawing/2014/main" id="{4704CC83-3810-4778-9B0F-03A887CDA7C9}"/>
              </a:ext>
            </a:extLst>
          </p:cNvPr>
          <p:cNvCxnSpPr/>
          <p:nvPr/>
        </p:nvCxnSpPr>
        <p:spPr bwMode="auto">
          <a:xfrm>
            <a:off x="10236030" y="2290808"/>
            <a:ext cx="0" cy="1582638"/>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12" name="直接连接符 11">
            <a:extLst>
              <a:ext uri="{FF2B5EF4-FFF2-40B4-BE49-F238E27FC236}">
                <a16:creationId xmlns:a16="http://schemas.microsoft.com/office/drawing/2014/main" id="{8ADAE6D2-3EC8-4203-BD0F-729D9BD60CE1}"/>
              </a:ext>
            </a:extLst>
          </p:cNvPr>
          <p:cNvCxnSpPr/>
          <p:nvPr/>
        </p:nvCxnSpPr>
        <p:spPr bwMode="auto">
          <a:xfrm>
            <a:off x="5990739" y="2290808"/>
            <a:ext cx="1" cy="1639025"/>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13" name="直接连接符 12">
            <a:extLst>
              <a:ext uri="{FF2B5EF4-FFF2-40B4-BE49-F238E27FC236}">
                <a16:creationId xmlns:a16="http://schemas.microsoft.com/office/drawing/2014/main" id="{02DA3DC8-4346-4B38-A975-84354AD9D737}"/>
              </a:ext>
            </a:extLst>
          </p:cNvPr>
          <p:cNvCxnSpPr>
            <a:endCxn id="15" idx="0"/>
          </p:cNvCxnSpPr>
          <p:nvPr/>
        </p:nvCxnSpPr>
        <p:spPr bwMode="auto">
          <a:xfrm>
            <a:off x="1733267" y="2290808"/>
            <a:ext cx="18713" cy="1369341"/>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15" name="矩形 14"/>
          <p:cNvSpPr/>
          <p:nvPr/>
        </p:nvSpPr>
        <p:spPr>
          <a:xfrm>
            <a:off x="933564" y="3660149"/>
            <a:ext cx="1636832" cy="461665"/>
          </a:xfrm>
          <a:prstGeom prst="rect">
            <a:avLst/>
          </a:prstGeom>
          <a:solidFill>
            <a:schemeClr val="bg1"/>
          </a:solidFill>
          <a:ln>
            <a:solidFill>
              <a:schemeClr val="tx1"/>
            </a:solidFill>
          </a:ln>
        </p:spPr>
        <p:txBody>
          <a:bodyPr wrap="square">
            <a:spAutoFit/>
          </a:bodyPr>
          <a:lstStyle/>
          <a:p>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开业登记</a:t>
            </a:r>
          </a:p>
        </p:txBody>
      </p:sp>
      <p:sp>
        <p:nvSpPr>
          <p:cNvPr id="17" name="矩形 16"/>
          <p:cNvSpPr/>
          <p:nvPr/>
        </p:nvSpPr>
        <p:spPr>
          <a:xfrm>
            <a:off x="5150946" y="3654390"/>
            <a:ext cx="1679585" cy="461665"/>
          </a:xfrm>
          <a:prstGeom prst="rect">
            <a:avLst/>
          </a:prstGeom>
          <a:solidFill>
            <a:schemeClr val="bg1"/>
          </a:solidFill>
          <a:ln>
            <a:solidFill>
              <a:schemeClr val="tx1"/>
            </a:solidFill>
          </a:ln>
        </p:spPr>
        <p:txBody>
          <a:bodyPr wrap="square">
            <a:spAutoFit/>
          </a:bodyPr>
          <a:lstStyle/>
          <a:p>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变更登记</a:t>
            </a:r>
          </a:p>
        </p:txBody>
      </p:sp>
      <p:sp>
        <p:nvSpPr>
          <p:cNvPr id="18" name="矩形 17"/>
          <p:cNvSpPr/>
          <p:nvPr/>
        </p:nvSpPr>
        <p:spPr>
          <a:xfrm>
            <a:off x="9441495" y="3654389"/>
            <a:ext cx="1656184" cy="461665"/>
          </a:xfrm>
          <a:prstGeom prst="rect">
            <a:avLst/>
          </a:prstGeom>
          <a:solidFill>
            <a:schemeClr val="bg1"/>
          </a:solidFill>
          <a:ln>
            <a:solidFill>
              <a:schemeClr val="tx1"/>
            </a:solidFill>
          </a:ln>
        </p:spPr>
        <p:txBody>
          <a:bodyPr wrap="square">
            <a:spAutoFit/>
          </a:bodyPr>
          <a:lstStyle/>
          <a:p>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注销登记</a:t>
            </a:r>
          </a:p>
        </p:txBody>
      </p:sp>
      <p:sp>
        <p:nvSpPr>
          <p:cNvPr id="14" name="矩形 13">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5.2.2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税务登记</a:t>
            </a:r>
          </a:p>
        </p:txBody>
      </p:sp>
    </p:spTree>
    <p:extLst>
      <p:ext uri="{BB962C8B-B14F-4D97-AF65-F5344CB8AC3E}">
        <p14:creationId xmlns:p14="http://schemas.microsoft.com/office/powerpoint/2010/main" val="256843176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ppt_x"/>
                                          </p:val>
                                        </p:tav>
                                        <p:tav tm="100000">
                                          <p:val>
                                            <p:strVal val="#ppt_x"/>
                                          </p:val>
                                        </p:tav>
                                      </p:tavLst>
                                    </p:anim>
                                    <p:anim calcmode="lin" valueType="num">
                                      <p:cBhvr additive="base">
                                        <p:cTn id="2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7" grpId="0" animBg="1"/>
      <p:bldP spid="1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530429" y="1045204"/>
            <a:ext cx="5245234" cy="5415664"/>
          </a:xfrm>
          <a:prstGeom prst="rect">
            <a:avLst/>
          </a:prstGeom>
        </p:spPr>
      </p:pic>
      <p:sp>
        <p:nvSpPr>
          <p:cNvPr id="5" name="矩形 4"/>
          <p:cNvSpPr/>
          <p:nvPr/>
        </p:nvSpPr>
        <p:spPr bwMode="auto">
          <a:xfrm>
            <a:off x="779352" y="2260487"/>
            <a:ext cx="4968552" cy="2952328"/>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发票是指在购销商品、提供或者接受服务以及从事其他经营活动中，开具、收取的收付款凭证。它是确定经济收支行为发生的法定凭证，是会计核算的原始依据。</a:t>
            </a:r>
          </a:p>
        </p:txBody>
      </p:sp>
      <p:sp>
        <p:nvSpPr>
          <p:cNvPr id="13" name="矩形 12">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5.2.3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发票管理</a:t>
            </a:r>
          </a:p>
        </p:txBody>
      </p:sp>
    </p:spTree>
    <p:extLst>
      <p:ext uri="{BB962C8B-B14F-4D97-AF65-F5344CB8AC3E}">
        <p14:creationId xmlns:p14="http://schemas.microsoft.com/office/powerpoint/2010/main" val="2547996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0" name="Pentagon 12">
            <a:extLst>
              <a:ext uri="{FF2B5EF4-FFF2-40B4-BE49-F238E27FC236}">
                <a16:creationId xmlns:a16="http://schemas.microsoft.com/office/drawing/2014/main" id="{C5198D30-C194-4C3C-9E36-E90AA38ABFA7}"/>
              </a:ext>
            </a:extLst>
          </p:cNvPr>
          <p:cNvSpPr>
            <a:spLocks noChangeArrowheads="1"/>
          </p:cNvSpPr>
          <p:nvPr/>
        </p:nvSpPr>
        <p:spPr bwMode="auto">
          <a:xfrm>
            <a:off x="562753" y="1047701"/>
            <a:ext cx="11224260" cy="666999"/>
          </a:xfrm>
          <a:prstGeom prst="homePlate">
            <a:avLst>
              <a:gd name="adj" fmla="val 32666"/>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lgn="ctr">
              <a:defRPr/>
            </a:pPr>
            <a:r>
              <a:rPr lang="en-US" altLang="zh-CN" sz="2800" dirty="0">
                <a:solidFill>
                  <a:srgbClr val="FFFFFF"/>
                </a:solidFill>
                <a:latin typeface="微软雅黑 Light" panose="020B0502040204020203" pitchFamily="34" charset="-122"/>
                <a:ea typeface="微软雅黑 Light" panose="020B0502040204020203" pitchFamily="34" charset="-122"/>
                <a:sym typeface="+mn-lt"/>
              </a:rPr>
              <a:t>1.</a:t>
            </a:r>
            <a:r>
              <a:rPr lang="zh-CN" altLang="en-US" sz="2800" dirty="0">
                <a:solidFill>
                  <a:srgbClr val="FFFFFF"/>
                </a:solidFill>
                <a:latin typeface="微软雅黑 Light" panose="020B0502040204020203" pitchFamily="34" charset="-122"/>
                <a:ea typeface="微软雅黑 Light" panose="020B0502040204020203" pitchFamily="34" charset="-122"/>
                <a:sym typeface="+mn-lt"/>
              </a:rPr>
              <a:t>发票的类型和适用范围</a:t>
            </a:r>
          </a:p>
        </p:txBody>
      </p:sp>
      <p:cxnSp>
        <p:nvCxnSpPr>
          <p:cNvPr id="12" name="直接连接符 11">
            <a:extLst>
              <a:ext uri="{FF2B5EF4-FFF2-40B4-BE49-F238E27FC236}">
                <a16:creationId xmlns:a16="http://schemas.microsoft.com/office/drawing/2014/main" id="{8ADAE6D2-3EC8-4203-BD0F-729D9BD60CE1}"/>
              </a:ext>
            </a:extLst>
          </p:cNvPr>
          <p:cNvCxnSpPr/>
          <p:nvPr/>
        </p:nvCxnSpPr>
        <p:spPr bwMode="auto">
          <a:xfrm>
            <a:off x="8834685" y="1714700"/>
            <a:ext cx="1" cy="1639025"/>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13" name="直接连接符 12">
            <a:extLst>
              <a:ext uri="{FF2B5EF4-FFF2-40B4-BE49-F238E27FC236}">
                <a16:creationId xmlns:a16="http://schemas.microsoft.com/office/drawing/2014/main" id="{02DA3DC8-4346-4B38-A975-84354AD9D737}"/>
              </a:ext>
            </a:extLst>
          </p:cNvPr>
          <p:cNvCxnSpPr/>
          <p:nvPr/>
        </p:nvCxnSpPr>
        <p:spPr bwMode="auto">
          <a:xfrm>
            <a:off x="2714005" y="1721932"/>
            <a:ext cx="18713" cy="1369341"/>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15" name="矩形 14"/>
          <p:cNvSpPr/>
          <p:nvPr/>
        </p:nvSpPr>
        <p:spPr>
          <a:xfrm>
            <a:off x="957013" y="2963301"/>
            <a:ext cx="3796665" cy="2245487"/>
          </a:xfrm>
          <a:prstGeom prst="rect">
            <a:avLst/>
          </a:prstGeom>
          <a:solidFill>
            <a:schemeClr val="bg1"/>
          </a:solidFill>
          <a:ln>
            <a:solidFill>
              <a:schemeClr val="tx1"/>
            </a:solidFill>
          </a:ln>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）发票的类型。</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①增值税专用发票。</a:t>
            </a:r>
          </a:p>
          <a:p>
            <a:pPr>
              <a:lnSpc>
                <a:spcPct val="150000"/>
              </a:lnSpc>
            </a:pPr>
            <a:r>
              <a:rPr lang="zh-CN" altLang="en-US" sz="2400" dirty="0">
                <a:latin typeface="微软雅黑 Light" panose="020B0502040204020203" pitchFamily="34" charset="-122"/>
                <a:ea typeface="微软雅黑 Light" panose="020B0502040204020203" pitchFamily="34" charset="-122"/>
              </a:rPr>
              <a:t>       ②增值税普通发票。</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③其他发票。</a:t>
            </a:r>
          </a:p>
        </p:txBody>
      </p:sp>
      <p:sp>
        <p:nvSpPr>
          <p:cNvPr id="17" name="矩形 16"/>
          <p:cNvSpPr/>
          <p:nvPr/>
        </p:nvSpPr>
        <p:spPr>
          <a:xfrm>
            <a:off x="5468067" y="2209299"/>
            <a:ext cx="6480714" cy="4461478"/>
          </a:xfrm>
          <a:prstGeom prst="rect">
            <a:avLst/>
          </a:prstGeom>
          <a:solidFill>
            <a:schemeClr val="bg1"/>
          </a:solidFill>
          <a:ln>
            <a:solidFill>
              <a:schemeClr val="tx1"/>
            </a:solidFill>
          </a:ln>
        </p:spPr>
        <p:txBody>
          <a:bodyPr wrap="square">
            <a:spAutoFit/>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）发票适用的范围。</a:t>
            </a:r>
          </a:p>
          <a:p>
            <a:pPr>
              <a:lnSpc>
                <a:spcPct val="150000"/>
              </a:lnSpc>
            </a:pPr>
            <a:r>
              <a:rPr lang="zh-CN" altLang="en-US" sz="2400" dirty="0">
                <a:latin typeface="微软雅黑 Light" panose="020B0502040204020203" pitchFamily="34" charset="-122"/>
                <a:ea typeface="微软雅黑 Light" panose="020B0502040204020203" pitchFamily="34" charset="-122"/>
              </a:rPr>
              <a:t>       ①增值税一般纳税人发生应税销售行为，使用增值税发票管理系统开具增值税专用发票、增值税普通发票、机动车销售统一发票、增值税电子普通发票。</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②增值税小规模纳税人发生应税销售行为，开具增值税普通发票，一般不使用增值税专用发票，可以到税务机关代开增值税专用发票。</a:t>
            </a:r>
          </a:p>
        </p:txBody>
      </p:sp>
      <p:sp>
        <p:nvSpPr>
          <p:cNvPr id="14" name="矩形 13">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5.2.3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发票管理</a:t>
            </a:r>
          </a:p>
        </p:txBody>
      </p:sp>
    </p:spTree>
    <p:extLst>
      <p:ext uri="{BB962C8B-B14F-4D97-AF65-F5344CB8AC3E}">
        <p14:creationId xmlns:p14="http://schemas.microsoft.com/office/powerpoint/2010/main" val="321997732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房产税</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58325" y="196857"/>
            <a:ext cx="520770" cy="516948"/>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6" name="矩形: 圆角 25">
            <a:extLst>
              <a:ext uri="{FF2B5EF4-FFF2-40B4-BE49-F238E27FC236}">
                <a16:creationId xmlns:a16="http://schemas.microsoft.com/office/drawing/2014/main" id="{6684ADAF-434D-4020-8AE9-A92078467CEA}"/>
              </a:ext>
            </a:extLst>
          </p:cNvPr>
          <p:cNvSpPr/>
          <p:nvPr/>
        </p:nvSpPr>
        <p:spPr bwMode="auto">
          <a:xfrm>
            <a:off x="416061" y="2156280"/>
            <a:ext cx="9666872" cy="1082900"/>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endParaRPr lang="zh-CN" altLang="en-US" sz="2400" dirty="0">
              <a:solidFill>
                <a:schemeClr val="bg1"/>
              </a:solidFill>
              <a:latin typeface="+mj-ea"/>
              <a:ea typeface="+mj-ea"/>
            </a:endParaRP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2209949" y="7965504"/>
            <a:ext cx="5191267" cy="5378576"/>
          </a:xfrm>
          <a:prstGeom prst="rect">
            <a:avLst/>
          </a:prstGeom>
        </p:spPr>
      </p:pic>
      <p:sp>
        <p:nvSpPr>
          <p:cNvPr id="28" name="矩形 27">
            <a:extLst>
              <a:ext uri="{FF2B5EF4-FFF2-40B4-BE49-F238E27FC236}">
                <a16:creationId xmlns:a16="http://schemas.microsoft.com/office/drawing/2014/main" id="{3B0031C4-941E-4A0D-99B8-53AC575313B3}"/>
              </a:ext>
            </a:extLst>
          </p:cNvPr>
          <p:cNvSpPr/>
          <p:nvPr/>
        </p:nvSpPr>
        <p:spPr>
          <a:xfrm>
            <a:off x="463957" y="1084885"/>
            <a:ext cx="5200124" cy="568425"/>
          </a:xfrm>
          <a:prstGeom prst="rect">
            <a:avLst/>
          </a:prstGeom>
          <a:solidFill>
            <a:schemeClr val="accent3"/>
          </a:solidFill>
        </p:spPr>
        <p:txBody>
          <a:bodyPr wrap="square">
            <a:spAutoFit/>
          </a:bodyPr>
          <a:lstStyle/>
          <a:p>
            <a:pPr>
              <a:lnSpc>
                <a:spcPct val="120000"/>
              </a:lnSpc>
            </a:pPr>
            <a:r>
              <a:rPr lang="en-US" altLang="zh-CN" sz="2800" b="1" dirty="0">
                <a:solidFill>
                  <a:schemeClr val="bg1"/>
                </a:solidFill>
                <a:latin typeface="微软雅黑 Light" panose="020B0502040204020203" pitchFamily="34" charset="-122"/>
                <a:ea typeface="微软雅黑 Light" panose="020B0502040204020203" pitchFamily="34" charset="-122"/>
              </a:rPr>
              <a:t>1.</a:t>
            </a:r>
            <a:r>
              <a:rPr lang="zh-CN" altLang="en-US" sz="2800" b="1" dirty="0">
                <a:solidFill>
                  <a:schemeClr val="bg1"/>
                </a:solidFill>
                <a:latin typeface="微软雅黑 Light" panose="020B0502040204020203" pitchFamily="34" charset="-122"/>
                <a:ea typeface="微软雅黑 Light" panose="020B0502040204020203" pitchFamily="34" charset="-122"/>
              </a:rPr>
              <a:t>房产税的纳税义务人</a:t>
            </a:r>
          </a:p>
        </p:txBody>
      </p:sp>
      <p:sp>
        <p:nvSpPr>
          <p:cNvPr id="2" name="矩形 1"/>
          <p:cNvSpPr/>
          <p:nvPr/>
        </p:nvSpPr>
        <p:spPr>
          <a:xfrm>
            <a:off x="469444" y="2322185"/>
            <a:ext cx="9140724" cy="830997"/>
          </a:xfrm>
          <a:prstGeom prst="rect">
            <a:avLst/>
          </a:prstGeom>
        </p:spPr>
        <p:txBody>
          <a:bodyPr wrap="square">
            <a:spAutoFit/>
          </a:bodyPr>
          <a:lstStyle/>
          <a:p>
            <a:r>
              <a:rPr lang="zh-CN" altLang="en-US" sz="2400" dirty="0">
                <a:latin typeface="微软雅黑 Light" panose="020B0502040204020203" pitchFamily="34" charset="-122"/>
                <a:ea typeface="微软雅黑 Light" panose="020B0502040204020203" pitchFamily="34" charset="-122"/>
              </a:rPr>
              <a:t>      房产税是以房产为征税对象，按照房产的计税价值或房产租金收入向房产所有人或经营管理人征收的一种税。</a:t>
            </a:r>
          </a:p>
        </p:txBody>
      </p:sp>
      <p:sp>
        <p:nvSpPr>
          <p:cNvPr id="4" name="矩形: 圆角 3">
            <a:extLst>
              <a:ext uri="{FF2B5EF4-FFF2-40B4-BE49-F238E27FC236}">
                <a16:creationId xmlns:a16="http://schemas.microsoft.com/office/drawing/2014/main" id="{C9472C44-AC74-4A60-80ED-4FBC73419392}"/>
              </a:ext>
            </a:extLst>
          </p:cNvPr>
          <p:cNvSpPr/>
          <p:nvPr/>
        </p:nvSpPr>
        <p:spPr bwMode="auto">
          <a:xfrm>
            <a:off x="358325" y="3618821"/>
            <a:ext cx="11399961" cy="2907697"/>
          </a:xfrm>
          <a:prstGeom prst="roundRect">
            <a:avLst/>
          </a:prstGeom>
          <a:solidFill>
            <a:schemeClr val="accent2"/>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zh-CN" altLang="en-US" sz="2400" dirty="0">
                <a:latin typeface="微软雅黑 Light" panose="020B0502040204020203" pitchFamily="34" charset="-122"/>
                <a:ea typeface="微软雅黑 Light" panose="020B0502040204020203" pitchFamily="34" charset="-122"/>
              </a:rPr>
              <a:t>       房产税以在征税范围内的房屋产权所有人为纳税人。其中：</a:t>
            </a:r>
          </a:p>
          <a:p>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）产权属国家所有的，由经营管理单位纳税；产权属集体和个人所有的，由集体单位和个人纳税。</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）产权出典的，由承典人依照房产余值缴纳房产税。</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）产权所有人、承典人不在房屋所在地的，由房产代管人或者使用人纳税。</a:t>
            </a:r>
          </a:p>
          <a:p>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）产权未确定及租典纠纷未解决的，亦由房产代管人或者使用人纳税。</a:t>
            </a:r>
            <a:endParaRPr lang="en-US" altLang="zh-CN" sz="2400" dirty="0">
              <a:latin typeface="微软雅黑 Light" panose="020B0502040204020203" pitchFamily="34" charset="-122"/>
              <a:ea typeface="微软雅黑 Light" panose="020B0502040204020203" pitchFamily="34" charset="-122"/>
            </a:endParaRPr>
          </a:p>
          <a:p>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）无租使用其他单位房产的问题。</a:t>
            </a:r>
            <a:endParaRPr lang="zh-CN" altLang="en-US"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73123184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0" end="0"/>
                                            </p:txEl>
                                          </p:spTgt>
                                        </p:tgtEl>
                                        <p:attrNameLst>
                                          <p:attrName>style.visibility</p:attrName>
                                        </p:attrNameLst>
                                      </p:cBhvr>
                                      <p:to>
                                        <p:strVal val="visible"/>
                                      </p:to>
                                    </p:set>
                                    <p:anim calcmode="lin" valueType="num">
                                      <p:cBhvr additive="base">
                                        <p:cTn id="19"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648253" y="980728"/>
            <a:ext cx="5245234" cy="5415664"/>
          </a:xfrm>
          <a:prstGeom prst="rect">
            <a:avLst/>
          </a:prstGeom>
        </p:spPr>
      </p:pic>
      <p:sp>
        <p:nvSpPr>
          <p:cNvPr id="5" name="矩形 4"/>
          <p:cNvSpPr/>
          <p:nvPr/>
        </p:nvSpPr>
        <p:spPr bwMode="auto">
          <a:xfrm>
            <a:off x="586193" y="2489335"/>
            <a:ext cx="5245234" cy="3384376"/>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）发票的开具。销售商品、提供服务以及从事其他经营活动的单位和个人，对外发生经营业务收取款项，收款方应当向付款方开具发票；特殊情况下，由付款方向收款方开具发票。</a:t>
            </a:r>
          </a:p>
        </p:txBody>
      </p:sp>
      <p:sp>
        <p:nvSpPr>
          <p:cNvPr id="13" name="矩形 12">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5.2.3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发票管理</a:t>
            </a:r>
          </a:p>
        </p:txBody>
      </p:sp>
      <p:sp>
        <p:nvSpPr>
          <p:cNvPr id="8" name="文本框 7">
            <a:extLst>
              <a:ext uri="{FF2B5EF4-FFF2-40B4-BE49-F238E27FC236}">
                <a16:creationId xmlns:a16="http://schemas.microsoft.com/office/drawing/2014/main" id="{6FDA821D-8859-4C19-A1C0-233C9478D896}"/>
              </a:ext>
            </a:extLst>
          </p:cNvPr>
          <p:cNvSpPr txBox="1"/>
          <p:nvPr/>
        </p:nvSpPr>
        <p:spPr>
          <a:xfrm>
            <a:off x="884683" y="1267932"/>
            <a:ext cx="3413498" cy="523220"/>
          </a:xfrm>
          <a:prstGeom prst="rect">
            <a:avLst/>
          </a:prstGeom>
          <a:noFill/>
        </p:spPr>
        <p:txBody>
          <a:bodyPr wrap="square">
            <a:spAutoFit/>
          </a:bodyPr>
          <a:lstStyle/>
          <a:p>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发票的开具和使用</a:t>
            </a:r>
          </a:p>
        </p:txBody>
      </p:sp>
    </p:spTree>
    <p:extLst>
      <p:ext uri="{BB962C8B-B14F-4D97-AF65-F5344CB8AC3E}">
        <p14:creationId xmlns:p14="http://schemas.microsoft.com/office/powerpoint/2010/main" val="54097221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84364" y="1442336"/>
            <a:ext cx="5245234" cy="5415664"/>
          </a:xfrm>
          <a:prstGeom prst="rect">
            <a:avLst/>
          </a:prstGeom>
        </p:spPr>
      </p:pic>
      <p:sp>
        <p:nvSpPr>
          <p:cNvPr id="5" name="矩形 4"/>
          <p:cNvSpPr/>
          <p:nvPr/>
        </p:nvSpPr>
        <p:spPr bwMode="auto">
          <a:xfrm>
            <a:off x="371030" y="1700807"/>
            <a:ext cx="6015383" cy="4960335"/>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）发票的使用和保管。</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任何单位和个人应当按照发票管理规定使用发票，不得有下列行为：①转借、转让、介绍他人转让发票、发票监制章和发票防伪专用品。②知道或者应当知道是私自印制、伪造、变造、非法取得或者废止的发票而受让、开具、存放、携带、邮寄、运输。③拆本使用发票。④扩大发票使用范围。⑤以其他凭证代替发票使用。</a:t>
            </a:r>
          </a:p>
        </p:txBody>
      </p:sp>
      <p:sp>
        <p:nvSpPr>
          <p:cNvPr id="13" name="矩形 12">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5.2.3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发票管理</a:t>
            </a:r>
          </a:p>
        </p:txBody>
      </p:sp>
    </p:spTree>
    <p:extLst>
      <p:ext uri="{BB962C8B-B14F-4D97-AF65-F5344CB8AC3E}">
        <p14:creationId xmlns:p14="http://schemas.microsoft.com/office/powerpoint/2010/main" val="114011336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bwMode="auto">
          <a:xfrm>
            <a:off x="394423" y="1698056"/>
            <a:ext cx="11608613" cy="5159943"/>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）纳税人应当及时完成增值税发票税控开票软件升级和自身业务系统调整，并按照更新后的</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商品和服务税收分类编码表</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开具增值税发票。</a:t>
            </a: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）自</a:t>
            </a:r>
            <a:r>
              <a:rPr lang="en-US" altLang="zh-CN" sz="2400" dirty="0">
                <a:latin typeface="微软雅黑 Light" panose="020B0502040204020203" pitchFamily="34" charset="-122"/>
                <a:ea typeface="微软雅黑 Light" panose="020B0502040204020203" pitchFamily="34" charset="-122"/>
              </a:rPr>
              <a:t>2017</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7</a:t>
            </a:r>
            <a:r>
              <a:rPr lang="zh-CN" altLang="en-US" sz="2400" dirty="0">
                <a:latin typeface="微软雅黑 Light" panose="020B0502040204020203" pitchFamily="34" charset="-122"/>
                <a:ea typeface="微软雅黑 Light" panose="020B0502040204020203" pitchFamily="34" charset="-122"/>
              </a:rPr>
              <a:t>月</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日起，应在“购买方纳税人识别号”栏填写购买方的纳税人识别号或统一社会信用代码。不符合规定的发票，不得作为税收凭证。</a:t>
            </a: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）销售方开具增值税发票时，发票内容应按照实际销售情况如实开具，不得根据购买方要求填开与实际交易不符的内容。</a:t>
            </a: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）进一步扩大增值税发票网上申领适用范围，已经实现办税人员实名信息采集和验证的纳税人，可以自愿选择使用网上申领方式领用发票。</a:t>
            </a: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）积极推进增值税发票领用分类分级管理。</a:t>
            </a:r>
          </a:p>
        </p:txBody>
      </p:sp>
      <p:sp>
        <p:nvSpPr>
          <p:cNvPr id="13" name="矩形 12">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5.2.3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发票管理</a:t>
            </a:r>
          </a:p>
        </p:txBody>
      </p:sp>
      <p:sp>
        <p:nvSpPr>
          <p:cNvPr id="7" name="矩形 6"/>
          <p:cNvSpPr/>
          <p:nvPr/>
        </p:nvSpPr>
        <p:spPr>
          <a:xfrm>
            <a:off x="407779" y="1015570"/>
            <a:ext cx="478047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dirty="0">
                <a:latin typeface="微软雅黑 Light" panose="020B0502040204020203" pitchFamily="34" charset="-122"/>
                <a:ea typeface="微软雅黑 Light" panose="020B0502040204020203" pitchFamily="34" charset="-122"/>
              </a:rPr>
              <a:t>3.</a:t>
            </a:r>
            <a:r>
              <a:rPr lang="zh-CN" altLang="en-US" sz="2800" dirty="0">
                <a:latin typeface="微软雅黑 Light" panose="020B0502040204020203" pitchFamily="34" charset="-122"/>
                <a:ea typeface="微软雅黑 Light" panose="020B0502040204020203" pitchFamily="34" charset="-122"/>
              </a:rPr>
              <a:t>增值税发票管理的特别规定</a:t>
            </a:r>
          </a:p>
        </p:txBody>
      </p:sp>
    </p:spTree>
    <p:extLst>
      <p:ext uri="{BB962C8B-B14F-4D97-AF65-F5344CB8AC3E}">
        <p14:creationId xmlns:p14="http://schemas.microsoft.com/office/powerpoint/2010/main" val="40811638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920430" y="1168654"/>
            <a:ext cx="4269564" cy="4962392"/>
          </a:xfrm>
          <a:prstGeom prst="rect">
            <a:avLst/>
          </a:prstGeom>
        </p:spPr>
      </p:pic>
      <p:sp>
        <p:nvSpPr>
          <p:cNvPr id="5" name="矩形 4"/>
          <p:cNvSpPr/>
          <p:nvPr/>
        </p:nvSpPr>
        <p:spPr bwMode="auto">
          <a:xfrm>
            <a:off x="363277" y="1895608"/>
            <a:ext cx="7247272" cy="4509120"/>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税务机关在发票管理中有权进行下列检查：</a:t>
            </a: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）检查印制、领购、开具、取得、保管和缴销发票的情况。</a:t>
            </a: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）调出发票查验。</a:t>
            </a: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）查阅、复制与发票有关的凭证、资料。</a:t>
            </a: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）向当事各方询问与发票有关的问题和情况。</a:t>
            </a: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）在查处发票案件时，对与案件有关的情况和资料，可以记录、录音、录像、照相和复制。</a:t>
            </a:r>
          </a:p>
        </p:txBody>
      </p:sp>
      <p:sp>
        <p:nvSpPr>
          <p:cNvPr id="13" name="矩形 12">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5.2.3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发票管理</a:t>
            </a:r>
          </a:p>
        </p:txBody>
      </p:sp>
      <p:sp>
        <p:nvSpPr>
          <p:cNvPr id="7" name="矩形 6"/>
          <p:cNvSpPr/>
          <p:nvPr/>
        </p:nvSpPr>
        <p:spPr>
          <a:xfrm>
            <a:off x="393035" y="1161081"/>
            <a:ext cx="2271776"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dirty="0">
                <a:latin typeface="微软雅黑 Light" panose="020B0502040204020203" pitchFamily="34" charset="-122"/>
                <a:ea typeface="微软雅黑 Light" panose="020B0502040204020203" pitchFamily="34" charset="-122"/>
              </a:rPr>
              <a:t>4.</a:t>
            </a:r>
            <a:r>
              <a:rPr lang="zh-CN" altLang="en-US" sz="2800" dirty="0">
                <a:latin typeface="微软雅黑 Light" panose="020B0502040204020203" pitchFamily="34" charset="-122"/>
                <a:ea typeface="微软雅黑 Light" panose="020B0502040204020203" pitchFamily="34" charset="-122"/>
              </a:rPr>
              <a:t>发票的检查</a:t>
            </a:r>
          </a:p>
        </p:txBody>
      </p:sp>
    </p:spTree>
    <p:extLst>
      <p:ext uri="{BB962C8B-B14F-4D97-AF65-F5344CB8AC3E}">
        <p14:creationId xmlns:p14="http://schemas.microsoft.com/office/powerpoint/2010/main" val="301600207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10" name="Pentagon 12">
            <a:extLst>
              <a:ext uri="{FF2B5EF4-FFF2-40B4-BE49-F238E27FC236}">
                <a16:creationId xmlns:a16="http://schemas.microsoft.com/office/drawing/2014/main" id="{C5198D30-C194-4C3C-9E36-E90AA38ABFA7}"/>
              </a:ext>
            </a:extLst>
          </p:cNvPr>
          <p:cNvSpPr>
            <a:spLocks noChangeArrowheads="1"/>
          </p:cNvSpPr>
          <p:nvPr/>
        </p:nvSpPr>
        <p:spPr bwMode="auto">
          <a:xfrm>
            <a:off x="562753" y="1381201"/>
            <a:ext cx="11305256" cy="909607"/>
          </a:xfrm>
          <a:prstGeom prst="homePlate">
            <a:avLst>
              <a:gd name="adj" fmla="val 32666"/>
            </a:avLst>
          </a:prstGeom>
          <a:gradFill>
            <a:gsLst>
              <a:gs pos="53000">
                <a:schemeClr val="accent1">
                  <a:lumMod val="98000"/>
                  <a:lumOff val="2000"/>
                </a:schemeClr>
              </a:gs>
              <a:gs pos="0">
                <a:schemeClr val="accent1">
                  <a:lumMod val="85000"/>
                  <a:lumOff val="15000"/>
                </a:schemeClr>
              </a:gs>
              <a:gs pos="100000">
                <a:schemeClr val="accent1">
                  <a:lumMod val="85000"/>
                </a:schemeClr>
              </a:gs>
            </a:gsLst>
            <a:lin ang="5400000" scaled="1"/>
          </a:gradFill>
          <a:ln w="12700" cap="flat" cmpd="sng" algn="ctr">
            <a:noFill/>
            <a:prstDash val="solid"/>
            <a:round/>
            <a:headEnd type="none" w="med" len="med"/>
            <a:tailEnd type="none" w="med" len="med"/>
          </a:ln>
          <a:effectLst/>
        </p:spPr>
        <p:txBody>
          <a:bodyPr vert="horz" wrap="square" lIns="0" tIns="0" rIns="0" bIns="0" numCol="1" rtlCol="0" anchor="ctr" anchorCtr="0" compatLnSpc="1">
            <a:prstTxWarp prst="textNoShape">
              <a:avLst/>
            </a:prstTxWarp>
          </a:bodyPr>
          <a:lstStyle/>
          <a:p>
            <a:pPr lvl="0">
              <a:defRPr/>
            </a:pPr>
            <a:r>
              <a:rPr lang="zh-CN" altLang="en-US" sz="2400" dirty="0">
                <a:solidFill>
                  <a:srgbClr val="FFFFFF"/>
                </a:solidFill>
                <a:latin typeface="微软雅黑 Light" panose="020B0502040204020203" pitchFamily="34" charset="-122"/>
                <a:ea typeface="微软雅黑 Light" panose="020B0502040204020203" pitchFamily="34" charset="-122"/>
                <a:sym typeface="+mn-lt"/>
              </a:rPr>
              <a:t>       纳税申报是指纳税人、扣缴义务人按照法律、行政法规规定，在申报期限内就纳税事项向税务机关提出书面申报的一种法定手续。</a:t>
            </a:r>
          </a:p>
        </p:txBody>
      </p:sp>
      <p:cxnSp>
        <p:nvCxnSpPr>
          <p:cNvPr id="11" name="直接连接符 10">
            <a:extLst>
              <a:ext uri="{FF2B5EF4-FFF2-40B4-BE49-F238E27FC236}">
                <a16:creationId xmlns:a16="http://schemas.microsoft.com/office/drawing/2014/main" id="{4704CC83-3810-4778-9B0F-03A887CDA7C9}"/>
              </a:ext>
            </a:extLst>
          </p:cNvPr>
          <p:cNvCxnSpPr/>
          <p:nvPr/>
        </p:nvCxnSpPr>
        <p:spPr bwMode="auto">
          <a:xfrm>
            <a:off x="10236030" y="2290808"/>
            <a:ext cx="0" cy="1582638"/>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12" name="直接连接符 11">
            <a:extLst>
              <a:ext uri="{FF2B5EF4-FFF2-40B4-BE49-F238E27FC236}">
                <a16:creationId xmlns:a16="http://schemas.microsoft.com/office/drawing/2014/main" id="{8ADAE6D2-3EC8-4203-BD0F-729D9BD60CE1}"/>
              </a:ext>
            </a:extLst>
          </p:cNvPr>
          <p:cNvCxnSpPr/>
          <p:nvPr/>
        </p:nvCxnSpPr>
        <p:spPr bwMode="auto">
          <a:xfrm>
            <a:off x="5990739" y="2290808"/>
            <a:ext cx="1" cy="1639025"/>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cxnSp>
        <p:nvCxnSpPr>
          <p:cNvPr id="13" name="直接连接符 12">
            <a:extLst>
              <a:ext uri="{FF2B5EF4-FFF2-40B4-BE49-F238E27FC236}">
                <a16:creationId xmlns:a16="http://schemas.microsoft.com/office/drawing/2014/main" id="{02DA3DC8-4346-4B38-A975-84354AD9D737}"/>
              </a:ext>
            </a:extLst>
          </p:cNvPr>
          <p:cNvCxnSpPr>
            <a:endCxn id="15" idx="0"/>
          </p:cNvCxnSpPr>
          <p:nvPr/>
        </p:nvCxnSpPr>
        <p:spPr bwMode="auto">
          <a:xfrm>
            <a:off x="1733267" y="2290808"/>
            <a:ext cx="18713" cy="1369341"/>
          </a:xfrm>
          <a:prstGeom prst="line">
            <a:avLst/>
          </a:prstGeom>
          <a:solidFill>
            <a:schemeClr val="bg2"/>
          </a:solidFill>
          <a:ln w="19050" cap="flat" cmpd="sng" algn="ctr">
            <a:solidFill>
              <a:schemeClr val="bg1">
                <a:lumMod val="75000"/>
              </a:schemeClr>
            </a:solidFill>
            <a:prstDash val="solid"/>
            <a:round/>
            <a:headEnd type="none" w="med" len="med"/>
            <a:tailEnd type="none" w="med" len="med"/>
          </a:ln>
          <a:effectLst/>
        </p:spPr>
      </p:cxnSp>
      <p:sp>
        <p:nvSpPr>
          <p:cNvPr id="15" name="矩形 14"/>
          <p:cNvSpPr/>
          <p:nvPr/>
        </p:nvSpPr>
        <p:spPr>
          <a:xfrm>
            <a:off x="779352" y="3660149"/>
            <a:ext cx="1996465" cy="830997"/>
          </a:xfrm>
          <a:prstGeom prst="rect">
            <a:avLst/>
          </a:prstGeom>
          <a:solidFill>
            <a:schemeClr val="bg1"/>
          </a:solidFill>
          <a:ln>
            <a:solidFill>
              <a:schemeClr val="tx1"/>
            </a:solidFill>
          </a:ln>
        </p:spPr>
        <p:txBody>
          <a:bodyPr wrap="square">
            <a:spAutoFit/>
          </a:bodyPr>
          <a:lstStyle/>
          <a:p>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直接申报（上门申报）</a:t>
            </a:r>
          </a:p>
        </p:txBody>
      </p:sp>
      <p:sp>
        <p:nvSpPr>
          <p:cNvPr id="17" name="矩形 16"/>
          <p:cNvSpPr/>
          <p:nvPr/>
        </p:nvSpPr>
        <p:spPr>
          <a:xfrm>
            <a:off x="5150946" y="3654390"/>
            <a:ext cx="1679585" cy="461665"/>
          </a:xfrm>
          <a:prstGeom prst="rect">
            <a:avLst/>
          </a:prstGeom>
          <a:solidFill>
            <a:schemeClr val="bg1"/>
          </a:solidFill>
          <a:ln>
            <a:solidFill>
              <a:schemeClr val="tx1"/>
            </a:solidFill>
          </a:ln>
        </p:spPr>
        <p:txBody>
          <a:bodyPr wrap="square">
            <a:spAutoFit/>
          </a:bodyPr>
          <a:lstStyle/>
          <a:p>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邮寄申报</a:t>
            </a:r>
          </a:p>
        </p:txBody>
      </p:sp>
      <p:sp>
        <p:nvSpPr>
          <p:cNvPr id="18" name="矩形 17"/>
          <p:cNvSpPr/>
          <p:nvPr/>
        </p:nvSpPr>
        <p:spPr>
          <a:xfrm>
            <a:off x="9122717" y="3660149"/>
            <a:ext cx="2426514" cy="461665"/>
          </a:xfrm>
          <a:prstGeom prst="rect">
            <a:avLst/>
          </a:prstGeom>
          <a:solidFill>
            <a:schemeClr val="bg1"/>
          </a:solidFill>
          <a:ln>
            <a:solidFill>
              <a:schemeClr val="tx1"/>
            </a:solidFill>
          </a:ln>
        </p:spPr>
        <p:txBody>
          <a:bodyPr wrap="square">
            <a:spAutoFit/>
          </a:bodyPr>
          <a:lstStyle/>
          <a:p>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数据电文申报</a:t>
            </a:r>
          </a:p>
        </p:txBody>
      </p:sp>
      <p:sp>
        <p:nvSpPr>
          <p:cNvPr id="14" name="矩形 13">
            <a:extLst>
              <a:ext uri="{FF2B5EF4-FFF2-40B4-BE49-F238E27FC236}">
                <a16:creationId xmlns:a16="http://schemas.microsoft.com/office/drawing/2014/main" id="{1CA0AD3C-4EAC-455F-9189-146DEBCABF4A}"/>
              </a:ext>
            </a:extLst>
          </p:cNvPr>
          <p:cNvSpPr/>
          <p:nvPr/>
        </p:nvSpPr>
        <p:spPr>
          <a:xfrm>
            <a:off x="985813"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5.2.4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纳税申报</a:t>
            </a:r>
          </a:p>
        </p:txBody>
      </p:sp>
    </p:spTree>
    <p:extLst>
      <p:ext uri="{BB962C8B-B14F-4D97-AF65-F5344CB8AC3E}">
        <p14:creationId xmlns:p14="http://schemas.microsoft.com/office/powerpoint/2010/main" val="1751989133"/>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 calcmode="lin" valueType="num">
                                      <p:cBhvr additive="base">
                                        <p:cTn id="14" dur="500" fill="hold"/>
                                        <p:tgtEl>
                                          <p:spTgt spid="15"/>
                                        </p:tgtEl>
                                        <p:attrNameLst>
                                          <p:attrName>ppt_x</p:attrName>
                                        </p:attrNameLst>
                                      </p:cBhvr>
                                      <p:tavLst>
                                        <p:tav tm="0">
                                          <p:val>
                                            <p:strVal val="#ppt_x"/>
                                          </p:val>
                                        </p:tav>
                                        <p:tav tm="100000">
                                          <p:val>
                                            <p:strVal val="#ppt_x"/>
                                          </p:val>
                                        </p:tav>
                                      </p:tavLst>
                                    </p:anim>
                                    <p:anim calcmode="lin" valueType="num">
                                      <p:cBhvr additive="base">
                                        <p:cTn id="15"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ppt_x"/>
                                          </p:val>
                                        </p:tav>
                                        <p:tav tm="100000">
                                          <p:val>
                                            <p:strVal val="#ppt_x"/>
                                          </p:val>
                                        </p:tav>
                                      </p:tavLst>
                                    </p:anim>
                                    <p:anim calcmode="lin" valueType="num">
                                      <p:cBhvr additive="base">
                                        <p:cTn id="2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17" grpId="0" animBg="1"/>
      <p:bldP spid="1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466533" y="1154304"/>
            <a:ext cx="4514617" cy="5083008"/>
          </a:xfrm>
          <a:prstGeom prst="rect">
            <a:avLst/>
          </a:prstGeom>
        </p:spPr>
      </p:pic>
      <p:sp>
        <p:nvSpPr>
          <p:cNvPr id="5" name="矩形 4"/>
          <p:cNvSpPr/>
          <p:nvPr/>
        </p:nvSpPr>
        <p:spPr bwMode="auto">
          <a:xfrm>
            <a:off x="380045" y="2124639"/>
            <a:ext cx="6726448" cy="453650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税务检查又称纳税检查，是指税务机关根据税收法律、行政法规的规定，对纳税人、扣缴义务人履行纳税义务、扣缴义务及其他有关税务事项进行审查、核实、监督活动的总称。它是税收征收管理工作的一项重要内容，是确保国家财政收入和税收法律法规贯彻落实的重要手段。</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）税务机关在税务检查中的职权和职责。</a:t>
            </a:r>
          </a:p>
          <a:p>
            <a:pPr>
              <a:lnSpc>
                <a:spcPct val="150000"/>
              </a:lnSpc>
            </a:pPr>
            <a:r>
              <a:rPr lang="zh-CN" altLang="en-US" sz="2400" dirty="0">
                <a:latin typeface="微软雅黑 Light" panose="020B0502040204020203" pitchFamily="34" charset="-122"/>
                <a:ea typeface="微软雅黑 Light" panose="020B0502040204020203" pitchFamily="34" charset="-122"/>
              </a:rPr>
              <a:t>       （</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）被检查人的义务。</a:t>
            </a:r>
          </a:p>
        </p:txBody>
      </p:sp>
      <p:sp>
        <p:nvSpPr>
          <p:cNvPr id="7" name="矩形 6"/>
          <p:cNvSpPr/>
          <p:nvPr/>
        </p:nvSpPr>
        <p:spPr>
          <a:xfrm>
            <a:off x="779352" y="1335177"/>
            <a:ext cx="1912703"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dirty="0">
                <a:latin typeface="微软雅黑 Light" panose="020B0502040204020203" pitchFamily="34" charset="-122"/>
                <a:ea typeface="微软雅黑 Light" panose="020B0502040204020203" pitchFamily="34" charset="-122"/>
              </a:rPr>
              <a:t>4.</a:t>
            </a:r>
            <a:r>
              <a:rPr lang="zh-CN" altLang="en-US" sz="2800" dirty="0">
                <a:latin typeface="微软雅黑 Light" panose="020B0502040204020203" pitchFamily="34" charset="-122"/>
                <a:ea typeface="微软雅黑 Light" panose="020B0502040204020203" pitchFamily="34" charset="-122"/>
              </a:rPr>
              <a:t>税务检查</a:t>
            </a:r>
          </a:p>
        </p:txBody>
      </p:sp>
      <p:sp>
        <p:nvSpPr>
          <p:cNvPr id="8" name="矩形 7">
            <a:extLst>
              <a:ext uri="{FF2B5EF4-FFF2-40B4-BE49-F238E27FC236}">
                <a16:creationId xmlns:a16="http://schemas.microsoft.com/office/drawing/2014/main" id="{45FF500C-8D6F-4C3D-81BA-1C304295651B}"/>
              </a:ext>
            </a:extLst>
          </p:cNvPr>
          <p:cNvSpPr/>
          <p:nvPr/>
        </p:nvSpPr>
        <p:spPr>
          <a:xfrm>
            <a:off x="985813"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5.2.4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纳税申报</a:t>
            </a:r>
          </a:p>
        </p:txBody>
      </p:sp>
    </p:spTree>
    <p:extLst>
      <p:ext uri="{BB962C8B-B14F-4D97-AF65-F5344CB8AC3E}">
        <p14:creationId xmlns:p14="http://schemas.microsoft.com/office/powerpoint/2010/main" val="308880144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84364" y="923500"/>
            <a:ext cx="4802649" cy="5011000"/>
          </a:xfrm>
          <a:prstGeom prst="rect">
            <a:avLst/>
          </a:prstGeom>
        </p:spPr>
      </p:pic>
      <p:sp>
        <p:nvSpPr>
          <p:cNvPr id="5" name="矩形 4"/>
          <p:cNvSpPr/>
          <p:nvPr/>
        </p:nvSpPr>
        <p:spPr bwMode="auto">
          <a:xfrm>
            <a:off x="762418" y="2611574"/>
            <a:ext cx="5030997" cy="2905658"/>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）责令限期改正。</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）罚款。</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）没收违法所得和没收非法财物。</a:t>
            </a: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）收缴未用发票和暂停供应发票。</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5</a:t>
            </a:r>
            <a:r>
              <a:rPr lang="zh-CN" altLang="en-US" sz="2400" dirty="0">
                <a:latin typeface="微软雅黑 Light" panose="020B0502040204020203" pitchFamily="34" charset="-122"/>
                <a:ea typeface="微软雅黑 Light" panose="020B0502040204020203" pitchFamily="34" charset="-122"/>
              </a:rPr>
              <a:t>）停止出口退税权。</a:t>
            </a:r>
          </a:p>
          <a:p>
            <a:endParaRPr lang="zh-CN" altLang="en-US" sz="2000" dirty="0">
              <a:latin typeface="微软雅黑 Light" panose="020B0502040204020203" pitchFamily="34" charset="-122"/>
              <a:ea typeface="微软雅黑 Light" panose="020B0502040204020203" pitchFamily="34" charset="-122"/>
            </a:endParaRPr>
          </a:p>
        </p:txBody>
      </p:sp>
      <p:sp>
        <p:nvSpPr>
          <p:cNvPr id="13" name="矩形 12">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5.2.5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税收法律制度</a:t>
            </a:r>
          </a:p>
        </p:txBody>
      </p:sp>
      <p:sp>
        <p:nvSpPr>
          <p:cNvPr id="7" name="矩形 6"/>
          <p:cNvSpPr/>
          <p:nvPr/>
        </p:nvSpPr>
        <p:spPr>
          <a:xfrm>
            <a:off x="762418" y="1442336"/>
            <a:ext cx="3281668"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税收违法行政处罚</a:t>
            </a:r>
          </a:p>
        </p:txBody>
      </p:sp>
    </p:spTree>
    <p:extLst>
      <p:ext uri="{BB962C8B-B14F-4D97-AF65-F5344CB8AC3E}">
        <p14:creationId xmlns:p14="http://schemas.microsoft.com/office/powerpoint/2010/main" val="3463543052"/>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6984364" y="1442336"/>
            <a:ext cx="5245234" cy="5415664"/>
          </a:xfrm>
          <a:prstGeom prst="rect">
            <a:avLst/>
          </a:prstGeom>
        </p:spPr>
      </p:pic>
      <p:sp>
        <p:nvSpPr>
          <p:cNvPr id="5" name="矩形 4"/>
          <p:cNvSpPr/>
          <p:nvPr/>
        </p:nvSpPr>
        <p:spPr bwMode="auto">
          <a:xfrm>
            <a:off x="748467" y="2636912"/>
            <a:ext cx="5245234" cy="3956404"/>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纳税人采取欺骗、隐瞒手段进行虚假纳税申报或者不申报，逃避缴纳税款数额较大并且占应纳税款</a:t>
            </a:r>
            <a:r>
              <a:rPr lang="en-US" altLang="zh-CN" sz="2400" dirty="0">
                <a:latin typeface="微软雅黑 Light" panose="020B0502040204020203" pitchFamily="34" charset="-122"/>
                <a:ea typeface="微软雅黑 Light" panose="020B0502040204020203" pitchFamily="34" charset="-122"/>
              </a:rPr>
              <a:t>10%</a:t>
            </a:r>
            <a:r>
              <a:rPr lang="zh-CN" altLang="en-US" sz="2400" dirty="0">
                <a:latin typeface="微软雅黑 Light" panose="020B0502040204020203" pitchFamily="34" charset="-122"/>
                <a:ea typeface="微软雅黑 Light" panose="020B0502040204020203" pitchFamily="34" charset="-122"/>
              </a:rPr>
              <a:t>以上的，处</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年以下有期徒刑或者拘役，并处罚金；数额巨大并且占应纳税额</a:t>
            </a:r>
            <a:r>
              <a:rPr lang="en-US" altLang="zh-CN" sz="2400" dirty="0">
                <a:latin typeface="微软雅黑 Light" panose="020B0502040204020203" pitchFamily="34" charset="-122"/>
                <a:ea typeface="微软雅黑 Light" panose="020B0502040204020203" pitchFamily="34" charset="-122"/>
              </a:rPr>
              <a:t>30%</a:t>
            </a:r>
            <a:r>
              <a:rPr lang="zh-CN" altLang="en-US" sz="2400" dirty="0">
                <a:latin typeface="微软雅黑 Light" panose="020B0502040204020203" pitchFamily="34" charset="-122"/>
                <a:ea typeface="微软雅黑 Light" panose="020B0502040204020203" pitchFamily="34" charset="-122"/>
              </a:rPr>
              <a:t>以上的，处</a:t>
            </a:r>
            <a:r>
              <a:rPr lang="en-US" altLang="zh-CN" sz="2400" dirty="0">
                <a:latin typeface="微软雅黑 Light" panose="020B0502040204020203" pitchFamily="34" charset="-122"/>
                <a:ea typeface="微软雅黑 Light" panose="020B0502040204020203" pitchFamily="34" charset="-122"/>
              </a:rPr>
              <a:t>3</a:t>
            </a:r>
            <a:r>
              <a:rPr lang="zh-CN" altLang="en-US" sz="2400" dirty="0">
                <a:latin typeface="微软雅黑 Light" panose="020B0502040204020203" pitchFamily="34" charset="-122"/>
                <a:ea typeface="微软雅黑 Light" panose="020B0502040204020203" pitchFamily="34" charset="-122"/>
              </a:rPr>
              <a:t>年以上</a:t>
            </a:r>
            <a:r>
              <a:rPr lang="en-US" altLang="zh-CN" sz="2400" dirty="0">
                <a:latin typeface="微软雅黑 Light" panose="020B0502040204020203" pitchFamily="34" charset="-122"/>
                <a:ea typeface="微软雅黑 Light" panose="020B0502040204020203" pitchFamily="34" charset="-122"/>
              </a:rPr>
              <a:t>7</a:t>
            </a:r>
            <a:r>
              <a:rPr lang="zh-CN" altLang="en-US" sz="2400" dirty="0">
                <a:latin typeface="微软雅黑 Light" panose="020B0502040204020203" pitchFamily="34" charset="-122"/>
                <a:ea typeface="微软雅黑 Light" panose="020B0502040204020203" pitchFamily="34" charset="-122"/>
              </a:rPr>
              <a:t>年以下有期徒刑，并处罚金。</a:t>
            </a:r>
          </a:p>
        </p:txBody>
      </p:sp>
      <p:sp>
        <p:nvSpPr>
          <p:cNvPr id="13" name="矩形 12">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5.2.5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税收法律制度</a:t>
            </a:r>
          </a:p>
        </p:txBody>
      </p:sp>
      <p:sp>
        <p:nvSpPr>
          <p:cNvPr id="7" name="矩形 6"/>
          <p:cNvSpPr/>
          <p:nvPr/>
        </p:nvSpPr>
        <p:spPr>
          <a:xfrm>
            <a:off x="779352" y="1596787"/>
            <a:ext cx="3344185" cy="52322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a:spAutoFit/>
          </a:bodyPr>
          <a:lstStyle/>
          <a:p>
            <a:r>
              <a:rPr lang="en-US" altLang="zh-CN" sz="2800">
                <a:latin typeface="微软雅黑 Light" panose="020B0502040204020203" pitchFamily="34" charset="-122"/>
                <a:ea typeface="微软雅黑 Light" panose="020B0502040204020203" pitchFamily="34" charset="-122"/>
              </a:rPr>
              <a:t>2.</a:t>
            </a:r>
            <a:r>
              <a:rPr lang="zh-CN" altLang="en-US" sz="2800">
                <a:latin typeface="微软雅黑 Light" panose="020B0502040204020203" pitchFamily="34" charset="-122"/>
                <a:ea typeface="微软雅黑 Light" panose="020B0502040204020203" pitchFamily="34" charset="-122"/>
              </a:rPr>
              <a:t>税务违法刑事处罚</a:t>
            </a:r>
            <a:endParaRPr lang="zh-CN" altLang="en-US" sz="2800" dirty="0">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172042321"/>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93309430-204C-4D6C-99D5-D71E1F1A2C3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2557" y="1412776"/>
            <a:ext cx="6503020" cy="5616624"/>
          </a:xfrm>
          <a:prstGeom prst="rect">
            <a:avLst/>
          </a:prstGeom>
        </p:spPr>
      </p:pic>
      <p:sp>
        <p:nvSpPr>
          <p:cNvPr id="24" name="Rectangle 8">
            <a:extLst>
              <a:ext uri="{FF2B5EF4-FFF2-40B4-BE49-F238E27FC236}">
                <a16:creationId xmlns:a16="http://schemas.microsoft.com/office/drawing/2014/main" id="{BC8DEA4E-58DC-4AB9-9ED4-1029537B4118}"/>
              </a:ext>
            </a:extLst>
          </p:cNvPr>
          <p:cNvSpPr>
            <a:spLocks noChangeArrowheads="1"/>
          </p:cNvSpPr>
          <p:nvPr/>
        </p:nvSpPr>
        <p:spPr bwMode="auto">
          <a:xfrm>
            <a:off x="387449" y="2247080"/>
            <a:ext cx="6719044" cy="4443380"/>
          </a:xfrm>
          <a:prstGeom prst="rect">
            <a:avLst/>
          </a:prstGeom>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anchor="t" anchorCtr="0" compatLnSpc="1">
            <a:prstTxWarp prst="textNoShape">
              <a:avLst/>
            </a:prstTxWarp>
          </a:bodyPr>
          <a:lstStyle/>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1</a:t>
            </a:r>
            <a:r>
              <a:rPr lang="zh-CN" altLang="en-US" sz="2400" dirty="0">
                <a:solidFill>
                  <a:srgbClr val="3D3D3D"/>
                </a:solidFill>
                <a:latin typeface="微软雅黑 Light" panose="020B0502040204020203" pitchFamily="34" charset="-122"/>
                <a:ea typeface="微软雅黑 Light" panose="020B0502040204020203" pitchFamily="34" charset="-122"/>
              </a:rPr>
              <a:t>）税务机关作出的征税行为。</a:t>
            </a: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2</a:t>
            </a:r>
            <a:r>
              <a:rPr lang="zh-CN" altLang="en-US" sz="2400" dirty="0">
                <a:solidFill>
                  <a:srgbClr val="3D3D3D"/>
                </a:solidFill>
                <a:latin typeface="微软雅黑 Light" panose="020B0502040204020203" pitchFamily="34" charset="-122"/>
                <a:ea typeface="微软雅黑 Light" panose="020B0502040204020203" pitchFamily="34" charset="-122"/>
              </a:rPr>
              <a:t>）税务机关作出的税收保全措施：</a:t>
            </a: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①书面通知银行或者其他金融机构冻结存款；</a:t>
            </a: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②扣押、查封商品、货物或者其他财产。</a:t>
            </a: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a:t>
            </a:r>
            <a:r>
              <a:rPr lang="en-US" altLang="zh-CN" sz="2400" dirty="0">
                <a:solidFill>
                  <a:srgbClr val="3D3D3D"/>
                </a:solidFill>
                <a:latin typeface="微软雅黑 Light" panose="020B0502040204020203" pitchFamily="34" charset="-122"/>
                <a:ea typeface="微软雅黑 Light" panose="020B0502040204020203" pitchFamily="34" charset="-122"/>
              </a:rPr>
              <a:t>3</a:t>
            </a:r>
            <a:r>
              <a:rPr lang="zh-CN" altLang="en-US" sz="2400" dirty="0">
                <a:solidFill>
                  <a:srgbClr val="3D3D3D"/>
                </a:solidFill>
                <a:latin typeface="微软雅黑 Light" panose="020B0502040204020203" pitchFamily="34" charset="-122"/>
                <a:ea typeface="微软雅黑 Light" panose="020B0502040204020203" pitchFamily="34" charset="-122"/>
              </a:rPr>
              <a:t>）税务机关作出的行政处罚行为：</a:t>
            </a: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①罚款；</a:t>
            </a: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②没收财物和违法所得；</a:t>
            </a:r>
          </a:p>
          <a:p>
            <a:pPr lvl="0">
              <a:lnSpc>
                <a:spcPct val="150000"/>
              </a:lnSpc>
              <a:defRPr/>
            </a:pPr>
            <a:r>
              <a:rPr lang="zh-CN" altLang="en-US" sz="2400" dirty="0">
                <a:solidFill>
                  <a:srgbClr val="3D3D3D"/>
                </a:solidFill>
                <a:latin typeface="微软雅黑 Light" panose="020B0502040204020203" pitchFamily="34" charset="-122"/>
                <a:ea typeface="微软雅黑 Light" panose="020B0502040204020203" pitchFamily="34" charset="-122"/>
              </a:rPr>
              <a:t>      ③停止出口退税权。</a:t>
            </a:r>
            <a:endParaRPr lang="zh-CN" altLang="en-US" sz="2000" dirty="0">
              <a:solidFill>
                <a:srgbClr val="3D3D3D"/>
              </a:solidFill>
              <a:latin typeface="微软雅黑 Light" panose="020B0502040204020203" pitchFamily="34" charset="-122"/>
              <a:ea typeface="微软雅黑 Light" panose="020B0502040204020203" pitchFamily="34" charset="-122"/>
            </a:endParaRPr>
          </a:p>
        </p:txBody>
      </p:sp>
      <p:sp>
        <p:nvSpPr>
          <p:cNvPr id="8" name="矩形 7"/>
          <p:cNvSpPr/>
          <p:nvPr/>
        </p:nvSpPr>
        <p:spPr>
          <a:xfrm>
            <a:off x="985813" y="187303"/>
            <a:ext cx="5008102" cy="584775"/>
          </a:xfrm>
          <a:prstGeom prst="rect">
            <a:avLst/>
          </a:prstGeom>
        </p:spPr>
        <p:txBody>
          <a:bodyPr wrap="none">
            <a:spAutoFit/>
          </a:bodyPr>
          <a:lstStyle/>
          <a:p>
            <a:r>
              <a:rPr lang="zh-CN" altLang="en-US" sz="3200" b="1" dirty="0">
                <a:latin typeface="微软雅黑 Light" panose="020B0502040204020203" pitchFamily="34" charset="-122"/>
                <a:ea typeface="微软雅黑 Light" panose="020B0502040204020203" pitchFamily="34" charset="-122"/>
              </a:rPr>
              <a:t>子任务</a:t>
            </a:r>
            <a:r>
              <a:rPr lang="en-US" altLang="zh-CN" sz="3200" b="1" dirty="0">
                <a:latin typeface="微软雅黑 Light" panose="020B0502040204020203" pitchFamily="34" charset="-122"/>
                <a:ea typeface="微软雅黑 Light" panose="020B0502040204020203" pitchFamily="34" charset="-122"/>
              </a:rPr>
              <a:t>5.2.6  </a:t>
            </a:r>
            <a:r>
              <a:rPr lang="zh-CN" altLang="en-US" sz="3200" b="1" dirty="0">
                <a:latin typeface="微软雅黑 Light" panose="020B0502040204020203" pitchFamily="34" charset="-122"/>
                <a:ea typeface="微软雅黑 Light" panose="020B0502040204020203" pitchFamily="34" charset="-122"/>
              </a:rPr>
              <a:t>税务行政复议</a:t>
            </a:r>
          </a:p>
        </p:txBody>
      </p:sp>
      <p:sp>
        <p:nvSpPr>
          <p:cNvPr id="2" name="矩形 1"/>
          <p:cNvSpPr/>
          <p:nvPr/>
        </p:nvSpPr>
        <p:spPr>
          <a:xfrm>
            <a:off x="574085" y="1126817"/>
            <a:ext cx="7972568" cy="95410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zh-CN" altLang="en-US" sz="2800" dirty="0">
                <a:latin typeface="微软雅黑 Light" panose="020B0502040204020203" pitchFamily="34" charset="-122"/>
                <a:ea typeface="微软雅黑 Light" panose="020B0502040204020203" pitchFamily="34" charset="-122"/>
              </a:rPr>
              <a:t>复议机关受理申请人对下列具体行政行为不服提出的行政复议申请：</a:t>
            </a:r>
          </a:p>
        </p:txBody>
      </p:sp>
    </p:spTree>
    <p:extLst>
      <p:ext uri="{BB962C8B-B14F-4D97-AF65-F5344CB8AC3E}">
        <p14:creationId xmlns:p14="http://schemas.microsoft.com/office/powerpoint/2010/main" val="988028539"/>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a:extLst>
              <a:ext uri="{FF2B5EF4-FFF2-40B4-BE49-F238E27FC236}">
                <a16:creationId xmlns:a16="http://schemas.microsoft.com/office/drawing/2014/main" id="{87F8789F-BE9D-4919-94D3-B11D2AE0F79C}"/>
              </a:ext>
            </a:extLst>
          </p:cNvPr>
          <p:cNvGrpSpPr/>
          <p:nvPr/>
        </p:nvGrpSpPr>
        <p:grpSpPr>
          <a:xfrm>
            <a:off x="0" y="0"/>
            <a:ext cx="12196763" cy="3645024"/>
            <a:chOff x="0" y="0"/>
            <a:chExt cx="12196763" cy="3645024"/>
          </a:xfrm>
        </p:grpSpPr>
        <p:pic>
          <p:nvPicPr>
            <p:cNvPr id="14" name="图片 13">
              <a:extLst>
                <a:ext uri="{FF2B5EF4-FFF2-40B4-BE49-F238E27FC236}">
                  <a16:creationId xmlns:a16="http://schemas.microsoft.com/office/drawing/2014/main" id="{E03493A5-2FAA-4078-A3C2-0B957E47E926}"/>
                </a:ext>
              </a:extLst>
            </p:cNvPr>
            <p:cNvPicPr>
              <a:picLocks noChangeAspect="1"/>
            </p:cNvPicPr>
            <p:nvPr/>
          </p:nvPicPr>
          <p:blipFill rotWithShape="1">
            <a:blip r:embed="rId3">
              <a:extLst>
                <a:ext uri="{28A0092B-C50C-407E-A947-70E740481C1C}">
                  <a14:useLocalDpi xmlns:a14="http://schemas.microsoft.com/office/drawing/2010/main" val="0"/>
                </a:ext>
              </a:extLst>
            </a:blip>
            <a:srcRect t="27813" b="27321"/>
            <a:stretch/>
          </p:blipFill>
          <p:spPr>
            <a:xfrm>
              <a:off x="1" y="0"/>
              <a:ext cx="12196762" cy="3645024"/>
            </a:xfrm>
            <a:prstGeom prst="rect">
              <a:avLst/>
            </a:prstGeom>
          </p:spPr>
        </p:pic>
        <p:sp>
          <p:nvSpPr>
            <p:cNvPr id="15" name="矩形 14">
              <a:extLst>
                <a:ext uri="{FF2B5EF4-FFF2-40B4-BE49-F238E27FC236}">
                  <a16:creationId xmlns:a16="http://schemas.microsoft.com/office/drawing/2014/main" id="{5E41F1B1-147D-474A-A1D6-12AD0F09E24A}"/>
                </a:ext>
              </a:extLst>
            </p:cNvPr>
            <p:cNvSpPr/>
            <p:nvPr/>
          </p:nvSpPr>
          <p:spPr bwMode="auto">
            <a:xfrm>
              <a:off x="0" y="0"/>
              <a:ext cx="12196762" cy="3645024"/>
            </a:xfrm>
            <a:prstGeom prst="rect">
              <a:avLst/>
            </a:prstGeom>
            <a:solidFill>
              <a:schemeClr val="tx1">
                <a:lumMod val="50000"/>
                <a:alpha val="8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1800" b="0" i="0" u="none" strike="noStrike" kern="1200" cap="none" spc="0" normalizeH="0" baseline="0" noProof="0">
                <a:ln>
                  <a:noFill/>
                </a:ln>
                <a:solidFill>
                  <a:srgbClr val="3D3D3D"/>
                </a:solidFill>
                <a:effectLst/>
                <a:uLnTx/>
                <a:uFillTx/>
                <a:latin typeface="Arial" pitchFamily="34" charset="0"/>
                <a:ea typeface="宋体" pitchFamily="2" charset="-122"/>
                <a:cs typeface="+mn-cs"/>
              </a:endParaRPr>
            </a:p>
          </p:txBody>
        </p:sp>
      </p:grpSp>
      <p:sp>
        <p:nvSpPr>
          <p:cNvPr id="16" name="矩形 15">
            <a:extLst>
              <a:ext uri="{FF2B5EF4-FFF2-40B4-BE49-F238E27FC236}">
                <a16:creationId xmlns:a16="http://schemas.microsoft.com/office/drawing/2014/main" id="{AAE00423-4DEB-4235-B18D-FCD79DD3172A}"/>
              </a:ext>
            </a:extLst>
          </p:cNvPr>
          <p:cNvSpPr/>
          <p:nvPr/>
        </p:nvSpPr>
        <p:spPr>
          <a:xfrm>
            <a:off x="2370832" y="3690628"/>
            <a:ext cx="7843412" cy="584775"/>
          </a:xfrm>
          <a:prstGeom prst="rect">
            <a:avLst/>
          </a:prstGeom>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感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谢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您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的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关  </a:t>
            </a:r>
            <a:r>
              <a:rPr kumimoji="0" lang="en-US" altLang="zh-CN"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  </a:t>
            </a:r>
            <a:r>
              <a:rPr kumimoji="0" lang="zh-CN" altLang="en-US" sz="3200" b="0" i="0" u="none" strike="noStrike" kern="1200" cap="none" spc="0" normalizeH="0" baseline="0" noProof="0">
                <a:ln>
                  <a:noFill/>
                </a:ln>
                <a:solidFill>
                  <a:srgbClr val="3D3D3D"/>
                </a:solidFill>
                <a:effectLst/>
                <a:uLnTx/>
                <a:uFillTx/>
                <a:latin typeface="微软雅黑 Light" panose="020B0502040204020203" pitchFamily="34" charset="-122"/>
                <a:ea typeface="微软雅黑 Light" panose="020B0502040204020203" pitchFamily="34" charset="-122"/>
                <a:cs typeface="+mn-cs"/>
              </a:rPr>
              <a:t>注</a:t>
            </a:r>
          </a:p>
        </p:txBody>
      </p:sp>
      <p:sp>
        <p:nvSpPr>
          <p:cNvPr id="17" name="矩形 16">
            <a:extLst>
              <a:ext uri="{FF2B5EF4-FFF2-40B4-BE49-F238E27FC236}">
                <a16:creationId xmlns:a16="http://schemas.microsoft.com/office/drawing/2014/main" id="{063D1180-F43D-41E0-9FA0-EE221F571319}"/>
              </a:ext>
            </a:extLst>
          </p:cNvPr>
          <p:cNvSpPr/>
          <p:nvPr/>
        </p:nvSpPr>
        <p:spPr>
          <a:xfrm>
            <a:off x="2188855" y="1988840"/>
            <a:ext cx="8085990" cy="1862048"/>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r>
              <a:rPr kumimoji="0" lang="en-US" altLang="zh-CN"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rPr>
              <a:t>THANKS</a:t>
            </a:r>
            <a:endParaRPr kumimoji="0" lang="zh-CN" altLang="en-US" sz="11500" b="1" i="0" u="none" strike="noStrike" kern="1200" cap="none" spc="0" normalizeH="0" baseline="0" noProof="0" dirty="0">
              <a:ln>
                <a:noFill/>
              </a:ln>
              <a:solidFill>
                <a:srgbClr val="FFFFFF"/>
              </a:solidFill>
              <a:effectLst>
                <a:outerShdw blurRad="63500" dist="25400" dir="2700000" algn="tl">
                  <a:srgbClr val="000000">
                    <a:alpha val="14000"/>
                  </a:srgbClr>
                </a:outerShdw>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3992557149"/>
      </p:ext>
    </p:extLst>
  </p:cSld>
  <p:clrMapOvr>
    <a:masterClrMapping/>
  </p:clrMapOvr>
  <mc:AlternateContent xmlns:mc="http://schemas.openxmlformats.org/markup-compatibility/2006" xmlns:p14="http://schemas.microsoft.com/office/powerpoint/2010/main">
    <mc:Choice Requires="p14">
      <p:transition spd="slow" p14:dur="1600" advTm="6046">
        <p:blinds dir="vert"/>
      </p:transition>
    </mc:Choice>
    <mc:Fallback xmlns="">
      <p:transition spd="slow" advTm="6046">
        <p:blinds dir="vert"/>
      </p:transition>
    </mc:Fallback>
  </mc:AlternateContent>
  <p:extLst>
    <p:ext uri="{E180D4A7-C9FB-4DFB-919C-405C955672EB}">
      <p14:showEvtLst xmlns:p14="http://schemas.microsoft.com/office/powerpoint/2010/main">
        <p14:playEvt time="0" objId="23"/>
      </p14:showEvtLst>
    </p:ext>
  </p:extLs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房产税</a:t>
            </a:r>
          </a:p>
        </p:txBody>
      </p:sp>
      <p:sp>
        <p:nvSpPr>
          <p:cNvPr id="39" name="Freeform 11">
            <a:extLst>
              <a:ext uri="{FF2B5EF4-FFF2-40B4-BE49-F238E27FC236}">
                <a16:creationId xmlns:a16="http://schemas.microsoft.com/office/drawing/2014/main" id="{2E93278E-9CA3-49B8-8611-EB7190AD2847}"/>
              </a:ext>
            </a:extLst>
          </p:cNvPr>
          <p:cNvSpPr/>
          <p:nvPr/>
        </p:nvSpPr>
        <p:spPr bwMode="auto">
          <a:xfrm>
            <a:off x="358325" y="196857"/>
            <a:ext cx="520770" cy="516948"/>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6" name="矩形: 圆角 25">
            <a:extLst>
              <a:ext uri="{FF2B5EF4-FFF2-40B4-BE49-F238E27FC236}">
                <a16:creationId xmlns:a16="http://schemas.microsoft.com/office/drawing/2014/main" id="{6684ADAF-434D-4020-8AE9-A92078467CEA}"/>
              </a:ext>
            </a:extLst>
          </p:cNvPr>
          <p:cNvSpPr/>
          <p:nvPr/>
        </p:nvSpPr>
        <p:spPr bwMode="auto">
          <a:xfrm>
            <a:off x="6314405" y="1062878"/>
            <a:ext cx="4976447" cy="2008149"/>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2400" dirty="0">
                <a:solidFill>
                  <a:schemeClr val="bg1"/>
                </a:solidFill>
                <a:latin typeface="+mj-ea"/>
                <a:ea typeface="+mj-ea"/>
              </a:rPr>
              <a:t>房产税的征税对象是房产。</a:t>
            </a:r>
          </a:p>
        </p:txBody>
      </p:sp>
      <p:pic>
        <p:nvPicPr>
          <p:cNvPr id="27" name="图片 26">
            <a:extLst>
              <a:ext uri="{FF2B5EF4-FFF2-40B4-BE49-F238E27FC236}">
                <a16:creationId xmlns:a16="http://schemas.microsoft.com/office/drawing/2014/main" id="{89CBEFFF-1971-4DA8-9F43-454016154E43}"/>
              </a:ext>
            </a:extLst>
          </p:cNvPr>
          <p:cNvPicPr>
            <a:picLocks noChangeAspect="1"/>
          </p:cNvPicPr>
          <p:nvPr/>
        </p:nvPicPr>
        <p:blipFill rotWithShape="1">
          <a:blip r:embed="rId3">
            <a:extLst>
              <a:ext uri="{28A0092B-C50C-407E-A947-70E740481C1C}">
                <a14:useLocalDpi xmlns:a14="http://schemas.microsoft.com/office/drawing/2010/main" val="0"/>
              </a:ext>
            </a:extLst>
          </a:blip>
          <a:srcRect l="33257" r="2398"/>
          <a:stretch/>
        </p:blipFill>
        <p:spPr>
          <a:xfrm>
            <a:off x="-5657" y="1062878"/>
            <a:ext cx="5191267" cy="5378576"/>
          </a:xfrm>
          <a:prstGeom prst="rect">
            <a:avLst/>
          </a:prstGeom>
        </p:spPr>
      </p:pic>
      <p:sp>
        <p:nvSpPr>
          <p:cNvPr id="28" name="矩形 27">
            <a:extLst>
              <a:ext uri="{FF2B5EF4-FFF2-40B4-BE49-F238E27FC236}">
                <a16:creationId xmlns:a16="http://schemas.microsoft.com/office/drawing/2014/main" id="{3B0031C4-941E-4A0D-99B8-53AC575313B3}"/>
              </a:ext>
            </a:extLst>
          </p:cNvPr>
          <p:cNvSpPr/>
          <p:nvPr/>
        </p:nvSpPr>
        <p:spPr>
          <a:xfrm>
            <a:off x="-1" y="1368113"/>
            <a:ext cx="5200124" cy="497957"/>
          </a:xfrm>
          <a:prstGeom prst="rect">
            <a:avLst/>
          </a:prstGeom>
          <a:solidFill>
            <a:schemeClr val="accent3"/>
          </a:solidFill>
        </p:spPr>
        <p:txBody>
          <a:bodyPr wrap="square">
            <a:spAutoFit/>
          </a:bodyPr>
          <a:lstStyle/>
          <a:p>
            <a:pPr algn="ctr">
              <a:lnSpc>
                <a:spcPct val="120000"/>
              </a:lnSpc>
            </a:pPr>
            <a:r>
              <a:rPr lang="en-US" altLang="zh-CN" sz="2400" b="1">
                <a:solidFill>
                  <a:schemeClr val="bg1"/>
                </a:solidFill>
                <a:latin typeface="微软雅黑 Light" panose="020B0502040204020203" pitchFamily="34" charset="-122"/>
                <a:ea typeface="微软雅黑 Light" panose="020B0502040204020203" pitchFamily="34" charset="-122"/>
              </a:rPr>
              <a:t>2. </a:t>
            </a:r>
            <a:r>
              <a:rPr lang="zh-CN" altLang="en-US" sz="2400" b="1">
                <a:solidFill>
                  <a:schemeClr val="bg1"/>
                </a:solidFill>
                <a:latin typeface="微软雅黑 Light" panose="020B0502040204020203" pitchFamily="34" charset="-122"/>
                <a:ea typeface="微软雅黑 Light" panose="020B0502040204020203" pitchFamily="34" charset="-122"/>
              </a:rPr>
              <a:t>房产税的征税对象</a:t>
            </a:r>
            <a:endParaRPr lang="zh-CN" altLang="en-US" sz="2400" b="1" dirty="0">
              <a:solidFill>
                <a:schemeClr val="bg1"/>
              </a:solidFill>
              <a:latin typeface="微软雅黑 Light" panose="020B0502040204020203" pitchFamily="34" charset="-122"/>
              <a:ea typeface="微软雅黑 Light" panose="020B0502040204020203" pitchFamily="34" charset="-122"/>
            </a:endParaRPr>
          </a:p>
        </p:txBody>
      </p:sp>
      <p:sp>
        <p:nvSpPr>
          <p:cNvPr id="8" name="矩形: 圆角 25">
            <a:extLst>
              <a:ext uri="{FF2B5EF4-FFF2-40B4-BE49-F238E27FC236}">
                <a16:creationId xmlns:a16="http://schemas.microsoft.com/office/drawing/2014/main" id="{6684ADAF-434D-4020-8AE9-A92078467CEA}"/>
              </a:ext>
            </a:extLst>
          </p:cNvPr>
          <p:cNvSpPr/>
          <p:nvPr/>
        </p:nvSpPr>
        <p:spPr bwMode="auto">
          <a:xfrm>
            <a:off x="6299894" y="3798767"/>
            <a:ext cx="4976446" cy="2008149"/>
          </a:xfrm>
          <a:prstGeom prst="roundRect">
            <a:avLst>
              <a:gd name="adj" fmla="val 50000"/>
            </a:avLst>
          </a:prstGeom>
          <a:gradFill>
            <a:gsLst>
              <a:gs pos="56000">
                <a:schemeClr val="accent2">
                  <a:lumMod val="98000"/>
                  <a:lumOff val="2000"/>
                </a:schemeClr>
              </a:gs>
              <a:gs pos="0">
                <a:schemeClr val="accent2">
                  <a:lumMod val="90000"/>
                  <a:lumOff val="10000"/>
                </a:schemeClr>
              </a:gs>
              <a:gs pos="100000">
                <a:schemeClr val="accent2">
                  <a:lumMod val="85000"/>
                </a:schemeClr>
              </a:gs>
            </a:gsLst>
            <a:lin ang="5400000" scaled="1"/>
          </a:gra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zh-CN" altLang="en-US" sz="2400" dirty="0">
                <a:solidFill>
                  <a:schemeClr val="bg1"/>
                </a:solidFill>
                <a:latin typeface="+mj-ea"/>
                <a:ea typeface="+mj-ea"/>
              </a:rPr>
              <a:t>城市、县城、建制镇和工矿区。</a:t>
            </a:r>
            <a:endParaRPr lang="en-US" altLang="zh-CN" sz="2400" dirty="0">
              <a:solidFill>
                <a:schemeClr val="bg1"/>
              </a:solidFill>
              <a:latin typeface="+mj-ea"/>
              <a:ea typeface="+mj-ea"/>
            </a:endParaRPr>
          </a:p>
          <a:p>
            <a:pPr algn="ctr"/>
            <a:r>
              <a:rPr lang="zh-CN" altLang="en-US" sz="2400" dirty="0">
                <a:solidFill>
                  <a:schemeClr val="bg1"/>
                </a:solidFill>
                <a:latin typeface="+mj-ea"/>
                <a:ea typeface="+mj-ea"/>
              </a:rPr>
              <a:t>房产税的征税范围不包括农村，这主要是为了减轻农民的负担。</a:t>
            </a:r>
          </a:p>
        </p:txBody>
      </p:sp>
      <p:sp>
        <p:nvSpPr>
          <p:cNvPr id="10" name="矩形 9">
            <a:extLst>
              <a:ext uri="{FF2B5EF4-FFF2-40B4-BE49-F238E27FC236}">
                <a16:creationId xmlns:a16="http://schemas.microsoft.com/office/drawing/2014/main" id="{3B0031C4-941E-4A0D-99B8-53AC575313B3}"/>
              </a:ext>
            </a:extLst>
          </p:cNvPr>
          <p:cNvSpPr/>
          <p:nvPr/>
        </p:nvSpPr>
        <p:spPr>
          <a:xfrm>
            <a:off x="10235" y="4671979"/>
            <a:ext cx="5189888" cy="500393"/>
          </a:xfrm>
          <a:prstGeom prst="rect">
            <a:avLst/>
          </a:prstGeom>
          <a:solidFill>
            <a:schemeClr val="accent3"/>
          </a:solidFill>
        </p:spPr>
        <p:txBody>
          <a:bodyPr wrap="square">
            <a:spAutoFit/>
          </a:bodyPr>
          <a:lstStyle/>
          <a:p>
            <a:pPr algn="ctr">
              <a:lnSpc>
                <a:spcPct val="120000"/>
              </a:lnSpc>
            </a:pPr>
            <a:r>
              <a:rPr lang="en-US" altLang="zh-CN" sz="2400" b="1" dirty="0">
                <a:solidFill>
                  <a:schemeClr val="bg1"/>
                </a:solidFill>
                <a:latin typeface="微软雅黑 Light" panose="020B0502040204020203" pitchFamily="34" charset="-122"/>
                <a:ea typeface="微软雅黑 Light" panose="020B0502040204020203" pitchFamily="34" charset="-122"/>
              </a:rPr>
              <a:t>3.</a:t>
            </a:r>
            <a:r>
              <a:rPr lang="zh-CN" altLang="en-US" sz="2400" b="1" dirty="0">
                <a:solidFill>
                  <a:schemeClr val="bg1"/>
                </a:solidFill>
                <a:latin typeface="微软雅黑 Light" panose="020B0502040204020203" pitchFamily="34" charset="-122"/>
                <a:ea typeface="微软雅黑 Light" panose="020B0502040204020203" pitchFamily="34" charset="-122"/>
              </a:rPr>
              <a:t>房产税的征税范围</a:t>
            </a:r>
          </a:p>
        </p:txBody>
      </p:sp>
    </p:spTree>
    <p:extLst>
      <p:ext uri="{BB962C8B-B14F-4D97-AF65-F5344CB8AC3E}">
        <p14:creationId xmlns:p14="http://schemas.microsoft.com/office/powerpoint/2010/main" val="1562139858"/>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ppt_x"/>
                                          </p:val>
                                        </p:tav>
                                        <p:tav tm="100000">
                                          <p:val>
                                            <p:strVal val="#ppt_x"/>
                                          </p:val>
                                        </p:tav>
                                      </p:tavLst>
                                    </p:anim>
                                    <p:anim calcmode="lin" valueType="num">
                                      <p:cBhvr additive="base">
                                        <p:cTn id="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500" fill="hold"/>
                                        <p:tgtEl>
                                          <p:spTgt spid="26"/>
                                        </p:tgtEl>
                                        <p:attrNameLst>
                                          <p:attrName>ppt_x</p:attrName>
                                        </p:attrNameLst>
                                      </p:cBhvr>
                                      <p:tavLst>
                                        <p:tav tm="0">
                                          <p:val>
                                            <p:strVal val="#ppt_x"/>
                                          </p:val>
                                        </p:tav>
                                        <p:tav tm="100000">
                                          <p:val>
                                            <p:strVal val="#ppt_x"/>
                                          </p:val>
                                        </p:tav>
                                      </p:tavLst>
                                    </p:anim>
                                    <p:anim calcmode="lin" valueType="num">
                                      <p:cBhvr additive="base">
                                        <p:cTn id="1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8" grpId="0" animBg="1"/>
      <p:bldP spid="8"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pic>
        <p:nvPicPr>
          <p:cNvPr id="21" name="图片 20">
            <a:extLst>
              <a:ext uri="{FF2B5EF4-FFF2-40B4-BE49-F238E27FC236}">
                <a16:creationId xmlns:a16="http://schemas.microsoft.com/office/drawing/2014/main" id="{88CA01B4-8218-40BC-9142-C08C22BBFF2A}"/>
              </a:ext>
            </a:extLst>
          </p:cNvPr>
          <p:cNvPicPr>
            <a:picLocks noChangeAspect="1"/>
          </p:cNvPicPr>
          <p:nvPr/>
        </p:nvPicPr>
        <p:blipFill rotWithShape="1">
          <a:blip r:embed="rId3">
            <a:extLst>
              <a:ext uri="{28A0092B-C50C-407E-A947-70E740481C1C}">
                <a14:useLocalDpi xmlns:a14="http://schemas.microsoft.com/office/drawing/2010/main" val="0"/>
              </a:ext>
            </a:extLst>
          </a:blip>
          <a:srcRect l="21225" r="18081"/>
          <a:stretch/>
        </p:blipFill>
        <p:spPr>
          <a:xfrm>
            <a:off x="7610549" y="1292748"/>
            <a:ext cx="4403025" cy="4866984"/>
          </a:xfrm>
          <a:prstGeom prst="rect">
            <a:avLst/>
          </a:prstGeom>
        </p:spPr>
      </p:pic>
      <p:sp>
        <p:nvSpPr>
          <p:cNvPr id="5" name="矩形 4"/>
          <p:cNvSpPr/>
          <p:nvPr/>
        </p:nvSpPr>
        <p:spPr bwMode="auto">
          <a:xfrm>
            <a:off x="393035" y="1839864"/>
            <a:ext cx="6641450" cy="5018136"/>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0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我国现行房产税采用的是比例税率。</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      由于房产税的计税依据分为从价计征和从租计征两种形式，所以房产税的税率也有两种：</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一种是按房产原值一次减除</a:t>
            </a:r>
            <a:r>
              <a:rPr lang="en-US" altLang="zh-CN" sz="2400" dirty="0">
                <a:latin typeface="微软雅黑 Light" panose="020B0502040204020203" pitchFamily="34" charset="-122"/>
                <a:ea typeface="微软雅黑 Light" panose="020B0502040204020203" pitchFamily="34" charset="-122"/>
              </a:rPr>
              <a:t>10%</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30%</a:t>
            </a:r>
            <a:r>
              <a:rPr lang="zh-CN" altLang="en-US" sz="2400" dirty="0">
                <a:latin typeface="微软雅黑 Light" panose="020B0502040204020203" pitchFamily="34" charset="-122"/>
                <a:ea typeface="微软雅黑 Light" panose="020B0502040204020203" pitchFamily="34" charset="-122"/>
              </a:rPr>
              <a:t>后的余值计征的，税率为</a:t>
            </a:r>
            <a:r>
              <a:rPr lang="en-US" altLang="zh-CN" sz="2400" dirty="0">
                <a:latin typeface="微软雅黑 Light" panose="020B0502040204020203" pitchFamily="34" charset="-122"/>
                <a:ea typeface="微软雅黑 Light" panose="020B0502040204020203" pitchFamily="34" charset="-122"/>
              </a:rPr>
              <a:t>1.2%</a:t>
            </a:r>
            <a:r>
              <a:rPr lang="zh-CN" altLang="en-US" sz="2400" dirty="0">
                <a:latin typeface="微软雅黑 Light" panose="020B0502040204020203" pitchFamily="34" charset="-122"/>
                <a:ea typeface="微软雅黑 Light" panose="020B0502040204020203" pitchFamily="34" charset="-122"/>
              </a:rPr>
              <a:t>；            </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另一种是按房产出租的租金收入计征的，税率为</a:t>
            </a:r>
            <a:r>
              <a:rPr lang="en-US" altLang="zh-CN" sz="2400" dirty="0">
                <a:latin typeface="微软雅黑 Light" panose="020B0502040204020203" pitchFamily="34" charset="-122"/>
                <a:ea typeface="微软雅黑 Light" panose="020B0502040204020203" pitchFamily="34" charset="-122"/>
              </a:rPr>
              <a:t>12%</a:t>
            </a:r>
            <a:r>
              <a:rPr lang="zh-CN" altLang="en-US" sz="2400" dirty="0">
                <a:latin typeface="微软雅黑 Light" panose="020B0502040204020203" pitchFamily="34" charset="-122"/>
                <a:ea typeface="微软雅黑 Light" panose="020B0502040204020203" pitchFamily="34" charset="-122"/>
              </a:rPr>
              <a:t>。从</a:t>
            </a:r>
            <a:r>
              <a:rPr lang="en-US" altLang="zh-CN" sz="2400" dirty="0">
                <a:latin typeface="微软雅黑 Light" panose="020B0502040204020203" pitchFamily="34" charset="-122"/>
                <a:ea typeface="微软雅黑 Light" panose="020B0502040204020203" pitchFamily="34" charset="-122"/>
              </a:rPr>
              <a:t>2001</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月</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日起，对个人按市场价格出租的居民住房，用于居住的，可暂减按</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的税率征收房产税。</a:t>
            </a:r>
          </a:p>
        </p:txBody>
      </p:sp>
      <p:sp>
        <p:nvSpPr>
          <p:cNvPr id="13" name="矩形 12">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房产税</a:t>
            </a:r>
          </a:p>
        </p:txBody>
      </p:sp>
      <p:sp>
        <p:nvSpPr>
          <p:cNvPr id="3" name="矩形 2"/>
          <p:cNvSpPr/>
          <p:nvPr/>
        </p:nvSpPr>
        <p:spPr>
          <a:xfrm>
            <a:off x="760527" y="1292748"/>
            <a:ext cx="2638864" cy="523220"/>
          </a:xfrm>
          <a:prstGeom prst="rect">
            <a:avLst/>
          </a:prstGeom>
        </p:spPr>
        <p:txBody>
          <a:bodyPr wrap="none">
            <a:spAutoFit/>
          </a:bodyPr>
          <a:lstStyle/>
          <a:p>
            <a:r>
              <a:rPr lang="en-US" altLang="zh-CN" sz="2800" dirty="0">
                <a:latin typeface="微软雅黑 Light" panose="020B0502040204020203" pitchFamily="34" charset="-122"/>
                <a:ea typeface="微软雅黑 Light" panose="020B0502040204020203" pitchFamily="34" charset="-122"/>
              </a:rPr>
              <a:t>4.</a:t>
            </a:r>
            <a:r>
              <a:rPr lang="zh-CN" altLang="en-US" sz="2800" dirty="0">
                <a:latin typeface="微软雅黑 Light" panose="020B0502040204020203" pitchFamily="34" charset="-122"/>
                <a:ea typeface="微软雅黑 Light" panose="020B0502040204020203" pitchFamily="34" charset="-122"/>
              </a:rPr>
              <a:t>房产税的税率</a:t>
            </a:r>
          </a:p>
        </p:txBody>
      </p:sp>
    </p:spTree>
    <p:extLst>
      <p:ext uri="{BB962C8B-B14F-4D97-AF65-F5344CB8AC3E}">
        <p14:creationId xmlns:p14="http://schemas.microsoft.com/office/powerpoint/2010/main" val="120608337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 calcmode="lin" valueType="num">
                                      <p:cBhvr additive="base">
                                        <p:cTn id="17"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5">
                                            <p:txEl>
                                              <p:pRg st="2" end="2"/>
                                            </p:txEl>
                                          </p:spTgt>
                                        </p:tgtEl>
                                        <p:attrNameLst>
                                          <p:attrName>style.visibility</p:attrName>
                                        </p:attrNameLst>
                                      </p:cBhvr>
                                      <p:to>
                                        <p:strVal val="visible"/>
                                      </p:to>
                                    </p:set>
                                    <p:anim calcmode="lin" valueType="num">
                                      <p:cBhvr additive="base">
                                        <p:cTn id="21"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txEl>
                                              <p:pRg st="2" end="2"/>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5" name="矩形 4"/>
          <p:cNvSpPr/>
          <p:nvPr/>
        </p:nvSpPr>
        <p:spPr bwMode="auto">
          <a:xfrm>
            <a:off x="393034" y="1735349"/>
            <a:ext cx="10230318" cy="1944968"/>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      房产税的计税依据是房产的计税价值或房产的租金收入。</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按照房产计税价值征税的，称为从价计征；按照房产租金收入计征的，称为从租计征。</a:t>
            </a:r>
          </a:p>
          <a:p>
            <a:endParaRPr lang="zh-CN" altLang="en-US" sz="2000" dirty="0">
              <a:latin typeface="微软雅黑 Light" panose="020B0502040204020203" pitchFamily="34" charset="-122"/>
              <a:ea typeface="微软雅黑 Light" panose="020B0502040204020203" pitchFamily="34" charset="-122"/>
            </a:endParaRPr>
          </a:p>
        </p:txBody>
      </p:sp>
      <p:sp>
        <p:nvSpPr>
          <p:cNvPr id="13" name="矩形 12">
            <a:extLst>
              <a:ext uri="{FF2B5EF4-FFF2-40B4-BE49-F238E27FC236}">
                <a16:creationId xmlns:a16="http://schemas.microsoft.com/office/drawing/2014/main" id="{1CA0AD3C-4EAC-455F-9189-146DEBCABF4A}"/>
              </a:ext>
            </a:extLst>
          </p:cNvPr>
          <p:cNvSpPr/>
          <p:nvPr/>
        </p:nvSpPr>
        <p:spPr>
          <a:xfrm>
            <a:off x="1129829"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房产税</a:t>
            </a:r>
          </a:p>
        </p:txBody>
      </p:sp>
      <p:sp>
        <p:nvSpPr>
          <p:cNvPr id="3" name="矩形 2"/>
          <p:cNvSpPr/>
          <p:nvPr/>
        </p:nvSpPr>
        <p:spPr>
          <a:xfrm>
            <a:off x="399066" y="1087246"/>
            <a:ext cx="3344185" cy="523220"/>
          </a:xfrm>
          <a:prstGeom prst="rect">
            <a:avLst/>
          </a:prstGeom>
        </p:spPr>
        <p:txBody>
          <a:bodyPr wrap="none">
            <a:spAutoFit/>
          </a:bodyPr>
          <a:lstStyle/>
          <a:p>
            <a:r>
              <a:rPr lang="en-US" altLang="zh-CN" sz="2800" dirty="0">
                <a:latin typeface="微软雅黑 Light" panose="020B0502040204020203" pitchFamily="34" charset="-122"/>
                <a:ea typeface="微软雅黑 Light" panose="020B0502040204020203" pitchFamily="34" charset="-122"/>
              </a:rPr>
              <a:t>5.</a:t>
            </a:r>
            <a:r>
              <a:rPr lang="zh-CN" altLang="en-US" sz="2800" dirty="0">
                <a:latin typeface="微软雅黑 Light" panose="020B0502040204020203" pitchFamily="34" charset="-122"/>
                <a:ea typeface="微软雅黑 Light" panose="020B0502040204020203" pitchFamily="34" charset="-122"/>
              </a:rPr>
              <a:t>房产税的计税依据</a:t>
            </a:r>
          </a:p>
        </p:txBody>
      </p:sp>
      <p:sp>
        <p:nvSpPr>
          <p:cNvPr id="8" name="矩形 7"/>
          <p:cNvSpPr/>
          <p:nvPr/>
        </p:nvSpPr>
        <p:spPr bwMode="auto">
          <a:xfrm>
            <a:off x="404566" y="3818797"/>
            <a:ext cx="10230319" cy="1951958"/>
          </a:xfrm>
          <a:prstGeom prst="rect">
            <a:avLst/>
          </a:prstGeom>
          <a:solidFill>
            <a:schemeClr val="bg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）从价计征的房产税应纳税额</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应税房产原值</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扣除比例）</a:t>
            </a:r>
            <a:r>
              <a:rPr lang="en-US" altLang="zh-CN" sz="2400" dirty="0">
                <a:latin typeface="微软雅黑 Light" panose="020B0502040204020203" pitchFamily="34" charset="-122"/>
                <a:ea typeface="微软雅黑 Light" panose="020B0502040204020203" pitchFamily="34" charset="-122"/>
              </a:rPr>
              <a:t>×1.2%  </a:t>
            </a:r>
          </a:p>
          <a:p>
            <a:pPr>
              <a:lnSpc>
                <a:spcPct val="150000"/>
              </a:lnSpc>
            </a:pPr>
            <a:r>
              <a:rPr lang="en-US" altLang="zh-CN" sz="2400" dirty="0">
                <a:latin typeface="微软雅黑 Light" panose="020B0502040204020203" pitchFamily="34" charset="-122"/>
                <a:ea typeface="微软雅黑 Light" panose="020B0502040204020203" pitchFamily="34" charset="-122"/>
              </a:rPr>
              <a:t> </a:t>
            </a:r>
            <a:r>
              <a:rPr lang="zh-CN" altLang="en-US" sz="2400" dirty="0">
                <a:latin typeface="微软雅黑 Light" panose="020B0502040204020203" pitchFamily="34" charset="-122"/>
                <a:ea typeface="微软雅黑 Light" panose="020B0502040204020203" pitchFamily="34" charset="-122"/>
              </a:rPr>
              <a:t>扣除比例幅度</a:t>
            </a:r>
            <a:r>
              <a:rPr lang="en-US" altLang="zh-CN" sz="2400" dirty="0">
                <a:latin typeface="微软雅黑 Light" panose="020B0502040204020203" pitchFamily="34" charset="-122"/>
                <a:ea typeface="微软雅黑 Light" panose="020B0502040204020203" pitchFamily="34" charset="-122"/>
              </a:rPr>
              <a:t>10%-30%</a:t>
            </a:r>
            <a:r>
              <a:rPr lang="zh-CN" altLang="en-US" sz="2400" dirty="0">
                <a:latin typeface="微软雅黑 Light" panose="020B0502040204020203" pitchFamily="34" charset="-122"/>
                <a:ea typeface="微软雅黑 Light" panose="020B0502040204020203" pitchFamily="34" charset="-122"/>
              </a:rPr>
              <a:t>，具体幅度由省、自治区、直辖市人民政府规定。</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400" dirty="0">
                <a:latin typeface="微软雅黑 Light" panose="020B0502040204020203" pitchFamily="34" charset="-122"/>
                <a:ea typeface="微软雅黑 Light" panose="020B0502040204020203" pitchFamily="34" charset="-122"/>
              </a:rPr>
              <a:t>（</a:t>
            </a:r>
            <a:r>
              <a:rPr lang="en-US" altLang="zh-CN" sz="2400" dirty="0">
                <a:latin typeface="微软雅黑 Light" panose="020B0502040204020203" pitchFamily="34" charset="-122"/>
                <a:ea typeface="微软雅黑 Light" panose="020B0502040204020203" pitchFamily="34" charset="-122"/>
              </a:rPr>
              <a:t>2</a:t>
            </a:r>
            <a:r>
              <a:rPr lang="zh-CN" altLang="en-US" sz="2400" dirty="0">
                <a:latin typeface="微软雅黑 Light" panose="020B0502040204020203" pitchFamily="34" charset="-122"/>
                <a:ea typeface="微软雅黑 Light" panose="020B0502040204020203" pitchFamily="34" charset="-122"/>
              </a:rPr>
              <a:t>）从租计征的房产税应纳税额</a:t>
            </a:r>
            <a:r>
              <a:rPr lang="en-US" altLang="zh-CN" sz="2400" dirty="0">
                <a:latin typeface="微软雅黑 Light" panose="020B0502040204020203" pitchFamily="34" charset="-122"/>
                <a:ea typeface="微软雅黑 Light" panose="020B0502040204020203" pitchFamily="34" charset="-122"/>
              </a:rPr>
              <a:t>=</a:t>
            </a:r>
            <a:r>
              <a:rPr lang="zh-CN" altLang="en-US" sz="2400" dirty="0">
                <a:latin typeface="微软雅黑 Light" panose="020B0502040204020203" pitchFamily="34" charset="-122"/>
                <a:ea typeface="微软雅黑 Light" panose="020B0502040204020203" pitchFamily="34" charset="-122"/>
              </a:rPr>
              <a:t>租金收入</a:t>
            </a:r>
            <a:r>
              <a:rPr lang="en-US" altLang="zh-CN" sz="2400" dirty="0">
                <a:latin typeface="微软雅黑 Light" panose="020B0502040204020203" pitchFamily="34" charset="-122"/>
                <a:ea typeface="微软雅黑 Light" panose="020B0502040204020203" pitchFamily="34" charset="-122"/>
              </a:rPr>
              <a:t>×12% </a:t>
            </a:r>
            <a:r>
              <a:rPr lang="zh-CN" altLang="en-US" sz="2400" dirty="0">
                <a:latin typeface="微软雅黑 Light" panose="020B0502040204020203" pitchFamily="34" charset="-122"/>
                <a:ea typeface="微软雅黑 Light" panose="020B0502040204020203" pitchFamily="34" charset="-122"/>
              </a:rPr>
              <a:t>（个人出租住房</a:t>
            </a:r>
            <a:r>
              <a:rPr lang="en-US" altLang="zh-CN" sz="2400" dirty="0">
                <a:latin typeface="微软雅黑 Light" panose="020B0502040204020203" pitchFamily="34" charset="-122"/>
                <a:ea typeface="微软雅黑 Light" panose="020B0502040204020203" pitchFamily="34" charset="-122"/>
              </a:rPr>
              <a:t>4%</a:t>
            </a:r>
            <a:r>
              <a:rPr lang="zh-CN" altLang="en-US" sz="2400" dirty="0">
                <a:latin typeface="微软雅黑 Light" panose="020B0502040204020203" pitchFamily="34" charset="-122"/>
                <a:ea typeface="微软雅黑 Light" panose="020B0502040204020203" pitchFamily="34" charset="-122"/>
              </a:rPr>
              <a:t>） </a:t>
            </a:r>
            <a:r>
              <a:rPr lang="zh-CN" altLang="en-US" sz="2000" dirty="0">
                <a:latin typeface="微软雅黑 Light" panose="020B0502040204020203" pitchFamily="34" charset="-122"/>
                <a:ea typeface="微软雅黑 Light" panose="020B0502040204020203" pitchFamily="34" charset="-122"/>
              </a:rPr>
              <a:t> </a:t>
            </a:r>
          </a:p>
        </p:txBody>
      </p:sp>
    </p:spTree>
    <p:extLst>
      <p:ext uri="{BB962C8B-B14F-4D97-AF65-F5344CB8AC3E}">
        <p14:creationId xmlns:p14="http://schemas.microsoft.com/office/powerpoint/2010/main" val="2127312540"/>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additive="base">
                                        <p:cTn id="1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additive="base">
                                        <p:cTn id="1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0" end="0"/>
                                            </p:txEl>
                                          </p:spTgt>
                                        </p:tgtEl>
                                        <p:attrNameLst>
                                          <p:attrName>style.visibility</p:attrName>
                                        </p:attrNameLst>
                                      </p:cBhvr>
                                      <p:to>
                                        <p:strVal val="visible"/>
                                      </p:to>
                                    </p:set>
                                    <p:anim calcmode="lin" valueType="num">
                                      <p:cBhvr additive="base">
                                        <p:cTn id="25"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1" end="1"/>
                                            </p:txEl>
                                          </p:spTgt>
                                        </p:tgtEl>
                                        <p:attrNameLst>
                                          <p:attrName>style.visibility</p:attrName>
                                        </p:attrNameLst>
                                      </p:cBhvr>
                                      <p:to>
                                        <p:strVal val="visible"/>
                                      </p:to>
                                    </p:set>
                                    <p:anim calcmode="lin" valueType="num">
                                      <p:cBhvr additive="base">
                                        <p:cTn id="31"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xEl>
                                              <p:pRg st="2" end="2"/>
                                            </p:txEl>
                                          </p:spTgt>
                                        </p:tgtEl>
                                        <p:attrNameLst>
                                          <p:attrName>style.visibility</p:attrName>
                                        </p:attrNameLst>
                                      </p:cBhvr>
                                      <p:to>
                                        <p:strVal val="visible"/>
                                      </p:to>
                                    </p:set>
                                    <p:anim calcmode="lin" valueType="num">
                                      <p:cBhvr additive="base">
                                        <p:cTn id="37"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8332" y="2132854"/>
            <a:ext cx="1794771" cy="3314221"/>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8332" y="3276471"/>
            <a:ext cx="1813634" cy="984855"/>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2800" b="0" dirty="0">
                <a:solidFill>
                  <a:srgbClr val="FFFFFF"/>
                </a:solidFill>
                <a:effectLst/>
                <a:latin typeface="微软雅黑 Light" panose="020B0502040204020203" pitchFamily="34" charset="-122"/>
                <a:ea typeface="微软雅黑 Light" panose="020B0502040204020203" pitchFamily="34" charset="-122"/>
              </a:rPr>
              <a:t>6.</a:t>
            </a:r>
            <a:r>
              <a:rPr lang="zh-CN" altLang="en-US" sz="2800" b="0" dirty="0">
                <a:solidFill>
                  <a:srgbClr val="FFFFFF"/>
                </a:solidFill>
                <a:effectLst/>
                <a:latin typeface="微软雅黑 Light" panose="020B0502040204020203" pitchFamily="34" charset="-122"/>
                <a:ea typeface="微软雅黑 Light" panose="020B0502040204020203" pitchFamily="34" charset="-122"/>
              </a:rPr>
              <a:t>房产税征收管理</a:t>
            </a: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2184991" y="999337"/>
            <a:ext cx="9820033" cy="5661806"/>
          </a:xfrm>
          <a:prstGeom prst="rect">
            <a:avLst/>
          </a:prstGeom>
          <a:solidFill>
            <a:srgbClr val="F2F2F2"/>
          </a:solid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sz="2800" dirty="0">
                <a:latin typeface="微软雅黑 Light" panose="020B0502040204020203" pitchFamily="34" charset="-122"/>
                <a:ea typeface="微软雅黑 Light" panose="020B0502040204020203" pitchFamily="34" charset="-122"/>
              </a:rPr>
              <a:t>（</a:t>
            </a:r>
            <a:r>
              <a:rPr lang="en-US" altLang="zh-CN" sz="2800" dirty="0">
                <a:latin typeface="微软雅黑 Light" panose="020B0502040204020203" pitchFamily="34" charset="-122"/>
                <a:ea typeface="微软雅黑 Light" panose="020B0502040204020203" pitchFamily="34" charset="-122"/>
              </a:rPr>
              <a:t>1</a:t>
            </a:r>
            <a:r>
              <a:rPr lang="zh-CN" altLang="en-US" sz="2800" dirty="0">
                <a:latin typeface="微软雅黑 Light" panose="020B0502040204020203" pitchFamily="34" charset="-122"/>
                <a:ea typeface="微软雅黑 Light" panose="020B0502040204020203" pitchFamily="34" charset="-122"/>
              </a:rPr>
              <a:t>）纳税义务发生时间</a:t>
            </a:r>
            <a:r>
              <a:rPr lang="zh-CN" altLang="en-US" sz="2400" dirty="0">
                <a:latin typeface="微软雅黑 Light" panose="020B0502040204020203" pitchFamily="34" charset="-122"/>
                <a:ea typeface="微软雅黑 Light" panose="020B0502040204020203" pitchFamily="34" charset="-122"/>
              </a:rPr>
              <a:t>。</a:t>
            </a:r>
          </a:p>
          <a:p>
            <a:pPr>
              <a:lnSpc>
                <a:spcPct val="150000"/>
              </a:lnSpc>
            </a:pPr>
            <a:r>
              <a:rPr lang="zh-CN" altLang="en-US" sz="2400" dirty="0">
                <a:latin typeface="微软雅黑 Light" panose="020B0502040204020203" pitchFamily="34" charset="-122"/>
                <a:ea typeface="微软雅黑 Light" panose="020B0502040204020203" pitchFamily="34" charset="-122"/>
              </a:rPr>
              <a:t>       ①纳税人将原有房产用于生产经营，从生产经营之月起缴纳房产税。</a:t>
            </a:r>
          </a:p>
          <a:p>
            <a:pPr>
              <a:lnSpc>
                <a:spcPct val="150000"/>
              </a:lnSpc>
            </a:pPr>
            <a:r>
              <a:rPr lang="zh-CN" altLang="en-US" sz="2400" dirty="0">
                <a:latin typeface="微软雅黑 Light" panose="020B0502040204020203" pitchFamily="34" charset="-122"/>
                <a:ea typeface="微软雅黑 Light" panose="020B0502040204020203" pitchFamily="34" charset="-122"/>
              </a:rPr>
              <a:t>       ②纳税人自行新建房屋用于生产经营，从建成之次月起缴纳房产税。</a:t>
            </a:r>
          </a:p>
          <a:p>
            <a:pPr>
              <a:lnSpc>
                <a:spcPct val="150000"/>
              </a:lnSpc>
            </a:pPr>
            <a:r>
              <a:rPr lang="zh-CN" altLang="en-US" sz="2400" dirty="0">
                <a:latin typeface="微软雅黑 Light" panose="020B0502040204020203" pitchFamily="34" charset="-122"/>
                <a:ea typeface="微软雅黑 Light" panose="020B0502040204020203" pitchFamily="34" charset="-122"/>
              </a:rPr>
              <a:t>       ③纳税人委托施工企业建设的房屋，从办理验收手续之次月起缴纳房产税。</a:t>
            </a:r>
          </a:p>
          <a:p>
            <a:pPr>
              <a:lnSpc>
                <a:spcPct val="150000"/>
              </a:lnSpc>
            </a:pPr>
            <a:r>
              <a:rPr lang="zh-CN" altLang="en-US" sz="2400" dirty="0">
                <a:latin typeface="微软雅黑 Light" panose="020B0502040204020203" pitchFamily="34" charset="-122"/>
                <a:ea typeface="微软雅黑 Light" panose="020B0502040204020203" pitchFamily="34" charset="-122"/>
              </a:rPr>
              <a:t>       ④纳税人购置新建商品房，自房屋交付使用之次月起缴纳房产税。</a:t>
            </a:r>
          </a:p>
          <a:p>
            <a:pPr>
              <a:lnSpc>
                <a:spcPct val="150000"/>
              </a:lnSpc>
            </a:pPr>
            <a:r>
              <a:rPr lang="zh-CN" altLang="en-US" sz="2400" dirty="0">
                <a:latin typeface="微软雅黑 Light" panose="020B0502040204020203" pitchFamily="34" charset="-122"/>
                <a:ea typeface="微软雅黑 Light" panose="020B0502040204020203" pitchFamily="34" charset="-122"/>
              </a:rPr>
              <a:t>       ⑤纳税人购置存量房，自办理房屋权属转移、变更登记手续，房地产权属登记机关签发房屋权属证书之次月起，缴纳房产税。</a:t>
            </a:r>
          </a:p>
          <a:p>
            <a:pPr>
              <a:lnSpc>
                <a:spcPct val="150000"/>
              </a:lnSpc>
            </a:pPr>
            <a:r>
              <a:rPr lang="zh-CN" altLang="en-US" sz="2400" dirty="0">
                <a:latin typeface="微软雅黑 Light" panose="020B0502040204020203" pitchFamily="34" charset="-122"/>
                <a:ea typeface="微软雅黑 Light" panose="020B0502040204020203" pitchFamily="34" charset="-122"/>
              </a:rPr>
              <a:t>       ⑥纳税人出租、出借房产，自交付出租、出借房产之次月起，缴纳房产税。</a:t>
            </a:r>
          </a:p>
        </p:txBody>
      </p:sp>
      <p:sp>
        <p:nvSpPr>
          <p:cNvPr id="12" name="矩形 11">
            <a:extLst>
              <a:ext uri="{FF2B5EF4-FFF2-40B4-BE49-F238E27FC236}">
                <a16:creationId xmlns:a16="http://schemas.microsoft.com/office/drawing/2014/main" id="{1CA0AD3C-4EAC-455F-9189-146DEBCABF4A}"/>
              </a:ext>
            </a:extLst>
          </p:cNvPr>
          <p:cNvSpPr/>
          <p:nvPr/>
        </p:nvSpPr>
        <p:spPr>
          <a:xfrm>
            <a:off x="1077092"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房产税</a:t>
            </a:r>
          </a:p>
        </p:txBody>
      </p:sp>
    </p:spTree>
    <p:extLst>
      <p:ext uri="{BB962C8B-B14F-4D97-AF65-F5344CB8AC3E}">
        <p14:creationId xmlns:p14="http://schemas.microsoft.com/office/powerpoint/2010/main" val="1393407006"/>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11">
            <a:extLst>
              <a:ext uri="{FF2B5EF4-FFF2-40B4-BE49-F238E27FC236}">
                <a16:creationId xmlns:a16="http://schemas.microsoft.com/office/drawing/2014/main" id="{2E93278E-9CA3-49B8-8611-EB7190AD2847}"/>
              </a:ext>
            </a:extLst>
          </p:cNvPr>
          <p:cNvSpPr/>
          <p:nvPr/>
        </p:nvSpPr>
        <p:spPr bwMode="auto">
          <a:xfrm>
            <a:off x="393035" y="264684"/>
            <a:ext cx="386317" cy="387567"/>
          </a:xfrm>
          <a:custGeom>
            <a:avLst/>
            <a:gdLst>
              <a:gd name="T0" fmla="*/ 1131 w 1288"/>
              <a:gd name="T1" fmla="*/ 0 h 1288"/>
              <a:gd name="T2" fmla="*/ 1288 w 1288"/>
              <a:gd name="T3" fmla="*/ 0 h 1288"/>
              <a:gd name="T4" fmla="*/ 1288 w 1288"/>
              <a:gd name="T5" fmla="*/ 1288 h 1288"/>
              <a:gd name="T6" fmla="*/ 0 w 1288"/>
              <a:gd name="T7" fmla="*/ 1288 h 1288"/>
              <a:gd name="T8" fmla="*/ 0 w 1288"/>
              <a:gd name="T9" fmla="*/ 1131 h 1288"/>
              <a:gd name="T10" fmla="*/ 1013 w 1288"/>
              <a:gd name="T11" fmla="*/ 1131 h 1288"/>
              <a:gd name="T12" fmla="*/ 45 w 1288"/>
              <a:gd name="T13" fmla="*/ 162 h 1288"/>
              <a:gd name="T14" fmla="*/ 156 w 1288"/>
              <a:gd name="T15" fmla="*/ 51 h 1288"/>
              <a:gd name="T16" fmla="*/ 1131 w 1288"/>
              <a:gd name="T17" fmla="*/ 1026 h 1288"/>
              <a:gd name="T18" fmla="*/ 1131 w 1288"/>
              <a:gd name="T19" fmla="*/ 0 h 1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88" h="1288">
                <a:moveTo>
                  <a:pt x="1131" y="0"/>
                </a:moveTo>
                <a:lnTo>
                  <a:pt x="1288" y="0"/>
                </a:lnTo>
                <a:lnTo>
                  <a:pt x="1288" y="1288"/>
                </a:lnTo>
                <a:lnTo>
                  <a:pt x="0" y="1288"/>
                </a:lnTo>
                <a:lnTo>
                  <a:pt x="0" y="1131"/>
                </a:lnTo>
                <a:lnTo>
                  <a:pt x="1013" y="1131"/>
                </a:lnTo>
                <a:lnTo>
                  <a:pt x="45" y="162"/>
                </a:lnTo>
                <a:lnTo>
                  <a:pt x="156" y="51"/>
                </a:lnTo>
                <a:lnTo>
                  <a:pt x="1131" y="1026"/>
                </a:lnTo>
                <a:lnTo>
                  <a:pt x="1131" y="0"/>
                </a:lnTo>
                <a:close/>
              </a:path>
            </a:pathLst>
          </a:custGeom>
          <a:solidFill>
            <a:schemeClr val="accent1"/>
          </a:solidFill>
          <a:ln>
            <a:noFill/>
          </a:ln>
        </p:spPr>
        <p:txBody>
          <a:bodyPr vert="horz" wrap="square" lIns="91440" tIns="45720" rIns="91440" bIns="45720" numCol="1" anchor="t" anchorCtr="0" compatLnSpc="1"/>
          <a:lstStyle/>
          <a:p>
            <a:endParaRPr lang="zh-CN" altLang="en-US"/>
          </a:p>
        </p:txBody>
      </p:sp>
      <p:sp>
        <p:nvSpPr>
          <p:cNvPr id="22" name="矩形: 对角圆角 21">
            <a:extLst>
              <a:ext uri="{FF2B5EF4-FFF2-40B4-BE49-F238E27FC236}">
                <a16:creationId xmlns:a16="http://schemas.microsoft.com/office/drawing/2014/main" id="{AB7F9BEF-D358-472F-9EEE-DF5C8BF6BCBA}"/>
              </a:ext>
            </a:extLst>
          </p:cNvPr>
          <p:cNvSpPr/>
          <p:nvPr/>
        </p:nvSpPr>
        <p:spPr bwMode="auto">
          <a:xfrm>
            <a:off x="339210" y="2132856"/>
            <a:ext cx="1794771" cy="3314221"/>
          </a:xfrm>
          <a:prstGeom prst="round2DiagRect">
            <a:avLst>
              <a:gd name="adj1" fmla="val 48493"/>
              <a:gd name="adj2" fmla="val 0"/>
            </a:avLst>
          </a:prstGeom>
          <a:solidFill>
            <a:schemeClr val="accent1"/>
          </a:solidFill>
          <a:ln w="12700" cap="flat" cmpd="sng" algn="ctr">
            <a:solidFill>
              <a:schemeClr val="bg1"/>
            </a:solidFill>
            <a:prstDash val="solid"/>
            <a:round/>
            <a:headEnd type="none" w="med" len="med"/>
            <a:tailEnd type="none" w="med" len="med"/>
          </a:ln>
          <a:effectLst>
            <a:outerShdw blurRad="63500" sx="102000" sy="102000" algn="ctr" rotWithShape="0">
              <a:prstClr val="black">
                <a:alpha val="40000"/>
              </a:prstClr>
            </a:outerShdw>
          </a:effectLst>
        </p:spPr>
        <p:txBody>
          <a:bodyPr vert="horz" wrap="square" lIns="0" tIns="0" rIns="0" bIns="0" numCol="1" rtlCol="0"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tabLst/>
              <a:defRPr/>
            </a:pPr>
            <a:endParaRPr kumimoji="0" lang="zh-CN" altLang="en-US" sz="2000" b="0" i="0" u="none" strike="noStrike" kern="1200" cap="none" spc="0" normalizeH="0" baseline="0" noProof="0">
              <a:ln>
                <a:noFill/>
              </a:ln>
              <a:solidFill>
                <a:srgbClr val="FFFFFF"/>
              </a:solidFill>
              <a:effectLst/>
              <a:uLnTx/>
              <a:uFillTx/>
              <a:latin typeface="微软雅黑"/>
              <a:ea typeface="微软雅黑"/>
              <a:cs typeface="+mn-cs"/>
            </a:endParaRPr>
          </a:p>
        </p:txBody>
      </p:sp>
      <p:sp>
        <p:nvSpPr>
          <p:cNvPr id="25" name="文本框 24">
            <a:extLst>
              <a:ext uri="{FF2B5EF4-FFF2-40B4-BE49-F238E27FC236}">
                <a16:creationId xmlns:a16="http://schemas.microsoft.com/office/drawing/2014/main" id="{9660DEA3-FD07-4EB7-B4EC-4F4EE49DACCB}"/>
              </a:ext>
            </a:extLst>
          </p:cNvPr>
          <p:cNvSpPr txBox="1"/>
          <p:nvPr/>
        </p:nvSpPr>
        <p:spPr>
          <a:xfrm flipH="1">
            <a:off x="320348" y="3297538"/>
            <a:ext cx="1813634" cy="1600408"/>
          </a:xfrm>
          <a:prstGeom prst="rect">
            <a:avLst/>
          </a:prstGeom>
          <a:effectLst/>
        </p:spPr>
        <p:txBody>
          <a:bodyPr wrap="square" lIns="121890" tIns="60945" rIns="121890" bIns="60945">
            <a:spAutoFit/>
          </a:bodyPr>
          <a:lstStyle>
            <a:defPPr>
              <a:defRPr lang="zh-CN"/>
            </a:defPPr>
            <a:lvl1pPr defTabSz="1245235">
              <a:spcBef>
                <a:spcPts val="0"/>
              </a:spcBef>
              <a:spcAft>
                <a:spcPts val="0"/>
              </a:spcAft>
              <a:defRPr sz="5400" b="1" kern="0">
                <a:solidFill>
                  <a:schemeClr val="bg2"/>
                </a:solidFill>
                <a:effectLst>
                  <a:innerShdw blurRad="63500" dist="50800" dir="10800000">
                    <a:prstClr val="black">
                      <a:alpha val="50000"/>
                    </a:prstClr>
                  </a:innerShdw>
                </a:effectLst>
                <a:latin typeface="+mj-ea"/>
                <a:ea typeface="+mj-ea"/>
              </a:defRPr>
            </a:lvl1pPr>
          </a:lstStyle>
          <a:p>
            <a:pPr lvl="0" algn="ctr">
              <a:defRPr/>
            </a:pPr>
            <a:r>
              <a:rPr lang="en-US" altLang="zh-CN" sz="3200" b="0" dirty="0">
                <a:solidFill>
                  <a:srgbClr val="FFFFFF"/>
                </a:solidFill>
                <a:effectLst/>
                <a:latin typeface="微软雅黑 Light" panose="020B0502040204020203" pitchFamily="34" charset="-122"/>
                <a:ea typeface="微软雅黑 Light" panose="020B0502040204020203" pitchFamily="34" charset="-122"/>
              </a:rPr>
              <a:t>6.</a:t>
            </a:r>
            <a:r>
              <a:rPr lang="zh-CN" altLang="en-US" sz="3200" b="0" dirty="0">
                <a:solidFill>
                  <a:srgbClr val="FFFFFF"/>
                </a:solidFill>
                <a:effectLst/>
                <a:latin typeface="微软雅黑 Light" panose="020B0502040204020203" pitchFamily="34" charset="-122"/>
                <a:ea typeface="微软雅黑 Light" panose="020B0502040204020203" pitchFamily="34" charset="-122"/>
              </a:rPr>
              <a:t>房产税征收管理</a:t>
            </a:r>
          </a:p>
        </p:txBody>
      </p:sp>
      <p:sp>
        <p:nvSpPr>
          <p:cNvPr id="32" name="TextBox 22">
            <a:extLst>
              <a:ext uri="{FF2B5EF4-FFF2-40B4-BE49-F238E27FC236}">
                <a16:creationId xmlns:a16="http://schemas.microsoft.com/office/drawing/2014/main" id="{0FE7A189-D0E3-4AF8-83E6-F8E1A76FACF6}"/>
              </a:ext>
            </a:extLst>
          </p:cNvPr>
          <p:cNvSpPr txBox="1"/>
          <p:nvPr/>
        </p:nvSpPr>
        <p:spPr>
          <a:xfrm flipH="1">
            <a:off x="2587945" y="1539597"/>
            <a:ext cx="9288470" cy="4081695"/>
          </a:xfrm>
          <a:prstGeom prst="rect">
            <a:avLst/>
          </a:prstGeom>
          <a:solidFill>
            <a:srgbClr val="F2F2F2"/>
          </a:solidFill>
        </p:spPr>
        <p:txBody>
          <a:bodyPr wrap="square" rtlCol="0">
            <a:spAutoFit/>
          </a:bodyPr>
          <a:lstStyle>
            <a:defPPr>
              <a:defRPr lang="zh-CN"/>
            </a:defPPr>
            <a:lvl1pPr algn="just">
              <a:lnSpc>
                <a:spcPct val="120000"/>
              </a:lnSpc>
              <a:defRPr sz="1800">
                <a:latin typeface="+mj-ea"/>
                <a:ea typeface="+mj-ea"/>
              </a:defRPr>
            </a:lvl1pPr>
          </a:lstStyle>
          <a:p>
            <a:pPr>
              <a:lnSpc>
                <a:spcPct val="150000"/>
              </a:lnSpc>
            </a:pPr>
            <a:r>
              <a:rPr lang="zh-CN" altLang="en-US" sz="2400" dirty="0">
                <a:latin typeface="微软雅黑 Light" panose="020B0502040204020203" pitchFamily="34" charset="-122"/>
                <a:ea typeface="微软雅黑 Light" panose="020B0502040204020203" pitchFamily="34" charset="-122"/>
              </a:rPr>
              <a:t>       ⑦房地产开发企业自用、出租、出借本企业建造的商品房，自房屋使用或交付之次月起，缴纳房产税。</a:t>
            </a:r>
          </a:p>
          <a:p>
            <a:pPr>
              <a:lnSpc>
                <a:spcPct val="150000"/>
              </a:lnSpc>
            </a:pPr>
            <a:r>
              <a:rPr lang="zh-CN" altLang="en-US" sz="2400" dirty="0">
                <a:latin typeface="微软雅黑 Light" panose="020B0502040204020203" pitchFamily="34" charset="-122"/>
                <a:ea typeface="微软雅黑 Light" panose="020B0502040204020203" pitchFamily="34" charset="-122"/>
              </a:rPr>
              <a:t>       ⑧自</a:t>
            </a:r>
            <a:r>
              <a:rPr lang="en-US" altLang="zh-CN" sz="2400" dirty="0">
                <a:latin typeface="微软雅黑 Light" panose="020B0502040204020203" pitchFamily="34" charset="-122"/>
                <a:ea typeface="微软雅黑 Light" panose="020B0502040204020203" pitchFamily="34" charset="-122"/>
              </a:rPr>
              <a:t>2009</a:t>
            </a:r>
            <a:r>
              <a:rPr lang="zh-CN" altLang="en-US" sz="2400" dirty="0">
                <a:latin typeface="微软雅黑 Light" panose="020B0502040204020203" pitchFamily="34" charset="-122"/>
                <a:ea typeface="微软雅黑 Light" panose="020B0502040204020203" pitchFamily="34" charset="-122"/>
              </a:rPr>
              <a:t>年</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月</a:t>
            </a:r>
            <a:r>
              <a:rPr lang="en-US" altLang="zh-CN" sz="2400" dirty="0">
                <a:latin typeface="微软雅黑 Light" panose="020B0502040204020203" pitchFamily="34" charset="-122"/>
                <a:ea typeface="微软雅黑 Light" panose="020B0502040204020203" pitchFamily="34" charset="-122"/>
              </a:rPr>
              <a:t>1</a:t>
            </a:r>
            <a:r>
              <a:rPr lang="zh-CN" altLang="en-US" sz="2400" dirty="0">
                <a:latin typeface="微软雅黑 Light" panose="020B0502040204020203" pitchFamily="34" charset="-122"/>
                <a:ea typeface="微软雅黑 Light" panose="020B0502040204020203" pitchFamily="34" charset="-122"/>
              </a:rPr>
              <a:t>日起，纳税人因房产的实物或权利状态发生变化而依法终止房产税纳税义务的，其应纳税款的计算应截止到房产的实物或权利状态发生变化的当月末。</a:t>
            </a:r>
            <a:endParaRPr lang="en-US" altLang="zh-CN" sz="2400" dirty="0">
              <a:latin typeface="微软雅黑 Light" panose="020B0502040204020203" pitchFamily="34" charset="-122"/>
              <a:ea typeface="微软雅黑 Light" panose="020B0502040204020203" pitchFamily="34" charset="-122"/>
            </a:endParaRPr>
          </a:p>
          <a:p>
            <a:pPr>
              <a:lnSpc>
                <a:spcPct val="150000"/>
              </a:lnSpc>
            </a:pPr>
            <a:r>
              <a:rPr lang="zh-CN" altLang="en-US" sz="2800" dirty="0">
                <a:latin typeface="微软雅黑 Light" panose="020B0502040204020203" pitchFamily="34" charset="-122"/>
                <a:ea typeface="微软雅黑 Light" panose="020B0502040204020203" pitchFamily="34" charset="-122"/>
              </a:rPr>
              <a:t>（</a:t>
            </a:r>
            <a:r>
              <a:rPr lang="en-US" altLang="zh-CN" sz="2800" dirty="0">
                <a:latin typeface="微软雅黑 Light" panose="020B0502040204020203" pitchFamily="34" charset="-122"/>
                <a:ea typeface="微软雅黑 Light" panose="020B0502040204020203" pitchFamily="34" charset="-122"/>
              </a:rPr>
              <a:t>2</a:t>
            </a:r>
            <a:r>
              <a:rPr lang="zh-CN" altLang="en-US" sz="2800" dirty="0">
                <a:latin typeface="微软雅黑 Light" panose="020B0502040204020203" pitchFamily="34" charset="-122"/>
                <a:ea typeface="微软雅黑 Light" panose="020B0502040204020203" pitchFamily="34" charset="-122"/>
              </a:rPr>
              <a:t>）纳税期限。</a:t>
            </a:r>
            <a:endParaRPr lang="en-US" altLang="zh-CN" sz="2800" dirty="0">
              <a:latin typeface="微软雅黑 Light" panose="020B0502040204020203" pitchFamily="34" charset="-122"/>
              <a:ea typeface="微软雅黑 Light" panose="020B0502040204020203" pitchFamily="34" charset="-122"/>
            </a:endParaRPr>
          </a:p>
          <a:p>
            <a:pPr>
              <a:lnSpc>
                <a:spcPct val="150000"/>
              </a:lnSpc>
            </a:pPr>
            <a:r>
              <a:rPr lang="zh-CN" altLang="en-US" sz="2800" dirty="0">
                <a:latin typeface="微软雅黑 Light" panose="020B0502040204020203" pitchFamily="34" charset="-122"/>
                <a:ea typeface="微软雅黑 Light" panose="020B0502040204020203" pitchFamily="34" charset="-122"/>
              </a:rPr>
              <a:t>（</a:t>
            </a:r>
            <a:r>
              <a:rPr lang="en-US" altLang="zh-CN" sz="2800" dirty="0">
                <a:latin typeface="微软雅黑 Light" panose="020B0502040204020203" pitchFamily="34" charset="-122"/>
                <a:ea typeface="微软雅黑 Light" panose="020B0502040204020203" pitchFamily="34" charset="-122"/>
              </a:rPr>
              <a:t>3</a:t>
            </a:r>
            <a:r>
              <a:rPr lang="zh-CN" altLang="en-US" sz="2800" dirty="0">
                <a:latin typeface="微软雅黑 Light" panose="020B0502040204020203" pitchFamily="34" charset="-122"/>
                <a:ea typeface="微软雅黑 Light" panose="020B0502040204020203" pitchFamily="34" charset="-122"/>
              </a:rPr>
              <a:t>）纳税地点。</a:t>
            </a:r>
            <a:endParaRPr lang="zh-CN" altLang="en-US" dirty="0">
              <a:latin typeface="微软雅黑 Light" panose="020B0502040204020203" pitchFamily="34" charset="-122"/>
              <a:ea typeface="微软雅黑 Light" panose="020B0502040204020203" pitchFamily="34" charset="-122"/>
            </a:endParaRPr>
          </a:p>
        </p:txBody>
      </p:sp>
      <p:sp>
        <p:nvSpPr>
          <p:cNvPr id="12" name="矩形 11">
            <a:extLst>
              <a:ext uri="{FF2B5EF4-FFF2-40B4-BE49-F238E27FC236}">
                <a16:creationId xmlns:a16="http://schemas.microsoft.com/office/drawing/2014/main" id="{1CA0AD3C-4EAC-455F-9189-146DEBCABF4A}"/>
              </a:ext>
            </a:extLst>
          </p:cNvPr>
          <p:cNvSpPr/>
          <p:nvPr/>
        </p:nvSpPr>
        <p:spPr>
          <a:xfrm>
            <a:off x="1077092" y="196857"/>
            <a:ext cx="5518424" cy="584775"/>
          </a:xfrm>
          <a:prstGeom prst="rect">
            <a:avLst/>
          </a:prstGeom>
        </p:spPr>
        <p:txBody>
          <a:bodyPr wrap="square">
            <a:spAutoFit/>
          </a:bodyPr>
          <a:lstStyle/>
          <a:p>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子任务</a:t>
            </a:r>
            <a:r>
              <a:rPr lang="en-US" altLang="zh-CN"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5.1.1  </a:t>
            </a:r>
            <a:r>
              <a:rPr lang="zh-CN" altLang="en-US" sz="3200" b="1" kern="100" dirty="0">
                <a:latin typeface="微软雅黑 Light" panose="020B0502040204020203" pitchFamily="34" charset="-122"/>
                <a:ea typeface="微软雅黑 Light" panose="020B0502040204020203" pitchFamily="34" charset="-122"/>
                <a:cs typeface="Times New Roman" panose="02020603050405020304" pitchFamily="18" charset="0"/>
              </a:rPr>
              <a:t>房产税</a:t>
            </a:r>
          </a:p>
        </p:txBody>
      </p:sp>
    </p:spTree>
    <p:extLst>
      <p:ext uri="{BB962C8B-B14F-4D97-AF65-F5344CB8AC3E}">
        <p14:creationId xmlns:p14="http://schemas.microsoft.com/office/powerpoint/2010/main" val="3939787205"/>
      </p:ext>
    </p:extLst>
  </p:cSld>
  <p:clrMapOvr>
    <a:masterClrMapping/>
  </p:clrMapOvr>
  <p:transition spd="slow" advTm="9652">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2"/>
                                        </p:tgtEl>
                                        <p:attrNameLst>
                                          <p:attrName>style.visibility</p:attrName>
                                        </p:attrNameLst>
                                      </p:cBhvr>
                                      <p:to>
                                        <p:strVal val="visible"/>
                                      </p:to>
                                    </p:set>
                                    <p:anim calcmode="lin" valueType="num">
                                      <p:cBhvr additive="base">
                                        <p:cTn id="13" dur="500" fill="hold"/>
                                        <p:tgtEl>
                                          <p:spTgt spid="32"/>
                                        </p:tgtEl>
                                        <p:attrNameLst>
                                          <p:attrName>ppt_x</p:attrName>
                                        </p:attrNameLst>
                                      </p:cBhvr>
                                      <p:tavLst>
                                        <p:tav tm="0">
                                          <p:val>
                                            <p:strVal val="#ppt_x"/>
                                          </p:val>
                                        </p:tav>
                                        <p:tav tm="100000">
                                          <p:val>
                                            <p:strVal val="#ppt_x"/>
                                          </p:val>
                                        </p:tav>
                                      </p:tavLst>
                                    </p:anim>
                                    <p:anim calcmode="lin" valueType="num">
                                      <p:cBhvr additive="base">
                                        <p:cTn id="1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2"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C5CD29A-3ACC-4FB8-9CFB-5F9A5988C3F9"/>
  <p:tag name="ISPRING_SCORM_RATE_SLIDES" val="1"/>
  <p:tag name="ISPRINGONLINEFOLDERID" val="0"/>
  <p:tag name="ISPRINGONLINEFOLDERPATH" val="Content List"/>
  <p:tag name="ISPRINGCLOUDFOLDERID" val="0"/>
  <p:tag name="ISPRINGCLOUDFOLDERPATH" val="Repository"/>
  <p:tag name="ISPRING_PLAYERS_CUSTOMIZATION" val="UEsDBBQAAgAIADZb60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2W+t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DZb60i+fNZIuQIAAFEKAAAhAAAAdW5pdmVyc2FsL2ZsYXNoX3NraW5fc2V0dGluZ3MueG1slVbbTuMwEH3nK6ruO2GvZSVTCUpXQmIXBIh3p5kmVh07sp2y/fv1ODax24ZmO0KqZ87xXDwzhegNE/OzyYSsJJfqGYxhotSoCboJK66meWuMFOcrKQwIcy6kqimfzj/9ch+SOeQpltyCGstZ0xX0bmbuM4bifXyfoQwRVrJuqNjdy1Ke53S1KZVsRXEytGrXgOJMbCzy4udssRx0wJk2dwbqJKblJco4SqNAa8CQfixRTrI4zYEHTxfuM5LTu/o4+z3almlmHO36M8oQraElpEW+vEYZxgt7e/oqM5SPCQb+Ggv9+gVlEMrpDlR6+e03lEGGbNrmf3qkUbLEgqacjx/xncMlLez4YVQXKCcJmBA6OvkKvjwu19sI5L/Gc09wXJXkj1jXvYWAj55zmBvVAsnCqbPpSr49tMbOB8zXlGsLiFU96NEG/UhbHa5JdT3uCd6YKCKQV/SIV8nbGhZdvBEw1ff4xeLGrYo4vnddFKCCrVdGEfbKHvnHlvUAGSl75DNnBTwIvjuA71s6TnjiG+ofM6q+jz4pvzWDoPYYChZOwYqu7nFydeTbKwKmlgXMNcbzwmrAZyOZ03UxZQdBEUG3rKSGSfEbcfnOZaNJtmfwrXa8sYhhhsOxfnMx2i0dP5g7n50sCOl+FfrkuvPE2CV+NaXG0FVV218lPZ14np0SW5hpdpyBa9LCQd2JtRzJqanagHqRko/1IqSBGOsyGwLLbrSG4CSLSkCy40Um/pJj1RdtnYNa2kdjELom1XW4ipUVt3/mlcEbFClhwNgxTWWvE5S9N2Wk8B0AVK2q0LLdobPULTeMwxbC5EcKl/BQZkTbFh3qtmtzD2sT95vXjGpIvyj6RolxqeEI4dXGJdOVExtG9LyhuXaZJWMfVnB/c7KUwy7D1ovXmDv7TkoutvbDClol/iv5D1BLAwQUAAIACAA2W+tIKpYPZ/4CAACXCwAAJgAAAHVuaXZlcnNhbC9odG1sX3B1Ymxpc2hpbmdfc2V0dGluZ3MueG1szZZvTxoxGMDf8ymaLr6UU+emI3cYIxiJToiwTV+Zci1cY6+9tT3wfLVPsw+2T7KnV0CIjp1GloUQ6NM+v+df+7Th0X0q0IRpw5WM8G59ByMmY0W5HEf4y+B0+xAjY4mkRCjJIiwVRkfNWpjlQ8FN0mfWwlKDACNNI7MRTqzNGkEwnU7r3GTazSqRW+CbeqzSINPMMGmZDjJBCvixRcYMnhEqAOCbKjlTa9ZqCIWe9FnRXDDEKXguuQuKiDObChz4VUMS3421yiU9UUJppMfDCL87PHaf+RpPavGUSZcS0wShE9sGoZQ7J4jo8weGEsbHCXh7sI/RlFObRHhv31FgdfCUUrJ95MRRThSkQNoZPmWWUGKJH3p7lt1bMxd4ES0kSXk8gBnkwo9wa3B7dtNrX110Ls9vB93uxaDT806UOsEqJwxWDYXgkMp1zBZ2QmItiRPwG3RGRBgWBsui+bKRkivOuTEaKgGpL7UwGoGnoojwseZEYMQtETxezFqix8yecgExON3d+kha/Aj08cYJ0YYtG5rPGJfFuPlN5YKiQuVI8DuGrEIQUZ7Cv4Sh5XSjkVZpKRXEWGQEpwxNOJsyelRmaQb8k6EbMJHmoAmbLxPMegvfc/6AhmykNHAZmcBWBTk3nl9/ETgjxjxCydzHrf5Fp9W+7Vy22tdbLkBCJ0TGL4RDCVma2Y3wSYGksnM9SEdMcsPKolBOy7kqsdVfXwbD01z4Mr91MZbQGyzJZqy8pDB/9aCy2YRMyoPoDleJhiPIoSSeCRMxHHcuc1YVGBOJlBQFIjE0KuOO9YSr3IDEH2CPNq/30OsjLsvRGG4OsKgp05WQO7t77/c/fDw4/NSoB79+/NxeqzRr4T1BnDnfw0/WNvFFI3/aDcPA9c7n27DV+b/qwr2r9tcqmbpsXw8qFandr4TrVlnVPa+y6spfG72lK6OSC9Bmxv7YQKMRPOWW0bfcNK8o/Pr712+LNyr8BqNYu33/3yD8aPHcWnlfhcGzD8AayFcf083ab1BLAwQUAAIACAA2W+tItIcUDKABAAAuBgAAHwAAAHVuaXZlcnNhbC9odG1sX3NraW5fc2V0dGluZ3MuanONlE1vwjAMhu/8CpRdJ8Q+YbuhwSQkDpPGbdohFFMq0jhKAoMh/vvq8NWk6SC+NK+evo4dOdtGs1gsYc3X5tZ9u/2Hv3cakGb1Em59XdToOenMiGwK4ywHkUlgAbIiZMaFgZO+OyMxZyad62TzSb6mZMjwZFYSVcRCRzQT0VYR7SeirWOJf49go1TVvqJSnydLa1G2EpQWpG1J1Dl3DLt5d6tcYADjCvQFdMYT8Ew7btWRZ8enDkWZSzBXXG5GmGJrwpNFqnEpp3X55xsFurjxxR5ov3TeBp6dyIwdWsjDxIMuRT2pNBgDh7zPA4ooLPgERMm37dY/qGdcLSigV5nJ7JHu3VGUacVTqHSp26PwMVl4VbrZoahyFtZ2TzzcU3iE4BvQFav+I4UHolqqKy5QaUypIxW02vMTKpBPM5keUrcpohwdlmzruncu1B2/z7wRwmCE5pGJzOsejium3kYH1wRZR7GZFzExlhcjmor9HDyQx9PY8Bmh/VeTcWt5Ms+L16F4GanjYIpv0EM5QxJyrhegx4iiqOf70snD5I3dH1BLAwQUAAIACAA2W+t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A2W+tI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NlvrSD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A3W+tIzZF56aEOAADyXgAAFwAAAHVuaXZlcnNhbC91bml2ZXJzYWwucG5n7dx5VNLbvgBwy6HJTnUalDJJTbunCdRKKZRs0DzZeE3rlIJD0mm4ZJSCMaTlTdPkqCl4NGny1r1mZB0PDihiKVEG1dXMVMggKRIRUQEZfpfee2sd1Hfe/2+tH2vxc/32z9+ePpu9v/ufnbl3d8jsmYtn2tjYzA7dsW2/jY1dmI2NbeJ0B0uKecvqEMufKfj9IVtsHghdvlhu7LBBu4JsbCpps4wx9pb7Gad3HMLb2Hz35Nt3Ch93L97GJvpy6LagcEK0sodLK2m/2ZIIdFy79ipXeGtL+I6f3ctu3tgRFHRxW5zg1o5jedW+S1F5N+q1y3YPvDiPHeWI+oU+LzSVl6pjOr6qEcwqFcnUOtbc09eVLCEna7VcwDSAoxq6RAAnZeQ5SnhhioMzZtyFQndIAJzXxK/LVbKdNFSjhgkYo8yy7dDXWZP+N8fZ+VQ8xYBgcMiGiNX7ZkEwE/K7IW48tlzalQWlGivN8JxwL9XtYJ9GG1tH+B+XVzGY3/KcpOc2ruVIm3oen0+YkAfm1LfnaKqpChN7pnn8u98uxthvz5+/qV2N8MA+nfB8M30Kz9KXcyfVDIPdDFeH9uanTWqUXf6DGbkChmFiPZb5YWJuuf8rY2L5cExMXqSnp7DIe2LDjjY2bdsePm9S2Y1Nd8ozfrgxUDyh7NTuC+mZV+65T+yhxgvpodEF1/yxLZNbN2v+wn3b4ycxzsp/4P6PC7W4iY07Y7vIa+WtK88mdeMiL+KB/R9LIBPToxxWh4VvW5g7qZtWh9VeYUxVNExs3bPZBxn3Mla6T3I6yJAdCM3EJ0xMPwt5CN8378C2iQU4P4R/WRk78x4IAUKAECAECAFCgBAgBAgBQoAQIAQIAUKAECAECAFCgBAgBAgBQoAQIAQIAUKAECAECAFCgBAgBAgBQoAQIAQIAUKAECAECAFCgBAgBAgBQoAQIAQIAUKAECAECAFCgBAgBAgBQoAQIAQIAUKAECAECAFCgBAgBAgBQoAQIAQIAUKAECDE/0+IRkrMkEkrkej5kImFWy4A9kP6k8EZvP/llL33FzCxMXExTyc92mSblrlnJnPBpMYsYzAOFR3ynlQD05+D/FmyT9m1ScnuttF5tmF2wanhNyd0y2LH6V5pmZimSVWlqdeHNZhGu+r2oEzDA59e0JNV9VpxzyYVB48HsvnrXSWEEql6QxsMFVJAH1dgtaRxVN+/JpAeMMZo0fSoRUzz8N3PCJVOT1P5coHXUNUiieq9SC9NFxT74QbEZG1P8azl2igxgSNNNKQ/wbmOH/asVFyDvi8BeAW4BcUi5UtR7AKlOlCk1Btz8ZCLmR4ooF3fL3Gdlr8nUC871JxHrJYmQhEl/GjRkdqzav8U6jzUxzbDoBXU5gSM0W2somHLxx0LDtaLQqDk30jCTWLsSGLp1y5+T+DoXvfvvERVwVf59WP2n95/Lbq904nmYUjHnWOJB5BWPfh5A9y8eezinEBdT0saBBEhZJ5wRIxV85ei+uiyjIuC19NSslTsJs2Cr0UelixuG5w0BX/FyS9aDb7WRt37QrbOZaQS+u/nzXEAga1Tt0SxhL2fu+zzX0byyFdGWnPLsvi5po/JC+q0+AdWnTMMcUZ3fVzEfIeWeleQ0FI+p4pGHP5ac194nBMF77TLv1v7ub2Z4ELmZrDCCJvmW70qc2h54UsRodnxQHfiUdk/S0+Y36KEhJ+FitU5lnfnhQm3bEw3DrSyUWY1zSmyy2Nv/R5z8UVf61+00sGSgWy4TVPVTgbeukl/oBrVkStYwriRJN5yRy+o5banPJI1YB7r4IqjFs+IoA+FZ6wlutxNEZTJTw/Pml/hepdtoNqNO2sS9yEL1lCtm3OOqUB0xgH+5aKLfLP6byYpeaQ9cs4VL+4heCdKLXYdJuPOP0tH2omg5sHLdVSjFMpNOcYkj3ZuZ16YQ3SRU8xy1xeERnmDyJMWR/Wjl/JGvStcL7MNL2nWo/V72w5zcQh0iDP8qyT5XHCHsRKnjoOaio+LrhdjzmBifL7TK7vYwCl7KRBYBdd/O+FTY7ja3ExGV494z6NBschCfIzsPU9Wp2qoW+L9xY3pUq4ZTOIirGeTzbEf3Kjpg7qtvSaUtMBBgxAZVFygnE2Tp0Ipul7gfPRZhTQb2FAKE9ISj1egAt8SuGrVMPGtIvsNzU9MRRaq8d0Uid6ZL4ozatUaf61mKQ4q9xM3BPDVEj5/KUBGsgK0JlhAlp4AHRoJs8u35cU7ZM6DDhwOz6YrTnLJ+k/0FXFNcW6uO0IeMiSjq66ruayFYS2iU5QltF436mORAsnpweVY//JOt1mG5kL6pVQ9WUjuaYHMbtE8xEta8E3tfIgIxje0ys8Y5Ps1BbN9g5ej6O0QT+gJQPPOoUTNIZCKgVOGEn3bquAW6CMarkue41GajdMgha6Kj0RdLvPfZWjRNvghu/x9z/vY82YM1GXjnTi01XOCSNBbd2d6PU77myiBtB+9eFeEvFdJwVuveKkeDtFciunGQR/gFTEwk7kqQznfAAn7XaQJ7mawfmTcjDOQdwfQSqjT66Nw2apNDVflkSFbGs3kCOxZAb9EFMQX4SgAnidroKG4Ih2RJs/xdVY+eYWUKJceGarWSrDvDl4XmZVpAndGa/uzxkT0XMa5k3W1zst2H+C1e0Z9f7QvT9bN3UNu3enKp/hs+LH3gvkXet/9/xpaueNPfCVkcxfKwz8zymlqjiIcDgFMGpFltlLELgzrU8QuCQlGQiRrTVnrLVULJbwz3zRlb6Pb5avjRPiSrGt/ZX2ojoBDNkTIPRgnpwrM8N29Rf4OZsPpU+hbj1amle+s/YQ5o6i8umf4MmlpfjuRUCdxsZ7cP2Sk7kxrNFuY8NJMgw7791/Ul592YXxKh0WsukoqsyYcMTIz9dRyRvk1Pem4Q/qJCi0MwYRQWuKWYOFc83Odqpwu64909/3+qqou6v5JaEdVmkDnneP8voGWLoiN8UllmTcw9PYnE34u3knj/5TUj0YlKebjKPtLx7RxqJz2FT8NpdQtqNBqiz2tF5cSn4cppWdkSnmDY5MxrUwzwzQKc4C4xXA2xhiQx0glaknIunfmx1G01lc+5gB0zuOx/XO1JpcIplMIxXx36huCUSMPoJTKF3kZmF8phIfkH4Q19O7pXlyS95s1T5Vl/anRZ/5JWzg9Z21YH82P5zctXz2DovDcKI/4S/me4zhtsZt1bVy8B8XnVVHDVahRUQj/19i1YaPUwy/Nnghf135po8ITIeV3U7zb9GdKTJLl+Uho9PV9Q5W/U4+hpC2ko82k0JeUmEdjui4Y0VuIBdiqfidkOY3OIVvGEI0uuwQTFM0VvkwfdVq3IlxLzi1t9+xJ/iI/Lg981c8tFMTZ31n4TBmZLQ7O11fttkyM5ZqhJC7ReuZohA/SucZP+9IEZPTp4bYOeJHIVkvdKcyFHamN+pcLWUwcIHYqNJgR0kBbF7sXWzcXMZJXYgg0G3dubSk6ufW1ec5bVtX/jKJLvHiDH+9+dOFjUxPr7o+dTx/X3rmdwYYBNQUYH1fDaGvwOghwnmIfz3uKi18FiIXT/6jHVkcOST8U9Dq+yhGhZctaUd2l5Vl4mKAz5FrNaoiKO/a+qFx+pRx/mAwcgENwkkBVDyxs1NL+xHhO9zHzUTfN0Z0aeT10yREPhuP88seIkST0k3hLjOGQcUq9yWmXw68Q+9+p7GHP1GVBSHiPk8eDkTc32uO6g/PxsPqNi39Zm6o06HYVWs0Du20lFIOynvrki6KmlZBHRVc7Z2WoAw1cQYLdBX06hk9LXOnaCvxOdvRY1gqUktY8O4HqKIECbcRsel+rs48YV9JRw1T5s9TIFA4ZtZoBxRp87hAb5lwN0ahpB1rhiQLWtDRBKsYHvduHqaNN3cBdPKTTkpa+JRkU67HlWT+Rp6okgTYlxSmmCF48ssU0ta877tD1y+xkc7DcEin90Xll/z1lFYSOlfRHiKnnotlD/syhRJJlRXNqzksstKxpxOe2G2vjq1XeV9/4oelJA18zssv45llTAw6M1MmQLL3gN1qYpnUtgtYuHU7i5o4bI+LGu0zKT067IpjT6EgcSSiRW0KhGv/C6V51LOyjNHihS9yW38iZwulTpFQR1+H4iHdLF85eXeXKrzkYG/PRr7IAgcNe+mPi8J5NGuRNO/A6/lxSSCnLHC3GGiv86Q0LsKW30wWpdBlyA+NwkPGIK1+RmFInCR836VxL9cOJkZ+/FiFH8bwTVE67nFdFNR4e00lImpdn7j/cCOPFzw9rSZO9d0JSstvLCC6USjREnRRsFQT4J2BIs7NOoER1BTSuT+IqmuY9TWqJCg4GqqKvtxPqMI9meElHdnU0VHuwbg7555iaku2qtYmF1ovX4AJR5QPTkaFnfPQh1JB3qcHgQhTWb7yrH/VnIJvHehc7nY3vTFTWvCU4SvkHo3L4vU7DBfOsu+FbaPaCDmOZp8k6CGvPD8flsDorfbzF8s/88zkqvwHCOQdBlxQzdORF9+vn66LlZ6/uuaP2zu/YS3TphFFmpKi+nrSOFH1PK1EMc4Xtk1w5RzRiiV0fB2zcuyNQa8nBJTdK+iFv62gDmetch08WWtEqIc5UuOkIen0iep3/WIkWEchELd6Zl9r0WvTSn5E9h1Qx8iT34g7JiqgklwB/VfJ5rq5mfvK4aH6VreiLvj9Xzv2CF48ygef8UaWTfb5s2mADhRc7cSuZKk/YDO80rkGIlEPIaO6HifuU00stOxjM0D309ncrFOcC910vxx8dl0fp2wsYd8Z0r0k7nIe+gx8vQymn/xLoPXHrZykW7ZgdMfQRDYzRbdWhvD87uNyyE8n/v54nA4aXz2U/c09nw9qknIkbwOpdtrdzs3Eoy4KglABmdt4dr0lbvs0Vqa+D+9iAQ74aarYEe90mnZRWNe32QE9CDx42kD6+3h9+dQieBdkVb1BSbd5hbP0kkeQMG8sndPvubQ+2YNL+A1BLAwQUAAIACAA3W+tIle6RfksAAABrAAAAGwAAAHVuaXZlcnNhbC91bml2ZXJzYWwucG5nLnhtbLOxr8jNUShLLSrOzM+zVTLUM1Cyt+PlsikoSi3LTC1XqACKAQUhQEmhEsg1QnDLM1NKMoBCBuZmCMGM1Mz0jBJbJQsDc7igPtBMAFBLAQIAABQAAgAIADZb60gVDq0oZAQAAAcRAAAdAAAAAAAAAAEAAAAAAAAAAAB1bml2ZXJzYWwvY29tbW9uX21lc3NhZ2VzLmxuZ1BLAQIAABQAAgAIADZb60gIfgsjKQMAAIYMAAAnAAAAAAAAAAEAAAAAAJ8EAAB1bml2ZXJzYWwvZmxhc2hfcHVibGlzaGluZ19zZXR0aW5ncy54bWxQSwECAAAUAAIACAA2W+tIvnzWSLkCAABRCgAAIQAAAAAAAAABAAAAAAANCAAAdW5pdmVyc2FsL2ZsYXNoX3NraW5fc2V0dGluZ3MueG1sUEsBAgAAFAACAAgANlvrSCqWD2f+AgAAlwsAACYAAAAAAAAAAQAAAAAABQsAAHVuaXZlcnNhbC9odG1sX3B1Ymxpc2hpbmdfc2V0dGluZ3MueG1sUEsBAgAAFAACAAgANlvrSLSHFAygAQAALgYAAB8AAAAAAAAAAQAAAAAARw4AAHVuaXZlcnNhbC9odG1sX3NraW5fc2V0dGluZ3MuanNQSwECAAAUAAIACAA2W+tIPTwv0cEAAADlAQAAGgAAAAAAAAABAAAAAAAkEAAAdW5pdmVyc2FsL2kxOG5fcHJlc2V0cy54bWxQSwECAAAUAAIACAA2W+tIlBOzImkAAABuAAAAHAAAAAAAAAABAAAAAAAdEQAAdW5pdmVyc2FsL2xvY2FsX3NldHRpbmdzLnhtbFBLAQIAABQAAgAIAESUV0cjtE77+wIAALAIAAAUAAAAAAAAAAEAAAAAAMARAAB1bml2ZXJzYWwvcGxheWVyLnhtbFBLAQIAABQAAgAIADZb60g129mtaAEAAPMCAAApAAAAAAAAAAEAAAAAAO0UAAB1bml2ZXJzYWwvc2tpbl9jdXN0b21pemF0aW9uX3NldHRpbmdzLnhtbFBLAQIAABQAAgAIADdb60jNkXnpoQ4AAPJeAAAXAAAAAAAAAAAAAAAAAJwWAAB1bml2ZXJzYWwvdW5pdmVyc2FsLnBuZ1BLAQIAABQAAgAIADdb60iV7pF+SwAAAGsAAAAbAAAAAAAAAAEAAAAAAHIlAAB1bml2ZXJzYWwvdW5pdmVyc2FsLnBuZy54bWxQSwUGAAAAAAsACwBJAwAA9iUAAAAA"/>
  <p:tag name="ISPRING_SCORM_ENDPOINT" val="&lt;endpoint&gt;&lt;enable&gt;0&lt;/enable&gt;&lt;lrs&gt;http://&lt;/lrs&gt;&lt;auth&gt;0&lt;/auth&gt;&lt;login&gt;&lt;/login&gt;&lt;password&gt;&lt;/password&gt;&lt;key&gt;&lt;/key&gt;&lt;name&gt;&lt;/name&gt;&lt;email&gt;&lt;/email&gt;&lt;/endpoint&gt;&#10;"/>
  <p:tag name="ISPRING_PRESENTATION_TITLE" val="导出1"/>
  <p:tag name="ISLIDE.GUIDESSETTING" val="{&quot;Id&quot;:&quot;GuidesStyle_None&quot;,&quot;Name&quot;:&quot;无&quot;,&quot;HeaderHeight&quot;:0.0,&quot;FooterHeight&quot;:0.0,&quot;SideMargin&quot;:0.0,&quot;TopMargin&quot;:0.0,&quot;BottomMargin&quot;:0.0,&quot;IntervalMargin&quot;:0.0}"/>
</p:tagLst>
</file>

<file path=ppt/tags/tag2.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ags/tag3.xml><?xml version="1.0" encoding="utf-8"?>
<p:tagLst xmlns:a="http://schemas.openxmlformats.org/drawingml/2006/main" xmlns:r="http://schemas.openxmlformats.org/officeDocument/2006/relationships" xmlns:p="http://schemas.openxmlformats.org/presentationml/2006/main">
  <p:tag name="MH" val="20170109233147"/>
  <p:tag name="MH_LIBRARY" val="GRAPHIC"/>
  <p:tag name="MH_ORDER" val="文本框 19"/>
</p:tagLst>
</file>

<file path=ppt/theme/theme1.xml><?xml version="1.0" encoding="utf-8"?>
<a:theme xmlns:a="http://schemas.openxmlformats.org/drawingml/2006/main" name="1_默认设计模板">
  <a:themeElements>
    <a:clrScheme name="自定义 6">
      <a:dk1>
        <a:srgbClr val="393A3F"/>
      </a:dk1>
      <a:lt1>
        <a:srgbClr val="FFFFFF"/>
      </a:lt1>
      <a:dk2>
        <a:srgbClr val="6E7078"/>
      </a:dk2>
      <a:lt2>
        <a:srgbClr val="F2F2F2"/>
      </a:lt2>
      <a:accent1>
        <a:srgbClr val="1F4C6B"/>
      </a:accent1>
      <a:accent2>
        <a:srgbClr val="33AFCB"/>
      </a:accent2>
      <a:accent3>
        <a:srgbClr val="F56300"/>
      </a:accent3>
      <a:accent4>
        <a:srgbClr val="D1E6E9"/>
      </a:accent4>
      <a:accent5>
        <a:srgbClr val="F2F2F2"/>
      </a:accent5>
      <a:accent6>
        <a:srgbClr val="393A3F"/>
      </a:accent6>
      <a:hlink>
        <a:srgbClr val="F56300"/>
      </a:hlink>
      <a:folHlink>
        <a:srgbClr val="393A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txDef>
      <a:spPr>
        <a:noFill/>
      </a:spPr>
      <a:bodyPr wrap="square" rtlCol="0">
        <a:spAutoFit/>
      </a:bodyPr>
      <a:lstStyle>
        <a:defPPr algn="l">
          <a:defRPr/>
        </a:defPPr>
      </a:lstStyle>
    </a:tx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演示文稿2" id="{44D1F606-CC2C-4B5A-89C5-65AA2038BAB4}" vid="{AF3E0A0C-D791-4500-BFD8-AF0DD9589BFB}"/>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内页导航式</Template>
  <TotalTime>614</TotalTime>
  <Pages>0</Pages>
  <Words>4957</Words>
  <Characters>0</Characters>
  <Application>Microsoft Office PowerPoint</Application>
  <DocSecurity>0</DocSecurity>
  <PresentationFormat>自定义</PresentationFormat>
  <Lines>0</Lines>
  <Paragraphs>374</Paragraphs>
  <Slides>49</Slides>
  <Notes>49</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49</vt:i4>
      </vt:variant>
    </vt:vector>
  </HeadingPairs>
  <TitlesOfParts>
    <vt:vector size="58" baseType="lpstr">
      <vt:lpstr>宋体</vt:lpstr>
      <vt:lpstr>微软雅黑</vt:lpstr>
      <vt:lpstr>微软雅黑</vt:lpstr>
      <vt:lpstr>微软雅黑 Light</vt:lpstr>
      <vt:lpstr>Arial</vt:lpstr>
      <vt:lpstr>Calibri</vt:lpstr>
      <vt:lpstr>Impact</vt:lpstr>
      <vt:lpstr>Wingdings</vt:lpstr>
      <vt:lpstr>1_默认设计模板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精益办公</dc:creator>
  <cp:lastModifiedBy>崔 玟灿</cp:lastModifiedBy>
  <cp:revision>104</cp:revision>
  <dcterms:created xsi:type="dcterms:W3CDTF">2019-03-11T07:59:52Z</dcterms:created>
  <dcterms:modified xsi:type="dcterms:W3CDTF">2021-06-05T12:30:53Z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