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3.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4.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8"/>
  </p:notesMasterIdLst>
  <p:handoutMasterIdLst>
    <p:handoutMasterId r:id="rId39"/>
  </p:handoutMasterIdLst>
  <p:sldIdLst>
    <p:sldId id="1366" r:id="rId2"/>
    <p:sldId id="1138" r:id="rId3"/>
    <p:sldId id="1129" r:id="rId4"/>
    <p:sldId id="1379" r:id="rId5"/>
    <p:sldId id="1387" r:id="rId6"/>
    <p:sldId id="1388" r:id="rId7"/>
    <p:sldId id="1389" r:id="rId8"/>
    <p:sldId id="1417" r:id="rId9"/>
    <p:sldId id="1438" r:id="rId10"/>
    <p:sldId id="1439" r:id="rId11"/>
    <p:sldId id="1392" r:id="rId12"/>
    <p:sldId id="1440" r:id="rId13"/>
    <p:sldId id="1443" r:id="rId14"/>
    <p:sldId id="1444" r:id="rId15"/>
    <p:sldId id="1442" r:id="rId16"/>
    <p:sldId id="1445" r:id="rId17"/>
    <p:sldId id="1441" r:id="rId18"/>
    <p:sldId id="1446" r:id="rId19"/>
    <p:sldId id="1447" r:id="rId20"/>
    <p:sldId id="1448" r:id="rId21"/>
    <p:sldId id="1449" r:id="rId22"/>
    <p:sldId id="1450" r:id="rId23"/>
    <p:sldId id="1460" r:id="rId24"/>
    <p:sldId id="1367" r:id="rId25"/>
    <p:sldId id="1451" r:id="rId26"/>
    <p:sldId id="1423" r:id="rId27"/>
    <p:sldId id="1390" r:id="rId28"/>
    <p:sldId id="1452" r:id="rId29"/>
    <p:sldId id="1453" r:id="rId30"/>
    <p:sldId id="1454" r:id="rId31"/>
    <p:sldId id="1455" r:id="rId32"/>
    <p:sldId id="1457" r:id="rId33"/>
    <p:sldId id="1456" r:id="rId34"/>
    <p:sldId id="1458" r:id="rId35"/>
    <p:sldId id="1459" r:id="rId36"/>
    <p:sldId id="1336" r:id="rId37"/>
  </p:sldIdLst>
  <p:sldSz cx="12196763" cy="6858000"/>
  <p:notesSz cx="6858000" cy="9144000"/>
  <p:custDataLst>
    <p:tags r:id="rId40"/>
  </p:custData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FC0D7"/>
    <a:srgbClr val="2E9EB8"/>
    <a:srgbClr val="1C435E"/>
    <a:srgbClr val="ECECEC"/>
    <a:srgbClr val="F0F0F0"/>
    <a:srgbClr val="F2F2F2"/>
    <a:srgbClr val="F6F6F6"/>
    <a:srgbClr val="EBF4F5"/>
    <a:srgbClr val="C1DDE1"/>
    <a:srgbClr val="2C6A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46F890A9-2807-4EBB-B81D-B2AA78EC7F39}" styleName="深色样式 2 - 强调 5/强调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中度样式 1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793D81CF-94F2-401A-BA57-92F5A7B2D0C5}" styleName="中度样式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36" autoAdjust="0"/>
    <p:restoredTop sz="96171" autoAdjust="0"/>
  </p:normalViewPr>
  <p:slideViewPr>
    <p:cSldViewPr snapToObjects="1">
      <p:cViewPr varScale="1">
        <p:scale>
          <a:sx n="93" d="100"/>
          <a:sy n="93" d="100"/>
        </p:scale>
        <p:origin x="112" y="-244"/>
      </p:cViewPr>
      <p:guideLst/>
    </p:cSldViewPr>
  </p:slideViewPr>
  <p:outlineViewPr>
    <p:cViewPr>
      <p:scale>
        <a:sx n="33" d="100"/>
        <a:sy n="33" d="100"/>
      </p:scale>
      <p:origin x="0" y="-1248"/>
    </p:cViewPr>
  </p:outlineViewPr>
  <p:notesTextViewPr>
    <p:cViewPr>
      <p:scale>
        <a:sx n="1" d="1"/>
        <a:sy n="1" d="1"/>
      </p:scale>
      <p:origin x="0" y="0"/>
    </p:cViewPr>
  </p:notesTextViewPr>
  <p:sorterViewPr>
    <p:cViewPr>
      <p:scale>
        <a:sx n="100" d="100"/>
        <a:sy n="100" d="100"/>
      </p:scale>
      <p:origin x="0" y="-5826"/>
    </p:cViewPr>
  </p:sorterViewPr>
  <p:notesViewPr>
    <p:cSldViewPr snapToObjects="1">
      <p:cViewPr varScale="1">
        <p:scale>
          <a:sx n="69" d="100"/>
          <a:sy n="69" d="100"/>
        </p:scale>
        <p:origin x="-283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t>‹#›</a:t>
            </a:fld>
            <a:endParaRPr lang="zh-CN" altLang="en-US"/>
          </a:p>
        </p:txBody>
      </p:sp>
    </p:spTree>
    <p:extLst>
      <p:ext uri="{BB962C8B-B14F-4D97-AF65-F5344CB8AC3E}">
        <p14:creationId xmlns:p14="http://schemas.microsoft.com/office/powerpoint/2010/main" val="38065553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B9EEDA17-7CE7-49CA-897E-A1888A19DA62}" type="datetimeFigureOut">
              <a:rPr lang="zh-CN" altLang="en-US"/>
              <a:pPr/>
              <a:t>2021/6/5</a:t>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CE1689F0-D8FB-450F-A36F-553F26501FEE}" type="slidenum">
              <a:rPr lang="zh-CN" altLang="en-US"/>
              <a:pPr/>
              <a:t>‹#›</a:t>
            </a:fld>
            <a:endParaRPr lang="en-US"/>
          </a:p>
        </p:txBody>
      </p:sp>
    </p:spTree>
    <p:extLst>
      <p:ext uri="{BB962C8B-B14F-4D97-AF65-F5344CB8AC3E}">
        <p14:creationId xmlns:p14="http://schemas.microsoft.com/office/powerpoint/2010/main" val="21761610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5643446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36686242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9011190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27284068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11451355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17217495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18246222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31924118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11288411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30795628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21847782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5009581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402919643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24962298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35508695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41341203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24</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554205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154096668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4263174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37909764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142962733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37275400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3</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3306262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21556715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19637234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32</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7249792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7703401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241096880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192649985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36</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022819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3432620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32116233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1484401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118626587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39287986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5881354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B2C7B1E-E4EC-45A9-872D-40AC5D7E3AEA}"/>
              </a:ext>
            </a:extLst>
          </p:cNvPr>
          <p:cNvPicPr>
            <a:picLocks noChangeAspect="1"/>
          </p:cNvPicPr>
          <p:nvPr userDrawn="1"/>
        </p:nvPicPr>
        <p:blipFill>
          <a:blip r:embed="rId2"/>
          <a:stretch>
            <a:fillRect/>
          </a:stretch>
        </p:blipFill>
        <p:spPr>
          <a:xfrm>
            <a:off x="-1" y="375"/>
            <a:ext cx="12196763" cy="6857250"/>
          </a:xfrm>
          <a:prstGeom prst="rect">
            <a:avLst/>
          </a:prstGeom>
        </p:spPr>
      </p:pic>
    </p:spTree>
    <p:extLst>
      <p:ext uri="{BB962C8B-B14F-4D97-AF65-F5344CB8AC3E}">
        <p14:creationId xmlns:p14="http://schemas.microsoft.com/office/powerpoint/2010/main" val="33888604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978274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908050"/>
            <a:ext cx="8081963" cy="5218113"/>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extLst>
      <p:ext uri="{BB962C8B-B14F-4D97-AF65-F5344CB8AC3E}">
        <p14:creationId xmlns:p14="http://schemas.microsoft.com/office/powerpoint/2010/main" val="10894309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extLst>
              <a:ext uri="{28A0092B-C50C-407E-A947-70E740481C1C}">
                <a14:useLocalDpi xmlns:a14="http://schemas.microsoft.com/office/drawing/2010/main"/>
              </a:ext>
            </a:extLst>
          </a:blip>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extLst>
              <a:ext uri="{28A0092B-C50C-407E-A947-70E740481C1C}">
                <a14:useLocalDpi xmlns:a14="http://schemas.microsoft.com/office/drawing/2010/main"/>
              </a:ext>
            </a:extLst>
          </a:blip>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extLst>
              <a:ext uri="{28A0092B-C50C-407E-A947-70E740481C1C}">
                <a14:useLocalDpi xmlns:a14="http://schemas.microsoft.com/office/drawing/2010/main"/>
              </a:ext>
            </a:extLst>
          </a:blip>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extLst>
              <a:ext uri="{28A0092B-C50C-407E-A947-70E740481C1C}">
                <a14:useLocalDpi xmlns:a14="http://schemas.microsoft.com/office/drawing/2010/main"/>
              </a:ext>
            </a:extLst>
          </a:blip>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extLst>
              <a:ext uri="{28A0092B-C50C-407E-A947-70E740481C1C}">
                <a14:useLocalDpi xmlns:a14="http://schemas.microsoft.com/office/drawing/2010/main"/>
              </a:ext>
            </a:extLst>
          </a:blip>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extLst>
              <a:ext uri="{28A0092B-C50C-407E-A947-70E740481C1C}">
                <a14:useLocalDpi xmlns:a14="http://schemas.microsoft.com/office/drawing/2010/main"/>
              </a:ext>
            </a:extLst>
          </a:blip>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extLst>
              <a:ext uri="{28A0092B-C50C-407E-A947-70E740481C1C}">
                <a14:useLocalDpi xmlns:a14="http://schemas.microsoft.com/office/drawing/2010/main"/>
              </a:ext>
            </a:extLst>
          </a:blip>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extLst>
              <a:ext uri="{28A0092B-C50C-407E-A947-70E740481C1C}">
                <a14:useLocalDpi xmlns:a14="http://schemas.microsoft.com/office/drawing/2010/main"/>
              </a:ext>
            </a:extLst>
          </a:blip>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7560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0"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5" name="任意多边形: 形状 4">
            <a:extLst>
              <a:ext uri="{FF2B5EF4-FFF2-40B4-BE49-F238E27FC236}">
                <a16:creationId xmlns:a16="http://schemas.microsoft.com/office/drawing/2014/main" id="{E88D0633-9972-4F53-9908-589E75497320}"/>
              </a:ext>
            </a:extLst>
          </p:cNvPr>
          <p:cNvSpPr/>
          <p:nvPr userDrawn="1"/>
        </p:nvSpPr>
        <p:spPr bwMode="auto">
          <a:xfrm>
            <a:off x="11562234" y="6233416"/>
            <a:ext cx="634529" cy="634529"/>
          </a:xfrm>
          <a:custGeom>
            <a:avLst/>
            <a:gdLst>
              <a:gd name="connsiteX0" fmla="*/ 487988 w 487988"/>
              <a:gd name="connsiteY0" fmla="*/ 0 h 487988"/>
              <a:gd name="connsiteX1" fmla="*/ 487988 w 487988"/>
              <a:gd name="connsiteY1" fmla="*/ 487988 h 487988"/>
              <a:gd name="connsiteX2" fmla="*/ 0 w 487988"/>
              <a:gd name="connsiteY2" fmla="*/ 487988 h 487988"/>
            </a:gdLst>
            <a:ahLst/>
            <a:cxnLst>
              <a:cxn ang="0">
                <a:pos x="connsiteX0" y="connsiteY0"/>
              </a:cxn>
              <a:cxn ang="0">
                <a:pos x="connsiteX1" y="connsiteY1"/>
              </a:cxn>
              <a:cxn ang="0">
                <a:pos x="connsiteX2" y="connsiteY2"/>
              </a:cxn>
            </a:cxnLst>
            <a:rect l="l" t="t" r="r" b="b"/>
            <a:pathLst>
              <a:path w="487988" h="487988">
                <a:moveTo>
                  <a:pt x="487988" y="0"/>
                </a:moveTo>
                <a:lnTo>
                  <a:pt x="487988" y="487988"/>
                </a:lnTo>
                <a:lnTo>
                  <a:pt x="0" y="487988"/>
                </a:lnTo>
                <a:close/>
              </a:path>
            </a:pathLst>
          </a:cu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3D3D3D"/>
              </a:solidFill>
              <a:effectLst/>
              <a:uLnTx/>
              <a:uFillTx/>
            </a:endParaRPr>
          </a:p>
        </p:txBody>
      </p:sp>
      <p:sp>
        <p:nvSpPr>
          <p:cNvPr id="6" name="TextBox 19">
            <a:extLst>
              <a:ext uri="{FF2B5EF4-FFF2-40B4-BE49-F238E27FC236}">
                <a16:creationId xmlns:a16="http://schemas.microsoft.com/office/drawing/2014/main" id="{1423DA9E-4969-49EF-AA94-0DF900568DF6}"/>
              </a:ext>
            </a:extLst>
          </p:cNvPr>
          <p:cNvSpPr txBox="1"/>
          <p:nvPr userDrawn="1"/>
        </p:nvSpPr>
        <p:spPr>
          <a:xfrm>
            <a:off x="11815722" y="6513636"/>
            <a:ext cx="423513" cy="307777"/>
          </a:xfrm>
          <a:prstGeom prst="rect">
            <a:avLst/>
          </a:prstGeom>
          <a:noFill/>
        </p:spPr>
        <p:txBody>
          <a:bodyPr wrap="none" rtlCol="0">
            <a:spAutoFit/>
          </a:bodyPr>
          <a:lstStyle/>
          <a:p>
            <a:pPr algn="ctr"/>
            <a:fld id="{BA2BEF17-5336-49D4-9F7F-1AE04EBEDEA7}" type="slidenum">
              <a:rPr lang="zh-CN" altLang="en-US" sz="1400" smtClean="0">
                <a:solidFill>
                  <a:srgbClr val="FFFFFF"/>
                </a:solidFill>
                <a:latin typeface="Microsoft YaHei"/>
                <a:ea typeface="Microsoft YaHei"/>
              </a:rPr>
              <a:pPr algn="ctr"/>
              <a:t>‹#›</a:t>
            </a:fld>
            <a:endParaRPr lang="zh-CN" altLang="en-US" sz="1400" dirty="0">
              <a:solidFill>
                <a:srgbClr val="FFFFFF"/>
              </a:solidFill>
              <a:latin typeface="Microsoft YaHei"/>
              <a:ea typeface="Microsoft YaHei"/>
            </a:endParaRPr>
          </a:p>
        </p:txBody>
      </p:sp>
    </p:spTree>
    <p:extLst>
      <p:ext uri="{BB962C8B-B14F-4D97-AF65-F5344CB8AC3E}">
        <p14:creationId xmlns:p14="http://schemas.microsoft.com/office/powerpoint/2010/main" val="36461211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8542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98880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74723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49409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53412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47990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93140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6F6F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812965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84" r:id="rId12"/>
  </p:sldLayoutIdLst>
  <p:txStyles>
    <p:titleStyle>
      <a:lvl1pPr algn="l" rtl="0" eaLnBrk="1" fontAlgn="base" hangingPunct="1">
        <a:spcBef>
          <a:spcPct val="0"/>
        </a:spcBef>
        <a:spcAft>
          <a:spcPct val="0"/>
        </a:spcAft>
        <a:defRPr sz="2400">
          <a:solidFill>
            <a:schemeClr val="accent1"/>
          </a:solidFill>
          <a:latin typeface="+mj-lt"/>
          <a:ea typeface="+mj-ea"/>
          <a:cs typeface="+mj-cs"/>
        </a:defRPr>
      </a:lvl1pPr>
      <a:lvl2pPr algn="l" rtl="0" eaLnBrk="1" fontAlgn="base" hangingPunct="1">
        <a:spcBef>
          <a:spcPct val="0"/>
        </a:spcBef>
        <a:spcAft>
          <a:spcPct val="0"/>
        </a:spcAft>
        <a:defRPr sz="2400">
          <a:solidFill>
            <a:schemeClr val="tx2"/>
          </a:solidFill>
          <a:latin typeface="Arial" pitchFamily="34" charset="0"/>
          <a:ea typeface="微软雅黑" pitchFamily="34" charset="-122"/>
        </a:defRPr>
      </a:lvl2pPr>
      <a:lvl3pPr algn="l" rtl="0" eaLnBrk="1" fontAlgn="base" hangingPunct="1">
        <a:spcBef>
          <a:spcPct val="0"/>
        </a:spcBef>
        <a:spcAft>
          <a:spcPct val="0"/>
        </a:spcAft>
        <a:defRPr sz="2400">
          <a:solidFill>
            <a:schemeClr val="tx2"/>
          </a:solidFill>
          <a:latin typeface="Arial" pitchFamily="34" charset="0"/>
          <a:ea typeface="微软雅黑" pitchFamily="34" charset="-122"/>
        </a:defRPr>
      </a:lvl3pPr>
      <a:lvl4pPr algn="l" rtl="0" eaLnBrk="1" fontAlgn="base" hangingPunct="1">
        <a:spcBef>
          <a:spcPct val="0"/>
        </a:spcBef>
        <a:spcAft>
          <a:spcPct val="0"/>
        </a:spcAft>
        <a:defRPr sz="2400">
          <a:solidFill>
            <a:schemeClr val="tx2"/>
          </a:solidFill>
          <a:latin typeface="Arial" pitchFamily="34" charset="0"/>
          <a:ea typeface="微软雅黑" pitchFamily="34" charset="-122"/>
        </a:defRPr>
      </a:lvl4pPr>
      <a:lvl5pPr algn="l" rtl="0" eaLnBrk="1" fontAlgn="base" hangingPunct="1">
        <a:spcBef>
          <a:spcPct val="0"/>
        </a:spcBef>
        <a:spcAft>
          <a:spcPct val="0"/>
        </a:spcAft>
        <a:defRPr sz="2400">
          <a:solidFill>
            <a:schemeClr val="tx2"/>
          </a:solidFill>
          <a:latin typeface="Arial" pitchFamily="34" charset="0"/>
          <a:ea typeface="微软雅黑" pitchFamily="34" charset="-122"/>
        </a:defRPr>
      </a:lvl5pPr>
      <a:lvl6pPr marL="457200" algn="l" rtl="0" eaLnBrk="1" fontAlgn="base" hangingPunct="1">
        <a:spcBef>
          <a:spcPct val="0"/>
        </a:spcBef>
        <a:spcAft>
          <a:spcPct val="0"/>
        </a:spcAft>
        <a:defRPr sz="2400">
          <a:solidFill>
            <a:schemeClr val="tx2"/>
          </a:solidFill>
          <a:latin typeface="Arial" pitchFamily="34" charset="0"/>
          <a:ea typeface="微软雅黑" pitchFamily="34" charset="-122"/>
        </a:defRPr>
      </a:lvl6pPr>
      <a:lvl7pPr marL="914400" algn="l" rtl="0" eaLnBrk="1" fontAlgn="base" hangingPunct="1">
        <a:spcBef>
          <a:spcPct val="0"/>
        </a:spcBef>
        <a:spcAft>
          <a:spcPct val="0"/>
        </a:spcAft>
        <a:defRPr sz="2400">
          <a:solidFill>
            <a:schemeClr val="tx2"/>
          </a:solidFill>
          <a:latin typeface="Arial" pitchFamily="34" charset="0"/>
          <a:ea typeface="微软雅黑" pitchFamily="34" charset="-122"/>
        </a:defRPr>
      </a:lvl7pPr>
      <a:lvl8pPr marL="1371600" algn="l" rtl="0" eaLnBrk="1" fontAlgn="base" hangingPunct="1">
        <a:spcBef>
          <a:spcPct val="0"/>
        </a:spcBef>
        <a:spcAft>
          <a:spcPct val="0"/>
        </a:spcAft>
        <a:defRPr sz="2400">
          <a:solidFill>
            <a:schemeClr val="tx2"/>
          </a:solidFill>
          <a:latin typeface="Arial" pitchFamily="34" charset="0"/>
          <a:ea typeface="微软雅黑" pitchFamily="34" charset="-122"/>
        </a:defRPr>
      </a:lvl8pPr>
      <a:lvl9pPr marL="1828800" algn="l" rtl="0" eaLnBrk="1" fontAlgn="base" hangingPunct="1">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eaLnBrk="1" fontAlgn="base" hangingPunct="1">
        <a:spcBef>
          <a:spcPct val="20000"/>
        </a:spcBef>
        <a:spcAft>
          <a:spcPct val="0"/>
        </a:spcAft>
        <a:buChar char="•"/>
        <a:defRPr sz="2000">
          <a:solidFill>
            <a:schemeClr val="accent1"/>
          </a:solidFill>
          <a:latin typeface="+mn-lt"/>
          <a:ea typeface="+mn-ea"/>
          <a:cs typeface="+mn-cs"/>
        </a:defRPr>
      </a:lvl1pPr>
      <a:lvl2pPr marL="742950" indent="-285750" algn="l" rtl="0" eaLnBrk="1" fontAlgn="base" hangingPunct="1">
        <a:spcBef>
          <a:spcPct val="20000"/>
        </a:spcBef>
        <a:spcAft>
          <a:spcPct val="0"/>
        </a:spcAft>
        <a:buChar char="–"/>
        <a:defRPr sz="2000">
          <a:solidFill>
            <a:schemeClr val="accent1"/>
          </a:solidFill>
          <a:latin typeface="+mn-lt"/>
          <a:ea typeface="仿宋_GB2312"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宋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宋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宋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宋体" pitchFamily="2" charset="-122"/>
        </a:defRPr>
      </a:lvl6pPr>
      <a:lvl7pPr marL="2971800" indent="-228600" algn="l" rtl="0" eaLnBrk="1" fontAlgn="base" hangingPunct="1">
        <a:spcBef>
          <a:spcPct val="20000"/>
        </a:spcBef>
        <a:spcAft>
          <a:spcPct val="0"/>
        </a:spcAft>
        <a:buChar char="»"/>
        <a:defRPr sz="2000">
          <a:solidFill>
            <a:schemeClr val="tx1"/>
          </a:solidFill>
          <a:latin typeface="+mn-lt"/>
          <a:ea typeface="宋体" pitchFamily="2" charset="-122"/>
        </a:defRPr>
      </a:lvl7pPr>
      <a:lvl8pPr marL="3429000" indent="-228600" algn="l" rtl="0" eaLnBrk="1" fontAlgn="base" hangingPunct="1">
        <a:spcBef>
          <a:spcPct val="20000"/>
        </a:spcBef>
        <a:spcAft>
          <a:spcPct val="0"/>
        </a:spcAft>
        <a:buChar char="»"/>
        <a:defRPr sz="2000">
          <a:solidFill>
            <a:schemeClr val="tx1"/>
          </a:solidFill>
          <a:latin typeface="+mn-lt"/>
          <a:ea typeface="宋体" pitchFamily="2" charset="-122"/>
        </a:defRPr>
      </a:lvl8pPr>
      <a:lvl9pPr marL="3886200" indent="-228600" algn="l" rtl="0" eaLnBrk="1" fontAlgn="base" hangingPunct="1">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2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3.xml"/><Relationship Id="rId5" Type="http://schemas.microsoft.com/office/2007/relationships/hdphoto" Target="../media/hdphoto1.wdp"/><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tags" Target="../tags/tag2.xml"/><Relationship Id="rId5" Type="http://schemas.microsoft.com/office/2007/relationships/hdphoto" Target="../media/hdphoto1.wdp"/><Relationship Id="rId4" Type="http://schemas.openxmlformats.org/officeDocument/2006/relationships/image" Target="../media/image18.png"/></Relationships>
</file>

<file path=ppt/slides/_rels/slide3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5.xml"/><Relationship Id="rId1" Type="http://schemas.openxmlformats.org/officeDocument/2006/relationships/tags" Target="../tags/tag4.xml"/><Relationship Id="rId5" Type="http://schemas.microsoft.com/office/2007/relationships/hdphoto" Target="../media/hdphoto1.wdp"/><Relationship Id="rId4" Type="http://schemas.openxmlformats.org/officeDocument/2006/relationships/image" Target="../media/image18.png"/></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8" name="Freeform 5">
            <a:extLst>
              <a:ext uri="{FF2B5EF4-FFF2-40B4-BE49-F238E27FC236}">
                <a16:creationId xmlns:a16="http://schemas.microsoft.com/office/drawing/2014/main" id="{2881C842-014F-4ECE-AA75-589082AD1028}"/>
              </a:ext>
            </a:extLst>
          </p:cNvPr>
          <p:cNvSpPr>
            <a:spLocks/>
          </p:cNvSpPr>
          <p:nvPr/>
        </p:nvSpPr>
        <p:spPr bwMode="auto">
          <a:xfrm>
            <a:off x="891279" y="1533831"/>
            <a:ext cx="3884613" cy="4008437"/>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文本框 48">
            <a:extLst>
              <a:ext uri="{FF2B5EF4-FFF2-40B4-BE49-F238E27FC236}">
                <a16:creationId xmlns:a16="http://schemas.microsoft.com/office/drawing/2014/main" id="{6666EF00-9BE4-45CD-A03A-F71241FA2924}"/>
              </a:ext>
            </a:extLst>
          </p:cNvPr>
          <p:cNvSpPr txBox="1"/>
          <p:nvPr/>
        </p:nvSpPr>
        <p:spPr>
          <a:xfrm>
            <a:off x="2833585" y="3076384"/>
            <a:ext cx="7367342" cy="1015663"/>
          </a:xfrm>
          <a:prstGeom prst="rect">
            <a:avLst/>
          </a:prstGeom>
          <a:noFill/>
        </p:spPr>
        <p:txBody>
          <a:bodyPr wrap="square" rtlCol="0">
            <a:spAutoFit/>
          </a:bodyPr>
          <a:lstStyle/>
          <a:p>
            <a:r>
              <a:rPr lang="zh-CN" altLang="en-US" sz="6000" b="1">
                <a:latin typeface="微软雅黑 Light" panose="020B0502040204020203" pitchFamily="34" charset="-122"/>
                <a:ea typeface="微软雅黑 Light" panose="020B0502040204020203" pitchFamily="34" charset="-122"/>
              </a:rPr>
              <a:t>财政法律制度</a:t>
            </a:r>
            <a:endParaRPr lang="zh-CN" altLang="en-US" sz="6600" b="1" dirty="0">
              <a:latin typeface="微软雅黑 Light" panose="020B0502040204020203" pitchFamily="34" charset="-122"/>
              <a:ea typeface="微软雅黑 Light" panose="020B0502040204020203" pitchFamily="34" charset="-122"/>
            </a:endParaRPr>
          </a:p>
        </p:txBody>
      </p:sp>
      <p:sp>
        <p:nvSpPr>
          <p:cNvPr id="54" name="Rectangle 4">
            <a:extLst>
              <a:ext uri="{FF2B5EF4-FFF2-40B4-BE49-F238E27FC236}">
                <a16:creationId xmlns:a16="http://schemas.microsoft.com/office/drawing/2014/main" id="{9C6D07D9-1BA2-4490-96C5-62B14DBD6707}"/>
              </a:ext>
            </a:extLst>
          </p:cNvPr>
          <p:cNvSpPr txBox="1">
            <a:spLocks noChangeArrowheads="1"/>
          </p:cNvSpPr>
          <p:nvPr/>
        </p:nvSpPr>
        <p:spPr bwMode="auto">
          <a:xfrm>
            <a:off x="1470325" y="4226026"/>
            <a:ext cx="4115465"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sz="2400" b="0" dirty="0">
              <a:solidFill>
                <a:schemeClr val="tx1"/>
              </a:solidFill>
            </a:endParaRPr>
          </a:p>
        </p:txBody>
      </p:sp>
    </p:spTree>
    <p:extLst>
      <p:ext uri="{BB962C8B-B14F-4D97-AF65-F5344CB8AC3E}">
        <p14:creationId xmlns:p14="http://schemas.microsoft.com/office/powerpoint/2010/main" val="608630294"/>
      </p:ext>
    </p:extLst>
  </p:cSld>
  <p:clrMapOvr>
    <a:masterClrMapping/>
  </p:clrMapOvr>
  <mc:AlternateContent xmlns:mc="http://schemas.openxmlformats.org/markup-compatibility/2006" xmlns:p14="http://schemas.microsoft.com/office/powerpoint/2010/main">
    <mc:Choice Requires="p14">
      <p:transition spd="slow" p14:dur="1600" advTm="6046">
        <p:blinds dir="vert"/>
      </p:transition>
    </mc:Choice>
    <mc:Fallback xmlns="">
      <p:transition spd="slow" advTm="6046">
        <p:blinds dir="vert"/>
      </p:transition>
    </mc:Fallback>
  </mc:AlternateContent>
  <p:extLst>
    <p:ext uri="{E180D4A7-C9FB-4DFB-919C-405C955672EB}">
      <p14:showEvtLst xmlns:p14="http://schemas.microsoft.com/office/powerpoint/2010/main">
        <p14:playEvt time="0" objId="23"/>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a:extLst>
              <a:ext uri="{FF2B5EF4-FFF2-40B4-BE49-F238E27FC236}">
                <a16:creationId xmlns:a16="http://schemas.microsoft.com/office/drawing/2014/main" id="{E4D913AA-DCB7-4E31-9821-D4CD1F3CE738}"/>
              </a:ext>
            </a:extLst>
          </p:cNvPr>
          <p:cNvGrpSpPr/>
          <p:nvPr/>
        </p:nvGrpSpPr>
        <p:grpSpPr>
          <a:xfrm>
            <a:off x="917904" y="1360442"/>
            <a:ext cx="3795510" cy="4607291"/>
            <a:chOff x="-1790650" y="999771"/>
            <a:chExt cx="4158587" cy="5398938"/>
          </a:xfrm>
        </p:grpSpPr>
        <p:grpSp>
          <p:nvGrpSpPr>
            <p:cNvPr id="22" name="组合 21">
              <a:extLst>
                <a:ext uri="{FF2B5EF4-FFF2-40B4-BE49-F238E27FC236}">
                  <a16:creationId xmlns:a16="http://schemas.microsoft.com/office/drawing/2014/main" id="{2244C552-738A-46AF-BC91-2F09D9966560}"/>
                </a:ext>
              </a:extLst>
            </p:cNvPr>
            <p:cNvGrpSpPr/>
            <p:nvPr/>
          </p:nvGrpSpPr>
          <p:grpSpPr>
            <a:xfrm>
              <a:off x="-1790650" y="999771"/>
              <a:ext cx="4158587" cy="5398938"/>
              <a:chOff x="7514016" y="1120636"/>
              <a:chExt cx="3552917" cy="4612620"/>
            </a:xfrm>
          </p:grpSpPr>
          <p:sp>
            <p:nvSpPr>
              <p:cNvPr id="31" name="任意多边形: 形状 30">
                <a:extLst>
                  <a:ext uri="{FF2B5EF4-FFF2-40B4-BE49-F238E27FC236}">
                    <a16:creationId xmlns:a16="http://schemas.microsoft.com/office/drawing/2014/main" id="{BF78587E-FDB8-470D-8738-45D95828013D}"/>
                  </a:ext>
                </a:extLst>
              </p:cNvPr>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2" name="任意多边形: 形状 31">
                <a:extLst>
                  <a:ext uri="{FF2B5EF4-FFF2-40B4-BE49-F238E27FC236}">
                    <a16:creationId xmlns:a16="http://schemas.microsoft.com/office/drawing/2014/main" id="{4F4F3320-4F33-4326-BCBD-F7BE792E4D92}"/>
                  </a:ext>
                </a:extLst>
              </p:cNvPr>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23" name="矩形 22">
              <a:extLst>
                <a:ext uri="{FF2B5EF4-FFF2-40B4-BE49-F238E27FC236}">
                  <a16:creationId xmlns:a16="http://schemas.microsoft.com/office/drawing/2014/main" id="{CB0A5FB2-B812-48DD-94DD-B70973A14A7B}"/>
                </a:ext>
              </a:extLst>
            </p:cNvPr>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矩形 23">
              <a:extLst>
                <a:ext uri="{FF2B5EF4-FFF2-40B4-BE49-F238E27FC236}">
                  <a16:creationId xmlns:a16="http://schemas.microsoft.com/office/drawing/2014/main" id="{7C26C7B4-22ED-4FEF-8A75-A2DB83A97374}"/>
                </a:ext>
              </a:extLst>
            </p:cNvPr>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5" name="矩形 24">
              <a:extLst>
                <a:ext uri="{FF2B5EF4-FFF2-40B4-BE49-F238E27FC236}">
                  <a16:creationId xmlns:a16="http://schemas.microsoft.com/office/drawing/2014/main" id="{7ED8B081-2D1F-49EF-BE2E-84C84EED178D}"/>
                </a:ext>
              </a:extLst>
            </p:cNvPr>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6" name="矩形 25">
              <a:extLst>
                <a:ext uri="{FF2B5EF4-FFF2-40B4-BE49-F238E27FC236}">
                  <a16:creationId xmlns:a16="http://schemas.microsoft.com/office/drawing/2014/main" id="{F2B8BEC5-10E6-408D-A1E6-C2F43395FDA8}"/>
                </a:ext>
              </a:extLst>
            </p:cNvPr>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7" name="矩形 26">
              <a:extLst>
                <a:ext uri="{FF2B5EF4-FFF2-40B4-BE49-F238E27FC236}">
                  <a16:creationId xmlns:a16="http://schemas.microsoft.com/office/drawing/2014/main" id="{FFD19AEA-90B7-4F96-967A-B8AD18D9F50B}"/>
                </a:ext>
              </a:extLst>
            </p:cNvPr>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8" name="矩形 27">
              <a:extLst>
                <a:ext uri="{FF2B5EF4-FFF2-40B4-BE49-F238E27FC236}">
                  <a16:creationId xmlns:a16="http://schemas.microsoft.com/office/drawing/2014/main" id="{8D9FE40F-E410-42CE-9DAB-AC1A480563E6}"/>
                </a:ext>
              </a:extLst>
            </p:cNvPr>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9" name="矩形 28">
              <a:extLst>
                <a:ext uri="{FF2B5EF4-FFF2-40B4-BE49-F238E27FC236}">
                  <a16:creationId xmlns:a16="http://schemas.microsoft.com/office/drawing/2014/main" id="{4C89769F-F687-4AC5-9587-C2301881AD07}"/>
                </a:ext>
              </a:extLst>
            </p:cNvPr>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0" name="矩形 29">
              <a:extLst>
                <a:ext uri="{FF2B5EF4-FFF2-40B4-BE49-F238E27FC236}">
                  <a16:creationId xmlns:a16="http://schemas.microsoft.com/office/drawing/2014/main" id="{8B9357CE-AE16-40AC-A4C0-EE64C251ED69}"/>
                </a:ext>
              </a:extLst>
            </p:cNvPr>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grpSp>
        <p:nvGrpSpPr>
          <p:cNvPr id="33" name="组合 32">
            <a:extLst>
              <a:ext uri="{FF2B5EF4-FFF2-40B4-BE49-F238E27FC236}">
                <a16:creationId xmlns:a16="http://schemas.microsoft.com/office/drawing/2014/main" id="{D1BA5C95-722C-4817-971C-9B2EF8562DE3}"/>
              </a:ext>
            </a:extLst>
          </p:cNvPr>
          <p:cNvGrpSpPr/>
          <p:nvPr/>
        </p:nvGrpSpPr>
        <p:grpSpPr>
          <a:xfrm>
            <a:off x="-777410" y="1983905"/>
            <a:ext cx="4685363" cy="4173767"/>
            <a:chOff x="2177483" y="3378200"/>
            <a:chExt cx="1682750" cy="1620838"/>
          </a:xfrm>
        </p:grpSpPr>
        <p:sp>
          <p:nvSpPr>
            <p:cNvPr id="34" name="Freeform 266">
              <a:extLst>
                <a:ext uri="{FF2B5EF4-FFF2-40B4-BE49-F238E27FC236}">
                  <a16:creationId xmlns:a16="http://schemas.microsoft.com/office/drawing/2014/main" id="{37EA2A24-4B04-44F7-A9AE-064E4042FEE5}"/>
                </a:ext>
              </a:extLst>
            </p:cNvPr>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5" name="Freeform 267">
              <a:extLst>
                <a:ext uri="{FF2B5EF4-FFF2-40B4-BE49-F238E27FC236}">
                  <a16:creationId xmlns:a16="http://schemas.microsoft.com/office/drawing/2014/main" id="{53F736EA-435C-4818-A355-0A9EEE28968E}"/>
                </a:ext>
              </a:extLst>
            </p:cNvPr>
            <p:cNvSpPr>
              <a:spLocks/>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6" name="Freeform 268">
              <a:extLst>
                <a:ext uri="{FF2B5EF4-FFF2-40B4-BE49-F238E27FC236}">
                  <a16:creationId xmlns:a16="http://schemas.microsoft.com/office/drawing/2014/main" id="{EFD65CBC-773B-431F-A6ED-4C80D6408F01}"/>
                </a:ext>
              </a:extLst>
            </p:cNvPr>
            <p:cNvSpPr>
              <a:spLocks/>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7" name="Freeform 269">
              <a:extLst>
                <a:ext uri="{FF2B5EF4-FFF2-40B4-BE49-F238E27FC236}">
                  <a16:creationId xmlns:a16="http://schemas.microsoft.com/office/drawing/2014/main" id="{047A15EF-6030-433A-BA93-02241A02CC76}"/>
                </a:ext>
              </a:extLst>
            </p:cNvPr>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4" name="Freeform 270">
              <a:extLst>
                <a:ext uri="{FF2B5EF4-FFF2-40B4-BE49-F238E27FC236}">
                  <a16:creationId xmlns:a16="http://schemas.microsoft.com/office/drawing/2014/main" id="{AA5CBCA1-942C-4362-805C-A5E45141C302}"/>
                </a:ext>
              </a:extLst>
            </p:cNvPr>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5" name="Freeform 271">
              <a:extLst>
                <a:ext uri="{FF2B5EF4-FFF2-40B4-BE49-F238E27FC236}">
                  <a16:creationId xmlns:a16="http://schemas.microsoft.com/office/drawing/2014/main" id="{934F7B4E-2024-49AA-8A71-5EBBCE40A922}"/>
                </a:ext>
              </a:extLst>
            </p:cNvPr>
            <p:cNvSpPr>
              <a:spLocks/>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7" name="Freeform 272">
              <a:extLst>
                <a:ext uri="{FF2B5EF4-FFF2-40B4-BE49-F238E27FC236}">
                  <a16:creationId xmlns:a16="http://schemas.microsoft.com/office/drawing/2014/main" id="{3CBA1E62-B954-4F3A-98D8-43C507F4DCA2}"/>
                </a:ext>
              </a:extLst>
            </p:cNvPr>
            <p:cNvSpPr>
              <a:spLocks/>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8" name="Freeform 273">
              <a:extLst>
                <a:ext uri="{FF2B5EF4-FFF2-40B4-BE49-F238E27FC236}">
                  <a16:creationId xmlns:a16="http://schemas.microsoft.com/office/drawing/2014/main" id="{D1EDDDFC-5CA5-432F-830E-091E90ADA616}"/>
                </a:ext>
              </a:extLst>
            </p:cNvPr>
            <p:cNvSpPr>
              <a:spLocks/>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54" name="Freeform 274">
              <a:extLst>
                <a:ext uri="{FF2B5EF4-FFF2-40B4-BE49-F238E27FC236}">
                  <a16:creationId xmlns:a16="http://schemas.microsoft.com/office/drawing/2014/main" id="{4C7CA546-015A-47BD-8CC6-782430C9C9F8}"/>
                </a:ext>
              </a:extLst>
            </p:cNvPr>
            <p:cNvSpPr>
              <a:spLocks/>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56" name="矩形 55">
            <a:extLst>
              <a:ext uri="{FF2B5EF4-FFF2-40B4-BE49-F238E27FC236}">
                <a16:creationId xmlns:a16="http://schemas.microsoft.com/office/drawing/2014/main" id="{19A5F725-53A7-4C82-AD5E-85B763AF8E1D}"/>
              </a:ext>
            </a:extLst>
          </p:cNvPr>
          <p:cNvSpPr/>
          <p:nvPr/>
        </p:nvSpPr>
        <p:spPr>
          <a:xfrm>
            <a:off x="1166797" y="2918773"/>
            <a:ext cx="2549961" cy="1200329"/>
          </a:xfrm>
          <a:prstGeom prst="rect">
            <a:avLst/>
          </a:prstGeom>
          <a:noFill/>
        </p:spPr>
        <p:txBody>
          <a:bodyPr wrap="square" rtlCol="0">
            <a:spAutoFit/>
          </a:bodyPr>
          <a:lstStyle/>
          <a:p>
            <a:pPr lvl="0" algn="ctr">
              <a:defRPr/>
            </a:pPr>
            <a:r>
              <a:rPr lang="zh-CN" altLang="en-US" sz="2400" b="1" dirty="0">
                <a:solidFill>
                  <a:schemeClr val="accent2"/>
                </a:solidFill>
                <a:latin typeface="微软雅黑 Light" panose="020B0502040204020203" pitchFamily="34" charset="-122"/>
                <a:ea typeface="微软雅黑 Light" panose="020B0502040204020203" pitchFamily="34" charset="-122"/>
                <a:cs typeface="+mn-ea"/>
                <a:sym typeface="+mn-lt"/>
              </a:rPr>
              <a:t>（</a:t>
            </a:r>
            <a:r>
              <a:rPr lang="en-US" altLang="zh-CN" sz="2400" b="1" dirty="0">
                <a:solidFill>
                  <a:schemeClr val="accent2"/>
                </a:solidFill>
                <a:latin typeface="微软雅黑 Light" panose="020B0502040204020203" pitchFamily="34" charset="-122"/>
                <a:ea typeface="微软雅黑 Light" panose="020B0502040204020203" pitchFamily="34" charset="-122"/>
                <a:cs typeface="+mn-ea"/>
                <a:sym typeface="+mn-lt"/>
              </a:rPr>
              <a:t>3</a:t>
            </a:r>
            <a:r>
              <a:rPr lang="zh-CN" altLang="en-US" sz="2400" b="1" dirty="0">
                <a:solidFill>
                  <a:schemeClr val="accent2"/>
                </a:solidFill>
                <a:latin typeface="微软雅黑 Light" panose="020B0502040204020203" pitchFamily="34" charset="-122"/>
                <a:ea typeface="微软雅黑 Light" panose="020B0502040204020203" pitchFamily="34" charset="-122"/>
                <a:cs typeface="+mn-ea"/>
                <a:sym typeface="+mn-lt"/>
              </a:rPr>
              <a:t>）乡、民族乡、镇的人民代表大会的职权包括</a:t>
            </a:r>
          </a:p>
        </p:txBody>
      </p:sp>
      <p:sp>
        <p:nvSpPr>
          <p:cNvPr id="57" name="椭圆 56">
            <a:extLst>
              <a:ext uri="{FF2B5EF4-FFF2-40B4-BE49-F238E27FC236}">
                <a16:creationId xmlns:a16="http://schemas.microsoft.com/office/drawing/2014/main" id="{EAA6FFAA-880A-4A0A-B537-DF0AFB2185BB}"/>
              </a:ext>
            </a:extLst>
          </p:cNvPr>
          <p:cNvSpPr/>
          <p:nvPr/>
        </p:nvSpPr>
        <p:spPr bwMode="auto">
          <a:xfrm>
            <a:off x="5306293" y="1675418"/>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altLang="zh-CN" sz="2400" dirty="0">
                <a:solidFill>
                  <a:schemeClr val="bg1"/>
                </a:solidFill>
                <a:latin typeface="+mj-ea"/>
                <a:ea typeface="+mj-ea"/>
              </a:rPr>
              <a:t>1</a:t>
            </a:r>
            <a:endParaRPr lang="zh-CN" altLang="en-US" sz="2400" dirty="0">
              <a:solidFill>
                <a:schemeClr val="bg1"/>
              </a:solidFill>
              <a:latin typeface="+mj-ea"/>
              <a:ea typeface="+mj-ea"/>
            </a:endParaRPr>
          </a:p>
        </p:txBody>
      </p:sp>
      <p:sp>
        <p:nvSpPr>
          <p:cNvPr id="58" name="椭圆 57">
            <a:extLst>
              <a:ext uri="{FF2B5EF4-FFF2-40B4-BE49-F238E27FC236}">
                <a16:creationId xmlns:a16="http://schemas.microsoft.com/office/drawing/2014/main" id="{1725B6EC-A2EE-4C77-B429-A01056B7C7AE}"/>
              </a:ext>
            </a:extLst>
          </p:cNvPr>
          <p:cNvSpPr/>
          <p:nvPr/>
        </p:nvSpPr>
        <p:spPr bwMode="auto">
          <a:xfrm>
            <a:off x="5306293" y="2646392"/>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altLang="zh-CN" sz="2400" dirty="0">
                <a:solidFill>
                  <a:schemeClr val="bg1"/>
                </a:solidFill>
                <a:latin typeface="+mj-ea"/>
                <a:ea typeface="+mj-ea"/>
              </a:rPr>
              <a:t>2</a:t>
            </a:r>
            <a:endParaRPr lang="zh-CN" altLang="en-US" sz="2400" dirty="0">
              <a:solidFill>
                <a:schemeClr val="bg1"/>
              </a:solidFill>
              <a:latin typeface="+mj-ea"/>
              <a:ea typeface="+mj-ea"/>
            </a:endParaRPr>
          </a:p>
        </p:txBody>
      </p:sp>
      <p:sp>
        <p:nvSpPr>
          <p:cNvPr id="6" name="矩形 5"/>
          <p:cNvSpPr/>
          <p:nvPr/>
        </p:nvSpPr>
        <p:spPr>
          <a:xfrm>
            <a:off x="5968570" y="1340074"/>
            <a:ext cx="6026953" cy="1200329"/>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设立预算的乡、民族乡、镇的人民代表大会审查和批准本级预算和本级预算执行情况的报告</a:t>
            </a:r>
          </a:p>
        </p:txBody>
      </p:sp>
      <p:sp>
        <p:nvSpPr>
          <p:cNvPr id="40" name="矩形 39">
            <a:extLst>
              <a:ext uri="{FF2B5EF4-FFF2-40B4-BE49-F238E27FC236}">
                <a16:creationId xmlns:a16="http://schemas.microsoft.com/office/drawing/2014/main" id="{1CA0AD3C-4EAC-455F-9189-146DEBCABF4A}"/>
              </a:ext>
            </a:extLst>
          </p:cNvPr>
          <p:cNvSpPr/>
          <p:nvPr/>
        </p:nvSpPr>
        <p:spPr>
          <a:xfrm>
            <a:off x="827294" y="217470"/>
            <a:ext cx="647831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6.1.3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预算管理的职权</a:t>
            </a:r>
          </a:p>
        </p:txBody>
      </p:sp>
      <p:sp>
        <p:nvSpPr>
          <p:cNvPr id="3" name="矩形 2"/>
          <p:cNvSpPr/>
          <p:nvPr/>
        </p:nvSpPr>
        <p:spPr>
          <a:xfrm>
            <a:off x="6005203" y="2719607"/>
            <a:ext cx="6096000" cy="461665"/>
          </a:xfrm>
          <a:prstGeom prst="rect">
            <a:avLst/>
          </a:prstGeom>
        </p:spPr>
        <p:txBody>
          <a:bodyPr>
            <a:spAutoFit/>
          </a:bodyPr>
          <a:lstStyle/>
          <a:p>
            <a:r>
              <a:rPr lang="zh-CN" altLang="en-US" sz="2400" dirty="0">
                <a:latin typeface="微软雅黑 Light" panose="020B0502040204020203" pitchFamily="34" charset="-122"/>
                <a:ea typeface="微软雅黑 Light" panose="020B0502040204020203" pitchFamily="34" charset="-122"/>
              </a:rPr>
              <a:t>监督本级预算的执行</a:t>
            </a:r>
          </a:p>
        </p:txBody>
      </p:sp>
      <p:sp>
        <p:nvSpPr>
          <p:cNvPr id="38" name="椭圆 37">
            <a:extLst>
              <a:ext uri="{FF2B5EF4-FFF2-40B4-BE49-F238E27FC236}">
                <a16:creationId xmlns:a16="http://schemas.microsoft.com/office/drawing/2014/main" id="{1725B6EC-A2EE-4C77-B429-A01056B7C7AE}"/>
              </a:ext>
            </a:extLst>
          </p:cNvPr>
          <p:cNvSpPr/>
          <p:nvPr/>
        </p:nvSpPr>
        <p:spPr bwMode="auto">
          <a:xfrm>
            <a:off x="5304908" y="3627778"/>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altLang="zh-CN" sz="2400" dirty="0">
                <a:solidFill>
                  <a:schemeClr val="bg1"/>
                </a:solidFill>
                <a:latin typeface="+mj-ea"/>
                <a:ea typeface="+mj-ea"/>
              </a:rPr>
              <a:t>3</a:t>
            </a:r>
            <a:endParaRPr lang="zh-CN" altLang="en-US" sz="2400" dirty="0">
              <a:solidFill>
                <a:schemeClr val="bg1"/>
              </a:solidFill>
              <a:latin typeface="+mj-ea"/>
              <a:ea typeface="+mj-ea"/>
            </a:endParaRPr>
          </a:p>
        </p:txBody>
      </p:sp>
      <p:sp>
        <p:nvSpPr>
          <p:cNvPr id="41" name="椭圆 40">
            <a:extLst>
              <a:ext uri="{FF2B5EF4-FFF2-40B4-BE49-F238E27FC236}">
                <a16:creationId xmlns:a16="http://schemas.microsoft.com/office/drawing/2014/main" id="{1725B6EC-A2EE-4C77-B429-A01056B7C7AE}"/>
              </a:ext>
            </a:extLst>
          </p:cNvPr>
          <p:cNvSpPr/>
          <p:nvPr/>
        </p:nvSpPr>
        <p:spPr bwMode="auto">
          <a:xfrm>
            <a:off x="5304908" y="4537629"/>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altLang="zh-CN" sz="2400" dirty="0">
                <a:solidFill>
                  <a:schemeClr val="bg1"/>
                </a:solidFill>
                <a:latin typeface="+mj-ea"/>
                <a:ea typeface="+mj-ea"/>
              </a:rPr>
              <a:t>4</a:t>
            </a:r>
            <a:endParaRPr lang="zh-CN" altLang="en-US" sz="2400" dirty="0">
              <a:solidFill>
                <a:schemeClr val="bg1"/>
              </a:solidFill>
              <a:latin typeface="+mj-ea"/>
              <a:ea typeface="+mj-ea"/>
            </a:endParaRPr>
          </a:p>
        </p:txBody>
      </p:sp>
      <p:sp>
        <p:nvSpPr>
          <p:cNvPr id="42" name="矩形 41"/>
          <p:cNvSpPr/>
          <p:nvPr/>
        </p:nvSpPr>
        <p:spPr>
          <a:xfrm>
            <a:off x="6005203" y="3726264"/>
            <a:ext cx="6096000" cy="461665"/>
          </a:xfrm>
          <a:prstGeom prst="rect">
            <a:avLst/>
          </a:prstGeom>
        </p:spPr>
        <p:txBody>
          <a:bodyPr>
            <a:spAutoFit/>
          </a:bodyPr>
          <a:lstStyle/>
          <a:p>
            <a:r>
              <a:rPr lang="zh-CN" altLang="en-US" sz="2400" dirty="0">
                <a:latin typeface="微软雅黑 Light" panose="020B0502040204020203" pitchFamily="34" charset="-122"/>
                <a:ea typeface="微软雅黑 Light" panose="020B0502040204020203" pitchFamily="34" charset="-122"/>
              </a:rPr>
              <a:t>审查和批准本级预算的调整方案</a:t>
            </a:r>
          </a:p>
        </p:txBody>
      </p:sp>
      <p:sp>
        <p:nvSpPr>
          <p:cNvPr id="2" name="矩形 1"/>
          <p:cNvSpPr/>
          <p:nvPr/>
        </p:nvSpPr>
        <p:spPr>
          <a:xfrm>
            <a:off x="6002208" y="4656268"/>
            <a:ext cx="4493538" cy="461665"/>
          </a:xfrm>
          <a:prstGeom prst="rect">
            <a:avLst/>
          </a:prstGeom>
        </p:spPr>
        <p:txBody>
          <a:bodyPr wrap="none">
            <a:spAutoFit/>
          </a:bodyPr>
          <a:lstStyle/>
          <a:p>
            <a:r>
              <a:rPr lang="zh-CN" altLang="en-US" sz="2400" dirty="0">
                <a:latin typeface="微软雅黑 Light" panose="020B0502040204020203" pitchFamily="34" charset="-122"/>
                <a:ea typeface="微软雅黑 Light" panose="020B0502040204020203" pitchFamily="34" charset="-122"/>
              </a:rPr>
              <a:t>审查和批准本级预算的调整方案</a:t>
            </a:r>
          </a:p>
        </p:txBody>
      </p:sp>
      <p:sp>
        <p:nvSpPr>
          <p:cNvPr id="43" name="椭圆 42">
            <a:extLst>
              <a:ext uri="{FF2B5EF4-FFF2-40B4-BE49-F238E27FC236}">
                <a16:creationId xmlns:a16="http://schemas.microsoft.com/office/drawing/2014/main" id="{1725B6EC-A2EE-4C77-B429-A01056B7C7AE}"/>
              </a:ext>
            </a:extLst>
          </p:cNvPr>
          <p:cNvSpPr/>
          <p:nvPr/>
        </p:nvSpPr>
        <p:spPr bwMode="auto">
          <a:xfrm>
            <a:off x="5319215" y="5447480"/>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altLang="zh-CN" sz="2400" dirty="0">
                <a:solidFill>
                  <a:schemeClr val="bg1"/>
                </a:solidFill>
                <a:latin typeface="+mj-ea"/>
                <a:ea typeface="+mj-ea"/>
              </a:rPr>
              <a:t>5</a:t>
            </a:r>
            <a:endParaRPr lang="zh-CN" altLang="en-US" sz="2400" dirty="0">
              <a:solidFill>
                <a:schemeClr val="bg1"/>
              </a:solidFill>
              <a:latin typeface="+mj-ea"/>
              <a:ea typeface="+mj-ea"/>
            </a:endParaRPr>
          </a:p>
        </p:txBody>
      </p:sp>
      <p:sp>
        <p:nvSpPr>
          <p:cNvPr id="4" name="矩形 3"/>
          <p:cNvSpPr/>
          <p:nvPr/>
        </p:nvSpPr>
        <p:spPr>
          <a:xfrm>
            <a:off x="6005204" y="5549417"/>
            <a:ext cx="5781809" cy="830997"/>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撤销本级政府关于预算、决算的不适当的决定和命令</a:t>
            </a:r>
          </a:p>
        </p:txBody>
      </p:sp>
    </p:spTree>
    <p:extLst>
      <p:ext uri="{BB962C8B-B14F-4D97-AF65-F5344CB8AC3E}">
        <p14:creationId xmlns:p14="http://schemas.microsoft.com/office/powerpoint/2010/main" val="4242539689"/>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ppt_x"/>
                                          </p:val>
                                        </p:tav>
                                        <p:tav tm="100000">
                                          <p:val>
                                            <p:strVal val="#ppt_x"/>
                                          </p:val>
                                        </p:tav>
                                      </p:tavLst>
                                    </p:anim>
                                    <p:anim calcmode="lin" valueType="num">
                                      <p:cBhvr additive="base">
                                        <p:cTn id="8"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500" fill="hold"/>
                                        <p:tgtEl>
                                          <p:spTgt spid="57"/>
                                        </p:tgtEl>
                                        <p:attrNameLst>
                                          <p:attrName>ppt_x</p:attrName>
                                        </p:attrNameLst>
                                      </p:cBhvr>
                                      <p:tavLst>
                                        <p:tav tm="0">
                                          <p:val>
                                            <p:strVal val="#ppt_x"/>
                                          </p:val>
                                        </p:tav>
                                        <p:tav tm="100000">
                                          <p:val>
                                            <p:strVal val="#ppt_x"/>
                                          </p:val>
                                        </p:tav>
                                      </p:tavLst>
                                    </p:anim>
                                    <p:anim calcmode="lin" valueType="num">
                                      <p:cBhvr additive="base">
                                        <p:cTn id="14"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8"/>
                                        </p:tgtEl>
                                        <p:attrNameLst>
                                          <p:attrName>style.visibility</p:attrName>
                                        </p:attrNameLst>
                                      </p:cBhvr>
                                      <p:to>
                                        <p:strVal val="visible"/>
                                      </p:to>
                                    </p:set>
                                    <p:anim calcmode="lin" valueType="num">
                                      <p:cBhvr additive="base">
                                        <p:cTn id="25" dur="500" fill="hold"/>
                                        <p:tgtEl>
                                          <p:spTgt spid="58"/>
                                        </p:tgtEl>
                                        <p:attrNameLst>
                                          <p:attrName>ppt_x</p:attrName>
                                        </p:attrNameLst>
                                      </p:cBhvr>
                                      <p:tavLst>
                                        <p:tav tm="0">
                                          <p:val>
                                            <p:strVal val="#ppt_x"/>
                                          </p:val>
                                        </p:tav>
                                        <p:tav tm="100000">
                                          <p:val>
                                            <p:strVal val="#ppt_x"/>
                                          </p:val>
                                        </p:tav>
                                      </p:tavLst>
                                    </p:anim>
                                    <p:anim calcmode="lin" valueType="num">
                                      <p:cBhvr additive="base">
                                        <p:cTn id="26"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 calcmode="lin" valueType="num">
                                      <p:cBhvr additive="base">
                                        <p:cTn id="3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additive="base">
                                        <p:cTn id="37" dur="500" fill="hold"/>
                                        <p:tgtEl>
                                          <p:spTgt spid="38"/>
                                        </p:tgtEl>
                                        <p:attrNameLst>
                                          <p:attrName>ppt_x</p:attrName>
                                        </p:attrNameLst>
                                      </p:cBhvr>
                                      <p:tavLst>
                                        <p:tav tm="0">
                                          <p:val>
                                            <p:strVal val="#ppt_x"/>
                                          </p:val>
                                        </p:tav>
                                        <p:tav tm="100000">
                                          <p:val>
                                            <p:strVal val="#ppt_x"/>
                                          </p:val>
                                        </p:tav>
                                      </p:tavLst>
                                    </p:anim>
                                    <p:anim calcmode="lin" valueType="num">
                                      <p:cBhvr additive="base">
                                        <p:cTn id="38"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2"/>
                                        </p:tgtEl>
                                        <p:attrNameLst>
                                          <p:attrName>style.visibility</p:attrName>
                                        </p:attrNameLst>
                                      </p:cBhvr>
                                      <p:to>
                                        <p:strVal val="visible"/>
                                      </p:to>
                                    </p:set>
                                    <p:anim calcmode="lin" valueType="num">
                                      <p:cBhvr additive="base">
                                        <p:cTn id="43" dur="500" fill="hold"/>
                                        <p:tgtEl>
                                          <p:spTgt spid="42"/>
                                        </p:tgtEl>
                                        <p:attrNameLst>
                                          <p:attrName>ppt_x</p:attrName>
                                        </p:attrNameLst>
                                      </p:cBhvr>
                                      <p:tavLst>
                                        <p:tav tm="0">
                                          <p:val>
                                            <p:strVal val="#ppt_x"/>
                                          </p:val>
                                        </p:tav>
                                        <p:tav tm="100000">
                                          <p:val>
                                            <p:strVal val="#ppt_x"/>
                                          </p:val>
                                        </p:tav>
                                      </p:tavLst>
                                    </p:anim>
                                    <p:anim calcmode="lin" valueType="num">
                                      <p:cBhvr additive="base">
                                        <p:cTn id="44"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additive="base">
                                        <p:cTn id="49" dur="500" fill="hold"/>
                                        <p:tgtEl>
                                          <p:spTgt spid="41"/>
                                        </p:tgtEl>
                                        <p:attrNameLst>
                                          <p:attrName>ppt_x</p:attrName>
                                        </p:attrNameLst>
                                      </p:cBhvr>
                                      <p:tavLst>
                                        <p:tav tm="0">
                                          <p:val>
                                            <p:strVal val="#ppt_x"/>
                                          </p:val>
                                        </p:tav>
                                        <p:tav tm="100000">
                                          <p:val>
                                            <p:strVal val="#ppt_x"/>
                                          </p:val>
                                        </p:tav>
                                      </p:tavLst>
                                    </p:anim>
                                    <p:anim calcmode="lin" valueType="num">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
                                            <p:txEl>
                                              <p:pRg st="0" end="0"/>
                                            </p:txEl>
                                          </p:spTgt>
                                        </p:tgtEl>
                                        <p:attrNameLst>
                                          <p:attrName>style.visibility</p:attrName>
                                        </p:attrNameLst>
                                      </p:cBhvr>
                                      <p:to>
                                        <p:strVal val="visible"/>
                                      </p:to>
                                    </p:set>
                                    <p:anim calcmode="lin" valueType="num">
                                      <p:cBhvr additive="base">
                                        <p:cTn id="55"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3"/>
                                        </p:tgtEl>
                                        <p:attrNameLst>
                                          <p:attrName>style.visibility</p:attrName>
                                        </p:attrNameLst>
                                      </p:cBhvr>
                                      <p:to>
                                        <p:strVal val="visible"/>
                                      </p:to>
                                    </p:set>
                                    <p:anim calcmode="lin" valueType="num">
                                      <p:cBhvr additive="base">
                                        <p:cTn id="61" dur="500" fill="hold"/>
                                        <p:tgtEl>
                                          <p:spTgt spid="43"/>
                                        </p:tgtEl>
                                        <p:attrNameLst>
                                          <p:attrName>ppt_x</p:attrName>
                                        </p:attrNameLst>
                                      </p:cBhvr>
                                      <p:tavLst>
                                        <p:tav tm="0">
                                          <p:val>
                                            <p:strVal val="#ppt_x"/>
                                          </p:val>
                                        </p:tav>
                                        <p:tav tm="100000">
                                          <p:val>
                                            <p:strVal val="#ppt_x"/>
                                          </p:val>
                                        </p:tav>
                                      </p:tavLst>
                                    </p:anim>
                                    <p:anim calcmode="lin" valueType="num">
                                      <p:cBhvr additive="base">
                                        <p:cTn id="62"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4"/>
                                        </p:tgtEl>
                                        <p:attrNameLst>
                                          <p:attrName>style.visibility</p:attrName>
                                        </p:attrNameLst>
                                      </p:cBhvr>
                                      <p:to>
                                        <p:strVal val="visible"/>
                                      </p:to>
                                    </p:set>
                                    <p:anim calcmode="lin" valueType="num">
                                      <p:cBhvr additive="base">
                                        <p:cTn id="67" dur="500" fill="hold"/>
                                        <p:tgtEl>
                                          <p:spTgt spid="4"/>
                                        </p:tgtEl>
                                        <p:attrNameLst>
                                          <p:attrName>ppt_x</p:attrName>
                                        </p:attrNameLst>
                                      </p:cBhvr>
                                      <p:tavLst>
                                        <p:tav tm="0">
                                          <p:val>
                                            <p:strVal val="#ppt_x"/>
                                          </p:val>
                                        </p:tav>
                                        <p:tav tm="100000">
                                          <p:val>
                                            <p:strVal val="#ppt_x"/>
                                          </p:val>
                                        </p:tav>
                                      </p:tavLst>
                                    </p:anim>
                                    <p:anim calcmode="lin" valueType="num">
                                      <p:cBhvr additive="base">
                                        <p:cTn id="6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animBg="1"/>
      <p:bldP spid="58" grpId="0" animBg="1"/>
      <p:bldP spid="6" grpId="0"/>
      <p:bldP spid="38" grpId="0" animBg="1"/>
      <p:bldP spid="41" grpId="0" animBg="1"/>
      <p:bldP spid="42" grpId="0"/>
      <p:bldP spid="43" grpId="0" animBg="1"/>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a:extLst>
              <a:ext uri="{FF2B5EF4-FFF2-40B4-BE49-F238E27FC236}">
                <a16:creationId xmlns:a16="http://schemas.microsoft.com/office/drawing/2014/main" id="{F781B896-B4E4-41BC-A9DC-4164F434DCC9}"/>
              </a:ext>
            </a:extLst>
          </p:cNvPr>
          <p:cNvGrpSpPr/>
          <p:nvPr/>
        </p:nvGrpSpPr>
        <p:grpSpPr>
          <a:xfrm>
            <a:off x="0" y="3966269"/>
            <a:ext cx="12196762" cy="2891725"/>
            <a:chOff x="10778677" y="2810919"/>
            <a:chExt cx="12196762" cy="2247900"/>
          </a:xfrm>
        </p:grpSpPr>
        <p:pic>
          <p:nvPicPr>
            <p:cNvPr id="22" name="图片 21">
              <a:extLst>
                <a:ext uri="{FF2B5EF4-FFF2-40B4-BE49-F238E27FC236}">
                  <a16:creationId xmlns:a16="http://schemas.microsoft.com/office/drawing/2014/main" id="{226657D9-AE9F-4441-845A-8E5CDC597B79}"/>
                </a:ext>
              </a:extLst>
            </p:cNvPr>
            <p:cNvPicPr>
              <a:picLocks noChangeAspect="1"/>
            </p:cNvPicPr>
            <p:nvPr/>
          </p:nvPicPr>
          <p:blipFill rotWithShape="1">
            <a:blip r:embed="rId3">
              <a:extLst>
                <a:ext uri="{28A0092B-C50C-407E-A947-70E740481C1C}">
                  <a14:useLocalDpi xmlns:a14="http://schemas.microsoft.com/office/drawing/2010/main" val="0"/>
                </a:ext>
              </a:extLst>
            </a:blip>
            <a:srcRect t="53611" b="13611"/>
            <a:stretch/>
          </p:blipFill>
          <p:spPr>
            <a:xfrm>
              <a:off x="10784492" y="2810919"/>
              <a:ext cx="12190946" cy="2247900"/>
            </a:xfrm>
            <a:prstGeom prst="rect">
              <a:avLst/>
            </a:prstGeom>
          </p:spPr>
        </p:pic>
        <p:sp>
          <p:nvSpPr>
            <p:cNvPr id="23" name="矩形 22">
              <a:extLst>
                <a:ext uri="{FF2B5EF4-FFF2-40B4-BE49-F238E27FC236}">
                  <a16:creationId xmlns:a16="http://schemas.microsoft.com/office/drawing/2014/main" id="{43241A56-9633-4215-AFE7-031561EF645E}"/>
                </a:ext>
              </a:extLst>
            </p:cNvPr>
            <p:cNvSpPr/>
            <p:nvPr/>
          </p:nvSpPr>
          <p:spPr bwMode="auto">
            <a:xfrm>
              <a:off x="10778677" y="2810919"/>
              <a:ext cx="12196762" cy="2247900"/>
            </a:xfrm>
            <a:prstGeom prst="rect">
              <a:avLst/>
            </a:prstGeom>
            <a:solidFill>
              <a:schemeClr val="tx1">
                <a:lumMod val="50000"/>
                <a:alpha val="7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24" name="箭头: 五边形 23">
            <a:extLst>
              <a:ext uri="{FF2B5EF4-FFF2-40B4-BE49-F238E27FC236}">
                <a16:creationId xmlns:a16="http://schemas.microsoft.com/office/drawing/2014/main" id="{154B362D-2C69-4C6C-A31F-D1280000A25D}"/>
              </a:ext>
            </a:extLst>
          </p:cNvPr>
          <p:cNvSpPr/>
          <p:nvPr/>
        </p:nvSpPr>
        <p:spPr bwMode="auto">
          <a:xfrm>
            <a:off x="393035" y="2097632"/>
            <a:ext cx="2829441" cy="1312171"/>
          </a:xfrm>
          <a:prstGeom prst="homePlate">
            <a:avLst>
              <a:gd name="adj" fmla="val 20939"/>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zh-CN" altLang="en-US" sz="2400" dirty="0">
                <a:solidFill>
                  <a:srgbClr val="FFFFFF"/>
                </a:solidFill>
                <a:latin typeface="微软雅黑 Light" panose="020B0502040204020203" pitchFamily="34" charset="-122"/>
                <a:ea typeface="微软雅黑 Light" panose="020B0502040204020203" pitchFamily="34" charset="-122"/>
              </a:rPr>
              <a:t>（</a:t>
            </a:r>
            <a:r>
              <a:rPr lang="en-US" altLang="zh-CN" sz="2400" dirty="0">
                <a:solidFill>
                  <a:srgbClr val="FFFFFF"/>
                </a:solidFill>
                <a:latin typeface="微软雅黑 Light" panose="020B0502040204020203" pitchFamily="34" charset="-122"/>
                <a:ea typeface="微软雅黑 Light" panose="020B0502040204020203" pitchFamily="34" charset="-122"/>
              </a:rPr>
              <a:t>1</a:t>
            </a:r>
            <a:r>
              <a:rPr lang="zh-CN" altLang="en-US" sz="2400" dirty="0">
                <a:solidFill>
                  <a:srgbClr val="FFFFFF"/>
                </a:solidFill>
                <a:latin typeface="微软雅黑 Light" panose="020B0502040204020203" pitchFamily="34" charset="-122"/>
                <a:ea typeface="微软雅黑 Light" panose="020B0502040204020203" pitchFamily="34" charset="-122"/>
              </a:rPr>
              <a:t>）国务院财政部门的职权包括：</a:t>
            </a:r>
          </a:p>
        </p:txBody>
      </p:sp>
      <p:sp>
        <p:nvSpPr>
          <p:cNvPr id="63" name="矩形 62">
            <a:extLst>
              <a:ext uri="{FF2B5EF4-FFF2-40B4-BE49-F238E27FC236}">
                <a16:creationId xmlns:a16="http://schemas.microsoft.com/office/drawing/2014/main" id="{08120DC2-75DE-4486-965C-9816D1140957}"/>
              </a:ext>
            </a:extLst>
          </p:cNvPr>
          <p:cNvSpPr/>
          <p:nvPr/>
        </p:nvSpPr>
        <p:spPr bwMode="auto">
          <a:xfrm>
            <a:off x="3663234" y="4104858"/>
            <a:ext cx="8254077" cy="2269726"/>
          </a:xfrm>
          <a:prstGeom prst="rect">
            <a:avLst/>
          </a:prstGeom>
          <a:solidFill>
            <a:schemeClr val="bg1"/>
          </a:solidFill>
          <a:ln w="12700" cap="flat" cmpd="sng" algn="ctr">
            <a:solidFill>
              <a:schemeClr val="tx2">
                <a:lumMod val="60000"/>
                <a:lumOff val="40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lvl="0">
              <a:lnSpc>
                <a:spcPct val="150000"/>
              </a:lnSpc>
              <a:defRPr/>
            </a:pPr>
            <a:r>
              <a:rPr lang="zh-CN" altLang="en-US" sz="2400" dirty="0">
                <a:solidFill>
                  <a:srgbClr val="3D3D3D"/>
                </a:solidFill>
                <a:latin typeface="微软雅黑 Light" panose="020B0502040204020203" pitchFamily="34" charset="-122"/>
                <a:ea typeface="微软雅黑 Light" panose="020B0502040204020203" pitchFamily="34" charset="-122"/>
              </a:rPr>
              <a:t>          ①具体编制本级预算、决算草案；  ②具体组织本级总预算的执行；③提出本级预算预备费动用方案       ④具体编制本级预算的调整方案；⑤定期向本级政府和上一级政府财政部门报告本级总预算的执行情况。</a:t>
            </a:r>
            <a:endParaRPr kumimoji="0" lang="zh-CN" altLang="en-US" sz="24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64" name="矩形 63">
            <a:extLst>
              <a:ext uri="{FF2B5EF4-FFF2-40B4-BE49-F238E27FC236}">
                <a16:creationId xmlns:a16="http://schemas.microsoft.com/office/drawing/2014/main" id="{94806836-F4A7-403E-BADB-70CAE815BCCB}"/>
              </a:ext>
            </a:extLst>
          </p:cNvPr>
          <p:cNvSpPr/>
          <p:nvPr/>
        </p:nvSpPr>
        <p:spPr bwMode="auto">
          <a:xfrm>
            <a:off x="3663234" y="1559784"/>
            <a:ext cx="8254077" cy="2365617"/>
          </a:xfrm>
          <a:prstGeom prst="rect">
            <a:avLst/>
          </a:prstGeom>
          <a:solidFill>
            <a:schemeClr val="bg1"/>
          </a:solidFill>
          <a:ln w="12700" cap="flat" cmpd="sng" algn="ctr">
            <a:solidFill>
              <a:schemeClr val="tx2">
                <a:lumMod val="60000"/>
                <a:lumOff val="40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lvl="0">
              <a:lnSpc>
                <a:spcPct val="150000"/>
              </a:lnSpc>
              <a:defRPr/>
            </a:pPr>
            <a:r>
              <a:rPr lang="zh-CN" altLang="en-US" sz="2400" dirty="0">
                <a:solidFill>
                  <a:srgbClr val="3D3D3D"/>
                </a:solidFill>
                <a:latin typeface="微软雅黑 Light" panose="020B0502040204020203" pitchFamily="34" charset="-122"/>
                <a:ea typeface="微软雅黑 Light" panose="020B0502040204020203" pitchFamily="34" charset="-122"/>
              </a:rPr>
              <a:t>         ①具体编制中央预算、决算草案；②具体组织中央和地方预算的执行；③提出中央预算预备费动用方案；④具体编制中央预算的调整方案；⑤定期向国务院报告中央和地方预算的执行情况。</a:t>
            </a:r>
          </a:p>
        </p:txBody>
      </p:sp>
      <p:sp>
        <p:nvSpPr>
          <p:cNvPr id="3" name="矩形 2"/>
          <p:cNvSpPr/>
          <p:nvPr/>
        </p:nvSpPr>
        <p:spPr>
          <a:xfrm>
            <a:off x="369570" y="1047298"/>
            <a:ext cx="10707964" cy="523220"/>
          </a:xfrm>
          <a:prstGeom prst="rect">
            <a:avLst/>
          </a:prstGeom>
        </p:spPr>
        <p:txBody>
          <a:bodyPr wrap="square">
            <a:spAutoFit/>
          </a:bodyPr>
          <a:lstStyle/>
          <a:p>
            <a:r>
              <a:rPr lang="en-US" altLang="zh-CN" sz="2800" dirty="0">
                <a:latin typeface="微软雅黑 Light" panose="020B0502040204020203" pitchFamily="34" charset="-122"/>
                <a:ea typeface="微软雅黑 Light" panose="020B0502040204020203" pitchFamily="34" charset="-122"/>
              </a:rPr>
              <a:t>2.</a:t>
            </a:r>
            <a:r>
              <a:rPr lang="zh-CN" altLang="en-US" sz="2800" dirty="0">
                <a:latin typeface="微软雅黑 Light" panose="020B0502040204020203" pitchFamily="34" charset="-122"/>
                <a:ea typeface="微软雅黑 Light" panose="020B0502040204020203" pitchFamily="34" charset="-122"/>
              </a:rPr>
              <a:t>各级财政部门的职权</a:t>
            </a:r>
          </a:p>
        </p:txBody>
      </p:sp>
      <p:sp>
        <p:nvSpPr>
          <p:cNvPr id="41" name="箭头: 五边形 23">
            <a:extLst>
              <a:ext uri="{FF2B5EF4-FFF2-40B4-BE49-F238E27FC236}">
                <a16:creationId xmlns:a16="http://schemas.microsoft.com/office/drawing/2014/main" id="{154B362D-2C69-4C6C-A31F-D1280000A25D}"/>
              </a:ext>
            </a:extLst>
          </p:cNvPr>
          <p:cNvSpPr/>
          <p:nvPr/>
        </p:nvSpPr>
        <p:spPr bwMode="auto">
          <a:xfrm>
            <a:off x="393035" y="4357090"/>
            <a:ext cx="2829441" cy="1312171"/>
          </a:xfrm>
          <a:prstGeom prst="homePlate">
            <a:avLst>
              <a:gd name="adj" fmla="val 20939"/>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zh-CN" altLang="en-US" sz="2400" dirty="0">
                <a:solidFill>
                  <a:srgbClr val="FFFFFF"/>
                </a:solidFill>
                <a:latin typeface="微软雅黑 Light" panose="020B0502040204020203" pitchFamily="34" charset="-122"/>
                <a:ea typeface="微软雅黑 Light" panose="020B0502040204020203" pitchFamily="34" charset="-122"/>
              </a:rPr>
              <a:t>（</a:t>
            </a:r>
            <a:r>
              <a:rPr lang="en-US" altLang="zh-CN" sz="2400" dirty="0">
                <a:solidFill>
                  <a:srgbClr val="FFFFFF"/>
                </a:solidFill>
                <a:latin typeface="微软雅黑 Light" panose="020B0502040204020203" pitchFamily="34" charset="-122"/>
                <a:ea typeface="微软雅黑 Light" panose="020B0502040204020203" pitchFamily="34" charset="-122"/>
              </a:rPr>
              <a:t>2</a:t>
            </a:r>
            <a:r>
              <a:rPr lang="zh-CN" altLang="en-US" sz="2400" dirty="0">
                <a:solidFill>
                  <a:srgbClr val="FFFFFF"/>
                </a:solidFill>
                <a:latin typeface="微软雅黑 Light" panose="020B0502040204020203" pitchFamily="34" charset="-122"/>
                <a:ea typeface="微软雅黑 Light" panose="020B0502040204020203" pitchFamily="34" charset="-122"/>
              </a:rPr>
              <a:t>）地方各级政府财政部门的职权包括：</a:t>
            </a:r>
          </a:p>
        </p:txBody>
      </p:sp>
      <p:sp>
        <p:nvSpPr>
          <p:cNvPr id="12" name="矩形 11">
            <a:extLst>
              <a:ext uri="{FF2B5EF4-FFF2-40B4-BE49-F238E27FC236}">
                <a16:creationId xmlns:a16="http://schemas.microsoft.com/office/drawing/2014/main" id="{1CA0AD3C-4EAC-455F-9189-146DEBCABF4A}"/>
              </a:ext>
            </a:extLst>
          </p:cNvPr>
          <p:cNvSpPr/>
          <p:nvPr/>
        </p:nvSpPr>
        <p:spPr>
          <a:xfrm>
            <a:off x="909911" y="166079"/>
            <a:ext cx="647831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6.1.3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预算管理的职权</a:t>
            </a:r>
          </a:p>
        </p:txBody>
      </p:sp>
    </p:spTree>
    <p:extLst>
      <p:ext uri="{BB962C8B-B14F-4D97-AF65-F5344CB8AC3E}">
        <p14:creationId xmlns:p14="http://schemas.microsoft.com/office/powerpoint/2010/main" val="108742515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4"/>
                                        </p:tgtEl>
                                        <p:attrNameLst>
                                          <p:attrName>style.visibility</p:attrName>
                                        </p:attrNameLst>
                                      </p:cBhvr>
                                      <p:to>
                                        <p:strVal val="visible"/>
                                      </p:to>
                                    </p:set>
                                    <p:anim calcmode="lin" valueType="num">
                                      <p:cBhvr additive="base">
                                        <p:cTn id="19" dur="500" fill="hold"/>
                                        <p:tgtEl>
                                          <p:spTgt spid="64"/>
                                        </p:tgtEl>
                                        <p:attrNameLst>
                                          <p:attrName>ppt_x</p:attrName>
                                        </p:attrNameLst>
                                      </p:cBhvr>
                                      <p:tavLst>
                                        <p:tav tm="0">
                                          <p:val>
                                            <p:strVal val="#ppt_x"/>
                                          </p:val>
                                        </p:tav>
                                        <p:tav tm="100000">
                                          <p:val>
                                            <p:strVal val="#ppt_x"/>
                                          </p:val>
                                        </p:tav>
                                      </p:tavLst>
                                    </p:anim>
                                    <p:anim calcmode="lin" valueType="num">
                                      <p:cBhvr additive="base">
                                        <p:cTn id="20"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fill="hold"/>
                                        <p:tgtEl>
                                          <p:spTgt spid="41"/>
                                        </p:tgtEl>
                                        <p:attrNameLst>
                                          <p:attrName>ppt_x</p:attrName>
                                        </p:attrNameLst>
                                      </p:cBhvr>
                                      <p:tavLst>
                                        <p:tav tm="0">
                                          <p:val>
                                            <p:strVal val="#ppt_x"/>
                                          </p:val>
                                        </p:tav>
                                        <p:tav tm="100000">
                                          <p:val>
                                            <p:strVal val="#ppt_x"/>
                                          </p:val>
                                        </p:tav>
                                      </p:tavLst>
                                    </p:anim>
                                    <p:anim calcmode="lin" valueType="num">
                                      <p:cBhvr additive="base">
                                        <p:cTn id="2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3"/>
                                        </p:tgtEl>
                                        <p:attrNameLst>
                                          <p:attrName>style.visibility</p:attrName>
                                        </p:attrNameLst>
                                      </p:cBhvr>
                                      <p:to>
                                        <p:strVal val="visible"/>
                                      </p:to>
                                    </p:set>
                                    <p:anim calcmode="lin" valueType="num">
                                      <p:cBhvr additive="base">
                                        <p:cTn id="31" dur="500" fill="hold"/>
                                        <p:tgtEl>
                                          <p:spTgt spid="63"/>
                                        </p:tgtEl>
                                        <p:attrNameLst>
                                          <p:attrName>ppt_x</p:attrName>
                                        </p:attrNameLst>
                                      </p:cBhvr>
                                      <p:tavLst>
                                        <p:tav tm="0">
                                          <p:val>
                                            <p:strVal val="#ppt_x"/>
                                          </p:val>
                                        </p:tav>
                                        <p:tav tm="100000">
                                          <p:val>
                                            <p:strVal val="#ppt_x"/>
                                          </p:val>
                                        </p:tav>
                                      </p:tavLst>
                                    </p:anim>
                                    <p:anim calcmode="lin" valueType="num">
                                      <p:cBhvr additive="base">
                                        <p:cTn id="32"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63" grpId="0" animBg="1"/>
      <p:bldP spid="64" grpId="0" animBg="1"/>
      <p:bldP spid="3" grpId="0"/>
      <p:bldP spid="4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a:extLst>
              <a:ext uri="{FF2B5EF4-FFF2-40B4-BE49-F238E27FC236}">
                <a16:creationId xmlns:a16="http://schemas.microsoft.com/office/drawing/2014/main" id="{F781B896-B4E4-41BC-A9DC-4164F434DCC9}"/>
              </a:ext>
            </a:extLst>
          </p:cNvPr>
          <p:cNvGrpSpPr/>
          <p:nvPr/>
        </p:nvGrpSpPr>
        <p:grpSpPr>
          <a:xfrm>
            <a:off x="0" y="3966269"/>
            <a:ext cx="12196762" cy="2891725"/>
            <a:chOff x="10778677" y="2810919"/>
            <a:chExt cx="12196762" cy="2247900"/>
          </a:xfrm>
        </p:grpSpPr>
        <p:pic>
          <p:nvPicPr>
            <p:cNvPr id="22" name="图片 21">
              <a:extLst>
                <a:ext uri="{FF2B5EF4-FFF2-40B4-BE49-F238E27FC236}">
                  <a16:creationId xmlns:a16="http://schemas.microsoft.com/office/drawing/2014/main" id="{226657D9-AE9F-4441-845A-8E5CDC597B79}"/>
                </a:ext>
              </a:extLst>
            </p:cNvPr>
            <p:cNvPicPr>
              <a:picLocks noChangeAspect="1"/>
            </p:cNvPicPr>
            <p:nvPr/>
          </p:nvPicPr>
          <p:blipFill rotWithShape="1">
            <a:blip r:embed="rId3">
              <a:extLst>
                <a:ext uri="{28A0092B-C50C-407E-A947-70E740481C1C}">
                  <a14:useLocalDpi xmlns:a14="http://schemas.microsoft.com/office/drawing/2010/main" val="0"/>
                </a:ext>
              </a:extLst>
            </a:blip>
            <a:srcRect t="53611" b="13611"/>
            <a:stretch/>
          </p:blipFill>
          <p:spPr>
            <a:xfrm>
              <a:off x="10784492" y="2810919"/>
              <a:ext cx="12190946" cy="2247900"/>
            </a:xfrm>
            <a:prstGeom prst="rect">
              <a:avLst/>
            </a:prstGeom>
          </p:spPr>
        </p:pic>
        <p:sp>
          <p:nvSpPr>
            <p:cNvPr id="23" name="矩形 22">
              <a:extLst>
                <a:ext uri="{FF2B5EF4-FFF2-40B4-BE49-F238E27FC236}">
                  <a16:creationId xmlns:a16="http://schemas.microsoft.com/office/drawing/2014/main" id="{43241A56-9633-4215-AFE7-031561EF645E}"/>
                </a:ext>
              </a:extLst>
            </p:cNvPr>
            <p:cNvSpPr/>
            <p:nvPr/>
          </p:nvSpPr>
          <p:spPr bwMode="auto">
            <a:xfrm>
              <a:off x="10778677" y="2810919"/>
              <a:ext cx="12196762" cy="2247900"/>
            </a:xfrm>
            <a:prstGeom prst="rect">
              <a:avLst/>
            </a:prstGeom>
            <a:solidFill>
              <a:schemeClr val="tx1">
                <a:lumMod val="50000"/>
                <a:alpha val="7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24" name="箭头: 五边形 23">
            <a:extLst>
              <a:ext uri="{FF2B5EF4-FFF2-40B4-BE49-F238E27FC236}">
                <a16:creationId xmlns:a16="http://schemas.microsoft.com/office/drawing/2014/main" id="{154B362D-2C69-4C6C-A31F-D1280000A25D}"/>
              </a:ext>
            </a:extLst>
          </p:cNvPr>
          <p:cNvSpPr/>
          <p:nvPr/>
        </p:nvSpPr>
        <p:spPr bwMode="auto">
          <a:xfrm>
            <a:off x="559097" y="2097632"/>
            <a:ext cx="2880320" cy="1241120"/>
          </a:xfrm>
          <a:prstGeom prst="homePlate">
            <a:avLst>
              <a:gd name="adj" fmla="val 20939"/>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defRPr/>
            </a:pPr>
            <a:r>
              <a:rPr lang="zh-CN" altLang="en-US" sz="2400" dirty="0">
                <a:solidFill>
                  <a:srgbClr val="FFFFFF"/>
                </a:solidFill>
                <a:latin typeface="微软雅黑 Light" panose="020B0502040204020203" pitchFamily="34" charset="-122"/>
                <a:ea typeface="微软雅黑 Light" panose="020B0502040204020203" pitchFamily="34" charset="-122"/>
              </a:rPr>
              <a:t> （</a:t>
            </a:r>
            <a:r>
              <a:rPr lang="en-US" altLang="zh-CN" sz="2400" dirty="0">
                <a:solidFill>
                  <a:srgbClr val="FFFFFF"/>
                </a:solidFill>
                <a:latin typeface="微软雅黑 Light" panose="020B0502040204020203" pitchFamily="34" charset="-122"/>
                <a:ea typeface="微软雅黑 Light" panose="020B0502040204020203" pitchFamily="34" charset="-122"/>
              </a:rPr>
              <a:t>1</a:t>
            </a:r>
            <a:r>
              <a:rPr lang="zh-CN" altLang="en-US" sz="2400" dirty="0">
                <a:solidFill>
                  <a:srgbClr val="FFFFFF"/>
                </a:solidFill>
                <a:latin typeface="微软雅黑 Light" panose="020B0502040204020203" pitchFamily="34" charset="-122"/>
                <a:ea typeface="微软雅黑 Light" panose="020B0502040204020203" pitchFamily="34" charset="-122"/>
              </a:rPr>
              <a:t>）各部门的职权。</a:t>
            </a:r>
          </a:p>
        </p:txBody>
      </p:sp>
      <p:sp>
        <p:nvSpPr>
          <p:cNvPr id="63" name="矩形 62">
            <a:extLst>
              <a:ext uri="{FF2B5EF4-FFF2-40B4-BE49-F238E27FC236}">
                <a16:creationId xmlns:a16="http://schemas.microsoft.com/office/drawing/2014/main" id="{08120DC2-75DE-4486-965C-9816D1140957}"/>
              </a:ext>
            </a:extLst>
          </p:cNvPr>
          <p:cNvSpPr/>
          <p:nvPr/>
        </p:nvSpPr>
        <p:spPr bwMode="auto">
          <a:xfrm>
            <a:off x="3684488" y="4333037"/>
            <a:ext cx="8267202" cy="2158188"/>
          </a:xfrm>
          <a:prstGeom prst="rect">
            <a:avLst/>
          </a:prstGeom>
          <a:solidFill>
            <a:schemeClr val="bg1"/>
          </a:solidFill>
          <a:ln w="12700" cap="flat" cmpd="sng" algn="ctr">
            <a:solidFill>
              <a:schemeClr val="tx2">
                <a:lumMod val="60000"/>
                <a:lumOff val="40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lvl="0">
              <a:lnSpc>
                <a:spcPct val="150000"/>
              </a:lnSpc>
              <a:defRPr/>
            </a:pPr>
            <a:r>
              <a:rPr lang="zh-CN" altLang="en-US" sz="2400" dirty="0">
                <a:solidFill>
                  <a:srgbClr val="3D3D3D"/>
                </a:solidFill>
                <a:latin typeface="微软雅黑 Light" panose="020B0502040204020203" pitchFamily="34" charset="-122"/>
                <a:ea typeface="微软雅黑 Light" panose="020B0502040204020203" pitchFamily="34" charset="-122"/>
              </a:rPr>
              <a:t>      各单位的职权是指与财政部门直接发生预算缴款、拨款关系的起始页单位的预算职权，具体包括：①编制本单位预算、决算草案；②按照国家规定上缴预算收入；③安排预算支出；④接受国家有关部门的监督。</a:t>
            </a:r>
          </a:p>
        </p:txBody>
      </p:sp>
      <p:sp>
        <p:nvSpPr>
          <p:cNvPr id="64" name="矩形 63">
            <a:extLst>
              <a:ext uri="{FF2B5EF4-FFF2-40B4-BE49-F238E27FC236}">
                <a16:creationId xmlns:a16="http://schemas.microsoft.com/office/drawing/2014/main" id="{94806836-F4A7-403E-BADB-70CAE815BCCB}"/>
              </a:ext>
            </a:extLst>
          </p:cNvPr>
          <p:cNvSpPr/>
          <p:nvPr/>
        </p:nvSpPr>
        <p:spPr bwMode="auto">
          <a:xfrm>
            <a:off x="3696661" y="1472622"/>
            <a:ext cx="8280920" cy="2748465"/>
          </a:xfrm>
          <a:prstGeom prst="rect">
            <a:avLst/>
          </a:prstGeom>
          <a:solidFill>
            <a:schemeClr val="bg1"/>
          </a:solidFill>
          <a:ln w="12700" cap="flat" cmpd="sng" algn="ctr">
            <a:solidFill>
              <a:schemeClr val="tx2">
                <a:lumMod val="60000"/>
                <a:lumOff val="40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lvl="0">
              <a:lnSpc>
                <a:spcPct val="150000"/>
              </a:lnSpc>
              <a:defRPr/>
            </a:pPr>
            <a:r>
              <a:rPr lang="zh-CN" altLang="en-US" sz="2400" dirty="0">
                <a:solidFill>
                  <a:srgbClr val="3D3D3D"/>
                </a:solidFill>
                <a:latin typeface="微软雅黑 Light" panose="020B0502040204020203" pitchFamily="34" charset="-122"/>
                <a:ea typeface="微软雅黑 Light" panose="020B0502040204020203" pitchFamily="34" charset="-122"/>
              </a:rPr>
              <a:t>       根据</a:t>
            </a:r>
            <a:r>
              <a:rPr lang="en-US" altLang="zh-CN" sz="2400" dirty="0">
                <a:solidFill>
                  <a:srgbClr val="3D3D3D"/>
                </a:solidFill>
                <a:latin typeface="微软雅黑 Light" panose="020B0502040204020203" pitchFamily="34" charset="-122"/>
                <a:ea typeface="微软雅黑 Light" panose="020B0502040204020203" pitchFamily="34" charset="-122"/>
              </a:rPr>
              <a:t>《</a:t>
            </a:r>
            <a:r>
              <a:rPr lang="zh-CN" altLang="en-US" sz="2400" dirty="0">
                <a:solidFill>
                  <a:srgbClr val="3D3D3D"/>
                </a:solidFill>
                <a:latin typeface="微软雅黑 Light" panose="020B0502040204020203" pitchFamily="34" charset="-122"/>
                <a:ea typeface="微软雅黑 Light" panose="020B0502040204020203" pitchFamily="34" charset="-122"/>
              </a:rPr>
              <a:t>预算法</a:t>
            </a:r>
            <a:r>
              <a:rPr lang="en-US" altLang="zh-CN" sz="2400" dirty="0">
                <a:solidFill>
                  <a:srgbClr val="3D3D3D"/>
                </a:solidFill>
                <a:latin typeface="微软雅黑 Light" panose="020B0502040204020203" pitchFamily="34" charset="-122"/>
                <a:ea typeface="微软雅黑 Light" panose="020B0502040204020203" pitchFamily="34" charset="-122"/>
              </a:rPr>
              <a:t>》</a:t>
            </a:r>
            <a:r>
              <a:rPr lang="zh-CN" altLang="en-US" sz="2400" dirty="0">
                <a:solidFill>
                  <a:srgbClr val="3D3D3D"/>
                </a:solidFill>
                <a:latin typeface="微软雅黑 Light" panose="020B0502040204020203" pitchFamily="34" charset="-122"/>
                <a:ea typeface="微软雅黑 Light" panose="020B0502040204020203" pitchFamily="34" charset="-122"/>
              </a:rPr>
              <a:t>的规定，与财政部门直接发生预算缴款、拨款关系的国家机关、军队、政党组织和社会团体等各部门的预算职权主要包括：①编制本部门预算、决算草案；②组织和监督本部门预算的执行；③定期向本级政府财政部门报告预算的执行情况。</a:t>
            </a:r>
          </a:p>
        </p:txBody>
      </p:sp>
      <p:sp>
        <p:nvSpPr>
          <p:cNvPr id="3" name="矩形 2"/>
          <p:cNvSpPr/>
          <p:nvPr/>
        </p:nvSpPr>
        <p:spPr>
          <a:xfrm>
            <a:off x="405561" y="915768"/>
            <a:ext cx="10707964" cy="523220"/>
          </a:xfrm>
          <a:prstGeom prst="rect">
            <a:avLst/>
          </a:prstGeom>
        </p:spPr>
        <p:txBody>
          <a:bodyPr wrap="square">
            <a:spAutoFit/>
          </a:bodyPr>
          <a:lstStyle/>
          <a:p>
            <a:r>
              <a:rPr lang="en-US" altLang="zh-CN" sz="2800" dirty="0">
                <a:latin typeface="微软雅黑 Light" panose="020B0502040204020203" pitchFamily="34" charset="-122"/>
                <a:ea typeface="微软雅黑 Light" panose="020B0502040204020203" pitchFamily="34" charset="-122"/>
              </a:rPr>
              <a:t>3.</a:t>
            </a:r>
            <a:r>
              <a:rPr lang="zh-CN" altLang="en-US" sz="2800" dirty="0">
                <a:latin typeface="微软雅黑 Light" panose="020B0502040204020203" pitchFamily="34" charset="-122"/>
                <a:ea typeface="微软雅黑 Light" panose="020B0502040204020203" pitchFamily="34" charset="-122"/>
              </a:rPr>
              <a:t>各部门、各单位的职权</a:t>
            </a:r>
          </a:p>
        </p:txBody>
      </p:sp>
      <p:sp>
        <p:nvSpPr>
          <p:cNvPr id="41" name="箭头: 五边形 23">
            <a:extLst>
              <a:ext uri="{FF2B5EF4-FFF2-40B4-BE49-F238E27FC236}">
                <a16:creationId xmlns:a16="http://schemas.microsoft.com/office/drawing/2014/main" id="{154B362D-2C69-4C6C-A31F-D1280000A25D}"/>
              </a:ext>
            </a:extLst>
          </p:cNvPr>
          <p:cNvSpPr/>
          <p:nvPr/>
        </p:nvSpPr>
        <p:spPr bwMode="auto">
          <a:xfrm>
            <a:off x="625773" y="4451147"/>
            <a:ext cx="2813644" cy="1241120"/>
          </a:xfrm>
          <a:prstGeom prst="homePlate">
            <a:avLst>
              <a:gd name="adj" fmla="val 20939"/>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zh-CN" altLang="en-US" sz="2400" dirty="0">
                <a:solidFill>
                  <a:srgbClr val="FFFFFF"/>
                </a:solidFill>
                <a:latin typeface="微软雅黑 Light" panose="020B0502040204020203" pitchFamily="34" charset="-122"/>
                <a:ea typeface="微软雅黑 Light" panose="020B0502040204020203" pitchFamily="34" charset="-122"/>
              </a:rPr>
              <a:t>（</a:t>
            </a:r>
            <a:r>
              <a:rPr lang="en-US" altLang="zh-CN" sz="2400" dirty="0">
                <a:solidFill>
                  <a:srgbClr val="FFFFFF"/>
                </a:solidFill>
                <a:latin typeface="微软雅黑 Light" panose="020B0502040204020203" pitchFamily="34" charset="-122"/>
                <a:ea typeface="微软雅黑 Light" panose="020B0502040204020203" pitchFamily="34" charset="-122"/>
              </a:rPr>
              <a:t>2</a:t>
            </a:r>
            <a:r>
              <a:rPr lang="zh-CN" altLang="en-US" sz="2400" dirty="0">
                <a:solidFill>
                  <a:srgbClr val="FFFFFF"/>
                </a:solidFill>
                <a:latin typeface="微软雅黑 Light" panose="020B0502040204020203" pitchFamily="34" charset="-122"/>
                <a:ea typeface="微软雅黑 Light" panose="020B0502040204020203" pitchFamily="34" charset="-122"/>
              </a:rPr>
              <a:t>）各单位的职权。</a:t>
            </a:r>
          </a:p>
        </p:txBody>
      </p:sp>
      <p:sp>
        <p:nvSpPr>
          <p:cNvPr id="12" name="矩形 11">
            <a:extLst>
              <a:ext uri="{FF2B5EF4-FFF2-40B4-BE49-F238E27FC236}">
                <a16:creationId xmlns:a16="http://schemas.microsoft.com/office/drawing/2014/main" id="{1CA0AD3C-4EAC-455F-9189-146DEBCABF4A}"/>
              </a:ext>
            </a:extLst>
          </p:cNvPr>
          <p:cNvSpPr/>
          <p:nvPr/>
        </p:nvSpPr>
        <p:spPr>
          <a:xfrm>
            <a:off x="909911" y="166079"/>
            <a:ext cx="647831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6.1.3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预算管理的职权</a:t>
            </a:r>
          </a:p>
        </p:txBody>
      </p:sp>
    </p:spTree>
    <p:extLst>
      <p:ext uri="{BB962C8B-B14F-4D97-AF65-F5344CB8AC3E}">
        <p14:creationId xmlns:p14="http://schemas.microsoft.com/office/powerpoint/2010/main" val="279678270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4"/>
                                        </p:tgtEl>
                                        <p:attrNameLst>
                                          <p:attrName>style.visibility</p:attrName>
                                        </p:attrNameLst>
                                      </p:cBhvr>
                                      <p:to>
                                        <p:strVal val="visible"/>
                                      </p:to>
                                    </p:set>
                                    <p:anim calcmode="lin" valueType="num">
                                      <p:cBhvr additive="base">
                                        <p:cTn id="19" dur="500" fill="hold"/>
                                        <p:tgtEl>
                                          <p:spTgt spid="64"/>
                                        </p:tgtEl>
                                        <p:attrNameLst>
                                          <p:attrName>ppt_x</p:attrName>
                                        </p:attrNameLst>
                                      </p:cBhvr>
                                      <p:tavLst>
                                        <p:tav tm="0">
                                          <p:val>
                                            <p:strVal val="#ppt_x"/>
                                          </p:val>
                                        </p:tav>
                                        <p:tav tm="100000">
                                          <p:val>
                                            <p:strVal val="#ppt_x"/>
                                          </p:val>
                                        </p:tav>
                                      </p:tavLst>
                                    </p:anim>
                                    <p:anim calcmode="lin" valueType="num">
                                      <p:cBhvr additive="base">
                                        <p:cTn id="20"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fill="hold"/>
                                        <p:tgtEl>
                                          <p:spTgt spid="41"/>
                                        </p:tgtEl>
                                        <p:attrNameLst>
                                          <p:attrName>ppt_x</p:attrName>
                                        </p:attrNameLst>
                                      </p:cBhvr>
                                      <p:tavLst>
                                        <p:tav tm="0">
                                          <p:val>
                                            <p:strVal val="#ppt_x"/>
                                          </p:val>
                                        </p:tav>
                                        <p:tav tm="100000">
                                          <p:val>
                                            <p:strVal val="#ppt_x"/>
                                          </p:val>
                                        </p:tav>
                                      </p:tavLst>
                                    </p:anim>
                                    <p:anim calcmode="lin" valueType="num">
                                      <p:cBhvr additive="base">
                                        <p:cTn id="2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3"/>
                                        </p:tgtEl>
                                        <p:attrNameLst>
                                          <p:attrName>style.visibility</p:attrName>
                                        </p:attrNameLst>
                                      </p:cBhvr>
                                      <p:to>
                                        <p:strVal val="visible"/>
                                      </p:to>
                                    </p:set>
                                    <p:anim calcmode="lin" valueType="num">
                                      <p:cBhvr additive="base">
                                        <p:cTn id="31" dur="500" fill="hold"/>
                                        <p:tgtEl>
                                          <p:spTgt spid="63"/>
                                        </p:tgtEl>
                                        <p:attrNameLst>
                                          <p:attrName>ppt_x</p:attrName>
                                        </p:attrNameLst>
                                      </p:cBhvr>
                                      <p:tavLst>
                                        <p:tav tm="0">
                                          <p:val>
                                            <p:strVal val="#ppt_x"/>
                                          </p:val>
                                        </p:tav>
                                        <p:tav tm="100000">
                                          <p:val>
                                            <p:strVal val="#ppt_x"/>
                                          </p:val>
                                        </p:tav>
                                      </p:tavLst>
                                    </p:anim>
                                    <p:anim calcmode="lin" valueType="num">
                                      <p:cBhvr additive="base">
                                        <p:cTn id="32"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63" grpId="0" animBg="1"/>
      <p:bldP spid="64" grpId="0" animBg="1"/>
      <p:bldP spid="3" grpId="0"/>
      <p:bldP spid="4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0" y="264684"/>
            <a:ext cx="6192689"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6.1.4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预算收入与预算支出</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62478" y="1094318"/>
            <a:ext cx="5245234" cy="5415664"/>
          </a:xfrm>
          <a:prstGeom prst="rect">
            <a:avLst/>
          </a:prstGeom>
        </p:spPr>
      </p:pic>
      <p:sp>
        <p:nvSpPr>
          <p:cNvPr id="6" name="矩形 5"/>
          <p:cNvSpPr/>
          <p:nvPr/>
        </p:nvSpPr>
        <p:spPr bwMode="auto">
          <a:xfrm>
            <a:off x="615589" y="2818112"/>
            <a:ext cx="5482791" cy="2483096"/>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zh-CN" altLang="en-US" sz="2000" dirty="0">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预算收入是指在预算年度内，按照法定的形式和程序，有计划地筹措到的归国家支配的资金，是实现国家职能的财力保证。</a:t>
            </a:r>
            <a:endParaRPr lang="zh-CN" altLang="en-US" sz="2000" dirty="0">
              <a:latin typeface="微软雅黑 Light" panose="020B0502040204020203" pitchFamily="34" charset="-122"/>
              <a:ea typeface="微软雅黑 Light" panose="020B0502040204020203" pitchFamily="34" charset="-122"/>
            </a:endParaRPr>
          </a:p>
        </p:txBody>
      </p:sp>
      <p:sp>
        <p:nvSpPr>
          <p:cNvPr id="2" name="矩形 1"/>
          <p:cNvSpPr/>
          <p:nvPr/>
        </p:nvSpPr>
        <p:spPr>
          <a:xfrm>
            <a:off x="687556" y="1455167"/>
            <a:ext cx="1845377" cy="66537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anchor="ctr">
            <a:spAutoFit/>
          </a:bodyPr>
          <a:lstStyle/>
          <a:p>
            <a:pPr>
              <a:lnSpc>
                <a:spcPct val="150000"/>
              </a:lnSpc>
            </a:pPr>
            <a:r>
              <a:rPr lang="en-US" altLang="zh-CN" sz="2800" dirty="0">
                <a:latin typeface="微软雅黑 Light" panose="020B0502040204020203" pitchFamily="34" charset="-122"/>
                <a:ea typeface="微软雅黑 Light" panose="020B0502040204020203" pitchFamily="34" charset="-122"/>
              </a:rPr>
              <a:t>1.</a:t>
            </a:r>
            <a:r>
              <a:rPr lang="zh-CN" altLang="en-US" sz="2800" dirty="0">
                <a:latin typeface="微软雅黑 Light" panose="020B0502040204020203" pitchFamily="34" charset="-122"/>
                <a:ea typeface="微软雅黑 Light" panose="020B0502040204020203" pitchFamily="34" charset="-122"/>
              </a:rPr>
              <a:t>预算收入</a:t>
            </a:r>
          </a:p>
        </p:txBody>
      </p:sp>
    </p:spTree>
    <p:extLst>
      <p:ext uri="{BB962C8B-B14F-4D97-AF65-F5344CB8AC3E}">
        <p14:creationId xmlns:p14="http://schemas.microsoft.com/office/powerpoint/2010/main" val="283334185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a:extLst>
              <a:ext uri="{FF2B5EF4-FFF2-40B4-BE49-F238E27FC236}">
                <a16:creationId xmlns:a16="http://schemas.microsoft.com/office/drawing/2014/main" id="{F781B896-B4E4-41BC-A9DC-4164F434DCC9}"/>
              </a:ext>
            </a:extLst>
          </p:cNvPr>
          <p:cNvGrpSpPr/>
          <p:nvPr/>
        </p:nvGrpSpPr>
        <p:grpSpPr>
          <a:xfrm>
            <a:off x="0" y="3966269"/>
            <a:ext cx="12196762" cy="2891725"/>
            <a:chOff x="10778677" y="2810919"/>
            <a:chExt cx="12196762" cy="2247900"/>
          </a:xfrm>
        </p:grpSpPr>
        <p:pic>
          <p:nvPicPr>
            <p:cNvPr id="22" name="图片 21">
              <a:extLst>
                <a:ext uri="{FF2B5EF4-FFF2-40B4-BE49-F238E27FC236}">
                  <a16:creationId xmlns:a16="http://schemas.microsoft.com/office/drawing/2014/main" id="{226657D9-AE9F-4441-845A-8E5CDC597B79}"/>
                </a:ext>
              </a:extLst>
            </p:cNvPr>
            <p:cNvPicPr>
              <a:picLocks noChangeAspect="1"/>
            </p:cNvPicPr>
            <p:nvPr/>
          </p:nvPicPr>
          <p:blipFill rotWithShape="1">
            <a:blip r:embed="rId3">
              <a:extLst>
                <a:ext uri="{28A0092B-C50C-407E-A947-70E740481C1C}">
                  <a14:useLocalDpi xmlns:a14="http://schemas.microsoft.com/office/drawing/2010/main" val="0"/>
                </a:ext>
              </a:extLst>
            </a:blip>
            <a:srcRect t="53611" b="13611"/>
            <a:stretch/>
          </p:blipFill>
          <p:spPr>
            <a:xfrm>
              <a:off x="10784492" y="2810919"/>
              <a:ext cx="12190946" cy="2247900"/>
            </a:xfrm>
            <a:prstGeom prst="rect">
              <a:avLst/>
            </a:prstGeom>
          </p:spPr>
        </p:pic>
        <p:sp>
          <p:nvSpPr>
            <p:cNvPr id="23" name="矩形 22">
              <a:extLst>
                <a:ext uri="{FF2B5EF4-FFF2-40B4-BE49-F238E27FC236}">
                  <a16:creationId xmlns:a16="http://schemas.microsoft.com/office/drawing/2014/main" id="{43241A56-9633-4215-AFE7-031561EF645E}"/>
                </a:ext>
              </a:extLst>
            </p:cNvPr>
            <p:cNvSpPr/>
            <p:nvPr/>
          </p:nvSpPr>
          <p:spPr bwMode="auto">
            <a:xfrm>
              <a:off x="10778677" y="2810919"/>
              <a:ext cx="12196762" cy="2247900"/>
            </a:xfrm>
            <a:prstGeom prst="rect">
              <a:avLst/>
            </a:prstGeom>
            <a:solidFill>
              <a:schemeClr val="tx1">
                <a:lumMod val="50000"/>
                <a:alpha val="7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24" name="箭头: 五边形 23">
            <a:extLst>
              <a:ext uri="{FF2B5EF4-FFF2-40B4-BE49-F238E27FC236}">
                <a16:creationId xmlns:a16="http://schemas.microsoft.com/office/drawing/2014/main" id="{154B362D-2C69-4C6C-A31F-D1280000A25D}"/>
              </a:ext>
            </a:extLst>
          </p:cNvPr>
          <p:cNvSpPr/>
          <p:nvPr/>
        </p:nvSpPr>
        <p:spPr bwMode="auto">
          <a:xfrm>
            <a:off x="543048" y="2196524"/>
            <a:ext cx="2880320" cy="1043335"/>
          </a:xfrm>
          <a:prstGeom prst="homePlate">
            <a:avLst>
              <a:gd name="adj" fmla="val 20939"/>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defRPr/>
            </a:pPr>
            <a:r>
              <a:rPr lang="zh-CN" altLang="en-US" sz="2400">
                <a:solidFill>
                  <a:srgbClr val="FFFFFF"/>
                </a:solidFill>
                <a:latin typeface="微软雅黑 Light" panose="020B0502040204020203" pitchFamily="34" charset="-122"/>
                <a:ea typeface="微软雅黑 Light" panose="020B0502040204020203" pitchFamily="34" charset="-122"/>
              </a:rPr>
              <a:t>（</a:t>
            </a:r>
            <a:r>
              <a:rPr lang="en-US" altLang="zh-CN" sz="2400">
                <a:solidFill>
                  <a:srgbClr val="FFFFFF"/>
                </a:solidFill>
                <a:latin typeface="微软雅黑 Light" panose="020B0502040204020203" pitchFamily="34" charset="-122"/>
                <a:ea typeface="微软雅黑 Light" panose="020B0502040204020203" pitchFamily="34" charset="-122"/>
              </a:rPr>
              <a:t>1</a:t>
            </a:r>
            <a:r>
              <a:rPr lang="zh-CN" altLang="en-US" sz="2400">
                <a:solidFill>
                  <a:srgbClr val="FFFFFF"/>
                </a:solidFill>
                <a:latin typeface="微软雅黑 Light" panose="020B0502040204020203" pitchFamily="34" charset="-122"/>
                <a:ea typeface="微软雅黑 Light" panose="020B0502040204020203" pitchFamily="34" charset="-122"/>
              </a:rPr>
              <a:t>）根据收入来源划分</a:t>
            </a:r>
            <a:endParaRPr lang="zh-CN" altLang="en-US" sz="2400" dirty="0">
              <a:solidFill>
                <a:srgbClr val="FFFFFF"/>
              </a:solidFill>
              <a:latin typeface="微软雅黑 Light" panose="020B0502040204020203" pitchFamily="34" charset="-122"/>
              <a:ea typeface="微软雅黑 Light" panose="020B0502040204020203" pitchFamily="34" charset="-122"/>
            </a:endParaRPr>
          </a:p>
        </p:txBody>
      </p:sp>
      <p:sp>
        <p:nvSpPr>
          <p:cNvPr id="63" name="矩形 62">
            <a:extLst>
              <a:ext uri="{FF2B5EF4-FFF2-40B4-BE49-F238E27FC236}">
                <a16:creationId xmlns:a16="http://schemas.microsoft.com/office/drawing/2014/main" id="{08120DC2-75DE-4486-965C-9816D1140957}"/>
              </a:ext>
            </a:extLst>
          </p:cNvPr>
          <p:cNvSpPr/>
          <p:nvPr/>
        </p:nvSpPr>
        <p:spPr bwMode="auto">
          <a:xfrm>
            <a:off x="3684488" y="3784874"/>
            <a:ext cx="8267202" cy="1247596"/>
          </a:xfrm>
          <a:prstGeom prst="rect">
            <a:avLst/>
          </a:prstGeom>
          <a:solidFill>
            <a:schemeClr val="bg1"/>
          </a:solidFill>
          <a:ln w="12700" cap="flat" cmpd="sng" algn="ctr">
            <a:solidFill>
              <a:schemeClr val="tx2">
                <a:lumMod val="60000"/>
                <a:lumOff val="40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   ①中央预算收入      ②地方预算收入         ③中央和地方预算共享收入</a:t>
            </a:r>
          </a:p>
        </p:txBody>
      </p:sp>
      <p:sp>
        <p:nvSpPr>
          <p:cNvPr id="64" name="矩形 63">
            <a:extLst>
              <a:ext uri="{FF2B5EF4-FFF2-40B4-BE49-F238E27FC236}">
                <a16:creationId xmlns:a16="http://schemas.microsoft.com/office/drawing/2014/main" id="{94806836-F4A7-403E-BADB-70CAE815BCCB}"/>
              </a:ext>
            </a:extLst>
          </p:cNvPr>
          <p:cNvSpPr/>
          <p:nvPr/>
        </p:nvSpPr>
        <p:spPr bwMode="auto">
          <a:xfrm>
            <a:off x="3696661" y="1998739"/>
            <a:ext cx="8280920" cy="1241120"/>
          </a:xfrm>
          <a:prstGeom prst="rect">
            <a:avLst/>
          </a:prstGeom>
          <a:solidFill>
            <a:schemeClr val="bg1"/>
          </a:solidFill>
          <a:ln w="12700" cap="flat" cmpd="sng" algn="ctr">
            <a:solidFill>
              <a:schemeClr val="tx2">
                <a:lumMod val="60000"/>
                <a:lumOff val="40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    ①税收收入          ②国有资产收益         ③专项收入           ④其他收入</a:t>
            </a:r>
          </a:p>
        </p:txBody>
      </p:sp>
      <p:sp>
        <p:nvSpPr>
          <p:cNvPr id="3" name="矩形 2"/>
          <p:cNvSpPr/>
          <p:nvPr/>
        </p:nvSpPr>
        <p:spPr>
          <a:xfrm>
            <a:off x="481757" y="1026158"/>
            <a:ext cx="10707964" cy="523220"/>
          </a:xfrm>
          <a:prstGeom prst="rect">
            <a:avLst/>
          </a:prstGeom>
        </p:spPr>
        <p:txBody>
          <a:bodyPr wrap="square">
            <a:spAutoFit/>
          </a:bodyPr>
          <a:lstStyle/>
          <a:p>
            <a:r>
              <a:rPr lang="zh-CN" altLang="en-US" sz="2800" dirty="0">
                <a:latin typeface="微软雅黑 Light" panose="020B0502040204020203" pitchFamily="34" charset="-122"/>
                <a:ea typeface="微软雅黑 Light" panose="020B0502040204020203" pitchFamily="34" charset="-122"/>
              </a:rPr>
              <a:t>构成国家预算收入的内容主要有：</a:t>
            </a:r>
          </a:p>
        </p:txBody>
      </p:sp>
      <p:sp>
        <p:nvSpPr>
          <p:cNvPr id="41" name="箭头: 五边形 23">
            <a:extLst>
              <a:ext uri="{FF2B5EF4-FFF2-40B4-BE49-F238E27FC236}">
                <a16:creationId xmlns:a16="http://schemas.microsoft.com/office/drawing/2014/main" id="{154B362D-2C69-4C6C-A31F-D1280000A25D}"/>
              </a:ext>
            </a:extLst>
          </p:cNvPr>
          <p:cNvSpPr/>
          <p:nvPr/>
        </p:nvSpPr>
        <p:spPr bwMode="auto">
          <a:xfrm>
            <a:off x="543048" y="3887005"/>
            <a:ext cx="2880320" cy="1043335"/>
          </a:xfrm>
          <a:prstGeom prst="homePlate">
            <a:avLst>
              <a:gd name="adj" fmla="val 20939"/>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zh-CN" altLang="en-US" sz="2400" dirty="0">
                <a:solidFill>
                  <a:srgbClr val="FFFFFF"/>
                </a:solidFill>
                <a:latin typeface="微软雅黑 Light" panose="020B0502040204020203" pitchFamily="34" charset="-122"/>
                <a:ea typeface="微软雅黑 Light" panose="020B0502040204020203" pitchFamily="34" charset="-122"/>
              </a:rPr>
              <a:t>（</a:t>
            </a:r>
            <a:r>
              <a:rPr lang="en-US" altLang="zh-CN" sz="2400" dirty="0">
                <a:solidFill>
                  <a:srgbClr val="FFFFFF"/>
                </a:solidFill>
                <a:latin typeface="微软雅黑 Light" panose="020B0502040204020203" pitchFamily="34" charset="-122"/>
                <a:ea typeface="微软雅黑 Light" panose="020B0502040204020203" pitchFamily="34" charset="-122"/>
              </a:rPr>
              <a:t>2</a:t>
            </a:r>
            <a:r>
              <a:rPr lang="zh-CN" altLang="en-US" sz="2400" dirty="0">
                <a:solidFill>
                  <a:srgbClr val="FFFFFF"/>
                </a:solidFill>
                <a:latin typeface="微软雅黑 Light" panose="020B0502040204020203" pitchFamily="34" charset="-122"/>
                <a:ea typeface="微软雅黑 Light" panose="020B0502040204020203" pitchFamily="34" charset="-122"/>
              </a:rPr>
              <a:t>）根据归属划分。</a:t>
            </a:r>
          </a:p>
        </p:txBody>
      </p:sp>
      <p:sp>
        <p:nvSpPr>
          <p:cNvPr id="12" name="矩形 11">
            <a:extLst>
              <a:ext uri="{FF2B5EF4-FFF2-40B4-BE49-F238E27FC236}">
                <a16:creationId xmlns:a16="http://schemas.microsoft.com/office/drawing/2014/main" id="{1CA0AD3C-4EAC-455F-9189-146DEBCABF4A}"/>
              </a:ext>
            </a:extLst>
          </p:cNvPr>
          <p:cNvSpPr/>
          <p:nvPr/>
        </p:nvSpPr>
        <p:spPr>
          <a:xfrm>
            <a:off x="909911" y="166079"/>
            <a:ext cx="647831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6.1.4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预算收入与预算支出</a:t>
            </a:r>
          </a:p>
        </p:txBody>
      </p:sp>
    </p:spTree>
    <p:extLst>
      <p:ext uri="{BB962C8B-B14F-4D97-AF65-F5344CB8AC3E}">
        <p14:creationId xmlns:p14="http://schemas.microsoft.com/office/powerpoint/2010/main" val="1329888448"/>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4"/>
                                        </p:tgtEl>
                                        <p:attrNameLst>
                                          <p:attrName>style.visibility</p:attrName>
                                        </p:attrNameLst>
                                      </p:cBhvr>
                                      <p:to>
                                        <p:strVal val="visible"/>
                                      </p:to>
                                    </p:set>
                                    <p:anim calcmode="lin" valueType="num">
                                      <p:cBhvr additive="base">
                                        <p:cTn id="19" dur="500" fill="hold"/>
                                        <p:tgtEl>
                                          <p:spTgt spid="64"/>
                                        </p:tgtEl>
                                        <p:attrNameLst>
                                          <p:attrName>ppt_x</p:attrName>
                                        </p:attrNameLst>
                                      </p:cBhvr>
                                      <p:tavLst>
                                        <p:tav tm="0">
                                          <p:val>
                                            <p:strVal val="#ppt_x"/>
                                          </p:val>
                                        </p:tav>
                                        <p:tav tm="100000">
                                          <p:val>
                                            <p:strVal val="#ppt_x"/>
                                          </p:val>
                                        </p:tav>
                                      </p:tavLst>
                                    </p:anim>
                                    <p:anim calcmode="lin" valueType="num">
                                      <p:cBhvr additive="base">
                                        <p:cTn id="20"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fill="hold"/>
                                        <p:tgtEl>
                                          <p:spTgt spid="41"/>
                                        </p:tgtEl>
                                        <p:attrNameLst>
                                          <p:attrName>ppt_x</p:attrName>
                                        </p:attrNameLst>
                                      </p:cBhvr>
                                      <p:tavLst>
                                        <p:tav tm="0">
                                          <p:val>
                                            <p:strVal val="#ppt_x"/>
                                          </p:val>
                                        </p:tav>
                                        <p:tav tm="100000">
                                          <p:val>
                                            <p:strVal val="#ppt_x"/>
                                          </p:val>
                                        </p:tav>
                                      </p:tavLst>
                                    </p:anim>
                                    <p:anim calcmode="lin" valueType="num">
                                      <p:cBhvr additive="base">
                                        <p:cTn id="2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3"/>
                                        </p:tgtEl>
                                        <p:attrNameLst>
                                          <p:attrName>style.visibility</p:attrName>
                                        </p:attrNameLst>
                                      </p:cBhvr>
                                      <p:to>
                                        <p:strVal val="visible"/>
                                      </p:to>
                                    </p:set>
                                    <p:anim calcmode="lin" valueType="num">
                                      <p:cBhvr additive="base">
                                        <p:cTn id="31" dur="500" fill="hold"/>
                                        <p:tgtEl>
                                          <p:spTgt spid="63"/>
                                        </p:tgtEl>
                                        <p:attrNameLst>
                                          <p:attrName>ppt_x</p:attrName>
                                        </p:attrNameLst>
                                      </p:cBhvr>
                                      <p:tavLst>
                                        <p:tav tm="0">
                                          <p:val>
                                            <p:strVal val="#ppt_x"/>
                                          </p:val>
                                        </p:tav>
                                        <p:tav tm="100000">
                                          <p:val>
                                            <p:strVal val="#ppt_x"/>
                                          </p:val>
                                        </p:tav>
                                      </p:tavLst>
                                    </p:anim>
                                    <p:anim calcmode="lin" valueType="num">
                                      <p:cBhvr additive="base">
                                        <p:cTn id="32"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63" grpId="0" animBg="1"/>
      <p:bldP spid="64" grpId="0" animBg="1"/>
      <p:bldP spid="3" grpId="0"/>
      <p:bldP spid="4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62478" y="1094318"/>
            <a:ext cx="5245234" cy="5415664"/>
          </a:xfrm>
          <a:prstGeom prst="rect">
            <a:avLst/>
          </a:prstGeom>
        </p:spPr>
      </p:pic>
      <p:sp>
        <p:nvSpPr>
          <p:cNvPr id="6" name="矩形 5"/>
          <p:cNvSpPr/>
          <p:nvPr/>
        </p:nvSpPr>
        <p:spPr bwMode="auto">
          <a:xfrm>
            <a:off x="841797" y="2553703"/>
            <a:ext cx="4862366" cy="2952328"/>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       预算支出是指在预算年度内，根据实现国家职能的需要，按照法定的形式和程序，通过财政分配手段，对筹集和取得的预算收入进行有计划的再分配。</a:t>
            </a:r>
          </a:p>
        </p:txBody>
      </p:sp>
      <p:sp>
        <p:nvSpPr>
          <p:cNvPr id="2" name="矩形 1"/>
          <p:cNvSpPr/>
          <p:nvPr/>
        </p:nvSpPr>
        <p:spPr>
          <a:xfrm>
            <a:off x="841797" y="1351969"/>
            <a:ext cx="1907895"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r>
              <a:rPr lang="en-US" altLang="zh-CN" sz="2800">
                <a:latin typeface="微软雅黑 Light" panose="020B0502040204020203" pitchFamily="34" charset="-122"/>
                <a:ea typeface="微软雅黑 Light" panose="020B0502040204020203" pitchFamily="34" charset="-122"/>
              </a:rPr>
              <a:t>2.</a:t>
            </a:r>
            <a:r>
              <a:rPr lang="zh-CN" altLang="en-US" sz="2800">
                <a:latin typeface="微软雅黑 Light" panose="020B0502040204020203" pitchFamily="34" charset="-122"/>
                <a:ea typeface="微软雅黑 Light" panose="020B0502040204020203" pitchFamily="34" charset="-122"/>
              </a:rPr>
              <a:t>预算支出</a:t>
            </a:r>
            <a:endParaRPr lang="zh-CN" altLang="en-US" sz="2800" dirty="0">
              <a:latin typeface="微软雅黑 Light" panose="020B0502040204020203" pitchFamily="34" charset="-122"/>
              <a:ea typeface="微软雅黑 Light" panose="020B0502040204020203" pitchFamily="34" charset="-122"/>
            </a:endParaRPr>
          </a:p>
        </p:txBody>
      </p:sp>
      <p:sp>
        <p:nvSpPr>
          <p:cNvPr id="8" name="矩形 7">
            <a:extLst>
              <a:ext uri="{FF2B5EF4-FFF2-40B4-BE49-F238E27FC236}">
                <a16:creationId xmlns:a16="http://schemas.microsoft.com/office/drawing/2014/main" id="{1CA0AD3C-4EAC-455F-9189-146DEBCABF4A}"/>
              </a:ext>
            </a:extLst>
          </p:cNvPr>
          <p:cNvSpPr/>
          <p:nvPr/>
        </p:nvSpPr>
        <p:spPr>
          <a:xfrm>
            <a:off x="1057821" y="267800"/>
            <a:ext cx="647831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6.1.4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预算收入与预算支出</a:t>
            </a:r>
          </a:p>
        </p:txBody>
      </p:sp>
    </p:spTree>
    <p:extLst>
      <p:ext uri="{BB962C8B-B14F-4D97-AF65-F5344CB8AC3E}">
        <p14:creationId xmlns:p14="http://schemas.microsoft.com/office/powerpoint/2010/main" val="395621174"/>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a:extLst>
              <a:ext uri="{FF2B5EF4-FFF2-40B4-BE49-F238E27FC236}">
                <a16:creationId xmlns:a16="http://schemas.microsoft.com/office/drawing/2014/main" id="{F781B896-B4E4-41BC-A9DC-4164F434DCC9}"/>
              </a:ext>
            </a:extLst>
          </p:cNvPr>
          <p:cNvGrpSpPr/>
          <p:nvPr/>
        </p:nvGrpSpPr>
        <p:grpSpPr>
          <a:xfrm>
            <a:off x="0" y="3966269"/>
            <a:ext cx="12196762" cy="2891725"/>
            <a:chOff x="10778677" y="2810919"/>
            <a:chExt cx="12196762" cy="2247900"/>
          </a:xfrm>
        </p:grpSpPr>
        <p:pic>
          <p:nvPicPr>
            <p:cNvPr id="22" name="图片 21">
              <a:extLst>
                <a:ext uri="{FF2B5EF4-FFF2-40B4-BE49-F238E27FC236}">
                  <a16:creationId xmlns:a16="http://schemas.microsoft.com/office/drawing/2014/main" id="{226657D9-AE9F-4441-845A-8E5CDC597B79}"/>
                </a:ext>
              </a:extLst>
            </p:cNvPr>
            <p:cNvPicPr>
              <a:picLocks noChangeAspect="1"/>
            </p:cNvPicPr>
            <p:nvPr/>
          </p:nvPicPr>
          <p:blipFill rotWithShape="1">
            <a:blip r:embed="rId3">
              <a:extLst>
                <a:ext uri="{28A0092B-C50C-407E-A947-70E740481C1C}">
                  <a14:useLocalDpi xmlns:a14="http://schemas.microsoft.com/office/drawing/2010/main" val="0"/>
                </a:ext>
              </a:extLst>
            </a:blip>
            <a:srcRect t="53611" b="13611"/>
            <a:stretch/>
          </p:blipFill>
          <p:spPr>
            <a:xfrm>
              <a:off x="10784492" y="2810919"/>
              <a:ext cx="12190946" cy="2247900"/>
            </a:xfrm>
            <a:prstGeom prst="rect">
              <a:avLst/>
            </a:prstGeom>
          </p:spPr>
        </p:pic>
        <p:sp>
          <p:nvSpPr>
            <p:cNvPr id="23" name="矩形 22">
              <a:extLst>
                <a:ext uri="{FF2B5EF4-FFF2-40B4-BE49-F238E27FC236}">
                  <a16:creationId xmlns:a16="http://schemas.microsoft.com/office/drawing/2014/main" id="{43241A56-9633-4215-AFE7-031561EF645E}"/>
                </a:ext>
              </a:extLst>
            </p:cNvPr>
            <p:cNvSpPr/>
            <p:nvPr/>
          </p:nvSpPr>
          <p:spPr bwMode="auto">
            <a:xfrm>
              <a:off x="10778677" y="2810919"/>
              <a:ext cx="12196762" cy="2247900"/>
            </a:xfrm>
            <a:prstGeom prst="rect">
              <a:avLst/>
            </a:prstGeom>
            <a:solidFill>
              <a:schemeClr val="tx1">
                <a:lumMod val="50000"/>
                <a:alpha val="7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24" name="箭头: 五边形 23">
            <a:extLst>
              <a:ext uri="{FF2B5EF4-FFF2-40B4-BE49-F238E27FC236}">
                <a16:creationId xmlns:a16="http://schemas.microsoft.com/office/drawing/2014/main" id="{154B362D-2C69-4C6C-A31F-D1280000A25D}"/>
              </a:ext>
            </a:extLst>
          </p:cNvPr>
          <p:cNvSpPr/>
          <p:nvPr/>
        </p:nvSpPr>
        <p:spPr bwMode="auto">
          <a:xfrm>
            <a:off x="552201" y="2213050"/>
            <a:ext cx="2880320" cy="1241120"/>
          </a:xfrm>
          <a:prstGeom prst="homePlate">
            <a:avLst>
              <a:gd name="adj" fmla="val 20939"/>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defRPr/>
            </a:pPr>
            <a:r>
              <a:rPr lang="zh-CN" altLang="en-US" sz="2400">
                <a:solidFill>
                  <a:srgbClr val="FFFFFF"/>
                </a:solidFill>
                <a:latin typeface="微软雅黑 Light" panose="020B0502040204020203" pitchFamily="34" charset="-122"/>
                <a:ea typeface="微软雅黑 Light" panose="020B0502040204020203" pitchFamily="34" charset="-122"/>
              </a:rPr>
              <a:t>（</a:t>
            </a:r>
            <a:r>
              <a:rPr lang="en-US" altLang="zh-CN" sz="2400">
                <a:solidFill>
                  <a:srgbClr val="FFFFFF"/>
                </a:solidFill>
                <a:latin typeface="微软雅黑 Light" panose="020B0502040204020203" pitchFamily="34" charset="-122"/>
                <a:ea typeface="微软雅黑 Light" panose="020B0502040204020203" pitchFamily="34" charset="-122"/>
              </a:rPr>
              <a:t>1</a:t>
            </a:r>
            <a:r>
              <a:rPr lang="zh-CN" altLang="en-US" sz="2400">
                <a:solidFill>
                  <a:srgbClr val="FFFFFF"/>
                </a:solidFill>
                <a:latin typeface="微软雅黑 Light" panose="020B0502040204020203" pitchFamily="34" charset="-122"/>
                <a:ea typeface="微软雅黑 Light" panose="020B0502040204020203" pitchFamily="34" charset="-122"/>
              </a:rPr>
              <a:t>）根据内容划分为：</a:t>
            </a:r>
            <a:endParaRPr lang="zh-CN" altLang="en-US" sz="2400" dirty="0">
              <a:solidFill>
                <a:srgbClr val="FFFFFF"/>
              </a:solidFill>
              <a:latin typeface="微软雅黑 Light" panose="020B0502040204020203" pitchFamily="34" charset="-122"/>
              <a:ea typeface="微软雅黑 Light" panose="020B0502040204020203" pitchFamily="34" charset="-122"/>
            </a:endParaRPr>
          </a:p>
        </p:txBody>
      </p:sp>
      <p:sp>
        <p:nvSpPr>
          <p:cNvPr id="63" name="矩形 62">
            <a:extLst>
              <a:ext uri="{FF2B5EF4-FFF2-40B4-BE49-F238E27FC236}">
                <a16:creationId xmlns:a16="http://schemas.microsoft.com/office/drawing/2014/main" id="{08120DC2-75DE-4486-965C-9816D1140957}"/>
              </a:ext>
            </a:extLst>
          </p:cNvPr>
          <p:cNvSpPr/>
          <p:nvPr/>
        </p:nvSpPr>
        <p:spPr bwMode="auto">
          <a:xfrm>
            <a:off x="3698130" y="4283965"/>
            <a:ext cx="8267202" cy="1247596"/>
          </a:xfrm>
          <a:prstGeom prst="rect">
            <a:avLst/>
          </a:prstGeom>
          <a:solidFill>
            <a:schemeClr val="bg1"/>
          </a:solidFill>
          <a:ln w="12700" cap="flat" cmpd="sng" algn="ctr">
            <a:solidFill>
              <a:schemeClr val="tx2">
                <a:lumMod val="60000"/>
                <a:lumOff val="40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lvl="0" algn="ctr">
              <a:lnSpc>
                <a:spcPct val="150000"/>
              </a:lnSpc>
              <a:defRPr/>
            </a:pPr>
            <a:r>
              <a:rPr lang="zh-CN" altLang="en-US" sz="2400" dirty="0">
                <a:solidFill>
                  <a:srgbClr val="3D3D3D"/>
                </a:solidFill>
                <a:latin typeface="微软雅黑 Light" panose="020B0502040204020203" pitchFamily="34" charset="-122"/>
                <a:ea typeface="微软雅黑 Light" panose="020B0502040204020203" pitchFamily="34" charset="-122"/>
              </a:rPr>
              <a:t>            ①中央预算支出                     ②地方预算支出。</a:t>
            </a:r>
          </a:p>
        </p:txBody>
      </p:sp>
      <p:sp>
        <p:nvSpPr>
          <p:cNvPr id="64" name="矩形 63">
            <a:extLst>
              <a:ext uri="{FF2B5EF4-FFF2-40B4-BE49-F238E27FC236}">
                <a16:creationId xmlns:a16="http://schemas.microsoft.com/office/drawing/2014/main" id="{94806836-F4A7-403E-BADB-70CAE815BCCB}"/>
              </a:ext>
            </a:extLst>
          </p:cNvPr>
          <p:cNvSpPr/>
          <p:nvPr/>
        </p:nvSpPr>
        <p:spPr bwMode="auto">
          <a:xfrm>
            <a:off x="3696661" y="1998738"/>
            <a:ext cx="8280920" cy="1790301"/>
          </a:xfrm>
          <a:prstGeom prst="rect">
            <a:avLst/>
          </a:prstGeom>
          <a:solidFill>
            <a:schemeClr val="bg1"/>
          </a:solidFill>
          <a:ln w="12700" cap="flat" cmpd="sng" algn="ctr">
            <a:solidFill>
              <a:schemeClr val="tx2">
                <a:lumMod val="60000"/>
                <a:lumOff val="40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lvl="0">
              <a:lnSpc>
                <a:spcPct val="150000"/>
              </a:lnSpc>
              <a:defRPr/>
            </a:pPr>
            <a:r>
              <a:rPr lang="zh-CN" altLang="en-US" sz="2400" dirty="0">
                <a:solidFill>
                  <a:srgbClr val="3D3D3D"/>
                </a:solidFill>
                <a:latin typeface="微软雅黑 Light" panose="020B0502040204020203" pitchFamily="34" charset="-122"/>
                <a:ea typeface="微软雅黑 Light" panose="020B0502040204020203" pitchFamily="34" charset="-122"/>
              </a:rPr>
              <a:t>       ①经济建设支出；②教育、科学、文化、卫生、体育等事业发展支出；③国家管理费用支出；④国防支出；⑤各项补贴支出；⑥其他支出。</a:t>
            </a:r>
          </a:p>
        </p:txBody>
      </p:sp>
      <p:sp>
        <p:nvSpPr>
          <p:cNvPr id="3" name="矩形 2"/>
          <p:cNvSpPr/>
          <p:nvPr/>
        </p:nvSpPr>
        <p:spPr>
          <a:xfrm>
            <a:off x="481757" y="1211934"/>
            <a:ext cx="10707964" cy="523220"/>
          </a:xfrm>
          <a:prstGeom prst="rect">
            <a:avLst/>
          </a:prstGeom>
        </p:spPr>
        <p:txBody>
          <a:bodyPr wrap="square">
            <a:spAutoFit/>
          </a:bodyPr>
          <a:lstStyle/>
          <a:p>
            <a:r>
              <a:rPr lang="zh-CN" altLang="en-US" sz="2800" dirty="0">
                <a:latin typeface="微软雅黑 Light" panose="020B0502040204020203" pitchFamily="34" charset="-122"/>
                <a:ea typeface="微软雅黑 Light" panose="020B0502040204020203" pitchFamily="34" charset="-122"/>
              </a:rPr>
              <a:t>构成国家预算的支出具体内容有：</a:t>
            </a:r>
          </a:p>
        </p:txBody>
      </p:sp>
      <p:sp>
        <p:nvSpPr>
          <p:cNvPr id="41" name="箭头: 五边形 23">
            <a:extLst>
              <a:ext uri="{FF2B5EF4-FFF2-40B4-BE49-F238E27FC236}">
                <a16:creationId xmlns:a16="http://schemas.microsoft.com/office/drawing/2014/main" id="{154B362D-2C69-4C6C-A31F-D1280000A25D}"/>
              </a:ext>
            </a:extLst>
          </p:cNvPr>
          <p:cNvSpPr/>
          <p:nvPr/>
        </p:nvSpPr>
        <p:spPr bwMode="auto">
          <a:xfrm>
            <a:off x="559097" y="4233680"/>
            <a:ext cx="2880320" cy="1348167"/>
          </a:xfrm>
          <a:prstGeom prst="homePlate">
            <a:avLst>
              <a:gd name="adj" fmla="val 20939"/>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zh-CN" altLang="en-US" sz="2400" dirty="0">
                <a:solidFill>
                  <a:srgbClr val="FFFFFF"/>
                </a:solidFill>
                <a:latin typeface="微软雅黑 Light" panose="020B0502040204020203" pitchFamily="34" charset="-122"/>
                <a:ea typeface="微软雅黑 Light" panose="020B0502040204020203" pitchFamily="34" charset="-122"/>
              </a:rPr>
              <a:t>（</a:t>
            </a:r>
            <a:r>
              <a:rPr lang="en-US" altLang="zh-CN" sz="2400" dirty="0">
                <a:solidFill>
                  <a:srgbClr val="FFFFFF"/>
                </a:solidFill>
                <a:latin typeface="微软雅黑 Light" panose="020B0502040204020203" pitchFamily="34" charset="-122"/>
                <a:ea typeface="微软雅黑 Light" panose="020B0502040204020203" pitchFamily="34" charset="-122"/>
              </a:rPr>
              <a:t>2</a:t>
            </a:r>
            <a:r>
              <a:rPr lang="zh-CN" altLang="en-US" sz="2400" dirty="0">
                <a:solidFill>
                  <a:srgbClr val="FFFFFF"/>
                </a:solidFill>
                <a:latin typeface="微软雅黑 Light" panose="020B0502040204020203" pitchFamily="34" charset="-122"/>
                <a:ea typeface="微软雅黑 Light" panose="020B0502040204020203" pitchFamily="34" charset="-122"/>
              </a:rPr>
              <a:t>）根据主体划分。</a:t>
            </a:r>
          </a:p>
        </p:txBody>
      </p:sp>
      <p:sp>
        <p:nvSpPr>
          <p:cNvPr id="12" name="矩形 11">
            <a:extLst>
              <a:ext uri="{FF2B5EF4-FFF2-40B4-BE49-F238E27FC236}">
                <a16:creationId xmlns:a16="http://schemas.microsoft.com/office/drawing/2014/main" id="{1CA0AD3C-4EAC-455F-9189-146DEBCABF4A}"/>
              </a:ext>
            </a:extLst>
          </p:cNvPr>
          <p:cNvSpPr/>
          <p:nvPr/>
        </p:nvSpPr>
        <p:spPr>
          <a:xfrm>
            <a:off x="909911" y="166079"/>
            <a:ext cx="647831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6.1.4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预算收入与预算支出</a:t>
            </a:r>
          </a:p>
        </p:txBody>
      </p:sp>
    </p:spTree>
    <p:extLst>
      <p:ext uri="{BB962C8B-B14F-4D97-AF65-F5344CB8AC3E}">
        <p14:creationId xmlns:p14="http://schemas.microsoft.com/office/powerpoint/2010/main" val="136409210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fill="hold"/>
                                        <p:tgtEl>
                                          <p:spTgt spid="24"/>
                                        </p:tgtEl>
                                        <p:attrNameLst>
                                          <p:attrName>ppt_x</p:attrName>
                                        </p:attrNameLst>
                                      </p:cBhvr>
                                      <p:tavLst>
                                        <p:tav tm="0">
                                          <p:val>
                                            <p:strVal val="#ppt_x"/>
                                          </p:val>
                                        </p:tav>
                                        <p:tav tm="100000">
                                          <p:val>
                                            <p:strVal val="#ppt_x"/>
                                          </p:val>
                                        </p:tav>
                                      </p:tavLst>
                                    </p:anim>
                                    <p:anim calcmode="lin" valueType="num">
                                      <p:cBhvr additive="base">
                                        <p:cTn id="14"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4"/>
                                        </p:tgtEl>
                                        <p:attrNameLst>
                                          <p:attrName>style.visibility</p:attrName>
                                        </p:attrNameLst>
                                      </p:cBhvr>
                                      <p:to>
                                        <p:strVal val="visible"/>
                                      </p:to>
                                    </p:set>
                                    <p:anim calcmode="lin" valueType="num">
                                      <p:cBhvr additive="base">
                                        <p:cTn id="19" dur="500" fill="hold"/>
                                        <p:tgtEl>
                                          <p:spTgt spid="64"/>
                                        </p:tgtEl>
                                        <p:attrNameLst>
                                          <p:attrName>ppt_x</p:attrName>
                                        </p:attrNameLst>
                                      </p:cBhvr>
                                      <p:tavLst>
                                        <p:tav tm="0">
                                          <p:val>
                                            <p:strVal val="#ppt_x"/>
                                          </p:val>
                                        </p:tav>
                                        <p:tav tm="100000">
                                          <p:val>
                                            <p:strVal val="#ppt_x"/>
                                          </p:val>
                                        </p:tav>
                                      </p:tavLst>
                                    </p:anim>
                                    <p:anim calcmode="lin" valueType="num">
                                      <p:cBhvr additive="base">
                                        <p:cTn id="20"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fill="hold"/>
                                        <p:tgtEl>
                                          <p:spTgt spid="41"/>
                                        </p:tgtEl>
                                        <p:attrNameLst>
                                          <p:attrName>ppt_x</p:attrName>
                                        </p:attrNameLst>
                                      </p:cBhvr>
                                      <p:tavLst>
                                        <p:tav tm="0">
                                          <p:val>
                                            <p:strVal val="#ppt_x"/>
                                          </p:val>
                                        </p:tav>
                                        <p:tav tm="100000">
                                          <p:val>
                                            <p:strVal val="#ppt_x"/>
                                          </p:val>
                                        </p:tav>
                                      </p:tavLst>
                                    </p:anim>
                                    <p:anim calcmode="lin" valueType="num">
                                      <p:cBhvr additive="base">
                                        <p:cTn id="2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3"/>
                                        </p:tgtEl>
                                        <p:attrNameLst>
                                          <p:attrName>style.visibility</p:attrName>
                                        </p:attrNameLst>
                                      </p:cBhvr>
                                      <p:to>
                                        <p:strVal val="visible"/>
                                      </p:to>
                                    </p:set>
                                    <p:anim calcmode="lin" valueType="num">
                                      <p:cBhvr additive="base">
                                        <p:cTn id="31" dur="500" fill="hold"/>
                                        <p:tgtEl>
                                          <p:spTgt spid="63"/>
                                        </p:tgtEl>
                                        <p:attrNameLst>
                                          <p:attrName>ppt_x</p:attrName>
                                        </p:attrNameLst>
                                      </p:cBhvr>
                                      <p:tavLst>
                                        <p:tav tm="0">
                                          <p:val>
                                            <p:strVal val="#ppt_x"/>
                                          </p:val>
                                        </p:tav>
                                        <p:tav tm="100000">
                                          <p:val>
                                            <p:strVal val="#ppt_x"/>
                                          </p:val>
                                        </p:tav>
                                      </p:tavLst>
                                    </p:anim>
                                    <p:anim calcmode="lin" valueType="num">
                                      <p:cBhvr additive="base">
                                        <p:cTn id="32"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63" grpId="0" animBg="1"/>
      <p:bldP spid="64" grpId="0" animBg="1"/>
      <p:bldP spid="3" grpId="0"/>
      <p:bldP spid="4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0" y="264684"/>
            <a:ext cx="5904657"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6.1.5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预算组织程序</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62478" y="1094318"/>
            <a:ext cx="5245234" cy="5415664"/>
          </a:xfrm>
          <a:prstGeom prst="rect">
            <a:avLst/>
          </a:prstGeom>
        </p:spPr>
      </p:pic>
      <p:sp>
        <p:nvSpPr>
          <p:cNvPr id="6" name="矩形 5"/>
          <p:cNvSpPr/>
          <p:nvPr/>
        </p:nvSpPr>
        <p:spPr bwMode="auto">
          <a:xfrm>
            <a:off x="409749" y="1340768"/>
            <a:ext cx="6048672" cy="230855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zh-CN" altLang="en-US" sz="2000" dirty="0">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预算组织程序是指国家在预算管理过程中依法定程序进行的各个工作环节所构成的有秩序活动的总体。包括预算的编制、审批、执行和调整等环节。</a:t>
            </a:r>
            <a:endParaRPr lang="zh-CN" altLang="en-US" sz="2000" dirty="0">
              <a:latin typeface="微软雅黑 Light" panose="020B0502040204020203" pitchFamily="34" charset="-122"/>
              <a:ea typeface="微软雅黑 Light" panose="020B0502040204020203" pitchFamily="34" charset="-122"/>
            </a:endParaRPr>
          </a:p>
        </p:txBody>
      </p:sp>
      <p:sp>
        <p:nvSpPr>
          <p:cNvPr id="9" name="矩形 8"/>
          <p:cNvSpPr/>
          <p:nvPr/>
        </p:nvSpPr>
        <p:spPr bwMode="auto">
          <a:xfrm>
            <a:off x="409749" y="3862911"/>
            <a:ext cx="6048672" cy="2647071"/>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en-US" altLang="zh-CN" sz="2800" dirty="0">
                <a:latin typeface="微软雅黑 Light" panose="020B0502040204020203" pitchFamily="34" charset="-122"/>
                <a:ea typeface="微软雅黑 Light" panose="020B0502040204020203" pitchFamily="34" charset="-122"/>
              </a:rPr>
              <a:t>1.</a:t>
            </a:r>
            <a:r>
              <a:rPr lang="zh-CN" altLang="en-US" sz="2800" dirty="0">
                <a:latin typeface="微软雅黑 Light" panose="020B0502040204020203" pitchFamily="34" charset="-122"/>
                <a:ea typeface="微软雅黑 Light" panose="020B0502040204020203" pitchFamily="34" charset="-122"/>
              </a:rPr>
              <a:t>预算的编制</a:t>
            </a:r>
          </a:p>
          <a:p>
            <a:pPr>
              <a:lnSpc>
                <a:spcPct val="150000"/>
              </a:lnSpc>
            </a:pPr>
            <a:r>
              <a:rPr lang="zh-CN" altLang="en-US" sz="2400" dirty="0">
                <a:latin typeface="微软雅黑 Light" panose="020B0502040204020203" pitchFamily="34" charset="-122"/>
                <a:ea typeface="微软雅黑 Light" panose="020B0502040204020203" pitchFamily="34" charset="-122"/>
              </a:rPr>
              <a:t>       预算编制是指国家制定取得和分配使用预算资金的年度计划的活动。它是预算管理的一种基础性程序和重要工作环节。</a:t>
            </a:r>
          </a:p>
        </p:txBody>
      </p:sp>
    </p:spTree>
    <p:extLst>
      <p:ext uri="{BB962C8B-B14F-4D97-AF65-F5344CB8AC3E}">
        <p14:creationId xmlns:p14="http://schemas.microsoft.com/office/powerpoint/2010/main" val="1138233147"/>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0" y="264684"/>
            <a:ext cx="5904657"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6.1.5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预算组织程序</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62478" y="1094318"/>
            <a:ext cx="5245234" cy="5415664"/>
          </a:xfrm>
          <a:prstGeom prst="rect">
            <a:avLst/>
          </a:prstGeom>
        </p:spPr>
      </p:pic>
      <p:sp>
        <p:nvSpPr>
          <p:cNvPr id="6" name="矩形 5"/>
          <p:cNvSpPr/>
          <p:nvPr/>
        </p:nvSpPr>
        <p:spPr bwMode="auto">
          <a:xfrm>
            <a:off x="481757" y="2694964"/>
            <a:ext cx="5976664" cy="389835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zh-CN" altLang="en-US" sz="2000" dirty="0">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预算的审批是指国家各级权力机关对同级政府所提出的预算草案进行审查和批准的活动。预算草案经审批生效，就成为正式的国家预算，并具有法律约束力，非经法定程序，不得改变。预算的审批具有时效性、级别性、程序性和严肃性等特点，包括审批、批复和备案三个环节。</a:t>
            </a:r>
            <a:endParaRPr lang="zh-CN" altLang="en-US" sz="2000" dirty="0">
              <a:latin typeface="微软雅黑 Light" panose="020B0502040204020203" pitchFamily="34" charset="-122"/>
              <a:ea typeface="微软雅黑 Light" panose="020B0502040204020203" pitchFamily="34" charset="-122"/>
            </a:endParaRPr>
          </a:p>
        </p:txBody>
      </p:sp>
      <p:sp>
        <p:nvSpPr>
          <p:cNvPr id="2" name="矩形 1"/>
          <p:cNvSpPr/>
          <p:nvPr/>
        </p:nvSpPr>
        <p:spPr>
          <a:xfrm>
            <a:off x="615590" y="1489269"/>
            <a:ext cx="2266967"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r>
              <a:rPr lang="en-US" altLang="zh-CN" sz="2800" dirty="0">
                <a:latin typeface="微软雅黑 Light" panose="020B0502040204020203" pitchFamily="34" charset="-122"/>
                <a:ea typeface="微软雅黑 Light" panose="020B0502040204020203" pitchFamily="34" charset="-122"/>
              </a:rPr>
              <a:t>2.</a:t>
            </a:r>
            <a:r>
              <a:rPr lang="zh-CN" altLang="en-US" sz="2800" dirty="0">
                <a:latin typeface="微软雅黑 Light" panose="020B0502040204020203" pitchFamily="34" charset="-122"/>
                <a:ea typeface="微软雅黑 Light" panose="020B0502040204020203" pitchFamily="34" charset="-122"/>
              </a:rPr>
              <a:t>预算的审批</a:t>
            </a:r>
          </a:p>
        </p:txBody>
      </p:sp>
    </p:spTree>
    <p:extLst>
      <p:ext uri="{BB962C8B-B14F-4D97-AF65-F5344CB8AC3E}">
        <p14:creationId xmlns:p14="http://schemas.microsoft.com/office/powerpoint/2010/main" val="941918412"/>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0" y="264684"/>
            <a:ext cx="5904657"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6.1.5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预算组织程序</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62478" y="1094318"/>
            <a:ext cx="5245234" cy="5415664"/>
          </a:xfrm>
          <a:prstGeom prst="rect">
            <a:avLst/>
          </a:prstGeom>
        </p:spPr>
      </p:pic>
      <p:sp>
        <p:nvSpPr>
          <p:cNvPr id="6" name="矩形 5"/>
          <p:cNvSpPr/>
          <p:nvPr/>
        </p:nvSpPr>
        <p:spPr bwMode="auto">
          <a:xfrm>
            <a:off x="283197" y="2276872"/>
            <a:ext cx="6247232" cy="4032448"/>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       预算执行是指经法定程序审查和批准的预算的具体实施过程，是把预算由计划变为现实的具体实施步骤。预算执行工作是实现预算收支任务的关键步骤，也是整个预算管理工作的中心环节。我国预算执行的主体包括各级政府、各级政府财政部门、预算收入征收部门、国库、各有关部门和有关单位。</a:t>
            </a:r>
          </a:p>
        </p:txBody>
      </p:sp>
      <p:sp>
        <p:nvSpPr>
          <p:cNvPr id="2" name="矩形 1"/>
          <p:cNvSpPr/>
          <p:nvPr/>
        </p:nvSpPr>
        <p:spPr>
          <a:xfrm>
            <a:off x="769789" y="1412776"/>
            <a:ext cx="2266967"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r>
              <a:rPr lang="en-US" altLang="zh-CN" sz="2800">
                <a:latin typeface="微软雅黑 Light" panose="020B0502040204020203" pitchFamily="34" charset="-122"/>
                <a:ea typeface="微软雅黑 Light" panose="020B0502040204020203" pitchFamily="34" charset="-122"/>
              </a:rPr>
              <a:t>3.</a:t>
            </a:r>
            <a:r>
              <a:rPr lang="zh-CN" altLang="en-US" sz="2800">
                <a:latin typeface="微软雅黑 Light" panose="020B0502040204020203" pitchFamily="34" charset="-122"/>
                <a:ea typeface="微软雅黑 Light" panose="020B0502040204020203" pitchFamily="34" charset="-122"/>
              </a:rPr>
              <a:t>预算的执行</a:t>
            </a:r>
            <a:endParaRPr lang="zh-CN" altLang="en-US" sz="28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44323419"/>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138" name="图片 137">
            <a:extLst>
              <a:ext uri="{FF2B5EF4-FFF2-40B4-BE49-F238E27FC236}">
                <a16:creationId xmlns:a16="http://schemas.microsoft.com/office/drawing/2014/main" id="{B57F534B-A902-475B-A6FD-74DF44B776E9}"/>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409748" y="426749"/>
            <a:ext cx="4216853" cy="6004502"/>
          </a:xfrm>
          <a:prstGeom prst="rect">
            <a:avLst/>
          </a:prstGeom>
        </p:spPr>
      </p:pic>
      <p:sp>
        <p:nvSpPr>
          <p:cNvPr id="139" name="矩形 138">
            <a:extLst>
              <a:ext uri="{FF2B5EF4-FFF2-40B4-BE49-F238E27FC236}">
                <a16:creationId xmlns:a16="http://schemas.microsoft.com/office/drawing/2014/main" id="{AA3F1B7A-45C6-490F-A5B5-FA6311E1435C}"/>
              </a:ext>
            </a:extLst>
          </p:cNvPr>
          <p:cNvSpPr/>
          <p:nvPr/>
        </p:nvSpPr>
        <p:spPr bwMode="auto">
          <a:xfrm>
            <a:off x="3862826" y="1474240"/>
            <a:ext cx="661370" cy="4059034"/>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40" name="TextBox 58">
            <a:extLst>
              <a:ext uri="{FF2B5EF4-FFF2-40B4-BE49-F238E27FC236}">
                <a16:creationId xmlns:a16="http://schemas.microsoft.com/office/drawing/2014/main" id="{7A8BDDC6-C4B7-4411-8327-7B05BFF50FD0}"/>
              </a:ext>
            </a:extLst>
          </p:cNvPr>
          <p:cNvSpPr txBox="1"/>
          <p:nvPr/>
        </p:nvSpPr>
        <p:spPr>
          <a:xfrm>
            <a:off x="3892188" y="1925608"/>
            <a:ext cx="677108" cy="3376116"/>
          </a:xfrm>
          <a:prstGeom prst="rect">
            <a:avLst/>
          </a:prstGeom>
          <a:noFill/>
        </p:spPr>
        <p:txBody>
          <a:bodyPr vert="eaVert"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en-US" sz="320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rPr>
              <a:t>目 录</a:t>
            </a:r>
          </a:p>
        </p:txBody>
      </p:sp>
      <p:sp>
        <p:nvSpPr>
          <p:cNvPr id="2" name="矩形 1"/>
          <p:cNvSpPr/>
          <p:nvPr/>
        </p:nvSpPr>
        <p:spPr>
          <a:xfrm>
            <a:off x="5666333" y="3244334"/>
            <a:ext cx="584502" cy="369332"/>
          </a:xfrm>
          <a:prstGeom prst="rect">
            <a:avLst/>
          </a:prstGeom>
        </p:spPr>
        <p:txBody>
          <a:bodyPr wrap="square">
            <a:spAutoFit/>
          </a:bodyPr>
          <a:lstStyle/>
          <a:p>
            <a:pPr algn="ctr"/>
            <a:r>
              <a:rPr lang="en-US" altLang="zh-CN" dirty="0">
                <a:solidFill>
                  <a:schemeClr val="bg1"/>
                </a:solidFill>
                <a:latin typeface="Impact" panose="020B0806030902050204" pitchFamily="34" charset="0"/>
              </a:rPr>
              <a:t>3</a:t>
            </a:r>
            <a:endParaRPr lang="zh-CN" altLang="en-US" dirty="0">
              <a:solidFill>
                <a:schemeClr val="bg1"/>
              </a:solidFill>
              <a:latin typeface="Impact" panose="020B0806030902050204" pitchFamily="34" charset="0"/>
            </a:endParaRPr>
          </a:p>
        </p:txBody>
      </p:sp>
      <p:sp>
        <p:nvSpPr>
          <p:cNvPr id="5" name="矩形 4"/>
          <p:cNvSpPr/>
          <p:nvPr/>
        </p:nvSpPr>
        <p:spPr bwMode="auto">
          <a:xfrm>
            <a:off x="4805284" y="789459"/>
            <a:ext cx="970145" cy="80009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r>
              <a:rPr lang="en-US" altLang="zh-CN" sz="4000" b="1" dirty="0">
                <a:solidFill>
                  <a:schemeClr val="bg1"/>
                </a:solidFill>
                <a:latin typeface="宋体" panose="02010600030101010101" pitchFamily="2" charset="-122"/>
              </a:rPr>
              <a:t>1</a:t>
            </a:r>
            <a:endParaRPr kumimoji="0" lang="zh-CN" altLang="en-US" sz="4000" b="1" i="0" u="none" strike="noStrike" cap="none" normalizeH="0" baseline="0" dirty="0">
              <a:ln>
                <a:noFill/>
              </a:ln>
              <a:solidFill>
                <a:schemeClr val="tx1"/>
              </a:solidFill>
              <a:effectLst/>
              <a:latin typeface="宋体" panose="02010600030101010101" pitchFamily="2" charset="-122"/>
            </a:endParaRPr>
          </a:p>
        </p:txBody>
      </p:sp>
      <p:sp>
        <p:nvSpPr>
          <p:cNvPr id="6" name="矩形 5"/>
          <p:cNvSpPr/>
          <p:nvPr/>
        </p:nvSpPr>
        <p:spPr bwMode="auto">
          <a:xfrm>
            <a:off x="6218875" y="914918"/>
            <a:ext cx="5923394" cy="643677"/>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r>
              <a:rPr lang="zh-CN" altLang="en-US" sz="3000" b="1" dirty="0">
                <a:latin typeface="微软雅黑 Light" panose="020B0502040204020203" pitchFamily="34" charset="-122"/>
                <a:ea typeface="微软雅黑 Light" panose="020B0502040204020203" pitchFamily="34" charset="-122"/>
              </a:rPr>
              <a:t>任务</a:t>
            </a:r>
            <a:r>
              <a:rPr lang="en-US" altLang="zh-CN" sz="3000" b="1" dirty="0">
                <a:latin typeface="微软雅黑 Light" panose="020B0502040204020203" pitchFamily="34" charset="-122"/>
                <a:ea typeface="微软雅黑 Light" panose="020B0502040204020203" pitchFamily="34" charset="-122"/>
              </a:rPr>
              <a:t>6.1  </a:t>
            </a:r>
            <a:r>
              <a:rPr lang="zh-CN" altLang="en-US" sz="3000" b="1" dirty="0">
                <a:latin typeface="微软雅黑 Light" panose="020B0502040204020203" pitchFamily="34" charset="-122"/>
                <a:ea typeface="微软雅黑 Light" panose="020B0502040204020203" pitchFamily="34" charset="-122"/>
              </a:rPr>
              <a:t>预算法律制度</a:t>
            </a:r>
            <a:endParaRPr kumimoji="0" lang="zh-CN" altLang="en-US" sz="3000" b="1"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endParaRPr>
          </a:p>
        </p:txBody>
      </p:sp>
      <p:sp>
        <p:nvSpPr>
          <p:cNvPr id="11" name="矩形 10"/>
          <p:cNvSpPr/>
          <p:nvPr/>
        </p:nvSpPr>
        <p:spPr bwMode="auto">
          <a:xfrm>
            <a:off x="6236687" y="2565632"/>
            <a:ext cx="5905582" cy="67870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r>
              <a:rPr lang="zh-CN" altLang="en-US" sz="3000" b="1" dirty="0">
                <a:latin typeface="微软雅黑 Light" panose="020B0502040204020203" pitchFamily="34" charset="-122"/>
                <a:ea typeface="微软雅黑 Light" panose="020B0502040204020203" pitchFamily="34" charset="-122"/>
              </a:rPr>
              <a:t>任务</a:t>
            </a:r>
            <a:r>
              <a:rPr lang="en-US" altLang="zh-CN" sz="3000" b="1" dirty="0">
                <a:latin typeface="微软雅黑 Light" panose="020B0502040204020203" pitchFamily="34" charset="-122"/>
                <a:ea typeface="微软雅黑 Light" panose="020B0502040204020203" pitchFamily="34" charset="-122"/>
              </a:rPr>
              <a:t>6.2</a:t>
            </a:r>
            <a:r>
              <a:rPr lang="zh-CN" altLang="en-US" sz="3000" b="1" dirty="0">
                <a:latin typeface="微软雅黑 Light" panose="020B0502040204020203" pitchFamily="34" charset="-122"/>
                <a:ea typeface="微软雅黑 Light" panose="020B0502040204020203" pitchFamily="34" charset="-122"/>
              </a:rPr>
              <a:t> 政府采购法律制度</a:t>
            </a:r>
            <a:endParaRPr kumimoji="0" lang="zh-CN" altLang="en-US" sz="3000" b="1"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endParaRPr>
          </a:p>
        </p:txBody>
      </p:sp>
      <p:sp>
        <p:nvSpPr>
          <p:cNvPr id="13" name="矩形 12"/>
          <p:cNvSpPr/>
          <p:nvPr/>
        </p:nvSpPr>
        <p:spPr bwMode="auto">
          <a:xfrm>
            <a:off x="4805284" y="2488257"/>
            <a:ext cx="1072199" cy="834284"/>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r>
              <a:rPr lang="en-US" altLang="zh-CN" sz="4000" b="1" dirty="0">
                <a:solidFill>
                  <a:schemeClr val="bg1"/>
                </a:solidFill>
                <a:latin typeface="宋体" panose="02010600030101010101" pitchFamily="2" charset="-122"/>
              </a:rPr>
              <a:t>2</a:t>
            </a:r>
            <a:endParaRPr kumimoji="0" lang="zh-CN" altLang="en-US" sz="4000" b="1" i="0" u="none" strike="noStrike" cap="none" normalizeH="0" baseline="0" dirty="0">
              <a:ln>
                <a:noFill/>
              </a:ln>
              <a:solidFill>
                <a:schemeClr val="tx1"/>
              </a:solidFill>
              <a:effectLst/>
              <a:latin typeface="宋体" panose="02010600030101010101" pitchFamily="2" charset="-122"/>
            </a:endParaRPr>
          </a:p>
        </p:txBody>
      </p:sp>
      <p:sp>
        <p:nvSpPr>
          <p:cNvPr id="10" name="矩形 9"/>
          <p:cNvSpPr/>
          <p:nvPr/>
        </p:nvSpPr>
        <p:spPr bwMode="auto">
          <a:xfrm>
            <a:off x="4805284" y="4084324"/>
            <a:ext cx="1072199" cy="754178"/>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r>
              <a:rPr lang="en-US" altLang="zh-CN" sz="4000" b="1" dirty="0">
                <a:solidFill>
                  <a:schemeClr val="bg1"/>
                </a:solidFill>
                <a:latin typeface="宋体" panose="02010600030101010101" pitchFamily="2" charset="-122"/>
              </a:rPr>
              <a:t>3</a:t>
            </a:r>
            <a:endParaRPr kumimoji="0" lang="zh-CN" altLang="en-US" sz="4000" b="1" i="0" u="none" strike="noStrike" cap="none" normalizeH="0" baseline="0" dirty="0">
              <a:ln>
                <a:noFill/>
              </a:ln>
              <a:solidFill>
                <a:schemeClr val="tx1"/>
              </a:solidFill>
              <a:effectLst/>
              <a:latin typeface="宋体" panose="02010600030101010101" pitchFamily="2" charset="-122"/>
            </a:endParaRPr>
          </a:p>
        </p:txBody>
      </p:sp>
      <p:sp>
        <p:nvSpPr>
          <p:cNvPr id="12" name="矩形 11"/>
          <p:cNvSpPr/>
          <p:nvPr/>
        </p:nvSpPr>
        <p:spPr bwMode="auto">
          <a:xfrm>
            <a:off x="6250835" y="4108137"/>
            <a:ext cx="5905582" cy="67870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r>
              <a:rPr lang="zh-CN" altLang="en-US" sz="3000" b="1" dirty="0">
                <a:latin typeface="微软雅黑 Light" panose="020B0502040204020203" pitchFamily="34" charset="-122"/>
                <a:ea typeface="微软雅黑 Light" panose="020B0502040204020203" pitchFamily="34" charset="-122"/>
              </a:rPr>
              <a:t>任务</a:t>
            </a:r>
            <a:r>
              <a:rPr lang="en-US" altLang="zh-CN" sz="3000" b="1" dirty="0">
                <a:latin typeface="微软雅黑 Light" panose="020B0502040204020203" pitchFamily="34" charset="-122"/>
                <a:ea typeface="微软雅黑 Light" panose="020B0502040204020203" pitchFamily="34" charset="-122"/>
              </a:rPr>
              <a:t>6.3</a:t>
            </a:r>
            <a:r>
              <a:rPr lang="zh-CN" altLang="en-US" sz="3000" b="1" dirty="0">
                <a:latin typeface="微软雅黑 Light" panose="020B0502040204020203" pitchFamily="34" charset="-122"/>
                <a:ea typeface="微软雅黑 Light" panose="020B0502040204020203" pitchFamily="34" charset="-122"/>
              </a:rPr>
              <a:t>  国库集中收付制度</a:t>
            </a:r>
            <a:endParaRPr kumimoji="0" lang="zh-CN" altLang="en-US" sz="3000" b="1"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41223166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4000" advTm="9503">
        <p15:prstTrans prst="curtains"/>
      </p:transition>
    </mc:Choice>
    <mc:Fallback xmlns="">
      <p:transition spd="slow" advTm="9503">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ppt_x"/>
                                          </p:val>
                                        </p:tav>
                                        <p:tav tm="100000">
                                          <p:val>
                                            <p:strVal val="#ppt_x"/>
                                          </p:val>
                                        </p:tav>
                                      </p:tavLst>
                                    </p:anim>
                                    <p:anim calcmode="lin" valueType="num">
                                      <p:cBhvr additive="base">
                                        <p:cTn id="26"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1" grpId="0" animBg="1"/>
      <p:bldP spid="13" grpId="0" animBg="1"/>
      <p:bldP spid="10" grpId="0" animBg="1"/>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0" y="264684"/>
            <a:ext cx="5904657"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6.1.5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预算组织程序</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62478" y="1094318"/>
            <a:ext cx="5245234" cy="5415664"/>
          </a:xfrm>
          <a:prstGeom prst="rect">
            <a:avLst/>
          </a:prstGeom>
        </p:spPr>
      </p:pic>
      <p:sp>
        <p:nvSpPr>
          <p:cNvPr id="6" name="矩形 5"/>
          <p:cNvSpPr/>
          <p:nvPr/>
        </p:nvSpPr>
        <p:spPr bwMode="auto">
          <a:xfrm>
            <a:off x="553764" y="2426176"/>
            <a:ext cx="5904657" cy="3955151"/>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zh-CN" altLang="en-US" sz="2000" dirty="0">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预算调整，是指经全国人民代表大会批准的中央预算和经地方各级人民代表大会批准的本级预算，在执行中因特殊情况需要增加支出或者减少收入，使原批准的收支平衡的预算的总支出超过总收入，或者使原批准的预算中举借债务的数额增加部分的变更。</a:t>
            </a:r>
            <a:endParaRPr lang="zh-CN" altLang="en-US" sz="2000" dirty="0">
              <a:latin typeface="微软雅黑 Light" panose="020B0502040204020203" pitchFamily="34" charset="-122"/>
              <a:ea typeface="微软雅黑 Light" panose="020B0502040204020203" pitchFamily="34" charset="-122"/>
            </a:endParaRPr>
          </a:p>
        </p:txBody>
      </p:sp>
      <p:sp>
        <p:nvSpPr>
          <p:cNvPr id="2" name="矩形 1"/>
          <p:cNvSpPr/>
          <p:nvPr/>
        </p:nvSpPr>
        <p:spPr>
          <a:xfrm>
            <a:off x="769789" y="1354136"/>
            <a:ext cx="2271776"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r>
              <a:rPr lang="en-US" altLang="zh-CN" sz="2800">
                <a:latin typeface="微软雅黑 Light" panose="020B0502040204020203" pitchFamily="34" charset="-122"/>
                <a:ea typeface="微软雅黑 Light" panose="020B0502040204020203" pitchFamily="34" charset="-122"/>
              </a:rPr>
              <a:t>4.</a:t>
            </a:r>
            <a:r>
              <a:rPr lang="zh-CN" altLang="en-US" sz="2800">
                <a:latin typeface="微软雅黑 Light" panose="020B0502040204020203" pitchFamily="34" charset="-122"/>
                <a:ea typeface="微软雅黑 Light" panose="020B0502040204020203" pitchFamily="34" charset="-122"/>
              </a:rPr>
              <a:t>预算的调整</a:t>
            </a:r>
          </a:p>
        </p:txBody>
      </p:sp>
    </p:spTree>
    <p:extLst>
      <p:ext uri="{BB962C8B-B14F-4D97-AF65-F5344CB8AC3E}">
        <p14:creationId xmlns:p14="http://schemas.microsoft.com/office/powerpoint/2010/main" val="1564167144"/>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0" y="264684"/>
            <a:ext cx="5904657"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6.1.6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决算</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矩形 5"/>
          <p:cNvSpPr/>
          <p:nvPr/>
        </p:nvSpPr>
        <p:spPr bwMode="auto">
          <a:xfrm>
            <a:off x="121718" y="1048197"/>
            <a:ext cx="8208911" cy="5805264"/>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en-US" altLang="zh-CN" sz="2800" dirty="0">
                <a:latin typeface="微软雅黑 Light" panose="020B0502040204020203" pitchFamily="34" charset="-122"/>
                <a:ea typeface="微软雅黑 Light" panose="020B0502040204020203" pitchFamily="34" charset="-122"/>
              </a:rPr>
              <a:t>1.</a:t>
            </a:r>
            <a:r>
              <a:rPr lang="zh-CN" altLang="en-US" sz="2800" dirty="0">
                <a:latin typeface="微软雅黑 Light" panose="020B0502040204020203" pitchFamily="34" charset="-122"/>
                <a:ea typeface="微软雅黑 Light" panose="020B0502040204020203" pitchFamily="34" charset="-122"/>
              </a:rPr>
              <a:t>决算草案的编制</a:t>
            </a:r>
            <a:endParaRPr lang="en-US" altLang="zh-CN" sz="28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编制决算草案，必须符合法律、行政法规，做到收支数额准确、内容完整、报送及时。</a:t>
            </a:r>
          </a:p>
          <a:p>
            <a:pPr>
              <a:lnSpc>
                <a:spcPct val="150000"/>
              </a:lnSpc>
            </a:pPr>
            <a:r>
              <a:rPr lang="en-US" altLang="zh-CN" sz="2800" dirty="0">
                <a:latin typeface="微软雅黑 Light" panose="020B0502040204020203" pitchFamily="34" charset="-122"/>
                <a:ea typeface="微软雅黑 Light" panose="020B0502040204020203" pitchFamily="34" charset="-122"/>
              </a:rPr>
              <a:t>2.</a:t>
            </a:r>
            <a:r>
              <a:rPr lang="zh-CN" altLang="en-US" sz="2800" dirty="0">
                <a:latin typeface="微软雅黑 Light" panose="020B0502040204020203" pitchFamily="34" charset="-122"/>
                <a:ea typeface="微软雅黑 Light" panose="020B0502040204020203" pitchFamily="34" charset="-122"/>
              </a:rPr>
              <a:t>决算草案的审批</a:t>
            </a:r>
          </a:p>
          <a:p>
            <a:pPr>
              <a:lnSpc>
                <a:spcPct val="150000"/>
              </a:lnSpc>
            </a:pPr>
            <a:r>
              <a:rPr lang="zh-CN" altLang="en-US" sz="2400" dirty="0">
                <a:latin typeface="微软雅黑 Light" panose="020B0502040204020203" pitchFamily="34" charset="-122"/>
                <a:ea typeface="微软雅黑 Light" panose="020B0502040204020203" pitchFamily="34" charset="-122"/>
              </a:rPr>
              <a:t>各部门对所属各单位的决算草案，应当审核并汇总编制本部门的决算草案，并在规定的期限内报本级政府财政部门审核。</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en-US" altLang="zh-CN" sz="2800" dirty="0">
                <a:latin typeface="微软雅黑 Light" panose="020B0502040204020203" pitchFamily="34" charset="-122"/>
                <a:ea typeface="微软雅黑 Light" panose="020B0502040204020203" pitchFamily="34" charset="-122"/>
              </a:rPr>
              <a:t>3.</a:t>
            </a:r>
            <a:r>
              <a:rPr lang="zh-CN" altLang="en-US" sz="2800" dirty="0">
                <a:latin typeface="微软雅黑 Light" panose="020B0502040204020203" pitchFamily="34" charset="-122"/>
                <a:ea typeface="微软雅黑 Light" panose="020B0502040204020203" pitchFamily="34" charset="-122"/>
              </a:rPr>
              <a:t>决算的批复</a:t>
            </a:r>
          </a:p>
          <a:p>
            <a:pPr>
              <a:lnSpc>
                <a:spcPct val="150000"/>
              </a:lnSpc>
            </a:pPr>
            <a:r>
              <a:rPr lang="zh-CN" altLang="en-US" sz="2400" dirty="0">
                <a:latin typeface="微软雅黑 Light" panose="020B0502040204020203" pitchFamily="34" charset="-122"/>
                <a:ea typeface="微软雅黑 Light" panose="020B0502040204020203" pitchFamily="34" charset="-122"/>
              </a:rPr>
              <a:t>各级政府决算经批准后，财政部门应当向在</a:t>
            </a:r>
            <a:r>
              <a:rPr lang="en-US" altLang="zh-CN" sz="2400" dirty="0">
                <a:latin typeface="微软雅黑 Light" panose="020B0502040204020203" pitchFamily="34" charset="-122"/>
                <a:ea typeface="微软雅黑 Light" panose="020B0502040204020203" pitchFamily="34" charset="-122"/>
              </a:rPr>
              <a:t>20</a:t>
            </a:r>
            <a:r>
              <a:rPr lang="zh-CN" altLang="en-US" sz="2400" dirty="0">
                <a:latin typeface="微软雅黑 Light" panose="020B0502040204020203" pitchFamily="34" charset="-122"/>
                <a:ea typeface="微软雅黑 Light" panose="020B0502040204020203" pitchFamily="34" charset="-122"/>
              </a:rPr>
              <a:t>日内向本级各部门批复决算。各部门应当在</a:t>
            </a:r>
            <a:r>
              <a:rPr lang="en-US" altLang="zh-CN" sz="2400" dirty="0">
                <a:latin typeface="微软雅黑 Light" panose="020B0502040204020203" pitchFamily="34" charset="-122"/>
                <a:ea typeface="微软雅黑 Light" panose="020B0502040204020203" pitchFamily="34" charset="-122"/>
              </a:rPr>
              <a:t>15</a:t>
            </a:r>
            <a:r>
              <a:rPr lang="zh-CN" altLang="en-US" sz="2400" dirty="0">
                <a:latin typeface="微软雅黑 Light" panose="020B0502040204020203" pitchFamily="34" charset="-122"/>
                <a:ea typeface="微软雅黑 Light" panose="020B0502040204020203" pitchFamily="34" charset="-122"/>
              </a:rPr>
              <a:t>日内及时向所属各单位批复决算。</a:t>
            </a:r>
            <a:endParaRPr lang="en-US" altLang="zh-CN" sz="2400" dirty="0">
              <a:latin typeface="微软雅黑 Light" panose="020B0502040204020203" pitchFamily="34" charset="-122"/>
              <a:ea typeface="微软雅黑 Light" panose="020B0502040204020203" pitchFamily="34" charset="-122"/>
            </a:endParaRPr>
          </a:p>
        </p:txBody>
      </p:sp>
      <p:pic>
        <p:nvPicPr>
          <p:cNvPr id="7" name="图片 6">
            <a:extLst>
              <a:ext uri="{FF2B5EF4-FFF2-40B4-BE49-F238E27FC236}">
                <a16:creationId xmlns:a16="http://schemas.microsoft.com/office/drawing/2014/main" id="{2E23A0EC-17E6-4349-BC2F-D4B8FB8D21CC}"/>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8489950" y="1556792"/>
            <a:ext cx="3672408" cy="3988014"/>
          </a:xfrm>
          <a:prstGeom prst="rect">
            <a:avLst/>
          </a:prstGeom>
        </p:spPr>
      </p:pic>
    </p:spTree>
    <p:extLst>
      <p:ext uri="{BB962C8B-B14F-4D97-AF65-F5344CB8AC3E}">
        <p14:creationId xmlns:p14="http://schemas.microsoft.com/office/powerpoint/2010/main" val="4221357932"/>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0" y="264684"/>
            <a:ext cx="5904657"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6.1.7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预决算的监督</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8108492" y="1094318"/>
            <a:ext cx="3805074" cy="5258902"/>
          </a:xfrm>
          <a:prstGeom prst="rect">
            <a:avLst/>
          </a:prstGeom>
        </p:spPr>
      </p:pic>
      <p:sp>
        <p:nvSpPr>
          <p:cNvPr id="6" name="矩形 5"/>
          <p:cNvSpPr/>
          <p:nvPr/>
        </p:nvSpPr>
        <p:spPr bwMode="auto">
          <a:xfrm>
            <a:off x="283197" y="1074211"/>
            <a:ext cx="8767512" cy="576368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en-US" altLang="zh-CN" sz="2400" dirty="0">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预决算的监督包括：国家权力机关的监督、各级政府的监督、各级政府财政部门的监督和各级政府审计部门的监督。</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en-US" altLang="zh-CN" sz="2800" dirty="0">
                <a:latin typeface="微软雅黑 Light" panose="020B0502040204020203" pitchFamily="34" charset="-122"/>
                <a:ea typeface="微软雅黑 Light" panose="020B0502040204020203" pitchFamily="34" charset="-122"/>
              </a:rPr>
              <a:t>1.</a:t>
            </a:r>
            <a:r>
              <a:rPr lang="zh-CN" altLang="en-US" sz="2800" dirty="0">
                <a:latin typeface="微软雅黑 Light" panose="020B0502040204020203" pitchFamily="34" charset="-122"/>
                <a:ea typeface="微软雅黑 Light" panose="020B0502040204020203" pitchFamily="34" charset="-122"/>
              </a:rPr>
              <a:t>国家权力机关的监督</a:t>
            </a: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）全国人民代表大会及其常务委员会对中央和地方预算、决算进行监督；</a:t>
            </a: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）县级以上地方各级人民代表大会及其常务委员会对本级和下级政府预算、决算进行监督；</a:t>
            </a: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）乡、民族乡、镇人民代表大会对本级预算、决算进行监督。</a:t>
            </a: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4</a:t>
            </a:r>
            <a:r>
              <a:rPr lang="zh-CN" altLang="en-US" sz="2400" dirty="0">
                <a:latin typeface="微软雅黑 Light" panose="020B0502040204020203" pitchFamily="34" charset="-122"/>
                <a:ea typeface="微软雅黑 Light" panose="020B0502040204020203" pitchFamily="34" charset="-122"/>
              </a:rPr>
              <a:t>）各级政府应当在每一预算年度内至少两次向本级人民代表大会或者其常务委员会做预算执行情况的报告。</a:t>
            </a:r>
          </a:p>
          <a:p>
            <a:endParaRPr lang="zh-CN" altLang="en-US" sz="20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557568352"/>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0" y="264684"/>
            <a:ext cx="5904657"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6.1.7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预决算的监督</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6" name="矩形 5"/>
          <p:cNvSpPr/>
          <p:nvPr/>
        </p:nvSpPr>
        <p:spPr bwMode="auto">
          <a:xfrm>
            <a:off x="274465" y="980728"/>
            <a:ext cx="11647832" cy="5763682"/>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en-US" altLang="zh-CN" sz="2800" dirty="0">
                <a:latin typeface="微软雅黑 Light" panose="020B0502040204020203" pitchFamily="34" charset="-122"/>
                <a:ea typeface="微软雅黑 Light" panose="020B0502040204020203" pitchFamily="34" charset="-122"/>
              </a:rPr>
              <a:t>2.</a:t>
            </a:r>
            <a:r>
              <a:rPr lang="zh-CN" altLang="en-US" sz="2800" dirty="0">
                <a:latin typeface="微软雅黑 Light" panose="020B0502040204020203" pitchFamily="34" charset="-122"/>
                <a:ea typeface="微软雅黑 Light" panose="020B0502040204020203" pitchFamily="34" charset="-122"/>
              </a:rPr>
              <a:t>各级政府的监督</a:t>
            </a:r>
          </a:p>
          <a:p>
            <a:pPr>
              <a:lnSpc>
                <a:spcPct val="150000"/>
              </a:lnSpc>
            </a:pPr>
            <a:r>
              <a:rPr lang="zh-CN" altLang="en-US" sz="2400" dirty="0">
                <a:latin typeface="微软雅黑 Light" panose="020B0502040204020203" pitchFamily="34" charset="-122"/>
                <a:ea typeface="微软雅黑 Light" panose="020B0502040204020203" pitchFamily="34" charset="-122"/>
              </a:rPr>
              <a:t>       各级政府监督下级政府的预算执行，下级政府应当定期向上一级政府报告预算执行情况。对下级政府在预算执行中违反法律、行政法规和国家方针政策的行为，依法予以制止和纠正。</a:t>
            </a:r>
          </a:p>
          <a:p>
            <a:pPr>
              <a:lnSpc>
                <a:spcPct val="150000"/>
              </a:lnSpc>
            </a:pPr>
            <a:r>
              <a:rPr lang="en-US" altLang="zh-CN" sz="2800" dirty="0">
                <a:latin typeface="微软雅黑 Light" panose="020B0502040204020203" pitchFamily="34" charset="-122"/>
                <a:ea typeface="微软雅黑 Light" panose="020B0502040204020203" pitchFamily="34" charset="-122"/>
              </a:rPr>
              <a:t>3.</a:t>
            </a:r>
            <a:r>
              <a:rPr lang="zh-CN" altLang="en-US" sz="2800" dirty="0">
                <a:latin typeface="微软雅黑 Light" panose="020B0502040204020203" pitchFamily="34" charset="-122"/>
                <a:ea typeface="微软雅黑 Light" panose="020B0502040204020203" pitchFamily="34" charset="-122"/>
              </a:rPr>
              <a:t>各级政府财政部门的监督</a:t>
            </a:r>
          </a:p>
          <a:p>
            <a:pPr>
              <a:lnSpc>
                <a:spcPct val="150000"/>
              </a:lnSpc>
            </a:pPr>
            <a:r>
              <a:rPr lang="zh-CN" altLang="en-US" sz="2400" dirty="0">
                <a:latin typeface="微软雅黑 Light" panose="020B0502040204020203" pitchFamily="34" charset="-122"/>
                <a:ea typeface="微软雅黑 Light" panose="020B0502040204020203" pitchFamily="34" charset="-122"/>
              </a:rPr>
              <a:t>       各级政府财政部门负责监督检查本级各部门及其所属各单位预算的执行，并向本级政府和上一级政府财政部门报告预算执行情况。</a:t>
            </a:r>
          </a:p>
          <a:p>
            <a:pPr>
              <a:lnSpc>
                <a:spcPct val="150000"/>
              </a:lnSpc>
            </a:pPr>
            <a:r>
              <a:rPr lang="en-US" altLang="zh-CN" sz="2800" dirty="0">
                <a:latin typeface="微软雅黑 Light" panose="020B0502040204020203" pitchFamily="34" charset="-122"/>
                <a:ea typeface="微软雅黑 Light" panose="020B0502040204020203" pitchFamily="34" charset="-122"/>
              </a:rPr>
              <a:t>4.</a:t>
            </a:r>
            <a:r>
              <a:rPr lang="zh-CN" altLang="en-US" sz="2800" dirty="0">
                <a:latin typeface="微软雅黑 Light" panose="020B0502040204020203" pitchFamily="34" charset="-122"/>
                <a:ea typeface="微软雅黑 Light" panose="020B0502040204020203" pitchFamily="34" charset="-122"/>
              </a:rPr>
              <a:t>各级政府审计部门的监督</a:t>
            </a:r>
          </a:p>
          <a:p>
            <a:pPr>
              <a:lnSpc>
                <a:spcPct val="150000"/>
              </a:lnSpc>
            </a:pPr>
            <a:r>
              <a:rPr lang="zh-CN" altLang="en-US" sz="2400" dirty="0">
                <a:latin typeface="微软雅黑 Light" panose="020B0502040204020203" pitchFamily="34" charset="-122"/>
                <a:ea typeface="微软雅黑 Light" panose="020B0502040204020203" pitchFamily="34" charset="-122"/>
              </a:rPr>
              <a:t>       各级政府审计部门对本级各部门、各单位和下级政府的预算执行、决算实行审计监督。</a:t>
            </a:r>
          </a:p>
        </p:txBody>
      </p:sp>
    </p:spTree>
    <p:extLst>
      <p:ext uri="{BB962C8B-B14F-4D97-AF65-F5344CB8AC3E}">
        <p14:creationId xmlns:p14="http://schemas.microsoft.com/office/powerpoint/2010/main" val="3705457179"/>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a:extLst>
              <a:ext uri="{FF2B5EF4-FFF2-40B4-BE49-F238E27FC236}">
                <a16:creationId xmlns:a16="http://schemas.microsoft.com/office/drawing/2014/main" id="{8529C946-2267-4EFE-B969-D03DA48F89D7}"/>
              </a:ext>
            </a:extLst>
          </p:cNvPr>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89" name="文本框 88">
            <a:extLst>
              <a:ext uri="{FF2B5EF4-FFF2-40B4-BE49-F238E27FC236}">
                <a16:creationId xmlns:a16="http://schemas.microsoft.com/office/drawing/2014/main" id="{9E8089FC-0C27-4ED6-88B9-35FFB5056362}"/>
              </a:ext>
            </a:extLst>
          </p:cNvPr>
          <p:cNvSpPr txBox="1"/>
          <p:nvPr/>
        </p:nvSpPr>
        <p:spPr>
          <a:xfrm>
            <a:off x="994669" y="-289580"/>
            <a:ext cx="3377849" cy="7725192"/>
          </a:xfrm>
          <a:prstGeom prst="rect">
            <a:avLst/>
          </a:prstGeom>
          <a:noFill/>
        </p:spPr>
        <p:txBody>
          <a:bodyPr wrap="none" rtlCol="0">
            <a:spAutoFit/>
          </a:bodyPr>
          <a:lstStyle/>
          <a:p>
            <a:pPr algn="ctr"/>
            <a:r>
              <a:rPr lang="en-US" altLang="zh-CN" sz="49600">
                <a:solidFill>
                  <a:schemeClr val="bg1"/>
                </a:solidFill>
                <a:latin typeface="Impact" panose="020B0806030902050204" pitchFamily="34" charset="0"/>
                <a:ea typeface="DFKai-SB" panose="03000509000000000000" pitchFamily="65" charset="-120"/>
              </a:rPr>
              <a:t>2</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a:extLst>
              <a:ext uri="{FF2B5EF4-FFF2-40B4-BE49-F238E27FC236}">
                <a16:creationId xmlns:a16="http://schemas.microsoft.com/office/drawing/2014/main" id="{7D528AAA-9683-4570-8B3D-D32667091FFD}"/>
              </a:ext>
            </a:extLst>
          </p:cNvPr>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1" name="文本框 19">
            <a:extLst>
              <a:ext uri="{FF2B5EF4-FFF2-40B4-BE49-F238E27FC236}">
                <a16:creationId xmlns:a16="http://schemas.microsoft.com/office/drawing/2014/main" id="{84FF804F-DCFE-4F01-9849-392545E403AC}"/>
              </a:ext>
            </a:extLst>
          </p:cNvPr>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5400" b="1" dirty="0">
                <a:solidFill>
                  <a:schemeClr val="bg1"/>
                </a:solidFill>
                <a:latin typeface="微软雅黑" panose="020B0503020204020204" pitchFamily="34" charset="-122"/>
                <a:ea typeface="微软雅黑" panose="020B0503020204020204" pitchFamily="34" charset="-122"/>
              </a:rPr>
              <a:t>任务</a:t>
            </a:r>
            <a:r>
              <a:rPr lang="en-US" altLang="zh-CN" sz="5400" b="1" dirty="0">
                <a:solidFill>
                  <a:schemeClr val="bg1"/>
                </a:solidFill>
                <a:latin typeface="微软雅黑" panose="020B0503020204020204" pitchFamily="34" charset="-122"/>
                <a:ea typeface="微软雅黑" panose="020B0503020204020204" pitchFamily="34" charset="-122"/>
              </a:rPr>
              <a:t>6.2</a:t>
            </a:r>
            <a:r>
              <a:rPr lang="zh-CN" altLang="en-US" sz="5400" b="1" dirty="0">
                <a:solidFill>
                  <a:schemeClr val="bg1"/>
                </a:solidFill>
                <a:latin typeface="微软雅黑" panose="020B0503020204020204" pitchFamily="34" charset="-122"/>
                <a:ea typeface="微软雅黑" panose="020B0503020204020204" pitchFamily="34" charset="-122"/>
              </a:rPr>
              <a:t>政府采购法律制度</a:t>
            </a:r>
          </a:p>
        </p:txBody>
      </p:sp>
      <p:sp>
        <p:nvSpPr>
          <p:cNvPr id="111" name="Freeform 6">
            <a:extLst>
              <a:ext uri="{FF2B5EF4-FFF2-40B4-BE49-F238E27FC236}">
                <a16:creationId xmlns:a16="http://schemas.microsoft.com/office/drawing/2014/main" id="{5C32F585-0B1C-4B59-B5BB-D48E82EEF471}"/>
              </a:ext>
            </a:extLst>
          </p:cNvPr>
          <p:cNvSpPr>
            <a:spLocks/>
          </p:cNvSpPr>
          <p:nvPr/>
        </p:nvSpPr>
        <p:spPr bwMode="auto">
          <a:xfrm>
            <a:off x="8758827" y="3553495"/>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dirty="0">
              <a:solidFill>
                <a:schemeClr val="accent2"/>
              </a:solidFill>
            </a:endParaRPr>
          </a:p>
        </p:txBody>
      </p:sp>
      <p:pic>
        <p:nvPicPr>
          <p:cNvPr id="116" name="图片 115">
            <a:extLst>
              <a:ext uri="{FF2B5EF4-FFF2-40B4-BE49-F238E27FC236}">
                <a16:creationId xmlns:a16="http://schemas.microsoft.com/office/drawing/2014/main" id="{49BFDA8F-8BB0-4382-8B9D-43BE1087383E}"/>
              </a:ext>
            </a:extLst>
          </p:cNvPr>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7050038" y="27998"/>
            <a:ext cx="3773696" cy="2228839"/>
          </a:xfrm>
          <a:prstGeom prst="rect">
            <a:avLst/>
          </a:prstGeom>
          <a:ln w="19050">
            <a:solidFill>
              <a:schemeClr val="bg1"/>
            </a:solidFill>
          </a:ln>
          <a:effectLst>
            <a:outerShdw blurRad="63500" sx="102000" sy="102000" algn="ctr" rotWithShape="0">
              <a:prstClr val="black">
                <a:alpha val="40000"/>
              </a:prstClr>
            </a:outerShdw>
          </a:effectLst>
        </p:spPr>
      </p:pic>
      <p:grpSp>
        <p:nvGrpSpPr>
          <p:cNvPr id="49" name="组合 48">
            <a:extLst>
              <a:ext uri="{FF2B5EF4-FFF2-40B4-BE49-F238E27FC236}">
                <a16:creationId xmlns:a16="http://schemas.microsoft.com/office/drawing/2014/main" id="{2F4F694F-C3D5-4121-8E21-C1A83B64661C}"/>
              </a:ext>
            </a:extLst>
          </p:cNvPr>
          <p:cNvGrpSpPr/>
          <p:nvPr/>
        </p:nvGrpSpPr>
        <p:grpSpPr>
          <a:xfrm>
            <a:off x="6280832" y="3429000"/>
            <a:ext cx="492791" cy="504749"/>
            <a:chOff x="8186613" y="1546264"/>
            <a:chExt cx="330200" cy="330200"/>
          </a:xfrm>
          <a:solidFill>
            <a:schemeClr val="accent3"/>
          </a:solidFill>
        </p:grpSpPr>
        <p:sp>
          <p:nvSpPr>
            <p:cNvPr id="50" name="Oval 5">
              <a:extLst>
                <a:ext uri="{FF2B5EF4-FFF2-40B4-BE49-F238E27FC236}">
                  <a16:creationId xmlns:a16="http://schemas.microsoft.com/office/drawing/2014/main" id="{9F793D45-51AE-4A2C-B6B1-03F2FA692C0A}"/>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51" name="Freeform 6">
              <a:extLst>
                <a:ext uri="{FF2B5EF4-FFF2-40B4-BE49-F238E27FC236}">
                  <a16:creationId xmlns:a16="http://schemas.microsoft.com/office/drawing/2014/main" id="{EE9EBEF9-FC28-41C4-8A03-372AEDAC7518}"/>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cxnSp>
        <p:nvCxnSpPr>
          <p:cNvPr id="52" name="直接连接符 51">
            <a:extLst>
              <a:ext uri="{FF2B5EF4-FFF2-40B4-BE49-F238E27FC236}">
                <a16:creationId xmlns:a16="http://schemas.microsoft.com/office/drawing/2014/main" id="{FAEC2D2B-A401-4F54-93F3-17D891A9A661}"/>
              </a:ext>
            </a:extLst>
          </p:cNvPr>
          <p:cNvCxnSpPr>
            <a:cxnSpLocks/>
          </p:cNvCxnSpPr>
          <p:nvPr/>
        </p:nvCxnSpPr>
        <p:spPr bwMode="auto">
          <a:xfrm>
            <a:off x="6527227" y="3975128"/>
            <a:ext cx="4081669"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矩形 4"/>
          <p:cNvSpPr/>
          <p:nvPr/>
        </p:nvSpPr>
        <p:spPr>
          <a:xfrm>
            <a:off x="6859391" y="2766272"/>
            <a:ext cx="5114761" cy="461665"/>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任务</a:t>
            </a:r>
            <a:r>
              <a:rPr lang="en-US" altLang="zh-CN" sz="2400" dirty="0">
                <a:latin typeface="微软雅黑 Light" panose="020B0502040204020203" pitchFamily="34" charset="-122"/>
                <a:ea typeface="微软雅黑 Light" panose="020B0502040204020203" pitchFamily="34" charset="-122"/>
              </a:rPr>
              <a:t>6.2.1</a:t>
            </a:r>
            <a:r>
              <a:rPr lang="zh-CN" altLang="en-US" sz="2400" dirty="0">
                <a:latin typeface="微软雅黑 Light" panose="020B0502040204020203" pitchFamily="34" charset="-122"/>
                <a:ea typeface="微软雅黑 Light" panose="020B0502040204020203" pitchFamily="34" charset="-122"/>
              </a:rPr>
              <a:t>政府采购法律制度的构成</a:t>
            </a:r>
          </a:p>
        </p:txBody>
      </p:sp>
      <p:grpSp>
        <p:nvGrpSpPr>
          <p:cNvPr id="13" name="组合 12">
            <a:extLst>
              <a:ext uri="{FF2B5EF4-FFF2-40B4-BE49-F238E27FC236}">
                <a16:creationId xmlns:a16="http://schemas.microsoft.com/office/drawing/2014/main" id="{D6D26273-6032-4D69-9EEF-63FDEC467773}"/>
              </a:ext>
            </a:extLst>
          </p:cNvPr>
          <p:cNvGrpSpPr/>
          <p:nvPr/>
        </p:nvGrpSpPr>
        <p:grpSpPr>
          <a:xfrm>
            <a:off x="6280832" y="2768735"/>
            <a:ext cx="492791" cy="504749"/>
            <a:chOff x="8186613" y="1546264"/>
            <a:chExt cx="330200" cy="330200"/>
          </a:xfrm>
          <a:solidFill>
            <a:schemeClr val="accent3"/>
          </a:solidFill>
        </p:grpSpPr>
        <p:sp>
          <p:nvSpPr>
            <p:cNvPr id="14" name="Oval 5">
              <a:extLst>
                <a:ext uri="{FF2B5EF4-FFF2-40B4-BE49-F238E27FC236}">
                  <a16:creationId xmlns:a16="http://schemas.microsoft.com/office/drawing/2014/main" id="{75E05A30-8490-46A7-A244-9832951FD593}"/>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dirty="0">
                <a:solidFill>
                  <a:schemeClr val="accent2"/>
                </a:solidFill>
              </a:endParaRPr>
            </a:p>
          </p:txBody>
        </p:sp>
        <p:sp>
          <p:nvSpPr>
            <p:cNvPr id="15" name="Freeform 6">
              <a:extLst>
                <a:ext uri="{FF2B5EF4-FFF2-40B4-BE49-F238E27FC236}">
                  <a16:creationId xmlns:a16="http://schemas.microsoft.com/office/drawing/2014/main" id="{AAD7399D-9276-49F9-AE04-46DC9B0B3E1F}"/>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16" name="组合 15">
            <a:extLst>
              <a:ext uri="{FF2B5EF4-FFF2-40B4-BE49-F238E27FC236}">
                <a16:creationId xmlns:a16="http://schemas.microsoft.com/office/drawing/2014/main" id="{C37A4DE0-D25E-4DB3-B80A-38B0590EA005}"/>
              </a:ext>
            </a:extLst>
          </p:cNvPr>
          <p:cNvGrpSpPr/>
          <p:nvPr/>
        </p:nvGrpSpPr>
        <p:grpSpPr>
          <a:xfrm>
            <a:off x="6280832" y="4089265"/>
            <a:ext cx="492791" cy="504749"/>
            <a:chOff x="8186613" y="1546264"/>
            <a:chExt cx="330200" cy="330200"/>
          </a:xfrm>
          <a:solidFill>
            <a:schemeClr val="accent3"/>
          </a:solidFill>
        </p:grpSpPr>
        <p:sp>
          <p:nvSpPr>
            <p:cNvPr id="17" name="Oval 5">
              <a:extLst>
                <a:ext uri="{FF2B5EF4-FFF2-40B4-BE49-F238E27FC236}">
                  <a16:creationId xmlns:a16="http://schemas.microsoft.com/office/drawing/2014/main" id="{169D17E0-3CC1-483C-9231-DB0A664C91DA}"/>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8" name="Freeform 6">
              <a:extLst>
                <a:ext uri="{FF2B5EF4-FFF2-40B4-BE49-F238E27FC236}">
                  <a16:creationId xmlns:a16="http://schemas.microsoft.com/office/drawing/2014/main" id="{56A78F4E-93AF-4387-802F-24E5D1484A39}"/>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19" name="组合 18">
            <a:extLst>
              <a:ext uri="{FF2B5EF4-FFF2-40B4-BE49-F238E27FC236}">
                <a16:creationId xmlns:a16="http://schemas.microsoft.com/office/drawing/2014/main" id="{D09A2398-41D5-49B4-9FE1-C504EE7BB40A}"/>
              </a:ext>
            </a:extLst>
          </p:cNvPr>
          <p:cNvGrpSpPr/>
          <p:nvPr/>
        </p:nvGrpSpPr>
        <p:grpSpPr>
          <a:xfrm>
            <a:off x="6280832" y="4740381"/>
            <a:ext cx="492791" cy="504749"/>
            <a:chOff x="8186613" y="1546264"/>
            <a:chExt cx="330200" cy="330200"/>
          </a:xfrm>
          <a:solidFill>
            <a:schemeClr val="accent3"/>
          </a:solidFill>
        </p:grpSpPr>
        <p:sp>
          <p:nvSpPr>
            <p:cNvPr id="20" name="Oval 5">
              <a:extLst>
                <a:ext uri="{FF2B5EF4-FFF2-40B4-BE49-F238E27FC236}">
                  <a16:creationId xmlns:a16="http://schemas.microsoft.com/office/drawing/2014/main" id="{6D54C9F8-D7DD-4917-BEA9-613D130381D5}"/>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1" name="Freeform 6">
              <a:extLst>
                <a:ext uri="{FF2B5EF4-FFF2-40B4-BE49-F238E27FC236}">
                  <a16:creationId xmlns:a16="http://schemas.microsoft.com/office/drawing/2014/main" id="{6B3BB77C-029F-45ED-9D2C-1639BE944845}"/>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22" name="组合 21">
            <a:extLst>
              <a:ext uri="{FF2B5EF4-FFF2-40B4-BE49-F238E27FC236}">
                <a16:creationId xmlns:a16="http://schemas.microsoft.com/office/drawing/2014/main" id="{2BB06C8E-535D-4FB2-945B-0AA7935E5186}"/>
              </a:ext>
            </a:extLst>
          </p:cNvPr>
          <p:cNvGrpSpPr/>
          <p:nvPr/>
        </p:nvGrpSpPr>
        <p:grpSpPr>
          <a:xfrm>
            <a:off x="6280832" y="5397530"/>
            <a:ext cx="492791" cy="504749"/>
            <a:chOff x="8186613" y="1546264"/>
            <a:chExt cx="330200" cy="330200"/>
          </a:xfrm>
          <a:solidFill>
            <a:schemeClr val="accent3"/>
          </a:solidFill>
        </p:grpSpPr>
        <p:sp>
          <p:nvSpPr>
            <p:cNvPr id="23" name="Oval 5">
              <a:extLst>
                <a:ext uri="{FF2B5EF4-FFF2-40B4-BE49-F238E27FC236}">
                  <a16:creationId xmlns:a16="http://schemas.microsoft.com/office/drawing/2014/main" id="{B66D3E47-5E27-446C-9E38-C1DD2E147C16}"/>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4" name="Freeform 6">
              <a:extLst>
                <a:ext uri="{FF2B5EF4-FFF2-40B4-BE49-F238E27FC236}">
                  <a16:creationId xmlns:a16="http://schemas.microsoft.com/office/drawing/2014/main" id="{D3422F26-18DC-41BE-A196-5EC6927FD8A3}"/>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25" name="组合 24">
            <a:extLst>
              <a:ext uri="{FF2B5EF4-FFF2-40B4-BE49-F238E27FC236}">
                <a16:creationId xmlns:a16="http://schemas.microsoft.com/office/drawing/2014/main" id="{082B4C48-93F2-4F18-99D7-8969B48B7754}"/>
              </a:ext>
            </a:extLst>
          </p:cNvPr>
          <p:cNvGrpSpPr/>
          <p:nvPr/>
        </p:nvGrpSpPr>
        <p:grpSpPr>
          <a:xfrm>
            <a:off x="6280832" y="6054679"/>
            <a:ext cx="492791" cy="504749"/>
            <a:chOff x="8186613" y="1546264"/>
            <a:chExt cx="330200" cy="330200"/>
          </a:xfrm>
          <a:solidFill>
            <a:schemeClr val="accent3"/>
          </a:solidFill>
        </p:grpSpPr>
        <p:sp>
          <p:nvSpPr>
            <p:cNvPr id="26" name="Oval 5">
              <a:extLst>
                <a:ext uri="{FF2B5EF4-FFF2-40B4-BE49-F238E27FC236}">
                  <a16:creationId xmlns:a16="http://schemas.microsoft.com/office/drawing/2014/main" id="{774D616E-E0BB-4133-9895-1D70D9673048}"/>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27" name="Freeform 6">
              <a:extLst>
                <a:ext uri="{FF2B5EF4-FFF2-40B4-BE49-F238E27FC236}">
                  <a16:creationId xmlns:a16="http://schemas.microsoft.com/office/drawing/2014/main" id="{384DEC36-FE4D-43B2-9394-8623C8E34C2B}"/>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cxnSp>
        <p:nvCxnSpPr>
          <p:cNvPr id="28" name="直接连接符 27">
            <a:extLst>
              <a:ext uri="{FF2B5EF4-FFF2-40B4-BE49-F238E27FC236}">
                <a16:creationId xmlns:a16="http://schemas.microsoft.com/office/drawing/2014/main" id="{9FA11707-E122-4E66-BBC0-AC7A71B92E58}"/>
              </a:ext>
            </a:extLst>
          </p:cNvPr>
          <p:cNvCxnSpPr>
            <a:cxnSpLocks/>
          </p:cNvCxnSpPr>
          <p:nvPr/>
        </p:nvCxnSpPr>
        <p:spPr bwMode="auto">
          <a:xfrm>
            <a:off x="6688330" y="3268885"/>
            <a:ext cx="4081669"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 name="直接连接符 28">
            <a:extLst>
              <a:ext uri="{FF2B5EF4-FFF2-40B4-BE49-F238E27FC236}">
                <a16:creationId xmlns:a16="http://schemas.microsoft.com/office/drawing/2014/main" id="{960F3173-8D6B-43B7-B2C9-1088A334C37C}"/>
              </a:ext>
            </a:extLst>
          </p:cNvPr>
          <p:cNvCxnSpPr>
            <a:cxnSpLocks/>
          </p:cNvCxnSpPr>
          <p:nvPr/>
        </p:nvCxnSpPr>
        <p:spPr bwMode="auto">
          <a:xfrm>
            <a:off x="6688331" y="4594014"/>
            <a:ext cx="4081669"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直接连接符 29">
            <a:extLst>
              <a:ext uri="{FF2B5EF4-FFF2-40B4-BE49-F238E27FC236}">
                <a16:creationId xmlns:a16="http://schemas.microsoft.com/office/drawing/2014/main" id="{3EFCF7CF-BF8B-4BA5-8C3B-5143A021FCC9}"/>
              </a:ext>
            </a:extLst>
          </p:cNvPr>
          <p:cNvCxnSpPr>
            <a:cxnSpLocks/>
          </p:cNvCxnSpPr>
          <p:nvPr/>
        </p:nvCxnSpPr>
        <p:spPr bwMode="auto">
          <a:xfrm>
            <a:off x="6688332" y="5245130"/>
            <a:ext cx="4081669"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 name="直接连接符 30">
            <a:extLst>
              <a:ext uri="{FF2B5EF4-FFF2-40B4-BE49-F238E27FC236}">
                <a16:creationId xmlns:a16="http://schemas.microsoft.com/office/drawing/2014/main" id="{CB3A604E-30CA-4CEA-9134-01633C437A46}"/>
              </a:ext>
            </a:extLst>
          </p:cNvPr>
          <p:cNvCxnSpPr>
            <a:cxnSpLocks/>
          </p:cNvCxnSpPr>
          <p:nvPr/>
        </p:nvCxnSpPr>
        <p:spPr bwMode="auto">
          <a:xfrm>
            <a:off x="6717992" y="5902279"/>
            <a:ext cx="4081669"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直接连接符 31">
            <a:extLst>
              <a:ext uri="{FF2B5EF4-FFF2-40B4-BE49-F238E27FC236}">
                <a16:creationId xmlns:a16="http://schemas.microsoft.com/office/drawing/2014/main" id="{C2135970-5559-4F72-9446-70C4EB75903E}"/>
              </a:ext>
            </a:extLst>
          </p:cNvPr>
          <p:cNvCxnSpPr>
            <a:cxnSpLocks/>
          </p:cNvCxnSpPr>
          <p:nvPr/>
        </p:nvCxnSpPr>
        <p:spPr bwMode="auto">
          <a:xfrm>
            <a:off x="6773623" y="6559428"/>
            <a:ext cx="4081669"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3" name="矩形 32">
            <a:extLst>
              <a:ext uri="{FF2B5EF4-FFF2-40B4-BE49-F238E27FC236}">
                <a16:creationId xmlns:a16="http://schemas.microsoft.com/office/drawing/2014/main" id="{976A9006-6338-44B6-8D18-8F7BB1598859}"/>
              </a:ext>
            </a:extLst>
          </p:cNvPr>
          <p:cNvSpPr/>
          <p:nvPr/>
        </p:nvSpPr>
        <p:spPr>
          <a:xfrm>
            <a:off x="6840730" y="3489068"/>
            <a:ext cx="4810649" cy="461665"/>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任务</a:t>
            </a:r>
            <a:r>
              <a:rPr lang="en-US" altLang="zh-CN" sz="2400" dirty="0">
                <a:latin typeface="微软雅黑 Light" panose="020B0502040204020203" pitchFamily="34" charset="-122"/>
                <a:ea typeface="微软雅黑 Light" panose="020B0502040204020203" pitchFamily="34" charset="-122"/>
              </a:rPr>
              <a:t>6.2.2</a:t>
            </a:r>
            <a:r>
              <a:rPr lang="zh-CN" altLang="en-US" sz="2400" dirty="0">
                <a:latin typeface="微软雅黑 Light" panose="020B0502040204020203" pitchFamily="34" charset="-122"/>
                <a:ea typeface="微软雅黑 Light" panose="020B0502040204020203" pitchFamily="34" charset="-122"/>
              </a:rPr>
              <a:t>政府采购的概念与原则</a:t>
            </a:r>
          </a:p>
        </p:txBody>
      </p:sp>
      <p:sp>
        <p:nvSpPr>
          <p:cNvPr id="34" name="矩形 33">
            <a:extLst>
              <a:ext uri="{FF2B5EF4-FFF2-40B4-BE49-F238E27FC236}">
                <a16:creationId xmlns:a16="http://schemas.microsoft.com/office/drawing/2014/main" id="{1A80B070-2D92-4AEE-90B2-B902409B4C3A}"/>
              </a:ext>
            </a:extLst>
          </p:cNvPr>
          <p:cNvSpPr/>
          <p:nvPr/>
        </p:nvSpPr>
        <p:spPr>
          <a:xfrm>
            <a:off x="6805018" y="4083232"/>
            <a:ext cx="5391745" cy="461665"/>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任务</a:t>
            </a:r>
            <a:r>
              <a:rPr lang="en-US" altLang="zh-CN" sz="2400" dirty="0">
                <a:latin typeface="微软雅黑 Light" panose="020B0502040204020203" pitchFamily="34" charset="-122"/>
                <a:ea typeface="微软雅黑 Light" panose="020B0502040204020203" pitchFamily="34" charset="-122"/>
              </a:rPr>
              <a:t>6.2.3</a:t>
            </a:r>
            <a:r>
              <a:rPr lang="zh-CN" altLang="en-US" sz="2400" dirty="0">
                <a:latin typeface="微软雅黑 Light" panose="020B0502040204020203" pitchFamily="34" charset="-122"/>
                <a:ea typeface="微软雅黑 Light" panose="020B0502040204020203" pitchFamily="34" charset="-122"/>
              </a:rPr>
              <a:t>政府采购的功能与执行模式</a:t>
            </a:r>
          </a:p>
        </p:txBody>
      </p:sp>
      <p:sp>
        <p:nvSpPr>
          <p:cNvPr id="35" name="矩形 34">
            <a:extLst>
              <a:ext uri="{FF2B5EF4-FFF2-40B4-BE49-F238E27FC236}">
                <a16:creationId xmlns:a16="http://schemas.microsoft.com/office/drawing/2014/main" id="{2935DA48-28A5-4944-9B44-E7441D9FA400}"/>
              </a:ext>
            </a:extLst>
          </p:cNvPr>
          <p:cNvSpPr/>
          <p:nvPr/>
        </p:nvSpPr>
        <p:spPr>
          <a:xfrm>
            <a:off x="6799221" y="4778644"/>
            <a:ext cx="4810649" cy="461665"/>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任务</a:t>
            </a:r>
            <a:r>
              <a:rPr lang="en-US" altLang="zh-CN" sz="2400" dirty="0">
                <a:latin typeface="微软雅黑 Light" panose="020B0502040204020203" pitchFamily="34" charset="-122"/>
                <a:ea typeface="微软雅黑 Light" panose="020B0502040204020203" pitchFamily="34" charset="-122"/>
              </a:rPr>
              <a:t>6.2.4</a:t>
            </a:r>
            <a:r>
              <a:rPr lang="zh-CN" altLang="en-US" sz="2400" dirty="0">
                <a:latin typeface="微软雅黑 Light" panose="020B0502040204020203" pitchFamily="34" charset="-122"/>
                <a:ea typeface="微软雅黑 Light" panose="020B0502040204020203" pitchFamily="34" charset="-122"/>
              </a:rPr>
              <a:t>政府采购当事人</a:t>
            </a:r>
          </a:p>
        </p:txBody>
      </p:sp>
      <p:sp>
        <p:nvSpPr>
          <p:cNvPr id="36" name="矩形 35">
            <a:extLst>
              <a:ext uri="{FF2B5EF4-FFF2-40B4-BE49-F238E27FC236}">
                <a16:creationId xmlns:a16="http://schemas.microsoft.com/office/drawing/2014/main" id="{12B0493B-987B-46FE-8DD1-725D3EF9BB0D}"/>
              </a:ext>
            </a:extLst>
          </p:cNvPr>
          <p:cNvSpPr/>
          <p:nvPr/>
        </p:nvSpPr>
        <p:spPr>
          <a:xfrm>
            <a:off x="6805017" y="5397530"/>
            <a:ext cx="4810649" cy="461665"/>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任务</a:t>
            </a:r>
            <a:r>
              <a:rPr lang="en-US" altLang="zh-CN" sz="2400" dirty="0">
                <a:latin typeface="微软雅黑 Light" panose="020B0502040204020203" pitchFamily="34" charset="-122"/>
                <a:ea typeface="微软雅黑 Light" panose="020B0502040204020203" pitchFamily="34" charset="-122"/>
              </a:rPr>
              <a:t>6.2.5</a:t>
            </a:r>
            <a:r>
              <a:rPr lang="zh-CN" altLang="en-US" sz="2400" dirty="0">
                <a:latin typeface="微软雅黑 Light" panose="020B0502040204020203" pitchFamily="34" charset="-122"/>
                <a:ea typeface="微软雅黑 Light" panose="020B0502040204020203" pitchFamily="34" charset="-122"/>
              </a:rPr>
              <a:t>政府采购方式</a:t>
            </a:r>
          </a:p>
        </p:txBody>
      </p:sp>
      <p:sp>
        <p:nvSpPr>
          <p:cNvPr id="37" name="矩形 36">
            <a:extLst>
              <a:ext uri="{FF2B5EF4-FFF2-40B4-BE49-F238E27FC236}">
                <a16:creationId xmlns:a16="http://schemas.microsoft.com/office/drawing/2014/main" id="{D23DB7EE-1CA8-4D90-AD18-08ED887E2996}"/>
              </a:ext>
            </a:extLst>
          </p:cNvPr>
          <p:cNvSpPr/>
          <p:nvPr/>
        </p:nvSpPr>
        <p:spPr>
          <a:xfrm>
            <a:off x="6805018" y="6026082"/>
            <a:ext cx="4810649" cy="461665"/>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任务</a:t>
            </a:r>
            <a:r>
              <a:rPr lang="en-US" altLang="zh-CN" sz="2400" dirty="0">
                <a:latin typeface="微软雅黑 Light" panose="020B0502040204020203" pitchFamily="34" charset="-122"/>
                <a:ea typeface="微软雅黑 Light" panose="020B0502040204020203" pitchFamily="34" charset="-122"/>
              </a:rPr>
              <a:t>6.2.6</a:t>
            </a:r>
            <a:r>
              <a:rPr lang="zh-CN" altLang="en-US" sz="2400" dirty="0">
                <a:latin typeface="微软雅黑 Light" panose="020B0502040204020203" pitchFamily="34" charset="-122"/>
                <a:ea typeface="微软雅黑 Light" panose="020B0502040204020203" pitchFamily="34" charset="-122"/>
              </a:rPr>
              <a:t>政府采购的监督检查</a:t>
            </a:r>
          </a:p>
        </p:txBody>
      </p:sp>
    </p:spTree>
    <p:extLst>
      <p:ext uri="{BB962C8B-B14F-4D97-AF65-F5344CB8AC3E}">
        <p14:creationId xmlns:p14="http://schemas.microsoft.com/office/powerpoint/2010/main" val="1174312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695">
        <p15:prstTrans prst="pageCurlDouble"/>
      </p:transition>
    </mc:Choice>
    <mc:Fallback xmlns="">
      <p:transition spd="slow" advTm="3695">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62478" y="1094318"/>
            <a:ext cx="5245234" cy="5415664"/>
          </a:xfrm>
          <a:prstGeom prst="rect">
            <a:avLst/>
          </a:prstGeom>
        </p:spPr>
      </p:pic>
      <p:sp>
        <p:nvSpPr>
          <p:cNvPr id="6" name="矩形 5"/>
          <p:cNvSpPr/>
          <p:nvPr/>
        </p:nvSpPr>
        <p:spPr bwMode="auto">
          <a:xfrm>
            <a:off x="862225" y="2109962"/>
            <a:ext cx="5245234" cy="3384376"/>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zh-CN" altLang="en-US" sz="2000" dirty="0">
                <a:latin typeface="微软雅黑 Light" panose="020B0502040204020203" pitchFamily="34" charset="-122"/>
                <a:ea typeface="微软雅黑 Light" panose="020B0502040204020203" pitchFamily="34" charset="-122"/>
              </a:rPr>
              <a:t>     </a:t>
            </a:r>
            <a:endParaRPr lang="en-US" altLang="zh-CN" sz="2000" dirty="0">
              <a:latin typeface="微软雅黑 Light" panose="020B0502040204020203" pitchFamily="34" charset="-122"/>
              <a:ea typeface="微软雅黑 Light" panose="020B0502040204020203" pitchFamily="34" charset="-122"/>
            </a:endParaRPr>
          </a:p>
          <a:p>
            <a:pPr>
              <a:lnSpc>
                <a:spcPct val="150000"/>
              </a:lnSpc>
            </a:pPr>
            <a:r>
              <a:rPr lang="en-US" altLang="zh-CN" sz="2000" dirty="0">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我国的政府采购法律制度由</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中华人民共和国政府采购法</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、国务院各部门特别是财政部颁布的一系列部门规章，以及地方性法规和政府规章组成。</a:t>
            </a:r>
            <a:endParaRPr lang="zh-CN" altLang="en-US" sz="2000" dirty="0">
              <a:latin typeface="微软雅黑 Light" panose="020B0502040204020203" pitchFamily="34" charset="-122"/>
              <a:ea typeface="微软雅黑 Light" panose="020B0502040204020203" pitchFamily="34" charset="-122"/>
            </a:endParaRPr>
          </a:p>
        </p:txBody>
      </p:sp>
      <p:sp>
        <p:nvSpPr>
          <p:cNvPr id="7" name="矩形 6">
            <a:extLst>
              <a:ext uri="{FF2B5EF4-FFF2-40B4-BE49-F238E27FC236}">
                <a16:creationId xmlns:a16="http://schemas.microsoft.com/office/drawing/2014/main" id="{1CA0AD3C-4EAC-455F-9189-146DEBCABF4A}"/>
              </a:ext>
            </a:extLst>
          </p:cNvPr>
          <p:cNvSpPr/>
          <p:nvPr/>
        </p:nvSpPr>
        <p:spPr>
          <a:xfrm>
            <a:off x="1023019" y="347383"/>
            <a:ext cx="7091586"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6.2.1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政府采购法律制度的构成</a:t>
            </a:r>
          </a:p>
        </p:txBody>
      </p:sp>
    </p:spTree>
    <p:extLst>
      <p:ext uri="{BB962C8B-B14F-4D97-AF65-F5344CB8AC3E}">
        <p14:creationId xmlns:p14="http://schemas.microsoft.com/office/powerpoint/2010/main" val="1988262207"/>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520770" cy="521046"/>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a:extLst>
              <a:ext uri="{FF2B5EF4-FFF2-40B4-BE49-F238E27FC236}">
                <a16:creationId xmlns:a16="http://schemas.microsoft.com/office/drawing/2014/main" id="{F781B896-B4E4-41BC-A9DC-4164F434DCC9}"/>
              </a:ext>
            </a:extLst>
          </p:cNvPr>
          <p:cNvGrpSpPr/>
          <p:nvPr/>
        </p:nvGrpSpPr>
        <p:grpSpPr>
          <a:xfrm>
            <a:off x="13132" y="5412131"/>
            <a:ext cx="12196762" cy="2891725"/>
            <a:chOff x="10778677" y="2810919"/>
            <a:chExt cx="12196762" cy="2247900"/>
          </a:xfrm>
        </p:grpSpPr>
        <p:pic>
          <p:nvPicPr>
            <p:cNvPr id="22" name="图片 21">
              <a:extLst>
                <a:ext uri="{FF2B5EF4-FFF2-40B4-BE49-F238E27FC236}">
                  <a16:creationId xmlns:a16="http://schemas.microsoft.com/office/drawing/2014/main" id="{226657D9-AE9F-4441-845A-8E5CDC597B79}"/>
                </a:ext>
              </a:extLst>
            </p:cNvPr>
            <p:cNvPicPr>
              <a:picLocks noChangeAspect="1"/>
            </p:cNvPicPr>
            <p:nvPr/>
          </p:nvPicPr>
          <p:blipFill rotWithShape="1">
            <a:blip r:embed="rId3">
              <a:extLst>
                <a:ext uri="{28A0092B-C50C-407E-A947-70E740481C1C}">
                  <a14:useLocalDpi xmlns:a14="http://schemas.microsoft.com/office/drawing/2010/main" val="0"/>
                </a:ext>
              </a:extLst>
            </a:blip>
            <a:srcRect t="53611" b="13611"/>
            <a:stretch/>
          </p:blipFill>
          <p:spPr>
            <a:xfrm>
              <a:off x="10784492" y="2810919"/>
              <a:ext cx="12190946" cy="2247900"/>
            </a:xfrm>
            <a:prstGeom prst="rect">
              <a:avLst/>
            </a:prstGeom>
          </p:spPr>
        </p:pic>
        <p:sp>
          <p:nvSpPr>
            <p:cNvPr id="23" name="矩形 22">
              <a:extLst>
                <a:ext uri="{FF2B5EF4-FFF2-40B4-BE49-F238E27FC236}">
                  <a16:creationId xmlns:a16="http://schemas.microsoft.com/office/drawing/2014/main" id="{43241A56-9633-4215-AFE7-031561EF645E}"/>
                </a:ext>
              </a:extLst>
            </p:cNvPr>
            <p:cNvSpPr/>
            <p:nvPr/>
          </p:nvSpPr>
          <p:spPr bwMode="auto">
            <a:xfrm>
              <a:off x="10778677" y="2810919"/>
              <a:ext cx="12196762" cy="2247900"/>
            </a:xfrm>
            <a:prstGeom prst="rect">
              <a:avLst/>
            </a:prstGeom>
            <a:solidFill>
              <a:schemeClr val="tx1">
                <a:lumMod val="50000"/>
                <a:alpha val="7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3" name="矩形 2"/>
          <p:cNvSpPr/>
          <p:nvPr/>
        </p:nvSpPr>
        <p:spPr>
          <a:xfrm>
            <a:off x="913805" y="2225844"/>
            <a:ext cx="2856979" cy="954107"/>
          </a:xfrm>
          <a:prstGeom prst="rect">
            <a:avLst/>
          </a:prstGeom>
          <a:solidFill>
            <a:schemeClr val="accent1">
              <a:lumMod val="20000"/>
              <a:lumOff val="80000"/>
            </a:schemeClr>
          </a:solidFill>
          <a:ln>
            <a:solidFill>
              <a:schemeClr val="tx1">
                <a:lumMod val="50000"/>
              </a:schemeClr>
            </a:solidFill>
          </a:ln>
        </p:spPr>
        <p:txBody>
          <a:bodyPr wrap="square">
            <a:spAutoFit/>
          </a:bodyPr>
          <a:lstStyle/>
          <a:p>
            <a:pPr algn="ctr"/>
            <a:r>
              <a:rPr lang="zh-CN" altLang="en-US" sz="2800" dirty="0">
                <a:latin typeface="微软雅黑 Light" panose="020B0502040204020203" pitchFamily="34" charset="-122"/>
                <a:ea typeface="微软雅黑 Light" panose="020B0502040204020203" pitchFamily="34" charset="-122"/>
              </a:rPr>
              <a:t>政府采购法律制度的构成包括：</a:t>
            </a:r>
          </a:p>
        </p:txBody>
      </p:sp>
      <p:sp>
        <p:nvSpPr>
          <p:cNvPr id="2" name="矩形 1"/>
          <p:cNvSpPr/>
          <p:nvPr/>
        </p:nvSpPr>
        <p:spPr>
          <a:xfrm>
            <a:off x="6746453" y="1146660"/>
            <a:ext cx="3877125" cy="461665"/>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政府采购法</a:t>
            </a:r>
          </a:p>
        </p:txBody>
      </p:sp>
      <p:sp>
        <p:nvSpPr>
          <p:cNvPr id="14" name="矩形 13"/>
          <p:cNvSpPr/>
          <p:nvPr/>
        </p:nvSpPr>
        <p:spPr bwMode="auto">
          <a:xfrm>
            <a:off x="6746453" y="3643524"/>
            <a:ext cx="4320480" cy="865595"/>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r>
              <a:rPr lang="en-US" altLang="zh-CN" sz="2400" dirty="0">
                <a:solidFill>
                  <a:schemeClr val="bg1"/>
                </a:solidFill>
                <a:latin typeface="微软雅黑 Light" panose="020B0502040204020203" pitchFamily="34" charset="-122"/>
                <a:ea typeface="微软雅黑 Light" panose="020B0502040204020203" pitchFamily="34" charset="-122"/>
              </a:rPr>
              <a:t>3.</a:t>
            </a:r>
            <a:r>
              <a:rPr lang="zh-CN" altLang="en-US" sz="2400" dirty="0">
                <a:solidFill>
                  <a:schemeClr val="bg1"/>
                </a:solidFill>
                <a:latin typeface="微软雅黑 Light" panose="020B0502040204020203" pitchFamily="34" charset="-122"/>
                <a:ea typeface="微软雅黑 Light" panose="020B0502040204020203" pitchFamily="34" charset="-122"/>
              </a:rPr>
              <a:t>政府采购地方性法规和政府规章</a:t>
            </a:r>
          </a:p>
        </p:txBody>
      </p:sp>
      <p:cxnSp>
        <p:nvCxnSpPr>
          <p:cNvPr id="17" name="肘形连接符 16"/>
          <p:cNvCxnSpPr>
            <a:stCxn id="3" idx="3"/>
            <a:endCxn id="2" idx="1"/>
          </p:cNvCxnSpPr>
          <p:nvPr/>
        </p:nvCxnSpPr>
        <p:spPr bwMode="auto">
          <a:xfrm flipV="1">
            <a:off x="3770784" y="1377493"/>
            <a:ext cx="2975669" cy="1325405"/>
          </a:xfrm>
          <a:prstGeom prst="bentConnector3">
            <a:avLst>
              <a:gd name="adj1" fmla="val 50000"/>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肘形连接符 18"/>
          <p:cNvCxnSpPr>
            <a:cxnSpLocks/>
            <a:stCxn id="3" idx="3"/>
            <a:endCxn id="14" idx="1"/>
          </p:cNvCxnSpPr>
          <p:nvPr/>
        </p:nvCxnSpPr>
        <p:spPr bwMode="auto">
          <a:xfrm>
            <a:off x="3770784" y="2702898"/>
            <a:ext cx="2975669" cy="1373424"/>
          </a:xfrm>
          <a:prstGeom prst="bentConnector3">
            <a:avLst>
              <a:gd name="adj1" fmla="val 50000"/>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肘形连接符 12"/>
          <p:cNvCxnSpPr/>
          <p:nvPr/>
        </p:nvCxnSpPr>
        <p:spPr bwMode="auto">
          <a:xfrm flipV="1">
            <a:off x="3770783" y="2644649"/>
            <a:ext cx="2975669" cy="10760"/>
          </a:xfrm>
          <a:prstGeom prst="bentConnector3">
            <a:avLst>
              <a:gd name="adj1" fmla="val 50304"/>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矩形 15"/>
          <p:cNvSpPr/>
          <p:nvPr/>
        </p:nvSpPr>
        <p:spPr bwMode="auto">
          <a:xfrm>
            <a:off x="6746453" y="2385915"/>
            <a:ext cx="3877125" cy="447929"/>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r>
              <a:rPr lang="en-US" altLang="zh-CN" sz="2400" dirty="0">
                <a:solidFill>
                  <a:schemeClr val="bg1"/>
                </a:solidFill>
                <a:latin typeface="微软雅黑 Light" panose="020B0502040204020203" pitchFamily="34" charset="-122"/>
                <a:ea typeface="微软雅黑 Light" panose="020B0502040204020203" pitchFamily="34" charset="-122"/>
              </a:rPr>
              <a:t>2.</a:t>
            </a:r>
            <a:r>
              <a:rPr lang="zh-CN" altLang="en-US" sz="2400" dirty="0">
                <a:solidFill>
                  <a:schemeClr val="bg1"/>
                </a:solidFill>
                <a:latin typeface="微软雅黑 Light" panose="020B0502040204020203" pitchFamily="34" charset="-122"/>
                <a:ea typeface="微软雅黑 Light" panose="020B0502040204020203" pitchFamily="34" charset="-122"/>
              </a:rPr>
              <a:t>政府采购部门规章</a:t>
            </a:r>
          </a:p>
        </p:txBody>
      </p:sp>
      <p:sp>
        <p:nvSpPr>
          <p:cNvPr id="15" name="矩形 14">
            <a:extLst>
              <a:ext uri="{FF2B5EF4-FFF2-40B4-BE49-F238E27FC236}">
                <a16:creationId xmlns:a16="http://schemas.microsoft.com/office/drawing/2014/main" id="{2EABD5A5-DF60-4393-88F8-DF342F671E45}"/>
              </a:ext>
            </a:extLst>
          </p:cNvPr>
          <p:cNvSpPr/>
          <p:nvPr/>
        </p:nvSpPr>
        <p:spPr>
          <a:xfrm>
            <a:off x="1023019" y="347383"/>
            <a:ext cx="7091586"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6.2.1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政府采购法律制度的构成</a:t>
            </a:r>
          </a:p>
        </p:txBody>
      </p:sp>
    </p:spTree>
    <p:extLst>
      <p:ext uri="{BB962C8B-B14F-4D97-AF65-F5344CB8AC3E}">
        <p14:creationId xmlns:p14="http://schemas.microsoft.com/office/powerpoint/2010/main" val="201478459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ppt_x"/>
                                          </p:val>
                                        </p:tav>
                                        <p:tav tm="100000">
                                          <p:val>
                                            <p:strVal val="#ppt_x"/>
                                          </p:val>
                                        </p:tav>
                                      </p:tavLst>
                                    </p:anim>
                                    <p:anim calcmode="lin" valueType="num">
                                      <p:cBhvr additive="base">
                                        <p:cTn id="3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500" fill="hold"/>
                                        <p:tgtEl>
                                          <p:spTgt spid="19"/>
                                        </p:tgtEl>
                                        <p:attrNameLst>
                                          <p:attrName>ppt_x</p:attrName>
                                        </p:attrNameLst>
                                      </p:cBhvr>
                                      <p:tavLst>
                                        <p:tav tm="0">
                                          <p:val>
                                            <p:strVal val="#ppt_x"/>
                                          </p:val>
                                        </p:tav>
                                        <p:tav tm="100000">
                                          <p:val>
                                            <p:strVal val="#ppt_x"/>
                                          </p:val>
                                        </p:tav>
                                      </p:tavLst>
                                    </p:anim>
                                    <p:anim calcmode="lin" valueType="num">
                                      <p:cBhvr additive="base">
                                        <p:cTn id="39"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additive="base">
                                        <p:cTn id="44" dur="500" fill="hold"/>
                                        <p:tgtEl>
                                          <p:spTgt spid="14"/>
                                        </p:tgtEl>
                                        <p:attrNameLst>
                                          <p:attrName>ppt_x</p:attrName>
                                        </p:attrNameLst>
                                      </p:cBhvr>
                                      <p:tavLst>
                                        <p:tav tm="0">
                                          <p:val>
                                            <p:strVal val="#ppt_x"/>
                                          </p:val>
                                        </p:tav>
                                        <p:tav tm="100000">
                                          <p:val>
                                            <p:strVal val="#ppt_x"/>
                                          </p:val>
                                        </p:tav>
                                      </p:tavLst>
                                    </p:anim>
                                    <p:anim calcmode="lin" valueType="num">
                                      <p:cBhvr additive="base">
                                        <p:cTn id="45"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P spid="14" grpId="0" animBg="1"/>
      <p:bldP spid="1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5" y="220321"/>
            <a:ext cx="6766346"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6.2.2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政府采购的概念与原则</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186568" y="190838"/>
            <a:ext cx="585627" cy="535619"/>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cxnSp>
        <p:nvCxnSpPr>
          <p:cNvPr id="21" name="直接连接符 20">
            <a:extLst>
              <a:ext uri="{FF2B5EF4-FFF2-40B4-BE49-F238E27FC236}">
                <a16:creationId xmlns:a16="http://schemas.microsoft.com/office/drawing/2014/main" id="{66A5D574-0ECC-4CAE-B56F-7C3C53C593D7}"/>
              </a:ext>
            </a:extLst>
          </p:cNvPr>
          <p:cNvCxnSpPr/>
          <p:nvPr/>
        </p:nvCxnSpPr>
        <p:spPr bwMode="auto">
          <a:xfrm>
            <a:off x="5782071" y="1052736"/>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直接连接符 21">
            <a:extLst>
              <a:ext uri="{FF2B5EF4-FFF2-40B4-BE49-F238E27FC236}">
                <a16:creationId xmlns:a16="http://schemas.microsoft.com/office/drawing/2014/main" id="{CA2EEEB8-D2F5-4911-B797-8627AC7F09DE}"/>
              </a:ext>
            </a:extLst>
          </p:cNvPr>
          <p:cNvCxnSpPr/>
          <p:nvPr/>
        </p:nvCxnSpPr>
        <p:spPr bwMode="auto">
          <a:xfrm>
            <a:off x="5782071" y="3910236"/>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椭圆 22">
            <a:extLst>
              <a:ext uri="{FF2B5EF4-FFF2-40B4-BE49-F238E27FC236}">
                <a16:creationId xmlns:a16="http://schemas.microsoft.com/office/drawing/2014/main" id="{E18201E1-8091-4C38-A530-48254CFD735B}"/>
              </a:ext>
            </a:extLst>
          </p:cNvPr>
          <p:cNvSpPr/>
          <p:nvPr/>
        </p:nvSpPr>
        <p:spPr bwMode="auto">
          <a:xfrm>
            <a:off x="5235971" y="2818036"/>
            <a:ext cx="1092200" cy="1092200"/>
          </a:xfrm>
          <a:prstGeom prst="ellipse">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8" name="矩形 27">
            <a:extLst>
              <a:ext uri="{FF2B5EF4-FFF2-40B4-BE49-F238E27FC236}">
                <a16:creationId xmlns:a16="http://schemas.microsoft.com/office/drawing/2014/main" id="{54A63FF4-42F6-49FC-8734-4FB1D3E70475}"/>
              </a:ext>
            </a:extLst>
          </p:cNvPr>
          <p:cNvSpPr/>
          <p:nvPr/>
        </p:nvSpPr>
        <p:spPr bwMode="auto">
          <a:xfrm>
            <a:off x="855229" y="1306228"/>
            <a:ext cx="4114541" cy="4392488"/>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lvl="0" algn="r">
              <a:defRPr/>
            </a:pPr>
            <a:endParaRPr lang="zh-CN" altLang="en-US" dirty="0">
              <a:solidFill>
                <a:srgbClr val="FFFFFF"/>
              </a:solidFill>
              <a:latin typeface="微软雅黑"/>
              <a:ea typeface="微软雅黑"/>
            </a:endParaRPr>
          </a:p>
        </p:txBody>
      </p:sp>
      <p:sp>
        <p:nvSpPr>
          <p:cNvPr id="2" name="矩形 1"/>
          <p:cNvSpPr/>
          <p:nvPr/>
        </p:nvSpPr>
        <p:spPr>
          <a:xfrm>
            <a:off x="981572" y="1610287"/>
            <a:ext cx="3888432" cy="3784369"/>
          </a:xfrm>
          <a:prstGeom prst="rect">
            <a:avLst/>
          </a:prstGeom>
        </p:spPr>
        <p:txBody>
          <a:bodyPr wrap="square">
            <a:spAutoFit/>
          </a:bodyPr>
          <a:lstStyle/>
          <a:p>
            <a:r>
              <a:rPr lang="en-US" altLang="zh-CN" sz="2800" dirty="0">
                <a:solidFill>
                  <a:schemeClr val="bg1"/>
                </a:solidFill>
                <a:latin typeface="微软雅黑 Light" panose="020B0502040204020203" pitchFamily="34" charset="-122"/>
                <a:ea typeface="微软雅黑 Light" panose="020B0502040204020203" pitchFamily="34" charset="-122"/>
              </a:rPr>
              <a:t>1.</a:t>
            </a:r>
            <a:r>
              <a:rPr lang="zh-CN" altLang="en-US" sz="2800" dirty="0">
                <a:solidFill>
                  <a:schemeClr val="bg1"/>
                </a:solidFill>
                <a:latin typeface="微软雅黑 Light" panose="020B0502040204020203" pitchFamily="34" charset="-122"/>
                <a:ea typeface="微软雅黑 Light" panose="020B0502040204020203" pitchFamily="34" charset="-122"/>
              </a:rPr>
              <a:t>政府采购的概念</a:t>
            </a:r>
          </a:p>
          <a:p>
            <a:pPr>
              <a:lnSpc>
                <a:spcPct val="150000"/>
              </a:lnSpc>
            </a:pPr>
            <a:r>
              <a:rPr lang="zh-CN" altLang="en-US" sz="2400" dirty="0">
                <a:solidFill>
                  <a:schemeClr val="bg1"/>
                </a:solidFill>
                <a:latin typeface="微软雅黑 Light" panose="020B0502040204020203" pitchFamily="34" charset="-122"/>
                <a:ea typeface="微软雅黑 Light" panose="020B0502040204020203" pitchFamily="34" charset="-122"/>
              </a:rPr>
              <a:t>       政府采购，是指各级国家机关、事业单位和团体组织，使用财政性资金采购依法制定的集中采购目录以内的或者采购限额标准以上的货物、工程和服务的行为。</a:t>
            </a:r>
          </a:p>
        </p:txBody>
      </p:sp>
      <p:sp>
        <p:nvSpPr>
          <p:cNvPr id="15" name="矩形 14">
            <a:extLst>
              <a:ext uri="{FF2B5EF4-FFF2-40B4-BE49-F238E27FC236}">
                <a16:creationId xmlns:a16="http://schemas.microsoft.com/office/drawing/2014/main" id="{54A63FF4-42F6-49FC-8734-4FB1D3E70475}"/>
              </a:ext>
            </a:extLst>
          </p:cNvPr>
          <p:cNvSpPr/>
          <p:nvPr/>
        </p:nvSpPr>
        <p:spPr bwMode="auto">
          <a:xfrm>
            <a:off x="7220609" y="1306228"/>
            <a:ext cx="4114541" cy="4392488"/>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lvl="0" algn="r">
              <a:defRPr/>
            </a:pPr>
            <a:endParaRPr lang="zh-CN" altLang="en-US" dirty="0">
              <a:solidFill>
                <a:srgbClr val="FFFFFF"/>
              </a:solidFill>
              <a:latin typeface="微软雅黑"/>
              <a:ea typeface="微软雅黑"/>
            </a:endParaRPr>
          </a:p>
        </p:txBody>
      </p:sp>
      <p:sp>
        <p:nvSpPr>
          <p:cNvPr id="7" name="矩形 6"/>
          <p:cNvSpPr/>
          <p:nvPr/>
        </p:nvSpPr>
        <p:spPr>
          <a:xfrm>
            <a:off x="7392188" y="1916832"/>
            <a:ext cx="3766710" cy="2676374"/>
          </a:xfrm>
          <a:prstGeom prst="rect">
            <a:avLst/>
          </a:prstGeom>
        </p:spPr>
        <p:txBody>
          <a:bodyPr wrap="square">
            <a:spAutoFit/>
          </a:bodyPr>
          <a:lstStyle/>
          <a:p>
            <a:r>
              <a:rPr lang="en-US" altLang="zh-CN" sz="2800" dirty="0">
                <a:solidFill>
                  <a:schemeClr val="bg1"/>
                </a:solidFill>
                <a:latin typeface="微软雅黑 Light" panose="020B0502040204020203" pitchFamily="34" charset="-122"/>
                <a:ea typeface="微软雅黑 Light" panose="020B0502040204020203" pitchFamily="34" charset="-122"/>
              </a:rPr>
              <a:t>2.</a:t>
            </a:r>
            <a:r>
              <a:rPr lang="zh-CN" altLang="en-US" sz="2800" dirty="0">
                <a:solidFill>
                  <a:schemeClr val="bg1"/>
                </a:solidFill>
                <a:latin typeface="微软雅黑 Light" panose="020B0502040204020203" pitchFamily="34" charset="-122"/>
                <a:ea typeface="微软雅黑 Light" panose="020B0502040204020203" pitchFamily="34" charset="-122"/>
              </a:rPr>
              <a:t>政府采购的原则</a:t>
            </a:r>
          </a:p>
          <a:p>
            <a:pPr>
              <a:lnSpc>
                <a:spcPct val="150000"/>
              </a:lnSpc>
            </a:pPr>
            <a:r>
              <a:rPr lang="en-US" altLang="zh-CN" sz="2400" dirty="0">
                <a:solidFill>
                  <a:schemeClr val="bg1"/>
                </a:solidFill>
                <a:latin typeface="微软雅黑 Light" panose="020B0502040204020203" pitchFamily="34" charset="-122"/>
                <a:ea typeface="微软雅黑 Light" panose="020B0502040204020203" pitchFamily="34" charset="-122"/>
              </a:rPr>
              <a:t>《</a:t>
            </a:r>
            <a:r>
              <a:rPr lang="zh-CN" altLang="en-US" sz="2400" dirty="0">
                <a:solidFill>
                  <a:schemeClr val="bg1"/>
                </a:solidFill>
                <a:latin typeface="微软雅黑 Light" panose="020B0502040204020203" pitchFamily="34" charset="-122"/>
                <a:ea typeface="微软雅黑 Light" panose="020B0502040204020203" pitchFamily="34" charset="-122"/>
              </a:rPr>
              <a:t>政府采购法</a:t>
            </a:r>
            <a:r>
              <a:rPr lang="en-US" altLang="zh-CN" sz="2400" dirty="0">
                <a:solidFill>
                  <a:schemeClr val="bg1"/>
                </a:solidFill>
                <a:latin typeface="微软雅黑 Light" panose="020B0502040204020203" pitchFamily="34" charset="-122"/>
                <a:ea typeface="微软雅黑 Light" panose="020B0502040204020203" pitchFamily="34" charset="-122"/>
              </a:rPr>
              <a:t>》</a:t>
            </a:r>
            <a:r>
              <a:rPr lang="zh-CN" altLang="en-US" sz="2400" dirty="0">
                <a:solidFill>
                  <a:schemeClr val="bg1"/>
                </a:solidFill>
                <a:latin typeface="微软雅黑 Light" panose="020B0502040204020203" pitchFamily="34" charset="-122"/>
                <a:ea typeface="微软雅黑 Light" panose="020B0502040204020203" pitchFamily="34" charset="-122"/>
              </a:rPr>
              <a:t>规定，政府采购应当遵循公开透明原则、公平竞争原则、公正原则和诚实信用原则。</a:t>
            </a:r>
          </a:p>
        </p:txBody>
      </p:sp>
    </p:spTree>
    <p:extLst>
      <p:ext uri="{BB962C8B-B14F-4D97-AF65-F5344CB8AC3E}">
        <p14:creationId xmlns:p14="http://schemas.microsoft.com/office/powerpoint/2010/main" val="272081247"/>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6F6F6"/>
        </a:solidFill>
        <a:effectLst/>
      </p:bgPr>
    </p:bg>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4" y="220321"/>
            <a:ext cx="7414419" cy="584775"/>
          </a:xfrm>
          <a:prstGeom prst="rect">
            <a:avLst/>
          </a:prstGeom>
        </p:spPr>
        <p:txBody>
          <a:bodyPr wrap="square">
            <a:spAutoFit/>
          </a:bodyPr>
          <a:lstStyle/>
          <a:p>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a:latin typeface="微软雅黑 Light" panose="020B0502040204020203" pitchFamily="34" charset="-122"/>
                <a:ea typeface="微软雅黑 Light" panose="020B0502040204020203" pitchFamily="34" charset="-122"/>
                <a:cs typeface="Times New Roman" panose="02020603050405020304" pitchFamily="18" charset="0"/>
              </a:rPr>
              <a:t>6.2.3  </a:t>
            </a:r>
            <a:r>
              <a:rPr lang="zh-CN" altLang="en-US" sz="3200" b="1" kern="100">
                <a:latin typeface="微软雅黑 Light" panose="020B0502040204020203" pitchFamily="34" charset="-122"/>
                <a:ea typeface="微软雅黑 Light" panose="020B0502040204020203" pitchFamily="34" charset="-122"/>
                <a:cs typeface="Times New Roman" panose="02020603050405020304" pitchFamily="18" charset="0"/>
              </a:rPr>
              <a:t>政府采购的功能与执行模式</a:t>
            </a:r>
            <a:endPar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endParaRP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186568" y="190838"/>
            <a:ext cx="585627" cy="535619"/>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cxnSp>
        <p:nvCxnSpPr>
          <p:cNvPr id="21" name="直接连接符 20">
            <a:extLst>
              <a:ext uri="{FF2B5EF4-FFF2-40B4-BE49-F238E27FC236}">
                <a16:creationId xmlns:a16="http://schemas.microsoft.com/office/drawing/2014/main" id="{66A5D574-0ECC-4CAE-B56F-7C3C53C593D7}"/>
              </a:ext>
            </a:extLst>
          </p:cNvPr>
          <p:cNvCxnSpPr/>
          <p:nvPr/>
        </p:nvCxnSpPr>
        <p:spPr bwMode="auto">
          <a:xfrm>
            <a:off x="6065439" y="1052736"/>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直接连接符 21">
            <a:extLst>
              <a:ext uri="{FF2B5EF4-FFF2-40B4-BE49-F238E27FC236}">
                <a16:creationId xmlns:a16="http://schemas.microsoft.com/office/drawing/2014/main" id="{CA2EEEB8-D2F5-4911-B797-8627AC7F09DE}"/>
              </a:ext>
            </a:extLst>
          </p:cNvPr>
          <p:cNvCxnSpPr/>
          <p:nvPr/>
        </p:nvCxnSpPr>
        <p:spPr bwMode="auto">
          <a:xfrm>
            <a:off x="6065439" y="3910236"/>
            <a:ext cx="0" cy="1944216"/>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椭圆 22">
            <a:extLst>
              <a:ext uri="{FF2B5EF4-FFF2-40B4-BE49-F238E27FC236}">
                <a16:creationId xmlns:a16="http://schemas.microsoft.com/office/drawing/2014/main" id="{E18201E1-8091-4C38-A530-48254CFD735B}"/>
              </a:ext>
            </a:extLst>
          </p:cNvPr>
          <p:cNvSpPr/>
          <p:nvPr/>
        </p:nvSpPr>
        <p:spPr bwMode="auto">
          <a:xfrm>
            <a:off x="5550825" y="2770560"/>
            <a:ext cx="1092200" cy="1092200"/>
          </a:xfrm>
          <a:prstGeom prst="ellipse">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8" name="矩形 27">
            <a:extLst>
              <a:ext uri="{FF2B5EF4-FFF2-40B4-BE49-F238E27FC236}">
                <a16:creationId xmlns:a16="http://schemas.microsoft.com/office/drawing/2014/main" id="{54A63FF4-42F6-49FC-8734-4FB1D3E70475}"/>
              </a:ext>
            </a:extLst>
          </p:cNvPr>
          <p:cNvSpPr/>
          <p:nvPr/>
        </p:nvSpPr>
        <p:spPr bwMode="auto">
          <a:xfrm>
            <a:off x="772195" y="1232756"/>
            <a:ext cx="4114541" cy="4392488"/>
          </a:xfrm>
          <a:prstGeom prst="rect">
            <a:avLst/>
          </a:prstGeom>
          <a:solidFill>
            <a:srgbClr val="2E9EB8"/>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lvl="0" algn="r">
              <a:defRPr/>
            </a:pPr>
            <a:endParaRPr lang="zh-CN" altLang="en-US" dirty="0">
              <a:solidFill>
                <a:srgbClr val="FFFFFF"/>
              </a:solidFill>
              <a:latin typeface="微软雅黑"/>
              <a:ea typeface="微软雅黑"/>
            </a:endParaRPr>
          </a:p>
        </p:txBody>
      </p:sp>
      <p:sp>
        <p:nvSpPr>
          <p:cNvPr id="2" name="矩形 1"/>
          <p:cNvSpPr/>
          <p:nvPr/>
        </p:nvSpPr>
        <p:spPr>
          <a:xfrm>
            <a:off x="988682" y="1578868"/>
            <a:ext cx="3888432" cy="3847207"/>
          </a:xfrm>
          <a:prstGeom prst="rect">
            <a:avLst/>
          </a:prstGeom>
        </p:spPr>
        <p:txBody>
          <a:bodyPr wrap="square">
            <a:spAutoFit/>
          </a:bodyPr>
          <a:lstStyle/>
          <a:p>
            <a:pPr fontAlgn="t"/>
            <a:r>
              <a:rPr lang="en-US" altLang="zh-CN" sz="2800" dirty="0">
                <a:solidFill>
                  <a:schemeClr val="bg1"/>
                </a:solidFill>
                <a:latin typeface="微软雅黑 Light" panose="020B0502040204020203" pitchFamily="34" charset="-122"/>
                <a:ea typeface="微软雅黑 Light" panose="020B0502040204020203" pitchFamily="34" charset="-122"/>
              </a:rPr>
              <a:t>1.</a:t>
            </a:r>
            <a:r>
              <a:rPr lang="zh-CN" altLang="zh-CN" sz="2800" dirty="0">
                <a:solidFill>
                  <a:schemeClr val="bg1"/>
                </a:solidFill>
                <a:latin typeface="微软雅黑 Light" panose="020B0502040204020203" pitchFamily="34" charset="-122"/>
                <a:ea typeface="微软雅黑 Light" panose="020B0502040204020203" pitchFamily="34" charset="-122"/>
              </a:rPr>
              <a:t>政府采购的功能</a:t>
            </a:r>
          </a:p>
          <a:p>
            <a:pPr fontAlgn="t">
              <a:lnSpc>
                <a:spcPct val="150000"/>
              </a:lnSpc>
            </a:pPr>
            <a:r>
              <a:rPr lang="zh-CN" altLang="zh-CN" sz="2400" dirty="0">
                <a:solidFill>
                  <a:schemeClr val="bg1"/>
                </a:solidFill>
                <a:latin typeface="微软雅黑 Light" panose="020B0502040204020203" pitchFamily="34" charset="-122"/>
                <a:ea typeface="微软雅黑 Light" panose="020B0502040204020203" pitchFamily="34" charset="-122"/>
              </a:rPr>
              <a:t>（</a:t>
            </a:r>
            <a:r>
              <a:rPr lang="en-US" altLang="zh-CN" sz="2400" dirty="0">
                <a:solidFill>
                  <a:schemeClr val="bg1"/>
                </a:solidFill>
                <a:latin typeface="微软雅黑 Light" panose="020B0502040204020203" pitchFamily="34" charset="-122"/>
                <a:ea typeface="微软雅黑 Light" panose="020B0502040204020203" pitchFamily="34" charset="-122"/>
              </a:rPr>
              <a:t>1</a:t>
            </a:r>
            <a:r>
              <a:rPr lang="zh-CN" altLang="zh-CN" sz="2400" dirty="0">
                <a:solidFill>
                  <a:schemeClr val="bg1"/>
                </a:solidFill>
                <a:latin typeface="微软雅黑 Light" panose="020B0502040204020203" pitchFamily="34" charset="-122"/>
                <a:ea typeface="微软雅黑 Light" panose="020B0502040204020203" pitchFamily="34" charset="-122"/>
              </a:rPr>
              <a:t>）节约财政支出，提高采购资金的使用效益。</a:t>
            </a:r>
          </a:p>
          <a:p>
            <a:pPr fontAlgn="t">
              <a:lnSpc>
                <a:spcPct val="150000"/>
              </a:lnSpc>
            </a:pPr>
            <a:r>
              <a:rPr lang="zh-CN" altLang="zh-CN" sz="2400" dirty="0">
                <a:solidFill>
                  <a:schemeClr val="bg1"/>
                </a:solidFill>
                <a:latin typeface="微软雅黑 Light" panose="020B0502040204020203" pitchFamily="34" charset="-122"/>
                <a:ea typeface="微软雅黑 Light" panose="020B0502040204020203" pitchFamily="34" charset="-122"/>
              </a:rPr>
              <a:t>（</a:t>
            </a:r>
            <a:r>
              <a:rPr lang="en-US" altLang="zh-CN" sz="2400" dirty="0">
                <a:solidFill>
                  <a:schemeClr val="bg1"/>
                </a:solidFill>
                <a:latin typeface="微软雅黑 Light" panose="020B0502040204020203" pitchFamily="34" charset="-122"/>
                <a:ea typeface="微软雅黑 Light" panose="020B0502040204020203" pitchFamily="34" charset="-122"/>
              </a:rPr>
              <a:t>2</a:t>
            </a:r>
            <a:r>
              <a:rPr lang="zh-CN" altLang="zh-CN" sz="2400" dirty="0">
                <a:solidFill>
                  <a:schemeClr val="bg1"/>
                </a:solidFill>
                <a:latin typeface="微软雅黑 Light" panose="020B0502040204020203" pitchFamily="34" charset="-122"/>
                <a:ea typeface="微软雅黑 Light" panose="020B0502040204020203" pitchFamily="34" charset="-122"/>
              </a:rPr>
              <a:t>）强化宏观调控。</a:t>
            </a:r>
          </a:p>
          <a:p>
            <a:pPr fontAlgn="t">
              <a:lnSpc>
                <a:spcPct val="150000"/>
              </a:lnSpc>
            </a:pPr>
            <a:r>
              <a:rPr lang="zh-CN" altLang="zh-CN" sz="2400" dirty="0">
                <a:solidFill>
                  <a:schemeClr val="bg1"/>
                </a:solidFill>
                <a:latin typeface="微软雅黑 Light" panose="020B0502040204020203" pitchFamily="34" charset="-122"/>
                <a:ea typeface="微软雅黑 Light" panose="020B0502040204020203" pitchFamily="34" charset="-122"/>
              </a:rPr>
              <a:t>（</a:t>
            </a:r>
            <a:r>
              <a:rPr lang="en-US" altLang="zh-CN" sz="2400" dirty="0">
                <a:solidFill>
                  <a:schemeClr val="bg1"/>
                </a:solidFill>
                <a:latin typeface="微软雅黑 Light" panose="020B0502040204020203" pitchFamily="34" charset="-122"/>
                <a:ea typeface="微软雅黑 Light" panose="020B0502040204020203" pitchFamily="34" charset="-122"/>
              </a:rPr>
              <a:t>3</a:t>
            </a:r>
            <a:r>
              <a:rPr lang="zh-CN" altLang="zh-CN" sz="2400" dirty="0">
                <a:solidFill>
                  <a:schemeClr val="bg1"/>
                </a:solidFill>
                <a:latin typeface="微软雅黑 Light" panose="020B0502040204020203" pitchFamily="34" charset="-122"/>
                <a:ea typeface="微软雅黑 Light" panose="020B0502040204020203" pitchFamily="34" charset="-122"/>
              </a:rPr>
              <a:t>）活跃市场经济。</a:t>
            </a:r>
          </a:p>
          <a:p>
            <a:pPr fontAlgn="t">
              <a:lnSpc>
                <a:spcPct val="150000"/>
              </a:lnSpc>
            </a:pPr>
            <a:r>
              <a:rPr lang="zh-CN" altLang="zh-CN" sz="2400" dirty="0">
                <a:solidFill>
                  <a:schemeClr val="bg1"/>
                </a:solidFill>
                <a:latin typeface="微软雅黑 Light" panose="020B0502040204020203" pitchFamily="34" charset="-122"/>
                <a:ea typeface="微软雅黑 Light" panose="020B0502040204020203" pitchFamily="34" charset="-122"/>
              </a:rPr>
              <a:t>（</a:t>
            </a:r>
            <a:r>
              <a:rPr lang="en-US" altLang="zh-CN" sz="2400" dirty="0">
                <a:solidFill>
                  <a:schemeClr val="bg1"/>
                </a:solidFill>
                <a:latin typeface="微软雅黑 Light" panose="020B0502040204020203" pitchFamily="34" charset="-122"/>
                <a:ea typeface="微软雅黑 Light" panose="020B0502040204020203" pitchFamily="34" charset="-122"/>
              </a:rPr>
              <a:t>4</a:t>
            </a:r>
            <a:r>
              <a:rPr lang="zh-CN" altLang="zh-CN" sz="2400" dirty="0">
                <a:solidFill>
                  <a:schemeClr val="bg1"/>
                </a:solidFill>
                <a:latin typeface="微软雅黑 Light" panose="020B0502040204020203" pitchFamily="34" charset="-122"/>
                <a:ea typeface="微软雅黑 Light" panose="020B0502040204020203" pitchFamily="34" charset="-122"/>
              </a:rPr>
              <a:t>）推进反腐倡廉。</a:t>
            </a:r>
          </a:p>
          <a:p>
            <a:pPr fontAlgn="t">
              <a:lnSpc>
                <a:spcPct val="150000"/>
              </a:lnSpc>
            </a:pPr>
            <a:r>
              <a:rPr lang="zh-CN" altLang="zh-CN" sz="2400" dirty="0">
                <a:solidFill>
                  <a:schemeClr val="bg1"/>
                </a:solidFill>
                <a:latin typeface="微软雅黑 Light" panose="020B0502040204020203" pitchFamily="34" charset="-122"/>
                <a:ea typeface="微软雅黑 Light" panose="020B0502040204020203" pitchFamily="34" charset="-122"/>
              </a:rPr>
              <a:t>（</a:t>
            </a:r>
            <a:r>
              <a:rPr lang="en-US" altLang="zh-CN" sz="2400" dirty="0">
                <a:solidFill>
                  <a:schemeClr val="bg1"/>
                </a:solidFill>
                <a:latin typeface="微软雅黑 Light" panose="020B0502040204020203" pitchFamily="34" charset="-122"/>
                <a:ea typeface="微软雅黑 Light" panose="020B0502040204020203" pitchFamily="34" charset="-122"/>
              </a:rPr>
              <a:t>5</a:t>
            </a:r>
            <a:r>
              <a:rPr lang="zh-CN" altLang="zh-CN" sz="2400" dirty="0">
                <a:solidFill>
                  <a:schemeClr val="bg1"/>
                </a:solidFill>
                <a:latin typeface="微软雅黑 Light" panose="020B0502040204020203" pitchFamily="34" charset="-122"/>
                <a:ea typeface="微软雅黑 Light" panose="020B0502040204020203" pitchFamily="34" charset="-122"/>
              </a:rPr>
              <a:t>）保护民族产业。</a:t>
            </a:r>
          </a:p>
        </p:txBody>
      </p:sp>
      <p:sp>
        <p:nvSpPr>
          <p:cNvPr id="15" name="矩形 14">
            <a:extLst>
              <a:ext uri="{FF2B5EF4-FFF2-40B4-BE49-F238E27FC236}">
                <a16:creationId xmlns:a16="http://schemas.microsoft.com/office/drawing/2014/main" id="{54A63FF4-42F6-49FC-8734-4FB1D3E70475}"/>
              </a:ext>
            </a:extLst>
          </p:cNvPr>
          <p:cNvSpPr/>
          <p:nvPr/>
        </p:nvSpPr>
        <p:spPr bwMode="auto">
          <a:xfrm>
            <a:off x="7220609" y="1306228"/>
            <a:ext cx="4114541" cy="4392488"/>
          </a:xfrm>
          <a:prstGeom prst="rect">
            <a:avLst/>
          </a:prstGeom>
          <a:solidFill>
            <a:srgbClr val="2E9EB8"/>
          </a:solidFill>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lvl="0" algn="r">
              <a:defRPr/>
            </a:pPr>
            <a:endParaRPr lang="zh-CN" altLang="en-US" dirty="0">
              <a:solidFill>
                <a:srgbClr val="FFFFFF"/>
              </a:solidFill>
              <a:latin typeface="微软雅黑"/>
              <a:ea typeface="微软雅黑"/>
            </a:endParaRPr>
          </a:p>
        </p:txBody>
      </p:sp>
      <p:sp>
        <p:nvSpPr>
          <p:cNvPr id="7" name="矩形 6"/>
          <p:cNvSpPr/>
          <p:nvPr/>
        </p:nvSpPr>
        <p:spPr>
          <a:xfrm>
            <a:off x="7392187" y="2302948"/>
            <a:ext cx="3766710" cy="2122376"/>
          </a:xfrm>
          <a:prstGeom prst="rect">
            <a:avLst/>
          </a:prstGeom>
        </p:spPr>
        <p:txBody>
          <a:bodyPr wrap="square">
            <a:spAutoFit/>
          </a:bodyPr>
          <a:lstStyle/>
          <a:p>
            <a:r>
              <a:rPr lang="en-US" altLang="zh-CN" sz="2800" dirty="0">
                <a:solidFill>
                  <a:schemeClr val="bg1"/>
                </a:solidFill>
                <a:latin typeface="微软雅黑 Light" panose="020B0502040204020203" pitchFamily="34" charset="-122"/>
                <a:ea typeface="微软雅黑 Light" panose="020B0502040204020203" pitchFamily="34" charset="-122"/>
              </a:rPr>
              <a:t>2.</a:t>
            </a:r>
            <a:r>
              <a:rPr lang="zh-CN" altLang="en-US" sz="2800" dirty="0">
                <a:solidFill>
                  <a:schemeClr val="bg1"/>
                </a:solidFill>
                <a:latin typeface="微软雅黑 Light" panose="020B0502040204020203" pitchFamily="34" charset="-122"/>
                <a:ea typeface="微软雅黑 Light" panose="020B0502040204020203" pitchFamily="34" charset="-122"/>
              </a:rPr>
              <a:t>政府采购的执行模式</a:t>
            </a:r>
          </a:p>
          <a:p>
            <a:pPr>
              <a:lnSpc>
                <a:spcPct val="150000"/>
              </a:lnSpc>
            </a:pPr>
            <a:r>
              <a:rPr lang="en-US" altLang="zh-CN" sz="2400" dirty="0">
                <a:solidFill>
                  <a:schemeClr val="bg1"/>
                </a:solidFill>
                <a:latin typeface="微软雅黑 Light" panose="020B0502040204020203" pitchFamily="34" charset="-122"/>
                <a:ea typeface="微软雅黑 Light" panose="020B0502040204020203" pitchFamily="34" charset="-122"/>
              </a:rPr>
              <a:t>《</a:t>
            </a:r>
            <a:r>
              <a:rPr lang="zh-CN" altLang="en-US" sz="2400" dirty="0">
                <a:solidFill>
                  <a:schemeClr val="bg1"/>
                </a:solidFill>
                <a:latin typeface="微软雅黑 Light" panose="020B0502040204020203" pitchFamily="34" charset="-122"/>
                <a:ea typeface="微软雅黑 Light" panose="020B0502040204020203" pitchFamily="34" charset="-122"/>
              </a:rPr>
              <a:t>政府采购法</a:t>
            </a:r>
            <a:r>
              <a:rPr lang="en-US" altLang="zh-CN" sz="2400" dirty="0">
                <a:solidFill>
                  <a:schemeClr val="bg1"/>
                </a:solidFill>
                <a:latin typeface="微软雅黑 Light" panose="020B0502040204020203" pitchFamily="34" charset="-122"/>
                <a:ea typeface="微软雅黑 Light" panose="020B0502040204020203" pitchFamily="34" charset="-122"/>
              </a:rPr>
              <a:t>》</a:t>
            </a:r>
            <a:r>
              <a:rPr lang="zh-CN" altLang="en-US" sz="2400" dirty="0">
                <a:solidFill>
                  <a:schemeClr val="bg1"/>
                </a:solidFill>
                <a:latin typeface="微软雅黑 Light" panose="020B0502040204020203" pitchFamily="34" charset="-122"/>
                <a:ea typeface="微软雅黑 Light" panose="020B0502040204020203" pitchFamily="34" charset="-122"/>
              </a:rPr>
              <a:t>规定，政府采购实行集中采购和分散采购相结合。</a:t>
            </a:r>
          </a:p>
        </p:txBody>
      </p:sp>
    </p:spTree>
    <p:extLst>
      <p:ext uri="{BB962C8B-B14F-4D97-AF65-F5344CB8AC3E}">
        <p14:creationId xmlns:p14="http://schemas.microsoft.com/office/powerpoint/2010/main" val="167587332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58475" y="1696772"/>
            <a:ext cx="6503020" cy="4896544"/>
          </a:xfrm>
          <a:prstGeom prst="rect">
            <a:avLst/>
          </a:prstGeom>
        </p:spPr>
      </p:pic>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3650109" y="1047722"/>
            <a:ext cx="7992888" cy="5549629"/>
          </a:xfrm>
          <a:prstGeom prst="rect">
            <a:avLst/>
          </a:prstGeom>
          <a:solidFill>
            <a:srgbClr val="5FC0D7"/>
          </a:solidFill>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anchor="t" anchorCtr="0" compatLnSpc="1">
            <a:prstTxWarp prst="textNoShape">
              <a:avLst/>
            </a:prstTxWarp>
          </a:bodyPr>
          <a:lstStyle/>
          <a:p>
            <a:pPr lvl="0">
              <a:lnSpc>
                <a:spcPct val="150000"/>
              </a:lnSpc>
              <a:defRPr/>
            </a:pPr>
            <a:r>
              <a:rPr lang="en-US" altLang="zh-CN" sz="2800" dirty="0">
                <a:solidFill>
                  <a:srgbClr val="3D3D3D"/>
                </a:solidFill>
                <a:latin typeface="微软雅黑 Light" panose="020B0502040204020203" pitchFamily="34" charset="-122"/>
                <a:ea typeface="微软雅黑 Light" panose="020B0502040204020203" pitchFamily="34" charset="-122"/>
              </a:rPr>
              <a:t>1.</a:t>
            </a:r>
            <a:r>
              <a:rPr lang="zh-CN" altLang="en-US" sz="2800" dirty="0">
                <a:solidFill>
                  <a:srgbClr val="3D3D3D"/>
                </a:solidFill>
                <a:latin typeface="微软雅黑 Light" panose="020B0502040204020203" pitchFamily="34" charset="-122"/>
                <a:ea typeface="微软雅黑 Light" panose="020B0502040204020203" pitchFamily="34" charset="-122"/>
              </a:rPr>
              <a:t>采购人</a:t>
            </a:r>
            <a:endParaRPr lang="en-US" altLang="zh-CN" sz="2800" dirty="0">
              <a:solidFill>
                <a:srgbClr val="3D3D3D"/>
              </a:solidFill>
              <a:latin typeface="微软雅黑 Light" panose="020B0502040204020203" pitchFamily="34" charset="-122"/>
              <a:ea typeface="微软雅黑 Light" panose="020B0502040204020203" pitchFamily="34" charset="-122"/>
            </a:endParaRPr>
          </a:p>
          <a:p>
            <a:pPr lvl="0">
              <a:lnSpc>
                <a:spcPct val="150000"/>
              </a:lnSpc>
              <a:defRPr/>
            </a:pPr>
            <a:r>
              <a:rPr lang="zh-CN" altLang="en-US" sz="2400" dirty="0">
                <a:solidFill>
                  <a:srgbClr val="3D3D3D"/>
                </a:solidFill>
                <a:latin typeface="微软雅黑 Light" panose="020B0502040204020203" pitchFamily="34" charset="-122"/>
                <a:ea typeface="微软雅黑 Light" panose="020B0502040204020203" pitchFamily="34" charset="-122"/>
              </a:rPr>
              <a:t>      （</a:t>
            </a:r>
            <a:r>
              <a:rPr lang="en-US" altLang="zh-CN" sz="2400" dirty="0">
                <a:solidFill>
                  <a:srgbClr val="3D3D3D"/>
                </a:solidFill>
                <a:latin typeface="微软雅黑 Light" panose="020B0502040204020203" pitchFamily="34" charset="-122"/>
                <a:ea typeface="微软雅黑 Light" panose="020B0502040204020203" pitchFamily="34" charset="-122"/>
              </a:rPr>
              <a:t>1</a:t>
            </a:r>
            <a:r>
              <a:rPr lang="zh-CN" altLang="en-US" sz="2400" dirty="0">
                <a:solidFill>
                  <a:srgbClr val="3D3D3D"/>
                </a:solidFill>
                <a:latin typeface="微软雅黑 Light" panose="020B0502040204020203" pitchFamily="34" charset="-122"/>
                <a:ea typeface="微软雅黑 Light" panose="020B0502040204020203" pitchFamily="34" charset="-122"/>
              </a:rPr>
              <a:t>）采购人是指依法进行政府采购的国家机关、事业单位、团体组织。</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lnSpc>
                <a:spcPct val="150000"/>
              </a:lnSpc>
              <a:defRPr/>
            </a:pPr>
            <a:r>
              <a:rPr lang="en-US" altLang="zh-CN" sz="2800" dirty="0">
                <a:solidFill>
                  <a:srgbClr val="3D3D3D"/>
                </a:solidFill>
                <a:latin typeface="微软雅黑 Light" panose="020B0502040204020203" pitchFamily="34" charset="-122"/>
                <a:ea typeface="微软雅黑 Light" panose="020B0502040204020203" pitchFamily="34" charset="-122"/>
              </a:rPr>
              <a:t>2.</a:t>
            </a:r>
            <a:r>
              <a:rPr lang="zh-CN" altLang="en-US" sz="2800" dirty="0">
                <a:solidFill>
                  <a:srgbClr val="3D3D3D"/>
                </a:solidFill>
                <a:latin typeface="微软雅黑 Light" panose="020B0502040204020203" pitchFamily="34" charset="-122"/>
                <a:ea typeface="微软雅黑 Light" panose="020B0502040204020203" pitchFamily="34" charset="-122"/>
              </a:rPr>
              <a:t>供应商</a:t>
            </a:r>
          </a:p>
          <a:p>
            <a:pPr lvl="0">
              <a:lnSpc>
                <a:spcPct val="150000"/>
              </a:lnSpc>
              <a:defRPr/>
            </a:pPr>
            <a:r>
              <a:rPr lang="zh-CN" altLang="en-US" sz="2400" dirty="0">
                <a:solidFill>
                  <a:srgbClr val="3D3D3D"/>
                </a:solidFill>
                <a:latin typeface="微软雅黑 Light" panose="020B0502040204020203" pitchFamily="34" charset="-122"/>
                <a:ea typeface="微软雅黑 Light" panose="020B0502040204020203" pitchFamily="34" charset="-122"/>
              </a:rPr>
              <a:t>      （</a:t>
            </a:r>
            <a:r>
              <a:rPr lang="en-US" altLang="zh-CN" sz="2400" dirty="0">
                <a:solidFill>
                  <a:srgbClr val="3D3D3D"/>
                </a:solidFill>
                <a:latin typeface="微软雅黑 Light" panose="020B0502040204020203" pitchFamily="34" charset="-122"/>
                <a:ea typeface="微软雅黑 Light" panose="020B0502040204020203" pitchFamily="34" charset="-122"/>
              </a:rPr>
              <a:t>2</a:t>
            </a:r>
            <a:r>
              <a:rPr lang="zh-CN" altLang="en-US" sz="2400" dirty="0">
                <a:solidFill>
                  <a:srgbClr val="3D3D3D"/>
                </a:solidFill>
                <a:latin typeface="微软雅黑 Light" panose="020B0502040204020203" pitchFamily="34" charset="-122"/>
                <a:ea typeface="微软雅黑 Light" panose="020B0502040204020203" pitchFamily="34" charset="-122"/>
              </a:rPr>
              <a:t>）供应商是指向采购人提供货物、工程或者服务的法人、其他组织或者自然人。</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lnSpc>
                <a:spcPct val="150000"/>
              </a:lnSpc>
              <a:defRPr/>
            </a:pPr>
            <a:r>
              <a:rPr lang="en-US" altLang="zh-CN" sz="2800" dirty="0">
                <a:solidFill>
                  <a:srgbClr val="3D3D3D"/>
                </a:solidFill>
                <a:latin typeface="微软雅黑 Light" panose="020B0502040204020203" pitchFamily="34" charset="-122"/>
                <a:ea typeface="微软雅黑 Light" panose="020B0502040204020203" pitchFamily="34" charset="-122"/>
              </a:rPr>
              <a:t>3.</a:t>
            </a:r>
            <a:r>
              <a:rPr lang="zh-CN" altLang="en-US" sz="2800" dirty="0">
                <a:solidFill>
                  <a:srgbClr val="3D3D3D"/>
                </a:solidFill>
                <a:latin typeface="微软雅黑 Light" panose="020B0502040204020203" pitchFamily="34" charset="-122"/>
                <a:ea typeface="微软雅黑 Light" panose="020B0502040204020203" pitchFamily="34" charset="-122"/>
              </a:rPr>
              <a:t>采购代理机构</a:t>
            </a:r>
          </a:p>
          <a:p>
            <a:pPr lvl="0">
              <a:lnSpc>
                <a:spcPct val="150000"/>
              </a:lnSpc>
              <a:defRPr/>
            </a:pPr>
            <a:r>
              <a:rPr lang="zh-CN" altLang="en-US" sz="2400" dirty="0">
                <a:solidFill>
                  <a:srgbClr val="3D3D3D"/>
                </a:solidFill>
                <a:latin typeface="微软雅黑 Light" panose="020B0502040204020203" pitchFamily="34" charset="-122"/>
                <a:ea typeface="微软雅黑 Light" panose="020B0502040204020203" pitchFamily="34" charset="-122"/>
              </a:rPr>
              <a:t>      （</a:t>
            </a:r>
            <a:r>
              <a:rPr lang="en-US" altLang="zh-CN" sz="2400" dirty="0">
                <a:solidFill>
                  <a:srgbClr val="3D3D3D"/>
                </a:solidFill>
                <a:latin typeface="微软雅黑 Light" panose="020B0502040204020203" pitchFamily="34" charset="-122"/>
                <a:ea typeface="微软雅黑 Light" panose="020B0502040204020203" pitchFamily="34" charset="-122"/>
              </a:rPr>
              <a:t>3</a:t>
            </a:r>
            <a:r>
              <a:rPr lang="zh-CN" altLang="en-US" sz="2400" dirty="0">
                <a:solidFill>
                  <a:srgbClr val="3D3D3D"/>
                </a:solidFill>
                <a:latin typeface="微软雅黑 Light" panose="020B0502040204020203" pitchFamily="34" charset="-122"/>
                <a:ea typeface="微软雅黑 Light" panose="020B0502040204020203" pitchFamily="34" charset="-122"/>
              </a:rPr>
              <a:t>）采购代理机构是指具备一定条件，经政府有关部门批准而依法拥有政府采购代理资格的社会中介机构。</a:t>
            </a:r>
          </a:p>
          <a:p>
            <a:pPr lvl="0">
              <a:defRPr/>
            </a:pPr>
            <a:endParaRPr lang="zh-CN" altLang="en-US" sz="2400" dirty="0">
              <a:solidFill>
                <a:srgbClr val="3D3D3D"/>
              </a:solidFill>
              <a:latin typeface="微软雅黑 Light" panose="020B0502040204020203" pitchFamily="34" charset="-122"/>
              <a:ea typeface="微软雅黑 Light" panose="020B0502040204020203" pitchFamily="34" charset="-122"/>
            </a:endParaRPr>
          </a:p>
        </p:txBody>
      </p:sp>
      <p:sp>
        <p:nvSpPr>
          <p:cNvPr id="3" name="矩形 2"/>
          <p:cNvSpPr/>
          <p:nvPr/>
        </p:nvSpPr>
        <p:spPr>
          <a:xfrm>
            <a:off x="889797" y="172670"/>
            <a:ext cx="5520422"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6.2.4  </a:t>
            </a:r>
            <a:r>
              <a:rPr lang="zh-CN" altLang="en-US" sz="3200" b="1" dirty="0">
                <a:latin typeface="微软雅黑 Light" panose="020B0502040204020203" pitchFamily="34" charset="-122"/>
                <a:ea typeface="微软雅黑 Light" panose="020B0502040204020203" pitchFamily="34" charset="-122"/>
              </a:rPr>
              <a:t>政府采购当事人</a:t>
            </a:r>
          </a:p>
        </p:txBody>
      </p:sp>
    </p:spTree>
    <p:extLst>
      <p:ext uri="{BB962C8B-B14F-4D97-AF65-F5344CB8AC3E}">
        <p14:creationId xmlns:p14="http://schemas.microsoft.com/office/powerpoint/2010/main" val="3657582053"/>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a:extLst>
              <a:ext uri="{FF2B5EF4-FFF2-40B4-BE49-F238E27FC236}">
                <a16:creationId xmlns:a16="http://schemas.microsoft.com/office/drawing/2014/main" id="{8529C946-2267-4EFE-B969-D03DA48F89D7}"/>
              </a:ext>
            </a:extLst>
          </p:cNvPr>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89" name="文本框 88">
            <a:extLst>
              <a:ext uri="{FF2B5EF4-FFF2-40B4-BE49-F238E27FC236}">
                <a16:creationId xmlns:a16="http://schemas.microsoft.com/office/drawing/2014/main" id="{9E8089FC-0C27-4ED6-88B9-35FFB5056362}"/>
              </a:ext>
            </a:extLst>
          </p:cNvPr>
          <p:cNvSpPr txBox="1"/>
          <p:nvPr/>
        </p:nvSpPr>
        <p:spPr>
          <a:xfrm>
            <a:off x="1380191" y="-289580"/>
            <a:ext cx="2606804" cy="7725192"/>
          </a:xfrm>
          <a:prstGeom prst="rect">
            <a:avLst/>
          </a:prstGeom>
          <a:noFill/>
        </p:spPr>
        <p:txBody>
          <a:bodyPr wrap="none" rtlCol="0">
            <a:spAutoFit/>
          </a:bodyPr>
          <a:lstStyle/>
          <a:p>
            <a:pPr algn="ctr"/>
            <a:r>
              <a:rPr lang="en-US" altLang="zh-CN" sz="49600" dirty="0">
                <a:solidFill>
                  <a:schemeClr val="bg1"/>
                </a:solidFill>
                <a:latin typeface="Impact" panose="020B0806030902050204" pitchFamily="34" charset="0"/>
                <a:ea typeface="DFKai-SB" panose="03000509000000000000" pitchFamily="65" charset="-120"/>
              </a:rPr>
              <a:t>1</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a:extLst>
              <a:ext uri="{FF2B5EF4-FFF2-40B4-BE49-F238E27FC236}">
                <a16:creationId xmlns:a16="http://schemas.microsoft.com/office/drawing/2014/main" id="{7D528AAA-9683-4570-8B3D-D32667091FFD}"/>
              </a:ext>
            </a:extLst>
          </p:cNvPr>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1" name="文本框 19">
            <a:extLst>
              <a:ext uri="{FF2B5EF4-FFF2-40B4-BE49-F238E27FC236}">
                <a16:creationId xmlns:a16="http://schemas.microsoft.com/office/drawing/2014/main" id="{84FF804F-DCFE-4F01-9849-392545E403AC}"/>
              </a:ext>
            </a:extLst>
          </p:cNvPr>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5400" b="1" dirty="0">
                <a:solidFill>
                  <a:schemeClr val="bg1"/>
                </a:solidFill>
                <a:latin typeface="微软雅黑" panose="020B0503020204020204" pitchFamily="34" charset="-122"/>
                <a:ea typeface="微软雅黑" panose="020B0503020204020204" pitchFamily="34" charset="-122"/>
              </a:rPr>
              <a:t>任务</a:t>
            </a:r>
            <a:r>
              <a:rPr lang="en-US" altLang="zh-CN" sz="5400" b="1" dirty="0">
                <a:solidFill>
                  <a:schemeClr val="bg1"/>
                </a:solidFill>
                <a:latin typeface="微软雅黑" panose="020B0503020204020204" pitchFamily="34" charset="-122"/>
                <a:ea typeface="微软雅黑" panose="020B0503020204020204" pitchFamily="34" charset="-122"/>
              </a:rPr>
              <a:t>6.1</a:t>
            </a:r>
            <a:r>
              <a:rPr lang="zh-CN" altLang="en-US" sz="5400" b="1" dirty="0">
                <a:solidFill>
                  <a:schemeClr val="bg1"/>
                </a:solidFill>
                <a:latin typeface="微软雅黑" panose="020B0503020204020204" pitchFamily="34" charset="-122"/>
                <a:ea typeface="微软雅黑" panose="020B0503020204020204" pitchFamily="34" charset="-122"/>
              </a:rPr>
              <a:t>预算法律制度</a:t>
            </a:r>
          </a:p>
        </p:txBody>
      </p:sp>
      <p:grpSp>
        <p:nvGrpSpPr>
          <p:cNvPr id="97" name="组合 96">
            <a:extLst>
              <a:ext uri="{FF2B5EF4-FFF2-40B4-BE49-F238E27FC236}">
                <a16:creationId xmlns:a16="http://schemas.microsoft.com/office/drawing/2014/main" id="{FC1997F8-8A53-4BBA-B378-6EDF533CB20F}"/>
              </a:ext>
            </a:extLst>
          </p:cNvPr>
          <p:cNvGrpSpPr/>
          <p:nvPr/>
        </p:nvGrpSpPr>
        <p:grpSpPr>
          <a:xfrm>
            <a:off x="6323625" y="3921284"/>
            <a:ext cx="561942" cy="537350"/>
            <a:chOff x="8186613" y="1546264"/>
            <a:chExt cx="330200" cy="330200"/>
          </a:xfrm>
          <a:solidFill>
            <a:schemeClr val="accent3"/>
          </a:solidFill>
        </p:grpSpPr>
        <p:sp>
          <p:nvSpPr>
            <p:cNvPr id="98" name="Oval 5">
              <a:extLst>
                <a:ext uri="{FF2B5EF4-FFF2-40B4-BE49-F238E27FC236}">
                  <a16:creationId xmlns:a16="http://schemas.microsoft.com/office/drawing/2014/main" id="{4699489F-194C-4055-AA7D-5523DC6279FE}"/>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2800">
                <a:solidFill>
                  <a:schemeClr val="bg1"/>
                </a:solidFill>
              </a:endParaRPr>
            </a:p>
          </p:txBody>
        </p:sp>
        <p:sp>
          <p:nvSpPr>
            <p:cNvPr id="99" name="Freeform 6">
              <a:extLst>
                <a:ext uri="{FF2B5EF4-FFF2-40B4-BE49-F238E27FC236}">
                  <a16:creationId xmlns:a16="http://schemas.microsoft.com/office/drawing/2014/main" id="{4CCE8999-F4AC-4AEC-AA0D-3AE8BC4B5640}"/>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800">
                <a:solidFill>
                  <a:schemeClr val="bg1"/>
                </a:solidFill>
              </a:endParaRPr>
            </a:p>
          </p:txBody>
        </p:sp>
      </p:grpSp>
      <p:sp>
        <p:nvSpPr>
          <p:cNvPr id="105" name="Freeform 6">
            <a:extLst>
              <a:ext uri="{FF2B5EF4-FFF2-40B4-BE49-F238E27FC236}">
                <a16:creationId xmlns:a16="http://schemas.microsoft.com/office/drawing/2014/main" id="{B3D2D053-6B4B-4844-B771-18888EEE047F}"/>
              </a:ext>
            </a:extLst>
          </p:cNvPr>
          <p:cNvSpPr>
            <a:spLocks/>
          </p:cNvSpPr>
          <p:nvPr/>
        </p:nvSpPr>
        <p:spPr bwMode="auto">
          <a:xfrm>
            <a:off x="6323625" y="4690060"/>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800">
              <a:solidFill>
                <a:schemeClr val="bg1"/>
              </a:solidFill>
            </a:endParaRPr>
          </a:p>
        </p:txBody>
      </p:sp>
      <p:cxnSp>
        <p:nvCxnSpPr>
          <p:cNvPr id="112" name="直接连接符 111">
            <a:extLst>
              <a:ext uri="{FF2B5EF4-FFF2-40B4-BE49-F238E27FC236}">
                <a16:creationId xmlns:a16="http://schemas.microsoft.com/office/drawing/2014/main" id="{8147A86A-C05B-4FD3-9586-EEF74D577902}"/>
              </a:ext>
            </a:extLst>
          </p:cNvPr>
          <p:cNvCxnSpPr>
            <a:cxnSpLocks/>
          </p:cNvCxnSpPr>
          <p:nvPr/>
        </p:nvCxnSpPr>
        <p:spPr bwMode="auto">
          <a:xfrm>
            <a:off x="6788308" y="3359739"/>
            <a:ext cx="2664296"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a:extLst>
              <a:ext uri="{FF2B5EF4-FFF2-40B4-BE49-F238E27FC236}">
                <a16:creationId xmlns:a16="http://schemas.microsoft.com/office/drawing/2014/main" id="{49BFDA8F-8BB0-4382-8B9D-43BE1087383E}"/>
              </a:ext>
            </a:extLst>
          </p:cNvPr>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7136253" y="222876"/>
            <a:ext cx="3773696" cy="2228839"/>
          </a:xfrm>
          <a:prstGeom prst="rect">
            <a:avLst/>
          </a:prstGeom>
          <a:ln w="19050">
            <a:solidFill>
              <a:schemeClr val="bg1"/>
            </a:solidFill>
          </a:ln>
          <a:effectLst>
            <a:outerShdw blurRad="63500" sx="102000" sy="102000" algn="ctr" rotWithShape="0">
              <a:prstClr val="black">
                <a:alpha val="40000"/>
              </a:prstClr>
            </a:outerShdw>
          </a:effectLst>
        </p:spPr>
      </p:pic>
      <p:sp>
        <p:nvSpPr>
          <p:cNvPr id="2" name="矩形 1"/>
          <p:cNvSpPr/>
          <p:nvPr/>
        </p:nvSpPr>
        <p:spPr>
          <a:xfrm>
            <a:off x="6788308" y="2794191"/>
            <a:ext cx="4783682" cy="523220"/>
          </a:xfrm>
          <a:prstGeom prst="rect">
            <a:avLst/>
          </a:prstGeom>
        </p:spPr>
        <p:txBody>
          <a:bodyPr wrap="none">
            <a:spAutoFit/>
          </a:bodyPr>
          <a:lstStyle/>
          <a:p>
            <a:r>
              <a:rPr lang="zh-CN" altLang="en-US" sz="2800" dirty="0">
                <a:latin typeface="微软雅黑 Light" panose="020B0502040204020203" pitchFamily="34" charset="-122"/>
                <a:ea typeface="微软雅黑 Light" panose="020B0502040204020203" pitchFamily="34" charset="-122"/>
              </a:rPr>
              <a:t>任务</a:t>
            </a:r>
            <a:r>
              <a:rPr lang="en-US" altLang="zh-CN" sz="2800" dirty="0">
                <a:latin typeface="微软雅黑 Light" panose="020B0502040204020203" pitchFamily="34" charset="-122"/>
                <a:ea typeface="微软雅黑 Light" panose="020B0502040204020203" pitchFamily="34" charset="-122"/>
              </a:rPr>
              <a:t>6.1.1</a:t>
            </a:r>
            <a:r>
              <a:rPr lang="zh-CN" altLang="en-US" sz="2800" dirty="0">
                <a:latin typeface="微软雅黑 Light" panose="020B0502040204020203" pitchFamily="34" charset="-122"/>
                <a:ea typeface="微软雅黑 Light" panose="020B0502040204020203" pitchFamily="34" charset="-122"/>
              </a:rPr>
              <a:t>预算法律制度的构成</a:t>
            </a:r>
          </a:p>
        </p:txBody>
      </p:sp>
      <p:grpSp>
        <p:nvGrpSpPr>
          <p:cNvPr id="14" name="组合 13">
            <a:extLst>
              <a:ext uri="{FF2B5EF4-FFF2-40B4-BE49-F238E27FC236}">
                <a16:creationId xmlns:a16="http://schemas.microsoft.com/office/drawing/2014/main" id="{24994E37-20E4-4673-B40D-EC181A960356}"/>
              </a:ext>
            </a:extLst>
          </p:cNvPr>
          <p:cNvGrpSpPr/>
          <p:nvPr/>
        </p:nvGrpSpPr>
        <p:grpSpPr>
          <a:xfrm>
            <a:off x="6323625" y="2822389"/>
            <a:ext cx="561942" cy="537350"/>
            <a:chOff x="8186613" y="1546264"/>
            <a:chExt cx="330200" cy="330200"/>
          </a:xfrm>
          <a:solidFill>
            <a:schemeClr val="accent3"/>
          </a:solidFill>
        </p:grpSpPr>
        <p:sp>
          <p:nvSpPr>
            <p:cNvPr id="15" name="Oval 5">
              <a:extLst>
                <a:ext uri="{FF2B5EF4-FFF2-40B4-BE49-F238E27FC236}">
                  <a16:creationId xmlns:a16="http://schemas.microsoft.com/office/drawing/2014/main" id="{8BA6F175-7D0C-4598-9BF4-5298D82EF22D}"/>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6" name="Freeform 6">
              <a:extLst>
                <a:ext uri="{FF2B5EF4-FFF2-40B4-BE49-F238E27FC236}">
                  <a16:creationId xmlns:a16="http://schemas.microsoft.com/office/drawing/2014/main" id="{4C7A8911-9BA5-4421-8CF1-F71B598C6321}"/>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17" name="组合 16">
            <a:extLst>
              <a:ext uri="{FF2B5EF4-FFF2-40B4-BE49-F238E27FC236}">
                <a16:creationId xmlns:a16="http://schemas.microsoft.com/office/drawing/2014/main" id="{DDBDE53A-4F72-4431-A4FE-0AB1739FAB4F}"/>
              </a:ext>
            </a:extLst>
          </p:cNvPr>
          <p:cNvGrpSpPr/>
          <p:nvPr/>
        </p:nvGrpSpPr>
        <p:grpSpPr>
          <a:xfrm>
            <a:off x="6323625" y="3368104"/>
            <a:ext cx="561942" cy="537350"/>
            <a:chOff x="8186613" y="1546264"/>
            <a:chExt cx="330200" cy="330200"/>
          </a:xfrm>
          <a:solidFill>
            <a:schemeClr val="accent3"/>
          </a:solidFill>
        </p:grpSpPr>
        <p:sp>
          <p:nvSpPr>
            <p:cNvPr id="18" name="Oval 5">
              <a:extLst>
                <a:ext uri="{FF2B5EF4-FFF2-40B4-BE49-F238E27FC236}">
                  <a16:creationId xmlns:a16="http://schemas.microsoft.com/office/drawing/2014/main" id="{FB92BA44-1551-4301-9350-693815A12196}"/>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9" name="Freeform 6">
              <a:extLst>
                <a:ext uri="{FF2B5EF4-FFF2-40B4-BE49-F238E27FC236}">
                  <a16:creationId xmlns:a16="http://schemas.microsoft.com/office/drawing/2014/main" id="{140FFD96-7570-4E1D-8A0D-F63E3D321C24}"/>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20" name="组合 19">
            <a:extLst>
              <a:ext uri="{FF2B5EF4-FFF2-40B4-BE49-F238E27FC236}">
                <a16:creationId xmlns:a16="http://schemas.microsoft.com/office/drawing/2014/main" id="{E3E80527-15FC-4BEA-90F2-08A731B4AE2D}"/>
              </a:ext>
            </a:extLst>
          </p:cNvPr>
          <p:cNvGrpSpPr/>
          <p:nvPr/>
        </p:nvGrpSpPr>
        <p:grpSpPr>
          <a:xfrm>
            <a:off x="6323625" y="4475102"/>
            <a:ext cx="561942" cy="537350"/>
            <a:chOff x="8186613" y="1546264"/>
            <a:chExt cx="330200" cy="330200"/>
          </a:xfrm>
          <a:solidFill>
            <a:schemeClr val="accent3"/>
          </a:solidFill>
        </p:grpSpPr>
        <p:sp>
          <p:nvSpPr>
            <p:cNvPr id="21" name="Oval 5">
              <a:extLst>
                <a:ext uri="{FF2B5EF4-FFF2-40B4-BE49-F238E27FC236}">
                  <a16:creationId xmlns:a16="http://schemas.microsoft.com/office/drawing/2014/main" id="{CAF7E8B4-15A4-4149-BE7D-936EC9CB677D}"/>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2800">
                <a:solidFill>
                  <a:schemeClr val="bg1"/>
                </a:solidFill>
              </a:endParaRPr>
            </a:p>
          </p:txBody>
        </p:sp>
        <p:sp>
          <p:nvSpPr>
            <p:cNvPr id="22" name="Freeform 6">
              <a:extLst>
                <a:ext uri="{FF2B5EF4-FFF2-40B4-BE49-F238E27FC236}">
                  <a16:creationId xmlns:a16="http://schemas.microsoft.com/office/drawing/2014/main" id="{F8331C57-11AE-4BCA-A4C4-664F21960C9E}"/>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800">
                <a:solidFill>
                  <a:schemeClr val="bg1"/>
                </a:solidFill>
              </a:endParaRPr>
            </a:p>
          </p:txBody>
        </p:sp>
      </p:grpSp>
      <p:grpSp>
        <p:nvGrpSpPr>
          <p:cNvPr id="23" name="组合 22">
            <a:extLst>
              <a:ext uri="{FF2B5EF4-FFF2-40B4-BE49-F238E27FC236}">
                <a16:creationId xmlns:a16="http://schemas.microsoft.com/office/drawing/2014/main" id="{C388A134-CAEC-49D4-827D-9995EBC5B58C}"/>
              </a:ext>
            </a:extLst>
          </p:cNvPr>
          <p:cNvGrpSpPr/>
          <p:nvPr/>
        </p:nvGrpSpPr>
        <p:grpSpPr>
          <a:xfrm>
            <a:off x="6323625" y="5026697"/>
            <a:ext cx="561942" cy="537350"/>
            <a:chOff x="8186613" y="1546264"/>
            <a:chExt cx="330200" cy="330200"/>
          </a:xfrm>
          <a:solidFill>
            <a:schemeClr val="accent3"/>
          </a:solidFill>
        </p:grpSpPr>
        <p:sp>
          <p:nvSpPr>
            <p:cNvPr id="24" name="Oval 5">
              <a:extLst>
                <a:ext uri="{FF2B5EF4-FFF2-40B4-BE49-F238E27FC236}">
                  <a16:creationId xmlns:a16="http://schemas.microsoft.com/office/drawing/2014/main" id="{68474755-88B6-425C-9A8C-176493A227EF}"/>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2800">
                <a:solidFill>
                  <a:schemeClr val="bg1"/>
                </a:solidFill>
              </a:endParaRPr>
            </a:p>
          </p:txBody>
        </p:sp>
        <p:sp>
          <p:nvSpPr>
            <p:cNvPr id="25" name="Freeform 6">
              <a:extLst>
                <a:ext uri="{FF2B5EF4-FFF2-40B4-BE49-F238E27FC236}">
                  <a16:creationId xmlns:a16="http://schemas.microsoft.com/office/drawing/2014/main" id="{198D006A-C2DF-4903-9307-66858F4F5DAE}"/>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800" dirty="0">
                <a:solidFill>
                  <a:schemeClr val="bg1"/>
                </a:solidFill>
              </a:endParaRPr>
            </a:p>
          </p:txBody>
        </p:sp>
      </p:grpSp>
      <p:grpSp>
        <p:nvGrpSpPr>
          <p:cNvPr id="26" name="组合 25">
            <a:extLst>
              <a:ext uri="{FF2B5EF4-FFF2-40B4-BE49-F238E27FC236}">
                <a16:creationId xmlns:a16="http://schemas.microsoft.com/office/drawing/2014/main" id="{A9162DCA-33D7-4BB4-A0E5-7D922BF4A257}"/>
              </a:ext>
            </a:extLst>
          </p:cNvPr>
          <p:cNvGrpSpPr/>
          <p:nvPr/>
        </p:nvGrpSpPr>
        <p:grpSpPr>
          <a:xfrm>
            <a:off x="6323625" y="5566533"/>
            <a:ext cx="561942" cy="537350"/>
            <a:chOff x="8186613" y="1546264"/>
            <a:chExt cx="330200" cy="330200"/>
          </a:xfrm>
          <a:solidFill>
            <a:schemeClr val="accent3"/>
          </a:solidFill>
        </p:grpSpPr>
        <p:sp>
          <p:nvSpPr>
            <p:cNvPr id="27" name="Oval 5">
              <a:extLst>
                <a:ext uri="{FF2B5EF4-FFF2-40B4-BE49-F238E27FC236}">
                  <a16:creationId xmlns:a16="http://schemas.microsoft.com/office/drawing/2014/main" id="{48993798-9A79-41A2-A94B-C23088DF1BE1}"/>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2800">
                <a:solidFill>
                  <a:schemeClr val="bg1"/>
                </a:solidFill>
              </a:endParaRPr>
            </a:p>
          </p:txBody>
        </p:sp>
        <p:sp>
          <p:nvSpPr>
            <p:cNvPr id="28" name="Freeform 6">
              <a:extLst>
                <a:ext uri="{FF2B5EF4-FFF2-40B4-BE49-F238E27FC236}">
                  <a16:creationId xmlns:a16="http://schemas.microsoft.com/office/drawing/2014/main" id="{05E9C8AB-2CDD-4A91-A6CF-73ACE2774C17}"/>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2800">
                <a:solidFill>
                  <a:schemeClr val="bg1"/>
                </a:solidFill>
              </a:endParaRPr>
            </a:p>
          </p:txBody>
        </p:sp>
      </p:grpSp>
      <p:grpSp>
        <p:nvGrpSpPr>
          <p:cNvPr id="29" name="组合 28">
            <a:extLst>
              <a:ext uri="{FF2B5EF4-FFF2-40B4-BE49-F238E27FC236}">
                <a16:creationId xmlns:a16="http://schemas.microsoft.com/office/drawing/2014/main" id="{74DAB0C5-4C4A-4656-800A-348AD75DF8CF}"/>
              </a:ext>
            </a:extLst>
          </p:cNvPr>
          <p:cNvGrpSpPr/>
          <p:nvPr/>
        </p:nvGrpSpPr>
        <p:grpSpPr>
          <a:xfrm>
            <a:off x="6323625" y="6120982"/>
            <a:ext cx="561942" cy="537350"/>
            <a:chOff x="8186613" y="1546264"/>
            <a:chExt cx="330200" cy="330200"/>
          </a:xfrm>
          <a:solidFill>
            <a:schemeClr val="accent3"/>
          </a:solidFill>
        </p:grpSpPr>
        <p:sp>
          <p:nvSpPr>
            <p:cNvPr id="30" name="Oval 5">
              <a:extLst>
                <a:ext uri="{FF2B5EF4-FFF2-40B4-BE49-F238E27FC236}">
                  <a16:creationId xmlns:a16="http://schemas.microsoft.com/office/drawing/2014/main" id="{D87E9F16-98F8-4F05-91D7-0FEECB33C868}"/>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1" name="Freeform 6">
              <a:extLst>
                <a:ext uri="{FF2B5EF4-FFF2-40B4-BE49-F238E27FC236}">
                  <a16:creationId xmlns:a16="http://schemas.microsoft.com/office/drawing/2014/main" id="{8FEB0806-8F33-46D0-8334-088EA8FEE3A9}"/>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cxnSp>
        <p:nvCxnSpPr>
          <p:cNvPr id="32" name="直接连接符 31">
            <a:extLst>
              <a:ext uri="{FF2B5EF4-FFF2-40B4-BE49-F238E27FC236}">
                <a16:creationId xmlns:a16="http://schemas.microsoft.com/office/drawing/2014/main" id="{70F2A1EA-B047-41F4-B454-5AE5979B7A79}"/>
              </a:ext>
            </a:extLst>
          </p:cNvPr>
          <p:cNvCxnSpPr>
            <a:cxnSpLocks/>
          </p:cNvCxnSpPr>
          <p:nvPr/>
        </p:nvCxnSpPr>
        <p:spPr bwMode="auto">
          <a:xfrm>
            <a:off x="6751953" y="3921284"/>
            <a:ext cx="2664296"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直接连接符 32">
            <a:extLst>
              <a:ext uri="{FF2B5EF4-FFF2-40B4-BE49-F238E27FC236}">
                <a16:creationId xmlns:a16="http://schemas.microsoft.com/office/drawing/2014/main" id="{09DF07CE-C44A-42DC-9D68-3DD5C76757F7}"/>
              </a:ext>
            </a:extLst>
          </p:cNvPr>
          <p:cNvCxnSpPr>
            <a:cxnSpLocks/>
          </p:cNvCxnSpPr>
          <p:nvPr/>
        </p:nvCxnSpPr>
        <p:spPr bwMode="auto">
          <a:xfrm>
            <a:off x="6788308" y="4410603"/>
            <a:ext cx="2664296"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直接连接符 33">
            <a:extLst>
              <a:ext uri="{FF2B5EF4-FFF2-40B4-BE49-F238E27FC236}">
                <a16:creationId xmlns:a16="http://schemas.microsoft.com/office/drawing/2014/main" id="{818EC099-9CDE-46D8-A34F-A0EC8F2152DE}"/>
              </a:ext>
            </a:extLst>
          </p:cNvPr>
          <p:cNvCxnSpPr>
            <a:cxnSpLocks/>
          </p:cNvCxnSpPr>
          <p:nvPr/>
        </p:nvCxnSpPr>
        <p:spPr bwMode="auto">
          <a:xfrm>
            <a:off x="6788308" y="5012452"/>
            <a:ext cx="2664296"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 name="直接连接符 34">
            <a:extLst>
              <a:ext uri="{FF2B5EF4-FFF2-40B4-BE49-F238E27FC236}">
                <a16:creationId xmlns:a16="http://schemas.microsoft.com/office/drawing/2014/main" id="{F8CDB6A4-E7B6-446F-85BB-25A255DDA7AE}"/>
              </a:ext>
            </a:extLst>
          </p:cNvPr>
          <p:cNvCxnSpPr>
            <a:cxnSpLocks/>
          </p:cNvCxnSpPr>
          <p:nvPr/>
        </p:nvCxnSpPr>
        <p:spPr bwMode="auto">
          <a:xfrm>
            <a:off x="6788308" y="5532886"/>
            <a:ext cx="2664296"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 name="直接连接符 35">
            <a:extLst>
              <a:ext uri="{FF2B5EF4-FFF2-40B4-BE49-F238E27FC236}">
                <a16:creationId xmlns:a16="http://schemas.microsoft.com/office/drawing/2014/main" id="{387802BC-F2CF-4E3E-8A9B-C1E3DE87E66F}"/>
              </a:ext>
            </a:extLst>
          </p:cNvPr>
          <p:cNvCxnSpPr>
            <a:cxnSpLocks/>
          </p:cNvCxnSpPr>
          <p:nvPr/>
        </p:nvCxnSpPr>
        <p:spPr bwMode="auto">
          <a:xfrm>
            <a:off x="6751953" y="6120982"/>
            <a:ext cx="2664296"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7" name="直接连接符 36">
            <a:extLst>
              <a:ext uri="{FF2B5EF4-FFF2-40B4-BE49-F238E27FC236}">
                <a16:creationId xmlns:a16="http://schemas.microsoft.com/office/drawing/2014/main" id="{6F149A16-532C-4529-BCA1-3570B821F158}"/>
              </a:ext>
            </a:extLst>
          </p:cNvPr>
          <p:cNvCxnSpPr>
            <a:cxnSpLocks/>
          </p:cNvCxnSpPr>
          <p:nvPr/>
        </p:nvCxnSpPr>
        <p:spPr bwMode="auto">
          <a:xfrm>
            <a:off x="6788308" y="6703371"/>
            <a:ext cx="2664296"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8" name="矩形 37">
            <a:extLst>
              <a:ext uri="{FF2B5EF4-FFF2-40B4-BE49-F238E27FC236}">
                <a16:creationId xmlns:a16="http://schemas.microsoft.com/office/drawing/2014/main" id="{0BCB32E8-6C13-40FB-BD34-84AD94F658B6}"/>
              </a:ext>
            </a:extLst>
          </p:cNvPr>
          <p:cNvSpPr/>
          <p:nvPr/>
        </p:nvSpPr>
        <p:spPr>
          <a:xfrm>
            <a:off x="6788308" y="3388899"/>
            <a:ext cx="3768980" cy="523220"/>
          </a:xfrm>
          <a:prstGeom prst="rect">
            <a:avLst/>
          </a:prstGeom>
        </p:spPr>
        <p:txBody>
          <a:bodyPr wrap="none">
            <a:spAutoFit/>
          </a:bodyPr>
          <a:lstStyle/>
          <a:p>
            <a:r>
              <a:rPr lang="zh-CN" altLang="en-US" sz="2800" dirty="0">
                <a:latin typeface="微软雅黑 Light" panose="020B0502040204020203" pitchFamily="34" charset="-122"/>
                <a:ea typeface="微软雅黑 Light" panose="020B0502040204020203" pitchFamily="34" charset="-122"/>
              </a:rPr>
              <a:t>任务</a:t>
            </a:r>
            <a:r>
              <a:rPr lang="en-US" altLang="zh-CN" sz="2800" dirty="0">
                <a:latin typeface="微软雅黑 Light" panose="020B0502040204020203" pitchFamily="34" charset="-122"/>
                <a:ea typeface="微软雅黑 Light" panose="020B0502040204020203" pitchFamily="34" charset="-122"/>
              </a:rPr>
              <a:t>6.1.2</a:t>
            </a:r>
            <a:r>
              <a:rPr lang="zh-CN" altLang="en-US" sz="2800" dirty="0">
                <a:latin typeface="微软雅黑 Light" panose="020B0502040204020203" pitchFamily="34" charset="-122"/>
                <a:ea typeface="微软雅黑 Light" panose="020B0502040204020203" pitchFamily="34" charset="-122"/>
              </a:rPr>
              <a:t>国家预算概述</a:t>
            </a:r>
          </a:p>
        </p:txBody>
      </p:sp>
      <p:sp>
        <p:nvSpPr>
          <p:cNvPr id="39" name="矩形 38">
            <a:extLst>
              <a:ext uri="{FF2B5EF4-FFF2-40B4-BE49-F238E27FC236}">
                <a16:creationId xmlns:a16="http://schemas.microsoft.com/office/drawing/2014/main" id="{6A08699D-066F-4129-8B4E-83D412B21D4C}"/>
              </a:ext>
            </a:extLst>
          </p:cNvPr>
          <p:cNvSpPr/>
          <p:nvPr/>
        </p:nvSpPr>
        <p:spPr>
          <a:xfrm>
            <a:off x="6788308" y="3912927"/>
            <a:ext cx="4128053" cy="523220"/>
          </a:xfrm>
          <a:prstGeom prst="rect">
            <a:avLst/>
          </a:prstGeom>
        </p:spPr>
        <p:txBody>
          <a:bodyPr wrap="none">
            <a:spAutoFit/>
          </a:bodyPr>
          <a:lstStyle/>
          <a:p>
            <a:r>
              <a:rPr lang="zh-CN" altLang="en-US" sz="2800" dirty="0">
                <a:latin typeface="微软雅黑 Light" panose="020B0502040204020203" pitchFamily="34" charset="-122"/>
                <a:ea typeface="微软雅黑 Light" panose="020B0502040204020203" pitchFamily="34" charset="-122"/>
              </a:rPr>
              <a:t>任务</a:t>
            </a:r>
            <a:r>
              <a:rPr lang="en-US" altLang="zh-CN" sz="2800" dirty="0">
                <a:latin typeface="微软雅黑 Light" panose="020B0502040204020203" pitchFamily="34" charset="-122"/>
                <a:ea typeface="微软雅黑 Light" panose="020B0502040204020203" pitchFamily="34" charset="-122"/>
              </a:rPr>
              <a:t>6.1.3</a:t>
            </a:r>
            <a:r>
              <a:rPr lang="zh-CN" altLang="en-US" sz="2800" dirty="0">
                <a:latin typeface="微软雅黑 Light" panose="020B0502040204020203" pitchFamily="34" charset="-122"/>
                <a:ea typeface="微软雅黑 Light" panose="020B0502040204020203" pitchFamily="34" charset="-122"/>
              </a:rPr>
              <a:t>预算管理的职权</a:t>
            </a:r>
          </a:p>
        </p:txBody>
      </p:sp>
      <p:sp>
        <p:nvSpPr>
          <p:cNvPr id="40" name="矩形 39">
            <a:extLst>
              <a:ext uri="{FF2B5EF4-FFF2-40B4-BE49-F238E27FC236}">
                <a16:creationId xmlns:a16="http://schemas.microsoft.com/office/drawing/2014/main" id="{3D8236D6-5DCE-4D4E-BE18-94DE0DE0E3EA}"/>
              </a:ext>
            </a:extLst>
          </p:cNvPr>
          <p:cNvSpPr/>
          <p:nvPr/>
        </p:nvSpPr>
        <p:spPr>
          <a:xfrm>
            <a:off x="6788308" y="4410374"/>
            <a:ext cx="4851008" cy="523220"/>
          </a:xfrm>
          <a:prstGeom prst="rect">
            <a:avLst/>
          </a:prstGeom>
        </p:spPr>
        <p:txBody>
          <a:bodyPr wrap="none">
            <a:spAutoFit/>
          </a:bodyPr>
          <a:lstStyle/>
          <a:p>
            <a:r>
              <a:rPr lang="zh-CN" altLang="en-US" sz="2800" dirty="0">
                <a:latin typeface="微软雅黑 Light" panose="020B0502040204020203" pitchFamily="34" charset="-122"/>
                <a:ea typeface="微软雅黑 Light" panose="020B0502040204020203" pitchFamily="34" charset="-122"/>
              </a:rPr>
              <a:t>任务</a:t>
            </a:r>
            <a:r>
              <a:rPr lang="en-US" altLang="zh-CN" sz="2800" dirty="0">
                <a:latin typeface="微软雅黑 Light" panose="020B0502040204020203" pitchFamily="34" charset="-122"/>
                <a:ea typeface="微软雅黑 Light" panose="020B0502040204020203" pitchFamily="34" charset="-122"/>
              </a:rPr>
              <a:t>6.1.4</a:t>
            </a:r>
            <a:r>
              <a:rPr lang="zh-CN" altLang="en-US" sz="2800" dirty="0">
                <a:latin typeface="微软雅黑 Light" panose="020B0502040204020203" pitchFamily="34" charset="-122"/>
                <a:ea typeface="微软雅黑 Light" panose="020B0502040204020203" pitchFamily="34" charset="-122"/>
              </a:rPr>
              <a:t>预算收入与预算支出</a:t>
            </a:r>
          </a:p>
        </p:txBody>
      </p:sp>
      <p:sp>
        <p:nvSpPr>
          <p:cNvPr id="41" name="矩形 40">
            <a:extLst>
              <a:ext uri="{FF2B5EF4-FFF2-40B4-BE49-F238E27FC236}">
                <a16:creationId xmlns:a16="http://schemas.microsoft.com/office/drawing/2014/main" id="{ECCBC8EC-3CF9-46FD-A062-0D9697BE9F75}"/>
              </a:ext>
            </a:extLst>
          </p:cNvPr>
          <p:cNvSpPr/>
          <p:nvPr/>
        </p:nvSpPr>
        <p:spPr>
          <a:xfrm>
            <a:off x="6788308" y="4973709"/>
            <a:ext cx="3768980" cy="523220"/>
          </a:xfrm>
          <a:prstGeom prst="rect">
            <a:avLst/>
          </a:prstGeom>
        </p:spPr>
        <p:txBody>
          <a:bodyPr wrap="none">
            <a:spAutoFit/>
          </a:bodyPr>
          <a:lstStyle/>
          <a:p>
            <a:r>
              <a:rPr lang="zh-CN" altLang="en-US" sz="2800" dirty="0">
                <a:latin typeface="微软雅黑 Light" panose="020B0502040204020203" pitchFamily="34" charset="-122"/>
                <a:ea typeface="微软雅黑 Light" panose="020B0502040204020203" pitchFamily="34" charset="-122"/>
              </a:rPr>
              <a:t>任务</a:t>
            </a:r>
            <a:r>
              <a:rPr lang="en-US" altLang="zh-CN" sz="2800" dirty="0">
                <a:latin typeface="微软雅黑 Light" panose="020B0502040204020203" pitchFamily="34" charset="-122"/>
                <a:ea typeface="微软雅黑 Light" panose="020B0502040204020203" pitchFamily="34" charset="-122"/>
              </a:rPr>
              <a:t>6.1.5</a:t>
            </a:r>
            <a:r>
              <a:rPr lang="zh-CN" altLang="en-US" sz="2800" dirty="0">
                <a:latin typeface="微软雅黑 Light" panose="020B0502040204020203" pitchFamily="34" charset="-122"/>
                <a:ea typeface="微软雅黑 Light" panose="020B0502040204020203" pitchFamily="34" charset="-122"/>
              </a:rPr>
              <a:t>预算组织程序</a:t>
            </a:r>
          </a:p>
        </p:txBody>
      </p:sp>
      <p:sp>
        <p:nvSpPr>
          <p:cNvPr id="42" name="矩形 41">
            <a:extLst>
              <a:ext uri="{FF2B5EF4-FFF2-40B4-BE49-F238E27FC236}">
                <a16:creationId xmlns:a16="http://schemas.microsoft.com/office/drawing/2014/main" id="{43ADC202-E08D-4EA5-AA4D-7265E0AB0000}"/>
              </a:ext>
            </a:extLst>
          </p:cNvPr>
          <p:cNvSpPr/>
          <p:nvPr/>
        </p:nvSpPr>
        <p:spPr>
          <a:xfrm>
            <a:off x="6788308" y="5542820"/>
            <a:ext cx="2332690" cy="523220"/>
          </a:xfrm>
          <a:prstGeom prst="rect">
            <a:avLst/>
          </a:prstGeom>
        </p:spPr>
        <p:txBody>
          <a:bodyPr wrap="none">
            <a:spAutoFit/>
          </a:bodyPr>
          <a:lstStyle/>
          <a:p>
            <a:r>
              <a:rPr lang="zh-CN" altLang="en-US" sz="2800" dirty="0">
                <a:latin typeface="微软雅黑 Light" panose="020B0502040204020203" pitchFamily="34" charset="-122"/>
                <a:ea typeface="微软雅黑 Light" panose="020B0502040204020203" pitchFamily="34" charset="-122"/>
              </a:rPr>
              <a:t>任务</a:t>
            </a:r>
            <a:r>
              <a:rPr lang="en-US" altLang="zh-CN" sz="2800" dirty="0">
                <a:latin typeface="微软雅黑 Light" panose="020B0502040204020203" pitchFamily="34" charset="-122"/>
                <a:ea typeface="微软雅黑 Light" panose="020B0502040204020203" pitchFamily="34" charset="-122"/>
              </a:rPr>
              <a:t>6.1.6</a:t>
            </a:r>
            <a:r>
              <a:rPr lang="zh-CN" altLang="en-US" sz="2800" dirty="0">
                <a:latin typeface="微软雅黑 Light" panose="020B0502040204020203" pitchFamily="34" charset="-122"/>
                <a:ea typeface="微软雅黑 Light" panose="020B0502040204020203" pitchFamily="34" charset="-122"/>
              </a:rPr>
              <a:t>决算</a:t>
            </a:r>
          </a:p>
        </p:txBody>
      </p:sp>
      <p:sp>
        <p:nvSpPr>
          <p:cNvPr id="43" name="矩形 42">
            <a:extLst>
              <a:ext uri="{FF2B5EF4-FFF2-40B4-BE49-F238E27FC236}">
                <a16:creationId xmlns:a16="http://schemas.microsoft.com/office/drawing/2014/main" id="{A8D9CC9F-A9C9-48DF-92CD-4915A39C0199}"/>
              </a:ext>
            </a:extLst>
          </p:cNvPr>
          <p:cNvSpPr/>
          <p:nvPr/>
        </p:nvSpPr>
        <p:spPr>
          <a:xfrm>
            <a:off x="6788308" y="6124638"/>
            <a:ext cx="3762568" cy="523220"/>
          </a:xfrm>
          <a:prstGeom prst="rect">
            <a:avLst/>
          </a:prstGeom>
        </p:spPr>
        <p:txBody>
          <a:bodyPr wrap="none">
            <a:spAutoFit/>
          </a:bodyPr>
          <a:lstStyle/>
          <a:p>
            <a:r>
              <a:rPr lang="zh-CN" altLang="en-US" sz="2800" dirty="0">
                <a:latin typeface="微软雅黑 Light" panose="020B0502040204020203" pitchFamily="34" charset="-122"/>
                <a:ea typeface="微软雅黑 Light" panose="020B0502040204020203" pitchFamily="34" charset="-122"/>
              </a:rPr>
              <a:t>任务</a:t>
            </a:r>
            <a:r>
              <a:rPr lang="en-US" altLang="zh-CN" sz="2800" dirty="0">
                <a:latin typeface="微软雅黑 Light" panose="020B0502040204020203" pitchFamily="34" charset="-122"/>
                <a:ea typeface="微软雅黑 Light" panose="020B0502040204020203" pitchFamily="34" charset="-122"/>
              </a:rPr>
              <a:t>6.1.7</a:t>
            </a:r>
            <a:r>
              <a:rPr lang="zh-CN" altLang="en-US" sz="2800" dirty="0">
                <a:latin typeface="微软雅黑 Light" panose="020B0502040204020203" pitchFamily="34" charset="-122"/>
                <a:ea typeface="微软雅黑 Light" panose="020B0502040204020203" pitchFamily="34" charset="-122"/>
              </a:rPr>
              <a:t>预决算的监督</a:t>
            </a:r>
          </a:p>
        </p:txBody>
      </p:sp>
    </p:spTree>
    <p:extLst>
      <p:ext uri="{BB962C8B-B14F-4D97-AF65-F5344CB8AC3E}">
        <p14:creationId xmlns:p14="http://schemas.microsoft.com/office/powerpoint/2010/main" val="16282132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695">
        <p15:prstTrans prst="pageCurlDouble"/>
      </p:transition>
    </mc:Choice>
    <mc:Fallback xmlns="">
      <p:transition spd="slow" advTm="3695">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4601" y="1052736"/>
            <a:ext cx="6503020" cy="4896544"/>
          </a:xfrm>
          <a:prstGeom prst="rect">
            <a:avLst/>
          </a:prstGeom>
        </p:spPr>
      </p:pic>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594325" y="2060848"/>
            <a:ext cx="5760640" cy="2880320"/>
          </a:xfrm>
          <a:prstGeom prst="rect">
            <a:avLst/>
          </a:prstGeom>
          <a:solidFill>
            <a:srgbClr val="5FC0D7"/>
          </a:solidFill>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anchor="t" anchorCtr="0" compatLnSpc="1">
            <a:prstTxWarp prst="textNoShape">
              <a:avLst/>
            </a:prstTxWarp>
          </a:bodyPr>
          <a:lstStyle/>
          <a:p>
            <a:pPr lvl="0">
              <a:lnSpc>
                <a:spcPct val="150000"/>
              </a:lnSpc>
              <a:defRPr/>
            </a:pPr>
            <a:r>
              <a:rPr lang="zh-CN" altLang="en-US" sz="2400" dirty="0">
                <a:solidFill>
                  <a:srgbClr val="3D3D3D"/>
                </a:solidFill>
                <a:latin typeface="微软雅黑 Light" panose="020B0502040204020203" pitchFamily="34" charset="-122"/>
                <a:ea typeface="微软雅黑 Light" panose="020B0502040204020203" pitchFamily="34" charset="-122"/>
              </a:rPr>
              <a:t>       政府采购可以采用公开招标、邀请招标、竞争性谈判、单一来源、询价以及国务院政府采购监督管理部门认定的其他采购方式。其中，公开招标应作为政府采购的主要采购方式。</a:t>
            </a:r>
          </a:p>
        </p:txBody>
      </p:sp>
      <p:sp>
        <p:nvSpPr>
          <p:cNvPr id="3" name="矩形 2"/>
          <p:cNvSpPr/>
          <p:nvPr/>
        </p:nvSpPr>
        <p:spPr>
          <a:xfrm>
            <a:off x="889797" y="172670"/>
            <a:ext cx="5102038"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6.2.5  </a:t>
            </a:r>
            <a:r>
              <a:rPr lang="zh-CN" altLang="en-US" sz="3200" b="1" dirty="0">
                <a:latin typeface="微软雅黑 Light" panose="020B0502040204020203" pitchFamily="34" charset="-122"/>
                <a:ea typeface="微软雅黑 Light" panose="020B0502040204020203" pitchFamily="34" charset="-122"/>
              </a:rPr>
              <a:t>政府采购方式</a:t>
            </a:r>
          </a:p>
        </p:txBody>
      </p:sp>
    </p:spTree>
    <p:extLst>
      <p:ext uri="{BB962C8B-B14F-4D97-AF65-F5344CB8AC3E}">
        <p14:creationId xmlns:p14="http://schemas.microsoft.com/office/powerpoint/2010/main" val="2716595069"/>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4601" y="1052736"/>
            <a:ext cx="6503020" cy="4896544"/>
          </a:xfrm>
          <a:prstGeom prst="rect">
            <a:avLst/>
          </a:prstGeom>
        </p:spPr>
      </p:pic>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738341" y="2132856"/>
            <a:ext cx="5760640" cy="2880320"/>
          </a:xfrm>
          <a:prstGeom prst="rect">
            <a:avLst/>
          </a:prstGeom>
          <a:solidFill>
            <a:srgbClr val="5FC0D7"/>
          </a:solidFill>
          <a:ln/>
        </p:spPr>
        <p:style>
          <a:lnRef idx="1">
            <a:schemeClr val="accent2"/>
          </a:lnRef>
          <a:fillRef idx="2">
            <a:schemeClr val="accent2"/>
          </a:fillRef>
          <a:effectRef idx="1">
            <a:schemeClr val="accent2"/>
          </a:effectRef>
          <a:fontRef idx="minor">
            <a:schemeClr val="dk1"/>
          </a:fontRef>
        </p:style>
        <p:txBody>
          <a:bodyPr vert="horz" wrap="square" lIns="91440" tIns="45720" rIns="91440" bIns="45720" numCol="1" anchor="t" anchorCtr="0" compatLnSpc="1">
            <a:prstTxWarp prst="textNoShape">
              <a:avLst/>
            </a:prstTxWarp>
          </a:bodyPr>
          <a:lstStyle/>
          <a:p>
            <a:pPr lvl="0">
              <a:lnSpc>
                <a:spcPct val="150000"/>
              </a:lnSpc>
              <a:defRPr/>
            </a:pPr>
            <a:r>
              <a:rPr lang="en-US" altLang="zh-CN" sz="2400" dirty="0">
                <a:solidFill>
                  <a:srgbClr val="3D3D3D"/>
                </a:solidFill>
                <a:latin typeface="微软雅黑 Light" panose="020B0502040204020203" pitchFamily="34" charset="-122"/>
                <a:ea typeface="微软雅黑 Light" panose="020B0502040204020203" pitchFamily="34" charset="-122"/>
              </a:rPr>
              <a:t>1.</a:t>
            </a:r>
            <a:r>
              <a:rPr lang="zh-CN" altLang="en-US" sz="2400" dirty="0">
                <a:solidFill>
                  <a:srgbClr val="3D3D3D"/>
                </a:solidFill>
                <a:latin typeface="微软雅黑 Light" panose="020B0502040204020203" pitchFamily="34" charset="-122"/>
                <a:ea typeface="微软雅黑 Light" panose="020B0502040204020203" pitchFamily="34" charset="-122"/>
              </a:rPr>
              <a:t>政府采购监督管理部门的监督</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lnSpc>
                <a:spcPct val="150000"/>
              </a:lnSpc>
              <a:defRPr/>
            </a:pPr>
            <a:r>
              <a:rPr lang="en-US" altLang="zh-CN" sz="2400" dirty="0">
                <a:solidFill>
                  <a:srgbClr val="3D3D3D"/>
                </a:solidFill>
                <a:latin typeface="微软雅黑 Light" panose="020B0502040204020203" pitchFamily="34" charset="-122"/>
                <a:ea typeface="微软雅黑 Light" panose="020B0502040204020203" pitchFamily="34" charset="-122"/>
              </a:rPr>
              <a:t>2.</a:t>
            </a:r>
            <a:r>
              <a:rPr lang="zh-CN" altLang="en-US" sz="2400" dirty="0">
                <a:solidFill>
                  <a:srgbClr val="3D3D3D"/>
                </a:solidFill>
                <a:latin typeface="微软雅黑 Light" panose="020B0502040204020203" pitchFamily="34" charset="-122"/>
                <a:ea typeface="微软雅黑 Light" panose="020B0502040204020203" pitchFamily="34" charset="-122"/>
              </a:rPr>
              <a:t>集中采购机构的内部监督</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lnSpc>
                <a:spcPct val="150000"/>
              </a:lnSpc>
              <a:defRPr/>
            </a:pPr>
            <a:r>
              <a:rPr lang="en-US" altLang="zh-CN" sz="2400" dirty="0">
                <a:solidFill>
                  <a:srgbClr val="3D3D3D"/>
                </a:solidFill>
                <a:latin typeface="微软雅黑 Light" panose="020B0502040204020203" pitchFamily="34" charset="-122"/>
                <a:ea typeface="微软雅黑 Light" panose="020B0502040204020203" pitchFamily="34" charset="-122"/>
              </a:rPr>
              <a:t>3.</a:t>
            </a:r>
            <a:r>
              <a:rPr lang="zh-CN" altLang="en-US" sz="2400" dirty="0">
                <a:solidFill>
                  <a:srgbClr val="3D3D3D"/>
                </a:solidFill>
                <a:latin typeface="微软雅黑 Light" panose="020B0502040204020203" pitchFamily="34" charset="-122"/>
                <a:ea typeface="微软雅黑 Light" panose="020B0502040204020203" pitchFamily="34" charset="-122"/>
              </a:rPr>
              <a:t>采购人的内部监督</a:t>
            </a:r>
          </a:p>
          <a:p>
            <a:pPr lvl="0">
              <a:lnSpc>
                <a:spcPct val="150000"/>
              </a:lnSpc>
              <a:defRPr/>
            </a:pPr>
            <a:r>
              <a:rPr lang="en-US" altLang="zh-CN" sz="2400" dirty="0">
                <a:solidFill>
                  <a:srgbClr val="3D3D3D"/>
                </a:solidFill>
                <a:latin typeface="微软雅黑 Light" panose="020B0502040204020203" pitchFamily="34" charset="-122"/>
                <a:ea typeface="微软雅黑 Light" panose="020B0502040204020203" pitchFamily="34" charset="-122"/>
              </a:rPr>
              <a:t>4.</a:t>
            </a:r>
            <a:r>
              <a:rPr lang="zh-CN" altLang="en-US" sz="2400" dirty="0">
                <a:solidFill>
                  <a:srgbClr val="3D3D3D"/>
                </a:solidFill>
                <a:latin typeface="微软雅黑 Light" panose="020B0502040204020203" pitchFamily="34" charset="-122"/>
                <a:ea typeface="微软雅黑 Light" panose="020B0502040204020203" pitchFamily="34" charset="-122"/>
              </a:rPr>
              <a:t>政府其他有关部门的监督</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lnSpc>
                <a:spcPct val="150000"/>
              </a:lnSpc>
              <a:defRPr/>
            </a:pPr>
            <a:r>
              <a:rPr lang="en-US" altLang="zh-CN" sz="2400" dirty="0">
                <a:solidFill>
                  <a:srgbClr val="3D3D3D"/>
                </a:solidFill>
                <a:latin typeface="微软雅黑 Light" panose="020B0502040204020203" pitchFamily="34" charset="-122"/>
                <a:ea typeface="微软雅黑 Light" panose="020B0502040204020203" pitchFamily="34" charset="-122"/>
              </a:rPr>
              <a:t>5.</a:t>
            </a:r>
            <a:r>
              <a:rPr lang="zh-CN" altLang="en-US" sz="2400" dirty="0">
                <a:solidFill>
                  <a:srgbClr val="3D3D3D"/>
                </a:solidFill>
                <a:latin typeface="微软雅黑 Light" panose="020B0502040204020203" pitchFamily="34" charset="-122"/>
                <a:ea typeface="微软雅黑 Light" panose="020B0502040204020203" pitchFamily="34" charset="-122"/>
              </a:rPr>
              <a:t>政府采购活动的社会监督</a:t>
            </a:r>
          </a:p>
          <a:p>
            <a:pPr lvl="0">
              <a:defRPr/>
            </a:pP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defRPr/>
            </a:pPr>
            <a:endParaRPr lang="zh-CN" altLang="en-US" sz="2400" dirty="0">
              <a:solidFill>
                <a:srgbClr val="3D3D3D"/>
              </a:solidFill>
              <a:latin typeface="微软雅黑 Light" panose="020B0502040204020203" pitchFamily="34" charset="-122"/>
              <a:ea typeface="微软雅黑 Light" panose="020B0502040204020203" pitchFamily="34" charset="-122"/>
            </a:endParaRPr>
          </a:p>
        </p:txBody>
      </p:sp>
      <p:sp>
        <p:nvSpPr>
          <p:cNvPr id="3" name="矩形 2"/>
          <p:cNvSpPr/>
          <p:nvPr/>
        </p:nvSpPr>
        <p:spPr>
          <a:xfrm>
            <a:off x="889797" y="172670"/>
            <a:ext cx="6333144"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6.2.6  </a:t>
            </a:r>
            <a:r>
              <a:rPr lang="zh-CN" altLang="en-US" sz="3200" b="1" dirty="0">
                <a:latin typeface="微软雅黑 Light" panose="020B0502040204020203" pitchFamily="34" charset="-122"/>
                <a:ea typeface="微软雅黑 Light" panose="020B0502040204020203" pitchFamily="34" charset="-122"/>
              </a:rPr>
              <a:t>政府采购的监督检查</a:t>
            </a:r>
          </a:p>
        </p:txBody>
      </p:sp>
    </p:spTree>
    <p:extLst>
      <p:ext uri="{BB962C8B-B14F-4D97-AF65-F5344CB8AC3E}">
        <p14:creationId xmlns:p14="http://schemas.microsoft.com/office/powerpoint/2010/main" val="330981179"/>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a:extLst>
              <a:ext uri="{FF2B5EF4-FFF2-40B4-BE49-F238E27FC236}">
                <a16:creationId xmlns:a16="http://schemas.microsoft.com/office/drawing/2014/main" id="{8529C946-2267-4EFE-B969-D03DA48F89D7}"/>
              </a:ext>
            </a:extLst>
          </p:cNvPr>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89" name="文本框 88">
            <a:extLst>
              <a:ext uri="{FF2B5EF4-FFF2-40B4-BE49-F238E27FC236}">
                <a16:creationId xmlns:a16="http://schemas.microsoft.com/office/drawing/2014/main" id="{9E8089FC-0C27-4ED6-88B9-35FFB5056362}"/>
              </a:ext>
            </a:extLst>
          </p:cNvPr>
          <p:cNvSpPr txBox="1"/>
          <p:nvPr/>
        </p:nvSpPr>
        <p:spPr>
          <a:xfrm>
            <a:off x="904902" y="-289580"/>
            <a:ext cx="3557384" cy="7725192"/>
          </a:xfrm>
          <a:prstGeom prst="rect">
            <a:avLst/>
          </a:prstGeom>
          <a:noFill/>
        </p:spPr>
        <p:txBody>
          <a:bodyPr wrap="none" rtlCol="0">
            <a:spAutoFit/>
          </a:bodyPr>
          <a:lstStyle/>
          <a:p>
            <a:pPr algn="ctr"/>
            <a:r>
              <a:rPr lang="en-US" altLang="zh-CN" sz="49600" dirty="0">
                <a:solidFill>
                  <a:schemeClr val="bg1"/>
                </a:solidFill>
                <a:latin typeface="Impact" panose="020B0806030902050204" pitchFamily="34" charset="0"/>
                <a:ea typeface="DFKai-SB" panose="03000509000000000000" pitchFamily="65" charset="-120"/>
              </a:rPr>
              <a:t>3</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a:extLst>
              <a:ext uri="{FF2B5EF4-FFF2-40B4-BE49-F238E27FC236}">
                <a16:creationId xmlns:a16="http://schemas.microsoft.com/office/drawing/2014/main" id="{7D528AAA-9683-4570-8B3D-D32667091FFD}"/>
              </a:ext>
            </a:extLst>
          </p:cNvPr>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1" name="文本框 19">
            <a:extLst>
              <a:ext uri="{FF2B5EF4-FFF2-40B4-BE49-F238E27FC236}">
                <a16:creationId xmlns:a16="http://schemas.microsoft.com/office/drawing/2014/main" id="{84FF804F-DCFE-4F01-9849-392545E403AC}"/>
              </a:ext>
            </a:extLst>
          </p:cNvPr>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5400" b="1" dirty="0">
                <a:solidFill>
                  <a:schemeClr val="bg1"/>
                </a:solidFill>
                <a:latin typeface="微软雅黑 Light" panose="020B0502040204020203" pitchFamily="34" charset="-122"/>
                <a:ea typeface="微软雅黑 Light" panose="020B0502040204020203" pitchFamily="34" charset="-122"/>
              </a:rPr>
              <a:t>任务</a:t>
            </a:r>
            <a:r>
              <a:rPr lang="en-US" altLang="zh-CN" sz="5400" b="1" dirty="0">
                <a:solidFill>
                  <a:schemeClr val="bg1"/>
                </a:solidFill>
                <a:latin typeface="微软雅黑 Light" panose="020B0502040204020203" pitchFamily="34" charset="-122"/>
                <a:ea typeface="微软雅黑 Light" panose="020B0502040204020203" pitchFamily="34" charset="-122"/>
              </a:rPr>
              <a:t>6.3</a:t>
            </a:r>
            <a:r>
              <a:rPr lang="zh-CN" altLang="en-US" sz="5400" b="1" dirty="0">
                <a:solidFill>
                  <a:schemeClr val="bg1"/>
                </a:solidFill>
                <a:latin typeface="微软雅黑 Light" panose="020B0502040204020203" pitchFamily="34" charset="-122"/>
                <a:ea typeface="微软雅黑 Light" panose="020B0502040204020203" pitchFamily="34" charset="-122"/>
              </a:rPr>
              <a:t>国库集中收付制度</a:t>
            </a:r>
          </a:p>
        </p:txBody>
      </p:sp>
      <p:pic>
        <p:nvPicPr>
          <p:cNvPr id="116" name="图片 115">
            <a:extLst>
              <a:ext uri="{FF2B5EF4-FFF2-40B4-BE49-F238E27FC236}">
                <a16:creationId xmlns:a16="http://schemas.microsoft.com/office/drawing/2014/main" id="{49BFDA8F-8BB0-4382-8B9D-43BE1087383E}"/>
              </a:ext>
            </a:extLst>
          </p:cNvPr>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6673280" y="803321"/>
            <a:ext cx="3773696" cy="2228839"/>
          </a:xfrm>
          <a:prstGeom prst="rect">
            <a:avLst/>
          </a:prstGeom>
          <a:ln w="19050">
            <a:solidFill>
              <a:schemeClr val="bg1"/>
            </a:solidFill>
          </a:ln>
          <a:effectLst>
            <a:outerShdw blurRad="63500" sx="102000" sy="102000" algn="ctr" rotWithShape="0">
              <a:prstClr val="black">
                <a:alpha val="40000"/>
              </a:prstClr>
            </a:outerShdw>
          </a:effectLst>
        </p:spPr>
      </p:pic>
      <p:grpSp>
        <p:nvGrpSpPr>
          <p:cNvPr id="49" name="组合 48">
            <a:extLst>
              <a:ext uri="{FF2B5EF4-FFF2-40B4-BE49-F238E27FC236}">
                <a16:creationId xmlns:a16="http://schemas.microsoft.com/office/drawing/2014/main" id="{2F4F694F-C3D5-4121-8E21-C1A83B64661C}"/>
              </a:ext>
            </a:extLst>
          </p:cNvPr>
          <p:cNvGrpSpPr/>
          <p:nvPr/>
        </p:nvGrpSpPr>
        <p:grpSpPr>
          <a:xfrm>
            <a:off x="6209084" y="3500314"/>
            <a:ext cx="506167" cy="457487"/>
            <a:chOff x="8186613" y="1546264"/>
            <a:chExt cx="330200" cy="330200"/>
          </a:xfrm>
          <a:solidFill>
            <a:schemeClr val="accent3"/>
          </a:solidFill>
        </p:grpSpPr>
        <p:sp>
          <p:nvSpPr>
            <p:cNvPr id="50" name="Oval 5">
              <a:extLst>
                <a:ext uri="{FF2B5EF4-FFF2-40B4-BE49-F238E27FC236}">
                  <a16:creationId xmlns:a16="http://schemas.microsoft.com/office/drawing/2014/main" id="{9F793D45-51AE-4A2C-B6B1-03F2FA692C0A}"/>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51" name="Freeform 6">
              <a:extLst>
                <a:ext uri="{FF2B5EF4-FFF2-40B4-BE49-F238E27FC236}">
                  <a16:creationId xmlns:a16="http://schemas.microsoft.com/office/drawing/2014/main" id="{EE9EBEF9-FC28-41C4-8A03-372AEDAC7518}"/>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cxnSp>
        <p:nvCxnSpPr>
          <p:cNvPr id="52" name="直接连接符 51">
            <a:extLst>
              <a:ext uri="{FF2B5EF4-FFF2-40B4-BE49-F238E27FC236}">
                <a16:creationId xmlns:a16="http://schemas.microsoft.com/office/drawing/2014/main" id="{FAEC2D2B-A401-4F54-93F3-17D891A9A661}"/>
              </a:ext>
            </a:extLst>
          </p:cNvPr>
          <p:cNvCxnSpPr>
            <a:cxnSpLocks/>
          </p:cNvCxnSpPr>
          <p:nvPr/>
        </p:nvCxnSpPr>
        <p:spPr bwMode="auto">
          <a:xfrm>
            <a:off x="6717992" y="3957801"/>
            <a:ext cx="4081669"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 name="矩形 4"/>
          <p:cNvSpPr/>
          <p:nvPr/>
        </p:nvSpPr>
        <p:spPr>
          <a:xfrm>
            <a:off x="6722397" y="3452684"/>
            <a:ext cx="4272527" cy="461665"/>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任务</a:t>
            </a:r>
            <a:r>
              <a:rPr lang="en-US" altLang="zh-CN" sz="2400" dirty="0">
                <a:latin typeface="微软雅黑 Light" panose="020B0502040204020203" pitchFamily="34" charset="-122"/>
                <a:ea typeface="微软雅黑 Light" panose="020B0502040204020203" pitchFamily="34" charset="-122"/>
              </a:rPr>
              <a:t>6.3.1</a:t>
            </a:r>
            <a:r>
              <a:rPr lang="zh-CN" altLang="en-US" sz="2400" dirty="0">
                <a:latin typeface="微软雅黑 Light" panose="020B0502040204020203" pitchFamily="34" charset="-122"/>
                <a:ea typeface="微软雅黑 Light" panose="020B0502040204020203" pitchFamily="34" charset="-122"/>
              </a:rPr>
              <a:t>国库集中收付制度</a:t>
            </a:r>
          </a:p>
        </p:txBody>
      </p:sp>
      <p:grpSp>
        <p:nvGrpSpPr>
          <p:cNvPr id="13" name="组合 12">
            <a:extLst>
              <a:ext uri="{FF2B5EF4-FFF2-40B4-BE49-F238E27FC236}">
                <a16:creationId xmlns:a16="http://schemas.microsoft.com/office/drawing/2014/main" id="{FD32ECCD-6AE3-4224-847D-B69435649791}"/>
              </a:ext>
            </a:extLst>
          </p:cNvPr>
          <p:cNvGrpSpPr/>
          <p:nvPr/>
        </p:nvGrpSpPr>
        <p:grpSpPr>
          <a:xfrm>
            <a:off x="6209084" y="4547009"/>
            <a:ext cx="506167" cy="457487"/>
            <a:chOff x="8186613" y="1546264"/>
            <a:chExt cx="330200" cy="330200"/>
          </a:xfrm>
          <a:solidFill>
            <a:schemeClr val="accent3"/>
          </a:solidFill>
        </p:grpSpPr>
        <p:sp>
          <p:nvSpPr>
            <p:cNvPr id="14" name="Oval 5">
              <a:extLst>
                <a:ext uri="{FF2B5EF4-FFF2-40B4-BE49-F238E27FC236}">
                  <a16:creationId xmlns:a16="http://schemas.microsoft.com/office/drawing/2014/main" id="{FD10520C-E287-420B-8C43-81A21ED5F23D}"/>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5" name="Freeform 6">
              <a:extLst>
                <a:ext uri="{FF2B5EF4-FFF2-40B4-BE49-F238E27FC236}">
                  <a16:creationId xmlns:a16="http://schemas.microsoft.com/office/drawing/2014/main" id="{DB51A2B9-FA2E-4CCF-B0EB-11AD3C191BD3}"/>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grpSp>
        <p:nvGrpSpPr>
          <p:cNvPr id="16" name="组合 15">
            <a:extLst>
              <a:ext uri="{FF2B5EF4-FFF2-40B4-BE49-F238E27FC236}">
                <a16:creationId xmlns:a16="http://schemas.microsoft.com/office/drawing/2014/main" id="{E326BC46-A40A-44F7-B125-8C7AAF842AF4}"/>
              </a:ext>
            </a:extLst>
          </p:cNvPr>
          <p:cNvGrpSpPr/>
          <p:nvPr/>
        </p:nvGrpSpPr>
        <p:grpSpPr>
          <a:xfrm>
            <a:off x="6209084" y="5593704"/>
            <a:ext cx="506167" cy="457487"/>
            <a:chOff x="8186613" y="1546264"/>
            <a:chExt cx="330200" cy="330200"/>
          </a:xfrm>
          <a:solidFill>
            <a:schemeClr val="accent3"/>
          </a:solidFill>
        </p:grpSpPr>
        <p:sp>
          <p:nvSpPr>
            <p:cNvPr id="17" name="Oval 5">
              <a:extLst>
                <a:ext uri="{FF2B5EF4-FFF2-40B4-BE49-F238E27FC236}">
                  <a16:creationId xmlns:a16="http://schemas.microsoft.com/office/drawing/2014/main" id="{FD804AA4-2973-482B-8821-4EA993846565}"/>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sp>
          <p:nvSpPr>
            <p:cNvPr id="18" name="Freeform 6">
              <a:extLst>
                <a:ext uri="{FF2B5EF4-FFF2-40B4-BE49-F238E27FC236}">
                  <a16:creationId xmlns:a16="http://schemas.microsoft.com/office/drawing/2014/main" id="{D481847F-86D8-4F1A-BD59-539C8C58A50D}"/>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accent2"/>
                </a:solidFill>
              </a:endParaRPr>
            </a:p>
          </p:txBody>
        </p:sp>
      </p:grpSp>
      <p:cxnSp>
        <p:nvCxnSpPr>
          <p:cNvPr id="19" name="直接连接符 18">
            <a:extLst>
              <a:ext uri="{FF2B5EF4-FFF2-40B4-BE49-F238E27FC236}">
                <a16:creationId xmlns:a16="http://schemas.microsoft.com/office/drawing/2014/main" id="{489B5EE0-29CF-417F-9E37-3CB9D8F17ADA}"/>
              </a:ext>
            </a:extLst>
          </p:cNvPr>
          <p:cNvCxnSpPr>
            <a:cxnSpLocks/>
          </p:cNvCxnSpPr>
          <p:nvPr/>
        </p:nvCxnSpPr>
        <p:spPr bwMode="auto">
          <a:xfrm>
            <a:off x="6717992" y="5042759"/>
            <a:ext cx="4081669"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0" name="直接连接符 19">
            <a:extLst>
              <a:ext uri="{FF2B5EF4-FFF2-40B4-BE49-F238E27FC236}">
                <a16:creationId xmlns:a16="http://schemas.microsoft.com/office/drawing/2014/main" id="{108B1F04-4B5A-4F57-AEED-8A484255B2F6}"/>
              </a:ext>
            </a:extLst>
          </p:cNvPr>
          <p:cNvCxnSpPr>
            <a:cxnSpLocks/>
          </p:cNvCxnSpPr>
          <p:nvPr/>
        </p:nvCxnSpPr>
        <p:spPr bwMode="auto">
          <a:xfrm>
            <a:off x="6717992" y="6051191"/>
            <a:ext cx="4081669"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 name="矩形 20">
            <a:extLst>
              <a:ext uri="{FF2B5EF4-FFF2-40B4-BE49-F238E27FC236}">
                <a16:creationId xmlns:a16="http://schemas.microsoft.com/office/drawing/2014/main" id="{10F2220A-365C-42F6-9B4F-EF5773DEEE63}"/>
              </a:ext>
            </a:extLst>
          </p:cNvPr>
          <p:cNvSpPr/>
          <p:nvPr/>
        </p:nvSpPr>
        <p:spPr>
          <a:xfrm>
            <a:off x="6722398" y="4525661"/>
            <a:ext cx="4272526" cy="461665"/>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任务</a:t>
            </a:r>
            <a:r>
              <a:rPr lang="en-US" altLang="zh-CN" sz="2400" dirty="0">
                <a:latin typeface="微软雅黑 Light" panose="020B0502040204020203" pitchFamily="34" charset="-122"/>
                <a:ea typeface="微软雅黑 Light" panose="020B0502040204020203" pitchFamily="34" charset="-122"/>
              </a:rPr>
              <a:t>6.3.2</a:t>
            </a:r>
            <a:r>
              <a:rPr lang="zh-CN" altLang="en-US" sz="2400" dirty="0">
                <a:latin typeface="微软雅黑 Light" panose="020B0502040204020203" pitchFamily="34" charset="-122"/>
                <a:ea typeface="微软雅黑 Light" panose="020B0502040204020203" pitchFamily="34" charset="-122"/>
              </a:rPr>
              <a:t>国库单一账户体系</a:t>
            </a:r>
          </a:p>
        </p:txBody>
      </p:sp>
      <p:sp>
        <p:nvSpPr>
          <p:cNvPr id="22" name="矩形 21">
            <a:extLst>
              <a:ext uri="{FF2B5EF4-FFF2-40B4-BE49-F238E27FC236}">
                <a16:creationId xmlns:a16="http://schemas.microsoft.com/office/drawing/2014/main" id="{19296F3B-4D9C-40B4-9D3C-71958868D35E}"/>
              </a:ext>
            </a:extLst>
          </p:cNvPr>
          <p:cNvSpPr/>
          <p:nvPr/>
        </p:nvSpPr>
        <p:spPr>
          <a:xfrm>
            <a:off x="6684703" y="5511466"/>
            <a:ext cx="4114958" cy="461665"/>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任务</a:t>
            </a:r>
            <a:r>
              <a:rPr lang="en-US" altLang="zh-CN" sz="2400" dirty="0">
                <a:latin typeface="微软雅黑 Light" panose="020B0502040204020203" pitchFamily="34" charset="-122"/>
                <a:ea typeface="微软雅黑 Light" panose="020B0502040204020203" pitchFamily="34" charset="-122"/>
              </a:rPr>
              <a:t>6.3.3</a:t>
            </a:r>
            <a:r>
              <a:rPr lang="zh-CN" altLang="en-US" sz="2400" dirty="0">
                <a:latin typeface="微软雅黑 Light" panose="020B0502040204020203" pitchFamily="34" charset="-122"/>
                <a:ea typeface="微软雅黑 Light" panose="020B0502040204020203" pitchFamily="34" charset="-122"/>
              </a:rPr>
              <a:t>财政收支的方式</a:t>
            </a:r>
          </a:p>
        </p:txBody>
      </p:sp>
    </p:spTree>
    <p:extLst>
      <p:ext uri="{BB962C8B-B14F-4D97-AF65-F5344CB8AC3E}">
        <p14:creationId xmlns:p14="http://schemas.microsoft.com/office/powerpoint/2010/main" val="26183866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695">
        <p15:prstTrans prst="pageCurlDouble"/>
      </p:transition>
    </mc:Choice>
    <mc:Fallback xmlns="">
      <p:transition spd="slow" advTm="3695">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图片 21">
            <a:extLst>
              <a:ext uri="{FF2B5EF4-FFF2-40B4-BE49-F238E27FC236}">
                <a16:creationId xmlns:a16="http://schemas.microsoft.com/office/drawing/2014/main" id="{B01D3605-FC15-4813-83DB-F641F5F5FD4E}"/>
              </a:ext>
            </a:extLst>
          </p:cNvPr>
          <p:cNvPicPr>
            <a:picLocks noChangeAspect="1"/>
          </p:cNvPicPr>
          <p:nvPr/>
        </p:nvPicPr>
        <p:blipFill>
          <a:blip r:embed="rId3"/>
          <a:stretch>
            <a:fillRect/>
          </a:stretch>
        </p:blipFill>
        <p:spPr>
          <a:xfrm>
            <a:off x="4178" y="1166455"/>
            <a:ext cx="5529542" cy="4581128"/>
          </a:xfrm>
          <a:prstGeom prst="rect">
            <a:avLst/>
          </a:prstGeom>
        </p:spPr>
      </p:pic>
      <p:sp>
        <p:nvSpPr>
          <p:cNvPr id="40" name="矩形 39">
            <a:extLst>
              <a:ext uri="{FF2B5EF4-FFF2-40B4-BE49-F238E27FC236}">
                <a16:creationId xmlns:a16="http://schemas.microsoft.com/office/drawing/2014/main" id="{1CA0AD3C-4EAC-455F-9189-146DEBCABF4A}"/>
              </a:ext>
            </a:extLst>
          </p:cNvPr>
          <p:cNvSpPr/>
          <p:nvPr/>
        </p:nvSpPr>
        <p:spPr>
          <a:xfrm>
            <a:off x="927613" y="212042"/>
            <a:ext cx="5890847"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6.3.1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国库集中收付制度</a:t>
            </a:r>
          </a:p>
        </p:txBody>
      </p:sp>
      <p:sp>
        <p:nvSpPr>
          <p:cNvPr id="3" name="矩形 2"/>
          <p:cNvSpPr/>
          <p:nvPr/>
        </p:nvSpPr>
        <p:spPr>
          <a:xfrm>
            <a:off x="6071963" y="1195625"/>
            <a:ext cx="5688632" cy="4832092"/>
          </a:xfrm>
          <a:prstGeom prst="rect">
            <a:avLst/>
          </a:prstGeom>
          <a:solidFill>
            <a:srgbClr val="5FC0D7"/>
          </a:solidFill>
        </p:spPr>
        <p:style>
          <a:lnRef idx="1">
            <a:schemeClr val="accent2"/>
          </a:lnRef>
          <a:fillRef idx="2">
            <a:schemeClr val="accent2"/>
          </a:fillRef>
          <a:effectRef idx="1">
            <a:schemeClr val="accent2"/>
          </a:effectRef>
          <a:fontRef idx="minor">
            <a:schemeClr val="dk1"/>
          </a:fontRef>
        </p:style>
        <p:txBody>
          <a:bodyPr wrap="square">
            <a:spAutoFit/>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       国库集中收付制度一般也称为国库单一账户制度，包括国库集中支付制度和收入收缴管理制度，是指由财政部门代表政府设置国库单一账户体系，所有的财政性资金均纳入国库单一账户体系收缴、支付和管理的制度。</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       国库集中收付制度，是现代国库管理制度的基础。</a:t>
            </a:r>
          </a:p>
          <a:p>
            <a:endParaRPr lang="zh-CN" altLang="en-US" sz="20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06992185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图片 21">
            <a:extLst>
              <a:ext uri="{FF2B5EF4-FFF2-40B4-BE49-F238E27FC236}">
                <a16:creationId xmlns:a16="http://schemas.microsoft.com/office/drawing/2014/main" id="{B01D3605-FC15-4813-83DB-F641F5F5FD4E}"/>
              </a:ext>
            </a:extLst>
          </p:cNvPr>
          <p:cNvPicPr>
            <a:picLocks noChangeAspect="1"/>
          </p:cNvPicPr>
          <p:nvPr/>
        </p:nvPicPr>
        <p:blipFill>
          <a:blip r:embed="rId3"/>
          <a:stretch>
            <a:fillRect/>
          </a:stretch>
        </p:blipFill>
        <p:spPr>
          <a:xfrm>
            <a:off x="-30907" y="1363970"/>
            <a:ext cx="5529542" cy="4581128"/>
          </a:xfrm>
          <a:prstGeom prst="rect">
            <a:avLst/>
          </a:prstGeom>
        </p:spPr>
      </p:pic>
      <p:sp>
        <p:nvSpPr>
          <p:cNvPr id="40" name="矩形 39">
            <a:extLst>
              <a:ext uri="{FF2B5EF4-FFF2-40B4-BE49-F238E27FC236}">
                <a16:creationId xmlns:a16="http://schemas.microsoft.com/office/drawing/2014/main" id="{1CA0AD3C-4EAC-455F-9189-146DEBCABF4A}"/>
              </a:ext>
            </a:extLst>
          </p:cNvPr>
          <p:cNvSpPr/>
          <p:nvPr/>
        </p:nvSpPr>
        <p:spPr>
          <a:xfrm>
            <a:off x="927613" y="212042"/>
            <a:ext cx="5962855"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6.3.2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国库单一账户体系</a:t>
            </a:r>
          </a:p>
        </p:txBody>
      </p:sp>
      <p:sp>
        <p:nvSpPr>
          <p:cNvPr id="3" name="矩形 2"/>
          <p:cNvSpPr/>
          <p:nvPr/>
        </p:nvSpPr>
        <p:spPr>
          <a:xfrm>
            <a:off x="5882357" y="891819"/>
            <a:ext cx="6048672" cy="5754139"/>
          </a:xfrm>
          <a:prstGeom prst="rect">
            <a:avLst/>
          </a:prstGeom>
          <a:solidFill>
            <a:srgbClr val="5FC0D7"/>
          </a:solidFill>
        </p:spPr>
        <p:style>
          <a:lnRef idx="1">
            <a:schemeClr val="accent2"/>
          </a:lnRef>
          <a:fillRef idx="2">
            <a:schemeClr val="accent2"/>
          </a:fillRef>
          <a:effectRef idx="1">
            <a:schemeClr val="accent2"/>
          </a:effectRef>
          <a:fontRef idx="minor">
            <a:schemeClr val="dk1"/>
          </a:fontRef>
        </p:style>
        <p:txBody>
          <a:bodyPr wrap="square">
            <a:spAutoFit/>
          </a:bodyPr>
          <a:lstStyle/>
          <a:p>
            <a:pPr>
              <a:lnSpc>
                <a:spcPct val="150000"/>
              </a:lnSpc>
            </a:pPr>
            <a:r>
              <a:rPr lang="zh-CN" altLang="en-US" sz="2800" dirty="0">
                <a:latin typeface="微软雅黑 Light" panose="020B0502040204020203" pitchFamily="34" charset="-122"/>
                <a:ea typeface="微软雅黑 Light" panose="020B0502040204020203" pitchFamily="34" charset="-122"/>
              </a:rPr>
              <a:t> </a:t>
            </a:r>
            <a:r>
              <a:rPr lang="en-US" altLang="zh-CN" sz="2800" dirty="0">
                <a:latin typeface="微软雅黑 Light" panose="020B0502040204020203" pitchFamily="34" charset="-122"/>
                <a:ea typeface="微软雅黑 Light" panose="020B0502040204020203" pitchFamily="34" charset="-122"/>
              </a:rPr>
              <a:t>1.</a:t>
            </a:r>
            <a:r>
              <a:rPr lang="zh-CN" altLang="en-US" sz="2800" dirty="0">
                <a:latin typeface="微软雅黑 Light" panose="020B0502040204020203" pitchFamily="34" charset="-122"/>
                <a:ea typeface="微软雅黑 Light" panose="020B0502040204020203" pitchFamily="34" charset="-122"/>
              </a:rPr>
              <a:t>国库单一账户体系的概念</a:t>
            </a:r>
          </a:p>
          <a:p>
            <a:pPr>
              <a:lnSpc>
                <a:spcPct val="150000"/>
              </a:lnSpc>
            </a:pPr>
            <a:r>
              <a:rPr lang="en-US" altLang="zh-CN" sz="2400" baseline="30000" dirty="0">
                <a:latin typeface="微软雅黑 Light" panose="020B0502040204020203" pitchFamily="34" charset="-122"/>
                <a:ea typeface="微软雅黑 Light" panose="020B0502040204020203" pitchFamily="34" charset="-122"/>
              </a:rPr>
              <a:t> </a:t>
            </a:r>
            <a:r>
              <a:rPr lang="en-US" altLang="zh-CN" sz="2400" dirty="0">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国库单一账户体系，是指以财政国库存款账户为核心的各类财政性资金账户的集合，所有财政性资金的收入、支付、存储及资金清算活动均在该账户体系运行。</a:t>
            </a:r>
          </a:p>
          <a:p>
            <a:pPr>
              <a:lnSpc>
                <a:spcPct val="150000"/>
              </a:lnSpc>
            </a:pPr>
            <a:r>
              <a:rPr lang="en-US" altLang="zh-CN" sz="2800" dirty="0">
                <a:latin typeface="微软雅黑 Light" panose="020B0502040204020203" pitchFamily="34" charset="-122"/>
                <a:ea typeface="微软雅黑 Light" panose="020B0502040204020203" pitchFamily="34" charset="-122"/>
              </a:rPr>
              <a:t>2.</a:t>
            </a:r>
            <a:r>
              <a:rPr lang="zh-CN" altLang="en-US" sz="2800" dirty="0">
                <a:latin typeface="微软雅黑 Light" panose="020B0502040204020203" pitchFamily="34" charset="-122"/>
                <a:ea typeface="微软雅黑 Light" panose="020B0502040204020203" pitchFamily="34" charset="-122"/>
              </a:rPr>
              <a:t>国库单一账户体系的构成</a:t>
            </a:r>
            <a:endParaRPr lang="en-US" altLang="zh-CN" sz="28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       国库单一账户体系由下列银行账户构成：</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）国库单一账户。（</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）财政部门零余额账户。（</a:t>
            </a:r>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）预算单位零余额账户。（</a:t>
            </a:r>
            <a:r>
              <a:rPr lang="en-US" altLang="zh-CN" sz="2400" dirty="0">
                <a:latin typeface="微软雅黑 Light" panose="020B0502040204020203" pitchFamily="34" charset="-122"/>
                <a:ea typeface="微软雅黑 Light" panose="020B0502040204020203" pitchFamily="34" charset="-122"/>
              </a:rPr>
              <a:t>4</a:t>
            </a:r>
            <a:r>
              <a:rPr lang="zh-CN" altLang="en-US" sz="2400" dirty="0">
                <a:latin typeface="微软雅黑 Light" panose="020B0502040204020203" pitchFamily="34" charset="-122"/>
                <a:ea typeface="微软雅黑 Light" panose="020B0502040204020203" pitchFamily="34" charset="-122"/>
              </a:rPr>
              <a:t>）预算外资金专户。（</a:t>
            </a:r>
            <a:r>
              <a:rPr lang="en-US" altLang="zh-CN" sz="2400" dirty="0">
                <a:latin typeface="微软雅黑 Light" panose="020B0502040204020203" pitchFamily="34" charset="-122"/>
                <a:ea typeface="微软雅黑 Light" panose="020B0502040204020203" pitchFamily="34" charset="-122"/>
              </a:rPr>
              <a:t>5</a:t>
            </a:r>
            <a:r>
              <a:rPr lang="zh-CN" altLang="en-US" sz="2400" dirty="0">
                <a:latin typeface="微软雅黑 Light" panose="020B0502040204020203" pitchFamily="34" charset="-122"/>
                <a:ea typeface="微软雅黑 Light" panose="020B0502040204020203" pitchFamily="34" charset="-122"/>
              </a:rPr>
              <a:t>）特设专户。</a:t>
            </a:r>
          </a:p>
        </p:txBody>
      </p:sp>
    </p:spTree>
    <p:extLst>
      <p:ext uri="{BB962C8B-B14F-4D97-AF65-F5344CB8AC3E}">
        <p14:creationId xmlns:p14="http://schemas.microsoft.com/office/powerpoint/2010/main" val="1247212582"/>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2" name="图片 21">
            <a:extLst>
              <a:ext uri="{FF2B5EF4-FFF2-40B4-BE49-F238E27FC236}">
                <a16:creationId xmlns:a16="http://schemas.microsoft.com/office/drawing/2014/main" id="{B01D3605-FC15-4813-83DB-F641F5F5FD4E}"/>
              </a:ext>
            </a:extLst>
          </p:cNvPr>
          <p:cNvPicPr>
            <a:picLocks noChangeAspect="1"/>
          </p:cNvPicPr>
          <p:nvPr/>
        </p:nvPicPr>
        <p:blipFill>
          <a:blip r:embed="rId3"/>
          <a:stretch>
            <a:fillRect/>
          </a:stretch>
        </p:blipFill>
        <p:spPr>
          <a:xfrm>
            <a:off x="-598363" y="1412776"/>
            <a:ext cx="5529542" cy="4581128"/>
          </a:xfrm>
          <a:prstGeom prst="rect">
            <a:avLst/>
          </a:prstGeom>
        </p:spPr>
      </p:pic>
      <p:sp>
        <p:nvSpPr>
          <p:cNvPr id="40" name="矩形 39">
            <a:extLst>
              <a:ext uri="{FF2B5EF4-FFF2-40B4-BE49-F238E27FC236}">
                <a16:creationId xmlns:a16="http://schemas.microsoft.com/office/drawing/2014/main" id="{1CA0AD3C-4EAC-455F-9189-146DEBCABF4A}"/>
              </a:ext>
            </a:extLst>
          </p:cNvPr>
          <p:cNvSpPr/>
          <p:nvPr/>
        </p:nvSpPr>
        <p:spPr>
          <a:xfrm>
            <a:off x="927613" y="212042"/>
            <a:ext cx="5386791"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6.3.3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财政收支的方式</a:t>
            </a:r>
          </a:p>
        </p:txBody>
      </p:sp>
      <p:sp>
        <p:nvSpPr>
          <p:cNvPr id="3" name="矩形 2"/>
          <p:cNvSpPr/>
          <p:nvPr/>
        </p:nvSpPr>
        <p:spPr>
          <a:xfrm>
            <a:off x="5594325" y="952407"/>
            <a:ext cx="6047761" cy="2891817"/>
          </a:xfrm>
          <a:prstGeom prst="rect">
            <a:avLst/>
          </a:prstGeom>
          <a:solidFill>
            <a:srgbClr val="5FC0D7"/>
          </a:solidFill>
        </p:spPr>
        <p:style>
          <a:lnRef idx="1">
            <a:schemeClr val="accent2"/>
          </a:lnRef>
          <a:fillRef idx="2">
            <a:schemeClr val="accent2"/>
          </a:fillRef>
          <a:effectRef idx="1">
            <a:schemeClr val="accent2"/>
          </a:effectRef>
          <a:fontRef idx="minor">
            <a:schemeClr val="dk1"/>
          </a:fontRef>
        </p:style>
        <p:txBody>
          <a:bodyPr wrap="square">
            <a:spAutoFit/>
          </a:bodyPr>
          <a:lstStyle/>
          <a:p>
            <a:pPr>
              <a:lnSpc>
                <a:spcPct val="150000"/>
              </a:lnSpc>
            </a:pPr>
            <a:r>
              <a:rPr lang="en-US" altLang="zh-CN" sz="2800" dirty="0">
                <a:latin typeface="微软雅黑 Light" panose="020B0502040204020203" pitchFamily="34" charset="-122"/>
                <a:ea typeface="微软雅黑 Light" panose="020B0502040204020203" pitchFamily="34" charset="-122"/>
              </a:rPr>
              <a:t>1.</a:t>
            </a:r>
            <a:r>
              <a:rPr lang="zh-CN" altLang="en-US" sz="2800" dirty="0">
                <a:latin typeface="微软雅黑 Light" panose="020B0502040204020203" pitchFamily="34" charset="-122"/>
                <a:ea typeface="微软雅黑 Light" panose="020B0502040204020203" pitchFamily="34" charset="-122"/>
              </a:rPr>
              <a:t>财政收入收缴方式和程序</a:t>
            </a:r>
            <a:endParaRPr lang="en-US" altLang="zh-CN" sz="28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）收缴方式。财政收入收缴方式有直接缴库和集中汇缴。</a:t>
            </a: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）收缴程序。</a:t>
            </a:r>
          </a:p>
          <a:p>
            <a:pPr>
              <a:lnSpc>
                <a:spcPct val="150000"/>
              </a:lnSpc>
            </a:pPr>
            <a:r>
              <a:rPr lang="zh-CN" altLang="en-US" sz="2400" dirty="0">
                <a:latin typeface="微软雅黑 Light" panose="020B0502040204020203" pitchFamily="34" charset="-122"/>
                <a:ea typeface="微软雅黑 Light" panose="020B0502040204020203" pitchFamily="34" charset="-122"/>
              </a:rPr>
              <a:t>①直接缴库程序。②集中汇缴程序。</a:t>
            </a:r>
          </a:p>
        </p:txBody>
      </p:sp>
      <p:sp>
        <p:nvSpPr>
          <p:cNvPr id="2" name="矩形 1"/>
          <p:cNvSpPr/>
          <p:nvPr/>
        </p:nvSpPr>
        <p:spPr>
          <a:xfrm>
            <a:off x="5594325" y="3952075"/>
            <a:ext cx="6064751" cy="2891817"/>
          </a:xfrm>
          <a:prstGeom prst="rect">
            <a:avLst/>
          </a:prstGeom>
          <a:solidFill>
            <a:srgbClr val="5FC0D7"/>
          </a:solidFill>
        </p:spPr>
        <p:style>
          <a:lnRef idx="1">
            <a:schemeClr val="accent2"/>
          </a:lnRef>
          <a:fillRef idx="2">
            <a:schemeClr val="accent2"/>
          </a:fillRef>
          <a:effectRef idx="1">
            <a:schemeClr val="accent2"/>
          </a:effectRef>
          <a:fontRef idx="minor">
            <a:schemeClr val="dk1"/>
          </a:fontRef>
        </p:style>
        <p:txBody>
          <a:bodyPr wrap="square">
            <a:spAutoFit/>
          </a:bodyPr>
          <a:lstStyle/>
          <a:p>
            <a:pPr>
              <a:lnSpc>
                <a:spcPct val="150000"/>
              </a:lnSpc>
            </a:pPr>
            <a:r>
              <a:rPr lang="en-US" altLang="zh-CN" sz="2800" dirty="0">
                <a:latin typeface="微软雅黑 Light" panose="020B0502040204020203" pitchFamily="34" charset="-122"/>
                <a:ea typeface="微软雅黑 Light" panose="020B0502040204020203" pitchFamily="34" charset="-122"/>
              </a:rPr>
              <a:t>2.</a:t>
            </a:r>
            <a:r>
              <a:rPr lang="zh-CN" altLang="en-US" sz="2800" dirty="0">
                <a:latin typeface="微软雅黑 Light" panose="020B0502040204020203" pitchFamily="34" charset="-122"/>
                <a:ea typeface="微软雅黑 Light" panose="020B0502040204020203" pitchFamily="34" charset="-122"/>
              </a:rPr>
              <a:t>财政支出支付方式和程序</a:t>
            </a: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）支付方式。财政支出支付方式有财政直接支付和财政授权支付</a:t>
            </a: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）支付程序。①财政直接支付程序。②财政授权支付程序。</a:t>
            </a:r>
          </a:p>
        </p:txBody>
      </p:sp>
    </p:spTree>
    <p:extLst>
      <p:ext uri="{BB962C8B-B14F-4D97-AF65-F5344CB8AC3E}">
        <p14:creationId xmlns:p14="http://schemas.microsoft.com/office/powerpoint/2010/main" val="1156691579"/>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id="{87F8789F-BE9D-4919-94D3-B11D2AE0F79C}"/>
              </a:ext>
            </a:extLst>
          </p:cNvPr>
          <p:cNvGrpSpPr/>
          <p:nvPr/>
        </p:nvGrpSpPr>
        <p:grpSpPr>
          <a:xfrm>
            <a:off x="0" y="0"/>
            <a:ext cx="12196763" cy="3645024"/>
            <a:chOff x="0" y="0"/>
            <a:chExt cx="12196763" cy="3645024"/>
          </a:xfrm>
        </p:grpSpPr>
        <p:pic>
          <p:nvPicPr>
            <p:cNvPr id="14" name="图片 13">
              <a:extLst>
                <a:ext uri="{FF2B5EF4-FFF2-40B4-BE49-F238E27FC236}">
                  <a16:creationId xmlns:a16="http://schemas.microsoft.com/office/drawing/2014/main" id="{E03493A5-2FAA-4078-A3C2-0B957E47E926}"/>
                </a:ext>
              </a:extLst>
            </p:cNvPr>
            <p:cNvPicPr>
              <a:picLocks noChangeAspect="1"/>
            </p:cNvPicPr>
            <p:nvPr/>
          </p:nvPicPr>
          <p:blipFill rotWithShape="1">
            <a:blip r:embed="rId3">
              <a:extLst>
                <a:ext uri="{28A0092B-C50C-407E-A947-70E740481C1C}">
                  <a14:useLocalDpi xmlns:a14="http://schemas.microsoft.com/office/drawing/2010/main" val="0"/>
                </a:ext>
              </a:extLst>
            </a:blip>
            <a:srcRect t="27813" b="27321"/>
            <a:stretch/>
          </p:blipFill>
          <p:spPr>
            <a:xfrm>
              <a:off x="1" y="0"/>
              <a:ext cx="12196762" cy="3645024"/>
            </a:xfrm>
            <a:prstGeom prst="rect">
              <a:avLst/>
            </a:prstGeom>
          </p:spPr>
        </p:pic>
        <p:sp>
          <p:nvSpPr>
            <p:cNvPr id="15" name="矩形 14">
              <a:extLst>
                <a:ext uri="{FF2B5EF4-FFF2-40B4-BE49-F238E27FC236}">
                  <a16:creationId xmlns:a16="http://schemas.microsoft.com/office/drawing/2014/main" id="{5E41F1B1-147D-474A-A1D6-12AD0F09E24A}"/>
                </a:ext>
              </a:extLst>
            </p:cNvPr>
            <p:cNvSpPr/>
            <p:nvPr/>
          </p:nvSpPr>
          <p:spPr bwMode="auto">
            <a:xfrm>
              <a:off x="0" y="0"/>
              <a:ext cx="12196762" cy="3645024"/>
            </a:xfrm>
            <a:prstGeom prst="rect">
              <a:avLst/>
            </a:prstGeom>
            <a:solidFill>
              <a:schemeClr val="tx1">
                <a:lumMod val="50000"/>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16" name="矩形 15">
            <a:extLst>
              <a:ext uri="{FF2B5EF4-FFF2-40B4-BE49-F238E27FC236}">
                <a16:creationId xmlns:a16="http://schemas.microsoft.com/office/drawing/2014/main" id="{AAE00423-4DEB-4235-B18D-FCD79DD3172A}"/>
              </a:ext>
            </a:extLst>
          </p:cNvPr>
          <p:cNvSpPr/>
          <p:nvPr/>
        </p:nvSpPr>
        <p:spPr>
          <a:xfrm>
            <a:off x="2370832" y="3690628"/>
            <a:ext cx="7843412" cy="584775"/>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感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谢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您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的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关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注</a:t>
            </a:r>
          </a:p>
        </p:txBody>
      </p:sp>
      <p:sp>
        <p:nvSpPr>
          <p:cNvPr id="17" name="矩形 16">
            <a:extLst>
              <a:ext uri="{FF2B5EF4-FFF2-40B4-BE49-F238E27FC236}">
                <a16:creationId xmlns:a16="http://schemas.microsoft.com/office/drawing/2014/main" id="{063D1180-F43D-41E0-9FA0-EE221F571319}"/>
              </a:ext>
            </a:extLst>
          </p:cNvPr>
          <p:cNvSpPr/>
          <p:nvPr/>
        </p:nvSpPr>
        <p:spPr>
          <a:xfrm>
            <a:off x="2188855" y="1988840"/>
            <a:ext cx="8085990" cy="186204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11500" b="1" i="0" u="none" strike="noStrike" kern="1200" cap="none" spc="0" normalizeH="0" baseline="0" noProof="0" dirty="0">
                <a:ln>
                  <a:noFill/>
                </a:ln>
                <a:solidFill>
                  <a:srgbClr val="FFFFFF"/>
                </a:solidFill>
                <a:effectLst>
                  <a:outerShdw blurRad="63500" dist="25400" dir="2700000" algn="tl">
                    <a:srgbClr val="000000">
                      <a:alpha val="14000"/>
                    </a:srgbClr>
                  </a:outerShdw>
                </a:effectLst>
                <a:uLnTx/>
                <a:uFillTx/>
                <a:latin typeface="微软雅黑" panose="020B0503020204020204" pitchFamily="34" charset="-122"/>
                <a:ea typeface="微软雅黑" panose="020B0503020204020204" pitchFamily="34" charset="-122"/>
                <a:cs typeface="+mn-cs"/>
              </a:rPr>
              <a:t>THANKS</a:t>
            </a:r>
            <a:endParaRPr kumimoji="0" lang="zh-CN" altLang="en-US" sz="11500" b="1" i="0" u="none" strike="noStrike" kern="1200" cap="none" spc="0" normalizeH="0" baseline="0" noProof="0" dirty="0">
              <a:ln>
                <a:noFill/>
              </a:ln>
              <a:solidFill>
                <a:srgbClr val="FFFFFF"/>
              </a:solidFill>
              <a:effectLst>
                <a:outerShdw blurRad="63500" dist="25400" dir="2700000" algn="tl">
                  <a:srgbClr val="000000">
                    <a:alpha val="14000"/>
                  </a:srgbClr>
                </a:outerShdw>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992557149"/>
      </p:ext>
    </p:extLst>
  </p:cSld>
  <p:clrMapOvr>
    <a:masterClrMapping/>
  </p:clrMapOvr>
  <mc:AlternateContent xmlns:mc="http://schemas.openxmlformats.org/markup-compatibility/2006" xmlns:p14="http://schemas.microsoft.com/office/powerpoint/2010/main">
    <mc:Choice Requires="p14">
      <p:transition spd="slow" p14:dur="1600" advTm="6046">
        <p:blinds dir="vert"/>
      </p:transition>
    </mc:Choice>
    <mc:Fallback xmlns="">
      <p:transition spd="slow" advTm="6046">
        <p:blinds dir="vert"/>
      </p:transition>
    </mc:Fallback>
  </mc:AlternateContent>
  <p:extLst>
    <p:ext uri="{E180D4A7-C9FB-4DFB-919C-405C955672EB}">
      <p14:showEvtLst xmlns:p14="http://schemas.microsoft.com/office/powerpoint/2010/main">
        <p14:playEvt time="0" objId="23"/>
      </p14:showEvtLst>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947983" y="264683"/>
            <a:ext cx="722791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6.1.1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预算法律制度的构成</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62478" y="1463296"/>
            <a:ext cx="5245234" cy="5415664"/>
          </a:xfrm>
          <a:prstGeom prst="rect">
            <a:avLst/>
          </a:prstGeom>
        </p:spPr>
      </p:pic>
      <p:sp>
        <p:nvSpPr>
          <p:cNvPr id="6" name="矩形 5"/>
          <p:cNvSpPr/>
          <p:nvPr/>
        </p:nvSpPr>
        <p:spPr bwMode="auto">
          <a:xfrm>
            <a:off x="679425" y="1463296"/>
            <a:ext cx="5400600" cy="2325744"/>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       预算法律制度是指国家经过法定程序制定的，用以调整在国家进行预算资金的筹集、分配、使用和管理过程中发生的经济关系的法律规范的总称。</a:t>
            </a:r>
            <a:endParaRPr lang="zh-CN" altLang="en-US" sz="3200" dirty="0">
              <a:latin typeface="微软雅黑 Light" panose="020B0502040204020203" pitchFamily="34" charset="-122"/>
              <a:ea typeface="微软雅黑 Light" panose="020B0502040204020203" pitchFamily="34" charset="-122"/>
            </a:endParaRPr>
          </a:p>
        </p:txBody>
      </p:sp>
      <p:sp>
        <p:nvSpPr>
          <p:cNvPr id="12" name="矩形 11"/>
          <p:cNvSpPr/>
          <p:nvPr/>
        </p:nvSpPr>
        <p:spPr bwMode="auto">
          <a:xfrm>
            <a:off x="697781" y="4047594"/>
            <a:ext cx="5400600" cy="2325744"/>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nSpc>
                <a:spcPct val="150000"/>
              </a:lnSpc>
            </a:pPr>
            <a:r>
              <a:rPr lang="zh-CN" altLang="en-US" sz="2400" dirty="0">
                <a:solidFill>
                  <a:srgbClr val="393A3F"/>
                </a:solidFill>
                <a:latin typeface="微软雅黑 Light" panose="020B0502040204020203" pitchFamily="34" charset="-122"/>
                <a:ea typeface="微软雅黑 Light" panose="020B0502040204020203" pitchFamily="34" charset="-122"/>
              </a:rPr>
              <a:t>       我国预算法律制度由</a:t>
            </a:r>
            <a:r>
              <a:rPr lang="en-US" altLang="zh-CN" sz="2400" dirty="0">
                <a:solidFill>
                  <a:srgbClr val="393A3F"/>
                </a:solidFill>
                <a:latin typeface="微软雅黑 Light" panose="020B0502040204020203" pitchFamily="34" charset="-122"/>
                <a:ea typeface="微软雅黑 Light" panose="020B0502040204020203" pitchFamily="34" charset="-122"/>
              </a:rPr>
              <a:t>《</a:t>
            </a:r>
            <a:r>
              <a:rPr lang="zh-CN" altLang="en-US" sz="2400" dirty="0">
                <a:solidFill>
                  <a:srgbClr val="393A3F"/>
                </a:solidFill>
                <a:latin typeface="微软雅黑 Light" panose="020B0502040204020203" pitchFamily="34" charset="-122"/>
                <a:ea typeface="微软雅黑 Light" panose="020B0502040204020203" pitchFamily="34" charset="-122"/>
              </a:rPr>
              <a:t>中国人民共和国预算法</a:t>
            </a:r>
            <a:r>
              <a:rPr lang="en-US" altLang="zh-CN" sz="2400" dirty="0">
                <a:solidFill>
                  <a:srgbClr val="393A3F"/>
                </a:solidFill>
                <a:latin typeface="微软雅黑 Light" panose="020B0502040204020203" pitchFamily="34" charset="-122"/>
                <a:ea typeface="微软雅黑 Light" panose="020B0502040204020203" pitchFamily="34" charset="-122"/>
              </a:rPr>
              <a:t>》</a:t>
            </a:r>
            <a:r>
              <a:rPr lang="zh-CN" altLang="en-US" sz="2400" dirty="0">
                <a:solidFill>
                  <a:srgbClr val="393A3F"/>
                </a:solidFill>
                <a:latin typeface="微软雅黑 Light" panose="020B0502040204020203" pitchFamily="34" charset="-122"/>
                <a:ea typeface="微软雅黑 Light" panose="020B0502040204020203" pitchFamily="34" charset="-122"/>
              </a:rPr>
              <a:t>、</a:t>
            </a:r>
            <a:r>
              <a:rPr lang="en-US" altLang="zh-CN" sz="2400" dirty="0">
                <a:solidFill>
                  <a:srgbClr val="393A3F"/>
                </a:solidFill>
                <a:latin typeface="微软雅黑 Light" panose="020B0502040204020203" pitchFamily="34" charset="-122"/>
                <a:ea typeface="微软雅黑 Light" panose="020B0502040204020203" pitchFamily="34" charset="-122"/>
              </a:rPr>
              <a:t>《</a:t>
            </a:r>
            <a:r>
              <a:rPr lang="zh-CN" altLang="en-US" sz="2400" dirty="0">
                <a:solidFill>
                  <a:srgbClr val="393A3F"/>
                </a:solidFill>
                <a:latin typeface="微软雅黑 Light" panose="020B0502040204020203" pitchFamily="34" charset="-122"/>
                <a:ea typeface="微软雅黑 Light" panose="020B0502040204020203" pitchFamily="34" charset="-122"/>
              </a:rPr>
              <a:t>预算法实施条例</a:t>
            </a:r>
            <a:r>
              <a:rPr lang="en-US" altLang="zh-CN" sz="2400" dirty="0">
                <a:solidFill>
                  <a:srgbClr val="393A3F"/>
                </a:solidFill>
                <a:latin typeface="微软雅黑 Light" panose="020B0502040204020203" pitchFamily="34" charset="-122"/>
                <a:ea typeface="微软雅黑 Light" panose="020B0502040204020203" pitchFamily="34" charset="-122"/>
              </a:rPr>
              <a:t>》</a:t>
            </a:r>
            <a:r>
              <a:rPr lang="zh-CN" altLang="en-US" sz="2400" dirty="0">
                <a:solidFill>
                  <a:srgbClr val="393A3F"/>
                </a:solidFill>
                <a:latin typeface="微软雅黑 Light" panose="020B0502040204020203" pitchFamily="34" charset="-122"/>
                <a:ea typeface="微软雅黑 Light" panose="020B0502040204020203" pitchFamily="34" charset="-122"/>
              </a:rPr>
              <a:t>以及有关国家预算管理的其他法规制度构成。</a:t>
            </a:r>
          </a:p>
        </p:txBody>
      </p:sp>
    </p:spTree>
    <p:extLst>
      <p:ext uri="{BB962C8B-B14F-4D97-AF65-F5344CB8AC3E}">
        <p14:creationId xmlns:p14="http://schemas.microsoft.com/office/powerpoint/2010/main" val="120608337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
                                            <p:txEl>
                                              <p:pRg st="0" end="0"/>
                                            </p:txEl>
                                          </p:spTgt>
                                        </p:tgtEl>
                                        <p:attrNameLst>
                                          <p:attrName>style.visibility</p:attrName>
                                        </p:attrNameLst>
                                      </p:cBhvr>
                                      <p:to>
                                        <p:strVal val="visible"/>
                                      </p:to>
                                    </p:set>
                                    <p:anim calcmode="lin" valueType="num">
                                      <p:cBhvr additive="base">
                                        <p:cTn id="13"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1" y="264684"/>
            <a:ext cx="5040560"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6.1.2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国家预算概述</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7610549" y="1122918"/>
            <a:ext cx="4381139" cy="4710946"/>
          </a:xfrm>
          <a:prstGeom prst="rect">
            <a:avLst/>
          </a:prstGeom>
        </p:spPr>
      </p:pic>
      <p:sp>
        <p:nvSpPr>
          <p:cNvPr id="6" name="矩形 5"/>
          <p:cNvSpPr/>
          <p:nvPr/>
        </p:nvSpPr>
        <p:spPr bwMode="auto">
          <a:xfrm>
            <a:off x="481757" y="1781984"/>
            <a:ext cx="6912768" cy="2790974"/>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       国家预算也称政府预算，是政府的基本财政收支计划，即经法定程序批准的国家年度财政收支计划。国家预算是实现财政职能的基本手段，反映国家的施政方针和社会经济政策，规定政府活动的范围和方向。</a:t>
            </a:r>
          </a:p>
        </p:txBody>
      </p:sp>
      <p:sp>
        <p:nvSpPr>
          <p:cNvPr id="12" name="矩形 11"/>
          <p:cNvSpPr/>
          <p:nvPr/>
        </p:nvSpPr>
        <p:spPr bwMode="auto">
          <a:xfrm>
            <a:off x="465683" y="4759805"/>
            <a:ext cx="6912768" cy="1835707"/>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nSpc>
                <a:spcPct val="150000"/>
              </a:lnSpc>
            </a:pPr>
            <a:r>
              <a:rPr lang="zh-CN" altLang="en-US" sz="2400" dirty="0">
                <a:solidFill>
                  <a:srgbClr val="393A3F"/>
                </a:solidFill>
                <a:latin typeface="微软雅黑 Light" panose="020B0502040204020203" pitchFamily="34" charset="-122"/>
                <a:ea typeface="微软雅黑 Light" panose="020B0502040204020203" pitchFamily="34" charset="-122"/>
              </a:rPr>
              <a:t>       我国国家预算是具有法律效力的基本财政计划，是国家为了实现政治经济任务，有计划的集中和分配财政收入的重要工具，是国家经济政策的反映。</a:t>
            </a:r>
            <a:endParaRPr lang="zh-CN" altLang="en-US" sz="2800" dirty="0">
              <a:solidFill>
                <a:srgbClr val="393A3F"/>
              </a:solidFill>
              <a:latin typeface="微软雅黑 Light" panose="020B0502040204020203" pitchFamily="34" charset="-122"/>
              <a:ea typeface="微软雅黑 Light" panose="020B0502040204020203" pitchFamily="34" charset="-122"/>
            </a:endParaRPr>
          </a:p>
        </p:txBody>
      </p:sp>
      <p:sp>
        <p:nvSpPr>
          <p:cNvPr id="2" name="矩形 1"/>
          <p:cNvSpPr/>
          <p:nvPr/>
        </p:nvSpPr>
        <p:spPr>
          <a:xfrm>
            <a:off x="674002" y="1122918"/>
            <a:ext cx="2922595"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r>
              <a:rPr lang="en-US" altLang="zh-CN" sz="2800" dirty="0">
                <a:latin typeface="微软雅黑 Light" panose="020B0502040204020203" pitchFamily="34" charset="-122"/>
                <a:ea typeface="微软雅黑 Light" panose="020B0502040204020203" pitchFamily="34" charset="-122"/>
              </a:rPr>
              <a:t>1.</a:t>
            </a:r>
            <a:r>
              <a:rPr lang="zh-CN" altLang="en-US" sz="2800" dirty="0">
                <a:latin typeface="微软雅黑 Light" panose="020B0502040204020203" pitchFamily="34" charset="-122"/>
                <a:ea typeface="微软雅黑 Light" panose="020B0502040204020203" pitchFamily="34" charset="-122"/>
              </a:rPr>
              <a:t>国家预算的概念</a:t>
            </a:r>
          </a:p>
        </p:txBody>
      </p:sp>
    </p:spTree>
    <p:extLst>
      <p:ext uri="{BB962C8B-B14F-4D97-AF65-F5344CB8AC3E}">
        <p14:creationId xmlns:p14="http://schemas.microsoft.com/office/powerpoint/2010/main" val="3310665014"/>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
                                            <p:txEl>
                                              <p:pRg st="0" end="0"/>
                                            </p:txEl>
                                          </p:spTgt>
                                        </p:tgtEl>
                                        <p:attrNameLst>
                                          <p:attrName>style.visibility</p:attrName>
                                        </p:attrNameLst>
                                      </p:cBhvr>
                                      <p:to>
                                        <p:strVal val="visible"/>
                                      </p:to>
                                    </p:set>
                                    <p:anim calcmode="lin" valueType="num">
                                      <p:cBhvr additive="base">
                                        <p:cTn id="13"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283197" y="264683"/>
            <a:ext cx="66478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674445" y="1128598"/>
            <a:ext cx="5245234" cy="5415664"/>
          </a:xfrm>
          <a:prstGeom prst="rect">
            <a:avLst/>
          </a:prstGeom>
        </p:spPr>
      </p:pic>
      <p:sp>
        <p:nvSpPr>
          <p:cNvPr id="6" name="矩形 5"/>
          <p:cNvSpPr/>
          <p:nvPr/>
        </p:nvSpPr>
        <p:spPr bwMode="auto">
          <a:xfrm>
            <a:off x="379880" y="2322443"/>
            <a:ext cx="5698815" cy="3672408"/>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       国家预算作为财政分配和宏观调控的主要手段，具有分配、调控和监督职能。它主要包括以下三个方面</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      （</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）财力保证作用。</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      （</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）调节制约作用。</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      （</a:t>
            </a:r>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）反映监督作用。</a:t>
            </a:r>
          </a:p>
        </p:txBody>
      </p:sp>
      <p:sp>
        <p:nvSpPr>
          <p:cNvPr id="2" name="矩形 1"/>
          <p:cNvSpPr/>
          <p:nvPr/>
        </p:nvSpPr>
        <p:spPr>
          <a:xfrm>
            <a:off x="745183" y="1324341"/>
            <a:ext cx="2985113"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r>
              <a:rPr lang="en-US" altLang="zh-CN" sz="2800" dirty="0">
                <a:latin typeface="微软雅黑 Light" panose="020B0502040204020203" pitchFamily="34" charset="-122"/>
                <a:ea typeface="微软雅黑 Light" panose="020B0502040204020203" pitchFamily="34" charset="-122"/>
              </a:rPr>
              <a:t>2.</a:t>
            </a:r>
            <a:r>
              <a:rPr lang="zh-CN" altLang="en-US" sz="2800" dirty="0">
                <a:latin typeface="微软雅黑 Light" panose="020B0502040204020203" pitchFamily="34" charset="-122"/>
                <a:ea typeface="微软雅黑 Light" panose="020B0502040204020203" pitchFamily="34" charset="-122"/>
              </a:rPr>
              <a:t>国家预算的作用</a:t>
            </a:r>
          </a:p>
        </p:txBody>
      </p:sp>
      <p:sp>
        <p:nvSpPr>
          <p:cNvPr id="8" name="矩形 7">
            <a:extLst>
              <a:ext uri="{FF2B5EF4-FFF2-40B4-BE49-F238E27FC236}">
                <a16:creationId xmlns:a16="http://schemas.microsoft.com/office/drawing/2014/main" id="{B92B039D-407D-4133-8FA2-6348154A94E6}"/>
              </a:ext>
            </a:extLst>
          </p:cNvPr>
          <p:cNvSpPr/>
          <p:nvPr/>
        </p:nvSpPr>
        <p:spPr>
          <a:xfrm>
            <a:off x="1057821" y="264684"/>
            <a:ext cx="5040560"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6.1.2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国家预算概述</a:t>
            </a:r>
          </a:p>
        </p:txBody>
      </p:sp>
    </p:spTree>
    <p:extLst>
      <p:ext uri="{BB962C8B-B14F-4D97-AF65-F5344CB8AC3E}">
        <p14:creationId xmlns:p14="http://schemas.microsoft.com/office/powerpoint/2010/main" val="362933229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a:extLst>
              <a:ext uri="{FF2B5EF4-FFF2-40B4-BE49-F238E27FC236}">
                <a16:creationId xmlns:a16="http://schemas.microsoft.com/office/drawing/2014/main" id="{E4D913AA-DCB7-4E31-9821-D4CD1F3CE738}"/>
              </a:ext>
            </a:extLst>
          </p:cNvPr>
          <p:cNvGrpSpPr/>
          <p:nvPr/>
        </p:nvGrpSpPr>
        <p:grpSpPr>
          <a:xfrm>
            <a:off x="917903" y="1360442"/>
            <a:ext cx="4460397" cy="5020886"/>
            <a:chOff x="-1790650" y="999771"/>
            <a:chExt cx="4158587" cy="5398938"/>
          </a:xfrm>
        </p:grpSpPr>
        <p:grpSp>
          <p:nvGrpSpPr>
            <p:cNvPr id="22" name="组合 21">
              <a:extLst>
                <a:ext uri="{FF2B5EF4-FFF2-40B4-BE49-F238E27FC236}">
                  <a16:creationId xmlns:a16="http://schemas.microsoft.com/office/drawing/2014/main" id="{2244C552-738A-46AF-BC91-2F09D9966560}"/>
                </a:ext>
              </a:extLst>
            </p:cNvPr>
            <p:cNvGrpSpPr/>
            <p:nvPr/>
          </p:nvGrpSpPr>
          <p:grpSpPr>
            <a:xfrm>
              <a:off x="-1790650" y="999771"/>
              <a:ext cx="4158587" cy="5398938"/>
              <a:chOff x="7514016" y="1120636"/>
              <a:chExt cx="3552917" cy="4612620"/>
            </a:xfrm>
          </p:grpSpPr>
          <p:sp>
            <p:nvSpPr>
              <p:cNvPr id="31" name="任意多边形: 形状 30">
                <a:extLst>
                  <a:ext uri="{FF2B5EF4-FFF2-40B4-BE49-F238E27FC236}">
                    <a16:creationId xmlns:a16="http://schemas.microsoft.com/office/drawing/2014/main" id="{BF78587E-FDB8-470D-8738-45D95828013D}"/>
                  </a:ext>
                </a:extLst>
              </p:cNvPr>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2" name="任意多边形: 形状 31">
                <a:extLst>
                  <a:ext uri="{FF2B5EF4-FFF2-40B4-BE49-F238E27FC236}">
                    <a16:creationId xmlns:a16="http://schemas.microsoft.com/office/drawing/2014/main" id="{4F4F3320-4F33-4326-BCBD-F7BE792E4D92}"/>
                  </a:ext>
                </a:extLst>
              </p:cNvPr>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23" name="矩形 22">
              <a:extLst>
                <a:ext uri="{FF2B5EF4-FFF2-40B4-BE49-F238E27FC236}">
                  <a16:creationId xmlns:a16="http://schemas.microsoft.com/office/drawing/2014/main" id="{CB0A5FB2-B812-48DD-94DD-B70973A14A7B}"/>
                </a:ext>
              </a:extLst>
            </p:cNvPr>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矩形 23">
              <a:extLst>
                <a:ext uri="{FF2B5EF4-FFF2-40B4-BE49-F238E27FC236}">
                  <a16:creationId xmlns:a16="http://schemas.microsoft.com/office/drawing/2014/main" id="{7C26C7B4-22ED-4FEF-8A75-A2DB83A97374}"/>
                </a:ext>
              </a:extLst>
            </p:cNvPr>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5" name="矩形 24">
              <a:extLst>
                <a:ext uri="{FF2B5EF4-FFF2-40B4-BE49-F238E27FC236}">
                  <a16:creationId xmlns:a16="http://schemas.microsoft.com/office/drawing/2014/main" id="{7ED8B081-2D1F-49EF-BE2E-84C84EED178D}"/>
                </a:ext>
              </a:extLst>
            </p:cNvPr>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6" name="矩形 25">
              <a:extLst>
                <a:ext uri="{FF2B5EF4-FFF2-40B4-BE49-F238E27FC236}">
                  <a16:creationId xmlns:a16="http://schemas.microsoft.com/office/drawing/2014/main" id="{F2B8BEC5-10E6-408D-A1E6-C2F43395FDA8}"/>
                </a:ext>
              </a:extLst>
            </p:cNvPr>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7" name="矩形 26">
              <a:extLst>
                <a:ext uri="{FF2B5EF4-FFF2-40B4-BE49-F238E27FC236}">
                  <a16:creationId xmlns:a16="http://schemas.microsoft.com/office/drawing/2014/main" id="{FFD19AEA-90B7-4F96-967A-B8AD18D9F50B}"/>
                </a:ext>
              </a:extLst>
            </p:cNvPr>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8" name="矩形 27">
              <a:extLst>
                <a:ext uri="{FF2B5EF4-FFF2-40B4-BE49-F238E27FC236}">
                  <a16:creationId xmlns:a16="http://schemas.microsoft.com/office/drawing/2014/main" id="{8D9FE40F-E410-42CE-9DAB-AC1A480563E6}"/>
                </a:ext>
              </a:extLst>
            </p:cNvPr>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9" name="矩形 28">
              <a:extLst>
                <a:ext uri="{FF2B5EF4-FFF2-40B4-BE49-F238E27FC236}">
                  <a16:creationId xmlns:a16="http://schemas.microsoft.com/office/drawing/2014/main" id="{4C89769F-F687-4AC5-9587-C2301881AD07}"/>
                </a:ext>
              </a:extLst>
            </p:cNvPr>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0" name="矩形 29">
              <a:extLst>
                <a:ext uri="{FF2B5EF4-FFF2-40B4-BE49-F238E27FC236}">
                  <a16:creationId xmlns:a16="http://schemas.microsoft.com/office/drawing/2014/main" id="{8B9357CE-AE16-40AC-A4C0-EE64C251ED69}"/>
                </a:ext>
              </a:extLst>
            </p:cNvPr>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grpSp>
        <p:nvGrpSpPr>
          <p:cNvPr id="33" name="组合 32">
            <a:extLst>
              <a:ext uri="{FF2B5EF4-FFF2-40B4-BE49-F238E27FC236}">
                <a16:creationId xmlns:a16="http://schemas.microsoft.com/office/drawing/2014/main" id="{D1BA5C95-722C-4817-971C-9B2EF8562DE3}"/>
              </a:ext>
            </a:extLst>
          </p:cNvPr>
          <p:cNvGrpSpPr/>
          <p:nvPr/>
        </p:nvGrpSpPr>
        <p:grpSpPr>
          <a:xfrm>
            <a:off x="-203281" y="1601121"/>
            <a:ext cx="3777210" cy="3401502"/>
            <a:chOff x="2177483" y="3378200"/>
            <a:chExt cx="1682750" cy="1620838"/>
          </a:xfrm>
        </p:grpSpPr>
        <p:sp>
          <p:nvSpPr>
            <p:cNvPr id="34" name="Freeform 266">
              <a:extLst>
                <a:ext uri="{FF2B5EF4-FFF2-40B4-BE49-F238E27FC236}">
                  <a16:creationId xmlns:a16="http://schemas.microsoft.com/office/drawing/2014/main" id="{37EA2A24-4B04-44F7-A9AE-064E4042FEE5}"/>
                </a:ext>
              </a:extLst>
            </p:cNvPr>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5" name="Freeform 267">
              <a:extLst>
                <a:ext uri="{FF2B5EF4-FFF2-40B4-BE49-F238E27FC236}">
                  <a16:creationId xmlns:a16="http://schemas.microsoft.com/office/drawing/2014/main" id="{53F736EA-435C-4818-A355-0A9EEE28968E}"/>
                </a:ext>
              </a:extLst>
            </p:cNvPr>
            <p:cNvSpPr>
              <a:spLocks/>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6" name="Freeform 268">
              <a:extLst>
                <a:ext uri="{FF2B5EF4-FFF2-40B4-BE49-F238E27FC236}">
                  <a16:creationId xmlns:a16="http://schemas.microsoft.com/office/drawing/2014/main" id="{EFD65CBC-773B-431F-A6ED-4C80D6408F01}"/>
                </a:ext>
              </a:extLst>
            </p:cNvPr>
            <p:cNvSpPr>
              <a:spLocks/>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7" name="Freeform 269">
              <a:extLst>
                <a:ext uri="{FF2B5EF4-FFF2-40B4-BE49-F238E27FC236}">
                  <a16:creationId xmlns:a16="http://schemas.microsoft.com/office/drawing/2014/main" id="{047A15EF-6030-433A-BA93-02241A02CC76}"/>
                </a:ext>
              </a:extLst>
            </p:cNvPr>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4" name="Freeform 270">
              <a:extLst>
                <a:ext uri="{FF2B5EF4-FFF2-40B4-BE49-F238E27FC236}">
                  <a16:creationId xmlns:a16="http://schemas.microsoft.com/office/drawing/2014/main" id="{AA5CBCA1-942C-4362-805C-A5E45141C302}"/>
                </a:ext>
              </a:extLst>
            </p:cNvPr>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5" name="Freeform 271">
              <a:extLst>
                <a:ext uri="{FF2B5EF4-FFF2-40B4-BE49-F238E27FC236}">
                  <a16:creationId xmlns:a16="http://schemas.microsoft.com/office/drawing/2014/main" id="{934F7B4E-2024-49AA-8A71-5EBBCE40A922}"/>
                </a:ext>
              </a:extLst>
            </p:cNvPr>
            <p:cNvSpPr>
              <a:spLocks/>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7" name="Freeform 272">
              <a:extLst>
                <a:ext uri="{FF2B5EF4-FFF2-40B4-BE49-F238E27FC236}">
                  <a16:creationId xmlns:a16="http://schemas.microsoft.com/office/drawing/2014/main" id="{3CBA1E62-B954-4F3A-98D8-43C507F4DCA2}"/>
                </a:ext>
              </a:extLst>
            </p:cNvPr>
            <p:cNvSpPr>
              <a:spLocks/>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8" name="Freeform 273">
              <a:extLst>
                <a:ext uri="{FF2B5EF4-FFF2-40B4-BE49-F238E27FC236}">
                  <a16:creationId xmlns:a16="http://schemas.microsoft.com/office/drawing/2014/main" id="{D1EDDDFC-5CA5-432F-830E-091E90ADA616}"/>
                </a:ext>
              </a:extLst>
            </p:cNvPr>
            <p:cNvSpPr>
              <a:spLocks/>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54" name="Freeform 274">
              <a:extLst>
                <a:ext uri="{FF2B5EF4-FFF2-40B4-BE49-F238E27FC236}">
                  <a16:creationId xmlns:a16="http://schemas.microsoft.com/office/drawing/2014/main" id="{4C7CA546-015A-47BD-8CC6-782430C9C9F8}"/>
                </a:ext>
              </a:extLst>
            </p:cNvPr>
            <p:cNvSpPr>
              <a:spLocks/>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56" name="矩形 55">
            <a:extLst>
              <a:ext uri="{FF2B5EF4-FFF2-40B4-BE49-F238E27FC236}">
                <a16:creationId xmlns:a16="http://schemas.microsoft.com/office/drawing/2014/main" id="{19A5F725-53A7-4C82-AD5E-85B763AF8E1D}"/>
              </a:ext>
            </a:extLst>
          </p:cNvPr>
          <p:cNvSpPr/>
          <p:nvPr/>
        </p:nvSpPr>
        <p:spPr>
          <a:xfrm>
            <a:off x="1378139" y="2147957"/>
            <a:ext cx="1766963" cy="1384995"/>
          </a:xfrm>
          <a:prstGeom prst="rect">
            <a:avLst/>
          </a:prstGeom>
          <a:noFill/>
        </p:spPr>
        <p:txBody>
          <a:bodyPr wrap="square" rtlCol="0">
            <a:spAutoFit/>
          </a:bodyPr>
          <a:lstStyle/>
          <a:p>
            <a:pPr lvl="0" algn="ctr">
              <a:defRPr/>
            </a:pPr>
            <a:r>
              <a:rPr lang="en-US" altLang="zh-CN" sz="2800" b="1" dirty="0">
                <a:solidFill>
                  <a:schemeClr val="accent2"/>
                </a:solidFill>
                <a:latin typeface="微软雅黑 Light" panose="020B0502040204020203" pitchFamily="34" charset="-122"/>
                <a:ea typeface="微软雅黑 Light" panose="020B0502040204020203" pitchFamily="34" charset="-122"/>
                <a:cs typeface="+mn-ea"/>
                <a:sym typeface="+mn-lt"/>
              </a:rPr>
              <a:t>3.</a:t>
            </a:r>
            <a:r>
              <a:rPr lang="zh-CN" altLang="en-US" sz="2800" b="1" dirty="0">
                <a:solidFill>
                  <a:schemeClr val="accent2"/>
                </a:solidFill>
                <a:latin typeface="微软雅黑 Light" panose="020B0502040204020203" pitchFamily="34" charset="-122"/>
                <a:ea typeface="微软雅黑 Light" panose="020B0502040204020203" pitchFamily="34" charset="-122"/>
                <a:cs typeface="+mn-ea"/>
                <a:sym typeface="+mn-lt"/>
              </a:rPr>
              <a:t>国家预算的级次划分</a:t>
            </a:r>
          </a:p>
        </p:txBody>
      </p:sp>
      <p:sp>
        <p:nvSpPr>
          <p:cNvPr id="2" name="矩形 1"/>
          <p:cNvSpPr/>
          <p:nvPr/>
        </p:nvSpPr>
        <p:spPr>
          <a:xfrm>
            <a:off x="1426154" y="4331289"/>
            <a:ext cx="3544170" cy="1569660"/>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     我国国家预算的级次结构是根据国家政权结构、行政区域划分和财政管理体制要求而确定的。</a:t>
            </a:r>
          </a:p>
        </p:txBody>
      </p:sp>
      <p:grpSp>
        <p:nvGrpSpPr>
          <p:cNvPr id="40" name="组合 39">
            <a:extLst>
              <a:ext uri="{FF2B5EF4-FFF2-40B4-BE49-F238E27FC236}">
                <a16:creationId xmlns:a16="http://schemas.microsoft.com/office/drawing/2014/main" id="{E4D913AA-DCB7-4E31-9821-D4CD1F3CE738}"/>
              </a:ext>
            </a:extLst>
          </p:cNvPr>
          <p:cNvGrpSpPr/>
          <p:nvPr/>
        </p:nvGrpSpPr>
        <p:grpSpPr>
          <a:xfrm>
            <a:off x="6818464" y="1590884"/>
            <a:ext cx="4383568" cy="4990004"/>
            <a:chOff x="-1790650" y="999771"/>
            <a:chExt cx="4158587" cy="5398938"/>
          </a:xfrm>
        </p:grpSpPr>
        <p:grpSp>
          <p:nvGrpSpPr>
            <p:cNvPr id="41" name="组合 40">
              <a:extLst>
                <a:ext uri="{FF2B5EF4-FFF2-40B4-BE49-F238E27FC236}">
                  <a16:creationId xmlns:a16="http://schemas.microsoft.com/office/drawing/2014/main" id="{2244C552-738A-46AF-BC91-2F09D9966560}"/>
                </a:ext>
              </a:extLst>
            </p:cNvPr>
            <p:cNvGrpSpPr/>
            <p:nvPr/>
          </p:nvGrpSpPr>
          <p:grpSpPr>
            <a:xfrm>
              <a:off x="-1790650" y="999771"/>
              <a:ext cx="4158587" cy="5398938"/>
              <a:chOff x="7514016" y="1120636"/>
              <a:chExt cx="3552917" cy="4612620"/>
            </a:xfrm>
          </p:grpSpPr>
          <p:sp>
            <p:nvSpPr>
              <p:cNvPr id="60" name="任意多边形: 形状 30">
                <a:extLst>
                  <a:ext uri="{FF2B5EF4-FFF2-40B4-BE49-F238E27FC236}">
                    <a16:creationId xmlns:a16="http://schemas.microsoft.com/office/drawing/2014/main" id="{BF78587E-FDB8-470D-8738-45D95828013D}"/>
                  </a:ext>
                </a:extLst>
              </p:cNvPr>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62" name="任意多边形: 形状 31">
                <a:extLst>
                  <a:ext uri="{FF2B5EF4-FFF2-40B4-BE49-F238E27FC236}">
                    <a16:creationId xmlns:a16="http://schemas.microsoft.com/office/drawing/2014/main" id="{4F4F3320-4F33-4326-BCBD-F7BE792E4D92}"/>
                  </a:ext>
                </a:extLst>
              </p:cNvPr>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42" name="矩形 41">
              <a:extLst>
                <a:ext uri="{FF2B5EF4-FFF2-40B4-BE49-F238E27FC236}">
                  <a16:creationId xmlns:a16="http://schemas.microsoft.com/office/drawing/2014/main" id="{CB0A5FB2-B812-48DD-94DD-B70973A14A7B}"/>
                </a:ext>
              </a:extLst>
            </p:cNvPr>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3" name="矩形 42">
              <a:extLst>
                <a:ext uri="{FF2B5EF4-FFF2-40B4-BE49-F238E27FC236}">
                  <a16:creationId xmlns:a16="http://schemas.microsoft.com/office/drawing/2014/main" id="{7C26C7B4-22ED-4FEF-8A75-A2DB83A97374}"/>
                </a:ext>
              </a:extLst>
            </p:cNvPr>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6" name="矩形 45">
              <a:extLst>
                <a:ext uri="{FF2B5EF4-FFF2-40B4-BE49-F238E27FC236}">
                  <a16:creationId xmlns:a16="http://schemas.microsoft.com/office/drawing/2014/main" id="{7ED8B081-2D1F-49EF-BE2E-84C84EED178D}"/>
                </a:ext>
              </a:extLst>
            </p:cNvPr>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9" name="矩形 48">
              <a:extLst>
                <a:ext uri="{FF2B5EF4-FFF2-40B4-BE49-F238E27FC236}">
                  <a16:creationId xmlns:a16="http://schemas.microsoft.com/office/drawing/2014/main" id="{F2B8BEC5-10E6-408D-A1E6-C2F43395FDA8}"/>
                </a:ext>
              </a:extLst>
            </p:cNvPr>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50" name="矩形 49">
              <a:extLst>
                <a:ext uri="{FF2B5EF4-FFF2-40B4-BE49-F238E27FC236}">
                  <a16:creationId xmlns:a16="http://schemas.microsoft.com/office/drawing/2014/main" id="{FFD19AEA-90B7-4F96-967A-B8AD18D9F50B}"/>
                </a:ext>
              </a:extLst>
            </p:cNvPr>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53" name="矩形 52">
              <a:extLst>
                <a:ext uri="{FF2B5EF4-FFF2-40B4-BE49-F238E27FC236}">
                  <a16:creationId xmlns:a16="http://schemas.microsoft.com/office/drawing/2014/main" id="{8D9FE40F-E410-42CE-9DAB-AC1A480563E6}"/>
                </a:ext>
              </a:extLst>
            </p:cNvPr>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55" name="矩形 54">
              <a:extLst>
                <a:ext uri="{FF2B5EF4-FFF2-40B4-BE49-F238E27FC236}">
                  <a16:creationId xmlns:a16="http://schemas.microsoft.com/office/drawing/2014/main" id="{4C89769F-F687-4AC5-9587-C2301881AD07}"/>
                </a:ext>
              </a:extLst>
            </p:cNvPr>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59" name="矩形 58">
              <a:extLst>
                <a:ext uri="{FF2B5EF4-FFF2-40B4-BE49-F238E27FC236}">
                  <a16:creationId xmlns:a16="http://schemas.microsoft.com/office/drawing/2014/main" id="{8B9357CE-AE16-40AC-A4C0-EE64C251ED69}"/>
                </a:ext>
              </a:extLst>
            </p:cNvPr>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grpSp>
        <p:nvGrpSpPr>
          <p:cNvPr id="63" name="组合 62">
            <a:extLst>
              <a:ext uri="{FF2B5EF4-FFF2-40B4-BE49-F238E27FC236}">
                <a16:creationId xmlns:a16="http://schemas.microsoft.com/office/drawing/2014/main" id="{D1BA5C95-722C-4817-971C-9B2EF8562DE3}"/>
              </a:ext>
            </a:extLst>
          </p:cNvPr>
          <p:cNvGrpSpPr/>
          <p:nvPr/>
        </p:nvGrpSpPr>
        <p:grpSpPr>
          <a:xfrm rot="10800000">
            <a:off x="7975806" y="416112"/>
            <a:ext cx="3644426" cy="3565362"/>
            <a:chOff x="2177483" y="3378200"/>
            <a:chExt cx="1682750" cy="1620838"/>
          </a:xfrm>
        </p:grpSpPr>
        <p:sp>
          <p:nvSpPr>
            <p:cNvPr id="65" name="Freeform 266">
              <a:extLst>
                <a:ext uri="{FF2B5EF4-FFF2-40B4-BE49-F238E27FC236}">
                  <a16:creationId xmlns:a16="http://schemas.microsoft.com/office/drawing/2014/main" id="{37EA2A24-4B04-44F7-A9AE-064E4042FEE5}"/>
                </a:ext>
              </a:extLst>
            </p:cNvPr>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66" name="Freeform 267">
              <a:extLst>
                <a:ext uri="{FF2B5EF4-FFF2-40B4-BE49-F238E27FC236}">
                  <a16:creationId xmlns:a16="http://schemas.microsoft.com/office/drawing/2014/main" id="{53F736EA-435C-4818-A355-0A9EEE28968E}"/>
                </a:ext>
              </a:extLst>
            </p:cNvPr>
            <p:cNvSpPr>
              <a:spLocks/>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67" name="Freeform 268">
              <a:extLst>
                <a:ext uri="{FF2B5EF4-FFF2-40B4-BE49-F238E27FC236}">
                  <a16:creationId xmlns:a16="http://schemas.microsoft.com/office/drawing/2014/main" id="{EFD65CBC-773B-431F-A6ED-4C80D6408F01}"/>
                </a:ext>
              </a:extLst>
            </p:cNvPr>
            <p:cNvSpPr>
              <a:spLocks/>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68" name="Freeform 269">
              <a:extLst>
                <a:ext uri="{FF2B5EF4-FFF2-40B4-BE49-F238E27FC236}">
                  <a16:creationId xmlns:a16="http://schemas.microsoft.com/office/drawing/2014/main" id="{047A15EF-6030-433A-BA93-02241A02CC76}"/>
                </a:ext>
              </a:extLst>
            </p:cNvPr>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69" name="Freeform 270">
              <a:extLst>
                <a:ext uri="{FF2B5EF4-FFF2-40B4-BE49-F238E27FC236}">
                  <a16:creationId xmlns:a16="http://schemas.microsoft.com/office/drawing/2014/main" id="{AA5CBCA1-942C-4362-805C-A5E45141C302}"/>
                </a:ext>
              </a:extLst>
            </p:cNvPr>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70" name="Freeform 271">
              <a:extLst>
                <a:ext uri="{FF2B5EF4-FFF2-40B4-BE49-F238E27FC236}">
                  <a16:creationId xmlns:a16="http://schemas.microsoft.com/office/drawing/2014/main" id="{934F7B4E-2024-49AA-8A71-5EBBCE40A922}"/>
                </a:ext>
              </a:extLst>
            </p:cNvPr>
            <p:cNvSpPr>
              <a:spLocks/>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71" name="Freeform 272">
              <a:extLst>
                <a:ext uri="{FF2B5EF4-FFF2-40B4-BE49-F238E27FC236}">
                  <a16:creationId xmlns:a16="http://schemas.microsoft.com/office/drawing/2014/main" id="{3CBA1E62-B954-4F3A-98D8-43C507F4DCA2}"/>
                </a:ext>
              </a:extLst>
            </p:cNvPr>
            <p:cNvSpPr>
              <a:spLocks/>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72" name="Freeform 273">
              <a:extLst>
                <a:ext uri="{FF2B5EF4-FFF2-40B4-BE49-F238E27FC236}">
                  <a16:creationId xmlns:a16="http://schemas.microsoft.com/office/drawing/2014/main" id="{D1EDDDFC-5CA5-432F-830E-091E90ADA616}"/>
                </a:ext>
              </a:extLst>
            </p:cNvPr>
            <p:cNvSpPr>
              <a:spLocks/>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73" name="Freeform 274">
              <a:extLst>
                <a:ext uri="{FF2B5EF4-FFF2-40B4-BE49-F238E27FC236}">
                  <a16:creationId xmlns:a16="http://schemas.microsoft.com/office/drawing/2014/main" id="{4C7CA546-015A-47BD-8CC6-782430C9C9F8}"/>
                </a:ext>
              </a:extLst>
            </p:cNvPr>
            <p:cNvSpPr>
              <a:spLocks/>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74" name="矩形 73">
            <a:extLst>
              <a:ext uri="{FF2B5EF4-FFF2-40B4-BE49-F238E27FC236}">
                <a16:creationId xmlns:a16="http://schemas.microsoft.com/office/drawing/2014/main" id="{19A5F725-53A7-4C82-AD5E-85B763AF8E1D}"/>
              </a:ext>
            </a:extLst>
          </p:cNvPr>
          <p:cNvSpPr/>
          <p:nvPr/>
        </p:nvSpPr>
        <p:spPr>
          <a:xfrm>
            <a:off x="8158029" y="2389389"/>
            <a:ext cx="1766963" cy="954107"/>
          </a:xfrm>
          <a:prstGeom prst="rect">
            <a:avLst/>
          </a:prstGeom>
          <a:noFill/>
        </p:spPr>
        <p:txBody>
          <a:bodyPr wrap="square" rtlCol="0">
            <a:spAutoFit/>
          </a:bodyPr>
          <a:lstStyle/>
          <a:p>
            <a:pPr lvl="0" algn="ctr">
              <a:defRPr/>
            </a:pPr>
            <a:r>
              <a:rPr lang="en-US" altLang="zh-CN" sz="2800" b="1" dirty="0">
                <a:solidFill>
                  <a:schemeClr val="accent2"/>
                </a:solidFill>
                <a:latin typeface="微软雅黑 Light" panose="020B0502040204020203" pitchFamily="34" charset="-122"/>
                <a:ea typeface="微软雅黑 Light" panose="020B0502040204020203" pitchFamily="34" charset="-122"/>
                <a:cs typeface="+mn-ea"/>
                <a:sym typeface="+mn-lt"/>
              </a:rPr>
              <a:t>4.</a:t>
            </a:r>
            <a:r>
              <a:rPr lang="zh-CN" altLang="en-US" sz="2800" b="1" dirty="0">
                <a:solidFill>
                  <a:schemeClr val="accent2"/>
                </a:solidFill>
                <a:latin typeface="微软雅黑 Light" panose="020B0502040204020203" pitchFamily="34" charset="-122"/>
                <a:ea typeface="微软雅黑 Light" panose="020B0502040204020203" pitchFamily="34" charset="-122"/>
                <a:cs typeface="+mn-ea"/>
                <a:sym typeface="+mn-lt"/>
              </a:rPr>
              <a:t>国家预算的构成</a:t>
            </a:r>
          </a:p>
        </p:txBody>
      </p:sp>
      <p:sp>
        <p:nvSpPr>
          <p:cNvPr id="3" name="矩形 2"/>
          <p:cNvSpPr/>
          <p:nvPr/>
        </p:nvSpPr>
        <p:spPr>
          <a:xfrm>
            <a:off x="6818464" y="4363011"/>
            <a:ext cx="4307462" cy="2308324"/>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）国家预算按照政府级次分类。</a:t>
            </a:r>
            <a:endParaRPr lang="en-US" altLang="zh-CN" sz="2400" dirty="0">
              <a:latin typeface="微软雅黑 Light" panose="020B0502040204020203" pitchFamily="34" charset="-122"/>
              <a:ea typeface="微软雅黑 Light" panose="020B0502040204020203" pitchFamily="34" charset="-122"/>
            </a:endParaRPr>
          </a:p>
          <a:p>
            <a:r>
              <a:rPr lang="zh-CN" altLang="en-US" sz="2400" dirty="0">
                <a:latin typeface="微软雅黑 Light" panose="020B0502040204020203" pitchFamily="34" charset="-122"/>
                <a:ea typeface="微软雅黑 Light" panose="020B0502040204020203" pitchFamily="34" charset="-122"/>
              </a:rPr>
              <a:t>      ①中央预算。②地方预算。</a:t>
            </a:r>
            <a:endParaRPr lang="en-US" altLang="zh-CN" sz="2400" dirty="0">
              <a:latin typeface="微软雅黑 Light" panose="020B0502040204020203" pitchFamily="34" charset="-122"/>
              <a:ea typeface="微软雅黑 Light" panose="020B0502040204020203" pitchFamily="34" charset="-122"/>
            </a:endParaRPr>
          </a:p>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）按照收支管理范围分类。</a:t>
            </a:r>
          </a:p>
          <a:p>
            <a:r>
              <a:rPr lang="zh-CN" altLang="en-US" sz="2400" dirty="0">
                <a:latin typeface="微软雅黑 Light" panose="020B0502040204020203" pitchFamily="34" charset="-122"/>
                <a:ea typeface="微软雅黑 Light" panose="020B0502040204020203" pitchFamily="34" charset="-122"/>
              </a:rPr>
              <a:t>      ①总预算。②部门单位预算。</a:t>
            </a:r>
          </a:p>
        </p:txBody>
      </p:sp>
      <p:sp>
        <p:nvSpPr>
          <p:cNvPr id="52" name="矩形 51">
            <a:extLst>
              <a:ext uri="{FF2B5EF4-FFF2-40B4-BE49-F238E27FC236}">
                <a16:creationId xmlns:a16="http://schemas.microsoft.com/office/drawing/2014/main" id="{B33A1A1E-E498-4E27-9FF2-76608BF8C98F}"/>
              </a:ext>
            </a:extLst>
          </p:cNvPr>
          <p:cNvSpPr/>
          <p:nvPr/>
        </p:nvSpPr>
        <p:spPr>
          <a:xfrm>
            <a:off x="1057821" y="264684"/>
            <a:ext cx="5040560"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6.1.2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国家预算概述</a:t>
            </a:r>
          </a:p>
        </p:txBody>
      </p:sp>
    </p:spTree>
    <p:extLst>
      <p:ext uri="{BB962C8B-B14F-4D97-AF65-F5344CB8AC3E}">
        <p14:creationId xmlns:p14="http://schemas.microsoft.com/office/powerpoint/2010/main" val="78228716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ppt_x"/>
                                          </p:val>
                                        </p:tav>
                                        <p:tav tm="100000">
                                          <p:val>
                                            <p:strVal val="#ppt_x"/>
                                          </p:val>
                                        </p:tav>
                                      </p:tavLst>
                                    </p:anim>
                                    <p:anim calcmode="lin" valueType="num">
                                      <p:cBhvr additive="base">
                                        <p:cTn id="8"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4">
                                            <p:txEl>
                                              <p:pRg st="0" end="0"/>
                                            </p:txEl>
                                          </p:spTgt>
                                        </p:tgtEl>
                                        <p:attrNameLst>
                                          <p:attrName>style.visibility</p:attrName>
                                        </p:attrNameLst>
                                      </p:cBhvr>
                                      <p:to>
                                        <p:strVal val="visible"/>
                                      </p:to>
                                    </p:set>
                                    <p:anim calcmode="lin" valueType="num">
                                      <p:cBhvr additive="base">
                                        <p:cTn id="19" dur="500" fill="hold"/>
                                        <p:tgtEl>
                                          <p:spTgt spid="7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ppt_x"/>
                                          </p:val>
                                        </p:tav>
                                        <p:tav tm="100000">
                                          <p:val>
                                            <p:strVal val="#ppt_x"/>
                                          </p:val>
                                        </p:tav>
                                      </p:tavLst>
                                    </p:anim>
                                    <p:anim calcmode="lin" valueType="num">
                                      <p:cBhvr additive="base">
                                        <p:cTn id="2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a:extLst>
              <a:ext uri="{FF2B5EF4-FFF2-40B4-BE49-F238E27FC236}">
                <a16:creationId xmlns:a16="http://schemas.microsoft.com/office/drawing/2014/main" id="{E4D913AA-DCB7-4E31-9821-D4CD1F3CE738}"/>
              </a:ext>
            </a:extLst>
          </p:cNvPr>
          <p:cNvGrpSpPr/>
          <p:nvPr/>
        </p:nvGrpSpPr>
        <p:grpSpPr>
          <a:xfrm>
            <a:off x="207026" y="1574954"/>
            <a:ext cx="3795510" cy="4607291"/>
            <a:chOff x="-1790650" y="999771"/>
            <a:chExt cx="4158587" cy="5398938"/>
          </a:xfrm>
        </p:grpSpPr>
        <p:grpSp>
          <p:nvGrpSpPr>
            <p:cNvPr id="22" name="组合 21">
              <a:extLst>
                <a:ext uri="{FF2B5EF4-FFF2-40B4-BE49-F238E27FC236}">
                  <a16:creationId xmlns:a16="http://schemas.microsoft.com/office/drawing/2014/main" id="{2244C552-738A-46AF-BC91-2F09D9966560}"/>
                </a:ext>
              </a:extLst>
            </p:cNvPr>
            <p:cNvGrpSpPr/>
            <p:nvPr/>
          </p:nvGrpSpPr>
          <p:grpSpPr>
            <a:xfrm>
              <a:off x="-1790650" y="999771"/>
              <a:ext cx="4158587" cy="5398938"/>
              <a:chOff x="7514016" y="1120636"/>
              <a:chExt cx="3552917" cy="4612620"/>
            </a:xfrm>
          </p:grpSpPr>
          <p:sp>
            <p:nvSpPr>
              <p:cNvPr id="31" name="任意多边形: 形状 30">
                <a:extLst>
                  <a:ext uri="{FF2B5EF4-FFF2-40B4-BE49-F238E27FC236}">
                    <a16:creationId xmlns:a16="http://schemas.microsoft.com/office/drawing/2014/main" id="{BF78587E-FDB8-470D-8738-45D95828013D}"/>
                  </a:ext>
                </a:extLst>
              </p:cNvPr>
              <p:cNvSpPr/>
              <p:nvPr/>
            </p:nvSpPr>
            <p:spPr bwMode="auto">
              <a:xfrm>
                <a:off x="7514016" y="1120636"/>
                <a:ext cx="3552917" cy="4612620"/>
              </a:xfrm>
              <a:custGeom>
                <a:avLst/>
                <a:gdLst>
                  <a:gd name="connsiteX0" fmla="*/ 142969 w 3552917"/>
                  <a:gd name="connsiteY0" fmla="*/ 0 h 4612620"/>
                  <a:gd name="connsiteX1" fmla="*/ 2864067 w 3552917"/>
                  <a:gd name="connsiteY1" fmla="*/ 0 h 4612620"/>
                  <a:gd name="connsiteX2" fmla="*/ 3552917 w 3552917"/>
                  <a:gd name="connsiteY2" fmla="*/ 688850 h 4612620"/>
                  <a:gd name="connsiteX3" fmla="*/ 3552917 w 3552917"/>
                  <a:gd name="connsiteY3" fmla="*/ 4469651 h 4612620"/>
                  <a:gd name="connsiteX4" fmla="*/ 3409948 w 3552917"/>
                  <a:gd name="connsiteY4" fmla="*/ 4612620 h 4612620"/>
                  <a:gd name="connsiteX5" fmla="*/ 142969 w 3552917"/>
                  <a:gd name="connsiteY5" fmla="*/ 4612620 h 4612620"/>
                  <a:gd name="connsiteX6" fmla="*/ 0 w 3552917"/>
                  <a:gd name="connsiteY6" fmla="*/ 4469651 h 4612620"/>
                  <a:gd name="connsiteX7" fmla="*/ 0 w 3552917"/>
                  <a:gd name="connsiteY7" fmla="*/ 142969 h 4612620"/>
                  <a:gd name="connsiteX8" fmla="*/ 142969 w 3552917"/>
                  <a:gd name="connsiteY8" fmla="*/ 0 h 4612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52917" h="4612620">
                    <a:moveTo>
                      <a:pt x="142969" y="0"/>
                    </a:moveTo>
                    <a:lnTo>
                      <a:pt x="2864067" y="0"/>
                    </a:lnTo>
                    <a:lnTo>
                      <a:pt x="3552917" y="688850"/>
                    </a:lnTo>
                    <a:lnTo>
                      <a:pt x="3552917" y="4469651"/>
                    </a:lnTo>
                    <a:cubicBezTo>
                      <a:pt x="3552917" y="4548611"/>
                      <a:pt x="3488908" y="4612620"/>
                      <a:pt x="3409948" y="4612620"/>
                    </a:cubicBezTo>
                    <a:lnTo>
                      <a:pt x="142969" y="4612620"/>
                    </a:lnTo>
                    <a:cubicBezTo>
                      <a:pt x="64009" y="4612620"/>
                      <a:pt x="0" y="4548611"/>
                      <a:pt x="0" y="4469651"/>
                    </a:cubicBezTo>
                    <a:lnTo>
                      <a:pt x="0" y="142969"/>
                    </a:lnTo>
                    <a:cubicBezTo>
                      <a:pt x="0" y="64009"/>
                      <a:pt x="64009" y="0"/>
                      <a:pt x="142969" y="0"/>
                    </a:cubicBezTo>
                    <a:close/>
                  </a:path>
                </a:pathLst>
              </a:custGeom>
              <a:solidFill>
                <a:schemeClr val="bg1"/>
              </a:solidFill>
              <a:ln w="6350" cap="flat" cmpd="sng" algn="ctr">
                <a:solidFill>
                  <a:schemeClr val="accent5">
                    <a:lumMod val="40000"/>
                    <a:lumOff val="60000"/>
                  </a:schemeClr>
                </a:solidFill>
                <a:prstDash val="solid"/>
                <a:round/>
                <a:headEnd type="none" w="med" len="med"/>
                <a:tailEnd type="none" w="med" len="med"/>
              </a:ln>
              <a:effectLst>
                <a:outerShdw blurRad="12700" dist="127000" dir="2700000" algn="tl" rotWithShape="0">
                  <a:prstClr val="black">
                    <a:alpha val="20000"/>
                  </a:prstClr>
                </a:outerShdw>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2" name="任意多边形: 形状 31">
                <a:extLst>
                  <a:ext uri="{FF2B5EF4-FFF2-40B4-BE49-F238E27FC236}">
                    <a16:creationId xmlns:a16="http://schemas.microsoft.com/office/drawing/2014/main" id="{4F4F3320-4F33-4326-BCBD-F7BE792E4D92}"/>
                  </a:ext>
                </a:extLst>
              </p:cNvPr>
              <p:cNvSpPr/>
              <p:nvPr/>
            </p:nvSpPr>
            <p:spPr bwMode="auto">
              <a:xfrm rot="10800000">
                <a:off x="10378083" y="1120636"/>
                <a:ext cx="688850" cy="688850"/>
              </a:xfrm>
              <a:custGeom>
                <a:avLst/>
                <a:gdLst>
                  <a:gd name="connsiteX0" fmla="*/ 0 w 688850"/>
                  <a:gd name="connsiteY0" fmla="*/ 0 h 688850"/>
                  <a:gd name="connsiteX1" fmla="*/ 545881 w 688850"/>
                  <a:gd name="connsiteY1" fmla="*/ 0 h 688850"/>
                  <a:gd name="connsiteX2" fmla="*/ 688850 w 688850"/>
                  <a:gd name="connsiteY2" fmla="*/ 142969 h 688850"/>
                  <a:gd name="connsiteX3" fmla="*/ 688850 w 688850"/>
                  <a:gd name="connsiteY3" fmla="*/ 688850 h 688850"/>
                </a:gdLst>
                <a:ahLst/>
                <a:cxnLst>
                  <a:cxn ang="0">
                    <a:pos x="connsiteX0" y="connsiteY0"/>
                  </a:cxn>
                  <a:cxn ang="0">
                    <a:pos x="connsiteX1" y="connsiteY1"/>
                  </a:cxn>
                  <a:cxn ang="0">
                    <a:pos x="connsiteX2" y="connsiteY2"/>
                  </a:cxn>
                  <a:cxn ang="0">
                    <a:pos x="connsiteX3" y="connsiteY3"/>
                  </a:cxn>
                </a:cxnLst>
                <a:rect l="l" t="t" r="r" b="b"/>
                <a:pathLst>
                  <a:path w="688850" h="688850">
                    <a:moveTo>
                      <a:pt x="0" y="0"/>
                    </a:moveTo>
                    <a:lnTo>
                      <a:pt x="545881" y="0"/>
                    </a:lnTo>
                    <a:cubicBezTo>
                      <a:pt x="624841" y="0"/>
                      <a:pt x="688850" y="64009"/>
                      <a:pt x="688850" y="142969"/>
                    </a:cubicBezTo>
                    <a:lnTo>
                      <a:pt x="688850" y="688850"/>
                    </a:lnTo>
                    <a:close/>
                  </a:path>
                </a:pathLst>
              </a:custGeom>
              <a:solidFill>
                <a:schemeClr val="accent5">
                  <a:lumMod val="40000"/>
                  <a:lumOff val="6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23" name="矩形 22">
              <a:extLst>
                <a:ext uri="{FF2B5EF4-FFF2-40B4-BE49-F238E27FC236}">
                  <a16:creationId xmlns:a16="http://schemas.microsoft.com/office/drawing/2014/main" id="{CB0A5FB2-B812-48DD-94DD-B70973A14A7B}"/>
                </a:ext>
              </a:extLst>
            </p:cNvPr>
            <p:cNvSpPr/>
            <p:nvPr/>
          </p:nvSpPr>
          <p:spPr bwMode="auto">
            <a:xfrm>
              <a:off x="-1102578" y="2288246"/>
              <a:ext cx="2592188" cy="218433"/>
            </a:xfrm>
            <a:prstGeom prst="rect">
              <a:avLst/>
            </a:prstGeom>
            <a:solidFill>
              <a:schemeClr val="bg1">
                <a:lumMod val="8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矩形 23">
              <a:extLst>
                <a:ext uri="{FF2B5EF4-FFF2-40B4-BE49-F238E27FC236}">
                  <a16:creationId xmlns:a16="http://schemas.microsoft.com/office/drawing/2014/main" id="{7C26C7B4-22ED-4FEF-8A75-A2DB83A97374}"/>
                </a:ext>
              </a:extLst>
            </p:cNvPr>
            <p:cNvSpPr/>
            <p:nvPr/>
          </p:nvSpPr>
          <p:spPr bwMode="auto">
            <a:xfrm>
              <a:off x="-1102578" y="285934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5" name="矩形 24">
              <a:extLst>
                <a:ext uri="{FF2B5EF4-FFF2-40B4-BE49-F238E27FC236}">
                  <a16:creationId xmlns:a16="http://schemas.microsoft.com/office/drawing/2014/main" id="{7ED8B081-2D1F-49EF-BE2E-84C84EED178D}"/>
                </a:ext>
              </a:extLst>
            </p:cNvPr>
            <p:cNvSpPr/>
            <p:nvPr/>
          </p:nvSpPr>
          <p:spPr bwMode="auto">
            <a:xfrm>
              <a:off x="-1102578" y="3392538"/>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6" name="矩形 25">
              <a:extLst>
                <a:ext uri="{FF2B5EF4-FFF2-40B4-BE49-F238E27FC236}">
                  <a16:creationId xmlns:a16="http://schemas.microsoft.com/office/drawing/2014/main" id="{F2B8BEC5-10E6-408D-A1E6-C2F43395FDA8}"/>
                </a:ext>
              </a:extLst>
            </p:cNvPr>
            <p:cNvSpPr/>
            <p:nvPr/>
          </p:nvSpPr>
          <p:spPr bwMode="auto">
            <a:xfrm>
              <a:off x="-1102578" y="37354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7" name="矩形 26">
              <a:extLst>
                <a:ext uri="{FF2B5EF4-FFF2-40B4-BE49-F238E27FC236}">
                  <a16:creationId xmlns:a16="http://schemas.microsoft.com/office/drawing/2014/main" id="{FFD19AEA-90B7-4F96-967A-B8AD18D9F50B}"/>
                </a:ext>
              </a:extLst>
            </p:cNvPr>
            <p:cNvSpPr/>
            <p:nvPr/>
          </p:nvSpPr>
          <p:spPr bwMode="auto">
            <a:xfrm>
              <a:off x="-1102578" y="4078323"/>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8" name="矩形 27">
              <a:extLst>
                <a:ext uri="{FF2B5EF4-FFF2-40B4-BE49-F238E27FC236}">
                  <a16:creationId xmlns:a16="http://schemas.microsoft.com/office/drawing/2014/main" id="{8D9FE40F-E410-42CE-9DAB-AC1A480563E6}"/>
                </a:ext>
              </a:extLst>
            </p:cNvPr>
            <p:cNvSpPr/>
            <p:nvPr/>
          </p:nvSpPr>
          <p:spPr bwMode="auto">
            <a:xfrm>
              <a:off x="-1102578" y="5048022"/>
              <a:ext cx="1441240"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9" name="矩形 28">
              <a:extLst>
                <a:ext uri="{FF2B5EF4-FFF2-40B4-BE49-F238E27FC236}">
                  <a16:creationId xmlns:a16="http://schemas.microsoft.com/office/drawing/2014/main" id="{4C89769F-F687-4AC5-9587-C2301881AD07}"/>
                </a:ext>
              </a:extLst>
            </p:cNvPr>
            <p:cNvSpPr/>
            <p:nvPr/>
          </p:nvSpPr>
          <p:spPr bwMode="auto">
            <a:xfrm>
              <a:off x="-1102578" y="4421130"/>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0" name="矩形 29">
              <a:extLst>
                <a:ext uri="{FF2B5EF4-FFF2-40B4-BE49-F238E27FC236}">
                  <a16:creationId xmlns:a16="http://schemas.microsoft.com/office/drawing/2014/main" id="{8B9357CE-AE16-40AC-A4C0-EE64C251ED69}"/>
                </a:ext>
              </a:extLst>
            </p:cNvPr>
            <p:cNvSpPr/>
            <p:nvPr/>
          </p:nvSpPr>
          <p:spPr bwMode="auto">
            <a:xfrm>
              <a:off x="-1102578" y="4708367"/>
              <a:ext cx="2592188" cy="194999"/>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grpSp>
        <p:nvGrpSpPr>
          <p:cNvPr id="33" name="组合 32">
            <a:extLst>
              <a:ext uri="{FF2B5EF4-FFF2-40B4-BE49-F238E27FC236}">
                <a16:creationId xmlns:a16="http://schemas.microsoft.com/office/drawing/2014/main" id="{D1BA5C95-722C-4817-971C-9B2EF8562DE3}"/>
              </a:ext>
            </a:extLst>
          </p:cNvPr>
          <p:cNvGrpSpPr/>
          <p:nvPr/>
        </p:nvGrpSpPr>
        <p:grpSpPr>
          <a:xfrm>
            <a:off x="-1403456" y="1918981"/>
            <a:ext cx="4461499" cy="4173767"/>
            <a:chOff x="2177483" y="3378200"/>
            <a:chExt cx="1682750" cy="1620838"/>
          </a:xfrm>
        </p:grpSpPr>
        <p:sp>
          <p:nvSpPr>
            <p:cNvPr id="34" name="Freeform 266">
              <a:extLst>
                <a:ext uri="{FF2B5EF4-FFF2-40B4-BE49-F238E27FC236}">
                  <a16:creationId xmlns:a16="http://schemas.microsoft.com/office/drawing/2014/main" id="{37EA2A24-4B04-44F7-A9AE-064E4042FEE5}"/>
                </a:ext>
              </a:extLst>
            </p:cNvPr>
            <p:cNvSpPr>
              <a:spLocks noEditPoints="1"/>
            </p:cNvSpPr>
            <p:nvPr/>
          </p:nvSpPr>
          <p:spPr bwMode="auto">
            <a:xfrm>
              <a:off x="2771208" y="3378200"/>
              <a:ext cx="1089025" cy="1095375"/>
            </a:xfrm>
            <a:custGeom>
              <a:avLst/>
              <a:gdLst>
                <a:gd name="T0" fmla="*/ 163 w 195"/>
                <a:gd name="T1" fmla="*/ 169 h 196"/>
                <a:gd name="T2" fmla="*/ 194 w 195"/>
                <a:gd name="T3" fmla="*/ 101 h 196"/>
                <a:gd name="T4" fmla="*/ 168 w 195"/>
                <a:gd name="T5" fmla="*/ 32 h 196"/>
                <a:gd name="T6" fmla="*/ 101 w 195"/>
                <a:gd name="T7" fmla="*/ 1 h 196"/>
                <a:gd name="T8" fmla="*/ 0 w 195"/>
                <a:gd name="T9" fmla="*/ 95 h 196"/>
                <a:gd name="T10" fmla="*/ 27 w 195"/>
                <a:gd name="T11" fmla="*/ 164 h 196"/>
                <a:gd name="T12" fmla="*/ 94 w 195"/>
                <a:gd name="T13" fmla="*/ 195 h 196"/>
                <a:gd name="T14" fmla="*/ 163 w 195"/>
                <a:gd name="T15" fmla="*/ 169 h 196"/>
                <a:gd name="T16" fmla="*/ 37 w 195"/>
                <a:gd name="T17" fmla="*/ 155 h 196"/>
                <a:gd name="T18" fmla="*/ 14 w 195"/>
                <a:gd name="T19" fmla="*/ 95 h 196"/>
                <a:gd name="T20" fmla="*/ 100 w 195"/>
                <a:gd name="T21" fmla="*/ 15 h 196"/>
                <a:gd name="T22" fmla="*/ 158 w 195"/>
                <a:gd name="T23" fmla="*/ 41 h 196"/>
                <a:gd name="T24" fmla="*/ 181 w 195"/>
                <a:gd name="T25" fmla="*/ 101 h 196"/>
                <a:gd name="T26" fmla="*/ 154 w 195"/>
                <a:gd name="T27" fmla="*/ 159 h 196"/>
                <a:gd name="T28" fmla="*/ 94 w 195"/>
                <a:gd name="T29" fmla="*/ 181 h 196"/>
                <a:gd name="T30" fmla="*/ 37 w 195"/>
                <a:gd name="T31" fmla="*/ 155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5" h="196">
                  <a:moveTo>
                    <a:pt x="163" y="169"/>
                  </a:moveTo>
                  <a:cubicBezTo>
                    <a:pt x="182" y="151"/>
                    <a:pt x="193" y="127"/>
                    <a:pt x="194" y="101"/>
                  </a:cubicBezTo>
                  <a:cubicBezTo>
                    <a:pt x="195" y="76"/>
                    <a:pt x="186" y="51"/>
                    <a:pt x="168" y="32"/>
                  </a:cubicBezTo>
                  <a:cubicBezTo>
                    <a:pt x="150" y="13"/>
                    <a:pt x="126" y="2"/>
                    <a:pt x="101" y="1"/>
                  </a:cubicBezTo>
                  <a:cubicBezTo>
                    <a:pt x="47" y="0"/>
                    <a:pt x="2" y="42"/>
                    <a:pt x="0" y="95"/>
                  </a:cubicBezTo>
                  <a:cubicBezTo>
                    <a:pt x="0" y="121"/>
                    <a:pt x="9" y="146"/>
                    <a:pt x="27" y="164"/>
                  </a:cubicBezTo>
                  <a:cubicBezTo>
                    <a:pt x="44" y="183"/>
                    <a:pt x="68" y="194"/>
                    <a:pt x="94" y="195"/>
                  </a:cubicBezTo>
                  <a:cubicBezTo>
                    <a:pt x="120" y="196"/>
                    <a:pt x="145" y="187"/>
                    <a:pt x="163" y="169"/>
                  </a:cubicBezTo>
                  <a:moveTo>
                    <a:pt x="37" y="155"/>
                  </a:moveTo>
                  <a:cubicBezTo>
                    <a:pt x="21" y="139"/>
                    <a:pt x="13" y="118"/>
                    <a:pt x="14" y="95"/>
                  </a:cubicBezTo>
                  <a:cubicBezTo>
                    <a:pt x="16" y="49"/>
                    <a:pt x="54" y="13"/>
                    <a:pt x="100" y="15"/>
                  </a:cubicBezTo>
                  <a:cubicBezTo>
                    <a:pt x="122" y="16"/>
                    <a:pt x="143" y="25"/>
                    <a:pt x="158" y="41"/>
                  </a:cubicBezTo>
                  <a:cubicBezTo>
                    <a:pt x="173" y="57"/>
                    <a:pt x="181" y="79"/>
                    <a:pt x="181" y="101"/>
                  </a:cubicBezTo>
                  <a:cubicBezTo>
                    <a:pt x="180" y="123"/>
                    <a:pt x="170" y="144"/>
                    <a:pt x="154" y="159"/>
                  </a:cubicBezTo>
                  <a:cubicBezTo>
                    <a:pt x="138" y="174"/>
                    <a:pt x="117" y="182"/>
                    <a:pt x="94" y="181"/>
                  </a:cubicBezTo>
                  <a:cubicBezTo>
                    <a:pt x="72" y="181"/>
                    <a:pt x="52" y="171"/>
                    <a:pt x="37" y="155"/>
                  </a:cubicBezTo>
                </a:path>
              </a:pathLst>
            </a:custGeom>
            <a:solidFill>
              <a:srgbClr val="3036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5" name="Freeform 267">
              <a:extLst>
                <a:ext uri="{FF2B5EF4-FFF2-40B4-BE49-F238E27FC236}">
                  <a16:creationId xmlns:a16="http://schemas.microsoft.com/office/drawing/2014/main" id="{53F736EA-435C-4818-A355-0A9EEE28968E}"/>
                </a:ext>
              </a:extLst>
            </p:cNvPr>
            <p:cNvSpPr>
              <a:spLocks/>
            </p:cNvSpPr>
            <p:nvPr/>
          </p:nvSpPr>
          <p:spPr bwMode="auto">
            <a:xfrm>
              <a:off x="2177483" y="4311650"/>
              <a:ext cx="722313" cy="687388"/>
            </a:xfrm>
            <a:custGeom>
              <a:avLst/>
              <a:gdLst>
                <a:gd name="T0" fmla="*/ 7 w 129"/>
                <a:gd name="T1" fmla="*/ 115 h 123"/>
                <a:gd name="T2" fmla="*/ 7 w 129"/>
                <a:gd name="T3" fmla="*/ 115 h 123"/>
                <a:gd name="T4" fmla="*/ 12 w 129"/>
                <a:gd name="T5" fmla="*/ 83 h 123"/>
                <a:gd name="T6" fmla="*/ 90 w 129"/>
                <a:gd name="T7" fmla="*/ 10 h 123"/>
                <a:gd name="T8" fmla="*/ 121 w 129"/>
                <a:gd name="T9" fmla="*/ 8 h 123"/>
                <a:gd name="T10" fmla="*/ 122 w 129"/>
                <a:gd name="T11" fmla="*/ 8 h 123"/>
                <a:gd name="T12" fmla="*/ 117 w 129"/>
                <a:gd name="T13" fmla="*/ 39 h 123"/>
                <a:gd name="T14" fmla="*/ 39 w 129"/>
                <a:gd name="T15" fmla="*/ 112 h 123"/>
                <a:gd name="T16" fmla="*/ 7 w 129"/>
                <a:gd name="T17" fmla="*/ 11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23">
                  <a:moveTo>
                    <a:pt x="7" y="115"/>
                  </a:moveTo>
                  <a:cubicBezTo>
                    <a:pt x="7" y="115"/>
                    <a:pt x="7" y="115"/>
                    <a:pt x="7" y="115"/>
                  </a:cubicBezTo>
                  <a:cubicBezTo>
                    <a:pt x="0" y="107"/>
                    <a:pt x="2" y="93"/>
                    <a:pt x="12" y="83"/>
                  </a:cubicBezTo>
                  <a:cubicBezTo>
                    <a:pt x="90" y="10"/>
                    <a:pt x="90" y="10"/>
                    <a:pt x="90" y="10"/>
                  </a:cubicBezTo>
                  <a:cubicBezTo>
                    <a:pt x="100" y="1"/>
                    <a:pt x="114" y="0"/>
                    <a:pt x="121" y="8"/>
                  </a:cubicBezTo>
                  <a:cubicBezTo>
                    <a:pt x="122" y="8"/>
                    <a:pt x="122" y="8"/>
                    <a:pt x="122" y="8"/>
                  </a:cubicBezTo>
                  <a:cubicBezTo>
                    <a:pt x="129" y="16"/>
                    <a:pt x="127" y="30"/>
                    <a:pt x="117" y="39"/>
                  </a:cubicBezTo>
                  <a:cubicBezTo>
                    <a:pt x="39" y="112"/>
                    <a:pt x="39" y="112"/>
                    <a:pt x="39" y="112"/>
                  </a:cubicBezTo>
                  <a:cubicBezTo>
                    <a:pt x="29" y="121"/>
                    <a:pt x="15" y="123"/>
                    <a:pt x="7" y="115"/>
                  </a:cubicBezTo>
                  <a:close/>
                </a:path>
              </a:pathLst>
            </a:custGeom>
            <a:solidFill>
              <a:srgbClr val="DC62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6" name="Freeform 268">
              <a:extLst>
                <a:ext uri="{FF2B5EF4-FFF2-40B4-BE49-F238E27FC236}">
                  <a16:creationId xmlns:a16="http://schemas.microsoft.com/office/drawing/2014/main" id="{EFD65CBC-773B-431F-A6ED-4C80D6408F01}"/>
                </a:ext>
              </a:extLst>
            </p:cNvPr>
            <p:cNvSpPr>
              <a:spLocks/>
            </p:cNvSpPr>
            <p:nvPr/>
          </p:nvSpPr>
          <p:spPr bwMode="auto">
            <a:xfrm>
              <a:off x="2609283" y="4283075"/>
              <a:ext cx="312738" cy="314325"/>
            </a:xfrm>
            <a:custGeom>
              <a:avLst/>
              <a:gdLst>
                <a:gd name="T0" fmla="*/ 11 w 56"/>
                <a:gd name="T1" fmla="*/ 44 h 56"/>
                <a:gd name="T2" fmla="*/ 11 w 56"/>
                <a:gd name="T3" fmla="*/ 44 h 56"/>
                <a:gd name="T4" fmla="*/ 2 w 56"/>
                <a:gd name="T5" fmla="*/ 25 h 56"/>
                <a:gd name="T6" fmla="*/ 26 w 56"/>
                <a:gd name="T7" fmla="*/ 3 h 56"/>
                <a:gd name="T8" fmla="*/ 44 w 56"/>
                <a:gd name="T9" fmla="*/ 13 h 56"/>
                <a:gd name="T10" fmla="*/ 45 w 56"/>
                <a:gd name="T11" fmla="*/ 13 h 56"/>
                <a:gd name="T12" fmla="*/ 53 w 56"/>
                <a:gd name="T13" fmla="*/ 32 h 56"/>
                <a:gd name="T14" fmla="*/ 29 w 56"/>
                <a:gd name="T15" fmla="*/ 53 h 56"/>
                <a:gd name="T16" fmla="*/ 11 w 56"/>
                <a:gd name="T17" fmla="*/ 4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6">
                  <a:moveTo>
                    <a:pt x="11" y="44"/>
                  </a:moveTo>
                  <a:cubicBezTo>
                    <a:pt x="11" y="44"/>
                    <a:pt x="11" y="44"/>
                    <a:pt x="11" y="44"/>
                  </a:cubicBezTo>
                  <a:cubicBezTo>
                    <a:pt x="3" y="36"/>
                    <a:pt x="0" y="27"/>
                    <a:pt x="2" y="25"/>
                  </a:cubicBezTo>
                  <a:cubicBezTo>
                    <a:pt x="26" y="3"/>
                    <a:pt x="26" y="3"/>
                    <a:pt x="26" y="3"/>
                  </a:cubicBezTo>
                  <a:cubicBezTo>
                    <a:pt x="29" y="0"/>
                    <a:pt x="37" y="5"/>
                    <a:pt x="44" y="13"/>
                  </a:cubicBezTo>
                  <a:cubicBezTo>
                    <a:pt x="45" y="13"/>
                    <a:pt x="45" y="13"/>
                    <a:pt x="45" y="13"/>
                  </a:cubicBezTo>
                  <a:cubicBezTo>
                    <a:pt x="52" y="21"/>
                    <a:pt x="56" y="29"/>
                    <a:pt x="53" y="32"/>
                  </a:cubicBezTo>
                  <a:cubicBezTo>
                    <a:pt x="29" y="53"/>
                    <a:pt x="29" y="53"/>
                    <a:pt x="29" y="53"/>
                  </a:cubicBezTo>
                  <a:cubicBezTo>
                    <a:pt x="27" y="56"/>
                    <a:pt x="18" y="52"/>
                    <a:pt x="11" y="44"/>
                  </a:cubicBezTo>
                  <a:close/>
                </a:path>
              </a:pathLst>
            </a:custGeom>
            <a:solidFill>
              <a:srgbClr val="DC623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7" name="Freeform 269">
              <a:extLst>
                <a:ext uri="{FF2B5EF4-FFF2-40B4-BE49-F238E27FC236}">
                  <a16:creationId xmlns:a16="http://schemas.microsoft.com/office/drawing/2014/main" id="{047A15EF-6030-433A-BA93-02241A02CC76}"/>
                </a:ext>
              </a:extLst>
            </p:cNvPr>
            <p:cNvSpPr>
              <a:spLocks noEditPoints="1"/>
            </p:cNvSpPr>
            <p:nvPr/>
          </p:nvSpPr>
          <p:spPr bwMode="auto">
            <a:xfrm>
              <a:off x="2848995" y="3460750"/>
              <a:ext cx="933450" cy="928688"/>
            </a:xfrm>
            <a:custGeom>
              <a:avLst/>
              <a:gdLst>
                <a:gd name="T0" fmla="*/ 12 w 167"/>
                <a:gd name="T1" fmla="*/ 58 h 166"/>
                <a:gd name="T2" fmla="*/ 31 w 167"/>
                <a:gd name="T3" fmla="*/ 28 h 166"/>
                <a:gd name="T4" fmla="*/ 83 w 167"/>
                <a:gd name="T5" fmla="*/ 7 h 166"/>
                <a:gd name="T6" fmla="*/ 86 w 167"/>
                <a:gd name="T7" fmla="*/ 7 h 166"/>
                <a:gd name="T8" fmla="*/ 139 w 167"/>
                <a:gd name="T9" fmla="*/ 31 h 166"/>
                <a:gd name="T10" fmla="*/ 159 w 167"/>
                <a:gd name="T11" fmla="*/ 86 h 166"/>
                <a:gd name="T12" fmla="*/ 159 w 167"/>
                <a:gd name="T13" fmla="*/ 86 h 166"/>
                <a:gd name="T14" fmla="*/ 146 w 167"/>
                <a:gd name="T15" fmla="*/ 126 h 166"/>
                <a:gd name="T16" fmla="*/ 150 w 167"/>
                <a:gd name="T17" fmla="*/ 103 h 166"/>
                <a:gd name="T18" fmla="*/ 150 w 167"/>
                <a:gd name="T19" fmla="*/ 103 h 166"/>
                <a:gd name="T20" fmla="*/ 130 w 167"/>
                <a:gd name="T21" fmla="*/ 49 h 166"/>
                <a:gd name="T22" fmla="*/ 77 w 167"/>
                <a:gd name="T23" fmla="*/ 25 h 166"/>
                <a:gd name="T24" fmla="*/ 74 w 167"/>
                <a:gd name="T25" fmla="*/ 25 h 166"/>
                <a:gd name="T26" fmla="*/ 22 w 167"/>
                <a:gd name="T27" fmla="*/ 45 h 166"/>
                <a:gd name="T28" fmla="*/ 12 w 167"/>
                <a:gd name="T29" fmla="*/ 58 h 166"/>
                <a:gd name="T30" fmla="*/ 83 w 167"/>
                <a:gd name="T31" fmla="*/ 0 h 166"/>
                <a:gd name="T32" fmla="*/ 83 w 167"/>
                <a:gd name="T33" fmla="*/ 0 h 166"/>
                <a:gd name="T34" fmla="*/ 0 w 167"/>
                <a:gd name="T35" fmla="*/ 80 h 166"/>
                <a:gd name="T36" fmla="*/ 0 w 167"/>
                <a:gd name="T37" fmla="*/ 83 h 166"/>
                <a:gd name="T38" fmla="*/ 23 w 167"/>
                <a:gd name="T39" fmla="*/ 140 h 166"/>
                <a:gd name="T40" fmla="*/ 80 w 167"/>
                <a:gd name="T41" fmla="*/ 166 h 166"/>
                <a:gd name="T42" fmla="*/ 83 w 167"/>
                <a:gd name="T43" fmla="*/ 166 h 166"/>
                <a:gd name="T44" fmla="*/ 83 w 167"/>
                <a:gd name="T45" fmla="*/ 166 h 166"/>
                <a:gd name="T46" fmla="*/ 83 w 167"/>
                <a:gd name="T47" fmla="*/ 166 h 166"/>
                <a:gd name="T48" fmla="*/ 138 w 167"/>
                <a:gd name="T49" fmla="*/ 146 h 166"/>
                <a:gd name="T50" fmla="*/ 138 w 167"/>
                <a:gd name="T51" fmla="*/ 145 h 166"/>
                <a:gd name="T52" fmla="*/ 138 w 167"/>
                <a:gd name="T53" fmla="*/ 145 h 166"/>
                <a:gd name="T54" fmla="*/ 139 w 167"/>
                <a:gd name="T55" fmla="*/ 145 h 166"/>
                <a:gd name="T56" fmla="*/ 140 w 167"/>
                <a:gd name="T57" fmla="*/ 144 h 166"/>
                <a:gd name="T58" fmla="*/ 140 w 167"/>
                <a:gd name="T59" fmla="*/ 144 h 166"/>
                <a:gd name="T60" fmla="*/ 167 w 167"/>
                <a:gd name="T61" fmla="*/ 86 h 166"/>
                <a:gd name="T62" fmla="*/ 167 w 167"/>
                <a:gd name="T63" fmla="*/ 83 h 166"/>
                <a:gd name="T64" fmla="*/ 144 w 167"/>
                <a:gd name="T65" fmla="*/ 26 h 166"/>
                <a:gd name="T66" fmla="*/ 86 w 167"/>
                <a:gd name="T67" fmla="*/ 0 h 166"/>
                <a:gd name="T68" fmla="*/ 86 w 167"/>
                <a:gd name="T69" fmla="*/ 0 h 166"/>
                <a:gd name="T70" fmla="*/ 83 w 167"/>
                <a:gd name="T71" fmla="*/ 0 h 166"/>
                <a:gd name="T72" fmla="*/ 83 w 167"/>
                <a:gd name="T7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7" h="166">
                  <a:moveTo>
                    <a:pt x="12" y="58"/>
                  </a:moveTo>
                  <a:cubicBezTo>
                    <a:pt x="16" y="47"/>
                    <a:pt x="22" y="36"/>
                    <a:pt x="31" y="28"/>
                  </a:cubicBezTo>
                  <a:cubicBezTo>
                    <a:pt x="46" y="14"/>
                    <a:pt x="64" y="7"/>
                    <a:pt x="83" y="7"/>
                  </a:cubicBezTo>
                  <a:cubicBezTo>
                    <a:pt x="84" y="7"/>
                    <a:pt x="85" y="7"/>
                    <a:pt x="86" y="7"/>
                  </a:cubicBezTo>
                  <a:cubicBezTo>
                    <a:pt x="106" y="8"/>
                    <a:pt x="125" y="16"/>
                    <a:pt x="139" y="31"/>
                  </a:cubicBezTo>
                  <a:cubicBezTo>
                    <a:pt x="152" y="46"/>
                    <a:pt x="160" y="65"/>
                    <a:pt x="159" y="86"/>
                  </a:cubicBezTo>
                  <a:cubicBezTo>
                    <a:pt x="159" y="86"/>
                    <a:pt x="159" y="86"/>
                    <a:pt x="159" y="86"/>
                  </a:cubicBezTo>
                  <a:cubicBezTo>
                    <a:pt x="159" y="100"/>
                    <a:pt x="154" y="114"/>
                    <a:pt x="146" y="126"/>
                  </a:cubicBezTo>
                  <a:cubicBezTo>
                    <a:pt x="148" y="119"/>
                    <a:pt x="150" y="111"/>
                    <a:pt x="150" y="103"/>
                  </a:cubicBezTo>
                  <a:cubicBezTo>
                    <a:pt x="150" y="103"/>
                    <a:pt x="150" y="103"/>
                    <a:pt x="150" y="103"/>
                  </a:cubicBezTo>
                  <a:cubicBezTo>
                    <a:pt x="151" y="83"/>
                    <a:pt x="143" y="64"/>
                    <a:pt x="130" y="49"/>
                  </a:cubicBezTo>
                  <a:cubicBezTo>
                    <a:pt x="116" y="34"/>
                    <a:pt x="97" y="26"/>
                    <a:pt x="77" y="25"/>
                  </a:cubicBezTo>
                  <a:cubicBezTo>
                    <a:pt x="76" y="25"/>
                    <a:pt x="75" y="25"/>
                    <a:pt x="74" y="25"/>
                  </a:cubicBezTo>
                  <a:cubicBezTo>
                    <a:pt x="55" y="25"/>
                    <a:pt x="37" y="32"/>
                    <a:pt x="22" y="45"/>
                  </a:cubicBezTo>
                  <a:cubicBezTo>
                    <a:pt x="18" y="49"/>
                    <a:pt x="15" y="53"/>
                    <a:pt x="12" y="58"/>
                  </a:cubicBezTo>
                  <a:moveTo>
                    <a:pt x="83" y="0"/>
                  </a:moveTo>
                  <a:cubicBezTo>
                    <a:pt x="83" y="0"/>
                    <a:pt x="83" y="0"/>
                    <a:pt x="83" y="0"/>
                  </a:cubicBezTo>
                  <a:cubicBezTo>
                    <a:pt x="39" y="0"/>
                    <a:pt x="2" y="35"/>
                    <a:pt x="0" y="80"/>
                  </a:cubicBezTo>
                  <a:cubicBezTo>
                    <a:pt x="0" y="81"/>
                    <a:pt x="0" y="82"/>
                    <a:pt x="0" y="83"/>
                  </a:cubicBezTo>
                  <a:cubicBezTo>
                    <a:pt x="0" y="104"/>
                    <a:pt x="8" y="125"/>
                    <a:pt x="23" y="140"/>
                  </a:cubicBezTo>
                  <a:cubicBezTo>
                    <a:pt x="38" y="156"/>
                    <a:pt x="58" y="166"/>
                    <a:pt x="80" y="166"/>
                  </a:cubicBezTo>
                  <a:cubicBezTo>
                    <a:pt x="81" y="166"/>
                    <a:pt x="82" y="166"/>
                    <a:pt x="83" y="166"/>
                  </a:cubicBezTo>
                  <a:cubicBezTo>
                    <a:pt x="83" y="166"/>
                    <a:pt x="83" y="166"/>
                    <a:pt x="83" y="166"/>
                  </a:cubicBezTo>
                  <a:cubicBezTo>
                    <a:pt x="83" y="166"/>
                    <a:pt x="83" y="166"/>
                    <a:pt x="83" y="166"/>
                  </a:cubicBezTo>
                  <a:cubicBezTo>
                    <a:pt x="104" y="166"/>
                    <a:pt x="123" y="159"/>
                    <a:pt x="138" y="146"/>
                  </a:cubicBezTo>
                  <a:cubicBezTo>
                    <a:pt x="138" y="146"/>
                    <a:pt x="138" y="146"/>
                    <a:pt x="138" y="145"/>
                  </a:cubicBezTo>
                  <a:cubicBezTo>
                    <a:pt x="138" y="145"/>
                    <a:pt x="138" y="145"/>
                    <a:pt x="138" y="145"/>
                  </a:cubicBezTo>
                  <a:cubicBezTo>
                    <a:pt x="139" y="145"/>
                    <a:pt x="139" y="145"/>
                    <a:pt x="139" y="145"/>
                  </a:cubicBezTo>
                  <a:cubicBezTo>
                    <a:pt x="139" y="145"/>
                    <a:pt x="140" y="144"/>
                    <a:pt x="140" y="144"/>
                  </a:cubicBezTo>
                  <a:cubicBezTo>
                    <a:pt x="140" y="144"/>
                    <a:pt x="140" y="144"/>
                    <a:pt x="140" y="144"/>
                  </a:cubicBezTo>
                  <a:cubicBezTo>
                    <a:pt x="156" y="129"/>
                    <a:pt x="166" y="108"/>
                    <a:pt x="167" y="86"/>
                  </a:cubicBezTo>
                  <a:cubicBezTo>
                    <a:pt x="167" y="85"/>
                    <a:pt x="167" y="84"/>
                    <a:pt x="167" y="83"/>
                  </a:cubicBezTo>
                  <a:cubicBezTo>
                    <a:pt x="167" y="62"/>
                    <a:pt x="159" y="42"/>
                    <a:pt x="144" y="26"/>
                  </a:cubicBezTo>
                  <a:cubicBezTo>
                    <a:pt x="129" y="10"/>
                    <a:pt x="108" y="1"/>
                    <a:pt x="86" y="0"/>
                  </a:cubicBezTo>
                  <a:cubicBezTo>
                    <a:pt x="86" y="0"/>
                    <a:pt x="86" y="0"/>
                    <a:pt x="86" y="0"/>
                  </a:cubicBezTo>
                  <a:cubicBezTo>
                    <a:pt x="85" y="0"/>
                    <a:pt x="84" y="0"/>
                    <a:pt x="83" y="0"/>
                  </a:cubicBezTo>
                  <a:cubicBezTo>
                    <a:pt x="83" y="0"/>
                    <a:pt x="83" y="0"/>
                    <a:pt x="83"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4" name="Freeform 270">
              <a:extLst>
                <a:ext uri="{FF2B5EF4-FFF2-40B4-BE49-F238E27FC236}">
                  <a16:creationId xmlns:a16="http://schemas.microsoft.com/office/drawing/2014/main" id="{AA5CBCA1-942C-4362-805C-A5E45141C302}"/>
                </a:ext>
              </a:extLst>
            </p:cNvPr>
            <p:cNvSpPr>
              <a:spLocks noEditPoints="1"/>
            </p:cNvSpPr>
            <p:nvPr/>
          </p:nvSpPr>
          <p:spPr bwMode="auto">
            <a:xfrm>
              <a:off x="2848995" y="3460750"/>
              <a:ext cx="933450" cy="928688"/>
            </a:xfrm>
            <a:custGeom>
              <a:avLst/>
              <a:gdLst>
                <a:gd name="T0" fmla="*/ 83 w 167"/>
                <a:gd name="T1" fmla="*/ 166 h 166"/>
                <a:gd name="T2" fmla="*/ 83 w 167"/>
                <a:gd name="T3" fmla="*/ 166 h 166"/>
                <a:gd name="T4" fmla="*/ 83 w 167"/>
                <a:gd name="T5" fmla="*/ 166 h 166"/>
                <a:gd name="T6" fmla="*/ 83 w 167"/>
                <a:gd name="T7" fmla="*/ 166 h 166"/>
                <a:gd name="T8" fmla="*/ 138 w 167"/>
                <a:gd name="T9" fmla="*/ 146 h 166"/>
                <a:gd name="T10" fmla="*/ 83 w 167"/>
                <a:gd name="T11" fmla="*/ 166 h 166"/>
                <a:gd name="T12" fmla="*/ 138 w 167"/>
                <a:gd name="T13" fmla="*/ 146 h 166"/>
                <a:gd name="T14" fmla="*/ 138 w 167"/>
                <a:gd name="T15" fmla="*/ 145 h 166"/>
                <a:gd name="T16" fmla="*/ 138 w 167"/>
                <a:gd name="T17" fmla="*/ 145 h 166"/>
                <a:gd name="T18" fmla="*/ 138 w 167"/>
                <a:gd name="T19" fmla="*/ 145 h 166"/>
                <a:gd name="T20" fmla="*/ 140 w 167"/>
                <a:gd name="T21" fmla="*/ 144 h 166"/>
                <a:gd name="T22" fmla="*/ 139 w 167"/>
                <a:gd name="T23" fmla="*/ 145 h 166"/>
                <a:gd name="T24" fmla="*/ 140 w 167"/>
                <a:gd name="T25" fmla="*/ 144 h 166"/>
                <a:gd name="T26" fmla="*/ 86 w 167"/>
                <a:gd name="T27" fmla="*/ 0 h 166"/>
                <a:gd name="T28" fmla="*/ 86 w 167"/>
                <a:gd name="T29" fmla="*/ 0 h 166"/>
                <a:gd name="T30" fmla="*/ 144 w 167"/>
                <a:gd name="T31" fmla="*/ 26 h 166"/>
                <a:gd name="T32" fmla="*/ 167 w 167"/>
                <a:gd name="T33" fmla="*/ 83 h 166"/>
                <a:gd name="T34" fmla="*/ 144 w 167"/>
                <a:gd name="T35" fmla="*/ 26 h 166"/>
                <a:gd name="T36" fmla="*/ 86 w 167"/>
                <a:gd name="T37" fmla="*/ 0 h 166"/>
                <a:gd name="T38" fmla="*/ 86 w 167"/>
                <a:gd name="T39" fmla="*/ 0 h 166"/>
                <a:gd name="T40" fmla="*/ 83 w 167"/>
                <a:gd name="T41" fmla="*/ 0 h 166"/>
                <a:gd name="T42" fmla="*/ 0 w 167"/>
                <a:gd name="T43" fmla="*/ 80 h 166"/>
                <a:gd name="T44" fmla="*/ 0 w 167"/>
                <a:gd name="T45" fmla="*/ 83 h 166"/>
                <a:gd name="T46" fmla="*/ 0 w 167"/>
                <a:gd name="T47" fmla="*/ 80 h 166"/>
                <a:gd name="T48" fmla="*/ 83 w 167"/>
                <a:gd name="T49" fmla="*/ 0 h 166"/>
                <a:gd name="T50" fmla="*/ 83 w 167"/>
                <a:gd name="T51" fmla="*/ 0 h 166"/>
                <a:gd name="T52" fmla="*/ 83 w 167"/>
                <a:gd name="T53" fmla="*/ 0 h 166"/>
                <a:gd name="T54" fmla="*/ 83 w 167"/>
                <a:gd name="T55" fmla="*/ 0 h 166"/>
                <a:gd name="T56" fmla="*/ 83 w 167"/>
                <a:gd name="T57"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7" h="166">
                  <a:moveTo>
                    <a:pt x="83" y="166"/>
                  </a:moveTo>
                  <a:cubicBezTo>
                    <a:pt x="83" y="166"/>
                    <a:pt x="83" y="166"/>
                    <a:pt x="83" y="166"/>
                  </a:cubicBezTo>
                  <a:cubicBezTo>
                    <a:pt x="83" y="166"/>
                    <a:pt x="83" y="166"/>
                    <a:pt x="83" y="166"/>
                  </a:cubicBezTo>
                  <a:cubicBezTo>
                    <a:pt x="83" y="166"/>
                    <a:pt x="83" y="166"/>
                    <a:pt x="83" y="166"/>
                  </a:cubicBezTo>
                  <a:moveTo>
                    <a:pt x="138" y="146"/>
                  </a:moveTo>
                  <a:cubicBezTo>
                    <a:pt x="123" y="159"/>
                    <a:pt x="104" y="166"/>
                    <a:pt x="83" y="166"/>
                  </a:cubicBezTo>
                  <a:cubicBezTo>
                    <a:pt x="104" y="166"/>
                    <a:pt x="123" y="159"/>
                    <a:pt x="138" y="146"/>
                  </a:cubicBezTo>
                  <a:moveTo>
                    <a:pt x="138" y="145"/>
                  </a:moveTo>
                  <a:cubicBezTo>
                    <a:pt x="138" y="145"/>
                    <a:pt x="138" y="145"/>
                    <a:pt x="138" y="145"/>
                  </a:cubicBezTo>
                  <a:cubicBezTo>
                    <a:pt x="138" y="145"/>
                    <a:pt x="138" y="145"/>
                    <a:pt x="138" y="145"/>
                  </a:cubicBezTo>
                  <a:moveTo>
                    <a:pt x="140" y="144"/>
                  </a:moveTo>
                  <a:cubicBezTo>
                    <a:pt x="140" y="144"/>
                    <a:pt x="139" y="145"/>
                    <a:pt x="139" y="145"/>
                  </a:cubicBezTo>
                  <a:cubicBezTo>
                    <a:pt x="139" y="145"/>
                    <a:pt x="140" y="144"/>
                    <a:pt x="140" y="144"/>
                  </a:cubicBezTo>
                  <a:moveTo>
                    <a:pt x="86" y="0"/>
                  </a:moveTo>
                  <a:cubicBezTo>
                    <a:pt x="86" y="0"/>
                    <a:pt x="86" y="0"/>
                    <a:pt x="86" y="0"/>
                  </a:cubicBezTo>
                  <a:cubicBezTo>
                    <a:pt x="108" y="1"/>
                    <a:pt x="129" y="10"/>
                    <a:pt x="144" y="26"/>
                  </a:cubicBezTo>
                  <a:cubicBezTo>
                    <a:pt x="159" y="42"/>
                    <a:pt x="167" y="62"/>
                    <a:pt x="167" y="83"/>
                  </a:cubicBezTo>
                  <a:cubicBezTo>
                    <a:pt x="167" y="62"/>
                    <a:pt x="159" y="42"/>
                    <a:pt x="144" y="26"/>
                  </a:cubicBezTo>
                  <a:cubicBezTo>
                    <a:pt x="129" y="10"/>
                    <a:pt x="108" y="1"/>
                    <a:pt x="86" y="0"/>
                  </a:cubicBezTo>
                  <a:cubicBezTo>
                    <a:pt x="86" y="0"/>
                    <a:pt x="86" y="0"/>
                    <a:pt x="86" y="0"/>
                  </a:cubicBezTo>
                  <a:moveTo>
                    <a:pt x="83" y="0"/>
                  </a:moveTo>
                  <a:cubicBezTo>
                    <a:pt x="39" y="0"/>
                    <a:pt x="2" y="35"/>
                    <a:pt x="0" y="80"/>
                  </a:cubicBezTo>
                  <a:cubicBezTo>
                    <a:pt x="0" y="81"/>
                    <a:pt x="0" y="82"/>
                    <a:pt x="0" y="83"/>
                  </a:cubicBezTo>
                  <a:cubicBezTo>
                    <a:pt x="0" y="82"/>
                    <a:pt x="0" y="81"/>
                    <a:pt x="0" y="80"/>
                  </a:cubicBezTo>
                  <a:cubicBezTo>
                    <a:pt x="2" y="35"/>
                    <a:pt x="39" y="0"/>
                    <a:pt x="83" y="0"/>
                  </a:cubicBezTo>
                  <a:moveTo>
                    <a:pt x="83" y="0"/>
                  </a:moveTo>
                  <a:cubicBezTo>
                    <a:pt x="83" y="0"/>
                    <a:pt x="83" y="0"/>
                    <a:pt x="83" y="0"/>
                  </a:cubicBezTo>
                  <a:cubicBezTo>
                    <a:pt x="83" y="0"/>
                    <a:pt x="83" y="0"/>
                    <a:pt x="83" y="0"/>
                  </a:cubicBezTo>
                  <a:cubicBezTo>
                    <a:pt x="83" y="0"/>
                    <a:pt x="83" y="0"/>
                    <a:pt x="83" y="0"/>
                  </a:cubicBezTo>
                </a:path>
              </a:pathLst>
            </a:custGeom>
            <a:solidFill>
              <a:srgbClr val="595E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5" name="Freeform 271">
              <a:extLst>
                <a:ext uri="{FF2B5EF4-FFF2-40B4-BE49-F238E27FC236}">
                  <a16:creationId xmlns:a16="http://schemas.microsoft.com/office/drawing/2014/main" id="{934F7B4E-2024-49AA-8A71-5EBBCE40A922}"/>
                </a:ext>
              </a:extLst>
            </p:cNvPr>
            <p:cNvSpPr>
              <a:spLocks/>
            </p:cNvSpPr>
            <p:nvPr/>
          </p:nvSpPr>
          <p:spPr bwMode="auto">
            <a:xfrm>
              <a:off x="2915670" y="3500438"/>
              <a:ext cx="827088" cy="665163"/>
            </a:xfrm>
            <a:custGeom>
              <a:avLst/>
              <a:gdLst>
                <a:gd name="T0" fmla="*/ 71 w 148"/>
                <a:gd name="T1" fmla="*/ 0 h 119"/>
                <a:gd name="T2" fmla="*/ 19 w 148"/>
                <a:gd name="T3" fmla="*/ 21 h 119"/>
                <a:gd name="T4" fmla="*/ 0 w 148"/>
                <a:gd name="T5" fmla="*/ 51 h 119"/>
                <a:gd name="T6" fmla="*/ 10 w 148"/>
                <a:gd name="T7" fmla="*/ 38 h 119"/>
                <a:gd name="T8" fmla="*/ 62 w 148"/>
                <a:gd name="T9" fmla="*/ 18 h 119"/>
                <a:gd name="T10" fmla="*/ 65 w 148"/>
                <a:gd name="T11" fmla="*/ 18 h 119"/>
                <a:gd name="T12" fmla="*/ 118 w 148"/>
                <a:gd name="T13" fmla="*/ 42 h 119"/>
                <a:gd name="T14" fmla="*/ 138 w 148"/>
                <a:gd name="T15" fmla="*/ 96 h 119"/>
                <a:gd name="T16" fmla="*/ 138 w 148"/>
                <a:gd name="T17" fmla="*/ 96 h 119"/>
                <a:gd name="T18" fmla="*/ 134 w 148"/>
                <a:gd name="T19" fmla="*/ 119 h 119"/>
                <a:gd name="T20" fmla="*/ 147 w 148"/>
                <a:gd name="T21" fmla="*/ 79 h 119"/>
                <a:gd name="T22" fmla="*/ 147 w 148"/>
                <a:gd name="T23" fmla="*/ 79 h 119"/>
                <a:gd name="T24" fmla="*/ 127 w 148"/>
                <a:gd name="T25" fmla="*/ 24 h 119"/>
                <a:gd name="T26" fmla="*/ 74 w 148"/>
                <a:gd name="T27" fmla="*/ 0 h 119"/>
                <a:gd name="T28" fmla="*/ 71 w 148"/>
                <a:gd name="T29" fmla="*/ 0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19">
                  <a:moveTo>
                    <a:pt x="71" y="0"/>
                  </a:moveTo>
                  <a:cubicBezTo>
                    <a:pt x="52" y="0"/>
                    <a:pt x="34" y="7"/>
                    <a:pt x="19" y="21"/>
                  </a:cubicBezTo>
                  <a:cubicBezTo>
                    <a:pt x="10" y="29"/>
                    <a:pt x="4" y="40"/>
                    <a:pt x="0" y="51"/>
                  </a:cubicBezTo>
                  <a:cubicBezTo>
                    <a:pt x="3" y="46"/>
                    <a:pt x="6" y="42"/>
                    <a:pt x="10" y="38"/>
                  </a:cubicBezTo>
                  <a:cubicBezTo>
                    <a:pt x="25" y="25"/>
                    <a:pt x="43" y="18"/>
                    <a:pt x="62" y="18"/>
                  </a:cubicBezTo>
                  <a:cubicBezTo>
                    <a:pt x="63" y="18"/>
                    <a:pt x="64" y="18"/>
                    <a:pt x="65" y="18"/>
                  </a:cubicBezTo>
                  <a:cubicBezTo>
                    <a:pt x="85" y="19"/>
                    <a:pt x="104" y="27"/>
                    <a:pt x="118" y="42"/>
                  </a:cubicBezTo>
                  <a:cubicBezTo>
                    <a:pt x="131" y="57"/>
                    <a:pt x="139" y="76"/>
                    <a:pt x="138" y="96"/>
                  </a:cubicBezTo>
                  <a:cubicBezTo>
                    <a:pt x="138" y="96"/>
                    <a:pt x="138" y="96"/>
                    <a:pt x="138" y="96"/>
                  </a:cubicBezTo>
                  <a:cubicBezTo>
                    <a:pt x="138" y="104"/>
                    <a:pt x="136" y="112"/>
                    <a:pt x="134" y="119"/>
                  </a:cubicBezTo>
                  <a:cubicBezTo>
                    <a:pt x="142" y="107"/>
                    <a:pt x="147" y="93"/>
                    <a:pt x="147" y="79"/>
                  </a:cubicBezTo>
                  <a:cubicBezTo>
                    <a:pt x="147" y="79"/>
                    <a:pt x="147" y="79"/>
                    <a:pt x="147" y="79"/>
                  </a:cubicBezTo>
                  <a:cubicBezTo>
                    <a:pt x="148" y="58"/>
                    <a:pt x="140" y="39"/>
                    <a:pt x="127" y="24"/>
                  </a:cubicBezTo>
                  <a:cubicBezTo>
                    <a:pt x="113" y="9"/>
                    <a:pt x="94" y="1"/>
                    <a:pt x="74" y="0"/>
                  </a:cubicBezTo>
                  <a:cubicBezTo>
                    <a:pt x="73" y="0"/>
                    <a:pt x="72" y="0"/>
                    <a:pt x="7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7" name="Freeform 272">
              <a:extLst>
                <a:ext uri="{FF2B5EF4-FFF2-40B4-BE49-F238E27FC236}">
                  <a16:creationId xmlns:a16="http://schemas.microsoft.com/office/drawing/2014/main" id="{3CBA1E62-B954-4F3A-98D8-43C507F4DCA2}"/>
                </a:ext>
              </a:extLst>
            </p:cNvPr>
            <p:cNvSpPr>
              <a:spLocks/>
            </p:cNvSpPr>
            <p:nvPr/>
          </p:nvSpPr>
          <p:spPr bwMode="auto">
            <a:xfrm>
              <a:off x="2804545" y="3405188"/>
              <a:ext cx="1022350" cy="536575"/>
            </a:xfrm>
            <a:custGeom>
              <a:avLst/>
              <a:gdLst>
                <a:gd name="T0" fmla="*/ 8 w 183"/>
                <a:gd name="T1" fmla="*/ 90 h 96"/>
                <a:gd name="T2" fmla="*/ 94 w 183"/>
                <a:gd name="T3" fmla="*/ 10 h 96"/>
                <a:gd name="T4" fmla="*/ 152 w 183"/>
                <a:gd name="T5" fmla="*/ 36 h 96"/>
                <a:gd name="T6" fmla="*/ 175 w 183"/>
                <a:gd name="T7" fmla="*/ 96 h 96"/>
                <a:gd name="T8" fmla="*/ 183 w 183"/>
                <a:gd name="T9" fmla="*/ 96 h 96"/>
                <a:gd name="T10" fmla="*/ 183 w 183"/>
                <a:gd name="T11" fmla="*/ 96 h 96"/>
                <a:gd name="T12" fmla="*/ 158 w 183"/>
                <a:gd name="T13" fmla="*/ 31 h 96"/>
                <a:gd name="T14" fmla="*/ 94 w 183"/>
                <a:gd name="T15" fmla="*/ 2 h 96"/>
                <a:gd name="T16" fmla="*/ 0 w 183"/>
                <a:gd name="T17" fmla="*/ 90 h 96"/>
                <a:gd name="T18" fmla="*/ 8 w 183"/>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3" h="96">
                  <a:moveTo>
                    <a:pt x="8" y="90"/>
                  </a:moveTo>
                  <a:cubicBezTo>
                    <a:pt x="10" y="44"/>
                    <a:pt x="48" y="8"/>
                    <a:pt x="94" y="10"/>
                  </a:cubicBezTo>
                  <a:cubicBezTo>
                    <a:pt x="116" y="11"/>
                    <a:pt x="137" y="20"/>
                    <a:pt x="152" y="36"/>
                  </a:cubicBezTo>
                  <a:cubicBezTo>
                    <a:pt x="167" y="52"/>
                    <a:pt x="175" y="74"/>
                    <a:pt x="175" y="96"/>
                  </a:cubicBezTo>
                  <a:cubicBezTo>
                    <a:pt x="183" y="96"/>
                    <a:pt x="183" y="96"/>
                    <a:pt x="183" y="96"/>
                  </a:cubicBezTo>
                  <a:cubicBezTo>
                    <a:pt x="183" y="96"/>
                    <a:pt x="183" y="96"/>
                    <a:pt x="183" y="96"/>
                  </a:cubicBezTo>
                  <a:cubicBezTo>
                    <a:pt x="183" y="72"/>
                    <a:pt x="175" y="48"/>
                    <a:pt x="158" y="31"/>
                  </a:cubicBezTo>
                  <a:cubicBezTo>
                    <a:pt x="141" y="13"/>
                    <a:pt x="119" y="3"/>
                    <a:pt x="94" y="2"/>
                  </a:cubicBezTo>
                  <a:cubicBezTo>
                    <a:pt x="44" y="0"/>
                    <a:pt x="2" y="40"/>
                    <a:pt x="0" y="90"/>
                  </a:cubicBezTo>
                  <a:cubicBezTo>
                    <a:pt x="8" y="90"/>
                    <a:pt x="8" y="90"/>
                    <a:pt x="8" y="90"/>
                  </a:cubicBezTo>
                  <a:close/>
                </a:path>
              </a:pathLst>
            </a:custGeom>
            <a:solidFill>
              <a:srgbClr val="474F5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48" name="Freeform 273">
              <a:extLst>
                <a:ext uri="{FF2B5EF4-FFF2-40B4-BE49-F238E27FC236}">
                  <a16:creationId xmlns:a16="http://schemas.microsoft.com/office/drawing/2014/main" id="{D1EDDDFC-5CA5-432F-830E-091E90ADA616}"/>
                </a:ext>
              </a:extLst>
            </p:cNvPr>
            <p:cNvSpPr>
              <a:spLocks/>
            </p:cNvSpPr>
            <p:nvPr/>
          </p:nvSpPr>
          <p:spPr bwMode="auto">
            <a:xfrm>
              <a:off x="2771208" y="4205288"/>
              <a:ext cx="239713" cy="228600"/>
            </a:xfrm>
            <a:custGeom>
              <a:avLst/>
              <a:gdLst>
                <a:gd name="T0" fmla="*/ 23 w 43"/>
                <a:gd name="T1" fmla="*/ 37 h 41"/>
                <a:gd name="T2" fmla="*/ 39 w 43"/>
                <a:gd name="T3" fmla="*/ 22 h 41"/>
                <a:gd name="T4" fmla="*/ 43 w 43"/>
                <a:gd name="T5" fmla="*/ 13 h 41"/>
                <a:gd name="T6" fmla="*/ 37 w 43"/>
                <a:gd name="T7" fmla="*/ 7 h 41"/>
                <a:gd name="T8" fmla="*/ 31 w 43"/>
                <a:gd name="T9" fmla="*/ 0 h 41"/>
                <a:gd name="T10" fmla="*/ 22 w 43"/>
                <a:gd name="T11" fmla="*/ 4 h 41"/>
                <a:gd name="T12" fmla="*/ 6 w 43"/>
                <a:gd name="T13" fmla="*/ 18 h 41"/>
                <a:gd name="T14" fmla="*/ 7 w 43"/>
                <a:gd name="T15" fmla="*/ 34 h 41"/>
                <a:gd name="T16" fmla="*/ 7 w 43"/>
                <a:gd name="T17" fmla="*/ 34 h 41"/>
                <a:gd name="T18" fmla="*/ 23 w 43"/>
                <a:gd name="T19" fmla="*/ 3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41">
                  <a:moveTo>
                    <a:pt x="23" y="37"/>
                  </a:moveTo>
                  <a:cubicBezTo>
                    <a:pt x="28" y="32"/>
                    <a:pt x="34" y="27"/>
                    <a:pt x="39" y="22"/>
                  </a:cubicBezTo>
                  <a:cubicBezTo>
                    <a:pt x="41" y="19"/>
                    <a:pt x="43" y="16"/>
                    <a:pt x="43" y="13"/>
                  </a:cubicBezTo>
                  <a:cubicBezTo>
                    <a:pt x="41" y="11"/>
                    <a:pt x="39" y="9"/>
                    <a:pt x="37" y="7"/>
                  </a:cubicBezTo>
                  <a:cubicBezTo>
                    <a:pt x="35" y="5"/>
                    <a:pt x="33" y="3"/>
                    <a:pt x="31" y="0"/>
                  </a:cubicBezTo>
                  <a:cubicBezTo>
                    <a:pt x="28" y="0"/>
                    <a:pt x="25" y="1"/>
                    <a:pt x="22" y="4"/>
                  </a:cubicBezTo>
                  <a:cubicBezTo>
                    <a:pt x="17" y="8"/>
                    <a:pt x="11" y="13"/>
                    <a:pt x="6" y="18"/>
                  </a:cubicBezTo>
                  <a:cubicBezTo>
                    <a:pt x="0" y="23"/>
                    <a:pt x="2" y="29"/>
                    <a:pt x="7" y="34"/>
                  </a:cubicBezTo>
                  <a:cubicBezTo>
                    <a:pt x="7" y="34"/>
                    <a:pt x="7" y="34"/>
                    <a:pt x="7" y="34"/>
                  </a:cubicBezTo>
                  <a:cubicBezTo>
                    <a:pt x="12" y="39"/>
                    <a:pt x="18" y="41"/>
                    <a:pt x="23" y="37"/>
                  </a:cubicBezTo>
                  <a:close/>
                </a:path>
              </a:pathLst>
            </a:custGeom>
            <a:solidFill>
              <a:srgbClr val="30363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54" name="Freeform 274">
              <a:extLst>
                <a:ext uri="{FF2B5EF4-FFF2-40B4-BE49-F238E27FC236}">
                  <a16:creationId xmlns:a16="http://schemas.microsoft.com/office/drawing/2014/main" id="{4C7CA546-015A-47BD-8CC6-782430C9C9F8}"/>
                </a:ext>
              </a:extLst>
            </p:cNvPr>
            <p:cNvSpPr>
              <a:spLocks/>
            </p:cNvSpPr>
            <p:nvPr/>
          </p:nvSpPr>
          <p:spPr bwMode="auto">
            <a:xfrm>
              <a:off x="2217170" y="4373563"/>
              <a:ext cx="576263" cy="541338"/>
            </a:xfrm>
            <a:custGeom>
              <a:avLst/>
              <a:gdLst>
                <a:gd name="T0" fmla="*/ 15 w 103"/>
                <a:gd name="T1" fmla="*/ 92 h 97"/>
                <a:gd name="T2" fmla="*/ 103 w 103"/>
                <a:gd name="T3" fmla="*/ 10 h 97"/>
                <a:gd name="T4" fmla="*/ 101 w 103"/>
                <a:gd name="T5" fmla="*/ 9 h 97"/>
                <a:gd name="T6" fmla="*/ 101 w 103"/>
                <a:gd name="T7" fmla="*/ 9 h 97"/>
                <a:gd name="T8" fmla="*/ 94 w 103"/>
                <a:gd name="T9" fmla="*/ 0 h 97"/>
                <a:gd name="T10" fmla="*/ 6 w 103"/>
                <a:gd name="T11" fmla="*/ 82 h 97"/>
                <a:gd name="T12" fmla="*/ 3 w 103"/>
                <a:gd name="T13" fmla="*/ 95 h 97"/>
                <a:gd name="T14" fmla="*/ 3 w 103"/>
                <a:gd name="T15" fmla="*/ 95 h 97"/>
                <a:gd name="T16" fmla="*/ 15 w 103"/>
                <a:gd name="T17" fmla="*/ 92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 h="97">
                  <a:moveTo>
                    <a:pt x="15" y="92"/>
                  </a:moveTo>
                  <a:cubicBezTo>
                    <a:pt x="103" y="10"/>
                    <a:pt x="103" y="10"/>
                    <a:pt x="103" y="10"/>
                  </a:cubicBezTo>
                  <a:cubicBezTo>
                    <a:pt x="102" y="10"/>
                    <a:pt x="102" y="9"/>
                    <a:pt x="101" y="9"/>
                  </a:cubicBezTo>
                  <a:cubicBezTo>
                    <a:pt x="101" y="9"/>
                    <a:pt x="101" y="9"/>
                    <a:pt x="101" y="9"/>
                  </a:cubicBezTo>
                  <a:cubicBezTo>
                    <a:pt x="98" y="6"/>
                    <a:pt x="96" y="2"/>
                    <a:pt x="94" y="0"/>
                  </a:cubicBezTo>
                  <a:cubicBezTo>
                    <a:pt x="6" y="82"/>
                    <a:pt x="6" y="82"/>
                    <a:pt x="6" y="82"/>
                  </a:cubicBezTo>
                  <a:cubicBezTo>
                    <a:pt x="2" y="86"/>
                    <a:pt x="0" y="92"/>
                    <a:pt x="3" y="95"/>
                  </a:cubicBezTo>
                  <a:cubicBezTo>
                    <a:pt x="3" y="95"/>
                    <a:pt x="3" y="95"/>
                    <a:pt x="3" y="95"/>
                  </a:cubicBezTo>
                  <a:cubicBezTo>
                    <a:pt x="5" y="97"/>
                    <a:pt x="11" y="96"/>
                    <a:pt x="15" y="92"/>
                  </a:cubicBezTo>
                  <a:close/>
                </a:path>
              </a:pathLst>
            </a:custGeom>
            <a:solidFill>
              <a:srgbClr val="F36C3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56" name="矩形 55">
            <a:extLst>
              <a:ext uri="{FF2B5EF4-FFF2-40B4-BE49-F238E27FC236}">
                <a16:creationId xmlns:a16="http://schemas.microsoft.com/office/drawing/2014/main" id="{19A5F725-53A7-4C82-AD5E-85B763AF8E1D}"/>
              </a:ext>
            </a:extLst>
          </p:cNvPr>
          <p:cNvSpPr/>
          <p:nvPr/>
        </p:nvSpPr>
        <p:spPr>
          <a:xfrm>
            <a:off x="348591" y="2975452"/>
            <a:ext cx="2549961" cy="1200329"/>
          </a:xfrm>
          <a:prstGeom prst="rect">
            <a:avLst/>
          </a:prstGeom>
          <a:noFill/>
        </p:spPr>
        <p:txBody>
          <a:bodyPr wrap="square" rtlCol="0">
            <a:spAutoFit/>
          </a:bodyPr>
          <a:lstStyle/>
          <a:p>
            <a:pPr lvl="0" algn="ctr">
              <a:defRPr/>
            </a:pPr>
            <a:r>
              <a:rPr lang="en-US" altLang="zh-CN" sz="2400" b="1" dirty="0">
                <a:solidFill>
                  <a:schemeClr val="accent2"/>
                </a:solidFill>
                <a:latin typeface="微软雅黑 Light" panose="020B0502040204020203" pitchFamily="34" charset="-122"/>
                <a:ea typeface="微软雅黑 Light" panose="020B0502040204020203" pitchFamily="34" charset="-122"/>
                <a:cs typeface="+mn-ea"/>
                <a:sym typeface="+mn-lt"/>
              </a:rPr>
              <a:t>1.</a:t>
            </a:r>
            <a:r>
              <a:rPr lang="zh-CN" altLang="en-US" sz="2400" b="1" dirty="0">
                <a:solidFill>
                  <a:schemeClr val="accent2"/>
                </a:solidFill>
                <a:latin typeface="微软雅黑 Light" panose="020B0502040204020203" pitchFamily="34" charset="-122"/>
                <a:ea typeface="微软雅黑 Light" panose="020B0502040204020203" pitchFamily="34" charset="-122"/>
                <a:cs typeface="+mn-ea"/>
                <a:sym typeface="+mn-lt"/>
              </a:rPr>
              <a:t>各级人民代表大会及其常务委员会的职权</a:t>
            </a:r>
          </a:p>
        </p:txBody>
      </p:sp>
      <p:sp>
        <p:nvSpPr>
          <p:cNvPr id="57" name="椭圆 56">
            <a:extLst>
              <a:ext uri="{FF2B5EF4-FFF2-40B4-BE49-F238E27FC236}">
                <a16:creationId xmlns:a16="http://schemas.microsoft.com/office/drawing/2014/main" id="{EAA6FFAA-880A-4A0A-B537-DF0AFB2185BB}"/>
              </a:ext>
            </a:extLst>
          </p:cNvPr>
          <p:cNvSpPr/>
          <p:nvPr/>
        </p:nvSpPr>
        <p:spPr bwMode="auto">
          <a:xfrm>
            <a:off x="4261228" y="2287698"/>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altLang="zh-CN" sz="2400" dirty="0">
                <a:solidFill>
                  <a:schemeClr val="bg1"/>
                </a:solidFill>
                <a:latin typeface="+mj-ea"/>
                <a:ea typeface="+mj-ea"/>
              </a:rPr>
              <a:t>1</a:t>
            </a:r>
            <a:endParaRPr lang="zh-CN" altLang="en-US" sz="2400" dirty="0">
              <a:solidFill>
                <a:schemeClr val="bg1"/>
              </a:solidFill>
              <a:latin typeface="+mj-ea"/>
              <a:ea typeface="+mj-ea"/>
            </a:endParaRPr>
          </a:p>
        </p:txBody>
      </p:sp>
      <p:sp>
        <p:nvSpPr>
          <p:cNvPr id="58" name="椭圆 57">
            <a:extLst>
              <a:ext uri="{FF2B5EF4-FFF2-40B4-BE49-F238E27FC236}">
                <a16:creationId xmlns:a16="http://schemas.microsoft.com/office/drawing/2014/main" id="{1725B6EC-A2EE-4C77-B429-A01056B7C7AE}"/>
              </a:ext>
            </a:extLst>
          </p:cNvPr>
          <p:cNvSpPr/>
          <p:nvPr/>
        </p:nvSpPr>
        <p:spPr bwMode="auto">
          <a:xfrm>
            <a:off x="4261228" y="4614005"/>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altLang="zh-CN" sz="2400" dirty="0">
                <a:solidFill>
                  <a:schemeClr val="bg1"/>
                </a:solidFill>
                <a:latin typeface="+mj-ea"/>
                <a:ea typeface="+mj-ea"/>
              </a:rPr>
              <a:t>2</a:t>
            </a:r>
            <a:endParaRPr lang="zh-CN" altLang="en-US" sz="2400" dirty="0">
              <a:solidFill>
                <a:schemeClr val="bg1"/>
              </a:solidFill>
              <a:latin typeface="+mj-ea"/>
              <a:ea typeface="+mj-ea"/>
            </a:endParaRPr>
          </a:p>
        </p:txBody>
      </p:sp>
      <p:sp>
        <p:nvSpPr>
          <p:cNvPr id="6" name="矩形 5"/>
          <p:cNvSpPr/>
          <p:nvPr/>
        </p:nvSpPr>
        <p:spPr>
          <a:xfrm>
            <a:off x="4946253" y="1891408"/>
            <a:ext cx="7005719" cy="1938992"/>
          </a:xfrm>
          <a:prstGeom prst="rect">
            <a:avLst/>
          </a:prstGeom>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全国人民代表大会的职权：审查中央和地方预算草案及中央和地方预算执行情况的报告；批准中央预算和中央预算执行情况的报告；改变或者撤销全国人民代表大会常务委员会关于预算、决算的不适当的决议。</a:t>
            </a:r>
            <a:endParaRPr lang="zh-CN" altLang="en-US" sz="2000" dirty="0">
              <a:latin typeface="微软雅黑 Light" panose="020B0502040204020203" pitchFamily="34" charset="-122"/>
              <a:ea typeface="微软雅黑 Light" panose="020B0502040204020203" pitchFamily="34" charset="-122"/>
            </a:endParaRPr>
          </a:p>
        </p:txBody>
      </p:sp>
      <p:sp>
        <p:nvSpPr>
          <p:cNvPr id="40" name="矩形 39">
            <a:extLst>
              <a:ext uri="{FF2B5EF4-FFF2-40B4-BE49-F238E27FC236}">
                <a16:creationId xmlns:a16="http://schemas.microsoft.com/office/drawing/2014/main" id="{1CA0AD3C-4EAC-455F-9189-146DEBCABF4A}"/>
              </a:ext>
            </a:extLst>
          </p:cNvPr>
          <p:cNvSpPr/>
          <p:nvPr/>
        </p:nvSpPr>
        <p:spPr>
          <a:xfrm>
            <a:off x="827294" y="217470"/>
            <a:ext cx="647831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6.1.3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预算管理的职权</a:t>
            </a:r>
          </a:p>
        </p:txBody>
      </p:sp>
      <p:sp>
        <p:nvSpPr>
          <p:cNvPr id="3" name="矩形 2"/>
          <p:cNvSpPr/>
          <p:nvPr/>
        </p:nvSpPr>
        <p:spPr>
          <a:xfrm>
            <a:off x="4964471" y="4045875"/>
            <a:ext cx="7005719" cy="2677656"/>
          </a:xfrm>
          <a:prstGeom prst="rect">
            <a:avLst/>
          </a:prstGeom>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全国人民代表大会常务委员会的职权：监督中央和地方预算的执行；审查和批准中央预算的调整方案；审查和批准中央决算；撤销国务院制定的同宪法、法律相抵触的关于预算、决算的行政法规、决定和命令；撤销省、自治区、直辖市人民代表大会及其常务委员会制定的同宪法、法律和行政法规相抵触的关于预算、决算的地方性法规和决议。</a:t>
            </a:r>
            <a:endParaRPr lang="zh-CN" altLang="en-US" sz="2000" dirty="0">
              <a:latin typeface="微软雅黑 Light" panose="020B0502040204020203" pitchFamily="34" charset="-122"/>
              <a:ea typeface="微软雅黑 Light" panose="020B0502040204020203" pitchFamily="34" charset="-122"/>
            </a:endParaRPr>
          </a:p>
        </p:txBody>
      </p:sp>
      <p:sp>
        <p:nvSpPr>
          <p:cNvPr id="38" name="文本框 37">
            <a:extLst>
              <a:ext uri="{FF2B5EF4-FFF2-40B4-BE49-F238E27FC236}">
                <a16:creationId xmlns:a16="http://schemas.microsoft.com/office/drawing/2014/main" id="{53661766-EBBC-4A31-8040-52F82EA1013F}"/>
              </a:ext>
            </a:extLst>
          </p:cNvPr>
          <p:cNvSpPr txBox="1"/>
          <p:nvPr/>
        </p:nvSpPr>
        <p:spPr>
          <a:xfrm>
            <a:off x="4586213" y="937301"/>
            <a:ext cx="7365759" cy="954107"/>
          </a:xfrm>
          <a:prstGeom prst="rect">
            <a:avLst/>
          </a:prstGeom>
          <a:noFill/>
        </p:spPr>
        <p:txBody>
          <a:bodyPr wrap="square">
            <a:spAutoFit/>
          </a:bodyPr>
          <a:lstStyle/>
          <a:p>
            <a:r>
              <a:rPr lang="zh-CN" altLang="en-US" sz="2800" dirty="0">
                <a:latin typeface="微软雅黑 Light" panose="020B0502040204020203" pitchFamily="34" charset="-122"/>
                <a:ea typeface="微软雅黑 Light" panose="020B0502040204020203" pitchFamily="34" charset="-122"/>
              </a:rPr>
              <a:t>（</a:t>
            </a:r>
            <a:r>
              <a:rPr lang="en-US" altLang="zh-CN" sz="2800" dirty="0">
                <a:latin typeface="微软雅黑 Light" panose="020B0502040204020203" pitchFamily="34" charset="-122"/>
                <a:ea typeface="微软雅黑 Light" panose="020B0502040204020203" pitchFamily="34" charset="-122"/>
              </a:rPr>
              <a:t>1</a:t>
            </a:r>
            <a:r>
              <a:rPr lang="zh-CN" altLang="en-US" sz="2800" dirty="0">
                <a:latin typeface="微软雅黑 Light" panose="020B0502040204020203" pitchFamily="34" charset="-122"/>
                <a:ea typeface="微软雅黑 Light" panose="020B0502040204020203" pitchFamily="34" charset="-122"/>
              </a:rPr>
              <a:t>）全国人民代表大会及其常务委员会的职权包括以下内容：</a:t>
            </a:r>
          </a:p>
        </p:txBody>
      </p:sp>
    </p:spTree>
    <p:extLst>
      <p:ext uri="{BB962C8B-B14F-4D97-AF65-F5344CB8AC3E}">
        <p14:creationId xmlns:p14="http://schemas.microsoft.com/office/powerpoint/2010/main" val="176497729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ppt_x"/>
                                          </p:val>
                                        </p:tav>
                                        <p:tav tm="100000">
                                          <p:val>
                                            <p:strVal val="#ppt_x"/>
                                          </p:val>
                                        </p:tav>
                                      </p:tavLst>
                                    </p:anim>
                                    <p:anim calcmode="lin" valueType="num">
                                      <p:cBhvr additive="base">
                                        <p:cTn id="8"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500" fill="hold"/>
                                        <p:tgtEl>
                                          <p:spTgt spid="57"/>
                                        </p:tgtEl>
                                        <p:attrNameLst>
                                          <p:attrName>ppt_x</p:attrName>
                                        </p:attrNameLst>
                                      </p:cBhvr>
                                      <p:tavLst>
                                        <p:tav tm="0">
                                          <p:val>
                                            <p:strVal val="#ppt_x"/>
                                          </p:val>
                                        </p:tav>
                                        <p:tav tm="100000">
                                          <p:val>
                                            <p:strVal val="#ppt_x"/>
                                          </p:val>
                                        </p:tav>
                                      </p:tavLst>
                                    </p:anim>
                                    <p:anim calcmode="lin" valueType="num">
                                      <p:cBhvr additive="base">
                                        <p:cTn id="14"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8"/>
                                        </p:tgtEl>
                                        <p:attrNameLst>
                                          <p:attrName>style.visibility</p:attrName>
                                        </p:attrNameLst>
                                      </p:cBhvr>
                                      <p:to>
                                        <p:strVal val="visible"/>
                                      </p:to>
                                    </p:set>
                                    <p:anim calcmode="lin" valueType="num">
                                      <p:cBhvr additive="base">
                                        <p:cTn id="25" dur="500" fill="hold"/>
                                        <p:tgtEl>
                                          <p:spTgt spid="58"/>
                                        </p:tgtEl>
                                        <p:attrNameLst>
                                          <p:attrName>ppt_x</p:attrName>
                                        </p:attrNameLst>
                                      </p:cBhvr>
                                      <p:tavLst>
                                        <p:tav tm="0">
                                          <p:val>
                                            <p:strVal val="#ppt_x"/>
                                          </p:val>
                                        </p:tav>
                                        <p:tav tm="100000">
                                          <p:val>
                                            <p:strVal val="#ppt_x"/>
                                          </p:val>
                                        </p:tav>
                                      </p:tavLst>
                                    </p:anim>
                                    <p:anim calcmode="lin" valueType="num">
                                      <p:cBhvr additive="base">
                                        <p:cTn id="26"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 calcmode="lin" valueType="num">
                                      <p:cBhvr additive="base">
                                        <p:cTn id="3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animBg="1"/>
      <p:bldP spid="58" grpId="0" animBg="1"/>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56" name="矩形 55">
            <a:extLst>
              <a:ext uri="{FF2B5EF4-FFF2-40B4-BE49-F238E27FC236}">
                <a16:creationId xmlns:a16="http://schemas.microsoft.com/office/drawing/2014/main" id="{19A5F725-53A7-4C82-AD5E-85B763AF8E1D}"/>
              </a:ext>
            </a:extLst>
          </p:cNvPr>
          <p:cNvSpPr/>
          <p:nvPr/>
        </p:nvSpPr>
        <p:spPr>
          <a:xfrm>
            <a:off x="122296" y="1033876"/>
            <a:ext cx="11859021" cy="523220"/>
          </a:xfrm>
          <a:prstGeom prst="rect">
            <a:avLst/>
          </a:prstGeom>
          <a:noFill/>
        </p:spPr>
        <p:txBody>
          <a:bodyPr wrap="square" rtlCol="0">
            <a:spAutoFit/>
          </a:bodyPr>
          <a:lstStyle/>
          <a:p>
            <a:pPr lvl="0">
              <a:defRPr/>
            </a:pPr>
            <a:r>
              <a:rPr lang="zh-CN" altLang="en-US" sz="2800" dirty="0">
                <a:latin typeface="微软雅黑 Light" panose="020B0502040204020203" pitchFamily="34" charset="-122"/>
                <a:ea typeface="微软雅黑 Light" panose="020B0502040204020203" pitchFamily="34" charset="-122"/>
                <a:cs typeface="+mn-ea"/>
                <a:sym typeface="+mn-lt"/>
              </a:rPr>
              <a:t>（</a:t>
            </a:r>
            <a:r>
              <a:rPr lang="en-US" altLang="zh-CN" sz="2800" dirty="0">
                <a:latin typeface="微软雅黑 Light" panose="020B0502040204020203" pitchFamily="34" charset="-122"/>
                <a:ea typeface="微软雅黑 Light" panose="020B0502040204020203" pitchFamily="34" charset="-122"/>
                <a:cs typeface="+mn-ea"/>
                <a:sym typeface="+mn-lt"/>
              </a:rPr>
              <a:t>2</a:t>
            </a:r>
            <a:r>
              <a:rPr lang="zh-CN" altLang="en-US" sz="2800" dirty="0">
                <a:latin typeface="微软雅黑 Light" panose="020B0502040204020203" pitchFamily="34" charset="-122"/>
                <a:ea typeface="微软雅黑 Light" panose="020B0502040204020203" pitchFamily="34" charset="-122"/>
                <a:cs typeface="+mn-ea"/>
                <a:sym typeface="+mn-lt"/>
              </a:rPr>
              <a:t>）县级以上地方各级人民代表大会及其常务委员会的职权包括以下内容</a:t>
            </a:r>
          </a:p>
        </p:txBody>
      </p:sp>
      <p:sp>
        <p:nvSpPr>
          <p:cNvPr id="57" name="椭圆 56">
            <a:extLst>
              <a:ext uri="{FF2B5EF4-FFF2-40B4-BE49-F238E27FC236}">
                <a16:creationId xmlns:a16="http://schemas.microsoft.com/office/drawing/2014/main" id="{EAA6FFAA-880A-4A0A-B537-DF0AFB2185BB}"/>
              </a:ext>
            </a:extLst>
          </p:cNvPr>
          <p:cNvSpPr/>
          <p:nvPr/>
        </p:nvSpPr>
        <p:spPr bwMode="auto">
          <a:xfrm>
            <a:off x="579242" y="2579680"/>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altLang="zh-CN" sz="2400" dirty="0">
                <a:solidFill>
                  <a:schemeClr val="bg1"/>
                </a:solidFill>
                <a:latin typeface="+mj-ea"/>
                <a:ea typeface="+mj-ea"/>
              </a:rPr>
              <a:t>1</a:t>
            </a:r>
            <a:endParaRPr lang="zh-CN" altLang="en-US" sz="2400" dirty="0">
              <a:solidFill>
                <a:schemeClr val="bg1"/>
              </a:solidFill>
              <a:latin typeface="+mj-ea"/>
              <a:ea typeface="+mj-ea"/>
            </a:endParaRPr>
          </a:p>
        </p:txBody>
      </p:sp>
      <p:sp>
        <p:nvSpPr>
          <p:cNvPr id="58" name="椭圆 57">
            <a:extLst>
              <a:ext uri="{FF2B5EF4-FFF2-40B4-BE49-F238E27FC236}">
                <a16:creationId xmlns:a16="http://schemas.microsoft.com/office/drawing/2014/main" id="{1725B6EC-A2EE-4C77-B429-A01056B7C7AE}"/>
              </a:ext>
            </a:extLst>
          </p:cNvPr>
          <p:cNvSpPr/>
          <p:nvPr/>
        </p:nvSpPr>
        <p:spPr bwMode="auto">
          <a:xfrm>
            <a:off x="586193" y="4487665"/>
            <a:ext cx="573206" cy="573206"/>
          </a:xfrm>
          <a:prstGeom prst="ellipse">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r>
              <a:rPr lang="en-US" altLang="zh-CN" sz="2400" dirty="0">
                <a:solidFill>
                  <a:schemeClr val="bg1"/>
                </a:solidFill>
                <a:latin typeface="+mj-ea"/>
                <a:ea typeface="+mj-ea"/>
              </a:rPr>
              <a:t>2</a:t>
            </a:r>
            <a:endParaRPr lang="zh-CN" altLang="en-US" sz="2400" dirty="0">
              <a:solidFill>
                <a:schemeClr val="bg1"/>
              </a:solidFill>
              <a:latin typeface="+mj-ea"/>
              <a:ea typeface="+mj-ea"/>
            </a:endParaRPr>
          </a:p>
        </p:txBody>
      </p:sp>
      <p:sp>
        <p:nvSpPr>
          <p:cNvPr id="6" name="矩形 5"/>
          <p:cNvSpPr/>
          <p:nvPr/>
        </p:nvSpPr>
        <p:spPr>
          <a:xfrm>
            <a:off x="1417861" y="1812743"/>
            <a:ext cx="10563457" cy="2245487"/>
          </a:xfrm>
          <a:prstGeom prst="rect">
            <a:avLst/>
          </a:prstGeom>
        </p:spPr>
        <p:txBody>
          <a:bodyPr wrap="square">
            <a:spAutoFit/>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       县级以上地方各级人民代表大会的职权：审查本级总预算草案及本级总预算执行情况的报告；批准本级预算和本级预算执行情况的报告；改变或者撤销本级人民代表大会常务委员会关于预算、决算的不适当的决议；撤销本级政府关于预算、决算的不适当的决定和命令。</a:t>
            </a:r>
          </a:p>
        </p:txBody>
      </p:sp>
      <p:sp>
        <p:nvSpPr>
          <p:cNvPr id="40" name="矩形 39">
            <a:extLst>
              <a:ext uri="{FF2B5EF4-FFF2-40B4-BE49-F238E27FC236}">
                <a16:creationId xmlns:a16="http://schemas.microsoft.com/office/drawing/2014/main" id="{1CA0AD3C-4EAC-455F-9189-146DEBCABF4A}"/>
              </a:ext>
            </a:extLst>
          </p:cNvPr>
          <p:cNvSpPr/>
          <p:nvPr/>
        </p:nvSpPr>
        <p:spPr>
          <a:xfrm>
            <a:off x="827294" y="217470"/>
            <a:ext cx="647831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6.1.3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预算管理的职权</a:t>
            </a:r>
          </a:p>
        </p:txBody>
      </p:sp>
      <p:sp>
        <p:nvSpPr>
          <p:cNvPr id="3" name="矩形 2"/>
          <p:cNvSpPr/>
          <p:nvPr/>
        </p:nvSpPr>
        <p:spPr>
          <a:xfrm>
            <a:off x="1417860" y="4294348"/>
            <a:ext cx="10563457" cy="2245487"/>
          </a:xfrm>
          <a:prstGeom prst="rect">
            <a:avLst/>
          </a:prstGeom>
        </p:spPr>
        <p:txBody>
          <a:bodyPr wrap="square">
            <a:spAutoFit/>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       县级以上地方各级人民代表大会常务委员会的职权：监督本级总预算的执行；审查和批准本级预算的调整方案；审查和批准本级政府决算（以下简称本级决算）；撤销本级政府和下一级人民代表大会及其常务委员会关于预算、决算的不适当的决定、命令和决议。</a:t>
            </a:r>
          </a:p>
        </p:txBody>
      </p:sp>
    </p:spTree>
    <p:extLst>
      <p:ext uri="{BB962C8B-B14F-4D97-AF65-F5344CB8AC3E}">
        <p14:creationId xmlns:p14="http://schemas.microsoft.com/office/powerpoint/2010/main" val="1002341228"/>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ppt_x"/>
                                          </p:val>
                                        </p:tav>
                                        <p:tav tm="100000">
                                          <p:val>
                                            <p:strVal val="#ppt_x"/>
                                          </p:val>
                                        </p:tav>
                                      </p:tavLst>
                                    </p:anim>
                                    <p:anim calcmode="lin" valueType="num">
                                      <p:cBhvr additive="base">
                                        <p:cTn id="8"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500" fill="hold"/>
                                        <p:tgtEl>
                                          <p:spTgt spid="57"/>
                                        </p:tgtEl>
                                        <p:attrNameLst>
                                          <p:attrName>ppt_x</p:attrName>
                                        </p:attrNameLst>
                                      </p:cBhvr>
                                      <p:tavLst>
                                        <p:tav tm="0">
                                          <p:val>
                                            <p:strVal val="#ppt_x"/>
                                          </p:val>
                                        </p:tav>
                                        <p:tav tm="100000">
                                          <p:val>
                                            <p:strVal val="#ppt_x"/>
                                          </p:val>
                                        </p:tav>
                                      </p:tavLst>
                                    </p:anim>
                                    <p:anim calcmode="lin" valueType="num">
                                      <p:cBhvr additive="base">
                                        <p:cTn id="14" dur="500" fill="hold"/>
                                        <p:tgtEl>
                                          <p:spTgt spid="5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8"/>
                                        </p:tgtEl>
                                        <p:attrNameLst>
                                          <p:attrName>style.visibility</p:attrName>
                                        </p:attrNameLst>
                                      </p:cBhvr>
                                      <p:to>
                                        <p:strVal val="visible"/>
                                      </p:to>
                                    </p:set>
                                    <p:anim calcmode="lin" valueType="num">
                                      <p:cBhvr additive="base">
                                        <p:cTn id="25" dur="500" fill="hold"/>
                                        <p:tgtEl>
                                          <p:spTgt spid="58"/>
                                        </p:tgtEl>
                                        <p:attrNameLst>
                                          <p:attrName>ppt_x</p:attrName>
                                        </p:attrNameLst>
                                      </p:cBhvr>
                                      <p:tavLst>
                                        <p:tav tm="0">
                                          <p:val>
                                            <p:strVal val="#ppt_x"/>
                                          </p:val>
                                        </p:tav>
                                        <p:tav tm="100000">
                                          <p:val>
                                            <p:strVal val="#ppt_x"/>
                                          </p:val>
                                        </p:tav>
                                      </p:tavLst>
                                    </p:anim>
                                    <p:anim calcmode="lin" valueType="num">
                                      <p:cBhvr additive="base">
                                        <p:cTn id="26"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 calcmode="lin" valueType="num">
                                      <p:cBhvr additive="base">
                                        <p:cTn id="3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animBg="1"/>
      <p:bldP spid="58" grpId="0" animBg="1"/>
      <p:bldP spid="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C5CD29A-3ACC-4FB8-9CFB-5F9A5988C3F9"/>
  <p:tag name="ISPRING_SCORM_RATE_SLIDES" val="1"/>
  <p:tag name="ISPRINGONLINEFOLDERID" val="0"/>
  <p:tag name="ISPRINGONLINEFOLDERPATH" val="Content List"/>
  <p:tag name="ISPRINGCLOUDFOLDERID" val="0"/>
  <p:tag name="ISPRINGCLOUDFOLDERPATH" val="Repository"/>
  <p:tag name="ISPRING_PLAYERS_CUSTOMIZATION" val="UEsDBBQAAgAIADZb60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2W+t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Zb60i+fNZIuQIAAFEKAAAhAAAAdW5pdmVyc2FsL2ZsYXNoX3NraW5fc2V0dGluZ3MueG1slVbbTuMwEH3nK6ruO2GvZSVTCUpXQmIXBIh3p5kmVh07sp2y/fv1ODax24ZmO0KqZ87xXDwzhegNE/OzyYSsJJfqGYxhotSoCboJK66meWuMFOcrKQwIcy6kqimfzj/9ch+SOeQpltyCGstZ0xX0bmbuM4bifXyfoQwRVrJuqNjdy1Ke53S1KZVsRXEytGrXgOJMbCzy4udssRx0wJk2dwbqJKblJco4SqNAa8CQfixRTrI4zYEHTxfuM5LTu/o4+z3almlmHO36M8oQraElpEW+vEYZxgt7e/oqM5SPCQb+Ggv9+gVlEMrpDlR6+e03lEGGbNrmf3qkUbLEgqacjx/xncMlLez4YVQXKCcJmBA6OvkKvjwu19sI5L/Gc09wXJXkj1jXvYWAj55zmBvVAsnCqbPpSr49tMbOB8zXlGsLiFU96NEG/UhbHa5JdT3uCd6YKCKQV/SIV8nbGhZdvBEw1ff4xeLGrYo4vnddFKCCrVdGEfbKHvnHlvUAGSl75DNnBTwIvjuA71s6TnjiG+ofM6q+jz4pvzWDoPYYChZOwYqu7nFydeTbKwKmlgXMNcbzwmrAZyOZ03UxZQdBEUG3rKSGSfEbcfnOZaNJtmfwrXa8sYhhhsOxfnMx2i0dP5g7n50sCOl+FfrkuvPE2CV+NaXG0FVV218lPZ14np0SW5hpdpyBa9LCQd2JtRzJqanagHqRko/1IqSBGOsyGwLLbrSG4CSLSkCy40Um/pJj1RdtnYNa2kdjELom1XW4ipUVt3/mlcEbFClhwNgxTWWvE5S9N2Wk8B0AVK2q0LLdobPULTeMwxbC5EcKl/BQZkTbFh3qtmtzD2sT95vXjGpIvyj6RolxqeEI4dXGJdOVExtG9LyhuXaZJWMfVnB/c7KUwy7D1ovXmDv7TkoutvbDClol/iv5D1BLAwQUAAIACAA2W+tIKpYPZ/4CAACXCwAAJgAAAHVuaXZlcnNhbC9odG1sX3B1Ymxpc2hpbmdfc2V0dGluZ3MueG1szZZvTxoxGMDf8ymaLr6UU+emI3cYIxiJToiwTV+Zci1cY6+9tT3wfLVPsw+2T7KnV0CIjp1GloUQ6NM+v+df+7Th0X0q0IRpw5WM8G59ByMmY0W5HEf4y+B0+xAjY4mkRCjJIiwVRkfNWpjlQ8FN0mfWwlKDACNNI7MRTqzNGkEwnU7r3GTazSqRW+CbeqzSINPMMGmZDjJBCvixRcYMnhEqAOCbKjlTa9ZqCIWe9FnRXDDEKXguuQuKiDObChz4VUMS3421yiU9UUJppMfDCL87PHaf+RpPavGUSZcS0wShE9sGoZQ7J4jo8weGEsbHCXh7sI/RlFObRHhv31FgdfCUUrJ95MRRThSkQNoZPmWWUGKJH3p7lt1bMxd4ES0kSXk8gBnkwo9wa3B7dtNrX110Ls9vB93uxaDT806UOsEqJwxWDYXgkMp1zBZ2QmItiRPwG3RGRBgWBsui+bKRkivOuTEaKgGpL7UwGoGnoojwseZEYMQtETxezFqix8yecgExON3d+kha/Aj08cYJ0YYtG5rPGJfFuPlN5YKiQuVI8DuGrEIQUZ7Cv4Sh5XSjkVZpKRXEWGQEpwxNOJsyelRmaQb8k6EbMJHmoAmbLxPMegvfc/6AhmykNHAZmcBWBTk3nl9/ETgjxjxCydzHrf5Fp9W+7Vy22tdbLkBCJ0TGL4RDCVma2Y3wSYGksnM9SEdMcsPKolBOy7kqsdVfXwbD01z4Mr91MZbQGyzJZqy8pDB/9aCy2YRMyoPoDleJhiPIoSSeCRMxHHcuc1YVGBOJlBQFIjE0KuOO9YSr3IDEH2CPNq/30OsjLsvRGG4OsKgp05WQO7t77/c/fDw4/NSoB79+/NxeqzRr4T1BnDnfw0/WNvFFI3/aDcPA9c7n27DV+b/qwr2r9tcqmbpsXw8qFandr4TrVlnVPa+y6spfG72lK6OSC9Bmxv7YQKMRPOWW0bfcNK8o/Pr712+LNyr8BqNYu33/3yD8aPHcWnlfhcGzD8AayFcf083ab1BLAwQUAAIACAA2W+tItIcUDKABAAAuBgAAHwAAAHVuaXZlcnNhbC9odG1sX3NraW5fc2V0dGluZ3MuanONlE1vwjAMhu/8CpRdJ8Q+YbuhwSQkDpPGbdohFFMq0jhKAoMh/vvq8NWk6SC+NK+evo4dOdtGs1gsYc3X5tZ9u/2Hv3cakGb1Em59XdToOenMiGwK4ywHkUlgAbIiZMaFgZO+OyMxZyad62TzSb6mZMjwZFYSVcRCRzQT0VYR7SeirWOJf49go1TVvqJSnydLa1G2EpQWpG1J1Dl3DLt5d6tcYADjCvQFdMYT8Ew7btWRZ8enDkWZSzBXXG5GmGJrwpNFqnEpp3X55xsFurjxxR5ov3TeBp6dyIwdWsjDxIMuRT2pNBgDh7zPA4ooLPgERMm37dY/qGdcLSigV5nJ7JHu3VGUacVTqHSp26PwMVl4VbrZoahyFtZ2TzzcU3iE4BvQFav+I4UHolqqKy5QaUypIxW02vMTKpBPM5keUrcpohwdlmzruncu1B2/z7wRwmCE5pGJzOsejium3kYH1wRZR7GZFzExlhcjmor9HDyQx9PY8Bmh/VeTcWt5Ms+L16F4GanjYIpv0EM5QxJyrhegx4iiqOf70snD5I3dH1BLAwQUAAIACAA2W+t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A2W+tIlBOzImkAAABuAAAAHAAAAHVuaXZlcnNhbC9sb2NhbF9zZXR0aW5ncy54bWwNzDEOgzAMQNGdU1jeKe3WgcDGVpbSA1jERZEcG5GA4PZk+8PTb/szChy8pWDq8PV4IrDO5oMuDn/TUL8RUib1JKbsUA2h76pWbCb5cs4FJliFLt4mjiUyjxSLHHYRqOFTXv/AHpuuug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NlvrSD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A3W+tIzZF56aEOAADyXgAAFwAAAHVuaXZlcnNhbC91bml2ZXJzYWwucG5n7dx5VNLbvgBwy6HJTnUalDJJTbunCdRKKZRs0DzZeE3rlIJD0mm4ZJSCMaTlTdPkqCl4NGny1r1mZB0PDihiKVEG1dXMVMggKRIRUQEZfpfee2sd1Hfe/2+tH2vxc/32z9+ePpu9v/ufnbl3d8jsmYtn2tjYzA7dsW2/jY1dmI2NbeJ0B0uKecvqEMufKfj9IVtsHghdvlhu7LBBu4JsbCpps4wx9pb7Gad3HMLb2Hz35Nt3Ch93L97GJvpy6LagcEK0sodLK2m/2ZIIdFy79ipXeGtL+I6f3ctu3tgRFHRxW5zg1o5jedW+S1F5N+q1y3YPvDiPHeWI+oU+LzSVl6pjOr6qEcwqFcnUOtbc09eVLCEna7VcwDSAoxq6RAAnZeQ5SnhhioMzZtyFQndIAJzXxK/LVbKdNFSjhgkYo8yy7dDXWZP+N8fZ+VQ8xYBgcMiGiNX7ZkEwE/K7IW48tlzalQWlGivN8JxwL9XtYJ9GG1tH+B+XVzGY3/KcpOc2ruVIm3oen0+YkAfm1LfnaKqpChN7pnn8u98uxthvz5+/qV2N8MA+nfB8M30Kz9KXcyfVDIPdDFeH9uanTWqUXf6DGbkChmFiPZb5YWJuuf8rY2L5cExMXqSnp7DIe2LDjjY2bdsePm9S2Y1Nd8ozfrgxUDyh7NTuC+mZV+65T+yhxgvpodEF1/yxLZNbN2v+wn3b4ycxzsp/4P6PC7W4iY07Y7vIa+WtK88mdeMiL+KB/R9LIBPToxxWh4VvW5g7qZtWh9VeYUxVNExs3bPZBxn3Mla6T3I6yJAdCM3EJ0xMPwt5CN8378C2iQU4P4R/WRk78x4IAUKAECAECAFCgBAgBAgBQoAQIAQIAUKAECAECAFCgBAgBAgBQoAQIAQIAUKAECAECAFCgBAgBAgBQoAQIAQIAUKAECAECAFCgBAgBAgBQoAQIAQIAUKAECAECAFCgBAgBAgBQoAQIAQIAUKAECAECAFCgBAgBAgBQoAQIAQIAUKAECDE/0+IRkrMkEkrkej5kImFWy4A9kP6k8EZvP/llL33FzCxMXExTyc92mSblrlnJnPBpMYsYzAOFR3ynlQD05+D/FmyT9m1ScnuttF5tmF2wanhNyd0y2LH6V5pmZimSVWlqdeHNZhGu+r2oEzDA59e0JNV9VpxzyYVB48HsvnrXSWEEql6QxsMFVJAH1dgtaRxVN+/JpAeMMZo0fSoRUzz8N3PCJVOT1P5coHXUNUiieq9SC9NFxT74QbEZG1P8azl2igxgSNNNKQ/wbmOH/asVFyDvi8BeAW4BcUi5UtR7AKlOlCk1Btz8ZCLmR4ooF3fL3Gdlr8nUC871JxHrJYmQhEl/GjRkdqzav8U6jzUxzbDoBXU5gSM0W2somHLxx0LDtaLQqDk30jCTWLsSGLp1y5+T+DoXvfvvERVwVf59WP2n95/Lbq904nmYUjHnWOJB5BWPfh5A9y8eezinEBdT0saBBEhZJ5wRIxV85ei+uiyjIuC19NSslTsJs2Cr0UelixuG5w0BX/FyS9aDb7WRt37QrbOZaQS+u/nzXEAga1Tt0SxhL2fu+zzX0byyFdGWnPLsvi5po/JC+q0+AdWnTMMcUZ3fVzEfIeWeleQ0FI+p4pGHP5ac194nBMF77TLv1v7ub2Z4ELmZrDCCJvmW70qc2h54UsRodnxQHfiUdk/S0+Y36KEhJ+FitU5lnfnhQm3bEw3DrSyUWY1zSmyy2Nv/R5z8UVf61+00sGSgWy4TVPVTgbeukl/oBrVkStYwriRJN5yRy+o5banPJI1YB7r4IqjFs+IoA+FZ6wlutxNEZTJTw/Pml/hepdtoNqNO2sS9yEL1lCtm3OOqUB0xgH+5aKLfLP6byYpeaQ9cs4VL+4heCdKLXYdJuPOP0tH2omg5sHLdVSjFMpNOcYkj3ZuZ16YQ3SRU8xy1xeERnmDyJMWR/Wjl/JGvStcL7MNL2nWo/V72w5zcQh0iDP8qyT5XHCHsRKnjoOaio+LrhdjzmBifL7TK7vYwCl7KRBYBdd/O+FTY7ja3ExGV494z6NBschCfIzsPU9Wp2qoW+L9xY3pUq4ZTOIirGeTzbEf3Kjpg7qtvSaUtMBBgxAZVFygnE2Tp0Ipul7gfPRZhTQb2FAKE9ISj1egAt8SuGrVMPGtIvsNzU9MRRaq8d0Uid6ZL4ozatUaf61mKQ4q9xM3BPDVEj5/KUBGsgK0JlhAlp4AHRoJs8u35cU7ZM6DDhwOz6YrTnLJ+k/0FXFNcW6uO0IeMiSjq66ruayFYS2iU5QltF436mORAsnpweVY//JOt1mG5kL6pVQ9WUjuaYHMbtE8xEta8E3tfIgIxje0ys8Y5Ps1BbN9g5ej6O0QT+gJQPPOoUTNIZCKgVOGEn3bquAW6CMarkue41GajdMgha6Kj0RdLvPfZWjRNvghu/x9z/vY82YM1GXjnTi01XOCSNBbd2d6PU77myiBtB+9eFeEvFdJwVuveKkeDtFciunGQR/gFTEwk7kqQznfAAn7XaQJ7mawfmTcjDOQdwfQSqjT66Nw2apNDVflkSFbGs3kCOxZAb9EFMQX4SgAnidroKG4Ih2RJs/xdVY+eYWUKJceGarWSrDvDl4XmZVpAndGa/uzxkT0XMa5k3W1zst2H+C1e0Z9f7QvT9bN3UNu3enKp/hs+LH3gvkXet/9/xpaueNPfCVkcxfKwz8zymlqjiIcDgFMGpFltlLELgzrU8QuCQlGQiRrTVnrLVULJbwz3zRlb6Pb5avjRPiSrGt/ZX2ojoBDNkTIPRgnpwrM8N29Rf4OZsPpU+hbj1amle+s/YQ5o6i8umf4MmlpfjuRUCdxsZ7cP2Sk7kxrNFuY8NJMgw7791/Ul592YXxKh0WsukoqsyYcMTIz9dRyRvk1Pem4Q/qJCi0MwYRQWuKWYOFc83Odqpwu64909/3+qqou6v5JaEdVmkDnneP8voGWLoiN8UllmTcw9PYnE34u3knj/5TUj0YlKebjKPtLx7RxqJz2FT8NpdQtqNBqiz2tF5cSn4cppWdkSnmDY5MxrUwzwzQKc4C4xXA2xhiQx0glaknIunfmx1G01lc+5gB0zuOx/XO1JpcIplMIxXx36huCUSMPoJTKF3kZmF8phIfkH4Q19O7pXlyS95s1T5Vl/anRZ/5JWzg9Z21YH82P5zctXz2DovDcKI/4S/me4zhtsZt1bVy8B8XnVVHDVahRUQj/19i1YaPUwy/Nnghf135po8ITIeV3U7zb9GdKTJLl+Uho9PV9Q5W/U4+hpC2ko82k0JeUmEdjui4Y0VuIBdiqfidkOY3OIVvGEI0uuwQTFM0VvkwfdVq3IlxLzi1t9+xJ/iI/Lg981c8tFMTZ31n4TBmZLQ7O11fttkyM5ZqhJC7ReuZohA/SucZP+9IEZPTp4bYOeJHIVkvdKcyFHamN+pcLWUwcIHYqNJgR0kBbF7sXWzcXMZJXYgg0G3dubSk6ufW1ec5bVtX/jKJLvHiDH+9+dOFjUxPr7o+dTx/X3rmdwYYBNQUYH1fDaGvwOghwnmIfz3uKi18FiIXT/6jHVkcOST8U9Dq+yhGhZctaUd2l5Vl4mKAz5FrNaoiKO/a+qFx+pRx/mAwcgENwkkBVDyxs1NL+xHhO9zHzUTfN0Z0aeT10yREPhuP88seIkST0k3hLjOGQcUq9yWmXw68Q+9+p7GHP1GVBSHiPk8eDkTc32uO6g/PxsPqNi39Zm6o06HYVWs0Du20lFIOynvrki6KmlZBHRVc7Z2WoAw1cQYLdBX06hk9LXOnaCvxOdvRY1gqUktY8O4HqKIECbcRsel+rs48YV9JRw1T5s9TIFA4ZtZoBxRp87hAb5lwN0ahpB1rhiQLWtDRBKsYHvduHqaNN3cBdPKTTkpa+JRkU67HlWT+Rp6okgTYlxSmmCF48ssU0ta877tD1y+xkc7DcEin90Xll/z1lFYSOlfRHiKnnotlD/syhRJJlRXNqzksstKxpxOe2G2vjq1XeV9/4oelJA18zssv45llTAw6M1MmQLL3gN1qYpnUtgtYuHU7i5o4bI+LGu0zKT067IpjT6EgcSSiRW0KhGv/C6V51LOyjNHihS9yW38iZwulTpFQR1+H4iHdLF85eXeXKrzkYG/PRr7IAgcNe+mPi8J5NGuRNO/A6/lxSSCnLHC3GGiv86Q0LsKW30wWpdBlyA+NwkPGIK1+RmFInCR836VxL9cOJkZ+/FiFH8bwTVE67nFdFNR4e00lImpdn7j/cCOPFzw9rSZO9d0JSstvLCC6USjREnRRsFQT4J2BIs7NOoER1BTSuT+IqmuY9TWqJCg4GqqKvtxPqMI9meElHdnU0VHuwbg7555iaku2qtYmF1ovX4AJR5QPTkaFnfPQh1JB3qcHgQhTWb7yrH/VnIJvHehc7nY3vTFTWvCU4SvkHo3L4vU7DBfOsu+FbaPaCDmOZp8k6CGvPD8flsDorfbzF8s/88zkqvwHCOQdBlxQzdORF9+vn66LlZ6/uuaP2zu/YS3TphFFmpKi+nrSOFH1PK1EMc4Xtk1w5RzRiiV0fB2zcuyNQa8nBJTdK+iFv62gDmetch08WWtEqIc5UuOkIen0iep3/WIkWEchELd6Zl9r0WvTSn5E9h1Qx8iT34g7JiqgklwB/VfJ5rq5mfvK4aH6VreiLvj9Xzv2CF48ygef8UaWTfb5s2mADhRc7cSuZKk/YDO80rkGIlEPIaO6HifuU00stOxjM0D309ncrFOcC910vxx8dl0fp2wsYd8Z0r0k7nIe+gx8vQymn/xLoPXHrZykW7ZgdMfQRDYzRbdWhvD87uNyyE8n/v54nA4aXz2U/c09nw9qknIkbwOpdtrdzs3Eoy4KglABmdt4dr0lbvs0Vqa+D+9iAQ74aarYEe90mnZRWNe32QE9CDx42kD6+3h9+dQieBdkVb1BSbd5hbP0kkeQMG8sndPvubQ+2YNL+A1BLAwQUAAIACAA3W+tIle6RfksAAABrAAAAGwAAAHVuaXZlcnNhbC91bml2ZXJzYWwucG5nLnhtbLOxr8jNUShLLSrOzM+zVTLUM1Cyt+PlsikoSi3LTC1XqACKAQUhQEmhEsg1QnDLM1NKMoBCBuZmCMGM1Mz0jBJbJQsDc7igPtBMAFBLAQIAABQAAgAIADZb60gVDq0oZAQAAAcRAAAdAAAAAAAAAAEAAAAAAAAAAAB1bml2ZXJzYWwvY29tbW9uX21lc3NhZ2VzLmxuZ1BLAQIAABQAAgAIADZb60gIfgsjKQMAAIYMAAAnAAAAAAAAAAEAAAAAAJ8EAAB1bml2ZXJzYWwvZmxhc2hfcHVibGlzaGluZ19zZXR0aW5ncy54bWxQSwECAAAUAAIACAA2W+tIvnzWSLkCAABRCgAAIQAAAAAAAAABAAAAAAANCAAAdW5pdmVyc2FsL2ZsYXNoX3NraW5fc2V0dGluZ3MueG1sUEsBAgAAFAACAAgANlvrSCqWD2f+AgAAlwsAACYAAAAAAAAAAQAAAAAABQsAAHVuaXZlcnNhbC9odG1sX3B1Ymxpc2hpbmdfc2V0dGluZ3MueG1sUEsBAgAAFAACAAgANlvrSLSHFAygAQAALgYAAB8AAAAAAAAAAQAAAAAARw4AAHVuaXZlcnNhbC9odG1sX3NraW5fc2V0dGluZ3MuanNQSwECAAAUAAIACAA2W+tIPTwv0cEAAADlAQAAGgAAAAAAAAABAAAAAAAkEAAAdW5pdmVyc2FsL2kxOG5fcHJlc2V0cy54bWxQSwECAAAUAAIACAA2W+tIlBOzImkAAABuAAAAHAAAAAAAAAABAAAAAAAdEQAAdW5pdmVyc2FsL2xvY2FsX3NldHRpbmdzLnhtbFBLAQIAABQAAgAIAESUV0cjtE77+wIAALAIAAAUAAAAAAAAAAEAAAAAAMARAAB1bml2ZXJzYWwvcGxheWVyLnhtbFBLAQIAABQAAgAIADZb60g129mtaAEAAPMCAAApAAAAAAAAAAEAAAAAAO0UAAB1bml2ZXJzYWwvc2tpbl9jdXN0b21pemF0aW9uX3NldHRpbmdzLnhtbFBLAQIAABQAAgAIADdb60jNkXnpoQ4AAPJeAAAXAAAAAAAAAAAAAAAAAJwWAAB1bml2ZXJzYWwvdW5pdmVyc2FsLnBuZ1BLAQIAABQAAgAIADdb60iV7pF+SwAAAGsAAAAbAAAAAAAAAAEAAAAAAHIlAAB1bml2ZXJzYWwvdW5pdmVyc2FsLnBuZy54bWxQSwUGAAAAAAsACwBJAwAA9iUAAAAA"/>
  <p:tag name="ISPRING_SCORM_ENDPOINT" val="&lt;endpoint&gt;&lt;enable&gt;0&lt;/enable&gt;&lt;lrs&gt;http://&lt;/lrs&gt;&lt;auth&gt;0&lt;/auth&gt;&lt;login&gt;&lt;/login&gt;&lt;password&gt;&lt;/password&gt;&lt;key&gt;&lt;/key&gt;&lt;name&gt;&lt;/name&gt;&lt;email&gt;&lt;/email&gt;&lt;/endpoint&gt;&#10;"/>
  <p:tag name="ISPRING_PRESENTATION_TITLE" val="导出1"/>
  <p:tag name="ISLIDE.GUIDESSETTING" val="{&quot;Id&quot;:&quot;GuidesStyle_None&quot;,&quot;Name&quot;:&quot;无&quot;,&quot;HeaderHeight&quot;:0.0,&quot;FooterHeight&quot;:0.0,&quot;SideMargin&quot;:0.0,&quot;TopMargin&quot;:0.0,&quot;BottomMargin&quot;:0.0,&quot;IntervalMargin&quot;:0.0}"/>
</p:tagLst>
</file>

<file path=ppt/tags/tag2.xml><?xml version="1.0" encoding="utf-8"?>
<p:tagLst xmlns:a="http://schemas.openxmlformats.org/drawingml/2006/main" xmlns:r="http://schemas.openxmlformats.org/officeDocument/2006/relationships" xmlns:p="http://schemas.openxmlformats.org/presentationml/2006/main">
  <p:tag name="MH" val="20170109233147"/>
  <p:tag name="MH_LIBRARY" val="GRAPHIC"/>
  <p:tag name="MH_ORDER" val="文本框 19"/>
</p:tagLst>
</file>

<file path=ppt/tags/tag3.xml><?xml version="1.0" encoding="utf-8"?>
<p:tagLst xmlns:a="http://schemas.openxmlformats.org/drawingml/2006/main" xmlns:r="http://schemas.openxmlformats.org/officeDocument/2006/relationships" xmlns:p="http://schemas.openxmlformats.org/presentationml/2006/main">
  <p:tag name="MH" val="20170109233147"/>
  <p:tag name="MH_LIBRARY" val="GRAPHIC"/>
  <p:tag name="MH_ORDER" val="文本框 19"/>
</p:tagLst>
</file>

<file path=ppt/tags/tag4.xml><?xml version="1.0" encoding="utf-8"?>
<p:tagLst xmlns:a="http://schemas.openxmlformats.org/drawingml/2006/main" xmlns:r="http://schemas.openxmlformats.org/officeDocument/2006/relationships" xmlns:p="http://schemas.openxmlformats.org/presentationml/2006/main">
  <p:tag name="MH" val="20170109233147"/>
  <p:tag name="MH_LIBRARY" val="GRAPHIC"/>
  <p:tag name="MH_ORDER" val="文本框 19"/>
</p:tagLst>
</file>

<file path=ppt/theme/theme1.xml><?xml version="1.0" encoding="utf-8"?>
<a:theme xmlns:a="http://schemas.openxmlformats.org/drawingml/2006/main" name="1_默认设计模板">
  <a:themeElements>
    <a:clrScheme name="自定义 6">
      <a:dk1>
        <a:srgbClr val="393A3F"/>
      </a:dk1>
      <a:lt1>
        <a:srgbClr val="FFFFFF"/>
      </a:lt1>
      <a:dk2>
        <a:srgbClr val="6E7078"/>
      </a:dk2>
      <a:lt2>
        <a:srgbClr val="F2F2F2"/>
      </a:lt2>
      <a:accent1>
        <a:srgbClr val="1F4C6B"/>
      </a:accent1>
      <a:accent2>
        <a:srgbClr val="33AFCB"/>
      </a:accent2>
      <a:accent3>
        <a:srgbClr val="F56300"/>
      </a:accent3>
      <a:accent4>
        <a:srgbClr val="D1E6E9"/>
      </a:accent4>
      <a:accent5>
        <a:srgbClr val="F2F2F2"/>
      </a:accent5>
      <a:accent6>
        <a:srgbClr val="393A3F"/>
      </a:accent6>
      <a:hlink>
        <a:srgbClr val="F56300"/>
      </a:hlink>
      <a:folHlink>
        <a:srgbClr val="393A3F"/>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txDef>
      <a:spPr>
        <a:noFill/>
      </a:spPr>
      <a:bodyPr wrap="square" rtlCol="0">
        <a:spAutoFit/>
      </a:bodyPr>
      <a:lstStyle>
        <a:defPPr algn="l">
          <a:defRPr/>
        </a:defPPr>
      </a:lstStyle>
    </a:tx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演示文稿2" id="{44D1F606-CC2C-4B5A-89C5-65AA2038BAB4}" vid="{AF3E0A0C-D791-4500-BFD8-AF0DD9589BFB}"/>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1212</TotalTime>
  <Pages>0</Pages>
  <Words>2890</Words>
  <Characters>0</Characters>
  <Application>Microsoft Office PowerPoint</Application>
  <DocSecurity>0</DocSecurity>
  <PresentationFormat>自定义</PresentationFormat>
  <Lines>0</Lines>
  <Paragraphs>233</Paragraphs>
  <Slides>36</Slides>
  <Notes>36</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36</vt:i4>
      </vt:variant>
    </vt:vector>
  </HeadingPairs>
  <TitlesOfParts>
    <vt:vector size="44" baseType="lpstr">
      <vt:lpstr>宋体</vt:lpstr>
      <vt:lpstr>微软雅黑</vt:lpstr>
      <vt:lpstr>微软雅黑</vt:lpstr>
      <vt:lpstr>微软雅黑 Light</vt:lpstr>
      <vt:lpstr>Arial</vt:lpstr>
      <vt:lpstr>Calibri</vt:lpstr>
      <vt:lpstr>Impact</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精益办公</dc:creator>
  <cp:lastModifiedBy>崔 玟灿</cp:lastModifiedBy>
  <cp:revision>239</cp:revision>
  <dcterms:created xsi:type="dcterms:W3CDTF">2019-03-11T07:59:52Z</dcterms:created>
  <dcterms:modified xsi:type="dcterms:W3CDTF">2021-06-05T12:29:25Z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2052-9.1.0.4429</vt:lpwstr>
  </property>
</Properties>
</file>